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78" r:id="rId5"/>
    <p:sldId id="281" r:id="rId6"/>
    <p:sldId id="275" r:id="rId7"/>
    <p:sldId id="279" r:id="rId8"/>
    <p:sldId id="282" r:id="rId9"/>
    <p:sldId id="266" r:id="rId10"/>
    <p:sldId id="270" r:id="rId11"/>
    <p:sldId id="280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EF7DE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34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02/06/2023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93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34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9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02/06/2023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69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40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99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97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24030"/>
            <a:ext cx="78867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02/08/2023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457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90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23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4C4D-631B-4ED2-B621-DE04D706521B}" type="datetimeFigureOut">
              <a:rPr lang="en-US" smtClean="0"/>
              <a:t>8/2/2023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41C0-D0CF-445F-939E-D1E4A29A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6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02/08/2023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4645" y="6356351"/>
            <a:ext cx="3394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52841C0-D0CF-445F-939E-D1E4A29A0D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841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DA1EE9-1D7B-43AC-4B99-5DE8A2662F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855239"/>
            <a:ext cx="7772400" cy="2387600"/>
          </a:xfrm>
        </p:spPr>
        <p:txBody>
          <a:bodyPr anchor="ctr" anchorCtr="0">
            <a:normAutofit/>
          </a:bodyPr>
          <a:lstStyle/>
          <a:p>
            <a:r>
              <a:rPr lang="en-US" sz="5400" dirty="0"/>
              <a:t>Update on the power loss computations (III)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4EDACC1-B81D-5F83-57CA-F4E347D775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149979"/>
            <a:ext cx="6858000" cy="2301849"/>
          </a:xfrm>
        </p:spPr>
        <p:txBody>
          <a:bodyPr>
            <a:spAutoFit/>
          </a:bodyPr>
          <a:lstStyle/>
          <a:p>
            <a:r>
              <a:rPr lang="en-US" sz="1800" dirty="0">
                <a:latin typeface="Century Schoolbook" panose="02040604050505020304" pitchFamily="18" charset="0"/>
              </a:rPr>
              <a:t>SPS BWS Task Force</a:t>
            </a:r>
          </a:p>
          <a:p>
            <a:endParaRPr lang="en-US" dirty="0">
              <a:solidFill>
                <a:schemeClr val="bg2">
                  <a:lumMod val="50000"/>
                </a:schemeClr>
              </a:solidFill>
              <a:latin typeface="Century Schoolbook" panose="020406040505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Carlo, Christine, Thomas and Patrick (in 2017), Leo, Elena, Chiara,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Niky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Alice, Rama,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Michael,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Giulia, Giovanni, Benoit </a:t>
            </a:r>
          </a:p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Many thanks to our colleagues from BI for the teamwork (William, Federico, Jonathan, Manfred) and to the IWG members for the help and advice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C83CE-20BE-065F-9258-81A1E041B1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02/08/2023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2972A-A82B-2228-6E27-E8341F397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6351"/>
            <a:ext cx="3394710" cy="365125"/>
          </a:xfrm>
        </p:spPr>
        <p:txBody>
          <a:bodyPr/>
          <a:lstStyle/>
          <a:p>
            <a:r>
              <a:rPr lang="en-US"/>
              <a:t>SPS Wire Scanners - Beam Induced Heating Calculations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10758-D4F1-451F-C6C8-B05D64943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1</a:t>
            </a:fld>
            <a:endParaRPr lang="en-US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16D4103F-2443-F639-89DB-3EA30F4696AF}"/>
              </a:ext>
            </a:extLst>
          </p:cNvPr>
          <p:cNvCxnSpPr>
            <a:cxnSpLocks/>
          </p:cNvCxnSpPr>
          <p:nvPr/>
        </p:nvCxnSpPr>
        <p:spPr>
          <a:xfrm>
            <a:off x="2160141" y="3734655"/>
            <a:ext cx="482371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032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1E6C29E-3128-0421-8802-86725D00A1A9}"/>
              </a:ext>
            </a:extLst>
          </p:cNvPr>
          <p:cNvSpPr txBox="1"/>
          <p:nvPr/>
        </p:nvSpPr>
        <p:spPr bwMode="auto">
          <a:xfrm>
            <a:off x="2867640" y="5793214"/>
            <a:ext cx="34087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Elena de la Fuente García 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(BE–ABP–CEI)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E0D1F9D-6056-9C3A-E029-510B91E7360D}"/>
              </a:ext>
            </a:extLst>
          </p:cNvPr>
          <p:cNvSpPr txBox="1"/>
          <p:nvPr/>
        </p:nvSpPr>
        <p:spPr bwMode="auto">
          <a:xfrm>
            <a:off x="2141730" y="5180373"/>
            <a:ext cx="48605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Update on the power loss computations (III)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84944DB-1B71-1E5D-138B-3D8C8395F11F}"/>
              </a:ext>
            </a:extLst>
          </p:cNvPr>
          <p:cNvCxnSpPr>
            <a:cxnSpLocks/>
          </p:cNvCxnSpPr>
          <p:nvPr/>
        </p:nvCxnSpPr>
        <p:spPr bwMode="auto">
          <a:xfrm>
            <a:off x="2797120" y="5675244"/>
            <a:ext cx="343674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2" descr="logooutline.eps">
            <a:extLst>
              <a:ext uri="{FF2B5EF4-FFF2-40B4-BE49-F238E27FC236}">
                <a16:creationId xmlns:a16="http://schemas.microsoft.com/office/drawing/2014/main" id="{3FEBBDFA-6D8C-7612-1970-8F446C4A060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40000" contrast="-40000"/>
          </a:blip>
          <a:stretch/>
        </p:blipFill>
        <p:spPr bwMode="auto">
          <a:xfrm>
            <a:off x="3312000" y="2181664"/>
            <a:ext cx="2520000" cy="249467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EFB61F3-766A-5936-C41C-D95579127609}"/>
              </a:ext>
            </a:extLst>
          </p:cNvPr>
          <p:cNvSpPr txBox="1">
            <a:spLocks/>
          </p:cNvSpPr>
          <p:nvPr/>
        </p:nvSpPr>
        <p:spPr bwMode="auto">
          <a:xfrm>
            <a:off x="548785" y="1318842"/>
            <a:ext cx="8046429" cy="7993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5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2400" b="0" dirty="0">
                <a:solidFill>
                  <a:schemeClr val="bg1">
                    <a:lumMod val="50000"/>
                  </a:schemeClr>
                </a:solidFill>
                <a:cs typeface="Arial"/>
              </a:rPr>
              <a:t>Thank you </a:t>
            </a:r>
            <a:r>
              <a:rPr lang="en-US" sz="2400" b="0" dirty="0">
                <a:solidFill>
                  <a:schemeClr val="bg1">
                    <a:lumMod val="50000"/>
                  </a:schemeClr>
                </a:solidFill>
                <a:cs typeface="Arial"/>
                <a:sym typeface="Wingdings" panose="05000000000000000000" pitchFamily="2" charset="2"/>
              </a:rPr>
              <a:t></a:t>
            </a:r>
            <a:endParaRPr lang="en-US" sz="24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FCEEF1BD-317A-96E1-C1CA-15C43AAE3650}"/>
              </a:ext>
            </a:extLst>
          </p:cNvPr>
          <p:cNvSpPr txBox="1"/>
          <p:nvPr/>
        </p:nvSpPr>
        <p:spPr bwMode="auto">
          <a:xfrm>
            <a:off x="2867640" y="6131768"/>
            <a:ext cx="34087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Leonardo Sito 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(BE–ABP–CEI)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224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Agreement with observations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1DE716A-4407-F9FA-0FA3-91FBF3A0E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63" y="1226366"/>
            <a:ext cx="5677705" cy="4200871"/>
          </a:xfrm>
          <a:prstGeom prst="rect">
            <a:avLst/>
          </a:prstGeom>
        </p:spPr>
      </p:pic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8A784EE5-1176-29B4-E0AD-613A263536C7}"/>
              </a:ext>
            </a:extLst>
          </p:cNvPr>
          <p:cNvCxnSpPr>
            <a:cxnSpLocks/>
          </p:cNvCxnSpPr>
          <p:nvPr/>
        </p:nvCxnSpPr>
        <p:spPr>
          <a:xfrm flipH="1">
            <a:off x="4607960" y="1430763"/>
            <a:ext cx="1530849" cy="4339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22BBD63-FCF2-C607-AB1B-8C94186D030C}"/>
              </a:ext>
            </a:extLst>
          </p:cNvPr>
          <p:cNvSpPr txBox="1"/>
          <p:nvPr/>
        </p:nvSpPr>
        <p:spPr>
          <a:xfrm>
            <a:off x="6116757" y="1186749"/>
            <a:ext cx="3086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22/04 (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Breakage</a:t>
            </a:r>
            <a:r>
              <a:rPr lang="en-US" b="1" dirty="0"/>
              <a:t>): </a:t>
            </a:r>
            <a:r>
              <a:rPr lang="en-US" dirty="0"/>
              <a:t>1.8e11 p/b, </a:t>
            </a:r>
          </a:p>
          <a:p>
            <a:r>
              <a:rPr lang="en-US" dirty="0"/>
              <a:t>bunch length 1.55 ns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2B936F7-2C78-248A-BA25-468BD17E9940}"/>
              </a:ext>
            </a:extLst>
          </p:cNvPr>
          <p:cNvSpPr txBox="1"/>
          <p:nvPr/>
        </p:nvSpPr>
        <p:spPr>
          <a:xfrm>
            <a:off x="6060768" y="4197885"/>
            <a:ext cx="3036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20/07</a:t>
            </a:r>
            <a:r>
              <a:rPr lang="en-US" dirty="0"/>
              <a:t> Measured during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past high intensity MD</a:t>
            </a:r>
            <a:r>
              <a:rPr lang="en-US" dirty="0"/>
              <a:t>: 2.1e11 p/b, bunch length 1.7 ns</a:t>
            </a:r>
          </a:p>
        </p:txBody>
      </p:sp>
      <p:sp>
        <p:nvSpPr>
          <p:cNvPr id="19" name="Cerrar llave 18">
            <a:extLst>
              <a:ext uri="{FF2B5EF4-FFF2-40B4-BE49-F238E27FC236}">
                <a16:creationId xmlns:a16="http://schemas.microsoft.com/office/drawing/2014/main" id="{B32907B9-E933-5444-EE01-F5C051F094FF}"/>
              </a:ext>
            </a:extLst>
          </p:cNvPr>
          <p:cNvSpPr/>
          <p:nvPr/>
        </p:nvSpPr>
        <p:spPr>
          <a:xfrm>
            <a:off x="5491537" y="4382601"/>
            <a:ext cx="344184" cy="410293"/>
          </a:xfrm>
          <a:prstGeom prst="rightBrace">
            <a:avLst>
              <a:gd name="adj1" fmla="val 8333"/>
              <a:gd name="adj2" fmla="val 5125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C869665-A75A-AA93-EEC6-32734439775C}"/>
              </a:ext>
            </a:extLst>
          </p:cNvPr>
          <p:cNvSpPr txBox="1"/>
          <p:nvPr/>
        </p:nvSpPr>
        <p:spPr>
          <a:xfrm>
            <a:off x="628650" y="5468719"/>
            <a:ext cx="76005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accent6"/>
                </a:solidFill>
              </a:rPr>
              <a:t>V-BWS’s wire heats less thanks to coupler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H-BWS</a:t>
            </a:r>
            <a:r>
              <a:rPr lang="en-US" sz="2000" dirty="0"/>
              <a:t> shows thermionic emission (?) but still far from scrubbing run’s measurements </a:t>
            </a:r>
            <a:r>
              <a:rPr lang="en-US" sz="2000" dirty="0">
                <a:sym typeface="Wingdings" panose="05000000000000000000" pitchFamily="2" charset="2"/>
              </a:rPr>
              <a:t></a:t>
            </a:r>
            <a:endParaRPr lang="en-US" sz="2000" dirty="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6BEAB67D-CF23-5647-156F-91274A017C34}"/>
              </a:ext>
            </a:extLst>
          </p:cNvPr>
          <p:cNvSpPr/>
          <p:nvPr/>
        </p:nvSpPr>
        <p:spPr>
          <a:xfrm>
            <a:off x="3077766" y="4018459"/>
            <a:ext cx="1653483" cy="82580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4DEC53C4-7B15-1034-22B1-B0F7CDD78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906" y="2760305"/>
            <a:ext cx="1817786" cy="144831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</p:pic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FB0FE5E3-F128-CE1C-A824-250EAB7CE4B6}"/>
              </a:ext>
            </a:extLst>
          </p:cNvPr>
          <p:cNvCxnSpPr>
            <a:cxnSpLocks/>
          </p:cNvCxnSpPr>
          <p:nvPr/>
        </p:nvCxnSpPr>
        <p:spPr>
          <a:xfrm flipV="1">
            <a:off x="4731249" y="2758361"/>
            <a:ext cx="1459671" cy="126009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B44B5116-0662-FAB2-EA1E-9414593C797C}"/>
              </a:ext>
            </a:extLst>
          </p:cNvPr>
          <p:cNvCxnSpPr>
            <a:cxnSpLocks/>
          </p:cNvCxnSpPr>
          <p:nvPr/>
        </p:nvCxnSpPr>
        <p:spPr>
          <a:xfrm flipV="1">
            <a:off x="4731249" y="4208621"/>
            <a:ext cx="1459671" cy="63564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lecha: hacia abajo 31">
            <a:extLst>
              <a:ext uri="{FF2B5EF4-FFF2-40B4-BE49-F238E27FC236}">
                <a16:creationId xmlns:a16="http://schemas.microsoft.com/office/drawing/2014/main" id="{72594920-8C8F-C5D9-1526-F056B79CA670}"/>
              </a:ext>
            </a:extLst>
          </p:cNvPr>
          <p:cNvSpPr/>
          <p:nvPr/>
        </p:nvSpPr>
        <p:spPr>
          <a:xfrm rot="1928670">
            <a:off x="7590875" y="2918334"/>
            <a:ext cx="119138" cy="44448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852263C3-72D8-4A51-AF2F-1EA2C76A88E5}"/>
              </a:ext>
            </a:extLst>
          </p:cNvPr>
          <p:cNvSpPr txBox="1"/>
          <p:nvPr/>
        </p:nvSpPr>
        <p:spPr>
          <a:xfrm>
            <a:off x="7650444" y="2608556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Thermionic?</a:t>
            </a:r>
          </a:p>
        </p:txBody>
      </p: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56D2B3F1-079C-EECE-0A7C-CE31F245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9231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11</a:t>
            </a:fld>
            <a:endParaRPr lang="en-US" dirty="0"/>
          </a:p>
        </p:txBody>
      </p:sp>
      <p:sp>
        <p:nvSpPr>
          <p:cNvPr id="36" name="Date Placeholder 3">
            <a:extLst>
              <a:ext uri="{FF2B5EF4-FFF2-40B4-BE49-F238E27FC236}">
                <a16:creationId xmlns:a16="http://schemas.microsoft.com/office/drawing/2014/main" id="{6A6195E7-BFE2-6601-044C-503252C81B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02/08/2023</a:t>
            </a:r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E25B881C-9CF2-1F13-E0E3-B8BA219D8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</p:spTree>
    <p:extLst>
      <p:ext uri="{BB962C8B-B14F-4D97-AF65-F5344CB8AC3E}">
        <p14:creationId xmlns:p14="http://schemas.microsoft.com/office/powerpoint/2010/main" val="4169669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</a:t>
            </a:r>
            <a:r>
              <a:rPr lang="en-US" sz="3200" dirty="0"/>
              <a:t> Power Loss calculation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08/06/2023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6351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Imagen 5" descr="Gráfico, Histograma&#10;&#10;Descripción generada automáticamente">
            <a:extLst>
              <a:ext uri="{FF2B5EF4-FFF2-40B4-BE49-F238E27FC236}">
                <a16:creationId xmlns:a16="http://schemas.microsoft.com/office/drawing/2014/main" id="{32FA8C0C-645E-E038-1555-603B214F3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57" y="2286968"/>
            <a:ext cx="2843829" cy="21328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56C0DAEF-7B64-3E5C-2623-FC14AC33D111}"/>
                  </a:ext>
                </a:extLst>
              </p:cNvPr>
              <p:cNvSpPr txBox="1"/>
              <p:nvPr/>
            </p:nvSpPr>
            <p:spPr>
              <a:xfrm>
                <a:off x="1618179" y="5197081"/>
                <a:ext cx="5998180" cy="981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𝑙𝑜𝑠𝑠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 = 2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s-ES" sz="20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𝑏𝑒𝑎𝑚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⋅</m:t>
                      </m:r>
                      <m:nary>
                        <m:naryPr>
                          <m:chr m:val="∑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𝑅𝑒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s-ES" sz="20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||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accent5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56C0DAEF-7B64-3E5C-2623-FC14AC33D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8179" y="5197081"/>
                <a:ext cx="5998180" cy="9816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n 7" descr="Gráfico, Histograma&#10;&#10;Descripción generada automáticamente">
            <a:extLst>
              <a:ext uri="{FF2B5EF4-FFF2-40B4-BE49-F238E27FC236}">
                <a16:creationId xmlns:a16="http://schemas.microsoft.com/office/drawing/2014/main" id="{2264E6CB-01CE-179B-F76C-966A65A243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661" y="2268430"/>
            <a:ext cx="2843829" cy="213287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1235B30A-F37B-08C1-DEEE-4FE03018B2C7}"/>
              </a:ext>
            </a:extLst>
          </p:cNvPr>
          <p:cNvSpPr txBox="1"/>
          <p:nvPr/>
        </p:nvSpPr>
        <p:spPr>
          <a:xfrm>
            <a:off x="608656" y="1390768"/>
            <a:ext cx="21452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/>
                </a:solidFill>
              </a:rPr>
              <a:t>Measurements of beam spectrum in time domain along the cycle</a:t>
            </a:r>
          </a:p>
        </p:txBody>
      </p:sp>
      <p:sp>
        <p:nvSpPr>
          <p:cNvPr id="10" name="Flecha: a la derecha 9">
            <a:extLst>
              <a:ext uri="{FF2B5EF4-FFF2-40B4-BE49-F238E27FC236}">
                <a16:creationId xmlns:a16="http://schemas.microsoft.com/office/drawing/2014/main" id="{78E406BB-36C0-F842-88D6-EC332D6609BB}"/>
              </a:ext>
            </a:extLst>
          </p:cNvPr>
          <p:cNvSpPr/>
          <p:nvPr/>
        </p:nvSpPr>
        <p:spPr>
          <a:xfrm>
            <a:off x="2987661" y="1754991"/>
            <a:ext cx="731584" cy="28253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F6B9DEF-9DBE-C036-D62B-2F24A0D6D088}"/>
              </a:ext>
            </a:extLst>
          </p:cNvPr>
          <p:cNvSpPr txBox="1"/>
          <p:nvPr/>
        </p:nvSpPr>
        <p:spPr>
          <a:xfrm>
            <a:off x="3852808" y="1390768"/>
            <a:ext cx="18720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/>
                </a:solidFill>
              </a:rPr>
              <a:t>Beam spectrum in frequency domain along the cycle</a:t>
            </a:r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4C049122-6EDA-36B1-4723-80892180BB82}"/>
              </a:ext>
            </a:extLst>
          </p:cNvPr>
          <p:cNvSpPr/>
          <p:nvPr/>
        </p:nvSpPr>
        <p:spPr>
          <a:xfrm rot="5400000">
            <a:off x="4815561" y="4831469"/>
            <a:ext cx="981680" cy="28253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E844CA5-C486-15CD-E3CA-1957B5092473}"/>
              </a:ext>
            </a:extLst>
          </p:cNvPr>
          <p:cNvSpPr txBox="1"/>
          <p:nvPr/>
        </p:nvSpPr>
        <p:spPr>
          <a:xfrm>
            <a:off x="2417413" y="1478092"/>
            <a:ext cx="1872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accent1"/>
                </a:solidFill>
              </a:rPr>
              <a:t>Post-processing*</a:t>
            </a:r>
          </a:p>
        </p:txBody>
      </p:sp>
      <p:pic>
        <p:nvPicPr>
          <p:cNvPr id="14" name="Content Placeholder 4">
            <a:extLst>
              <a:ext uri="{FF2B5EF4-FFF2-40B4-BE49-F238E27FC236}">
                <a16:creationId xmlns:a16="http://schemas.microsoft.com/office/drawing/2014/main" id="{A7AA3796-A287-BCBD-1CCE-93A92B1CA83C}"/>
              </a:ext>
            </a:extLst>
          </p:cNvPr>
          <p:cNvPicPr>
            <a:picLocks noGrp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96163" y="2087597"/>
            <a:ext cx="2173020" cy="1525118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1F595FBE-1C32-EADA-55C7-D4685970F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192" y="3701510"/>
            <a:ext cx="3204916" cy="124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25FB33A7-8708-6F4E-3A5D-B8874FD1037E}"/>
                  </a:ext>
                </a:extLst>
              </p:cNvPr>
              <p:cNvSpPr txBox="1"/>
              <p:nvPr/>
            </p:nvSpPr>
            <p:spPr>
              <a:xfrm>
                <a:off x="6313470" y="1145682"/>
                <a:ext cx="2725827" cy="853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5">
                        <a:lumMod val="75000"/>
                      </a:schemeClr>
                    </a:solidFill>
                  </a:rPr>
                  <a:t>CST Wakefield and Eigenmode simulations to get the longitudinal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</m:oMath>
                </a14:m>
                <a:endParaRPr lang="en-US" sz="16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25FB33A7-8708-6F4E-3A5D-B8874FD103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3470" y="1145682"/>
                <a:ext cx="2725827" cy="853119"/>
              </a:xfrm>
              <a:prstGeom prst="rect">
                <a:avLst/>
              </a:prstGeom>
              <a:blipFill>
                <a:blip r:embed="rId7"/>
                <a:stretch>
                  <a:fillRect l="-224" t="-2143" r="-2013" b="-6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lecha: a la derecha 17">
            <a:extLst>
              <a:ext uri="{FF2B5EF4-FFF2-40B4-BE49-F238E27FC236}">
                <a16:creationId xmlns:a16="http://schemas.microsoft.com/office/drawing/2014/main" id="{B7ACF176-2A24-94B3-1CD8-72B19B764DA1}"/>
              </a:ext>
            </a:extLst>
          </p:cNvPr>
          <p:cNvSpPr/>
          <p:nvPr/>
        </p:nvSpPr>
        <p:spPr>
          <a:xfrm rot="7099348">
            <a:off x="6779626" y="5115625"/>
            <a:ext cx="632334" cy="282539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DA4B46F-6865-34DF-ABB3-3711397E028C}"/>
              </a:ext>
            </a:extLst>
          </p:cNvPr>
          <p:cNvSpPr txBox="1"/>
          <p:nvPr/>
        </p:nvSpPr>
        <p:spPr>
          <a:xfrm>
            <a:off x="4809793" y="5948088"/>
            <a:ext cx="11492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</a:t>
            </a:r>
            <a:r>
              <a:rPr lang="en-US" sz="1800" dirty="0">
                <a:solidFill>
                  <a:schemeClr val="accent1"/>
                </a:solidFill>
              </a:rPr>
              <a:t>pectrum</a:t>
            </a:r>
            <a:endParaRPr lang="en-US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207F197-EEA9-244D-219D-0A467E3E2962}"/>
              </a:ext>
            </a:extLst>
          </p:cNvPr>
          <p:cNvSpPr txBox="1"/>
          <p:nvPr/>
        </p:nvSpPr>
        <p:spPr>
          <a:xfrm>
            <a:off x="6269355" y="5974912"/>
            <a:ext cx="12564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Impedance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731807C-EFA6-5F2C-9605-73CC3E8AEABD}"/>
              </a:ext>
            </a:extLst>
          </p:cNvPr>
          <p:cNvSpPr txBox="1"/>
          <p:nvPr/>
        </p:nvSpPr>
        <p:spPr>
          <a:xfrm>
            <a:off x="2753908" y="5967554"/>
            <a:ext cx="1601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Beam Intensity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02FC2B1-FA4E-E6FE-847A-679B0BD2330E}"/>
              </a:ext>
            </a:extLst>
          </p:cNvPr>
          <p:cNvSpPr txBox="1"/>
          <p:nvPr/>
        </p:nvSpPr>
        <p:spPr>
          <a:xfrm>
            <a:off x="355732" y="4429784"/>
            <a:ext cx="3999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accent1"/>
                </a:solidFill>
              </a:rPr>
              <a:t>* Correct baseline, do FFT, normalize, apply transfer function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D2FDAF2-C768-ED03-FB6E-037EC0945F33}"/>
              </a:ext>
            </a:extLst>
          </p:cNvPr>
          <p:cNvSpPr txBox="1"/>
          <p:nvPr/>
        </p:nvSpPr>
        <p:spPr>
          <a:xfrm>
            <a:off x="7486650" y="5481485"/>
            <a:ext cx="1553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Implemented in BIHC python package</a:t>
            </a:r>
          </a:p>
        </p:txBody>
      </p:sp>
    </p:spTree>
    <p:extLst>
      <p:ext uri="{BB962C8B-B14F-4D97-AF65-F5344CB8AC3E}">
        <p14:creationId xmlns:p14="http://schemas.microsoft.com/office/powerpoint/2010/main" val="2103859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BB5A3-438B-CD94-1E4E-9DD5E995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02/08/2023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DE315C-ADE2-98E9-CBBF-91FB6B69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2</a:t>
            </a:fld>
            <a:endParaRPr lang="en-US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0CA15C5-9A76-3210-CC62-3F8FD808654A}"/>
              </a:ext>
            </a:extLst>
          </p:cNvPr>
          <p:cNvSpPr txBox="1"/>
          <p:nvPr/>
        </p:nvSpPr>
        <p:spPr>
          <a:xfrm>
            <a:off x="855630" y="1696095"/>
            <a:ext cx="74327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Analysis of power deposed </a:t>
            </a:r>
            <a:r>
              <a:rPr lang="en-US" sz="2400" i="1" dirty="0">
                <a:solidFill>
                  <a:schemeClr val="accent5"/>
                </a:solidFill>
                <a:latin typeface="Century Schoolbook" panose="02040604050505020304" pitchFamily="18" charset="0"/>
              </a:rPr>
              <a:t>on the wire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and </a:t>
            </a:r>
            <a:r>
              <a:rPr lang="en-US" sz="2400" i="1" dirty="0">
                <a:solidFill>
                  <a:schemeClr val="accent1"/>
                </a:solidFill>
                <a:latin typeface="Century Schoolbook" panose="02040604050505020304" pitchFamily="18" charset="0"/>
              </a:rPr>
              <a:t>on the ferrites</a:t>
            </a:r>
            <a:r>
              <a:rPr lang="en-US" sz="2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Schoolbook" panose="02040604050505020304" pitchFamily="18" charset="0"/>
              </a:rPr>
              <a:t>with the two mitigation solutions:</a:t>
            </a:r>
            <a:endParaRPr lang="en-US" sz="2400" dirty="0">
              <a:latin typeface="Century Schoolbook" panose="020406040505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Schoolbook" panose="02040604050505020304" pitchFamily="18" charset="0"/>
              </a:rPr>
              <a:t>5 ferrite tiles + coupler*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Schoolbook" panose="02040604050505020304" pitchFamily="18" charset="0"/>
              </a:rPr>
              <a:t>(V-BWS)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Schoolbook" panose="02040604050505020304" pitchFamily="18" charset="0"/>
              </a:rPr>
              <a:t>6 ferrite tiles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Schoolbook" panose="02040604050505020304" pitchFamily="18" charset="0"/>
              </a:rPr>
              <a:t>(H-BWS)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243CF33-066F-86B9-3CA6-CE91FCFC41CA}"/>
              </a:ext>
            </a:extLst>
          </p:cNvPr>
          <p:cNvSpPr txBox="1"/>
          <p:nvPr/>
        </p:nvSpPr>
        <p:spPr>
          <a:xfrm>
            <a:off x="1748901" y="5161905"/>
            <a:ext cx="5646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*coupler has an approximated geometry</a:t>
            </a:r>
          </a:p>
        </p:txBody>
      </p:sp>
    </p:spTree>
    <p:extLst>
      <p:ext uri="{BB962C8B-B14F-4D97-AF65-F5344CB8AC3E}">
        <p14:creationId xmlns:p14="http://schemas.microsoft.com/office/powerpoint/2010/main" val="166776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C2C9678-0CDD-4BFB-20D0-578ADEB8B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4704" y="1538508"/>
            <a:ext cx="7574591" cy="378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curves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9231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3</a:t>
            </a:fld>
            <a:endParaRPr lang="en-U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251FB5D-130A-9A2A-7C08-BD224CD91F57}"/>
              </a:ext>
            </a:extLst>
          </p:cNvPr>
          <p:cNvSpPr txBox="1"/>
          <p:nvPr/>
        </p:nvSpPr>
        <p:spPr>
          <a:xfrm>
            <a:off x="546455" y="1356557"/>
            <a:ext cx="67944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5 ferrite tiles </a:t>
            </a:r>
            <a:r>
              <a:rPr lang="en-US" sz="2000" dirty="0"/>
              <a:t>vs </a:t>
            </a:r>
            <a:r>
              <a:rPr lang="en-US" sz="2000" dirty="0">
                <a:solidFill>
                  <a:srgbClr val="EF7DEF"/>
                </a:solidFill>
              </a:rPr>
              <a:t>6 ferrite tiles </a:t>
            </a:r>
            <a:r>
              <a:rPr lang="en-US" sz="2000" dirty="0"/>
              <a:t>(CST Studio® Wakefield Solver)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02CDC29-5E91-D616-E4D8-A259071874D6}"/>
              </a:ext>
            </a:extLst>
          </p:cNvPr>
          <p:cNvSpPr txBox="1"/>
          <p:nvPr/>
        </p:nvSpPr>
        <p:spPr>
          <a:xfrm>
            <a:off x="865326" y="5429181"/>
            <a:ext cx="76740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Very subtle changes,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5 ferrite case slightly higher impedance </a:t>
            </a:r>
            <a:r>
              <a:rPr lang="en-US" sz="2000" dirty="0"/>
              <a:t>for the two main modes (160 MHz and 800 MHz) – as expected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5283A98-95E4-4F54-4555-1F2B9FFEF7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02/08/2023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CCCE2BB-4D08-F551-1569-7A7FAE056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</p:spTree>
    <p:extLst>
      <p:ext uri="{BB962C8B-B14F-4D97-AF65-F5344CB8AC3E}">
        <p14:creationId xmlns:p14="http://schemas.microsoft.com/office/powerpoint/2010/main" val="1962075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B0C587DC-830A-8195-C718-795575FC6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8188" y="1505164"/>
            <a:ext cx="8797702" cy="380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curves (II)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4A204F-E839-2513-D0F9-E299749E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9231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4</a:t>
            </a:fld>
            <a:endParaRPr lang="en-U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251FB5D-130A-9A2A-7C08-BD224CD91F57}"/>
              </a:ext>
            </a:extLst>
          </p:cNvPr>
          <p:cNvSpPr txBox="1"/>
          <p:nvPr/>
        </p:nvSpPr>
        <p:spPr>
          <a:xfrm>
            <a:off x="546455" y="1356557"/>
            <a:ext cx="81660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5 ferrite tiles </a:t>
            </a:r>
            <a:r>
              <a:rPr lang="en-US" sz="2000" dirty="0"/>
              <a:t>vs </a:t>
            </a:r>
            <a:r>
              <a:rPr lang="en-US" sz="2000" dirty="0">
                <a:solidFill>
                  <a:srgbClr val="0070C0"/>
                </a:solidFill>
              </a:rPr>
              <a:t>5 ferrite tiles + coupler </a:t>
            </a:r>
            <a:r>
              <a:rPr lang="en-US" sz="2000" dirty="0"/>
              <a:t>(CST Studio® Wakefield Solver)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02CDC29-5E91-D616-E4D8-A259071874D6}"/>
              </a:ext>
            </a:extLst>
          </p:cNvPr>
          <p:cNvSpPr txBox="1"/>
          <p:nvPr/>
        </p:nvSpPr>
        <p:spPr>
          <a:xfrm>
            <a:off x="1490791" y="5546708"/>
            <a:ext cx="63324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Coupler has a big impact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/>
              <a:t>in the total impedance of the BWS</a:t>
            </a:r>
          </a:p>
        </p:txBody>
      </p:sp>
      <p:sp>
        <p:nvSpPr>
          <p:cNvPr id="6" name="Flecha: hacia abajo 5">
            <a:extLst>
              <a:ext uri="{FF2B5EF4-FFF2-40B4-BE49-F238E27FC236}">
                <a16:creationId xmlns:a16="http://schemas.microsoft.com/office/drawing/2014/main" id="{78CA1ECC-C42F-DD4D-7247-B7DC68655DCE}"/>
              </a:ext>
            </a:extLst>
          </p:cNvPr>
          <p:cNvSpPr/>
          <p:nvPr/>
        </p:nvSpPr>
        <p:spPr>
          <a:xfrm>
            <a:off x="2273157" y="3469604"/>
            <a:ext cx="138701" cy="513708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55F772FA-D067-C8E5-65BC-A272A10B0DA9}"/>
              </a:ext>
            </a:extLst>
          </p:cNvPr>
          <p:cNvSpPr/>
          <p:nvPr/>
        </p:nvSpPr>
        <p:spPr>
          <a:xfrm rot="2275451">
            <a:off x="6601172" y="2532338"/>
            <a:ext cx="138701" cy="513708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324F39E-C3C9-E423-AF42-BE93D43F5072}"/>
              </a:ext>
            </a:extLst>
          </p:cNvPr>
          <p:cNvSpPr txBox="1"/>
          <p:nvPr/>
        </p:nvSpPr>
        <p:spPr>
          <a:xfrm>
            <a:off x="1657350" y="2798617"/>
            <a:ext cx="2851079" cy="646331"/>
          </a:xfrm>
          <a:prstGeom prst="rect">
            <a:avLst/>
          </a:prstGeom>
          <a:solidFill>
            <a:srgbClr val="FFFFFF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Frequency shift + reduction of the 160 MHz mode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E19336F-3B5B-9354-3C66-59B21583856C}"/>
              </a:ext>
            </a:extLst>
          </p:cNvPr>
          <p:cNvSpPr txBox="1"/>
          <p:nvPr/>
        </p:nvSpPr>
        <p:spPr>
          <a:xfrm>
            <a:off x="6835683" y="2189029"/>
            <a:ext cx="1390008" cy="1200329"/>
          </a:xfrm>
          <a:prstGeom prst="rect">
            <a:avLst/>
          </a:prstGeom>
          <a:solidFill>
            <a:srgbClr val="FFFFFF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Reduction + broadening of 800 MHz mode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46FC4416-EF1F-E796-2046-C47DBF1261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02/08/2023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F2C78CF-DC76-23FF-9676-9A6AA1C9E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</p:spTree>
    <p:extLst>
      <p:ext uri="{BB962C8B-B14F-4D97-AF65-F5344CB8AC3E}">
        <p14:creationId xmlns:p14="http://schemas.microsoft.com/office/powerpoint/2010/main" val="4101189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D38A76-4B6E-BF3B-DB8E-79892876B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Impedances + beam spectrum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AB2B872-B723-14A6-B41B-F5B520536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669" y="1071047"/>
            <a:ext cx="8850661" cy="4417955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021A85A-3604-3DB8-0858-88819B21F3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02/08/2023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A6400-75F0-2B13-EF89-BE276712A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3ED7AB1-5711-1ABF-893C-2551D5F51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9231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5</a:t>
            </a:fld>
            <a:endParaRPr lang="en-U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54536A9-8867-E006-A1C6-E104D0BE0C27}"/>
              </a:ext>
            </a:extLst>
          </p:cNvPr>
          <p:cNvSpPr txBox="1"/>
          <p:nvPr/>
        </p:nvSpPr>
        <p:spPr>
          <a:xfrm>
            <a:off x="841274" y="5586713"/>
            <a:ext cx="76740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160 MHz mode shifted away from the spectral line and with lower amplitude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2000" dirty="0"/>
              <a:t> less power loss expected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D2638F2-5E50-3F5A-6678-32E68C55FF1D}"/>
              </a:ext>
            </a:extLst>
          </p:cNvPr>
          <p:cNvSpPr txBox="1"/>
          <p:nvPr/>
        </p:nvSpPr>
        <p:spPr>
          <a:xfrm>
            <a:off x="1048927" y="1270301"/>
            <a:ext cx="39340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Measured spectrum, bunch length = 1.6 ns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E7A513E2-7B6F-CBC3-265F-F9CF3A24949E}"/>
              </a:ext>
            </a:extLst>
          </p:cNvPr>
          <p:cNvSpPr/>
          <p:nvPr/>
        </p:nvSpPr>
        <p:spPr>
          <a:xfrm>
            <a:off x="1818527" y="3904180"/>
            <a:ext cx="878440" cy="1325563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46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deposed </a:t>
            </a:r>
            <a:r>
              <a:rPr lang="en-US" dirty="0">
                <a:solidFill>
                  <a:schemeClr val="accent5"/>
                </a:solidFill>
              </a:rPr>
              <a:t>on the wire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+mj-cs"/>
              </a:rPr>
              <a:t>(comparison)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magine 8">
            <a:extLst>
              <a:ext uri="{FF2B5EF4-FFF2-40B4-BE49-F238E27FC236}">
                <a16:creationId xmlns:a16="http://schemas.microsoft.com/office/drawing/2014/main" id="{4B7D7DA8-C1A7-1A2C-BF08-CDB9F6D13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50446" y="2055589"/>
            <a:ext cx="4364964" cy="3273723"/>
          </a:xfrm>
          <a:prstGeom prst="rect">
            <a:avLst/>
          </a:prstGeom>
        </p:spPr>
      </p:pic>
      <p:pic>
        <p:nvPicPr>
          <p:cNvPr id="7" name="Immagine 9">
            <a:extLst>
              <a:ext uri="{FF2B5EF4-FFF2-40B4-BE49-F238E27FC236}">
                <a16:creationId xmlns:a16="http://schemas.microsoft.com/office/drawing/2014/main" id="{D2FE9A03-A162-B111-EE23-7A52C0BA89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539" y="2055589"/>
            <a:ext cx="4431909" cy="3328879"/>
          </a:xfrm>
          <a:prstGeom prst="rect">
            <a:avLst/>
          </a:prstGeom>
        </p:spPr>
      </p:pic>
      <p:sp>
        <p:nvSpPr>
          <p:cNvPr id="8" name="CuadroTexto 11">
            <a:extLst>
              <a:ext uri="{FF2B5EF4-FFF2-40B4-BE49-F238E27FC236}">
                <a16:creationId xmlns:a16="http://schemas.microsoft.com/office/drawing/2014/main" id="{2BD389EA-D224-7AB4-ACFE-340B3E106BEF}"/>
              </a:ext>
            </a:extLst>
          </p:cNvPr>
          <p:cNvSpPr txBox="1"/>
          <p:nvPr/>
        </p:nvSpPr>
        <p:spPr>
          <a:xfrm>
            <a:off x="1402930" y="1571715"/>
            <a:ext cx="2191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EF7DEF"/>
                </a:solidFill>
              </a:rPr>
              <a:t>H-BWS: 6 Tiles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929C80F-9E8A-F873-6C79-81DE6759C90F}"/>
              </a:ext>
            </a:extLst>
          </p:cNvPr>
          <p:cNvSpPr txBox="1"/>
          <p:nvPr/>
        </p:nvSpPr>
        <p:spPr>
          <a:xfrm>
            <a:off x="5283030" y="1575247"/>
            <a:ext cx="3099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V-BWS: 5 Tiles + coupler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E576C935-7FB6-E70C-81E0-40929DC03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9231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6</a:t>
            </a:fld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D0BF2DAF-1D04-E36A-212D-51B4D129D8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02/08/2023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12902864-9A87-41DF-9DDA-D62C4EA28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A18ED2E-C851-6D22-8E49-8F12E10F69D6}"/>
              </a:ext>
            </a:extLst>
          </p:cNvPr>
          <p:cNvSpPr txBox="1"/>
          <p:nvPr/>
        </p:nvSpPr>
        <p:spPr>
          <a:xfrm>
            <a:off x="1638417" y="5457835"/>
            <a:ext cx="6152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Power </a:t>
            </a:r>
            <a:r>
              <a:rPr lang="en-US" dirty="0">
                <a:solidFill>
                  <a:schemeClr val="accent5"/>
                </a:solidFill>
              </a:rPr>
              <a:t>~3 W less </a:t>
            </a:r>
            <a:r>
              <a:rPr lang="en-US" dirty="0"/>
              <a:t>on V-BWS due to lower amplitude of 160 MHz 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Min</a:t>
            </a:r>
            <a:r>
              <a:rPr lang="en-US" dirty="0"/>
              <a:t>/</a:t>
            </a:r>
            <a:r>
              <a:rPr lang="en-US" dirty="0">
                <a:solidFill>
                  <a:schemeClr val="accent6"/>
                </a:solidFill>
              </a:rPr>
              <a:t>Max </a:t>
            </a:r>
            <a:r>
              <a:rPr lang="en-US" dirty="0"/>
              <a:t>curves closer due to broader peaks</a:t>
            </a:r>
          </a:p>
        </p:txBody>
      </p:sp>
    </p:spTree>
    <p:extLst>
      <p:ext uri="{BB962C8B-B14F-4D97-AF65-F5344CB8AC3E}">
        <p14:creationId xmlns:p14="http://schemas.microsoft.com/office/powerpoint/2010/main" val="1294345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deposed </a:t>
            </a:r>
            <a:r>
              <a:rPr lang="en-US" dirty="0">
                <a:solidFill>
                  <a:schemeClr val="accent1"/>
                </a:solidFill>
              </a:rPr>
              <a:t>on the ferrites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entury Schoolbook" panose="02040604050505020304" pitchFamily="18" charset="0"/>
                <a:ea typeface="+mj-ea"/>
                <a:cs typeface="+mj-cs"/>
              </a:rPr>
              <a:t>(comparison)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Immagine 8">
            <a:extLst>
              <a:ext uri="{FF2B5EF4-FFF2-40B4-BE49-F238E27FC236}">
                <a16:creationId xmlns:a16="http://schemas.microsoft.com/office/drawing/2014/main" id="{CD9576EF-B40F-4B6D-2552-545B37F7C7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2962" y="2032105"/>
            <a:ext cx="4321614" cy="3245713"/>
          </a:xfrm>
          <a:prstGeom prst="rect">
            <a:avLst/>
          </a:prstGeom>
        </p:spPr>
      </p:pic>
      <p:pic>
        <p:nvPicPr>
          <p:cNvPr id="13" name="Immagine 9">
            <a:extLst>
              <a:ext uri="{FF2B5EF4-FFF2-40B4-BE49-F238E27FC236}">
                <a16:creationId xmlns:a16="http://schemas.microsoft.com/office/drawing/2014/main" id="{47B49459-AD73-93C3-4305-DD6BEAB66D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9357" y="2032105"/>
            <a:ext cx="4245092" cy="3183819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7D28C689-0889-5CDC-8935-5F3CCE938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9231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7</a:t>
            </a:fld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6E3F791C-ED07-3955-82EB-857E9FD22E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02/08/2023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65C3B0C5-849B-7059-E8DB-4C411F5B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26" name="CuadroTexto 11">
            <a:extLst>
              <a:ext uri="{FF2B5EF4-FFF2-40B4-BE49-F238E27FC236}">
                <a16:creationId xmlns:a16="http://schemas.microsoft.com/office/drawing/2014/main" id="{2BF8CDA1-4B69-6AFE-C3BC-2C67AFB52828}"/>
              </a:ext>
            </a:extLst>
          </p:cNvPr>
          <p:cNvSpPr txBox="1"/>
          <p:nvPr/>
        </p:nvSpPr>
        <p:spPr>
          <a:xfrm>
            <a:off x="1590487" y="1694175"/>
            <a:ext cx="2191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EF7DEF"/>
                </a:solidFill>
              </a:rPr>
              <a:t>H-BWS: 6 Tiles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C62DA2F-CFE0-0C7D-1A65-E46B8D479715}"/>
              </a:ext>
            </a:extLst>
          </p:cNvPr>
          <p:cNvSpPr txBox="1"/>
          <p:nvPr/>
        </p:nvSpPr>
        <p:spPr>
          <a:xfrm>
            <a:off x="5283871" y="1702411"/>
            <a:ext cx="3099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V-BWS: 5 Tiles + coupler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7E46FC06-7C1A-1A80-6326-E096D41765FE}"/>
              </a:ext>
            </a:extLst>
          </p:cNvPr>
          <p:cNvSpPr txBox="1"/>
          <p:nvPr/>
        </p:nvSpPr>
        <p:spPr>
          <a:xfrm>
            <a:off x="1396365" y="5457835"/>
            <a:ext cx="6636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Power </a:t>
            </a:r>
            <a:r>
              <a:rPr lang="en-US" dirty="0">
                <a:solidFill>
                  <a:schemeClr val="accent1"/>
                </a:solidFill>
              </a:rPr>
              <a:t>~10 W less </a:t>
            </a:r>
            <a:r>
              <a:rPr lang="en-US" dirty="0"/>
              <a:t>on the V-BWS due to lower amplitude of 160 MHz </a:t>
            </a:r>
          </a:p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Min</a:t>
            </a:r>
            <a:r>
              <a:rPr lang="en-US" dirty="0"/>
              <a:t>/</a:t>
            </a:r>
            <a:r>
              <a:rPr lang="en-US" dirty="0">
                <a:solidFill>
                  <a:schemeClr val="accent6"/>
                </a:solidFill>
              </a:rPr>
              <a:t>Max </a:t>
            </a:r>
            <a:r>
              <a:rPr lang="en-US" dirty="0"/>
              <a:t>curves closer due to broader peaks</a:t>
            </a:r>
          </a:p>
        </p:txBody>
      </p:sp>
    </p:spTree>
    <p:extLst>
      <p:ext uri="{BB962C8B-B14F-4D97-AF65-F5344CB8AC3E}">
        <p14:creationId xmlns:p14="http://schemas.microsoft.com/office/powerpoint/2010/main" val="1935827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extracted </a:t>
            </a:r>
            <a:r>
              <a:rPr lang="en-US" dirty="0">
                <a:solidFill>
                  <a:srgbClr val="0070C0"/>
                </a:solidFill>
              </a:rPr>
              <a:t>by the coupler</a:t>
            </a:r>
          </a:p>
        </p:txBody>
      </p:sp>
      <p:pic>
        <p:nvPicPr>
          <p:cNvPr id="13" name="Immagine 9">
            <a:extLst>
              <a:ext uri="{FF2B5EF4-FFF2-40B4-BE49-F238E27FC236}">
                <a16:creationId xmlns:a16="http://schemas.microsoft.com/office/drawing/2014/main" id="{47B49459-AD73-93C3-4305-DD6BEAB66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9361" y="2021831"/>
            <a:ext cx="4245092" cy="3183819"/>
          </a:xfrm>
          <a:prstGeom prst="rect">
            <a:avLst/>
          </a:prstGeom>
        </p:spPr>
      </p:pic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7D28C689-0889-5CDC-8935-5F3CCE938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9231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8</a:t>
            </a:fld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6E3F791C-ED07-3955-82EB-857E9FD22E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02/08/2023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65C3B0C5-849B-7059-E8DB-4C411F5B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C62DA2F-CFE0-0C7D-1A65-E46B8D479715}"/>
              </a:ext>
            </a:extLst>
          </p:cNvPr>
          <p:cNvSpPr txBox="1"/>
          <p:nvPr/>
        </p:nvSpPr>
        <p:spPr>
          <a:xfrm>
            <a:off x="3022102" y="1248994"/>
            <a:ext cx="3099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V-BWS: 5 Tiles + coupler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7E46FC06-7C1A-1A80-6326-E096D41765FE}"/>
              </a:ext>
            </a:extLst>
          </p:cNvPr>
          <p:cNvSpPr txBox="1"/>
          <p:nvPr/>
        </p:nvSpPr>
        <p:spPr>
          <a:xfrm>
            <a:off x="5313918" y="5338406"/>
            <a:ext cx="339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Significant impact of power extracted by the coupler, especially for the 160MHz mode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BF699B7-31C8-6250-D5EE-371256023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453" y="2021831"/>
            <a:ext cx="4248000" cy="31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937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2BA12-4164-5321-B84B-5C9A710F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3F3E5-CD02-CB3C-7A5C-267CA59A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92311"/>
            <a:ext cx="2057400" cy="365125"/>
          </a:xfrm>
        </p:spPr>
        <p:txBody>
          <a:bodyPr/>
          <a:lstStyle/>
          <a:p>
            <a:fld id="{B52841C0-D0CF-445F-939E-D1E4A29A0DC9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525D06F-F06E-CB86-535D-C9FAD8467F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/>
              <a:t>02/08/2023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522675C-4551-F455-5D93-A1847E0E6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74645" y="6351214"/>
            <a:ext cx="3394710" cy="365125"/>
          </a:xfrm>
        </p:spPr>
        <p:txBody>
          <a:bodyPr/>
          <a:lstStyle/>
          <a:p>
            <a:r>
              <a:rPr lang="en-US" dirty="0"/>
              <a:t>SPS Wire Scanners - Beam Induced Heating Calculations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26C8987-A53B-8998-0C14-5B662FA0CD3C}"/>
              </a:ext>
            </a:extLst>
          </p:cNvPr>
          <p:cNvSpPr txBox="1"/>
          <p:nvPr/>
        </p:nvSpPr>
        <p:spPr>
          <a:xfrm>
            <a:off x="731393" y="1629635"/>
            <a:ext cx="756035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Coupler</a:t>
            </a:r>
            <a:r>
              <a:rPr lang="en-US" sz="2400" dirty="0"/>
              <a:t> has a big but overall </a:t>
            </a:r>
            <a:r>
              <a:rPr lang="en-US" sz="2400" b="1" dirty="0"/>
              <a:t>positive</a:t>
            </a:r>
            <a:r>
              <a:rPr lang="en-US" sz="2400" dirty="0"/>
              <a:t> impact in the total impedance curve and on dissipated power.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Better behavior of </a:t>
            </a:r>
            <a:r>
              <a:rPr lang="en-US" sz="2400" dirty="0">
                <a:solidFill>
                  <a:schemeClr val="accent6"/>
                </a:solidFill>
              </a:rPr>
              <a:t>V-BWS </a:t>
            </a:r>
            <a:r>
              <a:rPr lang="en-US" sz="2400" dirty="0"/>
              <a:t>consistent with simulations: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Max. calculated power </a:t>
            </a:r>
            <a:r>
              <a:rPr lang="en-US" sz="2400" dirty="0">
                <a:solidFill>
                  <a:schemeClr val="accent5"/>
                </a:solidFill>
              </a:rPr>
              <a:t>on the wire </a:t>
            </a:r>
            <a:r>
              <a:rPr lang="en-US" sz="2400" dirty="0"/>
              <a:t>expected around 3 W lower for the </a:t>
            </a:r>
            <a:r>
              <a:rPr lang="en-US" sz="2400" dirty="0">
                <a:solidFill>
                  <a:schemeClr val="accent6"/>
                </a:solidFill>
              </a:rPr>
              <a:t>V-BWS</a:t>
            </a:r>
            <a:r>
              <a:rPr lang="en-US" sz="2400" dirty="0"/>
              <a:t> (5 ferrites + coupler)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Avg. calculated power </a:t>
            </a:r>
            <a:r>
              <a:rPr lang="en-US" sz="2400" dirty="0">
                <a:solidFill>
                  <a:schemeClr val="accent1"/>
                </a:solidFill>
              </a:rPr>
              <a:t>on the ferrite </a:t>
            </a:r>
            <a:r>
              <a:rPr lang="en-US" sz="2400" dirty="0"/>
              <a:t>expected around 10 W lower for the </a:t>
            </a:r>
            <a:r>
              <a:rPr lang="en-US" sz="2400" dirty="0">
                <a:solidFill>
                  <a:schemeClr val="accent6"/>
                </a:solidFill>
              </a:rPr>
              <a:t>V-BWS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629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683</TotalTime>
  <Words>666</Words>
  <Application>Microsoft Office PowerPoint</Application>
  <PresentationFormat>On-screen Show (4:3)</PresentationFormat>
  <Paragraphs>93</Paragraphs>
  <Slides>12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Century Schoolbook</vt:lpstr>
      <vt:lpstr>Tema de Office</vt:lpstr>
      <vt:lpstr>Update on the power loss computations (III)</vt:lpstr>
      <vt:lpstr>Outlook</vt:lpstr>
      <vt:lpstr>Impedance curves</vt:lpstr>
      <vt:lpstr>Impedance curves (II)</vt:lpstr>
      <vt:lpstr>Impedances + beam spectrum</vt:lpstr>
      <vt:lpstr>Power deposed on the wire (comparison)</vt:lpstr>
      <vt:lpstr>Power deposed on the ferrites (comparison)</vt:lpstr>
      <vt:lpstr>Power extracted by the coupler</vt:lpstr>
      <vt:lpstr>Summary</vt:lpstr>
      <vt:lpstr>PowerPoint Presentation</vt:lpstr>
      <vt:lpstr>Agreement with observations</vt:lpstr>
      <vt:lpstr>Backup: Power Loss calculation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Elena de la Fuente García</dc:creator>
  <cp:lastModifiedBy>Benoit Salvant</cp:lastModifiedBy>
  <cp:revision>56</cp:revision>
  <dcterms:created xsi:type="dcterms:W3CDTF">2023-06-01T15:21:53Z</dcterms:created>
  <dcterms:modified xsi:type="dcterms:W3CDTF">2023-08-02T08:21:27Z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ad0b24d-6422-44b0-b3de-abb3a9e8c81a_Enabled">
    <vt:lpwstr>true</vt:lpwstr>
  </property>
  <property fmtid="{D5CDD505-2E9C-101B-9397-08002B2CF9AE}" pid="3" name="MSIP_Label_2ad0b24d-6422-44b0-b3de-abb3a9e8c81a_SetDate">
    <vt:lpwstr>2023-08-01T17:07:50Z</vt:lpwstr>
  </property>
  <property fmtid="{D5CDD505-2E9C-101B-9397-08002B2CF9AE}" pid="4" name="MSIP_Label_2ad0b24d-6422-44b0-b3de-abb3a9e8c81a_Method">
    <vt:lpwstr>Standard</vt:lpwstr>
  </property>
  <property fmtid="{D5CDD505-2E9C-101B-9397-08002B2CF9AE}" pid="5" name="MSIP_Label_2ad0b24d-6422-44b0-b3de-abb3a9e8c81a_Name">
    <vt:lpwstr>defa4170-0d19-0005-0004-bc88714345d2</vt:lpwstr>
  </property>
  <property fmtid="{D5CDD505-2E9C-101B-9397-08002B2CF9AE}" pid="6" name="MSIP_Label_2ad0b24d-6422-44b0-b3de-abb3a9e8c81a_SiteId">
    <vt:lpwstr>2fcfe26a-bb62-46b0-b1e3-28f9da0c45fd</vt:lpwstr>
  </property>
  <property fmtid="{D5CDD505-2E9C-101B-9397-08002B2CF9AE}" pid="7" name="MSIP_Label_2ad0b24d-6422-44b0-b3de-abb3a9e8c81a_ActionId">
    <vt:lpwstr>28d8f3d2-3c74-48b9-a9d0-493a7d940ae7</vt:lpwstr>
  </property>
  <property fmtid="{D5CDD505-2E9C-101B-9397-08002B2CF9AE}" pid="8" name="MSIP_Label_2ad0b24d-6422-44b0-b3de-abb3a9e8c81a_ContentBits">
    <vt:lpwstr>0</vt:lpwstr>
  </property>
</Properties>
</file>