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257" r:id="rId4"/>
    <p:sldId id="258" r:id="rId5"/>
    <p:sldId id="259" r:id="rId6"/>
    <p:sldId id="262" r:id="rId7"/>
    <p:sldId id="263" r:id="rId8"/>
    <p:sldId id="264" r:id="rId9"/>
    <p:sldId id="265" r:id="rId10"/>
    <p:sldId id="266" r:id="rId11"/>
    <p:sldId id="267" r:id="rId12"/>
    <p:sldId id="260" r:id="rId13"/>
    <p:sldId id="268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>
        <p:scale>
          <a:sx n="75" d="100"/>
          <a:sy n="75" d="100"/>
        </p:scale>
        <p:origin x="974" y="245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B85898-A6EF-1FE8-ED5A-C6FED971F2A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D65D9DB-E164-1168-1144-B53C70D2084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9D6F75E-E144-5F4B-9928-012566ABF2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B2D3D-E496-4AAA-BA7E-1C46369DA10C}" type="datetimeFigureOut">
              <a:rPr lang="en-GB" smtClean="0"/>
              <a:t>01/08/2023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31D1758-3A98-2CC4-F117-EB5FC456E0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266E77-FFB3-802B-3712-70AFC2D665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C84285-8253-488A-86A6-D1E0284B0E8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248135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0AED7C-1ABB-8D86-075A-8F23166530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8799527-D66E-157F-AA5B-94769ABF7BA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90F2EAC-E767-1306-EAEE-A92BC8767C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B2D3D-E496-4AAA-BA7E-1C46369DA10C}" type="datetimeFigureOut">
              <a:rPr lang="en-GB" smtClean="0"/>
              <a:t>01/08/2023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FC1ACFA-CC8F-2A40-85C0-592E5F6857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43D21B1-7EF8-99A0-20AC-15A1E3A54F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C84285-8253-488A-86A6-D1E0284B0E8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985630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57A612B-036B-5029-C38D-8F8A83425C5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BE36838-F0BF-E2F5-90B4-C3EDEFB68DE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8EC6B10-B6B4-D168-DF24-C27CDF04F3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B2D3D-E496-4AAA-BA7E-1C46369DA10C}" type="datetimeFigureOut">
              <a:rPr lang="en-GB" smtClean="0"/>
              <a:t>01/08/2023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9DD6960-A36F-E50F-6CB0-AEC4E28E6C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2499865-15E4-C14B-65DA-9ACC61DC9D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C84285-8253-488A-86A6-D1E0284B0E8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398126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832CDE-22E5-DD12-2B5C-E2E1CBAD5F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0E7AFE1-4C27-ED6D-362B-ADDB4651E4F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7A5EA78-640B-59B9-BE22-8F7773320F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B2D3D-E496-4AAA-BA7E-1C46369DA10C}" type="datetimeFigureOut">
              <a:rPr lang="en-GB" smtClean="0"/>
              <a:t>01/08/2023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1EF5A8C-2361-1B34-A9C8-9B6892B0E4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38376BD-6F10-F734-C92C-184D6445A5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C84285-8253-488A-86A6-D1E0284B0E8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58075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89E8E7-B631-EADC-C176-8EE9E613D8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4D61C4A-1320-B809-CC1A-AA267D8921B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3EB488F-11DC-1DAA-9EAC-FE7F2C17AD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B2D3D-E496-4AAA-BA7E-1C46369DA10C}" type="datetimeFigureOut">
              <a:rPr lang="en-GB" smtClean="0"/>
              <a:t>01/08/2023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22E02FA-8F5F-D097-240B-72DD1BFEAF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9D9D796-2669-8385-28D8-EE791E92E3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C84285-8253-488A-86A6-D1E0284B0E8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67545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E39FDC-8C9E-EAA3-3809-AA9B0AC32A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1B4AC53-FB54-0E03-FCE3-BA4756054AD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A39141A-5006-42E2-1E5F-3BDF59BB23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119F16-8D0F-13DE-CAD8-6727B94B59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B2D3D-E496-4AAA-BA7E-1C46369DA10C}" type="datetimeFigureOut">
              <a:rPr lang="en-GB" smtClean="0"/>
              <a:t>01/08/2023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D2DFE16-C993-F16A-C883-5A7192A3BB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5A21395-4B18-FF56-2477-C9A43AE57B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C84285-8253-488A-86A6-D1E0284B0E8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673292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4FA7A1-D055-010B-769B-7A4486A468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BF4FAFA-E61A-FD75-4DA2-65807AE2D14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AFC87FA-CB39-7C90-4C4E-C87E5E059EC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C02FC96-FE0F-B616-01FA-3B25F5DF945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C61848B-1F57-4F1B-5421-DAFCA6A37A1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8A31244-DC27-60D9-DB2A-639BCB3D80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B2D3D-E496-4AAA-BA7E-1C46369DA10C}" type="datetimeFigureOut">
              <a:rPr lang="en-GB" smtClean="0"/>
              <a:t>01/08/2023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5A39C64-20E3-2729-1BD8-2ACB3D36E6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5961FA0-94B7-F572-2F94-9F3264909B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C84285-8253-488A-86A6-D1E0284B0E8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766453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012998-D41E-688E-4871-47E83AAA3D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FAC3BF9-1890-A0AD-5953-7074E0C509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B2D3D-E496-4AAA-BA7E-1C46369DA10C}" type="datetimeFigureOut">
              <a:rPr lang="en-GB" smtClean="0"/>
              <a:t>01/08/2023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6BDD6EF-C6F9-65E9-E7EE-474DE41881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40FD271-DA32-83CC-8ABD-ABBB2B9A5B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C84285-8253-488A-86A6-D1E0284B0E8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062793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960972D-C582-58A8-A329-BB03857A93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B2D3D-E496-4AAA-BA7E-1C46369DA10C}" type="datetimeFigureOut">
              <a:rPr lang="en-GB" smtClean="0"/>
              <a:t>01/08/2023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6D6850A-4600-ABAD-EAD4-D2847AB72E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21779C4-7B50-D4EF-2474-2865E89F49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C84285-8253-488A-86A6-D1E0284B0E8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483499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4C4DCB-A7D6-C91E-2035-C660873DE8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B40DDE0-A7DE-D291-E826-979F11E7320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B58BD20-D730-40B2-B16C-110FE95A6EB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5A5AC9E-CDF3-CA87-0227-227DA8BA35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B2D3D-E496-4AAA-BA7E-1C46369DA10C}" type="datetimeFigureOut">
              <a:rPr lang="en-GB" smtClean="0"/>
              <a:t>01/08/2023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A895BC6-C775-5B3B-9D15-CF7A1084DC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63954DA-D666-216E-035A-86892FADE7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C84285-8253-488A-86A6-D1E0284B0E8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637899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AC9A10-A294-F7E5-62D8-99A06C83EF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4EF2725-E92A-DAA5-2660-D7627FE7B40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4E1C692-441F-97A4-4077-7AD13820F7C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8E95FB7-EFE0-7DFD-5868-C787FDB020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B2D3D-E496-4AAA-BA7E-1C46369DA10C}" type="datetimeFigureOut">
              <a:rPr lang="en-GB" smtClean="0"/>
              <a:t>01/08/2023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ABBE303-2857-9D17-C93F-9AB8EA758B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04C7905-3EFB-6030-C000-4658CF6842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C84285-8253-488A-86A6-D1E0284B0E8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392189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D6EABB0-B17B-3A31-7C1A-551C9CE715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82B4FB6-9E02-D95A-A519-A181024DB3C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3201EAE-01D0-6D19-307E-345D004CA3A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AB2D3D-E496-4AAA-BA7E-1C46369DA10C}" type="datetimeFigureOut">
              <a:rPr lang="en-GB" smtClean="0"/>
              <a:t>01/08/2023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B190135-6E12-F839-EBAE-E8C58885353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AC853BC-AF6C-5EDA-DBB2-265286FB101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C84285-8253-488A-86A6-D1E0284B0E8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277678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861111-D55C-9CBD-B03E-5B94D715C7D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Long parallel MD on July 20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6BF9F46-72FE-5FB9-0794-CB504463211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023360"/>
            <a:ext cx="9144000" cy="1234440"/>
          </a:xfrm>
        </p:spPr>
        <p:txBody>
          <a:bodyPr>
            <a:normAutofit/>
          </a:bodyPr>
          <a:lstStyle/>
          <a:p>
            <a:r>
              <a:rPr lang="en-US" dirty="0"/>
              <a:t>Giovanni, Giulia, Hannes, Ingrid, Jonathan, Niky, Rama</a:t>
            </a:r>
          </a:p>
          <a:p>
            <a:r>
              <a:rPr lang="en-US" dirty="0"/>
              <a:t>Many thanks to PSB, PS and SPS OP, as well as </a:t>
            </a:r>
            <a:r>
              <a:rPr lang="en-US" dirty="0" err="1"/>
              <a:t>HiRadMat</a:t>
            </a:r>
            <a:endParaRPr lang="en-US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6350156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82BF54-309B-51F8-F0FB-3D0BB818BD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Power from 160 MHz mode</a:t>
            </a:r>
            <a:endParaRPr lang="en-GB" dirty="0"/>
          </a:p>
        </p:txBody>
      </p:sp>
      <p:pic>
        <p:nvPicPr>
          <p:cNvPr id="4" name="Content Placeholder 3" descr="A graph of a graph&#10;&#10;Description automatically generated">
            <a:extLst>
              <a:ext uri="{FF2B5EF4-FFF2-40B4-BE49-F238E27FC236}">
                <a16:creationId xmlns:a16="http://schemas.microsoft.com/office/drawing/2014/main" id="{0911C940-3066-B976-8A7C-AA86380B697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14" y="1690688"/>
            <a:ext cx="8411765" cy="4486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665391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CF9520-06FD-B0E4-EE1B-4CAB1E90E9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72085"/>
            <a:ext cx="10515600" cy="1325563"/>
          </a:xfrm>
        </p:spPr>
        <p:txBody>
          <a:bodyPr/>
          <a:lstStyle/>
          <a:p>
            <a:r>
              <a:rPr lang="en-US" dirty="0"/>
              <a:t>Power from 800 MHz mode </a:t>
            </a:r>
            <a:endParaRPr lang="en-GB" dirty="0"/>
          </a:p>
        </p:txBody>
      </p:sp>
      <p:pic>
        <p:nvPicPr>
          <p:cNvPr id="5" name="Content Placeholder 4" descr="A graph with colored lines&#10;&#10;Description automatically generated">
            <a:extLst>
              <a:ext uri="{FF2B5EF4-FFF2-40B4-BE49-F238E27FC236}">
                <a16:creationId xmlns:a16="http://schemas.microsoft.com/office/drawing/2014/main" id="{3D86FDB6-F7F8-5B2A-C95D-742B8788C8A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9516" y="1179196"/>
            <a:ext cx="9963147" cy="5313679"/>
          </a:xfrm>
        </p:spPr>
      </p:pic>
    </p:spTree>
    <p:extLst>
      <p:ext uri="{BB962C8B-B14F-4D97-AF65-F5344CB8AC3E}">
        <p14:creationId xmlns:p14="http://schemas.microsoft.com/office/powerpoint/2010/main" val="303481831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777FFB-ABBD-66A9-7892-D0BBE45286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MD summary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42786F6-E434-D358-4048-A7F68B96647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6080" y="1825624"/>
            <a:ext cx="10967720" cy="4758055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GB" b="1" dirty="0"/>
              <a:t>Continued with pushing intensity to study at the same time the behaviour of the newly installed </a:t>
            </a:r>
            <a:r>
              <a:rPr lang="en-GB" b="1" dirty="0" err="1"/>
              <a:t>wirescanners</a:t>
            </a:r>
            <a:r>
              <a:rPr lang="en-GB" b="1" dirty="0"/>
              <a:t> in a controlled manner.</a:t>
            </a:r>
            <a:br>
              <a:rPr lang="en-GB" dirty="0"/>
            </a:br>
            <a:br>
              <a:rPr lang="en-GB" dirty="0"/>
            </a:br>
            <a:r>
              <a:rPr lang="en-GB" dirty="0"/>
              <a:t>At lower intensities the bunch length (at flat top) was close to 1.6 ns</a:t>
            </a:r>
            <a:br>
              <a:rPr lang="en-GB" dirty="0"/>
            </a:br>
            <a:r>
              <a:rPr lang="en-GB" dirty="0"/>
              <a:t>At higher intensities, achieved bunch length was around 1.8 ns.</a:t>
            </a:r>
            <a:br>
              <a:rPr lang="en-GB" dirty="0"/>
            </a:br>
            <a:r>
              <a:rPr lang="en-GB" dirty="0"/>
              <a:t>We had to increase the longitudinal blowup but even then we were consistently suffering from longitudinal instabilities in the ramp.</a:t>
            </a:r>
            <a:br>
              <a:rPr lang="en-GB" dirty="0"/>
            </a:br>
            <a:br>
              <a:rPr lang="en-GB" dirty="0"/>
            </a:br>
            <a:r>
              <a:rPr lang="en-GB" dirty="0"/>
              <a:t>Scanned intensity from 1.5e11 p/b until 2.15e11p/b.</a:t>
            </a:r>
            <a:br>
              <a:rPr lang="en-GB" dirty="0"/>
            </a:br>
            <a:r>
              <a:rPr lang="en-GB" dirty="0"/>
              <a:t>The vertical </a:t>
            </a:r>
            <a:r>
              <a:rPr lang="en-GB" dirty="0" err="1"/>
              <a:t>wirescanner</a:t>
            </a:r>
            <a:r>
              <a:rPr lang="en-GB" dirty="0"/>
              <a:t> behaved nicely. Instead, the horizontal </a:t>
            </a:r>
            <a:r>
              <a:rPr lang="en-GB" dirty="0" err="1"/>
              <a:t>wirescanner</a:t>
            </a:r>
            <a:r>
              <a:rPr lang="en-GB" dirty="0"/>
              <a:t> reached temperatures triggering thermo-ionic emission, but in a much less severe state than before their upgrade. Nevertheless, both wire scanners show no damage.</a:t>
            </a:r>
            <a:br>
              <a:rPr lang="en-GB" dirty="0"/>
            </a:br>
            <a:br>
              <a:rPr lang="en-GB" dirty="0"/>
            </a:br>
            <a:r>
              <a:rPr lang="en-GB" dirty="0"/>
              <a:t>The brightness of the measurements is close to the LIU target.</a:t>
            </a:r>
            <a:br>
              <a:rPr lang="en-GB" dirty="0"/>
            </a:br>
            <a:br>
              <a:rPr lang="en-GB" dirty="0"/>
            </a:br>
            <a:r>
              <a:rPr lang="en-GB" dirty="0"/>
              <a:t>Some spikes were observed in the MKDH and MKP but no interlocks were crossed.</a:t>
            </a:r>
          </a:p>
        </p:txBody>
      </p:sp>
    </p:spTree>
    <p:extLst>
      <p:ext uri="{BB962C8B-B14F-4D97-AF65-F5344CB8AC3E}">
        <p14:creationId xmlns:p14="http://schemas.microsoft.com/office/powerpoint/2010/main" val="260036097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75555C-550D-9FE3-D10B-9C2411B224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To do next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927892-E1E3-0A2F-2D27-C1A1957F537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Compare simulated power loss extracted from the coupler to what is coming out in measurements</a:t>
            </a:r>
          </a:p>
          <a:p>
            <a:r>
              <a:rPr lang="en-US"/>
              <a:t>Wait for Ivan to be back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158616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A11535-C82A-E8F8-5E27-D307D97893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Long parallel MD on July 20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96E0F35-98B3-DC2D-9807-1AEF3C19BED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Organized on short notice as </a:t>
            </a:r>
            <a:r>
              <a:rPr lang="en-US" sz="2400" dirty="0" err="1"/>
              <a:t>HiRadMat</a:t>
            </a:r>
            <a:r>
              <a:rPr lang="en-US" sz="2400" dirty="0"/>
              <a:t> had completed its program on Wednesday (Thanks!)</a:t>
            </a:r>
          </a:p>
          <a:p>
            <a:r>
              <a:rPr lang="en-US" sz="2400" dirty="0"/>
              <a:t>Absence of many experts after that</a:t>
            </a:r>
          </a:p>
          <a:p>
            <a:r>
              <a:rPr lang="en-US" sz="2400" dirty="0"/>
              <a:t>Thanks to Jonathan for changing his holidays to come to the CCC with us!</a:t>
            </a:r>
          </a:p>
          <a:p>
            <a:r>
              <a:rPr lang="en-US" sz="2400" dirty="0"/>
              <a:t>Goal: increase intensity gradually and observe impact on wire scanners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7585461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B902D6-2781-A986-1624-815AF5AC24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894318"/>
          </a:xfrm>
        </p:spPr>
        <p:txBody>
          <a:bodyPr/>
          <a:lstStyle/>
          <a:p>
            <a:r>
              <a:rPr lang="en-US" dirty="0"/>
              <a:t>Overview of the MD</a:t>
            </a:r>
            <a:endParaRPr lang="en-GB" dirty="0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64795B21-7B27-950E-C2E5-D51190A4F02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20940" y="1133475"/>
            <a:ext cx="8566245" cy="5564341"/>
          </a:xfr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0A9D3F55-5293-BD57-FD1A-A5E42D52EFB1}"/>
              </a:ext>
            </a:extLst>
          </p:cNvPr>
          <p:cNvSpPr txBox="1"/>
          <p:nvPr/>
        </p:nvSpPr>
        <p:spPr>
          <a:xfrm>
            <a:off x="8096087" y="4955597"/>
            <a:ext cx="18535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Dumped intensity</a:t>
            </a:r>
            <a:endParaRPr lang="en-GB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754589C-C68F-5A18-8B65-A0C023C6A835}"/>
              </a:ext>
            </a:extLst>
          </p:cNvPr>
          <p:cNvSpPr txBox="1"/>
          <p:nvPr/>
        </p:nvSpPr>
        <p:spPr>
          <a:xfrm>
            <a:off x="8162925" y="2905958"/>
            <a:ext cx="16777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1"/>
                </a:solidFill>
              </a:rPr>
              <a:t>Vertical scanner</a:t>
            </a:r>
            <a:endParaRPr lang="en-GB" dirty="0">
              <a:solidFill>
                <a:schemeClr val="accent1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2A0C7B2-02DE-B049-71AB-FFA033B0C199}"/>
              </a:ext>
            </a:extLst>
          </p:cNvPr>
          <p:cNvSpPr txBox="1"/>
          <p:nvPr/>
        </p:nvSpPr>
        <p:spPr>
          <a:xfrm>
            <a:off x="8012025" y="3582711"/>
            <a:ext cx="19376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Horizontal scanner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164220C-604A-40A7-347D-41EB368945C5}"/>
              </a:ext>
            </a:extLst>
          </p:cNvPr>
          <p:cNvSpPr txBox="1"/>
          <p:nvPr/>
        </p:nvSpPr>
        <p:spPr>
          <a:xfrm>
            <a:off x="1636233" y="4798639"/>
            <a:ext cx="12121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1.5e11 p/b</a:t>
            </a:r>
            <a:endParaRPr lang="en-GB" dirty="0"/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34785FB3-31D3-C9FC-96E8-C21867202B09}"/>
              </a:ext>
            </a:extLst>
          </p:cNvPr>
          <p:cNvCxnSpPr/>
          <p:nvPr/>
        </p:nvCxnSpPr>
        <p:spPr>
          <a:xfrm>
            <a:off x="2863273" y="4983305"/>
            <a:ext cx="350982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3041488C-19A3-C890-A1D5-7DA2461190A8}"/>
              </a:ext>
            </a:extLst>
          </p:cNvPr>
          <p:cNvSpPr txBox="1"/>
          <p:nvPr/>
        </p:nvSpPr>
        <p:spPr>
          <a:xfrm>
            <a:off x="3288138" y="4536725"/>
            <a:ext cx="12121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1.7e11 p/b</a:t>
            </a:r>
            <a:endParaRPr lang="en-GB" dirty="0"/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210112C4-B69D-C52A-A9DA-5AE856DB8A23}"/>
              </a:ext>
            </a:extLst>
          </p:cNvPr>
          <p:cNvCxnSpPr>
            <a:cxnSpLocks/>
          </p:cNvCxnSpPr>
          <p:nvPr/>
        </p:nvCxnSpPr>
        <p:spPr>
          <a:xfrm>
            <a:off x="4515178" y="4721391"/>
            <a:ext cx="350982" cy="7724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1BB87783-6287-AE0A-B516-D73C08B0BAA8}"/>
              </a:ext>
            </a:extLst>
          </p:cNvPr>
          <p:cNvSpPr txBox="1"/>
          <p:nvPr/>
        </p:nvSpPr>
        <p:spPr>
          <a:xfrm>
            <a:off x="4589505" y="4313435"/>
            <a:ext cx="12121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1.9e11 p/b</a:t>
            </a:r>
            <a:endParaRPr lang="en-GB" dirty="0"/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B851DE7C-8110-B254-2FF0-4BD645AE7E99}"/>
              </a:ext>
            </a:extLst>
          </p:cNvPr>
          <p:cNvCxnSpPr>
            <a:cxnSpLocks/>
          </p:cNvCxnSpPr>
          <p:nvPr/>
        </p:nvCxnSpPr>
        <p:spPr>
          <a:xfrm>
            <a:off x="5816545" y="4498101"/>
            <a:ext cx="350982" cy="18466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A4A4233A-38DF-5147-6F63-072E53CE5097}"/>
              </a:ext>
            </a:extLst>
          </p:cNvPr>
          <p:cNvSpPr txBox="1"/>
          <p:nvPr/>
        </p:nvSpPr>
        <p:spPr>
          <a:xfrm>
            <a:off x="5284776" y="4040663"/>
            <a:ext cx="12121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2.0e11 p/b</a:t>
            </a:r>
            <a:endParaRPr lang="en-GB" dirty="0"/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4542A6CE-FC65-88C4-902C-A198699ABCBC}"/>
              </a:ext>
            </a:extLst>
          </p:cNvPr>
          <p:cNvCxnSpPr>
            <a:cxnSpLocks/>
          </p:cNvCxnSpPr>
          <p:nvPr/>
        </p:nvCxnSpPr>
        <p:spPr>
          <a:xfrm>
            <a:off x="6408945" y="4310244"/>
            <a:ext cx="365831" cy="26510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E4669440-977D-6123-27E9-73CE1D2EEB05}"/>
              </a:ext>
            </a:extLst>
          </p:cNvPr>
          <p:cNvSpPr txBox="1"/>
          <p:nvPr/>
        </p:nvSpPr>
        <p:spPr>
          <a:xfrm>
            <a:off x="6673962" y="4023565"/>
            <a:ext cx="13292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2.15e11 p/b</a:t>
            </a:r>
            <a:endParaRPr lang="en-GB" dirty="0"/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E9A450B9-B977-15C7-6696-BCC87BAE0BA3}"/>
              </a:ext>
            </a:extLst>
          </p:cNvPr>
          <p:cNvCxnSpPr>
            <a:cxnSpLocks/>
          </p:cNvCxnSpPr>
          <p:nvPr/>
        </p:nvCxnSpPr>
        <p:spPr>
          <a:xfrm>
            <a:off x="7279707" y="4310244"/>
            <a:ext cx="306293" cy="16535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973552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B902D6-2781-A986-1624-815AF5AC24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894318"/>
          </a:xfrm>
        </p:spPr>
        <p:txBody>
          <a:bodyPr/>
          <a:lstStyle/>
          <a:p>
            <a:r>
              <a:rPr lang="en-US" dirty="0"/>
              <a:t>Overview of the MD</a:t>
            </a:r>
            <a:endParaRPr lang="en-GB" dirty="0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64795B21-7B27-950E-C2E5-D51190A4F02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20940" y="1133475"/>
            <a:ext cx="8566245" cy="5564341"/>
          </a:xfr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0A9D3F55-5293-BD57-FD1A-A5E42D52EFB1}"/>
              </a:ext>
            </a:extLst>
          </p:cNvPr>
          <p:cNvSpPr txBox="1"/>
          <p:nvPr/>
        </p:nvSpPr>
        <p:spPr>
          <a:xfrm>
            <a:off x="8096087" y="4955597"/>
            <a:ext cx="18535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Dumped intensity</a:t>
            </a:r>
            <a:endParaRPr lang="en-GB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754589C-C68F-5A18-8B65-A0C023C6A835}"/>
              </a:ext>
            </a:extLst>
          </p:cNvPr>
          <p:cNvSpPr txBox="1"/>
          <p:nvPr/>
        </p:nvSpPr>
        <p:spPr>
          <a:xfrm>
            <a:off x="8162925" y="2905958"/>
            <a:ext cx="16777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Vertical scanner</a:t>
            </a:r>
            <a:endParaRPr lang="en-GB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2A0C7B2-02DE-B049-71AB-FFA033B0C199}"/>
              </a:ext>
            </a:extLst>
          </p:cNvPr>
          <p:cNvSpPr txBox="1"/>
          <p:nvPr/>
        </p:nvSpPr>
        <p:spPr>
          <a:xfrm>
            <a:off x="8012025" y="3582711"/>
            <a:ext cx="19376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Horizontal scanner</a:t>
            </a:r>
            <a:endParaRPr lang="en-GB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164220C-604A-40A7-347D-41EB368945C5}"/>
              </a:ext>
            </a:extLst>
          </p:cNvPr>
          <p:cNvSpPr txBox="1"/>
          <p:nvPr/>
        </p:nvSpPr>
        <p:spPr>
          <a:xfrm>
            <a:off x="1636233" y="4798639"/>
            <a:ext cx="12121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1.5e11 p/b</a:t>
            </a:r>
            <a:endParaRPr lang="en-GB" dirty="0"/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34785FB3-31D3-C9FC-96E8-C21867202B09}"/>
              </a:ext>
            </a:extLst>
          </p:cNvPr>
          <p:cNvCxnSpPr/>
          <p:nvPr/>
        </p:nvCxnSpPr>
        <p:spPr>
          <a:xfrm>
            <a:off x="2863273" y="4983305"/>
            <a:ext cx="350982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3041488C-19A3-C890-A1D5-7DA2461190A8}"/>
              </a:ext>
            </a:extLst>
          </p:cNvPr>
          <p:cNvSpPr txBox="1"/>
          <p:nvPr/>
        </p:nvSpPr>
        <p:spPr>
          <a:xfrm>
            <a:off x="3288138" y="4536725"/>
            <a:ext cx="12121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1.7e11 p/b</a:t>
            </a:r>
            <a:endParaRPr lang="en-GB" dirty="0"/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210112C4-B69D-C52A-A9DA-5AE856DB8A23}"/>
              </a:ext>
            </a:extLst>
          </p:cNvPr>
          <p:cNvCxnSpPr>
            <a:cxnSpLocks/>
          </p:cNvCxnSpPr>
          <p:nvPr/>
        </p:nvCxnSpPr>
        <p:spPr>
          <a:xfrm>
            <a:off x="4515178" y="4721391"/>
            <a:ext cx="350982" cy="7724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1BB87783-6287-AE0A-B516-D73C08B0BAA8}"/>
              </a:ext>
            </a:extLst>
          </p:cNvPr>
          <p:cNvSpPr txBox="1"/>
          <p:nvPr/>
        </p:nvSpPr>
        <p:spPr>
          <a:xfrm>
            <a:off x="4589505" y="4313435"/>
            <a:ext cx="12121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1.9e11 p/b</a:t>
            </a:r>
            <a:endParaRPr lang="en-GB" dirty="0"/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B851DE7C-8110-B254-2FF0-4BD645AE7E99}"/>
              </a:ext>
            </a:extLst>
          </p:cNvPr>
          <p:cNvCxnSpPr>
            <a:cxnSpLocks/>
          </p:cNvCxnSpPr>
          <p:nvPr/>
        </p:nvCxnSpPr>
        <p:spPr>
          <a:xfrm>
            <a:off x="5816545" y="4498101"/>
            <a:ext cx="350982" cy="18466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A4A4233A-38DF-5147-6F63-072E53CE5097}"/>
              </a:ext>
            </a:extLst>
          </p:cNvPr>
          <p:cNvSpPr txBox="1"/>
          <p:nvPr/>
        </p:nvSpPr>
        <p:spPr>
          <a:xfrm>
            <a:off x="5284776" y="4040663"/>
            <a:ext cx="12121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2.0e11 p/b</a:t>
            </a:r>
            <a:endParaRPr lang="en-GB" dirty="0"/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4542A6CE-FC65-88C4-902C-A198699ABCBC}"/>
              </a:ext>
            </a:extLst>
          </p:cNvPr>
          <p:cNvCxnSpPr>
            <a:cxnSpLocks/>
          </p:cNvCxnSpPr>
          <p:nvPr/>
        </p:nvCxnSpPr>
        <p:spPr>
          <a:xfrm>
            <a:off x="6408945" y="4310244"/>
            <a:ext cx="365831" cy="26510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E4669440-977D-6123-27E9-73CE1D2EEB05}"/>
              </a:ext>
            </a:extLst>
          </p:cNvPr>
          <p:cNvSpPr txBox="1"/>
          <p:nvPr/>
        </p:nvSpPr>
        <p:spPr>
          <a:xfrm>
            <a:off x="6673962" y="4023565"/>
            <a:ext cx="13292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2.15e11 p/b</a:t>
            </a:r>
            <a:endParaRPr lang="en-GB" dirty="0"/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E9A450B9-B977-15C7-6696-BCC87BAE0BA3}"/>
              </a:ext>
            </a:extLst>
          </p:cNvPr>
          <p:cNvCxnSpPr>
            <a:cxnSpLocks/>
          </p:cNvCxnSpPr>
          <p:nvPr/>
        </p:nvCxnSpPr>
        <p:spPr>
          <a:xfrm>
            <a:off x="7279707" y="4310244"/>
            <a:ext cx="306293" cy="16535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056593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093E0BF9-0C7D-5493-6735-FF555CD4A1F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1135" y="0"/>
            <a:ext cx="9769730" cy="68580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EE308368-2AA1-D4CD-6BBE-D9652D574140}"/>
              </a:ext>
            </a:extLst>
          </p:cNvPr>
          <p:cNvSpPr txBox="1"/>
          <p:nvPr/>
        </p:nvSpPr>
        <p:spPr>
          <a:xfrm>
            <a:off x="5106416" y="2595880"/>
            <a:ext cx="491006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à"/>
            </a:pPr>
            <a:r>
              <a:rPr lang="en-US" dirty="0">
                <a:sym typeface="Wingdings" panose="05000000000000000000" pitchFamily="2" charset="2"/>
              </a:rPr>
              <a:t>Bunch length 1.6 ns with 1.6 10</a:t>
            </a:r>
            <a:r>
              <a:rPr lang="en-US" baseline="30000" dirty="0">
                <a:sym typeface="Wingdings" panose="05000000000000000000" pitchFamily="2" charset="2"/>
              </a:rPr>
              <a:t>11</a:t>
            </a:r>
            <a:r>
              <a:rPr lang="en-US" dirty="0">
                <a:sym typeface="Wingdings" panose="05000000000000000000" pitchFamily="2" charset="2"/>
              </a:rPr>
              <a:t> p/b</a:t>
            </a: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en-US" dirty="0">
                <a:sym typeface="Wingdings" panose="05000000000000000000" pitchFamily="2" charset="2"/>
              </a:rPr>
              <a:t>Beyond, bunch length larger (1.7 to 1.8 ns) </a:t>
            </a: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en-US" dirty="0">
                <a:sym typeface="Wingdings" panose="05000000000000000000" pitchFamily="2" charset="2"/>
              </a:rPr>
              <a:t>Longitudinal instabilities could not be stabilized</a:t>
            </a:r>
            <a:endParaRPr lang="en-GB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FE48828-F960-5644-47F4-77C8C940ABFE}"/>
              </a:ext>
            </a:extLst>
          </p:cNvPr>
          <p:cNvSpPr txBox="1"/>
          <p:nvPr/>
        </p:nvSpPr>
        <p:spPr>
          <a:xfrm>
            <a:off x="10668000" y="3535680"/>
            <a:ext cx="93006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2.1 10</a:t>
            </a:r>
            <a:r>
              <a:rPr lang="en-US" sz="1200" baseline="30000" dirty="0"/>
              <a:t>11</a:t>
            </a:r>
            <a:r>
              <a:rPr lang="en-US" sz="1200" dirty="0"/>
              <a:t> p/b</a:t>
            </a:r>
            <a:endParaRPr lang="en-GB" sz="1200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28735AE-D84D-E4FE-B044-C117E0586312}"/>
              </a:ext>
            </a:extLst>
          </p:cNvPr>
          <p:cNvSpPr txBox="1"/>
          <p:nvPr/>
        </p:nvSpPr>
        <p:spPr>
          <a:xfrm>
            <a:off x="10668000" y="3942080"/>
            <a:ext cx="93006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1.7 10</a:t>
            </a:r>
            <a:r>
              <a:rPr lang="en-US" sz="1200" baseline="30000" dirty="0"/>
              <a:t>11</a:t>
            </a:r>
            <a:r>
              <a:rPr lang="en-US" sz="1200" dirty="0"/>
              <a:t> p/b</a:t>
            </a:r>
            <a:endParaRPr lang="en-GB" sz="1200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588E100-E68D-105B-F232-27D3D68AEBD0}"/>
              </a:ext>
            </a:extLst>
          </p:cNvPr>
          <p:cNvSpPr txBox="1"/>
          <p:nvPr/>
        </p:nvSpPr>
        <p:spPr>
          <a:xfrm>
            <a:off x="10668000" y="4348480"/>
            <a:ext cx="93006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1.4 10</a:t>
            </a:r>
            <a:r>
              <a:rPr lang="en-US" sz="1200" baseline="30000" dirty="0"/>
              <a:t>11</a:t>
            </a:r>
            <a:r>
              <a:rPr lang="en-US" sz="1200" dirty="0"/>
              <a:t> p/b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428555038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AEFA9B-D5E3-F617-619F-DA58745407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5" name="Content Placeholder 4" descr="A screen shot of a computer screen&#10;&#10;Description automatically generated">
            <a:extLst>
              <a:ext uri="{FF2B5EF4-FFF2-40B4-BE49-F238E27FC236}">
                <a16:creationId xmlns:a16="http://schemas.microsoft.com/office/drawing/2014/main" id="{92267977-E1E7-49F9-82E1-BB8CEB1C831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45" t="8620" r="12246" b="7808"/>
          <a:stretch/>
        </p:blipFill>
        <p:spPr>
          <a:xfrm>
            <a:off x="80858" y="254000"/>
            <a:ext cx="12111142" cy="6604000"/>
          </a:xfrm>
        </p:spPr>
      </p:pic>
    </p:spTree>
    <p:extLst>
      <p:ext uri="{BB962C8B-B14F-4D97-AF65-F5344CB8AC3E}">
        <p14:creationId xmlns:p14="http://schemas.microsoft.com/office/powerpoint/2010/main" val="134883412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835B63-5C79-2A54-0CC9-C8E77631A3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908E3D84-A4B6-EA68-D072-09AF16D2891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36061" y="365125"/>
            <a:ext cx="5940932" cy="4184967"/>
          </a:xfr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4B70564D-41BF-E71B-E7D1-4B6EB324C05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66079" y="2081604"/>
            <a:ext cx="6637249" cy="4654476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8644D560-881A-54E4-0E22-3D48A92B5A53}"/>
              </a:ext>
            </a:extLst>
          </p:cNvPr>
          <p:cNvSpPr/>
          <p:nvPr/>
        </p:nvSpPr>
        <p:spPr>
          <a:xfrm>
            <a:off x="2705100" y="2339340"/>
            <a:ext cx="121920" cy="1455420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93726D30-F01A-52AC-FF65-62A13C3523BA}"/>
              </a:ext>
            </a:extLst>
          </p:cNvPr>
          <p:cNvCxnSpPr>
            <a:stCxn id="10" idx="3"/>
            <a:endCxn id="9" idx="1"/>
          </p:cNvCxnSpPr>
          <p:nvPr/>
        </p:nvCxnSpPr>
        <p:spPr>
          <a:xfrm>
            <a:off x="2827020" y="3067050"/>
            <a:ext cx="2639059" cy="134179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8639B1FF-C640-FA21-8016-12303B7F087F}"/>
              </a:ext>
            </a:extLst>
          </p:cNvPr>
          <p:cNvSpPr txBox="1"/>
          <p:nvPr/>
        </p:nvSpPr>
        <p:spPr>
          <a:xfrm>
            <a:off x="899160" y="5707380"/>
            <a:ext cx="37078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ym typeface="Wingdings" panose="05000000000000000000" pitchFamily="2" charset="2"/>
              </a:rPr>
              <a:t> </a:t>
            </a:r>
            <a:r>
              <a:rPr lang="en-US" dirty="0"/>
              <a:t>Reproducible monotonous pattern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3250035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835B63-5C79-2A54-0CC9-C8E77631A3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908E3D84-A4B6-EA68-D072-09AF16D2891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36061" y="365125"/>
            <a:ext cx="5940932" cy="4184967"/>
          </a:xfr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8644D560-881A-54E4-0E22-3D48A92B5A53}"/>
              </a:ext>
            </a:extLst>
          </p:cNvPr>
          <p:cNvSpPr/>
          <p:nvPr/>
        </p:nvSpPr>
        <p:spPr>
          <a:xfrm>
            <a:off x="4069080" y="2286000"/>
            <a:ext cx="121920" cy="1455420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93726D30-F01A-52AC-FF65-62A13C3523BA}"/>
              </a:ext>
            </a:extLst>
          </p:cNvPr>
          <p:cNvCxnSpPr>
            <a:cxnSpLocks/>
            <a:stCxn id="10" idx="3"/>
            <a:endCxn id="4" idx="1"/>
          </p:cNvCxnSpPr>
          <p:nvPr/>
        </p:nvCxnSpPr>
        <p:spPr>
          <a:xfrm>
            <a:off x="4191000" y="3013710"/>
            <a:ext cx="2210888" cy="88963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8639B1FF-C640-FA21-8016-12303B7F087F}"/>
              </a:ext>
            </a:extLst>
          </p:cNvPr>
          <p:cNvSpPr txBox="1"/>
          <p:nvPr/>
        </p:nvSpPr>
        <p:spPr>
          <a:xfrm>
            <a:off x="899160" y="5707380"/>
            <a:ext cx="42441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ym typeface="Wingdings" panose="05000000000000000000" pitchFamily="2" charset="2"/>
              </a:rPr>
              <a:t> </a:t>
            </a:r>
            <a:r>
              <a:rPr lang="en-US" dirty="0"/>
              <a:t>Spikes start to appear at higher intensity</a:t>
            </a:r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75F19BA-1F31-1EA4-1F50-A967056B4EA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01888" y="2007870"/>
            <a:ext cx="5415643" cy="3790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414023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CC53D7-ED06-65B0-D7D7-59928DCE37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915035"/>
          </a:xfrm>
        </p:spPr>
        <p:txBody>
          <a:bodyPr/>
          <a:lstStyle/>
          <a:p>
            <a:r>
              <a:rPr lang="en-US" dirty="0"/>
              <a:t>Power measured from the coupler (Rama)</a:t>
            </a:r>
            <a:endParaRPr lang="en-GB" dirty="0"/>
          </a:p>
        </p:txBody>
      </p:sp>
      <p:pic>
        <p:nvPicPr>
          <p:cNvPr id="5" name="Content Placeholder 4" descr="A graph of a graph&#10;&#10;Description automatically generated with medium confidence">
            <a:extLst>
              <a:ext uri="{FF2B5EF4-FFF2-40B4-BE49-F238E27FC236}">
                <a16:creationId xmlns:a16="http://schemas.microsoft.com/office/drawing/2014/main" id="{32FF4CAF-0BE2-BDA5-607A-6F0E6E1E52B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2441" y="1823085"/>
            <a:ext cx="8158758" cy="4351338"/>
          </a:xfr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416732CD-A825-396A-2AB2-A525717F8058}"/>
              </a:ext>
            </a:extLst>
          </p:cNvPr>
          <p:cNvSpPr txBox="1"/>
          <p:nvPr/>
        </p:nvSpPr>
        <p:spPr>
          <a:xfrm>
            <a:off x="919480" y="6308209"/>
            <a:ext cx="74208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ym typeface="Wingdings" panose="05000000000000000000" pitchFamily="2" charset="2"/>
              </a:rPr>
              <a:t> Significant power is coming out, mainly from 160 MHz and 800 MHz mode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5880738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1190</TotalTime>
  <Words>418</Words>
  <Application>Microsoft Office PowerPoint</Application>
  <PresentationFormat>Widescreen</PresentationFormat>
  <Paragraphs>43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8" baseType="lpstr">
      <vt:lpstr>Arial</vt:lpstr>
      <vt:lpstr>Calibri</vt:lpstr>
      <vt:lpstr>Calibri Light</vt:lpstr>
      <vt:lpstr>Wingdings</vt:lpstr>
      <vt:lpstr>Office Theme</vt:lpstr>
      <vt:lpstr>Long parallel MD on July 20</vt:lpstr>
      <vt:lpstr>Long parallel MD on July 20</vt:lpstr>
      <vt:lpstr>Overview of the MD</vt:lpstr>
      <vt:lpstr>Overview of the MD</vt:lpstr>
      <vt:lpstr>PowerPoint Presentation</vt:lpstr>
      <vt:lpstr>PowerPoint Presentation</vt:lpstr>
      <vt:lpstr>PowerPoint Presentation</vt:lpstr>
      <vt:lpstr>PowerPoint Presentation</vt:lpstr>
      <vt:lpstr>Power measured from the coupler (Rama)</vt:lpstr>
      <vt:lpstr>Power from 160 MHz mode</vt:lpstr>
      <vt:lpstr>Power from 800 MHz mode </vt:lpstr>
      <vt:lpstr>MD summary</vt:lpstr>
      <vt:lpstr>To do next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Benoit Salvant</dc:creator>
  <cp:lastModifiedBy>Benoit Salvant</cp:lastModifiedBy>
  <cp:revision>11</cp:revision>
  <dcterms:created xsi:type="dcterms:W3CDTF">2023-08-01T12:37:50Z</dcterms:created>
  <dcterms:modified xsi:type="dcterms:W3CDTF">2023-08-02T08:28:02Z</dcterms:modified>
</cp:coreProperties>
</file>