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9" d="100"/>
          <a:sy n="99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D614E-CECA-6DDA-DDB7-52F9F56EA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8DD92E-85B5-1B04-68B5-2D28175062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F2E91-65FE-C3D4-6056-928E2C6A5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097E3-48EE-54BF-7998-3068332B3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9C79B-D7B1-7AAF-D7AD-E085D99B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94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0110A-7079-FC8E-30B9-06FBB9541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E356ED-9900-C0BB-5E7F-B6333ADBD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BB858-24E8-417D-EEFB-9D27EABE3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1FCAC-7845-397D-EB9E-7112357DA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31914-FD7D-A776-3B83-7E31B81C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97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6C3946-6A60-F704-1968-96565644F2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3D16C1-A2E4-9F0D-5926-5C9809CE3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5D362-4915-DDFB-9B75-880FF3FB3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5CD88-FFEA-DB20-F231-BDC9C404A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68361-22FC-4BC8-311D-D6887B432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61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28B87-9B0D-BA0F-B2BD-5C4A7B4F0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CC17B-5478-1A42-5BDF-6FAEE8AAE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089A2-F91A-B721-970E-DCDF7FF9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3CF10-4BEA-304B-D6EC-B3BC994E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555EC-E8DE-B0F3-CEAB-52E78A637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81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BF187-8282-42AC-400F-3394BFEE2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53D22-43AD-7726-8392-5EE37DAF4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44BD9-C9F9-147E-9B7A-C222D301F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58454-17A8-E5EB-2537-66BA280CB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AE3EE-4171-DB6B-77A6-B4099AA93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56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41D44-A25E-F0AF-7A79-B9C1B018B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0D519-2ADB-30AC-BC2C-3E844E978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77106-10A6-C288-F7F7-0508C861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3E7622-8956-1B86-E109-455D8C20E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D26A4-079A-4317-CAF0-E7DF6EBBD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3B17F4-8EDB-800F-B442-04C48FAD7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50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3A928-F610-3698-6E6D-104C5ED7F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F2CE09-AABF-9D98-D758-F219BB7B7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08CB3-3995-8460-5F85-C4554EDEA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6519EB-E97D-228F-2ABB-69DEFF67A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FB6F88-5BC3-8AE3-91D8-162DBA43A0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37C3A0-166C-AFD9-0A7C-FF1439FCB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E465FD-21B8-A2B1-6BFD-3A249117D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7F737E-C35B-3C2E-389D-BAA5B7A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90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D5E45-4878-0E06-92F7-F4F4600DF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EC23F-AA91-F303-B099-FD6F79D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D45D1-36AD-6AA4-90F6-EF05B39F3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70B0D-45CE-C2FB-2FB7-991558251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4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64F9FE-397B-FFE5-1B40-AC0A8221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349518-CAD2-F721-A050-6DC946115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06C9E-0CD0-2215-E9CB-D6E98D8CC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8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7A346-9E20-B23C-B860-47E212D14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80A67-75F1-6EE4-A1B2-1A01714C3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B5974-D61B-2FC5-F9B0-A4CF9F069B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9678A9-1D89-2213-4FA7-DD6C7166B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D2068-FEE3-7598-2B0C-96D8CEE87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8CCEE-97C9-DEF6-FD96-65F8F9088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77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9E789-ABB3-E5D3-C799-B51BF1D8E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CFFDF3-D1A0-AAB3-E3EF-AB2A15588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B6AA4-6ADA-2A67-81A7-DBA5B5B939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05392-E86F-5611-9EC5-430929FF6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533A0-3E2D-FF42-D7EB-0F7EE123D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2748D-68FD-AF9E-9D95-84D9E8E9B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64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1F252B-A0C2-33FE-6618-D35BF1F82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4E92B-C91C-DB9E-8C6F-5009F9522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87D7A6-BBEF-4C1A-1800-EE183A981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3B3D0-0B96-47DF-ACC7-0B301121728A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E77A3-B14F-BBEE-E0EE-2A57C06CE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49AC8-2612-C981-A4B4-295299E57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05B68-EC14-4A4B-9AA5-BEA2C06BAB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4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644C9-48AC-8FFE-E5DE-3E0DC822C3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Recent Microscopy Results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610D2A-237A-8248-78F0-7BE8E543B0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Ray Veness, William Andreazza, Stephan Pfeiffer (EN-MME)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3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883D1-D23A-5D15-2150-9EEC2FF32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F7BB-6EC4-F41B-4142-6B8C155A2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51242" cy="4351338"/>
          </a:xfrm>
        </p:spPr>
        <p:txBody>
          <a:bodyPr/>
          <a:lstStyle/>
          <a:p>
            <a:r>
              <a:rPr lang="en-US" dirty="0"/>
              <a:t>Both V scanners removed during the June TS intervention</a:t>
            </a:r>
          </a:p>
          <a:p>
            <a:r>
              <a:rPr lang="en-US" dirty="0"/>
              <a:t>Forks recovered (but no wires found) and given to EN-MME microscopy service for analysis</a:t>
            </a:r>
          </a:p>
          <a:p>
            <a:r>
              <a:rPr lang="en-US" dirty="0"/>
              <a:t>Some wire still attached to the 41677v scanner (see next slide)</a:t>
            </a:r>
          </a:p>
          <a:p>
            <a:r>
              <a:rPr lang="en-US" dirty="0"/>
              <a:t>No wire remaining on 41678v scanner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742DE-7B9C-0BBE-EB27-718EBD849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397" y="1276205"/>
            <a:ext cx="4844603" cy="2725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A8B145-CEBE-BDB5-F1E7-E471A275088F}"/>
              </a:ext>
            </a:extLst>
          </p:cNvPr>
          <p:cNvSpPr txBox="1"/>
          <p:nvPr/>
        </p:nvSpPr>
        <p:spPr>
          <a:xfrm>
            <a:off x="8107251" y="721217"/>
            <a:ext cx="217009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“Motor end” fork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F1E1ED-D793-5060-ED1A-50994982F8E4}"/>
              </a:ext>
            </a:extLst>
          </p:cNvPr>
          <p:cNvSpPr txBox="1"/>
          <p:nvPr/>
        </p:nvSpPr>
        <p:spPr>
          <a:xfrm>
            <a:off x="9695645" y="4206406"/>
            <a:ext cx="217009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“Shaft end” fork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DB1F29-C904-7E87-9405-615B3FE25B0A}"/>
              </a:ext>
            </a:extLst>
          </p:cNvPr>
          <p:cNvCxnSpPr>
            <a:stCxn id="5" idx="2"/>
          </p:cNvCxnSpPr>
          <p:nvPr/>
        </p:nvCxnSpPr>
        <p:spPr>
          <a:xfrm>
            <a:off x="9192296" y="1090549"/>
            <a:ext cx="1291107" cy="796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2A6F6E-E153-4ED2-D0B6-E40303D8D24A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10780690" y="2324637"/>
            <a:ext cx="153473" cy="18817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330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icroscope&#10;&#10;Description automatically generated">
            <a:extLst>
              <a:ext uri="{FF2B5EF4-FFF2-40B4-BE49-F238E27FC236}">
                <a16:creationId xmlns:a16="http://schemas.microsoft.com/office/drawing/2014/main" id="{6F6DBD4D-7172-8D61-E676-80A949C88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395" y="3523798"/>
            <a:ext cx="4445604" cy="3334203"/>
          </a:xfrm>
          <a:prstGeom prst="rect">
            <a:avLst/>
          </a:prstGeom>
        </p:spPr>
      </p:pic>
      <p:pic>
        <p:nvPicPr>
          <p:cNvPr id="9" name="Picture 8" descr="A close-up of a white substance&#10;&#10;Description automatically generated">
            <a:extLst>
              <a:ext uri="{FF2B5EF4-FFF2-40B4-BE49-F238E27FC236}">
                <a16:creationId xmlns:a16="http://schemas.microsoft.com/office/drawing/2014/main" id="{938A7D29-2D4F-DA84-9AF5-8CF3B81C32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395" y="0"/>
            <a:ext cx="4445605" cy="3334203"/>
          </a:xfrm>
          <a:prstGeom prst="rect">
            <a:avLst/>
          </a:prstGeom>
        </p:spPr>
      </p:pic>
      <p:pic>
        <p:nvPicPr>
          <p:cNvPr id="11" name="Picture 10" descr="A close-up of a needle&#10;&#10;Description automatically generated">
            <a:extLst>
              <a:ext uri="{FF2B5EF4-FFF2-40B4-BE49-F238E27FC236}">
                <a16:creationId xmlns:a16="http://schemas.microsoft.com/office/drawing/2014/main" id="{D3AE2B74-5C3C-17CA-C4AB-C924FE6062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709" y="1900346"/>
            <a:ext cx="4076411" cy="305730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9C19B3A-B6D9-01AF-E257-59B1F1AEA991}"/>
              </a:ext>
            </a:extLst>
          </p:cNvPr>
          <p:cNvSpPr/>
          <p:nvPr/>
        </p:nvSpPr>
        <p:spPr>
          <a:xfrm>
            <a:off x="4874654" y="2562896"/>
            <a:ext cx="663261" cy="502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90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57D2A45-C11A-183D-3C34-0B97458720D1}"/>
              </a:ext>
            </a:extLst>
          </p:cNvPr>
          <p:cNvSpPr/>
          <p:nvPr/>
        </p:nvSpPr>
        <p:spPr>
          <a:xfrm>
            <a:off x="5690316" y="4196366"/>
            <a:ext cx="663261" cy="502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9050">
                <a:solidFill>
                  <a:schemeClr val="tx1"/>
                </a:solidFill>
              </a:ln>
              <a:noFill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6A45A2-A471-2331-FC3B-5F5D5AB73897}"/>
              </a:ext>
            </a:extLst>
          </p:cNvPr>
          <p:cNvCxnSpPr>
            <a:stCxn id="12" idx="6"/>
            <a:endCxn id="9" idx="1"/>
          </p:cNvCxnSpPr>
          <p:nvPr/>
        </p:nvCxnSpPr>
        <p:spPr>
          <a:xfrm flipV="1">
            <a:off x="5537915" y="1667102"/>
            <a:ext cx="2208480" cy="11469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74D6D8-6A78-C9FA-2207-7D11A2B2D498}"/>
              </a:ext>
            </a:extLst>
          </p:cNvPr>
          <p:cNvCxnSpPr>
            <a:cxnSpLocks/>
            <a:stCxn id="13" idx="6"/>
            <a:endCxn id="3" idx="1"/>
          </p:cNvCxnSpPr>
          <p:nvPr/>
        </p:nvCxnSpPr>
        <p:spPr>
          <a:xfrm>
            <a:off x="6353577" y="4447504"/>
            <a:ext cx="1392818" cy="7433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94480808-0CB3-1A47-2305-C4B118C9F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63" y="223365"/>
            <a:ext cx="3609648" cy="6634635"/>
          </a:xfrm>
        </p:spPr>
        <p:txBody>
          <a:bodyPr/>
          <a:lstStyle/>
          <a:p>
            <a:r>
              <a:rPr lang="en-US" dirty="0"/>
              <a:t>Observations (41677 shaft end):</a:t>
            </a:r>
          </a:p>
          <a:p>
            <a:pPr lvl="1"/>
            <a:r>
              <a:rPr lang="en-US" dirty="0"/>
              <a:t>Short (~1 mm) length of carbon wire remaining</a:t>
            </a:r>
          </a:p>
          <a:p>
            <a:pPr lvl="1"/>
            <a:r>
              <a:rPr lang="en-US" dirty="0"/>
              <a:t>Diameter is tapering towards a point</a:t>
            </a:r>
          </a:p>
          <a:p>
            <a:pPr lvl="1"/>
            <a:r>
              <a:rPr lang="en-US" dirty="0"/>
              <a:t>Wire to copper transition looks undamaged with wire in ‘original’ condition</a:t>
            </a:r>
          </a:p>
          <a:p>
            <a:pPr lvl="1"/>
            <a:r>
              <a:rPr lang="en-US" dirty="0"/>
              <a:t>Tapered end shows signs of material degradation, perhaps consistent with sublimation?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F5FCE42-F506-079D-D388-D27C51197B01}"/>
              </a:ext>
            </a:extLst>
          </p:cNvPr>
          <p:cNvSpPr/>
          <p:nvPr/>
        </p:nvSpPr>
        <p:spPr>
          <a:xfrm>
            <a:off x="3329434" y="4568064"/>
            <a:ext cx="663261" cy="50227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90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55D6BF4-ED4F-F436-5AF2-FB6C8616A0D4}"/>
              </a:ext>
            </a:extLst>
          </p:cNvPr>
          <p:cNvSpPr/>
          <p:nvPr/>
        </p:nvSpPr>
        <p:spPr>
          <a:xfrm>
            <a:off x="7619049" y="2935671"/>
            <a:ext cx="663261" cy="50227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90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49678E3-A15E-C75F-3321-1C0B2D93744D}"/>
              </a:ext>
            </a:extLst>
          </p:cNvPr>
          <p:cNvSpPr/>
          <p:nvPr/>
        </p:nvSpPr>
        <p:spPr>
          <a:xfrm>
            <a:off x="7638366" y="6441576"/>
            <a:ext cx="663261" cy="50227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90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1143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A9D527-6D2B-053C-2011-213CE884D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70" y="0"/>
            <a:ext cx="6238741" cy="6858000"/>
          </a:xfrm>
        </p:spPr>
        <p:txBody>
          <a:bodyPr/>
          <a:lstStyle/>
          <a:p>
            <a:r>
              <a:rPr lang="en-US" dirty="0"/>
              <a:t>Observations (41677 motor end):</a:t>
            </a:r>
          </a:p>
          <a:p>
            <a:pPr lvl="1"/>
            <a:r>
              <a:rPr lang="en-US" dirty="0"/>
              <a:t>Wire is separated at the copper coating transition</a:t>
            </a:r>
          </a:p>
          <a:p>
            <a:pPr lvl="1"/>
            <a:r>
              <a:rPr lang="en-US" dirty="0"/>
              <a:t>Wire failure appears more consistent with brittle cleavage failure (as would be expected with an elastic-brittle material such as carbon </a:t>
            </a:r>
            <a:r>
              <a:rPr lang="en-US" dirty="0" err="1"/>
              <a:t>fibre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Significant material (composition not yet known) partly covering the end of the cleaved surface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pic>
        <p:nvPicPr>
          <p:cNvPr id="11" name="Picture 10" descr="A close-up of a spiral&#10;&#10;Description automatically generated">
            <a:extLst>
              <a:ext uri="{FF2B5EF4-FFF2-40B4-BE49-F238E27FC236}">
                <a16:creationId xmlns:a16="http://schemas.microsoft.com/office/drawing/2014/main" id="{7324717A-525B-9F77-60FC-F09ABD0AF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008" y="0"/>
            <a:ext cx="4395991" cy="3296993"/>
          </a:xfrm>
          <a:prstGeom prst="rect">
            <a:avLst/>
          </a:prstGeom>
        </p:spPr>
      </p:pic>
      <p:pic>
        <p:nvPicPr>
          <p:cNvPr id="13" name="Picture 12" descr="A close-up of a grey ice cream&#10;&#10;Description automatically generated">
            <a:extLst>
              <a:ext uri="{FF2B5EF4-FFF2-40B4-BE49-F238E27FC236}">
                <a16:creationId xmlns:a16="http://schemas.microsoft.com/office/drawing/2014/main" id="{76F29D35-4EFA-E714-A146-ABBFF8EF6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007" y="3561006"/>
            <a:ext cx="4395991" cy="329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19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C30EF-7E1B-992E-D37C-C6FF57E94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(preliminary)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5D9F5-E1CE-F89C-D9F9-11031528A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Shaft end shows failure consistent with wire sublimation</a:t>
            </a:r>
          </a:p>
          <a:p>
            <a:pPr lvl="1"/>
            <a:r>
              <a:rPr lang="en-US" dirty="0"/>
              <a:t>Tapered transition to necked end</a:t>
            </a:r>
          </a:p>
          <a:p>
            <a:pPr lvl="1"/>
            <a:r>
              <a:rPr lang="en-US" dirty="0"/>
              <a:t>Surface damage consistent with phase transition</a:t>
            </a:r>
          </a:p>
          <a:p>
            <a:r>
              <a:rPr lang="en-US" dirty="0"/>
              <a:t>Motor end shows failure consistent with mechanical wire breakage</a:t>
            </a:r>
          </a:p>
          <a:p>
            <a:pPr lvl="1"/>
            <a:r>
              <a:rPr lang="en-US" dirty="0"/>
              <a:t>Cleaved fracture surface</a:t>
            </a:r>
          </a:p>
          <a:p>
            <a:r>
              <a:rPr lang="en-US" dirty="0"/>
              <a:t>However, it would appear that material has been deposited on this surface after failure (to be confirmed)</a:t>
            </a:r>
          </a:p>
          <a:p>
            <a:r>
              <a:rPr lang="en-US" dirty="0"/>
              <a:t>Further analysis (composition of deposit) in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76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white object&#10;&#10;Description automatically generated">
            <a:extLst>
              <a:ext uri="{FF2B5EF4-FFF2-40B4-BE49-F238E27FC236}">
                <a16:creationId xmlns:a16="http://schemas.microsoft.com/office/drawing/2014/main" id="{3F203A4E-0EE4-9320-58C0-B19D4FEA6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081" y="0"/>
            <a:ext cx="4438919" cy="3329189"/>
          </a:xfrm>
          <a:prstGeom prst="rect">
            <a:avLst/>
          </a:prstGeom>
        </p:spPr>
      </p:pic>
      <p:pic>
        <p:nvPicPr>
          <p:cNvPr id="7" name="Picture 6" descr="A close-up of a grey object&#10;&#10;Description automatically generated">
            <a:extLst>
              <a:ext uri="{FF2B5EF4-FFF2-40B4-BE49-F238E27FC236}">
                <a16:creationId xmlns:a16="http://schemas.microsoft.com/office/drawing/2014/main" id="{DE0A5F1A-E8EC-72CA-6EEB-1F856C26EF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980" y="3483735"/>
            <a:ext cx="4499020" cy="33742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A30598-36C1-BB32-1FA2-1300B39A60DA}"/>
              </a:ext>
            </a:extLst>
          </p:cNvPr>
          <p:cNvSpPr txBox="1"/>
          <p:nvPr/>
        </p:nvSpPr>
        <p:spPr>
          <a:xfrm>
            <a:off x="7753080" y="2284"/>
            <a:ext cx="44389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41678 shaft end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9DCBB-5029-0C9C-05AE-40E7B2FBC66A}"/>
              </a:ext>
            </a:extLst>
          </p:cNvPr>
          <p:cNvSpPr txBox="1"/>
          <p:nvPr/>
        </p:nvSpPr>
        <p:spPr>
          <a:xfrm>
            <a:off x="7692980" y="3483735"/>
            <a:ext cx="449902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41678 motor 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3624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240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Recent Microscopy Results</vt:lpstr>
      <vt:lpstr>Introduction</vt:lpstr>
      <vt:lpstr>PowerPoint Presentation</vt:lpstr>
      <vt:lpstr>PowerPoint Presentation</vt:lpstr>
      <vt:lpstr>Conclusions (preliminary)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Microscopy Results</dc:title>
  <dc:creator>Raymond Veness</dc:creator>
  <cp:lastModifiedBy>Raymond Veness</cp:lastModifiedBy>
  <cp:revision>9</cp:revision>
  <dcterms:created xsi:type="dcterms:W3CDTF">2023-08-01T08:22:51Z</dcterms:created>
  <dcterms:modified xsi:type="dcterms:W3CDTF">2023-08-01T09:59:27Z</dcterms:modified>
</cp:coreProperties>
</file>