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938" r:id="rId5"/>
    <p:sldId id="939" r:id="rId6"/>
    <p:sldId id="973" r:id="rId7"/>
    <p:sldId id="952" r:id="rId8"/>
    <p:sldId id="969" r:id="rId9"/>
    <p:sldId id="957" r:id="rId10"/>
    <p:sldId id="959" r:id="rId11"/>
    <p:sldId id="967" r:id="rId12"/>
    <p:sldId id="970" r:id="rId13"/>
    <p:sldId id="971" r:id="rId14"/>
    <p:sldId id="972" r:id="rId15"/>
    <p:sldId id="963" r:id="rId16"/>
    <p:sldId id="964" r:id="rId17"/>
    <p:sldId id="965" r:id="rId18"/>
    <p:sldId id="966" r:id="rId1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B8CCE4"/>
    <a:srgbClr val="B9DEFF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552"/>
    <p:restoredTop sz="97156" autoAdjust="0"/>
  </p:normalViewPr>
  <p:slideViewPr>
    <p:cSldViewPr snapToGrid="0" snapToObjects="1">
      <p:cViewPr varScale="1">
        <p:scale>
          <a:sx n="113" d="100"/>
          <a:sy n="113" d="100"/>
        </p:scale>
        <p:origin x="7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8/7/2023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Concept advantages:</a:t>
            </a:r>
          </a:p>
          <a:p>
            <a:r>
              <a:rPr lang="en-US" dirty="0"/>
              <a:t> -Allows for enhanced noise rejection compared to contemporary methods.</a:t>
            </a:r>
          </a:p>
          <a:p>
            <a:r>
              <a:rPr lang="en-US" dirty="0"/>
              <a:t> -Can provide insight into magnet’s instantaneous impedance – this could aid in quench detection.</a:t>
            </a:r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minimize the operational impact on auxiliary equipment, such as power converters and existing quench detection systems, the injection hardware is designed to inject low amplitude signals (1-100mV).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09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23/11/2022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23/11/2022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23/11/2022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cern.ch/fiqus" TargetMode="External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28.gif"/><Relationship Id="rId12" Type="http://schemas.openxmlformats.org/officeDocument/2006/relationships/hyperlink" Target="https://en.wikipedia.org/wiki/Parareal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hyperlink" Target="https://doi.org/10.1109/TASC.2023.3258905" TargetMode="External"/><Relationship Id="rId5" Type="http://schemas.openxmlformats.org/officeDocument/2006/relationships/image" Target="../media/image26.png"/><Relationship Id="rId15" Type="http://schemas.openxmlformats.org/officeDocument/2006/relationships/image" Target="../media/image30.svg"/><Relationship Id="rId10" Type="http://schemas.openxmlformats.org/officeDocument/2006/relationships/hyperlink" Target="https://doi.org/10.1088/1361-6668/acbeea" TargetMode="External"/><Relationship Id="rId4" Type="http://schemas.openxmlformats.org/officeDocument/2006/relationships/image" Target="../media/image25.png"/><Relationship Id="rId9" Type="http://schemas.openxmlformats.org/officeDocument/2006/relationships/hyperlink" Target="https://doi.org/10.1109/TASC.2023.3259332" TargetMode="External"/><Relationship Id="rId1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2.png"/><Relationship Id="rId7" Type="http://schemas.openxmlformats.org/officeDocument/2006/relationships/image" Target="../media/image1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emf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steam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hyperlink" Target="https://indico.cern.ch/event/1161448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0.png"/><Relationship Id="rId7" Type="http://schemas.openxmlformats.org/officeDocument/2006/relationships/image" Target="../media/image30.sv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6.png"/><Relationship Id="rId10" Type="http://schemas.openxmlformats.org/officeDocument/2006/relationships/image" Target="../media/image42.gif"/><Relationship Id="rId4" Type="http://schemas.openxmlformats.org/officeDocument/2006/relationships/image" Target="../media/image41.svg"/><Relationship Id="rId9" Type="http://schemas.openxmlformats.org/officeDocument/2006/relationships/hyperlink" Target="https://doi.org/10.1109/TASC.2023.3247997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ASC.2023.3258912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271A9-46C3-A776-6D9C-E9AEDC9BD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HTS Quench tools development</a:t>
            </a:r>
            <a:br>
              <a:rPr lang="en-GB" sz="3200" dirty="0"/>
            </a:br>
            <a:r>
              <a:rPr lang="en-GB" sz="3200" dirty="0"/>
              <a:t>Selected Finite Difference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98117-32B1-83B4-975F-C7A450C22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37FB8-B574-4799-6A48-0D11527C1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50A811-096E-2455-5682-1AB2E1CEF89A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WP4.5-T5-D6</a:t>
            </a:r>
          </a:p>
        </p:txBody>
      </p:sp>
      <p:pic>
        <p:nvPicPr>
          <p:cNvPr id="3" name="Picture 2" descr="Chart, diagram&#10;&#10;Description automatically generated">
            <a:extLst>
              <a:ext uri="{FF2B5EF4-FFF2-40B4-BE49-F238E27FC236}">
                <a16:creationId xmlns:a16="http://schemas.microsoft.com/office/drawing/2014/main" id="{4883B1B4-B984-0274-BB73-9C0C062D9B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68"/>
          <a:stretch/>
        </p:blipFill>
        <p:spPr>
          <a:xfrm>
            <a:off x="-699009" y="1370675"/>
            <a:ext cx="2502409" cy="47514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072E3F-4576-27C4-84B0-CBA6660169B3}"/>
              </a:ext>
            </a:extLst>
          </p:cNvPr>
          <p:cNvSpPr txBox="1"/>
          <p:nvPr/>
        </p:nvSpPr>
        <p:spPr>
          <a:xfrm>
            <a:off x="7327925" y="5983659"/>
            <a:ext cx="1816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Courtesy of Tim Mulder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4E7BBF-DEAB-777C-A65C-D9F8333CD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575" y="1372210"/>
            <a:ext cx="2259425" cy="454990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0535079-7355-F453-F1FA-2BFC00408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1793" y="1582344"/>
            <a:ext cx="5232385" cy="4670196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NICQS : No-Insulation HTS Coil Quench Simulator</a:t>
            </a:r>
          </a:p>
          <a:p>
            <a:r>
              <a:rPr lang="en-US" sz="2000" dirty="0"/>
              <a:t>Modeling tools are in development to describe the thermo-electromagnetic behavior of NI/Controlled-Resistance HTS coils</a:t>
            </a:r>
          </a:p>
          <a:p>
            <a:pPr>
              <a:spcBef>
                <a:spcPts val="800"/>
              </a:spcBef>
            </a:pPr>
            <a:r>
              <a:rPr lang="en-US" sz="2400" dirty="0">
                <a:solidFill>
                  <a:srgbClr val="FF0000"/>
                </a:solidFill>
              </a:rPr>
              <a:t>New</a:t>
            </a:r>
            <a:r>
              <a:rPr lang="en-US" sz="2400" dirty="0"/>
              <a:t>: persistent currents within the tapes.</a:t>
            </a:r>
          </a:p>
          <a:p>
            <a:pPr lvl="1">
              <a:spcBef>
                <a:spcPts val="800"/>
              </a:spcBef>
            </a:pPr>
            <a:r>
              <a:rPr lang="en-US" sz="2000" dirty="0"/>
              <a:t>Required for mechanical evaluation.</a:t>
            </a:r>
          </a:p>
          <a:p>
            <a:pPr lvl="1">
              <a:spcBef>
                <a:spcPts val="800"/>
              </a:spcBef>
            </a:pPr>
            <a:r>
              <a:rPr lang="en-US" sz="2000" dirty="0"/>
              <a:t>Magnetization and its loss during operation.</a:t>
            </a:r>
          </a:p>
          <a:p>
            <a:pPr>
              <a:spcBef>
                <a:spcPts val="800"/>
              </a:spcBef>
            </a:pPr>
            <a:r>
              <a:rPr lang="en-US" sz="2400" dirty="0">
                <a:solidFill>
                  <a:srgbClr val="FF0000"/>
                </a:solidFill>
              </a:rPr>
              <a:t>New</a:t>
            </a:r>
            <a:r>
              <a:rPr lang="en-US" sz="2400" dirty="0"/>
              <a:t>: Eddy currents in structural elements.</a:t>
            </a:r>
          </a:p>
          <a:p>
            <a:pPr lvl="1">
              <a:spcBef>
                <a:spcPts val="800"/>
              </a:spcBef>
            </a:pPr>
            <a:r>
              <a:rPr lang="en-US" sz="2000" dirty="0"/>
              <a:t>Important for quench protection studies.</a:t>
            </a:r>
          </a:p>
          <a:p>
            <a:pPr lvl="1">
              <a:spcBef>
                <a:spcPts val="800"/>
              </a:spcBef>
            </a:pPr>
            <a:r>
              <a:rPr lang="en-US" sz="2000" dirty="0"/>
              <a:t>AC-loss generated during operation.</a:t>
            </a:r>
          </a:p>
          <a:p>
            <a:pPr>
              <a:spcBef>
                <a:spcPts val="800"/>
              </a:spcBef>
            </a:pPr>
            <a:r>
              <a:rPr lang="en-US" sz="2400" dirty="0">
                <a:solidFill>
                  <a:srgbClr val="FF0000"/>
                </a:solidFill>
              </a:rPr>
              <a:t>Fast</a:t>
            </a:r>
            <a:r>
              <a:rPr lang="en-US" sz="2400" dirty="0"/>
              <a:t>, example: </a:t>
            </a:r>
            <a:br>
              <a:rPr lang="en-US" sz="2400" dirty="0"/>
            </a:br>
            <a:r>
              <a:rPr lang="en-US" sz="2000" dirty="0"/>
              <a:t>40 T cooling solenoid: 42 pancake coils, 600 turns each -&gt; simulation time of a few minutes to an hour</a:t>
            </a:r>
            <a:r>
              <a:rPr lang="en-US" sz="1600" baseline="30000" dirty="0"/>
              <a:t>*</a:t>
            </a:r>
            <a:r>
              <a:rPr lang="en-US" sz="2000" dirty="0"/>
              <a:t>.</a:t>
            </a:r>
          </a:p>
          <a:p>
            <a:endParaRPr lang="en-GB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4D8FAE-0C1A-6210-D9CE-55AE155E0D6B}"/>
              </a:ext>
            </a:extLst>
          </p:cNvPr>
          <p:cNvSpPr txBox="1"/>
          <p:nvPr/>
        </p:nvSpPr>
        <p:spPr>
          <a:xfrm>
            <a:off x="2368575" y="6017809"/>
            <a:ext cx="4959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dirty="0"/>
              <a:t>* Depending on the scenario and solver settings.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AE4FF5-1C32-5450-D1E0-99151FEA5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1076" y="78784"/>
            <a:ext cx="1225946" cy="5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5CDE498-F0C3-7F4E-9EE3-45EF50E7B76D}"/>
              </a:ext>
            </a:extLst>
          </p:cNvPr>
          <p:cNvSpPr txBox="1"/>
          <p:nvPr/>
        </p:nvSpPr>
        <p:spPr>
          <a:xfrm>
            <a:off x="7676635" y="579492"/>
            <a:ext cx="9600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NICQS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211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271A9-46C3-A776-6D9C-E9AEDC9BD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HTS Quench tools development</a:t>
            </a:r>
            <a:br>
              <a:rPr lang="en-GB" sz="3200" dirty="0"/>
            </a:br>
            <a:r>
              <a:rPr lang="en-GB" sz="3200" dirty="0"/>
              <a:t>Selected FE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98117-32B1-83B4-975F-C7A450C22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37FB8-B574-4799-6A48-0D11527C1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50A811-096E-2455-5682-1AB2E1CEF89A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072E3F-4576-27C4-84B0-CBA6660169B3}"/>
              </a:ext>
            </a:extLst>
          </p:cNvPr>
          <p:cNvSpPr txBox="1"/>
          <p:nvPr/>
        </p:nvSpPr>
        <p:spPr>
          <a:xfrm>
            <a:off x="6183381" y="5983659"/>
            <a:ext cx="29606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Courtesy of S. Atalay and E. Schnaubelt </a:t>
            </a:r>
          </a:p>
        </p:txBody>
      </p:sp>
      <p:pic>
        <p:nvPicPr>
          <p:cNvPr id="8" name="Picture Placeholder 22">
            <a:extLst>
              <a:ext uri="{FF2B5EF4-FFF2-40B4-BE49-F238E27FC236}">
                <a16:creationId xmlns:a16="http://schemas.microsoft.com/office/drawing/2014/main" id="{86DC0277-3FF6-31C1-7520-FE17C59719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9" r="1965" b="237"/>
          <a:stretch/>
        </p:blipFill>
        <p:spPr>
          <a:xfrm>
            <a:off x="46615" y="1415513"/>
            <a:ext cx="1866472" cy="2261638"/>
          </a:xfrm>
          <a:prstGeom prst="rect">
            <a:avLst/>
          </a:prstGeom>
          <a:pattFill prst="lgCheck">
            <a:fgClr>
              <a:srgbClr val="BEBECB"/>
            </a:fgClr>
            <a:bgClr>
              <a:srgbClr val="FFFFFF"/>
            </a:bgClr>
          </a:pattFill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D4E503E0-D37E-0CCD-E99F-F8CE75089A1B}"/>
              </a:ext>
            </a:extLst>
          </p:cNvPr>
          <p:cNvGrpSpPr/>
          <p:nvPr/>
        </p:nvGrpSpPr>
        <p:grpSpPr>
          <a:xfrm>
            <a:off x="-237722" y="3799414"/>
            <a:ext cx="2353092" cy="2318908"/>
            <a:chOff x="0" y="3917442"/>
            <a:chExt cx="2353092" cy="23189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12ECC5-3463-5DC6-8F4F-9014DB70C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484559"/>
              <a:ext cx="2353092" cy="175179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0765D96-C84D-8283-4382-F23036D241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6246"/>
            <a:stretch/>
          </p:blipFill>
          <p:spPr>
            <a:xfrm>
              <a:off x="323907" y="3917442"/>
              <a:ext cx="1558281" cy="582273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B3E550D-D2CA-CB41-BCE4-A6AA8AF530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920" t="4074" r="33028" b="10095"/>
          <a:stretch/>
        </p:blipFill>
        <p:spPr>
          <a:xfrm>
            <a:off x="7414776" y="2300052"/>
            <a:ext cx="1723477" cy="3404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4970ACD-630D-9578-F3D2-30072D43BBDD}"/>
              </a:ext>
            </a:extLst>
          </p:cNvPr>
          <p:cNvSpPr txBox="1"/>
          <p:nvPr/>
        </p:nvSpPr>
        <p:spPr>
          <a:xfrm>
            <a:off x="6620856" y="5619569"/>
            <a:ext cx="31290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1200" dirty="0"/>
              <a:t>Thermal sol. for multiple pancakes</a:t>
            </a:r>
          </a:p>
        </p:txBody>
      </p:sp>
      <p:pic>
        <p:nvPicPr>
          <p:cNvPr id="20" name="Picture 19" descr="A picture containing room&#10;&#10;Description automatically generated">
            <a:extLst>
              <a:ext uri="{FF2B5EF4-FFF2-40B4-BE49-F238E27FC236}">
                <a16:creationId xmlns:a16="http://schemas.microsoft.com/office/drawing/2014/main" id="{984307A4-31D9-F07B-2D2F-F1D3CF4819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822" t="3587" r="22136"/>
          <a:stretch/>
        </p:blipFill>
        <p:spPr>
          <a:xfrm>
            <a:off x="7832047" y="88702"/>
            <a:ext cx="888936" cy="1567787"/>
          </a:xfrm>
          <a:prstGeom prst="rect">
            <a:avLst/>
          </a:prstGeom>
        </p:spPr>
      </p:pic>
      <p:pic>
        <p:nvPicPr>
          <p:cNvPr id="21" name="Content Placeholder 10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912D6026-5261-6EE8-E95D-2682AD87B2A9}"/>
              </a:ext>
            </a:extLst>
          </p:cNvPr>
          <p:cNvPicPr>
            <a:picLocks noGrp="1"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0075" y="3327393"/>
            <a:ext cx="3938601" cy="270778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0535079-7355-F453-F1FA-2BFC00408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3710" y="1242284"/>
            <a:ext cx="5689980" cy="211553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>
                <a:hlinkClick r:id="rId8" action="ppaction://hlinkfile"/>
              </a:rPr>
              <a:t>FiQuS</a:t>
            </a:r>
            <a:r>
              <a:rPr lang="en-US" sz="1600" dirty="0"/>
              <a:t> : Finite Element Quench Simulator</a:t>
            </a:r>
          </a:p>
          <a:p>
            <a:pPr marL="36576" indent="0">
              <a:buNone/>
            </a:pPr>
            <a:r>
              <a:rPr lang="en-US" sz="1600" dirty="0"/>
              <a:t>Dedicated tools for Quench Sim.: </a:t>
            </a:r>
            <a:r>
              <a:rPr lang="en-US" sz="1600" dirty="0">
                <a:hlinkClick r:id="rId9"/>
              </a:rPr>
              <a:t>A. Vitrano et al.</a:t>
            </a: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Numerical approaches for more efficient or faster solutions:</a:t>
            </a:r>
          </a:p>
          <a:p>
            <a:pPr marL="36576" indent="0">
              <a:buNone/>
            </a:pPr>
            <a:r>
              <a:rPr lang="en-US" sz="1600" dirty="0"/>
              <a:t>- Thermal Thin Shell Approx. </a:t>
            </a:r>
            <a:r>
              <a:rPr lang="en-US" sz="1600" dirty="0">
                <a:hlinkClick r:id="rId10"/>
              </a:rPr>
              <a:t>E. Schnaubelt et al. </a:t>
            </a: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- EM (H – </a:t>
            </a:r>
            <a:r>
              <a:rPr lang="el-GR" sz="1600" dirty="0"/>
              <a:t>ϕ</a:t>
            </a:r>
            <a:r>
              <a:rPr lang="en-GB" sz="1600" dirty="0"/>
              <a:t>)</a:t>
            </a:r>
            <a:r>
              <a:rPr lang="en-US" sz="1600" dirty="0"/>
              <a:t> Thin Shell Approx. </a:t>
            </a:r>
            <a:r>
              <a:rPr lang="en-US" sz="1600" dirty="0">
                <a:hlinkClick r:id="rId11"/>
              </a:rPr>
              <a:t>E. Schnaubelt et al.</a:t>
            </a: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- Automated geometry, mesh and solution stages</a:t>
            </a:r>
          </a:p>
          <a:p>
            <a:pPr marL="36576" indent="0">
              <a:buNone/>
            </a:pPr>
            <a:r>
              <a:rPr lang="en-US" sz="1600" dirty="0"/>
              <a:t>- Concurrent in time and/or space solving (HPC) (</a:t>
            </a:r>
            <a:r>
              <a:rPr lang="en-US" sz="1600" dirty="0" err="1"/>
              <a:t>w.i.p.</a:t>
            </a:r>
            <a:r>
              <a:rPr lang="en-US" sz="1600" dirty="0"/>
              <a:t>)</a:t>
            </a:r>
          </a:p>
          <a:p>
            <a:pPr marL="36576" indent="0">
              <a:buNone/>
            </a:pPr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80529D-87F6-DC00-76C6-476AB5C7B4B3}"/>
              </a:ext>
            </a:extLst>
          </p:cNvPr>
          <p:cNvSpPr txBox="1"/>
          <p:nvPr/>
        </p:nvSpPr>
        <p:spPr>
          <a:xfrm>
            <a:off x="2382358" y="5947051"/>
            <a:ext cx="3373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Corse and fine solutions for </a:t>
            </a:r>
            <a:r>
              <a:rPr lang="en-GB" sz="1200" dirty="0" err="1">
                <a:hlinkClick r:id="rId12"/>
              </a:rPr>
              <a:t>parareal</a:t>
            </a:r>
            <a:r>
              <a:rPr lang="en-GB" sz="1200" dirty="0"/>
              <a:t> algorithm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EBB974-03FF-16A6-F7C3-7DB8C4E9676D}"/>
              </a:ext>
            </a:extLst>
          </p:cNvPr>
          <p:cNvSpPr txBox="1"/>
          <p:nvPr/>
        </p:nvSpPr>
        <p:spPr>
          <a:xfrm>
            <a:off x="7083235" y="1572332"/>
            <a:ext cx="22111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200" dirty="0"/>
              <a:t>Mesh of 3D HTS stack of double pancakes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62F7D9-0DAE-0BB7-84C4-CE0FE699C4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18676" y="95827"/>
            <a:ext cx="1225946" cy="5400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E67ECE89-4CF2-80F3-795F-91A08B806952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226849" y="708472"/>
            <a:ext cx="1088037" cy="5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8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993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Coupled structural and quench tools</a:t>
            </a:r>
            <a:endParaRPr lang="en-GB" sz="3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81511-430E-62FC-5FE6-C074D48FE889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WP4.5-T5-D8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7719E90-2798-A25C-B42C-EE5B7075C126}"/>
              </a:ext>
            </a:extLst>
          </p:cNvPr>
          <p:cNvSpPr txBox="1">
            <a:spLocks/>
          </p:cNvSpPr>
          <p:nvPr/>
        </p:nvSpPr>
        <p:spPr>
          <a:xfrm>
            <a:off x="223021" y="1111409"/>
            <a:ext cx="6972544" cy="1582516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i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Two-way coupling successfully implemented between ANSYS-LEDET models:</a:t>
            </a:r>
          </a:p>
          <a:p>
            <a:pPr algn="just" defTabSz="257169">
              <a:buClrTx/>
              <a:buSzTx/>
            </a:pPr>
            <a:endParaRPr lang="en-US" sz="5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400050" indent="-400050" algn="just" defTabSz="257169">
              <a:buClrTx/>
              <a:buSzTx/>
              <a:buAutoNum type="romanLcParenBoth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ANSYS APDL provides the element centroids to LEDET.</a:t>
            </a:r>
          </a:p>
          <a:p>
            <a:pPr marL="400050" indent="-400050" algn="just" defTabSz="257169">
              <a:buClrTx/>
              <a:buSzTx/>
              <a:buAutoNum type="romanLcParenBoth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LEDET solves the transient and transfers back to ANSYS the temperature and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e.m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 forces across the magnet.</a:t>
            </a:r>
          </a:p>
          <a:p>
            <a:pPr marL="400050" indent="-400050" algn="just" defTabSz="257169">
              <a:buClrTx/>
              <a:buSzTx/>
              <a:buAutoNum type="romanLcParenBoth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ANSYS solves the transient mechanics problem as a series of static steps (quasi-static approximation).</a:t>
            </a: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CFD74FDE-B4AC-E9C9-3CD5-8F10F1D65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8890" y="5745834"/>
            <a:ext cx="398319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schemeClr val="accent1">
                    <a:lumMod val="10000"/>
                  </a:schemeClr>
                </a:solidFill>
                <a:latin typeface="Century Gothic" panose="020B0502020202020204" pitchFamily="34" charset="0"/>
              </a:rPr>
              <a:t>* Largest discrepancy (5 MPa) due to the different pole temperature. Small mismatch in the coil windings due to a larger temperature from LEDET (more accurate coupling losses).</a:t>
            </a:r>
            <a:endParaRPr lang="en-GB" altLang="fr-FR" sz="900" dirty="0">
              <a:solidFill>
                <a:schemeClr val="accent1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CA0C11-65D4-07F6-5B66-7E62AE12C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33" y="2881202"/>
            <a:ext cx="3024349" cy="2405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7FB445-A9B9-31E1-51A2-82243BF6F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3857" y="2953441"/>
            <a:ext cx="2889116" cy="227903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568C7F8-BD48-893D-E2F0-2DEAC098D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9105" y="5305916"/>
            <a:ext cx="367831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Resulting azimuthal stress in the coils. (t = 1 s)</a:t>
            </a:r>
            <a:endParaRPr lang="en-GB" altLang="fr-FR" sz="9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6095F15-3E7C-52D8-1183-99E725410DA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071" y="2394567"/>
            <a:ext cx="1066950" cy="30490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70E5CC-A46D-7FD7-804F-AC609E2CD887}"/>
              </a:ext>
            </a:extLst>
          </p:cNvPr>
          <p:cNvCxnSpPr/>
          <p:nvPr/>
        </p:nvCxnSpPr>
        <p:spPr>
          <a:xfrm>
            <a:off x="9678273" y="1408832"/>
            <a:ext cx="720000" cy="0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C98C1D9A-A274-E80C-1853-31E0071F5B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3307" y="2953442"/>
            <a:ext cx="2965527" cy="222414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1C311EB-5388-3AAB-FA62-0F3BF553F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4711" y="5099184"/>
            <a:ext cx="30979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Results comparison (IL path) between this new approach and a full ANSYS model*.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[J. Ferradas,  “Mechanical behavior of a Nb</a:t>
            </a:r>
            <a:r>
              <a:rPr lang="en-US" altLang="fr-FR" sz="9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</a:t>
            </a: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Sn accelerator magnet during a quench”, PhD Thesis)</a:t>
            </a:r>
            <a:endParaRPr lang="en-GB" altLang="fr-FR" sz="9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43B73E2-326E-0768-F305-02CEDD40F6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9633"/>
          <a:stretch/>
        </p:blipFill>
        <p:spPr>
          <a:xfrm>
            <a:off x="6832117" y="3754530"/>
            <a:ext cx="916741" cy="9195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CA7A8C5-E924-198D-B448-CEC4A5A8FA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2403" y="1113320"/>
            <a:ext cx="1225946" cy="540000"/>
          </a:xfrm>
          <a:prstGeom prst="rect">
            <a:avLst/>
          </a:prstGeom>
        </p:spPr>
      </p:pic>
      <p:sp>
        <p:nvSpPr>
          <p:cNvPr id="21" name="Rectangle 38">
            <a:extLst>
              <a:ext uri="{FF2B5EF4-FFF2-40B4-BE49-F238E27FC236}">
                <a16:creationId xmlns:a16="http://schemas.microsoft.com/office/drawing/2014/main" id="{43AB8F6E-B7D7-D163-F563-F38332F93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51" y="5285791"/>
            <a:ext cx="24723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Temperature distribution  during a Quench Integral test (OL Heater discharge, t = 1 s)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Winding pole is assumed to stay at 1.9 K</a:t>
            </a:r>
            <a:endParaRPr lang="en-GB" altLang="fr-FR" sz="9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1563D0C-2817-D81A-947C-0A6C79ADE700}"/>
              </a:ext>
            </a:extLst>
          </p:cNvPr>
          <p:cNvGrpSpPr/>
          <p:nvPr/>
        </p:nvGrpSpPr>
        <p:grpSpPr>
          <a:xfrm>
            <a:off x="7572403" y="1768328"/>
            <a:ext cx="1368599" cy="379528"/>
            <a:chOff x="383007" y="5278870"/>
            <a:chExt cx="1880837" cy="590174"/>
          </a:xfrm>
        </p:grpSpPr>
        <p:pic>
          <p:nvPicPr>
            <p:cNvPr id="26" name="Content Placeholder 6" descr="Logo&#10;&#10;Description automatically generated">
              <a:extLst>
                <a:ext uri="{FF2B5EF4-FFF2-40B4-BE49-F238E27FC236}">
                  <a16:creationId xmlns:a16="http://schemas.microsoft.com/office/drawing/2014/main" id="{CEA040F7-2481-64F2-8051-ABAD5273D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007" y="5278870"/>
              <a:ext cx="636237" cy="590174"/>
            </a:xfrm>
            <a:prstGeom prst="rect">
              <a:avLst/>
            </a:prstGeom>
          </p:spPr>
        </p:pic>
        <p:sp>
          <p:nvSpPr>
            <p:cNvPr id="27" name="Title 1">
              <a:extLst>
                <a:ext uri="{FF2B5EF4-FFF2-40B4-BE49-F238E27FC236}">
                  <a16:creationId xmlns:a16="http://schemas.microsoft.com/office/drawing/2014/main" id="{54C3C827-1295-7A51-06B1-F9D7B684A78C}"/>
                </a:ext>
              </a:extLst>
            </p:cNvPr>
            <p:cNvSpPr txBox="1">
              <a:spLocks/>
            </p:cNvSpPr>
            <p:nvPr/>
          </p:nvSpPr>
          <p:spPr>
            <a:xfrm>
              <a:off x="1019244" y="5408569"/>
              <a:ext cx="1244600" cy="338554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2400" dirty="0"/>
                <a:t>LEDET</a:t>
              </a:r>
              <a:endParaRPr lang="en-GB" sz="24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EBCB831-2DAC-A591-6DF6-67BB73D66E06}"/>
              </a:ext>
            </a:extLst>
          </p:cNvPr>
          <p:cNvSpPr txBox="1"/>
          <p:nvPr/>
        </p:nvSpPr>
        <p:spPr>
          <a:xfrm>
            <a:off x="1737317" y="6005566"/>
            <a:ext cx="3608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Slide courtesy of </a:t>
            </a:r>
            <a:r>
              <a:rPr lang="en-US" sz="1200" dirty="0"/>
              <a:t>J. </a:t>
            </a:r>
            <a:r>
              <a:rPr lang="en-US" sz="1200" dirty="0" err="1"/>
              <a:t>Ferradas</a:t>
            </a:r>
            <a:r>
              <a:rPr lang="en-US" sz="1200" dirty="0"/>
              <a:t> </a:t>
            </a:r>
            <a:r>
              <a:rPr lang="en-US" sz="1200" dirty="0" err="1"/>
              <a:t>Troitino</a:t>
            </a:r>
            <a:r>
              <a:rPr lang="en-US" sz="1200" dirty="0"/>
              <a:t> &amp; </a:t>
            </a:r>
            <a:r>
              <a:rPr lang="en-GB" sz="1200" dirty="0"/>
              <a:t>E. Ravaioli</a:t>
            </a:r>
          </a:p>
        </p:txBody>
      </p:sp>
    </p:spTree>
    <p:extLst>
      <p:ext uri="{BB962C8B-B14F-4D97-AF65-F5344CB8AC3E}">
        <p14:creationId xmlns:p14="http://schemas.microsoft.com/office/powerpoint/2010/main" val="1738044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101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Parametrized quench tools</a:t>
            </a:r>
            <a:endParaRPr lang="en-GB" sz="3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81511-430E-62FC-5FE6-C074D48FE889}"/>
              </a:ext>
            </a:extLst>
          </p:cNvPr>
          <p:cNvSpPr txBox="1"/>
          <p:nvPr/>
        </p:nvSpPr>
        <p:spPr>
          <a:xfrm>
            <a:off x="1487830" y="6382921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WP4.5-T5-D10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2CC886-7836-9281-1AD8-1CC3F820DEE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400" y="813860"/>
            <a:ext cx="1296783" cy="4550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B6F482-FB2D-1C8C-783E-C03D79E4A14E}"/>
              </a:ext>
            </a:extLst>
          </p:cNvPr>
          <p:cNvSpPr txBox="1"/>
          <p:nvPr/>
        </p:nvSpPr>
        <p:spPr>
          <a:xfrm>
            <a:off x="5696156" y="5240260"/>
            <a:ext cx="3134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C00000"/>
                </a:solidFill>
                <a:hlinkClick r:id="rId3"/>
              </a:rPr>
              <a:t>https://espace.cern.ch/steam</a:t>
            </a:r>
            <a:endParaRPr lang="en-GB" sz="1200" dirty="0">
              <a:solidFill>
                <a:srgbClr val="C00000"/>
              </a:solidFill>
            </a:endParaRPr>
          </a:p>
          <a:p>
            <a:r>
              <a:rPr lang="en-GB" sz="1200" dirty="0">
                <a:solidFill>
                  <a:srgbClr val="C00000"/>
                </a:solidFill>
                <a:hlinkClick r:id="rId4"/>
              </a:rPr>
              <a:t>https://indico.cern.ch/event/1161448/</a:t>
            </a:r>
            <a:r>
              <a:rPr lang="en-GB" sz="120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EBC8ACC4-CE95-FA86-6353-41517DB0A1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95" y="1434825"/>
            <a:ext cx="9144000" cy="359295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0DF8524E-4825-BBAA-451E-C2D435991B3F}"/>
              </a:ext>
            </a:extLst>
          </p:cNvPr>
          <p:cNvSpPr txBox="1"/>
          <p:nvPr/>
        </p:nvSpPr>
        <p:spPr>
          <a:xfrm>
            <a:off x="3116058" y="755734"/>
            <a:ext cx="4648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1042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FRAMEWORK</a:t>
            </a:r>
            <a:endParaRPr lang="en-GB" sz="3600" b="1" dirty="0">
              <a:solidFill>
                <a:srgbClr val="104282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B60E7B0-DB93-B564-A105-6CB31426902F}"/>
              </a:ext>
            </a:extLst>
          </p:cNvPr>
          <p:cNvSpPr/>
          <p:nvPr/>
        </p:nvSpPr>
        <p:spPr>
          <a:xfrm>
            <a:off x="5440158" y="2888694"/>
            <a:ext cx="3516529" cy="174468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consider multiple design constraints in the analysis (specifications, tolerances, failure cases,…)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 (WIP):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Uncertainty Quantification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Experiment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Optimization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A03C23B-E7CB-9611-2817-9BBE3178F7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069" y="5240260"/>
            <a:ext cx="4683558" cy="921780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1D290F4D-4DDC-8CFC-730B-BA010C1F3349}"/>
              </a:ext>
            </a:extLst>
          </p:cNvPr>
          <p:cNvSpPr txBox="1"/>
          <p:nvPr/>
        </p:nvSpPr>
        <p:spPr>
          <a:xfrm>
            <a:off x="6059052" y="5983659"/>
            <a:ext cx="3084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Slide courtesy of E. Ravaioli &amp; M. Wozniak</a:t>
            </a:r>
          </a:p>
        </p:txBody>
      </p:sp>
    </p:spTree>
    <p:extLst>
      <p:ext uri="{BB962C8B-B14F-4D97-AF65-F5344CB8AC3E}">
        <p14:creationId xmlns:p14="http://schemas.microsoft.com/office/powerpoint/2010/main" val="303272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948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CCT magnet quench tools</a:t>
            </a:r>
            <a:endParaRPr lang="en-GB" sz="3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81511-430E-62FC-5FE6-C074D48FE889}"/>
              </a:ext>
            </a:extLst>
          </p:cNvPr>
          <p:cNvSpPr txBox="1"/>
          <p:nvPr/>
        </p:nvSpPr>
        <p:spPr>
          <a:xfrm>
            <a:off x="1487830" y="6382921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WP4.5-T5-D13</a:t>
            </a:r>
          </a:p>
        </p:txBody>
      </p:sp>
      <p:pic>
        <p:nvPicPr>
          <p:cNvPr id="15" name="Picture 14" descr="Diagram, engineering drawing&#10;&#10;Description automatically generated">
            <a:extLst>
              <a:ext uri="{FF2B5EF4-FFF2-40B4-BE49-F238E27FC236}">
                <a16:creationId xmlns:a16="http://schemas.microsoft.com/office/drawing/2014/main" id="{83AB2B19-6677-A8D7-A24E-27DA51EA0B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62" y="2534642"/>
            <a:ext cx="4084320" cy="30632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AAF2F5E-6DBF-6702-22C2-A5F4F019ECF5}"/>
              </a:ext>
            </a:extLst>
          </p:cNvPr>
          <p:cNvSpPr txBox="1"/>
          <p:nvPr/>
        </p:nvSpPr>
        <p:spPr>
          <a:xfrm>
            <a:off x="156892" y="888301"/>
            <a:ext cx="6000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Work to simulate quench in 3D in CCT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Coupling between FiQuS (FE) and LEDET (FD)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Exchange of temperatures due to eddy currents (WIP)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77A7F3-E683-7CB0-8AD2-985C3EE13853}"/>
              </a:ext>
            </a:extLst>
          </p:cNvPr>
          <p:cNvSpPr txBox="1"/>
          <p:nvPr/>
        </p:nvSpPr>
        <p:spPr>
          <a:xfrm>
            <a:off x="4952071" y="5783328"/>
            <a:ext cx="4201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Slide courtesy of E. Ravaioli &amp; M. Wozniak</a:t>
            </a:r>
          </a:p>
          <a:p>
            <a:pPr algn="r"/>
            <a:r>
              <a:rPr lang="en-GB" sz="1200" dirty="0"/>
              <a:t>Collaboration with and support of the Fusillo team at CERN</a:t>
            </a:r>
          </a:p>
        </p:txBody>
      </p:sp>
      <p:pic>
        <p:nvPicPr>
          <p:cNvPr id="11" name="Graphic 3">
            <a:extLst>
              <a:ext uri="{FF2B5EF4-FFF2-40B4-BE49-F238E27FC236}">
                <a16:creationId xmlns:a16="http://schemas.microsoft.com/office/drawing/2014/main" id="{28AB6909-101F-7962-61AE-23230AC6DB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0877" y="1929015"/>
            <a:ext cx="1762045" cy="14210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8EC2D0-9C7F-94C9-BC38-EB95F2AD3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3115" y="13549"/>
            <a:ext cx="1225946" cy="5400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5D37FF2-617C-1763-4994-8B65F9F95BB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92069" y="591718"/>
            <a:ext cx="1088037" cy="514805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815BA26-E6E9-7021-A7D3-EF189DE69D41}"/>
              </a:ext>
            </a:extLst>
          </p:cNvPr>
          <p:cNvGrpSpPr/>
          <p:nvPr/>
        </p:nvGrpSpPr>
        <p:grpSpPr>
          <a:xfrm>
            <a:off x="7751787" y="1069184"/>
            <a:ext cx="1368599" cy="379528"/>
            <a:chOff x="383007" y="5278870"/>
            <a:chExt cx="1880837" cy="590174"/>
          </a:xfrm>
        </p:grpSpPr>
        <p:pic>
          <p:nvPicPr>
            <p:cNvPr id="19" name="Content Placeholder 6" descr="Logo&#10;&#10;Description automatically generated">
              <a:extLst>
                <a:ext uri="{FF2B5EF4-FFF2-40B4-BE49-F238E27FC236}">
                  <a16:creationId xmlns:a16="http://schemas.microsoft.com/office/drawing/2014/main" id="{583EAB50-2F00-B663-912B-3FB19A2A5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007" y="5278870"/>
              <a:ext cx="636237" cy="590174"/>
            </a:xfrm>
            <a:prstGeom prst="rect">
              <a:avLst/>
            </a:prstGeom>
          </p:spPr>
        </p:pic>
        <p:sp>
          <p:nvSpPr>
            <p:cNvPr id="20" name="Title 1">
              <a:extLst>
                <a:ext uri="{FF2B5EF4-FFF2-40B4-BE49-F238E27FC236}">
                  <a16:creationId xmlns:a16="http://schemas.microsoft.com/office/drawing/2014/main" id="{12685865-1E03-29EF-D923-99CE758B3D1A}"/>
                </a:ext>
              </a:extLst>
            </p:cNvPr>
            <p:cNvSpPr txBox="1">
              <a:spLocks/>
            </p:cNvSpPr>
            <p:nvPr/>
          </p:nvSpPr>
          <p:spPr>
            <a:xfrm>
              <a:off x="1019244" y="5408569"/>
              <a:ext cx="1244600" cy="338554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2400" dirty="0"/>
                <a:t>LEDET</a:t>
              </a:r>
              <a:endParaRPr lang="en-GB" sz="2400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C0B0BA-8832-AC7C-8671-1129B336622E}"/>
              </a:ext>
            </a:extLst>
          </p:cNvPr>
          <p:cNvSpPr txBox="1"/>
          <p:nvPr/>
        </p:nvSpPr>
        <p:spPr>
          <a:xfrm>
            <a:off x="0" y="5618426"/>
            <a:ext cx="49253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Concept of Fast Quench Propagation Conductors for CCT magnets, </a:t>
            </a:r>
            <a:r>
              <a:rPr lang="en-GB" sz="1400" dirty="0">
                <a:hlinkClick r:id="rId9"/>
              </a:rPr>
              <a:t>M. Wozniak et al.</a:t>
            </a:r>
            <a:endParaRPr lang="en-GB" sz="14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75ABF1-EF6C-8380-5A60-C899A610860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868" y="2149605"/>
            <a:ext cx="4040193" cy="255878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E3404DA-A978-0801-1CCD-183080234A11}"/>
              </a:ext>
            </a:extLst>
          </p:cNvPr>
          <p:cNvSpPr txBox="1"/>
          <p:nvPr/>
        </p:nvSpPr>
        <p:spPr>
          <a:xfrm>
            <a:off x="4952071" y="4842685"/>
            <a:ext cx="46590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Initial simulation of eddy currents in the formers and outer shell of Fusillo magnet (</a:t>
            </a:r>
            <a:r>
              <a:rPr lang="en-GB" sz="1400" dirty="0" err="1"/>
              <a:t>w.i.p.</a:t>
            </a:r>
            <a:r>
              <a:rPr lang="en-GB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22944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9F468-4EC4-EAA6-51F4-FEE509607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4DEAB-22DB-54FD-1E35-92926FBA5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Activities scope and structure are defined</a:t>
            </a:r>
          </a:p>
          <a:p>
            <a:r>
              <a:rPr lang="en-GB" dirty="0"/>
              <a:t>Many interesting R&amp;D topics are identified</a:t>
            </a:r>
          </a:p>
          <a:p>
            <a:r>
              <a:rPr lang="en-GB" dirty="0"/>
              <a:t>Very good progress on resourced tasks</a:t>
            </a:r>
          </a:p>
          <a:p>
            <a:r>
              <a:rPr lang="en-GB" dirty="0"/>
              <a:t>Many tasks are not initiated due to a lack of manpower for WP4.5 or collaborating WPs.</a:t>
            </a:r>
          </a:p>
          <a:p>
            <a:r>
              <a:rPr lang="en-GB" dirty="0"/>
              <a:t>Further refinements and adjustments of activities are expected and required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34DB0-2BE5-C8EC-868F-4A144523C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2C3B1-B2F2-9BA0-5AC1-ED5995FF4A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695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1333144"/>
            <a:ext cx="8219661" cy="3161944"/>
          </a:xfrm>
        </p:spPr>
        <p:txBody>
          <a:bodyPr>
            <a:normAutofit fontScale="90000"/>
          </a:bodyPr>
          <a:lstStyle/>
          <a:p>
            <a:pPr algn="ctr"/>
            <a:r>
              <a:rPr lang="en-GB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RD Line 4 second Forum meeting</a:t>
            </a:r>
            <a:br>
              <a:rPr lang="en-GB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</a:br>
            <a:br>
              <a:rPr lang="en-GB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</a:br>
            <a:r>
              <a:rPr lang="en-GB" sz="36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WP4.5</a:t>
            </a:r>
            <a:br>
              <a:rPr lang="en-GB" dirty="0"/>
            </a:br>
            <a:r>
              <a:rPr lang="en-GB" sz="2200" dirty="0"/>
              <a:t>Quench detection, protection and diagnostic methods for HFM</a:t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1312985" y="515815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2023.08.08</a:t>
            </a:r>
            <a:endParaRPr lang="en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1312985" y="4641955"/>
            <a:ext cx="193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Mariusz Wozniak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C26A5-BCCC-6BAD-2F36-4B336BC12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A1B6C-51A2-449E-446A-C461B8DC6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Scope of WP4.5</a:t>
            </a:r>
          </a:p>
          <a:p>
            <a:r>
              <a:rPr lang="en-GB" dirty="0"/>
              <a:t>Activities update</a:t>
            </a:r>
          </a:p>
          <a:p>
            <a:r>
              <a:rPr lang="en-GB" dirty="0"/>
              <a:t>Conclusions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2BBC8-2AE2-200D-CC96-AF1051D03C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9EB22-4373-79E2-452C-04179BC53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6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11147-8605-2DDE-8BA2-F286BFBDF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54"/>
            <a:ext cx="8226854" cy="940443"/>
          </a:xfrm>
        </p:spPr>
        <p:txBody>
          <a:bodyPr/>
          <a:lstStyle/>
          <a:p>
            <a:pPr algn="ctr"/>
            <a:r>
              <a:rPr lang="en-GB" dirty="0"/>
              <a:t>Scope of the WP4.5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B4347-F40E-8423-C6A3-8B4672AD8E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B9EB5-E016-E1FC-E354-8FAE2B60FA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EFFEBD9-2A0A-1598-6BE6-0D5CC42ED737}"/>
              </a:ext>
            </a:extLst>
          </p:cNvPr>
          <p:cNvGrpSpPr/>
          <p:nvPr/>
        </p:nvGrpSpPr>
        <p:grpSpPr>
          <a:xfrm>
            <a:off x="-59267" y="765418"/>
            <a:ext cx="7314663" cy="1245300"/>
            <a:chOff x="-59267" y="839037"/>
            <a:chExt cx="7314663" cy="12453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E4C924D-7D3F-6AD7-85F5-D50BD4657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13454" y="839037"/>
              <a:ext cx="1941942" cy="12453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753855A-A3E5-CD26-2004-CB6BCA11A1EF}"/>
                </a:ext>
              </a:extLst>
            </p:cNvPr>
            <p:cNvSpPr txBox="1"/>
            <p:nvPr/>
          </p:nvSpPr>
          <p:spPr>
            <a:xfrm>
              <a:off x="-59267" y="1302701"/>
              <a:ext cx="520083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/>
                <a:t>1) Quench Detection Technology Development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098B16-47B5-DC28-F23F-B93023E22058}"/>
              </a:ext>
            </a:extLst>
          </p:cNvPr>
          <p:cNvGrpSpPr/>
          <p:nvPr/>
        </p:nvGrpSpPr>
        <p:grpSpPr>
          <a:xfrm>
            <a:off x="920094" y="1840754"/>
            <a:ext cx="7873140" cy="1016771"/>
            <a:chOff x="920094" y="2069359"/>
            <a:chExt cx="7873140" cy="101677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E7717C-CE57-17B1-5A49-7D5E2C588E03}"/>
                </a:ext>
              </a:extLst>
            </p:cNvPr>
            <p:cNvSpPr txBox="1"/>
            <p:nvPr/>
          </p:nvSpPr>
          <p:spPr>
            <a:xfrm>
              <a:off x="4143742" y="2393078"/>
              <a:ext cx="46494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2) Conductors for Protection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5104C2F-65CA-AE9F-F26C-E42AD0988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0094" y="2069359"/>
              <a:ext cx="3219773" cy="1016771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AD0C30E-8577-3510-796D-16FB9462706F}"/>
              </a:ext>
            </a:extLst>
          </p:cNvPr>
          <p:cNvGrpSpPr/>
          <p:nvPr/>
        </p:nvGrpSpPr>
        <p:grpSpPr>
          <a:xfrm>
            <a:off x="453443" y="2704363"/>
            <a:ext cx="7716611" cy="1271453"/>
            <a:chOff x="453443" y="2847728"/>
            <a:chExt cx="7716611" cy="127145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1426031-3096-26D3-AD14-760B4CA9B765}"/>
                </a:ext>
              </a:extLst>
            </p:cNvPr>
            <p:cNvSpPr txBox="1"/>
            <p:nvPr/>
          </p:nvSpPr>
          <p:spPr>
            <a:xfrm>
              <a:off x="453443" y="3335361"/>
              <a:ext cx="46494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/>
                <a:t>3) Protection Limits Development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B305938-C26C-7F62-3BC7-018AEC206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2756" y="2847728"/>
              <a:ext cx="2987298" cy="1271453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294973C-1632-D3F7-9019-958905E21AF4}"/>
              </a:ext>
            </a:extLst>
          </p:cNvPr>
          <p:cNvGrpSpPr/>
          <p:nvPr/>
        </p:nvGrpSpPr>
        <p:grpSpPr>
          <a:xfrm>
            <a:off x="2632375" y="3807775"/>
            <a:ext cx="6436206" cy="1246018"/>
            <a:chOff x="2632375" y="3831025"/>
            <a:chExt cx="6436206" cy="124601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7BC9F2E-4B35-6011-FA98-2047C9BDEA7C}"/>
                </a:ext>
              </a:extLst>
            </p:cNvPr>
            <p:cNvSpPr txBox="1"/>
            <p:nvPr/>
          </p:nvSpPr>
          <p:spPr>
            <a:xfrm>
              <a:off x="4153681" y="4241887"/>
              <a:ext cx="49149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4) Protection Technology Development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2A84F03-AD03-34EE-7771-B5AAC9DEA6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32375" y="3831025"/>
              <a:ext cx="1455303" cy="1246018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CF6DD78-CBA5-894E-9CE1-9825937FEC6B}"/>
              </a:ext>
            </a:extLst>
          </p:cNvPr>
          <p:cNvGrpSpPr/>
          <p:nvPr/>
        </p:nvGrpSpPr>
        <p:grpSpPr>
          <a:xfrm>
            <a:off x="187895" y="4772226"/>
            <a:ext cx="7917719" cy="1456866"/>
            <a:chOff x="187895" y="4772226"/>
            <a:chExt cx="7917719" cy="145686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B57605-8CCB-6817-D99D-B8F2D246143A}"/>
                </a:ext>
              </a:extLst>
            </p:cNvPr>
            <p:cNvSpPr txBox="1"/>
            <p:nvPr/>
          </p:nvSpPr>
          <p:spPr>
            <a:xfrm>
              <a:off x="187895" y="5287096"/>
              <a:ext cx="4810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dirty="0"/>
                <a:t>5) Models and Simulation Tools Development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9622C00-AE5F-80A7-D5D7-B8103412B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28188" y="4772226"/>
              <a:ext cx="1956934" cy="1456866"/>
            </a:xfrm>
            <a:prstGeom prst="rect">
              <a:avLst/>
            </a:prstGeom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7C0FF1B-F3E9-8926-3D4F-D6AF61FB09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122" y="5286543"/>
              <a:ext cx="1220492" cy="428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C10C693-67EA-4940-53C8-58FB240F0CCE}"/>
              </a:ext>
            </a:extLst>
          </p:cNvPr>
          <p:cNvSpPr txBox="1"/>
          <p:nvPr/>
        </p:nvSpPr>
        <p:spPr>
          <a:xfrm>
            <a:off x="1683104" y="6573613"/>
            <a:ext cx="5062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chemeClr val="bg2"/>
                </a:solidFill>
              </a:rPr>
              <a:t>2 images from:</a:t>
            </a:r>
          </a:p>
          <a:p>
            <a:r>
              <a:rPr lang="fr-FR" sz="700" dirty="0">
                <a:solidFill>
                  <a:schemeClr val="bg2"/>
                </a:solidFill>
                <a:latin typeface="HelveticaLTStd-Roman-Identity-H"/>
              </a:rPr>
              <a:t>L. Rossi et al. </a:t>
            </a:r>
            <a:r>
              <a:rPr lang="en-GB" sz="700" b="0" i="1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Instruments</a:t>
            </a:r>
            <a:r>
              <a:rPr lang="en-GB" sz="700" b="0" i="0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700" b="1" i="0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2021</a:t>
            </a:r>
            <a:r>
              <a:rPr lang="en-GB" sz="700" b="0" i="0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GB" sz="700" b="0" i="1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5</a:t>
            </a:r>
            <a:r>
              <a:rPr lang="en-GB" sz="700" b="0" i="0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(1), 8. and </a:t>
            </a:r>
            <a:r>
              <a:rPr lang="en-GB" sz="700" dirty="0">
                <a:solidFill>
                  <a:schemeClr val="bg2"/>
                </a:solidFill>
              </a:rPr>
              <a:t>J </a:t>
            </a:r>
            <a:r>
              <a:rPr lang="en-GB" sz="700" dirty="0" err="1">
                <a:solidFill>
                  <a:schemeClr val="bg2"/>
                </a:solidFill>
              </a:rPr>
              <a:t>Ferradas</a:t>
            </a:r>
            <a:r>
              <a:rPr lang="en-GB" sz="700" dirty="0">
                <a:solidFill>
                  <a:schemeClr val="bg2"/>
                </a:solidFill>
              </a:rPr>
              <a:t> </a:t>
            </a:r>
            <a:r>
              <a:rPr lang="en-GB" sz="700" dirty="0" err="1">
                <a:solidFill>
                  <a:schemeClr val="bg2"/>
                </a:solidFill>
              </a:rPr>
              <a:t>Troitino</a:t>
            </a:r>
            <a:r>
              <a:rPr lang="en-GB" sz="700" dirty="0">
                <a:solidFill>
                  <a:schemeClr val="bg2"/>
                </a:solidFill>
              </a:rPr>
              <a:t> et al. </a:t>
            </a:r>
            <a:r>
              <a:rPr lang="fr-FR" sz="700" b="0" i="0" u="none" strike="noStrike" baseline="0" dirty="0" err="1">
                <a:solidFill>
                  <a:schemeClr val="bg2"/>
                </a:solidFill>
                <a:latin typeface="HelveticaLTStd-Roman-Identity-H"/>
              </a:rPr>
              <a:t>Supercond</a:t>
            </a:r>
            <a:r>
              <a:rPr lang="fr-FR" sz="700" b="0" i="0" u="none" strike="noStrike" baseline="0" dirty="0">
                <a:solidFill>
                  <a:schemeClr val="bg2"/>
                </a:solidFill>
                <a:latin typeface="HelveticaLTStd-Roman-Identity-H"/>
              </a:rPr>
              <a:t>. </a:t>
            </a:r>
            <a:r>
              <a:rPr lang="fr-FR" sz="700" b="0" i="0" u="none" strike="noStrike" baseline="0" dirty="0" err="1">
                <a:solidFill>
                  <a:schemeClr val="bg2"/>
                </a:solidFill>
                <a:latin typeface="HelveticaLTStd-Roman-Identity-H"/>
              </a:rPr>
              <a:t>Sci</a:t>
            </a:r>
            <a:r>
              <a:rPr lang="fr-FR" sz="700" b="0" i="0" u="none" strike="noStrike" baseline="0" dirty="0">
                <a:solidFill>
                  <a:schemeClr val="bg2"/>
                </a:solidFill>
                <a:latin typeface="HelveticaLTStd-Roman-Identity-H"/>
              </a:rPr>
              <a:t>. </a:t>
            </a:r>
            <a:r>
              <a:rPr lang="fr-FR" sz="700" b="0" i="0" u="none" strike="noStrike" baseline="0" dirty="0" err="1">
                <a:solidFill>
                  <a:schemeClr val="bg2"/>
                </a:solidFill>
                <a:latin typeface="HelveticaLTStd-Roman-Identity-H"/>
              </a:rPr>
              <a:t>Technol</a:t>
            </a:r>
            <a:r>
              <a:rPr lang="fr-FR" sz="700" b="0" i="0" u="none" strike="noStrike" baseline="0" dirty="0">
                <a:solidFill>
                  <a:schemeClr val="bg2"/>
                </a:solidFill>
                <a:latin typeface="HelveticaLTStd-Roman-Identity-H"/>
              </a:rPr>
              <a:t>. </a:t>
            </a:r>
            <a:r>
              <a:rPr lang="fr-FR" sz="700" b="1" i="0" u="none" strike="noStrike" baseline="0" dirty="0">
                <a:solidFill>
                  <a:schemeClr val="bg2"/>
                </a:solidFill>
                <a:latin typeface="HelveticaLTStd-Bold-Identity-H"/>
              </a:rPr>
              <a:t>34 </a:t>
            </a:r>
            <a:r>
              <a:rPr lang="fr-FR" sz="700" b="0" i="0" u="none" strike="noStrike" baseline="0" dirty="0">
                <a:solidFill>
                  <a:schemeClr val="bg2"/>
                </a:solidFill>
                <a:latin typeface="HelveticaLTStd-Roman-Identity-H"/>
              </a:rPr>
              <a:t>(2021) 084003 (17pp)</a:t>
            </a:r>
            <a:r>
              <a:rPr lang="en-GB" sz="700" dirty="0">
                <a:solidFill>
                  <a:schemeClr val="bg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7398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A0CC7-3C86-A9D5-55CC-45B4C0CDC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Complete list of defined activities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8E8D5-0C7A-C794-4DF4-A714EAE4AF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41BD2-F9C9-1438-797C-50B071284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46B4BD-EF8B-A63C-BF7B-92AAC3C2D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5" y="1055294"/>
            <a:ext cx="4411206" cy="31269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FEBC82-2B38-ABEE-B8B7-490469C01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669" y="1050895"/>
            <a:ext cx="4514850" cy="517525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4FB5DF2-73C5-188E-0966-6DA238DA32E9}"/>
              </a:ext>
            </a:extLst>
          </p:cNvPr>
          <p:cNvSpPr txBox="1"/>
          <p:nvPr/>
        </p:nvSpPr>
        <p:spPr>
          <a:xfrm>
            <a:off x="-32992" y="5982470"/>
            <a:ext cx="4331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Note: some activities are not resourced or scheduled for later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3F599AB-B5C6-E391-B827-FA63ACBD8064}"/>
              </a:ext>
            </a:extLst>
          </p:cNvPr>
          <p:cNvGrpSpPr/>
          <p:nvPr/>
        </p:nvGrpSpPr>
        <p:grpSpPr>
          <a:xfrm>
            <a:off x="286013" y="2089688"/>
            <a:ext cx="8517024" cy="4136457"/>
            <a:chOff x="286013" y="2089688"/>
            <a:chExt cx="8517024" cy="413645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5F0E2A3-2CAF-D2C4-3753-D3262611262A}"/>
                </a:ext>
              </a:extLst>
            </p:cNvPr>
            <p:cNvGrpSpPr/>
            <p:nvPr/>
          </p:nvGrpSpPr>
          <p:grpSpPr>
            <a:xfrm>
              <a:off x="388194" y="4306732"/>
              <a:ext cx="3489261" cy="836848"/>
              <a:chOff x="301274" y="4724172"/>
              <a:chExt cx="3489261" cy="836848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12F3E16-0E49-136D-6979-25D612B0F889}"/>
                  </a:ext>
                </a:extLst>
              </p:cNvPr>
              <p:cNvSpPr/>
              <p:nvPr/>
            </p:nvSpPr>
            <p:spPr>
              <a:xfrm>
                <a:off x="789803" y="5326540"/>
                <a:ext cx="2512201" cy="23448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selected activities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3BFB571-BCDF-1319-7FB8-9205A94B99D6}"/>
                  </a:ext>
                </a:extLst>
              </p:cNvPr>
              <p:cNvSpPr txBox="1"/>
              <p:nvPr/>
            </p:nvSpPr>
            <p:spPr>
              <a:xfrm>
                <a:off x="301274" y="4724172"/>
                <a:ext cx="348926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The following slides will cover the most recent results on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3C12E2C-2880-E437-2B6F-BE0E03CED60C}"/>
                </a:ext>
              </a:extLst>
            </p:cNvPr>
            <p:cNvGrpSpPr/>
            <p:nvPr/>
          </p:nvGrpSpPr>
          <p:grpSpPr>
            <a:xfrm>
              <a:off x="1278334" y="2089688"/>
              <a:ext cx="7524703" cy="4136457"/>
              <a:chOff x="1278334" y="2089688"/>
              <a:chExt cx="7524703" cy="4136457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FB94043-CD8E-1E80-27BA-1F0F38BFF3CA}"/>
                  </a:ext>
                </a:extLst>
              </p:cNvPr>
              <p:cNvSpPr/>
              <p:nvPr/>
            </p:nvSpPr>
            <p:spPr>
              <a:xfrm>
                <a:off x="1278334" y="2657959"/>
                <a:ext cx="2512201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5CA741D-CE06-52C5-CC6C-93F7AC995539}"/>
                  </a:ext>
                </a:extLst>
              </p:cNvPr>
              <p:cNvSpPr/>
              <p:nvPr/>
            </p:nvSpPr>
            <p:spPr>
              <a:xfrm>
                <a:off x="5856792" y="5034813"/>
                <a:ext cx="2946245" cy="217534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BC687BF-7073-4A00-4474-9AB4C37F62CC}"/>
                  </a:ext>
                </a:extLst>
              </p:cNvPr>
              <p:cNvSpPr/>
              <p:nvPr/>
            </p:nvSpPr>
            <p:spPr>
              <a:xfrm>
                <a:off x="5894246" y="2089688"/>
                <a:ext cx="2908790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032527A-E3DB-21FD-5AF3-B4AF3DD7795A}"/>
                  </a:ext>
                </a:extLst>
              </p:cNvPr>
              <p:cNvSpPr/>
              <p:nvPr/>
            </p:nvSpPr>
            <p:spPr>
              <a:xfrm>
                <a:off x="5856792" y="3651364"/>
                <a:ext cx="2946245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9A9242B-13F9-1D82-8A19-06DBF38DAA24}"/>
                  </a:ext>
                </a:extLst>
              </p:cNvPr>
              <p:cNvSpPr/>
              <p:nvPr/>
            </p:nvSpPr>
            <p:spPr>
              <a:xfrm>
                <a:off x="5856791" y="4254219"/>
                <a:ext cx="2946245" cy="60450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BEF41D4-2F52-81D1-1CC2-332DFACBD825}"/>
                  </a:ext>
                </a:extLst>
              </p:cNvPr>
              <p:cNvSpPr/>
              <p:nvPr/>
            </p:nvSpPr>
            <p:spPr>
              <a:xfrm>
                <a:off x="5875518" y="6016918"/>
                <a:ext cx="2927518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1948EF8-5966-0C8F-8054-71C4EAE5E15B}"/>
                  </a:ext>
                </a:extLst>
              </p:cNvPr>
              <p:cNvSpPr/>
              <p:nvPr/>
            </p:nvSpPr>
            <p:spPr>
              <a:xfrm>
                <a:off x="5856792" y="5428441"/>
                <a:ext cx="2946245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CFBA8FC-8831-517E-973A-FA15ED8A8496}"/>
                </a:ext>
              </a:extLst>
            </p:cNvPr>
            <p:cNvSpPr txBox="1"/>
            <p:nvPr/>
          </p:nvSpPr>
          <p:spPr>
            <a:xfrm>
              <a:off x="286013" y="5372516"/>
              <a:ext cx="39104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If you are interested in not covered activity please contact me for discussion or ask questions at the end.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169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Impedance Measurement for Continuous Condition Monitoring (including quench detection)</a:t>
            </a:r>
            <a:endParaRPr lang="en-GB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ED1DE-9625-7A00-CB71-A65DAA3EA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61" y="1308276"/>
            <a:ext cx="4444139" cy="5048074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800" dirty="0"/>
              <a:t>Current Status:</a:t>
            </a:r>
          </a:p>
          <a:p>
            <a:r>
              <a:rPr lang="en-US" sz="1800" dirty="0"/>
              <a:t>Built hardware required to inject and measure the response of stimuli signals, like:</a:t>
            </a:r>
          </a:p>
          <a:p>
            <a:pPr lvl="1"/>
            <a:r>
              <a:rPr lang="en-US" sz="1600" dirty="0"/>
              <a:t>DAC (inject) &amp; ADC (measure) cards</a:t>
            </a:r>
          </a:p>
          <a:p>
            <a:pPr lvl="1"/>
            <a:r>
              <a:rPr lang="en-US" sz="1600" dirty="0"/>
              <a:t>FPGA to supervise the cards and relay the collected samples</a:t>
            </a:r>
          </a:p>
          <a:p>
            <a:r>
              <a:rPr lang="en-US" sz="1800" dirty="0"/>
              <a:t>Quantified performance when measuring LTS magnets in non-powered state</a:t>
            </a:r>
          </a:p>
          <a:p>
            <a:pPr marL="36576" indent="0">
              <a:buNone/>
            </a:pPr>
            <a:r>
              <a:rPr lang="en-US" sz="1800" dirty="0"/>
              <a:t>Upcoming Tasks:</a:t>
            </a:r>
            <a:endParaRPr lang="en-US" sz="2000" dirty="0"/>
          </a:p>
          <a:p>
            <a:r>
              <a:rPr lang="en-US" sz="1800" dirty="0"/>
              <a:t>Quantify the performance when measuring HTS magnet (non-powered)</a:t>
            </a:r>
          </a:p>
          <a:p>
            <a:r>
              <a:rPr lang="en-US" sz="1800" dirty="0"/>
              <a:t>Quantify the performance when powering magnets for LTS and HTS</a:t>
            </a:r>
          </a:p>
          <a:p>
            <a:r>
              <a:rPr lang="en-US" sz="1800" dirty="0"/>
              <a:t>Evaluate the systems operational impact on auxiliary systems.</a:t>
            </a:r>
          </a:p>
          <a:p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18255-212B-DF7E-4C83-21A24E71C484}"/>
              </a:ext>
            </a:extLst>
          </p:cNvPr>
          <p:cNvGrpSpPr/>
          <p:nvPr/>
        </p:nvGrpSpPr>
        <p:grpSpPr>
          <a:xfrm>
            <a:off x="4994713" y="1345164"/>
            <a:ext cx="3373506" cy="2146907"/>
            <a:chOff x="4771035" y="1908268"/>
            <a:chExt cx="3143475" cy="201580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E4C924D-7D3F-6AD7-85F5-D50BD4657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71035" y="1908268"/>
              <a:ext cx="3143475" cy="201580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E6D9736-2B68-B151-FEFC-CE18F53CC5AD}"/>
                </a:ext>
              </a:extLst>
            </p:cNvPr>
            <p:cNvSpPr txBox="1"/>
            <p:nvPr/>
          </p:nvSpPr>
          <p:spPr>
            <a:xfrm>
              <a:off x="7307451" y="1986768"/>
              <a:ext cx="6052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FPGA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2FA5296-EA4D-1080-2E75-4C745A2663EA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WP4.5-T1-D5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5CA123-57D2-3900-F60D-51EBB78DFB70}"/>
              </a:ext>
            </a:extLst>
          </p:cNvPr>
          <p:cNvSpPr txBox="1"/>
          <p:nvPr/>
        </p:nvSpPr>
        <p:spPr>
          <a:xfrm>
            <a:off x="5165026" y="5983659"/>
            <a:ext cx="3978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Courtesy of Magnus Christensen and SM18 colleagues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39718E-50D6-DF66-9EC4-E3BD39BD3D0B}"/>
              </a:ext>
            </a:extLst>
          </p:cNvPr>
          <p:cNvSpPr txBox="1"/>
          <p:nvPr/>
        </p:nvSpPr>
        <p:spPr>
          <a:xfrm>
            <a:off x="4528006" y="1080805"/>
            <a:ext cx="491296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Conceptual illustration of how future quench detection may be implemented.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CDF1D5-37EF-3B28-8E85-99316A5603A3}"/>
              </a:ext>
            </a:extLst>
          </p:cNvPr>
          <p:cNvSpPr txBox="1"/>
          <p:nvPr/>
        </p:nvSpPr>
        <p:spPr>
          <a:xfrm>
            <a:off x="4839347" y="3009246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SC circuit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E99F7D-24AB-E3C1-FD2A-103530018446}"/>
              </a:ext>
            </a:extLst>
          </p:cNvPr>
          <p:cNvSpPr txBox="1"/>
          <p:nvPr/>
        </p:nvSpPr>
        <p:spPr>
          <a:xfrm>
            <a:off x="4839347" y="1292777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Stimuli inject.</a:t>
            </a:r>
          </a:p>
        </p:txBody>
      </p:sp>
      <p:pic>
        <p:nvPicPr>
          <p:cNvPr id="18" name="Picture 17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945E6DCB-8AB8-E49D-F023-D60780E6C1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50"/>
          <a:stretch/>
        </p:blipFill>
        <p:spPr>
          <a:xfrm>
            <a:off x="4528006" y="3681967"/>
            <a:ext cx="4544863" cy="1627707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D1C2540-F204-9E4B-6DAD-3ECF1F0F89C2}"/>
              </a:ext>
            </a:extLst>
          </p:cNvPr>
          <p:cNvCxnSpPr/>
          <p:nvPr/>
        </p:nvCxnSpPr>
        <p:spPr>
          <a:xfrm>
            <a:off x="3354302" y="3826309"/>
            <a:ext cx="1089837" cy="2283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E89CC78-416B-6DFA-8674-2B891C843A6A}"/>
              </a:ext>
            </a:extLst>
          </p:cNvPr>
          <p:cNvSpPr txBox="1"/>
          <p:nvPr/>
        </p:nvSpPr>
        <p:spPr>
          <a:xfrm>
            <a:off x="4766697" y="5204152"/>
            <a:ext cx="42494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200" dirty="0"/>
              <a:t>Impedance of warm D2 magnet, all coils in series.</a:t>
            </a:r>
          </a:p>
          <a:p>
            <a:r>
              <a:rPr lang="da-DK" sz="1200" dirty="0"/>
              <a:t>Orange – ELQA team with ‘commercial hardware’,</a:t>
            </a:r>
          </a:p>
          <a:p>
            <a:r>
              <a:rPr lang="da-DK" sz="1200" dirty="0"/>
              <a:t>Blue - Newly Developed hardware, tot. aquisition time 1.2s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81631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993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E-CLIQ: External Coil Coupled Loss Induced Quench</a:t>
            </a:r>
            <a:endParaRPr lang="en-GB" sz="3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7858D3-7008-BC53-8D2E-C659BC1CA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33" y="1143981"/>
            <a:ext cx="1492224" cy="12776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3AC0D7-586D-FD90-A69A-3B64A3AC6955}"/>
              </a:ext>
            </a:extLst>
          </p:cNvPr>
          <p:cNvSpPr txBox="1"/>
          <p:nvPr/>
        </p:nvSpPr>
        <p:spPr>
          <a:xfrm>
            <a:off x="1561454" y="6235680"/>
            <a:ext cx="1438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WP4.5-T4-D2</a:t>
            </a:r>
          </a:p>
          <a:p>
            <a:r>
              <a:rPr lang="en-GB" sz="1600" dirty="0">
                <a:solidFill>
                  <a:schemeClr val="bg2"/>
                </a:solidFill>
              </a:rPr>
              <a:t>WP4.5-T5-D5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7B0864-31A8-CB61-FF59-D66D0A04A560}"/>
              </a:ext>
            </a:extLst>
          </p:cNvPr>
          <p:cNvSpPr txBox="1"/>
          <p:nvPr/>
        </p:nvSpPr>
        <p:spPr>
          <a:xfrm>
            <a:off x="7327925" y="5983659"/>
            <a:ext cx="1816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Courtesy of Tim Mulder 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D806D06-C164-C038-5DAB-4AD3820F1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7003" y="1304009"/>
            <a:ext cx="6429050" cy="806425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GB" sz="2000" dirty="0"/>
              <a:t>A set of very compact copper coils strategically positioned close to the primary coils, similar to resistive quench heaters, see </a:t>
            </a:r>
            <a:r>
              <a:rPr lang="en-GB" sz="2000" dirty="0">
                <a:hlinkClick r:id="rId3"/>
              </a:rPr>
              <a:t>Mulder et al. 2023</a:t>
            </a:r>
            <a:endParaRPr lang="en-GB" sz="2000" dirty="0"/>
          </a:p>
        </p:txBody>
      </p:sp>
      <p:pic>
        <p:nvPicPr>
          <p:cNvPr id="15" name="Picture 14" descr="A picture containing microphone&#10;&#10;Description automatically generated">
            <a:extLst>
              <a:ext uri="{FF2B5EF4-FFF2-40B4-BE49-F238E27FC236}">
                <a16:creationId xmlns:a16="http://schemas.microsoft.com/office/drawing/2014/main" id="{9A2B2669-A9C7-0860-E824-7508205DD3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45" r="9767" b="19942"/>
          <a:stretch/>
        </p:blipFill>
        <p:spPr>
          <a:xfrm>
            <a:off x="6043692" y="2011545"/>
            <a:ext cx="2865120" cy="2191817"/>
          </a:xfrm>
          <a:prstGeom prst="rect">
            <a:avLst/>
          </a:prstGeom>
        </p:spPr>
      </p:pic>
      <p:pic>
        <p:nvPicPr>
          <p:cNvPr id="16" name="Picture 15" descr="A close-up of a knife&#10;&#10;Description automatically generated with medium confidence">
            <a:extLst>
              <a:ext uri="{FF2B5EF4-FFF2-40B4-BE49-F238E27FC236}">
                <a16:creationId xmlns:a16="http://schemas.microsoft.com/office/drawing/2014/main" id="{74C26DD2-0D0D-57A1-F5E8-3005AE21391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936" t="33904" b="26245"/>
          <a:stretch/>
        </p:blipFill>
        <p:spPr>
          <a:xfrm>
            <a:off x="6043693" y="4287955"/>
            <a:ext cx="2865120" cy="6424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7C0250A-87FA-BF69-70E9-463A81884B72}"/>
              </a:ext>
            </a:extLst>
          </p:cNvPr>
          <p:cNvSpPr txBox="1"/>
          <p:nvPr/>
        </p:nvSpPr>
        <p:spPr>
          <a:xfrm>
            <a:off x="6043693" y="4930449"/>
            <a:ext cx="2865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Thanks to I. Santillana and A. </a:t>
            </a:r>
            <a:r>
              <a:rPr lang="en-US" sz="1000" dirty="0" err="1"/>
              <a:t>Terricabras</a:t>
            </a:r>
            <a:r>
              <a:rPr lang="en-US" sz="1000" dirty="0"/>
              <a:t> (EN/MME) for effort during the mechanical tests</a:t>
            </a:r>
            <a:endParaRPr lang="en-GB" sz="10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56226A9-3D5E-3332-FABB-FDA9CC046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323" y="4908906"/>
            <a:ext cx="4903724" cy="12634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0FF5722-96E0-C269-2ECC-47571AC6A166}"/>
              </a:ext>
            </a:extLst>
          </p:cNvPr>
          <p:cNvSpPr txBox="1"/>
          <p:nvPr/>
        </p:nvSpPr>
        <p:spPr>
          <a:xfrm>
            <a:off x="235187" y="2677404"/>
            <a:ext cx="6028067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sz="1600" dirty="0"/>
              <a:t>PCB E-CLIQ in development for </a:t>
            </a:r>
            <a:r>
              <a:rPr lang="en-US" sz="1600" b="1" dirty="0"/>
              <a:t>integration with an SMC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Optimized for use with low-current amplifier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Able to generate local dB/dt of &gt; 100 T/s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Compact envelope, width of a Nb</a:t>
            </a:r>
            <a:r>
              <a:rPr lang="en-US" sz="1400" baseline="-25000" dirty="0"/>
              <a:t>3</a:t>
            </a:r>
            <a:r>
              <a:rPr lang="en-US" sz="1400" dirty="0"/>
              <a:t>Sn cable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DE1EA99-5B0B-025C-A023-DDB6CCF2EF2D}"/>
              </a:ext>
            </a:extLst>
          </p:cNvPr>
          <p:cNvCxnSpPr>
            <a:cxnSpLocks/>
          </p:cNvCxnSpPr>
          <p:nvPr/>
        </p:nvCxnSpPr>
        <p:spPr>
          <a:xfrm flipV="1">
            <a:off x="4788976" y="4127259"/>
            <a:ext cx="1088756" cy="98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03D2B87-30AF-2ABB-7667-6B575487E926}"/>
              </a:ext>
            </a:extLst>
          </p:cNvPr>
          <p:cNvSpPr txBox="1"/>
          <p:nvPr/>
        </p:nvSpPr>
        <p:spPr>
          <a:xfrm>
            <a:off x="510997" y="4068737"/>
            <a:ext cx="50066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dirty="0"/>
              <a:t>The design is experimentally verified to withstand mechanical loads of over 200 MPa </a:t>
            </a:r>
            <a:r>
              <a:rPr lang="en-US" dirty="0">
                <a:solidFill>
                  <a:srgbClr val="00B050"/>
                </a:solidFill>
              </a:rPr>
              <a:t>✓</a:t>
            </a:r>
            <a:r>
              <a:rPr lang="en-US" dirty="0"/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39E28B-D19B-0999-0E41-21B9B7014CAA}"/>
              </a:ext>
            </a:extLst>
          </p:cNvPr>
          <p:cNvSpPr txBox="1"/>
          <p:nvPr/>
        </p:nvSpPr>
        <p:spPr>
          <a:xfrm>
            <a:off x="5819477" y="5522318"/>
            <a:ext cx="33360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sz="1800" dirty="0"/>
              <a:t>Modeling tools further matured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1E3F740-DD09-3D73-4FEF-83EA57E21871}"/>
              </a:ext>
            </a:extLst>
          </p:cNvPr>
          <p:cNvCxnSpPr>
            <a:cxnSpLocks/>
          </p:cNvCxnSpPr>
          <p:nvPr/>
        </p:nvCxnSpPr>
        <p:spPr>
          <a:xfrm flipV="1">
            <a:off x="510997" y="2434260"/>
            <a:ext cx="154983" cy="2889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2AA1FB7-80D9-275D-94DD-D9E6E7B4ACC0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5419750" y="5706984"/>
            <a:ext cx="3997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961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Dynamic effects in composite superconductors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ED1DE-9625-7A00-CB71-A65DAA3EA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73" y="1161749"/>
            <a:ext cx="9144000" cy="894588"/>
          </a:xfrm>
        </p:spPr>
        <p:txBody>
          <a:bodyPr>
            <a:normAutofit fontScale="70000" lnSpcReduction="20000"/>
          </a:bodyPr>
          <a:lstStyle/>
          <a:p>
            <a:r>
              <a:rPr lang="en-GB" sz="2400" dirty="0"/>
              <a:t>Developed a 3 D thermo-electromagnetic FEM (</a:t>
            </a:r>
            <a:r>
              <a:rPr lang="en-GB" sz="2400" dirty="0" err="1"/>
              <a:t>Comsol</a:t>
            </a:r>
            <a:r>
              <a:rPr lang="en-GB" sz="2400" dirty="0"/>
              <a:t>) model to simulate dynamic effects in twisted composite superconductors</a:t>
            </a:r>
          </a:p>
          <a:p>
            <a:pPr lvl="1"/>
            <a:r>
              <a:rPr lang="en-GB" sz="2000" dirty="0"/>
              <a:t>Presently built for high-</a:t>
            </a:r>
            <a:r>
              <a:rPr lang="en-GB" sz="2000" i="1" dirty="0" err="1"/>
              <a:t>J</a:t>
            </a:r>
            <a:r>
              <a:rPr lang="en-GB" sz="2000" i="1" baseline="-25000" dirty="0" err="1"/>
              <a:t>c</a:t>
            </a:r>
            <a:r>
              <a:rPr lang="en-GB" sz="2000" dirty="0"/>
              <a:t> Nb</a:t>
            </a:r>
            <a:r>
              <a:rPr lang="en-GB" sz="2000" baseline="-25000" dirty="0"/>
              <a:t>3</a:t>
            </a:r>
            <a:r>
              <a:rPr lang="en-GB" sz="2000" dirty="0"/>
              <a:t>Sn wires composed by up to 108 sub-elements, the model can be adapted to other superconductors</a:t>
            </a:r>
          </a:p>
          <a:p>
            <a:pPr lvl="1"/>
            <a:endParaRPr lang="en-GB" sz="2000" dirty="0"/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D5ABECE7-3989-CEF7-A222-7166D6EAA3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06" r="3441" b="6852"/>
          <a:stretch/>
        </p:blipFill>
        <p:spPr>
          <a:xfrm>
            <a:off x="4140609" y="2597462"/>
            <a:ext cx="4971021" cy="347276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5FCCFB-86B8-C1D9-4150-A244F7502422}"/>
              </a:ext>
            </a:extLst>
          </p:cNvPr>
          <p:cNvSpPr txBox="1">
            <a:spLocks/>
          </p:cNvSpPr>
          <p:nvPr/>
        </p:nvSpPr>
        <p:spPr>
          <a:xfrm>
            <a:off x="5477939" y="1892673"/>
            <a:ext cx="4470503" cy="38914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5C8914F-D0C6-8A79-B54C-417A6481AAE1}"/>
              </a:ext>
            </a:extLst>
          </p:cNvPr>
          <p:cNvSpPr txBox="1">
            <a:spLocks/>
          </p:cNvSpPr>
          <p:nvPr/>
        </p:nvSpPr>
        <p:spPr>
          <a:xfrm>
            <a:off x="-242554" y="2112362"/>
            <a:ext cx="4572000" cy="347276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8163" indent="-271463">
              <a:buFont typeface="Arial" panose="020B0604020202020204" pitchFamily="34" charset="0"/>
              <a:buChar char="•"/>
            </a:pPr>
            <a:r>
              <a:rPr lang="en-GB" sz="2400" dirty="0"/>
              <a:t>Next Steps: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Validation vs simple cases having an analytical solution and vs existing representative experimental results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Simulate relevant cases to estimate losses and time constants during magnet quenches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Derive, from the numerical solutions, semi-analytical formulas that can be implemented in other STEAM codes to estimate the losses in superconducting magnets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7EC0F95-BC21-801A-BDF6-DC1715CC09AD}"/>
              </a:ext>
            </a:extLst>
          </p:cNvPr>
          <p:cNvSpPr txBox="1">
            <a:spLocks/>
          </p:cNvSpPr>
          <p:nvPr/>
        </p:nvSpPr>
        <p:spPr>
          <a:xfrm>
            <a:off x="4595248" y="2703911"/>
            <a:ext cx="4113427" cy="75832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dirty="0"/>
              <a:t>Magnetization current distribution in 0.85 mm high </a:t>
            </a:r>
            <a:r>
              <a:rPr lang="en-GB" sz="1400" dirty="0" err="1"/>
              <a:t>J</a:t>
            </a:r>
            <a:r>
              <a:rPr lang="en-GB" sz="1400" baseline="-25000" dirty="0" err="1"/>
              <a:t>c</a:t>
            </a:r>
            <a:r>
              <a:rPr lang="en-GB" sz="1400" dirty="0"/>
              <a:t> wire composed by 37 sub-elements during a quench starting at 11 T and 1.9 K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07CAB0F-598C-0F8C-606A-2EFCCBBE682A}"/>
              </a:ext>
            </a:extLst>
          </p:cNvPr>
          <p:cNvSpPr txBox="1">
            <a:spLocks/>
          </p:cNvSpPr>
          <p:nvPr/>
        </p:nvSpPr>
        <p:spPr>
          <a:xfrm>
            <a:off x="6385302" y="6004716"/>
            <a:ext cx="2433234" cy="19277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200" dirty="0"/>
              <a:t>Courtesy of Bernardo Bordini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15CB99-E8BF-4EDE-1E93-17FE026FA929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3CC49F-BC7D-BAB0-D4AC-11BAD16B469D}"/>
              </a:ext>
            </a:extLst>
          </p:cNvPr>
          <p:cNvSpPr txBox="1"/>
          <p:nvPr/>
        </p:nvSpPr>
        <p:spPr>
          <a:xfrm>
            <a:off x="48507" y="5635384"/>
            <a:ext cx="4179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Graduate (Julien Dular) started on this topic in May 2023</a:t>
            </a:r>
          </a:p>
        </p:txBody>
      </p:sp>
    </p:spTree>
    <p:extLst>
      <p:ext uri="{BB962C8B-B14F-4D97-AF65-F5344CB8AC3E}">
        <p14:creationId xmlns:p14="http://schemas.microsoft.com/office/powerpoint/2010/main" val="878794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271A9-46C3-A776-6D9C-E9AEDC9BD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HFM Protection Studies</a:t>
            </a:r>
            <a:br>
              <a:rPr lang="en-GB" sz="3600" dirty="0"/>
            </a:br>
            <a:r>
              <a:rPr lang="en-GB" sz="3600" dirty="0"/>
              <a:t>12T VE dipole - initial concepts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98117-32B1-83B4-975F-C7A450C22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37FB8-B574-4799-6A48-0D11527C1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50A811-096E-2455-5682-1AB2E1CEF89A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WP4.5-T5-D1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928B705-4E2D-73DF-A42C-5285F3740DAF}"/>
              </a:ext>
            </a:extLst>
          </p:cNvPr>
          <p:cNvSpPr txBox="1">
            <a:spLocks/>
          </p:cNvSpPr>
          <p:nvPr/>
        </p:nvSpPr>
        <p:spPr>
          <a:xfrm>
            <a:off x="1505340" y="5993027"/>
            <a:ext cx="7693694" cy="32310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200" dirty="0"/>
              <a:t>Work request from HFM WP3.1. Collaboration with: Diego Perini, Lucio Fiscarelli. With thanks to Emmanuele Ravaioli.</a:t>
            </a:r>
          </a:p>
          <a:p>
            <a:pPr marL="36576" indent="0">
              <a:buNone/>
            </a:pPr>
            <a:endParaRPr lang="en-GB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25F7AB-7A86-D79D-1A62-52E6F1DAA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076" y="78784"/>
            <a:ext cx="1225946" cy="540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0CFA405-6027-F8B2-604D-5946BBEE1FB9}"/>
              </a:ext>
            </a:extLst>
          </p:cNvPr>
          <p:cNvGrpSpPr/>
          <p:nvPr/>
        </p:nvGrpSpPr>
        <p:grpSpPr>
          <a:xfrm>
            <a:off x="7501076" y="733792"/>
            <a:ext cx="1368599" cy="379528"/>
            <a:chOff x="383007" y="5278870"/>
            <a:chExt cx="1880837" cy="590174"/>
          </a:xfrm>
        </p:grpSpPr>
        <p:pic>
          <p:nvPicPr>
            <p:cNvPr id="16" name="Content Placeholder 6" descr="Logo&#10;&#10;Description automatically generated">
              <a:extLst>
                <a:ext uri="{FF2B5EF4-FFF2-40B4-BE49-F238E27FC236}">
                  <a16:creationId xmlns:a16="http://schemas.microsoft.com/office/drawing/2014/main" id="{AFBAEC4F-70F1-77A8-636A-A8581F4A7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007" y="5278870"/>
              <a:ext cx="636237" cy="590174"/>
            </a:xfrm>
            <a:prstGeom prst="rect">
              <a:avLst/>
            </a:prstGeom>
          </p:spPr>
        </p:pic>
        <p:sp>
          <p:nvSpPr>
            <p:cNvPr id="17" name="Title 1">
              <a:extLst>
                <a:ext uri="{FF2B5EF4-FFF2-40B4-BE49-F238E27FC236}">
                  <a16:creationId xmlns:a16="http://schemas.microsoft.com/office/drawing/2014/main" id="{AD2FAF82-196B-6440-7D83-11D46FC56C37}"/>
                </a:ext>
              </a:extLst>
            </p:cNvPr>
            <p:cNvSpPr txBox="1">
              <a:spLocks/>
            </p:cNvSpPr>
            <p:nvPr/>
          </p:nvSpPr>
          <p:spPr>
            <a:xfrm>
              <a:off x="1019244" y="5408569"/>
              <a:ext cx="1244600" cy="338554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2400" dirty="0"/>
                <a:t>LEDET</a:t>
              </a:r>
              <a:endParaRPr lang="en-GB" sz="2400" dirty="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1FB5F80E-78E1-E01F-DA82-EEA01DB7C5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2502"/>
          <a:stretch/>
        </p:blipFill>
        <p:spPr>
          <a:xfrm>
            <a:off x="3584773" y="3914537"/>
            <a:ext cx="5219816" cy="1856733"/>
          </a:xfrm>
          <a:prstGeom prst="rect">
            <a:avLst/>
          </a:prstGeom>
        </p:spPr>
      </p:pic>
      <p:pic>
        <p:nvPicPr>
          <p:cNvPr id="4" name="Picture 3" descr="Chart, sunburst chart&#10;&#10;Description automatically generated">
            <a:extLst>
              <a:ext uri="{FF2B5EF4-FFF2-40B4-BE49-F238E27FC236}">
                <a16:creationId xmlns:a16="http://schemas.microsoft.com/office/drawing/2014/main" id="{B4E89814-505B-FB23-CBC0-1469EBDA44C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8280" y="1569743"/>
            <a:ext cx="2361379" cy="2361379"/>
          </a:xfrm>
          <a:prstGeom prst="rect">
            <a:avLst/>
          </a:prstGeom>
        </p:spPr>
      </p:pic>
      <p:pic>
        <p:nvPicPr>
          <p:cNvPr id="9" name="Picture 8" descr="Chart, sunburst chart&#10;&#10;Description automatically generated">
            <a:extLst>
              <a:ext uri="{FF2B5EF4-FFF2-40B4-BE49-F238E27FC236}">
                <a16:creationId xmlns:a16="http://schemas.microsoft.com/office/drawing/2014/main" id="{7BF318F2-CD06-8970-FCD7-A517F7A16B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003" y="1519137"/>
            <a:ext cx="2361379" cy="2361379"/>
          </a:xfrm>
          <a:prstGeom prst="rect">
            <a:avLst/>
          </a:prstGeom>
        </p:spPr>
      </p:pic>
      <p:pic>
        <p:nvPicPr>
          <p:cNvPr id="10" name="Content Placeholder 15" descr="Chart, sunburst chart&#10;&#10;Description automatically generated">
            <a:extLst>
              <a:ext uri="{FF2B5EF4-FFF2-40B4-BE49-F238E27FC236}">
                <a16:creationId xmlns:a16="http://schemas.microsoft.com/office/drawing/2014/main" id="{D906DBDD-C899-4E59-71A2-DC51808262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50" y="1569743"/>
            <a:ext cx="2361379" cy="2361379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E025B9-B15F-6E46-8B1F-2A7EC49CE6CA}"/>
              </a:ext>
            </a:extLst>
          </p:cNvPr>
          <p:cNvSpPr txBox="1"/>
          <p:nvPr/>
        </p:nvSpPr>
        <p:spPr>
          <a:xfrm>
            <a:off x="742911" y="1385077"/>
            <a:ext cx="17292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50 mm, 5 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0BD0F4-177F-F0DE-DBF6-5E83436C7D91}"/>
              </a:ext>
            </a:extLst>
          </p:cNvPr>
          <p:cNvSpPr txBox="1"/>
          <p:nvPr/>
        </p:nvSpPr>
        <p:spPr>
          <a:xfrm>
            <a:off x="3638779" y="1412136"/>
            <a:ext cx="17713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50 mm, 6 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6649CF-3194-D166-DF5F-CDF1DEE54666}"/>
              </a:ext>
            </a:extLst>
          </p:cNvPr>
          <p:cNvSpPr txBox="1"/>
          <p:nvPr/>
        </p:nvSpPr>
        <p:spPr>
          <a:xfrm>
            <a:off x="6285839" y="1412136"/>
            <a:ext cx="21152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56 mm, 6 b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33823C4B-41F7-8791-CE11-54A2682CE6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420279"/>
              </p:ext>
            </p:extLst>
          </p:nvPr>
        </p:nvGraphicFramePr>
        <p:xfrm>
          <a:off x="565573" y="4358060"/>
          <a:ext cx="2361380" cy="141321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821142">
                  <a:extLst>
                    <a:ext uri="{9D8B030D-6E8A-4147-A177-3AD203B41FA5}">
                      <a16:colId xmlns:a16="http://schemas.microsoft.com/office/drawing/2014/main" val="155223852"/>
                    </a:ext>
                  </a:extLst>
                </a:gridCol>
                <a:gridCol w="954446">
                  <a:extLst>
                    <a:ext uri="{9D8B030D-6E8A-4147-A177-3AD203B41FA5}">
                      <a16:colId xmlns:a16="http://schemas.microsoft.com/office/drawing/2014/main" val="3378250006"/>
                    </a:ext>
                  </a:extLst>
                </a:gridCol>
                <a:gridCol w="585792">
                  <a:extLst>
                    <a:ext uri="{9D8B030D-6E8A-4147-A177-3AD203B41FA5}">
                      <a16:colId xmlns:a16="http://schemas.microsoft.com/office/drawing/2014/main" val="197731707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dirty="0">
                          <a:effectLst/>
                        </a:rPr>
                        <a:t>Approach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dirty="0">
                          <a:effectLst/>
                        </a:rPr>
                        <a:t>name 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774" marR="66774" marT="33387" marB="33387" anchor="ctr"/>
                </a:tc>
                <a:tc gridSpan="2">
                  <a:txBody>
                    <a:bodyPr/>
                    <a:lstStyle/>
                    <a:p>
                      <a:endParaRPr lang="en-GB" sz="900"/>
                    </a:p>
                  </a:txBody>
                  <a:tcPr marL="66774" marR="66774" marT="33387" marB="33387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472726"/>
                  </a:ext>
                </a:extLst>
              </a:tr>
              <a:tr h="2418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dirty="0">
                          <a:effectLst/>
                        </a:rPr>
                        <a:t>Thickness (μm)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dirty="0">
                          <a:effectLst/>
                        </a:rPr>
                        <a:t>Material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extLst>
                  <a:ext uri="{0D108BD9-81ED-4DB2-BD59-A6C34878D82A}">
                    <a16:rowId xmlns:a16="http://schemas.microsoft.com/office/drawing/2014/main" val="3801664094"/>
                  </a:ext>
                </a:extLst>
              </a:tr>
              <a:tr h="2418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>
                          <a:effectLst/>
                        </a:rPr>
                        <a:t>Impregnated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>
                          <a:effectLst/>
                        </a:rPr>
                        <a:t>0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extLst>
                  <a:ext uri="{0D108BD9-81ED-4DB2-BD59-A6C34878D82A}">
                    <a16:rowId xmlns:a16="http://schemas.microsoft.com/office/drawing/2014/main" val="346242032"/>
                  </a:ext>
                </a:extLst>
              </a:tr>
              <a:tr h="2418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>
                          <a:effectLst/>
                        </a:rPr>
                        <a:t>Miniswap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>
                          <a:effectLst/>
                        </a:rPr>
                        <a:t>50 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>
                          <a:effectLst/>
                        </a:rPr>
                        <a:t>G10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extLst>
                  <a:ext uri="{0D108BD9-81ED-4DB2-BD59-A6C34878D82A}">
                    <a16:rowId xmlns:a16="http://schemas.microsoft.com/office/drawing/2014/main" val="2014558945"/>
                  </a:ext>
                </a:extLst>
              </a:tr>
              <a:tr h="4837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>
                          <a:effectLst/>
                        </a:rPr>
                        <a:t>Glued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>
                          <a:effectLst/>
                        </a:rPr>
                        <a:t>100 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800" dirty="0">
                          <a:effectLst/>
                        </a:rPr>
                        <a:t>G10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08" marR="34908" marT="0" marB="0" anchor="ctr"/>
                </a:tc>
                <a:extLst>
                  <a:ext uri="{0D108BD9-81ED-4DB2-BD59-A6C34878D82A}">
                    <a16:rowId xmlns:a16="http://schemas.microsoft.com/office/drawing/2014/main" val="2563495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96400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63810</TotalTime>
  <Words>1383</Words>
  <Application>Microsoft Office PowerPoint</Application>
  <PresentationFormat>On-screen Show (4:3)</PresentationFormat>
  <Paragraphs>187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Century Gothic</vt:lpstr>
      <vt:lpstr>HelveticaLTStd-Bold-Identity-H</vt:lpstr>
      <vt:lpstr>HelveticaLTStd-Roman-Identity-H</vt:lpstr>
      <vt:lpstr>Roboto</vt:lpstr>
      <vt:lpstr>Times New Roman</vt:lpstr>
      <vt:lpstr>Wingdings</vt:lpstr>
      <vt:lpstr>HFM(4-3)</vt:lpstr>
      <vt:lpstr>PowerPoint Presentation</vt:lpstr>
      <vt:lpstr>RD Line 4 second Forum meeting  WP4.5 Quench detection, protection and diagnostic methods for HFM </vt:lpstr>
      <vt:lpstr>Table of contents</vt:lpstr>
      <vt:lpstr>Scope of the WP4.5</vt:lpstr>
      <vt:lpstr>Complete list of defined activities</vt:lpstr>
      <vt:lpstr>Impedance Measurement for Continuous Condition Monitoring (including quench detection)</vt:lpstr>
      <vt:lpstr>E-CLIQ: External Coil Coupled Loss Induced Quench</vt:lpstr>
      <vt:lpstr>Dynamic effects in composite superconductors </vt:lpstr>
      <vt:lpstr>HFM Protection Studies 12T VE dipole - initial concepts</vt:lpstr>
      <vt:lpstr>HTS Quench tools development Selected Finite Difference results</vt:lpstr>
      <vt:lpstr>HTS Quench tools development Selected FE results</vt:lpstr>
      <vt:lpstr>Coupled structural and quench tools</vt:lpstr>
      <vt:lpstr>Parametrized quench tools</vt:lpstr>
      <vt:lpstr>CCT magnet quench tools</vt:lpstr>
      <vt:lpstr>Conclusions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Mariusz Wozniak</cp:lastModifiedBy>
  <cp:revision>909</cp:revision>
  <cp:lastPrinted>2022-04-29T08:24:36Z</cp:lastPrinted>
  <dcterms:created xsi:type="dcterms:W3CDTF">2012-11-30T11:04:26Z</dcterms:created>
  <dcterms:modified xsi:type="dcterms:W3CDTF">2023-08-07T12:58:55Z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