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9"/>
  </p:notesMasterIdLst>
  <p:sldIdLst>
    <p:sldId id="939" r:id="rId5"/>
    <p:sldId id="941" r:id="rId6"/>
    <p:sldId id="970" r:id="rId7"/>
    <p:sldId id="952" r:id="rId8"/>
    <p:sldId id="953" r:id="rId9"/>
    <p:sldId id="966" r:id="rId10"/>
    <p:sldId id="950" r:id="rId11"/>
    <p:sldId id="986" r:id="rId12"/>
    <p:sldId id="987" r:id="rId13"/>
    <p:sldId id="961" r:id="rId14"/>
    <p:sldId id="988" r:id="rId15"/>
    <p:sldId id="989" r:id="rId16"/>
    <p:sldId id="962" r:id="rId17"/>
    <p:sldId id="990" r:id="rId18"/>
    <p:sldId id="984" r:id="rId19"/>
    <p:sldId id="944" r:id="rId20"/>
    <p:sldId id="985" r:id="rId21"/>
    <p:sldId id="976" r:id="rId22"/>
    <p:sldId id="977" r:id="rId23"/>
    <p:sldId id="978" r:id="rId24"/>
    <p:sldId id="982" r:id="rId25"/>
    <p:sldId id="983" r:id="rId26"/>
    <p:sldId id="981" r:id="rId27"/>
    <p:sldId id="972" r:id="rId2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FF6600"/>
    <a:srgbClr val="B8CCE4"/>
    <a:srgbClr val="DCE6F1"/>
    <a:srgbClr val="B9DEFF"/>
    <a:srgbClr val="0016A0"/>
    <a:srgbClr val="8E04FF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7156" autoAdjust="0"/>
  </p:normalViewPr>
  <p:slideViewPr>
    <p:cSldViewPr snapToGrid="0" snapToObjects="1">
      <p:cViewPr>
        <p:scale>
          <a:sx n="125" d="100"/>
          <a:sy n="125" d="100"/>
        </p:scale>
        <p:origin x="126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B2E0E42-4E14-4EEE-A4F6-BFA11DE0E5E0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D2C8E48-C993-4C10-856C-7BFE6752183B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8ED1029F-1AB7-47C6-A8F0-86D55B31F92D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8B77AD26-C2FB-4775-8D7D-E616297B4389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B992928F-95C4-4D9F-822B-B551CDBF7AEC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57AD01D-6104-40A1-BEFD-D0BBAEA343DA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0D6247F-D998-4541-8942-783E0A39370B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61229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50075/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2772696"/>
            <a:ext cx="8219661" cy="1312607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Status </a:t>
            </a:r>
            <a:r>
              <a:rPr lang="en-GB" sz="2800" b="1" dirty="0">
                <a:solidFill>
                  <a:srgbClr val="0055A0"/>
                </a:solidFill>
                <a:latin typeface="Arial"/>
                <a:cs typeface="+mj-cs"/>
              </a:rPr>
              <a:t>of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activities – WP4.6 at CERN</a:t>
            </a:r>
            <a:br>
              <a:rPr kumimoji="0" lang="en-GB" sz="41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Cryogenic and thermal management studies for HFM magnets</a:t>
            </a: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b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Update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w.r.t.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RD Line 4 kick-off Forum meeting (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link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FB44C81-6463-4797-B309-AAC467E817E1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2076139" y="5932445"/>
            <a:ext cx="7067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		HFM Progress Meeting</a:t>
            </a:r>
            <a:r>
              <a:rPr lang="en-GB" sz="1400" dirty="0"/>
              <a:t>, </a:t>
            </a:r>
            <a:r>
              <a:rPr lang="en-US" sz="1400" dirty="0"/>
              <a:t>8</a:t>
            </a:r>
            <a:r>
              <a:rPr lang="en-US" sz="1400" baseline="30000" dirty="0"/>
              <a:t>th</a:t>
            </a:r>
            <a:r>
              <a:rPr lang="en-US" sz="1400" dirty="0"/>
              <a:t> August 2023</a:t>
            </a:r>
            <a:endParaRPr lang="en-F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317924-C31F-EB44-B84F-B805577B5D59}"/>
              </a:ext>
            </a:extLst>
          </p:cNvPr>
          <p:cNvSpPr txBox="1"/>
          <p:nvPr/>
        </p:nvSpPr>
        <p:spPr>
          <a:xfrm>
            <a:off x="189782" y="366315"/>
            <a:ext cx="8747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HFM – RD Line 4, WP 4.6</a:t>
            </a:r>
          </a:p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Modelling Tools, Materials Protection and Cryogenics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493CBC4-BF11-5F6D-A914-B895592F16B7}"/>
              </a:ext>
            </a:extLst>
          </p:cNvPr>
          <p:cNvSpPr txBox="1">
            <a:spLocks/>
          </p:cNvSpPr>
          <p:nvPr/>
        </p:nvSpPr>
        <p:spPr>
          <a:xfrm>
            <a:off x="453543" y="4167926"/>
            <a:ext cx="8219661" cy="13126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1800" dirty="0">
                <a:solidFill>
                  <a:schemeClr val="accent6"/>
                </a:solidFill>
                <a:latin typeface="Arial"/>
                <a:cs typeface="+mj-cs"/>
              </a:rPr>
              <a:t>P. Borges de Sousa on behalf of WP4.6</a:t>
            </a:r>
            <a:endParaRPr lang="en-GB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CF1156-17B5-4DAA-AB51-677CD2D15B28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355558"/>
            <a:ext cx="87188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Thermal conductivity: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Measured thermal conductivity of DISCUP C3/30 (coil wedges) </a:t>
            </a:r>
            <a:b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down to 6 K (shown)</a:t>
            </a: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Measured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conductivity of </a:t>
            </a: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Mix 61 (below 10 K)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Preparing measurements of modified polyimide materials: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APICAL AV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APICAL N-P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PIT 050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chemeClr val="tx1"/>
              </a:buClr>
            </a:pPr>
            <a:r>
              <a:rPr lang="en-GB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contraction: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Currently measuring thermal contraction (at 77 K and 4.2 K)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3 samples of resins for coil impregnation: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MSUT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MY750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Mix 61</a:t>
            </a:r>
          </a:p>
          <a:p>
            <a:pPr marL="1657350" lvl="3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chemeClr val="tx1"/>
              </a:buClr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4ED1580-B3C6-B4B9-B51D-A52FA963E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2" r="11496"/>
          <a:stretch/>
        </p:blipFill>
        <p:spPr bwMode="auto">
          <a:xfrm rot="16200000">
            <a:off x="6777862" y="3883932"/>
            <a:ext cx="1574800" cy="28366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96049AA-78CB-A266-42D9-3366459EF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522" y="1096220"/>
            <a:ext cx="1869669" cy="2493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189310-98C2-997A-DC34-D66057298F7F}"/>
              </a:ext>
            </a:extLst>
          </p:cNvPr>
          <p:cNvSpPr txBox="1"/>
          <p:nvPr/>
        </p:nvSpPr>
        <p:spPr>
          <a:xfrm>
            <a:off x="6630556" y="3577526"/>
            <a:ext cx="2637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Polyimide samples being prepared for thermal conductivity measurements</a:t>
            </a:r>
            <a:endParaRPr lang="en-GB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63656C-0BF6-D8DE-10D8-511A97A8D84E}"/>
              </a:ext>
            </a:extLst>
          </p:cNvPr>
          <p:cNvSpPr txBox="1"/>
          <p:nvPr/>
        </p:nvSpPr>
        <p:spPr>
          <a:xfrm>
            <a:off x="3509722" y="5640345"/>
            <a:ext cx="2637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Resin samples as prepared for thermal contraction test stand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621253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4DF1BDEF-385F-24D2-9C35-8A17A1542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0922"/>
            <a:ext cx="4008516" cy="2740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5994BE4-6DB8-46F0-A0F3-D8002A19A3C3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-188955" y="1175895"/>
            <a:ext cx="63165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Thermal performance of impregnated coil mock-ups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measured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He II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in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dry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environment, for base temperatures between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1.8 K and 2.1 K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Extracted data includes: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constants (sensitive to He permeation)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transfer coefficients of interlayers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Kapitza resistance to He II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chemeClr val="tx1"/>
              </a:buClr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D36492-A280-2A23-3124-72E2C0E8E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820" y="1765464"/>
            <a:ext cx="3184759" cy="4346970"/>
          </a:xfrm>
          <a:prstGeom prst="rect">
            <a:avLst/>
          </a:prstGeom>
        </p:spPr>
      </p:pic>
      <p:pic>
        <p:nvPicPr>
          <p:cNvPr id="17" name="Picture 16" descr="A small metal object on a round copper plate&#10;&#10;Description automatically generated">
            <a:extLst>
              <a:ext uri="{FF2B5EF4-FFF2-40B4-BE49-F238E27FC236}">
                <a16:creationId xmlns:a16="http://schemas.microsoft.com/office/drawing/2014/main" id="{1712C558-B1A0-383D-8B62-871B8B080E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00" t="21885" r="16391" b="25762"/>
          <a:stretch/>
        </p:blipFill>
        <p:spPr>
          <a:xfrm>
            <a:off x="4077725" y="3629200"/>
            <a:ext cx="1528130" cy="20529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343FF5-6959-5EE4-2E7B-EBBA38A28D69}"/>
              </a:ext>
            </a:extLst>
          </p:cNvPr>
          <p:cNvCxnSpPr/>
          <p:nvPr/>
        </p:nvCxnSpPr>
        <p:spPr>
          <a:xfrm flipV="1">
            <a:off x="4937760" y="4660381"/>
            <a:ext cx="244996" cy="1021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5732D3-5642-17D0-CEAF-18317186961B}"/>
              </a:ext>
            </a:extLst>
          </p:cNvPr>
          <p:cNvCxnSpPr/>
          <p:nvPr/>
        </p:nvCxnSpPr>
        <p:spPr>
          <a:xfrm flipV="1">
            <a:off x="4980437" y="5047849"/>
            <a:ext cx="244996" cy="1021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875C967-2F0B-627D-3FB0-E7624FF52742}"/>
              </a:ext>
            </a:extLst>
          </p:cNvPr>
          <p:cNvCxnSpPr>
            <a:cxnSpLocks/>
          </p:cNvCxnSpPr>
          <p:nvPr/>
        </p:nvCxnSpPr>
        <p:spPr>
          <a:xfrm flipH="1">
            <a:off x="3741420" y="5040263"/>
            <a:ext cx="9342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0FDA31D-A1A4-1EA4-21A1-D3DA6A4DEF2E}"/>
              </a:ext>
            </a:extLst>
          </p:cNvPr>
          <p:cNvSpPr txBox="1"/>
          <p:nvPr/>
        </p:nvSpPr>
        <p:spPr>
          <a:xfrm>
            <a:off x="5298718" y="4901572"/>
            <a:ext cx="99469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Inner layer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E26731-49D7-8091-80FB-91949DEDDB5F}"/>
              </a:ext>
            </a:extLst>
          </p:cNvPr>
          <p:cNvSpPr txBox="1"/>
          <p:nvPr/>
        </p:nvSpPr>
        <p:spPr>
          <a:xfrm>
            <a:off x="5210029" y="4454723"/>
            <a:ext cx="101407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Outer layer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0DE8D1-84C1-0848-199D-BCD70E41A458}"/>
              </a:ext>
            </a:extLst>
          </p:cNvPr>
          <p:cNvSpPr txBox="1"/>
          <p:nvPr/>
        </p:nvSpPr>
        <p:spPr>
          <a:xfrm>
            <a:off x="6293414" y="1206966"/>
            <a:ext cx="2637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stand for heat extraction measurements of coil samples</a:t>
            </a:r>
            <a:endParaRPr lang="en-GB" sz="12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FD739C-84DA-60A4-1F9D-F70E5989F7CC}"/>
              </a:ext>
            </a:extLst>
          </p:cNvPr>
          <p:cNvSpPr txBox="1"/>
          <p:nvPr/>
        </p:nvSpPr>
        <p:spPr>
          <a:xfrm rot="20480040">
            <a:off x="2091944" y="5000171"/>
            <a:ext cx="152318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!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4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39" y="249936"/>
            <a:ext cx="8547466" cy="940443"/>
          </a:xfrm>
        </p:spPr>
        <p:txBody>
          <a:bodyPr>
            <a:normAutofit/>
          </a:bodyPr>
          <a:lstStyle/>
          <a:p>
            <a:r>
              <a:rPr lang="en-US" dirty="0"/>
              <a:t>Planned activities for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C42C0D-D756-4527-AF9E-3C37183E501C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70063-77B5-D87D-9CFB-9095BBA3A8A7}"/>
              </a:ext>
            </a:extLst>
          </p:cNvPr>
          <p:cNvSpPr txBox="1"/>
          <p:nvPr/>
        </p:nvSpPr>
        <p:spPr>
          <a:xfrm>
            <a:off x="157639" y="1196461"/>
            <a:ext cx="8828721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on reduced He cooling options for collider-type magnets, definition of possible cryogenic layouts at various temperature levels (first application to Muon Coll. collider ring)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Presently, thermal contraction measurements ongoing on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epoxy resins for impregnation alternatives, </a:t>
            </a: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conductivity test stand ready for measurements down to ~3.5 K</a:t>
            </a:r>
          </a:p>
          <a:p>
            <a:pPr lvl="1"/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WP4.6-T3: Thermal design, modelling and validation of coils with reduced He content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scheme design of conduction-cooled magnet demonstrator at 4.5 K at initial stage, advancing slowly, awaiting input from MSC</a:t>
            </a:r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Completion and commissioning of thermal conductivity test stand (&lt; 2 K ) – on 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of test stand for heat extraction measurements of coil packs – on schedule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 and start of construction of test stand for demonstrator magnet (conduction-cooled/reduced He content) – activity ahead of scheduled start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3E1C2D-8CFB-0EAF-E9CD-131D585FDBF8}"/>
              </a:ext>
            </a:extLst>
          </p:cNvPr>
          <p:cNvSpPr/>
          <p:nvPr/>
        </p:nvSpPr>
        <p:spPr>
          <a:xfrm>
            <a:off x="157639" y="4153284"/>
            <a:ext cx="8529161" cy="138645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630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C30221-ED4F-4504-B9E7-B232D8CA737F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Work Package 4.6 - HFM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309351" y="1224166"/>
            <a:ext cx="62599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stand to measure thermal conductivity and diffusivity </a:t>
            </a:r>
            <a:b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materials down to 1.8 K: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Set-up in construction, </a:t>
            </a:r>
            <a:r>
              <a:rPr lang="en-GB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assembly by end of summer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 gap heat switch test campaign completed</a:t>
            </a:r>
          </a:p>
          <a:p>
            <a:pPr lvl="1">
              <a:buClr>
                <a:schemeClr val="tx1"/>
              </a:buClr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contraction test stand upgrade: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ready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Superf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luid He permeability test stand upgrade: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(Dry) heat extraction measurement of coil packs: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set-up ready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99FD12-46AA-EAD0-C0B8-32BA0C4D6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722" y="1110747"/>
            <a:ext cx="2600278" cy="46365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35647C-4470-5696-2A9D-6A19F476B587}"/>
              </a:ext>
            </a:extLst>
          </p:cNvPr>
          <p:cNvSpPr txBox="1"/>
          <p:nvPr/>
        </p:nvSpPr>
        <p:spPr>
          <a:xfrm>
            <a:off x="6704320" y="5688987"/>
            <a:ext cx="22790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conductivity test stand, temperatures down to 1.8 K</a:t>
            </a:r>
            <a:endParaRPr lang="en-GB" sz="1200" i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D955E6-2F71-4504-4E6B-BDFA951A1526}"/>
              </a:ext>
            </a:extLst>
          </p:cNvPr>
          <p:cNvCxnSpPr/>
          <p:nvPr/>
        </p:nvCxnSpPr>
        <p:spPr>
          <a:xfrm flipH="1">
            <a:off x="7010205" y="4762500"/>
            <a:ext cx="56388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A9AF24-973A-1333-8741-6C68B2681347}"/>
              </a:ext>
            </a:extLst>
          </p:cNvPr>
          <p:cNvSpPr txBox="1"/>
          <p:nvPr/>
        </p:nvSpPr>
        <p:spPr>
          <a:xfrm>
            <a:off x="6164901" y="4532112"/>
            <a:ext cx="915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Gas gap heat switch</a:t>
            </a:r>
            <a:endParaRPr lang="en-GB" sz="1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AD31BE9-ED27-1220-F67C-8815FECE51CD}"/>
              </a:ext>
            </a:extLst>
          </p:cNvPr>
          <p:cNvCxnSpPr/>
          <p:nvPr/>
        </p:nvCxnSpPr>
        <p:spPr>
          <a:xfrm flipH="1">
            <a:off x="6958856" y="5369139"/>
            <a:ext cx="56388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5FD4386-4A01-8AD9-3DCA-A51370F35BA8}"/>
              </a:ext>
            </a:extLst>
          </p:cNvPr>
          <p:cNvSpPr txBox="1"/>
          <p:nvPr/>
        </p:nvSpPr>
        <p:spPr>
          <a:xfrm>
            <a:off x="6166181" y="5146587"/>
            <a:ext cx="915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He pot at 1.8 K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C35993-E40D-BDAA-CFE1-52BA2448CB5F}"/>
              </a:ext>
            </a:extLst>
          </p:cNvPr>
          <p:cNvSpPr txBox="1"/>
          <p:nvPr/>
        </p:nvSpPr>
        <p:spPr>
          <a:xfrm>
            <a:off x="8185376" y="2394265"/>
            <a:ext cx="915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PT cryocooler</a:t>
            </a:r>
            <a:endParaRPr lang="en-GB" sz="12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B3480CD-3609-069C-861E-2F63DEC02ECD}"/>
              </a:ext>
            </a:extLst>
          </p:cNvPr>
          <p:cNvCxnSpPr>
            <a:cxnSpLocks/>
          </p:cNvCxnSpPr>
          <p:nvPr/>
        </p:nvCxnSpPr>
        <p:spPr>
          <a:xfrm>
            <a:off x="8078356" y="2629692"/>
            <a:ext cx="24268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2A823B-05EC-B35A-A12F-19D95CCF53C9}"/>
              </a:ext>
            </a:extLst>
          </p:cNvPr>
          <p:cNvCxnSpPr>
            <a:cxnSpLocks/>
          </p:cNvCxnSpPr>
          <p:nvPr/>
        </p:nvCxnSpPr>
        <p:spPr>
          <a:xfrm flipH="1">
            <a:off x="7088396" y="4105139"/>
            <a:ext cx="28194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8EFDB89-725E-0769-BCFC-D9F07864DB3F}"/>
              </a:ext>
            </a:extLst>
          </p:cNvPr>
          <p:cNvSpPr txBox="1"/>
          <p:nvPr/>
        </p:nvSpPr>
        <p:spPr>
          <a:xfrm>
            <a:off x="6405860" y="3966639"/>
            <a:ext cx="915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HEX</a:t>
            </a: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464CB6C-A348-ABF0-FC7F-6E82AF46AEAA}"/>
              </a:ext>
            </a:extLst>
          </p:cNvPr>
          <p:cNvCxnSpPr>
            <a:cxnSpLocks/>
          </p:cNvCxnSpPr>
          <p:nvPr/>
        </p:nvCxnSpPr>
        <p:spPr>
          <a:xfrm>
            <a:off x="7862149" y="4532112"/>
            <a:ext cx="5808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116E694-C457-DBF3-841E-314839C4C6A5}"/>
              </a:ext>
            </a:extLst>
          </p:cNvPr>
          <p:cNvSpPr txBox="1"/>
          <p:nvPr/>
        </p:nvSpPr>
        <p:spPr>
          <a:xfrm>
            <a:off x="8308848" y="4393612"/>
            <a:ext cx="915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JT valve</a:t>
            </a:r>
            <a:endParaRPr lang="en-GB" sz="1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A4F1203-9B1B-85BF-D6AB-CDF62BD1F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738" y="4188682"/>
            <a:ext cx="3465320" cy="203089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267C390-8585-F8E8-596D-B90699D011FD}"/>
              </a:ext>
            </a:extLst>
          </p:cNvPr>
          <p:cNvSpPr txBox="1"/>
          <p:nvPr/>
        </p:nvSpPr>
        <p:spPr>
          <a:xfrm>
            <a:off x="471062" y="5388584"/>
            <a:ext cx="13326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contraction test stand, sample detail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686336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7348E7-7C5F-4A07-92E5-E2B58DFAA0A9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Work Package 4.6 - HFM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0177E4-5738-0428-9D86-A7B6C202E0FD}"/>
              </a:ext>
            </a:extLst>
          </p:cNvPr>
          <p:cNvSpPr txBox="1"/>
          <p:nvPr/>
        </p:nvSpPr>
        <p:spPr>
          <a:xfrm>
            <a:off x="160421" y="1355558"/>
            <a:ext cx="86406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stand for demonstrator of reduced He content cooling variants: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Cooling sources 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(cryocoolers)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identified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capacity tested 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Procurement</a:t>
            </a: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major components ongoing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of solutions for current leads: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Resistive, conduction-cooled leads: optimization calculations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Investigation of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high thermal conductivity electrical insulators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He-cooled current leads (not vapour cooled!): investigation of options for circulators (cold/warm), design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of built-in HEX in current lead</a:t>
            </a:r>
          </a:p>
          <a:p>
            <a:pPr marL="1200150" lvl="2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2B2666-EA7A-055B-E7E0-E7453CC9F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2" y="3839969"/>
            <a:ext cx="2868701" cy="2395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79DB32-91EC-8446-D77C-77FADA411E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5714" r="77500">
                        <a14:foregroundMark x1="72321" y1="23867" x2="73929" y2="37600"/>
                        <a14:foregroundMark x1="73929" y1="37600" x2="77500" y2="26000"/>
                        <a14:foregroundMark x1="77500" y1="26000" x2="72143" y2="23467"/>
                        <a14:foregroundMark x1="29286" y1="44933" x2="29821" y2="43867"/>
                        <a14:foregroundMark x1="31071" y1="42667" x2="30536" y2="42267"/>
                        <a14:foregroundMark x1="31964" y1="31733" x2="33214" y2="53733"/>
                        <a14:foregroundMark x1="33214" y1="53733" x2="15714" y2="42533"/>
                        <a14:foregroundMark x1="15714" y1="42533" x2="29643" y2="31867"/>
                        <a14:foregroundMark x1="29643" y1="31867" x2="32321" y2="31467"/>
                      </a14:backgroundRemoval>
                    </a14:imgEffect>
                  </a14:imgLayer>
                </a14:imgProps>
              </a:ext>
            </a:extLst>
          </a:blip>
          <a:srcRect l="23034" r="21089"/>
          <a:stretch/>
        </p:blipFill>
        <p:spPr>
          <a:xfrm>
            <a:off x="2222429" y="4526279"/>
            <a:ext cx="663960" cy="15914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A5E664-5A4D-1FB5-994B-D0C9C9A8E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5891" y="4183104"/>
            <a:ext cx="2616932" cy="17096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28B860-26CB-0C71-C444-E134522B8C91}"/>
              </a:ext>
            </a:extLst>
          </p:cNvPr>
          <p:cNvSpPr txBox="1"/>
          <p:nvPr/>
        </p:nvSpPr>
        <p:spPr>
          <a:xfrm rot="16200000">
            <a:off x="3844989" y="4556041"/>
            <a:ext cx="7021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C00000"/>
                </a:solidFill>
              </a:rPr>
              <a:t>HTS CL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F208187-C5E8-BAC5-4371-013FA5755A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8976" y="4254246"/>
            <a:ext cx="2816786" cy="1611217"/>
          </a:xfrm>
          <a:prstGeom prst="rect">
            <a:avLst/>
          </a:prstGeom>
        </p:spPr>
      </p:pic>
      <p:pic>
        <p:nvPicPr>
          <p:cNvPr id="7170" name="Picture 2" descr="spiral - Simple English Wiktionary">
            <a:extLst>
              <a:ext uri="{FF2B5EF4-FFF2-40B4-BE49-F238E27FC236}">
                <a16:creationId xmlns:a16="http://schemas.microsoft.com/office/drawing/2014/main" id="{AFB80C3C-D585-B9D7-058D-B9DE4DA13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818" y="3979493"/>
            <a:ext cx="419101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3889D3B-51CE-CB06-DAD7-32B568E291EE}"/>
              </a:ext>
            </a:extLst>
          </p:cNvPr>
          <p:cNvCxnSpPr/>
          <p:nvPr/>
        </p:nvCxnSpPr>
        <p:spPr>
          <a:xfrm>
            <a:off x="5747282" y="4375733"/>
            <a:ext cx="373380" cy="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33718AC-6EE4-F4F5-9454-9606488B487C}"/>
              </a:ext>
            </a:extLst>
          </p:cNvPr>
          <p:cNvCxnSpPr/>
          <p:nvPr/>
        </p:nvCxnSpPr>
        <p:spPr>
          <a:xfrm>
            <a:off x="5747282" y="4325385"/>
            <a:ext cx="373380" cy="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D7D5734-B372-35B3-7976-07207A7AB2D8}"/>
              </a:ext>
            </a:extLst>
          </p:cNvPr>
          <p:cNvCxnSpPr/>
          <p:nvPr/>
        </p:nvCxnSpPr>
        <p:spPr>
          <a:xfrm>
            <a:off x="5747282" y="4269486"/>
            <a:ext cx="373380" cy="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2056749-C530-4DAF-F728-7D3D86B9CDDE}"/>
              </a:ext>
            </a:extLst>
          </p:cNvPr>
          <p:cNvCxnSpPr/>
          <p:nvPr/>
        </p:nvCxnSpPr>
        <p:spPr>
          <a:xfrm>
            <a:off x="5747282" y="4219523"/>
            <a:ext cx="373380" cy="0"/>
          </a:xfrm>
          <a:prstGeom prst="line">
            <a:avLst/>
          </a:prstGeom>
          <a:ln w="38100"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779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0F5B7-3798-16CD-71FF-02931F8993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6369EC-C183-423B-9545-D6521E3B4ED7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A58A17-12C8-21E2-7887-22AA966A5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34341E-DF08-D56D-6DA7-E9DC1DB28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4A4D85-21F8-3142-BD6D-547BD6D2C4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52" t="10698"/>
          <a:stretch/>
        </p:blipFill>
        <p:spPr>
          <a:xfrm>
            <a:off x="859092" y="2781300"/>
            <a:ext cx="7425815" cy="346215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95B5686-B0CD-B3A4-2038-D402C046C77B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Possible stages of HFM demonstrator test stand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22CF91-9215-6490-A161-AEA257A40D58}"/>
                  </a:ext>
                </a:extLst>
              </p:cNvPr>
              <p:cNvSpPr txBox="1"/>
              <p:nvPr/>
            </p:nvSpPr>
            <p:spPr>
              <a:xfrm>
                <a:off x="258479" y="1152877"/>
                <a:ext cx="8624295" cy="309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Demonstrator test stand designed to be upgradable:</a:t>
                </a:r>
              </a:p>
              <a:p>
                <a:pPr marL="1200150" lvl="2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Stage 1: </a:t>
                </a:r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4.25 K two-phase flow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&lt; 1 g/s) - 3 stages JT circulation loop</a:t>
                </a:r>
              </a:p>
              <a:p>
                <a:pPr marL="1200150" lvl="2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Stage 2: </a:t>
                </a:r>
                <a:r>
                  <a:rPr lang="en-GB" dirty="0" err="1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</a:t>
                </a:r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forced flow 4.5 K &lt; T &lt; 10 K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&lt; 1.5 g/s), 2 circulation loops, 1 for cooling power other for high pressure supply</a:t>
                </a:r>
              </a:p>
              <a:p>
                <a:pPr marL="1200150" lvl="2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Stage 3: </a:t>
                </a:r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 circulation at T &gt; 18 K, high pressure high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buClr>
                    <a:schemeClr val="tx1"/>
                  </a:buClr>
                </a:pPr>
                <a:endParaRPr lang="en-GB" b="0" i="0" u="none" strike="noStrike" dirty="0">
                  <a:solidFill>
                    <a:schemeClr val="accent6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b="0" i="0" u="none" strike="noStrike" dirty="0">
                  <a:solidFill>
                    <a:schemeClr val="accent6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22CF91-9215-6490-A161-AEA257A40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79" y="1152877"/>
                <a:ext cx="8624295" cy="3093154"/>
              </a:xfrm>
              <a:prstGeom prst="rect">
                <a:avLst/>
              </a:prstGeom>
              <a:blipFill>
                <a:blip r:embed="rId3"/>
                <a:stretch>
                  <a:fillRect t="-984" r="-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497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A22857-09B5-9E79-F3B3-EBAACC2B65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2892ED-D6EF-439D-8043-21CE990EFD3A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9BC0A7-1A47-C2DA-5B32-723B8F32A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A371-68C4-49DE-0807-43754D327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DD6D272-8C65-2AF7-D42C-0862C8922215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Conclusions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ACAE7-3996-456F-BB2D-0E8CC590C77D}"/>
              </a:ext>
            </a:extLst>
          </p:cNvPr>
          <p:cNvSpPr txBox="1"/>
          <p:nvPr/>
        </p:nvSpPr>
        <p:spPr>
          <a:xfrm>
            <a:off x="205241" y="1855299"/>
            <a:ext cx="8826910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Work is progressing on all tasks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with special emphasis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construction of test stands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for conduction-cooled/reduced He content magnets and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studies for optimized cooling options for future accelerators</a:t>
            </a:r>
          </a:p>
          <a:p>
            <a:pPr marL="342900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Discussion on </a:t>
            </a:r>
            <a:r>
              <a:rPr lang="en-US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thermal aspects of quench protection </a:t>
            </a:r>
            <a:r>
              <a:rPr lang="en-US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(WP4.6-T6) crystallized into new, explicit deliverables</a:t>
            </a:r>
          </a:p>
          <a:p>
            <a:pPr marL="342900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Cross-WP and cross-RD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exchange of information needs to intensify</a:t>
            </a:r>
            <a:endParaRPr lang="en-US" dirty="0">
              <a:solidFill>
                <a:schemeClr val="accent6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18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Need input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 developments from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RD2 (HTS)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RD3 (14+ T Nb</a:t>
            </a:r>
            <a:r>
              <a:rPr lang="en-US" b="1" baseline="-25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Sn magnets)</a:t>
            </a:r>
            <a:r>
              <a:rPr lang="en-US" b="1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advance on the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thermal design of reduced He content/conduction-cooled magnets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(WP4.6-T2)</a:t>
            </a:r>
          </a:p>
          <a:p>
            <a:pPr marL="800100" lvl="1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endParaRPr lang="en-GB" b="1" dirty="0">
              <a:effectLst/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701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63A39-DC05-0108-265E-187809797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2251859"/>
            <a:ext cx="8219661" cy="15917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(some) </a:t>
            </a:r>
            <a:br>
              <a:rPr lang="en-GB" dirty="0"/>
            </a:br>
            <a:r>
              <a:rPr lang="en-GB" dirty="0"/>
              <a:t>Measurement capabilities </a:t>
            </a:r>
            <a:br>
              <a:rPr lang="en-GB" dirty="0"/>
            </a:br>
            <a:r>
              <a:rPr lang="en-GB" dirty="0"/>
              <a:t>at the Cryolab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68FA2C-16F5-B553-CFC6-2E98B32F16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9BACCE4-8981-4F29-8FB4-10BBD094951D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96033-DE33-951A-599D-B705E1CBE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8F168-E4EF-8574-E71D-E1096C98B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998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127B2-CE7C-D3A1-4822-FABF8F184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conductivity &amp; diffusivity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FE52C-933F-3934-3B42-807E877A30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E58D8C-C24C-4BD9-820C-E968A96A5861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5B946-BE2C-9459-8BCE-8D4276D0A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1F36A-237D-BFE8-3CD6-54A2027C1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32B2418-46BE-D2ED-0D75-57C01D0F9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5961" y="2320008"/>
            <a:ext cx="3806763" cy="37855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2BDC3F-9BF8-69D9-EA49-E8D911663865}"/>
              </a:ext>
            </a:extLst>
          </p:cNvPr>
          <p:cNvSpPr txBox="1">
            <a:spLocks/>
          </p:cNvSpPr>
          <p:nvPr/>
        </p:nvSpPr>
        <p:spPr>
          <a:xfrm>
            <a:off x="373626" y="1322832"/>
            <a:ext cx="8226854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Measurement of thermal conductivity and diffusivity, specific heat capacity can be indirectly inferred</a:t>
            </a:r>
          </a:p>
          <a:p>
            <a:pPr indent="-360000"/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dimensions:</a:t>
            </a:r>
            <a:b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Typically 8 x 8 x 100 mm</a:t>
            </a:r>
            <a:r>
              <a:rPr lang="en-US" sz="1800" baseline="30000" dirty="0">
                <a:solidFill>
                  <a:schemeClr val="accent6"/>
                </a:solidFill>
                <a:ea typeface="Calibri" panose="020F0502020204030204" pitchFamily="34" charset="0"/>
              </a:rPr>
              <a:t>3</a:t>
            </a: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,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but adaptable to many geometries</a:t>
            </a:r>
          </a:p>
          <a:p>
            <a:pPr indent="-360000"/>
            <a:endParaRPr lang="en-US" sz="14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Temperature range: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Currently 4.5 K – 100 K in vacuum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endParaRPr lang="en-US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New test stand for HFM will be able to 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measure down to 1.8 K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67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B0235-1FFE-749D-9FA3-3BD7AA18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/>
              <a:t>T</a:t>
            </a:r>
            <a:r>
              <a:rPr lang="en-GB" i="1" baseline="-25000" dirty="0"/>
              <a:t>C</a:t>
            </a:r>
            <a:r>
              <a:rPr lang="en-GB" dirty="0"/>
              <a:t> of SC thin films on substrate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0A409-72DF-4CC0-BFE4-495BD59495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0D452A-0754-4B65-AE22-AB6E3374D9AD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90ADD-8515-C9FE-2E6F-739CCBBD4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53C5-6345-6A2A-A778-D1806C0EF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641EB5-47FB-0784-83D8-352D24CF7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22" y="3289312"/>
            <a:ext cx="4487566" cy="270371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2C2109-367D-1AC3-6ED4-B89E8225AA9E}"/>
              </a:ext>
            </a:extLst>
          </p:cNvPr>
          <p:cNvSpPr txBox="1">
            <a:spLocks/>
          </p:cNvSpPr>
          <p:nvPr/>
        </p:nvSpPr>
        <p:spPr>
          <a:xfrm>
            <a:off x="373626" y="1322832"/>
            <a:ext cx="8226854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AC contactless measurement method used on the test stand. </a:t>
            </a: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Two small “air core” coils are acting as drive and pick-up coil separated by the sample plate (shielding effect in SC case)</a:t>
            </a: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A dedicated temperature ramp function scans the sample response</a:t>
            </a: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The </a:t>
            </a:r>
            <a:r>
              <a:rPr lang="en-GB" sz="1800" i="1" dirty="0">
                <a:solidFill>
                  <a:schemeClr val="accent6"/>
                </a:solidFill>
                <a:ea typeface="Calibri" panose="020F0502020204030204" pitchFamily="34" charset="0"/>
              </a:rPr>
              <a:t>T</a:t>
            </a:r>
            <a:r>
              <a:rPr lang="en-GB" sz="1800" i="1" baseline="-25000" dirty="0">
                <a:solidFill>
                  <a:schemeClr val="accent6"/>
                </a:solidFill>
                <a:ea typeface="Calibri" panose="020F0502020204030204" pitchFamily="34" charset="0"/>
              </a:rPr>
              <a:t>C</a:t>
            </a:r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 is defined as the maximum slope of the SC transition</a:t>
            </a:r>
          </a:p>
          <a:p>
            <a:pPr indent="-360000"/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dimensions:</a:t>
            </a:r>
            <a:b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35 x 13 x 1.5 mm</a:t>
            </a:r>
            <a:r>
              <a:rPr lang="en-US" sz="1800" baseline="30000" dirty="0">
                <a:solidFill>
                  <a:schemeClr val="accent6"/>
                </a:solidFill>
                <a:ea typeface="Calibri" panose="020F0502020204030204" pitchFamily="34" charset="0"/>
              </a:rPr>
              <a:t>3</a:t>
            </a: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 flat plates</a:t>
            </a:r>
          </a:p>
          <a:p>
            <a:pPr indent="-360000"/>
            <a:endParaRPr lang="en-US" sz="14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Temperature range: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4.2 K – 30 K in He </a:t>
            </a:r>
            <a:r>
              <a:rPr lang="en-US" sz="1800" dirty="0" err="1">
                <a:solidFill>
                  <a:schemeClr val="accent6"/>
                </a:solidFill>
                <a:ea typeface="Calibri" panose="020F0502020204030204" pitchFamily="34" charset="0"/>
              </a:rPr>
              <a:t>vapour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54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78140-6E73-FAFD-D79E-8B72A129F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D1316C-1059-4FF9-8CBB-BD766CB75630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15202-AC57-3F27-367A-B1828B37D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310813-0C63-3050-5B18-0FFF12E42843}"/>
              </a:ext>
            </a:extLst>
          </p:cNvPr>
          <p:cNvSpPr txBox="1">
            <a:spLocks/>
          </p:cNvSpPr>
          <p:nvPr/>
        </p:nvSpPr>
        <p:spPr>
          <a:xfrm>
            <a:off x="457200" y="2499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Scope of the Work Package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309C0-1F01-E914-2F42-7FE4D0D6CA9B}"/>
              </a:ext>
            </a:extLst>
          </p:cNvPr>
          <p:cNvSpPr txBox="1"/>
          <p:nvPr/>
        </p:nvSpPr>
        <p:spPr>
          <a:xfrm>
            <a:off x="169606" y="1385317"/>
            <a:ext cx="8826910" cy="4078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Studies of novel cryogenic cooling modes for future high-field magnets including:</a:t>
            </a:r>
          </a:p>
          <a:p>
            <a:endParaRPr lang="en-GB" sz="11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Innovative options towards reduced helium content or dry magnet cooling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modes based on remote cooling circuits and its </a:t>
            </a: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</a:rPr>
              <a:t>integration into large scale cryogenic infrastructures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Thermal management of LTS and HTS magnets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associated R&amp;D program during the global process of magnet design and development.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Thermohydraulic calculations and numerical simulations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cryogenic refrigeration processes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Investigation of associated material properties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at cryogenic temperatures.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1200"/>
              </a:spcBef>
              <a:buClr>
                <a:schemeClr val="tx1"/>
              </a:buClr>
              <a:buSzPct val="90000"/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Upgrade of Cryogenic Laboratory facilities for testing and experimental validation 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 thermal characteristics on novel cryogenic cooling modes. </a:t>
            </a:r>
            <a:endParaRPr lang="en-GB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901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1F2F9-2A22-B3D9-91EC-D936BD747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 mm bore, 5 T solenoid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390AB-8CC4-389C-1DCF-971A4D831B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03DB13-4F22-458E-B809-44C0FD8A1FC0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2DA2C-0610-BCFE-33AB-8B632870D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EAB99-BCC7-AE71-30E1-5CD2C2D4F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788FB60-D4B6-E583-2029-81282053D5B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33400" y="1322388"/>
            <a:ext cx="8226425" cy="46704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Solenoid with 100 mm bore and 5 T background field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can be tested in LHe or in vacuum or He exchange gas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Current leads for up to 4 kA for the sample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Will soon be used for a preliminary test of e-CLIQ (WP4.5)</a:t>
            </a:r>
            <a:b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  <p:pic>
        <p:nvPicPr>
          <p:cNvPr id="9" name="Picture 8" descr="A graph of a graph with a colorful line&#10;&#10;Description automatically generated with medium confidence">
            <a:extLst>
              <a:ext uri="{FF2B5EF4-FFF2-40B4-BE49-F238E27FC236}">
                <a16:creationId xmlns:a16="http://schemas.microsoft.com/office/drawing/2014/main" id="{D72961D5-F04D-769B-C0A2-6FFFB1D567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36" t="4532" r="9586" b="5943"/>
          <a:stretch/>
        </p:blipFill>
        <p:spPr>
          <a:xfrm>
            <a:off x="6653530" y="3078480"/>
            <a:ext cx="2411999" cy="2335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1BE9A9-C15D-F5DE-2E08-1EBB68EA4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43" y="2736462"/>
            <a:ext cx="6120130" cy="338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40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B0235-1FFE-749D-9FA3-3BD7AA18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splice test stand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0A409-72DF-4CC0-BFE4-495BD59495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7F068D-C89F-40BC-A5D8-D6AEAC3FF34A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90ADD-8515-C9FE-2E6F-739CCBBD4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53C5-6345-6A2A-A778-D1806C0EF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2C2109-367D-1AC3-6ED4-B89E8225AA9E}"/>
              </a:ext>
            </a:extLst>
          </p:cNvPr>
          <p:cNvSpPr txBox="1">
            <a:spLocks/>
          </p:cNvSpPr>
          <p:nvPr/>
        </p:nvSpPr>
        <p:spPr>
          <a:xfrm>
            <a:off x="373626" y="1322832"/>
            <a:ext cx="8226854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Built to test superconducting produced by different techniques, for quality control of the techniques used in LHC splices</a:t>
            </a: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Samples are measured in a 4.2 K LHe environment</a:t>
            </a: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A Hall sensor measures the decay of the magnetic signal from the current in the splice (that acts as a secondary coil), and the resistance of the splice can be calculated using the time constant and the inductance of the splice.</a:t>
            </a:r>
          </a:p>
          <a:p>
            <a:pPr indent="-360000"/>
            <a:endParaRPr lang="en-GB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dimensions:</a:t>
            </a:r>
            <a:b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Specific geometry (loop)</a:t>
            </a:r>
            <a:b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LHC-type cables and slightly larger</a:t>
            </a:r>
            <a:b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</a:br>
            <a:r>
              <a:rPr lang="en-GB" sz="1800" dirty="0">
                <a:solidFill>
                  <a:schemeClr val="accent6"/>
                </a:solidFill>
                <a:ea typeface="Calibri" panose="020F0502020204030204" pitchFamily="34" charset="0"/>
              </a:rPr>
              <a:t>cables can be measured</a:t>
            </a:r>
          </a:p>
          <a:p>
            <a:pPr indent="-360000"/>
            <a:endParaRPr lang="en-US" sz="18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EA3DD-10B1-6735-C46A-5C9C9AA67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345617"/>
            <a:ext cx="4398380" cy="277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23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B0235-1FFE-749D-9FA3-3BD7AA18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contraction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0A409-72DF-4CC0-BFE4-495BD59495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3EBEB5-F39F-41E3-9C80-AC17F9079711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90ADD-8515-C9FE-2E6F-739CCBBD4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53C5-6345-6A2A-A778-D1806C0EF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2C2109-367D-1AC3-6ED4-B89E8225AA9E}"/>
              </a:ext>
            </a:extLst>
          </p:cNvPr>
          <p:cNvSpPr txBox="1">
            <a:spLocks/>
          </p:cNvSpPr>
          <p:nvPr/>
        </p:nvSpPr>
        <p:spPr>
          <a:xfrm>
            <a:off x="373626" y="1322832"/>
            <a:ext cx="8226854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Measurement of thermal contraction at 77 K (LN</a:t>
            </a:r>
            <a:r>
              <a:rPr lang="en-US" sz="1800" baseline="-25000" dirty="0">
                <a:solidFill>
                  <a:schemeClr val="accent6"/>
                </a:solidFill>
                <a:ea typeface="Calibri" panose="020F0502020204030204" pitchFamily="34" charset="0"/>
              </a:rPr>
              <a:t>2</a:t>
            </a: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) and 4.2 K (LHe)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holder composed of two coaxial quartz parts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Length change </a:t>
            </a:r>
            <a:r>
              <a:rPr lang="en-US" sz="1800" dirty="0" err="1">
                <a:solidFill>
                  <a:schemeClr val="accent6"/>
                </a:solidFill>
                <a:ea typeface="Calibri" panose="020F0502020204030204" pitchFamily="34" charset="0"/>
              </a:rPr>
              <a:t>w.r.t.</a:t>
            </a: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 RT measured by an inductive displacement sensor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 must be 8 x 8 x 50 mm</a:t>
            </a:r>
            <a:r>
              <a:rPr lang="en-US" sz="1800" baseline="30000" dirty="0">
                <a:solidFill>
                  <a:schemeClr val="accent6"/>
                </a:solidFill>
                <a:ea typeface="Calibri" panose="020F0502020204030204" pitchFamily="34" charset="0"/>
              </a:rPr>
              <a:t>3</a:t>
            </a: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 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US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marL="36576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 </a:t>
            </a:r>
            <a:endParaRPr lang="en-US" sz="14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endParaRPr lang="en-US" sz="18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D2C635-A41F-69F2-D8A5-4FC6CD1FD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325" y="3026868"/>
            <a:ext cx="5061155" cy="29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069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C83EF-D56D-49F0-61C5-7D3706EB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RRR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E27EC-FD82-49AE-EE2D-CFE7C6D11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Two test stands to measure RRR of materials</a:t>
            </a: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T</a:t>
            </a:r>
            <a:r>
              <a:rPr lang="en-US" sz="18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hin films on substrate:</a:t>
            </a: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  <a:t>Measurements at 4.2 K and 293 K</a:t>
            </a: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Environment: He </a:t>
            </a:r>
            <a:r>
              <a:rPr lang="en-US" sz="1400" dirty="0" err="1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vapour</a:t>
            </a:r>
            <a:endParaRPr lang="en-US" sz="14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dimensions: 50 x 10 mm</a:t>
            </a:r>
            <a:r>
              <a:rPr lang="en-US" sz="1400" baseline="30000" dirty="0">
                <a:solidFill>
                  <a:schemeClr val="accent6"/>
                </a:solidFill>
                <a:ea typeface="Calibri" panose="020F0502020204030204" pitchFamily="34" charset="0"/>
              </a:rPr>
              <a:t>2</a:t>
            </a:r>
            <a:endParaRPr lang="en-US" sz="14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-360000"/>
            <a:endParaRPr lang="en-US" sz="18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B3A9B-6A7A-B8FC-DF7B-A5711F197D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6B13C3-C0F1-4301-904A-722C5CA8F908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5BA26-8D88-E6A5-8911-D68634CF28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4EAD7-4118-2399-04DC-B29DECEA2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F569D2-968A-DAFF-71D5-AC2F0ECCE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214" y="203614"/>
            <a:ext cx="3611677" cy="31624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FB1321-BEB7-6B20-4F3D-503047B1DC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333"/>
          <a:stretch/>
        </p:blipFill>
        <p:spPr bwMode="auto">
          <a:xfrm>
            <a:off x="610277" y="3078479"/>
            <a:ext cx="3322765" cy="31244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5346DC-5BAA-DDCE-1B42-18F7B680FAD1}"/>
              </a:ext>
            </a:extLst>
          </p:cNvPr>
          <p:cNvSpPr txBox="1">
            <a:spLocks/>
          </p:cNvSpPr>
          <p:nvPr/>
        </p:nvSpPr>
        <p:spPr>
          <a:xfrm>
            <a:off x="4086119" y="3586895"/>
            <a:ext cx="4864179" cy="22974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/>
            <a:endParaRPr lang="en-US" sz="1800" dirty="0">
              <a:solidFill>
                <a:schemeClr val="accent6"/>
              </a:solidFill>
              <a:ea typeface="Calibri" panose="020F0502020204030204" pitchFamily="34" charset="0"/>
            </a:endParaRPr>
          </a:p>
          <a:p>
            <a:pPr indent="-360000"/>
            <a:r>
              <a:rPr lang="en-US" sz="1800" dirty="0">
                <a:solidFill>
                  <a:schemeClr val="accent6"/>
                </a:solidFill>
                <a:ea typeface="Calibri" panose="020F0502020204030204" pitchFamily="34" charset="0"/>
              </a:rPr>
              <a:t>Bulk samples:</a:t>
            </a: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  <a:t>Measurements at 7-9 K and 293 K</a:t>
            </a: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  <a:t>Environment: sample in vacuum</a:t>
            </a:r>
          </a:p>
          <a:p>
            <a:pPr lvl="1" indent="-360000"/>
            <a:r>
              <a:rPr lang="en-US" sz="1400" dirty="0">
                <a:solidFill>
                  <a:schemeClr val="accent6"/>
                </a:solidFill>
                <a:ea typeface="Calibri" panose="020F0502020204030204" pitchFamily="34" charset="0"/>
              </a:rPr>
              <a:t>Sample dimensions: 120 x 2 x 2 mm</a:t>
            </a:r>
            <a:r>
              <a:rPr lang="en-US" sz="1400" baseline="30000" dirty="0">
                <a:solidFill>
                  <a:schemeClr val="accent6"/>
                </a:solidFill>
                <a:ea typeface="Calibri" panose="020F0502020204030204" pitchFamily="34" charset="0"/>
              </a:rPr>
              <a:t>3</a:t>
            </a:r>
            <a:endParaRPr lang="en-US" sz="1400" dirty="0">
              <a:solidFill>
                <a:schemeClr val="accent6"/>
              </a:solidFill>
              <a:ea typeface="Calibri" panose="020F0502020204030204" pitchFamily="34" charset="0"/>
            </a:endParaRP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F9C6E708-75C4-77A8-8AC6-F917937D1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94" b="31583"/>
          <a:stretch/>
        </p:blipFill>
        <p:spPr bwMode="auto">
          <a:xfrm>
            <a:off x="5112283" y="5329379"/>
            <a:ext cx="3073093" cy="8233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515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2F128-1E87-E467-03BF-3A4E677AB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0811D-5FBF-955C-7DAE-58E6D73815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36B484A-E2C6-464A-9168-1DE70C283ADE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1A063-3558-374F-7A3D-B4D7ED3F0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DB971-C12D-A5F7-255D-FB1192EDA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4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4429C84-69DE-496C-9DC0-8A297CE1C378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688497"/>
              </p:ext>
            </p:extLst>
          </p:nvPr>
        </p:nvGraphicFramePr>
        <p:xfrm>
          <a:off x="160866" y="130497"/>
          <a:ext cx="8733127" cy="4464923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409768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43897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331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504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 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Innovative large scale cryogenic infrastructure options towards reduced accelerator &amp; magnets’ helium-content cooling-modes and minimal total energy consumption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63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 studies for future accelerators under consideration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of sustainable cooling options using superfluid, saturated and supercritical helium for accelerator magnets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WP4.6-T1-D3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of alternative cooling schemes at temperatures above 20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682535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properties of magnet components at cryogenic temperatures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pure epoxy resins (WP4.4)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expansion/contraction of pure epoxy resins (WP4.3)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Superfluid He permeability of pure epoxy resins (WP4.3)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magnet and cold-mass materials (WP4.3)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conductivity, thermal diffusivity and specific heat of coil mock-ups 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858140"/>
                  </a:ext>
                </a:extLst>
              </a:tr>
              <a:tr h="3626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WP4.6-T2-D6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Yellow Report on low temperature thermal properties of magnet components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891505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A9DBBE4-58A5-4766-D3D8-9BE5405C2AAB}"/>
              </a:ext>
            </a:extLst>
          </p:cNvPr>
          <p:cNvSpPr/>
          <p:nvPr/>
        </p:nvSpPr>
        <p:spPr>
          <a:xfrm>
            <a:off x="160866" y="973394"/>
            <a:ext cx="5465644" cy="1113503"/>
          </a:xfrm>
          <a:custGeom>
            <a:avLst/>
            <a:gdLst>
              <a:gd name="connsiteX0" fmla="*/ 0 w 5465644"/>
              <a:gd name="connsiteY0" fmla="*/ 45999 h 1113503"/>
              <a:gd name="connsiteX1" fmla="*/ 45999 w 5465644"/>
              <a:gd name="connsiteY1" fmla="*/ 0 h 1113503"/>
              <a:gd name="connsiteX2" fmla="*/ 556495 w 5465644"/>
              <a:gd name="connsiteY2" fmla="*/ 0 h 1113503"/>
              <a:gd name="connsiteX3" fmla="*/ 1066992 w 5465644"/>
              <a:gd name="connsiteY3" fmla="*/ 0 h 1113503"/>
              <a:gd name="connsiteX4" fmla="*/ 1684961 w 5465644"/>
              <a:gd name="connsiteY4" fmla="*/ 0 h 1113503"/>
              <a:gd name="connsiteX5" fmla="*/ 2410403 w 5465644"/>
              <a:gd name="connsiteY5" fmla="*/ 0 h 1113503"/>
              <a:gd name="connsiteX6" fmla="*/ 2920900 w 5465644"/>
              <a:gd name="connsiteY6" fmla="*/ 0 h 1113503"/>
              <a:gd name="connsiteX7" fmla="*/ 3592605 w 5465644"/>
              <a:gd name="connsiteY7" fmla="*/ 0 h 1113503"/>
              <a:gd name="connsiteX8" fmla="*/ 4210575 w 5465644"/>
              <a:gd name="connsiteY8" fmla="*/ 0 h 1113503"/>
              <a:gd name="connsiteX9" fmla="*/ 4828544 w 5465644"/>
              <a:gd name="connsiteY9" fmla="*/ 0 h 1113503"/>
              <a:gd name="connsiteX10" fmla="*/ 5419645 w 5465644"/>
              <a:gd name="connsiteY10" fmla="*/ 0 h 1113503"/>
              <a:gd name="connsiteX11" fmla="*/ 5465644 w 5465644"/>
              <a:gd name="connsiteY11" fmla="*/ 45999 h 1113503"/>
              <a:gd name="connsiteX12" fmla="*/ 5465644 w 5465644"/>
              <a:gd name="connsiteY12" fmla="*/ 546536 h 1113503"/>
              <a:gd name="connsiteX13" fmla="*/ 5465644 w 5465644"/>
              <a:gd name="connsiteY13" fmla="*/ 1067504 h 1113503"/>
              <a:gd name="connsiteX14" fmla="*/ 5419645 w 5465644"/>
              <a:gd name="connsiteY14" fmla="*/ 1113503 h 1113503"/>
              <a:gd name="connsiteX15" fmla="*/ 4909149 w 5465644"/>
              <a:gd name="connsiteY15" fmla="*/ 1113503 h 1113503"/>
              <a:gd name="connsiteX16" fmla="*/ 4183706 w 5465644"/>
              <a:gd name="connsiteY16" fmla="*/ 1113503 h 1113503"/>
              <a:gd name="connsiteX17" fmla="*/ 3619474 w 5465644"/>
              <a:gd name="connsiteY17" fmla="*/ 1113503 h 1113503"/>
              <a:gd name="connsiteX18" fmla="*/ 3001504 w 5465644"/>
              <a:gd name="connsiteY18" fmla="*/ 1113503 h 1113503"/>
              <a:gd name="connsiteX19" fmla="*/ 2329799 w 5465644"/>
              <a:gd name="connsiteY19" fmla="*/ 1113503 h 1113503"/>
              <a:gd name="connsiteX20" fmla="*/ 1550620 w 5465644"/>
              <a:gd name="connsiteY20" fmla="*/ 1113503 h 1113503"/>
              <a:gd name="connsiteX21" fmla="*/ 1040124 w 5465644"/>
              <a:gd name="connsiteY21" fmla="*/ 1113503 h 1113503"/>
              <a:gd name="connsiteX22" fmla="*/ 45999 w 5465644"/>
              <a:gd name="connsiteY22" fmla="*/ 1113503 h 1113503"/>
              <a:gd name="connsiteX23" fmla="*/ 0 w 5465644"/>
              <a:gd name="connsiteY23" fmla="*/ 1067504 h 1113503"/>
              <a:gd name="connsiteX24" fmla="*/ 0 w 5465644"/>
              <a:gd name="connsiteY24" fmla="*/ 587397 h 1113503"/>
              <a:gd name="connsiteX25" fmla="*/ 0 w 5465644"/>
              <a:gd name="connsiteY25" fmla="*/ 45999 h 1113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65644" h="1113503" extrusionOk="0">
                <a:moveTo>
                  <a:pt x="0" y="45999"/>
                </a:moveTo>
                <a:cubicBezTo>
                  <a:pt x="4062" y="17039"/>
                  <a:pt x="16995" y="-910"/>
                  <a:pt x="45999" y="0"/>
                </a:cubicBezTo>
                <a:cubicBezTo>
                  <a:pt x="277437" y="15037"/>
                  <a:pt x="414760" y="18719"/>
                  <a:pt x="556495" y="0"/>
                </a:cubicBezTo>
                <a:cubicBezTo>
                  <a:pt x="698230" y="-18719"/>
                  <a:pt x="872132" y="-5534"/>
                  <a:pt x="1066992" y="0"/>
                </a:cubicBezTo>
                <a:cubicBezTo>
                  <a:pt x="1261852" y="5534"/>
                  <a:pt x="1559261" y="-22264"/>
                  <a:pt x="1684961" y="0"/>
                </a:cubicBezTo>
                <a:cubicBezTo>
                  <a:pt x="1810661" y="22264"/>
                  <a:pt x="2188723" y="7677"/>
                  <a:pt x="2410403" y="0"/>
                </a:cubicBezTo>
                <a:cubicBezTo>
                  <a:pt x="2632083" y="-7677"/>
                  <a:pt x="2710834" y="6050"/>
                  <a:pt x="2920900" y="0"/>
                </a:cubicBezTo>
                <a:cubicBezTo>
                  <a:pt x="3130966" y="-6050"/>
                  <a:pt x="3305021" y="-10197"/>
                  <a:pt x="3592605" y="0"/>
                </a:cubicBezTo>
                <a:cubicBezTo>
                  <a:pt x="3880190" y="10197"/>
                  <a:pt x="4073983" y="10277"/>
                  <a:pt x="4210575" y="0"/>
                </a:cubicBezTo>
                <a:cubicBezTo>
                  <a:pt x="4347167" y="-10277"/>
                  <a:pt x="4656868" y="11247"/>
                  <a:pt x="4828544" y="0"/>
                </a:cubicBezTo>
                <a:cubicBezTo>
                  <a:pt x="5000220" y="-11247"/>
                  <a:pt x="5290736" y="-20291"/>
                  <a:pt x="5419645" y="0"/>
                </a:cubicBezTo>
                <a:cubicBezTo>
                  <a:pt x="5446500" y="-4320"/>
                  <a:pt x="5462059" y="24939"/>
                  <a:pt x="5465644" y="45999"/>
                </a:cubicBezTo>
                <a:cubicBezTo>
                  <a:pt x="5445117" y="185613"/>
                  <a:pt x="5469284" y="422873"/>
                  <a:pt x="5465644" y="546536"/>
                </a:cubicBezTo>
                <a:cubicBezTo>
                  <a:pt x="5462004" y="670199"/>
                  <a:pt x="5482158" y="836458"/>
                  <a:pt x="5465644" y="1067504"/>
                </a:cubicBezTo>
                <a:cubicBezTo>
                  <a:pt x="5462254" y="1093832"/>
                  <a:pt x="5448017" y="1109027"/>
                  <a:pt x="5419645" y="1113503"/>
                </a:cubicBezTo>
                <a:cubicBezTo>
                  <a:pt x="5258860" y="1134174"/>
                  <a:pt x="5071690" y="1128919"/>
                  <a:pt x="4909149" y="1113503"/>
                </a:cubicBezTo>
                <a:cubicBezTo>
                  <a:pt x="4746608" y="1098087"/>
                  <a:pt x="4528247" y="1123842"/>
                  <a:pt x="4183706" y="1113503"/>
                </a:cubicBezTo>
                <a:cubicBezTo>
                  <a:pt x="3839165" y="1103164"/>
                  <a:pt x="3757360" y="1090244"/>
                  <a:pt x="3619474" y="1113503"/>
                </a:cubicBezTo>
                <a:cubicBezTo>
                  <a:pt x="3481588" y="1136762"/>
                  <a:pt x="3293684" y="1098269"/>
                  <a:pt x="3001504" y="1113503"/>
                </a:cubicBezTo>
                <a:cubicBezTo>
                  <a:pt x="2709324" y="1128738"/>
                  <a:pt x="2556022" y="1124983"/>
                  <a:pt x="2329799" y="1113503"/>
                </a:cubicBezTo>
                <a:cubicBezTo>
                  <a:pt x="2103576" y="1102023"/>
                  <a:pt x="1933071" y="1090364"/>
                  <a:pt x="1550620" y="1113503"/>
                </a:cubicBezTo>
                <a:cubicBezTo>
                  <a:pt x="1168169" y="1136642"/>
                  <a:pt x="1252015" y="1103576"/>
                  <a:pt x="1040124" y="1113503"/>
                </a:cubicBezTo>
                <a:cubicBezTo>
                  <a:pt x="828233" y="1123430"/>
                  <a:pt x="489948" y="1115898"/>
                  <a:pt x="45999" y="1113503"/>
                </a:cubicBezTo>
                <a:cubicBezTo>
                  <a:pt x="22725" y="1112924"/>
                  <a:pt x="-531" y="1097808"/>
                  <a:pt x="0" y="1067504"/>
                </a:cubicBezTo>
                <a:cubicBezTo>
                  <a:pt x="-854" y="868983"/>
                  <a:pt x="2952" y="752011"/>
                  <a:pt x="0" y="587397"/>
                </a:cubicBezTo>
                <a:cubicBezTo>
                  <a:pt x="-2952" y="422783"/>
                  <a:pt x="9622" y="159102"/>
                  <a:pt x="0" y="45999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EBCF34-70B9-FF9E-939A-7576868A168E}"/>
              </a:ext>
            </a:extLst>
          </p:cNvPr>
          <p:cNvSpPr txBox="1"/>
          <p:nvPr/>
        </p:nvSpPr>
        <p:spPr>
          <a:xfrm>
            <a:off x="5003033" y="1671398"/>
            <a:ext cx="18549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Streamlined deliverables as consequence of community needs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F5EABFC-4193-1AB1-735C-6CD487CCB1CF}"/>
              </a:ext>
            </a:extLst>
          </p:cNvPr>
          <p:cNvSpPr/>
          <p:nvPr/>
        </p:nvSpPr>
        <p:spPr>
          <a:xfrm>
            <a:off x="160866" y="4223123"/>
            <a:ext cx="5391902" cy="372298"/>
          </a:xfrm>
          <a:custGeom>
            <a:avLst/>
            <a:gdLst>
              <a:gd name="connsiteX0" fmla="*/ 0 w 5391902"/>
              <a:gd name="connsiteY0" fmla="*/ 15380 h 372298"/>
              <a:gd name="connsiteX1" fmla="*/ 15380 w 5391902"/>
              <a:gd name="connsiteY1" fmla="*/ 0 h 372298"/>
              <a:gd name="connsiteX2" fmla="*/ 524688 w 5391902"/>
              <a:gd name="connsiteY2" fmla="*/ 0 h 372298"/>
              <a:gd name="connsiteX3" fmla="*/ 1033997 w 5391902"/>
              <a:gd name="connsiteY3" fmla="*/ 0 h 372298"/>
              <a:gd name="connsiteX4" fmla="*/ 1650528 w 5391902"/>
              <a:gd name="connsiteY4" fmla="*/ 0 h 372298"/>
              <a:gd name="connsiteX5" fmla="*/ 2374282 w 5391902"/>
              <a:gd name="connsiteY5" fmla="*/ 0 h 372298"/>
              <a:gd name="connsiteX6" fmla="*/ 2883591 w 5391902"/>
              <a:gd name="connsiteY6" fmla="*/ 0 h 372298"/>
              <a:gd name="connsiteX7" fmla="*/ 3553734 w 5391902"/>
              <a:gd name="connsiteY7" fmla="*/ 0 h 372298"/>
              <a:gd name="connsiteX8" fmla="*/ 4170265 w 5391902"/>
              <a:gd name="connsiteY8" fmla="*/ 0 h 372298"/>
              <a:gd name="connsiteX9" fmla="*/ 4786796 w 5391902"/>
              <a:gd name="connsiteY9" fmla="*/ 0 h 372298"/>
              <a:gd name="connsiteX10" fmla="*/ 5376522 w 5391902"/>
              <a:gd name="connsiteY10" fmla="*/ 0 h 372298"/>
              <a:gd name="connsiteX11" fmla="*/ 5391902 w 5391902"/>
              <a:gd name="connsiteY11" fmla="*/ 15380 h 372298"/>
              <a:gd name="connsiteX12" fmla="*/ 5391902 w 5391902"/>
              <a:gd name="connsiteY12" fmla="*/ 356918 h 372298"/>
              <a:gd name="connsiteX13" fmla="*/ 5376522 w 5391902"/>
              <a:gd name="connsiteY13" fmla="*/ 372298 h 372298"/>
              <a:gd name="connsiteX14" fmla="*/ 4867214 w 5391902"/>
              <a:gd name="connsiteY14" fmla="*/ 372298 h 372298"/>
              <a:gd name="connsiteX15" fmla="*/ 4250682 w 5391902"/>
              <a:gd name="connsiteY15" fmla="*/ 372298 h 372298"/>
              <a:gd name="connsiteX16" fmla="*/ 3526928 w 5391902"/>
              <a:gd name="connsiteY16" fmla="*/ 372298 h 372298"/>
              <a:gd name="connsiteX17" fmla="*/ 2964008 w 5391902"/>
              <a:gd name="connsiteY17" fmla="*/ 372298 h 372298"/>
              <a:gd name="connsiteX18" fmla="*/ 2347477 w 5391902"/>
              <a:gd name="connsiteY18" fmla="*/ 372298 h 372298"/>
              <a:gd name="connsiteX19" fmla="*/ 1677334 w 5391902"/>
              <a:gd name="connsiteY19" fmla="*/ 372298 h 372298"/>
              <a:gd name="connsiteX20" fmla="*/ 899968 w 5391902"/>
              <a:gd name="connsiteY20" fmla="*/ 372298 h 372298"/>
              <a:gd name="connsiteX21" fmla="*/ 15380 w 5391902"/>
              <a:gd name="connsiteY21" fmla="*/ 372298 h 372298"/>
              <a:gd name="connsiteX22" fmla="*/ 0 w 5391902"/>
              <a:gd name="connsiteY22" fmla="*/ 356918 h 372298"/>
              <a:gd name="connsiteX23" fmla="*/ 0 w 5391902"/>
              <a:gd name="connsiteY23" fmla="*/ 15380 h 37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91902" h="372298" extrusionOk="0">
                <a:moveTo>
                  <a:pt x="0" y="15380"/>
                </a:moveTo>
                <a:cubicBezTo>
                  <a:pt x="464" y="6480"/>
                  <a:pt x="5218" y="-422"/>
                  <a:pt x="15380" y="0"/>
                </a:cubicBezTo>
                <a:cubicBezTo>
                  <a:pt x="122865" y="-18979"/>
                  <a:pt x="408705" y="15850"/>
                  <a:pt x="524688" y="0"/>
                </a:cubicBezTo>
                <a:cubicBezTo>
                  <a:pt x="640671" y="-15850"/>
                  <a:pt x="865749" y="3048"/>
                  <a:pt x="1033997" y="0"/>
                </a:cubicBezTo>
                <a:cubicBezTo>
                  <a:pt x="1202245" y="-3048"/>
                  <a:pt x="1454055" y="26787"/>
                  <a:pt x="1650528" y="0"/>
                </a:cubicBezTo>
                <a:cubicBezTo>
                  <a:pt x="1847001" y="-26787"/>
                  <a:pt x="2166816" y="-8172"/>
                  <a:pt x="2374282" y="0"/>
                </a:cubicBezTo>
                <a:cubicBezTo>
                  <a:pt x="2581748" y="8172"/>
                  <a:pt x="2674172" y="-2722"/>
                  <a:pt x="2883591" y="0"/>
                </a:cubicBezTo>
                <a:cubicBezTo>
                  <a:pt x="3093010" y="2722"/>
                  <a:pt x="3287829" y="9496"/>
                  <a:pt x="3553734" y="0"/>
                </a:cubicBezTo>
                <a:cubicBezTo>
                  <a:pt x="3819639" y="-9496"/>
                  <a:pt x="3921326" y="16122"/>
                  <a:pt x="4170265" y="0"/>
                </a:cubicBezTo>
                <a:cubicBezTo>
                  <a:pt x="4419204" y="-16122"/>
                  <a:pt x="4618204" y="29364"/>
                  <a:pt x="4786796" y="0"/>
                </a:cubicBezTo>
                <a:cubicBezTo>
                  <a:pt x="4955388" y="-29364"/>
                  <a:pt x="5152374" y="-11734"/>
                  <a:pt x="5376522" y="0"/>
                </a:cubicBezTo>
                <a:cubicBezTo>
                  <a:pt x="5385449" y="-1290"/>
                  <a:pt x="5391635" y="7210"/>
                  <a:pt x="5391902" y="15380"/>
                </a:cubicBezTo>
                <a:cubicBezTo>
                  <a:pt x="5408367" y="137583"/>
                  <a:pt x="5406302" y="249121"/>
                  <a:pt x="5391902" y="356918"/>
                </a:cubicBezTo>
                <a:cubicBezTo>
                  <a:pt x="5391028" y="366117"/>
                  <a:pt x="5385222" y="373512"/>
                  <a:pt x="5376522" y="372298"/>
                </a:cubicBezTo>
                <a:cubicBezTo>
                  <a:pt x="5267648" y="386977"/>
                  <a:pt x="5045570" y="374170"/>
                  <a:pt x="4867214" y="372298"/>
                </a:cubicBezTo>
                <a:cubicBezTo>
                  <a:pt x="4688858" y="370426"/>
                  <a:pt x="4531516" y="402653"/>
                  <a:pt x="4250682" y="372298"/>
                </a:cubicBezTo>
                <a:cubicBezTo>
                  <a:pt x="3969848" y="341943"/>
                  <a:pt x="3712375" y="351635"/>
                  <a:pt x="3526928" y="372298"/>
                </a:cubicBezTo>
                <a:cubicBezTo>
                  <a:pt x="3341481" y="392961"/>
                  <a:pt x="3127283" y="389041"/>
                  <a:pt x="2964008" y="372298"/>
                </a:cubicBezTo>
                <a:cubicBezTo>
                  <a:pt x="2800733" y="355555"/>
                  <a:pt x="2546746" y="396336"/>
                  <a:pt x="2347477" y="372298"/>
                </a:cubicBezTo>
                <a:cubicBezTo>
                  <a:pt x="2148208" y="348260"/>
                  <a:pt x="1952752" y="352604"/>
                  <a:pt x="1677334" y="372298"/>
                </a:cubicBezTo>
                <a:cubicBezTo>
                  <a:pt x="1401916" y="391992"/>
                  <a:pt x="1183369" y="337895"/>
                  <a:pt x="899968" y="372298"/>
                </a:cubicBezTo>
                <a:cubicBezTo>
                  <a:pt x="616567" y="406701"/>
                  <a:pt x="368839" y="413396"/>
                  <a:pt x="15380" y="372298"/>
                </a:cubicBezTo>
                <a:cubicBezTo>
                  <a:pt x="6918" y="373632"/>
                  <a:pt x="-438" y="364738"/>
                  <a:pt x="0" y="356918"/>
                </a:cubicBezTo>
                <a:cubicBezTo>
                  <a:pt x="11334" y="233563"/>
                  <a:pt x="-12477" y="121356"/>
                  <a:pt x="0" y="1538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38E53F-AFD4-619C-A2AC-951F783D74EC}"/>
              </a:ext>
            </a:extLst>
          </p:cNvPr>
          <p:cNvSpPr txBox="1"/>
          <p:nvPr/>
        </p:nvSpPr>
        <p:spPr>
          <a:xfrm>
            <a:off x="5302915" y="4540271"/>
            <a:ext cx="204915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/>
                <a:ea typeface="+mj-ea"/>
                <a:cs typeface="+mj-cs"/>
              </a:rPr>
              <a:t>Provide input to WP4.2 rather than compile separate yellow report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9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ADBE73-C9A4-4F1D-AFD1-8D66EFD9FB38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/>
        </p:nvGraphicFramePr>
        <p:xfrm>
          <a:off x="160866" y="130497"/>
          <a:ext cx="8733127" cy="5103473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362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3647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design, modelling and validation of coils towards reduced magnets’ helium-content including conduction-cooling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1.9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09E18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4.5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09E18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25883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at 5.0 K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09E18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review report on thermal design options for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Sn-coils (RD3)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3732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1.9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19975"/>
                  </a:ext>
                </a:extLst>
              </a:tr>
              <a:tr h="37509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4.5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505296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WP4.6-T3-D7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Alternative wires (HTS, iron-based…)-coils at &gt; 5.0 K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2332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WP4.6-T3-D8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on Hybrid coils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 &amp; RD3-dependent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WP4.6-T3-D9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review report on thermal design options for Alternative  (HTS, iron-based…)-coils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WP4.6-T3-D10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 of reduced helium content cooling variants for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RD3-dependent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Demonstrator of reduced helium content cooling variants for HTS, iron-based, MgB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,… (non-Nb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6601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WP4.6-T3-D12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 extraction measurement of coil-packs (RD2 &amp; RD3)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RD2 &amp; RD3-dependent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9758CD0-B5AD-89DB-2922-85DE5A074D4B}"/>
              </a:ext>
            </a:extLst>
          </p:cNvPr>
          <p:cNvSpPr/>
          <p:nvPr/>
        </p:nvSpPr>
        <p:spPr>
          <a:xfrm>
            <a:off x="160866" y="818533"/>
            <a:ext cx="5414025" cy="1467467"/>
          </a:xfrm>
          <a:custGeom>
            <a:avLst/>
            <a:gdLst>
              <a:gd name="connsiteX0" fmla="*/ 0 w 5414025"/>
              <a:gd name="connsiteY0" fmla="*/ 60621 h 1467467"/>
              <a:gd name="connsiteX1" fmla="*/ 60621 w 5414025"/>
              <a:gd name="connsiteY1" fmla="*/ 0 h 1467467"/>
              <a:gd name="connsiteX2" fmla="*/ 563435 w 5414025"/>
              <a:gd name="connsiteY2" fmla="*/ 0 h 1467467"/>
              <a:gd name="connsiteX3" fmla="*/ 1066250 w 5414025"/>
              <a:gd name="connsiteY3" fmla="*/ 0 h 1467467"/>
              <a:gd name="connsiteX4" fmla="*/ 1674920 w 5414025"/>
              <a:gd name="connsiteY4" fmla="*/ 0 h 1467467"/>
              <a:gd name="connsiteX5" fmla="*/ 2389446 w 5414025"/>
              <a:gd name="connsiteY5" fmla="*/ 0 h 1467467"/>
              <a:gd name="connsiteX6" fmla="*/ 2892260 w 5414025"/>
              <a:gd name="connsiteY6" fmla="*/ 0 h 1467467"/>
              <a:gd name="connsiteX7" fmla="*/ 3553858 w 5414025"/>
              <a:gd name="connsiteY7" fmla="*/ 0 h 1467467"/>
              <a:gd name="connsiteX8" fmla="*/ 4162528 w 5414025"/>
              <a:gd name="connsiteY8" fmla="*/ 0 h 1467467"/>
              <a:gd name="connsiteX9" fmla="*/ 4771198 w 5414025"/>
              <a:gd name="connsiteY9" fmla="*/ 0 h 1467467"/>
              <a:gd name="connsiteX10" fmla="*/ 5353404 w 5414025"/>
              <a:gd name="connsiteY10" fmla="*/ 0 h 1467467"/>
              <a:gd name="connsiteX11" fmla="*/ 5414025 w 5414025"/>
              <a:gd name="connsiteY11" fmla="*/ 60621 h 1467467"/>
              <a:gd name="connsiteX12" fmla="*/ 5414025 w 5414025"/>
              <a:gd name="connsiteY12" fmla="*/ 720271 h 1467467"/>
              <a:gd name="connsiteX13" fmla="*/ 5414025 w 5414025"/>
              <a:gd name="connsiteY13" fmla="*/ 1406846 h 1467467"/>
              <a:gd name="connsiteX14" fmla="*/ 5353404 w 5414025"/>
              <a:gd name="connsiteY14" fmla="*/ 1467467 h 1467467"/>
              <a:gd name="connsiteX15" fmla="*/ 4850590 w 5414025"/>
              <a:gd name="connsiteY15" fmla="*/ 1467467 h 1467467"/>
              <a:gd name="connsiteX16" fmla="*/ 4136064 w 5414025"/>
              <a:gd name="connsiteY16" fmla="*/ 1467467 h 1467467"/>
              <a:gd name="connsiteX17" fmla="*/ 3580322 w 5414025"/>
              <a:gd name="connsiteY17" fmla="*/ 1467467 h 1467467"/>
              <a:gd name="connsiteX18" fmla="*/ 2971652 w 5414025"/>
              <a:gd name="connsiteY18" fmla="*/ 1467467 h 1467467"/>
              <a:gd name="connsiteX19" fmla="*/ 2310054 w 5414025"/>
              <a:gd name="connsiteY19" fmla="*/ 1467467 h 1467467"/>
              <a:gd name="connsiteX20" fmla="*/ 1542600 w 5414025"/>
              <a:gd name="connsiteY20" fmla="*/ 1467467 h 1467467"/>
              <a:gd name="connsiteX21" fmla="*/ 1039786 w 5414025"/>
              <a:gd name="connsiteY21" fmla="*/ 1467467 h 1467467"/>
              <a:gd name="connsiteX22" fmla="*/ 60621 w 5414025"/>
              <a:gd name="connsiteY22" fmla="*/ 1467467 h 1467467"/>
              <a:gd name="connsiteX23" fmla="*/ 0 w 5414025"/>
              <a:gd name="connsiteY23" fmla="*/ 1406846 h 1467467"/>
              <a:gd name="connsiteX24" fmla="*/ 0 w 5414025"/>
              <a:gd name="connsiteY24" fmla="*/ 774120 h 1467467"/>
              <a:gd name="connsiteX25" fmla="*/ 0 w 5414025"/>
              <a:gd name="connsiteY25" fmla="*/ 60621 h 1467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14025" h="1467467" extrusionOk="0">
                <a:moveTo>
                  <a:pt x="0" y="60621"/>
                </a:moveTo>
                <a:cubicBezTo>
                  <a:pt x="6212" y="21704"/>
                  <a:pt x="20692" y="-1630"/>
                  <a:pt x="60621" y="0"/>
                </a:cubicBezTo>
                <a:cubicBezTo>
                  <a:pt x="297160" y="-4425"/>
                  <a:pt x="406828" y="1971"/>
                  <a:pt x="563435" y="0"/>
                </a:cubicBezTo>
                <a:cubicBezTo>
                  <a:pt x="720042" y="-1971"/>
                  <a:pt x="869833" y="14711"/>
                  <a:pt x="1066250" y="0"/>
                </a:cubicBezTo>
                <a:cubicBezTo>
                  <a:pt x="1262667" y="-14711"/>
                  <a:pt x="1411234" y="-20943"/>
                  <a:pt x="1674920" y="0"/>
                </a:cubicBezTo>
                <a:cubicBezTo>
                  <a:pt x="1938606" y="20943"/>
                  <a:pt x="2110077" y="31331"/>
                  <a:pt x="2389446" y="0"/>
                </a:cubicBezTo>
                <a:cubicBezTo>
                  <a:pt x="2668815" y="-31331"/>
                  <a:pt x="2758437" y="-24468"/>
                  <a:pt x="2892260" y="0"/>
                </a:cubicBezTo>
                <a:cubicBezTo>
                  <a:pt x="3026083" y="24468"/>
                  <a:pt x="3248479" y="21053"/>
                  <a:pt x="3553858" y="0"/>
                </a:cubicBezTo>
                <a:cubicBezTo>
                  <a:pt x="3859237" y="-21053"/>
                  <a:pt x="4031940" y="-22406"/>
                  <a:pt x="4162528" y="0"/>
                </a:cubicBezTo>
                <a:cubicBezTo>
                  <a:pt x="4293116" y="22406"/>
                  <a:pt x="4538318" y="3863"/>
                  <a:pt x="4771198" y="0"/>
                </a:cubicBezTo>
                <a:cubicBezTo>
                  <a:pt x="5004078" y="-3863"/>
                  <a:pt x="5169260" y="25888"/>
                  <a:pt x="5353404" y="0"/>
                </a:cubicBezTo>
                <a:cubicBezTo>
                  <a:pt x="5387215" y="-987"/>
                  <a:pt x="5409801" y="32260"/>
                  <a:pt x="5414025" y="60621"/>
                </a:cubicBezTo>
                <a:cubicBezTo>
                  <a:pt x="5400494" y="316715"/>
                  <a:pt x="5430810" y="550440"/>
                  <a:pt x="5414025" y="720271"/>
                </a:cubicBezTo>
                <a:cubicBezTo>
                  <a:pt x="5397241" y="890102"/>
                  <a:pt x="5379818" y="1189720"/>
                  <a:pt x="5414025" y="1406846"/>
                </a:cubicBezTo>
                <a:cubicBezTo>
                  <a:pt x="5408158" y="1441923"/>
                  <a:pt x="5389979" y="1462797"/>
                  <a:pt x="5353404" y="1467467"/>
                </a:cubicBezTo>
                <a:cubicBezTo>
                  <a:pt x="5196746" y="1446801"/>
                  <a:pt x="4981398" y="1459943"/>
                  <a:pt x="4850590" y="1467467"/>
                </a:cubicBezTo>
                <a:cubicBezTo>
                  <a:pt x="4719782" y="1474991"/>
                  <a:pt x="4479929" y="1454353"/>
                  <a:pt x="4136064" y="1467467"/>
                </a:cubicBezTo>
                <a:cubicBezTo>
                  <a:pt x="3792199" y="1480581"/>
                  <a:pt x="3771824" y="1488749"/>
                  <a:pt x="3580322" y="1467467"/>
                </a:cubicBezTo>
                <a:cubicBezTo>
                  <a:pt x="3388820" y="1446185"/>
                  <a:pt x="3111420" y="1469936"/>
                  <a:pt x="2971652" y="1467467"/>
                </a:cubicBezTo>
                <a:cubicBezTo>
                  <a:pt x="2831884" y="1464999"/>
                  <a:pt x="2529772" y="1493450"/>
                  <a:pt x="2310054" y="1467467"/>
                </a:cubicBezTo>
                <a:cubicBezTo>
                  <a:pt x="2090336" y="1441484"/>
                  <a:pt x="1715085" y="1439446"/>
                  <a:pt x="1542600" y="1467467"/>
                </a:cubicBezTo>
                <a:cubicBezTo>
                  <a:pt x="1370115" y="1495488"/>
                  <a:pt x="1147184" y="1452079"/>
                  <a:pt x="1039786" y="1467467"/>
                </a:cubicBezTo>
                <a:cubicBezTo>
                  <a:pt x="932388" y="1482855"/>
                  <a:pt x="499792" y="1453478"/>
                  <a:pt x="60621" y="1467467"/>
                </a:cubicBezTo>
                <a:cubicBezTo>
                  <a:pt x="31138" y="1466380"/>
                  <a:pt x="-86" y="1441118"/>
                  <a:pt x="0" y="1406846"/>
                </a:cubicBezTo>
                <a:cubicBezTo>
                  <a:pt x="-13739" y="1272670"/>
                  <a:pt x="22382" y="977803"/>
                  <a:pt x="0" y="774120"/>
                </a:cubicBezTo>
                <a:cubicBezTo>
                  <a:pt x="-22382" y="570437"/>
                  <a:pt x="30542" y="344525"/>
                  <a:pt x="0" y="60621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EBDBE7-C9D8-D70A-50FA-94C1F58EA547}"/>
              </a:ext>
            </a:extLst>
          </p:cNvPr>
          <p:cNvSpPr txBox="1"/>
          <p:nvPr/>
        </p:nvSpPr>
        <p:spPr>
          <a:xfrm>
            <a:off x="3602214" y="929146"/>
            <a:ext cx="279121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GB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Studies must be strongly connected to RD3 needs, specifically the ultimate performance Nb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GB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 magnets 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(14+ T) </a:t>
            </a:r>
            <a:r>
              <a:rPr kumimoji="0" lang="en-GB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 combination with overall cryo-infrastructure </a:t>
            </a:r>
            <a:r>
              <a:rPr kumimoji="0" lang="en-GB" sz="1200" b="1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energy optimisation</a:t>
            </a:r>
            <a:endParaRPr lang="en-GB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80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E68D9-56A9-4356-BD10-03C26D658075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/>
        </p:nvGraphicFramePr>
        <p:xfrm>
          <a:off x="160866" y="130497"/>
          <a:ext cx="8733127" cy="4432193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252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3528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Modelling of full cold mass designs' thermal performance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381155"/>
                  </a:ext>
                </a:extLst>
              </a:tr>
              <a:tr h="3528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Robust performance 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12T-dipole (WP3.3)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800406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Ultimate performance Nb</a:t>
                      </a:r>
                      <a:r>
                        <a:rPr lang="it-IT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dipole (WP3.5)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25883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WP4.6-T4-D3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HTS, iron-based, MgB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,… (non-Nb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Sn) magnets (RD2)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7334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scale, variable temperature-range HTS-coils and splice characterisation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237328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HTS splice tests in 5T background field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discussion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919975"/>
                  </a:ext>
                </a:extLst>
              </a:tr>
              <a:tr h="3628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WP4.6-T5-D2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HTS coils tests 4 K - 70 K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discussion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505296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aspects of quench protection with WP4.5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523328"/>
                  </a:ext>
                </a:extLst>
              </a:tr>
              <a:tr h="3778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demonstration of External-CLIQ concepts in a cryogenic environment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963049"/>
                  </a:ext>
                </a:extLst>
              </a:tr>
              <a:tr h="37789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Studies of energy extraction and energy recuperation for magnet chain: impact on cryogenic requirements, efficiency and power consumption.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035766"/>
                  </a:ext>
                </a:extLst>
              </a:tr>
              <a:tr h="37789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WP4.6-T6-D3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Quantifying the impact of new, reduced He content cooling schemes on magnet protection, including temperature gradients on the magnet and induced currents and forces in the cooling structures. 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310406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F216A7-E4E5-C371-7B96-0B03B859758B}"/>
              </a:ext>
            </a:extLst>
          </p:cNvPr>
          <p:cNvSpPr/>
          <p:nvPr/>
        </p:nvSpPr>
        <p:spPr>
          <a:xfrm>
            <a:off x="160866" y="3266768"/>
            <a:ext cx="8733127" cy="1295923"/>
          </a:xfrm>
          <a:custGeom>
            <a:avLst/>
            <a:gdLst>
              <a:gd name="connsiteX0" fmla="*/ 0 w 8733127"/>
              <a:gd name="connsiteY0" fmla="*/ 53535 h 1295923"/>
              <a:gd name="connsiteX1" fmla="*/ 53535 w 8733127"/>
              <a:gd name="connsiteY1" fmla="*/ 0 h 1295923"/>
              <a:gd name="connsiteX2" fmla="*/ 458296 w 8733127"/>
              <a:gd name="connsiteY2" fmla="*/ 0 h 1295923"/>
              <a:gd name="connsiteX3" fmla="*/ 863057 w 8733127"/>
              <a:gd name="connsiteY3" fmla="*/ 0 h 1295923"/>
              <a:gd name="connsiteX4" fmla="*/ 1440340 w 8733127"/>
              <a:gd name="connsiteY4" fmla="*/ 0 h 1295923"/>
              <a:gd name="connsiteX5" fmla="*/ 2190143 w 8733127"/>
              <a:gd name="connsiteY5" fmla="*/ 0 h 1295923"/>
              <a:gd name="connsiteX6" fmla="*/ 2594904 w 8733127"/>
              <a:gd name="connsiteY6" fmla="*/ 0 h 1295923"/>
              <a:gd name="connsiteX7" fmla="*/ 3258447 w 8733127"/>
              <a:gd name="connsiteY7" fmla="*/ 0 h 1295923"/>
              <a:gd name="connsiteX8" fmla="*/ 3835729 w 8733127"/>
              <a:gd name="connsiteY8" fmla="*/ 0 h 1295923"/>
              <a:gd name="connsiteX9" fmla="*/ 4413011 w 8733127"/>
              <a:gd name="connsiteY9" fmla="*/ 0 h 1295923"/>
              <a:gd name="connsiteX10" fmla="*/ 4817773 w 8733127"/>
              <a:gd name="connsiteY10" fmla="*/ 0 h 1295923"/>
              <a:gd name="connsiteX11" fmla="*/ 5308794 w 8733127"/>
              <a:gd name="connsiteY11" fmla="*/ 0 h 1295923"/>
              <a:gd name="connsiteX12" fmla="*/ 5713555 w 8733127"/>
              <a:gd name="connsiteY12" fmla="*/ 0 h 1295923"/>
              <a:gd name="connsiteX13" fmla="*/ 6549619 w 8733127"/>
              <a:gd name="connsiteY13" fmla="*/ 0 h 1295923"/>
              <a:gd name="connsiteX14" fmla="*/ 7126902 w 8733127"/>
              <a:gd name="connsiteY14" fmla="*/ 0 h 1295923"/>
              <a:gd name="connsiteX15" fmla="*/ 7531663 w 8733127"/>
              <a:gd name="connsiteY15" fmla="*/ 0 h 1295923"/>
              <a:gd name="connsiteX16" fmla="*/ 8679592 w 8733127"/>
              <a:gd name="connsiteY16" fmla="*/ 0 h 1295923"/>
              <a:gd name="connsiteX17" fmla="*/ 8733127 w 8733127"/>
              <a:gd name="connsiteY17" fmla="*/ 53535 h 1295923"/>
              <a:gd name="connsiteX18" fmla="*/ 8733127 w 8733127"/>
              <a:gd name="connsiteY18" fmla="*/ 636073 h 1295923"/>
              <a:gd name="connsiteX19" fmla="*/ 8733127 w 8733127"/>
              <a:gd name="connsiteY19" fmla="*/ 1242388 h 1295923"/>
              <a:gd name="connsiteX20" fmla="*/ 8679592 w 8733127"/>
              <a:gd name="connsiteY20" fmla="*/ 1295923 h 1295923"/>
              <a:gd name="connsiteX21" fmla="*/ 7843528 w 8733127"/>
              <a:gd name="connsiteY21" fmla="*/ 1295923 h 1295923"/>
              <a:gd name="connsiteX22" fmla="*/ 7266246 w 8733127"/>
              <a:gd name="connsiteY22" fmla="*/ 1295923 h 1295923"/>
              <a:gd name="connsiteX23" fmla="*/ 6861485 w 8733127"/>
              <a:gd name="connsiteY23" fmla="*/ 1295923 h 1295923"/>
              <a:gd name="connsiteX24" fmla="*/ 6456723 w 8733127"/>
              <a:gd name="connsiteY24" fmla="*/ 1295923 h 1295923"/>
              <a:gd name="connsiteX25" fmla="*/ 5965702 w 8733127"/>
              <a:gd name="connsiteY25" fmla="*/ 1295923 h 1295923"/>
              <a:gd name="connsiteX26" fmla="*/ 5302159 w 8733127"/>
              <a:gd name="connsiteY26" fmla="*/ 1295923 h 1295923"/>
              <a:gd name="connsiteX27" fmla="*/ 4638616 w 8733127"/>
              <a:gd name="connsiteY27" fmla="*/ 1295923 h 1295923"/>
              <a:gd name="connsiteX28" fmla="*/ 4147594 w 8733127"/>
              <a:gd name="connsiteY28" fmla="*/ 1295923 h 1295923"/>
              <a:gd name="connsiteX29" fmla="*/ 3397791 w 8733127"/>
              <a:gd name="connsiteY29" fmla="*/ 1295923 h 1295923"/>
              <a:gd name="connsiteX30" fmla="*/ 2820509 w 8733127"/>
              <a:gd name="connsiteY30" fmla="*/ 1295923 h 1295923"/>
              <a:gd name="connsiteX31" fmla="*/ 2243226 w 8733127"/>
              <a:gd name="connsiteY31" fmla="*/ 1295923 h 1295923"/>
              <a:gd name="connsiteX32" fmla="*/ 1752205 w 8733127"/>
              <a:gd name="connsiteY32" fmla="*/ 1295923 h 1295923"/>
              <a:gd name="connsiteX33" fmla="*/ 1088662 w 8733127"/>
              <a:gd name="connsiteY33" fmla="*/ 1295923 h 1295923"/>
              <a:gd name="connsiteX34" fmla="*/ 53535 w 8733127"/>
              <a:gd name="connsiteY34" fmla="*/ 1295923 h 1295923"/>
              <a:gd name="connsiteX35" fmla="*/ 0 w 8733127"/>
              <a:gd name="connsiteY35" fmla="*/ 1242388 h 1295923"/>
              <a:gd name="connsiteX36" fmla="*/ 0 w 8733127"/>
              <a:gd name="connsiteY36" fmla="*/ 636073 h 1295923"/>
              <a:gd name="connsiteX37" fmla="*/ 0 w 8733127"/>
              <a:gd name="connsiteY37" fmla="*/ 53535 h 129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733127" h="1295923" extrusionOk="0">
                <a:moveTo>
                  <a:pt x="0" y="53535"/>
                </a:moveTo>
                <a:cubicBezTo>
                  <a:pt x="4028" y="20443"/>
                  <a:pt x="19501" y="-1129"/>
                  <a:pt x="53535" y="0"/>
                </a:cubicBezTo>
                <a:cubicBezTo>
                  <a:pt x="163067" y="-5090"/>
                  <a:pt x="284031" y="14546"/>
                  <a:pt x="458296" y="0"/>
                </a:cubicBezTo>
                <a:cubicBezTo>
                  <a:pt x="632561" y="-14546"/>
                  <a:pt x="723076" y="-12634"/>
                  <a:pt x="863057" y="0"/>
                </a:cubicBezTo>
                <a:cubicBezTo>
                  <a:pt x="1003038" y="12634"/>
                  <a:pt x="1232029" y="8769"/>
                  <a:pt x="1440340" y="0"/>
                </a:cubicBezTo>
                <a:cubicBezTo>
                  <a:pt x="1648651" y="-8769"/>
                  <a:pt x="1857130" y="21046"/>
                  <a:pt x="2190143" y="0"/>
                </a:cubicBezTo>
                <a:cubicBezTo>
                  <a:pt x="2523156" y="-21046"/>
                  <a:pt x="2406299" y="-14690"/>
                  <a:pt x="2594904" y="0"/>
                </a:cubicBezTo>
                <a:cubicBezTo>
                  <a:pt x="2783509" y="14690"/>
                  <a:pt x="3005564" y="-20396"/>
                  <a:pt x="3258447" y="0"/>
                </a:cubicBezTo>
                <a:cubicBezTo>
                  <a:pt x="3511330" y="20396"/>
                  <a:pt x="3669889" y="-13185"/>
                  <a:pt x="3835729" y="0"/>
                </a:cubicBezTo>
                <a:cubicBezTo>
                  <a:pt x="4001569" y="13185"/>
                  <a:pt x="4143597" y="22628"/>
                  <a:pt x="4413011" y="0"/>
                </a:cubicBezTo>
                <a:cubicBezTo>
                  <a:pt x="4682425" y="-22628"/>
                  <a:pt x="4626026" y="12500"/>
                  <a:pt x="4817773" y="0"/>
                </a:cubicBezTo>
                <a:cubicBezTo>
                  <a:pt x="5009520" y="-12500"/>
                  <a:pt x="5132139" y="-6370"/>
                  <a:pt x="5308794" y="0"/>
                </a:cubicBezTo>
                <a:cubicBezTo>
                  <a:pt x="5485449" y="6370"/>
                  <a:pt x="5531833" y="-331"/>
                  <a:pt x="5713555" y="0"/>
                </a:cubicBezTo>
                <a:cubicBezTo>
                  <a:pt x="5895277" y="331"/>
                  <a:pt x="6256659" y="-15745"/>
                  <a:pt x="6549619" y="0"/>
                </a:cubicBezTo>
                <a:cubicBezTo>
                  <a:pt x="6842579" y="15745"/>
                  <a:pt x="6853258" y="-22072"/>
                  <a:pt x="7126902" y="0"/>
                </a:cubicBezTo>
                <a:cubicBezTo>
                  <a:pt x="7400546" y="22072"/>
                  <a:pt x="7424674" y="-9041"/>
                  <a:pt x="7531663" y="0"/>
                </a:cubicBezTo>
                <a:cubicBezTo>
                  <a:pt x="7638652" y="9041"/>
                  <a:pt x="8309124" y="-39233"/>
                  <a:pt x="8679592" y="0"/>
                </a:cubicBezTo>
                <a:cubicBezTo>
                  <a:pt x="8710461" y="-351"/>
                  <a:pt x="8731571" y="23021"/>
                  <a:pt x="8733127" y="53535"/>
                </a:cubicBezTo>
                <a:cubicBezTo>
                  <a:pt x="8720561" y="308077"/>
                  <a:pt x="8727136" y="424518"/>
                  <a:pt x="8733127" y="636073"/>
                </a:cubicBezTo>
                <a:cubicBezTo>
                  <a:pt x="8739118" y="847628"/>
                  <a:pt x="8719687" y="1018043"/>
                  <a:pt x="8733127" y="1242388"/>
                </a:cubicBezTo>
                <a:cubicBezTo>
                  <a:pt x="8730016" y="1274544"/>
                  <a:pt x="8704632" y="1290475"/>
                  <a:pt x="8679592" y="1295923"/>
                </a:cubicBezTo>
                <a:cubicBezTo>
                  <a:pt x="8375977" y="1319355"/>
                  <a:pt x="8183907" y="1301484"/>
                  <a:pt x="7843528" y="1295923"/>
                </a:cubicBezTo>
                <a:cubicBezTo>
                  <a:pt x="7503149" y="1290362"/>
                  <a:pt x="7417483" y="1309131"/>
                  <a:pt x="7266246" y="1295923"/>
                </a:cubicBezTo>
                <a:cubicBezTo>
                  <a:pt x="7115009" y="1282715"/>
                  <a:pt x="6948328" y="1304342"/>
                  <a:pt x="6861485" y="1295923"/>
                </a:cubicBezTo>
                <a:cubicBezTo>
                  <a:pt x="6774642" y="1287504"/>
                  <a:pt x="6634993" y="1296995"/>
                  <a:pt x="6456723" y="1295923"/>
                </a:cubicBezTo>
                <a:cubicBezTo>
                  <a:pt x="6278453" y="1294851"/>
                  <a:pt x="6153910" y="1286408"/>
                  <a:pt x="5965702" y="1295923"/>
                </a:cubicBezTo>
                <a:cubicBezTo>
                  <a:pt x="5777494" y="1305438"/>
                  <a:pt x="5449401" y="1296499"/>
                  <a:pt x="5302159" y="1295923"/>
                </a:cubicBezTo>
                <a:cubicBezTo>
                  <a:pt x="5154917" y="1295347"/>
                  <a:pt x="4916435" y="1328268"/>
                  <a:pt x="4638616" y="1295923"/>
                </a:cubicBezTo>
                <a:cubicBezTo>
                  <a:pt x="4360797" y="1263578"/>
                  <a:pt x="4290745" y="1319370"/>
                  <a:pt x="4147594" y="1295923"/>
                </a:cubicBezTo>
                <a:cubicBezTo>
                  <a:pt x="4004443" y="1272476"/>
                  <a:pt x="3568829" y="1264551"/>
                  <a:pt x="3397791" y="1295923"/>
                </a:cubicBezTo>
                <a:cubicBezTo>
                  <a:pt x="3226753" y="1327295"/>
                  <a:pt x="3058640" y="1281876"/>
                  <a:pt x="2820509" y="1295923"/>
                </a:cubicBezTo>
                <a:cubicBezTo>
                  <a:pt x="2582378" y="1309970"/>
                  <a:pt x="2514104" y="1300655"/>
                  <a:pt x="2243226" y="1295923"/>
                </a:cubicBezTo>
                <a:cubicBezTo>
                  <a:pt x="1972348" y="1291191"/>
                  <a:pt x="1864820" y="1287225"/>
                  <a:pt x="1752205" y="1295923"/>
                </a:cubicBezTo>
                <a:cubicBezTo>
                  <a:pt x="1639590" y="1304621"/>
                  <a:pt x="1239788" y="1266878"/>
                  <a:pt x="1088662" y="1295923"/>
                </a:cubicBezTo>
                <a:cubicBezTo>
                  <a:pt x="937536" y="1324968"/>
                  <a:pt x="340494" y="1256282"/>
                  <a:pt x="53535" y="1295923"/>
                </a:cubicBezTo>
                <a:cubicBezTo>
                  <a:pt x="25501" y="1299912"/>
                  <a:pt x="3196" y="1270378"/>
                  <a:pt x="0" y="1242388"/>
                </a:cubicBezTo>
                <a:cubicBezTo>
                  <a:pt x="2895" y="1086994"/>
                  <a:pt x="-30249" y="912021"/>
                  <a:pt x="0" y="636073"/>
                </a:cubicBezTo>
                <a:cubicBezTo>
                  <a:pt x="30249" y="360126"/>
                  <a:pt x="3175" y="252901"/>
                  <a:pt x="0" y="53535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>
                      <a:gd name="adj" fmla="val 41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845D8D-F47F-D784-1345-609A3F5823C6}"/>
              </a:ext>
            </a:extLst>
          </p:cNvPr>
          <p:cNvSpPr txBox="1"/>
          <p:nvPr/>
        </p:nvSpPr>
        <p:spPr>
          <a:xfrm>
            <a:off x="5102935" y="4466630"/>
            <a:ext cx="2133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55A0"/>
                </a:solidFill>
                <a:ea typeface="+mj-ea"/>
                <a:cs typeface="+mj-cs"/>
              </a:rPr>
              <a:t>Tentative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list of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 deliverables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; dependent on resources from both sides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2533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B6F09-1087-FEED-35EB-7F757A7C7C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F5FE0F1-9A2E-4B7E-BC81-F34F6D9C15D5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11187-A4F5-079A-6597-D414D4D5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B3CAC-C8F2-9782-A8A7-CC18A456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1F2B5E-86EF-3652-F9C1-D5F14FD807DF}"/>
              </a:ext>
            </a:extLst>
          </p:cNvPr>
          <p:cNvGraphicFramePr>
            <a:graphicFrameLocks noGrp="1"/>
          </p:cNvGraphicFramePr>
          <p:nvPr/>
        </p:nvGraphicFramePr>
        <p:xfrm>
          <a:off x="160866" y="130497"/>
          <a:ext cx="8733127" cy="2803575"/>
        </p:xfrm>
        <a:graphic>
          <a:graphicData uri="http://schemas.openxmlformats.org/drawingml/2006/table">
            <a:tbl>
              <a:tblPr/>
              <a:tblGrid>
                <a:gridCol w="1026379">
                  <a:extLst>
                    <a:ext uri="{9D8B030D-6E8A-4147-A177-3AD203B41FA5}">
                      <a16:colId xmlns:a16="http://schemas.microsoft.com/office/drawing/2014/main" val="1214393105"/>
                    </a:ext>
                  </a:extLst>
                </a:gridCol>
                <a:gridCol w="4387645">
                  <a:extLst>
                    <a:ext uri="{9D8B030D-6E8A-4147-A177-3AD203B41FA5}">
                      <a16:colId xmlns:a16="http://schemas.microsoft.com/office/drawing/2014/main" val="3141932873"/>
                    </a:ext>
                  </a:extLst>
                </a:gridCol>
                <a:gridCol w="966020">
                  <a:extLst>
                    <a:ext uri="{9D8B030D-6E8A-4147-A177-3AD203B41FA5}">
                      <a16:colId xmlns:a16="http://schemas.microsoft.com/office/drawing/2014/main" val="1108551330"/>
                    </a:ext>
                  </a:extLst>
                </a:gridCol>
                <a:gridCol w="805083">
                  <a:extLst>
                    <a:ext uri="{9D8B030D-6E8A-4147-A177-3AD203B41FA5}">
                      <a16:colId xmlns:a16="http://schemas.microsoft.com/office/drawing/2014/main" val="1024672348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3337621820"/>
                    </a:ext>
                  </a:extLst>
                </a:gridCol>
                <a:gridCol w="774000">
                  <a:extLst>
                    <a:ext uri="{9D8B030D-6E8A-4147-A177-3AD203B41FA5}">
                      <a16:colId xmlns:a16="http://schemas.microsoft.com/office/drawing/2014/main" val="642986269"/>
                    </a:ext>
                  </a:extLst>
                </a:gridCol>
              </a:tblGrid>
              <a:tr h="3252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42195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Assigned to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Progress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End 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91949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</a:t>
                      </a:r>
                    </a:p>
                  </a:txBody>
                  <a:tcPr marL="504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stands for HFM measurements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260348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WP4.6-T7-D1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Dedicated thermal conductivity, diffusivity and specific heat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building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707207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WP4.6-T7-D2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thermal expansion/contraction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873355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WP4.6-T7-D3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Superfluid He permeability test stand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96761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WP4.6-T7-D4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test stand for heat extraction measurement of coil packs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ready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858140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WP4.6-T7-D5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variable temperature range test stand for HTS coils and splices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891505"/>
                  </a:ext>
                </a:extLst>
              </a:tr>
              <a:tr h="3540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WP4.6-T7-D6</a:t>
                      </a:r>
                    </a:p>
                  </a:txBody>
                  <a:tcPr marL="100800" marR="7200" marT="72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stand for demonstrator of reduced helium content cooling variants including conduction-cooling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</a:p>
                  </a:txBody>
                  <a:tcPr marL="4688" marR="4688" marT="4688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014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723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39" y="249936"/>
            <a:ext cx="8547466" cy="940443"/>
          </a:xfrm>
        </p:spPr>
        <p:txBody>
          <a:bodyPr>
            <a:normAutofit/>
          </a:bodyPr>
          <a:lstStyle/>
          <a:p>
            <a:r>
              <a:rPr lang="en-US" dirty="0"/>
              <a:t>Planned activities for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13A9B11-774E-4DC8-A7AA-FE5937AB446F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70063-77B5-D87D-9CFB-9095BBA3A8A7}"/>
              </a:ext>
            </a:extLst>
          </p:cNvPr>
          <p:cNvSpPr txBox="1"/>
          <p:nvPr/>
        </p:nvSpPr>
        <p:spPr>
          <a:xfrm>
            <a:off x="157639" y="1196461"/>
            <a:ext cx="8828721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on reduced He cooling options for collider-type magnets, definition of possible cryogenic layouts at various temperature levels (first application to Muon Coll. collider ring)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Presently, thermal contraction measurements ongoing on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epoxy resins for impregnation alternatives, </a:t>
            </a: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conductivity test stand ready for measurements down to ~3.5 K</a:t>
            </a:r>
          </a:p>
          <a:p>
            <a:pPr lvl="1"/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WP4.6-T3: Thermal design, modelling and validation of coils with reduced He content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scheme design of conduction-cooled magnet demonstrator at 4.5 K at initial stage, advancing slowly, awaiting input from MSC</a:t>
            </a:r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Completion and commissioning of thermal conductivity test stand (&lt; 2 K ) – on 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of test stand for heat extraction measurements of coil packs – on schedule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 and start of construction of test stand for demonstrator magnet (conduction-cooled/reduced He content) – activity ahead of scheduled start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3E1C2D-8CFB-0EAF-E9CD-131D585FDBF8}"/>
              </a:ext>
            </a:extLst>
          </p:cNvPr>
          <p:cNvSpPr/>
          <p:nvPr/>
        </p:nvSpPr>
        <p:spPr>
          <a:xfrm>
            <a:off x="157639" y="1387155"/>
            <a:ext cx="8529161" cy="9144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38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BA54D9A-EE53-B5EE-4FB3-21554CA13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17" y="2921486"/>
            <a:ext cx="3552000" cy="1790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50F7AA-C8CE-ED4F-65F0-3FDB790CF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</a:t>
            </a:r>
            <a:endParaRPr lang="en-GB" sz="27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F3D7EE2-4FE1-8860-F998-172C1F6BD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99437" y="3806580"/>
            <a:ext cx="5103354" cy="244146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C4DC2-0F1D-9272-5347-1560AE90CC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75A580-B551-45CA-9987-90D20BC36EF3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39F71-84FD-6212-832F-8DE7DAE3DD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7F7C2-4D66-A72A-C23E-2D29FC437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8534FF-44D5-C609-7E04-A8CC1CB29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714" y="4570813"/>
            <a:ext cx="2975421" cy="16833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6628F9-BC38-1AA5-5BC3-3C467666BF4A}"/>
              </a:ext>
            </a:extLst>
          </p:cNvPr>
          <p:cNvSpPr txBox="1"/>
          <p:nvPr/>
        </p:nvSpPr>
        <p:spPr>
          <a:xfrm>
            <a:off x="223167" y="1036316"/>
            <a:ext cx="865180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Cooling options for LTS (around 5 K):</a:t>
            </a:r>
            <a:br>
              <a:rPr lang="en-GB" sz="1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Need R&amp;D to explore the </a:t>
            </a:r>
            <a:r>
              <a:rPr lang="en-GB" sz="1600" b="1" dirty="0"/>
              <a:t>limits of two-phase flow and </a:t>
            </a:r>
            <a:r>
              <a:rPr lang="en-GB" sz="1600" b="1" dirty="0" err="1"/>
              <a:t>sc</a:t>
            </a:r>
            <a:r>
              <a:rPr lang="en-GB" sz="1600" b="1" dirty="0"/>
              <a:t> cooling in confined geometries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Cooling options for HTS (if 10K+):</a:t>
            </a:r>
            <a:br>
              <a:rPr lang="en-GB" sz="1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GB" sz="1600" b="1" dirty="0"/>
              <a:t>Need in-depth study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→ He gas cooling does not provide efficient heat transfer; H2 cooling needs demonstration and change of mindset, safety assessment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9619F-BA0D-3C40-FC12-61C099C0EC12}"/>
              </a:ext>
            </a:extLst>
          </p:cNvPr>
          <p:cNvSpPr txBox="1"/>
          <p:nvPr/>
        </p:nvSpPr>
        <p:spPr>
          <a:xfrm>
            <a:off x="5018272" y="3521402"/>
            <a:ext cx="38567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chemeClr val="bg2">
                    <a:lumMod val="25000"/>
                  </a:schemeClr>
                </a:solidFill>
              </a:rPr>
              <a:t>Presented at the annual IMCC meeting, June 2023 (</a:t>
            </a:r>
            <a:r>
              <a:rPr lang="en-GB" sz="1100" i="1" dirty="0">
                <a:solidFill>
                  <a:schemeClr val="bg2">
                    <a:lumMod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100" i="1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CC96AF-CD4A-EAF6-495E-DDA47FD10557}"/>
              </a:ext>
            </a:extLst>
          </p:cNvPr>
          <p:cNvSpPr txBox="1"/>
          <p:nvPr/>
        </p:nvSpPr>
        <p:spPr>
          <a:xfrm>
            <a:off x="2183747" y="3530224"/>
            <a:ext cx="4185761" cy="160043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Muon collider study currently being generalised to other accelerators/colliders as well as individual magnets</a:t>
            </a:r>
          </a:p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→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pur</a:t>
            </a:r>
            <a:r>
              <a:rPr lang="en-GB" sz="1400" dirty="0"/>
              <a:t>pose of WP4.6-T1 </a:t>
            </a:r>
            <a:br>
              <a:rPr lang="en-GB" sz="1400" dirty="0"/>
            </a:br>
            <a:endParaRPr lang="en-GB" sz="1400" dirty="0"/>
          </a:p>
          <a:p>
            <a:pPr algn="ctr"/>
            <a:r>
              <a:rPr lang="en-GB" sz="1400" dirty="0"/>
              <a:t>Outcome should have an impact on the Nb</a:t>
            </a:r>
            <a:r>
              <a:rPr lang="en-GB" sz="1400" baseline="-25000" dirty="0"/>
              <a:t>3</a:t>
            </a:r>
            <a:r>
              <a:rPr lang="en-GB" sz="1400" dirty="0"/>
              <a:t>Sn studies targeted in WP4.6-T2</a:t>
            </a:r>
          </a:p>
        </p:txBody>
      </p:sp>
    </p:spTree>
    <p:extLst>
      <p:ext uri="{BB962C8B-B14F-4D97-AF65-F5344CB8AC3E}">
        <p14:creationId xmlns:p14="http://schemas.microsoft.com/office/powerpoint/2010/main" val="215477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839" y="249936"/>
            <a:ext cx="8547466" cy="940443"/>
          </a:xfrm>
        </p:spPr>
        <p:txBody>
          <a:bodyPr>
            <a:normAutofit/>
          </a:bodyPr>
          <a:lstStyle/>
          <a:p>
            <a:r>
              <a:rPr lang="en-US" dirty="0"/>
              <a:t>Planned activities for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34908F-D702-40AC-B711-2BE9A6E0A13D}" type="datetime1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Work Package 4.6 - HFM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70063-77B5-D87D-9CFB-9095BBA3A8A7}"/>
              </a:ext>
            </a:extLst>
          </p:cNvPr>
          <p:cNvSpPr txBox="1"/>
          <p:nvPr/>
        </p:nvSpPr>
        <p:spPr>
          <a:xfrm>
            <a:off x="157639" y="1196461"/>
            <a:ext cx="8828721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WP4.6-T1:  Cryogenic options towards reduced He content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on reduced He cooling options for collider-type magnets, definition of possible cryogenic layouts at various temperature levels (first application to Muon Coll. collider ring)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WP4.6-T2: Thermal properties of magnet components at cryogenic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Presently, thermal contraction measurements ongoing on </a:t>
            </a: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epoxy resins for impregnation alternatives, </a:t>
            </a:r>
            <a:r>
              <a:rPr lang="en-GB" sz="1600" b="0" i="0" u="none" strike="noStrike" dirty="0">
                <a:solidFill>
                  <a:schemeClr val="accent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conductivity test stand ready for measurements down to ~3.5 K</a:t>
            </a:r>
          </a:p>
          <a:p>
            <a:pPr lvl="1"/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WP4.6-T3: Thermal design, modelling and validation of coils with reduced He content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scheme design of conduction-cooled magnet demonstrator at 4.5 K at initial stage, advancing slowly, awaiting input from MSC</a:t>
            </a:r>
            <a:endParaRPr lang="en-GB" sz="1100" b="0" i="0" u="none" strike="noStrike" dirty="0">
              <a:solidFill>
                <a:schemeClr val="accent6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WP4.6-T7: Test stands for HFM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Completion and commissioning of thermal conductivity test stand (&lt; 2 K ) – on 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of test stand for heat extraction measurements of coil packs – on schedule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 and start of construction of test stand for demonstrator magnet (conduction-cooled/reduced He content) – activity ahead of scheduled start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3E1C2D-8CFB-0EAF-E9CD-131D585FDBF8}"/>
              </a:ext>
            </a:extLst>
          </p:cNvPr>
          <p:cNvSpPr/>
          <p:nvPr/>
        </p:nvSpPr>
        <p:spPr>
          <a:xfrm>
            <a:off x="157639" y="2324484"/>
            <a:ext cx="8529161" cy="9144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16008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85958</TotalTime>
  <Words>2763</Words>
  <Application>Microsoft Office PowerPoint</Application>
  <PresentationFormat>On-screen Show (4:3)</PresentationFormat>
  <Paragraphs>496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inherit</vt:lpstr>
      <vt:lpstr>Symbol</vt:lpstr>
      <vt:lpstr>HFM(4-3)</vt:lpstr>
      <vt:lpstr>Status of activities – WP4.6 at CERN Cryogenic and thermal management studies for HFM magnets  Update w.r.t. RD Line 4 kick-off Forum meeting (link)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Planned activities for 2023</vt:lpstr>
      <vt:lpstr>WP4.6-T1:  Cryogenic options towards reduced He content</vt:lpstr>
      <vt:lpstr>Planned activities for 2023</vt:lpstr>
      <vt:lpstr>WP4.6-T2: Thermal properties of magnet components</vt:lpstr>
      <vt:lpstr>WP4.6-T2: Thermal properties of magnet components (II)</vt:lpstr>
      <vt:lpstr>Planned activities for 2023</vt:lpstr>
      <vt:lpstr>WP4.6-T7: Test stands for HFM measurements</vt:lpstr>
      <vt:lpstr>WP4.6-T7: Test stands for HFM measurements (II)</vt:lpstr>
      <vt:lpstr>PowerPoint Presentation</vt:lpstr>
      <vt:lpstr>PowerPoint Presentation</vt:lpstr>
      <vt:lpstr>(some)  Measurement capabilities  at the Cryolab</vt:lpstr>
      <vt:lpstr>Thermal conductivity &amp; diffusivity</vt:lpstr>
      <vt:lpstr>TC of SC thin films on substrate</vt:lpstr>
      <vt:lpstr>100 mm bore, 5 T solenoid</vt:lpstr>
      <vt:lpstr>SC splice test stand</vt:lpstr>
      <vt:lpstr>Thermal contraction</vt:lpstr>
      <vt:lpstr>RRR measurements</vt:lpstr>
      <vt:lpstr>Thank you for your attention.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Patricia Tavares Coutinho Borges De Sousa</cp:lastModifiedBy>
  <cp:revision>995</cp:revision>
  <cp:lastPrinted>2023-07-18T09:15:25Z</cp:lastPrinted>
  <dcterms:created xsi:type="dcterms:W3CDTF">2012-11-30T11:04:26Z</dcterms:created>
  <dcterms:modified xsi:type="dcterms:W3CDTF">2023-08-08T07:19:01Z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