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71" r:id="rId4"/>
    <p:sldId id="265" r:id="rId5"/>
    <p:sldId id="266" r:id="rId6"/>
    <p:sldId id="268" r:id="rId7"/>
    <p:sldId id="262" r:id="rId8"/>
    <p:sldId id="272" r:id="rId9"/>
    <p:sldId id="279" r:id="rId10"/>
    <p:sldId id="267" r:id="rId11"/>
    <p:sldId id="273" r:id="rId12"/>
    <p:sldId id="263" r:id="rId13"/>
    <p:sldId id="275" r:id="rId14"/>
    <p:sldId id="277" r:id="rId15"/>
    <p:sldId id="270" r:id="rId16"/>
    <p:sldId id="278" r:id="rId17"/>
    <p:sldId id="269" r:id="rId18"/>
    <p:sldId id="291" r:id="rId19"/>
    <p:sldId id="293" r:id="rId20"/>
    <p:sldId id="292" r:id="rId21"/>
    <p:sldId id="281" r:id="rId22"/>
    <p:sldId id="286" r:id="rId23"/>
    <p:sldId id="280" r:id="rId24"/>
    <p:sldId id="274" r:id="rId25"/>
    <p:sldId id="282" r:id="rId26"/>
    <p:sldId id="283" r:id="rId27"/>
    <p:sldId id="289" r:id="rId28"/>
    <p:sldId id="284" r:id="rId29"/>
    <p:sldId id="285" r:id="rId30"/>
    <p:sldId id="288" r:id="rId31"/>
    <p:sldId id="28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00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57600" cy="576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23C4-D995-47D1-844F-63EDAA128BF0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90D9D-1A8F-4ADA-B23F-58ED82943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1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EDCA1-CEDE-3F40-DDC0-5E96191B67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A9A47-AB96-3F07-6A18-7E78EBB494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78E16-810B-8D00-8129-9268E3DAC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D7F9A-2D51-4685-8AC3-6338DF8AAB67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BD60D-536D-AC81-6EA4-08393AE67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D3F7E-8622-0751-D43F-0A656501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3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F91C0-00C4-19B2-ACB4-F7A5FF653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26D40-AC7B-3000-9B70-B91569EF0E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83869-E4F8-4D89-650F-6430D591C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5805B-FB63-42BC-9B1A-24316657CA29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BCE34-5A4A-BFE8-FB27-253145741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D80D9-07B5-7999-5705-8614B75CC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1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F8F3B-B65E-C351-42F6-6E2C0A69A6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9C5230-B85E-3140-8F5F-ADAEE8C22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49D40-A5FB-FD61-3C77-EBF019AE1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04C8-BAF9-419E-BF0B-D632F0C49A81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F87D1-36CD-C50C-D681-859EE788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B5522-4BBE-1877-DFE1-A7BE2F15D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48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07AE7-C0FD-405B-4A47-FD4C1B5E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2AC92-A753-AD30-2BAA-4AD2868A4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88330-3D7C-2F2F-C3A0-E0E4C8B8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85AA7-DC72-4408-B892-94041903CD93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EAC7E-6F25-4AEB-9C1B-4200ED5E8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14599-2FFF-0A27-0458-86713FD7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37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BCD26-2112-324B-2343-7A311FBD0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E879E-35B9-FDC4-F049-352783028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7D09E-5075-AE76-4F00-59B4D97A0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44B5-7A9B-491D-851C-70B8DCDBEDAE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052EA-8759-BE89-7936-A6EC39D8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241A2-F750-6BFF-6CE9-C38D1254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9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0182B-EE6A-32FC-190A-C0DD6BE3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A694A-D55C-774D-0DAC-E94C5637F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8CC3AC-A913-8F54-330C-DEBC6ACD28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9736F-E21A-4976-A008-80A9DEB64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C4AA-BFF1-4538-AF38-4390B5334D67}" type="datetime1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9650B-355A-66AD-E5CC-88B6D28CD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72E9C-5E3B-4330-29C9-980FFD5FB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5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BEC42-1A74-28A5-C9A5-ED3BC4A94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0C0DE-A8F5-415F-FAC5-0D6B96248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C9BA5-3CC0-A718-87EE-4362D6BE0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8D43F-351D-8F0B-BE30-D0AD3D4FD1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0C9B40-DFA6-B5F0-D5A1-6A89938E05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E1708D-0FCE-FE2F-6099-5F87E01B9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FB7F-8CB0-454B-9D77-79674167F9EC}" type="datetime1">
              <a:rPr lang="en-US" smtClean="0"/>
              <a:t>8/30/2023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FBBE80-2A77-9209-13D6-2E9A32737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CEC0C3-3DD5-72CA-482F-E156AD48C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6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4B559-2206-AB04-9CC4-548302A69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C5003-F3C2-057C-A5B8-1D366893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8F4F-502F-4957-BCE6-0D3D7F582E0D}" type="datetime1">
              <a:rPr lang="en-US" smtClean="0"/>
              <a:t>8/30/2023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2C422-6FB9-3E15-45F3-5255D6642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3491BC-A807-6063-F616-6B5D1F414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5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694311-D923-4419-37E0-80F1E827B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EDCC-9171-4634-83A4-B4DAE8C38996}" type="datetime1">
              <a:rPr lang="en-US" smtClean="0"/>
              <a:t>8/30/2023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F43A2-75F5-BC83-1B33-352AAC2DC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E356B-1B12-D365-5D5F-CA29C62C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8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D1CF-F652-FC54-3258-CFB131D8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DC257-C437-E9D0-DA16-59EAEE4B9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55ECE6-201E-1D39-4BDA-AD2C5836D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E52F7-02C3-AB70-20D0-55F1ADF93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792E-21CF-46EC-9668-574F8354115C}" type="datetime1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EB9E74-F2C5-85E8-2779-2A9D61EA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C5BAD-2C6A-CA4D-CDA1-75B5DE25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4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F2084-D3CE-DE6F-3FC8-B185192D6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CCF3C6-B735-BA10-37FF-580CD687AB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FC1745-6F55-7F9E-325C-8098C3D30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56DA31-7AAC-BC77-3816-B2F882B10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56F1-F721-4526-A930-59B2F7F2DDE4}" type="datetime1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F317B-6A58-82D7-0F47-E45ADB66B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82051-619D-CC9A-16DC-521119DE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6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0A3FED-6420-73E4-BEB6-B7B22AC61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48B74-E504-C277-93E2-F0DD2D1FF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408D5-BC40-0354-FEB1-8BEE34B26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9ABE6-7A66-40C1-A2A5-73BC94894BE5}" type="datetime1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0BD3C-0AEB-9A35-9F3C-5AFB5EE3A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8AE2E-63A7-980B-BF7F-C580C27D2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C6DD8-C76B-4B67-848D-6F021EF70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1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6685-99DD-4F7F-FEF1-F109E6D14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8172" y="280174"/>
            <a:ext cx="9144000" cy="2387600"/>
          </a:xfrm>
        </p:spPr>
        <p:txBody>
          <a:bodyPr/>
          <a:lstStyle/>
          <a:p>
            <a:r>
              <a:rPr lang="en-US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Needs &amp; planning WP6a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B10B7A-8E84-470D-1C7B-B5F7C089B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7230" y="2774157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b="1" dirty="0"/>
              <a:t>A. Ballarino for the WP6a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A9A3E0-A56A-DCB2-04CD-827A095C5CAF}"/>
              </a:ext>
            </a:extLst>
          </p:cNvPr>
          <p:cNvSpPr txBox="1"/>
          <p:nvPr/>
        </p:nvSpPr>
        <p:spPr>
          <a:xfrm>
            <a:off x="4070445" y="3936137"/>
            <a:ext cx="40511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TE-MSC-HSD Session</a:t>
            </a:r>
          </a:p>
          <a:p>
            <a:pPr algn="ctr"/>
            <a:r>
              <a:rPr lang="en-US" sz="3600" dirty="0">
                <a:solidFill>
                  <a:schemeClr val="accent1"/>
                </a:solidFill>
              </a:rPr>
              <a:t>30/08/2023 </a:t>
            </a:r>
          </a:p>
        </p:txBody>
      </p:sp>
    </p:spTree>
    <p:extLst>
      <p:ext uri="{BB962C8B-B14F-4D97-AF65-F5344CB8AC3E}">
        <p14:creationId xmlns:p14="http://schemas.microsoft.com/office/powerpoint/2010/main" val="3371975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49FB165-3DF1-0EF9-A741-F60F9AD0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34" y="-26270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Planning – WP6a Master Plan, PSM June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09800-2B89-ED16-C251-5BF2049DA43F}"/>
              </a:ext>
            </a:extLst>
          </p:cNvPr>
          <p:cNvSpPr txBox="1"/>
          <p:nvPr/>
        </p:nvSpPr>
        <p:spPr>
          <a:xfrm>
            <a:off x="5519937" y="5996257"/>
            <a:ext cx="5581015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</a:lstStyle>
          <a:p>
            <a:r>
              <a:rPr lang="en-US" sz="2400" dirty="0"/>
              <a:t>Prepared with the help of the HL-BSO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1FBEDA-4C8E-09AF-E0BA-20214C4A5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1498"/>
            <a:ext cx="12192000" cy="5095005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F7FBC8C0-0B39-1B43-B94A-098A40803CFB}"/>
              </a:ext>
            </a:extLst>
          </p:cNvPr>
          <p:cNvSpPr/>
          <p:nvPr/>
        </p:nvSpPr>
        <p:spPr>
          <a:xfrm rot="5400000">
            <a:off x="10091807" y="4451913"/>
            <a:ext cx="341323" cy="80167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21336C-3DB7-0B97-318E-47596EA3D411}"/>
              </a:ext>
            </a:extLst>
          </p:cNvPr>
          <p:cNvSpPr txBox="1"/>
          <p:nvPr/>
        </p:nvSpPr>
        <p:spPr>
          <a:xfrm>
            <a:off x="9038483" y="3708468"/>
            <a:ext cx="2249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Start of installation in</a:t>
            </a:r>
          </a:p>
          <a:p>
            <a:pPr algn="ctr"/>
            <a:r>
              <a:rPr lang="en-US" b="1" dirty="0"/>
              <a:t>the LHC underground</a:t>
            </a:r>
          </a:p>
          <a:p>
            <a:pPr algn="ctr"/>
            <a:r>
              <a:rPr lang="en-US" b="1" dirty="0"/>
              <a:t>(Oct 2027)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30482-FEC2-D4D2-38E2-31B8D6CEC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7922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11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74AE45B-BE7D-A9D5-EF04-5845D94C2871}"/>
              </a:ext>
            </a:extLst>
          </p:cNvPr>
          <p:cNvGrpSpPr/>
          <p:nvPr/>
        </p:nvGrpSpPr>
        <p:grpSpPr>
          <a:xfrm>
            <a:off x="453765" y="1948410"/>
            <a:ext cx="11171143" cy="4649086"/>
            <a:chOff x="777854" y="760535"/>
            <a:chExt cx="11171144" cy="464908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83A19A0-8A51-0F51-B9B9-2F3282930419}"/>
                </a:ext>
              </a:extLst>
            </p:cNvPr>
            <p:cNvGrpSpPr/>
            <p:nvPr/>
          </p:nvGrpSpPr>
          <p:grpSpPr>
            <a:xfrm>
              <a:off x="777854" y="760535"/>
              <a:ext cx="11105486" cy="4649086"/>
              <a:chOff x="430614" y="1941153"/>
              <a:chExt cx="11105486" cy="464908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A3AB4C8-21E6-2927-CA1F-36DEB0F264D1}"/>
                  </a:ext>
                </a:extLst>
              </p:cNvPr>
              <p:cNvGrpSpPr/>
              <p:nvPr/>
            </p:nvGrpSpPr>
            <p:grpSpPr>
              <a:xfrm>
                <a:off x="563300" y="1941153"/>
                <a:ext cx="10972800" cy="1661759"/>
                <a:chOff x="567159" y="1547614"/>
                <a:chExt cx="10972800" cy="1661759"/>
              </a:xfrm>
            </p:grpSpPr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C1A8EBD0-E109-2B77-00CE-CF4ADA9BA2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67159" y="2526406"/>
                  <a:ext cx="10972800" cy="8450"/>
                </a:xfrm>
                <a:prstGeom prst="straightConnector1">
                  <a:avLst/>
                </a:prstGeom>
                <a:ln w="317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B20F027-60DF-A6AB-629A-49A5AD6C8840}"/>
                    </a:ext>
                  </a:extLst>
                </p:cNvPr>
                <p:cNvSpPr txBox="1"/>
                <p:nvPr/>
              </p:nvSpPr>
              <p:spPr>
                <a:xfrm>
                  <a:off x="918470" y="1574666"/>
                  <a:ext cx="85792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600" b="1" dirty="0"/>
                    <a:t>2023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6B5E9F8-C220-5E07-E5D9-3822270EA5F2}"/>
                    </a:ext>
                  </a:extLst>
                </p:cNvPr>
                <p:cNvSpPr txBox="1"/>
                <p:nvPr/>
              </p:nvSpPr>
              <p:spPr>
                <a:xfrm>
                  <a:off x="2901904" y="1562318"/>
                  <a:ext cx="85792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600" b="1" dirty="0"/>
                    <a:t>2024</a:t>
                  </a:r>
                </a:p>
              </p:txBody>
            </p: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A1FF9A0-54D7-12A9-26AA-D221425EA6B8}"/>
                    </a:ext>
                  </a:extLst>
                </p:cNvPr>
                <p:cNvCxnSpPr/>
                <p:nvPr/>
              </p:nvCxnSpPr>
              <p:spPr>
                <a:xfrm>
                  <a:off x="1010504" y="2424896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B58D1495-DCD3-54AC-CF6E-3ADF466B1AE5}"/>
                    </a:ext>
                  </a:extLst>
                </p:cNvPr>
                <p:cNvCxnSpPr/>
                <p:nvPr/>
              </p:nvCxnSpPr>
              <p:spPr>
                <a:xfrm>
                  <a:off x="1495063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404B812A-FEA5-A8E4-0931-2CB8B2CB0529}"/>
                    </a:ext>
                  </a:extLst>
                </p:cNvPr>
                <p:cNvCxnSpPr/>
                <p:nvPr/>
              </p:nvCxnSpPr>
              <p:spPr>
                <a:xfrm>
                  <a:off x="1956237" y="2419238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F774EAA1-8D5E-FE61-D85E-E0EC293F12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08882" y="1701479"/>
                  <a:ext cx="0" cy="14699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0755769-F0DE-5C86-0D4C-3D028597B2B3}"/>
                    </a:ext>
                  </a:extLst>
                </p:cNvPr>
                <p:cNvSpPr txBox="1"/>
                <p:nvPr/>
              </p:nvSpPr>
              <p:spPr>
                <a:xfrm>
                  <a:off x="573866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Q1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8293CE3-A111-7944-A362-2F957987BDCA}"/>
                    </a:ext>
                  </a:extLst>
                </p:cNvPr>
                <p:cNvSpPr txBox="1"/>
                <p:nvPr/>
              </p:nvSpPr>
              <p:spPr>
                <a:xfrm>
                  <a:off x="1072438" y="205828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Q2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9E853EBB-A413-F9C1-2152-378EFF4F2DD0}"/>
                    </a:ext>
                  </a:extLst>
                </p:cNvPr>
                <p:cNvSpPr txBox="1"/>
                <p:nvPr/>
              </p:nvSpPr>
              <p:spPr>
                <a:xfrm>
                  <a:off x="1500920" y="205828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Q3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D7652C1-BD13-C327-9F88-F5C342DEB8EA}"/>
                    </a:ext>
                  </a:extLst>
                </p:cNvPr>
                <p:cNvSpPr txBox="1"/>
                <p:nvPr/>
              </p:nvSpPr>
              <p:spPr>
                <a:xfrm>
                  <a:off x="1999100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Q4</a:t>
                  </a:r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7ADBB215-2ACC-4BA5-EB1F-0B89BB2747FB}"/>
                    </a:ext>
                  </a:extLst>
                </p:cNvPr>
                <p:cNvCxnSpPr/>
                <p:nvPr/>
              </p:nvCxnSpPr>
              <p:spPr>
                <a:xfrm>
                  <a:off x="3329720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C8F377E5-816D-3C36-9CBA-8E128D81D183}"/>
                    </a:ext>
                  </a:extLst>
                </p:cNvPr>
                <p:cNvCxnSpPr/>
                <p:nvPr/>
              </p:nvCxnSpPr>
              <p:spPr>
                <a:xfrm>
                  <a:off x="6092142" y="2406801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425098EA-179A-50E7-17D6-C84849B0EC46}"/>
                    </a:ext>
                  </a:extLst>
                </p:cNvPr>
                <p:cNvCxnSpPr/>
                <p:nvPr/>
              </p:nvCxnSpPr>
              <p:spPr>
                <a:xfrm>
                  <a:off x="5660973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B70E11EE-57DD-566A-06E6-A54868DBACA7}"/>
                    </a:ext>
                  </a:extLst>
                </p:cNvPr>
                <p:cNvCxnSpPr/>
                <p:nvPr/>
              </p:nvCxnSpPr>
              <p:spPr>
                <a:xfrm>
                  <a:off x="8377537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1D560681-7A95-371D-DE4F-3ECBE6A23254}"/>
                    </a:ext>
                  </a:extLst>
                </p:cNvPr>
                <p:cNvSpPr txBox="1"/>
                <p:nvPr/>
              </p:nvSpPr>
              <p:spPr>
                <a:xfrm>
                  <a:off x="4273698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Q1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301D29B-4EC1-2329-0BB1-52E934BB1FF4}"/>
                    </a:ext>
                  </a:extLst>
                </p:cNvPr>
                <p:cNvSpPr txBox="1"/>
                <p:nvPr/>
              </p:nvSpPr>
              <p:spPr>
                <a:xfrm>
                  <a:off x="4738198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Q2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8D3C6144-E245-A80E-34DF-EBFB789230EF}"/>
                    </a:ext>
                  </a:extLst>
                </p:cNvPr>
                <p:cNvSpPr txBox="1"/>
                <p:nvPr/>
              </p:nvSpPr>
              <p:spPr>
                <a:xfrm>
                  <a:off x="5188886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Q3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8C1CA72-97FB-C045-9739-1D54AA83F815}"/>
                    </a:ext>
                  </a:extLst>
                </p:cNvPr>
                <p:cNvSpPr txBox="1"/>
                <p:nvPr/>
              </p:nvSpPr>
              <p:spPr>
                <a:xfrm>
                  <a:off x="5666563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Q4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2BC602D-2F7D-97BD-2373-6FA010D12AC1}"/>
                    </a:ext>
                  </a:extLst>
                </p:cNvPr>
                <p:cNvSpPr txBox="1"/>
                <p:nvPr/>
              </p:nvSpPr>
              <p:spPr>
                <a:xfrm>
                  <a:off x="4747583" y="1547614"/>
                  <a:ext cx="85792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600" b="1" dirty="0"/>
                    <a:t>2025</a:t>
                  </a:r>
                </a:p>
              </p:txBody>
            </p: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FC2C4B2A-E698-4AA6-4323-7BC1086BC365}"/>
                    </a:ext>
                  </a:extLst>
                </p:cNvPr>
                <p:cNvCxnSpPr/>
                <p:nvPr/>
              </p:nvCxnSpPr>
              <p:spPr>
                <a:xfrm>
                  <a:off x="8881640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47566128-C9C2-8B0A-89A3-0DB135352A8F}"/>
                    </a:ext>
                  </a:extLst>
                </p:cNvPr>
                <p:cNvCxnSpPr/>
                <p:nvPr/>
              </p:nvCxnSpPr>
              <p:spPr>
                <a:xfrm>
                  <a:off x="6555478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9A4B9453-4D8A-4211-810B-43723754CF63}"/>
                    </a:ext>
                  </a:extLst>
                </p:cNvPr>
                <p:cNvCxnSpPr/>
                <p:nvPr/>
              </p:nvCxnSpPr>
              <p:spPr>
                <a:xfrm>
                  <a:off x="2880107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B50AC648-890E-5C03-3193-1F579B62FB3B}"/>
                    </a:ext>
                  </a:extLst>
                </p:cNvPr>
                <p:cNvCxnSpPr/>
                <p:nvPr/>
              </p:nvCxnSpPr>
              <p:spPr>
                <a:xfrm>
                  <a:off x="3759831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4E3BE389-BA4D-906A-2C9B-3825A57BB1A6}"/>
                    </a:ext>
                  </a:extLst>
                </p:cNvPr>
                <p:cNvCxnSpPr/>
                <p:nvPr/>
              </p:nvCxnSpPr>
              <p:spPr>
                <a:xfrm>
                  <a:off x="4747583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8F7A1AD-15F2-CD6D-DC29-3789EF083C2B}"/>
                    </a:ext>
                  </a:extLst>
                </p:cNvPr>
                <p:cNvCxnSpPr/>
                <p:nvPr/>
              </p:nvCxnSpPr>
              <p:spPr>
                <a:xfrm>
                  <a:off x="5176546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D03A06E-07F6-70EB-2F3B-1849B076785F}"/>
                    </a:ext>
                  </a:extLst>
                </p:cNvPr>
                <p:cNvSpPr txBox="1"/>
                <p:nvPr/>
              </p:nvSpPr>
              <p:spPr>
                <a:xfrm>
                  <a:off x="2445263" y="205382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Q1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1C7D20A-F300-5163-869B-115A4BFFD018}"/>
                    </a:ext>
                  </a:extLst>
                </p:cNvPr>
                <p:cNvSpPr txBox="1"/>
                <p:nvPr/>
              </p:nvSpPr>
              <p:spPr>
                <a:xfrm>
                  <a:off x="2967280" y="205382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Q2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F538A1E-BEA4-E929-2A61-C0C3DC82947C}"/>
                    </a:ext>
                  </a:extLst>
                </p:cNvPr>
                <p:cNvSpPr txBox="1"/>
                <p:nvPr/>
              </p:nvSpPr>
              <p:spPr>
                <a:xfrm>
                  <a:off x="3383460" y="205382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Q3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2A12DC43-267E-2895-3229-71A7F3B89E7A}"/>
                    </a:ext>
                  </a:extLst>
                </p:cNvPr>
                <p:cNvSpPr txBox="1"/>
                <p:nvPr/>
              </p:nvSpPr>
              <p:spPr>
                <a:xfrm>
                  <a:off x="3776920" y="2053827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Q4</a:t>
                  </a:r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4CC1161-57C0-B836-8C82-1BE2926930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51185" y="1739389"/>
                  <a:ext cx="0" cy="14699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820D6DCC-5040-721D-36F6-BFA5846A9C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1561" y="1717954"/>
                  <a:ext cx="0" cy="14699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1C342016-6EE3-8637-367A-0E29A6927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3511" y="1676400"/>
                  <a:ext cx="0" cy="14699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F45CE6A-9881-ACA4-0C6A-F6EDDA37BA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80560" y="1669880"/>
                  <a:ext cx="0" cy="14699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187C0A3B-F78F-84E5-8A2D-36732B750CFF}"/>
                    </a:ext>
                  </a:extLst>
                </p:cNvPr>
                <p:cNvSpPr txBox="1"/>
                <p:nvPr/>
              </p:nvSpPr>
              <p:spPr>
                <a:xfrm>
                  <a:off x="6611764" y="1547614"/>
                  <a:ext cx="85792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600" b="1" dirty="0"/>
                    <a:t>2026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6DE99D0-C11C-4B8D-FACA-852312398CAB}"/>
                    </a:ext>
                  </a:extLst>
                </p:cNvPr>
                <p:cNvSpPr txBox="1"/>
                <p:nvPr/>
              </p:nvSpPr>
              <p:spPr>
                <a:xfrm>
                  <a:off x="8441979" y="1562318"/>
                  <a:ext cx="85792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600" b="1" dirty="0"/>
                    <a:t>2027</a:t>
                  </a:r>
                </a:p>
              </p:txBody>
            </p: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E208A213-CFAB-68A1-E809-B1266BD22CEE}"/>
                    </a:ext>
                  </a:extLst>
                </p:cNvPr>
                <p:cNvCxnSpPr/>
                <p:nvPr/>
              </p:nvCxnSpPr>
              <p:spPr>
                <a:xfrm>
                  <a:off x="7029152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F5B40446-99E3-3F4B-3971-ABD72618542A}"/>
                    </a:ext>
                  </a:extLst>
                </p:cNvPr>
                <p:cNvCxnSpPr/>
                <p:nvPr/>
              </p:nvCxnSpPr>
              <p:spPr>
                <a:xfrm>
                  <a:off x="7469691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C27259E-740A-7C90-52B8-E2856E11539B}"/>
                    </a:ext>
                  </a:extLst>
                </p:cNvPr>
                <p:cNvCxnSpPr/>
                <p:nvPr/>
              </p:nvCxnSpPr>
              <p:spPr>
                <a:xfrm>
                  <a:off x="9299906" y="2423160"/>
                  <a:ext cx="0" cy="2430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5789F926-E694-A90E-164B-9E7D09319ACE}"/>
                    </a:ext>
                  </a:extLst>
                </p:cNvPr>
                <p:cNvSpPr txBox="1"/>
                <p:nvPr/>
              </p:nvSpPr>
              <p:spPr>
                <a:xfrm>
                  <a:off x="6078700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Q1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4A99D898-E16A-0FB6-6424-3372D9419D85}"/>
                    </a:ext>
                  </a:extLst>
                </p:cNvPr>
                <p:cNvSpPr txBox="1"/>
                <p:nvPr/>
              </p:nvSpPr>
              <p:spPr>
                <a:xfrm>
                  <a:off x="6543200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Q2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2F96FBB-9EEB-ADA8-6F4B-8CE130658864}"/>
                    </a:ext>
                  </a:extLst>
                </p:cNvPr>
                <p:cNvSpPr txBox="1"/>
                <p:nvPr/>
              </p:nvSpPr>
              <p:spPr>
                <a:xfrm>
                  <a:off x="6993888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Q3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CE1606FB-D805-F5DF-1E5C-8EBB4791EF6A}"/>
                    </a:ext>
                  </a:extLst>
                </p:cNvPr>
                <p:cNvSpPr txBox="1"/>
                <p:nvPr/>
              </p:nvSpPr>
              <p:spPr>
                <a:xfrm>
                  <a:off x="7471566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Q4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2F18997-3DBF-F780-C27E-6DA62375A115}"/>
                    </a:ext>
                  </a:extLst>
                </p:cNvPr>
                <p:cNvSpPr txBox="1"/>
                <p:nvPr/>
              </p:nvSpPr>
              <p:spPr>
                <a:xfrm>
                  <a:off x="7922126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Q1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2E1C9A8A-C4DD-6E94-7DE7-CF1F0918BBC5}"/>
                    </a:ext>
                  </a:extLst>
                </p:cNvPr>
                <p:cNvSpPr txBox="1"/>
                <p:nvPr/>
              </p:nvSpPr>
              <p:spPr>
                <a:xfrm>
                  <a:off x="8386626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Q2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E499A64-9063-95EE-A471-A623D1DEFC28}"/>
                    </a:ext>
                  </a:extLst>
                </p:cNvPr>
                <p:cNvSpPr txBox="1"/>
                <p:nvPr/>
              </p:nvSpPr>
              <p:spPr>
                <a:xfrm>
                  <a:off x="8837314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Q3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603C658-9040-A534-9ECE-E736D2178EE0}"/>
                    </a:ext>
                  </a:extLst>
                </p:cNvPr>
                <p:cNvSpPr txBox="1"/>
                <p:nvPr/>
              </p:nvSpPr>
              <p:spPr>
                <a:xfrm>
                  <a:off x="9314990" y="2057399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Q4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96E635F-39A4-D744-E11A-5CEEA5628211}"/>
                  </a:ext>
                </a:extLst>
              </p:cNvPr>
              <p:cNvGrpSpPr/>
              <p:nvPr/>
            </p:nvGrpSpPr>
            <p:grpSpPr>
              <a:xfrm>
                <a:off x="430614" y="2904233"/>
                <a:ext cx="4058205" cy="3686006"/>
                <a:chOff x="430614" y="2904233"/>
                <a:chExt cx="4058205" cy="3686006"/>
              </a:xfrm>
            </p:grpSpPr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8CD5B9B3-F176-2AA1-483E-7AC2301E68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30927" y="3306620"/>
                  <a:ext cx="13016" cy="1204102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89D91481-1276-C891-5A94-15883A010FD3}"/>
                    </a:ext>
                  </a:extLst>
                </p:cNvPr>
                <p:cNvSpPr txBox="1"/>
                <p:nvPr/>
              </p:nvSpPr>
              <p:spPr>
                <a:xfrm>
                  <a:off x="430614" y="3254909"/>
                  <a:ext cx="205348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3034" indent="-173034">
                    <a:buFont typeface="Courier New" panose="02070309020205020404" pitchFamily="49" charset="0"/>
                    <a:buChar char="o"/>
                  </a:pPr>
                  <a:r>
                    <a:rPr lang="en-US" b="1" dirty="0"/>
                    <a:t>SC Link Cryostats</a:t>
                  </a:r>
                </a:p>
                <a:p>
                  <a:pPr>
                    <a:tabLst>
                      <a:tab pos="173034" algn="l"/>
                    </a:tabLst>
                  </a:pPr>
                  <a:r>
                    <a:rPr lang="en-US" dirty="0"/>
                    <a:t>	(Cryoworld)</a:t>
                  </a:r>
                </a:p>
              </p:txBody>
            </p: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E99F140B-A54E-03AF-1DA9-B12CC27460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52139" y="3314700"/>
                  <a:ext cx="0" cy="186542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F434700-64FA-8301-8DE9-21C7ACB04666}"/>
                    </a:ext>
                  </a:extLst>
                </p:cNvPr>
                <p:cNvSpPr txBox="1"/>
                <p:nvPr/>
              </p:nvSpPr>
              <p:spPr>
                <a:xfrm>
                  <a:off x="2328366" y="5048137"/>
                  <a:ext cx="1090427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3034" indent="-173034">
                    <a:buFont typeface="Courier New" panose="02070309020205020404" pitchFamily="49" charset="0"/>
                    <a:buChar char="o"/>
                  </a:pPr>
                  <a:r>
                    <a:rPr lang="en-US" b="1" dirty="0"/>
                    <a:t>DFX</a:t>
                  </a:r>
                </a:p>
                <a:p>
                  <a:r>
                    <a:rPr lang="en-US" dirty="0"/>
                    <a:t>  (SOTON)</a:t>
                  </a:r>
                </a:p>
              </p:txBody>
            </p: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9D7D429E-D5F9-5FA8-7671-0824AAF53D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405023" y="3314700"/>
                  <a:ext cx="802" cy="3275539"/>
                </a:xfrm>
                <a:prstGeom prst="line">
                  <a:avLst/>
                </a:prstGeom>
                <a:ln w="25400" cmpd="sng">
                  <a:solidFill>
                    <a:schemeClr val="accent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1419CEB-F6CC-C870-DEC2-BCDE4EC38E3A}"/>
                    </a:ext>
                  </a:extLst>
                </p:cNvPr>
                <p:cNvSpPr txBox="1"/>
                <p:nvPr/>
              </p:nvSpPr>
              <p:spPr>
                <a:xfrm>
                  <a:off x="571029" y="4456205"/>
                  <a:ext cx="1512402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3034" indent="-173034">
                    <a:buFont typeface="Courier New" panose="02070309020205020404" pitchFamily="49" charset="0"/>
                    <a:buChar char="o"/>
                  </a:pPr>
                  <a:r>
                    <a:rPr lang="en-US" b="1" dirty="0"/>
                    <a:t>DFHX</a:t>
                  </a:r>
                </a:p>
                <a:p>
                  <a:r>
                    <a:rPr lang="en-US" dirty="0"/>
                    <a:t> (Uppsala Un.)</a:t>
                  </a:r>
                </a:p>
                <a:p>
                  <a:endParaRPr lang="en-US" dirty="0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7E104A29-72B7-8E87-B7BF-287522E6BC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28767" y="3327555"/>
                  <a:ext cx="13016" cy="1204102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31071D47-5394-5F60-23AC-FAC59905FD9F}"/>
                    </a:ext>
                  </a:extLst>
                </p:cNvPr>
                <p:cNvSpPr txBox="1"/>
                <p:nvPr/>
              </p:nvSpPr>
              <p:spPr>
                <a:xfrm>
                  <a:off x="3259524" y="2904233"/>
                  <a:ext cx="1229295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  <a:p>
                  <a:pPr marL="173034" indent="-173034">
                    <a:buFont typeface="Courier New" panose="02070309020205020404" pitchFamily="49" charset="0"/>
                    <a:buChar char="o"/>
                  </a:pPr>
                  <a:r>
                    <a:rPr lang="en-US" b="1" dirty="0"/>
                    <a:t>Leads</a:t>
                  </a:r>
                  <a:r>
                    <a:rPr lang="en-US" dirty="0"/>
                    <a:t> </a:t>
                  </a:r>
                </a:p>
                <a:p>
                  <a:r>
                    <a:rPr lang="en-US" dirty="0"/>
                    <a:t> (M.W.)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F244F68E-2ED8-EA65-9272-AEF8067C8A64}"/>
                    </a:ext>
                  </a:extLst>
                </p:cNvPr>
                <p:cNvSpPr txBox="1"/>
                <p:nvPr/>
              </p:nvSpPr>
              <p:spPr>
                <a:xfrm>
                  <a:off x="2361769" y="5346021"/>
                  <a:ext cx="1512402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dirty="0"/>
                </a:p>
                <a:p>
                  <a:pPr marL="115885" indent="-115885">
                    <a:buFont typeface="Courier New" panose="02070309020205020404" pitchFamily="49" charset="0"/>
                    <a:buChar char="o"/>
                  </a:pPr>
                  <a:r>
                    <a:rPr lang="en-US" dirty="0"/>
                    <a:t> </a:t>
                  </a:r>
                  <a:r>
                    <a:rPr lang="en-US" b="1" dirty="0"/>
                    <a:t>DFHM</a:t>
                  </a:r>
                </a:p>
                <a:p>
                  <a:r>
                    <a:rPr lang="en-US" dirty="0"/>
                    <a:t> (Uppsala Un.)</a:t>
                  </a:r>
                </a:p>
              </p:txBody>
            </p:sp>
          </p:grp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1EC5701-F252-1D47-2B07-3EEF14944F8F}"/>
                </a:ext>
              </a:extLst>
            </p:cNvPr>
            <p:cNvCxnSpPr>
              <a:cxnSpLocks/>
            </p:cNvCxnSpPr>
            <p:nvPr/>
          </p:nvCxnSpPr>
          <p:spPr>
            <a:xfrm>
              <a:off x="9637871" y="2099482"/>
              <a:ext cx="0" cy="3275539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34F919-1BBE-2647-5424-B79EA0E3E931}"/>
                </a:ext>
              </a:extLst>
            </p:cNvPr>
            <p:cNvSpPr txBox="1"/>
            <p:nvPr/>
          </p:nvSpPr>
          <p:spPr>
            <a:xfrm>
              <a:off x="9658371" y="2845831"/>
              <a:ext cx="22906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54513" indent="-154513">
                <a:buFont typeface="Courier New" panose="02070309020205020404" pitchFamily="49" charset="0"/>
                <a:buChar char="o"/>
              </a:pPr>
              <a:r>
                <a:rPr lang="en-US" b="1" dirty="0">
                  <a:solidFill>
                    <a:srgbClr val="00B050"/>
                  </a:solidFill>
                </a:rPr>
                <a:t>Start of installation </a:t>
              </a:r>
            </a:p>
            <a:p>
              <a:pPr defTabSz="154513"/>
              <a:r>
                <a:rPr lang="en-US" b="1" dirty="0">
                  <a:solidFill>
                    <a:srgbClr val="00B050"/>
                  </a:solidFill>
                </a:rPr>
                <a:t>	in LHC underground</a:t>
              </a:r>
              <a:r>
                <a:rPr lang="en-US" b="1" dirty="0"/>
                <a:t> </a:t>
              </a:r>
            </a:p>
          </p:txBody>
        </p:sp>
      </p:grpSp>
      <p:sp>
        <p:nvSpPr>
          <p:cNvPr id="66" name="Star: 5 Points 65">
            <a:extLst>
              <a:ext uri="{FF2B5EF4-FFF2-40B4-BE49-F238E27FC236}">
                <a16:creationId xmlns:a16="http://schemas.microsoft.com/office/drawing/2014/main" id="{FB555657-2C0D-3566-EE67-4502D24A72BF}"/>
              </a:ext>
            </a:extLst>
          </p:cNvPr>
          <p:cNvSpPr/>
          <p:nvPr/>
        </p:nvSpPr>
        <p:spPr>
          <a:xfrm>
            <a:off x="2229660" y="2705749"/>
            <a:ext cx="411480" cy="41148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tar: 5 Points 66">
            <a:extLst>
              <a:ext uri="{FF2B5EF4-FFF2-40B4-BE49-F238E27FC236}">
                <a16:creationId xmlns:a16="http://schemas.microsoft.com/office/drawing/2014/main" id="{FBC6A734-9DBB-0ACB-533C-67B43E90F87D}"/>
              </a:ext>
            </a:extLst>
          </p:cNvPr>
          <p:cNvSpPr/>
          <p:nvPr/>
        </p:nvSpPr>
        <p:spPr>
          <a:xfrm>
            <a:off x="9108041" y="2721462"/>
            <a:ext cx="411480" cy="41148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0030A31-D1B4-DC83-DC8B-25CD507ADAAE}"/>
              </a:ext>
            </a:extLst>
          </p:cNvPr>
          <p:cNvSpPr txBox="1"/>
          <p:nvPr/>
        </p:nvSpPr>
        <p:spPr>
          <a:xfrm>
            <a:off x="1180814" y="1696965"/>
            <a:ext cx="24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Prototype System tested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836F470-D80E-8825-8CD5-C17556DD2BEF}"/>
              </a:ext>
            </a:extLst>
          </p:cNvPr>
          <p:cNvGrpSpPr/>
          <p:nvPr/>
        </p:nvGrpSpPr>
        <p:grpSpPr>
          <a:xfrm>
            <a:off x="2264303" y="688265"/>
            <a:ext cx="4310466" cy="1072455"/>
            <a:chOff x="2600799" y="634704"/>
            <a:chExt cx="3979874" cy="1001021"/>
          </a:xfrm>
        </p:grpSpPr>
        <p:sp>
          <p:nvSpPr>
            <p:cNvPr id="70" name="Left Brace 69">
              <a:extLst>
                <a:ext uri="{FF2B5EF4-FFF2-40B4-BE49-F238E27FC236}">
                  <a16:creationId xmlns:a16="http://schemas.microsoft.com/office/drawing/2014/main" id="{DAEC0EEF-C65A-6F16-1C7E-9A82B3CF65D5}"/>
                </a:ext>
              </a:extLst>
            </p:cNvPr>
            <p:cNvSpPr/>
            <p:nvPr/>
          </p:nvSpPr>
          <p:spPr>
            <a:xfrm rot="5400000">
              <a:off x="4458577" y="-375364"/>
              <a:ext cx="360887" cy="3661292"/>
            </a:xfrm>
            <a:prstGeom prst="leftBrac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019E6FF-EFFE-CE4C-2C0B-AEF411DF9D33}"/>
                </a:ext>
              </a:extLst>
            </p:cNvPr>
            <p:cNvSpPr txBox="1"/>
            <p:nvPr/>
          </p:nvSpPr>
          <p:spPr>
            <a:xfrm>
              <a:off x="2600799" y="634704"/>
              <a:ext cx="39798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4"/>
                  </a:solidFill>
                </a:rPr>
                <a:t>Completion of current leads (HTS, EBW)</a:t>
              </a:r>
            </a:p>
            <a:p>
              <a:pPr algn="ctr"/>
              <a:r>
                <a:rPr lang="en-US" sz="2000" b="1" dirty="0">
                  <a:solidFill>
                    <a:schemeClr val="accent4"/>
                  </a:solidFill>
                </a:rPr>
                <a:t>Assembled/tested of  8+1 Systems</a:t>
              </a:r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4465491-5D15-B637-2D16-DA5E33DA440C}"/>
              </a:ext>
            </a:extLst>
          </p:cNvPr>
          <p:cNvCxnSpPr>
            <a:cxnSpLocks/>
          </p:cNvCxnSpPr>
          <p:nvPr/>
        </p:nvCxnSpPr>
        <p:spPr>
          <a:xfrm>
            <a:off x="2896731" y="3283252"/>
            <a:ext cx="7396" cy="329328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6C3AE43-B6CD-B6E6-32B1-2A7AED880B43}"/>
              </a:ext>
            </a:extLst>
          </p:cNvPr>
          <p:cNvSpPr txBox="1"/>
          <p:nvPr/>
        </p:nvSpPr>
        <p:spPr>
          <a:xfrm>
            <a:off x="4257771" y="4143530"/>
            <a:ext cx="1090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4" indent="-173034">
              <a:buFont typeface="Courier New" panose="02070309020205020404" pitchFamily="49" charset="0"/>
              <a:buChar char="o"/>
            </a:pPr>
            <a:r>
              <a:rPr lang="en-US" b="1" dirty="0"/>
              <a:t>DFM</a:t>
            </a:r>
          </a:p>
          <a:p>
            <a:r>
              <a:rPr lang="en-US" dirty="0"/>
              <a:t>  (SOTON)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D3F82EC-1422-5726-4EB9-FE0CF26E72D6}"/>
              </a:ext>
            </a:extLst>
          </p:cNvPr>
          <p:cNvCxnSpPr>
            <a:cxnSpLocks/>
          </p:cNvCxnSpPr>
          <p:nvPr/>
        </p:nvCxnSpPr>
        <p:spPr>
          <a:xfrm>
            <a:off x="4266645" y="3388517"/>
            <a:ext cx="0" cy="327553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Left Brace 75">
            <a:extLst>
              <a:ext uri="{FF2B5EF4-FFF2-40B4-BE49-F238E27FC236}">
                <a16:creationId xmlns:a16="http://schemas.microsoft.com/office/drawing/2014/main" id="{297124FD-BBAA-1184-4A40-5B99AF685A02}"/>
              </a:ext>
            </a:extLst>
          </p:cNvPr>
          <p:cNvSpPr/>
          <p:nvPr/>
        </p:nvSpPr>
        <p:spPr>
          <a:xfrm rot="5400000">
            <a:off x="6472754" y="1330628"/>
            <a:ext cx="356911" cy="1027039"/>
          </a:xfrm>
          <a:prstGeom prst="leftBrac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1F2DB29-5AAC-92E7-9AB3-98FEF43F693A}"/>
              </a:ext>
            </a:extLst>
          </p:cNvPr>
          <p:cNvSpPr txBox="1"/>
          <p:nvPr/>
        </p:nvSpPr>
        <p:spPr>
          <a:xfrm>
            <a:off x="6602576" y="1042796"/>
            <a:ext cx="27343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</a:rPr>
              <a:t>Assembly/test of spare </a:t>
            </a:r>
          </a:p>
          <a:p>
            <a:r>
              <a:rPr lang="en-US" sz="2000" b="1" dirty="0">
                <a:solidFill>
                  <a:schemeClr val="accent4"/>
                </a:solidFill>
              </a:rPr>
              <a:t>System for MSs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553DBC8-1151-26E9-3818-DA99E69BA0BF}"/>
              </a:ext>
            </a:extLst>
          </p:cNvPr>
          <p:cNvSpPr txBox="1"/>
          <p:nvPr/>
        </p:nvSpPr>
        <p:spPr>
          <a:xfrm>
            <a:off x="2881632" y="5934670"/>
            <a:ext cx="15533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pPr marL="173034" indent="-173034">
              <a:buFont typeface="Courier New" panose="02070309020205020404" pitchFamily="49" charset="0"/>
              <a:buChar char="o"/>
            </a:pPr>
            <a:r>
              <a:rPr lang="en-US" b="1" dirty="0"/>
              <a:t>MgB</a:t>
            </a:r>
            <a:r>
              <a:rPr lang="en-US" b="1" baseline="-25000" dirty="0"/>
              <a:t>2</a:t>
            </a:r>
            <a:r>
              <a:rPr lang="en-US" b="1" dirty="0"/>
              <a:t> Cables</a:t>
            </a:r>
          </a:p>
          <a:p>
            <a:r>
              <a:rPr lang="en-US" dirty="0"/>
              <a:t>  (ICAS)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9BA60372-6599-F9F2-A7C4-2DCD376A5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06" y="-21574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WP6a schedule </a:t>
            </a:r>
          </a:p>
        </p:txBody>
      </p:sp>
      <p:sp>
        <p:nvSpPr>
          <p:cNvPr id="81" name="Star: 5 Points 80">
            <a:extLst>
              <a:ext uri="{FF2B5EF4-FFF2-40B4-BE49-F238E27FC236}">
                <a16:creationId xmlns:a16="http://schemas.microsoft.com/office/drawing/2014/main" id="{C8BD640F-BED8-AF2F-1644-061944A62C32}"/>
              </a:ext>
            </a:extLst>
          </p:cNvPr>
          <p:cNvSpPr/>
          <p:nvPr/>
        </p:nvSpPr>
        <p:spPr>
          <a:xfrm>
            <a:off x="6365516" y="2697121"/>
            <a:ext cx="411480" cy="41148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tar: 5 Points 81">
            <a:extLst>
              <a:ext uri="{FF2B5EF4-FFF2-40B4-BE49-F238E27FC236}">
                <a16:creationId xmlns:a16="http://schemas.microsoft.com/office/drawing/2014/main" id="{1C978B7E-1594-AF2B-3BC9-DA06E0307D1A}"/>
              </a:ext>
            </a:extLst>
          </p:cNvPr>
          <p:cNvSpPr/>
          <p:nvPr/>
        </p:nvSpPr>
        <p:spPr>
          <a:xfrm>
            <a:off x="6898681" y="2679303"/>
            <a:ext cx="411480" cy="41148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211F02-55D1-B14B-34C6-44FF9DB6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2623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3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/>
      <p:bldP spid="76" grpId="0" animBg="1"/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64A8E-CDCE-038A-AF5E-813B5EA93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11" y="-30620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B6D6809-FCC7-E259-A28F-30681EDB4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3" y="579518"/>
            <a:ext cx="10515600" cy="5942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Baseline</a:t>
            </a:r>
            <a:r>
              <a:rPr lang="en-US" sz="3200" dirty="0"/>
              <a:t>:</a:t>
            </a:r>
          </a:p>
          <a:p>
            <a:pPr lvl="1"/>
            <a:r>
              <a:rPr lang="en-US" dirty="0"/>
              <a:t>Assembly of SC Links (cables in cryostats) in the </a:t>
            </a:r>
            <a:r>
              <a:rPr lang="en-US" b="1" dirty="0"/>
              <a:t>SM-18</a:t>
            </a:r>
          </a:p>
          <a:p>
            <a:pPr lvl="1"/>
            <a:r>
              <a:rPr lang="en-US" dirty="0"/>
              <a:t>Assembly and test of Cold Powering Systems in the </a:t>
            </a:r>
            <a:r>
              <a:rPr lang="en-US" b="1" dirty="0"/>
              <a:t>SM-18</a:t>
            </a:r>
          </a:p>
          <a:p>
            <a:pPr lvl="1"/>
            <a:r>
              <a:rPr lang="en-US" dirty="0"/>
              <a:t>Temporary storage of component and final systems in the </a:t>
            </a:r>
            <a:r>
              <a:rPr lang="en-US" b="1" dirty="0"/>
              <a:t>flexi building</a:t>
            </a:r>
          </a:p>
          <a:p>
            <a:pPr lvl="1"/>
            <a:r>
              <a:rPr lang="en-US" dirty="0"/>
              <a:t>Cabling of HTS in </a:t>
            </a:r>
            <a:r>
              <a:rPr lang="en-US" b="1" dirty="0"/>
              <a:t>building 927</a:t>
            </a:r>
          </a:p>
          <a:p>
            <a:pPr lvl="1"/>
            <a:r>
              <a:rPr lang="en-US" dirty="0"/>
              <a:t>Installation trials in </a:t>
            </a:r>
            <a:r>
              <a:rPr lang="en-US" b="1" dirty="0"/>
              <a:t>building 927</a:t>
            </a:r>
            <a:r>
              <a:rPr lang="en-US" dirty="0"/>
              <a:t> and in </a:t>
            </a:r>
            <a:r>
              <a:rPr lang="en-US" b="1" dirty="0"/>
              <a:t>building 181</a:t>
            </a:r>
          </a:p>
          <a:p>
            <a:pPr lvl="1"/>
            <a:r>
              <a:rPr lang="en-US" dirty="0"/>
              <a:t>Assembly of HTS part of the current leads - including instrumentation – and storage of HTS (tapes and cables)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Final leak and HV tests of the HTS current leads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Construction of conduction-cooled current leads in </a:t>
            </a:r>
            <a:r>
              <a:rPr lang="en-US" b="1" dirty="0"/>
              <a:t>building 288 </a:t>
            </a:r>
            <a:r>
              <a:rPr lang="en-US" dirty="0"/>
              <a:t>(laser welding in the Main Workshop)</a:t>
            </a:r>
          </a:p>
          <a:p>
            <a:pPr lvl="1"/>
            <a:r>
              <a:rPr lang="en-US" dirty="0"/>
              <a:t>QC on HTS (tapes and cables) in </a:t>
            </a:r>
            <a:r>
              <a:rPr lang="en-US" b="1" dirty="0"/>
              <a:t>building 163 </a:t>
            </a:r>
            <a:r>
              <a:rPr lang="en-US" dirty="0"/>
              <a:t>(LN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QC of MgB</a:t>
            </a:r>
            <a:r>
              <a:rPr lang="en-US" baseline="-25000" dirty="0"/>
              <a:t>2</a:t>
            </a:r>
            <a:r>
              <a:rPr lang="en-US" dirty="0"/>
              <a:t> (wires) in </a:t>
            </a:r>
            <a:r>
              <a:rPr lang="en-US" b="1" dirty="0"/>
              <a:t>building 163 </a:t>
            </a:r>
            <a:r>
              <a:rPr lang="en-US" dirty="0"/>
              <a:t>(</a:t>
            </a:r>
            <a:r>
              <a:rPr lang="en-US" dirty="0" err="1"/>
              <a:t>LHe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Construction of resistive parts of current leads in </a:t>
            </a:r>
            <a:r>
              <a:rPr lang="en-US" b="1" dirty="0"/>
              <a:t>Main Workshop </a:t>
            </a:r>
            <a:r>
              <a:rPr lang="en-US" dirty="0"/>
              <a:t>(initially in-kind contribution from Russia)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BECB9-06AF-A810-6A28-925649D86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1039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22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44AD523-F201-7F40-916E-F6E73EC7A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8" y="44049"/>
            <a:ext cx="12192000" cy="67295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E121FF-F345-65DE-6661-4B0FAC79ADCA}"/>
              </a:ext>
            </a:extLst>
          </p:cNvPr>
          <p:cNvSpPr txBox="1"/>
          <p:nvPr/>
        </p:nvSpPr>
        <p:spPr>
          <a:xfrm>
            <a:off x="2244524" y="84445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Present locations for WP6a activities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C36D6C-A05B-4D99-9D6E-E7CAB28DA83F}"/>
              </a:ext>
            </a:extLst>
          </p:cNvPr>
          <p:cNvSpPr txBox="1"/>
          <p:nvPr/>
        </p:nvSpPr>
        <p:spPr>
          <a:xfrm>
            <a:off x="9604092" y="96020"/>
            <a:ext cx="198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 code: activity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B0C880-306D-DDE3-1507-1C24BBA3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80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64A8E-CDCE-038A-AF5E-813B5EA93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58" y="-27609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Space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B6D6809-FCC7-E259-A28F-30681EDB4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58" y="776288"/>
            <a:ext cx="10515600" cy="5942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Baseline</a:t>
            </a:r>
            <a:r>
              <a:rPr lang="en-US" sz="3200" dirty="0"/>
              <a:t>:</a:t>
            </a:r>
          </a:p>
          <a:p>
            <a:pPr lvl="1"/>
            <a:r>
              <a:rPr lang="en-US" dirty="0"/>
              <a:t>Assembly of SC Links (cables in cryostats) in the </a:t>
            </a:r>
            <a:r>
              <a:rPr lang="en-US" b="1" dirty="0"/>
              <a:t>SM-18</a:t>
            </a:r>
          </a:p>
          <a:p>
            <a:pPr lvl="1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Assembly and test of Cold Powering Systems in the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SM-18</a:t>
            </a:r>
          </a:p>
          <a:p>
            <a:pPr lvl="1"/>
            <a:r>
              <a:rPr lang="en-US" dirty="0"/>
              <a:t>Temporary storage of component and final systems in the </a:t>
            </a:r>
            <a:r>
              <a:rPr lang="en-US" b="1" dirty="0"/>
              <a:t>flexi building</a:t>
            </a:r>
          </a:p>
          <a:p>
            <a:pPr lvl="1"/>
            <a:r>
              <a:rPr lang="en-US" dirty="0"/>
              <a:t>Cabling of HTS in </a:t>
            </a:r>
            <a:r>
              <a:rPr lang="en-US" b="1" dirty="0"/>
              <a:t>building 927</a:t>
            </a:r>
          </a:p>
          <a:p>
            <a:pPr lvl="1"/>
            <a:r>
              <a:rPr lang="en-US" dirty="0"/>
              <a:t>Installation trials in </a:t>
            </a:r>
            <a:r>
              <a:rPr lang="en-US" b="1" dirty="0"/>
              <a:t>building 927</a:t>
            </a:r>
            <a:r>
              <a:rPr lang="en-US" dirty="0"/>
              <a:t> and in </a:t>
            </a:r>
            <a:r>
              <a:rPr lang="en-US" b="1" dirty="0"/>
              <a:t>building 181</a:t>
            </a:r>
          </a:p>
          <a:p>
            <a:pPr lvl="1"/>
            <a:r>
              <a:rPr lang="en-US" dirty="0"/>
              <a:t>Assembly of HTS part of the current leads - including instrumentation – and storage of HTS (tapes and cables)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Final leak and HV tests of the HTS current leads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Construction of conduction-cooled current leads in </a:t>
            </a:r>
            <a:r>
              <a:rPr lang="en-US" b="1" dirty="0"/>
              <a:t>building 288 </a:t>
            </a:r>
            <a:r>
              <a:rPr lang="en-US" dirty="0"/>
              <a:t>(laser welding in the Main Workshop)</a:t>
            </a:r>
          </a:p>
          <a:p>
            <a:pPr lvl="1"/>
            <a:r>
              <a:rPr lang="en-US" dirty="0"/>
              <a:t>QC on HTS (tapes and cables) in </a:t>
            </a:r>
            <a:r>
              <a:rPr lang="en-US" b="1" dirty="0"/>
              <a:t>building 163 </a:t>
            </a:r>
            <a:r>
              <a:rPr lang="en-US" dirty="0"/>
              <a:t>(LN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QC of MgB</a:t>
            </a:r>
            <a:r>
              <a:rPr lang="en-US" baseline="-25000" dirty="0"/>
              <a:t>2</a:t>
            </a:r>
            <a:r>
              <a:rPr lang="en-US" dirty="0"/>
              <a:t> (wires) in </a:t>
            </a:r>
            <a:r>
              <a:rPr lang="en-US" b="1" dirty="0"/>
              <a:t>building 163 </a:t>
            </a:r>
            <a:r>
              <a:rPr lang="en-US" dirty="0"/>
              <a:t>(</a:t>
            </a:r>
            <a:r>
              <a:rPr lang="en-US" dirty="0" err="1"/>
              <a:t>LHe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Construction of resistive parts of current leads in </a:t>
            </a:r>
            <a:r>
              <a:rPr lang="en-US" b="1" dirty="0"/>
              <a:t>Main Workshop </a:t>
            </a:r>
            <a:r>
              <a:rPr lang="en-US" dirty="0"/>
              <a:t>(initially in-kind contribution from Russia)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6EEBB29A-E311-A742-0B29-1D9CA9F55A5A}"/>
              </a:ext>
            </a:extLst>
          </p:cNvPr>
          <p:cNvSpPr/>
          <p:nvPr/>
        </p:nvSpPr>
        <p:spPr>
          <a:xfrm>
            <a:off x="537258" y="1747774"/>
            <a:ext cx="451413" cy="2730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1C957-9AEB-3F7B-0854-BC707E02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79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11892FA-6745-4DBD-471D-12468122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92" y="-378416"/>
            <a:ext cx="11502308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series Cold Powering Systems (1/2)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099C223-485E-182F-7360-F45B83E7D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155" y="561624"/>
            <a:ext cx="11465689" cy="5896519"/>
          </a:xfrm>
        </p:spPr>
        <p:txBody>
          <a:bodyPr>
            <a:normAutofit fontScale="92500" lnSpcReduction="10000"/>
          </a:bodyPr>
          <a:lstStyle/>
          <a:p>
            <a:pPr marL="347663" lvl="1" indent="-347663"/>
            <a:r>
              <a:rPr lang="en-US" sz="2800" b="1" dirty="0"/>
              <a:t>With the assembly of the Prototype System, validated procedures for many different critical steps</a:t>
            </a:r>
          </a:p>
          <a:p>
            <a:pPr marL="804863" lvl="2" indent="-347663"/>
            <a:r>
              <a:rPr lang="en-US" sz="2600" dirty="0"/>
              <a:t>Handling/flexibility of SC Link – and positioning in the test area </a:t>
            </a:r>
          </a:p>
          <a:p>
            <a:pPr marL="804863" lvl="2" indent="-347663"/>
            <a:r>
              <a:rPr lang="en-US" sz="2600" dirty="0"/>
              <a:t>Mechanical aspects of DFHX (well validated before final assembly)</a:t>
            </a:r>
          </a:p>
          <a:p>
            <a:pPr marL="804863" lvl="2" indent="-347663"/>
            <a:r>
              <a:rPr lang="en-US" sz="2600" dirty="0"/>
              <a:t>Routing of MgB</a:t>
            </a:r>
            <a:r>
              <a:rPr lang="en-US" sz="2600" baseline="-25000" dirty="0"/>
              <a:t>2 </a:t>
            </a:r>
            <a:r>
              <a:rPr lang="en-US" sz="2600" dirty="0"/>
              <a:t>bus-bar in DFHX</a:t>
            </a:r>
          </a:p>
          <a:p>
            <a:pPr marL="804863" lvl="2" indent="-347663"/>
            <a:r>
              <a:rPr lang="en-US" sz="2600" dirty="0"/>
              <a:t>Integration of HTS current leads</a:t>
            </a:r>
          </a:p>
          <a:p>
            <a:pPr marL="804863" lvl="2" indent="-347663"/>
            <a:r>
              <a:rPr lang="en-US" sz="2600" dirty="0"/>
              <a:t>Performance of splices (MgB</a:t>
            </a:r>
            <a:r>
              <a:rPr lang="en-US" sz="2600" baseline="-25000" dirty="0"/>
              <a:t>2</a:t>
            </a:r>
            <a:r>
              <a:rPr lang="en-US" sz="2600" dirty="0"/>
              <a:t> to HTS)</a:t>
            </a:r>
          </a:p>
          <a:p>
            <a:pPr marL="804863" lvl="2" indent="-347663"/>
            <a:r>
              <a:rPr lang="en-US" sz="2600" dirty="0"/>
              <a:t>HV Testing – performed at different stages of the assembly process</a:t>
            </a:r>
          </a:p>
          <a:p>
            <a:pPr marL="457200" lvl="2" indent="0">
              <a:buNone/>
            </a:pPr>
            <a:endParaRPr lang="en-US" sz="1300" dirty="0"/>
          </a:p>
          <a:p>
            <a:pPr marL="347663" lvl="1" indent="-347663"/>
            <a:r>
              <a:rPr lang="en-US" sz="2800" dirty="0"/>
              <a:t>Initial WP6a assumption for the </a:t>
            </a:r>
            <a:r>
              <a:rPr lang="en-US" sz="2800" b="1" dirty="0"/>
              <a:t>assembly and test </a:t>
            </a:r>
            <a:r>
              <a:rPr lang="en-US" sz="2800" dirty="0"/>
              <a:t>of the series Cold Powering Systems: 2.5-3 months for each system - in the SM-18 Cluster F2 dedicated area. Time for electrical tests at cryogenic temperature </a:t>
            </a:r>
            <a:r>
              <a:rPr lang="en-US" sz="2800" dirty="0">
                <a:sym typeface="Symbol" panose="05050102010706020507" pitchFamily="18" charset="2"/>
              </a:rPr>
              <a:t> 2 weeks, </a:t>
            </a:r>
            <a:r>
              <a:rPr lang="en-US" sz="2800" b="1" dirty="0">
                <a:sym typeface="Symbol" panose="05050102010706020507" pitchFamily="18" charset="2"/>
              </a:rPr>
              <a:t>BUT</a:t>
            </a:r>
            <a:r>
              <a:rPr lang="en-US" sz="2800" dirty="0">
                <a:sym typeface="Symbol" panose="05050102010706020507" pitchFamily="18" charset="2"/>
              </a:rPr>
              <a:t>:</a:t>
            </a:r>
          </a:p>
          <a:p>
            <a:pPr marL="804863" lvl="2" indent="-347663"/>
            <a:r>
              <a:rPr lang="en-US" sz="2400" b="1" dirty="0">
                <a:sym typeface="Symbol" panose="05050102010706020507" pitchFamily="18" charset="2"/>
              </a:rPr>
              <a:t>Intervention and availability of various teams for the tests </a:t>
            </a:r>
            <a:r>
              <a:rPr lang="en-US" sz="2400" dirty="0">
                <a:sym typeface="Symbol" panose="05050102010706020507" pitchFamily="18" charset="2"/>
              </a:rPr>
              <a:t>(WP6a + TE-MPE (ELQA) + TE-MSC-TF + TE-CRG + TE-VSC + transport+ EN for the welds) + dismounting of tested system and removal from Cluster F2 + compatibility of tests in Cluster F2 with test of magnets will imply a longer time</a:t>
            </a:r>
          </a:p>
          <a:p>
            <a:pPr marL="804863" lvl="2" indent="-347663"/>
            <a:r>
              <a:rPr lang="en-US" sz="2400" dirty="0">
                <a:sym typeface="Symbol" panose="05050102010706020507" pitchFamily="18" charset="2"/>
              </a:rPr>
              <a:t>A potential </a:t>
            </a:r>
            <a:r>
              <a:rPr lang="en-US" sz="2400" b="1" dirty="0">
                <a:sym typeface="Symbol" panose="05050102010706020507" pitchFamily="18" charset="2"/>
              </a:rPr>
              <a:t>non-conformity identified during the tests </a:t>
            </a:r>
            <a:r>
              <a:rPr lang="en-US" sz="2400" dirty="0">
                <a:sym typeface="Symbol" panose="05050102010706020507" pitchFamily="18" charset="2"/>
              </a:rPr>
              <a:t>would delay the assembly of the following systems </a:t>
            </a:r>
            <a:endParaRPr lang="en-US" sz="2400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C938FCBC-35B2-2B88-04E3-B7FE33C3CDB3}"/>
              </a:ext>
            </a:extLst>
          </p:cNvPr>
          <p:cNvSpPr/>
          <p:nvPr/>
        </p:nvSpPr>
        <p:spPr>
          <a:xfrm>
            <a:off x="282374" y="6266119"/>
            <a:ext cx="717630" cy="5208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8F4D89-659D-D221-0ADE-DC590E90C3B1}"/>
              </a:ext>
            </a:extLst>
          </p:cNvPr>
          <p:cNvSpPr txBox="1"/>
          <p:nvPr/>
        </p:nvSpPr>
        <p:spPr>
          <a:xfrm>
            <a:off x="1080785" y="6325315"/>
            <a:ext cx="10449977" cy="461665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Assembly of SC Link to DFH and Current Leads in a different building (Building 927)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74516-2480-24DE-F773-CEBDE43F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6549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2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DBF43-A772-997C-07A7-009831BBA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38" y="1253331"/>
            <a:ext cx="11083723" cy="4351338"/>
          </a:xfrm>
        </p:spPr>
        <p:txBody>
          <a:bodyPr/>
          <a:lstStyle/>
          <a:p>
            <a:r>
              <a:rPr lang="en-US" dirty="0"/>
              <a:t>Integration of MgB</a:t>
            </a:r>
            <a:r>
              <a:rPr lang="en-US" baseline="-25000" dirty="0"/>
              <a:t>2</a:t>
            </a:r>
            <a:r>
              <a:rPr lang="en-US" dirty="0"/>
              <a:t> cables in flexible cryostats: in the </a:t>
            </a:r>
            <a:r>
              <a:rPr lang="en-US" b="1" dirty="0"/>
              <a:t>SM-18</a:t>
            </a:r>
            <a:r>
              <a:rPr lang="en-US" dirty="0"/>
              <a:t>, as planned. We are considering the possibility of doing more than one integration at each time</a:t>
            </a:r>
          </a:p>
          <a:p>
            <a:r>
              <a:rPr lang="en-US" dirty="0"/>
              <a:t>Construction of DFH and connection to Superconducting Link (routing of MgB</a:t>
            </a:r>
            <a:r>
              <a:rPr lang="en-US" baseline="-25000" dirty="0"/>
              <a:t>2</a:t>
            </a:r>
            <a:r>
              <a:rPr lang="en-US" dirty="0"/>
              <a:t> bus-bar), integration of HTS current leads, splices between MgB</a:t>
            </a:r>
            <a:r>
              <a:rPr lang="en-US" baseline="-25000" dirty="0"/>
              <a:t>2</a:t>
            </a:r>
            <a:r>
              <a:rPr lang="en-US" dirty="0"/>
              <a:t> and HTS, closure of DFH in </a:t>
            </a:r>
            <a:r>
              <a:rPr lang="en-US" b="1" dirty="0"/>
              <a:t>building 927</a:t>
            </a:r>
          </a:p>
          <a:p>
            <a:r>
              <a:rPr lang="en-US" dirty="0"/>
              <a:t>Transport of DFH + Superconducting Link to </a:t>
            </a:r>
            <a:r>
              <a:rPr lang="en-US" b="1" dirty="0"/>
              <a:t>SM-18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connection to the DFX</a:t>
            </a:r>
            <a:r>
              <a:rPr lang="en-US" b="1" dirty="0"/>
              <a:t> </a:t>
            </a:r>
            <a:r>
              <a:rPr lang="en-US" dirty="0"/>
              <a:t>(MgB</a:t>
            </a:r>
            <a:r>
              <a:rPr lang="en-US" baseline="-25000" dirty="0"/>
              <a:t>2</a:t>
            </a:r>
            <a:r>
              <a:rPr lang="en-US" dirty="0"/>
              <a:t> to Nb-</a:t>
            </a:r>
            <a:r>
              <a:rPr lang="en-US" dirty="0" err="1"/>
              <a:t>Ti</a:t>
            </a:r>
            <a:r>
              <a:rPr lang="en-US" dirty="0"/>
              <a:t> and, positioning on chain, splicing and closure) and final tests, as planned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E3A90B-B01B-91C0-44C8-EC3E8FFCB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46" y="-227945"/>
            <a:ext cx="11502308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series Cold Powering Systems (2/2)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81DC68-A228-0D95-7FAC-37F40C506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420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E785B2E-6B10-9987-549E-C3649A232CEB}"/>
              </a:ext>
            </a:extLst>
          </p:cNvPr>
          <p:cNvGrpSpPr/>
          <p:nvPr/>
        </p:nvGrpSpPr>
        <p:grpSpPr>
          <a:xfrm>
            <a:off x="0" y="29000"/>
            <a:ext cx="12000000" cy="6800000"/>
            <a:chOff x="96000" y="29000"/>
            <a:chExt cx="12000000" cy="680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8D14AE-E545-1D6A-FC21-37CF9DC70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000" y="29000"/>
              <a:ext cx="12000000" cy="6800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B5EA209-C2C1-989B-CFF5-0DDA07934428}"/>
                </a:ext>
              </a:extLst>
            </p:cNvPr>
            <p:cNvSpPr txBox="1"/>
            <p:nvPr/>
          </p:nvSpPr>
          <p:spPr>
            <a:xfrm>
              <a:off x="2257063" y="5510607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Building 927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F3808D-11D6-062D-55A0-2F84F3EBA727}"/>
                </a:ext>
              </a:extLst>
            </p:cNvPr>
            <p:cNvSpPr txBox="1"/>
            <p:nvPr/>
          </p:nvSpPr>
          <p:spPr>
            <a:xfrm>
              <a:off x="4267200" y="552218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SM-18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B659F50-EDFD-6D1E-79B3-E5FF7081B0B8}"/>
                </a:ext>
              </a:extLst>
            </p:cNvPr>
            <p:cNvCxnSpPr/>
            <p:nvPr/>
          </p:nvCxnSpPr>
          <p:spPr>
            <a:xfrm>
              <a:off x="2789499" y="5879939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DE858DF-0425-4936-96DB-D9D425D0CF2B}"/>
                </a:ext>
              </a:extLst>
            </p:cNvPr>
            <p:cNvCxnSpPr/>
            <p:nvPr/>
          </p:nvCxnSpPr>
          <p:spPr>
            <a:xfrm>
              <a:off x="4653657" y="5891513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C2B09D-DC3A-213C-3844-F8AC2043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805" y="6276110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69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E785B2E-6B10-9987-549E-C3649A232CEB}"/>
              </a:ext>
            </a:extLst>
          </p:cNvPr>
          <p:cNvGrpSpPr/>
          <p:nvPr/>
        </p:nvGrpSpPr>
        <p:grpSpPr>
          <a:xfrm>
            <a:off x="0" y="29000"/>
            <a:ext cx="12000000" cy="6800000"/>
            <a:chOff x="96000" y="29000"/>
            <a:chExt cx="12000000" cy="680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8D14AE-E545-1D6A-FC21-37CF9DC70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000" y="29000"/>
              <a:ext cx="12000000" cy="6800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B5EA209-C2C1-989B-CFF5-0DDA07934428}"/>
                </a:ext>
              </a:extLst>
            </p:cNvPr>
            <p:cNvSpPr txBox="1"/>
            <p:nvPr/>
          </p:nvSpPr>
          <p:spPr>
            <a:xfrm>
              <a:off x="2257063" y="5510607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Building 927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F3808D-11D6-062D-55A0-2F84F3EBA727}"/>
                </a:ext>
              </a:extLst>
            </p:cNvPr>
            <p:cNvSpPr txBox="1"/>
            <p:nvPr/>
          </p:nvSpPr>
          <p:spPr>
            <a:xfrm>
              <a:off x="4267200" y="552218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SM-18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B659F50-EDFD-6D1E-79B3-E5FF7081B0B8}"/>
                </a:ext>
              </a:extLst>
            </p:cNvPr>
            <p:cNvCxnSpPr/>
            <p:nvPr/>
          </p:nvCxnSpPr>
          <p:spPr>
            <a:xfrm>
              <a:off x="2789499" y="5879939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DE858DF-0425-4936-96DB-D9D425D0CF2B}"/>
                </a:ext>
              </a:extLst>
            </p:cNvPr>
            <p:cNvCxnSpPr/>
            <p:nvPr/>
          </p:nvCxnSpPr>
          <p:spPr>
            <a:xfrm>
              <a:off x="4653657" y="5891513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8678A8E-0D16-B51C-6BA2-F8B4BD335120}"/>
              </a:ext>
            </a:extLst>
          </p:cNvPr>
          <p:cNvCxnSpPr/>
          <p:nvPr/>
        </p:nvCxnSpPr>
        <p:spPr>
          <a:xfrm>
            <a:off x="7036568" y="3429000"/>
            <a:ext cx="0" cy="5671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BE9DCB2-A75A-0A22-F949-E66C7A9E7CEC}"/>
              </a:ext>
            </a:extLst>
          </p:cNvPr>
          <p:cNvSpPr txBox="1"/>
          <p:nvPr/>
        </p:nvSpPr>
        <p:spPr>
          <a:xfrm>
            <a:off x="5798916" y="3059668"/>
            <a:ext cx="343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Completion of systems for Triplets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9560D1-A333-A3BA-9A14-9506C7E46B5D}"/>
              </a:ext>
            </a:extLst>
          </p:cNvPr>
          <p:cNvSpPr txBox="1"/>
          <p:nvPr/>
        </p:nvSpPr>
        <p:spPr>
          <a:xfrm>
            <a:off x="3712706" y="1919317"/>
            <a:ext cx="782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Only one DFM is needed for the tests (the others are stored until installation)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55ECEA-1CE0-C948-8532-67B149E761AB}"/>
              </a:ext>
            </a:extLst>
          </p:cNvPr>
          <p:cNvGrpSpPr/>
          <p:nvPr/>
        </p:nvGrpSpPr>
        <p:grpSpPr>
          <a:xfrm>
            <a:off x="1667962" y="2288649"/>
            <a:ext cx="2051074" cy="466126"/>
            <a:chOff x="1667962" y="2288649"/>
            <a:chExt cx="2051074" cy="46612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99E41D7-C64D-9322-D689-EA0E792DC9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2973824" y="2580299"/>
              <a:ext cx="301811" cy="174476"/>
              <a:chOff x="2159726" y="2577737"/>
              <a:chExt cx="1737360" cy="228600"/>
            </a:xfrm>
            <a:solidFill>
              <a:srgbClr val="F86EEE"/>
            </a:solidFill>
          </p:grpSpPr>
          <p:sp>
            <p:nvSpPr>
              <p:cNvPr id="13" name="Rounded Rectangle 5">
                <a:extLst>
                  <a:ext uri="{FF2B5EF4-FFF2-40B4-BE49-F238E27FC236}">
                    <a16:creationId xmlns:a16="http://schemas.microsoft.com/office/drawing/2014/main" id="{E17FA732-ECA3-D75C-BAF9-53D8E3CBA59F}"/>
                  </a:ext>
                </a:extLst>
              </p:cNvPr>
              <p:cNvSpPr/>
              <p:nvPr/>
            </p:nvSpPr>
            <p:spPr>
              <a:xfrm>
                <a:off x="2159726" y="2577737"/>
                <a:ext cx="1737360" cy="228600"/>
              </a:xfrm>
              <a:prstGeom prst="roundRect">
                <a:avLst>
                  <a:gd name="adj" fmla="val 48717"/>
                </a:avLst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600" b="1" dirty="0">
                  <a:latin typeface="Arial Narrow" pitchFamily="112" charset="0"/>
                </a:endParaRPr>
              </a:p>
            </p:txBody>
          </p:sp>
          <p:sp>
            <p:nvSpPr>
              <p:cNvPr id="14" name="Rounded Rectangle 6">
                <a:extLst>
                  <a:ext uri="{FF2B5EF4-FFF2-40B4-BE49-F238E27FC236}">
                    <a16:creationId xmlns:a16="http://schemas.microsoft.com/office/drawing/2014/main" id="{D2FB5558-A4ED-9CF2-83AC-D640B35B5474}"/>
                  </a:ext>
                </a:extLst>
              </p:cNvPr>
              <p:cNvSpPr/>
              <p:nvPr/>
            </p:nvSpPr>
            <p:spPr>
              <a:xfrm>
                <a:off x="2188439" y="2603863"/>
                <a:ext cx="1693926" cy="152400"/>
              </a:xfrm>
              <a:prstGeom prst="roundRect">
                <a:avLst>
                  <a:gd name="adj" fmla="val 48717"/>
                </a:avLst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1E5DE8-1FAF-0E7F-2C34-081C2D0048BF}"/>
                </a:ext>
              </a:extLst>
            </p:cNvPr>
            <p:cNvSpPr txBox="1"/>
            <p:nvPr/>
          </p:nvSpPr>
          <p:spPr>
            <a:xfrm>
              <a:off x="1667962" y="2288649"/>
              <a:ext cx="2051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86EEE"/>
                  </a:solidFill>
                </a:rPr>
                <a:t>Installation in String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26CD34B-689B-3886-87BF-9504CE2D73A9}"/>
              </a:ext>
            </a:extLst>
          </p:cNvPr>
          <p:cNvSpPr txBox="1"/>
          <p:nvPr/>
        </p:nvSpPr>
        <p:spPr>
          <a:xfrm>
            <a:off x="1980887" y="4713368"/>
            <a:ext cx="6531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Integration of MgB</a:t>
            </a:r>
            <a:r>
              <a:rPr lang="en-US" b="1" baseline="-25000" dirty="0"/>
              <a:t>2</a:t>
            </a:r>
            <a:r>
              <a:rPr lang="en-US" b="1" dirty="0"/>
              <a:t> cables in cryostats happens in  // in the SM-18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434FEC5-938A-C239-3E2B-FC8D0E661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276110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60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D39C84-1A64-B57A-4CDE-04B9698885CD}"/>
              </a:ext>
            </a:extLst>
          </p:cNvPr>
          <p:cNvGrpSpPr/>
          <p:nvPr/>
        </p:nvGrpSpPr>
        <p:grpSpPr>
          <a:xfrm>
            <a:off x="96000" y="58000"/>
            <a:ext cx="12000000" cy="6800000"/>
            <a:chOff x="96000" y="29000"/>
            <a:chExt cx="12000000" cy="6800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8A5597-59CE-9E88-DD92-D1AA46EB9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000" y="29000"/>
              <a:ext cx="12000000" cy="6800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49FB02F-424C-D191-7267-66EC71BDCD5D}"/>
                </a:ext>
              </a:extLst>
            </p:cNvPr>
            <p:cNvSpPr txBox="1"/>
            <p:nvPr/>
          </p:nvSpPr>
          <p:spPr>
            <a:xfrm>
              <a:off x="2257063" y="5510607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Building 927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EC9540-0662-8D55-C751-16015FBB678C}"/>
                </a:ext>
              </a:extLst>
            </p:cNvPr>
            <p:cNvSpPr txBox="1"/>
            <p:nvPr/>
          </p:nvSpPr>
          <p:spPr>
            <a:xfrm>
              <a:off x="4267200" y="552218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SM-18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11D3859-A68F-1C10-F93B-F7C894E80843}"/>
                </a:ext>
              </a:extLst>
            </p:cNvPr>
            <p:cNvCxnSpPr/>
            <p:nvPr/>
          </p:nvCxnSpPr>
          <p:spPr>
            <a:xfrm>
              <a:off x="2789499" y="5879939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C654512-7099-4447-A609-979A7CCA4563}"/>
                </a:ext>
              </a:extLst>
            </p:cNvPr>
            <p:cNvCxnSpPr/>
            <p:nvPr/>
          </p:nvCxnSpPr>
          <p:spPr>
            <a:xfrm>
              <a:off x="4653657" y="5891513"/>
              <a:ext cx="0" cy="567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5E957BF-C803-D8DF-97FE-203395AEE8C6}"/>
              </a:ext>
            </a:extLst>
          </p:cNvPr>
          <p:cNvCxnSpPr>
            <a:cxnSpLocks/>
          </p:cNvCxnSpPr>
          <p:nvPr/>
        </p:nvCxnSpPr>
        <p:spPr>
          <a:xfrm>
            <a:off x="4505263" y="2986268"/>
            <a:ext cx="2520569" cy="1250066"/>
          </a:xfrm>
          <a:prstGeom prst="line">
            <a:avLst/>
          </a:prstGeom>
          <a:ln w="25400">
            <a:solidFill>
              <a:schemeClr val="tx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5F86773-44C8-D9C3-5F75-6EF14F07B02A}"/>
              </a:ext>
            </a:extLst>
          </p:cNvPr>
          <p:cNvCxnSpPr>
            <a:cxnSpLocks/>
          </p:cNvCxnSpPr>
          <p:nvPr/>
        </p:nvCxnSpPr>
        <p:spPr>
          <a:xfrm>
            <a:off x="8035425" y="4670447"/>
            <a:ext cx="3539141" cy="1684054"/>
          </a:xfrm>
          <a:prstGeom prst="line">
            <a:avLst/>
          </a:prstGeom>
          <a:ln w="25400">
            <a:solidFill>
              <a:schemeClr val="tx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E0C384-B7DB-9436-79FC-A3641A0DAFC2}"/>
              </a:ext>
            </a:extLst>
          </p:cNvPr>
          <p:cNvSpPr txBox="1"/>
          <p:nvPr/>
        </p:nvSpPr>
        <p:spPr>
          <a:xfrm rot="1647867">
            <a:off x="4539975" y="3244333"/>
            <a:ext cx="3112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Systems for Triplets completed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CABBCE-BDA1-82FD-B28A-3703E258DE90}"/>
              </a:ext>
            </a:extLst>
          </p:cNvPr>
          <p:cNvSpPr txBox="1"/>
          <p:nvPr/>
        </p:nvSpPr>
        <p:spPr>
          <a:xfrm rot="1647867">
            <a:off x="7825039" y="5111726"/>
            <a:ext cx="4155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Systems for Matching Sections completed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83403C7-81A2-3A01-DD91-506BCD64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2501" y="6305110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E80A72-9384-8B36-96DB-D3FC0EE7B50B}"/>
              </a:ext>
            </a:extLst>
          </p:cNvPr>
          <p:cNvGrpSpPr/>
          <p:nvPr/>
        </p:nvGrpSpPr>
        <p:grpSpPr>
          <a:xfrm>
            <a:off x="2940103" y="2143213"/>
            <a:ext cx="8891009" cy="1464015"/>
            <a:chOff x="2973824" y="2109002"/>
            <a:chExt cx="8891009" cy="146401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0E9ED3E-2704-D6AE-9944-17920A41CF7E}"/>
                </a:ext>
              </a:extLst>
            </p:cNvPr>
            <p:cNvSpPr/>
            <p:nvPr/>
          </p:nvSpPr>
          <p:spPr>
            <a:xfrm>
              <a:off x="2973824" y="2847372"/>
              <a:ext cx="2674618" cy="725645"/>
            </a:xfrm>
            <a:prstGeom prst="rect">
              <a:avLst/>
            </a:prstGeom>
            <a:noFill/>
            <a:ln w="22225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CF5B77-EA8D-091C-02C7-FF44EE53EB5E}"/>
                </a:ext>
              </a:extLst>
            </p:cNvPr>
            <p:cNvSpPr txBox="1"/>
            <p:nvPr/>
          </p:nvSpPr>
          <p:spPr>
            <a:xfrm>
              <a:off x="3937727" y="2109002"/>
              <a:ext cx="7927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Assembly of the first two systems could take place in // (SM-18 and Building 927)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21C6FDC-B1D6-73C4-43DA-C7D31C9B5EC5}"/>
              </a:ext>
            </a:extLst>
          </p:cNvPr>
          <p:cNvSpPr txBox="1"/>
          <p:nvPr/>
        </p:nvSpPr>
        <p:spPr>
          <a:xfrm>
            <a:off x="7727809" y="2696917"/>
            <a:ext cx="410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systems – per type – may take longer</a:t>
            </a:r>
          </a:p>
        </p:txBody>
      </p:sp>
    </p:spTree>
    <p:extLst>
      <p:ext uri="{BB962C8B-B14F-4D97-AF65-F5344CB8AC3E}">
        <p14:creationId xmlns:p14="http://schemas.microsoft.com/office/powerpoint/2010/main" val="323561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50518-6CB7-80E4-8357-27A02F22C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86" y="-170858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WP6a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D2515-C5C9-974F-527D-A3B1E13CA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556" y="1044986"/>
            <a:ext cx="11608443" cy="5321090"/>
          </a:xfrm>
        </p:spPr>
        <p:txBody>
          <a:bodyPr>
            <a:normAutofit lnSpcReduction="10000"/>
          </a:bodyPr>
          <a:lstStyle/>
          <a:p>
            <a:pPr marL="288925" indent="-288925"/>
            <a:r>
              <a:rPr lang="en-US" b="1" dirty="0"/>
              <a:t> </a:t>
            </a:r>
            <a:r>
              <a:rPr lang="en-US" b="1" dirty="0">
                <a:solidFill>
                  <a:srgbClr val="00B0F0"/>
                </a:solidFill>
              </a:rPr>
              <a:t>Development,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series construction </a:t>
            </a:r>
            <a:r>
              <a:rPr lang="en-US" dirty="0"/>
              <a:t>and </a:t>
            </a:r>
            <a:r>
              <a:rPr lang="en-US" b="1" dirty="0">
                <a:solidFill>
                  <a:srgbClr val="00B0F0"/>
                </a:solidFill>
              </a:rPr>
              <a:t>qualification </a:t>
            </a:r>
            <a:r>
              <a:rPr lang="en-US" dirty="0"/>
              <a:t>of </a:t>
            </a:r>
            <a:r>
              <a:rPr lang="en-US" b="1" dirty="0">
                <a:solidFill>
                  <a:srgbClr val="00B0F0"/>
                </a:solidFill>
              </a:rPr>
              <a:t>ten</a:t>
            </a:r>
            <a:r>
              <a:rPr lang="en-US" dirty="0"/>
              <a:t> (8+2) </a:t>
            </a:r>
            <a:r>
              <a:rPr lang="en-US" b="1" dirty="0">
                <a:solidFill>
                  <a:srgbClr val="00B0F0"/>
                </a:solidFill>
              </a:rPr>
              <a:t>Cold Powering Systems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- of two different types (Triplets and Matching Sections) - for the powering of the HL-LHC magnets</a:t>
            </a:r>
          </a:p>
          <a:p>
            <a:r>
              <a:rPr lang="en-US" b="1" dirty="0"/>
              <a:t> </a:t>
            </a:r>
            <a:r>
              <a:rPr lang="en-US" b="1" dirty="0">
                <a:solidFill>
                  <a:srgbClr val="00B0F0"/>
                </a:solidFill>
              </a:rPr>
              <a:t>Installation</a:t>
            </a:r>
            <a:r>
              <a:rPr lang="en-US" b="1" dirty="0"/>
              <a:t> </a:t>
            </a:r>
            <a:r>
              <a:rPr lang="en-US" dirty="0"/>
              <a:t>in the LHC underground and participation in the commissioning</a:t>
            </a:r>
          </a:p>
          <a:p>
            <a:r>
              <a:rPr lang="en-US" dirty="0"/>
              <a:t> Integration of first prototype/spare series Cold powering System in the </a:t>
            </a:r>
            <a:r>
              <a:rPr lang="en-US" b="1" dirty="0">
                <a:solidFill>
                  <a:srgbClr val="00B0F0"/>
                </a:solidFill>
              </a:rPr>
              <a:t>String</a:t>
            </a:r>
            <a:r>
              <a:rPr lang="en-US" dirty="0"/>
              <a:t>, and participation in its commissioning/operation</a:t>
            </a:r>
          </a:p>
          <a:p>
            <a:r>
              <a:rPr lang="en-US" dirty="0"/>
              <a:t>This requires:</a:t>
            </a:r>
          </a:p>
          <a:p>
            <a:pPr lvl="1"/>
            <a:r>
              <a:rPr lang="en-US" dirty="0"/>
              <a:t>After completion of R&amp;D, launching and following-up procurement contracts and collaboration agreements;</a:t>
            </a:r>
          </a:p>
          <a:p>
            <a:pPr lvl="1"/>
            <a:r>
              <a:rPr lang="en-US" dirty="0"/>
              <a:t>Performing activities in-house, including construction and qualification of series components and of final Cold Powering Systems; </a:t>
            </a:r>
          </a:p>
          <a:p>
            <a:pPr lvl="1"/>
            <a:r>
              <a:rPr lang="en-US" dirty="0"/>
              <a:t>For all tunnel aspects: close collaboration with the integration team (highly integrated systems) and with the transport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9954E-CAB1-A27A-6682-2F47B3DB3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799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59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7A4891-9C93-5B8C-C9D8-FB181B76F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29" y="75909"/>
            <a:ext cx="11781541" cy="67061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F8DBDF-8E63-43BD-2ADD-E5E14683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96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88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2FCDC5-2D1F-FB10-D534-B6FB62A060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8" r="2809"/>
          <a:stretch/>
        </p:blipFill>
        <p:spPr>
          <a:xfrm>
            <a:off x="243068" y="1396956"/>
            <a:ext cx="11502308" cy="380944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7413F1-8E00-5BFF-88EA-693444757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46" y="-227945"/>
            <a:ext cx="11502308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Layout of building 927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FA72CE-B993-A721-3F6A-D48DC7AD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79499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52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549F2-AE2B-1CD9-42EF-023C0C18C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845" y="1128792"/>
            <a:ext cx="11317114" cy="50405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 from </a:t>
            </a:r>
            <a:r>
              <a:rPr lang="en-US" b="1" dirty="0"/>
              <a:t>Q3</a:t>
            </a:r>
            <a:r>
              <a:rPr lang="en-US" dirty="0"/>
              <a:t> </a:t>
            </a:r>
            <a:r>
              <a:rPr lang="en-US" b="1" dirty="0"/>
              <a:t>2023 </a:t>
            </a:r>
            <a:r>
              <a:rPr lang="en-US" dirty="0"/>
              <a:t>– till end 2026</a:t>
            </a:r>
          </a:p>
          <a:p>
            <a:r>
              <a:rPr lang="en-US" b="1" dirty="0"/>
              <a:t>Required</a:t>
            </a:r>
            <a:r>
              <a:rPr lang="en-US" dirty="0"/>
              <a:t>:</a:t>
            </a:r>
          </a:p>
          <a:p>
            <a:pPr lvl="1"/>
            <a:r>
              <a:rPr lang="en-US" sz="2600" b="1" dirty="0"/>
              <a:t>Removal of WP6a components </a:t>
            </a:r>
            <a:r>
              <a:rPr lang="en-US" sz="2600" dirty="0"/>
              <a:t>not needed for the series, e.g. double wall flexible cryostats</a:t>
            </a:r>
          </a:p>
          <a:p>
            <a:pPr lvl="1"/>
            <a:r>
              <a:rPr lang="en-US" sz="2600" b="1" dirty="0"/>
              <a:t>Removal of HL-LHC MgB</a:t>
            </a:r>
            <a:r>
              <a:rPr lang="en-US" sz="2600" b="1" baseline="-25000" dirty="0"/>
              <a:t>2</a:t>
            </a:r>
            <a:r>
              <a:rPr lang="en-US" sz="2600" b="1" dirty="0"/>
              <a:t> and Nb</a:t>
            </a:r>
            <a:r>
              <a:rPr lang="en-US" sz="2600" b="1" baseline="-25000" dirty="0"/>
              <a:t>3</a:t>
            </a:r>
            <a:r>
              <a:rPr lang="en-US" sz="2600" b="1" dirty="0"/>
              <a:t>Sn spools </a:t>
            </a:r>
            <a:r>
              <a:rPr lang="en-US" sz="2600" dirty="0"/>
              <a:t>(if access is required before completion of the WP6a activity)</a:t>
            </a:r>
          </a:p>
          <a:p>
            <a:pPr lvl="1"/>
            <a:r>
              <a:rPr lang="en-US" sz="2600" b="1" dirty="0"/>
              <a:t>Removal of SMT equipment </a:t>
            </a:r>
            <a:r>
              <a:rPr lang="en-US" sz="2600" dirty="0"/>
              <a:t>– at the entrance of the back door</a:t>
            </a:r>
          </a:p>
          <a:p>
            <a:pPr lvl="1"/>
            <a:r>
              <a:rPr lang="en-US" sz="2600" b="1" dirty="0"/>
              <a:t>Adaptation of the entrance door </a:t>
            </a:r>
            <a:r>
              <a:rPr lang="en-US" sz="2600" dirty="0"/>
              <a:t>(height increased from 4 m to 4.5 m). Estimated cost </a:t>
            </a:r>
            <a:r>
              <a:rPr lang="en-US" sz="2600" dirty="0">
                <a:sym typeface="Symbol" panose="05050102010706020507" pitchFamily="18" charset="2"/>
              </a:rPr>
              <a:t>in the range of 50 – 75 </a:t>
            </a:r>
            <a:r>
              <a:rPr lang="en-US" sz="2600" dirty="0" err="1">
                <a:sym typeface="Symbol" panose="05050102010706020507" pitchFamily="18" charset="2"/>
              </a:rPr>
              <a:t>kCHF</a:t>
            </a:r>
            <a:r>
              <a:rPr lang="en-US" sz="2600" dirty="0">
                <a:sym typeface="Symbol" panose="05050102010706020507" pitchFamily="18" charset="2"/>
              </a:rPr>
              <a:t>. </a:t>
            </a:r>
            <a:r>
              <a:rPr lang="en-US" sz="2600" b="1" dirty="0">
                <a:sym typeface="Symbol" panose="05050102010706020507" pitchFamily="18" charset="2"/>
              </a:rPr>
              <a:t>Needed as from February 2024</a:t>
            </a:r>
          </a:p>
          <a:p>
            <a:pPr marL="457200" lvl="1" indent="0">
              <a:buNone/>
            </a:pPr>
            <a:endParaRPr lang="en-US" sz="2600" dirty="0">
              <a:sym typeface="Symbol" panose="05050102010706020507" pitchFamily="18" charset="2"/>
            </a:endParaRPr>
          </a:p>
          <a:p>
            <a:pPr marL="231775" lvl="1" indent="-231775"/>
            <a:r>
              <a:rPr lang="en-US" sz="2800" dirty="0">
                <a:sym typeface="Symbol" panose="05050102010706020507" pitchFamily="18" charset="2"/>
              </a:rPr>
              <a:t>Activities in building 927: desired </a:t>
            </a:r>
            <a:r>
              <a:rPr lang="en-US" sz="2800" b="1" dirty="0">
                <a:sym typeface="Symbol" panose="05050102010706020507" pitchFamily="18" charset="2"/>
              </a:rPr>
              <a:t>start </a:t>
            </a:r>
            <a:r>
              <a:rPr lang="en-US" sz="2800" dirty="0">
                <a:sym typeface="Symbol" panose="05050102010706020507" pitchFamily="18" charset="2"/>
              </a:rPr>
              <a:t>is in </a:t>
            </a:r>
            <a:r>
              <a:rPr lang="en-US" sz="2800" b="1" dirty="0">
                <a:sym typeface="Symbol" panose="05050102010706020507" pitchFamily="18" charset="2"/>
              </a:rPr>
              <a:t>October 2023</a:t>
            </a:r>
            <a:endParaRPr lang="en-US" sz="2800" b="1" dirty="0"/>
          </a:p>
          <a:p>
            <a:pPr marL="457200" lvl="1" indent="0">
              <a:buNone/>
            </a:pPr>
            <a:endParaRPr lang="en-US" sz="2600" dirty="0"/>
          </a:p>
          <a:p>
            <a:pPr marL="231775" lvl="1" indent="-231775"/>
            <a:r>
              <a:rPr lang="en-US" sz="2800" b="1" dirty="0"/>
              <a:t>HTS Cabling activity will continue </a:t>
            </a:r>
            <a:r>
              <a:rPr lang="en-US" sz="2800" dirty="0"/>
              <a:t>– and extended in length. Transparent protection walls - for cleanliness aspects - will be added to close the volume, in addition to metallic fences. Request for a quotation has already been put through – work on-going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054F658-B2E8-EE09-0B3C-705933C79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43" y="0"/>
            <a:ext cx="11502308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Use of building 927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FA9279-0EBE-0533-FEA4-191550AE2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91074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05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6407A60-17C5-963B-C1EC-5628E56AE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57" y="-24136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Space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D84761C-1084-11AE-2BFE-2EF48F158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58" y="776288"/>
            <a:ext cx="10515600" cy="5942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Baseline</a:t>
            </a:r>
            <a:r>
              <a:rPr lang="en-US" sz="3200" dirty="0"/>
              <a:t>:</a:t>
            </a:r>
          </a:p>
          <a:p>
            <a:pPr lvl="1"/>
            <a:r>
              <a:rPr lang="en-US" dirty="0"/>
              <a:t>Assembly of SC Links (cables in cryostats) in the </a:t>
            </a:r>
            <a:r>
              <a:rPr lang="en-US" b="1" dirty="0"/>
              <a:t>SM-18</a:t>
            </a:r>
          </a:p>
          <a:p>
            <a:pPr lvl="1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Assembly and test of Cold Powering Systems in the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SM-18</a:t>
            </a:r>
          </a:p>
          <a:p>
            <a:pPr lvl="1"/>
            <a:r>
              <a:rPr lang="en-US" dirty="0"/>
              <a:t>Temporary storage of component and final systems in the </a:t>
            </a:r>
            <a:r>
              <a:rPr lang="en-US" b="1" dirty="0"/>
              <a:t>flexi building</a:t>
            </a:r>
          </a:p>
          <a:p>
            <a:pPr lvl="1"/>
            <a:r>
              <a:rPr lang="en-US" dirty="0"/>
              <a:t>Cabling of HTS in </a:t>
            </a:r>
            <a:r>
              <a:rPr lang="en-US" b="1" dirty="0"/>
              <a:t>building 927</a:t>
            </a:r>
          </a:p>
          <a:p>
            <a:pPr lvl="1"/>
            <a:r>
              <a:rPr lang="en-US" dirty="0"/>
              <a:t>Installation trials in </a:t>
            </a:r>
            <a:r>
              <a:rPr lang="en-US" b="1" dirty="0"/>
              <a:t>building 927</a:t>
            </a:r>
            <a:r>
              <a:rPr lang="en-US" dirty="0"/>
              <a:t> and in </a:t>
            </a:r>
            <a:r>
              <a:rPr lang="en-US" b="1" dirty="0"/>
              <a:t>building 181</a:t>
            </a:r>
          </a:p>
          <a:p>
            <a:pPr lvl="1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Assembly of HTS part of the current leads </a:t>
            </a:r>
            <a:r>
              <a:rPr lang="en-US" dirty="0"/>
              <a:t>- including instrumentation – and storage of HTS (tapes and cables)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Final leak and HV tests of the HTS current leads in </a:t>
            </a:r>
            <a:r>
              <a:rPr lang="en-US" b="1" dirty="0"/>
              <a:t>building 288</a:t>
            </a:r>
          </a:p>
          <a:p>
            <a:pPr lvl="1"/>
            <a:r>
              <a:rPr lang="en-US" dirty="0"/>
              <a:t>Construction of conduction-cooled current leads in </a:t>
            </a:r>
            <a:r>
              <a:rPr lang="en-US" b="1" dirty="0"/>
              <a:t>building 288 </a:t>
            </a:r>
            <a:r>
              <a:rPr lang="en-US" dirty="0"/>
              <a:t>(laser welding in the Main Workshop)</a:t>
            </a:r>
          </a:p>
          <a:p>
            <a:pPr lvl="1"/>
            <a:r>
              <a:rPr lang="en-US" dirty="0"/>
              <a:t>QC on HTS (tapes and cables) in </a:t>
            </a:r>
            <a:r>
              <a:rPr lang="en-US" b="1" dirty="0"/>
              <a:t>building 163 </a:t>
            </a:r>
            <a:r>
              <a:rPr lang="en-US" dirty="0"/>
              <a:t>(LN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QC of MgB</a:t>
            </a:r>
            <a:r>
              <a:rPr lang="en-US" baseline="-25000" dirty="0"/>
              <a:t>2</a:t>
            </a:r>
            <a:r>
              <a:rPr lang="en-US" dirty="0"/>
              <a:t> (wires) in </a:t>
            </a:r>
            <a:r>
              <a:rPr lang="en-US" b="1" dirty="0"/>
              <a:t>building 163 </a:t>
            </a:r>
            <a:r>
              <a:rPr lang="en-US" dirty="0"/>
              <a:t>(</a:t>
            </a:r>
            <a:r>
              <a:rPr lang="en-US" dirty="0" err="1"/>
              <a:t>LHe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Construction of resistive parts of current leads in </a:t>
            </a:r>
            <a:r>
              <a:rPr lang="en-US" b="1" dirty="0"/>
              <a:t>Main Workshop </a:t>
            </a:r>
            <a:r>
              <a:rPr lang="en-US" dirty="0"/>
              <a:t>(initially in-kind contribution from Russia)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C248746-977C-39AD-9F5C-350355C95EBD}"/>
              </a:ext>
            </a:extLst>
          </p:cNvPr>
          <p:cNvSpPr/>
          <p:nvPr/>
        </p:nvSpPr>
        <p:spPr>
          <a:xfrm>
            <a:off x="537257" y="3324829"/>
            <a:ext cx="451413" cy="2730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73E6BC-A432-4C11-AF7E-81BD8FA4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1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1C609-00E1-EF41-5039-D0BBD21E366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13168" y="1281693"/>
            <a:ext cx="11603618" cy="396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/>
                </a:solidFill>
              </a:rPr>
              <a:t>New technology (REBCO)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>, new design </a:t>
            </a:r>
            <a:r>
              <a:rPr lang="en-US" dirty="0" err="1"/>
              <a:t>wrt</a:t>
            </a:r>
            <a:r>
              <a:rPr lang="en-US" dirty="0"/>
              <a:t> LHC (electrical insulation concept enabling welding of the electrically insulated body to the DFH) </a:t>
            </a:r>
          </a:p>
          <a:p>
            <a:r>
              <a:rPr lang="en-US" dirty="0"/>
              <a:t> </a:t>
            </a:r>
            <a:r>
              <a:rPr lang="en-US" b="1" dirty="0">
                <a:solidFill>
                  <a:schemeClr val="accent5"/>
                </a:solidFill>
              </a:rPr>
              <a:t>Heavy </a:t>
            </a:r>
            <a:r>
              <a:rPr lang="en-US" dirty="0"/>
              <a:t>– weight of the 18 kA </a:t>
            </a:r>
            <a:r>
              <a:rPr lang="en-US" dirty="0">
                <a:sym typeface="Symbol" panose="05050102010706020507" pitchFamily="18" charset="2"/>
              </a:rPr>
              <a:t> 300 kg – and </a:t>
            </a:r>
            <a:r>
              <a:rPr lang="en-US" b="1" dirty="0">
                <a:solidFill>
                  <a:schemeClr val="accent5"/>
                </a:solidFill>
                <a:sym typeface="Symbol" panose="05050102010706020507" pitchFamily="18" charset="2"/>
              </a:rPr>
              <a:t>long</a:t>
            </a:r>
            <a:r>
              <a:rPr lang="en-US" dirty="0">
                <a:sym typeface="Symbol" panose="05050102010706020507" pitchFamily="18" charset="2"/>
              </a:rPr>
              <a:t> components (crane and height needed for their assembly) </a:t>
            </a:r>
            <a:r>
              <a:rPr lang="en-US" dirty="0"/>
              <a:t> </a:t>
            </a:r>
          </a:p>
          <a:p>
            <a:r>
              <a:rPr lang="en-US" dirty="0"/>
              <a:t>In total, </a:t>
            </a:r>
            <a:r>
              <a:rPr lang="en-US" b="1" dirty="0">
                <a:solidFill>
                  <a:schemeClr val="accent5"/>
                </a:solidFill>
              </a:rPr>
              <a:t>145 series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b="1" dirty="0">
                <a:solidFill>
                  <a:schemeClr val="accent5"/>
                </a:solidFill>
              </a:rPr>
              <a:t>units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/>
              <a:t>of four different types (18 kA, 7 kA, 2 kA, 0.2 kA). </a:t>
            </a:r>
            <a:r>
              <a:rPr lang="en-US" b="1" dirty="0">
                <a:solidFill>
                  <a:schemeClr val="accent5"/>
                </a:solidFill>
              </a:rPr>
              <a:t>Grouped in assemblies </a:t>
            </a:r>
            <a:r>
              <a:rPr lang="en-US" dirty="0"/>
              <a:t>of three or four units before integration in the DFH</a:t>
            </a:r>
          </a:p>
          <a:p>
            <a:r>
              <a:rPr lang="en-US" dirty="0"/>
              <a:t>They integrate several </a:t>
            </a:r>
            <a:r>
              <a:rPr lang="en-US" b="1" dirty="0">
                <a:solidFill>
                  <a:schemeClr val="accent5"/>
                </a:solidFill>
              </a:rPr>
              <a:t>instrumentation </a:t>
            </a:r>
            <a:r>
              <a:rPr lang="en-US" dirty="0"/>
              <a:t>signals, extracted from each lead, </a:t>
            </a:r>
            <a:r>
              <a:rPr lang="en-US" b="1" dirty="0">
                <a:solidFill>
                  <a:schemeClr val="accent5"/>
                </a:solidFill>
              </a:rPr>
              <a:t>essential for operation</a:t>
            </a:r>
            <a:r>
              <a:rPr lang="en-US" dirty="0"/>
              <a:t> of the Cold Powering Systems (V-taps for protection and T-sensors for helium gas flow control)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2E27D8-F054-4E72-1AA2-F3BE0CA2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1" y="-22979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HTS Current Leads (1/4)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180AA7-5139-BF9D-8C7F-6697B574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8191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636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5788BBE-FC4A-16E1-43CB-37F634313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1" y="-22979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HTS Current Leads (2/4)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C2D0FC0-9244-6C15-4180-3B4DE166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91" y="910577"/>
            <a:ext cx="6037162" cy="46915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Activities of MSC-HSD </a:t>
            </a:r>
            <a:r>
              <a:rPr lang="en-US" b="1" dirty="0">
                <a:solidFill>
                  <a:schemeClr val="accent5"/>
                </a:solidFill>
              </a:rPr>
              <a:t>in building 288</a:t>
            </a:r>
            <a:r>
              <a:rPr lang="en-US" dirty="0"/>
              <a:t>:</a:t>
            </a:r>
          </a:p>
          <a:p>
            <a:r>
              <a:rPr lang="en-US" dirty="0"/>
              <a:t>Soldering of HTS </a:t>
            </a:r>
            <a:r>
              <a:rPr lang="en-US" b="1" dirty="0"/>
              <a:t>REBCO cables to Cu terminals</a:t>
            </a:r>
            <a:r>
              <a:rPr lang="en-US" dirty="0"/>
              <a:t> (two separate soldering steps)</a:t>
            </a:r>
          </a:p>
          <a:p>
            <a:r>
              <a:rPr lang="en-US" dirty="0"/>
              <a:t>Soldering of </a:t>
            </a:r>
            <a:r>
              <a:rPr lang="en-US" b="1" dirty="0"/>
              <a:t>REBCO cables to heat exchanger</a:t>
            </a:r>
          </a:p>
          <a:p>
            <a:r>
              <a:rPr lang="en-US" dirty="0"/>
              <a:t>After EBW, </a:t>
            </a:r>
            <a:r>
              <a:rPr lang="en-US" b="1" dirty="0"/>
              <a:t>mechanical integration </a:t>
            </a:r>
            <a:r>
              <a:rPr lang="en-US" dirty="0"/>
              <a:t>of vacuum insulated envelope and electrical insulation</a:t>
            </a:r>
          </a:p>
          <a:p>
            <a:r>
              <a:rPr lang="en-US" b="1" dirty="0"/>
              <a:t>Wiring</a:t>
            </a:r>
            <a:r>
              <a:rPr lang="en-US" dirty="0"/>
              <a:t> of instrumentation wires</a:t>
            </a:r>
          </a:p>
          <a:p>
            <a:r>
              <a:rPr lang="en-US" b="1" dirty="0"/>
              <a:t>Final leak </a:t>
            </a:r>
            <a:r>
              <a:rPr lang="en-US" dirty="0"/>
              <a:t>and </a:t>
            </a:r>
            <a:r>
              <a:rPr lang="en-US" b="1" dirty="0"/>
              <a:t>HV tests 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C8F8DB-3759-8A50-A3BC-A5708E5217AA}"/>
              </a:ext>
            </a:extLst>
          </p:cNvPr>
          <p:cNvSpPr txBox="1"/>
          <p:nvPr/>
        </p:nvSpPr>
        <p:spPr>
          <a:xfrm>
            <a:off x="456237" y="5866399"/>
            <a:ext cx="5076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See assembly steps and schedule in presentation by C. Barth</a:t>
            </a:r>
          </a:p>
        </p:txBody>
      </p:sp>
      <p:pic>
        <p:nvPicPr>
          <p:cNvPr id="3" name="Picture 2" descr="A metal rod on a table&#10;&#10;Description automatically generated">
            <a:extLst>
              <a:ext uri="{FF2B5EF4-FFF2-40B4-BE49-F238E27FC236}">
                <a16:creationId xmlns:a16="http://schemas.microsoft.com/office/drawing/2014/main" id="{46EB9053-0B33-5044-C6D1-DC4D5714FF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4" r="48101"/>
          <a:stretch/>
        </p:blipFill>
        <p:spPr>
          <a:xfrm rot="5400000">
            <a:off x="8052893" y="-973333"/>
            <a:ext cx="1700420" cy="5143500"/>
          </a:xfrm>
          <a:prstGeom prst="rect">
            <a:avLst/>
          </a:prstGeom>
        </p:spPr>
      </p:pic>
      <p:pic>
        <p:nvPicPr>
          <p:cNvPr id="5" name="Picture 4" descr="High view of a factory&#10;&#10;Description automatically generated">
            <a:extLst>
              <a:ext uri="{FF2B5EF4-FFF2-40B4-BE49-F238E27FC236}">
                <a16:creationId xmlns:a16="http://schemas.microsoft.com/office/drawing/2014/main" id="{2EE426A3-036C-7AB5-9714-D6216581FB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17003" y="3037631"/>
            <a:ext cx="4112306" cy="3083606"/>
          </a:xfrm>
          <a:prstGeom prst="rect">
            <a:avLst/>
          </a:prstGeom>
        </p:spPr>
      </p:pic>
      <p:pic>
        <p:nvPicPr>
          <p:cNvPr id="7" name="Picture 6" descr="A large metal cylinder with metal rods and bolts&#10;&#10;Description automatically generated with medium confidence">
            <a:extLst>
              <a:ext uri="{FF2B5EF4-FFF2-40B4-BE49-F238E27FC236}">
                <a16:creationId xmlns:a16="http://schemas.microsoft.com/office/drawing/2014/main" id="{AF0256C5-560C-005B-285F-9C9EA77C89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3" b="10923"/>
          <a:stretch/>
        </p:blipFill>
        <p:spPr>
          <a:xfrm rot="5400000">
            <a:off x="8573265" y="3398816"/>
            <a:ext cx="4112306" cy="236123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EF11DD-5AAC-2F25-E864-5FAC187B8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566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03972-B7AF-B6AB-237C-D20916D110F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7421" y="760106"/>
            <a:ext cx="11349941" cy="629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enable parallel activities for the preparation of final assemblies, the proposal is to work with two teams in two buildings: </a:t>
            </a:r>
            <a:r>
              <a:rPr lang="en-US" b="1" dirty="0"/>
              <a:t>building 288</a:t>
            </a:r>
            <a:r>
              <a:rPr lang="en-US" dirty="0"/>
              <a:t>, as planned, and in a part on the ground floor </a:t>
            </a:r>
            <a:r>
              <a:rPr lang="en-US" b="1" dirty="0"/>
              <a:t>building 281</a:t>
            </a:r>
            <a:endParaRPr lang="en-US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dirty="0"/>
              <a:t>Building 281 has the </a:t>
            </a:r>
            <a:r>
              <a:rPr lang="en-US" b="1" dirty="0"/>
              <a:t>required height </a:t>
            </a:r>
            <a:r>
              <a:rPr lang="en-US" dirty="0"/>
              <a:t>and </a:t>
            </a:r>
            <a:r>
              <a:rPr lang="en-US" b="1" dirty="0"/>
              <a:t>a crane </a:t>
            </a:r>
            <a:r>
              <a:rPr lang="en-US" dirty="0"/>
              <a:t>– speed control of the crane has to be modified for our scope. Following iterations with transport teams, the estimated cost is in the range </a:t>
            </a:r>
            <a:r>
              <a:rPr lang="en-US" dirty="0">
                <a:sym typeface="Symbol" panose="05050102010706020507" pitchFamily="18" charset="2"/>
              </a:rPr>
              <a:t>50 – 60 </a:t>
            </a:r>
            <a:r>
              <a:rPr lang="en-US" dirty="0" err="1">
                <a:sym typeface="Symbol" panose="05050102010706020507" pitchFamily="18" charset="2"/>
              </a:rPr>
              <a:t>kCHF</a:t>
            </a:r>
            <a:r>
              <a:rPr lang="en-US" dirty="0">
                <a:sym typeface="Symbol" panose="05050102010706020507" pitchFamily="18" charset="2"/>
              </a:rPr>
              <a:t>. The modification is needed by Q1 2024 – timing is considered OK. </a:t>
            </a:r>
            <a:r>
              <a:rPr lang="en-US" dirty="0"/>
              <a:t>Building 281 has also the advantage of being close to building 288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b="1" dirty="0"/>
              <a:t>Building 281 </a:t>
            </a:r>
            <a:r>
              <a:rPr lang="en-US" dirty="0"/>
              <a:t>belongs to </a:t>
            </a:r>
            <a:r>
              <a:rPr lang="en-US" b="1" dirty="0"/>
              <a:t>TE-MPE</a:t>
            </a:r>
            <a:r>
              <a:rPr lang="en-US" dirty="0"/>
              <a:t>. Interactions took place, and our colleagues have kindly confirmed the possibility of using the space – </a:t>
            </a:r>
            <a:r>
              <a:rPr lang="en-US" b="1" dirty="0"/>
              <a:t>from Q1 2024 till June 2025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876C20-84F2-EF89-FE4D-EFDCF0117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1" y="-22979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HTS Current Leads (3/4)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A85FE6-E8F0-5B9A-D822-2E5929E7C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8191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8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754A3-8E54-F93A-92FA-6CF4CAF64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194" y="1165220"/>
            <a:ext cx="11712615" cy="4351338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current leads </a:t>
            </a:r>
            <a:r>
              <a:rPr lang="en-US" dirty="0"/>
              <a:t>were originally an in-kind </a:t>
            </a:r>
            <a:r>
              <a:rPr lang="en-US" b="1" dirty="0"/>
              <a:t>Russian contribution </a:t>
            </a:r>
            <a:r>
              <a:rPr lang="en-US" dirty="0"/>
              <a:t>– </a:t>
            </a:r>
            <a:r>
              <a:rPr lang="en-US" b="1" dirty="0"/>
              <a:t>with start of manufacturing and deliveries as from 2020</a:t>
            </a:r>
            <a:r>
              <a:rPr lang="en-US" dirty="0"/>
              <a:t>. The production in Russia would have covered the resistive parts of the leads. It did not include: the HTS parts, instrumentation and connectors, the EBWs and the associated QC tests</a:t>
            </a:r>
          </a:p>
          <a:p>
            <a:r>
              <a:rPr lang="en-US" dirty="0"/>
              <a:t>Decision of producing the series of the current leads </a:t>
            </a:r>
            <a:r>
              <a:rPr lang="en-US" b="1" dirty="0"/>
              <a:t>in-house</a:t>
            </a:r>
            <a:r>
              <a:rPr lang="en-US" dirty="0"/>
              <a:t> was taken in </a:t>
            </a:r>
            <a:r>
              <a:rPr lang="en-US" b="1" dirty="0"/>
              <a:t>Q1 2022, </a:t>
            </a:r>
            <a:r>
              <a:rPr lang="en-US" dirty="0"/>
              <a:t>when procurement of raw material was launched. </a:t>
            </a:r>
            <a:r>
              <a:rPr lang="en-US" b="1" dirty="0"/>
              <a:t>Manufacturing</a:t>
            </a:r>
            <a:r>
              <a:rPr lang="en-US" dirty="0"/>
              <a:t> started in </a:t>
            </a:r>
            <a:r>
              <a:rPr lang="en-US" b="1" dirty="0"/>
              <a:t>Q4 2022</a:t>
            </a:r>
          </a:p>
          <a:p>
            <a:r>
              <a:rPr lang="en-US" dirty="0"/>
              <a:t>Organization, production and all associated logistics was followed internally by the WP6a team and the </a:t>
            </a:r>
            <a:r>
              <a:rPr lang="en-US"/>
              <a:t>Main Workshop 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6969CD-511E-62E6-D301-98F7EC643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1" y="-16034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Assembly of HTS Current Leads (4/4)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52482-B982-C779-185A-81D5CB8E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381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C019A-D249-D6D0-A186-E48AAE5DA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33" y="1253331"/>
            <a:ext cx="11233229" cy="4351338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Building 927</a:t>
            </a:r>
            <a:r>
              <a:rPr lang="en-US" dirty="0"/>
              <a:t>: Current Leads, cryostats and complete leads (vertical storage) </a:t>
            </a:r>
          </a:p>
          <a:p>
            <a:r>
              <a:rPr lang="en-US" b="1" dirty="0"/>
              <a:t>ISR</a:t>
            </a:r>
            <a:r>
              <a:rPr lang="en-US" dirty="0"/>
              <a:t>: sub-components of current leads (deliveries from Main Workshop)</a:t>
            </a:r>
          </a:p>
          <a:p>
            <a:r>
              <a:rPr lang="en-US" b="1" dirty="0"/>
              <a:t>Flexi building</a:t>
            </a:r>
            <a:r>
              <a:rPr lang="en-US" dirty="0"/>
              <a:t>: Cold Powering Systems</a:t>
            </a:r>
          </a:p>
          <a:p>
            <a:r>
              <a:rPr lang="en-US" b="1" dirty="0"/>
              <a:t>Flexi building</a:t>
            </a:r>
            <a:r>
              <a:rPr lang="en-US" dirty="0"/>
              <a:t>: MgB</a:t>
            </a:r>
            <a:r>
              <a:rPr lang="en-US" baseline="-25000" dirty="0"/>
              <a:t>2</a:t>
            </a:r>
            <a:r>
              <a:rPr lang="en-US" dirty="0"/>
              <a:t> Series cables</a:t>
            </a:r>
          </a:p>
          <a:p>
            <a:r>
              <a:rPr lang="en-US" b="1" dirty="0"/>
              <a:t>Flexi building</a:t>
            </a:r>
            <a:r>
              <a:rPr lang="en-US" dirty="0"/>
              <a:t>: DFH components</a:t>
            </a:r>
          </a:p>
          <a:p>
            <a:r>
              <a:rPr lang="en-US" b="1" dirty="0"/>
              <a:t>Flexi building</a:t>
            </a:r>
            <a:r>
              <a:rPr lang="en-US" dirty="0"/>
              <a:t>: DFX/M</a:t>
            </a:r>
          </a:p>
          <a:p>
            <a:r>
              <a:rPr lang="en-US" b="1" dirty="0"/>
              <a:t>Building 288</a:t>
            </a:r>
            <a:r>
              <a:rPr lang="en-US" dirty="0"/>
              <a:t>: HTS tape</a:t>
            </a:r>
          </a:p>
          <a:p>
            <a:r>
              <a:rPr lang="en-US" b="1" dirty="0"/>
              <a:t>Building 288</a:t>
            </a:r>
            <a:r>
              <a:rPr lang="en-US" dirty="0"/>
              <a:t>: HTS Cables </a:t>
            </a:r>
          </a:p>
          <a:p>
            <a:r>
              <a:rPr lang="en-US" b="1" dirty="0"/>
              <a:t>Building 288</a:t>
            </a:r>
            <a:r>
              <a:rPr lang="en-US" dirty="0"/>
              <a:t>: Nb-</a:t>
            </a:r>
            <a:r>
              <a:rPr lang="en-US" dirty="0" err="1"/>
              <a:t>Ti</a:t>
            </a:r>
            <a:r>
              <a:rPr lang="en-US" dirty="0"/>
              <a:t> cables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08896E8-101B-B796-568B-74F3AF4C1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38" y="-7223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Temporary Storage Space -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8FA-A78B-F609-EB65-5B785DD3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750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2931B-6ECB-1955-9FBE-535031AB1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34" y="134381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Building 927</a:t>
            </a:r>
            <a:r>
              <a:rPr lang="en-US" dirty="0"/>
              <a:t>: cabling of HTS, assembly of Cold powering Systems, blank assembly of DFH</a:t>
            </a:r>
          </a:p>
          <a:p>
            <a:r>
              <a:rPr lang="en-US" b="1" dirty="0"/>
              <a:t>Building 288</a:t>
            </a:r>
            <a:r>
              <a:rPr lang="en-US" dirty="0"/>
              <a:t>: soldering of HTS cables, assembly of HTS current leads, assembly of conduction-cooled current leads</a:t>
            </a:r>
          </a:p>
          <a:p>
            <a:r>
              <a:rPr lang="en-US" b="1" dirty="0"/>
              <a:t>Building 281</a:t>
            </a:r>
            <a:r>
              <a:rPr lang="en-US" dirty="0"/>
              <a:t>: assembly of HTS current leads</a:t>
            </a:r>
          </a:p>
          <a:p>
            <a:r>
              <a:rPr lang="en-US" b="1" dirty="0"/>
              <a:t>SM-18</a:t>
            </a:r>
            <a:r>
              <a:rPr lang="en-US" dirty="0"/>
              <a:t>: connection of Cold Powering Systems to DFX/DFM for final qualification tests in Cluster F2, installation of MgB</a:t>
            </a:r>
            <a:r>
              <a:rPr lang="en-US" baseline="-25000" dirty="0"/>
              <a:t>2</a:t>
            </a:r>
            <a:r>
              <a:rPr lang="en-US" dirty="0"/>
              <a:t> cables in flexible cryostats of Superconducting Link</a:t>
            </a:r>
          </a:p>
          <a:p>
            <a:r>
              <a:rPr lang="en-US" b="1" dirty="0"/>
              <a:t>Building 181</a:t>
            </a:r>
            <a:r>
              <a:rPr lang="en-US" dirty="0"/>
              <a:t>: assembly trials of Cold Powering System for the Matching Sections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4C1177-6262-7417-4227-CB08AA9C8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431" y="-18471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Space for assembly activities - Summary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B058EB-6C86-AA83-D2AF-BCEA0616C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58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16DDDC-01FE-1644-6E50-91AC5248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5969"/>
            <a:ext cx="8310372" cy="455203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2665E8D-942B-9772-0E09-E36724772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63" y="-25899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WP6a Cold Powering Systems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4916A1-BC8B-9568-4BCF-3ADFF40C4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4420" y="722922"/>
            <a:ext cx="5617580" cy="368703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800"/>
              </a:spcAft>
            </a:pPr>
            <a:r>
              <a:rPr lang="en-GB" sz="2200" b="1" dirty="0"/>
              <a:t>Ten SC Links </a:t>
            </a:r>
            <a:r>
              <a:rPr lang="en-GB" sz="2200" dirty="0"/>
              <a:t>of two different types (4 for ITs plus 4 for MSs plus one spare per type) for powering the HL-LHC Triplets region and the HL-LHC Matching Sections</a:t>
            </a:r>
          </a:p>
          <a:p>
            <a:pPr>
              <a:spcAft>
                <a:spcPts val="800"/>
              </a:spcAft>
            </a:pPr>
            <a:r>
              <a:rPr lang="en-GB" sz="2200" b="1" dirty="0"/>
              <a:t>Ten</a:t>
            </a:r>
            <a:r>
              <a:rPr lang="en-GB" sz="2200" dirty="0"/>
              <a:t> </a:t>
            </a:r>
            <a:r>
              <a:rPr lang="en-GB" sz="2200" b="1" dirty="0"/>
              <a:t>DFH cryostats </a:t>
            </a:r>
            <a:r>
              <a:rPr lang="en-GB" sz="2200" dirty="0"/>
              <a:t>(4 for ITs plus 4 for MSs plus one spare per type) </a:t>
            </a:r>
          </a:p>
          <a:p>
            <a:pPr>
              <a:spcAft>
                <a:spcPts val="800"/>
              </a:spcAft>
            </a:pPr>
            <a:r>
              <a:rPr lang="en-GB" sz="2200" b="1" dirty="0"/>
              <a:t>Ten DF cryostats </a:t>
            </a:r>
            <a:r>
              <a:rPr lang="en-GB" sz="2200" dirty="0"/>
              <a:t>(4 for ITs plus 4 for MSs plus one spare per type) </a:t>
            </a:r>
          </a:p>
          <a:p>
            <a:pPr>
              <a:spcAft>
                <a:spcPts val="800"/>
              </a:spcAft>
            </a:pPr>
            <a:r>
              <a:rPr lang="en-GB" sz="2200" b="1" dirty="0"/>
              <a:t>145 HTS Current leads</a:t>
            </a:r>
            <a:r>
              <a:rPr lang="en-GB" sz="2200" dirty="0"/>
              <a:t> (95 for powering the HL-LHC ITs and 50 for powering the MSs + 2 spares per current lead type)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C06684-F983-32BD-FDD3-F72DC8EB8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963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58050C-7CA0-239E-A5E7-0B994F9D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558" y="1825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Space for assembly activities – Conduction-Cooled Current Leads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C0D9A94-178C-B4AC-1E1A-50D5A8D0E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765" y="1450100"/>
            <a:ext cx="5790236" cy="1325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Thirty current leads (six assemblies of five units) locally integrated </a:t>
            </a:r>
          </a:p>
          <a:p>
            <a:r>
              <a:rPr lang="en-US" dirty="0"/>
              <a:t>Assembly done in building 288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3" name="Picture 2" descr="A metal piece of equipment&#10;&#10;Description automatically generated">
            <a:extLst>
              <a:ext uri="{FF2B5EF4-FFF2-40B4-BE49-F238E27FC236}">
                <a16:creationId xmlns:a16="http://schemas.microsoft.com/office/drawing/2014/main" id="{81AA8409-F3FD-2D76-C791-09B2FE976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0" b="6754"/>
          <a:stretch/>
        </p:blipFill>
        <p:spPr>
          <a:xfrm>
            <a:off x="5711946" y="3571143"/>
            <a:ext cx="4889500" cy="3032567"/>
          </a:xfrm>
          <a:prstGeom prst="rect">
            <a:avLst/>
          </a:prstGeom>
        </p:spPr>
      </p:pic>
      <p:pic>
        <p:nvPicPr>
          <p:cNvPr id="7" name="Picture 6" descr="A metal piece with wires and screws&#10;&#10;Description automatically generated with medium confidence">
            <a:extLst>
              <a:ext uri="{FF2B5EF4-FFF2-40B4-BE49-F238E27FC236}">
                <a16:creationId xmlns:a16="http://schemas.microsoft.com/office/drawing/2014/main" id="{F9DFF3E5-BA8F-28C0-C69E-A3A1E0B42E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51"/>
          <a:stretch/>
        </p:blipFill>
        <p:spPr>
          <a:xfrm>
            <a:off x="583397" y="3174710"/>
            <a:ext cx="4034741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355FEF-5AC2-3FB3-9B11-8C6A21F87D56}"/>
              </a:ext>
            </a:extLst>
          </p:cNvPr>
          <p:cNvSpPr txBox="1"/>
          <p:nvPr/>
        </p:nvSpPr>
        <p:spPr>
          <a:xfrm>
            <a:off x="6295663" y="1266740"/>
            <a:ext cx="40347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Proto: End September 2023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01: Mid-April 2024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02: November 2024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03: July 2025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04: November 2025</a:t>
            </a:r>
            <a:endParaRPr lang="en-US" sz="2400" dirty="0">
              <a:effectLst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effectLst/>
                <a:ea typeface="Calibri" panose="020F0502020204030204" pitchFamily="34" charset="0"/>
              </a:rPr>
              <a:t>CP 05(spare) : October 2026</a:t>
            </a:r>
            <a:endParaRPr lang="en-US" sz="2400" dirty="0">
              <a:effectLst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F82542-69A8-18FB-67EB-4C65161DAF2F}"/>
              </a:ext>
            </a:extLst>
          </p:cNvPr>
          <p:cNvSpPr txBox="1"/>
          <p:nvPr/>
        </p:nvSpPr>
        <p:spPr>
          <a:xfrm>
            <a:off x="6295663" y="877291"/>
            <a:ext cx="25703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/>
              <a:t>Installation dates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5C5AF9-4A3D-D5C4-A09D-61333F82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63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47BB97-044D-9D93-AEFC-014FFA2A1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61" y="0"/>
            <a:ext cx="1202363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B5AAF7-4F78-1DF5-8993-F82705E260F6}"/>
              </a:ext>
            </a:extLst>
          </p:cNvPr>
          <p:cNvSpPr txBox="1"/>
          <p:nvPr/>
        </p:nvSpPr>
        <p:spPr>
          <a:xfrm>
            <a:off x="2236806" y="114029"/>
            <a:ext cx="6094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Proposed locations for WP6a activities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74A153-1586-56CF-991E-794FFA144E3E}"/>
              </a:ext>
            </a:extLst>
          </p:cNvPr>
          <p:cNvSpPr txBox="1"/>
          <p:nvPr/>
        </p:nvSpPr>
        <p:spPr>
          <a:xfrm>
            <a:off x="9098665" y="114029"/>
            <a:ext cx="198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Color code: activity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975CA8-5054-DF4D-B58A-950D659D7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0439" y="6378846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73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EC22-A96B-E029-6B4A-B7C231DAD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815" y="-202033"/>
            <a:ext cx="12502105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WP6a Collaboration Agreements and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7E2FA-63D3-62A0-EE89-E2D87384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161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b="1" dirty="0"/>
              <a:t>MgB</a:t>
            </a:r>
            <a:r>
              <a:rPr lang="en-US" b="1" baseline="-25000" dirty="0"/>
              <a:t>2</a:t>
            </a:r>
            <a:r>
              <a:rPr lang="en-US" b="1" dirty="0"/>
              <a:t> Wire </a:t>
            </a:r>
            <a:r>
              <a:rPr lang="en-US" dirty="0"/>
              <a:t>- </a:t>
            </a:r>
            <a:r>
              <a:rPr lang="en-US" b="1" dirty="0">
                <a:solidFill>
                  <a:srgbClr val="00B0F0"/>
                </a:solidFill>
              </a:rPr>
              <a:t>Contract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with ASG Superconductors</a:t>
            </a:r>
          </a:p>
          <a:p>
            <a:r>
              <a:rPr lang="en-US" b="1" dirty="0"/>
              <a:t>MgB</a:t>
            </a:r>
            <a:r>
              <a:rPr lang="en-US" b="1" baseline="-25000" dirty="0"/>
              <a:t>2</a:t>
            </a:r>
            <a:r>
              <a:rPr lang="en-US" b="1" dirty="0"/>
              <a:t> Cables </a:t>
            </a:r>
            <a:r>
              <a:rPr lang="en-US" dirty="0"/>
              <a:t>- </a:t>
            </a:r>
            <a:r>
              <a:rPr lang="en-US" b="1" dirty="0">
                <a:solidFill>
                  <a:srgbClr val="00B0F0"/>
                </a:solidFill>
              </a:rPr>
              <a:t>Contract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>with ICAS</a:t>
            </a:r>
          </a:p>
          <a:p>
            <a:r>
              <a:rPr lang="en-US" b="1" dirty="0"/>
              <a:t>SC Links Flexible Cryostats </a:t>
            </a:r>
            <a:r>
              <a:rPr lang="en-US" dirty="0"/>
              <a:t>- </a:t>
            </a:r>
            <a:r>
              <a:rPr lang="en-US" b="1" dirty="0">
                <a:solidFill>
                  <a:srgbClr val="00B0F0"/>
                </a:solidFill>
              </a:rPr>
              <a:t>Contract</a:t>
            </a:r>
            <a:r>
              <a:rPr lang="en-US" dirty="0"/>
              <a:t> with Cryoworld</a:t>
            </a:r>
          </a:p>
          <a:p>
            <a:r>
              <a:rPr lang="en-US" b="1" dirty="0"/>
              <a:t>Instrumentation Wire </a:t>
            </a:r>
            <a:r>
              <a:rPr lang="en-US" dirty="0"/>
              <a:t>- </a:t>
            </a:r>
            <a:r>
              <a:rPr lang="en-US" b="1" dirty="0">
                <a:solidFill>
                  <a:srgbClr val="00B0F0"/>
                </a:solidFill>
              </a:rPr>
              <a:t>Contract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>with Axons</a:t>
            </a:r>
          </a:p>
          <a:p>
            <a:r>
              <a:rPr lang="en-US" b="1" dirty="0"/>
              <a:t>DFH(X and M) Cryostat Components </a:t>
            </a:r>
            <a:r>
              <a:rPr lang="en-US" dirty="0"/>
              <a:t>- </a:t>
            </a:r>
            <a:r>
              <a:rPr lang="en-US" b="1" dirty="0">
                <a:solidFill>
                  <a:srgbClr val="00B0F0"/>
                </a:solidFill>
              </a:rPr>
              <a:t>Collaboration Agreement </a:t>
            </a:r>
            <a:r>
              <a:rPr lang="en-US" dirty="0"/>
              <a:t>with Uppsala University</a:t>
            </a:r>
          </a:p>
          <a:p>
            <a:r>
              <a:rPr lang="en-US" b="1" dirty="0"/>
              <a:t>DF(X and M) Cryostats </a:t>
            </a:r>
            <a:r>
              <a:rPr lang="en-US" dirty="0"/>
              <a:t>– </a:t>
            </a:r>
            <a:r>
              <a:rPr lang="en-US" b="1" dirty="0">
                <a:solidFill>
                  <a:srgbClr val="00B0F0"/>
                </a:solidFill>
              </a:rPr>
              <a:t>Collaboration Agreement </a:t>
            </a:r>
            <a:r>
              <a:rPr lang="en-US" dirty="0"/>
              <a:t>with University of Southampton (UK2)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5527D-4541-1CE9-BF42-3D18B093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3740FC-71C2-8340-7DFC-5B23FB542A70}"/>
              </a:ext>
            </a:extLst>
          </p:cNvPr>
          <p:cNvSpPr txBox="1"/>
          <p:nvPr/>
        </p:nvSpPr>
        <p:spPr>
          <a:xfrm>
            <a:off x="1298979" y="5604669"/>
            <a:ext cx="9187964" cy="461665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Strategic decision to prioritize production of components for the Triplets</a:t>
            </a:r>
          </a:p>
        </p:txBody>
      </p:sp>
    </p:spTree>
    <p:extLst>
      <p:ext uri="{BB962C8B-B14F-4D97-AF65-F5344CB8AC3E}">
        <p14:creationId xmlns:p14="http://schemas.microsoft.com/office/powerpoint/2010/main" val="3788452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EC22-A96B-E029-6B4A-B7C231DAD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204" y="-178885"/>
            <a:ext cx="12799188" cy="1325563"/>
          </a:xfrm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chemeClr val="accent1"/>
                </a:solidFill>
              </a:rPr>
              <a:t>WP6a Collaboration Agreements and Contracts -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7E2FA-63D3-62A0-EE89-E2D87384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413" y="750245"/>
            <a:ext cx="11392383" cy="592519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MgB</a:t>
            </a:r>
            <a:r>
              <a:rPr lang="en-US" b="1" baseline="-25000" dirty="0"/>
              <a:t>2</a:t>
            </a:r>
            <a:r>
              <a:rPr lang="en-US" b="1" dirty="0"/>
              <a:t> Wire </a:t>
            </a:r>
            <a:r>
              <a:rPr lang="en-US" dirty="0"/>
              <a:t>- Contract with ASG Superconductors. </a:t>
            </a:r>
            <a:r>
              <a:rPr lang="en-US" b="1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b="1" dirty="0"/>
              <a:t>MgB</a:t>
            </a:r>
            <a:r>
              <a:rPr lang="en-US" b="1" baseline="-25000" dirty="0"/>
              <a:t>2</a:t>
            </a:r>
            <a:r>
              <a:rPr lang="en-US" b="1" dirty="0"/>
              <a:t> Cables </a:t>
            </a:r>
            <a:r>
              <a:rPr lang="en-US" dirty="0"/>
              <a:t>- Contract with ICAS. </a:t>
            </a:r>
            <a:r>
              <a:rPr lang="en-US" b="1" dirty="0">
                <a:solidFill>
                  <a:srgbClr val="00B0F0"/>
                </a:solidFill>
              </a:rPr>
              <a:t>Six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(out of ten) units at CERN </a:t>
            </a:r>
          </a:p>
          <a:p>
            <a:r>
              <a:rPr lang="en-US" b="1" dirty="0"/>
              <a:t>SC Links Flexible Cryostats </a:t>
            </a:r>
            <a:r>
              <a:rPr lang="en-US" dirty="0"/>
              <a:t>- Contract with Cryoworld. </a:t>
            </a:r>
            <a:r>
              <a:rPr lang="en-US" b="1" dirty="0">
                <a:solidFill>
                  <a:srgbClr val="00B0F0"/>
                </a:solidFill>
              </a:rPr>
              <a:t>Six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(out of ten) at CERN</a:t>
            </a:r>
          </a:p>
          <a:p>
            <a:r>
              <a:rPr lang="en-US" b="1" dirty="0"/>
              <a:t>Instrumentation Wire </a:t>
            </a:r>
            <a:r>
              <a:rPr lang="en-US" dirty="0"/>
              <a:t>in MgB</a:t>
            </a:r>
            <a:r>
              <a:rPr lang="en-US" baseline="-25000" dirty="0"/>
              <a:t>2</a:t>
            </a:r>
            <a:r>
              <a:rPr lang="en-US" dirty="0"/>
              <a:t> cables, DF and DFH - Contract with Axons. </a:t>
            </a:r>
            <a:r>
              <a:rPr lang="en-US" b="1" dirty="0">
                <a:solidFill>
                  <a:srgbClr val="00B0F0"/>
                </a:solidFill>
              </a:rPr>
              <a:t>Completed</a:t>
            </a:r>
            <a:r>
              <a:rPr lang="en-US" dirty="0"/>
              <a:t> (some spare wire needed)</a:t>
            </a:r>
          </a:p>
          <a:p>
            <a:r>
              <a:rPr lang="en-US" b="1" dirty="0"/>
              <a:t>DFH(X and M) Cryostat Components </a:t>
            </a:r>
            <a:r>
              <a:rPr lang="en-US" dirty="0"/>
              <a:t>- Collaboration Agreement with Uppsala University. </a:t>
            </a:r>
            <a:r>
              <a:rPr lang="en-US" b="1" dirty="0">
                <a:solidFill>
                  <a:srgbClr val="00B0F0"/>
                </a:solidFill>
              </a:rPr>
              <a:t>Components for two DFHX at CERN (one delivery from Uppsala University)</a:t>
            </a:r>
          </a:p>
          <a:p>
            <a:r>
              <a:rPr lang="en-US" b="1" dirty="0"/>
              <a:t>DF(X and M) Cryostats </a:t>
            </a:r>
            <a:r>
              <a:rPr lang="en-US" dirty="0"/>
              <a:t>– Collaboration Agreement with University of Southampton (UK2). </a:t>
            </a:r>
            <a:r>
              <a:rPr lang="en-US" b="1" dirty="0">
                <a:solidFill>
                  <a:srgbClr val="00B0F0"/>
                </a:solidFill>
              </a:rPr>
              <a:t>One DFX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at CERN (UK1)</a:t>
            </a:r>
            <a:r>
              <a:rPr lang="en-US" dirty="0"/>
              <a:t>. Second DFX delivery to CERN (UK2) in Sept 2023 (</a:t>
            </a:r>
            <a:r>
              <a:rPr lang="en-US" dirty="0">
                <a:sym typeface="Symbol" panose="05050102010706020507" pitchFamily="18" charset="2"/>
              </a:rPr>
              <a:t> 80 % of material for DFX sourced by the University of Southampton)</a:t>
            </a:r>
          </a:p>
          <a:p>
            <a:r>
              <a:rPr lang="en-US" b="1" dirty="0">
                <a:sym typeface="Symbol" panose="05050102010706020507" pitchFamily="18" charset="2"/>
              </a:rPr>
              <a:t>REBCO HTS Tape </a:t>
            </a:r>
            <a:r>
              <a:rPr lang="en-US" dirty="0">
                <a:sym typeface="Symbol" panose="05050102010706020507" pitchFamily="18" charset="2"/>
              </a:rPr>
              <a:t>for current leads. </a:t>
            </a:r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Completed for Prototype System </a:t>
            </a:r>
            <a:r>
              <a:rPr lang="en-US" dirty="0">
                <a:sym typeface="Symbol" panose="05050102010706020507" pitchFamily="18" charset="2"/>
              </a:rPr>
              <a:t>(19 current leads, 18 kA, 7 kA and 2 kA). </a:t>
            </a:r>
            <a:r>
              <a:rPr lang="en-US" b="1" dirty="0">
                <a:sym typeface="Symbol" panose="05050102010706020507" pitchFamily="18" charset="2"/>
              </a:rPr>
              <a:t>Procurement launched </a:t>
            </a:r>
            <a:r>
              <a:rPr lang="en-US" dirty="0">
                <a:sym typeface="Symbol" panose="05050102010706020507" pitchFamily="18" charset="2"/>
              </a:rPr>
              <a:t>(DO-33903/TE) for 7 kA, 2 kA and 0.6 kA – 4 km of tape. IT document and specification committee for the 18 kA - 11 km - in preparation (Specification Committee meeting on the week of the 18</a:t>
            </a:r>
            <a:r>
              <a:rPr lang="en-US" baseline="30000" dirty="0">
                <a:sym typeface="Symbol" panose="05050102010706020507" pitchFamily="18" charset="2"/>
              </a:rPr>
              <a:t>th</a:t>
            </a:r>
            <a:r>
              <a:rPr lang="en-US" dirty="0">
                <a:sym typeface="Symbol" panose="05050102010706020507" pitchFamily="18" charset="2"/>
              </a:rPr>
              <a:t> of September 2023). Procurement split in two orders – grade 1 (higher current) and grade 2 (lower current).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7A6BC-D92E-8DF9-5893-004FB1963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39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9DC97-1218-3CA7-18DE-E9CF09B7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58" y="-14416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In-house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35AE5-C618-D7F8-328E-885FCCFA2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58" y="938333"/>
            <a:ext cx="11654742" cy="542774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QC of </a:t>
            </a:r>
            <a:r>
              <a:rPr lang="en-US" b="1" dirty="0"/>
              <a:t>REBCO tapes </a:t>
            </a:r>
            <a:r>
              <a:rPr lang="en-US" dirty="0"/>
              <a:t>(</a:t>
            </a:r>
            <a:r>
              <a:rPr lang="en-US" dirty="0" err="1"/>
              <a:t>Ic</a:t>
            </a:r>
            <a:r>
              <a:rPr lang="en-US" dirty="0"/>
              <a:t> in LN</a:t>
            </a:r>
            <a:r>
              <a:rPr lang="en-US" baseline="-25000" dirty="0"/>
              <a:t>2</a:t>
            </a:r>
            <a:r>
              <a:rPr lang="en-US" dirty="0"/>
              <a:t> and inter-layer resistance)</a:t>
            </a:r>
          </a:p>
          <a:p>
            <a:r>
              <a:rPr lang="en-US" dirty="0"/>
              <a:t>Production of </a:t>
            </a:r>
            <a:r>
              <a:rPr lang="en-US" b="1" dirty="0"/>
              <a:t>REBCO cables </a:t>
            </a:r>
            <a:r>
              <a:rPr lang="en-US" dirty="0"/>
              <a:t>– and associated QC (</a:t>
            </a:r>
            <a:r>
              <a:rPr lang="en-US" dirty="0" err="1"/>
              <a:t>Ic</a:t>
            </a:r>
            <a:r>
              <a:rPr lang="en-US" dirty="0"/>
              <a:t> in LN</a:t>
            </a:r>
            <a:r>
              <a:rPr lang="en-US" baseline="-25000" dirty="0"/>
              <a:t>2</a:t>
            </a:r>
            <a:r>
              <a:rPr lang="en-US" dirty="0"/>
              <a:t> of extracted tapes </a:t>
            </a:r>
            <a:r>
              <a:rPr lang="en-US" u="sng" dirty="0"/>
              <a:t>and</a:t>
            </a:r>
            <a:r>
              <a:rPr lang="en-US" dirty="0"/>
              <a:t> final cables) </a:t>
            </a:r>
          </a:p>
          <a:p>
            <a:r>
              <a:rPr lang="en-US" dirty="0"/>
              <a:t>Production of </a:t>
            </a:r>
            <a:r>
              <a:rPr lang="en-US" b="1" dirty="0"/>
              <a:t>HTS current leads </a:t>
            </a:r>
            <a:r>
              <a:rPr lang="en-US" dirty="0"/>
              <a:t>-  and associated QC (HV, instrumentation and leak tests)</a:t>
            </a:r>
          </a:p>
          <a:p>
            <a:r>
              <a:rPr lang="en-US" dirty="0"/>
              <a:t>Production of </a:t>
            </a:r>
            <a:r>
              <a:rPr lang="en-US" b="1" dirty="0"/>
              <a:t>conduction-cooled current leads </a:t>
            </a:r>
            <a:r>
              <a:rPr lang="en-US" dirty="0"/>
              <a:t>– and associated QC (HV, pressure and leak tests)</a:t>
            </a:r>
          </a:p>
          <a:p>
            <a:r>
              <a:rPr lang="en-US" b="1" dirty="0"/>
              <a:t>QC </a:t>
            </a:r>
            <a:r>
              <a:rPr lang="en-US" dirty="0"/>
              <a:t>of</a:t>
            </a:r>
            <a:r>
              <a:rPr lang="en-US" b="1" dirty="0"/>
              <a:t> DFHs </a:t>
            </a:r>
            <a:r>
              <a:rPr lang="en-US" dirty="0"/>
              <a:t>mechanical components</a:t>
            </a:r>
          </a:p>
          <a:p>
            <a:r>
              <a:rPr lang="en-US" b="1" dirty="0"/>
              <a:t>Assembly of Cold Powering Systems</a:t>
            </a:r>
          </a:p>
          <a:p>
            <a:pPr lvl="1"/>
            <a:r>
              <a:rPr lang="en-US" dirty="0"/>
              <a:t>DFHs – mechanical assembly, including fixed points on MgB</a:t>
            </a:r>
            <a:r>
              <a:rPr lang="en-US" baseline="-25000" dirty="0"/>
              <a:t>2</a:t>
            </a:r>
            <a:r>
              <a:rPr lang="en-US" dirty="0"/>
              <a:t> cables</a:t>
            </a:r>
          </a:p>
          <a:p>
            <a:pPr lvl="1"/>
            <a:r>
              <a:rPr lang="en-US" dirty="0"/>
              <a:t>Routing of MgB</a:t>
            </a:r>
            <a:r>
              <a:rPr lang="en-US" baseline="-25000" dirty="0"/>
              <a:t>2</a:t>
            </a:r>
            <a:r>
              <a:rPr lang="en-US" dirty="0"/>
              <a:t> bus bar</a:t>
            </a:r>
          </a:p>
          <a:p>
            <a:pPr lvl="1"/>
            <a:r>
              <a:rPr lang="en-US" dirty="0"/>
              <a:t>DFs – mechanical assembly</a:t>
            </a:r>
          </a:p>
          <a:p>
            <a:pPr lvl="1"/>
            <a:r>
              <a:rPr lang="en-US" dirty="0"/>
              <a:t>Installation and routing of Nb-</a:t>
            </a:r>
            <a:r>
              <a:rPr lang="en-US" dirty="0" err="1"/>
              <a:t>Ti</a:t>
            </a:r>
            <a:r>
              <a:rPr lang="en-US" dirty="0"/>
              <a:t> bus-bar</a:t>
            </a:r>
          </a:p>
          <a:p>
            <a:pPr lvl="1"/>
            <a:r>
              <a:rPr lang="en-US" dirty="0"/>
              <a:t>SC Links assembly (MgB</a:t>
            </a:r>
            <a:r>
              <a:rPr lang="en-US" baseline="-25000" dirty="0"/>
              <a:t>2</a:t>
            </a:r>
            <a:r>
              <a:rPr lang="en-US" dirty="0"/>
              <a:t> cable assembly inside cryostat)</a:t>
            </a:r>
          </a:p>
          <a:p>
            <a:pPr lvl="1"/>
            <a:r>
              <a:rPr lang="en-US" dirty="0"/>
              <a:t>Electrical splices, including implementation of their electrical insulation</a:t>
            </a:r>
          </a:p>
          <a:p>
            <a:pPr lvl="1"/>
            <a:r>
              <a:rPr lang="en-US" dirty="0"/>
              <a:t>Instrumentation – connection of hundred of V-taps and of some T sensors</a:t>
            </a:r>
          </a:p>
          <a:p>
            <a:pPr lvl="1"/>
            <a:r>
              <a:rPr lang="en-US" dirty="0"/>
              <a:t>HV intermediate and final tests</a:t>
            </a:r>
          </a:p>
          <a:p>
            <a:pPr lvl="1"/>
            <a:r>
              <a:rPr lang="en-US" dirty="0"/>
              <a:t>Welds to close the system – and leak tightness tests</a:t>
            </a:r>
          </a:p>
          <a:p>
            <a:pPr lvl="1"/>
            <a:r>
              <a:rPr lang="en-US" dirty="0"/>
              <a:t>Final leak and pressure test</a:t>
            </a:r>
          </a:p>
          <a:p>
            <a:pPr lvl="1"/>
            <a:r>
              <a:rPr lang="en-US" dirty="0"/>
              <a:t>Cool-down</a:t>
            </a:r>
          </a:p>
          <a:p>
            <a:pPr lvl="1"/>
            <a:r>
              <a:rPr lang="en-US" dirty="0"/>
              <a:t>Electrical qualification at cryogenic temperature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1A165-224B-45A0-CAB3-6C36B1B68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958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9DC97-1218-3CA7-18DE-E9CF09B74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258" y="-14416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In-house activities -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35AE5-C618-D7F8-328E-885FCCFA2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937" y="996207"/>
            <a:ext cx="11654742" cy="570553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QC of REBCO tapes (</a:t>
            </a:r>
            <a:r>
              <a:rPr lang="en-US" dirty="0" err="1"/>
              <a:t>Ic</a:t>
            </a:r>
            <a:r>
              <a:rPr lang="en-US" dirty="0"/>
              <a:t> in LN2, inter-layer resistance)</a:t>
            </a:r>
          </a:p>
          <a:p>
            <a:r>
              <a:rPr lang="en-US" b="1" dirty="0"/>
              <a:t>Production of REBCO cables </a:t>
            </a:r>
            <a:r>
              <a:rPr lang="en-US" dirty="0"/>
              <a:t>– and associated QC (</a:t>
            </a:r>
            <a:r>
              <a:rPr lang="en-US" dirty="0" err="1"/>
              <a:t>Ic</a:t>
            </a:r>
            <a:r>
              <a:rPr lang="en-US" dirty="0"/>
              <a:t> in LN</a:t>
            </a:r>
            <a:r>
              <a:rPr lang="en-US" baseline="-25000" dirty="0"/>
              <a:t>2</a:t>
            </a:r>
            <a:r>
              <a:rPr lang="en-US" dirty="0"/>
              <a:t> of extracted tapes </a:t>
            </a:r>
            <a:r>
              <a:rPr lang="en-US" u="sng" dirty="0"/>
              <a:t>and</a:t>
            </a:r>
            <a:r>
              <a:rPr lang="en-US" dirty="0"/>
              <a:t> final cables) </a:t>
            </a:r>
          </a:p>
          <a:p>
            <a:r>
              <a:rPr lang="en-US" b="1" dirty="0"/>
              <a:t>Production of HTS </a:t>
            </a:r>
            <a:r>
              <a:rPr lang="en-US" b="1" dirty="0" err="1"/>
              <a:t>currentt</a:t>
            </a:r>
            <a:r>
              <a:rPr lang="en-US" b="1" dirty="0"/>
              <a:t> leads </a:t>
            </a:r>
            <a:r>
              <a:rPr lang="en-US" dirty="0"/>
              <a:t>-  and associated QC (HV, instrumentation and leak tests). </a:t>
            </a:r>
            <a:r>
              <a:rPr lang="en-US" b="1" dirty="0">
                <a:solidFill>
                  <a:srgbClr val="00B050"/>
                </a:solidFill>
              </a:rPr>
              <a:t>19 completed </a:t>
            </a:r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 60 % of resistive parts for the series manufactured and available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dirty="0"/>
              <a:t>QC of DFHs mechanical components</a:t>
            </a:r>
          </a:p>
          <a:p>
            <a:r>
              <a:rPr lang="en-US" dirty="0"/>
              <a:t>Assembly of Cold Powering Systems</a:t>
            </a:r>
          </a:p>
          <a:p>
            <a:pPr lvl="1"/>
            <a:r>
              <a:rPr lang="en-US" dirty="0"/>
              <a:t>DFHs – mechanical assembly, including fixed points on MgB</a:t>
            </a:r>
            <a:r>
              <a:rPr lang="en-US" baseline="-25000" dirty="0"/>
              <a:t>2</a:t>
            </a:r>
            <a:r>
              <a:rPr lang="en-US" dirty="0"/>
              <a:t> cables</a:t>
            </a:r>
          </a:p>
          <a:p>
            <a:pPr lvl="1"/>
            <a:r>
              <a:rPr lang="en-US" dirty="0"/>
              <a:t>Routing of MgB</a:t>
            </a:r>
            <a:r>
              <a:rPr lang="en-US" baseline="-25000" dirty="0"/>
              <a:t>2</a:t>
            </a:r>
            <a:r>
              <a:rPr lang="en-US" dirty="0"/>
              <a:t> bus bar</a:t>
            </a:r>
          </a:p>
          <a:p>
            <a:pPr lvl="1"/>
            <a:r>
              <a:rPr lang="en-US" dirty="0"/>
              <a:t>DFs – mechanical assembly</a:t>
            </a:r>
          </a:p>
          <a:p>
            <a:pPr lvl="1"/>
            <a:r>
              <a:rPr lang="en-US" dirty="0"/>
              <a:t>Installation and routing of Nb-</a:t>
            </a:r>
            <a:r>
              <a:rPr lang="en-US" dirty="0" err="1"/>
              <a:t>Ti</a:t>
            </a:r>
            <a:r>
              <a:rPr lang="en-US" dirty="0"/>
              <a:t> bus-bar</a:t>
            </a:r>
          </a:p>
          <a:p>
            <a:pPr lvl="1"/>
            <a:r>
              <a:rPr lang="en-US" dirty="0"/>
              <a:t>SC Links assembly (MgB</a:t>
            </a:r>
            <a:r>
              <a:rPr lang="en-US" baseline="-25000" dirty="0"/>
              <a:t>2</a:t>
            </a:r>
            <a:r>
              <a:rPr lang="en-US" dirty="0"/>
              <a:t> cable assembly inside cryostat)</a:t>
            </a:r>
          </a:p>
          <a:p>
            <a:pPr lvl="1"/>
            <a:r>
              <a:rPr lang="en-US" dirty="0"/>
              <a:t>Electrical splices, including implementation of their electrical insulation</a:t>
            </a:r>
          </a:p>
          <a:p>
            <a:pPr lvl="1"/>
            <a:r>
              <a:rPr lang="en-US" dirty="0"/>
              <a:t>Instrumentation – connection of hundred of V-taps and of some T sensors</a:t>
            </a:r>
            <a:r>
              <a:rPr lang="en-US" b="1" dirty="0">
                <a:solidFill>
                  <a:srgbClr val="00B050"/>
                </a:solidFill>
              </a:rPr>
              <a:t> </a:t>
            </a:r>
          </a:p>
          <a:p>
            <a:pPr lvl="1"/>
            <a:r>
              <a:rPr lang="en-US" dirty="0"/>
              <a:t>HV intermediate and final tests</a:t>
            </a:r>
          </a:p>
          <a:p>
            <a:pPr lvl="1"/>
            <a:r>
              <a:rPr lang="en-US" dirty="0"/>
              <a:t>Welds to close the system – and leak tightness tests</a:t>
            </a:r>
          </a:p>
          <a:p>
            <a:pPr lvl="1"/>
            <a:r>
              <a:rPr lang="en-US" dirty="0"/>
              <a:t>Final leak and pressure test</a:t>
            </a:r>
          </a:p>
          <a:p>
            <a:pPr lvl="1"/>
            <a:r>
              <a:rPr lang="en-US" dirty="0"/>
              <a:t>Cool-down</a:t>
            </a:r>
          </a:p>
          <a:p>
            <a:pPr lvl="1"/>
            <a:r>
              <a:rPr lang="en-US" dirty="0"/>
              <a:t>Electrical qualification at cryogenic temperature</a:t>
            </a:r>
          </a:p>
          <a:p>
            <a:pPr marL="288925" lvl="1" indent="-288925"/>
            <a:r>
              <a:rPr lang="en-US" sz="2800" dirty="0"/>
              <a:t>Production of conduction-cooled current leads – and associated QC (HV, pressure and leak tests) – </a:t>
            </a:r>
            <a:r>
              <a:rPr lang="en-US" sz="2800" b="1" dirty="0">
                <a:solidFill>
                  <a:srgbClr val="00B050"/>
                </a:solidFill>
              </a:rPr>
              <a:t>Six assemblies available for installation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953DD493-9AC7-51DD-6DF6-369BE637E360}"/>
              </a:ext>
            </a:extLst>
          </p:cNvPr>
          <p:cNvSpPr/>
          <p:nvPr/>
        </p:nvSpPr>
        <p:spPr>
          <a:xfrm>
            <a:off x="271044" y="996207"/>
            <a:ext cx="236316" cy="4061930"/>
          </a:xfrm>
          <a:prstGeom prst="lef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4697EA-1E29-A18B-6D3E-23D8B209D5EE}"/>
              </a:ext>
            </a:extLst>
          </p:cNvPr>
          <p:cNvSpPr txBox="1"/>
          <p:nvPr/>
        </p:nvSpPr>
        <p:spPr>
          <a:xfrm>
            <a:off x="-69450" y="28242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24E925-6ECF-1DEB-BA52-436723492FEF}"/>
              </a:ext>
            </a:extLst>
          </p:cNvPr>
          <p:cNvSpPr txBox="1"/>
          <p:nvPr/>
        </p:nvSpPr>
        <p:spPr>
          <a:xfrm>
            <a:off x="0" y="63324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85F968-A53D-4DC9-A924-2BF386863828}"/>
              </a:ext>
            </a:extLst>
          </p:cNvPr>
          <p:cNvSpPr txBox="1"/>
          <p:nvPr/>
        </p:nvSpPr>
        <p:spPr>
          <a:xfrm>
            <a:off x="300082" y="6332410"/>
            <a:ext cx="371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Performed for the Prototype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79857-7266-E196-919B-B2BB309E9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0372" y="6517076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830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FD3A95-7381-0A9B-FBE5-6EC03683895C}"/>
              </a:ext>
            </a:extLst>
          </p:cNvPr>
          <p:cNvSpPr txBox="1"/>
          <p:nvPr/>
        </p:nvSpPr>
        <p:spPr>
          <a:xfrm>
            <a:off x="638381" y="1506413"/>
            <a:ext cx="823353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SC Link Cryostats</a:t>
            </a:r>
            <a:r>
              <a:rPr lang="en-US" sz="2400" dirty="0"/>
              <a:t>: </a:t>
            </a:r>
            <a:r>
              <a:rPr lang="en-US" sz="2400" b="1" dirty="0"/>
              <a:t>30/09/2023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DFHXs</a:t>
            </a:r>
            <a:r>
              <a:rPr lang="en-US" sz="2400" dirty="0"/>
              <a:t>: </a:t>
            </a:r>
            <a:r>
              <a:rPr lang="en-US" sz="2400" b="1" dirty="0"/>
              <a:t>30/10/2023</a:t>
            </a:r>
            <a:r>
              <a:rPr lang="en-US" sz="2400" dirty="0"/>
              <a:t> 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DFXs</a:t>
            </a:r>
            <a:r>
              <a:rPr lang="en-US" sz="2400" dirty="0"/>
              <a:t>: </a:t>
            </a:r>
            <a:r>
              <a:rPr lang="en-US" sz="2400" b="1" dirty="0"/>
              <a:t>31/01/2024</a:t>
            </a:r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dirty="0"/>
              <a:t> 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MgB</a:t>
            </a:r>
            <a:r>
              <a:rPr lang="en-US" sz="2400" b="1" baseline="-25000" dirty="0">
                <a:solidFill>
                  <a:srgbClr val="00B0F0"/>
                </a:solidFill>
              </a:rPr>
              <a:t>2</a:t>
            </a:r>
            <a:r>
              <a:rPr lang="en-US" sz="2400" b="1" dirty="0">
                <a:solidFill>
                  <a:srgbClr val="00B0F0"/>
                </a:solidFill>
              </a:rPr>
              <a:t> Cables</a:t>
            </a:r>
            <a:r>
              <a:rPr lang="en-US" sz="2400" dirty="0"/>
              <a:t>: </a:t>
            </a:r>
            <a:r>
              <a:rPr lang="en-US" sz="2400" b="1" dirty="0"/>
              <a:t>31/03/2024** 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DFMs</a:t>
            </a:r>
            <a:r>
              <a:rPr lang="en-US" sz="2400" b="1" dirty="0"/>
              <a:t>: 31/12/2024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DFHMs</a:t>
            </a:r>
            <a:r>
              <a:rPr lang="en-US" sz="2400" dirty="0"/>
              <a:t>: </a:t>
            </a:r>
            <a:r>
              <a:rPr lang="en-US" sz="2400" b="1" dirty="0"/>
              <a:t>30/01/2024</a:t>
            </a:r>
            <a:r>
              <a:rPr lang="en-US" sz="2400" dirty="0"/>
              <a:t> 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Resistive Current Leads </a:t>
            </a:r>
            <a:r>
              <a:rPr lang="en-US" sz="2400" dirty="0"/>
              <a:t>(resistive parts by MW): </a:t>
            </a:r>
            <a:r>
              <a:rPr lang="en-US" sz="2400" b="1" dirty="0"/>
              <a:t>30/06/2024</a:t>
            </a:r>
          </a:p>
          <a:p>
            <a:pPr marL="380990" indent="-38099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755972-1A2E-589D-918C-D302E78F5BA8}"/>
              </a:ext>
            </a:extLst>
          </p:cNvPr>
          <p:cNvSpPr txBox="1"/>
          <p:nvPr/>
        </p:nvSpPr>
        <p:spPr>
          <a:xfrm>
            <a:off x="623392" y="4651308"/>
            <a:ext cx="10945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*</a:t>
            </a:r>
            <a:r>
              <a:rPr lang="en-US" sz="2400" dirty="0">
                <a:solidFill>
                  <a:srgbClr val="FF0000"/>
                </a:solidFill>
              </a:rPr>
              <a:t>Only 1 DFX and 1 DFM are needed before installation in the tunnel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D49AA0-A8CD-D15A-CB46-AA860DCE0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63" y="-14789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Production schedule – What’s to come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CB6180-EB88-640D-F4D7-F1590BCAE0AB}"/>
              </a:ext>
            </a:extLst>
          </p:cNvPr>
          <p:cNvSpPr txBox="1"/>
          <p:nvPr/>
        </p:nvSpPr>
        <p:spPr>
          <a:xfrm>
            <a:off x="138896" y="5868364"/>
            <a:ext cx="57421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PSM of WP6a, June 2023</a:t>
            </a:r>
          </a:p>
          <a:p>
            <a:r>
              <a:rPr lang="en-US" dirty="0"/>
              <a:t>**MgB</a:t>
            </a:r>
            <a:r>
              <a:rPr lang="en-US" baseline="-25000" dirty="0"/>
              <a:t>2</a:t>
            </a:r>
            <a:r>
              <a:rPr lang="en-US" dirty="0"/>
              <a:t> cables moved from December 2023 to March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9F97AA-6154-9C74-822F-DCDA15F7D7DD}"/>
              </a:ext>
            </a:extLst>
          </p:cNvPr>
          <p:cNvSpPr txBox="1"/>
          <p:nvPr/>
        </p:nvSpPr>
        <p:spPr>
          <a:xfrm>
            <a:off x="138895" y="946841"/>
            <a:ext cx="10804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Completion of production (series + spares) in industry and by collaborators: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873BED-9862-B887-6032-4DA22DAB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3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C32A96-B06B-67DD-D1E3-F7D925396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13" y="-18505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Production schedule - Overview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5DB119-38D6-FE50-7900-8C0530A36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40" y="4761603"/>
            <a:ext cx="2046732" cy="4831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A870CA-1935-C23B-6582-5AFFE74F0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40" y="5259179"/>
            <a:ext cx="2875788" cy="4831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99613F-D664-7364-2E6F-F0F17E2B61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489"/>
          <a:stretch/>
        </p:blipFill>
        <p:spPr>
          <a:xfrm>
            <a:off x="0" y="1115713"/>
            <a:ext cx="12000000" cy="27547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AE8C9E-78C7-23F9-CBFC-48117A368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2388" y="6492875"/>
            <a:ext cx="2743200" cy="365125"/>
          </a:xfrm>
        </p:spPr>
        <p:txBody>
          <a:bodyPr/>
          <a:lstStyle/>
          <a:p>
            <a:fld id="{5F1C6DD8-C76B-4B67-848D-6F021EF70C1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2122</TotalTime>
  <Words>2816</Words>
  <Application>Microsoft Office PowerPoint</Application>
  <PresentationFormat>Widescreen</PresentationFormat>
  <Paragraphs>312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Narrow</vt:lpstr>
      <vt:lpstr>Calibri</vt:lpstr>
      <vt:lpstr>Calibri Light</vt:lpstr>
      <vt:lpstr>Courier New</vt:lpstr>
      <vt:lpstr>Roboto</vt:lpstr>
      <vt:lpstr>Office Theme</vt:lpstr>
      <vt:lpstr>Needs &amp; planning WP6a</vt:lpstr>
      <vt:lpstr>WP6a Mission</vt:lpstr>
      <vt:lpstr>WP6a Cold Powering Systems</vt:lpstr>
      <vt:lpstr>WP6a Collaboration Agreements and Contracts</vt:lpstr>
      <vt:lpstr>WP6a Collaboration Agreements and Contracts - Status</vt:lpstr>
      <vt:lpstr>In-house activities</vt:lpstr>
      <vt:lpstr>In-house activities - Status</vt:lpstr>
      <vt:lpstr>Production schedule – What’s to come</vt:lpstr>
      <vt:lpstr>Production schedule - Overview</vt:lpstr>
      <vt:lpstr>Planning – WP6a Master Plan, PSM June 2023</vt:lpstr>
      <vt:lpstr>WP6a schedule </vt:lpstr>
      <vt:lpstr>Space</vt:lpstr>
      <vt:lpstr>PowerPoint Presentation</vt:lpstr>
      <vt:lpstr>Space</vt:lpstr>
      <vt:lpstr>Assembly of series Cold Powering Systems (1/2)</vt:lpstr>
      <vt:lpstr>Assembly of series Cold Powering Systems (2/2)</vt:lpstr>
      <vt:lpstr>PowerPoint Presentation</vt:lpstr>
      <vt:lpstr>PowerPoint Presentation</vt:lpstr>
      <vt:lpstr>PowerPoint Presentation</vt:lpstr>
      <vt:lpstr>PowerPoint Presentation</vt:lpstr>
      <vt:lpstr>Layout of building 927</vt:lpstr>
      <vt:lpstr>Use of building 927 </vt:lpstr>
      <vt:lpstr>Space</vt:lpstr>
      <vt:lpstr>Assembly of HTS Current Leads (1/4)</vt:lpstr>
      <vt:lpstr>Assembly of HTS Current Leads (2/4)</vt:lpstr>
      <vt:lpstr>Assembly of HTS Current Leads (3/4)</vt:lpstr>
      <vt:lpstr>Assembly of HTS Current Leads (4/4)</vt:lpstr>
      <vt:lpstr>Temporary Storage Space - Summary</vt:lpstr>
      <vt:lpstr>Space for assembly activities - Summary</vt:lpstr>
      <vt:lpstr>Space for assembly activities – Conduction-Cooled Current Leads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Needs &amp; planning WP6a</dc:title>
  <dc:creator>Ballarino</dc:creator>
  <cp:lastModifiedBy>Ballarino</cp:lastModifiedBy>
  <cp:revision>234</cp:revision>
  <dcterms:created xsi:type="dcterms:W3CDTF">2023-08-16T08:05:01Z</dcterms:created>
  <dcterms:modified xsi:type="dcterms:W3CDTF">2023-08-30T12:42:01Z</dcterms:modified>
</cp:coreProperties>
</file>