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12" r:id="rId2"/>
  </p:sldMasterIdLst>
  <p:notesMasterIdLst>
    <p:notesMasterId r:id="rId15"/>
  </p:notesMasterIdLst>
  <p:sldIdLst>
    <p:sldId id="2339" r:id="rId3"/>
    <p:sldId id="407" r:id="rId4"/>
    <p:sldId id="2343" r:id="rId5"/>
    <p:sldId id="2341" r:id="rId6"/>
    <p:sldId id="2340" r:id="rId7"/>
    <p:sldId id="2345" r:id="rId8"/>
    <p:sldId id="2346" r:id="rId9"/>
    <p:sldId id="2347" r:id="rId10"/>
    <p:sldId id="2344" r:id="rId11"/>
    <p:sldId id="2348" r:id="rId12"/>
    <p:sldId id="2349" r:id="rId13"/>
    <p:sldId id="2350" r:id="rId14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68" autoAdjust="0"/>
    <p:restoredTop sz="77143" autoAdjust="0"/>
  </p:normalViewPr>
  <p:slideViewPr>
    <p:cSldViewPr snapToGrid="0">
      <p:cViewPr varScale="1">
        <p:scale>
          <a:sx n="51" d="100"/>
          <a:sy n="51" d="100"/>
        </p:scale>
        <p:origin x="11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0E6D7-0033-4D9D-95E9-41A539BEF221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BC446-3029-46DB-8E9D-CDDA6F6E3C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269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207CF372-D79F-4D59-24F7-9DA8F0608A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63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4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9476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1755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7240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57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5427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5847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25474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46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0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74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27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B44337C8-4072-2CB8-ADC8-1C8B41C2D9D9}"/>
              </a:ext>
            </a:extLst>
          </p:cNvPr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6ABB18-A716-8ABA-F692-9C3D78C945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16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609600" y="1981200"/>
            <a:ext cx="9448799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72777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En-têt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75733" y="2515819"/>
            <a:ext cx="11021311" cy="1826363"/>
          </a:xfrm>
        </p:spPr>
        <p:txBody>
          <a:bodyPr tIns="0" bIns="0" anchor="t"/>
          <a:lstStyle>
            <a:lvl1pPr algn="l">
              <a:buNone/>
              <a:defRPr lang="en-US" sz="46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13877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695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34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333804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60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125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04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CBE57B3E-54C6-58A8-B5BD-B20E45176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7908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48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740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463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352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51127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75634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928114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933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139665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4481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153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06037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1_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71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921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2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961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1_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569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609600" y="1981200"/>
            <a:ext cx="9448799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856921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En-têt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75733" y="2515819"/>
            <a:ext cx="11021311" cy="1826363"/>
          </a:xfrm>
        </p:spPr>
        <p:txBody>
          <a:bodyPr tIns="0" bIns="0" anchor="t"/>
          <a:lstStyle>
            <a:lvl1pPr algn="l">
              <a:buNone/>
              <a:defRPr lang="en-US" sz="46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22354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8"/>
            <a:ext cx="1470128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0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5299456" y="2878272"/>
            <a:ext cx="1629262" cy="12169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29311" y="445478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err="1"/>
              <a:t>kt.cern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366546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67654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820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4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4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6949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556122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6668739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1" y="5101968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8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1" y="1269780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8562332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857085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9168275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1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239838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7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112424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9296528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1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5801879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8" y="2703286"/>
            <a:ext cx="1563274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914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743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9510C260-7223-4750-91D2-74ACD6C9077A}" type="datetimeFigureOut">
              <a:rPr lang="en-GB" smtClean="0"/>
              <a:t>18/09/2023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30148D6-FEEB-4070-B9CC-50229BB0F0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2871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9359901" y="62865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30148D6-FEEB-4070-B9CC-50229BB0F0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58068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1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9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4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6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50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image" Target="../media/image6.emf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8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D17E7CC8-8C2E-7511-7DD0-2E48C7876CD1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341368" y="6381328"/>
            <a:ext cx="642063" cy="414666"/>
          </a:xfrm>
          <a:prstGeom prst="rect">
            <a:avLst/>
          </a:prstGeom>
        </p:spPr>
      </p:pic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24F7A92-DF01-FE04-4DE2-9F507AF01595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405898" y="6277317"/>
            <a:ext cx="2044591" cy="580683"/>
          </a:xfrm>
          <a:prstGeom prst="rect">
            <a:avLst/>
          </a:prstGeom>
        </p:spPr>
      </p:pic>
      <p:pic>
        <p:nvPicPr>
          <p:cNvPr id="13" name="Picture 12" descr="Shape, rectangle&#10;&#10;Description automatically generated">
            <a:extLst>
              <a:ext uri="{FF2B5EF4-FFF2-40B4-BE49-F238E27FC236}">
                <a16:creationId xmlns:a16="http://schemas.microsoft.com/office/drawing/2014/main" id="{55C6D802-F758-42A3-E433-4A1C27E2DF62}"/>
              </a:ext>
            </a:extLst>
          </p:cNvPr>
          <p:cNvPicPr>
            <a:picLocks noChangeAspect="1"/>
          </p:cNvPicPr>
          <p:nvPr userDrawn="1"/>
        </p:nvPicPr>
        <p:blipFill>
          <a:blip r:embed="rId49"/>
          <a:stretch>
            <a:fillRect/>
          </a:stretch>
        </p:blipFill>
        <p:spPr bwMode="auto">
          <a:xfrm>
            <a:off x="341368" y="6381328"/>
            <a:ext cx="642063" cy="414666"/>
          </a:xfrm>
          <a:prstGeom prst="rect">
            <a:avLst/>
          </a:prstGeom>
        </p:spPr>
      </p:pic>
      <p:pic>
        <p:nvPicPr>
          <p:cNvPr id="14" name="Picture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4193F25-0E97-6F3C-41D6-022F3A4BB85A}"/>
              </a:ext>
            </a:extLst>
          </p:cNvPr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 bwMode="auto">
          <a:xfrm>
            <a:off x="405898" y="6277317"/>
            <a:ext cx="2044591" cy="58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0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663" r:id="rId24"/>
    <p:sldLayoutId id="2147483664" r:id="rId25"/>
    <p:sldLayoutId id="2147483665" r:id="rId26"/>
    <p:sldLayoutId id="2147483666" r:id="rId27"/>
    <p:sldLayoutId id="2147483667" r:id="rId28"/>
    <p:sldLayoutId id="2147483668" r:id="rId29"/>
    <p:sldLayoutId id="2147483669" r:id="rId30"/>
    <p:sldLayoutId id="2147483670" r:id="rId31"/>
    <p:sldLayoutId id="2147483671" r:id="rId32"/>
    <p:sldLayoutId id="2147483672" r:id="rId33"/>
    <p:sldLayoutId id="2147483673" r:id="rId34"/>
    <p:sldLayoutId id="2147483674" r:id="rId35"/>
    <p:sldLayoutId id="2147483675" r:id="rId36"/>
    <p:sldLayoutId id="2147483676" r:id="rId37"/>
    <p:sldLayoutId id="2147483677" r:id="rId38"/>
    <p:sldLayoutId id="2147483678" r:id="rId39"/>
    <p:sldLayoutId id="2147483679" r:id="rId40"/>
    <p:sldLayoutId id="2147483680" r:id="rId41"/>
    <p:sldLayoutId id="2147483681" r:id="rId42"/>
    <p:sldLayoutId id="2147483682" r:id="rId43"/>
    <p:sldLayoutId id="2147483683" r:id="rId44"/>
    <p:sldLayoutId id="2147483684" r:id="rId45"/>
    <p:sldLayoutId id="2147483685" r:id="rId46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" y="6124202"/>
            <a:ext cx="12192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1199444" y="6302002"/>
            <a:ext cx="109925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Knowledge Transfer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|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Accelerating Innovation</a:t>
            </a:r>
            <a:r>
              <a:rPr lang="en-US" sz="1800" i="1" baseline="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5401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51" indent="-457177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10" indent="-457177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52" indent="-34288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45" indent="-342882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08" indent="-342882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97" indent="-18287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41" indent="-18287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87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01" indent="-18287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81458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1297667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8B685-02D9-F812-5D04-F61EBB0D8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6" y="2693763"/>
            <a:ext cx="11376025" cy="1080120"/>
          </a:xfrm>
        </p:spPr>
        <p:txBody>
          <a:bodyPr/>
          <a:lstStyle/>
          <a:p>
            <a:r>
              <a:rPr lang="en-GB" sz="4800" dirty="0"/>
              <a:t>KT Forum Working Group on KT Strategy Review</a:t>
            </a:r>
            <a:endParaRPr lang="en-CH" sz="4800" dirty="0"/>
          </a:p>
        </p:txBody>
      </p:sp>
      <p:pic>
        <p:nvPicPr>
          <p:cNvPr id="9" name="Picture 8" descr="Shape, rectangle&#10;&#10;Description automatically generated">
            <a:extLst>
              <a:ext uri="{FF2B5EF4-FFF2-40B4-BE49-F238E27FC236}">
                <a16:creationId xmlns:a16="http://schemas.microsoft.com/office/drawing/2014/main" id="{E9A34ABB-088A-2A0F-47E3-01682B39D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374" y="83470"/>
            <a:ext cx="3955876" cy="2625450"/>
          </a:xfrm>
          <a:prstGeom prst="rect">
            <a:avLst/>
          </a:prstGeom>
        </p:spPr>
      </p:pic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CABFDBC9-0EE9-5A17-72E0-93B0F5716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647" y="490868"/>
            <a:ext cx="6336704" cy="17996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F0A08B-BFEB-1E39-03E0-CF8416735CF9}"/>
              </a:ext>
            </a:extLst>
          </p:cNvPr>
          <p:cNvSpPr/>
          <p:nvPr/>
        </p:nvSpPr>
        <p:spPr bwMode="auto">
          <a:xfrm>
            <a:off x="378674" y="5503080"/>
            <a:ext cx="69874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yz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, on behalf of the WG</a:t>
            </a:r>
          </a:p>
          <a:p>
            <a:pPr marL="36576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Affiliation</a:t>
            </a:r>
          </a:p>
          <a:p>
            <a:pPr marL="36576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FFFFFF"/>
                </a:solidFill>
                <a:latin typeface="Arial"/>
                <a:cs typeface="Arial"/>
              </a:rPr>
              <a:t>03.10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.2023</a:t>
            </a: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968092-9652-8F18-AAA3-75B928B2A394}"/>
              </a:ext>
            </a:extLst>
          </p:cNvPr>
          <p:cNvSpPr txBox="1"/>
          <p:nvPr/>
        </p:nvSpPr>
        <p:spPr bwMode="auto">
          <a:xfrm>
            <a:off x="378673" y="4003741"/>
            <a:ext cx="88856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</a:rPr>
              <a:t>Summary of discussions and main conclusions</a:t>
            </a:r>
            <a:endParaRPr kumimoji="0" lang="en-CH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9095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779814"/>
            <a:ext cx="10969139" cy="421321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Are you aware at all the communication activities of the KT group? If not, please have a look at M. </a:t>
            </a:r>
            <a:r>
              <a:rPr lang="en-GB" dirty="0" err="1">
                <a:solidFill>
                  <a:schemeClr val="tx1"/>
                </a:solidFill>
              </a:rPr>
              <a:t>Cirilli</a:t>
            </a:r>
            <a:r>
              <a:rPr lang="en-GB" dirty="0">
                <a:solidFill>
                  <a:schemeClr val="tx1"/>
                </a:solidFill>
              </a:rPr>
              <a:t> presentation and… take part! In particular: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CERN KT </a:t>
            </a:r>
            <a:r>
              <a:rPr lang="en-GB" dirty="0" err="1">
                <a:solidFill>
                  <a:schemeClr val="tx1"/>
                </a:solidFill>
              </a:rPr>
              <a:t>Linkedin</a:t>
            </a:r>
            <a:r>
              <a:rPr lang="en-GB" dirty="0">
                <a:solidFill>
                  <a:schemeClr val="tx1"/>
                </a:solidFill>
              </a:rPr>
              <a:t> channel: sign up and share with your contacts!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Ease the communications to key decision makers (see stakeholders analysis) in the Member States (KT to share material with you)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Events in the member states: interested? Contact KT!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45772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Main conclusions of the second meeting</a:t>
            </a:r>
            <a:br>
              <a:rPr lang="en-GB" dirty="0"/>
            </a:br>
            <a:r>
              <a:rPr lang="en-GB" dirty="0"/>
              <a:t>Visibility and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2687722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469569"/>
            <a:ext cx="10969139" cy="421321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Innovation Campus: what is it?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 dedicated facility that fosters innovation, collaboration and entrepreneurship. It is a physical space designed to bring together various stakeholders, such as universities, research institutions, technology companies, </a:t>
            </a:r>
            <a:r>
              <a:rPr lang="en-GB" dirty="0" err="1">
                <a:solidFill>
                  <a:schemeClr val="tx1"/>
                </a:solidFill>
              </a:rPr>
              <a:t>startups</a:t>
            </a:r>
            <a:r>
              <a:rPr lang="en-GB" dirty="0">
                <a:solidFill>
                  <a:schemeClr val="tx1"/>
                </a:solidFill>
              </a:rPr>
              <a:t> and government agencies, to collaborate on research, development, and commercialization of new technologies, products and services. (</a:t>
            </a:r>
            <a:r>
              <a:rPr lang="en-GB" dirty="0" err="1">
                <a:solidFill>
                  <a:schemeClr val="tx1"/>
                </a:solidFill>
              </a:rPr>
              <a:t>ChatGPT</a:t>
            </a:r>
            <a:r>
              <a:rPr lang="en-GB" dirty="0">
                <a:solidFill>
                  <a:schemeClr val="tx1"/>
                </a:solidFill>
              </a:rPr>
              <a:t> inspired)</a:t>
            </a:r>
          </a:p>
          <a:p>
            <a:r>
              <a:rPr lang="en-GB" dirty="0">
                <a:solidFill>
                  <a:schemeClr val="tx1"/>
                </a:solidFill>
              </a:rPr>
              <a:t>Should we at CERN?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Why should we / shouldn’t we have something like this at CERN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Who are the potential partners (companies, VCs, other academic partners, …) and what’s in it for them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What (which activities) should be covered by the CERN Innovation campus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How would we measure success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4577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CERN Innovation Campus</a:t>
            </a:r>
          </a:p>
        </p:txBody>
      </p:sp>
    </p:spTree>
    <p:extLst>
      <p:ext uri="{BB962C8B-B14F-4D97-AF65-F5344CB8AC3E}">
        <p14:creationId xmlns:p14="http://schemas.microsoft.com/office/powerpoint/2010/main" val="2352359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779814"/>
            <a:ext cx="10969139" cy="4213216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tx1"/>
                </a:solidFill>
                <a:effectLst/>
                <a:latin typeface="Helvetica" pitchFamily="2" charset="0"/>
              </a:rPr>
              <a:t>A CERN innovation campus could be hugely valuable in: 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demonstrating the value of the CERN model - unique globally - international cooperation won big innovation challenges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demonstrating the value of Big Science: a centre for international collaboration on core internationally significant technologies</a:t>
            </a:r>
          </a:p>
          <a:p>
            <a:r>
              <a:rPr lang="en-GB" sz="2800" dirty="0">
                <a:solidFill>
                  <a:schemeClr val="tx1"/>
                </a:solidFill>
                <a:latin typeface="Helvetica" pitchFamily="2" charset="0"/>
              </a:rPr>
              <a:t>Important aspects to be considered: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proportionate participation and benefits of / for all MS. 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Helvetica" pitchFamily="2" charset="0"/>
              </a:rPr>
              <a:t>c</a:t>
            </a:r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omplementarity with existing initiatives in the MS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prefer network approach: expand cooperation with existing technology transfer </a:t>
            </a:r>
            <a:r>
              <a:rPr lang="en-GB" sz="1600" dirty="0" err="1">
                <a:solidFill>
                  <a:schemeClr val="tx1"/>
                </a:solidFill>
                <a:effectLst/>
                <a:latin typeface="Helvetica" pitchFamily="2" charset="0"/>
              </a:rPr>
              <a:t>center</a:t>
            </a:r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 or hubs in MS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effectLst/>
                <a:latin typeface="Helvetica" pitchFamily="2" charset="0"/>
              </a:rPr>
              <a:t>prefer decentralised initiatives over local ones (e.g. a purely local innovation campus @CERN). </a:t>
            </a:r>
          </a:p>
          <a:p>
            <a:pPr lvl="1"/>
            <a:endParaRPr lang="en-GB" sz="1600" dirty="0">
              <a:solidFill>
                <a:schemeClr val="tx1"/>
              </a:solidFill>
              <a:effectLst/>
              <a:latin typeface="Helvetica" pitchFamily="2" charset="0"/>
            </a:endParaRPr>
          </a:p>
          <a:p>
            <a:pPr lvl="1"/>
            <a:endParaRPr lang="en-GB" sz="1600" dirty="0">
              <a:solidFill>
                <a:schemeClr val="tx1"/>
              </a:solidFill>
              <a:effectLst/>
              <a:latin typeface="Helvetica" pitchFamily="2" charset="0"/>
            </a:endParaRPr>
          </a:p>
          <a:p>
            <a:endParaRPr lang="en-GB" sz="2800" dirty="0">
              <a:solidFill>
                <a:schemeClr val="tx1"/>
              </a:solidFill>
              <a:effectLst/>
              <a:latin typeface="Helvetica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45772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Main conclusions of the second meeting</a:t>
            </a:r>
            <a:br>
              <a:rPr lang="en-GB" dirty="0"/>
            </a:br>
            <a:r>
              <a:rPr lang="en-GB" dirty="0"/>
              <a:t>CERN Innovation Campus</a:t>
            </a:r>
          </a:p>
        </p:txBody>
      </p:sp>
    </p:spTree>
    <p:extLst>
      <p:ext uri="{BB962C8B-B14F-4D97-AF65-F5344CB8AC3E}">
        <p14:creationId xmlns:p14="http://schemas.microsoft.com/office/powerpoint/2010/main" val="1941232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457686-174D-E132-41FE-84B8C3138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GB" dirty="0"/>
              <a:t>CERN KT strategy review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3F18FD-1D61-465F-A024-48F619F56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year we would like to review our strategy and policies, and your inputs are important to us</a:t>
            </a:r>
          </a:p>
          <a:p>
            <a:r>
              <a:rPr lang="en-GB" dirty="0"/>
              <a:t>We propose to make a relatively small WG with some of you, and will report the outcome to the KT Forum</a:t>
            </a:r>
          </a:p>
          <a:p>
            <a:r>
              <a:rPr lang="en-GB" dirty="0"/>
              <a:t>Any volunteers?</a:t>
            </a:r>
          </a:p>
          <a:p>
            <a:r>
              <a:rPr lang="en-GB" dirty="0"/>
              <a:t>Expected workload: 3 or 4 half days in 2023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552F5E-C091-4BCD-3061-9126048C2CDD}"/>
              </a:ext>
            </a:extLst>
          </p:cNvPr>
          <p:cNvSpPr txBox="1"/>
          <p:nvPr/>
        </p:nvSpPr>
        <p:spPr>
          <a:xfrm>
            <a:off x="8772939" y="250608"/>
            <a:ext cx="28985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Slide from G. </a:t>
            </a:r>
            <a:r>
              <a:rPr lang="en-GB" dirty="0" err="1">
                <a:solidFill>
                  <a:srgbClr val="FF0000"/>
                </a:solidFill>
              </a:rPr>
              <a:t>Anelli</a:t>
            </a:r>
            <a:r>
              <a:rPr lang="en-GB" dirty="0">
                <a:solidFill>
                  <a:srgbClr val="FF0000"/>
                </a:solidFill>
              </a:rPr>
              <a:t> presentation to the KT Forum in March 2023</a:t>
            </a:r>
          </a:p>
        </p:txBody>
      </p:sp>
    </p:spTree>
    <p:extLst>
      <p:ext uri="{BB962C8B-B14F-4D97-AF65-F5344CB8AC3E}">
        <p14:creationId xmlns:p14="http://schemas.microsoft.com/office/powerpoint/2010/main" val="3790122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DC7DC-1AF3-91EA-C670-AAC4624A2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Composition of the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BD63B-CAB0-E0F9-14A4-B320C3FC5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KT Forum Members:</a:t>
            </a:r>
          </a:p>
          <a:p>
            <a:pPr lvl="1"/>
            <a:r>
              <a:rPr lang="en-GB" dirty="0"/>
              <a:t>Mariangela </a:t>
            </a:r>
            <a:r>
              <a:rPr lang="en-GB" dirty="0" err="1"/>
              <a:t>Cestelli</a:t>
            </a:r>
            <a:r>
              <a:rPr lang="en-GB" dirty="0"/>
              <a:t> </a:t>
            </a:r>
            <a:r>
              <a:rPr lang="en-GB" dirty="0" err="1"/>
              <a:t>Guidi</a:t>
            </a:r>
            <a:r>
              <a:rPr lang="en-GB" dirty="0"/>
              <a:t>, INFN, IT</a:t>
            </a:r>
          </a:p>
          <a:p>
            <a:pPr lvl="1"/>
            <a:r>
              <a:rPr lang="en-GB" dirty="0" err="1"/>
              <a:t>Hakan</a:t>
            </a:r>
            <a:r>
              <a:rPr lang="en-GB" dirty="0"/>
              <a:t> </a:t>
            </a:r>
            <a:r>
              <a:rPr lang="en-GB" dirty="0" err="1"/>
              <a:t>Kiziltoprak</a:t>
            </a:r>
            <a:r>
              <a:rPr lang="en-GB" dirty="0"/>
              <a:t>, TOBB, TR</a:t>
            </a:r>
          </a:p>
          <a:p>
            <a:pPr lvl="1"/>
            <a:r>
              <a:rPr lang="en-GB" dirty="0"/>
              <a:t>John Millard, PSI, CH</a:t>
            </a:r>
          </a:p>
          <a:p>
            <a:pPr lvl="1"/>
            <a:r>
              <a:rPr lang="en-GB" dirty="0"/>
              <a:t>Katharine Robertson, STFC, UK</a:t>
            </a:r>
          </a:p>
          <a:p>
            <a:pPr lvl="1"/>
            <a:r>
              <a:rPr lang="en-GB" dirty="0"/>
              <a:t>Martin Uhlig, DESY, DE</a:t>
            </a:r>
          </a:p>
          <a:p>
            <a:pPr lvl="1"/>
            <a:r>
              <a:rPr lang="en-GB" dirty="0"/>
              <a:t>Jan Visser, NIKHEF, NL</a:t>
            </a:r>
          </a:p>
          <a:p>
            <a:r>
              <a:rPr lang="en-GB" dirty="0"/>
              <a:t>From the CERN Knowledge Transfer Group: </a:t>
            </a:r>
            <a:r>
              <a:rPr lang="en-GB" sz="2600" dirty="0"/>
              <a:t>Giovanni </a:t>
            </a:r>
            <a:r>
              <a:rPr lang="en-GB" sz="2600" dirty="0" err="1"/>
              <a:t>Anelli</a:t>
            </a:r>
            <a:r>
              <a:rPr lang="en-GB" sz="2600" dirty="0"/>
              <a:t>, Manuela </a:t>
            </a:r>
            <a:r>
              <a:rPr lang="en-GB" sz="2600" dirty="0" err="1"/>
              <a:t>Cirilli</a:t>
            </a:r>
            <a:r>
              <a:rPr lang="en-GB" sz="2600" dirty="0"/>
              <a:t>, Han Dols, Anais </a:t>
            </a:r>
            <a:r>
              <a:rPr lang="en-GB" sz="2600" dirty="0" err="1"/>
              <a:t>Rassat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831064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8FCA96-8004-8D68-4105-A22DE6E8B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meeting</a:t>
            </a:r>
            <a:br>
              <a:rPr lang="en-GB" dirty="0"/>
            </a:br>
            <a:r>
              <a:rPr lang="en-GB" dirty="0"/>
              <a:t>15.06.2023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D2AD6-AEFB-8EF8-9B34-6393334A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1603" y="6238552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8" name="Content Placeholder 7" descr="A screenshot of a meeting&#10;&#10;Description automatically generated">
            <a:extLst>
              <a:ext uri="{FF2B5EF4-FFF2-40B4-BE49-F238E27FC236}">
                <a16:creationId xmlns:a16="http://schemas.microsoft.com/office/drawing/2014/main" id="{E0B68412-C19E-1848-12AD-E4E5938CD6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115" y="254323"/>
            <a:ext cx="7986897" cy="5934442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8EF4F8-BC9C-9E61-3BC1-070E9CC031BC}"/>
              </a:ext>
            </a:extLst>
          </p:cNvPr>
          <p:cNvSpPr txBox="1"/>
          <p:nvPr/>
        </p:nvSpPr>
        <p:spPr bwMode="auto">
          <a:xfrm>
            <a:off x="407988" y="1681846"/>
            <a:ext cx="3069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https://indico.cern.ch/event/1281458/</a:t>
            </a:r>
            <a:endParaRPr lang="en-GB" dirty="0"/>
          </a:p>
          <a:p>
            <a:endParaRPr lang="en-GB" dirty="0"/>
          </a:p>
          <a:p>
            <a:r>
              <a:rPr lang="en-GB" dirty="0"/>
              <a:t>PWD: </a:t>
            </a:r>
            <a:r>
              <a:rPr lang="en-GB" dirty="0" err="1"/>
              <a:t>KTstrategy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4311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41F3EA6-7B1D-8A96-F445-A8F1CE702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Knowledge Transfer is part of the mission of CERN</a:t>
            </a:r>
          </a:p>
          <a:p>
            <a:r>
              <a:rPr lang="en-US" sz="24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to review the KT strategy. Is it still adapted to the future needs of the Organization (e.g. FCC)?</a:t>
            </a:r>
          </a:p>
          <a:p>
            <a:r>
              <a:rPr lang="en-US" sz="24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this process CERN KT wants to collect inputs from the KT Forum through this WG, such as, for example: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are the current CERN KT activities perceived in the MS? Is the amount of KT projects and activities perceived as too little / adequate / too much?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talking about KT to your country, what are the most important aspects for you?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you agree with the main principles adopted by CERN for its KT activities?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there anything obviously missing? Or things you would do very differently?</a:t>
            </a:r>
          </a:p>
          <a:p>
            <a:pPr lvl="1"/>
            <a:r>
              <a:rPr lang="en-US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you feel engaged enough and if not, how could CERN KT do better?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7CC99F3-0C89-0A94-4DC3-5AC0A51E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 of the meetings</a:t>
            </a:r>
          </a:p>
        </p:txBody>
      </p:sp>
    </p:spTree>
    <p:extLst>
      <p:ext uri="{BB962C8B-B14F-4D97-AF65-F5344CB8AC3E}">
        <p14:creationId xmlns:p14="http://schemas.microsoft.com/office/powerpoint/2010/main" val="343716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Agreed on the objectives of the meetings</a:t>
            </a:r>
          </a:p>
          <a:p>
            <a:r>
              <a:rPr lang="en-GB" dirty="0">
                <a:solidFill>
                  <a:schemeClr val="tx1"/>
                </a:solidFill>
              </a:rPr>
              <a:t>Discussed CERN KT Vision and Mission statements</a:t>
            </a:r>
          </a:p>
          <a:p>
            <a:r>
              <a:rPr lang="en-GB" dirty="0">
                <a:solidFill>
                  <a:schemeClr val="tx1"/>
                </a:solidFill>
              </a:rPr>
              <a:t>Discussed KT’s future directions and main challenges</a:t>
            </a:r>
          </a:p>
          <a:p>
            <a:r>
              <a:rPr lang="en-GB" dirty="0">
                <a:solidFill>
                  <a:schemeClr val="tx1"/>
                </a:solidFill>
              </a:rPr>
              <a:t>Reviewed the current KT framework</a:t>
            </a:r>
          </a:p>
          <a:p>
            <a:r>
              <a:rPr lang="en-GB" dirty="0">
                <a:solidFill>
                  <a:schemeClr val="tx1"/>
                </a:solidFill>
              </a:rPr>
              <a:t>Decided on the topics to be discussed at the following meeting(s)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During the first meeting, we:</a:t>
            </a:r>
          </a:p>
        </p:txBody>
      </p:sp>
    </p:spTree>
    <p:extLst>
      <p:ext uri="{BB962C8B-B14F-4D97-AF65-F5344CB8AC3E}">
        <p14:creationId xmlns:p14="http://schemas.microsoft.com/office/powerpoint/2010/main" val="1510639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tx1"/>
                </a:solidFill>
              </a:rPr>
              <a:t>The policy framework presented is appropriate</a:t>
            </a:r>
          </a:p>
          <a:p>
            <a:r>
              <a:rPr lang="en-GB" dirty="0">
                <a:solidFill>
                  <a:schemeClr val="tx1"/>
                </a:solidFill>
              </a:rPr>
              <a:t>There needs to be more examples of successful KT in the member states</a:t>
            </a:r>
          </a:p>
          <a:p>
            <a:r>
              <a:rPr lang="en-GB" dirty="0">
                <a:solidFill>
                  <a:schemeClr val="tx1"/>
                </a:solidFill>
              </a:rPr>
              <a:t>There is an issue related to the visibility of KT activities and KT group in the member states</a:t>
            </a:r>
          </a:p>
          <a:p>
            <a:r>
              <a:rPr lang="en-GB" dirty="0">
                <a:solidFill>
                  <a:schemeClr val="tx1"/>
                </a:solidFill>
              </a:rPr>
              <a:t>Is there clarity about the role of the KT Forum? Delegates should review the mandate</a:t>
            </a:r>
          </a:p>
          <a:p>
            <a:r>
              <a:rPr lang="en-GB" dirty="0">
                <a:solidFill>
                  <a:schemeClr val="tx1"/>
                </a:solidFill>
              </a:rPr>
              <a:t>Main challenges: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Internal support from CERN personnel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Visibility within and outside CERN</a:t>
            </a:r>
          </a:p>
          <a:p>
            <a:r>
              <a:rPr lang="en-GB" dirty="0">
                <a:solidFill>
                  <a:schemeClr val="tx1"/>
                </a:solidFill>
              </a:rPr>
              <a:t>Future directions: campus development?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conclusions of the first meeting:</a:t>
            </a:r>
          </a:p>
        </p:txBody>
      </p:sp>
    </p:spTree>
    <p:extLst>
      <p:ext uri="{BB962C8B-B14F-4D97-AF65-F5344CB8AC3E}">
        <p14:creationId xmlns:p14="http://schemas.microsoft.com/office/powerpoint/2010/main" val="2178589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44072-DD7B-1929-0B4B-6AF35C4D3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Based on the conclusions of the first meeting it was decided to focus the following meeting on:</a:t>
            </a:r>
          </a:p>
          <a:p>
            <a:pPr lvl="1"/>
            <a:r>
              <a:rPr lang="en-GB" sz="2400" dirty="0">
                <a:solidFill>
                  <a:schemeClr val="tx1"/>
                </a:solidFill>
              </a:rPr>
              <a:t>A “CERN innovation campus”: would it make sense and which shape should it take?</a:t>
            </a:r>
          </a:p>
          <a:p>
            <a:pPr lvl="1"/>
            <a:r>
              <a:rPr lang="en-GB" sz="2400" dirty="0">
                <a:solidFill>
                  <a:schemeClr val="tx1"/>
                </a:solidFill>
              </a:rPr>
              <a:t>Visibility and communication: What do we do today and what should we change for the future?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F00DB8-F19B-F8FB-4636-1E0737041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 for the next meeting:</a:t>
            </a:r>
          </a:p>
        </p:txBody>
      </p:sp>
    </p:spTree>
    <p:extLst>
      <p:ext uri="{BB962C8B-B14F-4D97-AF65-F5344CB8AC3E}">
        <p14:creationId xmlns:p14="http://schemas.microsoft.com/office/powerpoint/2010/main" val="1126320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8FCA96-8004-8D68-4105-A22DE6E8B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meeting</a:t>
            </a:r>
            <a:br>
              <a:rPr lang="en-GB" dirty="0"/>
            </a:br>
            <a:r>
              <a:rPr lang="en-GB" dirty="0"/>
              <a:t>27.07.2023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D2AD6-AEFB-8EF8-9B34-6393334A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8EF4F8-BC9C-9E61-3BC1-070E9CC031BC}"/>
              </a:ext>
            </a:extLst>
          </p:cNvPr>
          <p:cNvSpPr txBox="1"/>
          <p:nvPr/>
        </p:nvSpPr>
        <p:spPr bwMode="auto">
          <a:xfrm>
            <a:off x="407988" y="1681846"/>
            <a:ext cx="3069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2"/>
              </a:rPr>
              <a:t>https://indico.cern.ch/event/1297667/</a:t>
            </a:r>
            <a:endParaRPr lang="en-GB" dirty="0"/>
          </a:p>
          <a:p>
            <a:endParaRPr lang="en-GB" dirty="0"/>
          </a:p>
          <a:p>
            <a:r>
              <a:rPr lang="en-GB" dirty="0"/>
              <a:t>PWD: </a:t>
            </a:r>
            <a:r>
              <a:rPr lang="en-GB" dirty="0" err="1"/>
              <a:t>KTstrategy</a:t>
            </a:r>
            <a:endParaRPr lang="en-GB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C8059F1C-0248-3B68-E7EC-7DB11F89AD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474" y="3611871"/>
            <a:ext cx="6572726" cy="2660843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9A3696FF-7CEA-9720-B34B-A63307B4D1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337" y="73711"/>
            <a:ext cx="6695191" cy="353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78625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KTForum2023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hemeKTForum2023" id="{276DDA6D-BECA-4809-A0B5-C2440B145EF4}" vid="{143FCDB2-CBB9-4079-91C7-01F6E615CBE3}"/>
    </a:ext>
  </a:extLst>
</a:theme>
</file>

<file path=ppt/theme/theme2.xml><?xml version="1.0" encoding="utf-8"?>
<a:theme xmlns:a="http://schemas.openxmlformats.org/drawingml/2006/main" name="KT Theme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KT Theme" id="{B31418D1-1FEA-4295-B2A7-2A56193BBED5}" vid="{704FE5CF-E49E-42DD-804C-48058B9F500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ThemeKTForum2023</Template>
  <TotalTime>4996</TotalTime>
  <Words>863</Words>
  <Application>Microsoft Office PowerPoint</Application>
  <PresentationFormat>Widescreen</PresentationFormat>
  <Paragraphs>84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Helvetica</vt:lpstr>
      <vt:lpstr>Helvetica Neue</vt:lpstr>
      <vt:lpstr>ThemeKTForum2023</vt:lpstr>
      <vt:lpstr>KT Theme</vt:lpstr>
      <vt:lpstr>KT Forum Working Group on KT Strategy Review</vt:lpstr>
      <vt:lpstr>CERN KT strategy review</vt:lpstr>
      <vt:lpstr>Composition of the Working Group</vt:lpstr>
      <vt:lpstr>First meeting 15.06.2023</vt:lpstr>
      <vt:lpstr>Objectives of the meetings</vt:lpstr>
      <vt:lpstr>During the first meeting, we:</vt:lpstr>
      <vt:lpstr>Main conclusions of the first meeting:</vt:lpstr>
      <vt:lpstr>Topics for the next meeting:</vt:lpstr>
      <vt:lpstr>Second meeting 27.07.2023</vt:lpstr>
      <vt:lpstr>Main conclusions of the second meeting Visibility and Communications</vt:lpstr>
      <vt:lpstr>CERN Innovation Campus</vt:lpstr>
      <vt:lpstr>Main conclusions of the second meeting CERN Innovation Campus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Myriam Ayass</dc:creator>
  <cp:lastModifiedBy>Mariane Dissing</cp:lastModifiedBy>
  <cp:revision>38</cp:revision>
  <dcterms:created xsi:type="dcterms:W3CDTF">2022-11-15T07:36:23Z</dcterms:created>
  <dcterms:modified xsi:type="dcterms:W3CDTF">2023-09-18T11:34:49Z</dcterms:modified>
</cp:coreProperties>
</file>