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9"/>
  </p:notesMasterIdLst>
  <p:handoutMasterIdLst>
    <p:handoutMasterId r:id="rId30"/>
  </p:handoutMasterIdLst>
  <p:sldIdLst>
    <p:sldId id="296" r:id="rId2"/>
    <p:sldId id="328" r:id="rId3"/>
    <p:sldId id="327" r:id="rId4"/>
    <p:sldId id="352" r:id="rId5"/>
    <p:sldId id="363" r:id="rId6"/>
    <p:sldId id="364" r:id="rId7"/>
    <p:sldId id="365" r:id="rId8"/>
    <p:sldId id="366" r:id="rId9"/>
    <p:sldId id="367" r:id="rId10"/>
    <p:sldId id="368" r:id="rId11"/>
    <p:sldId id="369" r:id="rId12"/>
    <p:sldId id="370" r:id="rId13"/>
    <p:sldId id="299" r:id="rId14"/>
    <p:sldId id="346" r:id="rId15"/>
    <p:sldId id="349" r:id="rId16"/>
    <p:sldId id="347" r:id="rId17"/>
    <p:sldId id="351" r:id="rId18"/>
    <p:sldId id="348" r:id="rId19"/>
    <p:sldId id="371" r:id="rId20"/>
    <p:sldId id="350" r:id="rId21"/>
    <p:sldId id="303" r:id="rId22"/>
    <p:sldId id="322" r:id="rId23"/>
    <p:sldId id="323" r:id="rId24"/>
    <p:sldId id="301" r:id="rId25"/>
    <p:sldId id="324" r:id="rId26"/>
    <p:sldId id="325" r:id="rId27"/>
    <p:sldId id="288" r:id="rId2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6394"/>
    <p:restoredTop sz="94686"/>
  </p:normalViewPr>
  <p:slideViewPr>
    <p:cSldViewPr snapToGrid="0" snapToObjects="1">
      <p:cViewPr varScale="1">
        <p:scale>
          <a:sx n="106" d="100"/>
          <a:sy n="106" d="100"/>
        </p:scale>
        <p:origin x="114" y="64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03" d="100"/>
          <a:sy n="103" d="100"/>
        </p:scale>
        <p:origin x="383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palonsoa\cernbox\Documents\100_HEK\HE_measurements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hart>
    <c:autoTitleDeleted val="1"/>
    <c:plotArea>
      <c:layout/>
      <c:scatterChart>
        <c:scatterStyle val="smoothMarker"/>
        <c:varyColors val="0"/>
        <c:ser>
          <c:idx val="5"/>
          <c:order val="5"/>
          <c:tx>
            <c:v>Canon</c:v>
          </c:tx>
          <c:spPr>
            <a:ln w="19050" cap="rnd">
              <a:solidFill>
                <a:schemeClr val="accent5">
                  <a:tint val="5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5">
                  <a:tint val="50000"/>
                </a:schemeClr>
              </a:solidFill>
              <a:ln w="9525">
                <a:solidFill>
                  <a:schemeClr val="accent5">
                    <a:tint val="50000"/>
                  </a:schemeClr>
                </a:solidFill>
              </a:ln>
              <a:effectLst/>
            </c:spPr>
          </c:marker>
          <c:xVal>
            <c:numRef>
              <c:f>'Canon TUBE'!$A$36:$A$42</c:f>
              <c:numCache>
                <c:formatCode>General</c:formatCode>
                <c:ptCount val="7"/>
                <c:pt idx="0">
                  <c:v>0</c:v>
                </c:pt>
                <c:pt idx="1">
                  <c:v>50</c:v>
                </c:pt>
                <c:pt idx="2">
                  <c:v>100</c:v>
                </c:pt>
                <c:pt idx="3">
                  <c:v>150</c:v>
                </c:pt>
                <c:pt idx="4">
                  <c:v>200</c:v>
                </c:pt>
                <c:pt idx="5">
                  <c:v>250</c:v>
                </c:pt>
                <c:pt idx="6">
                  <c:v>300</c:v>
                </c:pt>
              </c:numCache>
            </c:numRef>
          </c:xVal>
          <c:yVal>
            <c:numRef>
              <c:f>'Canon TUBE'!$B$36:$B$42</c:f>
              <c:numCache>
                <c:formatCode>General</c:formatCode>
                <c:ptCount val="7"/>
                <c:pt idx="0">
                  <c:v>0</c:v>
                </c:pt>
                <c:pt idx="1">
                  <c:v>4.5</c:v>
                </c:pt>
                <c:pt idx="2">
                  <c:v>6.4</c:v>
                </c:pt>
                <c:pt idx="3">
                  <c:v>7.4</c:v>
                </c:pt>
                <c:pt idx="4">
                  <c:v>7.8</c:v>
                </c:pt>
                <c:pt idx="5">
                  <c:v>8</c:v>
                </c:pt>
                <c:pt idx="6">
                  <c:v>8.1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BEC8-485A-B132-C709CFA5FF8C}"/>
            </c:ext>
          </c:extLst>
        </c:ser>
        <c:ser>
          <c:idx val="0"/>
          <c:order val="0"/>
          <c:tx>
            <c:v>CCC=7A</c:v>
          </c:tx>
          <c:spPr>
            <a:ln w="19050" cap="rnd">
              <a:solidFill>
                <a:schemeClr val="accent5">
                  <a:shade val="5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5">
                  <a:shade val="50000"/>
                </a:schemeClr>
              </a:solidFill>
              <a:ln w="9525">
                <a:solidFill>
                  <a:schemeClr val="accent5">
                    <a:shade val="50000"/>
                  </a:schemeClr>
                </a:solidFill>
              </a:ln>
              <a:effectLst/>
            </c:spPr>
          </c:marker>
          <c:xVal>
            <c:numRef>
              <c:f>Sheet1!$E$22:$E$28</c:f>
              <c:numCache>
                <c:formatCode>General</c:formatCode>
                <c:ptCount val="7"/>
                <c:pt idx="0">
                  <c:v>20.558905959841418</c:v>
                </c:pt>
                <c:pt idx="1">
                  <c:v>40.775566175021339</c:v>
                </c:pt>
                <c:pt idx="2">
                  <c:v>57.464548659767338</c:v>
                </c:pt>
                <c:pt idx="3">
                  <c:v>84.391751403047593</c:v>
                </c:pt>
                <c:pt idx="4">
                  <c:v>116.06465906018965</c:v>
                </c:pt>
                <c:pt idx="5">
                  <c:v>142.23287871228212</c:v>
                </c:pt>
                <c:pt idx="6">
                  <c:v>162.92960326397247</c:v>
                </c:pt>
              </c:numCache>
            </c:numRef>
          </c:xVal>
          <c:yVal>
            <c:numRef>
              <c:f>Sheet1!$G$22:$G$28</c:f>
              <c:numCache>
                <c:formatCode>General</c:formatCode>
                <c:ptCount val="7"/>
                <c:pt idx="0">
                  <c:v>4.298332425215655</c:v>
                </c:pt>
                <c:pt idx="1">
                  <c:v>6.1773185859152191</c:v>
                </c:pt>
                <c:pt idx="2">
                  <c:v>6.8202453790326887</c:v>
                </c:pt>
                <c:pt idx="3">
                  <c:v>7.2744472671148692</c:v>
                </c:pt>
                <c:pt idx="4">
                  <c:v>7.4610508519306844</c:v>
                </c:pt>
                <c:pt idx="5">
                  <c:v>7.4438909111545275</c:v>
                </c:pt>
                <c:pt idx="6">
                  <c:v>7.3248713266504364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BEC8-485A-B132-C709CFA5FF8C}"/>
            </c:ext>
          </c:extLst>
        </c:ser>
        <c:ser>
          <c:idx val="4"/>
          <c:order val="4"/>
          <c:tx>
            <c:v>CCC=11A</c:v>
          </c:tx>
          <c:spPr>
            <a:ln w="19050" cap="rnd">
              <a:solidFill>
                <a:schemeClr val="accent5">
                  <a:tint val="7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5">
                  <a:tint val="70000"/>
                </a:schemeClr>
              </a:solidFill>
              <a:ln w="9525">
                <a:solidFill>
                  <a:schemeClr val="accent5">
                    <a:tint val="70000"/>
                  </a:schemeClr>
                </a:solidFill>
              </a:ln>
              <a:effectLst/>
            </c:spPr>
          </c:marker>
          <c:xVal>
            <c:numRef>
              <c:f>Sheet1!$E$78:$E$91</c:f>
              <c:numCache>
                <c:formatCode>General</c:formatCode>
                <c:ptCount val="14"/>
                <c:pt idx="0">
                  <c:v>17.635996338979943</c:v>
                </c:pt>
                <c:pt idx="1">
                  <c:v>35.604099003595721</c:v>
                </c:pt>
                <c:pt idx="2">
                  <c:v>126.67765053446341</c:v>
                </c:pt>
                <c:pt idx="3">
                  <c:v>148.4909548750237</c:v>
                </c:pt>
                <c:pt idx="4">
                  <c:v>180.30177408595694</c:v>
                </c:pt>
                <c:pt idx="5">
                  <c:v>200.44720273651623</c:v>
                </c:pt>
                <c:pt idx="6">
                  <c:v>228.40205128404659</c:v>
                </c:pt>
                <c:pt idx="7">
                  <c:v>243.2204009073817</c:v>
                </c:pt>
                <c:pt idx="8">
                  <c:v>263.69384934534668</c:v>
                </c:pt>
                <c:pt idx="9">
                  <c:v>277.84334572025512</c:v>
                </c:pt>
                <c:pt idx="10">
                  <c:v>286.08823606272131</c:v>
                </c:pt>
                <c:pt idx="11">
                  <c:v>292.34791443876895</c:v>
                </c:pt>
                <c:pt idx="12">
                  <c:v>300.19261222416895</c:v>
                </c:pt>
                <c:pt idx="13">
                  <c:v>299.70914863070402</c:v>
                </c:pt>
              </c:numCache>
            </c:numRef>
          </c:xVal>
          <c:yVal>
            <c:numRef>
              <c:f>Sheet1!$G$78:$G$91</c:f>
              <c:numCache>
                <c:formatCode>General</c:formatCode>
                <c:ptCount val="14"/>
                <c:pt idx="0">
                  <c:v>1.5797923264883862</c:v>
                </c:pt>
                <c:pt idx="1">
                  <c:v>3.0324943473296528</c:v>
                </c:pt>
                <c:pt idx="2">
                  <c:v>6.3650233324730854</c:v>
                </c:pt>
                <c:pt idx="3">
                  <c:v>6.6957618717569067</c:v>
                </c:pt>
                <c:pt idx="4">
                  <c:v>7.0274861765613661</c:v>
                </c:pt>
                <c:pt idx="5">
                  <c:v>7.1416736410973805</c:v>
                </c:pt>
                <c:pt idx="6">
                  <c:v>7.291216599950701</c:v>
                </c:pt>
                <c:pt idx="7">
                  <c:v>7.3417568989483257</c:v>
                </c:pt>
                <c:pt idx="8">
                  <c:v>7.4096893391370271</c:v>
                </c:pt>
                <c:pt idx="9">
                  <c:v>7.4662065437794585</c:v>
                </c:pt>
                <c:pt idx="10">
                  <c:v>7.4490347452410983</c:v>
                </c:pt>
                <c:pt idx="11">
                  <c:v>7.4696456507800884</c:v>
                </c:pt>
                <c:pt idx="12">
                  <c:v>7.4834179274016206</c:v>
                </c:pt>
                <c:pt idx="13">
                  <c:v>7.478250350455653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BEC8-485A-B132-C709CFA5FF8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89899343"/>
        <c:axId val="689918063"/>
        <c:extLst>
          <c:ext xmlns:c15="http://schemas.microsoft.com/office/drawing/2012/chart" uri="{02D57815-91ED-43cb-92C2-25804820EDAC}">
            <c15:filteredScatterSeries>
              <c15:ser>
                <c:idx val="1"/>
                <c:order val="1"/>
                <c:tx>
                  <c:v>CCC=8A</c:v>
                </c:tx>
                <c:spPr>
                  <a:ln w="19050" cap="rnd">
                    <a:solidFill>
                      <a:schemeClr val="accent5">
                        <a:shade val="70000"/>
                      </a:schemeClr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5">
                        <a:shade val="70000"/>
                      </a:schemeClr>
                    </a:solidFill>
                    <a:ln w="9525">
                      <a:solidFill>
                        <a:schemeClr val="accent5">
                          <a:shade val="70000"/>
                        </a:schemeClr>
                      </a:solidFill>
                    </a:ln>
                    <a:effectLst/>
                  </c:spPr>
                </c:marker>
                <c:xVal>
                  <c:numRef>
                    <c:extLst>
                      <c:ext uri="{02D57815-91ED-43cb-92C2-25804820EDAC}">
                        <c15:formulaRef>
                          <c15:sqref>Sheet1!$E$37:$E$45</c15:sqref>
                        </c15:formulaRef>
                      </c:ext>
                    </c:extLst>
                    <c:numCache>
                      <c:formatCode>General</c:formatCode>
                      <c:ptCount val="9"/>
                      <c:pt idx="0">
                        <c:v>19.422270572331694</c:v>
                      </c:pt>
                      <c:pt idx="1">
                        <c:v>38.958300217813047</c:v>
                      </c:pt>
                      <c:pt idx="2">
                        <c:v>55.030061732345686</c:v>
                      </c:pt>
                      <c:pt idx="3">
                        <c:v>83.042420615231592</c:v>
                      </c:pt>
                      <c:pt idx="4">
                        <c:v>114.44583707587148</c:v>
                      </c:pt>
                      <c:pt idx="5">
                        <c:v>136.99351215862421</c:v>
                      </c:pt>
                      <c:pt idx="6">
                        <c:v>159.51443869276025</c:v>
                      </c:pt>
                      <c:pt idx="7">
                        <c:v>192.70811352715674</c:v>
                      </c:pt>
                      <c:pt idx="8">
                        <c:v>213.35361214388206</c:v>
                      </c:pt>
                    </c:numCache>
                  </c:numRef>
                </c:xVal>
                <c:yVal>
                  <c:numRef>
                    <c:extLst>
                      <c:ext uri="{02D57815-91ED-43cb-92C2-25804820EDAC}">
                        <c15:formulaRef>
                          <c15:sqref>Sheet1!$G$37:$G$45</c15:sqref>
                        </c15:formulaRef>
                      </c:ext>
                    </c:extLst>
                    <c:numCache>
                      <c:formatCode>General</c:formatCode>
                      <c:ptCount val="9"/>
                      <c:pt idx="0">
                        <c:v>3.5424195826165024</c:v>
                      </c:pt>
                      <c:pt idx="1">
                        <c:v>5.5360499504340108</c:v>
                      </c:pt>
                      <c:pt idx="2">
                        <c:v>6.3973483548264998</c:v>
                      </c:pt>
                      <c:pt idx="3">
                        <c:v>7.0925107055585821</c:v>
                      </c:pt>
                      <c:pt idx="4">
                        <c:v>7.4438909111545275</c:v>
                      </c:pt>
                      <c:pt idx="5">
                        <c:v>7.5352905023540391</c:v>
                      </c:pt>
                      <c:pt idx="6">
                        <c:v>7.5631027390610726</c:v>
                      </c:pt>
                      <c:pt idx="7">
                        <c:v>7.5058520559024107</c:v>
                      </c:pt>
                      <c:pt idx="8">
                        <c:v>7.4096893391370271</c:v>
                      </c:pt>
                    </c:numCache>
                  </c:numRef>
                </c:yVal>
                <c:smooth val="1"/>
                <c:extLst>
                  <c:ext xmlns:c16="http://schemas.microsoft.com/office/drawing/2014/chart" uri="{C3380CC4-5D6E-409C-BE32-E72D297353CC}">
                    <c16:uniqueId val="{00000003-BEC8-485A-B132-C709CFA5FF8C}"/>
                  </c:ext>
                </c:extLst>
              </c15:ser>
            </c15:filteredScatterSeries>
            <c15:filteredScatterSeries>
              <c15:ser>
                <c:idx val="2"/>
                <c:order val="2"/>
                <c:tx>
                  <c:v>CCC=9A</c:v>
                </c:tx>
                <c:spPr>
                  <a:ln w="19050" cap="rnd">
                    <a:solidFill>
                      <a:schemeClr val="accent5">
                        <a:shade val="90000"/>
                      </a:schemeClr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5">
                        <a:shade val="90000"/>
                      </a:schemeClr>
                    </a:solidFill>
                    <a:ln w="9525">
                      <a:solidFill>
                        <a:schemeClr val="accent5">
                          <a:shade val="90000"/>
                        </a:schemeClr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Sheet1!$E$49:$E$60</c15:sqref>
                        </c15:formulaRef>
                      </c:ext>
                    </c:extLst>
                    <c:numCache>
                      <c:formatCode>General</c:formatCode>
                      <c:ptCount val="12"/>
                      <c:pt idx="0">
                        <c:v>18.906015081568128</c:v>
                      </c:pt>
                      <c:pt idx="1">
                        <c:v>35.546758199906975</c:v>
                      </c:pt>
                      <c:pt idx="2">
                        <c:v>50.605765651324376</c:v>
                      </c:pt>
                      <c:pt idx="3">
                        <c:v>76.736148936182005</c:v>
                      </c:pt>
                      <c:pt idx="4">
                        <c:v>106.3898018446982</c:v>
                      </c:pt>
                      <c:pt idx="5">
                        <c:v>127.26236800229027</c:v>
                      </c:pt>
                      <c:pt idx="6">
                        <c:v>149.27944095789957</c:v>
                      </c:pt>
                      <c:pt idx="7">
                        <c:v>180.63420831699779</c:v>
                      </c:pt>
                      <c:pt idx="8">
                        <c:v>201.60439706643595</c:v>
                      </c:pt>
                      <c:pt idx="9">
                        <c:v>228.77048874073688</c:v>
                      </c:pt>
                      <c:pt idx="10">
                        <c:v>244.68086096956145</c:v>
                      </c:pt>
                      <c:pt idx="11">
                        <c:v>264.05840763127378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Sheet1!$G$49:$G$60</c15:sqref>
                        </c15:formulaRef>
                      </c:ext>
                    </c:extLst>
                    <c:numCache>
                      <c:formatCode>General</c:formatCode>
                      <c:ptCount val="12"/>
                      <c:pt idx="0">
                        <c:v>3.5424195826165024</c:v>
                      </c:pt>
                      <c:pt idx="1">
                        <c:v>4.3521113662397779</c:v>
                      </c:pt>
                      <c:pt idx="2">
                        <c:v>5.4350056512944844</c:v>
                      </c:pt>
                      <c:pt idx="3">
                        <c:v>6.4550557876900871</c:v>
                      </c:pt>
                      <c:pt idx="4">
                        <c:v>7.0032559673705395</c:v>
                      </c:pt>
                      <c:pt idx="5">
                        <c:v>7.2593878460702701</c:v>
                      </c:pt>
                      <c:pt idx="6">
                        <c:v>7.4438909111545275</c:v>
                      </c:pt>
                      <c:pt idx="7">
                        <c:v>7.5474457490013656</c:v>
                      </c:pt>
                      <c:pt idx="8">
                        <c:v>7.5997621436103886</c:v>
                      </c:pt>
                      <c:pt idx="9">
                        <c:v>7.6172814046868256</c:v>
                      </c:pt>
                      <c:pt idx="10">
                        <c:v>7.6172814046868256</c:v>
                      </c:pt>
                      <c:pt idx="11">
                        <c:v>7.5648444083328767</c:v>
                      </c:pt>
                    </c:numCache>
                  </c:numRef>
                </c:yVal>
                <c:smooth val="1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4-BEC8-485A-B132-C709CFA5FF8C}"/>
                  </c:ext>
                </c:extLst>
              </c15:ser>
            </c15:filteredScatterSeries>
            <c15:filteredScatterSeries>
              <c15:ser>
                <c:idx val="3"/>
                <c:order val="3"/>
                <c:tx>
                  <c:v>CCC=10A</c:v>
                </c:tx>
                <c:spPr>
                  <a:ln w="19050" cap="rnd">
                    <a:solidFill>
                      <a:schemeClr val="accent5">
                        <a:tint val="90000"/>
                      </a:schemeClr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5">
                        <a:tint val="90000"/>
                      </a:schemeClr>
                    </a:solidFill>
                    <a:ln w="9525">
                      <a:solidFill>
                        <a:schemeClr val="accent5">
                          <a:tint val="90000"/>
                        </a:schemeClr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Sheet1!$E$64:$E$74</c15:sqref>
                        </c15:formulaRef>
                      </c:ext>
                    </c:extLst>
                    <c:numCache>
                      <c:formatCode>General</c:formatCode>
                      <c:ptCount val="11"/>
                      <c:pt idx="0">
                        <c:v>17.635996338979943</c:v>
                      </c:pt>
                      <c:pt idx="1">
                        <c:v>35.604099003595721</c:v>
                      </c:pt>
                      <c:pt idx="2">
                        <c:v>126.67765053446341</c:v>
                      </c:pt>
                      <c:pt idx="3">
                        <c:v>148.4909548750237</c:v>
                      </c:pt>
                      <c:pt idx="4">
                        <c:v>180.26026284757322</c:v>
                      </c:pt>
                      <c:pt idx="5">
                        <c:v>200.44720273651623</c:v>
                      </c:pt>
                      <c:pt idx="6">
                        <c:v>228.40205128404659</c:v>
                      </c:pt>
                      <c:pt idx="7">
                        <c:v>243.2204009073817</c:v>
                      </c:pt>
                      <c:pt idx="8">
                        <c:v>263.69384934534668</c:v>
                      </c:pt>
                      <c:pt idx="9">
                        <c:v>277.84334572025512</c:v>
                      </c:pt>
                      <c:pt idx="10">
                        <c:v>286.08823606272131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Sheet1!$G$64:$G$74</c15:sqref>
                        </c15:formulaRef>
                      </c:ext>
                    </c:extLst>
                    <c:numCache>
                      <c:formatCode>General</c:formatCode>
                      <c:ptCount val="11"/>
                      <c:pt idx="0">
                        <c:v>1.9943436742573502</c:v>
                      </c:pt>
                      <c:pt idx="1">
                        <c:v>3.6374748564263304</c:v>
                      </c:pt>
                      <c:pt idx="2">
                        <c:v>6.896043621637066</c:v>
                      </c:pt>
                      <c:pt idx="3">
                        <c:v>7.1252482475226984</c:v>
                      </c:pt>
                      <c:pt idx="4">
                        <c:v>7.350214276467975</c:v>
                      </c:pt>
                      <c:pt idx="5">
                        <c:v>7.4730863419127802</c:v>
                      </c:pt>
                      <c:pt idx="6">
                        <c:v>7.5613614707773236</c:v>
                      </c:pt>
                      <c:pt idx="7">
                        <c:v>7.5997621436103886</c:v>
                      </c:pt>
                      <c:pt idx="8">
                        <c:v>7.6172814046868256</c:v>
                      </c:pt>
                      <c:pt idx="9">
                        <c:v>7.6348410518309651</c:v>
                      </c:pt>
                      <c:pt idx="10">
                        <c:v>7.5997621436103886</c:v>
                      </c:pt>
                    </c:numCache>
                  </c:numRef>
                </c:yVal>
                <c:smooth val="1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5-BEC8-485A-B132-C709CFA5FF8C}"/>
                  </c:ext>
                </c:extLst>
              </c15:ser>
            </c15:filteredScatterSeries>
          </c:ext>
        </c:extLst>
      </c:scatterChart>
      <c:valAx>
        <c:axId val="689899343"/>
        <c:scaling>
          <c:orientation val="minMax"/>
          <c:max val="3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chemeClr val="tx2"/>
                    </a:solidFill>
                    <a:latin typeface="Cambria" panose="02040503050406030204" pitchFamily="18" charset="0"/>
                    <a:ea typeface="+mn-ea"/>
                    <a:cs typeface="+mn-cs"/>
                  </a:defRPr>
                </a:pPr>
                <a:r>
                  <a:rPr lang="en-GB"/>
                  <a:t>Drive Power (W)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800" b="0" i="0" u="none" strike="noStrike" kern="1200" baseline="0">
                  <a:solidFill>
                    <a:schemeClr val="tx2"/>
                  </a:solidFill>
                  <a:latin typeface="Cambria" panose="02040503050406030204" pitchFamily="18" charset="0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2"/>
                </a:solidFill>
                <a:latin typeface="Cambria" panose="02040503050406030204" pitchFamily="18" charset="0"/>
                <a:ea typeface="+mn-ea"/>
                <a:cs typeface="+mn-cs"/>
              </a:defRPr>
            </a:pPr>
            <a:endParaRPr lang="en-US"/>
          </a:p>
        </c:txPr>
        <c:crossAx val="689918063"/>
        <c:crosses val="autoZero"/>
        <c:crossBetween val="midCat"/>
      </c:valAx>
      <c:valAx>
        <c:axId val="689918063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chemeClr val="tx2"/>
                    </a:solidFill>
                    <a:latin typeface="Cambria" panose="02040503050406030204" pitchFamily="18" charset="0"/>
                    <a:ea typeface="+mn-ea"/>
                    <a:cs typeface="+mn-cs"/>
                  </a:defRPr>
                </a:pPr>
                <a:r>
                  <a:rPr lang="en-GB"/>
                  <a:t>Power Out (MW)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800" b="0" i="0" u="none" strike="noStrike" kern="1200" baseline="0">
                  <a:solidFill>
                    <a:schemeClr val="tx2"/>
                  </a:solidFill>
                  <a:latin typeface="Cambria" panose="02040503050406030204" pitchFamily="18" charset="0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2"/>
                </a:solidFill>
                <a:latin typeface="Cambria" panose="02040503050406030204" pitchFamily="18" charset="0"/>
                <a:ea typeface="+mn-ea"/>
                <a:cs typeface="+mn-cs"/>
              </a:defRPr>
            </a:pPr>
            <a:endParaRPr lang="en-US"/>
          </a:p>
        </c:txPr>
        <c:crossAx val="689899343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2"/>
              </a:solidFill>
              <a:latin typeface="Cambria" panose="02040503050406030204" pitchFamily="18" charset="0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800" baseline="0">
          <a:solidFill>
            <a:schemeClr val="tx2"/>
          </a:solidFill>
          <a:latin typeface="Cambria" panose="02040503050406030204" pitchFamily="18" charset="0"/>
        </a:defRPr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" id="18">
  <a:schemeClr val="accent5"/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8/23/2023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8/23/2023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sv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25FC4307-AADB-BE47-352D-8E9764B3400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42542" y="2075542"/>
            <a:ext cx="2706915" cy="270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9A83A09-9AFD-C14A-9C29-D6392D85326F}" type="datetime3">
              <a:rPr lang="en-US" smtClean="0"/>
              <a:t>23 August 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8AD99CC-CC35-2540-9734-9D7F73E48FC4}" type="datetime3">
              <a:rPr lang="en-US" smtClean="0"/>
              <a:t>23 August 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1BD7848-FBB4-4345-AA38-AE81003E421D}" type="datetime3">
              <a:rPr lang="en-US" smtClean="0"/>
              <a:t>23 August 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E386B3FD-B4E3-E84D-B775-AF72F11FC408}" type="datetime3">
              <a:rPr lang="en-US" smtClean="0"/>
              <a:t>23 August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6F10010C-F6F0-144E-BAF3-A429F55C618E}" type="datetime3">
              <a:rPr lang="en-US" smtClean="0"/>
              <a:t>23 August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8FB9380C-4B51-7241-B1C5-FEB689A995C2}" type="datetime3">
              <a:rPr lang="en-US" smtClean="0"/>
              <a:t>23 August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5B12E276-0EB9-0B47-B368-FA480A6A2BED}" type="datetime3">
              <a:rPr lang="en-US" smtClean="0"/>
              <a:t>23 August 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7E56C087-DF20-6544-90B6-C842B78D52E8}" type="datetime3">
              <a:rPr lang="en-US" smtClean="0"/>
              <a:t>23 August 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E68DD-2BC1-C446-ADB7-76A3823DB7E7}" type="datetime3">
              <a:rPr lang="en-US" smtClean="0"/>
              <a:t>23 August 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C38F0-58D5-7848-A9A4-32D0F73A6EDD}" type="datetime3">
              <a:rPr lang="en-US" smtClean="0"/>
              <a:t>23 August 2023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309E1-6519-4041-842E-5879904EEBF6}" type="datetime3">
              <a:rPr lang="en-US" smtClean="0"/>
              <a:t>23 August 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69761-F68E-3B41-BA03-528973F27F26}" type="datetime3">
              <a:rPr lang="en-US" smtClean="0"/>
              <a:t>23 August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58632" y="4869770"/>
            <a:ext cx="1074737" cy="1074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650824"/>
            <a:ext cx="11376026" cy="549951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43B4A7CD-041C-B2EA-8B83-3451E07EC53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052224" y="714489"/>
            <a:ext cx="2059046" cy="2059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23 August 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CAFC2-26B6-134E-85E5-5D171C2C5E12}" type="datetime3">
              <a:rPr lang="en-US" smtClean="0"/>
              <a:t>23 August 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23 August 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Presentation Title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5266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27752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162F9-973D-F640-93B7-064AFF6A55AE}" type="datetime3">
              <a:rPr lang="en-US" smtClean="0"/>
              <a:t>23 August 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C9978-A0B0-5D47-B017-3DE9DCAF3819}" type="datetime3">
              <a:rPr lang="en-US" smtClean="0"/>
              <a:t>23 August 2023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A14D2-5EA4-D441-9B05-EA6BE2669C71}" type="datetime3">
              <a:rPr lang="en-US" smtClean="0"/>
              <a:t>23 August 2023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3FCF6715-A2B5-A045-B72C-B503686710DB}" type="datetime3">
              <a:rPr lang="en-US" smtClean="0"/>
              <a:pPr/>
              <a:t>23 August 2023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Slide </a:t>
            </a:r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Mareike Wendelmuth | X-Box Update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C7B0EED-0D00-C37F-0787-98F0B94C9550}"/>
              </a:ext>
            </a:extLst>
          </p:cNvPr>
          <p:cNvCxnSpPr>
            <a:cxnSpLocks/>
          </p:cNvCxnSpPr>
          <p:nvPr userDrawn="1"/>
        </p:nvCxnSpPr>
        <p:spPr>
          <a:xfrm>
            <a:off x="404070" y="6370802"/>
            <a:ext cx="11379943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B82929EC-EE14-2FC5-158D-B07C2EFC934B}"/>
              </a:ext>
            </a:extLst>
          </p:cNvPr>
          <p:cNvPicPr>
            <a:picLocks noChangeAspect="1"/>
          </p:cNvPicPr>
          <p:nvPr userDrawn="1"/>
        </p:nvPicPr>
        <p:blipFill>
          <a:blip r:embed="rId23"/>
          <a:stretch>
            <a:fillRect/>
          </a:stretch>
        </p:blipFill>
        <p:spPr>
          <a:xfrm>
            <a:off x="404070" y="6439074"/>
            <a:ext cx="352448" cy="347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themeOverride" Target="../theme/themeOverr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2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7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7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10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10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2C55D0-EF65-5184-5180-70C748F9ECB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/>
              <a:t>X-Box Update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7B0DD35-25FE-650C-D3E7-DA9E47CBB67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en-GB" dirty="0"/>
              <a:t>22.08.2023</a:t>
            </a:r>
          </a:p>
        </p:txBody>
      </p:sp>
    </p:spTree>
    <p:extLst>
      <p:ext uri="{BB962C8B-B14F-4D97-AF65-F5344CB8AC3E}">
        <p14:creationId xmlns:p14="http://schemas.microsoft.com/office/powerpoint/2010/main" val="381634526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6930F3-65C7-8923-EDB6-94C0E5BF24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BD investigation individual pulse – Example 3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87E2010-C5EB-3354-F46D-817F0BB34EE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Integration (fixed to 10 points)</a:t>
            </a:r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DAB1067-5893-3249-63F7-B95509BC871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/>
              <a:t>Variable Integration</a:t>
            </a:r>
            <a:endParaRPr lang="en-GB" dirty="0"/>
          </a:p>
        </p:txBody>
      </p:sp>
      <p:pic>
        <p:nvPicPr>
          <p:cNvPr id="11" name="Picture Placeholder 10">
            <a:extLst>
              <a:ext uri="{FF2B5EF4-FFF2-40B4-BE49-F238E27FC236}">
                <a16:creationId xmlns:a16="http://schemas.microsoft.com/office/drawing/2014/main" id="{D1141F90-7DB6-4075-A468-F0EB8FF91240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/>
          <a:srcRect t="747" b="747"/>
          <a:stretch/>
        </p:blipFill>
        <p:spPr>
          <a:xfrm>
            <a:off x="655782" y="2420938"/>
            <a:ext cx="5098473" cy="3779837"/>
          </a:xfrm>
        </p:spPr>
      </p:pic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91CC7923-B4BD-CD10-9D13-CD5B8AE0F8EF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E386B3FD-B4E3-E84D-B775-AF72F11FC408}" type="datetime3">
              <a:rPr lang="en-US" smtClean="0"/>
              <a:t>23 August 2023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C3E7F30D-0EEC-1066-CA08-836D58D46D3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Mareike Wendelmuth | Thesis Working Progress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80BED2B6-CB38-2293-393D-BBFE3E77BA3B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13" name="Picture Placeholder 12">
            <a:extLst>
              <a:ext uri="{FF2B5EF4-FFF2-40B4-BE49-F238E27FC236}">
                <a16:creationId xmlns:a16="http://schemas.microsoft.com/office/drawing/2014/main" id="{A20EA87A-1B82-7767-66C7-043F3063A4DD}"/>
              </a:ext>
            </a:extLst>
          </p:cNvPr>
          <p:cNvPicPr>
            <a:picLocks noGrp="1" noChangeAspect="1"/>
          </p:cNvPicPr>
          <p:nvPr>
            <p:ph type="pic" sz="quarter" idx="18"/>
          </p:nvPr>
        </p:nvPicPr>
        <p:blipFill>
          <a:blip r:embed="rId3"/>
          <a:srcRect l="1264" r="1264"/>
          <a:stretch/>
        </p:blipFill>
        <p:spPr>
          <a:xfrm>
            <a:off x="6520873" y="2420938"/>
            <a:ext cx="4895272" cy="3779837"/>
          </a:xfr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5E7E50B4-B689-CA3A-1C8D-F9098B75FAC4}"/>
                  </a:ext>
                </a:extLst>
              </p:cNvPr>
              <p:cNvSpPr txBox="1"/>
              <p:nvPr/>
            </p:nvSpPr>
            <p:spPr>
              <a:xfrm>
                <a:off x="5883275" y="909574"/>
                <a:ext cx="6428619" cy="68448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100" b="0" i="1" smtClean="0">
                          <a:latin typeface="Cambria Math" panose="02040503050406030204" pitchFamily="18" charset="0"/>
                        </a:rPr>
                        <m:t>𝑀𝑖𝑠𝑠𝑖𝑛𝑔</m:t>
                      </m:r>
                      <m:r>
                        <a:rPr lang="en-US" sz="11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100" b="0" i="1" smtClean="0">
                          <a:latin typeface="Cambria Math" panose="02040503050406030204" pitchFamily="18" charset="0"/>
                        </a:rPr>
                        <m:t>𝐸𝑛𝑒𝑟𝑔𝑦</m:t>
                      </m:r>
                      <m:r>
                        <a:rPr lang="en-US" sz="1100" b="0" i="1" smtClean="0">
                          <a:latin typeface="Cambria Math" panose="02040503050406030204" pitchFamily="18" charset="0"/>
                        </a:rPr>
                        <m:t> 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11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100" b="0" i="1" smtClean="0">
                              <a:latin typeface="Cambria Math" panose="02040503050406030204" pitchFamily="18" charset="0"/>
                            </a:rPr>
                            <m:t>%</m:t>
                          </m:r>
                        </m:e>
                      </m:d>
                      <m:r>
                        <a:rPr lang="en-US" sz="11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1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1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d>
                                <m:dPr>
                                  <m:begChr m:val="{"/>
                                  <m:endChr m:val="}"/>
                                  <m:ctrlPr>
                                    <a:rPr lang="en-US" sz="11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nary>
                                    <m:naryPr>
                                      <m:limLoc m:val="undOvr"/>
                                      <m:subHide m:val="on"/>
                                      <m:supHide m:val="on"/>
                                      <m:ctrlPr>
                                        <a:rPr lang="en-US" sz="11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naryPr>
                                    <m:sub/>
                                    <m:sup/>
                                    <m:e>
                                      <m:r>
                                        <a:rPr lang="en-US" sz="1100" i="1">
                                          <a:latin typeface="Cambria Math" panose="02040503050406030204" pitchFamily="18" charset="0"/>
                                        </a:rPr>
                                        <m:t>𝑃𝑆𝐼</m:t>
                                      </m:r>
                                    </m:e>
                                  </m:nary>
                                  <m:r>
                                    <a:rPr lang="en-US" sz="1100" b="0" i="1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nary>
                                    <m:naryPr>
                                      <m:limLoc m:val="undOvr"/>
                                      <m:subHide m:val="on"/>
                                      <m:supHide m:val="on"/>
                                      <m:ctrlPr>
                                        <a:rPr lang="en-US" sz="11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naryPr>
                                    <m:sub/>
                                    <m:sup/>
                                    <m:e>
                                      <m:r>
                                        <a:rPr lang="en-US" sz="1100" i="1">
                                          <a:latin typeface="Cambria Math" panose="02040503050406030204" pitchFamily="18" charset="0"/>
                                        </a:rPr>
                                        <m:t>𝑃</m:t>
                                      </m:r>
                                      <m:r>
                                        <a:rPr lang="en-US" sz="1100" b="0" i="1" smtClean="0">
                                          <a:latin typeface="Cambria Math" panose="02040503050406030204" pitchFamily="18" charset="0"/>
                                        </a:rPr>
                                        <m:t>𝐸</m:t>
                                      </m:r>
                                      <m:r>
                                        <a:rPr lang="en-US" sz="1100" i="1">
                                          <a:latin typeface="Cambria Math" panose="02040503050406030204" pitchFamily="18" charset="0"/>
                                        </a:rPr>
                                        <m:t>𝐼</m:t>
                                      </m:r>
                                    </m:e>
                                  </m:nary>
                                  <m:r>
                                    <a:rPr lang="en-US" sz="1100" b="0" i="1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nary>
                                    <m:naryPr>
                                      <m:limLoc m:val="undOvr"/>
                                      <m:subHide m:val="on"/>
                                      <m:supHide m:val="on"/>
                                      <m:ctrlPr>
                                        <a:rPr lang="en-US" sz="11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naryPr>
                                    <m:sub/>
                                    <m:sup/>
                                    <m:e>
                                      <m:r>
                                        <a:rPr lang="en-US" sz="1100" i="1">
                                          <a:latin typeface="Cambria Math" panose="02040503050406030204" pitchFamily="18" charset="0"/>
                                        </a:rPr>
                                        <m:t>𝑃𝑆</m:t>
                                      </m:r>
                                      <m:r>
                                        <a:rPr lang="en-US" sz="1100" b="0" i="1" smtClean="0">
                                          <a:latin typeface="Cambria Math" panose="02040503050406030204" pitchFamily="18" charset="0"/>
                                        </a:rPr>
                                        <m:t>𝑅</m:t>
                                      </m:r>
                                    </m:e>
                                  </m:nary>
                                </m:e>
                              </m:d>
                            </m:e>
                            <m:sub>
                              <m:r>
                                <a:rPr lang="en-US" sz="1100" b="0" i="1" smtClean="0">
                                  <a:latin typeface="Cambria Math" panose="02040503050406030204" pitchFamily="18" charset="0"/>
                                </a:rPr>
                                <m:t>𝐵𝐷</m:t>
                              </m:r>
                              <m:r>
                                <a:rPr lang="en-US" sz="1100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1100" b="0" i="1" smtClean="0">
                                  <a:latin typeface="Cambria Math" panose="02040503050406030204" pitchFamily="18" charset="0"/>
                                </a:rPr>
                                <m:t>𝑝𝑢𝑙𝑠𝑒</m:t>
                              </m:r>
                            </m:sub>
                          </m:sSub>
                          <m:r>
                            <a:rPr lang="en-US" sz="11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sz="11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d>
                                <m:dPr>
                                  <m:begChr m:val="{"/>
                                  <m:endChr m:val="}"/>
                                  <m:ctrlPr>
                                    <a:rPr lang="en-US" sz="11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nary>
                                    <m:naryPr>
                                      <m:limLoc m:val="undOvr"/>
                                      <m:subHide m:val="on"/>
                                      <m:supHide m:val="on"/>
                                      <m:ctrlPr>
                                        <a:rPr lang="en-US" sz="11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naryPr>
                                    <m:sub/>
                                    <m:sup/>
                                    <m:e>
                                      <m:r>
                                        <a:rPr lang="en-US" sz="1100" i="1">
                                          <a:latin typeface="Cambria Math" panose="02040503050406030204" pitchFamily="18" charset="0"/>
                                        </a:rPr>
                                        <m:t>𝑃𝑆𝐼</m:t>
                                      </m:r>
                                    </m:e>
                                  </m:nary>
                                  <m:r>
                                    <a:rPr lang="en-US" sz="1100" b="0" i="1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nary>
                                    <m:naryPr>
                                      <m:limLoc m:val="undOvr"/>
                                      <m:subHide m:val="on"/>
                                      <m:supHide m:val="on"/>
                                      <m:ctrlPr>
                                        <a:rPr lang="en-US" sz="11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naryPr>
                                    <m:sub/>
                                    <m:sup/>
                                    <m:e>
                                      <m:r>
                                        <a:rPr lang="en-US" sz="1100" i="1">
                                          <a:latin typeface="Cambria Math" panose="02040503050406030204" pitchFamily="18" charset="0"/>
                                        </a:rPr>
                                        <m:t>𝑃</m:t>
                                      </m:r>
                                      <m:r>
                                        <a:rPr lang="en-US" sz="1100" b="0" i="1" smtClean="0">
                                          <a:latin typeface="Cambria Math" panose="02040503050406030204" pitchFamily="18" charset="0"/>
                                        </a:rPr>
                                        <m:t>𝐸</m:t>
                                      </m:r>
                                      <m:r>
                                        <a:rPr lang="en-US" sz="1100" i="1">
                                          <a:latin typeface="Cambria Math" panose="02040503050406030204" pitchFamily="18" charset="0"/>
                                        </a:rPr>
                                        <m:t>𝐼</m:t>
                                      </m:r>
                                    </m:e>
                                  </m:nary>
                                  <m:r>
                                    <a:rPr lang="en-US" sz="1100" b="0" i="1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nary>
                                    <m:naryPr>
                                      <m:limLoc m:val="undOvr"/>
                                      <m:subHide m:val="on"/>
                                      <m:supHide m:val="on"/>
                                      <m:ctrlPr>
                                        <a:rPr lang="en-US" sz="11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naryPr>
                                    <m:sub/>
                                    <m:sup/>
                                    <m:e>
                                      <m:r>
                                        <a:rPr lang="en-US" sz="1100" i="1">
                                          <a:latin typeface="Cambria Math" panose="02040503050406030204" pitchFamily="18" charset="0"/>
                                        </a:rPr>
                                        <m:t>𝑃𝑆</m:t>
                                      </m:r>
                                      <m:r>
                                        <a:rPr lang="en-US" sz="1100" b="0" i="1" smtClean="0">
                                          <a:latin typeface="Cambria Math" panose="02040503050406030204" pitchFamily="18" charset="0"/>
                                        </a:rPr>
                                        <m:t>𝑅</m:t>
                                      </m:r>
                                    </m:e>
                                  </m:nary>
                                </m:e>
                              </m:d>
                            </m:e>
                            <m:sub>
                              <m:r>
                                <a:rPr lang="en-US" sz="1100" b="0" i="1" smtClean="0">
                                  <a:latin typeface="Cambria Math" panose="02040503050406030204" pitchFamily="18" charset="0"/>
                                </a:rPr>
                                <m:t>𝑝𝑟𝑒𝑣</m:t>
                              </m:r>
                              <m:r>
                                <a:rPr lang="en-US" sz="1100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1100" b="0" i="1" smtClean="0">
                                  <a:latin typeface="Cambria Math" panose="02040503050406030204" pitchFamily="18" charset="0"/>
                                </a:rPr>
                                <m:t>𝑝𝑢𝑙𝑠𝑒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11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d>
                                <m:dPr>
                                  <m:begChr m:val="{"/>
                                  <m:endChr m:val="}"/>
                                  <m:ctrlPr>
                                    <a:rPr lang="en-US" sz="11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nary>
                                    <m:naryPr>
                                      <m:limLoc m:val="undOvr"/>
                                      <m:subHide m:val="on"/>
                                      <m:supHide m:val="on"/>
                                      <m:ctrlPr>
                                        <a:rPr lang="en-US" sz="11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naryPr>
                                    <m:sub/>
                                    <m:sup/>
                                    <m:e>
                                      <m:r>
                                        <a:rPr lang="en-US" sz="1100" i="1">
                                          <a:latin typeface="Cambria Math" panose="02040503050406030204" pitchFamily="18" charset="0"/>
                                        </a:rPr>
                                        <m:t>𝑃𝑆𝐼</m:t>
                                      </m:r>
                                    </m:e>
                                  </m:nary>
                                </m:e>
                              </m:d>
                            </m:e>
                            <m:sub>
                              <m:r>
                                <a:rPr lang="en-US" sz="1100" b="0" i="1" smtClean="0">
                                  <a:latin typeface="Cambria Math" panose="02040503050406030204" pitchFamily="18" charset="0"/>
                                </a:rPr>
                                <m:t>𝑝𝑟𝑒𝑣</m:t>
                              </m:r>
                              <m:r>
                                <a:rPr lang="en-US" sz="1100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1100" b="0" i="1" smtClean="0">
                                  <a:latin typeface="Cambria Math" panose="02040503050406030204" pitchFamily="18" charset="0"/>
                                </a:rPr>
                                <m:t>𝑝𝑢𝑙𝑠𝑒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sz="1100" b="0" dirty="0"/>
              </a:p>
              <a:p>
                <a:endParaRPr lang="en-GB" sz="1100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5E7E50B4-B689-CA3A-1C8D-F9098B75FAC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83275" y="909574"/>
                <a:ext cx="6428619" cy="684483"/>
              </a:xfrm>
              <a:prstGeom prst="rect">
                <a:avLst/>
              </a:prstGeom>
              <a:blipFill>
                <a:blip r:embed="rId4"/>
                <a:stretch>
                  <a:fillRect t="-50893" b="-4464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621090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7412C2B-019F-BACF-2F92-DCDF1622C0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BD investigation individual pulse – </a:t>
            </a:r>
            <a:r>
              <a:rPr lang="en-US"/>
              <a:t>Example 4</a:t>
            </a:r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C510738D-863B-8131-2072-4080E941753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dirty="0"/>
              <a:t>Overview</a:t>
            </a:r>
            <a:endParaRPr lang="en-GB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35CB317F-9802-01C6-175C-12CAF2C22A4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en-US" dirty="0"/>
              <a:t>Aligned</a:t>
            </a:r>
            <a:endParaRPr lang="en-GB" dirty="0"/>
          </a:p>
        </p:txBody>
      </p:sp>
      <p:pic>
        <p:nvPicPr>
          <p:cNvPr id="14" name="Picture Placeholder 13">
            <a:extLst>
              <a:ext uri="{FF2B5EF4-FFF2-40B4-BE49-F238E27FC236}">
                <a16:creationId xmlns:a16="http://schemas.microsoft.com/office/drawing/2014/main" id="{22AD3757-E6A2-9C8D-E502-34452E404C93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/>
          <a:srcRect t="1176" b="1176"/>
          <a:stretch/>
        </p:blipFill>
        <p:spPr>
          <a:xfrm>
            <a:off x="407989" y="2716307"/>
            <a:ext cx="3708400" cy="3092822"/>
          </a:xfrm>
        </p:spPr>
      </p:pic>
      <p:pic>
        <p:nvPicPr>
          <p:cNvPr id="18" name="Picture Placeholder 17">
            <a:extLst>
              <a:ext uri="{FF2B5EF4-FFF2-40B4-BE49-F238E27FC236}">
                <a16:creationId xmlns:a16="http://schemas.microsoft.com/office/drawing/2014/main" id="{4B5A72B5-8FB1-4EDE-CE7C-9F5E116FB0F8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3"/>
          <a:srcRect t="285" b="285"/>
          <a:stretch/>
        </p:blipFill>
        <p:spPr>
          <a:xfrm>
            <a:off x="8075613" y="2716308"/>
            <a:ext cx="3713187" cy="3092822"/>
          </a:xfrm>
        </p:spPr>
      </p:pic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F9B854A5-93D7-6F01-7682-A79094FF854A}"/>
              </a:ext>
            </a:extLst>
          </p:cNvPr>
          <p:cNvSpPr>
            <a:spLocks noGrp="1"/>
          </p:cNvSpPr>
          <p:nvPr>
            <p:ph type="body" idx="15"/>
          </p:nvPr>
        </p:nvSpPr>
        <p:spPr/>
        <p:txBody>
          <a:bodyPr/>
          <a:lstStyle/>
          <a:p>
            <a:pPr algn="ctr"/>
            <a:r>
              <a:rPr lang="en-US" dirty="0"/>
              <a:t>Zoomed</a:t>
            </a:r>
            <a:endParaRPr lang="en-GB" dirty="0"/>
          </a:p>
        </p:txBody>
      </p:sp>
      <p:pic>
        <p:nvPicPr>
          <p:cNvPr id="16" name="Picture Placeholder 15">
            <a:extLst>
              <a:ext uri="{FF2B5EF4-FFF2-40B4-BE49-F238E27FC236}">
                <a16:creationId xmlns:a16="http://schemas.microsoft.com/office/drawing/2014/main" id="{373A3451-C574-BFE7-5BB9-7659B5F9A811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>
          <a:blip r:embed="rId4"/>
          <a:srcRect t="220" b="220"/>
          <a:stretch/>
        </p:blipFill>
        <p:spPr>
          <a:xfrm>
            <a:off x="4253848" y="2716307"/>
            <a:ext cx="3708400" cy="3092822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1FDEC3-D58D-0EC0-F881-ED4847DC0DF0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312CAFC2-26B6-134E-85E5-5D171C2C5E12}" type="datetime3">
              <a:rPr lang="en-US" smtClean="0"/>
              <a:t>23 August 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D73AC7-4C8A-A54B-BDC8-59C6CD9A557F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Mareike Wendelmuth | Thesis Working Progress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2E5102-0628-5564-8664-B566AF3D3A44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B89D3F9-490A-68DB-8104-FA4158B6CD02}"/>
              </a:ext>
            </a:extLst>
          </p:cNvPr>
          <p:cNvSpPr txBox="1"/>
          <p:nvPr/>
        </p:nvSpPr>
        <p:spPr>
          <a:xfrm rot="16200000">
            <a:off x="-341029" y="3478089"/>
            <a:ext cx="1154162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Breakdown</a:t>
            </a:r>
            <a:endParaRPr lang="en-GB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CD481DE-2B1B-3979-7743-56961C6AD076}"/>
              </a:ext>
            </a:extLst>
          </p:cNvPr>
          <p:cNvSpPr txBox="1"/>
          <p:nvPr/>
        </p:nvSpPr>
        <p:spPr>
          <a:xfrm rot="16200000">
            <a:off x="-135845" y="4830798"/>
            <a:ext cx="743793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Normal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7874318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6930F3-65C7-8923-EDB6-94C0E5BF24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BD investigation individual pulse – Example 4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87E2010-C5EB-3354-F46D-817F0BB34EE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Integration (fixed to 10 points)</a:t>
            </a:r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DAB1067-5893-3249-63F7-B95509BC871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/>
              <a:t>Variable Integration</a:t>
            </a:r>
            <a:endParaRPr lang="en-GB" dirty="0"/>
          </a:p>
        </p:txBody>
      </p:sp>
      <p:pic>
        <p:nvPicPr>
          <p:cNvPr id="11" name="Picture Placeholder 10">
            <a:extLst>
              <a:ext uri="{FF2B5EF4-FFF2-40B4-BE49-F238E27FC236}">
                <a16:creationId xmlns:a16="http://schemas.microsoft.com/office/drawing/2014/main" id="{D1141F90-7DB6-4075-A468-F0EB8FF91240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/>
          <a:srcRect t="747" b="747"/>
          <a:stretch/>
        </p:blipFill>
        <p:spPr>
          <a:xfrm>
            <a:off x="655782" y="2420938"/>
            <a:ext cx="5098473" cy="3779837"/>
          </a:xfrm>
        </p:spPr>
      </p:pic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91CC7923-B4BD-CD10-9D13-CD5B8AE0F8EF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E386B3FD-B4E3-E84D-B775-AF72F11FC408}" type="datetime3">
              <a:rPr lang="en-US" smtClean="0"/>
              <a:t>23 August 2023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C3E7F30D-0EEC-1066-CA08-836D58D46D3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Mareike Wendelmuth | Thesis Working Progress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80BED2B6-CB38-2293-393D-BBFE3E77BA3B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13" name="Picture Placeholder 12">
            <a:extLst>
              <a:ext uri="{FF2B5EF4-FFF2-40B4-BE49-F238E27FC236}">
                <a16:creationId xmlns:a16="http://schemas.microsoft.com/office/drawing/2014/main" id="{A20EA87A-1B82-7767-66C7-043F3063A4DD}"/>
              </a:ext>
            </a:extLst>
          </p:cNvPr>
          <p:cNvPicPr>
            <a:picLocks noGrp="1" noChangeAspect="1"/>
          </p:cNvPicPr>
          <p:nvPr>
            <p:ph type="pic" sz="quarter" idx="18"/>
          </p:nvPr>
        </p:nvPicPr>
        <p:blipFill>
          <a:blip r:embed="rId3"/>
          <a:srcRect l="1264" r="1264"/>
          <a:stretch/>
        </p:blipFill>
        <p:spPr>
          <a:xfrm>
            <a:off x="6520873" y="2420938"/>
            <a:ext cx="4895272" cy="3779837"/>
          </a:xfr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5E7E50B4-B689-CA3A-1C8D-F9098B75FAC4}"/>
                  </a:ext>
                </a:extLst>
              </p:cNvPr>
              <p:cNvSpPr txBox="1"/>
              <p:nvPr/>
            </p:nvSpPr>
            <p:spPr>
              <a:xfrm>
                <a:off x="5883275" y="909574"/>
                <a:ext cx="6428619" cy="68448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100" b="0" i="1" smtClean="0">
                          <a:latin typeface="Cambria Math" panose="02040503050406030204" pitchFamily="18" charset="0"/>
                        </a:rPr>
                        <m:t>𝑀𝑖𝑠𝑠𝑖𝑛𝑔</m:t>
                      </m:r>
                      <m:r>
                        <a:rPr lang="en-US" sz="11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100" b="0" i="1" smtClean="0">
                          <a:latin typeface="Cambria Math" panose="02040503050406030204" pitchFamily="18" charset="0"/>
                        </a:rPr>
                        <m:t>𝐸𝑛𝑒𝑟𝑔𝑦</m:t>
                      </m:r>
                      <m:r>
                        <a:rPr lang="en-US" sz="1100" b="0" i="1" smtClean="0">
                          <a:latin typeface="Cambria Math" panose="02040503050406030204" pitchFamily="18" charset="0"/>
                        </a:rPr>
                        <m:t> 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11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100" b="0" i="1" smtClean="0">
                              <a:latin typeface="Cambria Math" panose="02040503050406030204" pitchFamily="18" charset="0"/>
                            </a:rPr>
                            <m:t>%</m:t>
                          </m:r>
                        </m:e>
                      </m:d>
                      <m:r>
                        <a:rPr lang="en-US" sz="11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1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1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d>
                                <m:dPr>
                                  <m:begChr m:val="{"/>
                                  <m:endChr m:val="}"/>
                                  <m:ctrlPr>
                                    <a:rPr lang="en-US" sz="11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nary>
                                    <m:naryPr>
                                      <m:limLoc m:val="undOvr"/>
                                      <m:subHide m:val="on"/>
                                      <m:supHide m:val="on"/>
                                      <m:ctrlPr>
                                        <a:rPr lang="en-US" sz="11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naryPr>
                                    <m:sub/>
                                    <m:sup/>
                                    <m:e>
                                      <m:r>
                                        <a:rPr lang="en-US" sz="1100" i="1">
                                          <a:latin typeface="Cambria Math" panose="02040503050406030204" pitchFamily="18" charset="0"/>
                                        </a:rPr>
                                        <m:t>𝑃𝑆𝐼</m:t>
                                      </m:r>
                                    </m:e>
                                  </m:nary>
                                  <m:r>
                                    <a:rPr lang="en-US" sz="1100" b="0" i="1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nary>
                                    <m:naryPr>
                                      <m:limLoc m:val="undOvr"/>
                                      <m:subHide m:val="on"/>
                                      <m:supHide m:val="on"/>
                                      <m:ctrlPr>
                                        <a:rPr lang="en-US" sz="11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naryPr>
                                    <m:sub/>
                                    <m:sup/>
                                    <m:e>
                                      <m:r>
                                        <a:rPr lang="en-US" sz="1100" i="1">
                                          <a:latin typeface="Cambria Math" panose="02040503050406030204" pitchFamily="18" charset="0"/>
                                        </a:rPr>
                                        <m:t>𝑃</m:t>
                                      </m:r>
                                      <m:r>
                                        <a:rPr lang="en-US" sz="1100" b="0" i="1" smtClean="0">
                                          <a:latin typeface="Cambria Math" panose="02040503050406030204" pitchFamily="18" charset="0"/>
                                        </a:rPr>
                                        <m:t>𝐸</m:t>
                                      </m:r>
                                      <m:r>
                                        <a:rPr lang="en-US" sz="1100" i="1">
                                          <a:latin typeface="Cambria Math" panose="02040503050406030204" pitchFamily="18" charset="0"/>
                                        </a:rPr>
                                        <m:t>𝐼</m:t>
                                      </m:r>
                                    </m:e>
                                  </m:nary>
                                  <m:r>
                                    <a:rPr lang="en-US" sz="1100" b="0" i="1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nary>
                                    <m:naryPr>
                                      <m:limLoc m:val="undOvr"/>
                                      <m:subHide m:val="on"/>
                                      <m:supHide m:val="on"/>
                                      <m:ctrlPr>
                                        <a:rPr lang="en-US" sz="11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naryPr>
                                    <m:sub/>
                                    <m:sup/>
                                    <m:e>
                                      <m:r>
                                        <a:rPr lang="en-US" sz="1100" i="1">
                                          <a:latin typeface="Cambria Math" panose="02040503050406030204" pitchFamily="18" charset="0"/>
                                        </a:rPr>
                                        <m:t>𝑃𝑆</m:t>
                                      </m:r>
                                      <m:r>
                                        <a:rPr lang="en-US" sz="1100" b="0" i="1" smtClean="0">
                                          <a:latin typeface="Cambria Math" panose="02040503050406030204" pitchFamily="18" charset="0"/>
                                        </a:rPr>
                                        <m:t>𝑅</m:t>
                                      </m:r>
                                    </m:e>
                                  </m:nary>
                                </m:e>
                              </m:d>
                            </m:e>
                            <m:sub>
                              <m:r>
                                <a:rPr lang="en-US" sz="1100" b="0" i="1" smtClean="0">
                                  <a:latin typeface="Cambria Math" panose="02040503050406030204" pitchFamily="18" charset="0"/>
                                </a:rPr>
                                <m:t>𝐵𝐷</m:t>
                              </m:r>
                              <m:r>
                                <a:rPr lang="en-US" sz="1100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1100" b="0" i="1" smtClean="0">
                                  <a:latin typeface="Cambria Math" panose="02040503050406030204" pitchFamily="18" charset="0"/>
                                </a:rPr>
                                <m:t>𝑝𝑢𝑙𝑠𝑒</m:t>
                              </m:r>
                            </m:sub>
                          </m:sSub>
                          <m:r>
                            <a:rPr lang="en-US" sz="11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sz="11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d>
                                <m:dPr>
                                  <m:begChr m:val="{"/>
                                  <m:endChr m:val="}"/>
                                  <m:ctrlPr>
                                    <a:rPr lang="en-US" sz="11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nary>
                                    <m:naryPr>
                                      <m:limLoc m:val="undOvr"/>
                                      <m:subHide m:val="on"/>
                                      <m:supHide m:val="on"/>
                                      <m:ctrlPr>
                                        <a:rPr lang="en-US" sz="11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naryPr>
                                    <m:sub/>
                                    <m:sup/>
                                    <m:e>
                                      <m:r>
                                        <a:rPr lang="en-US" sz="1100" i="1">
                                          <a:latin typeface="Cambria Math" panose="02040503050406030204" pitchFamily="18" charset="0"/>
                                        </a:rPr>
                                        <m:t>𝑃𝑆𝐼</m:t>
                                      </m:r>
                                    </m:e>
                                  </m:nary>
                                  <m:r>
                                    <a:rPr lang="en-US" sz="1100" b="0" i="1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nary>
                                    <m:naryPr>
                                      <m:limLoc m:val="undOvr"/>
                                      <m:subHide m:val="on"/>
                                      <m:supHide m:val="on"/>
                                      <m:ctrlPr>
                                        <a:rPr lang="en-US" sz="11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naryPr>
                                    <m:sub/>
                                    <m:sup/>
                                    <m:e>
                                      <m:r>
                                        <a:rPr lang="en-US" sz="1100" i="1">
                                          <a:latin typeface="Cambria Math" panose="02040503050406030204" pitchFamily="18" charset="0"/>
                                        </a:rPr>
                                        <m:t>𝑃</m:t>
                                      </m:r>
                                      <m:r>
                                        <a:rPr lang="en-US" sz="1100" b="0" i="1" smtClean="0">
                                          <a:latin typeface="Cambria Math" panose="02040503050406030204" pitchFamily="18" charset="0"/>
                                        </a:rPr>
                                        <m:t>𝐸</m:t>
                                      </m:r>
                                      <m:r>
                                        <a:rPr lang="en-US" sz="1100" i="1">
                                          <a:latin typeface="Cambria Math" panose="02040503050406030204" pitchFamily="18" charset="0"/>
                                        </a:rPr>
                                        <m:t>𝐼</m:t>
                                      </m:r>
                                    </m:e>
                                  </m:nary>
                                  <m:r>
                                    <a:rPr lang="en-US" sz="1100" b="0" i="1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nary>
                                    <m:naryPr>
                                      <m:limLoc m:val="undOvr"/>
                                      <m:subHide m:val="on"/>
                                      <m:supHide m:val="on"/>
                                      <m:ctrlPr>
                                        <a:rPr lang="en-US" sz="11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naryPr>
                                    <m:sub/>
                                    <m:sup/>
                                    <m:e>
                                      <m:r>
                                        <a:rPr lang="en-US" sz="1100" i="1">
                                          <a:latin typeface="Cambria Math" panose="02040503050406030204" pitchFamily="18" charset="0"/>
                                        </a:rPr>
                                        <m:t>𝑃𝑆</m:t>
                                      </m:r>
                                      <m:r>
                                        <a:rPr lang="en-US" sz="1100" b="0" i="1" smtClean="0">
                                          <a:latin typeface="Cambria Math" panose="02040503050406030204" pitchFamily="18" charset="0"/>
                                        </a:rPr>
                                        <m:t>𝑅</m:t>
                                      </m:r>
                                    </m:e>
                                  </m:nary>
                                </m:e>
                              </m:d>
                            </m:e>
                            <m:sub>
                              <m:r>
                                <a:rPr lang="en-US" sz="1100" b="0" i="1" smtClean="0">
                                  <a:latin typeface="Cambria Math" panose="02040503050406030204" pitchFamily="18" charset="0"/>
                                </a:rPr>
                                <m:t>𝑝𝑟𝑒𝑣</m:t>
                              </m:r>
                              <m:r>
                                <a:rPr lang="en-US" sz="1100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1100" b="0" i="1" smtClean="0">
                                  <a:latin typeface="Cambria Math" panose="02040503050406030204" pitchFamily="18" charset="0"/>
                                </a:rPr>
                                <m:t>𝑝𝑢𝑙𝑠𝑒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11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d>
                                <m:dPr>
                                  <m:begChr m:val="{"/>
                                  <m:endChr m:val="}"/>
                                  <m:ctrlPr>
                                    <a:rPr lang="en-US" sz="11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nary>
                                    <m:naryPr>
                                      <m:limLoc m:val="undOvr"/>
                                      <m:subHide m:val="on"/>
                                      <m:supHide m:val="on"/>
                                      <m:ctrlPr>
                                        <a:rPr lang="en-US" sz="11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naryPr>
                                    <m:sub/>
                                    <m:sup/>
                                    <m:e>
                                      <m:r>
                                        <a:rPr lang="en-US" sz="1100" i="1">
                                          <a:latin typeface="Cambria Math" panose="02040503050406030204" pitchFamily="18" charset="0"/>
                                        </a:rPr>
                                        <m:t>𝑃𝑆𝐼</m:t>
                                      </m:r>
                                    </m:e>
                                  </m:nary>
                                </m:e>
                              </m:d>
                            </m:e>
                            <m:sub>
                              <m:r>
                                <a:rPr lang="en-US" sz="1100" b="0" i="1" smtClean="0">
                                  <a:latin typeface="Cambria Math" panose="02040503050406030204" pitchFamily="18" charset="0"/>
                                </a:rPr>
                                <m:t>𝑝𝑟𝑒𝑣</m:t>
                              </m:r>
                              <m:r>
                                <a:rPr lang="en-US" sz="1100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1100" b="0" i="1" smtClean="0">
                                  <a:latin typeface="Cambria Math" panose="02040503050406030204" pitchFamily="18" charset="0"/>
                                </a:rPr>
                                <m:t>𝑝𝑢𝑙𝑠𝑒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sz="1100" b="0" dirty="0"/>
              </a:p>
              <a:p>
                <a:endParaRPr lang="en-GB" sz="1100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5E7E50B4-B689-CA3A-1C8D-F9098B75FAC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83275" y="909574"/>
                <a:ext cx="6428619" cy="684483"/>
              </a:xfrm>
              <a:prstGeom prst="rect">
                <a:avLst/>
              </a:prstGeom>
              <a:blipFill>
                <a:blip r:embed="rId4"/>
                <a:stretch>
                  <a:fillRect t="-50893" b="-4464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6368331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930142-CC70-206B-DB7F-FA14E23FB3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X-Box 3: </a:t>
            </a:r>
            <a:r>
              <a:rPr lang="en-US" dirty="0"/>
              <a:t>High Efficiency Tubes </a:t>
            </a:r>
            <a:r>
              <a:rPr lang="en-US" dirty="0" err="1"/>
              <a:t>Characterisation</a:t>
            </a:r>
            <a:endParaRPr lang="en-DE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173E29D9-7611-3EBE-2A24-53EDBC135BBF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E386B3FD-B4E3-E84D-B775-AF72F11FC408}" type="datetime3">
              <a:rPr lang="en-US" smtClean="0"/>
              <a:t>23 August 2023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63CD08DF-3E3B-292C-BEB6-1CA767367C26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4AE735E1-569A-7B9C-72C1-B109AE319413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9" name="Content Placeholder 4" descr="A large machine in a factory&#10;&#10;Description automatically generated">
            <a:extLst>
              <a:ext uri="{FF2B5EF4-FFF2-40B4-BE49-F238E27FC236}">
                <a16:creationId xmlns:a16="http://schemas.microsoft.com/office/drawing/2014/main" id="{469945D6-F872-2572-7C99-A722001099F6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/>
          <a:srcRect t="5135" b="5135"/>
          <a:stretch/>
        </p:blipFill>
        <p:spPr>
          <a:xfrm>
            <a:off x="707627" y="988736"/>
            <a:ext cx="6335969" cy="5151060"/>
          </a:xfrm>
          <a:prstGeom prst="rect">
            <a:avLst/>
          </a:prstGeom>
        </p:spPr>
      </p:pic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F1BA7614-C4EC-6871-2487-EF43CF3E1548}"/>
              </a:ext>
            </a:extLst>
          </p:cNvPr>
          <p:cNvSpPr txBox="1">
            <a:spLocks/>
          </p:cNvSpPr>
          <p:nvPr/>
        </p:nvSpPr>
        <p:spPr>
          <a:xfrm>
            <a:off x="7270808" y="1643236"/>
            <a:ext cx="4661660" cy="4608512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400" b="1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None/>
              <a:tabLst/>
              <a:defRPr sz="20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8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6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100" dirty="0" err="1">
                <a:solidFill>
                  <a:schemeClr val="tx2">
                    <a:lumMod val="50000"/>
                  </a:schemeClr>
                </a:solidFill>
              </a:rPr>
              <a:t>Calibrated</a:t>
            </a:r>
            <a:r>
              <a:rPr lang="de-DE" sz="21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de-DE" sz="2100" dirty="0" err="1">
                <a:solidFill>
                  <a:schemeClr val="tx2">
                    <a:lumMod val="50000"/>
                  </a:schemeClr>
                </a:solidFill>
              </a:rPr>
              <a:t>setup</a:t>
            </a:r>
            <a:r>
              <a:rPr lang="de-DE" sz="2100" dirty="0">
                <a:solidFill>
                  <a:schemeClr val="tx2">
                    <a:lumMod val="50000"/>
                  </a:schemeClr>
                </a:solidFill>
              </a:rPr>
              <a:t> – </a:t>
            </a:r>
            <a:r>
              <a:rPr lang="de-DE" sz="2100" dirty="0" err="1">
                <a:solidFill>
                  <a:schemeClr val="tx2">
                    <a:lumMod val="50000"/>
                  </a:schemeClr>
                </a:solidFill>
              </a:rPr>
              <a:t>problems</a:t>
            </a:r>
            <a:r>
              <a:rPr lang="de-DE" sz="21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de-DE" sz="2100" dirty="0" err="1">
                <a:solidFill>
                  <a:schemeClr val="tx2">
                    <a:lumMod val="50000"/>
                  </a:schemeClr>
                </a:solidFill>
              </a:rPr>
              <a:t>with</a:t>
            </a:r>
            <a:r>
              <a:rPr lang="de-DE" sz="2100" dirty="0">
                <a:solidFill>
                  <a:schemeClr val="tx2">
                    <a:lumMod val="50000"/>
                  </a:schemeClr>
                </a:solidFill>
              </a:rPr>
              <a:t> VNA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100" dirty="0" err="1">
                <a:solidFill>
                  <a:schemeClr val="tx2">
                    <a:lumMod val="50000"/>
                  </a:schemeClr>
                </a:solidFill>
              </a:rPr>
              <a:t>Measured</a:t>
            </a:r>
            <a:r>
              <a:rPr lang="de-DE" sz="21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de-DE" sz="2100" dirty="0" err="1">
                <a:solidFill>
                  <a:schemeClr val="tx2">
                    <a:lumMod val="50000"/>
                  </a:schemeClr>
                </a:solidFill>
              </a:rPr>
              <a:t>curves</a:t>
            </a:r>
            <a:r>
              <a:rPr lang="de-DE" sz="21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de-DE" sz="2100" dirty="0" err="1">
                <a:solidFill>
                  <a:schemeClr val="tx2">
                    <a:lumMod val="50000"/>
                  </a:schemeClr>
                </a:solidFill>
              </a:rPr>
              <a:t>of</a:t>
            </a:r>
            <a:r>
              <a:rPr lang="de-DE" sz="21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de-DE" sz="2100" dirty="0" err="1">
                <a:solidFill>
                  <a:schemeClr val="tx2">
                    <a:lumMod val="50000"/>
                  </a:schemeClr>
                </a:solidFill>
              </a:rPr>
              <a:t>first</a:t>
            </a:r>
            <a:r>
              <a:rPr lang="de-DE" sz="2100" dirty="0">
                <a:solidFill>
                  <a:schemeClr val="tx2">
                    <a:lumMod val="50000"/>
                  </a:schemeClr>
                </a:solidFill>
              </a:rPr>
              <a:t> TUBE (</a:t>
            </a:r>
            <a:r>
              <a:rPr lang="de-DE" sz="2100" dirty="0" err="1">
                <a:solidFill>
                  <a:schemeClr val="tx2">
                    <a:lumMod val="50000"/>
                  </a:schemeClr>
                </a:solidFill>
              </a:rPr>
              <a:t>mod</a:t>
            </a:r>
            <a:r>
              <a:rPr lang="de-DE" sz="2100" dirty="0">
                <a:solidFill>
                  <a:schemeClr val="tx2">
                    <a:lumMod val="50000"/>
                  </a:schemeClr>
                </a:solidFill>
              </a:rPr>
              <a:t> A)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100" dirty="0" err="1">
                <a:solidFill>
                  <a:schemeClr val="tx2">
                    <a:lumMod val="50000"/>
                  </a:schemeClr>
                </a:solidFill>
              </a:rPr>
              <a:t>Now</a:t>
            </a:r>
            <a:r>
              <a:rPr lang="de-DE" sz="2100" dirty="0">
                <a:solidFill>
                  <a:schemeClr val="tx2">
                    <a:lumMod val="50000"/>
                  </a:schemeClr>
                </a:solidFill>
              </a:rPr>
              <a:t> – interlock in </a:t>
            </a:r>
            <a:r>
              <a:rPr lang="de-DE" sz="2100" dirty="0" err="1">
                <a:solidFill>
                  <a:schemeClr val="tx2">
                    <a:lumMod val="50000"/>
                  </a:schemeClr>
                </a:solidFill>
              </a:rPr>
              <a:t>mod</a:t>
            </a:r>
            <a:r>
              <a:rPr lang="de-DE" sz="2100" dirty="0">
                <a:solidFill>
                  <a:schemeClr val="tx2">
                    <a:lumMod val="50000"/>
                  </a:schemeClr>
                </a:solidFill>
              </a:rPr>
              <a:t> A due </a:t>
            </a:r>
            <a:r>
              <a:rPr lang="de-DE" sz="2100" dirty="0" err="1">
                <a:solidFill>
                  <a:schemeClr val="tx2">
                    <a:lumMod val="50000"/>
                  </a:schemeClr>
                </a:solidFill>
              </a:rPr>
              <a:t>to</a:t>
            </a:r>
            <a:r>
              <a:rPr lang="de-DE" sz="21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de-DE" sz="2100" dirty="0" err="1">
                <a:solidFill>
                  <a:schemeClr val="tx2">
                    <a:lumMod val="50000"/>
                  </a:schemeClr>
                </a:solidFill>
              </a:rPr>
              <a:t>missing</a:t>
            </a:r>
            <a:r>
              <a:rPr lang="de-DE" sz="21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de-DE" sz="2100" dirty="0" err="1">
                <a:solidFill>
                  <a:schemeClr val="tx2">
                    <a:lumMod val="50000"/>
                  </a:schemeClr>
                </a:solidFill>
              </a:rPr>
              <a:t>signal</a:t>
            </a:r>
            <a:endParaRPr lang="de-DE" sz="2100" dirty="0">
              <a:solidFill>
                <a:schemeClr val="tx2">
                  <a:lumMod val="50000"/>
                </a:schemeClr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DE" dirty="0"/>
          </a:p>
        </p:txBody>
      </p:sp>
    </p:spTree>
    <p:extLst>
      <p:ext uri="{BB962C8B-B14F-4D97-AF65-F5344CB8AC3E}">
        <p14:creationId xmlns:p14="http://schemas.microsoft.com/office/powerpoint/2010/main" val="30368058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FF68D1F4-F0B3-52F9-C944-D9F33AC79B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1845" y="1216786"/>
            <a:ext cx="3718988" cy="49412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F930142-CC70-206B-DB7F-FA14E23FB3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Arial"/>
              </a:rPr>
              <a:t>High Efficiency Klystron ER37117 TUBE1 </a:t>
            </a:r>
            <a:br>
              <a:rPr lang="en-US" dirty="0">
                <a:cs typeface="Arial"/>
              </a:rPr>
            </a:br>
            <a:r>
              <a:rPr lang="en-US" sz="2400" dirty="0">
                <a:cs typeface="Arial"/>
              </a:rPr>
              <a:t>Measurement setup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173E29D9-7611-3EBE-2A24-53EDBC135BBF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E386B3FD-B4E3-E84D-B775-AF72F11FC408}" type="datetime3">
              <a:rPr lang="en-US" smtClean="0"/>
              <a:t>23 August 2023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63CD08DF-3E3B-292C-BEB6-1CA767367C26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4AE735E1-569A-7B9C-72C1-B109AE319413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6512AA0-1392-D042-A0C1-77B50F3F97A9}"/>
              </a:ext>
            </a:extLst>
          </p:cNvPr>
          <p:cNvSpPr/>
          <p:nvPr/>
        </p:nvSpPr>
        <p:spPr>
          <a:xfrm>
            <a:off x="360659" y="1775993"/>
            <a:ext cx="914400" cy="371475"/>
          </a:xfrm>
          <a:prstGeom prst="rect">
            <a:avLst/>
          </a:prstGeom>
          <a:solidFill>
            <a:schemeClr val="bg1">
              <a:lumMod val="65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E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AAD1B7F-B05E-5675-3BE1-C47FC7EABDA9}"/>
              </a:ext>
            </a:extLst>
          </p:cNvPr>
          <p:cNvSpPr txBox="1"/>
          <p:nvPr/>
        </p:nvSpPr>
        <p:spPr>
          <a:xfrm>
            <a:off x="392101" y="1406661"/>
            <a:ext cx="8066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ES" sz="1600" dirty="0">
                <a:latin typeface="Cambria" panose="02040503050406030204" pitchFamily="18" charset="0"/>
                <a:ea typeface="Cambria" panose="02040503050406030204" pitchFamily="18" charset="0"/>
              </a:rPr>
              <a:t>RF Gen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5A689497-B5A7-CB35-7353-758AE8E02C47}"/>
              </a:ext>
            </a:extLst>
          </p:cNvPr>
          <p:cNvCxnSpPr>
            <a:cxnSpLocks/>
            <a:stCxn id="5" idx="3"/>
          </p:cNvCxnSpPr>
          <p:nvPr/>
        </p:nvCxnSpPr>
        <p:spPr>
          <a:xfrm>
            <a:off x="1275059" y="1961731"/>
            <a:ext cx="48278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riangle 6">
            <a:extLst>
              <a:ext uri="{FF2B5EF4-FFF2-40B4-BE49-F238E27FC236}">
                <a16:creationId xmlns:a16="http://schemas.microsoft.com/office/drawing/2014/main" id="{86907D2D-E043-D226-B374-9B9CD98815AB}"/>
              </a:ext>
            </a:extLst>
          </p:cNvPr>
          <p:cNvSpPr/>
          <p:nvPr/>
        </p:nvSpPr>
        <p:spPr>
          <a:xfrm rot="5400000">
            <a:off x="1533819" y="1824209"/>
            <a:ext cx="319050" cy="275043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 w="2857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E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CEB04B9-471B-A882-6B8A-FA169C9AA404}"/>
              </a:ext>
            </a:extLst>
          </p:cNvPr>
          <p:cNvSpPr txBox="1"/>
          <p:nvPr/>
        </p:nvSpPr>
        <p:spPr>
          <a:xfrm>
            <a:off x="1362441" y="1455309"/>
            <a:ext cx="51629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ES" sz="1600" dirty="0">
                <a:latin typeface="Cambria" panose="02040503050406030204" pitchFamily="18" charset="0"/>
                <a:ea typeface="Cambria" panose="02040503050406030204" pitchFamily="18" charset="0"/>
              </a:rPr>
              <a:t>SSA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E3AE3B34-23D6-1380-E476-80AF5A0E93A3}"/>
              </a:ext>
            </a:extLst>
          </p:cNvPr>
          <p:cNvCxnSpPr>
            <a:cxnSpLocks/>
            <a:stCxn id="11" idx="0"/>
          </p:cNvCxnSpPr>
          <p:nvPr/>
        </p:nvCxnSpPr>
        <p:spPr>
          <a:xfrm flipV="1">
            <a:off x="1830866" y="1961730"/>
            <a:ext cx="684806" cy="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riangle 9">
            <a:extLst>
              <a:ext uri="{FF2B5EF4-FFF2-40B4-BE49-F238E27FC236}">
                <a16:creationId xmlns:a16="http://schemas.microsoft.com/office/drawing/2014/main" id="{430AEA1F-FAB5-EC59-8E36-153857AC8C9D}"/>
              </a:ext>
            </a:extLst>
          </p:cNvPr>
          <p:cNvSpPr/>
          <p:nvPr/>
        </p:nvSpPr>
        <p:spPr>
          <a:xfrm rot="5400000">
            <a:off x="2389930" y="1671438"/>
            <a:ext cx="642344" cy="553745"/>
          </a:xfrm>
          <a:prstGeom prst="triangle">
            <a:avLst/>
          </a:prstGeom>
          <a:solidFill>
            <a:schemeClr val="accent2">
              <a:lumMod val="40000"/>
              <a:lumOff val="60000"/>
            </a:schemeClr>
          </a:solidFill>
          <a:ln w="38100"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E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04D82A7-04B4-5D5F-85D9-A75DFC5B8610}"/>
              </a:ext>
            </a:extLst>
          </p:cNvPr>
          <p:cNvSpPr txBox="1"/>
          <p:nvPr/>
        </p:nvSpPr>
        <p:spPr>
          <a:xfrm>
            <a:off x="2274279" y="1240436"/>
            <a:ext cx="93038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ES" sz="1600" dirty="0">
                <a:latin typeface="Cambria" panose="02040503050406030204" pitchFamily="18" charset="0"/>
                <a:ea typeface="Cambria" panose="02040503050406030204" pitchFamily="18" charset="0"/>
              </a:rPr>
              <a:t>Klystron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48468C22-BF95-6482-6307-0BC415DE0288}"/>
              </a:ext>
            </a:extLst>
          </p:cNvPr>
          <p:cNvCxnSpPr>
            <a:cxnSpLocks/>
          </p:cNvCxnSpPr>
          <p:nvPr/>
        </p:nvCxnSpPr>
        <p:spPr>
          <a:xfrm>
            <a:off x="2987975" y="1940887"/>
            <a:ext cx="48278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>
            <a:extLst>
              <a:ext uri="{FF2B5EF4-FFF2-40B4-BE49-F238E27FC236}">
                <a16:creationId xmlns:a16="http://schemas.microsoft.com/office/drawing/2014/main" id="{11058392-2CCE-D0E1-0C30-2C39343C4065}"/>
              </a:ext>
            </a:extLst>
          </p:cNvPr>
          <p:cNvSpPr/>
          <p:nvPr/>
        </p:nvSpPr>
        <p:spPr>
          <a:xfrm>
            <a:off x="3321291" y="1861124"/>
            <a:ext cx="440860" cy="15952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38100"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E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6DF068C-D8A7-DA63-3A27-938BD6B97AA3}"/>
              </a:ext>
            </a:extLst>
          </p:cNvPr>
          <p:cNvSpPr txBox="1"/>
          <p:nvPr/>
        </p:nvSpPr>
        <p:spPr>
          <a:xfrm>
            <a:off x="3165527" y="1486249"/>
            <a:ext cx="73930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ES" sz="1600" dirty="0">
                <a:latin typeface="Cambria" panose="02040503050406030204" pitchFamily="18" charset="0"/>
                <a:ea typeface="Cambria" panose="02040503050406030204" pitchFamily="18" charset="0"/>
              </a:rPr>
              <a:t>HP DC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008B038D-C25F-9478-59C6-E3DD89DE4500}"/>
              </a:ext>
            </a:extLst>
          </p:cNvPr>
          <p:cNvSpPr/>
          <p:nvPr/>
        </p:nvSpPr>
        <p:spPr>
          <a:xfrm>
            <a:off x="2001906" y="1871757"/>
            <a:ext cx="198013" cy="1524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38100"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ES"/>
          </a:p>
        </p:txBody>
      </p:sp>
      <p:sp>
        <p:nvSpPr>
          <p:cNvPr id="20" name="Right Arrow 19">
            <a:extLst>
              <a:ext uri="{FF2B5EF4-FFF2-40B4-BE49-F238E27FC236}">
                <a16:creationId xmlns:a16="http://schemas.microsoft.com/office/drawing/2014/main" id="{66476CEE-EC2C-4880-C65F-8E72953A8D0F}"/>
              </a:ext>
            </a:extLst>
          </p:cNvPr>
          <p:cNvSpPr/>
          <p:nvPr/>
        </p:nvSpPr>
        <p:spPr>
          <a:xfrm rot="5400000">
            <a:off x="3589428" y="2069565"/>
            <a:ext cx="260380" cy="171045"/>
          </a:xfrm>
          <a:prstGeom prst="rightArrow">
            <a:avLst/>
          </a:prstGeom>
          <a:solidFill>
            <a:schemeClr val="accent6">
              <a:lumMod val="40000"/>
              <a:lumOff val="60000"/>
            </a:schemeClr>
          </a:solidFill>
          <a:ln w="38100"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ES"/>
          </a:p>
        </p:txBody>
      </p:sp>
      <p:sp>
        <p:nvSpPr>
          <p:cNvPr id="23" name="Right Arrow 20">
            <a:extLst>
              <a:ext uri="{FF2B5EF4-FFF2-40B4-BE49-F238E27FC236}">
                <a16:creationId xmlns:a16="http://schemas.microsoft.com/office/drawing/2014/main" id="{0700C8BB-3390-88D3-8BB5-8DE000193C7F}"/>
              </a:ext>
            </a:extLst>
          </p:cNvPr>
          <p:cNvSpPr/>
          <p:nvPr/>
        </p:nvSpPr>
        <p:spPr>
          <a:xfrm rot="5400000">
            <a:off x="3234091" y="2063257"/>
            <a:ext cx="260380" cy="171045"/>
          </a:xfrm>
          <a:prstGeom prst="rightArrow">
            <a:avLst/>
          </a:prstGeom>
          <a:solidFill>
            <a:schemeClr val="accent6">
              <a:lumMod val="40000"/>
              <a:lumOff val="60000"/>
            </a:schemeClr>
          </a:solidFill>
          <a:ln w="38100"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ES"/>
          </a:p>
        </p:txBody>
      </p:sp>
      <p:sp>
        <p:nvSpPr>
          <p:cNvPr id="25" name="Right Arrow 21">
            <a:extLst>
              <a:ext uri="{FF2B5EF4-FFF2-40B4-BE49-F238E27FC236}">
                <a16:creationId xmlns:a16="http://schemas.microsoft.com/office/drawing/2014/main" id="{BBADAE95-B2A1-A938-D610-EE7E6CAE0B50}"/>
              </a:ext>
            </a:extLst>
          </p:cNvPr>
          <p:cNvSpPr/>
          <p:nvPr/>
        </p:nvSpPr>
        <p:spPr>
          <a:xfrm rot="5400000">
            <a:off x="1978504" y="2069978"/>
            <a:ext cx="260380" cy="171045"/>
          </a:xfrm>
          <a:prstGeom prst="rightArrow">
            <a:avLst/>
          </a:prstGeom>
          <a:solidFill>
            <a:schemeClr val="accent6">
              <a:lumMod val="40000"/>
              <a:lumOff val="60000"/>
            </a:schemeClr>
          </a:solidFill>
          <a:ln w="38100"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ES"/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65A97CB0-3CF8-87B2-E5ED-90A653210892}"/>
              </a:ext>
            </a:extLst>
          </p:cNvPr>
          <p:cNvCxnSpPr>
            <a:cxnSpLocks/>
          </p:cNvCxnSpPr>
          <p:nvPr/>
        </p:nvCxnSpPr>
        <p:spPr>
          <a:xfrm>
            <a:off x="3773242" y="1933465"/>
            <a:ext cx="48278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ectangle 27">
            <a:extLst>
              <a:ext uri="{FF2B5EF4-FFF2-40B4-BE49-F238E27FC236}">
                <a16:creationId xmlns:a16="http://schemas.microsoft.com/office/drawing/2014/main" id="{D1035DCD-BAB5-2B3C-24A8-AE72227987CE}"/>
              </a:ext>
            </a:extLst>
          </p:cNvPr>
          <p:cNvSpPr/>
          <p:nvPr/>
        </p:nvSpPr>
        <p:spPr>
          <a:xfrm>
            <a:off x="4265399" y="1853702"/>
            <a:ext cx="1588595" cy="15952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38100">
            <a:solidFill>
              <a:schemeClr val="accent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E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773581D6-9A8E-C39B-9DAC-0A7E9043FC53}"/>
              </a:ext>
            </a:extLst>
          </p:cNvPr>
          <p:cNvSpPr txBox="1"/>
          <p:nvPr/>
        </p:nvSpPr>
        <p:spPr>
          <a:xfrm>
            <a:off x="4781838" y="1541886"/>
            <a:ext cx="6190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ES" sz="1600" dirty="0">
                <a:latin typeface="Cambria" panose="02040503050406030204" pitchFamily="18" charset="0"/>
                <a:ea typeface="Cambria" panose="02040503050406030204" pitchFamily="18" charset="0"/>
              </a:rPr>
              <a:t>Load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B44CBC8-A56D-8656-47FD-29BA6D77394E}"/>
              </a:ext>
            </a:extLst>
          </p:cNvPr>
          <p:cNvSpPr txBox="1"/>
          <p:nvPr/>
        </p:nvSpPr>
        <p:spPr>
          <a:xfrm>
            <a:off x="1873399" y="1556102"/>
            <a:ext cx="43633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ES" sz="1600" dirty="0">
                <a:latin typeface="Cambria" panose="02040503050406030204" pitchFamily="18" charset="0"/>
                <a:ea typeface="Cambria" panose="02040503050406030204" pitchFamily="18" charset="0"/>
              </a:rPr>
              <a:t>DC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D5669F03-7718-31BA-07A3-A1DA0F8EB18D}"/>
              </a:ext>
            </a:extLst>
          </p:cNvPr>
          <p:cNvSpPr/>
          <p:nvPr/>
        </p:nvSpPr>
        <p:spPr>
          <a:xfrm>
            <a:off x="3644728" y="2300235"/>
            <a:ext cx="171046" cy="18466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81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ES"/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0E448162-BC47-375C-8255-FB7248CF620E}"/>
              </a:ext>
            </a:extLst>
          </p:cNvPr>
          <p:cNvCxnSpPr>
            <a:cxnSpLocks/>
          </p:cNvCxnSpPr>
          <p:nvPr/>
        </p:nvCxnSpPr>
        <p:spPr>
          <a:xfrm>
            <a:off x="3730549" y="2484901"/>
            <a:ext cx="0" cy="64495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E66479F6-CAA6-A684-CDD3-5D63EADD6C00}"/>
              </a:ext>
            </a:extLst>
          </p:cNvPr>
          <p:cNvSpPr txBox="1"/>
          <p:nvPr/>
        </p:nvSpPr>
        <p:spPr>
          <a:xfrm>
            <a:off x="3812362" y="2238258"/>
            <a:ext cx="330802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latin typeface="Cambria" panose="02040503050406030204" pitchFamily="18" charset="0"/>
                <a:ea typeface="Cambria" panose="02040503050406030204" pitchFamily="18" charset="0"/>
              </a:rPr>
              <a:t>Isolation + Transition + Attenuation</a:t>
            </a:r>
            <a:endParaRPr lang="en-ES" sz="16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9ED99EFE-B63A-7124-519A-E037239BDED1}"/>
              </a:ext>
            </a:extLst>
          </p:cNvPr>
          <p:cNvSpPr/>
          <p:nvPr/>
        </p:nvSpPr>
        <p:spPr>
          <a:xfrm>
            <a:off x="2030095" y="2313693"/>
            <a:ext cx="171046" cy="18466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81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ES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00B2A4C6-C313-34DE-6D42-E4E0F03B8780}"/>
              </a:ext>
            </a:extLst>
          </p:cNvPr>
          <p:cNvSpPr/>
          <p:nvPr/>
        </p:nvSpPr>
        <p:spPr>
          <a:xfrm>
            <a:off x="3501857" y="3144362"/>
            <a:ext cx="440860" cy="159525"/>
          </a:xfrm>
          <a:prstGeom prst="rect">
            <a:avLst/>
          </a:prstGeom>
          <a:solidFill>
            <a:srgbClr val="FF7E79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E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21CB2650-3052-3B2C-40FF-AF6344688D57}"/>
              </a:ext>
            </a:extLst>
          </p:cNvPr>
          <p:cNvSpPr txBox="1"/>
          <p:nvPr/>
        </p:nvSpPr>
        <p:spPr>
          <a:xfrm>
            <a:off x="3204662" y="3348682"/>
            <a:ext cx="21651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</a:rPr>
              <a:t>Power Meter 1 - PKI</a:t>
            </a:r>
            <a:endParaRPr lang="en-ES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3B7688D1-904B-1CDB-175B-6D0993122113}"/>
              </a:ext>
            </a:extLst>
          </p:cNvPr>
          <p:cNvCxnSpPr>
            <a:cxnSpLocks/>
          </p:cNvCxnSpPr>
          <p:nvPr/>
        </p:nvCxnSpPr>
        <p:spPr>
          <a:xfrm>
            <a:off x="2119327" y="2499409"/>
            <a:ext cx="0" cy="64495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Rectangle 37">
            <a:extLst>
              <a:ext uri="{FF2B5EF4-FFF2-40B4-BE49-F238E27FC236}">
                <a16:creationId xmlns:a16="http://schemas.microsoft.com/office/drawing/2014/main" id="{6D94EC04-7275-D904-5756-B0B245D7B516}"/>
              </a:ext>
            </a:extLst>
          </p:cNvPr>
          <p:cNvSpPr/>
          <p:nvPr/>
        </p:nvSpPr>
        <p:spPr>
          <a:xfrm>
            <a:off x="1890086" y="3146484"/>
            <a:ext cx="440860" cy="159525"/>
          </a:xfrm>
          <a:prstGeom prst="rect">
            <a:avLst/>
          </a:prstGeom>
          <a:solidFill>
            <a:srgbClr val="FF7E79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ES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5A89250D-74B5-5FA9-A7D6-815AE54A8830}"/>
              </a:ext>
            </a:extLst>
          </p:cNvPr>
          <p:cNvSpPr txBox="1"/>
          <p:nvPr/>
        </p:nvSpPr>
        <p:spPr>
          <a:xfrm>
            <a:off x="684169" y="2215988"/>
            <a:ext cx="155218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</a:rPr>
              <a:t>Attenuation</a:t>
            </a:r>
            <a:endParaRPr lang="en-ES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E57FB618-49FD-03CA-82BC-F5F6839F240A}"/>
              </a:ext>
            </a:extLst>
          </p:cNvPr>
          <p:cNvSpPr txBox="1"/>
          <p:nvPr/>
        </p:nvSpPr>
        <p:spPr>
          <a:xfrm>
            <a:off x="7931597" y="2165834"/>
            <a:ext cx="19216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highlight>
                  <a:srgbClr val="FFFFFF"/>
                </a:highlight>
                <a:latin typeface="Cambria" panose="02040503050406030204" pitchFamily="18" charset="0"/>
                <a:ea typeface="Cambria" panose="02040503050406030204" pitchFamily="18" charset="0"/>
              </a:rPr>
              <a:t>PKI to Power Meter 1</a:t>
            </a:r>
            <a:endParaRPr lang="en-GB" sz="1400" dirty="0">
              <a:highlight>
                <a:srgbClr val="FFFFFF"/>
              </a:highlight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330F5745-D3DE-814B-417B-10FCA0E6F19E}"/>
              </a:ext>
            </a:extLst>
          </p:cNvPr>
          <p:cNvSpPr txBox="1"/>
          <p:nvPr/>
        </p:nvSpPr>
        <p:spPr>
          <a:xfrm>
            <a:off x="10017859" y="3495920"/>
            <a:ext cx="7079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highlight>
                  <a:srgbClr val="FFFFFF"/>
                </a:highlight>
                <a:latin typeface="Cambria" panose="02040503050406030204" pitchFamily="18" charset="0"/>
                <a:ea typeface="Cambria" panose="02040503050406030204" pitchFamily="18" charset="0"/>
              </a:rPr>
              <a:t>HP DC</a:t>
            </a:r>
            <a:endParaRPr lang="en-GB" sz="1400" dirty="0">
              <a:highlight>
                <a:srgbClr val="FFFFFF"/>
              </a:highlight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9E8F0738-BB96-93B5-EB88-FF02E90B6FDF}"/>
              </a:ext>
            </a:extLst>
          </p:cNvPr>
          <p:cNvSpPr/>
          <p:nvPr/>
        </p:nvSpPr>
        <p:spPr>
          <a:xfrm>
            <a:off x="2547115" y="3711054"/>
            <a:ext cx="440860" cy="159525"/>
          </a:xfrm>
          <a:prstGeom prst="rect">
            <a:avLst/>
          </a:prstGeom>
          <a:solidFill>
            <a:srgbClr val="FF7E79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ES"/>
          </a:p>
        </p:txBody>
      </p: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5273D000-3305-D061-CC1D-2F0E28627BFB}"/>
              </a:ext>
            </a:extLst>
          </p:cNvPr>
          <p:cNvCxnSpPr>
            <a:cxnSpLocks/>
          </p:cNvCxnSpPr>
          <p:nvPr/>
        </p:nvCxnSpPr>
        <p:spPr>
          <a:xfrm>
            <a:off x="2767545" y="3042444"/>
            <a:ext cx="0" cy="64495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DEA1AF76-47D7-CDAE-327C-08A1CD1E0E13}"/>
              </a:ext>
            </a:extLst>
          </p:cNvPr>
          <p:cNvCxnSpPr>
            <a:cxnSpLocks/>
            <a:stCxn id="31" idx="2"/>
          </p:cNvCxnSpPr>
          <p:nvPr/>
        </p:nvCxnSpPr>
        <p:spPr>
          <a:xfrm flipH="1">
            <a:off x="2767545" y="2484901"/>
            <a:ext cx="962706" cy="56758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>
            <a:extLst>
              <a:ext uri="{FF2B5EF4-FFF2-40B4-BE49-F238E27FC236}">
                <a16:creationId xmlns:a16="http://schemas.microsoft.com/office/drawing/2014/main" id="{E6CAB7B3-D68E-57E5-213C-2292B7780FE6}"/>
              </a:ext>
            </a:extLst>
          </p:cNvPr>
          <p:cNvSpPr txBox="1"/>
          <p:nvPr/>
        </p:nvSpPr>
        <p:spPr>
          <a:xfrm>
            <a:off x="1847617" y="3851979"/>
            <a:ext cx="21651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</a:rPr>
              <a:t>Power Meter 2 - PKI</a:t>
            </a:r>
            <a:endParaRPr lang="en-ES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EF52CAB7-018B-25EE-D8DA-782A7BE2B4C6}"/>
              </a:ext>
            </a:extLst>
          </p:cNvPr>
          <p:cNvSpPr txBox="1"/>
          <p:nvPr/>
        </p:nvSpPr>
        <p:spPr>
          <a:xfrm>
            <a:off x="7878025" y="5055084"/>
            <a:ext cx="19216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highlight>
                  <a:srgbClr val="FFFFFF"/>
                </a:highlight>
                <a:latin typeface="Cambria" panose="02040503050406030204" pitchFamily="18" charset="0"/>
                <a:ea typeface="Cambria" panose="02040503050406030204" pitchFamily="18" charset="0"/>
              </a:rPr>
              <a:t>PKI to Power Meter 2</a:t>
            </a:r>
            <a:endParaRPr lang="en-GB" sz="1400" dirty="0">
              <a:highlight>
                <a:srgbClr val="FFFFFF"/>
              </a:highlight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graphicFrame>
        <p:nvGraphicFramePr>
          <p:cNvPr id="52" name="Table 42">
            <a:extLst>
              <a:ext uri="{FF2B5EF4-FFF2-40B4-BE49-F238E27FC236}">
                <a16:creationId xmlns:a16="http://schemas.microsoft.com/office/drawing/2014/main" id="{DDDCAFC0-E240-9EF6-49F1-C1E83174A31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8773623"/>
              </p:ext>
            </p:extLst>
          </p:nvPr>
        </p:nvGraphicFramePr>
        <p:xfrm>
          <a:off x="975301" y="4431615"/>
          <a:ext cx="6074922" cy="1483360"/>
        </p:xfrm>
        <a:graphic>
          <a:graphicData uri="http://schemas.openxmlformats.org/drawingml/2006/table">
            <a:tbl>
              <a:tblPr firstRow="1" bandRow="1">
                <a:tableStyleId>{5FD0F851-EC5A-4D38-B0AD-8093EC10F338}</a:tableStyleId>
              </a:tblPr>
              <a:tblGrid>
                <a:gridCol w="3717456">
                  <a:extLst>
                    <a:ext uri="{9D8B030D-6E8A-4147-A177-3AD203B41FA5}">
                      <a16:colId xmlns:a16="http://schemas.microsoft.com/office/drawing/2014/main" val="2082508777"/>
                    </a:ext>
                  </a:extLst>
                </a:gridCol>
                <a:gridCol w="2357466">
                  <a:extLst>
                    <a:ext uri="{9D8B030D-6E8A-4147-A177-3AD203B41FA5}">
                      <a16:colId xmlns:a16="http://schemas.microsoft.com/office/drawing/2014/main" val="59749489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Chain</a:t>
                      </a:r>
                      <a:endParaRPr lang="en-ES" dirty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Att</a:t>
                      </a:r>
                      <a:r>
                        <a:rPr lang="en-ES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(dB)</a:t>
                      </a:r>
                      <a:r>
                        <a:rPr lang="en-US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@11.994GHz</a:t>
                      </a:r>
                      <a:endParaRPr lang="en-ES" dirty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967328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PKI, chain 1</a:t>
                      </a:r>
                      <a:endParaRPr lang="en-ES" dirty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42.76</a:t>
                      </a:r>
                      <a:endParaRPr lang="en-ES" dirty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963957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PKI, chain 2</a:t>
                      </a:r>
                      <a:endParaRPr lang="en-ES" dirty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45.10</a:t>
                      </a:r>
                      <a:endParaRPr lang="en-ES" dirty="0">
                        <a:latin typeface="Cambria" panose="02040503050406030204" pitchFamily="18" charset="0"/>
                        <a:ea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48225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ES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KLYIN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ES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49</a:t>
                      </a:r>
                      <a:r>
                        <a:rPr lang="en-US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.</a:t>
                      </a:r>
                      <a:r>
                        <a:rPr lang="en-ES" dirty="0">
                          <a:latin typeface="Cambria" panose="02040503050406030204" pitchFamily="18" charset="0"/>
                          <a:ea typeface="Cambria" panose="02040503050406030204" pitchFamily="18" charset="0"/>
                        </a:rPr>
                        <a:t>68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3038682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7523827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930142-CC70-206B-DB7F-FA14E23FB3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Arial"/>
              </a:rPr>
              <a:t>High Efficiency Klystron ER37117 TUBE1 </a:t>
            </a:r>
            <a:br>
              <a:rPr lang="en-US" dirty="0">
                <a:cs typeface="Arial"/>
              </a:rPr>
            </a:br>
            <a:r>
              <a:rPr lang="en-US" sz="2400" dirty="0">
                <a:cs typeface="Arial"/>
              </a:rPr>
              <a:t>Measurement setup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173E29D9-7611-3EBE-2A24-53EDBC135BBF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E386B3FD-B4E3-E84D-B775-AF72F11FC408}" type="datetime3">
              <a:rPr lang="en-US" smtClean="0"/>
              <a:t>23 August 2023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63CD08DF-3E3B-292C-BEB6-1CA767367C26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4AE735E1-569A-7B9C-72C1-B109AE319413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26" name="Text Placeholder 2">
            <a:extLst>
              <a:ext uri="{FF2B5EF4-FFF2-40B4-BE49-F238E27FC236}">
                <a16:creationId xmlns:a16="http://schemas.microsoft.com/office/drawing/2014/main" id="{7819ABD1-3077-1B27-1503-41D309FA7FF1}"/>
              </a:ext>
            </a:extLst>
          </p:cNvPr>
          <p:cNvSpPr txBox="1">
            <a:spLocks/>
          </p:cNvSpPr>
          <p:nvPr/>
        </p:nvSpPr>
        <p:spPr>
          <a:xfrm>
            <a:off x="-709216" y="5939218"/>
            <a:ext cx="12157389" cy="66833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400" b="1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None/>
              <a:tabLst/>
              <a:defRPr sz="20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8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6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800" b="0" dirty="0">
                <a:solidFill>
                  <a:schemeClr val="tx2"/>
                </a:solidFill>
                <a:cs typeface="Arial"/>
              </a:rPr>
              <a:t>(*) Beam Current is set on basis of oscilloscope measurement. A </a:t>
            </a:r>
            <a:r>
              <a:rPr lang="en-US" sz="1800" b="0" dirty="0" err="1">
                <a:solidFill>
                  <a:schemeClr val="tx2"/>
                </a:solidFill>
                <a:cs typeface="Arial"/>
              </a:rPr>
              <a:t>uPe</a:t>
            </a:r>
            <a:r>
              <a:rPr lang="en-US" sz="1800" b="0" dirty="0">
                <a:solidFill>
                  <a:schemeClr val="tx2"/>
                </a:solidFill>
                <a:cs typeface="Arial"/>
              </a:rPr>
              <a:t> of 1.55 has been assumed. </a:t>
            </a:r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1721A554-59D4-48C2-B1FA-C2A70BBCDD4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04324510"/>
              </p:ext>
            </p:extLst>
          </p:nvPr>
        </p:nvGraphicFramePr>
        <p:xfrm>
          <a:off x="649205" y="2123926"/>
          <a:ext cx="5226050" cy="2833584"/>
        </p:xfrm>
        <a:graphic>
          <a:graphicData uri="http://schemas.openxmlformats.org/drawingml/2006/table">
            <a:tbl>
              <a:tblPr firstRow="1" firstCol="1" bandRow="1">
                <a:tableStyleId>{D27102A9-8310-4765-A935-A1911B00CA55}</a:tableStyleId>
              </a:tblPr>
              <a:tblGrid>
                <a:gridCol w="2914848">
                  <a:extLst>
                    <a:ext uri="{9D8B030D-6E8A-4147-A177-3AD203B41FA5}">
                      <a16:colId xmlns:a16="http://schemas.microsoft.com/office/drawing/2014/main" val="4272707884"/>
                    </a:ext>
                  </a:extLst>
                </a:gridCol>
                <a:gridCol w="2311202">
                  <a:extLst>
                    <a:ext uri="{9D8B030D-6E8A-4147-A177-3AD203B41FA5}">
                      <a16:colId xmlns:a16="http://schemas.microsoft.com/office/drawing/2014/main" val="4092337252"/>
                    </a:ext>
                  </a:extLst>
                </a:gridCol>
              </a:tblGrid>
              <a:tr h="354198">
                <a:tc gridSpan="2">
                  <a:txBody>
                    <a:bodyPr/>
                    <a:lstStyle/>
                    <a:p>
                      <a:pPr algn="r"/>
                      <a:r>
                        <a:rPr lang="en-US" sz="1800" b="0" kern="100" dirty="0">
                          <a:effectLst/>
                        </a:rPr>
                        <a:t>Same Configuration as CANON</a:t>
                      </a:r>
                      <a:endParaRPr lang="en-GB" sz="1800" b="0" kern="100" dirty="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r"/>
                      <a:r>
                        <a:rPr lang="en-US" sz="1800" b="0" kern="100" dirty="0">
                          <a:effectLst/>
                          <a:latin typeface="Cambria" panose="020405030504060302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</a:rPr>
                        <a:t>Same Configuration as CANON</a:t>
                      </a:r>
                      <a:endParaRPr lang="en-GB" sz="1800" b="0" kern="100" dirty="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97598733"/>
                  </a:ext>
                </a:extLst>
              </a:tr>
              <a:tr h="354198">
                <a:tc>
                  <a:txBody>
                    <a:bodyPr/>
                    <a:lstStyle/>
                    <a:p>
                      <a:r>
                        <a:rPr lang="en-GB" sz="1800" kern="0" dirty="0">
                          <a:effectLst/>
                        </a:rPr>
                        <a:t>Beam Current (A)</a:t>
                      </a:r>
                      <a:endParaRPr lang="en-GB" sz="1800" kern="100" dirty="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800" b="0" kern="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</a:rPr>
                        <a:t>94 (*)</a:t>
                      </a:r>
                      <a:endParaRPr lang="en-GB" sz="1800" b="0" kern="100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220815940"/>
                  </a:ext>
                </a:extLst>
              </a:tr>
              <a:tr h="354198">
                <a:tc>
                  <a:txBody>
                    <a:bodyPr/>
                    <a:lstStyle/>
                    <a:p>
                      <a:r>
                        <a:rPr lang="en-GB" sz="1800" kern="0" dirty="0">
                          <a:effectLst/>
                        </a:rPr>
                        <a:t>RF pulse width (us)</a:t>
                      </a:r>
                      <a:endParaRPr lang="en-GB" sz="1800" kern="100" dirty="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800" kern="0" dirty="0">
                          <a:effectLst/>
                        </a:rPr>
                        <a:t>1.00</a:t>
                      </a:r>
                      <a:endParaRPr lang="en-GB" sz="1800" kern="100" dirty="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294477795"/>
                  </a:ext>
                </a:extLst>
              </a:tr>
              <a:tr h="354198">
                <a:tc>
                  <a:txBody>
                    <a:bodyPr/>
                    <a:lstStyle/>
                    <a:p>
                      <a:r>
                        <a:rPr lang="en-US" sz="1800" kern="100" dirty="0">
                          <a:effectLst/>
                        </a:rPr>
                        <a:t>Klystron pulse width( us)</a:t>
                      </a:r>
                      <a:endParaRPr lang="en-GB" sz="1800" kern="100" dirty="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800" kern="100" dirty="0">
                          <a:effectLst/>
                        </a:rPr>
                        <a:t>6.4</a:t>
                      </a:r>
                      <a:endParaRPr lang="en-GB" sz="1800" kern="100" dirty="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850841796"/>
                  </a:ext>
                </a:extLst>
              </a:tr>
              <a:tr h="354198">
                <a:tc>
                  <a:txBody>
                    <a:bodyPr/>
                    <a:lstStyle/>
                    <a:p>
                      <a:r>
                        <a:rPr lang="en-GB" sz="1800" kern="0" dirty="0">
                          <a:effectLst/>
                        </a:rPr>
                        <a:t>Frequency (Hz)</a:t>
                      </a:r>
                      <a:endParaRPr lang="en-GB" sz="1800" kern="100" dirty="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800" kern="0">
                          <a:effectLst/>
                        </a:rPr>
                        <a:t>11.994</a:t>
                      </a:r>
                      <a:endParaRPr lang="en-GB" sz="1800" kern="1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561145378"/>
                  </a:ext>
                </a:extLst>
              </a:tr>
              <a:tr h="354198">
                <a:tc>
                  <a:txBody>
                    <a:bodyPr/>
                    <a:lstStyle/>
                    <a:p>
                      <a:r>
                        <a:rPr lang="en-GB" sz="1800" kern="0" dirty="0">
                          <a:effectLst/>
                        </a:rPr>
                        <a:t>PRR</a:t>
                      </a:r>
                      <a:endParaRPr lang="en-GB" sz="1800" kern="100" dirty="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800" kern="0">
                          <a:effectLst/>
                        </a:rPr>
                        <a:t>50</a:t>
                      </a:r>
                      <a:endParaRPr lang="en-GB" sz="1800" kern="1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275845118"/>
                  </a:ext>
                </a:extLst>
              </a:tr>
              <a:tr h="354198">
                <a:tc>
                  <a:txBody>
                    <a:bodyPr/>
                    <a:lstStyle/>
                    <a:p>
                      <a:r>
                        <a:rPr lang="fr-CH" sz="1800" kern="0" dirty="0">
                          <a:effectLst/>
                        </a:rPr>
                        <a:t>Main </a:t>
                      </a:r>
                      <a:r>
                        <a:rPr lang="fr-CH" sz="1800" kern="0" dirty="0" err="1">
                          <a:effectLst/>
                        </a:rPr>
                        <a:t>Coil</a:t>
                      </a:r>
                      <a:r>
                        <a:rPr lang="fr-CH" sz="1800" kern="0" dirty="0">
                          <a:effectLst/>
                        </a:rPr>
                        <a:t> Sol </a:t>
                      </a:r>
                      <a:r>
                        <a:rPr lang="fr-CH" sz="1800" kern="0" dirty="0" err="1">
                          <a:effectLst/>
                        </a:rPr>
                        <a:t>Curr</a:t>
                      </a:r>
                      <a:r>
                        <a:rPr lang="fr-CH" sz="1800" kern="0" dirty="0">
                          <a:effectLst/>
                        </a:rPr>
                        <a:t> (A)</a:t>
                      </a:r>
                      <a:endParaRPr lang="en-GB" sz="1800" kern="100" dirty="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800" kern="0" dirty="0">
                          <a:effectLst/>
                        </a:rPr>
                        <a:t>32</a:t>
                      </a:r>
                      <a:endParaRPr lang="en-GB" sz="1800" kern="100" dirty="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09149067"/>
                  </a:ext>
                </a:extLst>
              </a:tr>
              <a:tr h="354198">
                <a:tc>
                  <a:txBody>
                    <a:bodyPr/>
                    <a:lstStyle/>
                    <a:p>
                      <a:r>
                        <a:rPr lang="en-GB" sz="1800" kern="0" dirty="0">
                          <a:effectLst/>
                        </a:rPr>
                        <a:t>Counter Coil Sol </a:t>
                      </a:r>
                      <a:r>
                        <a:rPr lang="en-GB" sz="1800" kern="0" dirty="0" err="1">
                          <a:effectLst/>
                        </a:rPr>
                        <a:t>Curr</a:t>
                      </a:r>
                      <a:r>
                        <a:rPr lang="en-GB" sz="1800" kern="0" dirty="0">
                          <a:effectLst/>
                        </a:rPr>
                        <a:t> (A)</a:t>
                      </a:r>
                      <a:endParaRPr lang="en-GB" sz="1800" kern="100" dirty="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800" kern="0" dirty="0">
                          <a:effectLst/>
                        </a:rPr>
                        <a:t>7</a:t>
                      </a:r>
                      <a:endParaRPr lang="en-GB" sz="1800" kern="100" dirty="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486849338"/>
                  </a:ext>
                </a:extLst>
              </a:tr>
            </a:tbl>
          </a:graphicData>
        </a:graphic>
      </p:graphicFrame>
      <p:pic>
        <p:nvPicPr>
          <p:cNvPr id="2050" name="Picture 2">
            <a:extLst>
              <a:ext uri="{FF2B5EF4-FFF2-40B4-BE49-F238E27FC236}">
                <a16:creationId xmlns:a16="http://schemas.microsoft.com/office/drawing/2014/main" id="{7EC7158D-21D8-F29A-0975-2252DE23FF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6472" y="1428523"/>
            <a:ext cx="5632641" cy="41923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D06D79B9-A4F0-F080-293E-4D3A6430B247}"/>
              </a:ext>
            </a:extLst>
          </p:cNvPr>
          <p:cNvSpPr/>
          <p:nvPr/>
        </p:nvSpPr>
        <p:spPr>
          <a:xfrm>
            <a:off x="609518" y="4525962"/>
            <a:ext cx="5277123" cy="528638"/>
          </a:xfrm>
          <a:prstGeom prst="rect">
            <a:avLst/>
          </a:prstGeom>
          <a:noFill/>
          <a:ln w="381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464148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930142-CC70-206B-DB7F-FA14E23FB3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Arial"/>
              </a:rPr>
              <a:t>High Efficiency Klystron ER37117 TUBE1 </a:t>
            </a:r>
            <a:br>
              <a:rPr lang="en-US" dirty="0">
                <a:cs typeface="Arial"/>
              </a:rPr>
            </a:br>
            <a:r>
              <a:rPr lang="en-US" sz="2400" dirty="0">
                <a:cs typeface="Arial"/>
              </a:rPr>
              <a:t>Optimal operation point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173E29D9-7611-3EBE-2A24-53EDBC135BBF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E386B3FD-B4E3-E84D-B775-AF72F11FC408}" type="datetime3">
              <a:rPr lang="en-US" smtClean="0"/>
              <a:t>23 August 2023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63CD08DF-3E3B-292C-BEB6-1CA767367C26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4AE735E1-569A-7B9C-72C1-B109AE319413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7DAA79CC-1D2B-83B6-B080-8EAB740295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23202" y="1584971"/>
            <a:ext cx="5616575" cy="668337"/>
          </a:xfrm>
        </p:spPr>
        <p:txBody>
          <a:bodyPr/>
          <a:lstStyle/>
          <a:p>
            <a:r>
              <a:rPr lang="en-US" dirty="0"/>
              <a:t>Optimal point @9.5A</a:t>
            </a:r>
            <a:endParaRPr lang="en-GB" dirty="0"/>
          </a:p>
        </p:txBody>
      </p:sp>
      <p:sp>
        <p:nvSpPr>
          <p:cNvPr id="13" name="Text Placeholder 2">
            <a:extLst>
              <a:ext uri="{FF2B5EF4-FFF2-40B4-BE49-F238E27FC236}">
                <a16:creationId xmlns:a16="http://schemas.microsoft.com/office/drawing/2014/main" id="{F125F2FE-CEA0-16E2-AD87-F95B4522CD9F}"/>
              </a:ext>
            </a:extLst>
          </p:cNvPr>
          <p:cNvSpPr txBox="1">
            <a:spLocks/>
          </p:cNvSpPr>
          <p:nvPr/>
        </p:nvSpPr>
        <p:spPr>
          <a:xfrm>
            <a:off x="517615" y="2760663"/>
            <a:ext cx="3630968" cy="66833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400" b="1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None/>
              <a:tabLst/>
              <a:defRPr sz="20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8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6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800" b="0" dirty="0">
                <a:solidFill>
                  <a:schemeClr val="tx2"/>
                </a:solidFill>
                <a:cs typeface="Arial"/>
              </a:rPr>
              <a:t>Confirmed</a:t>
            </a:r>
          </a:p>
          <a:p>
            <a:pPr algn="ctr"/>
            <a:r>
              <a:rPr lang="en-US" sz="1800" b="0" dirty="0">
                <a:solidFill>
                  <a:schemeClr val="tx2"/>
                </a:solidFill>
                <a:cs typeface="Arial"/>
              </a:rPr>
              <a:t>Hypothesis: CANON reported curves for CCC=11 A instead of CCC= 7 A</a:t>
            </a:r>
          </a:p>
          <a:p>
            <a:pPr algn="ctr"/>
            <a:endParaRPr lang="en-US" sz="1800" b="0" dirty="0">
              <a:solidFill>
                <a:schemeClr val="tx2"/>
              </a:solidFill>
              <a:cs typeface="Arial"/>
            </a:endParaRPr>
          </a:p>
          <a:p>
            <a:pPr algn="ctr"/>
            <a:r>
              <a:rPr lang="en-US" sz="1800" b="0" dirty="0">
                <a:solidFill>
                  <a:schemeClr val="tx2"/>
                </a:solidFill>
                <a:cs typeface="Arial"/>
              </a:rPr>
              <a:t>Saturation point @ drive power=297W</a:t>
            </a:r>
          </a:p>
          <a:p>
            <a:pPr algn="ctr"/>
            <a:endParaRPr lang="en-US" sz="1800" b="0" dirty="0">
              <a:solidFill>
                <a:schemeClr val="tx2"/>
              </a:solidFill>
              <a:cs typeface="Arial"/>
            </a:endParaRPr>
          </a:p>
        </p:txBody>
      </p:sp>
      <p:graphicFrame>
        <p:nvGraphicFramePr>
          <p:cNvPr id="14" name="Chart 13">
            <a:extLst>
              <a:ext uri="{FF2B5EF4-FFF2-40B4-BE49-F238E27FC236}">
                <a16:creationId xmlns:a16="http://schemas.microsoft.com/office/drawing/2014/main" id="{5EF0EB1A-0D4D-C629-569B-CF8C9D3515F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5827554"/>
              </p:ext>
            </p:extLst>
          </p:nvPr>
        </p:nvGraphicFramePr>
        <p:xfrm>
          <a:off x="4148583" y="1348342"/>
          <a:ext cx="7741133" cy="50443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47180499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930142-CC70-206B-DB7F-FA14E23FB3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Arial"/>
              </a:rPr>
              <a:t>High Efficiency Klystron ER37117 TUBE1 </a:t>
            </a:r>
            <a:br>
              <a:rPr lang="en-US" dirty="0">
                <a:cs typeface="Arial"/>
              </a:rPr>
            </a:br>
            <a:r>
              <a:rPr lang="en-US" sz="2400" dirty="0">
                <a:cs typeface="Arial"/>
              </a:rPr>
              <a:t>Optimal operation point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173E29D9-7611-3EBE-2A24-53EDBC135BBF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E386B3FD-B4E3-E84D-B775-AF72F11FC408}" type="datetime3">
              <a:rPr lang="en-US" smtClean="0"/>
              <a:t>23 August 2023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63CD08DF-3E3B-292C-BEB6-1CA767367C26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4AE735E1-569A-7B9C-72C1-B109AE319413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7DAA79CC-1D2B-83B6-B080-8EAB740295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23202" y="5020618"/>
            <a:ext cx="5616575" cy="668337"/>
          </a:xfrm>
        </p:spPr>
        <p:txBody>
          <a:bodyPr/>
          <a:lstStyle/>
          <a:p>
            <a:r>
              <a:rPr lang="en-US" dirty="0"/>
              <a:t>Optimal point @9.5A</a:t>
            </a:r>
            <a:endParaRPr lang="en-GB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6751E038-B58D-4A08-6DDD-D9F7EEFC8EC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2693"/>
          <a:stretch/>
        </p:blipFill>
        <p:spPr>
          <a:xfrm>
            <a:off x="4172852" y="1169045"/>
            <a:ext cx="7275321" cy="493965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262651D-657C-C0D0-4AA8-FFE68BAA83CC}"/>
              </a:ext>
            </a:extLst>
          </p:cNvPr>
          <p:cNvSpPr txBox="1"/>
          <p:nvPr/>
        </p:nvSpPr>
        <p:spPr>
          <a:xfrm>
            <a:off x="743827" y="2260743"/>
            <a:ext cx="3088398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00" b="0" dirty="0">
                <a:solidFill>
                  <a:schemeClr val="tx2"/>
                </a:solidFill>
                <a:cs typeface="Arial"/>
              </a:rPr>
              <a:t>Hypothesis confirmed: CANON reported curves for CCC=11 A instead of CCC= 7 A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DE81BCF-F72F-6190-9AFC-0A02D6F16D5D}"/>
              </a:ext>
            </a:extLst>
          </p:cNvPr>
          <p:cNvSpPr txBox="1"/>
          <p:nvPr/>
        </p:nvSpPr>
        <p:spPr>
          <a:xfrm>
            <a:off x="743827" y="3777365"/>
            <a:ext cx="308839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00" b="0" dirty="0">
                <a:solidFill>
                  <a:schemeClr val="tx2"/>
                </a:solidFill>
                <a:cs typeface="Arial"/>
              </a:rPr>
              <a:t>Fine tuning of CCSC to find optimal point</a:t>
            </a:r>
          </a:p>
        </p:txBody>
      </p:sp>
    </p:spTree>
    <p:extLst>
      <p:ext uri="{BB962C8B-B14F-4D97-AF65-F5344CB8AC3E}">
        <p14:creationId xmlns:p14="http://schemas.microsoft.com/office/powerpoint/2010/main" val="217125649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930142-CC70-206B-DB7F-FA14E23FB3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Arial"/>
              </a:rPr>
              <a:t>High Efficiency Klystron ER37117 TUBE1 </a:t>
            </a:r>
            <a:br>
              <a:rPr lang="en-US" dirty="0">
                <a:cs typeface="Arial"/>
              </a:rPr>
            </a:br>
            <a:r>
              <a:rPr lang="en-US" sz="2400" dirty="0">
                <a:cs typeface="Arial"/>
              </a:rPr>
              <a:t>Frequency </a:t>
            </a:r>
            <a:r>
              <a:rPr lang="en-US" sz="2400" dirty="0" err="1">
                <a:cs typeface="Arial"/>
              </a:rPr>
              <a:t>behaviour</a:t>
            </a:r>
            <a:endParaRPr lang="en-US" sz="2400" dirty="0">
              <a:cs typeface="Arial"/>
            </a:endParaRP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173E29D9-7611-3EBE-2A24-53EDBC135BBF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E386B3FD-B4E3-E84D-B775-AF72F11FC408}" type="datetime3">
              <a:rPr lang="en-US" smtClean="0"/>
              <a:t>23 August 2023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63CD08DF-3E3B-292C-BEB6-1CA767367C26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4AE735E1-569A-7B9C-72C1-B109AE319413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3732924D-3F7B-5326-5A94-86C9919541E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408"/>
          <a:stretch/>
        </p:blipFill>
        <p:spPr>
          <a:xfrm>
            <a:off x="565549" y="1449388"/>
            <a:ext cx="6191250" cy="4753996"/>
          </a:xfrm>
          <a:prstGeom prst="rect">
            <a:avLst/>
          </a:prstGeom>
        </p:spPr>
      </p:pic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47A8BA59-C7E8-98A0-5ABC-3287888E8AED}"/>
              </a:ext>
            </a:extLst>
          </p:cNvPr>
          <p:cNvSpPr txBox="1">
            <a:spLocks/>
          </p:cNvSpPr>
          <p:nvPr/>
        </p:nvSpPr>
        <p:spPr>
          <a:xfrm>
            <a:off x="7292266" y="1693071"/>
            <a:ext cx="4127500" cy="66833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400" b="1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None/>
              <a:tabLst/>
              <a:defRPr sz="20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8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6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800" b="0" dirty="0">
                <a:solidFill>
                  <a:schemeClr val="tx2"/>
                </a:solidFill>
                <a:cs typeface="Arial"/>
              </a:rPr>
              <a:t>(*) Use of fixed value for attenuation (Att@11.994 GHz) – low frequency structure observed in calibration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1BC3A91B-06F7-4536-DBDD-540997ADB27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98519" y="2592389"/>
            <a:ext cx="4394752" cy="3276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596330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930142-CC70-206B-DB7F-FA14E23FB3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Arial"/>
              </a:rPr>
              <a:t>High Efficiency Klystron ER37117 TUBE1 </a:t>
            </a:r>
            <a:br>
              <a:rPr lang="en-US" dirty="0">
                <a:cs typeface="Arial"/>
              </a:rPr>
            </a:br>
            <a:r>
              <a:rPr lang="en-US" sz="2400" dirty="0">
                <a:cs typeface="Arial"/>
              </a:rPr>
              <a:t>Frequency </a:t>
            </a:r>
            <a:r>
              <a:rPr lang="en-US" sz="2400" dirty="0" err="1">
                <a:cs typeface="Arial"/>
              </a:rPr>
              <a:t>behaviour</a:t>
            </a:r>
            <a:endParaRPr lang="en-US" sz="2400" dirty="0">
              <a:cs typeface="Arial"/>
            </a:endParaRP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173E29D9-7611-3EBE-2A24-53EDBC135BBF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E386B3FD-B4E3-E84D-B775-AF72F11FC408}" type="datetime3">
              <a:rPr lang="en-US" smtClean="0"/>
              <a:t>23 August 2023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63CD08DF-3E3B-292C-BEB6-1CA767367C26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4AE735E1-569A-7B9C-72C1-B109AE319413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3732924D-3F7B-5326-5A94-86C9919541E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408"/>
          <a:stretch/>
        </p:blipFill>
        <p:spPr>
          <a:xfrm>
            <a:off x="565549" y="1449388"/>
            <a:ext cx="6191250" cy="4753996"/>
          </a:xfrm>
          <a:prstGeom prst="rect">
            <a:avLst/>
          </a:prstGeom>
        </p:spPr>
      </p:pic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47A8BA59-C7E8-98A0-5ABC-3287888E8AED}"/>
              </a:ext>
            </a:extLst>
          </p:cNvPr>
          <p:cNvSpPr txBox="1">
            <a:spLocks/>
          </p:cNvSpPr>
          <p:nvPr/>
        </p:nvSpPr>
        <p:spPr>
          <a:xfrm>
            <a:off x="7292266" y="1693071"/>
            <a:ext cx="4127500" cy="66833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400" b="1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None/>
              <a:tabLst/>
              <a:defRPr sz="20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8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6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800" b="0" dirty="0">
                <a:solidFill>
                  <a:schemeClr val="tx2"/>
                </a:solidFill>
                <a:cs typeface="Arial"/>
              </a:rPr>
              <a:t>(*) Use of fixed value for attenuation (Att@11.994 GHz) – low frequency structure observed in calibration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1BC3A91B-06F7-4536-DBDD-540997ADB27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98519" y="2592389"/>
            <a:ext cx="4394752" cy="3276789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4FFA9331-B31C-15A3-C85F-F0CF0FFE53D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2306"/>
          <a:stretch/>
        </p:blipFill>
        <p:spPr>
          <a:xfrm>
            <a:off x="428177" y="1453311"/>
            <a:ext cx="6465994" cy="48608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7115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AFDFA1-9859-045B-362A-1808E034D8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X-Box 2: TD31 N3 N4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A83701F-193D-2002-B9D6-97D545B66C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23 August 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7C41B7E-5EFD-0366-6DD2-3CB4E6921B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Wendelmuth, Paz Alonso Arias | X-Box Update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91F5D5-B795-7747-E089-8B973F49F0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7" name="Picture Placeholder 6" descr="A picture containing indoor, cooking, cluttered&#10;&#10;Description automatically generated">
            <a:extLst>
              <a:ext uri="{FF2B5EF4-FFF2-40B4-BE49-F238E27FC236}">
                <a16:creationId xmlns:a16="http://schemas.microsoft.com/office/drawing/2014/main" id="{A8480588-E465-56A7-AF99-09CA925C22DD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800" b="12800"/>
          <a:stretch>
            <a:fillRect/>
          </a:stretch>
        </p:blipFill>
        <p:spPr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853243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930142-CC70-206B-DB7F-FA14E23FB3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Arial"/>
              </a:rPr>
              <a:t>High Efficiency Klystron ER37117 TUBE1 </a:t>
            </a:r>
            <a:br>
              <a:rPr lang="en-US" dirty="0">
                <a:cs typeface="Arial"/>
              </a:rPr>
            </a:br>
            <a:r>
              <a:rPr lang="en-US" sz="2400" dirty="0">
                <a:cs typeface="Arial"/>
              </a:rPr>
              <a:t>Beam voltage dependency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173E29D9-7611-3EBE-2A24-53EDBC135BBF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E386B3FD-B4E3-E84D-B775-AF72F11FC408}" type="datetime3">
              <a:rPr lang="en-US" smtClean="0"/>
              <a:t>23 August 2023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63CD08DF-3E3B-292C-BEB6-1CA767367C26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4AE735E1-569A-7B9C-72C1-B109AE319413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20</a:t>
            </a:fld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D04559D-8D94-E6AF-81AF-DDD337FDE1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00362" y="1186456"/>
            <a:ext cx="6975476" cy="5019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993028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7665F33-97A5-70FB-31B9-35F63CD7EBBA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9A83A09-9AFD-C14A-9C29-D6392D85326F}" type="datetime3">
              <a:rPr lang="en-US" smtClean="0"/>
              <a:t>23 August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A80B2C-4B50-CAC4-0056-AAD9B3DD22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00FC04D-7403-97AA-1CFB-891CA8FE4B8B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21</a:t>
            </a:fld>
            <a:endParaRPr lang="en-US" dirty="0"/>
          </a:p>
        </p:txBody>
      </p:sp>
      <p:pic>
        <p:nvPicPr>
          <p:cNvPr id="10" name="Picture Placeholder 8">
            <a:extLst>
              <a:ext uri="{FF2B5EF4-FFF2-40B4-BE49-F238E27FC236}">
                <a16:creationId xmlns:a16="http://schemas.microsoft.com/office/drawing/2014/main" id="{34E66C4E-FBA2-E0B2-C171-7D86C38832D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672" b="10672"/>
          <a:stretch>
            <a:fillRect/>
          </a:stretch>
        </p:blipFill>
        <p:spPr>
          <a:xfrm>
            <a:off x="1" y="0"/>
            <a:ext cx="6024562" cy="6318250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</p:pic>
      <p:sp>
        <p:nvSpPr>
          <p:cNvPr id="13" name="Title 1">
            <a:extLst>
              <a:ext uri="{FF2B5EF4-FFF2-40B4-BE49-F238E27FC236}">
                <a16:creationId xmlns:a16="http://schemas.microsoft.com/office/drawing/2014/main" id="{A9A12501-416D-A5AE-4F1B-750DC8940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80589" y="373593"/>
            <a:ext cx="5616574" cy="1065742"/>
          </a:xfrm>
        </p:spPr>
        <p:txBody>
          <a:bodyPr/>
          <a:lstStyle/>
          <a:p>
            <a:r>
              <a:rPr lang="en-DE" dirty="0"/>
              <a:t>X-Box 3 Line 1: TD31 N1</a:t>
            </a:r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B889AC5E-6228-62AF-158D-2BDE336E3CF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180588" y="1703463"/>
            <a:ext cx="5616575" cy="460851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S</a:t>
            </a:r>
            <a:r>
              <a:rPr lang="en-DE" dirty="0"/>
              <a:t>hut down</a:t>
            </a:r>
          </a:p>
        </p:txBody>
      </p:sp>
    </p:spTree>
    <p:extLst>
      <p:ext uri="{BB962C8B-B14F-4D97-AF65-F5344CB8AC3E}">
        <p14:creationId xmlns:p14="http://schemas.microsoft.com/office/powerpoint/2010/main" val="282141391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3A61D1-010D-3BF5-A6CC-58BF675E4E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X-Box 3 Line 1: TD31 N1 – Peak Power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3CBDF71-082A-2FFE-F82A-91AE54610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23 August 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6275268-E753-255C-177B-950523A34A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B05EC03-39C1-9479-C32D-AE082A718F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22</a:t>
            </a:fld>
            <a:endParaRPr lang="en-US" dirty="0"/>
          </a:p>
        </p:txBody>
      </p:sp>
      <p:pic>
        <p:nvPicPr>
          <p:cNvPr id="10" name="Picture 9" descr="A picture containing text, screenshot, diagram, line&#10;&#10;Description automatically generated">
            <a:extLst>
              <a:ext uri="{FF2B5EF4-FFF2-40B4-BE49-F238E27FC236}">
                <a16:creationId xmlns:a16="http://schemas.microsoft.com/office/drawing/2014/main" id="{8A076A63-1BEE-FD3E-795C-B80BC7EE56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77760" y="1444463"/>
            <a:ext cx="4306252" cy="4756312"/>
          </a:xfrm>
          <a:prstGeom prst="rect">
            <a:avLst/>
          </a:prstGeom>
        </p:spPr>
      </p:pic>
      <p:pic>
        <p:nvPicPr>
          <p:cNvPr id="14" name="Picture Placeholder 13">
            <a:extLst>
              <a:ext uri="{FF2B5EF4-FFF2-40B4-BE49-F238E27FC236}">
                <a16:creationId xmlns:a16="http://schemas.microsoft.com/office/drawing/2014/main" id="{F2F6A975-0C90-0892-35C3-A02FDC6468E8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/>
          <a:srcRect l="321" r="321"/>
          <a:stretch/>
        </p:blipFill>
        <p:spPr>
          <a:xfrm>
            <a:off x="407988" y="906464"/>
            <a:ext cx="11376025" cy="5372416"/>
          </a:xfrm>
        </p:spPr>
      </p:pic>
    </p:spTree>
    <p:extLst>
      <p:ext uri="{BB962C8B-B14F-4D97-AF65-F5344CB8AC3E}">
        <p14:creationId xmlns:p14="http://schemas.microsoft.com/office/powerpoint/2010/main" val="239007586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3A61D1-010D-3BF5-A6CC-58BF675E4E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X-Box 3 Line 1: TD31 N1 – Gradient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3CBDF71-082A-2FFE-F82A-91AE54610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23 August 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6275268-E753-255C-177B-950523A34A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B05EC03-39C1-9479-C32D-AE082A718F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23</a:t>
            </a:fld>
            <a:endParaRPr lang="en-US" dirty="0"/>
          </a:p>
        </p:txBody>
      </p:sp>
      <p:pic>
        <p:nvPicPr>
          <p:cNvPr id="10" name="Picture 9" descr="A picture containing text, screenshot, diagram, line&#10;&#10;Description automatically generated">
            <a:extLst>
              <a:ext uri="{FF2B5EF4-FFF2-40B4-BE49-F238E27FC236}">
                <a16:creationId xmlns:a16="http://schemas.microsoft.com/office/drawing/2014/main" id="{8A076A63-1BEE-FD3E-795C-B80BC7EE56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77760" y="1444463"/>
            <a:ext cx="4306252" cy="4756312"/>
          </a:xfrm>
          <a:prstGeom prst="rect">
            <a:avLst/>
          </a:prstGeom>
        </p:spPr>
      </p:pic>
      <p:pic>
        <p:nvPicPr>
          <p:cNvPr id="14" name="Picture Placeholder 13">
            <a:extLst>
              <a:ext uri="{FF2B5EF4-FFF2-40B4-BE49-F238E27FC236}">
                <a16:creationId xmlns:a16="http://schemas.microsoft.com/office/drawing/2014/main" id="{F2F6A975-0C90-0892-35C3-A02FDC6468E8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/>
          <a:srcRect l="321" r="321"/>
          <a:stretch/>
        </p:blipFill>
        <p:spPr>
          <a:xfrm>
            <a:off x="407988" y="906464"/>
            <a:ext cx="11376025" cy="5372416"/>
          </a:xfrm>
        </p:spPr>
      </p:pic>
    </p:spTree>
    <p:extLst>
      <p:ext uri="{BB962C8B-B14F-4D97-AF65-F5344CB8AC3E}">
        <p14:creationId xmlns:p14="http://schemas.microsoft.com/office/powerpoint/2010/main" val="170372671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F783DD-FAC0-7017-AA5D-D8A758C29B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X-Box 3 Line 2: TD31 N2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E7844B-4C8D-907A-A1DA-C8F00931C30C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S</a:t>
            </a:r>
            <a:r>
              <a:rPr lang="en-DE" dirty="0"/>
              <a:t>hut down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DE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4F1DA44-A702-31D6-595A-A4E0A74A01B6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9A83A09-9AFD-C14A-9C29-D6392D85326F}" type="datetime3">
              <a:rPr lang="en-US" smtClean="0"/>
              <a:t>23 August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42009BE-37C2-8FE3-16BD-1D91D967980E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872036F-ECE7-8664-C8B3-44DD52E8DEB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24</a:t>
            </a:fld>
            <a:endParaRPr lang="en-US" dirty="0"/>
          </a:p>
        </p:txBody>
      </p:sp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0435A404-6F4B-163F-1E25-61DBA6C69949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672" b="10672"/>
          <a:stretch>
            <a:fillRect/>
          </a:stretch>
        </p:blipFill>
        <p:spPr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052556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3A61D1-010D-3BF5-A6CC-58BF675E4E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X-Box 3 Line 1: TD31 N2 – Peak Power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3CBDF71-082A-2FFE-F82A-91AE54610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23 August 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6275268-E753-255C-177B-950523A34A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B05EC03-39C1-9479-C32D-AE082A718F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25</a:t>
            </a:fld>
            <a:endParaRPr lang="en-US" dirty="0"/>
          </a:p>
        </p:txBody>
      </p:sp>
      <p:pic>
        <p:nvPicPr>
          <p:cNvPr id="10" name="Picture 9" descr="A picture containing text, screenshot, diagram, line&#10;&#10;Description automatically generated">
            <a:extLst>
              <a:ext uri="{FF2B5EF4-FFF2-40B4-BE49-F238E27FC236}">
                <a16:creationId xmlns:a16="http://schemas.microsoft.com/office/drawing/2014/main" id="{8A076A63-1BEE-FD3E-795C-B80BC7EE56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77760" y="1444463"/>
            <a:ext cx="4306252" cy="4756312"/>
          </a:xfrm>
          <a:prstGeom prst="rect">
            <a:avLst/>
          </a:prstGeom>
        </p:spPr>
      </p:pic>
      <p:pic>
        <p:nvPicPr>
          <p:cNvPr id="14" name="Picture Placeholder 13">
            <a:extLst>
              <a:ext uri="{FF2B5EF4-FFF2-40B4-BE49-F238E27FC236}">
                <a16:creationId xmlns:a16="http://schemas.microsoft.com/office/drawing/2014/main" id="{F2F6A975-0C90-0892-35C3-A02FDC6468E8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/>
          <a:srcRect l="321" r="321"/>
          <a:stretch/>
        </p:blipFill>
        <p:spPr>
          <a:xfrm>
            <a:off x="407988" y="906464"/>
            <a:ext cx="11376025" cy="5372416"/>
          </a:xfrm>
        </p:spPr>
      </p:pic>
    </p:spTree>
    <p:extLst>
      <p:ext uri="{BB962C8B-B14F-4D97-AF65-F5344CB8AC3E}">
        <p14:creationId xmlns:p14="http://schemas.microsoft.com/office/powerpoint/2010/main" val="247667171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3A61D1-010D-3BF5-A6CC-58BF675E4E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X-Box 3 Line 1: TD31 N2 – Gradient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3CBDF71-082A-2FFE-F82A-91AE54610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23 August 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6275268-E753-255C-177B-950523A34A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B05EC03-39C1-9479-C32D-AE082A718F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26</a:t>
            </a:fld>
            <a:endParaRPr lang="en-US" dirty="0"/>
          </a:p>
        </p:txBody>
      </p:sp>
      <p:pic>
        <p:nvPicPr>
          <p:cNvPr id="10" name="Picture 9" descr="A picture containing text, screenshot, diagram, line&#10;&#10;Description automatically generated">
            <a:extLst>
              <a:ext uri="{FF2B5EF4-FFF2-40B4-BE49-F238E27FC236}">
                <a16:creationId xmlns:a16="http://schemas.microsoft.com/office/drawing/2014/main" id="{8A076A63-1BEE-FD3E-795C-B80BC7EE56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77760" y="1444463"/>
            <a:ext cx="4306252" cy="4756312"/>
          </a:xfrm>
          <a:prstGeom prst="rect">
            <a:avLst/>
          </a:prstGeom>
        </p:spPr>
      </p:pic>
      <p:pic>
        <p:nvPicPr>
          <p:cNvPr id="14" name="Picture Placeholder 13">
            <a:extLst>
              <a:ext uri="{FF2B5EF4-FFF2-40B4-BE49-F238E27FC236}">
                <a16:creationId xmlns:a16="http://schemas.microsoft.com/office/drawing/2014/main" id="{F2F6A975-0C90-0892-35C3-A02FDC6468E8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/>
          <a:srcRect l="321" r="321"/>
          <a:stretch/>
        </p:blipFill>
        <p:spPr>
          <a:xfrm>
            <a:off x="407988" y="906464"/>
            <a:ext cx="11376025" cy="5372416"/>
          </a:xfrm>
        </p:spPr>
      </p:pic>
    </p:spTree>
    <p:extLst>
      <p:ext uri="{BB962C8B-B14F-4D97-AF65-F5344CB8AC3E}">
        <p14:creationId xmlns:p14="http://schemas.microsoft.com/office/powerpoint/2010/main" val="286130984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F783DD-FAC0-7017-AA5D-D8A758C29B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X-Box 2 TD31 N3 N4:  Structure B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E7844B-4C8D-907A-A1DA-C8F00931C30C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 err="1"/>
              <a:t>Restarted</a:t>
            </a:r>
            <a:r>
              <a:rPr lang="de-DE" dirty="0"/>
              <a:t> 22.08.2023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100% power </a:t>
            </a:r>
            <a:r>
              <a:rPr lang="de-DE" dirty="0" err="1"/>
              <a:t>going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Structure</a:t>
            </a:r>
            <a:r>
              <a:rPr lang="de-DE" dirty="0"/>
              <a:t> B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 err="1"/>
              <a:t>Calibration</a:t>
            </a:r>
            <a:r>
              <a:rPr lang="de-DE" dirty="0"/>
              <a:t> </a:t>
            </a:r>
            <a:r>
              <a:rPr lang="de-DE" dirty="0" err="1"/>
              <a:t>lines</a:t>
            </a:r>
            <a:r>
              <a:rPr lang="de-DE" dirty="0"/>
              <a:t> B – </a:t>
            </a:r>
            <a:r>
              <a:rPr lang="de-DE" dirty="0" err="1"/>
              <a:t>checked</a:t>
            </a:r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 err="1"/>
              <a:t>Starting</a:t>
            </a:r>
            <a:r>
              <a:rPr lang="de-DE" dirty="0"/>
              <a:t> at ~20MW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DE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4F1DA44-A702-31D6-595A-A4E0A74A01B6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9A83A09-9AFD-C14A-9C29-D6392D85326F}" type="datetime3">
              <a:rPr lang="en-US" smtClean="0"/>
              <a:t>23 August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42009BE-37C2-8FE3-16BD-1D91D967980E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872036F-ECE7-8664-C8B3-44DD52E8DEB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0435A404-6F4B-163F-1E25-61DBA6C69949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/>
          <a:srcRect l="28"/>
          <a:stretch/>
        </p:blipFill>
        <p:spPr>
          <a:xfrm>
            <a:off x="6167438" y="0"/>
            <a:ext cx="6024562" cy="63179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90061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F783DD-FAC0-7017-AA5D-D8A758C29B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X-Box 2 TD31 N3 N4:  Structure B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4F1DA44-A702-31D6-595A-A4E0A74A01B6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9A83A09-9AFD-C14A-9C29-D6392D85326F}" type="datetime3">
              <a:rPr lang="en-US" smtClean="0"/>
              <a:t>23 August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42009BE-37C2-8FE3-16BD-1D91D967980E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872036F-ECE7-8664-C8B3-44DD52E8DEB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4268A41-234F-ED7D-233B-7199F24FD2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65838" y="1559447"/>
            <a:ext cx="9039951" cy="44365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98114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7412C2B-019F-BACF-2F92-DCDF1622C0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BD investigation individual pulse – Example 1</a:t>
            </a:r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C510738D-863B-8131-2072-4080E941753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dirty="0"/>
              <a:t>Overview</a:t>
            </a:r>
            <a:endParaRPr lang="en-GB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35CB317F-9802-01C6-175C-12CAF2C22A4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en-US" dirty="0"/>
              <a:t>Aligned</a:t>
            </a:r>
            <a:endParaRPr lang="en-GB" dirty="0"/>
          </a:p>
        </p:txBody>
      </p:sp>
      <p:pic>
        <p:nvPicPr>
          <p:cNvPr id="14" name="Picture Placeholder 13">
            <a:extLst>
              <a:ext uri="{FF2B5EF4-FFF2-40B4-BE49-F238E27FC236}">
                <a16:creationId xmlns:a16="http://schemas.microsoft.com/office/drawing/2014/main" id="{22AD3757-E6A2-9C8D-E502-34452E404C93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/>
          <a:srcRect t="1176" b="1176"/>
          <a:stretch/>
        </p:blipFill>
        <p:spPr>
          <a:xfrm>
            <a:off x="407989" y="2716307"/>
            <a:ext cx="3708400" cy="3092822"/>
          </a:xfrm>
        </p:spPr>
      </p:pic>
      <p:pic>
        <p:nvPicPr>
          <p:cNvPr id="18" name="Picture Placeholder 17">
            <a:extLst>
              <a:ext uri="{FF2B5EF4-FFF2-40B4-BE49-F238E27FC236}">
                <a16:creationId xmlns:a16="http://schemas.microsoft.com/office/drawing/2014/main" id="{4B5A72B5-8FB1-4EDE-CE7C-9F5E116FB0F8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3"/>
          <a:srcRect t="285" b="285"/>
          <a:stretch/>
        </p:blipFill>
        <p:spPr>
          <a:xfrm>
            <a:off x="8075613" y="2716308"/>
            <a:ext cx="3713187" cy="3092822"/>
          </a:xfrm>
        </p:spPr>
      </p:pic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F9B854A5-93D7-6F01-7682-A79094FF854A}"/>
              </a:ext>
            </a:extLst>
          </p:cNvPr>
          <p:cNvSpPr>
            <a:spLocks noGrp="1"/>
          </p:cNvSpPr>
          <p:nvPr>
            <p:ph type="body" idx="15"/>
          </p:nvPr>
        </p:nvSpPr>
        <p:spPr/>
        <p:txBody>
          <a:bodyPr/>
          <a:lstStyle/>
          <a:p>
            <a:pPr algn="ctr"/>
            <a:r>
              <a:rPr lang="en-US" dirty="0"/>
              <a:t>Zoomed</a:t>
            </a:r>
            <a:endParaRPr lang="en-GB" dirty="0"/>
          </a:p>
        </p:txBody>
      </p:sp>
      <p:pic>
        <p:nvPicPr>
          <p:cNvPr id="16" name="Picture Placeholder 15">
            <a:extLst>
              <a:ext uri="{FF2B5EF4-FFF2-40B4-BE49-F238E27FC236}">
                <a16:creationId xmlns:a16="http://schemas.microsoft.com/office/drawing/2014/main" id="{373A3451-C574-BFE7-5BB9-7659B5F9A811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>
          <a:blip r:embed="rId4"/>
          <a:srcRect t="220" b="220"/>
          <a:stretch/>
        </p:blipFill>
        <p:spPr>
          <a:xfrm>
            <a:off x="4253848" y="2716307"/>
            <a:ext cx="3708400" cy="3092822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1FDEC3-D58D-0EC0-F881-ED4847DC0DF0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312CAFC2-26B6-134E-85E5-5D171C2C5E12}" type="datetime3">
              <a:rPr lang="en-US" smtClean="0"/>
              <a:t>23 August 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D73AC7-4C8A-A54B-BDC8-59C6CD9A557F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Mareike Wendelmuth | Thesis Working Progress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2E5102-0628-5564-8664-B566AF3D3A44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B89D3F9-490A-68DB-8104-FA4158B6CD02}"/>
              </a:ext>
            </a:extLst>
          </p:cNvPr>
          <p:cNvSpPr txBox="1"/>
          <p:nvPr/>
        </p:nvSpPr>
        <p:spPr>
          <a:xfrm rot="16200000">
            <a:off x="-341029" y="3478089"/>
            <a:ext cx="1154162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Breakdown</a:t>
            </a:r>
            <a:endParaRPr lang="en-GB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CD481DE-2B1B-3979-7743-56961C6AD076}"/>
              </a:ext>
            </a:extLst>
          </p:cNvPr>
          <p:cNvSpPr txBox="1"/>
          <p:nvPr/>
        </p:nvSpPr>
        <p:spPr>
          <a:xfrm rot="16200000">
            <a:off x="-135845" y="4830798"/>
            <a:ext cx="743793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Normal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022258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6930F3-65C7-8923-EDB6-94C0E5BF24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BD investigation individual pulse – Example 1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87E2010-C5EB-3354-F46D-817F0BB34EE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Integration (fixed to 10 points)</a:t>
            </a:r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DAB1067-5893-3249-63F7-B95509BC871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/>
              <a:t>Variable Integration</a:t>
            </a:r>
            <a:endParaRPr lang="en-GB" dirty="0"/>
          </a:p>
        </p:txBody>
      </p:sp>
      <p:pic>
        <p:nvPicPr>
          <p:cNvPr id="11" name="Picture Placeholder 10">
            <a:extLst>
              <a:ext uri="{FF2B5EF4-FFF2-40B4-BE49-F238E27FC236}">
                <a16:creationId xmlns:a16="http://schemas.microsoft.com/office/drawing/2014/main" id="{D1141F90-7DB6-4075-A468-F0EB8FF91240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/>
          <a:srcRect t="747" b="747"/>
          <a:stretch/>
        </p:blipFill>
        <p:spPr>
          <a:xfrm>
            <a:off x="655782" y="2420938"/>
            <a:ext cx="5098473" cy="3779837"/>
          </a:xfrm>
        </p:spPr>
      </p:pic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91CC7923-B4BD-CD10-9D13-CD5B8AE0F8EF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E386B3FD-B4E3-E84D-B775-AF72F11FC408}" type="datetime3">
              <a:rPr lang="en-US" smtClean="0"/>
              <a:t>23 August 2023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C3E7F30D-0EEC-1066-CA08-836D58D46D3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Mareike Wendelmuth | Thesis Working Progress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80BED2B6-CB38-2293-393D-BBFE3E77BA3B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13" name="Picture Placeholder 12">
            <a:extLst>
              <a:ext uri="{FF2B5EF4-FFF2-40B4-BE49-F238E27FC236}">
                <a16:creationId xmlns:a16="http://schemas.microsoft.com/office/drawing/2014/main" id="{A20EA87A-1B82-7767-66C7-043F3063A4DD}"/>
              </a:ext>
            </a:extLst>
          </p:cNvPr>
          <p:cNvPicPr>
            <a:picLocks noGrp="1" noChangeAspect="1"/>
          </p:cNvPicPr>
          <p:nvPr>
            <p:ph type="pic" sz="quarter" idx="18"/>
          </p:nvPr>
        </p:nvPicPr>
        <p:blipFill>
          <a:blip r:embed="rId3"/>
          <a:srcRect l="2017" r="2017"/>
          <a:stretch/>
        </p:blipFill>
        <p:spPr>
          <a:xfrm>
            <a:off x="6520873" y="2420938"/>
            <a:ext cx="4895272" cy="3779837"/>
          </a:xfr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5E7E50B4-B689-CA3A-1C8D-F9098B75FAC4}"/>
                  </a:ext>
                </a:extLst>
              </p:cNvPr>
              <p:cNvSpPr txBox="1"/>
              <p:nvPr/>
            </p:nvSpPr>
            <p:spPr>
              <a:xfrm>
                <a:off x="5883275" y="909574"/>
                <a:ext cx="6428619" cy="68448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100" b="0" i="1" smtClean="0">
                          <a:latin typeface="Cambria Math" panose="02040503050406030204" pitchFamily="18" charset="0"/>
                        </a:rPr>
                        <m:t>𝑀𝑖𝑠𝑠𝑖𝑛𝑔</m:t>
                      </m:r>
                      <m:r>
                        <a:rPr lang="en-US" sz="11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100" b="0" i="1" smtClean="0">
                          <a:latin typeface="Cambria Math" panose="02040503050406030204" pitchFamily="18" charset="0"/>
                        </a:rPr>
                        <m:t>𝐸𝑛𝑒𝑟𝑔𝑦</m:t>
                      </m:r>
                      <m:r>
                        <a:rPr lang="en-US" sz="1100" b="0" i="1" smtClean="0">
                          <a:latin typeface="Cambria Math" panose="02040503050406030204" pitchFamily="18" charset="0"/>
                        </a:rPr>
                        <m:t> 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11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100" b="0" i="1" smtClean="0">
                              <a:latin typeface="Cambria Math" panose="02040503050406030204" pitchFamily="18" charset="0"/>
                            </a:rPr>
                            <m:t>%</m:t>
                          </m:r>
                        </m:e>
                      </m:d>
                      <m:r>
                        <a:rPr lang="en-US" sz="11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1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1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d>
                                <m:dPr>
                                  <m:begChr m:val="{"/>
                                  <m:endChr m:val="}"/>
                                  <m:ctrlPr>
                                    <a:rPr lang="en-US" sz="11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nary>
                                    <m:naryPr>
                                      <m:limLoc m:val="undOvr"/>
                                      <m:subHide m:val="on"/>
                                      <m:supHide m:val="on"/>
                                      <m:ctrlPr>
                                        <a:rPr lang="en-US" sz="11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naryPr>
                                    <m:sub/>
                                    <m:sup/>
                                    <m:e>
                                      <m:r>
                                        <a:rPr lang="en-US" sz="1100" i="1">
                                          <a:latin typeface="Cambria Math" panose="02040503050406030204" pitchFamily="18" charset="0"/>
                                        </a:rPr>
                                        <m:t>𝑃𝑆𝐼</m:t>
                                      </m:r>
                                    </m:e>
                                  </m:nary>
                                  <m:r>
                                    <a:rPr lang="en-US" sz="1100" b="0" i="1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nary>
                                    <m:naryPr>
                                      <m:limLoc m:val="undOvr"/>
                                      <m:subHide m:val="on"/>
                                      <m:supHide m:val="on"/>
                                      <m:ctrlPr>
                                        <a:rPr lang="en-US" sz="11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naryPr>
                                    <m:sub/>
                                    <m:sup/>
                                    <m:e>
                                      <m:r>
                                        <a:rPr lang="en-US" sz="1100" i="1">
                                          <a:latin typeface="Cambria Math" panose="02040503050406030204" pitchFamily="18" charset="0"/>
                                        </a:rPr>
                                        <m:t>𝑃</m:t>
                                      </m:r>
                                      <m:r>
                                        <a:rPr lang="en-US" sz="1100" b="0" i="1" smtClean="0">
                                          <a:latin typeface="Cambria Math" panose="02040503050406030204" pitchFamily="18" charset="0"/>
                                        </a:rPr>
                                        <m:t>𝐸</m:t>
                                      </m:r>
                                      <m:r>
                                        <a:rPr lang="en-US" sz="1100" i="1">
                                          <a:latin typeface="Cambria Math" panose="02040503050406030204" pitchFamily="18" charset="0"/>
                                        </a:rPr>
                                        <m:t>𝐼</m:t>
                                      </m:r>
                                    </m:e>
                                  </m:nary>
                                  <m:r>
                                    <a:rPr lang="en-US" sz="1100" b="0" i="1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nary>
                                    <m:naryPr>
                                      <m:limLoc m:val="undOvr"/>
                                      <m:subHide m:val="on"/>
                                      <m:supHide m:val="on"/>
                                      <m:ctrlPr>
                                        <a:rPr lang="en-US" sz="11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naryPr>
                                    <m:sub/>
                                    <m:sup/>
                                    <m:e>
                                      <m:r>
                                        <a:rPr lang="en-US" sz="1100" i="1">
                                          <a:latin typeface="Cambria Math" panose="02040503050406030204" pitchFamily="18" charset="0"/>
                                        </a:rPr>
                                        <m:t>𝑃𝑆</m:t>
                                      </m:r>
                                      <m:r>
                                        <a:rPr lang="en-US" sz="1100" b="0" i="1" smtClean="0">
                                          <a:latin typeface="Cambria Math" panose="02040503050406030204" pitchFamily="18" charset="0"/>
                                        </a:rPr>
                                        <m:t>𝑅</m:t>
                                      </m:r>
                                    </m:e>
                                  </m:nary>
                                </m:e>
                              </m:d>
                            </m:e>
                            <m:sub>
                              <m:r>
                                <a:rPr lang="en-US" sz="1100" b="0" i="1" smtClean="0">
                                  <a:latin typeface="Cambria Math" panose="02040503050406030204" pitchFamily="18" charset="0"/>
                                </a:rPr>
                                <m:t>𝐵𝐷</m:t>
                              </m:r>
                              <m:r>
                                <a:rPr lang="en-US" sz="1100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1100" b="0" i="1" smtClean="0">
                                  <a:latin typeface="Cambria Math" panose="02040503050406030204" pitchFamily="18" charset="0"/>
                                </a:rPr>
                                <m:t>𝑝𝑢𝑙𝑠𝑒</m:t>
                              </m:r>
                            </m:sub>
                          </m:sSub>
                          <m:r>
                            <a:rPr lang="en-US" sz="11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sz="11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d>
                                <m:dPr>
                                  <m:begChr m:val="{"/>
                                  <m:endChr m:val="}"/>
                                  <m:ctrlPr>
                                    <a:rPr lang="en-US" sz="11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nary>
                                    <m:naryPr>
                                      <m:limLoc m:val="undOvr"/>
                                      <m:subHide m:val="on"/>
                                      <m:supHide m:val="on"/>
                                      <m:ctrlPr>
                                        <a:rPr lang="en-US" sz="11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naryPr>
                                    <m:sub/>
                                    <m:sup/>
                                    <m:e>
                                      <m:r>
                                        <a:rPr lang="en-US" sz="1100" i="1">
                                          <a:latin typeface="Cambria Math" panose="02040503050406030204" pitchFamily="18" charset="0"/>
                                        </a:rPr>
                                        <m:t>𝑃𝑆𝐼</m:t>
                                      </m:r>
                                    </m:e>
                                  </m:nary>
                                  <m:r>
                                    <a:rPr lang="en-US" sz="1100" b="0" i="1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nary>
                                    <m:naryPr>
                                      <m:limLoc m:val="undOvr"/>
                                      <m:subHide m:val="on"/>
                                      <m:supHide m:val="on"/>
                                      <m:ctrlPr>
                                        <a:rPr lang="en-US" sz="11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naryPr>
                                    <m:sub/>
                                    <m:sup/>
                                    <m:e>
                                      <m:r>
                                        <a:rPr lang="en-US" sz="1100" i="1">
                                          <a:latin typeface="Cambria Math" panose="02040503050406030204" pitchFamily="18" charset="0"/>
                                        </a:rPr>
                                        <m:t>𝑃</m:t>
                                      </m:r>
                                      <m:r>
                                        <a:rPr lang="en-US" sz="1100" b="0" i="1" smtClean="0">
                                          <a:latin typeface="Cambria Math" panose="02040503050406030204" pitchFamily="18" charset="0"/>
                                        </a:rPr>
                                        <m:t>𝐸</m:t>
                                      </m:r>
                                      <m:r>
                                        <a:rPr lang="en-US" sz="1100" i="1">
                                          <a:latin typeface="Cambria Math" panose="02040503050406030204" pitchFamily="18" charset="0"/>
                                        </a:rPr>
                                        <m:t>𝐼</m:t>
                                      </m:r>
                                    </m:e>
                                  </m:nary>
                                  <m:r>
                                    <a:rPr lang="en-US" sz="1100" b="0" i="1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nary>
                                    <m:naryPr>
                                      <m:limLoc m:val="undOvr"/>
                                      <m:subHide m:val="on"/>
                                      <m:supHide m:val="on"/>
                                      <m:ctrlPr>
                                        <a:rPr lang="en-US" sz="11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naryPr>
                                    <m:sub/>
                                    <m:sup/>
                                    <m:e>
                                      <m:r>
                                        <a:rPr lang="en-US" sz="1100" i="1">
                                          <a:latin typeface="Cambria Math" panose="02040503050406030204" pitchFamily="18" charset="0"/>
                                        </a:rPr>
                                        <m:t>𝑃𝑆</m:t>
                                      </m:r>
                                      <m:r>
                                        <a:rPr lang="en-US" sz="1100" b="0" i="1" smtClean="0">
                                          <a:latin typeface="Cambria Math" panose="02040503050406030204" pitchFamily="18" charset="0"/>
                                        </a:rPr>
                                        <m:t>𝑅</m:t>
                                      </m:r>
                                    </m:e>
                                  </m:nary>
                                </m:e>
                              </m:d>
                            </m:e>
                            <m:sub>
                              <m:r>
                                <a:rPr lang="en-US" sz="1100" b="0" i="1" smtClean="0">
                                  <a:latin typeface="Cambria Math" panose="02040503050406030204" pitchFamily="18" charset="0"/>
                                </a:rPr>
                                <m:t>𝑝𝑟𝑒𝑣</m:t>
                              </m:r>
                              <m:r>
                                <a:rPr lang="en-US" sz="1100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1100" b="0" i="1" smtClean="0">
                                  <a:latin typeface="Cambria Math" panose="02040503050406030204" pitchFamily="18" charset="0"/>
                                </a:rPr>
                                <m:t>𝑝𝑢𝑙𝑠𝑒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11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d>
                                <m:dPr>
                                  <m:begChr m:val="{"/>
                                  <m:endChr m:val="}"/>
                                  <m:ctrlPr>
                                    <a:rPr lang="en-US" sz="11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nary>
                                    <m:naryPr>
                                      <m:limLoc m:val="undOvr"/>
                                      <m:subHide m:val="on"/>
                                      <m:supHide m:val="on"/>
                                      <m:ctrlPr>
                                        <a:rPr lang="en-US" sz="11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naryPr>
                                    <m:sub/>
                                    <m:sup/>
                                    <m:e>
                                      <m:r>
                                        <a:rPr lang="en-US" sz="1100" i="1">
                                          <a:latin typeface="Cambria Math" panose="02040503050406030204" pitchFamily="18" charset="0"/>
                                        </a:rPr>
                                        <m:t>𝑃𝑆𝐼</m:t>
                                      </m:r>
                                    </m:e>
                                  </m:nary>
                                </m:e>
                              </m:d>
                            </m:e>
                            <m:sub>
                              <m:r>
                                <a:rPr lang="en-US" sz="1100" b="0" i="1" smtClean="0">
                                  <a:latin typeface="Cambria Math" panose="02040503050406030204" pitchFamily="18" charset="0"/>
                                </a:rPr>
                                <m:t>𝑝𝑟𝑒𝑣</m:t>
                              </m:r>
                              <m:r>
                                <a:rPr lang="en-US" sz="1100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1100" b="0" i="1" smtClean="0">
                                  <a:latin typeface="Cambria Math" panose="02040503050406030204" pitchFamily="18" charset="0"/>
                                </a:rPr>
                                <m:t>𝑝𝑢𝑙𝑠𝑒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sz="1100" b="0" dirty="0"/>
              </a:p>
              <a:p>
                <a:endParaRPr lang="en-GB" sz="1100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5E7E50B4-B689-CA3A-1C8D-F9098B75FAC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83275" y="909574"/>
                <a:ext cx="6428619" cy="684483"/>
              </a:xfrm>
              <a:prstGeom prst="rect">
                <a:avLst/>
              </a:prstGeom>
              <a:blipFill>
                <a:blip r:embed="rId4"/>
                <a:stretch>
                  <a:fillRect t="-50893" b="-4464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728466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7412C2B-019F-BACF-2F92-DCDF1622C0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BD investigation individual pulse – Example 2</a:t>
            </a:r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C510738D-863B-8131-2072-4080E941753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dirty="0"/>
              <a:t>Overview</a:t>
            </a:r>
            <a:endParaRPr lang="en-GB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35CB317F-9802-01C6-175C-12CAF2C22A4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en-US" dirty="0"/>
              <a:t>Aligned</a:t>
            </a:r>
            <a:endParaRPr lang="en-GB" dirty="0"/>
          </a:p>
        </p:txBody>
      </p:sp>
      <p:pic>
        <p:nvPicPr>
          <p:cNvPr id="14" name="Picture Placeholder 13">
            <a:extLst>
              <a:ext uri="{FF2B5EF4-FFF2-40B4-BE49-F238E27FC236}">
                <a16:creationId xmlns:a16="http://schemas.microsoft.com/office/drawing/2014/main" id="{22AD3757-E6A2-9C8D-E502-34452E404C93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/>
          <a:srcRect t="1176" b="1176"/>
          <a:stretch/>
        </p:blipFill>
        <p:spPr>
          <a:xfrm>
            <a:off x="407989" y="2716307"/>
            <a:ext cx="3708400" cy="3092822"/>
          </a:xfrm>
        </p:spPr>
      </p:pic>
      <p:pic>
        <p:nvPicPr>
          <p:cNvPr id="18" name="Picture Placeholder 17">
            <a:extLst>
              <a:ext uri="{FF2B5EF4-FFF2-40B4-BE49-F238E27FC236}">
                <a16:creationId xmlns:a16="http://schemas.microsoft.com/office/drawing/2014/main" id="{4B5A72B5-8FB1-4EDE-CE7C-9F5E116FB0F8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3"/>
          <a:srcRect t="285" b="285"/>
          <a:stretch/>
        </p:blipFill>
        <p:spPr>
          <a:xfrm>
            <a:off x="8075613" y="2716308"/>
            <a:ext cx="3713187" cy="3092822"/>
          </a:xfrm>
        </p:spPr>
      </p:pic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F9B854A5-93D7-6F01-7682-A79094FF854A}"/>
              </a:ext>
            </a:extLst>
          </p:cNvPr>
          <p:cNvSpPr>
            <a:spLocks noGrp="1"/>
          </p:cNvSpPr>
          <p:nvPr>
            <p:ph type="body" idx="15"/>
          </p:nvPr>
        </p:nvSpPr>
        <p:spPr/>
        <p:txBody>
          <a:bodyPr/>
          <a:lstStyle/>
          <a:p>
            <a:pPr algn="ctr"/>
            <a:r>
              <a:rPr lang="en-US" dirty="0"/>
              <a:t>Zoomed</a:t>
            </a:r>
            <a:endParaRPr lang="en-GB" dirty="0"/>
          </a:p>
        </p:txBody>
      </p:sp>
      <p:pic>
        <p:nvPicPr>
          <p:cNvPr id="16" name="Picture Placeholder 15">
            <a:extLst>
              <a:ext uri="{FF2B5EF4-FFF2-40B4-BE49-F238E27FC236}">
                <a16:creationId xmlns:a16="http://schemas.microsoft.com/office/drawing/2014/main" id="{373A3451-C574-BFE7-5BB9-7659B5F9A811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>
          <a:blip r:embed="rId4"/>
          <a:srcRect t="220" b="220"/>
          <a:stretch/>
        </p:blipFill>
        <p:spPr>
          <a:xfrm>
            <a:off x="4253848" y="2716307"/>
            <a:ext cx="3708400" cy="3092822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1FDEC3-D58D-0EC0-F881-ED4847DC0DF0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312CAFC2-26B6-134E-85E5-5D171C2C5E12}" type="datetime3">
              <a:rPr lang="en-US" smtClean="0"/>
              <a:t>23 August 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D73AC7-4C8A-A54B-BDC8-59C6CD9A557F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Mareike Wendelmuth | Thesis Working Progress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2E5102-0628-5564-8664-B566AF3D3A44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B89D3F9-490A-68DB-8104-FA4158B6CD02}"/>
              </a:ext>
            </a:extLst>
          </p:cNvPr>
          <p:cNvSpPr txBox="1"/>
          <p:nvPr/>
        </p:nvSpPr>
        <p:spPr>
          <a:xfrm rot="16200000">
            <a:off x="-341029" y="3478089"/>
            <a:ext cx="1154162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Breakdown</a:t>
            </a:r>
            <a:endParaRPr lang="en-GB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CD481DE-2B1B-3979-7743-56961C6AD076}"/>
              </a:ext>
            </a:extLst>
          </p:cNvPr>
          <p:cNvSpPr txBox="1"/>
          <p:nvPr/>
        </p:nvSpPr>
        <p:spPr>
          <a:xfrm rot="16200000">
            <a:off x="-135845" y="4830798"/>
            <a:ext cx="743793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Normal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826885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6930F3-65C7-8923-EDB6-94C0E5BF24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BD investigation individual pulse – Example 2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87E2010-C5EB-3354-F46D-817F0BB34EE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Integration (fixed to 10 points)</a:t>
            </a:r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DAB1067-5893-3249-63F7-B95509BC871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/>
              <a:t>Variable Integration</a:t>
            </a:r>
            <a:endParaRPr lang="en-GB" dirty="0"/>
          </a:p>
        </p:txBody>
      </p:sp>
      <p:pic>
        <p:nvPicPr>
          <p:cNvPr id="11" name="Picture Placeholder 10">
            <a:extLst>
              <a:ext uri="{FF2B5EF4-FFF2-40B4-BE49-F238E27FC236}">
                <a16:creationId xmlns:a16="http://schemas.microsoft.com/office/drawing/2014/main" id="{D1141F90-7DB6-4075-A468-F0EB8FF91240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/>
          <a:srcRect t="747" b="747"/>
          <a:stretch/>
        </p:blipFill>
        <p:spPr>
          <a:xfrm>
            <a:off x="655782" y="2420938"/>
            <a:ext cx="5098473" cy="3779837"/>
          </a:xfrm>
        </p:spPr>
      </p:pic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91CC7923-B4BD-CD10-9D13-CD5B8AE0F8EF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E386B3FD-B4E3-E84D-B775-AF72F11FC408}" type="datetime3">
              <a:rPr lang="en-US" smtClean="0"/>
              <a:t>23 August 2023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C3E7F30D-0EEC-1066-CA08-836D58D46D3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Mareike Wendelmuth | Thesis Working Progress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80BED2B6-CB38-2293-393D-BBFE3E77BA3B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13" name="Picture Placeholder 12">
            <a:extLst>
              <a:ext uri="{FF2B5EF4-FFF2-40B4-BE49-F238E27FC236}">
                <a16:creationId xmlns:a16="http://schemas.microsoft.com/office/drawing/2014/main" id="{A20EA87A-1B82-7767-66C7-043F3063A4DD}"/>
              </a:ext>
            </a:extLst>
          </p:cNvPr>
          <p:cNvPicPr>
            <a:picLocks noGrp="1" noChangeAspect="1"/>
          </p:cNvPicPr>
          <p:nvPr>
            <p:ph type="pic" sz="quarter" idx="18"/>
          </p:nvPr>
        </p:nvPicPr>
        <p:blipFill>
          <a:blip r:embed="rId3"/>
          <a:srcRect l="1264" r="1264"/>
          <a:stretch/>
        </p:blipFill>
        <p:spPr>
          <a:xfrm>
            <a:off x="6520873" y="2420938"/>
            <a:ext cx="4895272" cy="3779837"/>
          </a:xfr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5E7E50B4-B689-CA3A-1C8D-F9098B75FAC4}"/>
                  </a:ext>
                </a:extLst>
              </p:cNvPr>
              <p:cNvSpPr txBox="1"/>
              <p:nvPr/>
            </p:nvSpPr>
            <p:spPr>
              <a:xfrm>
                <a:off x="5883275" y="909574"/>
                <a:ext cx="6428619" cy="68448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100" b="0" i="1" smtClean="0">
                          <a:latin typeface="Cambria Math" panose="02040503050406030204" pitchFamily="18" charset="0"/>
                        </a:rPr>
                        <m:t>𝑀𝑖𝑠𝑠𝑖𝑛𝑔</m:t>
                      </m:r>
                      <m:r>
                        <a:rPr lang="en-US" sz="11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100" b="0" i="1" smtClean="0">
                          <a:latin typeface="Cambria Math" panose="02040503050406030204" pitchFamily="18" charset="0"/>
                        </a:rPr>
                        <m:t>𝐸𝑛𝑒𝑟𝑔𝑦</m:t>
                      </m:r>
                      <m:r>
                        <a:rPr lang="en-US" sz="1100" b="0" i="1" smtClean="0">
                          <a:latin typeface="Cambria Math" panose="02040503050406030204" pitchFamily="18" charset="0"/>
                        </a:rPr>
                        <m:t> 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11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100" b="0" i="1" smtClean="0">
                              <a:latin typeface="Cambria Math" panose="02040503050406030204" pitchFamily="18" charset="0"/>
                            </a:rPr>
                            <m:t>%</m:t>
                          </m:r>
                        </m:e>
                      </m:d>
                      <m:r>
                        <a:rPr lang="en-US" sz="11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1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1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d>
                                <m:dPr>
                                  <m:begChr m:val="{"/>
                                  <m:endChr m:val="}"/>
                                  <m:ctrlPr>
                                    <a:rPr lang="en-US" sz="11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nary>
                                    <m:naryPr>
                                      <m:limLoc m:val="undOvr"/>
                                      <m:subHide m:val="on"/>
                                      <m:supHide m:val="on"/>
                                      <m:ctrlPr>
                                        <a:rPr lang="en-US" sz="11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naryPr>
                                    <m:sub/>
                                    <m:sup/>
                                    <m:e>
                                      <m:r>
                                        <a:rPr lang="en-US" sz="1100" i="1">
                                          <a:latin typeface="Cambria Math" panose="02040503050406030204" pitchFamily="18" charset="0"/>
                                        </a:rPr>
                                        <m:t>𝑃𝑆𝐼</m:t>
                                      </m:r>
                                    </m:e>
                                  </m:nary>
                                  <m:r>
                                    <a:rPr lang="en-US" sz="1100" b="0" i="1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nary>
                                    <m:naryPr>
                                      <m:limLoc m:val="undOvr"/>
                                      <m:subHide m:val="on"/>
                                      <m:supHide m:val="on"/>
                                      <m:ctrlPr>
                                        <a:rPr lang="en-US" sz="11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naryPr>
                                    <m:sub/>
                                    <m:sup/>
                                    <m:e>
                                      <m:r>
                                        <a:rPr lang="en-US" sz="1100" i="1">
                                          <a:latin typeface="Cambria Math" panose="02040503050406030204" pitchFamily="18" charset="0"/>
                                        </a:rPr>
                                        <m:t>𝑃</m:t>
                                      </m:r>
                                      <m:r>
                                        <a:rPr lang="en-US" sz="1100" b="0" i="1" smtClean="0">
                                          <a:latin typeface="Cambria Math" panose="02040503050406030204" pitchFamily="18" charset="0"/>
                                        </a:rPr>
                                        <m:t>𝐸</m:t>
                                      </m:r>
                                      <m:r>
                                        <a:rPr lang="en-US" sz="1100" i="1">
                                          <a:latin typeface="Cambria Math" panose="02040503050406030204" pitchFamily="18" charset="0"/>
                                        </a:rPr>
                                        <m:t>𝐼</m:t>
                                      </m:r>
                                    </m:e>
                                  </m:nary>
                                  <m:r>
                                    <a:rPr lang="en-US" sz="1100" b="0" i="1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nary>
                                    <m:naryPr>
                                      <m:limLoc m:val="undOvr"/>
                                      <m:subHide m:val="on"/>
                                      <m:supHide m:val="on"/>
                                      <m:ctrlPr>
                                        <a:rPr lang="en-US" sz="11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naryPr>
                                    <m:sub/>
                                    <m:sup/>
                                    <m:e>
                                      <m:r>
                                        <a:rPr lang="en-US" sz="1100" i="1">
                                          <a:latin typeface="Cambria Math" panose="02040503050406030204" pitchFamily="18" charset="0"/>
                                        </a:rPr>
                                        <m:t>𝑃𝑆</m:t>
                                      </m:r>
                                      <m:r>
                                        <a:rPr lang="en-US" sz="1100" b="0" i="1" smtClean="0">
                                          <a:latin typeface="Cambria Math" panose="02040503050406030204" pitchFamily="18" charset="0"/>
                                        </a:rPr>
                                        <m:t>𝑅</m:t>
                                      </m:r>
                                    </m:e>
                                  </m:nary>
                                </m:e>
                              </m:d>
                            </m:e>
                            <m:sub>
                              <m:r>
                                <a:rPr lang="en-US" sz="1100" b="0" i="1" smtClean="0">
                                  <a:latin typeface="Cambria Math" panose="02040503050406030204" pitchFamily="18" charset="0"/>
                                </a:rPr>
                                <m:t>𝐵𝐷</m:t>
                              </m:r>
                              <m:r>
                                <a:rPr lang="en-US" sz="1100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1100" b="0" i="1" smtClean="0">
                                  <a:latin typeface="Cambria Math" panose="02040503050406030204" pitchFamily="18" charset="0"/>
                                </a:rPr>
                                <m:t>𝑝𝑢𝑙𝑠𝑒</m:t>
                              </m:r>
                            </m:sub>
                          </m:sSub>
                          <m:r>
                            <a:rPr lang="en-US" sz="11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sz="11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d>
                                <m:dPr>
                                  <m:begChr m:val="{"/>
                                  <m:endChr m:val="}"/>
                                  <m:ctrlPr>
                                    <a:rPr lang="en-US" sz="11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nary>
                                    <m:naryPr>
                                      <m:limLoc m:val="undOvr"/>
                                      <m:subHide m:val="on"/>
                                      <m:supHide m:val="on"/>
                                      <m:ctrlPr>
                                        <a:rPr lang="en-US" sz="11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naryPr>
                                    <m:sub/>
                                    <m:sup/>
                                    <m:e>
                                      <m:r>
                                        <a:rPr lang="en-US" sz="1100" i="1">
                                          <a:latin typeface="Cambria Math" panose="02040503050406030204" pitchFamily="18" charset="0"/>
                                        </a:rPr>
                                        <m:t>𝑃𝑆𝐼</m:t>
                                      </m:r>
                                    </m:e>
                                  </m:nary>
                                  <m:r>
                                    <a:rPr lang="en-US" sz="1100" b="0" i="1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nary>
                                    <m:naryPr>
                                      <m:limLoc m:val="undOvr"/>
                                      <m:subHide m:val="on"/>
                                      <m:supHide m:val="on"/>
                                      <m:ctrlPr>
                                        <a:rPr lang="en-US" sz="11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naryPr>
                                    <m:sub/>
                                    <m:sup/>
                                    <m:e>
                                      <m:r>
                                        <a:rPr lang="en-US" sz="1100" i="1">
                                          <a:latin typeface="Cambria Math" panose="02040503050406030204" pitchFamily="18" charset="0"/>
                                        </a:rPr>
                                        <m:t>𝑃</m:t>
                                      </m:r>
                                      <m:r>
                                        <a:rPr lang="en-US" sz="1100" b="0" i="1" smtClean="0">
                                          <a:latin typeface="Cambria Math" panose="02040503050406030204" pitchFamily="18" charset="0"/>
                                        </a:rPr>
                                        <m:t>𝐸</m:t>
                                      </m:r>
                                      <m:r>
                                        <a:rPr lang="en-US" sz="1100" i="1">
                                          <a:latin typeface="Cambria Math" panose="02040503050406030204" pitchFamily="18" charset="0"/>
                                        </a:rPr>
                                        <m:t>𝐼</m:t>
                                      </m:r>
                                    </m:e>
                                  </m:nary>
                                  <m:r>
                                    <a:rPr lang="en-US" sz="1100" b="0" i="1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nary>
                                    <m:naryPr>
                                      <m:limLoc m:val="undOvr"/>
                                      <m:subHide m:val="on"/>
                                      <m:supHide m:val="on"/>
                                      <m:ctrlPr>
                                        <a:rPr lang="en-US" sz="11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naryPr>
                                    <m:sub/>
                                    <m:sup/>
                                    <m:e>
                                      <m:r>
                                        <a:rPr lang="en-US" sz="1100" i="1">
                                          <a:latin typeface="Cambria Math" panose="02040503050406030204" pitchFamily="18" charset="0"/>
                                        </a:rPr>
                                        <m:t>𝑃𝑆</m:t>
                                      </m:r>
                                      <m:r>
                                        <a:rPr lang="en-US" sz="1100" b="0" i="1" smtClean="0">
                                          <a:latin typeface="Cambria Math" panose="02040503050406030204" pitchFamily="18" charset="0"/>
                                        </a:rPr>
                                        <m:t>𝑅</m:t>
                                      </m:r>
                                    </m:e>
                                  </m:nary>
                                </m:e>
                              </m:d>
                            </m:e>
                            <m:sub>
                              <m:r>
                                <a:rPr lang="en-US" sz="1100" b="0" i="1" smtClean="0">
                                  <a:latin typeface="Cambria Math" panose="02040503050406030204" pitchFamily="18" charset="0"/>
                                </a:rPr>
                                <m:t>𝑝𝑟𝑒𝑣</m:t>
                              </m:r>
                              <m:r>
                                <a:rPr lang="en-US" sz="1100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1100" b="0" i="1" smtClean="0">
                                  <a:latin typeface="Cambria Math" panose="02040503050406030204" pitchFamily="18" charset="0"/>
                                </a:rPr>
                                <m:t>𝑝𝑢𝑙𝑠𝑒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11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d>
                                <m:dPr>
                                  <m:begChr m:val="{"/>
                                  <m:endChr m:val="}"/>
                                  <m:ctrlPr>
                                    <a:rPr lang="en-US" sz="11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nary>
                                    <m:naryPr>
                                      <m:limLoc m:val="undOvr"/>
                                      <m:subHide m:val="on"/>
                                      <m:supHide m:val="on"/>
                                      <m:ctrlPr>
                                        <a:rPr lang="en-US" sz="11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naryPr>
                                    <m:sub/>
                                    <m:sup/>
                                    <m:e>
                                      <m:r>
                                        <a:rPr lang="en-US" sz="1100" i="1">
                                          <a:latin typeface="Cambria Math" panose="02040503050406030204" pitchFamily="18" charset="0"/>
                                        </a:rPr>
                                        <m:t>𝑃𝑆𝐼</m:t>
                                      </m:r>
                                    </m:e>
                                  </m:nary>
                                </m:e>
                              </m:d>
                            </m:e>
                            <m:sub>
                              <m:r>
                                <a:rPr lang="en-US" sz="1100" b="0" i="1" smtClean="0">
                                  <a:latin typeface="Cambria Math" panose="02040503050406030204" pitchFamily="18" charset="0"/>
                                </a:rPr>
                                <m:t>𝑝𝑟𝑒𝑣</m:t>
                              </m:r>
                              <m:r>
                                <a:rPr lang="en-US" sz="1100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1100" b="0" i="1" smtClean="0">
                                  <a:latin typeface="Cambria Math" panose="02040503050406030204" pitchFamily="18" charset="0"/>
                                </a:rPr>
                                <m:t>𝑝𝑢𝑙𝑠𝑒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sz="1100" b="0" dirty="0"/>
              </a:p>
              <a:p>
                <a:endParaRPr lang="en-GB" sz="1100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5E7E50B4-B689-CA3A-1C8D-F9098B75FAC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83275" y="909574"/>
                <a:ext cx="6428619" cy="684483"/>
              </a:xfrm>
              <a:prstGeom prst="rect">
                <a:avLst/>
              </a:prstGeom>
              <a:blipFill>
                <a:blip r:embed="rId4"/>
                <a:stretch>
                  <a:fillRect t="-50893" b="-4464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02370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7412C2B-019F-BACF-2F92-DCDF1622C0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BD investigation individual pulse – Example 3</a:t>
            </a:r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C510738D-863B-8131-2072-4080E941753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dirty="0"/>
              <a:t>Overview</a:t>
            </a:r>
            <a:endParaRPr lang="en-GB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35CB317F-9802-01C6-175C-12CAF2C22A4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en-US" dirty="0"/>
              <a:t>Aligned</a:t>
            </a:r>
            <a:endParaRPr lang="en-GB" dirty="0"/>
          </a:p>
        </p:txBody>
      </p:sp>
      <p:pic>
        <p:nvPicPr>
          <p:cNvPr id="14" name="Picture Placeholder 13">
            <a:extLst>
              <a:ext uri="{FF2B5EF4-FFF2-40B4-BE49-F238E27FC236}">
                <a16:creationId xmlns:a16="http://schemas.microsoft.com/office/drawing/2014/main" id="{22AD3757-E6A2-9C8D-E502-34452E404C93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/>
          <a:srcRect t="1176" b="1176"/>
          <a:stretch/>
        </p:blipFill>
        <p:spPr>
          <a:xfrm>
            <a:off x="407989" y="2716307"/>
            <a:ext cx="3708400" cy="3092822"/>
          </a:xfrm>
        </p:spPr>
      </p:pic>
      <p:pic>
        <p:nvPicPr>
          <p:cNvPr id="18" name="Picture Placeholder 17">
            <a:extLst>
              <a:ext uri="{FF2B5EF4-FFF2-40B4-BE49-F238E27FC236}">
                <a16:creationId xmlns:a16="http://schemas.microsoft.com/office/drawing/2014/main" id="{4B5A72B5-8FB1-4EDE-CE7C-9F5E116FB0F8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3"/>
          <a:srcRect t="285" b="285"/>
          <a:stretch/>
        </p:blipFill>
        <p:spPr>
          <a:xfrm>
            <a:off x="8075613" y="2716308"/>
            <a:ext cx="3713187" cy="3092822"/>
          </a:xfrm>
        </p:spPr>
      </p:pic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F9B854A5-93D7-6F01-7682-A79094FF854A}"/>
              </a:ext>
            </a:extLst>
          </p:cNvPr>
          <p:cNvSpPr>
            <a:spLocks noGrp="1"/>
          </p:cNvSpPr>
          <p:nvPr>
            <p:ph type="body" idx="15"/>
          </p:nvPr>
        </p:nvSpPr>
        <p:spPr/>
        <p:txBody>
          <a:bodyPr/>
          <a:lstStyle/>
          <a:p>
            <a:pPr algn="ctr"/>
            <a:r>
              <a:rPr lang="en-US" dirty="0"/>
              <a:t>Zoomed</a:t>
            </a:r>
            <a:endParaRPr lang="en-GB" dirty="0"/>
          </a:p>
        </p:txBody>
      </p:sp>
      <p:pic>
        <p:nvPicPr>
          <p:cNvPr id="16" name="Picture Placeholder 15">
            <a:extLst>
              <a:ext uri="{FF2B5EF4-FFF2-40B4-BE49-F238E27FC236}">
                <a16:creationId xmlns:a16="http://schemas.microsoft.com/office/drawing/2014/main" id="{373A3451-C574-BFE7-5BB9-7659B5F9A811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>
          <a:blip r:embed="rId4"/>
          <a:srcRect t="220" b="220"/>
          <a:stretch/>
        </p:blipFill>
        <p:spPr>
          <a:xfrm>
            <a:off x="4253848" y="2716307"/>
            <a:ext cx="3708400" cy="3092822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1FDEC3-D58D-0EC0-F881-ED4847DC0DF0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312CAFC2-26B6-134E-85E5-5D171C2C5E12}" type="datetime3">
              <a:rPr lang="en-US" smtClean="0"/>
              <a:t>23 August 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D73AC7-4C8A-A54B-BDC8-59C6CD9A557F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Mareike Wendelmuth | Thesis Working Progress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2E5102-0628-5564-8664-B566AF3D3A44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B89D3F9-490A-68DB-8104-FA4158B6CD02}"/>
              </a:ext>
            </a:extLst>
          </p:cNvPr>
          <p:cNvSpPr txBox="1"/>
          <p:nvPr/>
        </p:nvSpPr>
        <p:spPr>
          <a:xfrm rot="16200000">
            <a:off x="-341029" y="3478089"/>
            <a:ext cx="1154162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Breakdown</a:t>
            </a:r>
            <a:endParaRPr lang="en-GB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CD481DE-2B1B-3979-7743-56961C6AD076}"/>
              </a:ext>
            </a:extLst>
          </p:cNvPr>
          <p:cNvSpPr txBox="1"/>
          <p:nvPr/>
        </p:nvSpPr>
        <p:spPr>
          <a:xfrm rot="16200000">
            <a:off x="-135845" y="4830798"/>
            <a:ext cx="743793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Normal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242494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7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4" id="{B31D5EF9-0495-1241-974B-675EDE373C80}" vid="{468085D9-7C0B-084F-8C85-C0DEAEE895F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Custom 17">
    <a:dk1>
      <a:srgbClr val="0033A0"/>
    </a:dk1>
    <a:lt1>
      <a:srgbClr val="FFFFFF"/>
    </a:lt1>
    <a:dk2>
      <a:srgbClr val="2F2F2F"/>
    </a:dk2>
    <a:lt2>
      <a:srgbClr val="F8F8F8"/>
    </a:lt2>
    <a:accent1>
      <a:srgbClr val="0033A0"/>
    </a:accent1>
    <a:accent2>
      <a:srgbClr val="61C4D3"/>
    </a:accent2>
    <a:accent3>
      <a:srgbClr val="E15E32"/>
    </a:accent3>
    <a:accent4>
      <a:srgbClr val="BEBECB"/>
    </a:accent4>
    <a:accent5>
      <a:srgbClr val="6E2466"/>
    </a:accent5>
    <a:accent6>
      <a:srgbClr val="1C446A"/>
    </a:accent6>
    <a:hlink>
      <a:srgbClr val="6D2466"/>
    </a:hlink>
    <a:folHlink>
      <a:srgbClr val="61C4D3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8509</TotalTime>
  <Words>742</Words>
  <Application>Microsoft Office PowerPoint</Application>
  <PresentationFormat>Widescreen</PresentationFormat>
  <Paragraphs>192</Paragraphs>
  <Slides>27</Slides>
  <Notes>0</Notes>
  <HiddenSlides>7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2" baseType="lpstr">
      <vt:lpstr>Arial</vt:lpstr>
      <vt:lpstr>Calibri</vt:lpstr>
      <vt:lpstr>Cambria</vt:lpstr>
      <vt:lpstr>Cambria Math</vt:lpstr>
      <vt:lpstr>Office Theme</vt:lpstr>
      <vt:lpstr>X-Box Update</vt:lpstr>
      <vt:lpstr>X-Box 2: TD31 N3 N4</vt:lpstr>
      <vt:lpstr>X-Box 2 TD31 N3 N4:  Structure B</vt:lpstr>
      <vt:lpstr>X-Box 2 TD31 N3 N4:  Structure B</vt:lpstr>
      <vt:lpstr>BD investigation individual pulse – Example 1</vt:lpstr>
      <vt:lpstr>BD investigation individual pulse – Example 1</vt:lpstr>
      <vt:lpstr>BD investigation individual pulse – Example 2</vt:lpstr>
      <vt:lpstr>BD investigation individual pulse – Example 2</vt:lpstr>
      <vt:lpstr>BD investigation individual pulse – Example 3</vt:lpstr>
      <vt:lpstr>BD investigation individual pulse – Example 3</vt:lpstr>
      <vt:lpstr>BD investigation individual pulse – Example 4</vt:lpstr>
      <vt:lpstr>BD investigation individual pulse – Example 4</vt:lpstr>
      <vt:lpstr>X-Box 3: High Efficiency Tubes Characterisation</vt:lpstr>
      <vt:lpstr>High Efficiency Klystron ER37117 TUBE1  Measurement setup</vt:lpstr>
      <vt:lpstr>High Efficiency Klystron ER37117 TUBE1  Measurement setup</vt:lpstr>
      <vt:lpstr>High Efficiency Klystron ER37117 TUBE1  Optimal operation point</vt:lpstr>
      <vt:lpstr>High Efficiency Klystron ER37117 TUBE1  Optimal operation point</vt:lpstr>
      <vt:lpstr>High Efficiency Klystron ER37117 TUBE1  Frequency behaviour</vt:lpstr>
      <vt:lpstr>High Efficiency Klystron ER37117 TUBE1  Frequency behaviour</vt:lpstr>
      <vt:lpstr>High Efficiency Klystron ER37117 TUBE1  Beam voltage dependency</vt:lpstr>
      <vt:lpstr>X-Box 3 Line 1: TD31 N1</vt:lpstr>
      <vt:lpstr>X-Box 3 Line 1: TD31 N1 – Peak Power</vt:lpstr>
      <vt:lpstr>X-Box 3 Line 1: TD31 N1 – Gradient</vt:lpstr>
      <vt:lpstr>X-Box 3 Line 2: TD31 N2</vt:lpstr>
      <vt:lpstr>X-Box 3 Line 1: TD31 N2 – Peak Power</vt:lpstr>
      <vt:lpstr>X-Box 3 Line 1: TD31 N2 – Gradient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X-Boxe Update</dc:title>
  <dc:creator>Mareike Wendelmuth</dc:creator>
  <cp:lastModifiedBy>Paz Alonso Arias</cp:lastModifiedBy>
  <cp:revision>116</cp:revision>
  <dcterms:created xsi:type="dcterms:W3CDTF">2023-05-26T09:07:50Z</dcterms:created>
  <dcterms:modified xsi:type="dcterms:W3CDTF">2023-08-23T07:51:21Z</dcterms:modified>
</cp:coreProperties>
</file>