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20"/>
  </p:notesMasterIdLst>
  <p:sldIdLst>
    <p:sldId id="938" r:id="rId5"/>
    <p:sldId id="939" r:id="rId6"/>
    <p:sldId id="940" r:id="rId7"/>
    <p:sldId id="941" r:id="rId8"/>
    <p:sldId id="984" r:id="rId9"/>
    <p:sldId id="959" r:id="rId10"/>
    <p:sldId id="975" r:id="rId11"/>
    <p:sldId id="973" r:id="rId12"/>
    <p:sldId id="974" r:id="rId13"/>
    <p:sldId id="969" r:id="rId14"/>
    <p:sldId id="971" r:id="rId15"/>
    <p:sldId id="950" r:id="rId16"/>
    <p:sldId id="985" r:id="rId17"/>
    <p:sldId id="986" r:id="rId18"/>
    <p:sldId id="951" r:id="rId1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9E18"/>
    <a:srgbClr val="B8CCE4"/>
    <a:srgbClr val="006DD0"/>
    <a:srgbClr val="B9DEFF"/>
    <a:srgbClr val="0016A0"/>
    <a:srgbClr val="8E04FF"/>
    <a:srgbClr val="67B4FE"/>
    <a:srgbClr val="6647AD"/>
    <a:srgbClr val="676ECB"/>
    <a:srgbClr val="669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32"/>
    <p:restoredTop sz="97156" autoAdjust="0"/>
  </p:normalViewPr>
  <p:slideViewPr>
    <p:cSldViewPr snapToGrid="0" snapToObjects="1">
      <p:cViewPr varScale="1">
        <p:scale>
          <a:sx n="161" d="100"/>
          <a:sy n="161" d="100"/>
        </p:scale>
        <p:origin x="216" y="7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9/19/23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8" r="2888"/>
          <a:stretch/>
        </p:blipFill>
        <p:spPr>
          <a:xfrm>
            <a:off x="0" y="1"/>
            <a:ext cx="9144000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993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2832"/>
            <a:ext cx="8226854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46216" y="744677"/>
            <a:ext cx="8265984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082800" y="3461966"/>
            <a:ext cx="66294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78806" y="2243666"/>
            <a:ext cx="8219661" cy="1591733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46002"/>
            <a:ext cx="82296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8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96556" y="1172213"/>
            <a:ext cx="4068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657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114181"/>
            <a:ext cx="4040188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121688"/>
            <a:ext cx="4041775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4"/>
            <a:ext cx="9144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9946" y="22675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9946" y="1335024"/>
            <a:ext cx="8226854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b="36557"/>
          <a:stretch/>
        </p:blipFill>
        <p:spPr bwMode="auto">
          <a:xfrm>
            <a:off x="6332" y="6272584"/>
            <a:ext cx="743918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9"/>
          <a:srcRect t="62024"/>
          <a:stretch/>
        </p:blipFill>
        <p:spPr bwMode="auto">
          <a:xfrm>
            <a:off x="780685" y="6375399"/>
            <a:ext cx="743918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34831" y="6199322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4" r:id="rId5"/>
    <p:sldLayoutId id="2147483665" r:id="rId6"/>
    <p:sldLayoutId id="2147483667" r:id="rId7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5270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What are we considering for the first single aperture demonstrator magnet?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7438" y="5453963"/>
            <a:ext cx="8766378" cy="111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3A28C-5D68-1C4F-ABDF-802446550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ED0394-D754-EA4A-A9A9-B73273CD8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438" y="1230439"/>
            <a:ext cx="8686800" cy="4671704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Double layer pancake coil with layer-jump in the straight part</a:t>
            </a:r>
          </a:p>
          <a:p>
            <a:r>
              <a:rPr lang="en-US" sz="1600" dirty="0"/>
              <a:t>Main Post configuration</a:t>
            </a:r>
          </a:p>
          <a:p>
            <a:pPr lvl="1"/>
            <a:r>
              <a:rPr lang="en-US" sz="1200" dirty="0"/>
              <a:t>Main post geometry (experience from HD2 &amp; Fresca2)</a:t>
            </a:r>
          </a:p>
          <a:p>
            <a:pPr lvl="1"/>
            <a:r>
              <a:rPr lang="en-US" sz="1200" dirty="0"/>
              <a:t>Interlayer configuration to be carefully study</a:t>
            </a:r>
          </a:p>
          <a:p>
            <a:r>
              <a:rPr lang="en-US" sz="1600" dirty="0"/>
              <a:t>Flared-ends configuration</a:t>
            </a:r>
          </a:p>
          <a:p>
            <a:pPr lvl="1"/>
            <a:r>
              <a:rPr lang="en-US" sz="1200" dirty="0"/>
              <a:t>Central-post transition to the wedge</a:t>
            </a:r>
          </a:p>
          <a:p>
            <a:pPr lvl="1"/>
            <a:r>
              <a:rPr lang="en-US" sz="1200" dirty="0"/>
              <a:t>Impregnated or non-impregnated wedge</a:t>
            </a:r>
          </a:p>
          <a:p>
            <a:r>
              <a:rPr lang="en-US" sz="1600" dirty="0"/>
              <a:t>Heat treatment mold configuration</a:t>
            </a:r>
          </a:p>
          <a:p>
            <a:pPr lvl="1"/>
            <a:r>
              <a:rPr lang="en-US" sz="1200" dirty="0"/>
              <a:t>Sliding pieces to compensate thermal expansion</a:t>
            </a:r>
          </a:p>
          <a:p>
            <a:pPr lvl="1"/>
            <a:r>
              <a:rPr lang="en-US" sz="1200" dirty="0"/>
              <a:t>Coil bore deformation during heat treatment</a:t>
            </a:r>
          </a:p>
          <a:p>
            <a:r>
              <a:rPr lang="en-US" sz="1600" dirty="0"/>
              <a:t>External coil geometry</a:t>
            </a:r>
          </a:p>
          <a:p>
            <a:pPr lvl="1"/>
            <a:r>
              <a:rPr lang="en-US" sz="1200" dirty="0"/>
              <a:t>How to get identical coils geometry to easy the assembly</a:t>
            </a:r>
          </a:p>
          <a:p>
            <a:pPr lvl="1"/>
            <a:r>
              <a:rPr lang="en-US" sz="1200" dirty="0"/>
              <a:t>Impregnated loading plates allowing machining of the coil to tune the transversal dimension</a:t>
            </a:r>
          </a:p>
          <a:p>
            <a:pPr lvl="1"/>
            <a:r>
              <a:rPr lang="en-US" sz="1200" dirty="0"/>
              <a:t>Scalable techniques for longer coils</a:t>
            </a:r>
          </a:p>
          <a:p>
            <a:r>
              <a:rPr lang="en-US" sz="1600" dirty="0"/>
              <a:t>Magnet protection</a:t>
            </a:r>
          </a:p>
          <a:p>
            <a:pPr lvl="1"/>
            <a:r>
              <a:rPr lang="en-US" sz="1200" dirty="0"/>
              <a:t>If QH are used for magnet protection, they will not be impregnated with the coil</a:t>
            </a:r>
          </a:p>
          <a:p>
            <a:pPr lvl="1"/>
            <a:r>
              <a:rPr lang="en-US" sz="1200" dirty="0"/>
              <a:t>Collaboration with MPE for CLIQ redundant protection and efficient at low current</a:t>
            </a:r>
          </a:p>
          <a:p>
            <a:r>
              <a:rPr lang="en-US" sz="1600" dirty="0"/>
              <a:t>Mechanical structure</a:t>
            </a:r>
          </a:p>
          <a:p>
            <a:pPr lvl="1"/>
            <a:r>
              <a:rPr lang="en-US" sz="1200" dirty="0"/>
              <a:t>Well known Bladders &amp; Key structure</a:t>
            </a:r>
          </a:p>
          <a:p>
            <a:pPr lvl="1"/>
            <a:r>
              <a:rPr lang="en-US" sz="1200" dirty="0"/>
              <a:t>We will profit from the experience gained during Race-track coils development and from HL-LHC quadrupoles production</a:t>
            </a:r>
          </a:p>
          <a:p>
            <a:pPr lvl="1"/>
            <a:endParaRPr lang="en-US" sz="1200" dirty="0"/>
          </a:p>
          <a:p>
            <a:pPr marL="36576" indent="0">
              <a:buNone/>
            </a:pPr>
            <a:endParaRPr lang="en-US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79023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152705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What can be explored at a later stage?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87438" y="5453963"/>
            <a:ext cx="8766378" cy="1116227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03A28C-5D68-1C4F-ABDF-8024465501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FED0394-D754-EA4A-A9A9-B73273CD81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438" y="1230439"/>
            <a:ext cx="8686800" cy="2528761"/>
          </a:xfrm>
        </p:spPr>
        <p:txBody>
          <a:bodyPr>
            <a:normAutofit/>
          </a:bodyPr>
          <a:lstStyle/>
          <a:p>
            <a:r>
              <a:rPr lang="en-US" sz="1600" dirty="0"/>
              <a:t>Deeper parametric analysis can be performed</a:t>
            </a:r>
          </a:p>
          <a:p>
            <a:r>
              <a:rPr lang="en-US" sz="1600" dirty="0"/>
              <a:t>Production of a bigger cable with the new CERN cabling machine (2026/2027?)</a:t>
            </a:r>
          </a:p>
          <a:p>
            <a:r>
              <a:rPr lang="en-US" sz="1600" dirty="0"/>
              <a:t>Use of new strand architectures from SCD future R&amp;D program for HFM</a:t>
            </a:r>
          </a:p>
          <a:p>
            <a:r>
              <a:rPr lang="en-US" sz="1600" dirty="0"/>
              <a:t>Open to study novel mechanical structures</a:t>
            </a:r>
          </a:p>
          <a:p>
            <a:r>
              <a:rPr lang="en-US" sz="1600" dirty="0"/>
              <a:t>Stress management for a block-coil configuration if required</a:t>
            </a:r>
          </a:p>
          <a:p>
            <a:r>
              <a:rPr lang="en-US" sz="1600" dirty="0"/>
              <a:t>New magnet cooling system to be investigated and develop in collaboration with TE-CRG</a:t>
            </a:r>
          </a:p>
          <a:p>
            <a:r>
              <a:rPr lang="en-US" sz="1600" dirty="0"/>
              <a:t>Magnet protection system (QH, CLIQ, ECLIQ…) to be studied and qualify with TE-MPE</a:t>
            </a:r>
          </a:p>
          <a:p>
            <a:r>
              <a:rPr lang="en-US" sz="1600" dirty="0"/>
              <a:t>New coil and magnet instrumentation (See Gerard’s presentation)</a:t>
            </a:r>
          </a:p>
          <a:p>
            <a:pPr lvl="1"/>
            <a:endParaRPr lang="en-US" sz="1200" dirty="0"/>
          </a:p>
          <a:p>
            <a:pPr marL="36576" indent="0">
              <a:buNone/>
            </a:pPr>
            <a:endParaRPr lang="en-US" sz="1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095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8F497F-D131-E89E-97E8-D00E47144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99" y="130498"/>
            <a:ext cx="8226854" cy="940443"/>
          </a:xfrm>
        </p:spPr>
        <p:txBody>
          <a:bodyPr/>
          <a:lstStyle/>
          <a:p>
            <a:r>
              <a:rPr lang="en-US" dirty="0" err="1"/>
              <a:t>eRMC</a:t>
            </a:r>
            <a:r>
              <a:rPr lang="en-US" dirty="0"/>
              <a:t>/RMM activities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95BB00-FB6F-7412-37A3-038AF15FA10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2E6A45-2A48-57ED-7D97-0F7A348F8A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91808-EA84-EBAF-B876-9E191CECCA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D5CF5F7D-5D9F-0D47-90ED-C6DDC8D50039}"/>
              </a:ext>
            </a:extLst>
          </p:cNvPr>
          <p:cNvSpPr txBox="1">
            <a:spLocks/>
          </p:cNvSpPr>
          <p:nvPr/>
        </p:nvSpPr>
        <p:spPr>
          <a:xfrm>
            <a:off x="199180" y="999187"/>
            <a:ext cx="8451273" cy="326581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2"/>
            <a:r>
              <a:rPr lang="en-GB" sz="1600" dirty="0">
                <a:solidFill>
                  <a:schemeClr val="tx1"/>
                </a:solidFill>
              </a:rPr>
              <a:t>Exploration of high field in the straight section of a dipole block configuration</a:t>
            </a:r>
          </a:p>
          <a:p>
            <a:pPr marL="0" lvl="2"/>
            <a:r>
              <a:rPr lang="en-GB" sz="1600" dirty="0">
                <a:solidFill>
                  <a:srgbClr val="FF0000"/>
                </a:solidFill>
              </a:rPr>
              <a:t>Field record of 16.5 T </a:t>
            </a:r>
            <a:r>
              <a:rPr lang="en-GB" sz="1600" dirty="0">
                <a:solidFill>
                  <a:schemeClr val="tx1"/>
                </a:solidFill>
              </a:rPr>
              <a:t>(87.5 % of the short sample limit) in a </a:t>
            </a:r>
            <a:r>
              <a:rPr lang="en-GB" sz="1600" dirty="0">
                <a:solidFill>
                  <a:srgbClr val="FF0000"/>
                </a:solidFill>
              </a:rPr>
              <a:t>50 mm diameter </a:t>
            </a:r>
            <a:r>
              <a:rPr lang="en-GB" sz="1600" dirty="0">
                <a:solidFill>
                  <a:schemeClr val="tx1"/>
                </a:solidFill>
              </a:rPr>
              <a:t>and 431 mm long </a:t>
            </a:r>
            <a:r>
              <a:rPr lang="en-GB" sz="1600" dirty="0">
                <a:solidFill>
                  <a:srgbClr val="FF0000"/>
                </a:solidFill>
              </a:rPr>
              <a:t>closed cavity </a:t>
            </a:r>
            <a:r>
              <a:rPr lang="en-GB" sz="1600" dirty="0">
                <a:solidFill>
                  <a:schemeClr val="tx1"/>
                </a:solidFill>
              </a:rPr>
              <a:t>during summer 2022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No sign of conductor degradation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Suspicion of mechanical limitation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Transverse preload increase for conservative preload study on RMM1c ongoing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RMM1c with modified eRMC coils shimming being tested in SM18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3 eRMC cable Uls produced and being insulated</a:t>
            </a:r>
          </a:p>
          <a:p>
            <a:pPr marL="0" lvl="2"/>
            <a:r>
              <a:rPr lang="en-GB" sz="1600" dirty="0">
                <a:solidFill>
                  <a:schemeClr val="tx1"/>
                </a:solidFill>
              </a:rPr>
              <a:t>Coil fabrication and first assembly expected second half on 2023 (delays on cable insulation)</a:t>
            </a:r>
          </a:p>
          <a:p>
            <a:pPr marL="0" lvl="2"/>
            <a:endParaRPr lang="en-GB" sz="1600" dirty="0">
              <a:solidFill>
                <a:schemeClr val="tx1"/>
              </a:solidFill>
            </a:endParaRPr>
          </a:p>
          <a:p>
            <a:pPr lvl="2"/>
            <a:endParaRPr lang="en-GB" sz="1600" dirty="0">
              <a:solidFill>
                <a:srgbClr val="202124"/>
              </a:solidFill>
              <a:latin typeface="arial" panose="020B0604020202020204" pitchFamily="34" charset="0"/>
            </a:endParaRPr>
          </a:p>
          <a:p>
            <a:pPr marL="0" lvl="1" indent="0">
              <a:buFont typeface="Arial" charset="0"/>
              <a:buNone/>
            </a:pPr>
            <a:endParaRPr lang="en-GB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51A90FC-E582-074A-B971-874D62EE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3" r="16866"/>
          <a:stretch/>
        </p:blipFill>
        <p:spPr>
          <a:xfrm>
            <a:off x="6630556" y="4027906"/>
            <a:ext cx="2314264" cy="2125287"/>
          </a:xfrm>
          <a:prstGeom prst="rect">
            <a:avLst/>
          </a:prstGeom>
        </p:spPr>
      </p:pic>
      <p:pic>
        <p:nvPicPr>
          <p:cNvPr id="3" name="Picture 15">
            <a:extLst>
              <a:ext uri="{FF2B5EF4-FFF2-40B4-BE49-F238E27FC236}">
                <a16:creationId xmlns:a16="http://schemas.microsoft.com/office/drawing/2014/main" id="{512ED0F3-DA4D-EF38-F906-C275D7E990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414" y="4022901"/>
            <a:ext cx="4193660" cy="25160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8389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7E59D-C5F2-871B-898F-C7F0927FA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130498"/>
            <a:ext cx="8226854" cy="940443"/>
          </a:xfrm>
        </p:spPr>
        <p:txBody>
          <a:bodyPr/>
          <a:lstStyle/>
          <a:p>
            <a:r>
              <a:rPr lang="fr-CH" dirty="0"/>
              <a:t>SMC11T 2</a:t>
            </a:r>
            <a:r>
              <a:rPr lang="fr-CH" baseline="30000" dirty="0"/>
              <a:t>nd</a:t>
            </a:r>
            <a:r>
              <a:rPr lang="fr-CH" dirty="0"/>
              <a:t> </a:t>
            </a:r>
            <a:r>
              <a:rPr lang="fr-CH" dirty="0" err="1"/>
              <a:t>generation</a:t>
            </a:r>
            <a:r>
              <a:rPr lang="fr-CH" dirty="0"/>
              <a:t> </a:t>
            </a:r>
            <a:r>
              <a:rPr lang="fr-CH" dirty="0" err="1"/>
              <a:t>coil</a:t>
            </a:r>
            <a:r>
              <a:rPr lang="fr-CH" dirty="0"/>
              <a:t> design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2938C4-0088-A357-9F47-DD4851FA0B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293F88-4085-39A0-FEAF-00F6817921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4451CA-C99D-F925-62A5-E2768D6605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D31E21D-ACBC-B8AE-B3AD-722519E99E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46" t="24631" r="46953" b="11945"/>
          <a:stretch/>
        </p:blipFill>
        <p:spPr>
          <a:xfrm>
            <a:off x="177665" y="995007"/>
            <a:ext cx="2329233" cy="16719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517125F-3390-C4CF-0289-CF8BA448D6A4}"/>
              </a:ext>
            </a:extLst>
          </p:cNvPr>
          <p:cNvSpPr txBox="1"/>
          <p:nvPr/>
        </p:nvSpPr>
        <p:spPr>
          <a:xfrm>
            <a:off x="2878529" y="961030"/>
            <a:ext cx="360967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600" b="1" dirty="0">
                <a:latin typeface="+mj-lt"/>
              </a:rPr>
              <a:t>Objectives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CH" sz="1600" dirty="0">
                <a:latin typeface="+mj-lt"/>
              </a:rPr>
              <a:t>Training </a:t>
            </a:r>
            <a:r>
              <a:rPr lang="fr-CH" sz="1600" dirty="0" err="1">
                <a:latin typeface="+mj-lt"/>
              </a:rPr>
              <a:t>reduction</a:t>
            </a:r>
            <a:endParaRPr lang="fr-CH" sz="1600" dirty="0">
              <a:latin typeface="+mj-lt"/>
            </a:endParaRPr>
          </a:p>
          <a:p>
            <a:r>
              <a:rPr lang="fr-CH" sz="1600" dirty="0"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Exploration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CH" sz="1600" dirty="0" err="1">
                <a:latin typeface="+mj-lt"/>
              </a:rPr>
              <a:t>resins</a:t>
            </a:r>
            <a:endParaRPr lang="fr-CH" sz="1600" dirty="0">
              <a:latin typeface="+mj-lt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CH" sz="1600" dirty="0" err="1">
                <a:latin typeface="+mj-lt"/>
              </a:rPr>
              <a:t>adhesion</a:t>
            </a:r>
            <a:r>
              <a:rPr lang="fr-CH" sz="1600" dirty="0">
                <a:latin typeface="+mj-lt"/>
              </a:rPr>
              <a:t> condition</a:t>
            </a: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Conductor</a:t>
            </a:r>
            <a:endParaRPr lang="fr-CH" sz="1600" dirty="0">
              <a:solidFill>
                <a:schemeClr val="bg1">
                  <a:lumMod val="65000"/>
                </a:schemeClr>
              </a:solidFill>
              <a:latin typeface="+mj-lt"/>
            </a:endParaRPr>
          </a:p>
          <a:p>
            <a:pPr marL="380990" indent="-380990">
              <a:buFont typeface="Arial" panose="020B0604020202020204" pitchFamily="34" charset="0"/>
              <a:buChar char="•"/>
            </a:pPr>
            <a:r>
              <a:rPr lang="fr-CH" sz="1600" dirty="0" err="1">
                <a:solidFill>
                  <a:schemeClr val="bg1">
                    <a:lumMod val="65000"/>
                  </a:schemeClr>
                </a:solidFill>
                <a:latin typeface="+mj-lt"/>
              </a:rPr>
              <a:t>Electrical</a:t>
            </a:r>
            <a:r>
              <a:rPr lang="fr-CH" sz="1600" dirty="0">
                <a:solidFill>
                  <a:schemeClr val="bg1">
                    <a:lumMod val="65000"/>
                  </a:schemeClr>
                </a:solidFill>
                <a:latin typeface="+mj-lt"/>
              </a:rPr>
              <a:t> insulation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FABB4791-E29F-6B01-1344-784FF8F4EE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395732"/>
                  </p:ext>
                </p:extLst>
              </p:nvPr>
            </p:nvGraphicFramePr>
            <p:xfrm>
              <a:off x="177665" y="2807936"/>
              <a:ext cx="8788789" cy="3376431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64798">
                      <a:extLst>
                        <a:ext uri="{9D8B030D-6E8A-4147-A177-3AD203B41FA5}">
                          <a16:colId xmlns:a16="http://schemas.microsoft.com/office/drawing/2014/main" val="3507219199"/>
                        </a:ext>
                      </a:extLst>
                    </a:gridCol>
                    <a:gridCol w="1196359">
                      <a:extLst>
                        <a:ext uri="{9D8B030D-6E8A-4147-A177-3AD203B41FA5}">
                          <a16:colId xmlns:a16="http://schemas.microsoft.com/office/drawing/2014/main" val="315833741"/>
                        </a:ext>
                      </a:extLst>
                    </a:gridCol>
                    <a:gridCol w="1131428">
                      <a:extLst>
                        <a:ext uri="{9D8B030D-6E8A-4147-A177-3AD203B41FA5}">
                          <a16:colId xmlns:a16="http://schemas.microsoft.com/office/drawing/2014/main" val="2550432992"/>
                        </a:ext>
                      </a:extLst>
                    </a:gridCol>
                    <a:gridCol w="1467495">
                      <a:extLst>
                        <a:ext uri="{9D8B030D-6E8A-4147-A177-3AD203B41FA5}">
                          <a16:colId xmlns:a16="http://schemas.microsoft.com/office/drawing/2014/main" val="609344492"/>
                        </a:ext>
                      </a:extLst>
                    </a:gridCol>
                    <a:gridCol w="2063911">
                      <a:extLst>
                        <a:ext uri="{9D8B030D-6E8A-4147-A177-3AD203B41FA5}">
                          <a16:colId xmlns:a16="http://schemas.microsoft.com/office/drawing/2014/main" val="649812928"/>
                        </a:ext>
                      </a:extLst>
                    </a:gridCol>
                    <a:gridCol w="1464798">
                      <a:extLst>
                        <a:ext uri="{9D8B030D-6E8A-4147-A177-3AD203B41FA5}">
                          <a16:colId xmlns:a16="http://schemas.microsoft.com/office/drawing/2014/main" val="1333323647"/>
                        </a:ext>
                      </a:extLst>
                    </a:gridCol>
                  </a:tblGrid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effectLst/>
                            </a:rPr>
                            <a:t>Naming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Epoxy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Cable insulation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Status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4037852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SMC2G-101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6455864"/>
                      </a:ext>
                    </a:extLst>
                  </a:tr>
                  <a:tr h="49323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SMC2G-102</a:t>
                          </a:r>
                          <a:endParaRPr kumimoji="0" lang="en-GB" sz="120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Araldite®MY750 + Aradur®HY5922 </a:t>
                          </a:r>
                          <a:endParaRPr kumimoji="0" lang="en-GB" sz="11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529086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SMC2G-103b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Mix 61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3747065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SMC2G-104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Araldite®MY740 + Aradur®HY609 +DY062 (MSU)</a:t>
                          </a:r>
                          <a:endParaRPr kumimoji="0" lang="en-GB" sz="11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Powering test  October 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8193306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SMC2G-105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Ready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821479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SMC2G-106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Best performing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Not started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9647248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SMC2G-107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 New </a:t>
                          </a:r>
                          <a:r>
                            <a:rPr kumimoji="0" lang="en-GB" sz="1100" kern="1200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PoLab</a:t>
                          </a:r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 Formulation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S2 Glass / 150 </a:t>
                          </a:r>
                          <a14:m>
                            <m:oMath xmlns:m="http://schemas.openxmlformats.org/officeDocument/2006/math">
                              <m:r>
                                <a:rPr kumimoji="0" lang="en-GB" sz="120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𝜇</m:t>
                              </m:r>
                              <m:r>
                                <a:rPr kumimoji="0" lang="fr-CH" sz="1200" b="0" i="1" kern="1200" smtClean="0">
                                  <a:solidFill>
                                    <a:schemeClr val="tx1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+mn-cs"/>
                                </a:rPr>
                                <m:t>𝑚</m:t>
                              </m:r>
                            </m:oMath>
                          </a14:m>
                          <a:endParaRPr kumimoji="0" lang="en-GB" sz="12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Ready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7909768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Table 17">
                <a:extLst>
                  <a:ext uri="{FF2B5EF4-FFF2-40B4-BE49-F238E27FC236}">
                    <a16:creationId xmlns:a16="http://schemas.microsoft.com/office/drawing/2014/main" id="{FABB4791-E29F-6B01-1344-784FF8F4EE3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06395732"/>
                  </p:ext>
                </p:extLst>
              </p:nvPr>
            </p:nvGraphicFramePr>
            <p:xfrm>
              <a:off x="177665" y="2807936"/>
              <a:ext cx="8788789" cy="3376431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64798">
                      <a:extLst>
                        <a:ext uri="{9D8B030D-6E8A-4147-A177-3AD203B41FA5}">
                          <a16:colId xmlns:a16="http://schemas.microsoft.com/office/drawing/2014/main" val="3507219199"/>
                        </a:ext>
                      </a:extLst>
                    </a:gridCol>
                    <a:gridCol w="1196359">
                      <a:extLst>
                        <a:ext uri="{9D8B030D-6E8A-4147-A177-3AD203B41FA5}">
                          <a16:colId xmlns:a16="http://schemas.microsoft.com/office/drawing/2014/main" val="315833741"/>
                        </a:ext>
                      </a:extLst>
                    </a:gridCol>
                    <a:gridCol w="1131428">
                      <a:extLst>
                        <a:ext uri="{9D8B030D-6E8A-4147-A177-3AD203B41FA5}">
                          <a16:colId xmlns:a16="http://schemas.microsoft.com/office/drawing/2014/main" val="2550432992"/>
                        </a:ext>
                      </a:extLst>
                    </a:gridCol>
                    <a:gridCol w="1467495">
                      <a:extLst>
                        <a:ext uri="{9D8B030D-6E8A-4147-A177-3AD203B41FA5}">
                          <a16:colId xmlns:a16="http://schemas.microsoft.com/office/drawing/2014/main" val="609344492"/>
                        </a:ext>
                      </a:extLst>
                    </a:gridCol>
                    <a:gridCol w="2063911">
                      <a:extLst>
                        <a:ext uri="{9D8B030D-6E8A-4147-A177-3AD203B41FA5}">
                          <a16:colId xmlns:a16="http://schemas.microsoft.com/office/drawing/2014/main" val="649812928"/>
                        </a:ext>
                      </a:extLst>
                    </a:gridCol>
                    <a:gridCol w="1464798">
                      <a:extLst>
                        <a:ext uri="{9D8B030D-6E8A-4147-A177-3AD203B41FA5}">
                          <a16:colId xmlns:a16="http://schemas.microsoft.com/office/drawing/2014/main" val="1333323647"/>
                        </a:ext>
                      </a:extLst>
                    </a:gridCol>
                  </a:tblGrid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>
                              <a:effectLst/>
                            </a:rPr>
                            <a:t>Naming</a:t>
                          </a:r>
                          <a:endParaRPr lang="en-GB" sz="14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Cable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Pole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Epoxy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Cable insulation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400" b="1" kern="1200" dirty="0">
                              <a:solidFill>
                                <a:schemeClr val="lt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Status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44037852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SMC2G-101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103333" r="-72393" b="-70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66455864"/>
                      </a:ext>
                    </a:extLst>
                  </a:tr>
                  <a:tr h="493236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200" kern="1200" dirty="0">
                              <a:solidFill>
                                <a:schemeClr val="bg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SMC2G-102</a:t>
                          </a:r>
                          <a:endParaRPr kumimoji="0" lang="en-GB" sz="1200" kern="1200" dirty="0">
                            <a:solidFill>
                              <a:schemeClr val="bg1"/>
                            </a:solidFill>
                            <a:effectLst/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Araldite®MY750 + Aradur®HY5922 </a:t>
                          </a:r>
                          <a:endParaRPr kumimoji="0" lang="en-GB" sz="11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156410" r="-72393" b="-44102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8529086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SMC2G-103b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Mix 61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344828" r="-72393" b="-4931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Tested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73747065"/>
                      </a:ext>
                    </a:extLst>
                  </a:tr>
                  <a:tr h="59436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SMC2G-104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US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Araldite®MY740 + Aradur®HY609 +DY062 (MSU)</a:t>
                          </a:r>
                          <a:endParaRPr kumimoji="0" lang="en-GB" sz="1100" kern="1200" dirty="0">
                            <a:solidFill>
                              <a:schemeClr val="tx1">
                                <a:lumMod val="75000"/>
                              </a:schemeClr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274468" r="-72393" b="-2042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Powering test  October 23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8193306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SMC2G-105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606897" r="-72393" b="-2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Ready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50821479"/>
                      </a:ext>
                    </a:extLst>
                  </a:tr>
                  <a:tr h="372423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SMC2G-106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Best performing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706897" r="-72393" b="-1310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Not started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49647248"/>
                      </a:ext>
                    </a:extLst>
                  </a:tr>
                  <a:tr h="426720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>
                              <a:solidFill>
                                <a:schemeClr val="bg1"/>
                              </a:solidFill>
                              <a:effectLst/>
                            </a:rPr>
                            <a:t>SMC2G-107</a:t>
                          </a:r>
                          <a:endParaRPr lang="en-GB" sz="1200" dirty="0">
                            <a:solidFill>
                              <a:schemeClr val="bg1"/>
                            </a:solidFill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</a:txBody>
                      <a:tcPr>
                        <a:solidFill>
                          <a:schemeClr val="tx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SMC-11T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Impregnated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CTD 101K New </a:t>
                          </a:r>
                          <a:r>
                            <a:rPr kumimoji="0" lang="en-GB" sz="1100" kern="1200" dirty="0" err="1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PoLab</a:t>
                          </a:r>
                          <a:r>
                            <a:rPr kumimoji="0" lang="en-GB" sz="11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. Formulation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CH"/>
                        </a:p>
                      </a:txBody>
                      <a:tcPr>
                        <a:blipFill>
                          <a:blip r:embed="rId3"/>
                          <a:stretch>
                            <a:fillRect l="-254601" t="-688235" r="-72393" b="-1176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algn="ctr" rtl="0" eaLnBrk="1" latinLnBrk="0" hangingPunct="1"/>
                          <a:r>
                            <a:rPr kumimoji="0" lang="en-GB" sz="1200" kern="1200" dirty="0">
                              <a:solidFill>
                                <a:schemeClr val="tx1">
                                  <a:lumMod val="75000"/>
                                </a:schemeClr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Ready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50790976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0FD79C3C-DE8D-C70E-D290-99FB04ECCF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1488" y="995007"/>
            <a:ext cx="2423374" cy="1592928"/>
          </a:xfrm>
          <a:prstGeom prst="rect">
            <a:avLst/>
          </a:prstGeom>
          <a:noFill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0B06B4-F20A-3792-6E83-55EF115BDBE9}"/>
              </a:ext>
            </a:extLst>
          </p:cNvPr>
          <p:cNvSpPr txBox="1"/>
          <p:nvPr/>
        </p:nvSpPr>
        <p:spPr>
          <a:xfrm rot="20631119">
            <a:off x="4482614" y="1252755"/>
            <a:ext cx="276843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CH" sz="1400" dirty="0">
                <a:solidFill>
                  <a:srgbClr val="FF0000"/>
                </a:solidFill>
                <a:latin typeface="+mj-lt"/>
              </a:rPr>
              <a:t>One </a:t>
            </a:r>
            <a:r>
              <a:rPr lang="fr-CH" sz="1400" dirty="0" err="1">
                <a:solidFill>
                  <a:srgbClr val="FF0000"/>
                </a:solidFill>
                <a:latin typeface="+mj-lt"/>
              </a:rPr>
              <a:t>parameter</a:t>
            </a:r>
            <a:r>
              <a:rPr lang="fr-CH" sz="1400" dirty="0">
                <a:solidFill>
                  <a:srgbClr val="FF0000"/>
                </a:solidFill>
                <a:latin typeface="+mj-lt"/>
              </a:rPr>
              <a:t> change per </a:t>
            </a:r>
            <a:r>
              <a:rPr lang="fr-CH" sz="1400" dirty="0" err="1">
                <a:solidFill>
                  <a:srgbClr val="FF0000"/>
                </a:solidFill>
                <a:latin typeface="+mj-lt"/>
              </a:rPr>
              <a:t>coil</a:t>
            </a:r>
            <a:endParaRPr lang="fr-CH" sz="1400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067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D273F8-4752-CAE8-F1D7-A4BBFF76CE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30498"/>
            <a:ext cx="8226854" cy="940443"/>
          </a:xfrm>
        </p:spPr>
        <p:txBody>
          <a:bodyPr/>
          <a:lstStyle/>
          <a:p>
            <a:r>
              <a:rPr lang="en-GB" dirty="0"/>
              <a:t>SMC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B63E4-EC74-2CC1-2F8B-A1335BB3A1A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21F206-D31E-D324-FE6F-8B1DA26414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8F5F2-FEB3-D226-2DAF-9B5788F296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02366A3-6713-93E2-6786-8B40D8D38963}"/>
              </a:ext>
            </a:extLst>
          </p:cNvPr>
          <p:cNvGrpSpPr/>
          <p:nvPr/>
        </p:nvGrpSpPr>
        <p:grpSpPr>
          <a:xfrm>
            <a:off x="4857009" y="293064"/>
            <a:ext cx="3952725" cy="2870827"/>
            <a:chOff x="287502" y="1294725"/>
            <a:chExt cx="3952725" cy="2870827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1262413A-5D7D-7BA9-AB59-0902D121FD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7502" y="1294725"/>
              <a:ext cx="3599842" cy="2870827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936F864F-00E3-DFE3-5991-6FBB070DD1FE}"/>
                </a:ext>
              </a:extLst>
            </p:cNvPr>
            <p:cNvSpPr/>
            <p:nvPr/>
          </p:nvSpPr>
          <p:spPr>
            <a:xfrm>
              <a:off x="2532807" y="2442658"/>
              <a:ext cx="436528" cy="441229"/>
            </a:xfrm>
            <a:prstGeom prst="ellipse">
              <a:avLst/>
            </a:prstGeom>
            <a:noFill/>
            <a:ln w="22225">
              <a:solidFill>
                <a:srgbClr val="F09E18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5E72436-E58C-FA46-AE9C-CE5F56320B1C}"/>
                </a:ext>
              </a:extLst>
            </p:cNvPr>
            <p:cNvSpPr txBox="1"/>
            <p:nvPr/>
          </p:nvSpPr>
          <p:spPr>
            <a:xfrm>
              <a:off x="2872231" y="2215201"/>
              <a:ext cx="1367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b="1" u="sng" dirty="0"/>
                <a:t>Ramp rate Study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0F37A90C-8729-E9B4-C128-B88DDC297C02}"/>
                </a:ext>
              </a:extLst>
            </p:cNvPr>
            <p:cNvCxnSpPr>
              <a:cxnSpLocks/>
              <a:endCxn id="10" idx="6"/>
            </p:cNvCxnSpPr>
            <p:nvPr/>
          </p:nvCxnSpPr>
          <p:spPr>
            <a:xfrm flipH="1">
              <a:off x="2969335" y="2442658"/>
              <a:ext cx="463487" cy="220615"/>
            </a:xfrm>
            <a:prstGeom prst="straightConnector1">
              <a:avLst/>
            </a:prstGeom>
            <a:ln w="25400">
              <a:solidFill>
                <a:srgbClr val="F09E18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EF33DA7-0411-87E3-9C42-71EF409F43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574" y="963302"/>
            <a:ext cx="3683435" cy="284542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53732F4-156E-CE1B-A673-272AF4614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8855" y="2769922"/>
            <a:ext cx="3442223" cy="27747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CF4592-C5F0-2E78-2BBA-5C78D7DC2A50}"/>
              </a:ext>
            </a:extLst>
          </p:cNvPr>
          <p:cNvSpPr txBox="1"/>
          <p:nvPr/>
        </p:nvSpPr>
        <p:spPr>
          <a:xfrm>
            <a:off x="360568" y="5507706"/>
            <a:ext cx="396124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Tx/>
              <a:buChar char="-"/>
            </a:pPr>
            <a:r>
              <a:rPr lang="nl-NL" sz="1000" dirty="0" err="1"/>
              <a:t>Initial</a:t>
            </a:r>
            <a:r>
              <a:rPr lang="nl-NL" sz="1000" dirty="0"/>
              <a:t> training at 4.5 K, 22 </a:t>
            </a:r>
            <a:r>
              <a:rPr lang="nl-NL" sz="1000" dirty="0" err="1"/>
              <a:t>quenches,reaching</a:t>
            </a:r>
            <a:r>
              <a:rPr lang="nl-NL" sz="1000" dirty="0"/>
              <a:t> 13 </a:t>
            </a:r>
            <a:r>
              <a:rPr lang="nl-NL" sz="1000" dirty="0" err="1"/>
              <a:t>kA</a:t>
            </a:r>
            <a:r>
              <a:rPr lang="nl-NL" sz="1000" dirty="0"/>
              <a:t> (91 % </a:t>
            </a:r>
            <a:r>
              <a:rPr lang="nl-NL" sz="1000" dirty="0" err="1"/>
              <a:t>Iss</a:t>
            </a:r>
            <a:r>
              <a:rPr lang="nl-NL" sz="1000" dirty="0"/>
              <a:t>)</a:t>
            </a:r>
          </a:p>
          <a:p>
            <a:pPr marL="285750" indent="-285750" algn="l">
              <a:buFontTx/>
              <a:buChar char="-"/>
            </a:pPr>
            <a:r>
              <a:rPr lang="nl-NL" sz="1000" dirty="0"/>
              <a:t>At 1.9 K, </a:t>
            </a:r>
            <a:r>
              <a:rPr lang="nl-NL" sz="1000" dirty="0" err="1"/>
              <a:t>reached</a:t>
            </a:r>
            <a:r>
              <a:rPr lang="nl-NL" sz="1000" dirty="0"/>
              <a:t> 13.46 </a:t>
            </a:r>
            <a:r>
              <a:rPr lang="nl-NL" sz="1000" dirty="0" err="1"/>
              <a:t>kA</a:t>
            </a:r>
            <a:r>
              <a:rPr lang="nl-NL" sz="1000" dirty="0"/>
              <a:t> (86 % </a:t>
            </a:r>
            <a:r>
              <a:rPr lang="nl-NL" sz="1000" dirty="0" err="1"/>
              <a:t>Iss</a:t>
            </a:r>
            <a:r>
              <a:rPr lang="nl-NL" sz="1000" dirty="0"/>
              <a:t>)</a:t>
            </a:r>
          </a:p>
          <a:p>
            <a:pPr marL="285750" indent="-285750" algn="l">
              <a:buFontTx/>
              <a:buChar char="-"/>
            </a:pPr>
            <a:r>
              <a:rPr lang="nl-NL" sz="1000" dirty="0"/>
              <a:t>At 1.9 K, </a:t>
            </a:r>
            <a:r>
              <a:rPr lang="nl-NL" sz="1000" dirty="0" err="1"/>
              <a:t>degraded</a:t>
            </a:r>
            <a:r>
              <a:rPr lang="nl-NL" sz="1000" dirty="0"/>
              <a:t> </a:t>
            </a:r>
            <a:r>
              <a:rPr lang="nl-NL" sz="1000" dirty="0" err="1"/>
              <a:t>to</a:t>
            </a:r>
            <a:r>
              <a:rPr lang="nl-NL" sz="1000" dirty="0"/>
              <a:t> 13.08 </a:t>
            </a:r>
            <a:r>
              <a:rPr lang="nl-NL" sz="1000" dirty="0" err="1"/>
              <a:t>kA</a:t>
            </a:r>
            <a:r>
              <a:rPr lang="nl-NL" sz="1000" dirty="0"/>
              <a:t> (84 % </a:t>
            </a:r>
            <a:r>
              <a:rPr lang="nl-NL" sz="1000" dirty="0" err="1"/>
              <a:t>Iss</a:t>
            </a:r>
            <a:r>
              <a:rPr lang="nl-NL" sz="1000" dirty="0"/>
              <a:t>)</a:t>
            </a:r>
          </a:p>
          <a:p>
            <a:pPr marL="285750" indent="-285750" algn="l">
              <a:buFontTx/>
              <a:buChar char="-"/>
            </a:pPr>
            <a:r>
              <a:rPr lang="nl-NL" sz="1000" dirty="0"/>
              <a:t>At 4.5 K, </a:t>
            </a:r>
            <a:r>
              <a:rPr lang="nl-NL" sz="1000" dirty="0" err="1"/>
              <a:t>degraded</a:t>
            </a:r>
            <a:r>
              <a:rPr lang="nl-NL" sz="1000" dirty="0"/>
              <a:t> </a:t>
            </a:r>
            <a:r>
              <a:rPr lang="nl-NL" sz="1000" dirty="0" err="1"/>
              <a:t>to</a:t>
            </a:r>
            <a:r>
              <a:rPr lang="nl-NL" sz="1000" dirty="0"/>
              <a:t> 11.74 </a:t>
            </a:r>
            <a:r>
              <a:rPr lang="nl-NL" sz="1000" dirty="0" err="1"/>
              <a:t>kA</a:t>
            </a:r>
            <a:r>
              <a:rPr lang="nl-NL" sz="1000" dirty="0"/>
              <a:t> (83 % </a:t>
            </a:r>
            <a:r>
              <a:rPr lang="nl-NL" sz="1000" dirty="0" err="1"/>
              <a:t>Iss</a:t>
            </a:r>
            <a:r>
              <a:rPr lang="nl-NL" sz="1000" dirty="0"/>
              <a:t>)</a:t>
            </a:r>
          </a:p>
          <a:p>
            <a:endParaRPr lang="en-GB" sz="1000" dirty="0"/>
          </a:p>
        </p:txBody>
      </p:sp>
      <p:pic>
        <p:nvPicPr>
          <p:cNvPr id="20" name="Content Placeholder 10">
            <a:extLst>
              <a:ext uri="{FF2B5EF4-FFF2-40B4-BE49-F238E27FC236}">
                <a16:creationId xmlns:a16="http://schemas.microsoft.com/office/drawing/2014/main" id="{B583E235-8EDC-58AA-B96D-F4880807E51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5167093" y="3446830"/>
            <a:ext cx="3674933" cy="2410779"/>
          </a:xfrm>
        </p:spPr>
      </p:pic>
    </p:spTree>
    <p:extLst>
      <p:ext uri="{BB962C8B-B14F-4D97-AF65-F5344CB8AC3E}">
        <p14:creationId xmlns:p14="http://schemas.microsoft.com/office/powerpoint/2010/main" val="363689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F33B4-B089-D45E-9E51-44185DE18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0050" y="53086"/>
            <a:ext cx="8226854" cy="940443"/>
          </a:xfrm>
        </p:spPr>
        <p:txBody>
          <a:bodyPr/>
          <a:lstStyle/>
          <a:p>
            <a:r>
              <a:rPr lang="en-US" dirty="0"/>
              <a:t>Running and future activities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43179-440C-C9B6-E7A6-F32E4E5DBE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8BE9FA-8AD6-A760-9871-6C494DC630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FDE1F-D49E-E3F2-DE67-0ED41DCBEE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9CCE449-B653-A84E-AB35-4DF2F335D12D}"/>
              </a:ext>
            </a:extLst>
          </p:cNvPr>
          <p:cNvSpPr txBox="1"/>
          <p:nvPr/>
        </p:nvSpPr>
        <p:spPr>
          <a:xfrm>
            <a:off x="218086" y="1007604"/>
            <a:ext cx="87078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The feasibility study for a 14 T+ dipole block-coil type with flared-end is well advanced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We propose a double layer coil block configuration, using  a 40 strands cable for a 40 mm aperture.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main magnet parameters are a bit ‘less challenging’ than HL-LHC magnets (lower current density, lower energy density, similar stress level due to electromagnetic forces)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Electro-magnetic design study for 2 in1 configuration expected to be completed by the end of the year. Mechanical design will follow.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 A detailed conceptual and engineering design of the 1 in 1 configuration will start in October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Mechanical design started, feedback will be included in the electromagnetic design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Winding test in the coming months will define the baseline cable and the main parameters for the detailed 3D electromagnetic design.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The two activities must progress in parallel for a quick and smooth transition to the engineering design of the 1in1 configuration.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SMC program will continue running while investigating the causes of coil non expected behaviour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eRMC</a:t>
            </a:r>
            <a:r>
              <a:rPr lang="en-GB" sz="1400" dirty="0"/>
              <a:t>/RMM program will run in parallel to further explore the straight section of a coil block configuration: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RMM conservative preload study running until end of 2023. RMM1c has been tested in July 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Winding of 3 eRMC coils will start Q4-2023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eRMC2 magnet will be assembled and tested in 2024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RMM2 powering tests scheduled end of 2024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046DCD-6E31-E241-9515-0E4394B75DAE}"/>
              </a:ext>
            </a:extLst>
          </p:cNvPr>
          <p:cNvSpPr txBox="1"/>
          <p:nvPr/>
        </p:nvSpPr>
        <p:spPr>
          <a:xfrm>
            <a:off x="1025052" y="5207441"/>
            <a:ext cx="7475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400" dirty="0"/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18715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878" y="1333144"/>
            <a:ext cx="8894617" cy="3161944"/>
          </a:xfrm>
        </p:spPr>
        <p:txBody>
          <a:bodyPr>
            <a:noAutofit/>
          </a:bodyPr>
          <a:lstStyle/>
          <a:p>
            <a:pPr algn="ctr"/>
            <a:r>
              <a:rPr lang="en-GB" sz="3600" dirty="0"/>
              <a:t>Nb</a:t>
            </a:r>
            <a:r>
              <a:rPr lang="en-GB" sz="3600" baseline="-25000" dirty="0"/>
              <a:t>3</a:t>
            </a:r>
            <a:r>
              <a:rPr lang="en-GB" sz="3600" dirty="0"/>
              <a:t>Sn ultimate performance dipole models</a:t>
            </a:r>
            <a:br>
              <a:rPr lang="en-GB" sz="3600" dirty="0"/>
            </a:br>
            <a:r>
              <a:rPr lang="en-GB" sz="3600" dirty="0"/>
              <a:t>14T</a:t>
            </a:r>
            <a:r>
              <a:rPr lang="en-GB" sz="3600" baseline="30000" dirty="0"/>
              <a:t>+</a:t>
            </a:r>
            <a:r>
              <a:rPr lang="en-GB" sz="3600" dirty="0"/>
              <a:t> Dipole</a:t>
            </a:r>
            <a:br>
              <a:rPr lang="en-GB" sz="3600" dirty="0"/>
            </a:br>
            <a:br>
              <a:rPr lang="en-GB" sz="3600" dirty="0"/>
            </a:br>
            <a:r>
              <a:rPr lang="en-GB" sz="3200" dirty="0"/>
              <a:t>Second HFM-RD Line 3 Forum</a:t>
            </a:r>
            <a:br>
              <a:rPr lang="en-GB" sz="3600" dirty="0"/>
            </a:br>
            <a:endParaRPr lang="en-GB" sz="36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174796-5C3F-4600-B698-41E5038249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24633F-1C14-447E-BE38-1DC19C71AE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48B040-0874-FE41-8504-D4BF696DF7A6}"/>
              </a:ext>
            </a:extLst>
          </p:cNvPr>
          <p:cNvSpPr txBox="1"/>
          <p:nvPr/>
        </p:nvSpPr>
        <p:spPr>
          <a:xfrm>
            <a:off x="6431561" y="5654792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/>
              <a:t>Date:</a:t>
            </a:r>
            <a:r>
              <a:rPr lang="fr-CH" dirty="0"/>
              <a:t> </a:t>
            </a:r>
            <a:r>
              <a:rPr lang="fr-CH" dirty="0" err="1"/>
              <a:t>September</a:t>
            </a:r>
            <a:r>
              <a:rPr lang="fr-CH" dirty="0"/>
              <a:t> 2023</a:t>
            </a:r>
            <a:r>
              <a:rPr lang="en-FR"/>
              <a:t> </a:t>
            </a:r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27703" y="4217022"/>
            <a:ext cx="8452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Author</a:t>
            </a:r>
            <a:r>
              <a:rPr lang="en-FR"/>
              <a:t>: </a:t>
            </a:r>
            <a:r>
              <a:rPr lang="fr-CH" u="sng" dirty="0"/>
              <a:t>J.C. Perez</a:t>
            </a:r>
            <a:r>
              <a:rPr lang="fr-CH" dirty="0"/>
              <a:t>, L. </a:t>
            </a:r>
            <a:r>
              <a:rPr lang="fr-CH" dirty="0" err="1"/>
              <a:t>Fiscarelli</a:t>
            </a:r>
            <a:r>
              <a:rPr lang="fr-CH" dirty="0"/>
              <a:t>, E. </a:t>
            </a:r>
            <a:r>
              <a:rPr lang="fr-CH" dirty="0" err="1"/>
              <a:t>Gautheron</a:t>
            </a:r>
            <a:r>
              <a:rPr lang="fr-CH" dirty="0"/>
              <a:t>, S. Izquierdo,  E. </a:t>
            </a:r>
            <a:r>
              <a:rPr lang="fr-CH" dirty="0" err="1"/>
              <a:t>Todesco</a:t>
            </a:r>
            <a:endParaRPr lang="fr-CH" dirty="0"/>
          </a:p>
          <a:p>
            <a:pPr algn="ctr"/>
            <a:r>
              <a:rPr lang="en-GB" dirty="0">
                <a:effectLst/>
                <a:latin typeface="Arial" panose="020B0604020202020204" pitchFamily="34" charset="0"/>
              </a:rPr>
              <a:t>Acknowledgements to  D. Perini for discussions</a:t>
            </a:r>
            <a:endParaRPr lang="fr-CH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CA34F1-C311-3EF3-B2C7-A9F162838C38}"/>
              </a:ext>
            </a:extLst>
          </p:cNvPr>
          <p:cNvSpPr txBox="1"/>
          <p:nvPr/>
        </p:nvSpPr>
        <p:spPr>
          <a:xfrm>
            <a:off x="106878" y="5809446"/>
            <a:ext cx="31727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https://</a:t>
            </a:r>
            <a:r>
              <a:rPr lang="en-GB" sz="1400" dirty="0" err="1"/>
              <a:t>indico.cern.ch</a:t>
            </a:r>
            <a:r>
              <a:rPr lang="en-GB" sz="1400" dirty="0"/>
              <a:t>/event/1312608/</a:t>
            </a:r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6C61-06FE-871A-5FF5-EE7953BDCC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 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4C64BB-E34E-C265-52FF-CD74A4745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Scope of the Work Package</a:t>
            </a:r>
          </a:p>
          <a:p>
            <a:r>
              <a:rPr lang="en-GB" dirty="0"/>
              <a:t>Tasks &amp; Deliverables</a:t>
            </a:r>
          </a:p>
          <a:p>
            <a:r>
              <a:rPr lang="en-GB" dirty="0"/>
              <a:t>14 T Dipole design status</a:t>
            </a:r>
          </a:p>
          <a:p>
            <a:r>
              <a:rPr lang="en-GB" dirty="0"/>
              <a:t>eRMC/RMM &amp; SMC magnets</a:t>
            </a:r>
          </a:p>
          <a:p>
            <a:r>
              <a:rPr lang="en-GB" dirty="0"/>
              <a:t>Running and future activities</a:t>
            </a:r>
          </a:p>
          <a:p>
            <a:pPr marL="36576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ACC488-B87B-4D69-DCD6-94353E3F653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53160-0016-3278-C7FC-2332742C9F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FECF9-BA2F-0AEC-675B-BC7E9A6896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25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CED47-1E04-E089-B37B-C5760B73E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393" y="130498"/>
            <a:ext cx="8219661" cy="1591733"/>
          </a:xfrm>
        </p:spPr>
        <p:txBody>
          <a:bodyPr/>
          <a:lstStyle/>
          <a:p>
            <a:r>
              <a:rPr lang="en-GB" dirty="0"/>
              <a:t>Scope of the Work Package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F178140-6E73-FAFD-D79E-8B72A129F92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FC15202-AC57-3F27-367A-B1828B37DC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8795AE-BBA0-2B32-EB81-7120FBAEE6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DA0D077-61BD-524E-8AF0-7A117335030C}"/>
              </a:ext>
            </a:extLst>
          </p:cNvPr>
          <p:cNvSpPr txBox="1">
            <a:spLocks/>
          </p:cNvSpPr>
          <p:nvPr/>
        </p:nvSpPr>
        <p:spPr>
          <a:xfrm>
            <a:off x="457200" y="1496291"/>
            <a:ext cx="8226854" cy="4199553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2800" b="1" u="sng" dirty="0"/>
              <a:t>WP3.5: Nb</a:t>
            </a:r>
            <a:r>
              <a:rPr lang="en-GB" sz="2800" b="1" u="sng" baseline="-25000" dirty="0"/>
              <a:t>3</a:t>
            </a:r>
            <a:r>
              <a:rPr lang="en-GB" sz="2800" b="1" u="sng" dirty="0"/>
              <a:t>Sn ultimate performance dipole models</a:t>
            </a:r>
          </a:p>
          <a:p>
            <a:r>
              <a:rPr lang="en-GB" sz="2400" b="1" dirty="0"/>
              <a:t>Pursue the work started in the frame of the FCC Magnet development Program towards 16 T Dipole models</a:t>
            </a:r>
          </a:p>
          <a:p>
            <a:pPr lvl="1"/>
            <a:r>
              <a:rPr lang="en-GB" sz="2400" dirty="0">
                <a:solidFill>
                  <a:srgbClr val="FF0000"/>
                </a:solidFill>
              </a:rPr>
              <a:t>Demonstrate Nb</a:t>
            </a:r>
            <a:r>
              <a:rPr lang="en-GB" sz="2400" baseline="-25000" dirty="0">
                <a:solidFill>
                  <a:srgbClr val="FF0000"/>
                </a:solidFill>
              </a:rPr>
              <a:t>3</a:t>
            </a:r>
            <a:r>
              <a:rPr lang="en-GB" sz="2400" dirty="0">
                <a:solidFill>
                  <a:srgbClr val="FF0000"/>
                </a:solidFill>
              </a:rPr>
              <a:t>Sn potential above 14 T </a:t>
            </a:r>
            <a:r>
              <a:rPr lang="en-GB" sz="2400" dirty="0"/>
              <a:t>and in terms of ultimate performance (16 T target)</a:t>
            </a:r>
          </a:p>
          <a:p>
            <a:pPr lvl="1"/>
            <a:r>
              <a:rPr lang="en-GB" sz="2400" dirty="0"/>
              <a:t>Design and construction of a 14 T+ accelerator quality dipole model magnet</a:t>
            </a:r>
          </a:p>
          <a:p>
            <a:pPr lvl="1"/>
            <a:r>
              <a:rPr lang="en-GB" sz="2400" dirty="0"/>
              <a:t>Explore alternatives and develop design and technology for ultimate performance Nb</a:t>
            </a:r>
            <a:r>
              <a:rPr lang="en-GB" sz="2400" baseline="-25000" dirty="0"/>
              <a:t>3</a:t>
            </a:r>
            <a:r>
              <a:rPr lang="en-GB" sz="2400" dirty="0"/>
              <a:t>Sn magnets</a:t>
            </a:r>
          </a:p>
        </p:txBody>
      </p:sp>
    </p:spTree>
    <p:extLst>
      <p:ext uri="{BB962C8B-B14F-4D97-AF65-F5344CB8AC3E}">
        <p14:creationId xmlns:p14="http://schemas.microsoft.com/office/powerpoint/2010/main" val="1784629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6F5766-5FB5-769B-8307-3F382BE9C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34901"/>
            <a:ext cx="8226854" cy="940443"/>
          </a:xfrm>
        </p:spPr>
        <p:txBody>
          <a:bodyPr/>
          <a:lstStyle/>
          <a:p>
            <a:r>
              <a:rPr lang="en-GB" dirty="0"/>
              <a:t>Tasks &amp; Deliverables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58990-69E9-C816-32BC-BA8C7C677BD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2DA136-40FB-016D-67DD-074665754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CA09AA-EA5E-AEE8-A54A-D6EE7D81A2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9575589-3AA7-36DC-7741-A435407F23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2033270"/>
              </p:ext>
            </p:extLst>
          </p:nvPr>
        </p:nvGraphicFramePr>
        <p:xfrm>
          <a:off x="853199" y="1522124"/>
          <a:ext cx="6591030" cy="4657727"/>
        </p:xfrm>
        <a:graphic>
          <a:graphicData uri="http://schemas.openxmlformats.org/drawingml/2006/table">
            <a:tbl>
              <a:tblPr/>
              <a:tblGrid>
                <a:gridCol w="927910">
                  <a:extLst>
                    <a:ext uri="{9D8B030D-6E8A-4147-A177-3AD203B41FA5}">
                      <a16:colId xmlns:a16="http://schemas.microsoft.com/office/drawing/2014/main" val="29351445"/>
                    </a:ext>
                  </a:extLst>
                </a:gridCol>
                <a:gridCol w="4017754">
                  <a:extLst>
                    <a:ext uri="{9D8B030D-6E8A-4147-A177-3AD203B41FA5}">
                      <a16:colId xmlns:a16="http://schemas.microsoft.com/office/drawing/2014/main" val="2452956592"/>
                    </a:ext>
                  </a:extLst>
                </a:gridCol>
                <a:gridCol w="736588">
                  <a:extLst>
                    <a:ext uri="{9D8B030D-6E8A-4147-A177-3AD203B41FA5}">
                      <a16:colId xmlns:a16="http://schemas.microsoft.com/office/drawing/2014/main" val="3401015140"/>
                    </a:ext>
                  </a:extLst>
                </a:gridCol>
                <a:gridCol w="908778">
                  <a:extLst>
                    <a:ext uri="{9D8B030D-6E8A-4147-A177-3AD203B41FA5}">
                      <a16:colId xmlns:a16="http://schemas.microsoft.com/office/drawing/2014/main" val="733178872"/>
                    </a:ext>
                  </a:extLst>
                </a:gridCol>
              </a:tblGrid>
              <a:tr h="477826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Task/Deliverable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Description 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Start date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End date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0190643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RMM1b powering test (traget field &gt; 16.5 T)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1378115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WP3.5-T1.1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Rods optimisation 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2011943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WP3.5-T1.2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Conservative preload study and optimisation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5343780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WP3.5-T1.3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RMM1b powering tests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2890075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WP3.5-T1.4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Preload results analysis and proposal for next steps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3966035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WP3.5-T1-D1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RMM1a and  RMM1b test report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1622998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WP3.5-T2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RMM2a Magnet </a:t>
                      </a:r>
                      <a:r>
                        <a:rPr lang="en-GB" sz="900" b="1" i="0" u="none" strike="noStrike" dirty="0" err="1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contruction</a:t>
                      </a:r>
                      <a:r>
                        <a:rPr lang="en-GB" sz="900" b="1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(target field &gt; RMM1b)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Oct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Mar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1129772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WP3.5-T2.1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Fabrication of 3 </a:t>
                      </a:r>
                      <a:r>
                        <a:rPr lang="en-GB" sz="900" b="0" i="0" u="none" strike="noStrike" dirty="0" err="1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eRMC</a:t>
                      </a:r>
                      <a:r>
                        <a:rPr lang="en-GB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coils 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Nov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Apr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7051043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WP3.5-T2-D1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CH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eRMC2 magnet </a:t>
                      </a:r>
                      <a:r>
                        <a:rPr lang="fr-CH" sz="900" b="0" i="0" u="none" strike="noStrike" dirty="0" err="1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  <a:endParaRPr lang="fr-CH" sz="900" b="0" i="0" u="none" strike="noStrike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Nov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521454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WP3.5-T2.2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CH" sz="900" b="0" i="0" u="none" strike="noStrike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eRMC2 powering tests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 dirty="0" err="1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  <a:r>
                        <a:rPr lang="fr-CH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 dirty="0">
                          <a:solidFill>
                            <a:schemeClr val="accent6"/>
                          </a:solidFill>
                          <a:effectLst/>
                          <a:latin typeface="Calibri" panose="020F0502020204030204" pitchFamily="34" charset="0"/>
                        </a:rPr>
                        <a:t>Jan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735977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WP3.5-T2-D2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eRMC2 Test Report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842486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WP3.5-T2-D3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RMM2a magnet assembly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5073588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WP3.5-T2.3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RMM2a powering tests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940228"/>
                  </a:ext>
                </a:extLst>
              </a:tr>
              <a:tr h="281243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WP3.5-T2.4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horizontal preload study 14T+ range (Analysis of conductor mechanical limits in a coil)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0306716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WP3.5-T2-D4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RMM2a Test Report</a:t>
                      </a:r>
                    </a:p>
                  </a:txBody>
                  <a:tcPr marL="5740" marR="5740" marT="574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23044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WP3.5-T2-D5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Report on RMM performance analysis and recommendations towards 14T+ DEMO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65058"/>
                  </a:ext>
                </a:extLst>
              </a:tr>
              <a:tr h="20519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WP3.5-T3.1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Feasibility study of a 14T + non graded block coil dipole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3904514"/>
                  </a:ext>
                </a:extLst>
              </a:tr>
              <a:tr h="29846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WP3.5-T3.2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cross section and preliminary protection study parametric study to define Jc , copper content, wire and cable dimension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2022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773186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WP3.5-T3.3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Joined task with Nb3Sn WP for effective conductor definition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8625259"/>
                  </a:ext>
                </a:extLst>
              </a:tr>
              <a:tr h="29846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WP3.5-T3.4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Joined task (R. van Weelderen WP4.6) for cooling options allowing to define magnet margin, operating temperature and cooling concept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2023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7367989"/>
                  </a:ext>
                </a:extLst>
              </a:tr>
              <a:tr h="298462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WP3.5-T3-D1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Mechanical conceptual design of a double aperture non graded block coil dipole magnet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 2024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 2026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978497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WP3.5-T3-D2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Technical requirements for a double aperture non graded block coil dipole magnet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 2026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 2026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570925"/>
                  </a:ext>
                </a:extLst>
              </a:tr>
              <a:tr h="149231">
                <a:tc>
                  <a:txBody>
                    <a:bodyPr/>
                    <a:lstStyle/>
                    <a:p>
                      <a:pPr algn="l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WP3.5-T3-D3</a:t>
                      </a:r>
                    </a:p>
                  </a:txBody>
                  <a:tcPr marL="137752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GB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Conceptual design  for a double aperture non graded block coil dipole magnet</a:t>
                      </a:r>
                    </a:p>
                  </a:txBody>
                  <a:tcPr marL="5740" marR="5740" marT="574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 2026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  <a:r>
                        <a:rPr lang="fr-CH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2026</a:t>
                      </a:r>
                    </a:p>
                  </a:txBody>
                  <a:tcPr marL="5740" marR="5740" marT="57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668221"/>
                  </a:ext>
                </a:extLst>
              </a:tr>
            </a:tbl>
          </a:graphicData>
        </a:graphic>
      </p:graphicFrame>
      <p:sp>
        <p:nvSpPr>
          <p:cNvPr id="8" name="Right Brace 7">
            <a:extLst>
              <a:ext uri="{FF2B5EF4-FFF2-40B4-BE49-F238E27FC236}">
                <a16:creationId xmlns:a16="http://schemas.microsoft.com/office/drawing/2014/main" id="{4911E2B1-A333-A43D-88F0-8A3B7F789BE8}"/>
              </a:ext>
            </a:extLst>
          </p:cNvPr>
          <p:cNvSpPr/>
          <p:nvPr/>
        </p:nvSpPr>
        <p:spPr>
          <a:xfrm>
            <a:off x="7642294" y="2011220"/>
            <a:ext cx="369455" cy="2396836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C637C-6F56-B8D4-7CEE-C2BBA3E0D5F2}"/>
              </a:ext>
            </a:extLst>
          </p:cNvPr>
          <p:cNvSpPr txBox="1"/>
          <p:nvPr/>
        </p:nvSpPr>
        <p:spPr>
          <a:xfrm>
            <a:off x="8101447" y="3104724"/>
            <a:ext cx="899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RMM</a:t>
            </a:r>
          </a:p>
          <a:p>
            <a:pPr algn="just"/>
            <a:endParaRPr lang="en-GB" sz="1400" dirty="0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B3BFBC3F-DF19-F3E3-9B48-C1A7EA25CAE4}"/>
              </a:ext>
            </a:extLst>
          </p:cNvPr>
          <p:cNvSpPr/>
          <p:nvPr/>
        </p:nvSpPr>
        <p:spPr>
          <a:xfrm>
            <a:off x="7642294" y="4629729"/>
            <a:ext cx="369455" cy="1550122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16DACBA-E241-15F7-072F-F781FA354B21}"/>
              </a:ext>
            </a:extLst>
          </p:cNvPr>
          <p:cNvSpPr txBox="1"/>
          <p:nvPr/>
        </p:nvSpPr>
        <p:spPr>
          <a:xfrm>
            <a:off x="8101447" y="5231959"/>
            <a:ext cx="8993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/>
              <a:t>14+ T</a:t>
            </a:r>
          </a:p>
        </p:txBody>
      </p:sp>
    </p:spTree>
    <p:extLst>
      <p:ext uri="{BB962C8B-B14F-4D97-AF65-F5344CB8AC3E}">
        <p14:creationId xmlns:p14="http://schemas.microsoft.com/office/powerpoint/2010/main" val="3943849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974904-DE7D-7746-A4B8-886E76AC4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03555"/>
            <a:ext cx="8226854" cy="940443"/>
          </a:xfrm>
        </p:spPr>
        <p:txBody>
          <a:bodyPr/>
          <a:lstStyle/>
          <a:p>
            <a:r>
              <a:rPr lang="en-GB" dirty="0"/>
              <a:t>Design Target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A876DA-6700-D441-8AE2-4532315A3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3926" y="945740"/>
            <a:ext cx="5120977" cy="2990223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&gt; 14 T </a:t>
            </a:r>
            <a:r>
              <a:rPr lang="en-US" sz="1600" dirty="0"/>
              <a:t>bore field with ≈ </a:t>
            </a:r>
            <a:r>
              <a:rPr lang="en-US" sz="1600" dirty="0">
                <a:solidFill>
                  <a:srgbClr val="FF0000"/>
                </a:solidFill>
              </a:rPr>
              <a:t>20 % </a:t>
            </a:r>
            <a:r>
              <a:rPr lang="en-US" sz="1600" dirty="0"/>
              <a:t>load line </a:t>
            </a:r>
            <a:r>
              <a:rPr lang="en-US" sz="1600" dirty="0">
                <a:solidFill>
                  <a:srgbClr val="FF0000"/>
                </a:solidFill>
              </a:rPr>
              <a:t>margin</a:t>
            </a:r>
          </a:p>
          <a:p>
            <a:r>
              <a:rPr lang="en-US" sz="1600" dirty="0"/>
              <a:t>Protection time margin &gt; 40 </a:t>
            </a:r>
            <a:r>
              <a:rPr lang="en-US" sz="1600" dirty="0" err="1"/>
              <a:t>ms</a:t>
            </a:r>
            <a:endParaRPr lang="en-US" sz="1600" dirty="0"/>
          </a:p>
          <a:p>
            <a:r>
              <a:rPr lang="en-US" sz="1600" dirty="0"/>
              <a:t>Aperture = </a:t>
            </a:r>
            <a:r>
              <a:rPr lang="en-US" sz="1600" dirty="0">
                <a:solidFill>
                  <a:srgbClr val="FF0000"/>
                </a:solidFill>
              </a:rPr>
              <a:t>50 mm</a:t>
            </a:r>
          </a:p>
          <a:p>
            <a:r>
              <a:rPr lang="en-US" sz="1600" dirty="0"/>
              <a:t>“Accelerator coil size”, </a:t>
            </a:r>
            <a:r>
              <a:rPr lang="en-US" sz="1600" dirty="0" err="1"/>
              <a:t>i.e</a:t>
            </a:r>
            <a:r>
              <a:rPr lang="en-US" sz="1600" dirty="0"/>
              <a:t>, &lt; 60 mm</a:t>
            </a:r>
          </a:p>
          <a:p>
            <a:r>
              <a:rPr lang="en-US" sz="1600" dirty="0"/>
              <a:t>Field quality within 10 units at all current levels (excluding PC effects)</a:t>
            </a:r>
          </a:p>
          <a:p>
            <a:r>
              <a:rPr lang="en-US" sz="1600" dirty="0"/>
              <a:t>Magnet OD: take </a:t>
            </a:r>
            <a:r>
              <a:rPr lang="en-US" sz="1600" dirty="0" err="1"/>
              <a:t>EuroCircol</a:t>
            </a:r>
            <a:r>
              <a:rPr lang="en-US" sz="1600" dirty="0"/>
              <a:t> dimensions as reference </a:t>
            </a:r>
          </a:p>
          <a:p>
            <a:pPr lvl="1"/>
            <a:r>
              <a:rPr lang="en-US" sz="1400" dirty="0"/>
              <a:t>Intra-beam distance: 250 mm</a:t>
            </a:r>
          </a:p>
          <a:p>
            <a:pPr lvl="1"/>
            <a:r>
              <a:rPr lang="en-US" sz="1400" dirty="0"/>
              <a:t>Cold mass OD: 800 mm and Magnet OD : 760 mm</a:t>
            </a:r>
            <a:endParaRPr lang="en-GB" sz="1400" dirty="0"/>
          </a:p>
          <a:p>
            <a:pPr lvl="1"/>
            <a:r>
              <a:rPr lang="en-US" sz="1400" dirty="0"/>
              <a:t>For the 1 in 1, we will scale 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35115E-A804-6A4E-BB8E-05A74936D2D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A8A52-55DE-2140-BD85-BAE0DB6DAEB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21EC26-CE2F-6344-B153-F161E1C91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B80401-C7A3-7AC4-3B94-A19D4E85D1EE}"/>
              </a:ext>
            </a:extLst>
          </p:cNvPr>
          <p:cNvSpPr txBox="1"/>
          <p:nvPr/>
        </p:nvSpPr>
        <p:spPr>
          <a:xfrm>
            <a:off x="3424245" y="4846003"/>
            <a:ext cx="167869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CABLE#1 </a:t>
            </a:r>
          </a:p>
          <a:p>
            <a:r>
              <a:rPr lang="en-US" sz="1100" dirty="0" err="1"/>
              <a:t>R</a:t>
            </a:r>
            <a:r>
              <a:rPr lang="en-US" sz="1100" baseline="-25000" dirty="0" err="1"/>
              <a:t>min</a:t>
            </a:r>
            <a:r>
              <a:rPr lang="en-US" sz="1100" dirty="0"/>
              <a:t> = 14.8 mm</a:t>
            </a:r>
          </a:p>
          <a:p>
            <a:r>
              <a:rPr lang="en-US" sz="1100" dirty="0"/>
              <a:t>Inner support = 4 mm</a:t>
            </a:r>
          </a:p>
          <a:p>
            <a:r>
              <a:rPr lang="en-US" sz="1100" dirty="0" err="1"/>
              <a:t>N</a:t>
            </a:r>
            <a:r>
              <a:rPr lang="en-US" sz="1100" baseline="-25000" dirty="0" err="1"/>
              <a:t>turns</a:t>
            </a:r>
            <a:r>
              <a:rPr lang="en-US" sz="1100" dirty="0"/>
              <a:t> = 50</a:t>
            </a:r>
          </a:p>
          <a:p>
            <a:r>
              <a:rPr lang="en-US" sz="1100" dirty="0"/>
              <a:t>CABLE #2</a:t>
            </a:r>
          </a:p>
          <a:p>
            <a:r>
              <a:rPr lang="en-US" sz="1100" dirty="0" err="1"/>
              <a:t>R</a:t>
            </a:r>
            <a:r>
              <a:rPr lang="en-US" sz="1100" baseline="-25000" dirty="0" err="1"/>
              <a:t>min</a:t>
            </a:r>
            <a:r>
              <a:rPr lang="en-US" sz="1100" dirty="0"/>
              <a:t> = 17 mm</a:t>
            </a:r>
          </a:p>
          <a:p>
            <a:r>
              <a:rPr lang="en-US" sz="1100" dirty="0"/>
              <a:t>Inner support = 5 mm</a:t>
            </a:r>
          </a:p>
          <a:p>
            <a:r>
              <a:rPr lang="en-US" sz="1100" dirty="0" err="1"/>
              <a:t>N</a:t>
            </a:r>
            <a:r>
              <a:rPr lang="en-US" sz="1100" baseline="-25000" dirty="0" err="1"/>
              <a:t>turns</a:t>
            </a:r>
            <a:r>
              <a:rPr lang="en-US" sz="1100" dirty="0"/>
              <a:t> = 54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54E7BF5-D17C-B739-D0BB-67D7A215B3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682" t="25743" r="53947" b="20710"/>
          <a:stretch/>
        </p:blipFill>
        <p:spPr>
          <a:xfrm>
            <a:off x="524547" y="4379931"/>
            <a:ext cx="2152748" cy="1873938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93EE3B4D-DD09-7495-35C7-51DE98AA761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881" t="25219" r="52536" b="21222"/>
          <a:stretch/>
        </p:blipFill>
        <p:spPr>
          <a:xfrm>
            <a:off x="875486" y="3918931"/>
            <a:ext cx="2089180" cy="171195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C285D8B-FF73-F271-5042-63D72734AC66}"/>
              </a:ext>
            </a:extLst>
          </p:cNvPr>
          <p:cNvCxnSpPr>
            <a:cxnSpLocks/>
          </p:cNvCxnSpPr>
          <p:nvPr/>
        </p:nvCxnSpPr>
        <p:spPr>
          <a:xfrm flipH="1">
            <a:off x="3069477" y="5630882"/>
            <a:ext cx="35476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8E106D9D-4968-6762-E4E2-8F2D4081551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647" t="36999" r="25000" b="35507"/>
          <a:stretch/>
        </p:blipFill>
        <p:spPr>
          <a:xfrm>
            <a:off x="4579759" y="3970875"/>
            <a:ext cx="690200" cy="1051540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39EB34D-20B2-486E-2A7E-ABEEA6ADC104}"/>
              </a:ext>
            </a:extLst>
          </p:cNvPr>
          <p:cNvCxnSpPr>
            <a:cxnSpLocks/>
          </p:cNvCxnSpPr>
          <p:nvPr/>
        </p:nvCxnSpPr>
        <p:spPr>
          <a:xfrm flipV="1">
            <a:off x="4085917" y="4713880"/>
            <a:ext cx="361436" cy="1576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86389848-E8B1-446F-F9EB-9641B01D9D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396" t="21764" r="44194" b="17589"/>
          <a:stretch/>
        </p:blipFill>
        <p:spPr>
          <a:xfrm>
            <a:off x="5808459" y="869164"/>
            <a:ext cx="2784169" cy="296559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82BA421-FA22-17C0-43C8-53E19A1ADCBA}"/>
              </a:ext>
            </a:extLst>
          </p:cNvPr>
          <p:cNvSpPr txBox="1"/>
          <p:nvPr/>
        </p:nvSpPr>
        <p:spPr>
          <a:xfrm>
            <a:off x="5654788" y="240957"/>
            <a:ext cx="2937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/>
              <a:t>Field errors as a function of the current (geometric + iron saturation)</a:t>
            </a:r>
            <a:endParaRPr lang="en-GB" sz="1200" i="1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642DD4E-FEEB-9398-AA55-1203979EFA2E}"/>
              </a:ext>
            </a:extLst>
          </p:cNvPr>
          <p:cNvSpPr txBox="1"/>
          <p:nvPr/>
        </p:nvSpPr>
        <p:spPr>
          <a:xfrm>
            <a:off x="5562514" y="3773794"/>
            <a:ext cx="3523297" cy="95410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Conceptual design with acceptable field quality (&lt; 10 units at all current levels, excluding PC) for cable 44*1.1 mm (TDF magnet) and cable 48*1 mm completed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79C4A7-7763-2A91-8708-4460CC136C89}"/>
              </a:ext>
            </a:extLst>
          </p:cNvPr>
          <p:cNvSpPr txBox="1"/>
          <p:nvPr/>
        </p:nvSpPr>
        <p:spPr>
          <a:xfrm>
            <a:off x="5488984" y="4914564"/>
            <a:ext cx="3523297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rgbClr val="FF0000"/>
                </a:solidFill>
              </a:rPr>
              <a:t> Parametric analysis for 14+ magnet based on block coils completed by E. </a:t>
            </a:r>
            <a:r>
              <a:rPr lang="en-GB" sz="1600" dirty="0" err="1">
                <a:solidFill>
                  <a:srgbClr val="FF0000"/>
                </a:solidFill>
              </a:rPr>
              <a:t>Todesco</a:t>
            </a:r>
            <a:endParaRPr lang="en-GB" sz="1600" dirty="0">
              <a:solidFill>
                <a:srgbClr val="FF0000"/>
              </a:solidFill>
            </a:endParaRPr>
          </a:p>
          <a:p>
            <a:pPr algn="ctr"/>
            <a:r>
              <a:rPr lang="en-GB" sz="1000" dirty="0"/>
              <a:t>(https://</a:t>
            </a:r>
            <a:r>
              <a:rPr lang="en-GB" sz="1000" dirty="0" err="1"/>
              <a:t>indico.cern.ch</a:t>
            </a:r>
            <a:r>
              <a:rPr lang="en-GB" sz="1000" dirty="0"/>
              <a:t>/event/1292121/)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99D355-3F51-0DCC-FFB0-6B90A61B5827}"/>
              </a:ext>
            </a:extLst>
          </p:cNvPr>
          <p:cNvSpPr txBox="1"/>
          <p:nvPr/>
        </p:nvSpPr>
        <p:spPr>
          <a:xfrm>
            <a:off x="6812998" y="6007648"/>
            <a:ext cx="2199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S. </a:t>
            </a:r>
            <a:r>
              <a:rPr lang="en-GB" sz="1000" dirty="0" err="1"/>
              <a:t>Izquierdo</a:t>
            </a:r>
            <a:r>
              <a:rPr lang="en-GB" sz="1000" dirty="0"/>
              <a:t> Bermudez</a:t>
            </a:r>
          </a:p>
        </p:txBody>
      </p:sp>
    </p:spTree>
    <p:extLst>
      <p:ext uri="{BB962C8B-B14F-4D97-AF65-F5344CB8AC3E}">
        <p14:creationId xmlns:p14="http://schemas.microsoft.com/office/powerpoint/2010/main" val="3675874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21" grpId="0"/>
      <p:bldP spid="22" grpId="0" animBg="1"/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F9B09C-7D35-6E44-90F0-F95214439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Change of design target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BE62D2-5FC3-C94B-996D-9DC2A3ACFC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0D15A-9DF2-624D-9749-5D4B3EF7C0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59597-271A-C447-BB72-6B04BDE66F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A236D214-12CD-3443-8C36-69666E8E4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1193" y="1325606"/>
            <a:ext cx="8803177" cy="4667421"/>
          </a:xfrm>
        </p:spPr>
        <p:txBody>
          <a:bodyPr>
            <a:normAutofit/>
          </a:bodyPr>
          <a:lstStyle/>
          <a:p>
            <a:r>
              <a:rPr lang="en-US" sz="2400" dirty="0"/>
              <a:t>&gt; 14 T bore field with 20 % load line margin</a:t>
            </a:r>
          </a:p>
          <a:p>
            <a:r>
              <a:rPr lang="en-US" sz="2400" dirty="0"/>
              <a:t>Protection time margin &gt; 40 </a:t>
            </a:r>
            <a:r>
              <a:rPr lang="en-US" sz="2400" dirty="0" err="1"/>
              <a:t>ms</a:t>
            </a:r>
            <a:endParaRPr lang="en-US" sz="2400" dirty="0"/>
          </a:p>
          <a:p>
            <a:r>
              <a:rPr lang="en-US" sz="2400" dirty="0">
                <a:solidFill>
                  <a:srgbClr val="FF0000"/>
                </a:solidFill>
              </a:rPr>
              <a:t>Aperture = </a:t>
            </a:r>
            <a:r>
              <a:rPr lang="en-US" sz="2400" strike="sngStrike" dirty="0">
                <a:solidFill>
                  <a:srgbClr val="FF0000"/>
                </a:solidFill>
              </a:rPr>
              <a:t>50 mm </a:t>
            </a:r>
            <a:r>
              <a:rPr lang="en-US" sz="2400" dirty="0">
                <a:solidFill>
                  <a:srgbClr val="FF0000"/>
                </a:solidFill>
                <a:sym typeface="Wingdings" panose="05000000000000000000" pitchFamily="2" charset="2"/>
              </a:rPr>
              <a:t> 40 mm (40 strands cable produced at CERN) </a:t>
            </a:r>
            <a:endParaRPr lang="en-US" sz="2400" dirty="0">
              <a:solidFill>
                <a:srgbClr val="FF0000"/>
              </a:solidFill>
            </a:endParaRPr>
          </a:p>
          <a:p>
            <a:r>
              <a:rPr lang="en-US" sz="2400" dirty="0"/>
              <a:t>‘Accelerator coil size’, </a:t>
            </a:r>
            <a:r>
              <a:rPr lang="en-US" sz="2400" dirty="0" err="1"/>
              <a:t>i.e</a:t>
            </a:r>
            <a:r>
              <a:rPr lang="en-US" sz="2400" dirty="0"/>
              <a:t>, &lt; 60 mm</a:t>
            </a:r>
          </a:p>
          <a:p>
            <a:r>
              <a:rPr lang="en-US" sz="2400" dirty="0"/>
              <a:t>Field quality within 10 units at all current levels (excluding PC effects)</a:t>
            </a:r>
          </a:p>
          <a:p>
            <a:r>
              <a:rPr lang="en-US" sz="2400" dirty="0"/>
              <a:t>Magnet OD, take Euro-</a:t>
            </a:r>
            <a:r>
              <a:rPr lang="en-US" sz="2400" dirty="0" err="1"/>
              <a:t>Circol</a:t>
            </a:r>
            <a:r>
              <a:rPr lang="en-US" sz="2400" dirty="0"/>
              <a:t> dimensions as reference (Intra-beam distance: 250 mm; Cold mass OD: 800 mm; Magnet OD : 760 mm</a:t>
            </a:r>
            <a:endParaRPr lang="en-GB" sz="2400" dirty="0"/>
          </a:p>
          <a:p>
            <a:pPr lvl="1"/>
            <a:r>
              <a:rPr lang="en-US" sz="2000" dirty="0"/>
              <a:t>For the 1in1, we will scale down</a:t>
            </a:r>
          </a:p>
          <a:p>
            <a:pPr lvl="1"/>
            <a:endParaRPr lang="en-US" sz="12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7442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1892C-67CF-DD46-ACFD-D27836CB36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V303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E6A59-3AA1-A94E-BEF1-1628643242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0474B5-6FF2-0641-840B-7273AC40FC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AEF260-98C8-ED4E-89BA-B053A12C4A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4C41A69-4E79-C946-8513-BE8D3FFA47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380" y="1095289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/>
              <a:t>47 turns, first rough optimization, detailed optimization needed to decrease Bp/Bap and improve a bit </a:t>
            </a:r>
            <a:r>
              <a:rPr lang="en-US" sz="2000" dirty="0" err="1"/>
              <a:t>hamonics</a:t>
            </a:r>
            <a:endParaRPr lang="en-GB" sz="2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D0D311D-8093-5548-9F0D-B7125F5BBF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030" t="20889" r="53743" b="36519"/>
          <a:stretch/>
        </p:blipFill>
        <p:spPr>
          <a:xfrm>
            <a:off x="5894832" y="2042487"/>
            <a:ext cx="3093720" cy="34743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FFD89E-11CD-554C-8BFF-C7583A84786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253" t="26445" r="28900" b="22000"/>
          <a:stretch/>
        </p:blipFill>
        <p:spPr>
          <a:xfrm>
            <a:off x="312420" y="2457347"/>
            <a:ext cx="4396740" cy="35356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C06CB9A-393D-B341-9D81-3F95976A63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318" t="25555" r="28997" b="20778"/>
          <a:stretch/>
        </p:blipFill>
        <p:spPr>
          <a:xfrm>
            <a:off x="2024174" y="1823662"/>
            <a:ext cx="3482340" cy="29769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5E511C-6F8B-74C3-F373-6DA24C63A01C}"/>
              </a:ext>
            </a:extLst>
          </p:cNvPr>
          <p:cNvSpPr txBox="1"/>
          <p:nvPr/>
        </p:nvSpPr>
        <p:spPr>
          <a:xfrm>
            <a:off x="6812998" y="6007648"/>
            <a:ext cx="21992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Courtesy of S. </a:t>
            </a:r>
            <a:r>
              <a:rPr lang="en-GB" sz="1000" dirty="0" err="1"/>
              <a:t>Izquierdo</a:t>
            </a:r>
            <a:r>
              <a:rPr lang="en-GB" sz="1000" dirty="0"/>
              <a:t> Bermudez</a:t>
            </a:r>
          </a:p>
        </p:txBody>
      </p:sp>
    </p:spTree>
    <p:extLst>
      <p:ext uri="{BB962C8B-B14F-4D97-AF65-F5344CB8AC3E}">
        <p14:creationId xmlns:p14="http://schemas.microsoft.com/office/powerpoint/2010/main" val="28060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16B46-D4DB-E441-8CFC-2559FF32E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Magnet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B1321-ACBC-FF4C-8825-C993A6804DB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CH"/>
              <a:t>September 20th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B6A89-6D1B-9042-B46B-A610077FD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Second HFM RD Line 3 Forum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C36453-71E5-8B40-84E0-0260A8E406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4AE29E4-DB64-C04E-9895-594AC2F160C6}"/>
              </a:ext>
            </a:extLst>
          </p:cNvPr>
          <p:cNvSpPr txBox="1"/>
          <p:nvPr/>
        </p:nvSpPr>
        <p:spPr>
          <a:xfrm>
            <a:off x="457200" y="5829946"/>
            <a:ext cx="8412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Remark: with v303 we are getting close in terms of protection to MQXF (previous versions had a bit more margin)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BEAEEA-296C-ECF2-A861-9666EA309A08}"/>
              </a:ext>
            </a:extLst>
          </p:cNvPr>
          <p:cNvSpPr/>
          <p:nvPr/>
        </p:nvSpPr>
        <p:spPr>
          <a:xfrm>
            <a:off x="5353150" y="1339444"/>
            <a:ext cx="444381" cy="4267200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795F389-490A-4FEF-43C7-6BCEF9726C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437401"/>
              </p:ext>
            </p:extLst>
          </p:nvPr>
        </p:nvGraphicFramePr>
        <p:xfrm>
          <a:off x="1436700" y="1339444"/>
          <a:ext cx="5497238" cy="4267200"/>
        </p:xfrm>
        <a:graphic>
          <a:graphicData uri="http://schemas.openxmlformats.org/drawingml/2006/table">
            <a:tbl>
              <a:tblPr/>
              <a:tblGrid>
                <a:gridCol w="2301113">
                  <a:extLst>
                    <a:ext uri="{9D8B030D-6E8A-4147-A177-3AD203B41FA5}">
                      <a16:colId xmlns:a16="http://schemas.microsoft.com/office/drawing/2014/main" val="781774020"/>
                    </a:ext>
                  </a:extLst>
                </a:gridCol>
                <a:gridCol w="650330">
                  <a:extLst>
                    <a:ext uri="{9D8B030D-6E8A-4147-A177-3AD203B41FA5}">
                      <a16:colId xmlns:a16="http://schemas.microsoft.com/office/drawing/2014/main" val="252231767"/>
                    </a:ext>
                  </a:extLst>
                </a:gridCol>
                <a:gridCol w="936762">
                  <a:extLst>
                    <a:ext uri="{9D8B030D-6E8A-4147-A177-3AD203B41FA5}">
                      <a16:colId xmlns:a16="http://schemas.microsoft.com/office/drawing/2014/main" val="1345149897"/>
                    </a:ext>
                  </a:extLst>
                </a:gridCol>
                <a:gridCol w="492125">
                  <a:extLst>
                    <a:ext uri="{9D8B030D-6E8A-4147-A177-3AD203B41FA5}">
                      <a16:colId xmlns:a16="http://schemas.microsoft.com/office/drawing/2014/main" val="223604112"/>
                    </a:ext>
                  </a:extLst>
                </a:gridCol>
                <a:gridCol w="558454">
                  <a:extLst>
                    <a:ext uri="{9D8B030D-6E8A-4147-A177-3AD203B41FA5}">
                      <a16:colId xmlns:a16="http://schemas.microsoft.com/office/drawing/2014/main" val="3201032466"/>
                    </a:ext>
                  </a:extLst>
                </a:gridCol>
                <a:gridCol w="558454">
                  <a:extLst>
                    <a:ext uri="{9D8B030D-6E8A-4147-A177-3AD203B41FA5}">
                      <a16:colId xmlns:a16="http://schemas.microsoft.com/office/drawing/2014/main" val="1736166604"/>
                    </a:ext>
                  </a:extLst>
                </a:gridCol>
              </a:tblGrid>
              <a:tr h="223834">
                <a:tc rowSpan="2" gridSpan="2"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 </a:t>
                      </a:r>
                    </a:p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RMM non</a:t>
                      </a:r>
                    </a:p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graded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V303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(2in1)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DEMO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9342600"/>
                  </a:ext>
                </a:extLst>
              </a:tr>
              <a:tr h="198993">
                <a:tc gridSpan="2" vMerge="1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HF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LF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814885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strand diameter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887200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Cu/SC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1.2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289859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of strands/cable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56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6351449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# turns/quadrant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--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3627282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Eq. coil width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mm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7827206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11546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18216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6768573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overall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248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391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422</a:t>
                      </a:r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911244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1224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904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1454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03469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J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sc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A/mm</a:t>
                      </a:r>
                      <a:r>
                        <a:rPr lang="en-GB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735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1102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1212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8674293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Ratio LF/JF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1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--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n.a.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1.25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3166006"/>
                  </a:ext>
                </a:extLst>
              </a:tr>
              <a:tr h="156432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 at 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16.07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14.00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15.43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641087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p 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at I</a:t>
                      </a:r>
                      <a:r>
                        <a:rPr lang="en-GB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16.06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14.54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16.08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GB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13.22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371653"/>
                  </a:ext>
                </a:extLst>
              </a:tr>
              <a:tr h="10668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B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19.33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17.49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18.6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rtl="0" eaLnBrk="1" fontAlgn="b" latinLnBrk="0" hangingPunct="1"/>
                      <a:r>
                        <a:rPr kumimoji="0" lang="en-US" sz="1400" b="0" i="0" u="none" strike="noStrike" kern="12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13.9</a:t>
                      </a:r>
                      <a:endParaRPr kumimoji="0" lang="en-GB" sz="1400" b="0" i="0" u="none" strike="noStrike" kern="12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1956048"/>
                  </a:ext>
                </a:extLst>
              </a:tr>
              <a:tr h="1928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/h at 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141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9773057"/>
                  </a:ext>
                </a:extLst>
              </a:tr>
              <a:tr h="71120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/w at </a:t>
                      </a:r>
                      <a:r>
                        <a:rPr lang="en-GB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I</a:t>
                      </a:r>
                      <a:r>
                        <a:rPr lang="en-GB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MPa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-72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286630"/>
                  </a:ext>
                </a:extLst>
              </a:tr>
              <a:tr h="14224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F</a:t>
                      </a:r>
                      <a:r>
                        <a:rPr lang="en-US" sz="1400" b="1" i="0" u="none" strike="noStrike" baseline="-25000" dirty="0" err="1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  <a:r>
                        <a:rPr lang="en-US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/aperture at I</a:t>
                      </a:r>
                      <a:r>
                        <a:rPr lang="en-US" sz="1400" b="1" i="0" u="none" strike="noStrike" baseline="-25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nom</a:t>
                      </a:r>
                      <a:endParaRPr lang="en-GB" sz="1400" b="1" i="0" u="none" strike="noStrike" baseline="-25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MN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2.16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0.74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015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Stored energy density (overall)</a:t>
                      </a:r>
                      <a:endParaRPr lang="en-GB" sz="1400" b="1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1400" b="1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MJ/m</a:t>
                      </a:r>
                      <a:r>
                        <a:rPr lang="en-US" sz="1400" b="1" i="0" u="none" strike="noStrike" baseline="30000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  <a:endParaRPr lang="en-GB" sz="1400" b="1" i="0" u="none" strike="noStrike" baseline="30000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87.95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400" b="0" i="0" u="none" strike="noStrike" dirty="0">
                          <a:solidFill>
                            <a:srgbClr val="0055A0"/>
                          </a:solidFill>
                          <a:effectLst/>
                          <a:latin typeface="Calibri" panose="020F0502020204030204" pitchFamily="34" charset="0"/>
                        </a:rPr>
                        <a:t>84.17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endParaRPr lang="en-GB" sz="1400" b="0" i="0" u="none" strike="noStrike" dirty="0">
                        <a:solidFill>
                          <a:srgbClr val="0055A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55A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60162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508038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89F0E30D083A4AB955022337D3B6BD" ma:contentTypeVersion="0" ma:contentTypeDescription="Create a new document." ma:contentTypeScope="" ma:versionID="483d1c13589ab83bb89458917d75226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C740A48-C731-484B-97BA-4B1A00B8F2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9F46D0-D22B-4A79-B6E1-793E4DA25814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116443</TotalTime>
  <Words>1918</Words>
  <Application>Microsoft Macintosh PowerPoint</Application>
  <PresentationFormat>On-screen Show (4:3)</PresentationFormat>
  <Paragraphs>415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Arial</vt:lpstr>
      <vt:lpstr>Calibri</vt:lpstr>
      <vt:lpstr>Cambria Math</vt:lpstr>
      <vt:lpstr>HFM(4-3)</vt:lpstr>
      <vt:lpstr>PowerPoint Presentation</vt:lpstr>
      <vt:lpstr>Nb3Sn ultimate performance dipole models 14T+ Dipole  Second HFM-RD Line 3 Forum </vt:lpstr>
      <vt:lpstr>Table of contents </vt:lpstr>
      <vt:lpstr>Scope of the Work Package</vt:lpstr>
      <vt:lpstr>Tasks &amp; Deliverables</vt:lpstr>
      <vt:lpstr>Design Target</vt:lpstr>
      <vt:lpstr>Change of design target</vt:lpstr>
      <vt:lpstr>V303</vt:lpstr>
      <vt:lpstr>Magnet parameters</vt:lpstr>
      <vt:lpstr>What are we considering for the first single aperture demonstrator magnet?</vt:lpstr>
      <vt:lpstr>What can be explored at a later stage?</vt:lpstr>
      <vt:lpstr>eRMC/RMM activities</vt:lpstr>
      <vt:lpstr>SMC11T 2nd generation coil design</vt:lpstr>
      <vt:lpstr>SMC results</vt:lpstr>
      <vt:lpstr>Running and future activities 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CERN User</dc:creator>
  <cp:keywords/>
  <dc:description/>
  <cp:lastModifiedBy>Juan Carlos Perez</cp:lastModifiedBy>
  <cp:revision>974</cp:revision>
  <cp:lastPrinted>2022-04-29T08:24:36Z</cp:lastPrinted>
  <dcterms:created xsi:type="dcterms:W3CDTF">2012-11-30T11:04:26Z</dcterms:created>
  <dcterms:modified xsi:type="dcterms:W3CDTF">2023-09-20T07:02:15Z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0x0101006389F0E30D083A4AB955022337D3B6BD</vt:lpwstr>
  </property>
</Properties>
</file>