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5"/>
  </p:notesMasterIdLst>
  <p:sldIdLst>
    <p:sldId id="938" r:id="rId5"/>
    <p:sldId id="981" r:id="rId6"/>
    <p:sldId id="939" r:id="rId7"/>
    <p:sldId id="940" r:id="rId8"/>
    <p:sldId id="941" r:id="rId9"/>
    <p:sldId id="947" r:id="rId10"/>
    <p:sldId id="952" r:id="rId11"/>
    <p:sldId id="953" r:id="rId12"/>
    <p:sldId id="983" r:id="rId13"/>
    <p:sldId id="984" r:id="rId14"/>
    <p:sldId id="963" r:id="rId15"/>
    <p:sldId id="1029" r:id="rId16"/>
    <p:sldId id="968" r:id="rId17"/>
    <p:sldId id="969" r:id="rId18"/>
    <p:sldId id="945" r:id="rId19"/>
    <p:sldId id="1028" r:id="rId20"/>
    <p:sldId id="960" r:id="rId21"/>
    <p:sldId id="946" r:id="rId22"/>
    <p:sldId id="256" r:id="rId23"/>
    <p:sldId id="260" r:id="rId24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DEFF"/>
    <a:srgbClr val="B8CCE4"/>
    <a:srgbClr val="F09E18"/>
    <a:srgbClr val="0016A0"/>
    <a:srgbClr val="8E04FF"/>
    <a:srgbClr val="006DD0"/>
    <a:srgbClr val="67B4FE"/>
    <a:srgbClr val="6647AD"/>
    <a:srgbClr val="676ECB"/>
    <a:srgbClr val="669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0552"/>
    <p:restoredTop sz="97156" autoAdjust="0"/>
  </p:normalViewPr>
  <p:slideViewPr>
    <p:cSldViewPr snapToGrid="0" snapToObjects="1">
      <p:cViewPr varScale="1">
        <p:scale>
          <a:sx n="81" d="100"/>
          <a:sy n="81" d="100"/>
        </p:scale>
        <p:origin x="6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8806" y="2243666"/>
            <a:ext cx="8219661" cy="1591733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317A68CD-A36D-445C-A70C-9B1A61DFC4F7}" type="datetime1">
              <a:rPr lang="en-US" smtClean="0"/>
              <a:pPr/>
              <a:t>9/20/2023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40A9FFC1-2A8B-4A54-B80A-74226F7668EB}" type="datetime1">
              <a:rPr lang="en-US" smtClean="0"/>
              <a:pPr/>
              <a:t>9/20/2023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EF2454A6-A51C-454D-8957-B55DF8AB894B}" type="datetime1">
              <a:rPr lang="en-US" smtClean="0"/>
              <a:pPr/>
              <a:t>9/20/2023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AA8FE-C3EB-B88C-A3C3-253BAD003C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1CB400-C675-E594-4416-7434B1497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233155-752C-4FF4-7406-22F1A4E5F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6F5A8-B6D2-4F0A-A7AE-39E66BADB653}" type="datetimeFigureOut">
              <a:rPr lang="en-GB" smtClean="0"/>
              <a:t>20/09/2023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959316-33A8-D3A1-4107-196CECAE7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70E05-0559-8485-DC65-AAF8AA41B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E24B-8405-4E9C-9F58-CC3A6E79E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63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E98F79E-FBDA-48F7-81CB-C46BD64DE615}" type="datetime1">
              <a:rPr lang="en-US" smtClean="0"/>
              <a:pPr/>
              <a:t>9/20/2023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780685" y="6375399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4" r:id="rId5"/>
    <p:sldLayoutId id="2147483665" r:id="rId6"/>
    <p:sldLayoutId id="2147483667" r:id="rId7"/>
    <p:sldLayoutId id="2147483668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7A1897-52D8-6B13-114F-DCD426A64FF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F2454A6-A51C-454D-8957-B55DF8AB894B}" type="datetime1">
              <a:rPr lang="en-US" smtClean="0"/>
              <a:pPr/>
              <a:t>9/20/2023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450F42-B673-E398-0A21-2358F136F0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0F9A36-E10E-31A0-6B52-9BBE8B9F7F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A3376C0-37F6-D8EA-599D-7B5B9A84B370}"/>
              </a:ext>
            </a:extLst>
          </p:cNvPr>
          <p:cNvSpPr txBox="1">
            <a:spLocks/>
          </p:cNvSpPr>
          <p:nvPr/>
        </p:nvSpPr>
        <p:spPr>
          <a:xfrm>
            <a:off x="548744" y="3706961"/>
            <a:ext cx="4381395" cy="2363340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a typeface="Times New Roman" panose="02020603050405020304" pitchFamily="18" charset="0"/>
              </a:rPr>
              <a:t>Field quality less optimized (b7 ~16 units)</a:t>
            </a:r>
          </a:p>
          <a:p>
            <a:pPr marL="34290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a typeface="Times New Roman" panose="02020603050405020304" pitchFamily="18" charset="0"/>
              </a:rPr>
              <a:t>Current &lt; 20 kA</a:t>
            </a:r>
          </a:p>
          <a:p>
            <a:pPr marL="34290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a typeface="Times New Roman" panose="02020603050405020304" pitchFamily="18" charset="0"/>
              </a:rPr>
              <a:t>Peak/bore field is 3.5%</a:t>
            </a:r>
          </a:p>
          <a:p>
            <a:pPr marL="34290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a typeface="Times New Roman" panose="02020603050405020304" pitchFamily="18" charset="0"/>
              </a:rPr>
              <a:t>Load line at 84%</a:t>
            </a:r>
          </a:p>
          <a:p>
            <a:pPr marL="34290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a typeface="Times New Roman" panose="02020603050405020304" pitchFamily="18" charset="0"/>
              </a:rPr>
              <a:t>Tests ongoing to check the winding of the heads</a:t>
            </a:r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68AEAB72-D3A4-1342-E53B-B12E1EC2FD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115456"/>
              </p:ext>
            </p:extLst>
          </p:nvPr>
        </p:nvGraphicFramePr>
        <p:xfrm>
          <a:off x="5073829" y="2943585"/>
          <a:ext cx="3590010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6670">
                  <a:extLst>
                    <a:ext uri="{9D8B030D-6E8A-4147-A177-3AD203B41FA5}">
                      <a16:colId xmlns:a16="http://schemas.microsoft.com/office/drawing/2014/main" val="170127606"/>
                    </a:ext>
                  </a:extLst>
                </a:gridCol>
                <a:gridCol w="1196670">
                  <a:extLst>
                    <a:ext uri="{9D8B030D-6E8A-4147-A177-3AD203B41FA5}">
                      <a16:colId xmlns:a16="http://schemas.microsoft.com/office/drawing/2014/main" val="2580378662"/>
                    </a:ext>
                  </a:extLst>
                </a:gridCol>
                <a:gridCol w="1196670">
                  <a:extLst>
                    <a:ext uri="{9D8B030D-6E8A-4147-A177-3AD203B41FA5}">
                      <a16:colId xmlns:a16="http://schemas.microsoft.com/office/drawing/2014/main" val="3059077050"/>
                    </a:ext>
                  </a:extLst>
                </a:gridCol>
              </a:tblGrid>
              <a:tr h="1166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Aperture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4640862"/>
                  </a:ext>
                </a:extLst>
              </a:tr>
              <a:tr h="1166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#str x mm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40x0.85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209499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blocks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218877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turns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935919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outer radius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60554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17.750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162021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Bore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12.01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451122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12.42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984545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Load line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83.62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779838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Temp. margin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292385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04179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791923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14910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037056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Diff. inductance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mH/m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2.641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376144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Stored energy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MJ/m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41927687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FC017162-1977-D48F-770A-96AC62D86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067" y="1212931"/>
            <a:ext cx="3126105" cy="20859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357D92D-D8E5-87D6-A9C7-DAB14353F5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1434" y="1408949"/>
            <a:ext cx="3992880" cy="1295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8F2607-A3F3-86F6-5766-DF37F4EB2B41}"/>
              </a:ext>
            </a:extLst>
          </p:cNvPr>
          <p:cNvSpPr txBox="1"/>
          <p:nvPr/>
        </p:nvSpPr>
        <p:spPr>
          <a:xfrm>
            <a:off x="189345" y="342293"/>
            <a:ext cx="8765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Baseline: 50-mm bore. To be confirmed after extensive winding test campaign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05CACA-F968-8B00-B0EA-E75ACA3D7235}"/>
              </a:ext>
            </a:extLst>
          </p:cNvPr>
          <p:cNvSpPr txBox="1"/>
          <p:nvPr/>
        </p:nvSpPr>
        <p:spPr>
          <a:xfrm>
            <a:off x="5477838" y="5832795"/>
            <a:ext cx="2660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L. Fiscarelli</a:t>
            </a:r>
          </a:p>
        </p:txBody>
      </p:sp>
    </p:spTree>
    <p:extLst>
      <p:ext uri="{BB962C8B-B14F-4D97-AF65-F5344CB8AC3E}">
        <p14:creationId xmlns:p14="http://schemas.microsoft.com/office/powerpoint/2010/main" val="375506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B5A94A-0050-9F79-1787-B3FD45F3BD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F2454A6-A51C-454D-8957-B55DF8AB894B}" type="datetime1">
              <a:rPr lang="en-US" smtClean="0"/>
              <a:pPr/>
              <a:t>9/20/2023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F42250-2837-76A2-7E6B-7E92B21A53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3D1737-2CBB-1AE6-802B-AC70553E59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8345C3-12DB-A88A-C362-A4E82A0870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959" y="3664293"/>
            <a:ext cx="4702976" cy="2527914"/>
          </a:xfrm>
          <a:prstGeom prst="rect">
            <a:avLst/>
          </a:prstGeom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0E1F20-5473-7347-9D29-160E29E41701}"/>
              </a:ext>
            </a:extLst>
          </p:cNvPr>
          <p:cNvSpPr txBox="1"/>
          <p:nvPr/>
        </p:nvSpPr>
        <p:spPr>
          <a:xfrm>
            <a:off x="411887" y="82258"/>
            <a:ext cx="7248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Coil manufacturing tools – moulds </a:t>
            </a:r>
          </a:p>
        </p:txBody>
      </p:sp>
      <p:pic>
        <p:nvPicPr>
          <p:cNvPr id="9" name="Picture 8" descr="A picture containing LEGO, connector&#10;&#10;Description automatically generated">
            <a:extLst>
              <a:ext uri="{FF2B5EF4-FFF2-40B4-BE49-F238E27FC236}">
                <a16:creationId xmlns:a16="http://schemas.microsoft.com/office/drawing/2014/main" id="{951262A0-8D18-CA55-5BE3-BA611ED262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63" t="-2247"/>
          <a:stretch/>
        </p:blipFill>
        <p:spPr>
          <a:xfrm>
            <a:off x="411887" y="451590"/>
            <a:ext cx="4414865" cy="2314698"/>
          </a:xfrm>
          <a:prstGeom prst="rect">
            <a:avLst/>
          </a:prstGeom>
        </p:spPr>
      </p:pic>
      <p:pic>
        <p:nvPicPr>
          <p:cNvPr id="11" name="Picture 10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BF6A9CE0-7E43-0067-6E95-6CCBF03D26D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4568124" y="1532571"/>
            <a:ext cx="4407230" cy="2314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3972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74FC3A-2254-3CDB-7B49-AA9BC29565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F2454A6-A51C-454D-8957-B55DF8AB894B}" type="datetime1">
              <a:rPr lang="en-US" smtClean="0"/>
              <a:pPr/>
              <a:t>9/20/2023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78B5E3-F993-C2BC-AFDE-1B0445D3DA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F4772-E48D-2B22-2887-CCAC2A6D2F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A4BEDE9-EAB8-E700-15FA-8113EE9848B2}"/>
              </a:ext>
            </a:extLst>
          </p:cNvPr>
          <p:cNvGrpSpPr>
            <a:grpSpLocks noChangeAspect="1"/>
          </p:cNvGrpSpPr>
          <p:nvPr/>
        </p:nvGrpSpPr>
        <p:grpSpPr>
          <a:xfrm>
            <a:off x="414687" y="910943"/>
            <a:ext cx="3564976" cy="3429170"/>
            <a:chOff x="228315" y="1086090"/>
            <a:chExt cx="4883529" cy="469749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837D4F2-39AC-EA04-7D69-81B7082A7A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18" b="118"/>
            <a:stretch/>
          </p:blipFill>
          <p:spPr>
            <a:xfrm>
              <a:off x="228315" y="1086090"/>
              <a:ext cx="4883529" cy="4697490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BFDAD80-D65D-6A67-9A50-31627F3B2934}"/>
                </a:ext>
              </a:extLst>
            </p:cNvPr>
            <p:cNvCxnSpPr>
              <a:cxnSpLocks/>
            </p:cNvCxnSpPr>
            <p:nvPr/>
          </p:nvCxnSpPr>
          <p:spPr>
            <a:xfrm>
              <a:off x="709137" y="3439478"/>
              <a:ext cx="469582" cy="5715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DC25386-0184-3C6D-4174-F48DF997B022}"/>
                </a:ext>
              </a:extLst>
            </p:cNvPr>
            <p:cNvCxnSpPr>
              <a:cxnSpLocks/>
            </p:cNvCxnSpPr>
            <p:nvPr/>
          </p:nvCxnSpPr>
          <p:spPr>
            <a:xfrm>
              <a:off x="4053204" y="3445193"/>
              <a:ext cx="459265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0BEE935-261B-CC05-72AF-F6EEE158A2AD}"/>
                </a:ext>
              </a:extLst>
            </p:cNvPr>
            <p:cNvCxnSpPr>
              <a:cxnSpLocks/>
            </p:cNvCxnSpPr>
            <p:nvPr/>
          </p:nvCxnSpPr>
          <p:spPr>
            <a:xfrm>
              <a:off x="2489564" y="3445193"/>
              <a:ext cx="253636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8438D2A-6441-EDD3-26DF-3850022CE76F}"/>
              </a:ext>
            </a:extLst>
          </p:cNvPr>
          <p:cNvGrpSpPr>
            <a:grpSpLocks noChangeAspect="1"/>
          </p:cNvGrpSpPr>
          <p:nvPr/>
        </p:nvGrpSpPr>
        <p:grpSpPr>
          <a:xfrm>
            <a:off x="5016741" y="804280"/>
            <a:ext cx="3369635" cy="3551230"/>
            <a:chOff x="3942215" y="968901"/>
            <a:chExt cx="4045160" cy="4263163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047308F-D777-FCCA-409B-681777D4F00B}"/>
                </a:ext>
              </a:extLst>
            </p:cNvPr>
            <p:cNvCxnSpPr/>
            <p:nvPr/>
          </p:nvCxnSpPr>
          <p:spPr>
            <a:xfrm>
              <a:off x="5067300" y="3429000"/>
              <a:ext cx="56769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1" descr="A picture containing text, screenshot, diagram, circle&#10;&#10;Description automatically generated">
              <a:extLst>
                <a:ext uri="{FF2B5EF4-FFF2-40B4-BE49-F238E27FC236}">
                  <a16:creationId xmlns:a16="http://schemas.microsoft.com/office/drawing/2014/main" id="{E56CA0EF-22D1-6D0C-CAAA-D2D18F3CE1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334" t="13972" r="34487" b="23594"/>
            <a:stretch/>
          </p:blipFill>
          <p:spPr>
            <a:xfrm>
              <a:off x="3942215" y="968901"/>
              <a:ext cx="4045160" cy="4263163"/>
            </a:xfrm>
            <a:prstGeom prst="rect">
              <a:avLst/>
            </a:prstGeom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E480EAA-BB24-0ABE-390F-367C3B2B61BA}"/>
                </a:ext>
              </a:extLst>
            </p:cNvPr>
            <p:cNvCxnSpPr>
              <a:cxnSpLocks/>
            </p:cNvCxnSpPr>
            <p:nvPr/>
          </p:nvCxnSpPr>
          <p:spPr>
            <a:xfrm>
              <a:off x="4348163" y="3190876"/>
              <a:ext cx="392906" cy="23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2ED1845-2B92-9D91-BDD6-63CA8DBAC2D9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88" y="3192066"/>
              <a:ext cx="37147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FFC704B-065B-5204-AFC0-1E108082DFC8}"/>
                </a:ext>
              </a:extLst>
            </p:cNvPr>
            <p:cNvCxnSpPr>
              <a:cxnSpLocks/>
            </p:cNvCxnSpPr>
            <p:nvPr/>
          </p:nvCxnSpPr>
          <p:spPr>
            <a:xfrm>
              <a:off x="5824538" y="3192066"/>
              <a:ext cx="19645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9A4423F-9561-3013-E25D-00C7CB5E18B3}"/>
                </a:ext>
              </a:extLst>
            </p:cNvPr>
            <p:cNvCxnSpPr>
              <a:cxnSpLocks/>
            </p:cNvCxnSpPr>
            <p:nvPr/>
          </p:nvCxnSpPr>
          <p:spPr>
            <a:xfrm>
              <a:off x="4774407" y="3192066"/>
              <a:ext cx="9822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029CC67-4AD8-DC87-DE03-242046952B88}"/>
                </a:ext>
              </a:extLst>
            </p:cNvPr>
            <p:cNvCxnSpPr>
              <a:cxnSpLocks/>
            </p:cNvCxnSpPr>
            <p:nvPr/>
          </p:nvCxnSpPr>
          <p:spPr>
            <a:xfrm>
              <a:off x="5688807" y="3192066"/>
              <a:ext cx="9822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5824B46-B99B-45D5-131A-3B1BAB862D6C}"/>
                </a:ext>
              </a:extLst>
            </p:cNvPr>
            <p:cNvCxnSpPr>
              <a:cxnSpLocks/>
            </p:cNvCxnSpPr>
            <p:nvPr/>
          </p:nvCxnSpPr>
          <p:spPr>
            <a:xfrm>
              <a:off x="6074569" y="3192066"/>
              <a:ext cx="9822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29B4AF2-237A-0DD3-7CFF-B63B56BFD9F7}"/>
                </a:ext>
              </a:extLst>
            </p:cNvPr>
            <p:cNvCxnSpPr>
              <a:cxnSpLocks/>
            </p:cNvCxnSpPr>
            <p:nvPr/>
          </p:nvCxnSpPr>
          <p:spPr>
            <a:xfrm>
              <a:off x="6986588" y="3192066"/>
              <a:ext cx="9822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7A23A34B-C195-9E4D-1C48-9ABA57230AD3}"/>
              </a:ext>
            </a:extLst>
          </p:cNvPr>
          <p:cNvSpPr txBox="1"/>
          <p:nvPr/>
        </p:nvSpPr>
        <p:spPr>
          <a:xfrm>
            <a:off x="622169" y="188536"/>
            <a:ext cx="7366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Cross section of the two mock-ups under construction – 12 T concept but 11 T coils. ~800-mm long, cooled in liquid nitrogen.</a:t>
            </a:r>
          </a:p>
        </p:txBody>
      </p:sp>
      <p:pic>
        <p:nvPicPr>
          <p:cNvPr id="22" name="Picture 21" descr="A metal object on a table&#10;&#10;Description automatically generated">
            <a:extLst>
              <a:ext uri="{FF2B5EF4-FFF2-40B4-BE49-F238E27FC236}">
                <a16:creationId xmlns:a16="http://schemas.microsoft.com/office/drawing/2014/main" id="{BFB7C5FA-1EDB-CE55-DCDA-816C9A6A857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604" y="4085503"/>
            <a:ext cx="3151632" cy="210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408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B3CAC-C8F2-9782-A8A7-CC18A456CC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B460F37-D755-C16B-2157-955E3CB10F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867353"/>
              </p:ext>
            </p:extLst>
          </p:nvPr>
        </p:nvGraphicFramePr>
        <p:xfrm>
          <a:off x="221057" y="130498"/>
          <a:ext cx="6613852" cy="5915451"/>
        </p:xfrm>
        <a:graphic>
          <a:graphicData uri="http://schemas.openxmlformats.org/drawingml/2006/table">
            <a:tbl>
              <a:tblPr/>
              <a:tblGrid>
                <a:gridCol w="1102309">
                  <a:extLst>
                    <a:ext uri="{9D8B030D-6E8A-4147-A177-3AD203B41FA5}">
                      <a16:colId xmlns:a16="http://schemas.microsoft.com/office/drawing/2014/main" val="1612180480"/>
                    </a:ext>
                  </a:extLst>
                </a:gridCol>
                <a:gridCol w="3545569">
                  <a:extLst>
                    <a:ext uri="{9D8B030D-6E8A-4147-A177-3AD203B41FA5}">
                      <a16:colId xmlns:a16="http://schemas.microsoft.com/office/drawing/2014/main" val="497927229"/>
                    </a:ext>
                  </a:extLst>
                </a:gridCol>
                <a:gridCol w="875029">
                  <a:extLst>
                    <a:ext uri="{9D8B030D-6E8A-4147-A177-3AD203B41FA5}">
                      <a16:colId xmlns:a16="http://schemas.microsoft.com/office/drawing/2014/main" val="3453851822"/>
                    </a:ext>
                  </a:extLst>
                </a:gridCol>
                <a:gridCol w="1090945">
                  <a:extLst>
                    <a:ext uri="{9D8B030D-6E8A-4147-A177-3AD203B41FA5}">
                      <a16:colId xmlns:a16="http://schemas.microsoft.com/office/drawing/2014/main" val="2574971821"/>
                    </a:ext>
                  </a:extLst>
                </a:gridCol>
              </a:tblGrid>
              <a:tr h="572023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Task/Deliverable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 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date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date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3461765"/>
                  </a:ext>
                </a:extLst>
              </a:tr>
              <a:tr h="356229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WP3.4-T1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Nb3Sn coils mechanical properties characterization and modeling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2022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653376"/>
                  </a:ext>
                </a:extLst>
              </a:tr>
              <a:tr h="178114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WP3.4-T1-D1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on state-of-the-art measurements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 2022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2022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451110"/>
                  </a:ext>
                </a:extLst>
              </a:tr>
              <a:tr h="356229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WP3.4-T1-D2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Definition of additional mechanical measurement to be performed 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 2022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2023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609761"/>
                  </a:ext>
                </a:extLst>
              </a:tr>
              <a:tr h="178114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WP3.4-T1-D3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on mecahnical properties measurements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2024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752188"/>
                  </a:ext>
                </a:extLst>
              </a:tr>
              <a:tr h="178114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WP3.4-T1-D4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Implementation in FEA magnet models 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2022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2024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5178027"/>
                  </a:ext>
                </a:extLst>
              </a:tr>
              <a:tr h="356229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WP3.4-T1-D5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 of interfaces on stress distribution (with EN MME)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2024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2024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3108473"/>
                  </a:ext>
                </a:extLst>
              </a:tr>
              <a:tr h="178114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WP3.4-T1-D6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on interfaces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2025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5132463"/>
                  </a:ext>
                </a:extLst>
              </a:tr>
              <a:tr h="178114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WP3.4-T1-D7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of different rigidities or shapes of end spacers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8412012"/>
                  </a:ext>
                </a:extLst>
              </a:tr>
              <a:tr h="356229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WP3.4-T2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Nb3Sn Jc dependance to stress and strain: experiment and modeling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2024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246642"/>
                  </a:ext>
                </a:extLst>
              </a:tr>
              <a:tr h="178114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WP3.4-T2-D1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Bending and traction tests of single cables and blocks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2024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8572144"/>
                  </a:ext>
                </a:extLst>
              </a:tr>
              <a:tr h="178114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WP3.4-T2-D2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Compression tests on mock ups coils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2024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5892662"/>
                  </a:ext>
                </a:extLst>
              </a:tr>
              <a:tr h="356229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WP3.4-T3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 Performance and training mechanism - Impact of resins and insulation system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2022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  <a:r>
                        <a:rPr lang="fr-CH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2026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8358372"/>
                  </a:ext>
                </a:extLst>
              </a:tr>
              <a:tr h="356229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WP3.4-T3-D1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Proposal on SMC test program (6 coils) with various insulation system EDMS 2682457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2022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9335647"/>
                  </a:ext>
                </a:extLst>
              </a:tr>
              <a:tr h="178114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WP3.4-T3-D2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Fabrication and test of 3 additional SMC coils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2024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0900926"/>
                  </a:ext>
                </a:extLst>
              </a:tr>
              <a:tr h="178114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WP3.4-T3-D3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report on magnet tests with new resin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2024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988127"/>
                  </a:ext>
                </a:extLst>
              </a:tr>
              <a:tr h="356229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WP3.4-T3-D4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implementation of new cable insulation phase 1 from WP 4.3: SMC 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2026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2026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8514154"/>
                  </a:ext>
                </a:extLst>
              </a:tr>
              <a:tr h="356229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WP3.4-T4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 Performance and training mechanism - Impact of coil to components adhesion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2022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2025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52582"/>
                  </a:ext>
                </a:extLst>
              </a:tr>
              <a:tr h="178114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WP3.4-T4-D1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Fabrication of SMC with detachable pole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2022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2022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8872706"/>
                  </a:ext>
                </a:extLst>
              </a:tr>
              <a:tr h="178114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WP3.4-T4-D2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report of SMC with detachable pole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2023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961619"/>
                  </a:ext>
                </a:extLst>
              </a:tr>
              <a:tr h="178114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WP3.4-T4-D3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feedback to 12 T and 14+T magnets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2023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00302"/>
                  </a:ext>
                </a:extLst>
              </a:tr>
              <a:tr h="178114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WP3.4-T4-D4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of a new SMC with detachable or no pole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2024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2024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05273"/>
                  </a:ext>
                </a:extLst>
              </a:tr>
              <a:tr h="178114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WP3.4-T4-D5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pole adhesion SMC construction and test</a:t>
                      </a:r>
                    </a:p>
                  </a:txBody>
                  <a:tcPr marL="129456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2024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2025</a:t>
                      </a:r>
                    </a:p>
                  </a:txBody>
                  <a:tcPr marL="5394" marR="5394" marT="5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86230"/>
                  </a:ext>
                </a:extLst>
              </a:tr>
            </a:tbl>
          </a:graphicData>
        </a:graphic>
      </p:graphicFrame>
      <p:sp>
        <p:nvSpPr>
          <p:cNvPr id="8" name="Right Brace 7">
            <a:extLst>
              <a:ext uri="{FF2B5EF4-FFF2-40B4-BE49-F238E27FC236}">
                <a16:creationId xmlns:a16="http://schemas.microsoft.com/office/drawing/2014/main" id="{D7BA8069-899B-93A5-2AB8-FD7BF8D200FA}"/>
              </a:ext>
            </a:extLst>
          </p:cNvPr>
          <p:cNvSpPr/>
          <p:nvPr/>
        </p:nvSpPr>
        <p:spPr>
          <a:xfrm>
            <a:off x="6991927" y="683491"/>
            <a:ext cx="369455" cy="266930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747A055C-085F-F99D-8AC4-5E4286D40F81}"/>
              </a:ext>
            </a:extLst>
          </p:cNvPr>
          <p:cNvSpPr/>
          <p:nvPr/>
        </p:nvSpPr>
        <p:spPr>
          <a:xfrm>
            <a:off x="6991926" y="3429000"/>
            <a:ext cx="369455" cy="266930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BB44EC-386D-BB3E-F693-9170D18C7409}"/>
              </a:ext>
            </a:extLst>
          </p:cNvPr>
          <p:cNvSpPr txBox="1"/>
          <p:nvPr/>
        </p:nvSpPr>
        <p:spPr>
          <a:xfrm>
            <a:off x="7404102" y="1756535"/>
            <a:ext cx="1348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/>
              <a:t>Cable and coil properties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C41E99-3ACD-83FE-9F68-60A5BBF8394F}"/>
              </a:ext>
            </a:extLst>
          </p:cNvPr>
          <p:cNvSpPr txBox="1"/>
          <p:nvPr/>
        </p:nvSpPr>
        <p:spPr>
          <a:xfrm>
            <a:off x="7338292" y="4436990"/>
            <a:ext cx="15846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Simple coil geometry to test parameters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0241CF-F515-95EA-9553-B94A57DC2D05}"/>
              </a:ext>
            </a:extLst>
          </p:cNvPr>
          <p:cNvSpPr txBox="1"/>
          <p:nvPr/>
        </p:nvSpPr>
        <p:spPr>
          <a:xfrm>
            <a:off x="7644247" y="2421010"/>
            <a:ext cx="8682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On going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9E506F-3E92-9E0B-C404-9C02C1C6E385}"/>
              </a:ext>
            </a:extLst>
          </p:cNvPr>
          <p:cNvSpPr txBox="1"/>
          <p:nvPr/>
        </p:nvSpPr>
        <p:spPr>
          <a:xfrm>
            <a:off x="7567870" y="5235291"/>
            <a:ext cx="8682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On going</a:t>
            </a:r>
          </a:p>
        </p:txBody>
      </p:sp>
    </p:spTree>
    <p:extLst>
      <p:ext uri="{BB962C8B-B14F-4D97-AF65-F5344CB8AC3E}">
        <p14:creationId xmlns:p14="http://schemas.microsoft.com/office/powerpoint/2010/main" val="1960983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9A6F8F-A5B4-B88D-9F0E-EACF1C4FE0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CE07F00-8E44-933B-7DCE-F7F6D89B6F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550717"/>
              </p:ext>
            </p:extLst>
          </p:nvPr>
        </p:nvGraphicFramePr>
        <p:xfrm>
          <a:off x="150069" y="130497"/>
          <a:ext cx="6324621" cy="5993215"/>
        </p:xfrm>
        <a:graphic>
          <a:graphicData uri="http://schemas.openxmlformats.org/drawingml/2006/table">
            <a:tbl>
              <a:tblPr/>
              <a:tblGrid>
                <a:gridCol w="1054103">
                  <a:extLst>
                    <a:ext uri="{9D8B030D-6E8A-4147-A177-3AD203B41FA5}">
                      <a16:colId xmlns:a16="http://schemas.microsoft.com/office/drawing/2014/main" val="2953034448"/>
                    </a:ext>
                  </a:extLst>
                </a:gridCol>
                <a:gridCol w="3390518">
                  <a:extLst>
                    <a:ext uri="{9D8B030D-6E8A-4147-A177-3AD203B41FA5}">
                      <a16:colId xmlns:a16="http://schemas.microsoft.com/office/drawing/2014/main" val="1476209884"/>
                    </a:ext>
                  </a:extLst>
                </a:gridCol>
                <a:gridCol w="836763">
                  <a:extLst>
                    <a:ext uri="{9D8B030D-6E8A-4147-A177-3AD203B41FA5}">
                      <a16:colId xmlns:a16="http://schemas.microsoft.com/office/drawing/2014/main" val="4144516032"/>
                    </a:ext>
                  </a:extLst>
                </a:gridCol>
                <a:gridCol w="1043237">
                  <a:extLst>
                    <a:ext uri="{9D8B030D-6E8A-4147-A177-3AD203B41FA5}">
                      <a16:colId xmlns:a16="http://schemas.microsoft.com/office/drawing/2014/main" val="154291884"/>
                    </a:ext>
                  </a:extLst>
                </a:gridCol>
              </a:tblGrid>
              <a:tr h="164328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WP3.4-T5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Mirror coil testing device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2022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2024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7673070"/>
                  </a:ext>
                </a:extLst>
              </a:tr>
              <a:tr h="164328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WP3.4-T5-D1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and construction of the test device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2023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6835186"/>
                  </a:ext>
                </a:extLst>
              </a:tr>
              <a:tr h="164328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WP3.4-T5-D2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of 12 T coil(s)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2024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2024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2856753"/>
                  </a:ext>
                </a:extLst>
              </a:tr>
              <a:tr h="164328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WP3.4-T5-D3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of block coils and other coils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2024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2025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817479"/>
                  </a:ext>
                </a:extLst>
              </a:tr>
              <a:tr h="164328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WP3.4-T5-D4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exploration of axial preload in single coils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 2024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2025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61354"/>
                  </a:ext>
                </a:extLst>
              </a:tr>
              <a:tr h="227530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WP3.4-T6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In-coil conductor characterization and validation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2022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108875"/>
                  </a:ext>
                </a:extLst>
              </a:tr>
              <a:tr h="492982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WP3.4-T6-D1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Fabrication and Test of 3 to 5 SMC coils with new suppliers conductor (impregnation system TBD) - 12 T range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2023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2024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343550"/>
                  </a:ext>
                </a:extLst>
              </a:tr>
              <a:tr h="328655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WP3.4-T6-D2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report about in coil new supplier conductor performance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2024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5749494"/>
                  </a:ext>
                </a:extLst>
              </a:tr>
              <a:tr h="328655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WP3.4-T7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Contribution to robust and innovative Nb3Sn coil fabrication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2026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9569399"/>
                  </a:ext>
                </a:extLst>
              </a:tr>
              <a:tr h="164328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WP3.4-T7-D1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Mock ups for Nb3Sn - Nb3Sn splices (costheta)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2023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873550"/>
                  </a:ext>
                </a:extLst>
              </a:tr>
              <a:tr h="164328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WP3.4-T7-D2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Mock ups for external splice (NbTi) - cos theta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2023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919327"/>
                  </a:ext>
                </a:extLst>
              </a:tr>
              <a:tr h="164328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WP3.4-T7-D3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Mock ups for Nb3Sn - Nb3Sn splices (block )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2023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 2024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0782068"/>
                  </a:ext>
                </a:extLst>
              </a:tr>
              <a:tr h="164328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WP3.4-T7-D4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Mock ups for Nb3Sn - HTS splice (block and cos theta)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2024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2025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8399061"/>
                  </a:ext>
                </a:extLst>
              </a:tr>
              <a:tr h="328655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WP3.4-T7-D5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Tooling development for handling minimization during coil manufacturing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2024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939117"/>
                  </a:ext>
                </a:extLst>
              </a:tr>
              <a:tr h="328655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WP3.4-T8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dimensional changes and stress management during heat treatment: modeling and tooling design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1014359"/>
                  </a:ext>
                </a:extLst>
              </a:tr>
              <a:tr h="492982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WP3.4-T8-D1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Joint proposal with WP1.1 on conductor + coil integrated program for modeling conductor and coil dimensional changes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2024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1005590"/>
                  </a:ext>
                </a:extLst>
              </a:tr>
              <a:tr h="497722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WP3.4-T8-D2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implementation of modeling techniques in simplified coil models (small racetrack)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2025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748493"/>
                  </a:ext>
                </a:extLst>
              </a:tr>
              <a:tr h="497722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WP3.4-T8-D3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Associated coil mock-ups for model / experiment benchmarking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2025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6012760"/>
                  </a:ext>
                </a:extLst>
              </a:tr>
              <a:tr h="497722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WP3.4-T8-D4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Measurement of physical properties at relevant T and environment : proposal and experiments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081526"/>
                  </a:ext>
                </a:extLst>
              </a:tr>
              <a:tr h="328655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WP3.4-T8-D5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mock ups for various configurations (including block) towards long coils fabrication (5m +) - 14+T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7012582"/>
                  </a:ext>
                </a:extLst>
              </a:tr>
              <a:tr h="164328">
                <a:tc>
                  <a:txBody>
                    <a:bodyPr/>
                    <a:lstStyle/>
                    <a:p>
                      <a:pPr algn="l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WP3.4-T8-D6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 on HT tooling design : feedback to 12 T and 14+T</a:t>
                      </a:r>
                    </a:p>
                  </a:txBody>
                  <a:tcPr marL="117886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2025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  <a:r>
                        <a:rPr lang="fr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2027</a:t>
                      </a:r>
                    </a:p>
                  </a:txBody>
                  <a:tcPr marL="4912" marR="4912" marT="4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6760907"/>
                  </a:ext>
                </a:extLst>
              </a:tr>
            </a:tbl>
          </a:graphicData>
        </a:graphic>
      </p:graphicFrame>
      <p:sp>
        <p:nvSpPr>
          <p:cNvPr id="7" name="Right Brace 6">
            <a:extLst>
              <a:ext uri="{FF2B5EF4-FFF2-40B4-BE49-F238E27FC236}">
                <a16:creationId xmlns:a16="http://schemas.microsoft.com/office/drawing/2014/main" id="{69411122-3B47-99DC-6545-B13A001ABFCE}"/>
              </a:ext>
            </a:extLst>
          </p:cNvPr>
          <p:cNvSpPr/>
          <p:nvPr/>
        </p:nvSpPr>
        <p:spPr>
          <a:xfrm>
            <a:off x="6724074" y="230910"/>
            <a:ext cx="240146" cy="701964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E6D667E8-CFE8-8AB9-E14B-E47DD77B38EE}"/>
              </a:ext>
            </a:extLst>
          </p:cNvPr>
          <p:cNvSpPr/>
          <p:nvPr/>
        </p:nvSpPr>
        <p:spPr>
          <a:xfrm>
            <a:off x="6659419" y="2018145"/>
            <a:ext cx="369455" cy="1584037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5F280953-6D4C-7DD4-DDFF-00B2F98A8329}"/>
              </a:ext>
            </a:extLst>
          </p:cNvPr>
          <p:cNvSpPr/>
          <p:nvPr/>
        </p:nvSpPr>
        <p:spPr>
          <a:xfrm>
            <a:off x="6687129" y="3716161"/>
            <a:ext cx="369455" cy="2407552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875D1F-7297-351F-7D82-7E5E8380E333}"/>
              </a:ext>
            </a:extLst>
          </p:cNvPr>
          <p:cNvSpPr txBox="1"/>
          <p:nvPr/>
        </p:nvSpPr>
        <p:spPr>
          <a:xfrm>
            <a:off x="7261744" y="2656274"/>
            <a:ext cx="1348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/>
              <a:t>Splices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9E65FC-665C-E440-23F4-7784CF7CB408}"/>
              </a:ext>
            </a:extLst>
          </p:cNvPr>
          <p:cNvSpPr txBox="1"/>
          <p:nvPr/>
        </p:nvSpPr>
        <p:spPr>
          <a:xfrm>
            <a:off x="7269023" y="4658327"/>
            <a:ext cx="1348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/>
              <a:t>Preparation for long coils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CD6BC1-FB6D-6EAB-029E-89C22D2784DD}"/>
              </a:ext>
            </a:extLst>
          </p:cNvPr>
          <p:cNvSpPr txBox="1"/>
          <p:nvPr/>
        </p:nvSpPr>
        <p:spPr>
          <a:xfrm>
            <a:off x="7034648" y="320282"/>
            <a:ext cx="1589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/>
              <a:t>Mirror coil testing device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BAF999-EA37-51D3-7B56-2BA62B93AE8E}"/>
              </a:ext>
            </a:extLst>
          </p:cNvPr>
          <p:cNvSpPr txBox="1"/>
          <p:nvPr/>
        </p:nvSpPr>
        <p:spPr>
          <a:xfrm>
            <a:off x="7028874" y="894008"/>
            <a:ext cx="1780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Design completed.</a:t>
            </a:r>
          </a:p>
          <a:p>
            <a:r>
              <a:rPr lang="en-GB" sz="1200" dirty="0">
                <a:solidFill>
                  <a:srgbClr val="00B050"/>
                </a:solidFill>
              </a:rPr>
              <a:t>Procurement of components started.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DC40F5-DA35-BDE0-0500-F61C9E70154F}"/>
              </a:ext>
            </a:extLst>
          </p:cNvPr>
          <p:cNvSpPr txBox="1"/>
          <p:nvPr/>
        </p:nvSpPr>
        <p:spPr>
          <a:xfrm>
            <a:off x="7034648" y="3003339"/>
            <a:ext cx="191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On going. Plan A and B</a:t>
            </a:r>
          </a:p>
        </p:txBody>
      </p:sp>
    </p:spTree>
    <p:extLst>
      <p:ext uri="{BB962C8B-B14F-4D97-AF65-F5344CB8AC3E}">
        <p14:creationId xmlns:p14="http://schemas.microsoft.com/office/powerpoint/2010/main" val="39433115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4EF05A-9D19-F1F6-8802-4B2022CDC5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27001" y="5629042"/>
            <a:ext cx="16002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685800" rtl="0" eaLnBrk="1" latinLnBrk="0" hangingPunct="1">
              <a:defRPr sz="675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05 July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FE9199-4374-A491-B91F-33901FA208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87067" y="5624522"/>
            <a:ext cx="21717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685800" rtl="0" eaLnBrk="1" latinLnBrk="0" hangingPunct="1">
              <a:defRPr sz="675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12 T VE Preliminary Design Review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0560DE-158E-E90F-94DC-9E7D61C15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39033" y="5624522"/>
            <a:ext cx="37606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685800" rtl="0" eaLnBrk="1" latinLnBrk="0" hangingPunct="1">
              <a:defRPr sz="675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A3E2C2-5F4E-DC6B-9FD3-CA4A6766F8CF}"/>
              </a:ext>
            </a:extLst>
          </p:cNvPr>
          <p:cNvSpPr txBox="1">
            <a:spLocks/>
          </p:cNvSpPr>
          <p:nvPr/>
        </p:nvSpPr>
        <p:spPr>
          <a:xfrm>
            <a:off x="305990" y="145265"/>
            <a:ext cx="8532019" cy="153968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dirty="0"/>
              <a:t>Test coil structure under production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Design completed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Assembly tools under study (re-use of many existing devices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Components for external structure under procurement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CC3E234-91BC-3BD0-A85A-C98CCE239B10}"/>
              </a:ext>
            </a:extLst>
          </p:cNvPr>
          <p:cNvGrpSpPr/>
          <p:nvPr/>
        </p:nvGrpSpPr>
        <p:grpSpPr>
          <a:xfrm>
            <a:off x="144299" y="1762685"/>
            <a:ext cx="8999701" cy="4240538"/>
            <a:chOff x="20524" y="1259837"/>
            <a:chExt cx="8999701" cy="4240538"/>
          </a:xfrm>
        </p:grpSpPr>
        <p:pic>
          <p:nvPicPr>
            <p:cNvPr id="19" name="Picture 18" descr="A picture containing LEGO&#10;&#10;Description automatically generated">
              <a:extLst>
                <a:ext uri="{FF2B5EF4-FFF2-40B4-BE49-F238E27FC236}">
                  <a16:creationId xmlns:a16="http://schemas.microsoft.com/office/drawing/2014/main" id="{4F0A82C7-22C7-28E4-6628-2A6613ACBA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7905" t="22776" r="22994" b="10255"/>
            <a:stretch/>
          </p:blipFill>
          <p:spPr>
            <a:xfrm>
              <a:off x="3112827" y="3272348"/>
              <a:ext cx="3488686" cy="2228027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3CDC2C1-2C89-511F-D44F-BE0F183A8456}"/>
                </a:ext>
              </a:extLst>
            </p:cNvPr>
            <p:cNvSpPr txBox="1"/>
            <p:nvPr/>
          </p:nvSpPr>
          <p:spPr>
            <a:xfrm>
              <a:off x="167494" y="4025639"/>
              <a:ext cx="3094692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350" dirty="0"/>
                <a:t>Single aperture half (mirrored)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A507ACA-E8B6-F7FE-9595-990B0C15358A}"/>
                </a:ext>
              </a:extLst>
            </p:cNvPr>
            <p:cNvSpPr txBox="1"/>
            <p:nvPr/>
          </p:nvSpPr>
          <p:spPr>
            <a:xfrm>
              <a:off x="6673403" y="3960691"/>
              <a:ext cx="2346822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350" dirty="0"/>
                <a:t>Single aperture full</a:t>
              </a:r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8C08B225-B334-F333-0783-8C6301BFC94D}"/>
                </a:ext>
              </a:extLst>
            </p:cNvPr>
            <p:cNvSpPr/>
            <p:nvPr/>
          </p:nvSpPr>
          <p:spPr>
            <a:xfrm>
              <a:off x="5584824" y="2550076"/>
              <a:ext cx="523374" cy="41458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D0B830A9-C3DB-2D8B-F0E3-39CA598F0618}"/>
                </a:ext>
              </a:extLst>
            </p:cNvPr>
            <p:cNvSpPr/>
            <p:nvPr/>
          </p:nvSpPr>
          <p:spPr>
            <a:xfrm rot="10800000">
              <a:off x="2424269" y="2472355"/>
              <a:ext cx="523374" cy="41458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10" name="Picture 9" descr="A picture containing circle, screenshot, cartoon, art&#10;&#10;Description automatically generated">
              <a:extLst>
                <a:ext uri="{FF2B5EF4-FFF2-40B4-BE49-F238E27FC236}">
                  <a16:creationId xmlns:a16="http://schemas.microsoft.com/office/drawing/2014/main" id="{4E384D92-110E-9F12-ABCB-E900E62712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4304" r="19157"/>
            <a:stretch/>
          </p:blipFill>
          <p:spPr>
            <a:xfrm>
              <a:off x="3262186" y="1574225"/>
              <a:ext cx="2146541" cy="2139828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6DC95BE-4B29-7776-7071-E3A65499596A}"/>
                </a:ext>
              </a:extLst>
            </p:cNvPr>
            <p:cNvSpPr txBox="1"/>
            <p:nvPr/>
          </p:nvSpPr>
          <p:spPr>
            <a:xfrm>
              <a:off x="2566614" y="1259837"/>
              <a:ext cx="4106789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350" dirty="0"/>
                <a:t>External structure independently assembled</a:t>
              </a:r>
            </a:p>
          </p:txBody>
        </p:sp>
        <p:pic>
          <p:nvPicPr>
            <p:cNvPr id="24" name="Picture 23" descr="A picture containing circle, text, diagram, graphics&#10;&#10;Description automatically generated">
              <a:extLst>
                <a:ext uri="{FF2B5EF4-FFF2-40B4-BE49-F238E27FC236}">
                  <a16:creationId xmlns:a16="http://schemas.microsoft.com/office/drawing/2014/main" id="{318A3C99-D486-95C5-C78C-1828F7CEE8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5498" t="6388" r="25499" b="5278"/>
            <a:stretch/>
          </p:blipFill>
          <p:spPr>
            <a:xfrm>
              <a:off x="20524" y="1743125"/>
              <a:ext cx="2221103" cy="2256584"/>
            </a:xfrm>
            <a:prstGeom prst="rect">
              <a:avLst/>
            </a:prstGeom>
          </p:spPr>
        </p:pic>
        <p:pic>
          <p:nvPicPr>
            <p:cNvPr id="28" name="Picture 27" descr="A picture containing circle, diagram, map&#10;&#10;Description automatically generated">
              <a:extLst>
                <a:ext uri="{FF2B5EF4-FFF2-40B4-BE49-F238E27FC236}">
                  <a16:creationId xmlns:a16="http://schemas.microsoft.com/office/drawing/2014/main" id="{8C1D057F-FBA5-FA90-E95E-DCDC16A7EB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3542" t="4440" r="24304" b="5714"/>
            <a:stretch/>
          </p:blipFill>
          <p:spPr>
            <a:xfrm>
              <a:off x="6460392" y="1670530"/>
              <a:ext cx="2278654" cy="221242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1E4A72D-3AD7-D120-5DB9-6EE85F87A5BB}"/>
                </a:ext>
              </a:extLst>
            </p:cNvPr>
            <p:cNvSpPr txBox="1"/>
            <p:nvPr/>
          </p:nvSpPr>
          <p:spPr>
            <a:xfrm>
              <a:off x="1441526" y="4908784"/>
              <a:ext cx="1600200" cy="50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50" b="1" dirty="0"/>
                <a:t>‘bladders and keys’ type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1301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3FE29D-4971-3C58-ED2F-CF3476699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Splice conceptual designs</a:t>
            </a:r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0BB03DE-0718-5096-C6A6-62393B6183EE}"/>
              </a:ext>
            </a:extLst>
          </p:cNvPr>
          <p:cNvCxnSpPr>
            <a:cxnSpLocks/>
          </p:cNvCxnSpPr>
          <p:nvPr/>
        </p:nvCxnSpPr>
        <p:spPr>
          <a:xfrm>
            <a:off x="4572000" y="1579750"/>
            <a:ext cx="0" cy="4667064"/>
          </a:xfrm>
          <a:prstGeom prst="line">
            <a:avLst/>
          </a:prstGeom>
          <a:ln w="28575">
            <a:solidFill>
              <a:srgbClr val="0055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736B14A-5732-13C8-1159-1E17B553D2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481D66-8A9F-958C-913A-A62D72A0A757}"/>
              </a:ext>
            </a:extLst>
          </p:cNvPr>
          <p:cNvSpPr txBox="1"/>
          <p:nvPr/>
        </p:nvSpPr>
        <p:spPr>
          <a:xfrm>
            <a:off x="355903" y="1547530"/>
            <a:ext cx="4053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defTabSz="914400"/>
            <a:r>
              <a:rPr lang="en-US" sz="2000" b="1" u="sng" dirty="0">
                <a:solidFill>
                  <a:srgbClr val="0055A0"/>
                </a:solidFill>
                <a:cs typeface="Calibri" panose="020F0502020204030204" pitchFamily="34" charset="0"/>
              </a:rPr>
              <a:t>EXTERNAL SPLICE</a:t>
            </a:r>
          </a:p>
        </p:txBody>
      </p:sp>
      <p:pic>
        <p:nvPicPr>
          <p:cNvPr id="8" name="Picture 7" descr="A picture containing circle, line, colorfulness, screenshot&#10;&#10;Description automatically generated">
            <a:extLst>
              <a:ext uri="{FF2B5EF4-FFF2-40B4-BE49-F238E27FC236}">
                <a16:creationId xmlns:a16="http://schemas.microsoft.com/office/drawing/2014/main" id="{6F64B074-E35B-FF47-80F5-6BDFD93E38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2529999" y="1430949"/>
            <a:ext cx="1828800" cy="149502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E5A60BB-FCCA-FDDD-247F-884B0165DDDE}"/>
              </a:ext>
            </a:extLst>
          </p:cNvPr>
          <p:cNvSpPr txBox="1"/>
          <p:nvPr/>
        </p:nvSpPr>
        <p:spPr>
          <a:xfrm>
            <a:off x="355903" y="2979382"/>
            <a:ext cx="4053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algn="just" defTabSz="914400">
              <a:spcAft>
                <a:spcPts val="400"/>
              </a:spcAft>
            </a:pPr>
            <a:r>
              <a:rPr lang="en-GB" dirty="0">
                <a:solidFill>
                  <a:srgbClr val="0055A0"/>
                </a:solidFill>
                <a:cs typeface="Calibri" panose="020F0502020204030204" pitchFamily="34" charset="0"/>
              </a:rPr>
              <a:t>The cable ends are spliced to Nb-</a:t>
            </a:r>
            <a:r>
              <a:rPr lang="en-GB" dirty="0" err="1">
                <a:solidFill>
                  <a:srgbClr val="0055A0"/>
                </a:solidFill>
                <a:cs typeface="Calibri" panose="020F0502020204030204" pitchFamily="34" charset="0"/>
              </a:rPr>
              <a:t>Ti</a:t>
            </a:r>
            <a:r>
              <a:rPr lang="en-GB" dirty="0">
                <a:solidFill>
                  <a:srgbClr val="0055A0"/>
                </a:solidFill>
                <a:cs typeface="Calibri" panose="020F0502020204030204" pitchFamily="34" charset="0"/>
              </a:rPr>
              <a:t> outside the coil, before impregnation.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C642C7F-DD36-7428-A875-9C7A6F5D5B2B}"/>
              </a:ext>
            </a:extLst>
          </p:cNvPr>
          <p:cNvSpPr txBox="1">
            <a:spLocks/>
          </p:cNvSpPr>
          <p:nvPr/>
        </p:nvSpPr>
        <p:spPr>
          <a:xfrm>
            <a:off x="355904" y="4538941"/>
            <a:ext cx="4053839" cy="1614210"/>
          </a:xfrm>
          <a:prstGeom prst="rect">
            <a:avLst/>
          </a:prstGeom>
          <a:gradFill rotWithShape="1">
            <a:gsLst>
              <a:gs pos="0">
                <a:srgbClr val="DDDDDD">
                  <a:tint val="1000"/>
                </a:srgbClr>
              </a:gs>
              <a:gs pos="68000">
                <a:srgbClr val="DDDDDD">
                  <a:tint val="77000"/>
                </a:srgbClr>
              </a:gs>
              <a:gs pos="81000">
                <a:srgbClr val="DDDDDD">
                  <a:tint val="79000"/>
                </a:srgbClr>
              </a:gs>
              <a:gs pos="86000">
                <a:srgbClr val="DDDDDD">
                  <a:tint val="73000"/>
                </a:srgbClr>
              </a:gs>
              <a:gs pos="100000">
                <a:srgbClr val="DDDDDD">
                  <a:tint val="35000"/>
                </a:srgbClr>
              </a:gs>
            </a:gsLst>
            <a:lin ang="5400000" scaled="1"/>
          </a:gra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Support the brittle Nb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 cable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Two layer</a:t>
            </a:r>
            <a:r>
              <a:rPr lang="en-US" sz="1800" b="1" dirty="0">
                <a:solidFill>
                  <a:srgbClr val="0055A0"/>
                </a:solidFill>
                <a:latin typeface="Calibri" panose="020F0502020204030204"/>
                <a:cs typeface="+mn-cs"/>
              </a:rPr>
              <a:t>-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jumps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different shapes to be accommodated into the coil pack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Double-layer jump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the inner layer cable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ABE54D2C-9AE2-A49A-8B53-45F08F8F708C}"/>
              </a:ext>
            </a:extLst>
          </p:cNvPr>
          <p:cNvSpPr txBox="1">
            <a:spLocks/>
          </p:cNvSpPr>
          <p:nvPr/>
        </p:nvSpPr>
        <p:spPr>
          <a:xfrm>
            <a:off x="4734257" y="4547060"/>
            <a:ext cx="4053839" cy="1608183"/>
          </a:xfrm>
          <a:prstGeom prst="rect">
            <a:avLst/>
          </a:prstGeom>
          <a:gradFill rotWithShape="1">
            <a:gsLst>
              <a:gs pos="0">
                <a:srgbClr val="DDDDDD">
                  <a:tint val="1000"/>
                </a:srgbClr>
              </a:gs>
              <a:gs pos="68000">
                <a:srgbClr val="DDDDDD">
                  <a:tint val="77000"/>
                </a:srgbClr>
              </a:gs>
              <a:gs pos="81000">
                <a:srgbClr val="DDDDDD">
                  <a:tint val="79000"/>
                </a:srgbClr>
              </a:gs>
              <a:gs pos="86000">
                <a:srgbClr val="DDDDDD">
                  <a:tint val="73000"/>
                </a:srgbClr>
              </a:gs>
              <a:gs pos="100000">
                <a:srgbClr val="DDDDDD">
                  <a:tint val="35000"/>
                </a:srgbClr>
              </a:gs>
            </a:gsLst>
            <a:lin ang="5400000" scaled="1"/>
          </a:gra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Support the brittle Nb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 cable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Splicing in the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limited space </a:t>
            </a: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the pole region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Splice in the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field region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C1158F-B6B0-AEE0-6A40-FE5C9C464991}"/>
              </a:ext>
            </a:extLst>
          </p:cNvPr>
          <p:cNvSpPr txBox="1"/>
          <p:nvPr/>
        </p:nvSpPr>
        <p:spPr>
          <a:xfrm>
            <a:off x="4605160" y="1579750"/>
            <a:ext cx="4050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defTabSz="914400"/>
            <a:r>
              <a:rPr lang="en-US" sz="2000" b="1" u="sng" dirty="0">
                <a:solidFill>
                  <a:srgbClr val="0055A0"/>
                </a:solidFill>
                <a:cs typeface="Calibri" panose="020F0502020204030204" pitchFamily="34" charset="0"/>
              </a:rPr>
              <a:t>INTERNAL SPLICE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0F4AD23-7977-C848-80DA-1D9ED9C5C910}"/>
              </a:ext>
            </a:extLst>
          </p:cNvPr>
          <p:cNvSpPr txBox="1"/>
          <p:nvPr/>
        </p:nvSpPr>
        <p:spPr>
          <a:xfrm>
            <a:off x="4605160" y="2966249"/>
            <a:ext cx="4050792" cy="87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algn="just" defTabSz="914400"/>
            <a:r>
              <a:rPr lang="en-US" dirty="0">
                <a:solidFill>
                  <a:srgbClr val="0055A0"/>
                </a:solidFill>
                <a:cs typeface="Calibri" panose="020F0502020204030204" pitchFamily="34" charset="0"/>
              </a:rPr>
              <a:t>A Nb</a:t>
            </a:r>
            <a:r>
              <a:rPr lang="en-US" baseline="-25000" dirty="0">
                <a:solidFill>
                  <a:srgbClr val="0055A0"/>
                </a:solidFill>
                <a:cs typeface="Calibri" panose="020F0502020204030204" pitchFamily="34" charset="0"/>
              </a:rPr>
              <a:t>3</a:t>
            </a:r>
            <a:r>
              <a:rPr lang="en-US" dirty="0">
                <a:solidFill>
                  <a:srgbClr val="0055A0"/>
                </a:solidFill>
                <a:cs typeface="Calibri" panose="020F0502020204030204" pitchFamily="34" charset="0"/>
              </a:rPr>
              <a:t>Sn – Nb</a:t>
            </a:r>
            <a:r>
              <a:rPr lang="en-US" baseline="-25000" dirty="0">
                <a:solidFill>
                  <a:srgbClr val="0055A0"/>
                </a:solidFill>
                <a:cs typeface="Calibri" panose="020F0502020204030204" pitchFamily="34" charset="0"/>
              </a:rPr>
              <a:t>3</a:t>
            </a:r>
            <a:r>
              <a:rPr lang="en-US" dirty="0">
                <a:solidFill>
                  <a:srgbClr val="0055A0"/>
                </a:solidFill>
                <a:cs typeface="Calibri" panose="020F0502020204030204" pitchFamily="34" charset="0"/>
              </a:rPr>
              <a:t>Sn joint connects the two layers within the coil at the pole turn level. It is performed after impregnation.</a:t>
            </a:r>
            <a:endParaRPr lang="en-GB" dirty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22" name="Picture 21" descr="A picture containing circle, screenshot, graphics, colorfulness&#10;&#10;Description automatically generated">
            <a:extLst>
              <a:ext uri="{FF2B5EF4-FFF2-40B4-BE49-F238E27FC236}">
                <a16:creationId xmlns:a16="http://schemas.microsoft.com/office/drawing/2014/main" id="{60047160-A2FC-726B-F39D-A96DCB4548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636"/>
          <a:stretch/>
        </p:blipFill>
        <p:spPr>
          <a:xfrm>
            <a:off x="6846964" y="2011013"/>
            <a:ext cx="1828800" cy="89667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2B5A3BD8-5706-2FD5-52EE-BA4071712344}"/>
              </a:ext>
            </a:extLst>
          </p:cNvPr>
          <p:cNvGrpSpPr/>
          <p:nvPr/>
        </p:nvGrpSpPr>
        <p:grpSpPr>
          <a:xfrm>
            <a:off x="7462079" y="1275106"/>
            <a:ext cx="1579451" cy="184666"/>
            <a:chOff x="4763817" y="2914564"/>
            <a:chExt cx="1579451" cy="184666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4245DED-00C7-CFDA-04E8-DD23FB5B0F15}"/>
                </a:ext>
              </a:extLst>
            </p:cNvPr>
            <p:cNvCxnSpPr/>
            <p:nvPr/>
          </p:nvCxnSpPr>
          <p:spPr>
            <a:xfrm>
              <a:off x="4763817" y="3011781"/>
              <a:ext cx="182880" cy="0"/>
            </a:xfrm>
            <a:prstGeom prst="line">
              <a:avLst/>
            </a:prstGeom>
            <a:ln w="28575">
              <a:solidFill>
                <a:srgbClr val="82A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59C364D-38AA-AA84-2090-5397E9B05DE0}"/>
                </a:ext>
              </a:extLst>
            </p:cNvPr>
            <p:cNvSpPr txBox="1"/>
            <p:nvPr/>
          </p:nvSpPr>
          <p:spPr>
            <a:xfrm>
              <a:off x="4988730" y="2914564"/>
              <a:ext cx="1354538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18181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Nb</a:t>
              </a:r>
              <a:r>
                <a:rPr lang="en-US" sz="1200" baseline="-25000" dirty="0">
                  <a:solidFill>
                    <a:srgbClr val="18181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sz="1200" dirty="0">
                  <a:solidFill>
                    <a:srgbClr val="18181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Sn – Nb</a:t>
              </a:r>
              <a:r>
                <a:rPr lang="en-US" sz="1200" baseline="-25000" dirty="0">
                  <a:solidFill>
                    <a:srgbClr val="18181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sz="1200" dirty="0">
                  <a:solidFill>
                    <a:srgbClr val="18181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Sn splice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84F8AE2-92D5-E956-7268-6040B9EA6F06}"/>
              </a:ext>
            </a:extLst>
          </p:cNvPr>
          <p:cNvGrpSpPr/>
          <p:nvPr/>
        </p:nvGrpSpPr>
        <p:grpSpPr>
          <a:xfrm>
            <a:off x="4153261" y="1271909"/>
            <a:ext cx="1549139" cy="184666"/>
            <a:chOff x="6547242" y="2921202"/>
            <a:chExt cx="1549139" cy="184666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BCE1414-80E8-2ECA-36A4-282478CB0431}"/>
                </a:ext>
              </a:extLst>
            </p:cNvPr>
            <p:cNvCxnSpPr/>
            <p:nvPr/>
          </p:nvCxnSpPr>
          <p:spPr>
            <a:xfrm>
              <a:off x="6547242" y="3010094"/>
              <a:ext cx="182880" cy="0"/>
            </a:xfrm>
            <a:prstGeom prst="line">
              <a:avLst/>
            </a:prstGeom>
            <a:ln w="28575">
              <a:solidFill>
                <a:srgbClr val="92D1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214544D-19E2-DFEF-E0DE-BA4FD63E6004}"/>
                </a:ext>
              </a:extLst>
            </p:cNvPr>
            <p:cNvSpPr txBox="1"/>
            <p:nvPr/>
          </p:nvSpPr>
          <p:spPr>
            <a:xfrm>
              <a:off x="6771275" y="2921202"/>
              <a:ext cx="132510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18181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Nb</a:t>
              </a:r>
              <a:r>
                <a:rPr lang="en-US" sz="1200" baseline="-25000" dirty="0">
                  <a:solidFill>
                    <a:srgbClr val="18181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sz="1200" dirty="0">
                  <a:solidFill>
                    <a:srgbClr val="18181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Sn – Nb-</a:t>
              </a:r>
              <a:r>
                <a:rPr lang="en-US" sz="1200" dirty="0" err="1">
                  <a:solidFill>
                    <a:srgbClr val="18181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Ti</a:t>
              </a:r>
              <a:r>
                <a:rPr lang="en-US" sz="1200" dirty="0">
                  <a:solidFill>
                    <a:srgbClr val="18181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splice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7D3D43E-84D9-B476-B0EA-0BA4BBA13A49}"/>
              </a:ext>
            </a:extLst>
          </p:cNvPr>
          <p:cNvGrpSpPr/>
          <p:nvPr/>
        </p:nvGrpSpPr>
        <p:grpSpPr>
          <a:xfrm>
            <a:off x="5829049" y="1271909"/>
            <a:ext cx="1506603" cy="184666"/>
            <a:chOff x="8287275" y="2932565"/>
            <a:chExt cx="1506603" cy="184666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CF88314-221A-13FF-ED36-CBFF86458F03}"/>
                </a:ext>
              </a:extLst>
            </p:cNvPr>
            <p:cNvCxnSpPr/>
            <p:nvPr/>
          </p:nvCxnSpPr>
          <p:spPr>
            <a:xfrm>
              <a:off x="8287275" y="3028095"/>
              <a:ext cx="182880" cy="0"/>
            </a:xfrm>
            <a:prstGeom prst="line">
              <a:avLst/>
            </a:prstGeom>
            <a:ln w="28575">
              <a:solidFill>
                <a:srgbClr val="E35F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E3B4483-95C8-FFE2-A113-8404BFF2D71D}"/>
                </a:ext>
              </a:extLst>
            </p:cNvPr>
            <p:cNvSpPr txBox="1"/>
            <p:nvPr/>
          </p:nvSpPr>
          <p:spPr>
            <a:xfrm>
              <a:off x="8498202" y="2932565"/>
              <a:ext cx="129567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18181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Nb-</a:t>
              </a:r>
              <a:r>
                <a:rPr lang="en-US" sz="1200" dirty="0" err="1">
                  <a:solidFill>
                    <a:srgbClr val="18181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Ti</a:t>
              </a:r>
              <a:r>
                <a:rPr lang="en-US" sz="1200" dirty="0">
                  <a:solidFill>
                    <a:srgbClr val="18181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– Nb-</a:t>
              </a:r>
              <a:r>
                <a:rPr lang="en-US" sz="1200" dirty="0" err="1">
                  <a:solidFill>
                    <a:srgbClr val="18181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Ti</a:t>
              </a:r>
              <a:r>
                <a:rPr lang="en-US" sz="1200" dirty="0">
                  <a:solidFill>
                    <a:srgbClr val="18181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splice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7D491C01-7BB4-6F5E-D4C8-1CA4A35F9C0E}"/>
              </a:ext>
            </a:extLst>
          </p:cNvPr>
          <p:cNvSpPr txBox="1"/>
          <p:nvPr/>
        </p:nvSpPr>
        <p:spPr>
          <a:xfrm>
            <a:off x="361289" y="3582808"/>
            <a:ext cx="4053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algn="just" defTabSz="914400"/>
            <a:r>
              <a:rPr lang="en-GB" dirty="0">
                <a:solidFill>
                  <a:srgbClr val="0055A0"/>
                </a:solidFill>
                <a:cs typeface="Calibri" panose="020F0502020204030204" pitchFamily="34" charset="0"/>
              </a:rPr>
              <a:t>The two layers are then spliced through a Nb-</a:t>
            </a:r>
            <a:r>
              <a:rPr lang="en-GB" dirty="0" err="1">
                <a:solidFill>
                  <a:srgbClr val="0055A0"/>
                </a:solidFill>
                <a:cs typeface="Calibri" panose="020F0502020204030204" pitchFamily="34" charset="0"/>
              </a:rPr>
              <a:t>Ti</a:t>
            </a:r>
            <a:r>
              <a:rPr lang="en-GB" dirty="0">
                <a:solidFill>
                  <a:srgbClr val="0055A0"/>
                </a:solidFill>
                <a:cs typeface="Calibri" panose="020F0502020204030204" pitchFamily="34" charset="0"/>
              </a:rPr>
              <a:t> – Nb-</a:t>
            </a:r>
            <a:r>
              <a:rPr lang="en-GB" dirty="0" err="1">
                <a:solidFill>
                  <a:srgbClr val="0055A0"/>
                </a:solidFill>
                <a:cs typeface="Calibri" panose="020F0502020204030204" pitchFamily="34" charset="0"/>
              </a:rPr>
              <a:t>Ti</a:t>
            </a:r>
            <a:r>
              <a:rPr lang="en-GB" dirty="0">
                <a:solidFill>
                  <a:srgbClr val="0055A0"/>
                </a:solidFill>
                <a:cs typeface="Calibri" panose="020F0502020204030204" pitchFamily="34" charset="0"/>
              </a:rPr>
              <a:t> joint, during the magnet assembly.</a:t>
            </a:r>
            <a:endParaRPr lang="en-US" dirty="0">
              <a:solidFill>
                <a:srgbClr val="0055A0"/>
              </a:solidFill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2D19CB-0D9D-45DD-000A-0EF3840F24E2}"/>
              </a:ext>
            </a:extLst>
          </p:cNvPr>
          <p:cNvSpPr txBox="1"/>
          <p:nvPr/>
        </p:nvSpPr>
        <p:spPr>
          <a:xfrm>
            <a:off x="5430982" y="6393296"/>
            <a:ext cx="335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Courtesy V. Ilardi</a:t>
            </a:r>
          </a:p>
        </p:txBody>
      </p:sp>
    </p:spTree>
    <p:extLst>
      <p:ext uri="{BB962C8B-B14F-4D97-AF65-F5344CB8AC3E}">
        <p14:creationId xmlns:p14="http://schemas.microsoft.com/office/powerpoint/2010/main" val="12472488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4E51F9-6152-58BC-8C49-24ED075138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2" name="Picture 1" descr="A picture containing LEGO, scale model, toy&#10;&#10;Description automatically generated">
            <a:extLst>
              <a:ext uri="{FF2B5EF4-FFF2-40B4-BE49-F238E27FC236}">
                <a16:creationId xmlns:a16="http://schemas.microsoft.com/office/drawing/2014/main" id="{40CA9C30-5328-A77D-5C0E-9CCC163DD37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286" y="1614980"/>
            <a:ext cx="5287324" cy="29807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0FA9FC3-5A5C-A6E0-D855-6A47CACFCDB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11" y="1072217"/>
            <a:ext cx="4350244" cy="359889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6565DD-4DB3-7436-5CB0-081B5C0D9B50}"/>
              </a:ext>
            </a:extLst>
          </p:cNvPr>
          <p:cNvSpPr txBox="1"/>
          <p:nvPr/>
        </p:nvSpPr>
        <p:spPr>
          <a:xfrm>
            <a:off x="323273" y="167443"/>
            <a:ext cx="8220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Study of possible layer jump and splice configurations in view of manufacturing separate first layer and second layer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6B77E2-3F7A-627C-402B-3B2C6863F28F}"/>
              </a:ext>
            </a:extLst>
          </p:cNvPr>
          <p:cNvSpPr txBox="1"/>
          <p:nvPr/>
        </p:nvSpPr>
        <p:spPr>
          <a:xfrm>
            <a:off x="810705" y="5043340"/>
            <a:ext cx="75602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Modular moulds to realize the two different splices or a 11 T type pole (which is not our baseline).</a:t>
            </a:r>
          </a:p>
        </p:txBody>
      </p:sp>
    </p:spTree>
    <p:extLst>
      <p:ext uri="{BB962C8B-B14F-4D97-AF65-F5344CB8AC3E}">
        <p14:creationId xmlns:p14="http://schemas.microsoft.com/office/powerpoint/2010/main" val="23905278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C3F90-514E-6477-8150-9D1841E27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194338"/>
            <a:ext cx="4904509" cy="1301954"/>
          </a:xfrm>
        </p:spPr>
        <p:txBody>
          <a:bodyPr/>
          <a:lstStyle/>
          <a:p>
            <a:r>
              <a:rPr lang="en-GB" dirty="0"/>
              <a:t>Conclusions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486AD2-A4EA-B049-670D-52B5040CF7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1DD074-1E86-D0EF-05E2-BA14AECB3BBA}"/>
              </a:ext>
            </a:extLst>
          </p:cNvPr>
          <p:cNvSpPr txBox="1"/>
          <p:nvPr/>
        </p:nvSpPr>
        <p:spPr>
          <a:xfrm>
            <a:off x="650449" y="1651640"/>
            <a:ext cx="814256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We have chosen the baseline to manufacture a 12 T – This is a big step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Winding tests on going and further tests planned.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Mock ups to validate the design choices under construction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Mock ups of splices </a:t>
            </a:r>
            <a:r>
              <a:rPr lang="en-GB" dirty="0">
                <a:solidFill>
                  <a:srgbClr val="0055A0"/>
                </a:solidFill>
                <a:latin typeface="Arial"/>
              </a:rPr>
              <a:t>under fabrication, coil production tool under design.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dirty="0">
                <a:solidFill>
                  <a:srgbClr val="0055A0"/>
                </a:solidFill>
                <a:latin typeface="Arial"/>
              </a:rPr>
              <a:t>Coil test structure designed, production started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26844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FD283ED-FB2B-CB7C-361E-13CE3AFECAAF}"/>
              </a:ext>
            </a:extLst>
          </p:cNvPr>
          <p:cNvSpPr txBox="1"/>
          <p:nvPr/>
        </p:nvSpPr>
        <p:spPr>
          <a:xfrm>
            <a:off x="200742" y="462231"/>
            <a:ext cx="8742515" cy="108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70C0"/>
                </a:solidFill>
              </a:rPr>
              <a:t>12 T robust: development axis one: design sound structures.</a:t>
            </a:r>
          </a:p>
          <a:p>
            <a:pPr algn="ctr"/>
            <a:r>
              <a:rPr lang="en-GB" sz="1350" dirty="0">
                <a:solidFill>
                  <a:schemeClr val="accent5">
                    <a:lumMod val="75000"/>
                  </a:schemeClr>
                </a:solidFill>
              </a:rPr>
              <a:t>Certain structures are less sensitive to tolerances than others. </a:t>
            </a:r>
          </a:p>
          <a:p>
            <a:pPr algn="ctr"/>
            <a:r>
              <a:rPr lang="en-GB" sz="1350" dirty="0">
                <a:solidFill>
                  <a:schemeClr val="accent5">
                    <a:lumMod val="75000"/>
                  </a:schemeClr>
                </a:solidFill>
              </a:rPr>
              <a:t>Certain structures intrinsically protect the coils from over stresses due to wrong operations during assembly.</a:t>
            </a:r>
          </a:p>
          <a:p>
            <a:endParaRPr lang="en-GB" sz="135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C62DC8-07CD-E03F-BD03-370A240C2198}"/>
              </a:ext>
            </a:extLst>
          </p:cNvPr>
          <p:cNvSpPr txBox="1"/>
          <p:nvPr/>
        </p:nvSpPr>
        <p:spPr>
          <a:xfrm>
            <a:off x="394941" y="1836911"/>
            <a:ext cx="814271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 algn="just">
              <a:buFont typeface="Wingdings" panose="05000000000000000000" pitchFamily="2" charset="2"/>
              <a:buChar char="Ø"/>
            </a:pPr>
            <a:r>
              <a:rPr lang="en-GB" sz="1350" dirty="0"/>
              <a:t>Design with FEM computations in nominal condition and </a:t>
            </a:r>
            <a:r>
              <a:rPr lang="en-GB" sz="1350" u="sng" dirty="0"/>
              <a:t>tolerance analysis</a:t>
            </a:r>
            <a:r>
              <a:rPr lang="en-GB" sz="1350" dirty="0"/>
              <a:t> with </a:t>
            </a:r>
            <a:r>
              <a:rPr lang="en-GB" sz="1350" dirty="0" err="1"/>
              <a:t>Montecarlo</a:t>
            </a:r>
            <a:r>
              <a:rPr lang="en-GB" sz="1350" dirty="0"/>
              <a:t> methods or similar</a:t>
            </a:r>
          </a:p>
          <a:p>
            <a:pPr marL="214313" indent="-214313" algn="just">
              <a:buFont typeface="Wingdings" panose="05000000000000000000" pitchFamily="2" charset="2"/>
              <a:buChar char="Ø"/>
            </a:pPr>
            <a:endParaRPr lang="en-GB" sz="1350" dirty="0"/>
          </a:p>
          <a:p>
            <a:pPr marL="214313" indent="-214313" algn="just">
              <a:buFont typeface="Wingdings" panose="05000000000000000000" pitchFamily="2" charset="2"/>
              <a:buChar char="Ø"/>
            </a:pPr>
            <a:r>
              <a:rPr lang="en-GB" sz="1350" dirty="0"/>
              <a:t>Minimize the number of pieces around the coils and in the cross section. Less parts -&gt; less tolerances piling up.</a:t>
            </a:r>
          </a:p>
          <a:p>
            <a:pPr marL="214313" indent="-214313" algn="just">
              <a:buFont typeface="Wingdings" panose="05000000000000000000" pitchFamily="2" charset="2"/>
              <a:buChar char="Ø"/>
            </a:pPr>
            <a:endParaRPr lang="en-GB" sz="1350" dirty="0"/>
          </a:p>
          <a:p>
            <a:pPr marL="214313" indent="-214313" algn="just">
              <a:buFont typeface="Wingdings" panose="05000000000000000000" pitchFamily="2" charset="2"/>
              <a:buChar char="Ø"/>
            </a:pPr>
            <a:r>
              <a:rPr lang="en-GB" sz="1350" dirty="0"/>
              <a:t>Make the coil working in closed cavity conditions. The </a:t>
            </a:r>
            <a:r>
              <a:rPr lang="en-GB" sz="1350" u="sng" dirty="0"/>
              <a:t>accidental forces</a:t>
            </a:r>
            <a:r>
              <a:rPr lang="en-GB" sz="1350" dirty="0"/>
              <a:t> load the pieces of the cavity but </a:t>
            </a:r>
            <a:r>
              <a:rPr lang="en-GB" sz="1350" u="sng" dirty="0"/>
              <a:t>do not overload the coils</a:t>
            </a:r>
            <a:r>
              <a:rPr lang="en-GB" sz="1350" dirty="0"/>
              <a:t>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F4136BD-2679-2AEB-8C28-D7D7062997F8}"/>
              </a:ext>
            </a:extLst>
          </p:cNvPr>
          <p:cNvGrpSpPr/>
          <p:nvPr/>
        </p:nvGrpSpPr>
        <p:grpSpPr>
          <a:xfrm>
            <a:off x="547855" y="3798055"/>
            <a:ext cx="3210490" cy="2216878"/>
            <a:chOff x="4243939" y="1466859"/>
            <a:chExt cx="4280653" cy="2955837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B49E69D-681B-0D84-CE6C-A7E3517C92A3}"/>
                </a:ext>
              </a:extLst>
            </p:cNvPr>
            <p:cNvGrpSpPr/>
            <p:nvPr/>
          </p:nvGrpSpPr>
          <p:grpSpPr>
            <a:xfrm>
              <a:off x="4243939" y="1466859"/>
              <a:ext cx="4280653" cy="2955837"/>
              <a:chOff x="4243939" y="1466859"/>
              <a:chExt cx="4280653" cy="2955837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CEFE38A4-25CE-A1E1-BB2A-729CBA904A28}"/>
                  </a:ext>
                </a:extLst>
              </p:cNvPr>
              <p:cNvGrpSpPr/>
              <p:nvPr/>
            </p:nvGrpSpPr>
            <p:grpSpPr>
              <a:xfrm>
                <a:off x="4243939" y="1466859"/>
                <a:ext cx="4113727" cy="2933290"/>
                <a:chOff x="4329664" y="1314459"/>
                <a:chExt cx="4113727" cy="2933290"/>
              </a:xfrm>
            </p:grpSpPr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A08F5353-44A6-867A-8633-8FE8A13728C8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4772034" y="1314459"/>
                  <a:ext cx="2921958" cy="2644959"/>
                  <a:chOff x="3200400" y="650088"/>
                  <a:chExt cx="6686550" cy="6052671"/>
                </a:xfrm>
              </p:grpSpPr>
              <p:grpSp>
                <p:nvGrpSpPr>
                  <p:cNvPr id="73" name="Group 72">
                    <a:extLst>
                      <a:ext uri="{FF2B5EF4-FFF2-40B4-BE49-F238E27FC236}">
                        <a16:creationId xmlns:a16="http://schemas.microsoft.com/office/drawing/2014/main" id="{B26BFEBE-5027-7440-7A86-A98EE19C9EC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3782602" y="1011088"/>
                    <a:ext cx="5532951" cy="5358749"/>
                    <a:chOff x="4057650" y="1325418"/>
                    <a:chExt cx="4886325" cy="4732482"/>
                  </a:xfrm>
                </p:grpSpPr>
                <p:sp>
                  <p:nvSpPr>
                    <p:cNvPr id="94" name="Oval 93">
                      <a:extLst>
                        <a:ext uri="{FF2B5EF4-FFF2-40B4-BE49-F238E27FC236}">
                          <a16:creationId xmlns:a16="http://schemas.microsoft.com/office/drawing/2014/main" id="{F5E3A328-FBA4-23B1-1027-25598219E6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57650" y="1325418"/>
                      <a:ext cx="4886325" cy="4732482"/>
                    </a:xfrm>
                    <a:prstGeom prst="ellipse">
                      <a:avLst/>
                    </a:prstGeom>
                    <a:solidFill>
                      <a:schemeClr val="accent1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50"/>
                    </a:p>
                  </p:txBody>
                </p:sp>
                <p:sp>
                  <p:nvSpPr>
                    <p:cNvPr id="95" name="Oval 94">
                      <a:extLst>
                        <a:ext uri="{FF2B5EF4-FFF2-40B4-BE49-F238E27FC236}">
                          <a16:creationId xmlns:a16="http://schemas.microsoft.com/office/drawing/2014/main" id="{FB9336D3-DAD8-0F30-CA78-87063B1707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71949" y="1423369"/>
                      <a:ext cx="4665437" cy="453159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50"/>
                    </a:p>
                  </p:txBody>
                </p:sp>
              </p:grpSp>
              <p:grpSp>
                <p:nvGrpSpPr>
                  <p:cNvPr id="74" name="Group 73">
                    <a:extLst>
                      <a:ext uri="{FF2B5EF4-FFF2-40B4-BE49-F238E27FC236}">
                        <a16:creationId xmlns:a16="http://schemas.microsoft.com/office/drawing/2014/main" id="{9FB19FEF-D84C-FE52-6A18-981E73C3C62D}"/>
                      </a:ext>
                    </a:extLst>
                  </p:cNvPr>
                  <p:cNvGrpSpPr/>
                  <p:nvPr/>
                </p:nvGrpSpPr>
                <p:grpSpPr>
                  <a:xfrm>
                    <a:off x="4745399" y="2924875"/>
                    <a:ext cx="3607356" cy="1525523"/>
                    <a:chOff x="4686900" y="2926404"/>
                    <a:chExt cx="3607356" cy="1525523"/>
                  </a:xfrm>
                </p:grpSpPr>
                <p:grpSp>
                  <p:nvGrpSpPr>
                    <p:cNvPr id="88" name="Group 87">
                      <a:extLst>
                        <a:ext uri="{FF2B5EF4-FFF2-40B4-BE49-F238E27FC236}">
                          <a16:creationId xmlns:a16="http://schemas.microsoft.com/office/drawing/2014/main" id="{109D2924-638B-92AA-9025-B46118DF4F4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432078" y="2926404"/>
                      <a:ext cx="1862178" cy="1525523"/>
                      <a:chOff x="3873604" y="1707204"/>
                      <a:chExt cx="4415563" cy="3443592"/>
                    </a:xfrm>
                  </p:grpSpPr>
                  <p:pic>
                    <p:nvPicPr>
                      <p:cNvPr id="92" name="Picture 91">
                        <a:extLst>
                          <a:ext uri="{FF2B5EF4-FFF2-40B4-BE49-F238E27FC236}">
                            <a16:creationId xmlns:a16="http://schemas.microsoft.com/office/drawing/2014/main" id="{3B5CFFAD-9914-13CE-FD4D-33D60F605E35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email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rcRect/>
                      <a:stretch/>
                    </p:blipFill>
                    <p:spPr>
                      <a:xfrm>
                        <a:off x="5744258" y="1707204"/>
                        <a:ext cx="2544909" cy="3443592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93" name="Picture 92">
                        <a:extLst>
                          <a:ext uri="{FF2B5EF4-FFF2-40B4-BE49-F238E27FC236}">
                            <a16:creationId xmlns:a16="http://schemas.microsoft.com/office/drawing/2014/main" id="{13143987-A1ED-3777-7127-201529921391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email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rcRect l="12673"/>
                      <a:stretch/>
                    </p:blipFill>
                    <p:spPr>
                      <a:xfrm flipH="1">
                        <a:off x="3873604" y="1707204"/>
                        <a:ext cx="2222396" cy="3443592"/>
                      </a:xfrm>
                      <a:prstGeom prst="rect">
                        <a:avLst/>
                      </a:prstGeom>
                    </p:spPr>
                  </p:pic>
                </p:grpSp>
                <p:grpSp>
                  <p:nvGrpSpPr>
                    <p:cNvPr id="89" name="Group 88">
                      <a:extLst>
                        <a:ext uri="{FF2B5EF4-FFF2-40B4-BE49-F238E27FC236}">
                          <a16:creationId xmlns:a16="http://schemas.microsoft.com/office/drawing/2014/main" id="{5F938734-7D40-8BEF-D1E2-78618D73065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686900" y="2926404"/>
                      <a:ext cx="1862178" cy="1525523"/>
                      <a:chOff x="3873604" y="1707204"/>
                      <a:chExt cx="4415563" cy="3443592"/>
                    </a:xfrm>
                  </p:grpSpPr>
                  <p:pic>
                    <p:nvPicPr>
                      <p:cNvPr id="90" name="Picture 89">
                        <a:extLst>
                          <a:ext uri="{FF2B5EF4-FFF2-40B4-BE49-F238E27FC236}">
                            <a16:creationId xmlns:a16="http://schemas.microsoft.com/office/drawing/2014/main" id="{C75B1922-C059-9952-7CAC-CD312EA160C1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email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rcRect/>
                      <a:stretch/>
                    </p:blipFill>
                    <p:spPr>
                      <a:xfrm>
                        <a:off x="5744258" y="1707204"/>
                        <a:ext cx="2544909" cy="3443592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91" name="Picture 90">
                        <a:extLst>
                          <a:ext uri="{FF2B5EF4-FFF2-40B4-BE49-F238E27FC236}">
                            <a16:creationId xmlns:a16="http://schemas.microsoft.com/office/drawing/2014/main" id="{72CFBE3C-73A1-4483-80FE-F827CB619703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 cstate="email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rcRect l="12673"/>
                      <a:stretch/>
                    </p:blipFill>
                    <p:spPr>
                      <a:xfrm flipH="1">
                        <a:off x="3873604" y="1707204"/>
                        <a:ext cx="2222396" cy="3443592"/>
                      </a:xfrm>
                      <a:prstGeom prst="rect">
                        <a:avLst/>
                      </a:prstGeom>
                    </p:spPr>
                  </p:pic>
                </p:grpSp>
              </p:grpSp>
              <p:grpSp>
                <p:nvGrpSpPr>
                  <p:cNvPr id="75" name="Group 74">
                    <a:extLst>
                      <a:ext uri="{FF2B5EF4-FFF2-40B4-BE49-F238E27FC236}">
                        <a16:creationId xmlns:a16="http://schemas.microsoft.com/office/drawing/2014/main" id="{85984CAA-1283-44DD-7C8C-3E79FE3744E7}"/>
                      </a:ext>
                    </a:extLst>
                  </p:cNvPr>
                  <p:cNvGrpSpPr/>
                  <p:nvPr/>
                </p:nvGrpSpPr>
                <p:grpSpPr>
                  <a:xfrm>
                    <a:off x="3925147" y="2522100"/>
                    <a:ext cx="937252" cy="2338572"/>
                    <a:chOff x="3925147" y="2522100"/>
                    <a:chExt cx="937252" cy="2338572"/>
                  </a:xfrm>
                </p:grpSpPr>
                <p:sp>
                  <p:nvSpPr>
                    <p:cNvPr id="85" name="Block Arc 84">
                      <a:extLst>
                        <a:ext uri="{FF2B5EF4-FFF2-40B4-BE49-F238E27FC236}">
                          <a16:creationId xmlns:a16="http://schemas.microsoft.com/office/drawing/2014/main" id="{43A2C54B-4FE7-14A6-3A32-A54CCD1F037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1051" y="3219010"/>
                      <a:ext cx="2285444" cy="937252"/>
                    </a:xfrm>
                    <a:prstGeom prst="blockArc">
                      <a:avLst/>
                    </a:prstGeom>
                    <a:solidFill>
                      <a:schemeClr val="accent3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5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6" name="Trapezoid 85">
                      <a:extLst>
                        <a:ext uri="{FF2B5EF4-FFF2-40B4-BE49-F238E27FC236}">
                          <a16:creationId xmlns:a16="http://schemas.microsoft.com/office/drawing/2014/main" id="{E53070C3-37A0-2F2D-3FFD-F93CA26FCD12}"/>
                        </a:ext>
                      </a:extLst>
                    </p:cNvPr>
                    <p:cNvSpPr/>
                    <p:nvPr/>
                  </p:nvSpPr>
                  <p:spPr>
                    <a:xfrm rot="686850">
                      <a:off x="4104952" y="2522100"/>
                      <a:ext cx="447675" cy="361950"/>
                    </a:xfrm>
                    <a:prstGeom prst="trapezoid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50"/>
                    </a:p>
                  </p:txBody>
                </p:sp>
                <p:sp>
                  <p:nvSpPr>
                    <p:cNvPr id="87" name="Trapezoid 86">
                      <a:extLst>
                        <a:ext uri="{FF2B5EF4-FFF2-40B4-BE49-F238E27FC236}">
                          <a16:creationId xmlns:a16="http://schemas.microsoft.com/office/drawing/2014/main" id="{B68AEE58-762E-58E5-8D41-48D0E9360246}"/>
                        </a:ext>
                      </a:extLst>
                    </p:cNvPr>
                    <p:cNvSpPr/>
                    <p:nvPr/>
                  </p:nvSpPr>
                  <p:spPr>
                    <a:xfrm rot="20913150" flipV="1">
                      <a:off x="4104952" y="4498722"/>
                      <a:ext cx="447675" cy="361950"/>
                    </a:xfrm>
                    <a:prstGeom prst="trapezoid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50"/>
                    </a:p>
                  </p:txBody>
                </p:sp>
              </p:grpSp>
              <p:grpSp>
                <p:nvGrpSpPr>
                  <p:cNvPr id="76" name="Group 75">
                    <a:extLst>
                      <a:ext uri="{FF2B5EF4-FFF2-40B4-BE49-F238E27FC236}">
                        <a16:creationId xmlns:a16="http://schemas.microsoft.com/office/drawing/2014/main" id="{E30800DD-C188-394B-DFEF-136566A3FC26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8252417" y="2518350"/>
                    <a:ext cx="937252" cy="2338572"/>
                    <a:chOff x="3925147" y="2522100"/>
                    <a:chExt cx="937252" cy="2338572"/>
                  </a:xfrm>
                </p:grpSpPr>
                <p:sp>
                  <p:nvSpPr>
                    <p:cNvPr id="82" name="Block Arc 81">
                      <a:extLst>
                        <a:ext uri="{FF2B5EF4-FFF2-40B4-BE49-F238E27FC236}">
                          <a16:creationId xmlns:a16="http://schemas.microsoft.com/office/drawing/2014/main" id="{42D088B3-CD0F-E55C-36AE-A30FACA5295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1051" y="3219010"/>
                      <a:ext cx="2285444" cy="937252"/>
                    </a:xfrm>
                    <a:prstGeom prst="blockArc">
                      <a:avLst/>
                    </a:prstGeom>
                    <a:solidFill>
                      <a:schemeClr val="accent3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5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3" name="Trapezoid 82">
                      <a:extLst>
                        <a:ext uri="{FF2B5EF4-FFF2-40B4-BE49-F238E27FC236}">
                          <a16:creationId xmlns:a16="http://schemas.microsoft.com/office/drawing/2014/main" id="{C2BBC7E3-D5C1-FEE8-4B32-B060EA7D2E58}"/>
                        </a:ext>
                      </a:extLst>
                    </p:cNvPr>
                    <p:cNvSpPr/>
                    <p:nvPr/>
                  </p:nvSpPr>
                  <p:spPr>
                    <a:xfrm rot="686850">
                      <a:off x="4104952" y="2522100"/>
                      <a:ext cx="447675" cy="361950"/>
                    </a:xfrm>
                    <a:prstGeom prst="trapezoid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50"/>
                    </a:p>
                  </p:txBody>
                </p:sp>
                <p:sp>
                  <p:nvSpPr>
                    <p:cNvPr id="84" name="Trapezoid 83">
                      <a:extLst>
                        <a:ext uri="{FF2B5EF4-FFF2-40B4-BE49-F238E27FC236}">
                          <a16:creationId xmlns:a16="http://schemas.microsoft.com/office/drawing/2014/main" id="{1919C836-7C01-295F-A9E3-0AD6755EDB03}"/>
                        </a:ext>
                      </a:extLst>
                    </p:cNvPr>
                    <p:cNvSpPr/>
                    <p:nvPr/>
                  </p:nvSpPr>
                  <p:spPr>
                    <a:xfrm rot="20913150" flipV="1">
                      <a:off x="4104952" y="4498722"/>
                      <a:ext cx="447675" cy="361950"/>
                    </a:xfrm>
                    <a:prstGeom prst="trapezoid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50"/>
                    </a:p>
                  </p:txBody>
                </p:sp>
              </p:grpSp>
              <p:cxnSp>
                <p:nvCxnSpPr>
                  <p:cNvPr id="77" name="Straight Connector 76">
                    <a:extLst>
                      <a:ext uri="{FF2B5EF4-FFF2-40B4-BE49-F238E27FC236}">
                        <a16:creationId xmlns:a16="http://schemas.microsoft.com/office/drawing/2014/main" id="{C408BC85-5B76-4BEE-CE67-03BD722413BC}"/>
                      </a:ext>
                    </a:extLst>
                  </p:cNvPr>
                  <p:cNvCxnSpPr/>
                  <p:nvPr/>
                </p:nvCxnSpPr>
                <p:spPr>
                  <a:xfrm>
                    <a:off x="3200400" y="3683886"/>
                    <a:ext cx="6686550" cy="657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77">
                    <a:extLst>
                      <a:ext uri="{FF2B5EF4-FFF2-40B4-BE49-F238E27FC236}">
                        <a16:creationId xmlns:a16="http://schemas.microsoft.com/office/drawing/2014/main" id="{E4E088F6-A8F6-C514-01EF-6B07B3581D5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537055" y="650088"/>
                    <a:ext cx="12829" cy="605267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78">
                    <a:extLst>
                      <a:ext uri="{FF2B5EF4-FFF2-40B4-BE49-F238E27FC236}">
                        <a16:creationId xmlns:a16="http://schemas.microsoft.com/office/drawing/2014/main" id="{D39F3A22-CDB5-98E2-D6E6-BAC3F43C9D7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164010" y="3683886"/>
                    <a:ext cx="760915" cy="6576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>
                    <a:extLst>
                      <a:ext uri="{FF2B5EF4-FFF2-40B4-BE49-F238E27FC236}">
                        <a16:creationId xmlns:a16="http://schemas.microsoft.com/office/drawing/2014/main" id="{F9A47FA4-6528-8A68-F9A6-A03DDCD552F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148015" y="3690462"/>
                    <a:ext cx="760915" cy="6576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80">
                    <a:extLst>
                      <a:ext uri="{FF2B5EF4-FFF2-40B4-BE49-F238E27FC236}">
                        <a16:creationId xmlns:a16="http://schemas.microsoft.com/office/drawing/2014/main" id="{BA1E3410-3820-734A-41E8-F03781DDB69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429436" y="3690462"/>
                    <a:ext cx="247589" cy="6576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4F446899-20CE-C29B-2F10-A18F52391D04}"/>
                    </a:ext>
                  </a:extLst>
                </p:cNvPr>
                <p:cNvGrpSpPr/>
                <p:nvPr/>
              </p:nvGrpSpPr>
              <p:grpSpPr>
                <a:xfrm>
                  <a:off x="4329664" y="1415917"/>
                  <a:ext cx="4113727" cy="2831832"/>
                  <a:chOff x="4329664" y="1415917"/>
                  <a:chExt cx="4113727" cy="2831832"/>
                </a:xfrm>
              </p:grpSpPr>
              <p:cxnSp>
                <p:nvCxnSpPr>
                  <p:cNvPr id="65" name="Straight Arrow Connector 64">
                    <a:extLst>
                      <a:ext uri="{FF2B5EF4-FFF2-40B4-BE49-F238E27FC236}">
                        <a16:creationId xmlns:a16="http://schemas.microsoft.com/office/drawing/2014/main" id="{81FFF58F-CC7C-30A4-DFDD-C5356E71389B}"/>
                      </a:ext>
                    </a:extLst>
                  </p:cNvPr>
                  <p:cNvCxnSpPr>
                    <a:cxnSpLocks/>
                    <a:stCxn id="70" idx="2"/>
                  </p:cNvCxnSpPr>
                  <p:nvPr/>
                </p:nvCxnSpPr>
                <p:spPr>
                  <a:xfrm flipH="1">
                    <a:off x="6805538" y="1957026"/>
                    <a:ext cx="1125396" cy="276168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Arrow Connector 65">
                    <a:extLst>
                      <a:ext uri="{FF2B5EF4-FFF2-40B4-BE49-F238E27FC236}">
                        <a16:creationId xmlns:a16="http://schemas.microsoft.com/office/drawing/2014/main" id="{6A1E3AA2-4564-6C15-3424-EAD02E0589ED}"/>
                      </a:ext>
                    </a:extLst>
                  </p:cNvPr>
                  <p:cNvCxnSpPr>
                    <a:cxnSpLocks/>
                    <a:stCxn id="70" idx="2"/>
                  </p:cNvCxnSpPr>
                  <p:nvPr/>
                </p:nvCxnSpPr>
                <p:spPr>
                  <a:xfrm flipH="1">
                    <a:off x="5879876" y="1957026"/>
                    <a:ext cx="2051057" cy="268712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Arrow Connector 66">
                    <a:extLst>
                      <a:ext uri="{FF2B5EF4-FFF2-40B4-BE49-F238E27FC236}">
                        <a16:creationId xmlns:a16="http://schemas.microsoft.com/office/drawing/2014/main" id="{8D71CFEB-9191-F583-D227-58BC39D473F5}"/>
                      </a:ext>
                    </a:extLst>
                  </p:cNvPr>
                  <p:cNvCxnSpPr>
                    <a:cxnSpLocks/>
                    <a:stCxn id="72" idx="2"/>
                  </p:cNvCxnSpPr>
                  <p:nvPr/>
                </p:nvCxnSpPr>
                <p:spPr>
                  <a:xfrm>
                    <a:off x="4893769" y="2093025"/>
                    <a:ext cx="519017" cy="500196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Arrow Connector 67">
                    <a:extLst>
                      <a:ext uri="{FF2B5EF4-FFF2-40B4-BE49-F238E27FC236}">
                        <a16:creationId xmlns:a16="http://schemas.microsoft.com/office/drawing/2014/main" id="{2660A38F-6190-A592-109D-184D60D82CE4}"/>
                      </a:ext>
                    </a:extLst>
                  </p:cNvPr>
                  <p:cNvCxnSpPr>
                    <a:cxnSpLocks/>
                    <a:stCxn id="71" idx="0"/>
                    <a:endCxn id="87" idx="2"/>
                  </p:cNvCxnSpPr>
                  <p:nvPr/>
                </p:nvCxnSpPr>
                <p:spPr>
                  <a:xfrm flipV="1">
                    <a:off x="5225609" y="2997849"/>
                    <a:ext cx="23824" cy="757457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Arrow Connector 68">
                    <a:extLst>
                      <a:ext uri="{FF2B5EF4-FFF2-40B4-BE49-F238E27FC236}">
                        <a16:creationId xmlns:a16="http://schemas.microsoft.com/office/drawing/2014/main" id="{A14C0EEB-880E-A9D4-F6C3-EE2E267759F4}"/>
                      </a:ext>
                    </a:extLst>
                  </p:cNvPr>
                  <p:cNvCxnSpPr>
                    <a:cxnSpLocks/>
                    <a:stCxn id="71" idx="0"/>
                    <a:endCxn id="84" idx="3"/>
                  </p:cNvCxnSpPr>
                  <p:nvPr/>
                </p:nvCxnSpPr>
                <p:spPr>
                  <a:xfrm flipV="1">
                    <a:off x="5225609" y="3058232"/>
                    <a:ext cx="1910797" cy="697075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0" name="TextBox 69">
                    <a:extLst>
                      <a:ext uri="{FF2B5EF4-FFF2-40B4-BE49-F238E27FC236}">
                        <a16:creationId xmlns:a16="http://schemas.microsoft.com/office/drawing/2014/main" id="{2F9D738F-F8C3-CA81-2589-38BE0111FB47}"/>
                      </a:ext>
                    </a:extLst>
                  </p:cNvPr>
                  <p:cNvSpPr txBox="1"/>
                  <p:nvPr/>
                </p:nvSpPr>
                <p:spPr>
                  <a:xfrm>
                    <a:off x="7418476" y="1464584"/>
                    <a:ext cx="1024915" cy="4924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900" dirty="0"/>
                      <a:t>Collared coils</a:t>
                    </a:r>
                  </a:p>
                </p:txBody>
              </p:sp>
              <p:sp>
                <p:nvSpPr>
                  <p:cNvPr id="71" name="TextBox 70">
                    <a:extLst>
                      <a:ext uri="{FF2B5EF4-FFF2-40B4-BE49-F238E27FC236}">
                        <a16:creationId xmlns:a16="http://schemas.microsoft.com/office/drawing/2014/main" id="{83544FC3-436B-10A1-6451-31F702F1F073}"/>
                      </a:ext>
                    </a:extLst>
                  </p:cNvPr>
                  <p:cNvSpPr txBox="1"/>
                  <p:nvPr/>
                </p:nvSpPr>
                <p:spPr>
                  <a:xfrm>
                    <a:off x="4485553" y="3755306"/>
                    <a:ext cx="1480112" cy="4924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900" dirty="0"/>
                      <a:t>Aluminium stoppers</a:t>
                    </a:r>
                  </a:p>
                </p:txBody>
              </p:sp>
              <p:sp>
                <p:nvSpPr>
                  <p:cNvPr id="72" name="TextBox 71">
                    <a:extLst>
                      <a:ext uri="{FF2B5EF4-FFF2-40B4-BE49-F238E27FC236}">
                        <a16:creationId xmlns:a16="http://schemas.microsoft.com/office/drawing/2014/main" id="{44DE2957-8E13-704B-C849-CF753FEB8830}"/>
                      </a:ext>
                    </a:extLst>
                  </p:cNvPr>
                  <p:cNvSpPr txBox="1"/>
                  <p:nvPr/>
                </p:nvSpPr>
                <p:spPr>
                  <a:xfrm>
                    <a:off x="4329664" y="1415917"/>
                    <a:ext cx="1128209" cy="6771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900" dirty="0"/>
                      <a:t>Horizontal iron yoke gap</a:t>
                    </a:r>
                  </a:p>
                </p:txBody>
              </p:sp>
            </p:grpSp>
          </p:grp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65BA3B58-79CF-4E40-ACE6-BF0648C46CC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084395" y="3623639"/>
                <a:ext cx="240694" cy="28220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75900E7A-1A5E-C5CF-9256-6DE99577B80E}"/>
                  </a:ext>
                </a:extLst>
              </p:cNvPr>
              <p:cNvSpPr txBox="1"/>
              <p:nvPr/>
            </p:nvSpPr>
            <p:spPr>
              <a:xfrm>
                <a:off x="6456247" y="3930253"/>
                <a:ext cx="2068345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/>
                  <a:t>Austenitic stainless steel shell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C4CDCA5-54C8-4C7B-754B-B9E9D76D562F}"/>
                </a:ext>
              </a:extLst>
            </p:cNvPr>
            <p:cNvSpPr txBox="1"/>
            <p:nvPr/>
          </p:nvSpPr>
          <p:spPr>
            <a:xfrm>
              <a:off x="5472188" y="1790002"/>
              <a:ext cx="107581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Iron yoke half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0E0DCCA-23E6-9CD1-726C-3A9E8930237B}"/>
                </a:ext>
              </a:extLst>
            </p:cNvPr>
            <p:cNvSpPr txBox="1"/>
            <p:nvPr/>
          </p:nvSpPr>
          <p:spPr>
            <a:xfrm>
              <a:off x="5439900" y="3265020"/>
              <a:ext cx="107581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Iron yoke half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05954FA-4506-0150-9084-917C4E5D7808}"/>
              </a:ext>
            </a:extLst>
          </p:cNvPr>
          <p:cNvGrpSpPr/>
          <p:nvPr/>
        </p:nvGrpSpPr>
        <p:grpSpPr>
          <a:xfrm>
            <a:off x="5273607" y="3797430"/>
            <a:ext cx="3060186" cy="1990762"/>
            <a:chOff x="6814158" y="2354037"/>
            <a:chExt cx="4080248" cy="265434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551CD17-7E02-8AEE-23D9-78F16EB4D45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814158" y="2354037"/>
              <a:ext cx="4080248" cy="2654349"/>
              <a:chOff x="3313565" y="1505675"/>
              <a:chExt cx="7286158" cy="4739912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294CB6AD-BF28-7C39-E735-EFAD1CC946E0}"/>
                  </a:ext>
                </a:extLst>
              </p:cNvPr>
              <p:cNvGrpSpPr/>
              <p:nvPr/>
            </p:nvGrpSpPr>
            <p:grpSpPr>
              <a:xfrm>
                <a:off x="3313565" y="1505675"/>
                <a:ext cx="7286158" cy="4739912"/>
                <a:chOff x="3161165" y="1410425"/>
                <a:chExt cx="7286158" cy="4739912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1C34CC0B-82E2-9343-C4AC-9C6E142747F7}"/>
                    </a:ext>
                  </a:extLst>
                </p:cNvPr>
                <p:cNvGrpSpPr/>
                <p:nvPr/>
              </p:nvGrpSpPr>
              <p:grpSpPr>
                <a:xfrm>
                  <a:off x="3161165" y="1410425"/>
                  <a:ext cx="7286158" cy="4739912"/>
                  <a:chOff x="3180215" y="961184"/>
                  <a:chExt cx="7286158" cy="4739912"/>
                </a:xfrm>
              </p:grpSpPr>
              <p:grpSp>
                <p:nvGrpSpPr>
                  <p:cNvPr id="20" name="Group 19">
                    <a:extLst>
                      <a:ext uri="{FF2B5EF4-FFF2-40B4-BE49-F238E27FC236}">
                        <a16:creationId xmlns:a16="http://schemas.microsoft.com/office/drawing/2014/main" id="{A24E0D4B-0190-46D6-17C8-0262F27024F7}"/>
                      </a:ext>
                    </a:extLst>
                  </p:cNvPr>
                  <p:cNvGrpSpPr/>
                  <p:nvPr/>
                </p:nvGrpSpPr>
                <p:grpSpPr>
                  <a:xfrm>
                    <a:off x="3180215" y="961184"/>
                    <a:ext cx="7286158" cy="4739912"/>
                    <a:chOff x="3237365" y="837359"/>
                    <a:chExt cx="7286158" cy="4739912"/>
                  </a:xfrm>
                </p:grpSpPr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1C913B0F-E4FD-F273-286B-CD92A6EB3A6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37365" y="837359"/>
                      <a:ext cx="7286158" cy="4739912"/>
                      <a:chOff x="3237365" y="837359"/>
                      <a:chExt cx="7286158" cy="4739912"/>
                    </a:xfrm>
                  </p:grpSpPr>
                  <p:grpSp>
                    <p:nvGrpSpPr>
                      <p:cNvPr id="29" name="Group 28">
                        <a:extLst>
                          <a:ext uri="{FF2B5EF4-FFF2-40B4-BE49-F238E27FC236}">
                            <a16:creationId xmlns:a16="http://schemas.microsoft.com/office/drawing/2014/main" id="{C8B2FED2-BCB1-FA20-F141-419113FD45B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237365" y="837359"/>
                        <a:ext cx="7286158" cy="4739912"/>
                        <a:chOff x="3075440" y="846884"/>
                        <a:chExt cx="7286158" cy="4739912"/>
                      </a:xfrm>
                    </p:grpSpPr>
                    <p:grpSp>
                      <p:nvGrpSpPr>
                        <p:cNvPr id="36" name="Group 35">
                          <a:extLst>
                            <a:ext uri="{FF2B5EF4-FFF2-40B4-BE49-F238E27FC236}">
                              <a16:creationId xmlns:a16="http://schemas.microsoft.com/office/drawing/2014/main" id="{CD7B6645-CE61-F4D7-9250-0C81F714CF02}"/>
                            </a:ext>
                          </a:extLst>
                        </p:cNvPr>
                        <p:cNvGrpSpPr>
                          <a:grpSpLocks noChangeAspect="1"/>
                        </p:cNvGrpSpPr>
                        <p:nvPr/>
                      </p:nvGrpSpPr>
                      <p:grpSpPr>
                        <a:xfrm>
                          <a:off x="3075440" y="846884"/>
                          <a:ext cx="7286158" cy="4739912"/>
                          <a:chOff x="4227975" y="1235753"/>
                          <a:chExt cx="4541962" cy="2954709"/>
                        </a:xfrm>
                      </p:grpSpPr>
                      <p:grpSp>
                        <p:nvGrpSpPr>
                          <p:cNvPr id="38" name="Group 37">
                            <a:extLst>
                              <a:ext uri="{FF2B5EF4-FFF2-40B4-BE49-F238E27FC236}">
                                <a16:creationId xmlns:a16="http://schemas.microsoft.com/office/drawing/2014/main" id="{9BDC3CF2-3AF9-2EF3-DFF9-D29B2AA808FC}"/>
                              </a:ext>
                            </a:extLst>
                          </p:cNvPr>
                          <p:cNvGrpSpPr>
                            <a:grpSpLocks noChangeAspect="1"/>
                          </p:cNvGrpSpPr>
                          <p:nvPr/>
                        </p:nvGrpSpPr>
                        <p:grpSpPr>
                          <a:xfrm>
                            <a:off x="4772034" y="1314459"/>
                            <a:ext cx="2921958" cy="2644960"/>
                            <a:chOff x="3200400" y="650088"/>
                            <a:chExt cx="6686550" cy="6052671"/>
                          </a:xfrm>
                        </p:grpSpPr>
                        <p:grpSp>
                          <p:nvGrpSpPr>
                            <p:cNvPr id="43" name="Group 42">
                              <a:extLst>
                                <a:ext uri="{FF2B5EF4-FFF2-40B4-BE49-F238E27FC236}">
                                  <a16:creationId xmlns:a16="http://schemas.microsoft.com/office/drawing/2014/main" id="{BF22A55A-1FE5-A810-2997-6949D34F4E58}"/>
                                </a:ext>
                              </a:extLst>
                            </p:cNvPr>
                            <p:cNvGrpSpPr>
                              <a:grpSpLocks noChangeAspect="1"/>
                            </p:cNvGrpSpPr>
                            <p:nvPr/>
                          </p:nvGrpSpPr>
                          <p:grpSpPr>
                            <a:xfrm>
                              <a:off x="3548568" y="728425"/>
                              <a:ext cx="6064740" cy="5910379"/>
                              <a:chOff x="3850967" y="1075790"/>
                              <a:chExt cx="5355965" cy="5219644"/>
                            </a:xfrm>
                          </p:grpSpPr>
                          <p:sp>
                            <p:nvSpPr>
                              <p:cNvPr id="55" name="Oval 54">
                                <a:extLst>
                                  <a:ext uri="{FF2B5EF4-FFF2-40B4-BE49-F238E27FC236}">
                                    <a16:creationId xmlns:a16="http://schemas.microsoft.com/office/drawing/2014/main" id="{74F67489-2E70-46D1-988F-44D45C7B6BD0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850967" y="1075790"/>
                                <a:ext cx="5355965" cy="521964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1350"/>
                              </a:p>
                            </p:txBody>
                          </p:sp>
                          <p:sp>
                            <p:nvSpPr>
                              <p:cNvPr id="56" name="Oval 55">
                                <a:extLst>
                                  <a:ext uri="{FF2B5EF4-FFF2-40B4-BE49-F238E27FC236}">
                                    <a16:creationId xmlns:a16="http://schemas.microsoft.com/office/drawing/2014/main" id="{EBC8D8C7-3CF6-7271-85A9-D699E4B04C0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171949" y="1423369"/>
                                <a:ext cx="4665437" cy="4531591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bg1"/>
                              </a:solidFill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1350" dirty="0"/>
                              </a:p>
                            </p:txBody>
                          </p:sp>
                        </p:grpSp>
                        <p:grpSp>
                          <p:nvGrpSpPr>
                            <p:cNvPr id="44" name="Group 43">
                              <a:extLst>
                                <a:ext uri="{FF2B5EF4-FFF2-40B4-BE49-F238E27FC236}">
                                  <a16:creationId xmlns:a16="http://schemas.microsoft.com/office/drawing/2014/main" id="{C0D0608A-9D26-9FCF-FC4C-3F930215FCEC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4104952" y="2522100"/>
                              <a:ext cx="447675" cy="2338572"/>
                              <a:chOff x="4104952" y="2522100"/>
                              <a:chExt cx="447675" cy="2338572"/>
                            </a:xfrm>
                          </p:grpSpPr>
                          <p:sp>
                            <p:nvSpPr>
                              <p:cNvPr id="53" name="Trapezoid 52">
                                <a:extLst>
                                  <a:ext uri="{FF2B5EF4-FFF2-40B4-BE49-F238E27FC236}">
                                    <a16:creationId xmlns:a16="http://schemas.microsoft.com/office/drawing/2014/main" id="{5169F31B-CBFE-C535-1DE4-DAEAC47B3C9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 rot="686850">
                                <a:off x="4104952" y="2522100"/>
                                <a:ext cx="447675" cy="361950"/>
                              </a:xfrm>
                              <a:prstGeom prst="trapezoid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1350"/>
                              </a:p>
                            </p:txBody>
                          </p:sp>
                          <p:sp>
                            <p:nvSpPr>
                              <p:cNvPr id="54" name="Trapezoid 53">
                                <a:extLst>
                                  <a:ext uri="{FF2B5EF4-FFF2-40B4-BE49-F238E27FC236}">
                                    <a16:creationId xmlns:a16="http://schemas.microsoft.com/office/drawing/2014/main" id="{9BF4A7FE-1D75-8E50-B189-4BFFA5FBA88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 rot="20913150" flipV="1">
                                <a:off x="4104952" y="4498722"/>
                                <a:ext cx="447675" cy="361950"/>
                              </a:xfrm>
                              <a:prstGeom prst="trapezoid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1350"/>
                              </a:p>
                            </p:txBody>
                          </p:sp>
                        </p:grpSp>
                        <p:grpSp>
                          <p:nvGrpSpPr>
                            <p:cNvPr id="45" name="Group 44">
                              <a:extLst>
                                <a:ext uri="{FF2B5EF4-FFF2-40B4-BE49-F238E27FC236}">
                                  <a16:creationId xmlns:a16="http://schemas.microsoft.com/office/drawing/2014/main" id="{EA86CB30-25C9-4813-FFBD-2365BDD519D5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 flipH="1">
                              <a:off x="8562189" y="2518350"/>
                              <a:ext cx="447675" cy="2338571"/>
                              <a:chOff x="4104952" y="2522100"/>
                              <a:chExt cx="447675" cy="2338571"/>
                            </a:xfrm>
                          </p:grpSpPr>
                          <p:sp>
                            <p:nvSpPr>
                              <p:cNvPr id="51" name="Trapezoid 50">
                                <a:extLst>
                                  <a:ext uri="{FF2B5EF4-FFF2-40B4-BE49-F238E27FC236}">
                                    <a16:creationId xmlns:a16="http://schemas.microsoft.com/office/drawing/2014/main" id="{3B4BE56C-702D-C466-89DE-F307AF63A76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 rot="686850">
                                <a:off x="4104953" y="2522100"/>
                                <a:ext cx="447674" cy="361949"/>
                              </a:xfrm>
                              <a:prstGeom prst="trapezoid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1350"/>
                              </a:p>
                            </p:txBody>
                          </p:sp>
                          <p:sp>
                            <p:nvSpPr>
                              <p:cNvPr id="52" name="Trapezoid 51">
                                <a:extLst>
                                  <a:ext uri="{FF2B5EF4-FFF2-40B4-BE49-F238E27FC236}">
                                    <a16:creationId xmlns:a16="http://schemas.microsoft.com/office/drawing/2014/main" id="{7CD45927-D425-27AE-47CF-8A5A9FDA702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 rot="20913150" flipV="1">
                                <a:off x="4104952" y="4498722"/>
                                <a:ext cx="447675" cy="361949"/>
                              </a:xfrm>
                              <a:prstGeom prst="trapezoid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1350"/>
                              </a:p>
                            </p:txBody>
                          </p:sp>
                        </p:grpSp>
                        <p:cxnSp>
                          <p:nvCxnSpPr>
                            <p:cNvPr id="46" name="Straight Connector 45">
                              <a:extLst>
                                <a:ext uri="{FF2B5EF4-FFF2-40B4-BE49-F238E27FC236}">
                                  <a16:creationId xmlns:a16="http://schemas.microsoft.com/office/drawing/2014/main" id="{54D0618C-64CD-82CA-8EA7-C51E18317233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6537055" y="650088"/>
                              <a:ext cx="12829" cy="6052671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tx1"/>
                              </a:solidFill>
                              <a:prstDash val="dashDot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7" name="Straight Connector 46">
                              <a:extLst>
                                <a:ext uri="{FF2B5EF4-FFF2-40B4-BE49-F238E27FC236}">
                                  <a16:creationId xmlns:a16="http://schemas.microsoft.com/office/drawing/2014/main" id="{A06BEBD4-3586-FC1F-3ECB-C8BAD37A4BC6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V="1">
                              <a:off x="8079378" y="2382827"/>
                              <a:ext cx="719512" cy="641584"/>
                            </a:xfrm>
                            <a:prstGeom prst="line">
                              <a:avLst/>
                            </a:prstGeom>
                            <a:ln w="31750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8" name="Straight Connector 47">
                              <a:extLst>
                                <a:ext uri="{FF2B5EF4-FFF2-40B4-BE49-F238E27FC236}">
                                  <a16:creationId xmlns:a16="http://schemas.microsoft.com/office/drawing/2014/main" id="{1E4B00A5-A3ED-5E56-4FE1-8DDFAB778EC6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4263332" y="2405278"/>
                              <a:ext cx="742140" cy="629704"/>
                            </a:xfrm>
                            <a:prstGeom prst="line">
                              <a:avLst/>
                            </a:prstGeom>
                            <a:ln w="31750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9" name="Straight Connector 48">
                              <a:extLst>
                                <a:ext uri="{FF2B5EF4-FFF2-40B4-BE49-F238E27FC236}">
                                  <a16:creationId xmlns:a16="http://schemas.microsoft.com/office/drawing/2014/main" id="{A5E874A2-4125-CB4F-55DB-F9D4373981A9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6429436" y="3690462"/>
                              <a:ext cx="247589" cy="6576"/>
                            </a:xfrm>
                            <a:prstGeom prst="line">
                              <a:avLst/>
                            </a:prstGeom>
                            <a:ln w="31750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0" name="Straight Connector 49">
                              <a:extLst>
                                <a:ext uri="{FF2B5EF4-FFF2-40B4-BE49-F238E27FC236}">
                                  <a16:creationId xmlns:a16="http://schemas.microsoft.com/office/drawing/2014/main" id="{8577C1E9-B25E-7D4D-1539-46B3E008A3E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3200400" y="3683886"/>
                              <a:ext cx="6686550" cy="6576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tx1"/>
                              </a:solidFill>
                              <a:prstDash val="dashDot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9" name="Group 38">
                            <a:extLst>
                              <a:ext uri="{FF2B5EF4-FFF2-40B4-BE49-F238E27FC236}">
                                <a16:creationId xmlns:a16="http://schemas.microsoft.com/office/drawing/2014/main" id="{0ED2B9D6-9133-E00D-9FBD-CD73BA7BB27E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4227975" y="1235753"/>
                            <a:ext cx="4541962" cy="2954709"/>
                            <a:chOff x="4227975" y="1235753"/>
                            <a:chExt cx="4541962" cy="2954709"/>
                          </a:xfrm>
                        </p:grpSpPr>
                        <p:sp>
                          <p:nvSpPr>
                            <p:cNvPr id="40" name="TextBox 39">
                              <a:extLst>
                                <a:ext uri="{FF2B5EF4-FFF2-40B4-BE49-F238E27FC236}">
                                  <a16:creationId xmlns:a16="http://schemas.microsoft.com/office/drawing/2014/main" id="{F55DF736-80A3-1F85-0A9E-BC482C06390B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7482038" y="1271519"/>
                              <a:ext cx="1287899" cy="548166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GB" sz="900" dirty="0"/>
                                <a:t>Pads and coils</a:t>
                              </a:r>
                            </a:p>
                          </p:txBody>
                        </p:sp>
                        <p:sp>
                          <p:nvSpPr>
                            <p:cNvPr id="41" name="TextBox 40">
                              <a:extLst>
                                <a:ext uri="{FF2B5EF4-FFF2-40B4-BE49-F238E27FC236}">
                                  <a16:creationId xmlns:a16="http://schemas.microsoft.com/office/drawing/2014/main" id="{5FC6515C-EA17-566E-082C-DB8CAB6B838F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4342566" y="3847859"/>
                              <a:ext cx="1906554" cy="342603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GB" sz="900" dirty="0"/>
                                <a:t>Aluminium stoppers</a:t>
                              </a:r>
                            </a:p>
                          </p:txBody>
                        </p:sp>
                        <p:sp>
                          <p:nvSpPr>
                            <p:cNvPr id="42" name="TextBox 41">
                              <a:extLst>
                                <a:ext uri="{FF2B5EF4-FFF2-40B4-BE49-F238E27FC236}">
                                  <a16:creationId xmlns:a16="http://schemas.microsoft.com/office/drawing/2014/main" id="{E40F4148-4C77-8FC2-71A7-D81E41A7D099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4227975" y="1235753"/>
                              <a:ext cx="1293506" cy="548166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GB" sz="900" dirty="0"/>
                                <a:t>45 degrees iron yoke gap</a:t>
                              </a:r>
                            </a:p>
                          </p:txBody>
                        </p:sp>
                      </p:grpSp>
                    </p:grpSp>
                    <p:pic>
                      <p:nvPicPr>
                        <p:cNvPr id="37" name="Picture 36">
                          <a:extLst>
                            <a:ext uri="{FF2B5EF4-FFF2-40B4-BE49-F238E27FC236}">
                              <a16:creationId xmlns:a16="http://schemas.microsoft.com/office/drawing/2014/main" id="{683A449F-CE03-FCAA-4065-9B06FCED05E2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5160892" y="2605399"/>
                          <a:ext cx="2291807" cy="967702"/>
                        </a:xfrm>
                        <a:prstGeom prst="rect">
                          <a:avLst/>
                        </a:prstGeom>
                      </p:spPr>
                    </p:pic>
                  </p:grpSp>
                  <p:grpSp>
                    <p:nvGrpSpPr>
                      <p:cNvPr id="30" name="Group 29">
                        <a:extLst>
                          <a:ext uri="{FF2B5EF4-FFF2-40B4-BE49-F238E27FC236}">
                            <a16:creationId xmlns:a16="http://schemas.microsoft.com/office/drawing/2014/main" id="{460A0EE9-CBB6-D0A5-8384-9BE1C4D7A0A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07155" y="1523090"/>
                        <a:ext cx="3312055" cy="1607314"/>
                        <a:chOff x="4807155" y="1523090"/>
                        <a:chExt cx="3312055" cy="1607314"/>
                      </a:xfrm>
                    </p:grpSpPr>
                    <p:pic>
                      <p:nvPicPr>
                        <p:cNvPr id="34" name="Picture 33">
                          <a:extLst>
                            <a:ext uri="{FF2B5EF4-FFF2-40B4-BE49-F238E27FC236}">
                              <a16:creationId xmlns:a16="http://schemas.microsoft.com/office/drawing/2014/main" id="{9D25D546-CAAF-D0A1-8858-F9CF5472D6AA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 rot="12624209">
                          <a:off x="4807155" y="1539852"/>
                          <a:ext cx="420660" cy="1590552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5" name="Picture 34">
                          <a:extLst>
                            <a:ext uri="{FF2B5EF4-FFF2-40B4-BE49-F238E27FC236}">
                              <a16:creationId xmlns:a16="http://schemas.microsoft.com/office/drawing/2014/main" id="{507D8ADD-D010-899A-7546-A61D00353112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 rot="9094614" flipH="1">
                          <a:off x="7698550" y="1523090"/>
                          <a:ext cx="420660" cy="1590552"/>
                        </a:xfrm>
                        <a:prstGeom prst="rect">
                          <a:avLst/>
                        </a:prstGeom>
                      </p:spPr>
                    </p:pic>
                  </p:grpSp>
                  <p:grpSp>
                    <p:nvGrpSpPr>
                      <p:cNvPr id="31" name="Group 30">
                        <a:extLst>
                          <a:ext uri="{FF2B5EF4-FFF2-40B4-BE49-F238E27FC236}">
                            <a16:creationId xmlns:a16="http://schemas.microsoft.com/office/drawing/2014/main" id="{FF589E7C-73E2-1477-5B27-83FD70315935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V="1">
                        <a:off x="4812692" y="3061700"/>
                        <a:ext cx="3312055" cy="1607314"/>
                        <a:chOff x="4807155" y="1523090"/>
                        <a:chExt cx="3312055" cy="1607314"/>
                      </a:xfrm>
                    </p:grpSpPr>
                    <p:pic>
                      <p:nvPicPr>
                        <p:cNvPr id="32" name="Picture 31">
                          <a:extLst>
                            <a:ext uri="{FF2B5EF4-FFF2-40B4-BE49-F238E27FC236}">
                              <a16:creationId xmlns:a16="http://schemas.microsoft.com/office/drawing/2014/main" id="{C89C702F-A9FC-F0AE-46FE-F409C1640602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 rot="9094614" flipH="1">
                          <a:off x="7698550" y="1523090"/>
                          <a:ext cx="420660" cy="1590552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3" name="Picture 32">
                          <a:extLst>
                            <a:ext uri="{FF2B5EF4-FFF2-40B4-BE49-F238E27FC236}">
                              <a16:creationId xmlns:a16="http://schemas.microsoft.com/office/drawing/2014/main" id="{0E56A515-07E4-6BC2-E40D-35C6CC528182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 rot="12624209">
                          <a:off x="4807155" y="1539852"/>
                          <a:ext cx="420660" cy="1590552"/>
                        </a:xfrm>
                        <a:prstGeom prst="rect">
                          <a:avLst/>
                        </a:prstGeom>
                      </p:spPr>
                    </p:pic>
                  </p:grpSp>
                </p:grpSp>
                <p:cxnSp>
                  <p:nvCxnSpPr>
                    <p:cNvPr id="24" name="Straight Arrow Connector 23">
                      <a:extLst>
                        <a:ext uri="{FF2B5EF4-FFF2-40B4-BE49-F238E27FC236}">
                          <a16:creationId xmlns:a16="http://schemas.microsoft.com/office/drawing/2014/main" id="{7A22DC54-CD84-B27C-49D0-CBE9D6ABDA34}"/>
                        </a:ext>
                      </a:extLst>
                    </p:cNvPr>
                    <p:cNvCxnSpPr>
                      <a:cxnSpLocks/>
                      <a:stCxn id="40" idx="2"/>
                    </p:cNvCxnSpPr>
                    <p:nvPr/>
                  </p:nvCxnSpPr>
                  <p:spPr>
                    <a:xfrm flipH="1">
                      <a:off x="7079446" y="1774098"/>
                      <a:ext cx="2411062" cy="803824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" name="Straight Arrow Connector 24">
                      <a:extLst>
                        <a:ext uri="{FF2B5EF4-FFF2-40B4-BE49-F238E27FC236}">
                          <a16:creationId xmlns:a16="http://schemas.microsoft.com/office/drawing/2014/main" id="{A10C242A-7B7D-503A-A1DA-19E24563ADAB}"/>
                        </a:ext>
                      </a:extLst>
                    </p:cNvPr>
                    <p:cNvCxnSpPr>
                      <a:cxnSpLocks/>
                      <a:stCxn id="40" idx="2"/>
                    </p:cNvCxnSpPr>
                    <p:nvPr/>
                  </p:nvCxnSpPr>
                  <p:spPr>
                    <a:xfrm flipH="1">
                      <a:off x="5761063" y="1774098"/>
                      <a:ext cx="3729446" cy="799465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" name="Straight Arrow Connector 25">
                      <a:extLst>
                        <a:ext uri="{FF2B5EF4-FFF2-40B4-BE49-F238E27FC236}">
                          <a16:creationId xmlns:a16="http://schemas.microsoft.com/office/drawing/2014/main" id="{2E995D56-4D72-3725-D53E-E8FF5FE3D06B}"/>
                        </a:ext>
                      </a:extLst>
                    </p:cNvPr>
                    <p:cNvCxnSpPr>
                      <a:cxnSpLocks/>
                      <a:stCxn id="41" idx="0"/>
                    </p:cNvCxnSpPr>
                    <p:nvPr/>
                  </p:nvCxnSpPr>
                  <p:spPr>
                    <a:xfrm flipV="1">
                      <a:off x="4950427" y="4396737"/>
                      <a:ext cx="322574" cy="630934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Arrow Connector 26">
                      <a:extLst>
                        <a:ext uri="{FF2B5EF4-FFF2-40B4-BE49-F238E27FC236}">
                          <a16:creationId xmlns:a16="http://schemas.microsoft.com/office/drawing/2014/main" id="{3AB9A225-5515-B54A-4E89-89FF6B9F1616}"/>
                        </a:ext>
                      </a:extLst>
                    </p:cNvPr>
                    <p:cNvCxnSpPr>
                      <a:cxnSpLocks/>
                      <a:stCxn id="41" idx="0"/>
                    </p:cNvCxnSpPr>
                    <p:nvPr/>
                  </p:nvCxnSpPr>
                  <p:spPr>
                    <a:xfrm flipV="1">
                      <a:off x="4950427" y="4288501"/>
                      <a:ext cx="2579946" cy="739169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" name="Straight Arrow Connector 27">
                      <a:extLst>
                        <a:ext uri="{FF2B5EF4-FFF2-40B4-BE49-F238E27FC236}">
                          <a16:creationId xmlns:a16="http://schemas.microsoft.com/office/drawing/2014/main" id="{03AE8B01-7A28-E635-080E-511282A28E3F}"/>
                        </a:ext>
                      </a:extLst>
                    </p:cNvPr>
                    <p:cNvCxnSpPr>
                      <a:cxnSpLocks/>
                      <a:stCxn id="42" idx="2"/>
                    </p:cNvCxnSpPr>
                    <p:nvPr/>
                  </p:nvCxnSpPr>
                  <p:spPr>
                    <a:xfrm>
                      <a:off x="4274879" y="1716721"/>
                      <a:ext cx="963329" cy="747312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30269B2F-B57B-1D1B-F1D0-9132143826E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545143" y="3634472"/>
                    <a:ext cx="364866" cy="305016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30E372F2-041D-2235-2E17-BF7D1C0601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913132" y="3679612"/>
                    <a:ext cx="374362" cy="276237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99CE2D43-04E3-C51A-383E-5C5B3E4831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46617" y="3658191"/>
                  <a:ext cx="202227" cy="14451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F7F3DF43-E2EA-769D-7304-0CCF177ECA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32782" y="3659124"/>
                  <a:ext cx="202227" cy="14451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215F0F21-7FB1-D80F-4624-F0DFE910FB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38418" y="3663234"/>
                  <a:ext cx="202400" cy="9596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8D71AED7-792C-F315-08C3-4F8DBCCA95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400762" y="3653731"/>
                  <a:ext cx="154523" cy="16606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C0B61C27-8ADA-14DD-9D5C-E35E11FBA7A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402353" y="4986913"/>
                <a:ext cx="477234" cy="6163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8704170-225A-A0B7-B76C-6CE40BF50D00}"/>
                  </a:ext>
                </a:extLst>
              </p:cNvPr>
              <p:cNvSpPr txBox="1"/>
              <p:nvPr/>
            </p:nvSpPr>
            <p:spPr>
              <a:xfrm>
                <a:off x="7872920" y="5605215"/>
                <a:ext cx="2411062" cy="5496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/>
                  <a:t>Aluminium shell</a:t>
                </a: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6C8140B-3880-D3D7-BFB9-EAF471FF4439}"/>
                </a:ext>
              </a:extLst>
            </p:cNvPr>
            <p:cNvSpPr txBox="1"/>
            <p:nvPr/>
          </p:nvSpPr>
          <p:spPr>
            <a:xfrm>
              <a:off x="7976173" y="2778162"/>
              <a:ext cx="125300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Iron yoke quarter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5DA8CC9-49D3-6723-1629-B80C54726B8B}"/>
                </a:ext>
              </a:extLst>
            </p:cNvPr>
            <p:cNvSpPr txBox="1"/>
            <p:nvPr/>
          </p:nvSpPr>
          <p:spPr>
            <a:xfrm>
              <a:off x="7985723" y="4009675"/>
              <a:ext cx="125300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Iron yoke quarter</a:t>
              </a:r>
            </a:p>
          </p:txBody>
        </p: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FCC13436-83D3-C6FD-B97B-4C8F0518D247}"/>
              </a:ext>
            </a:extLst>
          </p:cNvPr>
          <p:cNvSpPr txBox="1"/>
          <p:nvPr/>
        </p:nvSpPr>
        <p:spPr>
          <a:xfrm>
            <a:off x="3758345" y="4305127"/>
            <a:ext cx="1289381" cy="10618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Preliminary cross section of a collared coil and bladders &amp; keys dipoles after analytical computations. FEM models in preparation</a:t>
            </a:r>
          </a:p>
        </p:txBody>
      </p:sp>
    </p:spTree>
    <p:extLst>
      <p:ext uri="{BB962C8B-B14F-4D97-AF65-F5344CB8AC3E}">
        <p14:creationId xmlns:p14="http://schemas.microsoft.com/office/powerpoint/2010/main" val="270438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3A656-3A03-1A24-BB32-8DE738822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816" y="2859775"/>
            <a:ext cx="8265984" cy="1499789"/>
          </a:xfrm>
        </p:spPr>
        <p:txBody>
          <a:bodyPr>
            <a:normAutofit/>
          </a:bodyPr>
          <a:lstStyle/>
          <a:p>
            <a:pPr algn="ctr"/>
            <a:r>
              <a:rPr lang="en-GB" sz="3200" dirty="0"/>
              <a:t>Activities of the WP3.1, WP3.4 at CERN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375F0-CC16-B26A-EA32-7DF16B2B0B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572" y="656042"/>
            <a:ext cx="8654472" cy="1066688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/>
              <a:t>RD Line 3 second Forum meeting – Nb</a:t>
            </a:r>
            <a:r>
              <a:rPr lang="en-GB" sz="3200" b="1" baseline="-25000" dirty="0"/>
              <a:t>3</a:t>
            </a:r>
            <a:r>
              <a:rPr lang="en-GB" sz="3200" b="1" dirty="0"/>
              <a:t>Sn magnets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11AB3-8E08-A5F4-582E-B4F11032C3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19A018-CF54-54C7-2453-DAAB6A675C49}"/>
              </a:ext>
            </a:extLst>
          </p:cNvPr>
          <p:cNvSpPr txBox="1"/>
          <p:nvPr/>
        </p:nvSpPr>
        <p:spPr>
          <a:xfrm>
            <a:off x="4128655" y="5173291"/>
            <a:ext cx="4628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Diego Perini, Lucie Baudin</a:t>
            </a:r>
          </a:p>
          <a:p>
            <a:r>
              <a:rPr lang="en-GB" dirty="0"/>
              <a:t>On behalf of the 12T team    20.09.2023  </a:t>
            </a:r>
          </a:p>
        </p:txBody>
      </p:sp>
    </p:spTree>
    <p:extLst>
      <p:ext uri="{BB962C8B-B14F-4D97-AF65-F5344CB8AC3E}">
        <p14:creationId xmlns:p14="http://schemas.microsoft.com/office/powerpoint/2010/main" val="2353211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B54621-DFBD-2BFD-FA72-EBEAA579AA7D}"/>
              </a:ext>
            </a:extLst>
          </p:cNvPr>
          <p:cNvSpPr txBox="1"/>
          <p:nvPr/>
        </p:nvSpPr>
        <p:spPr>
          <a:xfrm>
            <a:off x="0" y="476005"/>
            <a:ext cx="9144000" cy="108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70C0"/>
                </a:solidFill>
              </a:rPr>
              <a:t>12 T robust: development axis two: design and build sound coils.</a:t>
            </a:r>
          </a:p>
          <a:p>
            <a:pPr algn="ctr"/>
            <a:r>
              <a:rPr lang="en-GB" sz="1350" dirty="0">
                <a:solidFill>
                  <a:schemeClr val="accent5">
                    <a:lumMod val="75000"/>
                  </a:schemeClr>
                </a:solidFill>
              </a:rPr>
              <a:t>Shape and rigidity of the end spacers can make the difference. </a:t>
            </a:r>
          </a:p>
          <a:p>
            <a:pPr algn="ctr"/>
            <a:r>
              <a:rPr lang="en-GB" sz="1350" dirty="0">
                <a:solidFill>
                  <a:schemeClr val="accent5">
                    <a:lumMod val="75000"/>
                  </a:schemeClr>
                </a:solidFill>
              </a:rPr>
              <a:t>Optimization of winding parameters, winding tools, heat treatment moulds and resin injection moulds. </a:t>
            </a:r>
            <a:r>
              <a:rPr lang="en-GB" sz="1350" u="sng" dirty="0">
                <a:solidFill>
                  <a:schemeClr val="accent5">
                    <a:lumMod val="75000"/>
                  </a:schemeClr>
                </a:solidFill>
              </a:rPr>
              <a:t>Tests</a:t>
            </a:r>
            <a:r>
              <a:rPr lang="en-GB" sz="135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endParaRPr lang="en-GB" sz="135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82EF3F-5D89-026B-B404-CF57902C188E}"/>
              </a:ext>
            </a:extLst>
          </p:cNvPr>
          <p:cNvSpPr txBox="1"/>
          <p:nvPr/>
        </p:nvSpPr>
        <p:spPr>
          <a:xfrm>
            <a:off x="593336" y="3111152"/>
            <a:ext cx="7857937" cy="2469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/>
            <a:endParaRPr lang="en-GB" sz="600" dirty="0"/>
          </a:p>
          <a:p>
            <a:pPr algn="just"/>
            <a:r>
              <a:rPr lang="en-GB" sz="1350" b="1" dirty="0">
                <a:solidFill>
                  <a:srgbClr val="0070C0"/>
                </a:solidFill>
              </a:rPr>
              <a:t>New ideas and lesson learned from HL-LHC magnets</a:t>
            </a:r>
          </a:p>
          <a:p>
            <a:pPr algn="just"/>
            <a:endParaRPr lang="en-GB" sz="1350" b="1" dirty="0">
              <a:solidFill>
                <a:srgbClr val="0070C0"/>
              </a:solidFill>
            </a:endParaRPr>
          </a:p>
          <a:p>
            <a:pPr marL="214313" indent="-214313" algn="just">
              <a:buFont typeface="Wingdings" panose="05000000000000000000" pitchFamily="2" charset="2"/>
              <a:buChar char="Ø"/>
            </a:pPr>
            <a:r>
              <a:rPr lang="en-GB" sz="1350" dirty="0"/>
              <a:t>Test ‘traditional’ end spacers and ‘softer’ ones (cuts, empty body, grid of holes).</a:t>
            </a:r>
          </a:p>
          <a:p>
            <a:pPr marL="214313" indent="-214313" algn="just">
              <a:buFont typeface="Wingdings" panose="05000000000000000000" pitchFamily="2" charset="2"/>
              <a:buChar char="Ø"/>
            </a:pPr>
            <a:r>
              <a:rPr lang="en-GB" sz="1350" dirty="0"/>
              <a:t>Separate the inner layer from the outer layer. Better control of coil prestress and easier manufacturing.</a:t>
            </a:r>
          </a:p>
          <a:p>
            <a:pPr marL="214313" indent="-214313" algn="just">
              <a:buFont typeface="Wingdings" panose="05000000000000000000" pitchFamily="2" charset="2"/>
              <a:buChar char="Ø"/>
            </a:pPr>
            <a:r>
              <a:rPr lang="en-GB" sz="1350" dirty="0"/>
              <a:t>Winding mandrel that becomes part of the heat treatment mould. Avoid transport of a not stabilized coil from the winding machine to a separate mould.</a:t>
            </a:r>
          </a:p>
          <a:p>
            <a:pPr marL="214313" indent="-214313" algn="just">
              <a:buFont typeface="Wingdings" panose="05000000000000000000" pitchFamily="2" charset="2"/>
              <a:buChar char="Ø"/>
            </a:pPr>
            <a:r>
              <a:rPr lang="en-GB" sz="1350" dirty="0"/>
              <a:t>Improve the coil measurement system and shim definition. Coil press to have the stress-deformation curve of the two layers.</a:t>
            </a:r>
          </a:p>
          <a:p>
            <a:pPr marL="214313" indent="-214313" algn="just">
              <a:buFont typeface="Wingdings" panose="05000000000000000000" pitchFamily="2" charset="2"/>
              <a:buChar char="Ø"/>
            </a:pPr>
            <a:r>
              <a:rPr lang="en-GB" sz="1350" dirty="0"/>
              <a:t>Test campaign with mock-ups to understand and control the coil stress distribution during the different assembly phases.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776BF8-5B3B-EB90-18B9-642AF8FADA39}"/>
              </a:ext>
            </a:extLst>
          </p:cNvPr>
          <p:cNvSpPr txBox="1"/>
          <p:nvPr/>
        </p:nvSpPr>
        <p:spPr>
          <a:xfrm>
            <a:off x="685800" y="1749694"/>
            <a:ext cx="763385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 algn="just">
              <a:buFont typeface="Wingdings" panose="05000000000000000000" pitchFamily="2" charset="2"/>
              <a:buChar char="Ø"/>
            </a:pPr>
            <a:r>
              <a:rPr lang="en-GB" sz="1350" dirty="0"/>
              <a:t>Understand the effect of winding parameters (cable tension, positioning tools, etc.) on the coil quality. Carry out and document many winding tests before manufacturing the real coils.</a:t>
            </a:r>
          </a:p>
          <a:p>
            <a:pPr lvl="1" algn="just"/>
            <a:endParaRPr lang="en-GB" sz="600" dirty="0"/>
          </a:p>
          <a:p>
            <a:pPr marL="214313" indent="-214313" algn="just">
              <a:buFont typeface="Wingdings" panose="05000000000000000000" pitchFamily="2" charset="2"/>
              <a:buChar char="Ø"/>
            </a:pPr>
            <a:r>
              <a:rPr lang="en-GB" sz="1350" dirty="0"/>
              <a:t>Optimization of the shape of the end spacers. With additive manufacturing techniques and the Bld. 180 5-axis machine. We are shortening the turnaround time from design to test. </a:t>
            </a:r>
          </a:p>
        </p:txBody>
      </p:sp>
    </p:spTree>
    <p:extLst>
      <p:ext uri="{BB962C8B-B14F-4D97-AF65-F5344CB8AC3E}">
        <p14:creationId xmlns:p14="http://schemas.microsoft.com/office/powerpoint/2010/main" val="4032218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04" y="130177"/>
            <a:ext cx="8219661" cy="3161944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Work Package WP3.1</a:t>
            </a:r>
            <a:br>
              <a:rPr lang="en-GB" dirty="0"/>
            </a:br>
            <a:br>
              <a:rPr lang="en-GB" dirty="0"/>
            </a:br>
            <a:r>
              <a:rPr lang="fr-CH" sz="2000" dirty="0"/>
              <a:t>Nb</a:t>
            </a:r>
            <a:r>
              <a:rPr lang="fr-CH" sz="2000" baseline="-25000" dirty="0"/>
              <a:t>3</a:t>
            </a:r>
            <a:r>
              <a:rPr lang="fr-CH" sz="2000" dirty="0"/>
              <a:t>Sn </a:t>
            </a:r>
            <a:r>
              <a:rPr lang="fr-CH" sz="2000" dirty="0" err="1"/>
              <a:t>robust</a:t>
            </a:r>
            <a:r>
              <a:rPr lang="fr-CH" sz="2000" dirty="0"/>
              <a:t> performance double aperture 12T </a:t>
            </a:r>
            <a:r>
              <a:rPr lang="fr-CH" sz="2000" dirty="0" err="1"/>
              <a:t>cosΘ</a:t>
            </a:r>
            <a:r>
              <a:rPr lang="fr-CH" sz="2000" dirty="0"/>
              <a:t> </a:t>
            </a:r>
            <a:r>
              <a:rPr lang="fr-CH" sz="2000" dirty="0" err="1"/>
              <a:t>dipole</a:t>
            </a:r>
            <a:r>
              <a:rPr lang="fr-CH" sz="2000" dirty="0"/>
              <a:t> </a:t>
            </a:r>
            <a:r>
              <a:rPr lang="fr-CH" sz="2000" dirty="0" err="1"/>
              <a:t>models</a:t>
            </a:r>
            <a:r>
              <a:rPr lang="fr-CH" sz="2000" dirty="0"/>
              <a:t> </a:t>
            </a:r>
            <a:endParaRPr lang="en-GB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8DCBB3B-703B-C384-F889-8A6F962DD919}"/>
              </a:ext>
            </a:extLst>
          </p:cNvPr>
          <p:cNvSpPr txBox="1">
            <a:spLocks/>
          </p:cNvSpPr>
          <p:nvPr/>
        </p:nvSpPr>
        <p:spPr>
          <a:xfrm>
            <a:off x="467139" y="2914116"/>
            <a:ext cx="8219661" cy="316194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dirty="0"/>
              <a:t>Work Package WP3.4</a:t>
            </a:r>
            <a:br>
              <a:rPr lang="en-GB" dirty="0"/>
            </a:br>
            <a:br>
              <a:rPr lang="en-GB" dirty="0"/>
            </a:br>
            <a:r>
              <a:rPr lang="fr-CH" sz="2000" dirty="0" err="1"/>
              <a:t>Technology</a:t>
            </a:r>
            <a:r>
              <a:rPr lang="fr-CH" sz="2000" dirty="0"/>
              <a:t> </a:t>
            </a:r>
            <a:r>
              <a:rPr lang="fr-CH" sz="2000" dirty="0" err="1"/>
              <a:t>development</a:t>
            </a:r>
            <a:r>
              <a:rPr lang="fr-CH" sz="2000" dirty="0"/>
              <a:t> program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26C61-06FE-871A-5FF5-EE7953BDC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4C64BB-E34E-C265-52FF-CD74A47459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946" y="1969377"/>
            <a:ext cx="8226854" cy="2704223"/>
          </a:xfrm>
        </p:spPr>
        <p:txBody>
          <a:bodyPr/>
          <a:lstStyle/>
          <a:p>
            <a:r>
              <a:rPr lang="en-GB" dirty="0"/>
              <a:t>Scope of the Work Packages</a:t>
            </a:r>
          </a:p>
          <a:p>
            <a:r>
              <a:rPr lang="en-GB" dirty="0"/>
              <a:t>Recall of the milestones and deliverables</a:t>
            </a:r>
          </a:p>
          <a:p>
            <a:r>
              <a:rPr lang="en-GB" dirty="0"/>
              <a:t>Status of the WPs</a:t>
            </a:r>
          </a:p>
          <a:p>
            <a:r>
              <a:rPr lang="en-GB" dirty="0"/>
              <a:t>Conclusions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FECF9-BA2F-0AEC-675B-BC7E9A6896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257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CED47-1E04-E089-B37B-C5760B73E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510" y="163464"/>
            <a:ext cx="8219661" cy="1591733"/>
          </a:xfrm>
        </p:spPr>
        <p:txBody>
          <a:bodyPr/>
          <a:lstStyle/>
          <a:p>
            <a:r>
              <a:rPr lang="en-GB" dirty="0"/>
              <a:t>Scope of the Work Packages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795AE-BBA0-2B32-EB81-7120FBAEE6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E6FEF6-DFC9-6A55-B3B0-3F78BA2AD4A7}"/>
              </a:ext>
            </a:extLst>
          </p:cNvPr>
          <p:cNvSpPr txBox="1"/>
          <p:nvPr/>
        </p:nvSpPr>
        <p:spPr>
          <a:xfrm>
            <a:off x="794327" y="1683327"/>
            <a:ext cx="7751844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800" b="1" dirty="0"/>
              <a:t>3.1 - </a:t>
            </a:r>
            <a:r>
              <a:rPr lang="en-GB" sz="2800" dirty="0"/>
              <a:t>Design of two short, double aperture, 	12 T dipoles. </a:t>
            </a:r>
          </a:p>
          <a:p>
            <a:pPr marL="1828800" lvl="3" indent="-457200" algn="just">
              <a:buFont typeface="Wingdings" panose="05000000000000000000" pitchFamily="2" charset="2"/>
              <a:buChar char="§"/>
            </a:pPr>
            <a:r>
              <a:rPr lang="en-GB" sz="2000" dirty="0"/>
              <a:t>B&amp;K structure.</a:t>
            </a:r>
          </a:p>
          <a:p>
            <a:pPr marL="1828800" lvl="3" indent="-457200" algn="just">
              <a:buFont typeface="Wingdings" panose="05000000000000000000" pitchFamily="2" charset="2"/>
              <a:buChar char="§"/>
            </a:pPr>
            <a:r>
              <a:rPr lang="en-GB" sz="2000" dirty="0"/>
              <a:t>Collared coils structure.</a:t>
            </a:r>
          </a:p>
          <a:p>
            <a:pPr marL="1828800" lvl="3" indent="-457200" algn="just">
              <a:buFont typeface="Wingdings" panose="05000000000000000000" pitchFamily="2" charset="2"/>
              <a:buChar char="§"/>
            </a:pPr>
            <a:endParaRPr lang="en-GB" sz="2000" dirty="0"/>
          </a:p>
          <a:p>
            <a:pPr lvl="1" algn="just"/>
            <a:r>
              <a:rPr lang="en-GB" sz="2800" dirty="0"/>
              <a:t> </a:t>
            </a:r>
            <a:r>
              <a:rPr lang="en-GB" sz="2800" b="1" dirty="0"/>
              <a:t>-	</a:t>
            </a:r>
            <a:r>
              <a:rPr lang="en-GB" sz="2800" dirty="0"/>
              <a:t>Construction of a short, double aperture 	12 T dipole.</a:t>
            </a:r>
          </a:p>
          <a:p>
            <a:pPr lvl="1" algn="just"/>
            <a:endParaRPr lang="en-GB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108EBD-E989-7173-9940-24347F9CE17B}"/>
              </a:ext>
            </a:extLst>
          </p:cNvPr>
          <p:cNvSpPr txBox="1"/>
          <p:nvPr/>
        </p:nvSpPr>
        <p:spPr>
          <a:xfrm>
            <a:off x="794327" y="4583165"/>
            <a:ext cx="739104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3.4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- Technology developments for Nb</a:t>
            </a:r>
            <a:r>
              <a:rPr kumimoji="0" lang="en-GB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	  magnets </a:t>
            </a:r>
          </a:p>
        </p:txBody>
      </p:sp>
    </p:spTree>
    <p:extLst>
      <p:ext uri="{BB962C8B-B14F-4D97-AF65-F5344CB8AC3E}">
        <p14:creationId xmlns:p14="http://schemas.microsoft.com/office/powerpoint/2010/main" val="1784629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B3CAC-C8F2-9782-A8A7-CC18A456CC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5950F47-F2DE-A6AC-610F-32BDAC7CEE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161778"/>
              </p:ext>
            </p:extLst>
          </p:nvPr>
        </p:nvGraphicFramePr>
        <p:xfrm>
          <a:off x="134817" y="677418"/>
          <a:ext cx="7141105" cy="4661504"/>
        </p:xfrm>
        <a:graphic>
          <a:graphicData uri="http://schemas.openxmlformats.org/drawingml/2006/table">
            <a:tbl>
              <a:tblPr/>
              <a:tblGrid>
                <a:gridCol w="1194288">
                  <a:extLst>
                    <a:ext uri="{9D8B030D-6E8A-4147-A177-3AD203B41FA5}">
                      <a16:colId xmlns:a16="http://schemas.microsoft.com/office/drawing/2014/main" val="2446128960"/>
                    </a:ext>
                  </a:extLst>
                </a:gridCol>
                <a:gridCol w="3829110">
                  <a:extLst>
                    <a:ext uri="{9D8B030D-6E8A-4147-A177-3AD203B41FA5}">
                      <a16:colId xmlns:a16="http://schemas.microsoft.com/office/drawing/2014/main" val="1011826207"/>
                    </a:ext>
                  </a:extLst>
                </a:gridCol>
                <a:gridCol w="948043">
                  <a:extLst>
                    <a:ext uri="{9D8B030D-6E8A-4147-A177-3AD203B41FA5}">
                      <a16:colId xmlns:a16="http://schemas.microsoft.com/office/drawing/2014/main" val="2868324248"/>
                    </a:ext>
                  </a:extLst>
                </a:gridCol>
                <a:gridCol w="1169664">
                  <a:extLst>
                    <a:ext uri="{9D8B030D-6E8A-4147-A177-3AD203B41FA5}">
                      <a16:colId xmlns:a16="http://schemas.microsoft.com/office/drawing/2014/main" val="2325099548"/>
                    </a:ext>
                  </a:extLst>
                </a:gridCol>
              </a:tblGrid>
              <a:tr h="616844"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Task/Deliverable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 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date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date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951659"/>
                  </a:ext>
                </a:extLst>
              </a:tr>
              <a:tr h="265945"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WP3.1-T0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Functional specifications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9435420"/>
                  </a:ext>
                </a:extLst>
              </a:tr>
              <a:tr h="229008"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WP3.1-T0-D1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Lesson learned from HL-LHC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132171"/>
                  </a:ext>
                </a:extLst>
              </a:tr>
              <a:tr h="369368"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WP3.1-T0-D2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Definition of critical parameters to be optimized (margin, hot spot, peack field, etc.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4437311"/>
                  </a:ext>
                </a:extLst>
              </a:tr>
              <a:tr h="221621"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WP3.1-T0-D3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Proposal for 12 T robust dipole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570048"/>
                  </a:ext>
                </a:extLst>
              </a:tr>
              <a:tr h="265945"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WP3.1-T1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design (cos</a:t>
                      </a: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θ configuration) In conjunction with WP4.1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2024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6848704"/>
                  </a:ext>
                </a:extLst>
              </a:tr>
              <a:tr h="192071"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WP3.1-T1-D1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cross section -reference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1197463"/>
                  </a:ext>
                </a:extLst>
              </a:tr>
              <a:tr h="192071"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WP3.1-T1-D2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cross section - cable variants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494091"/>
                  </a:ext>
                </a:extLst>
              </a:tr>
              <a:tr h="192071"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WP3.1-T1-D3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end design - no grading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3450650"/>
                  </a:ext>
                </a:extLst>
              </a:tr>
              <a:tr h="192071"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WP3.1-T1-D4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end design - conductor grading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653156"/>
                  </a:ext>
                </a:extLst>
              </a:tr>
              <a:tr h="192071"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WP3.1-T1-D5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Winding tests - end spacers optimization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2024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6521834"/>
                  </a:ext>
                </a:extLst>
              </a:tr>
              <a:tr h="192071"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WP3.1-T1-D6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Cross section (iron yoke B&amp;K)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2023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9988036"/>
                  </a:ext>
                </a:extLst>
              </a:tr>
              <a:tr h="192071"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WP3.1-T1-D7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Cross section (iron yoke collars)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2023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2023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5258746"/>
                  </a:ext>
                </a:extLst>
              </a:tr>
              <a:tr h="192071"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WP3.1-T1-D8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 simulation as integrated tool for coil design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2023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1963141"/>
                  </a:ext>
                </a:extLst>
              </a:tr>
              <a:tr h="384142"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WP3.1-T1-D9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Mitigation measures for SC magnetization and manufacturing tolerances (tuning shims)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2023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9016124"/>
                  </a:ext>
                </a:extLst>
              </a:tr>
              <a:tr h="384142"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WP3.1-T1-D10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Choice of the insulation system (in conjunction with WP3.4, WP4.3)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2023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4004832"/>
                  </a:ext>
                </a:extLst>
              </a:tr>
              <a:tr h="192071"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WP3.1-T1-D11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Choice of the protection system (WP4.5 )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 2023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673774"/>
                  </a:ext>
                </a:extLst>
              </a:tr>
              <a:tr h="192071">
                <a:tc>
                  <a:txBody>
                    <a:bodyPr/>
                    <a:lstStyle/>
                    <a:p>
                      <a:pPr algn="l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WP3.1-T1-D12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Review of fabrication methods and procedures (WP3.4)</a:t>
                      </a:r>
                    </a:p>
                  </a:txBody>
                  <a:tcPr marL="177296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2022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2023</a:t>
                      </a:r>
                    </a:p>
                  </a:txBody>
                  <a:tcPr marL="7387" marR="7387" marT="7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029130"/>
                  </a:ext>
                </a:extLst>
              </a:tr>
            </a:tbl>
          </a:graphicData>
        </a:graphic>
      </p:graphicFrame>
      <p:sp>
        <p:nvSpPr>
          <p:cNvPr id="8" name="Right Brace 7">
            <a:extLst>
              <a:ext uri="{FF2B5EF4-FFF2-40B4-BE49-F238E27FC236}">
                <a16:creationId xmlns:a16="http://schemas.microsoft.com/office/drawing/2014/main" id="{FEA63E94-3C64-11C9-7905-A46988188C4A}"/>
              </a:ext>
            </a:extLst>
          </p:cNvPr>
          <p:cNvSpPr/>
          <p:nvPr/>
        </p:nvSpPr>
        <p:spPr>
          <a:xfrm>
            <a:off x="7472218" y="2669613"/>
            <a:ext cx="369455" cy="266930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E0A089-9EF9-DFBF-A6FF-84FBC4E54748}"/>
              </a:ext>
            </a:extLst>
          </p:cNvPr>
          <p:cNvSpPr txBox="1"/>
          <p:nvPr/>
        </p:nvSpPr>
        <p:spPr>
          <a:xfrm>
            <a:off x="8007927" y="3842327"/>
            <a:ext cx="858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Coils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216D6C-9611-AD5B-F1F9-B4717105F7C5}"/>
              </a:ext>
            </a:extLst>
          </p:cNvPr>
          <p:cNvSpPr txBox="1"/>
          <p:nvPr/>
        </p:nvSpPr>
        <p:spPr>
          <a:xfrm>
            <a:off x="7924004" y="4359578"/>
            <a:ext cx="1167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Design done.</a:t>
            </a:r>
          </a:p>
          <a:p>
            <a:r>
              <a:rPr lang="en-GB" sz="1200" dirty="0">
                <a:solidFill>
                  <a:srgbClr val="00B050"/>
                </a:solidFill>
              </a:rPr>
              <a:t>Winding tests going on.</a:t>
            </a:r>
          </a:p>
        </p:txBody>
      </p:sp>
    </p:spTree>
    <p:extLst>
      <p:ext uri="{BB962C8B-B14F-4D97-AF65-F5344CB8AC3E}">
        <p14:creationId xmlns:p14="http://schemas.microsoft.com/office/powerpoint/2010/main" val="364051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9A6F8F-A5B4-B88D-9F0E-EACF1C4FE0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F30B1C2-1133-58AB-3078-DA662F544A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226696"/>
              </p:ext>
            </p:extLst>
          </p:nvPr>
        </p:nvGraphicFramePr>
        <p:xfrm>
          <a:off x="360735" y="660831"/>
          <a:ext cx="6873996" cy="4657729"/>
        </p:xfrm>
        <a:graphic>
          <a:graphicData uri="http://schemas.openxmlformats.org/drawingml/2006/table">
            <a:tbl>
              <a:tblPr/>
              <a:tblGrid>
                <a:gridCol w="1149617">
                  <a:extLst>
                    <a:ext uri="{9D8B030D-6E8A-4147-A177-3AD203B41FA5}">
                      <a16:colId xmlns:a16="http://schemas.microsoft.com/office/drawing/2014/main" val="3723802888"/>
                    </a:ext>
                  </a:extLst>
                </a:gridCol>
                <a:gridCol w="3685884">
                  <a:extLst>
                    <a:ext uri="{9D8B030D-6E8A-4147-A177-3AD203B41FA5}">
                      <a16:colId xmlns:a16="http://schemas.microsoft.com/office/drawing/2014/main" val="4220271799"/>
                    </a:ext>
                  </a:extLst>
                </a:gridCol>
                <a:gridCol w="912582">
                  <a:extLst>
                    <a:ext uri="{9D8B030D-6E8A-4147-A177-3AD203B41FA5}">
                      <a16:colId xmlns:a16="http://schemas.microsoft.com/office/drawing/2014/main" val="4074524041"/>
                    </a:ext>
                  </a:extLst>
                </a:gridCol>
                <a:gridCol w="1125913">
                  <a:extLst>
                    <a:ext uri="{9D8B030D-6E8A-4147-A177-3AD203B41FA5}">
                      <a16:colId xmlns:a16="http://schemas.microsoft.com/office/drawing/2014/main" val="1667984494"/>
                    </a:ext>
                  </a:extLst>
                </a:gridCol>
              </a:tblGrid>
              <a:tr h="255997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WP3.1-T2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Thermo-mechanical design collared coils option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2022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1153064"/>
                  </a:ext>
                </a:extLst>
              </a:tr>
              <a:tr h="184887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WP3.1-T2-D1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Nominal conditios cross section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2022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2022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1576397"/>
                  </a:ext>
                </a:extLst>
              </a:tr>
              <a:tr h="184887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WP3.1-T2-D2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design - end plates, longitudinal loads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2022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2022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4020892"/>
                  </a:ext>
                </a:extLst>
              </a:tr>
              <a:tr h="184887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WP3.1-T2-D3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Tolerance analysis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765411"/>
                  </a:ext>
                </a:extLst>
              </a:tr>
              <a:tr h="184887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WP3.1-T2-D4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Modelling of cool down of dipole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017411"/>
                  </a:ext>
                </a:extLst>
              </a:tr>
              <a:tr h="184887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WP3.1-T2-D5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report collared coils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6323"/>
                  </a:ext>
                </a:extLst>
              </a:tr>
              <a:tr h="184887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WP3.1-T2-D6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    Exploration of limits of 12 T dipoles</a:t>
                      </a:r>
                    </a:p>
                  </a:txBody>
                  <a:tcPr marL="7111" marR="7111" marT="7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2022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2874044"/>
                  </a:ext>
                </a:extLst>
              </a:tr>
              <a:tr h="255997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Thermo-mechanical design bladders and keys option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2022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6350231"/>
                  </a:ext>
                </a:extLst>
              </a:tr>
              <a:tr h="184887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WP3.1-T3-D1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Nominal conditions cross section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435318"/>
                  </a:ext>
                </a:extLst>
              </a:tr>
              <a:tr h="184887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WP3.1-T3-D2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design - end plates, longitudinal loads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876491"/>
                  </a:ext>
                </a:extLst>
              </a:tr>
              <a:tr h="184887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WP3.1-T3-D3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Tolerance analysis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7077125"/>
                  </a:ext>
                </a:extLst>
              </a:tr>
              <a:tr h="184887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WP3.1-T3-D4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Modelling of cool down of dipole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7368198"/>
                  </a:ext>
                </a:extLst>
              </a:tr>
              <a:tr h="184887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WP3.1-T3-D5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report B&amp;K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2196566"/>
                  </a:ext>
                </a:extLst>
              </a:tr>
              <a:tr h="184887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WP3.1-T3-D6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    Exploration of limits of 12 T cos theta dipoles</a:t>
                      </a:r>
                    </a:p>
                  </a:txBody>
                  <a:tcPr marL="7111" marR="7111" marT="7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2022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389960"/>
                  </a:ext>
                </a:extLst>
              </a:tr>
              <a:tr h="369774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WP3.1-T4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instrumented mock up, Coll. Coils option (based on existing 11 T coils)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4085709"/>
                  </a:ext>
                </a:extLst>
              </a:tr>
              <a:tr h="184887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WP3.1-T4-D1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Procurement of components 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1039851"/>
                  </a:ext>
                </a:extLst>
              </a:tr>
              <a:tr h="184887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WP3.1-T4-D2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Calibration of instrumentation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946062"/>
                  </a:ext>
                </a:extLst>
              </a:tr>
              <a:tr h="184887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WP3.1-T4-D3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Tests and data analysis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4845725"/>
                  </a:ext>
                </a:extLst>
              </a:tr>
              <a:tr h="376885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WP3.1-T5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instrumented mock up, B&amp;K option (based on existing 11 T coils)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379142"/>
                  </a:ext>
                </a:extLst>
              </a:tr>
              <a:tr h="184887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WP3.1-T5-D1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Procurement of components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8305951"/>
                  </a:ext>
                </a:extLst>
              </a:tr>
              <a:tr h="255997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WP3.1-T5-D2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Calibration of instrumentation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807739"/>
                  </a:ext>
                </a:extLst>
              </a:tr>
              <a:tr h="184887"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WP3.1-T5-D3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Tests and data analysis</a:t>
                      </a:r>
                    </a:p>
                  </a:txBody>
                  <a:tcPr marL="170665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2023</a:t>
                      </a:r>
                    </a:p>
                  </a:txBody>
                  <a:tcPr marL="7111" marR="7111" marT="71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976877"/>
                  </a:ext>
                </a:extLst>
              </a:tr>
            </a:tbl>
          </a:graphicData>
        </a:graphic>
      </p:graphicFrame>
      <p:sp>
        <p:nvSpPr>
          <p:cNvPr id="8" name="Right Brace 7">
            <a:extLst>
              <a:ext uri="{FF2B5EF4-FFF2-40B4-BE49-F238E27FC236}">
                <a16:creationId xmlns:a16="http://schemas.microsoft.com/office/drawing/2014/main" id="{85D429B2-DC52-6838-364B-FD3924543EDE}"/>
              </a:ext>
            </a:extLst>
          </p:cNvPr>
          <p:cNvSpPr/>
          <p:nvPr/>
        </p:nvSpPr>
        <p:spPr>
          <a:xfrm>
            <a:off x="7389091" y="683491"/>
            <a:ext cx="369455" cy="463506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6B06DA-5361-4DF4-93D8-42E6E25310C1}"/>
              </a:ext>
            </a:extLst>
          </p:cNvPr>
          <p:cNvSpPr txBox="1"/>
          <p:nvPr/>
        </p:nvSpPr>
        <p:spPr>
          <a:xfrm>
            <a:off x="7823201" y="2807855"/>
            <a:ext cx="1209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Mock-ups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12621C-76D6-AE46-C0C9-38A20231A1F8}"/>
              </a:ext>
            </a:extLst>
          </p:cNvPr>
          <p:cNvSpPr txBox="1"/>
          <p:nvPr/>
        </p:nvSpPr>
        <p:spPr>
          <a:xfrm>
            <a:off x="7823200" y="3260957"/>
            <a:ext cx="12099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Design done.</a:t>
            </a:r>
          </a:p>
          <a:p>
            <a:r>
              <a:rPr lang="en-GB" sz="1200" dirty="0">
                <a:solidFill>
                  <a:srgbClr val="00B050"/>
                </a:solidFill>
              </a:rPr>
              <a:t>Starting the procurement of components</a:t>
            </a:r>
          </a:p>
        </p:txBody>
      </p:sp>
    </p:spTree>
    <p:extLst>
      <p:ext uri="{BB962C8B-B14F-4D97-AF65-F5344CB8AC3E}">
        <p14:creationId xmlns:p14="http://schemas.microsoft.com/office/powerpoint/2010/main" val="954517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F6393B-53C4-F9DE-01B9-24DAFB11B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F8C3D7A-B297-0D6D-03AF-D02D00094F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330380"/>
              </p:ext>
            </p:extLst>
          </p:nvPr>
        </p:nvGraphicFramePr>
        <p:xfrm>
          <a:off x="182360" y="503810"/>
          <a:ext cx="6643312" cy="5333572"/>
        </p:xfrm>
        <a:graphic>
          <a:graphicData uri="http://schemas.openxmlformats.org/drawingml/2006/table">
            <a:tbl>
              <a:tblPr/>
              <a:tblGrid>
                <a:gridCol w="1111036">
                  <a:extLst>
                    <a:ext uri="{9D8B030D-6E8A-4147-A177-3AD203B41FA5}">
                      <a16:colId xmlns:a16="http://schemas.microsoft.com/office/drawing/2014/main" val="347464087"/>
                    </a:ext>
                  </a:extLst>
                </a:gridCol>
                <a:gridCol w="3562190">
                  <a:extLst>
                    <a:ext uri="{9D8B030D-6E8A-4147-A177-3AD203B41FA5}">
                      <a16:colId xmlns:a16="http://schemas.microsoft.com/office/drawing/2014/main" val="1729676454"/>
                    </a:ext>
                  </a:extLst>
                </a:gridCol>
                <a:gridCol w="881957">
                  <a:extLst>
                    <a:ext uri="{9D8B030D-6E8A-4147-A177-3AD203B41FA5}">
                      <a16:colId xmlns:a16="http://schemas.microsoft.com/office/drawing/2014/main" val="1414874566"/>
                    </a:ext>
                  </a:extLst>
                </a:gridCol>
                <a:gridCol w="1088129">
                  <a:extLst>
                    <a:ext uri="{9D8B030D-6E8A-4147-A177-3AD203B41FA5}">
                      <a16:colId xmlns:a16="http://schemas.microsoft.com/office/drawing/2014/main" val="2397701666"/>
                    </a:ext>
                  </a:extLst>
                </a:gridCol>
              </a:tblGrid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WP3.1-T6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Winding - reaction - impregnation - assembly tools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2025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827483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WP3.1-T6-D1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of tools - short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2023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6397248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WP3.1-T6-D2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Construction of tools - short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2023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2024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390348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WP3.1-T6-D3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Commissioning of new tools - short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 2023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2025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231910"/>
                  </a:ext>
                </a:extLst>
              </a:tr>
              <a:tr h="262665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WP3.1-T7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Winding of test coils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2022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2024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093365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WP3.1-T7-D1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First winding tests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2022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2022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824157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WP3.1-T7-D2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First generation of end spacers - winding tests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2023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5361835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WP3.1-T7-D3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Second generation of end spacers - winding tests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 2023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 2023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6968543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WP3.1-T7-D4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Final end spacers - winding tests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2023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2024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6065080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WP3.1-T7-D5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 tests - connections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2023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2479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WP3.1-T8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Winding of coils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2024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9238200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WP3.1-T8-D1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Spare coil short model 1and 2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2024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2024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8476585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WP3.1-T8-D2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Coils short model 1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2024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2025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3930452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WP3.1-T8-D3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Coils short model 2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 2025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6789042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WP3.1-T8-D4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voltage tests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 2025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0126958"/>
                  </a:ext>
                </a:extLst>
              </a:tr>
              <a:tr h="262665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WP3.1-T9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Procurement of components for short models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2023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2025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2169988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WP3.1-T9-D1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Copper wedges - end spacers</a:t>
                      </a:r>
                    </a:p>
                  </a:txBody>
                  <a:tcPr marL="152921" marR="6372" marT="63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2023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 2024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6891931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WP3.1-T9-D2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Collars - pads</a:t>
                      </a:r>
                    </a:p>
                  </a:txBody>
                  <a:tcPr marL="152921" marR="6372" marT="63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2023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2024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2818077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WP3.1-T9-D3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Iron laminations </a:t>
                      </a:r>
                    </a:p>
                  </a:txBody>
                  <a:tcPr marL="152921" marR="6372" marT="63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2023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 2024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952298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WP3.1-T9-D4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Shells , end plates, other components 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2023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2025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234807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WP3.1-T10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Assembly of short model 1 (Collared coils option)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2025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 2026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8875916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WP3.1-T10-D1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Pole preparation - ground insulation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2025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9936886"/>
                  </a:ext>
                </a:extLst>
              </a:tr>
              <a:tr h="211592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WP3.1-T10-D2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Collaring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2026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2026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010997"/>
                  </a:ext>
                </a:extLst>
              </a:tr>
              <a:tr h="211592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WP3.1-T10-D3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Magnetic measurements 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 2026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 2026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1403521"/>
                  </a:ext>
                </a:extLst>
              </a:tr>
              <a:tr h="211592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WP3.1-T10-D4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Yoking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2026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2026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065988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WP3.1-T10-D5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Connections - final preparation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2026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2026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918536"/>
                  </a:ext>
                </a:extLst>
              </a:tr>
              <a:tr h="18970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WP3.1-T10-D6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tests</a:t>
                      </a:r>
                    </a:p>
                  </a:txBody>
                  <a:tcPr marL="152921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 2026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2026</a:t>
                      </a:r>
                    </a:p>
                  </a:txBody>
                  <a:tcPr marL="6372" marR="6372" marT="63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529656"/>
                  </a:ext>
                </a:extLst>
              </a:tr>
            </a:tbl>
          </a:graphicData>
        </a:graphic>
      </p:graphicFrame>
      <p:sp>
        <p:nvSpPr>
          <p:cNvPr id="7" name="Right Brace 6">
            <a:extLst>
              <a:ext uri="{FF2B5EF4-FFF2-40B4-BE49-F238E27FC236}">
                <a16:creationId xmlns:a16="http://schemas.microsoft.com/office/drawing/2014/main" id="{C6FC2B14-24A9-E6D2-F566-7D2A432A86E3}"/>
              </a:ext>
            </a:extLst>
          </p:cNvPr>
          <p:cNvSpPr/>
          <p:nvPr/>
        </p:nvSpPr>
        <p:spPr>
          <a:xfrm>
            <a:off x="6991927" y="683491"/>
            <a:ext cx="369455" cy="266930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F481F518-E340-BD46-A5C1-A589B894E4E7}"/>
              </a:ext>
            </a:extLst>
          </p:cNvPr>
          <p:cNvSpPr/>
          <p:nvPr/>
        </p:nvSpPr>
        <p:spPr>
          <a:xfrm>
            <a:off x="6991926" y="3429001"/>
            <a:ext cx="369455" cy="2408382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BA01DA-E0F2-A590-D652-8A356BC238C7}"/>
              </a:ext>
            </a:extLst>
          </p:cNvPr>
          <p:cNvSpPr txBox="1"/>
          <p:nvPr/>
        </p:nvSpPr>
        <p:spPr>
          <a:xfrm>
            <a:off x="7527637" y="1833479"/>
            <a:ext cx="125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8D1413-D98D-5729-8049-2C8D819425D2}"/>
              </a:ext>
            </a:extLst>
          </p:cNvPr>
          <p:cNvSpPr txBox="1"/>
          <p:nvPr/>
        </p:nvSpPr>
        <p:spPr>
          <a:xfrm>
            <a:off x="7377194" y="4448526"/>
            <a:ext cx="1616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Short models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BCE799-5583-59CE-1434-E3E3F928642C}"/>
              </a:ext>
            </a:extLst>
          </p:cNvPr>
          <p:cNvSpPr txBox="1"/>
          <p:nvPr/>
        </p:nvSpPr>
        <p:spPr>
          <a:xfrm>
            <a:off x="7377194" y="582412"/>
            <a:ext cx="1489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Design of moulds started.</a:t>
            </a:r>
          </a:p>
        </p:txBody>
      </p:sp>
    </p:spTree>
    <p:extLst>
      <p:ext uri="{BB962C8B-B14F-4D97-AF65-F5344CB8AC3E}">
        <p14:creationId xmlns:p14="http://schemas.microsoft.com/office/powerpoint/2010/main" val="173869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613F87-6EC1-3D80-B11D-9551B49FFC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F2454A6-A51C-454D-8957-B55DF8AB894B}" type="datetime1">
              <a:rPr lang="en-US" smtClean="0"/>
              <a:pPr/>
              <a:t>9/20/2023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7D10F5-36ED-815C-FEF9-9DDF10F0E5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5E039C-A09E-E9AE-7458-A7AC49DD80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A0E59A4-DB1C-249F-8912-C5AA29923B79}"/>
              </a:ext>
            </a:extLst>
          </p:cNvPr>
          <p:cNvSpPr txBox="1">
            <a:spLocks/>
          </p:cNvSpPr>
          <p:nvPr/>
        </p:nvSpPr>
        <p:spPr>
          <a:xfrm>
            <a:off x="1158239" y="1163326"/>
            <a:ext cx="5201784" cy="80898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2400">
                <a:ea typeface="Times New Roman" panose="02020603050405020304" pitchFamily="18" charset="0"/>
              </a:rPr>
              <a:t>RRP® 108/127 wire already used  for MQXF</a:t>
            </a:r>
            <a:endParaRPr lang="en-US" sz="2400" dirty="0">
              <a:ea typeface="Times New Roman" panose="02020603050405020304" pitchFamily="18" charset="0"/>
            </a:endParaRPr>
          </a:p>
        </p:txBody>
      </p:sp>
      <p:graphicFrame>
        <p:nvGraphicFramePr>
          <p:cNvPr id="6" name="Table 13">
            <a:extLst>
              <a:ext uri="{FF2B5EF4-FFF2-40B4-BE49-F238E27FC236}">
                <a16:creationId xmlns:a16="http://schemas.microsoft.com/office/drawing/2014/main" id="{E138A889-B6D4-2856-2D2A-D68BA42CDA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367014"/>
              </p:ext>
            </p:extLst>
          </p:nvPr>
        </p:nvGraphicFramePr>
        <p:xfrm>
          <a:off x="1216072" y="2286000"/>
          <a:ext cx="6327729" cy="34005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9243">
                  <a:extLst>
                    <a:ext uri="{9D8B030D-6E8A-4147-A177-3AD203B41FA5}">
                      <a16:colId xmlns:a16="http://schemas.microsoft.com/office/drawing/2014/main" val="3618187609"/>
                    </a:ext>
                  </a:extLst>
                </a:gridCol>
                <a:gridCol w="907465">
                  <a:extLst>
                    <a:ext uri="{9D8B030D-6E8A-4147-A177-3AD203B41FA5}">
                      <a16:colId xmlns:a16="http://schemas.microsoft.com/office/drawing/2014/main" val="1162953154"/>
                    </a:ext>
                  </a:extLst>
                </a:gridCol>
                <a:gridCol w="3311021">
                  <a:extLst>
                    <a:ext uri="{9D8B030D-6E8A-4147-A177-3AD203B41FA5}">
                      <a16:colId xmlns:a16="http://schemas.microsoft.com/office/drawing/2014/main" val="4123956838"/>
                    </a:ext>
                  </a:extLst>
                </a:gridCol>
              </a:tblGrid>
              <a:tr h="19802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Parameter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Value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90335018"/>
                  </a:ext>
                </a:extLst>
              </a:tr>
              <a:tr h="1980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Strand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78664"/>
                  </a:ext>
                </a:extLst>
              </a:tr>
              <a:tr h="198027"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Strand type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MQXF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9204515"/>
                  </a:ext>
                </a:extLst>
              </a:tr>
              <a:tr h="198027"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Strand layout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RRP 108/127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74421239"/>
                  </a:ext>
                </a:extLst>
              </a:tr>
              <a:tr h="198027"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Strand diameter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39879321"/>
                  </a:ext>
                </a:extLst>
              </a:tr>
              <a:tr h="198027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Non-Cu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A/mm</a:t>
                      </a:r>
                      <a:r>
                        <a:rPr lang="en-GB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2087 at 4.4 K and 13.54 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1740563"/>
                  </a:ext>
                </a:extLst>
              </a:tr>
              <a:tr h="1980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82118581"/>
                  </a:ext>
                </a:extLst>
              </a:tr>
              <a:tr h="183125"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Number of strands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</a:pPr>
                      <a:endParaRPr kumimoji="0"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1047233"/>
                  </a:ext>
                </a:extLst>
              </a:tr>
              <a:tr h="183125"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Pitch direction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</a:pPr>
                      <a:endParaRPr kumimoji="0"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Left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34296866"/>
                  </a:ext>
                </a:extLst>
              </a:tr>
              <a:tr h="183125"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Cable mid thickness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1.525 ± 0.010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98042946"/>
                  </a:ext>
                </a:extLst>
              </a:tr>
              <a:tr h="183125"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Cable width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18.15 ± 0.05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03758115"/>
                  </a:ext>
                </a:extLst>
              </a:tr>
              <a:tr h="183125"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Cable Keystone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0.40 ± 0.1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23484181"/>
                  </a:ext>
                </a:extLst>
              </a:tr>
              <a:tr h="183125"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Pitch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109 ± 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37837836"/>
                  </a:ext>
                </a:extLst>
              </a:tr>
              <a:tr h="183125"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Core material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</a:pPr>
                      <a:endParaRPr kumimoji="0"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316L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48621347"/>
                  </a:ext>
                </a:extLst>
              </a:tr>
              <a:tr h="183125"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Core thickness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µm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02387093"/>
                  </a:ext>
                </a:extLst>
              </a:tr>
              <a:tr h="183125"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Core width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8595474"/>
                  </a:ext>
                </a:extLst>
              </a:tr>
              <a:tr h="183125"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Cabling Ic degradation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</a:pPr>
                      <a:endParaRPr kumimoji="0"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&lt; 5%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1144572"/>
                  </a:ext>
                </a:extLst>
              </a:tr>
              <a:tr h="183125"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RRR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20004165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A62CD772-9B1A-9FBF-DDAA-78858492B4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3" t="1259" r="14247" b="1677"/>
          <a:stretch/>
        </p:blipFill>
        <p:spPr bwMode="auto">
          <a:xfrm>
            <a:off x="6431732" y="1011540"/>
            <a:ext cx="1112069" cy="11125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C30392-DE7A-4D8F-AADD-63808446C6A6}"/>
              </a:ext>
            </a:extLst>
          </p:cNvPr>
          <p:cNvSpPr txBox="1"/>
          <p:nvPr/>
        </p:nvSpPr>
        <p:spPr>
          <a:xfrm>
            <a:off x="766618" y="341745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Chosen wires and cable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D0C868-A1DD-13DE-FE6E-BC0A4A550D47}"/>
              </a:ext>
            </a:extLst>
          </p:cNvPr>
          <p:cNvSpPr txBox="1"/>
          <p:nvPr/>
        </p:nvSpPr>
        <p:spPr>
          <a:xfrm>
            <a:off x="5102935" y="5772727"/>
            <a:ext cx="3339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T. Boutboul</a:t>
            </a:r>
          </a:p>
        </p:txBody>
      </p:sp>
    </p:spTree>
    <p:extLst>
      <p:ext uri="{BB962C8B-B14F-4D97-AF65-F5344CB8AC3E}">
        <p14:creationId xmlns:p14="http://schemas.microsoft.com/office/powerpoint/2010/main" val="305540299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59456</TotalTime>
  <Words>2460</Words>
  <Application>Microsoft Office PowerPoint</Application>
  <PresentationFormat>On-screen Show (4:3)</PresentationFormat>
  <Paragraphs>679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Symbol</vt:lpstr>
      <vt:lpstr>Tahoma</vt:lpstr>
      <vt:lpstr>Times New Roman</vt:lpstr>
      <vt:lpstr>Wingdings</vt:lpstr>
      <vt:lpstr>HFM(4-3)</vt:lpstr>
      <vt:lpstr>PowerPoint Presentation</vt:lpstr>
      <vt:lpstr>Activities of the WP3.1, WP3.4 at CERN</vt:lpstr>
      <vt:lpstr>Work Package WP3.1  Nb3Sn robust performance double aperture 12T cosΘ dipole models </vt:lpstr>
      <vt:lpstr>Table of contents </vt:lpstr>
      <vt:lpstr>Scope of the Work Packages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Splice conceptual designs</vt:lpstr>
      <vt:lpstr>PowerPoint Presentation</vt:lpstr>
      <vt:lpstr>Conclusions 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Diego Perini</cp:lastModifiedBy>
  <cp:revision>932</cp:revision>
  <cp:lastPrinted>2022-04-29T08:24:36Z</cp:lastPrinted>
  <dcterms:created xsi:type="dcterms:W3CDTF">2012-11-30T11:04:26Z</dcterms:created>
  <dcterms:modified xsi:type="dcterms:W3CDTF">2023-09-20T07:03:12Z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