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9" r:id="rId2"/>
    <p:sldId id="269" r:id="rId3"/>
    <p:sldId id="271" r:id="rId4"/>
    <p:sldId id="266" r:id="rId5"/>
    <p:sldId id="268" r:id="rId6"/>
    <p:sldId id="270" r:id="rId7"/>
    <p:sldId id="261" r:id="rId8"/>
    <p:sldId id="288" r:id="rId9"/>
    <p:sldId id="289" r:id="rId10"/>
    <p:sldId id="273" r:id="rId11"/>
    <p:sldId id="263" r:id="rId12"/>
    <p:sldId id="260" r:id="rId13"/>
    <p:sldId id="279" r:id="rId14"/>
    <p:sldId id="258" r:id="rId15"/>
    <p:sldId id="277" r:id="rId16"/>
    <p:sldId id="282" r:id="rId17"/>
    <p:sldId id="292" r:id="rId18"/>
    <p:sldId id="281" r:id="rId19"/>
    <p:sldId id="293" r:id="rId20"/>
    <p:sldId id="280" r:id="rId21"/>
    <p:sldId id="275" r:id="rId22"/>
    <p:sldId id="274" r:id="rId23"/>
    <p:sldId id="283" r:id="rId24"/>
    <p:sldId id="284" r:id="rId25"/>
    <p:sldId id="290" r:id="rId26"/>
    <p:sldId id="291" r:id="rId27"/>
    <p:sldId id="276" r:id="rId28"/>
    <p:sldId id="294" r:id="rId29"/>
    <p:sldId id="285" r:id="rId30"/>
    <p:sldId id="286" r:id="rId31"/>
    <p:sldId id="287" r:id="rId32"/>
  </p:sldIdLst>
  <p:sldSz cx="9906000" cy="6858000" type="A4"/>
  <p:notesSz cx="6921500" cy="9385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29" autoAdjust="0"/>
  </p:normalViewPr>
  <p:slideViewPr>
    <p:cSldViewPr>
      <p:cViewPr varScale="1">
        <p:scale>
          <a:sx n="106" d="100"/>
          <a:sy n="106" d="100"/>
        </p:scale>
        <p:origin x="-906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323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g\gschneid\Documents\Carbon_Tube\Calculations\Influence_gap_titan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g\gschneid\Documents\Carbon_Tube\Calculations\Influence_gap_titane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g\Gschneid\Documents\Carbon_Tube\Calculations\Influence_gap_alumini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Titane</a:t>
            </a:r>
            <a:r>
              <a:rPr lang="en-US" dirty="0"/>
              <a:t> tube, R=50 mm, 0.3 mm thick, RT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'Pressure RT'!$C$2</c:f>
              <c:strCache>
                <c:ptCount val="1"/>
                <c:pt idx="0">
                  <c:v>FE [RT]</c:v>
                </c:pt>
              </c:strCache>
            </c:strRef>
          </c:tx>
          <c:marker>
            <c:symbol val="none"/>
          </c:marker>
          <c:xVal>
            <c:numRef>
              <c:f>'Pressure RT'!$B$3:$B$9</c:f>
              <c:numCache>
                <c:formatCode>General</c:formatCode>
                <c:ptCount val="7"/>
                <c:pt idx="0">
                  <c:v>0</c:v>
                </c:pt>
                <c:pt idx="1">
                  <c:v>7.0000000000000034E-2</c:v>
                </c:pt>
                <c:pt idx="2">
                  <c:v>0.10600000000000002</c:v>
                </c:pt>
                <c:pt idx="3">
                  <c:v>0.15000000000000016</c:v>
                </c:pt>
                <c:pt idx="4">
                  <c:v>0.2</c:v>
                </c:pt>
                <c:pt idx="5">
                  <c:v>0.25</c:v>
                </c:pt>
                <c:pt idx="6">
                  <c:v>0.30000000000000032</c:v>
                </c:pt>
              </c:numCache>
            </c:numRef>
          </c:xVal>
          <c:yVal>
            <c:numRef>
              <c:f>'Pressure RT'!$C$3:$C$9</c:f>
              <c:numCache>
                <c:formatCode>General</c:formatCode>
                <c:ptCount val="7"/>
                <c:pt idx="1">
                  <c:v>2.4899999999999998</c:v>
                </c:pt>
                <c:pt idx="2">
                  <c:v>2.0499999999999998</c:v>
                </c:pt>
                <c:pt idx="3">
                  <c:v>1.7000000000000013</c:v>
                </c:pt>
                <c:pt idx="4">
                  <c:v>1.45</c:v>
                </c:pt>
                <c:pt idx="5">
                  <c:v>1.27</c:v>
                </c:pt>
                <c:pt idx="6">
                  <c:v>1.1399999999999986</c:v>
                </c:pt>
              </c:numCache>
            </c:numRef>
          </c:yVal>
        </c:ser>
        <c:ser>
          <c:idx val="1"/>
          <c:order val="1"/>
          <c:tx>
            <c:strRef>
              <c:f>'Pressure RT'!$D$2</c:f>
              <c:strCache>
                <c:ptCount val="1"/>
                <c:pt idx="0">
                  <c:v>El-Sawy</c:v>
                </c:pt>
              </c:strCache>
            </c:strRef>
          </c:tx>
          <c:marker>
            <c:symbol val="none"/>
          </c:marker>
          <c:xVal>
            <c:numRef>
              <c:f>'Pressure RT'!$B$3:$B$9</c:f>
              <c:numCache>
                <c:formatCode>General</c:formatCode>
                <c:ptCount val="7"/>
                <c:pt idx="0">
                  <c:v>0</c:v>
                </c:pt>
                <c:pt idx="1">
                  <c:v>7.0000000000000034E-2</c:v>
                </c:pt>
                <c:pt idx="2">
                  <c:v>0.10600000000000002</c:v>
                </c:pt>
                <c:pt idx="3">
                  <c:v>0.15000000000000016</c:v>
                </c:pt>
                <c:pt idx="4">
                  <c:v>0.2</c:v>
                </c:pt>
                <c:pt idx="5">
                  <c:v>0.25</c:v>
                </c:pt>
                <c:pt idx="6">
                  <c:v>0.30000000000000032</c:v>
                </c:pt>
              </c:numCache>
            </c:numRef>
          </c:xVal>
          <c:yVal>
            <c:numRef>
              <c:f>'Pressure RT'!$D$3:$D$9</c:f>
              <c:numCache>
                <c:formatCode>General</c:formatCode>
                <c:ptCount val="7"/>
                <c:pt idx="1">
                  <c:v>2.4056458443620965</c:v>
                </c:pt>
                <c:pt idx="2">
                  <c:v>2.1310172093023256</c:v>
                </c:pt>
                <c:pt idx="3">
                  <c:v>1.8742102065613622</c:v>
                </c:pt>
                <c:pt idx="4">
                  <c:v>1.6526222850079451</c:v>
                </c:pt>
                <c:pt idx="5">
                  <c:v>1.4813321853475259</c:v>
                </c:pt>
                <c:pt idx="6">
                  <c:v>1.3449599325179249</c:v>
                </c:pt>
              </c:numCache>
            </c:numRef>
          </c:yVal>
        </c:ser>
        <c:ser>
          <c:idx val="2"/>
          <c:order val="2"/>
          <c:tx>
            <c:strRef>
              <c:f>'Pressure RT'!$E$2</c:f>
              <c:strCache>
                <c:ptCount val="1"/>
                <c:pt idx="0">
                  <c:v>Analytique [Boot]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'Pressure RT'!$B$3:$B$9</c:f>
              <c:numCache>
                <c:formatCode>General</c:formatCode>
                <c:ptCount val="7"/>
                <c:pt idx="0">
                  <c:v>0</c:v>
                </c:pt>
                <c:pt idx="1">
                  <c:v>7.0000000000000034E-2</c:v>
                </c:pt>
                <c:pt idx="2">
                  <c:v>0.10600000000000002</c:v>
                </c:pt>
                <c:pt idx="3">
                  <c:v>0.15000000000000016</c:v>
                </c:pt>
                <c:pt idx="4">
                  <c:v>0.2</c:v>
                </c:pt>
                <c:pt idx="5">
                  <c:v>0.25</c:v>
                </c:pt>
                <c:pt idx="6">
                  <c:v>0.30000000000000032</c:v>
                </c:pt>
              </c:numCache>
            </c:numRef>
          </c:xVal>
          <c:yVal>
            <c:numRef>
              <c:f>'Pressure RT'!$E$3:$E$9</c:f>
              <c:numCache>
                <c:formatCode>General</c:formatCode>
                <c:ptCount val="7"/>
                <c:pt idx="0">
                  <c:v>4.5555555555555456</c:v>
                </c:pt>
                <c:pt idx="1">
                  <c:v>2.5999999999999988</c:v>
                </c:pt>
                <c:pt idx="2">
                  <c:v>2.1333333333333342</c:v>
                </c:pt>
                <c:pt idx="3">
                  <c:v>1.7777777777777781</c:v>
                </c:pt>
                <c:pt idx="4">
                  <c:v>1.5</c:v>
                </c:pt>
                <c:pt idx="5">
                  <c:v>1.3111111111111111</c:v>
                </c:pt>
                <c:pt idx="6">
                  <c:v>1.1666666666666667</c:v>
                </c:pt>
              </c:numCache>
            </c:numRef>
          </c:yVal>
        </c:ser>
        <c:axId val="39291520"/>
        <c:axId val="39310080"/>
      </c:scatterChart>
      <c:valAx>
        <c:axId val="39291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Gap [mm]</a:t>
                </a:r>
              </a:p>
            </c:rich>
          </c:tx>
          <c:layout/>
        </c:title>
        <c:numFmt formatCode="General" sourceLinked="1"/>
        <c:tickLblPos val="nextTo"/>
        <c:crossAx val="39310080"/>
        <c:crosses val="autoZero"/>
        <c:crossBetween val="midCat"/>
      </c:valAx>
      <c:valAx>
        <c:axId val="393100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Buckling pressure [bar]</a:t>
                </a:r>
              </a:p>
            </c:rich>
          </c:tx>
          <c:layout/>
        </c:title>
        <c:numFmt formatCode="General" sourceLinked="1"/>
        <c:tickLblPos val="nextTo"/>
        <c:crossAx val="3929152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Minimum thickness for titanium liner as a function of the critical pressure [bar] for an annular gap of 0.3mm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Pressure_RT_gap0.3_influenceR!$B$19</c:f>
              <c:strCache>
                <c:ptCount val="1"/>
                <c:pt idx="0">
                  <c:v>5 bar with carbon tube</c:v>
                </c:pt>
              </c:strCache>
            </c:strRef>
          </c:tx>
          <c:xVal>
            <c:numRef>
              <c:f>Pressure_RT_gap0.3_influenceR!$D$18:$H$18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Pressure_RT_gap0.3_influenceR!$D$19:$H$19</c:f>
              <c:numCache>
                <c:formatCode>General</c:formatCode>
                <c:ptCount val="5"/>
                <c:pt idx="0">
                  <c:v>0.48504808839577573</c:v>
                </c:pt>
                <c:pt idx="1">
                  <c:v>0.55962836697495455</c:v>
                </c:pt>
                <c:pt idx="2">
                  <c:v>0.63638907210791762</c:v>
                </c:pt>
                <c:pt idx="3">
                  <c:v>0.7144937815182365</c:v>
                </c:pt>
                <c:pt idx="4">
                  <c:v>0.78914282702169491</c:v>
                </c:pt>
              </c:numCache>
            </c:numRef>
          </c:yVal>
        </c:ser>
        <c:ser>
          <c:idx val="1"/>
          <c:order val="1"/>
          <c:tx>
            <c:strRef>
              <c:f>Pressure_RT_gap0.3_influenceR!$B$20</c:f>
              <c:strCache>
                <c:ptCount val="1"/>
                <c:pt idx="0">
                  <c:v>3 bar with carbon tube</c:v>
                </c:pt>
              </c:strCache>
            </c:strRef>
          </c:tx>
          <c:xVal>
            <c:numRef>
              <c:f>Pressure_RT_gap0.3_influenceR!$D$18:$H$18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Pressure_RT_gap0.3_influenceR!$D$20:$H$20</c:f>
              <c:numCache>
                <c:formatCode>General</c:formatCode>
                <c:ptCount val="5"/>
                <c:pt idx="0">
                  <c:v>0.39892334009904651</c:v>
                </c:pt>
                <c:pt idx="1">
                  <c:v>0.48277020184972713</c:v>
                </c:pt>
                <c:pt idx="2">
                  <c:v>0.54177216536521988</c:v>
                </c:pt>
                <c:pt idx="3">
                  <c:v>0.60844172162870125</c:v>
                </c:pt>
                <c:pt idx="4">
                  <c:v>0.66596609863174661</c:v>
                </c:pt>
              </c:numCache>
            </c:numRef>
          </c:yVal>
        </c:ser>
        <c:ser>
          <c:idx val="2"/>
          <c:order val="2"/>
          <c:tx>
            <c:strRef>
              <c:f>Pressure_RT_gap0.3_influenceR!$C$23</c:f>
              <c:strCache>
                <c:ptCount val="1"/>
                <c:pt idx="0">
                  <c:v>5 bar without carbon tube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triangle"/>
            <c:size val="7"/>
            <c:spPr>
              <a:solidFill>
                <a:srgbClr val="7030A0"/>
              </a:solidFill>
            </c:spPr>
          </c:marker>
          <c:xVal>
            <c:numRef>
              <c:f>Pressure_RT_gap0.3_influenceR!$D$18:$H$18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Pressure_RT_gap0.3_influenceR!$D$23:$H$23</c:f>
              <c:numCache>
                <c:formatCode>General</c:formatCode>
                <c:ptCount val="5"/>
                <c:pt idx="0">
                  <c:v>1.3156404661102603</c:v>
                </c:pt>
                <c:pt idx="1">
                  <c:v>1.5787397752405559</c:v>
                </c:pt>
                <c:pt idx="2">
                  <c:v>1.8418346788883599</c:v>
                </c:pt>
                <c:pt idx="3">
                  <c:v>2.1049258111744007</c:v>
                </c:pt>
                <c:pt idx="4">
                  <c:v>2.3680136462233681</c:v>
                </c:pt>
              </c:numCache>
            </c:numRef>
          </c:yVal>
        </c:ser>
        <c:ser>
          <c:idx val="3"/>
          <c:order val="3"/>
          <c:tx>
            <c:strRef>
              <c:f>Pressure_RT_gap0.3_influenceR!$C$24</c:f>
              <c:strCache>
                <c:ptCount val="1"/>
                <c:pt idx="0">
                  <c:v>3 bar without carbon tube</c:v>
                </c:pt>
              </c:strCache>
            </c:strRef>
          </c:tx>
          <c:xVal>
            <c:numRef>
              <c:f>Pressure_RT_gap0.3_influenceR!$D$18:$H$18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Pressure_RT_gap0.3_influenceR!$D$24:$H$24</c:f>
              <c:numCache>
                <c:formatCode>General</c:formatCode>
                <c:ptCount val="5"/>
                <c:pt idx="0">
                  <c:v>1.1089936914005538</c:v>
                </c:pt>
                <c:pt idx="1">
                  <c:v>1.3307900033614013</c:v>
                </c:pt>
                <c:pt idx="2">
                  <c:v>1.5525859439313385</c:v>
                </c:pt>
                <c:pt idx="3">
                  <c:v>1.7743815665635314</c:v>
                </c:pt>
                <c:pt idx="4">
                  <c:v>1.9961769112248247</c:v>
                </c:pt>
              </c:numCache>
            </c:numRef>
          </c:yVal>
        </c:ser>
        <c:axId val="39910784"/>
        <c:axId val="40510976"/>
      </c:scatterChart>
      <c:valAx>
        <c:axId val="39910784"/>
        <c:scaling>
          <c:orientation val="minMax"/>
          <c:min val="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Radius [mm]</a:t>
                </a:r>
              </a:p>
            </c:rich>
          </c:tx>
          <c:layout/>
        </c:title>
        <c:numFmt formatCode="General" sourceLinked="1"/>
        <c:tickLblPos val="nextTo"/>
        <c:crossAx val="40510976"/>
        <c:crosses val="autoZero"/>
        <c:crossBetween val="midCat"/>
      </c:valAx>
      <c:valAx>
        <c:axId val="405109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Thickness [mm]</a:t>
                </a:r>
              </a:p>
            </c:rich>
          </c:tx>
          <c:layout/>
        </c:title>
        <c:numFmt formatCode="General" sourceLinked="1"/>
        <c:tickLblPos val="nextTo"/>
        <c:crossAx val="39910784"/>
        <c:crosses val="autoZero"/>
        <c:crossBetween val="midCat"/>
      </c:valAx>
    </c:plotArea>
    <c:legend>
      <c:legendPos val="r"/>
      <c:layout/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Minimum thickness for an aluminum liner as a function of the critical pressure [bar] for an annular gap of 0.3mm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0420727479819741"/>
          <c:y val="0.10976268591426074"/>
          <c:w val="0.68960951814985405"/>
          <c:h val="0.76636956838728487"/>
        </c:manualLayout>
      </c:layout>
      <c:scatterChart>
        <c:scatterStyle val="lineMarker"/>
        <c:ser>
          <c:idx val="0"/>
          <c:order val="0"/>
          <c:tx>
            <c:strRef>
              <c:f>Pressure_RT_gap0.3_influenceR!$B$21</c:f>
              <c:strCache>
                <c:ptCount val="1"/>
                <c:pt idx="0">
                  <c:v>5 bar with carbon tube</c:v>
                </c:pt>
              </c:strCache>
            </c:strRef>
          </c:tx>
          <c:xVal>
            <c:numRef>
              <c:f>Pressure_RT_gap0.3_influenceR!$D$20:$H$20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Pressure_RT_gap0.3_influenceR!$D$21:$H$21</c:f>
              <c:numCache>
                <c:formatCode>General</c:formatCode>
                <c:ptCount val="5"/>
                <c:pt idx="0">
                  <c:v>0.57487708152409023</c:v>
                </c:pt>
                <c:pt idx="1">
                  <c:v>0.66796359658502091</c:v>
                </c:pt>
                <c:pt idx="2">
                  <c:v>0.75894412454787874</c:v>
                </c:pt>
                <c:pt idx="3">
                  <c:v>0.84800817645940318</c:v>
                </c:pt>
                <c:pt idx="4">
                  <c:v>0.94160721164313621</c:v>
                </c:pt>
              </c:numCache>
            </c:numRef>
          </c:yVal>
        </c:ser>
        <c:ser>
          <c:idx val="1"/>
          <c:order val="1"/>
          <c:tx>
            <c:strRef>
              <c:f>Pressure_RT_gap0.3_influenceR!$B$22</c:f>
              <c:strCache>
                <c:ptCount val="1"/>
                <c:pt idx="0">
                  <c:v>3 bar with carbon tube</c:v>
                </c:pt>
              </c:strCache>
            </c:strRef>
          </c:tx>
          <c:xVal>
            <c:numRef>
              <c:f>Pressure_RT_gap0.3_influenceR!$D$20:$H$20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Pressure_RT_gap0.3_influenceR!$D$22:$H$22</c:f>
              <c:numCache>
                <c:formatCode>General</c:formatCode>
                <c:ptCount val="5"/>
                <c:pt idx="0">
                  <c:v>0.47885703153118953</c:v>
                </c:pt>
                <c:pt idx="1">
                  <c:v>0.56055460512246869</c:v>
                </c:pt>
                <c:pt idx="2">
                  <c:v>0.64030446593393386</c:v>
                </c:pt>
                <c:pt idx="3">
                  <c:v>0.71346333489023817</c:v>
                </c:pt>
                <c:pt idx="4">
                  <c:v>0.78008435416953448</c:v>
                </c:pt>
              </c:numCache>
            </c:numRef>
          </c:yVal>
        </c:ser>
        <c:ser>
          <c:idx val="2"/>
          <c:order val="2"/>
          <c:tx>
            <c:strRef>
              <c:f>Pressure_RT_gap0.3_influenceR!$C$25</c:f>
              <c:strCache>
                <c:ptCount val="1"/>
                <c:pt idx="0">
                  <c:v>5 bar without carbon tube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triangle"/>
            <c:size val="7"/>
            <c:spPr>
              <a:solidFill>
                <a:srgbClr val="7030A0"/>
              </a:solidFill>
            </c:spPr>
          </c:marker>
          <c:xVal>
            <c:numRef>
              <c:f>Pressure_RT_gap0.3_influenceR!$D$20:$H$20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Pressure_RT_gap0.3_influenceR!$D$25:$H$25</c:f>
              <c:numCache>
                <c:formatCode>General</c:formatCode>
                <c:ptCount val="5"/>
                <c:pt idx="0">
                  <c:v>1.5295448925047697</c:v>
                </c:pt>
                <c:pt idx="1">
                  <c:v>1.8354204070300668</c:v>
                </c:pt>
                <c:pt idx="2">
                  <c:v>2.1412907998040835</c:v>
                </c:pt>
                <c:pt idx="3">
                  <c:v>2.4471568080465516</c:v>
                </c:pt>
                <c:pt idx="4">
                  <c:v>2.753018982968106</c:v>
                </c:pt>
              </c:numCache>
            </c:numRef>
          </c:yVal>
        </c:ser>
        <c:ser>
          <c:idx val="3"/>
          <c:order val="3"/>
          <c:tx>
            <c:strRef>
              <c:f>Pressure_RT_gap0.3_influenceR!$C$26</c:f>
              <c:strCache>
                <c:ptCount val="1"/>
                <c:pt idx="0">
                  <c:v>3 bar without carbon tube</c:v>
                </c:pt>
              </c:strCache>
            </c:strRef>
          </c:tx>
          <c:xVal>
            <c:numRef>
              <c:f>Pressure_RT_gap0.3_influenceR!$D$20:$H$20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</c:numCache>
            </c:numRef>
          </c:xVal>
          <c:yVal>
            <c:numRef>
              <c:f>Pressure_RT_gap0.3_influenceR!$D$26:$H$26</c:f>
              <c:numCache>
                <c:formatCode>General</c:formatCode>
                <c:ptCount val="5"/>
                <c:pt idx="0">
                  <c:v>1.2900900922328238</c:v>
                </c:pt>
                <c:pt idx="1">
                  <c:v>1.54807988558861</c:v>
                </c:pt>
                <c:pt idx="2">
                  <c:v>1.8060653590185032</c:v>
                </c:pt>
                <c:pt idx="3">
                  <c:v>2.0640471343283009</c:v>
                </c:pt>
                <c:pt idx="4">
                  <c:v>2.3220256764349676</c:v>
                </c:pt>
              </c:numCache>
            </c:numRef>
          </c:yVal>
        </c:ser>
        <c:axId val="40460672"/>
        <c:axId val="40462592"/>
      </c:scatterChart>
      <c:valAx>
        <c:axId val="40460672"/>
        <c:scaling>
          <c:orientation val="minMax"/>
          <c:min val="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Radius [mm]</a:t>
                </a:r>
              </a:p>
            </c:rich>
          </c:tx>
          <c:layout/>
        </c:title>
        <c:numFmt formatCode="General" sourceLinked="1"/>
        <c:tickLblPos val="nextTo"/>
        <c:crossAx val="40462592"/>
        <c:crosses val="autoZero"/>
        <c:crossBetween val="midCat"/>
      </c:valAx>
      <c:valAx>
        <c:axId val="404625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Thickness [mm]</a:t>
                </a:r>
              </a:p>
            </c:rich>
          </c:tx>
          <c:layout/>
        </c:title>
        <c:numFmt formatCode="General" sourceLinked="1"/>
        <c:tickLblPos val="nextTo"/>
        <c:crossAx val="404606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737421383647805"/>
          <c:y val="0.32091152668416456"/>
          <c:w val="0.2390408805031447"/>
          <c:h val="0.18329250510352874"/>
        </c:manualLayout>
      </c:layout>
      <c:spPr>
        <a:solidFill>
          <a:schemeClr val="bg1"/>
        </a:solidFill>
      </c:sp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03263"/>
            <a:ext cx="5083175" cy="35194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4457700"/>
            <a:ext cx="5537200" cy="42243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10.06.2011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2925" y="533400"/>
            <a:ext cx="1939925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3150" y="533400"/>
            <a:ext cx="566737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950" y="533400"/>
            <a:ext cx="52006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3150" y="1981200"/>
            <a:ext cx="38036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38036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950" y="533400"/>
            <a:ext cx="52006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73150" y="1981200"/>
            <a:ext cx="77597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dirty="0" smtClean="0"/>
              <a:t>10.06.2011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dirty="0" smtClean="0"/>
              <a:t>10.06.2011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3150" y="1981200"/>
            <a:ext cx="38036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38036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 Experimental Beampipes (LEB) WG   30.07.09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CH" dirty="0" smtClean="0"/>
              <a:t>10.06.2011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57700" y="6400800"/>
            <a:ext cx="544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G. Schneider TE/VSC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393950" y="533400"/>
            <a:ext cx="5200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3150" y="1981200"/>
            <a:ext cx="77597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" name="Picture 10" descr="CERN9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38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878763" y="0"/>
            <a:ext cx="20272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59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Status of the Composite Vacuum Chambers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G. Schneider TE/VSC</a:t>
            </a:r>
          </a:p>
        </p:txBody>
      </p:sp>
      <p:sp>
        <p:nvSpPr>
          <p:cNvPr id="3076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981200"/>
            <a:ext cx="7759700" cy="1524000"/>
          </a:xfrm>
        </p:spPr>
        <p:txBody>
          <a:bodyPr/>
          <a:lstStyle/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 algn="ctr">
              <a:buNone/>
              <a:defRPr/>
            </a:pPr>
            <a:r>
              <a:rPr lang="fr-CH" dirty="0" smtClean="0"/>
              <a:t>M. Gallilee, C. Garion, M. Malabaila,</a:t>
            </a:r>
          </a:p>
          <a:p>
            <a:pPr lvl="1" algn="ctr">
              <a:buNone/>
              <a:defRPr/>
            </a:pPr>
            <a:r>
              <a:rPr lang="fr-CH" u="sng" dirty="0" smtClean="0"/>
              <a:t>G. Schneider</a:t>
            </a:r>
            <a:r>
              <a:rPr lang="fr-CH" dirty="0" smtClean="0"/>
              <a:t>, S. Sgobba, M. Taborelli, R. Veness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990600" y="2971800"/>
            <a:ext cx="7759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Experimental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Beam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Pipes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Materials</a:t>
            </a: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Carbon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Beam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Pipe Production</a:t>
            </a:r>
            <a:endParaRPr lang="fr-CH" sz="2400" kern="0" noProof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fr-CH" sz="2400" kern="0" noProof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Design 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</a:t>
            </a:r>
            <a:r>
              <a:rPr lang="fr-CH" sz="2400" kern="0" noProof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ptions</a:t>
            </a:r>
            <a:r>
              <a:rPr lang="fr-CH" sz="2400" kern="0" noProof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and </a:t>
            </a:r>
            <a:r>
              <a:rPr lang="fr-CH" sz="2400" kern="0" noProof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Status</a:t>
            </a:r>
            <a:endParaRPr lang="fr-CH" sz="2400" kern="0" noProof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Outlook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lang="fr-CH" sz="2400" kern="0" noProof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Materials Options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410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19200"/>
            <a:ext cx="7776909" cy="547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 bwMode="auto">
          <a:xfrm>
            <a:off x="1447800" y="2743200"/>
            <a:ext cx="533400" cy="533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400800" y="2743200"/>
            <a:ext cx="533400" cy="533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019800" y="3124200"/>
            <a:ext cx="533400" cy="533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286000" y="3581400"/>
            <a:ext cx="533400" cy="533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62400" y="3581400"/>
            <a:ext cx="533400" cy="533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3076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990600"/>
          </a:xfrm>
        </p:spPr>
        <p:txBody>
          <a:bodyPr/>
          <a:lstStyle/>
          <a:p>
            <a:pPr>
              <a:defRPr/>
            </a:pPr>
            <a:r>
              <a:rPr lang="fr-CH" dirty="0" err="1" smtClean="0"/>
              <a:t>Why</a:t>
            </a:r>
            <a:r>
              <a:rPr lang="fr-CH" dirty="0" smtClean="0"/>
              <a:t>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material</a:t>
            </a:r>
            <a:r>
              <a:rPr lang="fr-CH" dirty="0" smtClean="0"/>
              <a:t>?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19200" y="2743200"/>
          <a:ext cx="8229599" cy="2004473"/>
        </p:xfrm>
        <a:graphic>
          <a:graphicData uri="http://schemas.openxmlformats.org/drawingml/2006/table">
            <a:tbl>
              <a:tblPr/>
              <a:tblGrid>
                <a:gridCol w="1684475"/>
                <a:gridCol w="1994419"/>
                <a:gridCol w="1762803"/>
                <a:gridCol w="1676570"/>
                <a:gridCol w="1111332"/>
              </a:tblGrid>
              <a:tr h="46074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7679" marR="7679" marT="76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Youngs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modulus</a:t>
                      </a:r>
                    </a:p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GPa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7679" marR="7679" marT="76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Radiation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Lenght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[cm]</a:t>
                      </a:r>
                    </a:p>
                  </a:txBody>
                  <a:tcPr marL="7679" marR="7679" marT="767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sym typeface="Symbol"/>
                        </a:rPr>
                        <a:t>( 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Y-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Modul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)*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Length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</a:t>
                      </a:r>
                      <a:r>
                        <a:rPr lang="fr-CH" sz="1600" baseline="30000" dirty="0" smtClean="0"/>
                        <a:t>3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sym typeface="Symbol"/>
                        </a:rPr>
                        <a:t>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GPa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*cm]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Steel</a:t>
                      </a: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2.2*10</a:t>
                      </a:r>
                      <a:r>
                        <a:rPr lang="fr-CH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Titanum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3.6*10</a:t>
                      </a:r>
                      <a:r>
                        <a:rPr lang="fr-CH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Aluminium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7.9*10</a:t>
                      </a:r>
                      <a:r>
                        <a:rPr lang="fr-CH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Carbon-Carbon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19*10</a:t>
                      </a:r>
                      <a:r>
                        <a:rPr lang="fr-CH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(for 100 </a:t>
                      </a:r>
                      <a:r>
                        <a:rPr lang="fr-CH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GPa</a:t>
                      </a:r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81">
                <a:tc>
                  <a:txBody>
                    <a:bodyPr/>
                    <a:lstStyle/>
                    <a:p>
                      <a:pPr algn="ctr" fontAlgn="b"/>
                      <a:r>
                        <a:rPr lang="fr-CH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Carbon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fr-CH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Epoxi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to 250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18.8</a:t>
                      </a: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24*10</a:t>
                      </a:r>
                      <a:r>
                        <a:rPr lang="fr-CH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(for 200 </a:t>
                      </a:r>
                      <a:r>
                        <a:rPr lang="fr-CH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GPa</a:t>
                      </a:r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Beryllium</a:t>
                      </a: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50*10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79" marR="7679" marT="76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7315200" y="4495800"/>
            <a:ext cx="1066800" cy="3048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7467600" y="3886200"/>
            <a:ext cx="2133600" cy="6858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0" y="5257800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</a:rPr>
              <a:t>Nothing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better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than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Beryllium</a:t>
            </a:r>
            <a:r>
              <a:rPr lang="fr-CH" sz="1600" dirty="0" smtClean="0">
                <a:solidFill>
                  <a:srgbClr val="FF0000"/>
                </a:solidFill>
              </a:rPr>
              <a:t>…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endCxn id="8" idx="3"/>
          </p:cNvCxnSpPr>
          <p:nvPr/>
        </p:nvCxnSpPr>
        <p:spPr bwMode="auto">
          <a:xfrm flipV="1">
            <a:off x="6629400" y="4755963"/>
            <a:ext cx="842029" cy="578037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174114" y="2588885"/>
            <a:ext cx="1600201" cy="129922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733800" y="20574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… but </a:t>
            </a:r>
            <a:r>
              <a:rPr lang="fr-CH" sz="1600" dirty="0" err="1" smtClean="0">
                <a:solidFill>
                  <a:srgbClr val="FF0000"/>
                </a:solidFill>
              </a:rPr>
              <a:t>carbon</a:t>
            </a:r>
            <a:r>
              <a:rPr lang="fr-CH" sz="1600" dirty="0" smtClean="0">
                <a:solidFill>
                  <a:srgbClr val="FF0000"/>
                </a:solidFill>
              </a:rPr>
              <a:t> fibre composite </a:t>
            </a:r>
            <a:r>
              <a:rPr lang="fr-CH" sz="1600" dirty="0" err="1" smtClean="0">
                <a:solidFill>
                  <a:srgbClr val="FF0000"/>
                </a:solidFill>
              </a:rPr>
              <a:t>is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also</a:t>
            </a:r>
            <a:r>
              <a:rPr lang="fr-CH" sz="1600" dirty="0" smtClean="0">
                <a:solidFill>
                  <a:srgbClr val="FF0000"/>
                </a:solidFill>
              </a:rPr>
              <a:t> attractive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0400" y="2667000"/>
            <a:ext cx="7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3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Carbon </a:t>
            </a:r>
            <a:r>
              <a:rPr lang="en-US" dirty="0" err="1" smtClean="0"/>
              <a:t>Fibre</a:t>
            </a:r>
            <a:r>
              <a:rPr lang="en-US" dirty="0" smtClean="0"/>
              <a:t> Tube (1)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295400"/>
            <a:ext cx="5715000" cy="4114800"/>
          </a:xfrm>
        </p:spPr>
        <p:txBody>
          <a:bodyPr/>
          <a:lstStyle/>
          <a:p>
            <a:pPr>
              <a:buNone/>
              <a:defRPr/>
            </a:pPr>
            <a:r>
              <a:rPr lang="fr-CH" dirty="0" smtClean="0"/>
              <a:t>	</a:t>
            </a:r>
            <a:r>
              <a:rPr lang="fr-CH" dirty="0" err="1" smtClean="0"/>
              <a:t>Carbon</a:t>
            </a:r>
            <a:r>
              <a:rPr lang="fr-CH" dirty="0" smtClean="0"/>
              <a:t> fibres are about 0.005 to 0.01 mm </a:t>
            </a:r>
            <a:r>
              <a:rPr lang="fr-CH" dirty="0" err="1" smtClean="0"/>
              <a:t>thick</a:t>
            </a: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thousand</a:t>
            </a:r>
            <a:r>
              <a:rPr lang="fr-CH" dirty="0" smtClean="0"/>
              <a:t> fibres </a:t>
            </a:r>
            <a:r>
              <a:rPr lang="fr-CH" dirty="0" err="1" smtClean="0"/>
              <a:t>twisted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a </a:t>
            </a:r>
            <a:r>
              <a:rPr lang="fr-CH" dirty="0" err="1" smtClean="0"/>
              <a:t>yarn</a:t>
            </a:r>
            <a:endParaRPr lang="fr-CH" dirty="0" smtClean="0"/>
          </a:p>
          <a:p>
            <a:pPr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		</a:t>
            </a:r>
            <a:r>
              <a:rPr lang="fr-CH" dirty="0" err="1" smtClean="0"/>
              <a:t>Make</a:t>
            </a:r>
            <a:r>
              <a:rPr lang="fr-CH" dirty="0" smtClean="0"/>
              <a:t> a </a:t>
            </a:r>
            <a:r>
              <a:rPr lang="fr-CH" dirty="0" err="1" smtClean="0"/>
              <a:t>fabric</a:t>
            </a:r>
            <a:r>
              <a:rPr lang="fr-CH" dirty="0" smtClean="0"/>
              <a:t> out to 				the </a:t>
            </a:r>
            <a:r>
              <a:rPr lang="fr-CH" dirty="0" err="1" smtClean="0"/>
              <a:t>yarn</a:t>
            </a: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Wind the </a:t>
            </a:r>
            <a:r>
              <a:rPr lang="fr-CH" dirty="0" err="1" smtClean="0"/>
              <a:t>fabric</a:t>
            </a:r>
            <a:r>
              <a:rPr lang="fr-CH" dirty="0" smtClean="0"/>
              <a:t> or </a:t>
            </a:r>
            <a:r>
              <a:rPr lang="fr-CH" dirty="0" err="1" smtClean="0"/>
              <a:t>yarn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a </a:t>
            </a:r>
            <a:r>
              <a:rPr lang="fr-CH" dirty="0" err="1" smtClean="0"/>
              <a:t>mandrol</a:t>
            </a:r>
            <a:r>
              <a:rPr lang="fr-CH" dirty="0" smtClean="0"/>
              <a:t> (tube) in </a:t>
            </a:r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angel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0° and 90°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743200"/>
            <a:ext cx="1934691" cy="146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0"/>
            <a:ext cx="2514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n Arrow 11"/>
          <p:cNvSpPr/>
          <p:nvPr/>
        </p:nvSpPr>
        <p:spPr bwMode="auto">
          <a:xfrm>
            <a:off x="3276600" y="2057400"/>
            <a:ext cx="228600" cy="5334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3276600" y="3276600"/>
            <a:ext cx="228600" cy="5334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1676400"/>
            <a:ext cx="2971800" cy="119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own Arrow 14"/>
          <p:cNvSpPr/>
          <p:nvPr/>
        </p:nvSpPr>
        <p:spPr bwMode="auto">
          <a:xfrm>
            <a:off x="1828800" y="3200400"/>
            <a:ext cx="228600" cy="15240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177125"/>
            <a:ext cx="2819400" cy="268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own Arrow 13"/>
          <p:cNvSpPr/>
          <p:nvPr/>
        </p:nvSpPr>
        <p:spPr bwMode="auto">
          <a:xfrm>
            <a:off x="3276600" y="4343400"/>
            <a:ext cx="228600" cy="5334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Carbon </a:t>
            </a:r>
            <a:r>
              <a:rPr lang="en-US" dirty="0" err="1" smtClean="0"/>
              <a:t>Fibre</a:t>
            </a:r>
            <a:r>
              <a:rPr lang="en-US" dirty="0" smtClean="0"/>
              <a:t> Tube (2)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295400"/>
            <a:ext cx="7543800" cy="1600200"/>
          </a:xfrm>
        </p:spPr>
        <p:txBody>
          <a:bodyPr/>
          <a:lstStyle/>
          <a:p>
            <a:pPr algn="ctr">
              <a:buNone/>
              <a:defRPr/>
            </a:pPr>
            <a:r>
              <a:rPr lang="fr-CH" dirty="0" smtClean="0"/>
              <a:t>	</a:t>
            </a:r>
            <a:r>
              <a:rPr lang="fr-CH" dirty="0" err="1" smtClean="0"/>
              <a:t>Add</a:t>
            </a:r>
            <a:r>
              <a:rPr lang="fr-CH" dirty="0" smtClean="0"/>
              <a:t> filler </a:t>
            </a:r>
            <a:r>
              <a:rPr lang="fr-CH" dirty="0" err="1" smtClean="0"/>
              <a:t>material</a:t>
            </a: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12" name="Down Arrow 11"/>
          <p:cNvSpPr/>
          <p:nvPr/>
        </p:nvSpPr>
        <p:spPr bwMode="auto">
          <a:xfrm rot="2258225">
            <a:off x="2605625" y="2136600"/>
            <a:ext cx="228600" cy="1374292"/>
          </a:xfrm>
          <a:prstGeom prst="downArrow">
            <a:avLst>
              <a:gd name="adj1" fmla="val 50000"/>
              <a:gd name="adj2" fmla="val 61765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2133600" y="4114800"/>
            <a:ext cx="228600" cy="5334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8993232">
            <a:off x="6308616" y="2176338"/>
            <a:ext cx="228600" cy="1374292"/>
          </a:xfrm>
          <a:prstGeom prst="downArrow">
            <a:avLst>
              <a:gd name="adj1" fmla="val 50000"/>
              <a:gd name="adj2" fmla="val 61765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838200" y="3200400"/>
            <a:ext cx="7543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571500" marR="0" lvl="0" indent="-5715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571500" marR="0" lvl="0" indent="-5715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					 	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90800" y="1905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+mn-lt"/>
              </a:rPr>
              <a:t> </a:t>
            </a:r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Epoxy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9200" y="1905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+mn-lt"/>
              </a:rPr>
              <a:t> </a:t>
            </a:r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Epoxy, tar, …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6800" y="3429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Cure in an autoclave </a:t>
            </a:r>
            <a:r>
              <a:rPr lang="fr-CH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</a:t>
            </a:r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150 °C to 230 °C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3505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Cure </a:t>
            </a:r>
            <a:r>
              <a:rPr lang="fr-CH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</a:t>
            </a:r>
            <a:r>
              <a:rPr lang="fr-CH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2000 °C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6705600" y="4114800"/>
            <a:ext cx="228600" cy="6096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90600" y="48768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Carbon</a:t>
            </a:r>
            <a:r>
              <a:rPr lang="fr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-Epoxy tube</a:t>
            </a:r>
          </a:p>
          <a:p>
            <a:endParaRPr lang="fr-CH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High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Youngs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modulus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(200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GPa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</a:p>
          <a:p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Max.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bakeout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temperature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230 °C</a:t>
            </a:r>
          </a:p>
          <a:p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Outgassing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not vacuum compatible</a:t>
            </a:r>
          </a:p>
          <a:p>
            <a:endParaRPr lang="fr-CH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4953000"/>
            <a:ext cx="3429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Carbon</a:t>
            </a:r>
            <a:r>
              <a:rPr lang="fr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  <a:r>
              <a:rPr lang="fr-CH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Carbon</a:t>
            </a:r>
            <a:r>
              <a:rPr lang="fr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tube</a:t>
            </a:r>
          </a:p>
          <a:p>
            <a:endParaRPr lang="fr-CH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Good Young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modulus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(100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GPa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</a:p>
          <a:p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Max.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bakeout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temperature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no issue</a:t>
            </a:r>
          </a:p>
          <a:p>
            <a:r>
              <a:rPr lang="fr-CH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Outgassing</a:t>
            </a:r>
            <a:r>
              <a:rPr lang="fr-CH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vacuum compatible</a:t>
            </a:r>
            <a:endParaRPr lang="en-US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076" name="Picture 4" descr="\\cern.ch\dfs\Users\g\gschneid\Documents\Carbon_Tube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5901" y="1143000"/>
            <a:ext cx="2870099" cy="215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6670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How to get a carbon beam pipe leak tight with high transparency?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5124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History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905000"/>
            <a:ext cx="7759700" cy="1524000"/>
          </a:xfrm>
        </p:spPr>
        <p:txBody>
          <a:bodyPr/>
          <a:lstStyle/>
          <a:p>
            <a:pPr>
              <a:defRPr/>
            </a:pPr>
            <a:r>
              <a:rPr lang="fr-CH" dirty="0" smtClean="0"/>
              <a:t>Composite Tube </a:t>
            </a:r>
            <a:r>
              <a:rPr lang="fr-CH" dirty="0" err="1" smtClean="0"/>
              <a:t>developments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CERN in the 80’s</a:t>
            </a:r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r>
              <a:rPr lang="fr-CH" dirty="0" err="1" smtClean="0"/>
              <a:t>Carbon</a:t>
            </a:r>
            <a:r>
              <a:rPr lang="fr-CH" dirty="0" smtClean="0"/>
              <a:t> – </a:t>
            </a:r>
            <a:r>
              <a:rPr lang="fr-CH" dirty="0" err="1" smtClean="0"/>
              <a:t>Epoxi</a:t>
            </a:r>
            <a:r>
              <a:rPr lang="fr-CH" dirty="0" smtClean="0"/>
              <a:t> tube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in LEP </a:t>
            </a:r>
            <a:r>
              <a:rPr lang="fr-CH" dirty="0" err="1" smtClean="0"/>
              <a:t>experiment</a:t>
            </a:r>
            <a:endParaRPr lang="fr-CH" dirty="0" smtClean="0"/>
          </a:p>
          <a:p>
            <a:pPr lvl="1">
              <a:defRPr/>
            </a:pPr>
            <a:r>
              <a:rPr lang="fr-CH" dirty="0" smtClean="0"/>
              <a:t>Total </a:t>
            </a:r>
            <a:r>
              <a:rPr lang="fr-CH" dirty="0" err="1" smtClean="0"/>
              <a:t>Thickness</a:t>
            </a:r>
            <a:r>
              <a:rPr lang="fr-CH" dirty="0" smtClean="0"/>
              <a:t> 1.24 mm</a:t>
            </a:r>
          </a:p>
          <a:p>
            <a:pPr lvl="1">
              <a:defRPr/>
            </a:pPr>
            <a:r>
              <a:rPr lang="fr-CH" dirty="0" err="1" smtClean="0"/>
              <a:t>Diameter</a:t>
            </a:r>
            <a:r>
              <a:rPr lang="fr-CH" dirty="0" smtClean="0"/>
              <a:t> 106 mm</a:t>
            </a:r>
          </a:p>
          <a:p>
            <a:pPr lvl="1">
              <a:defRPr/>
            </a:pPr>
            <a:r>
              <a:rPr lang="fr-CH" dirty="0" err="1" smtClean="0"/>
              <a:t>Internal</a:t>
            </a:r>
            <a:r>
              <a:rPr lang="fr-CH" dirty="0" smtClean="0"/>
              <a:t> liner of 0.1 mm</a:t>
            </a:r>
          </a:p>
          <a:p>
            <a:pPr lvl="1">
              <a:buNone/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>
                <a:sym typeface="Wingdings" pitchFamily="2" charset="2"/>
              </a:rPr>
              <a:t> </a:t>
            </a:r>
            <a:r>
              <a:rPr lang="fr-CH" dirty="0" err="1" smtClean="0">
                <a:sym typeface="Wingdings" pitchFamily="2" charset="2"/>
              </a:rPr>
              <a:t>Enventually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failed</a:t>
            </a:r>
            <a:r>
              <a:rPr lang="fr-CH" dirty="0" smtClean="0">
                <a:sym typeface="Wingdings" pitchFamily="2" charset="2"/>
              </a:rPr>
              <a:t>, </a:t>
            </a:r>
            <a:r>
              <a:rPr lang="fr-CH" dirty="0" err="1" smtClean="0">
                <a:sym typeface="Wingdings" pitchFamily="2" charset="2"/>
              </a:rPr>
              <a:t>since</a:t>
            </a:r>
            <a:r>
              <a:rPr lang="fr-CH" dirty="0" smtClean="0">
                <a:sym typeface="Wingdings" pitchFamily="2" charset="2"/>
              </a:rPr>
              <a:t> the aluminium </a:t>
            </a:r>
            <a:r>
              <a:rPr lang="fr-CH" dirty="0" err="1" smtClean="0">
                <a:sym typeface="Wingdings" pitchFamily="2" charset="2"/>
              </a:rPr>
              <a:t>delaminated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from</a:t>
            </a:r>
            <a:r>
              <a:rPr lang="fr-CH" dirty="0" smtClean="0">
                <a:sym typeface="Wingdings" pitchFamily="2" charset="2"/>
              </a:rPr>
              <a:t> the </a:t>
            </a:r>
            <a:r>
              <a:rPr lang="fr-CH" dirty="0" err="1" smtClean="0">
                <a:sym typeface="Wingdings" pitchFamily="2" charset="2"/>
              </a:rPr>
              <a:t>carbon</a:t>
            </a:r>
            <a:r>
              <a:rPr lang="fr-CH" dirty="0" smtClean="0">
                <a:sym typeface="Wingdings" pitchFamily="2" charset="2"/>
              </a:rPr>
              <a:t> structure</a:t>
            </a:r>
            <a:endParaRPr lang="fr-CH" dirty="0" smtClean="0"/>
          </a:p>
          <a:p>
            <a:pPr lvl="1"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Collapse of a thin tube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8" name="Donut 7"/>
          <p:cNvSpPr/>
          <p:nvPr/>
        </p:nvSpPr>
        <p:spPr bwMode="auto">
          <a:xfrm>
            <a:off x="3276600" y="3505200"/>
            <a:ext cx="1905000" cy="1905000"/>
          </a:xfrm>
          <a:prstGeom prst="donut">
            <a:avLst>
              <a:gd name="adj" fmla="val 5190"/>
            </a:avLst>
          </a:prstGeom>
          <a:solidFill>
            <a:schemeClr val="accent5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105400" y="3657600"/>
            <a:ext cx="990600" cy="4572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0960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Tube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Donut 14"/>
          <p:cNvSpPr/>
          <p:nvPr/>
        </p:nvSpPr>
        <p:spPr bwMode="auto">
          <a:xfrm>
            <a:off x="2819400" y="4191000"/>
            <a:ext cx="2895600" cy="457200"/>
          </a:xfrm>
          <a:prstGeom prst="donut">
            <a:avLst>
              <a:gd name="adj" fmla="val 26719"/>
            </a:avLst>
          </a:prstGeom>
          <a:solidFill>
            <a:schemeClr val="accent5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6200000" flipH="1">
            <a:off x="3908425" y="3146425"/>
            <a:ext cx="685800" cy="3175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6200000" flipH="1">
            <a:off x="3390900" y="3162300"/>
            <a:ext cx="609600" cy="2286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819400" y="3657600"/>
            <a:ext cx="533400" cy="3810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590800" y="4419600"/>
            <a:ext cx="685800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2" name="Straight Arrow Connector 21"/>
          <p:cNvCxnSpPr>
            <a:endCxn id="8" idx="4"/>
          </p:cNvCxnSpPr>
          <p:nvPr/>
        </p:nvCxnSpPr>
        <p:spPr bwMode="auto">
          <a:xfrm rot="5400000" flipH="1">
            <a:off x="3927475" y="5711825"/>
            <a:ext cx="609600" cy="635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6200000" flipH="1">
            <a:off x="3124200" y="3276600"/>
            <a:ext cx="533400" cy="3810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10800000" flipV="1">
            <a:off x="5105400" y="3733800"/>
            <a:ext cx="609600" cy="3810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2743200" y="4800600"/>
            <a:ext cx="609600" cy="3048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5400000" flipH="1" flipV="1">
            <a:off x="3066790" y="5111116"/>
            <a:ext cx="445713" cy="434281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 flipH="1" flipV="1">
            <a:off x="3391694" y="5447506"/>
            <a:ext cx="533400" cy="3063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H="1">
            <a:off x="5183188" y="4419600"/>
            <a:ext cx="696912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 flipV="1">
            <a:off x="4915534" y="3250940"/>
            <a:ext cx="445713" cy="520005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16200000" flipV="1">
            <a:off x="4343400" y="5562600"/>
            <a:ext cx="609600" cy="1524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16200000" flipV="1">
            <a:off x="4877594" y="5182394"/>
            <a:ext cx="457200" cy="455612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rot="10800000">
            <a:off x="5106988" y="4800600"/>
            <a:ext cx="608012" cy="2286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rot="5400000">
            <a:off x="4458494" y="3163094"/>
            <a:ext cx="609600" cy="227012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9" name="Donut 78"/>
          <p:cNvSpPr/>
          <p:nvPr/>
        </p:nvSpPr>
        <p:spPr bwMode="auto">
          <a:xfrm>
            <a:off x="3276600" y="3505200"/>
            <a:ext cx="1905000" cy="1905000"/>
          </a:xfrm>
          <a:prstGeom prst="donut">
            <a:avLst>
              <a:gd name="adj" fmla="val 952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24400" y="2667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Air Pressure</a:t>
            </a:r>
            <a:endParaRPr lang="en-US" dirty="0"/>
          </a:p>
        </p:txBody>
      </p:sp>
      <p:cxnSp>
        <p:nvCxnSpPr>
          <p:cNvPr id="82" name="Straight Arrow Connector 81"/>
          <p:cNvCxnSpPr/>
          <p:nvPr/>
        </p:nvCxnSpPr>
        <p:spPr bwMode="auto">
          <a:xfrm>
            <a:off x="5410200" y="4572000"/>
            <a:ext cx="762000" cy="6096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5867400" y="5181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Tube collapse if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too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thin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 bwMode="auto">
          <a:xfrm rot="16200000" flipH="1">
            <a:off x="4914900" y="5143500"/>
            <a:ext cx="762000" cy="6858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4724400" y="58674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Smaller</a:t>
            </a:r>
            <a:r>
              <a:rPr lang="fr-CH" dirty="0" smtClean="0"/>
              <a:t> </a:t>
            </a:r>
            <a:r>
              <a:rPr lang="fr-CH" dirty="0" err="1" smtClean="0"/>
              <a:t>diameter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collapse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5" grpId="0" animBg="1"/>
      <p:bldP spid="79" grpId="0" animBg="1"/>
      <p:bldP spid="81" grpId="0"/>
      <p:bldP spid="81" grpId="1"/>
      <p:bldP spid="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Options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1371600"/>
          </a:xfrm>
        </p:spPr>
        <p:txBody>
          <a:bodyPr/>
          <a:lstStyle/>
          <a:p>
            <a:pPr>
              <a:defRPr/>
            </a:pPr>
            <a:r>
              <a:rPr lang="fr-CH" dirty="0" err="1" smtClean="0"/>
              <a:t>Carbon</a:t>
            </a:r>
            <a:r>
              <a:rPr lang="fr-CH" dirty="0" smtClean="0"/>
              <a:t> tube </a:t>
            </a:r>
            <a:r>
              <a:rPr lang="fr-CH" dirty="0" err="1" smtClean="0"/>
              <a:t>with</a:t>
            </a:r>
            <a:r>
              <a:rPr lang="fr-CH" dirty="0" smtClean="0"/>
              <a:t> Liner Inside</a:t>
            </a:r>
          </a:p>
          <a:p>
            <a:pPr lvl="1">
              <a:defRPr/>
            </a:pPr>
            <a:r>
              <a:rPr lang="fr-CH" dirty="0" err="1" smtClean="0"/>
              <a:t>Advantages</a:t>
            </a:r>
            <a:r>
              <a:rPr lang="fr-CH" dirty="0" smtClean="0"/>
              <a:t>: No vacuum issues</a:t>
            </a:r>
          </a:p>
          <a:p>
            <a:pPr lvl="1">
              <a:defRPr/>
            </a:pPr>
            <a:r>
              <a:rPr lang="fr-CH" dirty="0" err="1" smtClean="0"/>
              <a:t>Disadvantage</a:t>
            </a:r>
            <a:r>
              <a:rPr lang="fr-CH" dirty="0" smtClean="0"/>
              <a:t>: Must </a:t>
            </a:r>
            <a:r>
              <a:rPr lang="fr-CH" dirty="0" err="1" smtClean="0"/>
              <a:t>withstand</a:t>
            </a:r>
            <a:r>
              <a:rPr lang="fr-CH" dirty="0" smtClean="0"/>
              <a:t> air pressure</a:t>
            </a:r>
          </a:p>
          <a:p>
            <a:pPr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7" name="Donut 6"/>
          <p:cNvSpPr/>
          <p:nvPr/>
        </p:nvSpPr>
        <p:spPr bwMode="auto">
          <a:xfrm>
            <a:off x="3200400" y="3429000"/>
            <a:ext cx="2057400" cy="2057400"/>
          </a:xfrm>
          <a:prstGeom prst="donut">
            <a:avLst>
              <a:gd name="adj" fmla="val 4114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3276600" y="3505200"/>
            <a:ext cx="1905000" cy="1905000"/>
          </a:xfrm>
          <a:prstGeom prst="donut">
            <a:avLst>
              <a:gd name="adj" fmla="val 5190"/>
            </a:avLst>
          </a:prstGeom>
          <a:solidFill>
            <a:schemeClr val="accent5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029200" y="3657600"/>
            <a:ext cx="1066800" cy="5334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0960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Liner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2667000" y="3276600"/>
            <a:ext cx="838200" cy="5334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524000" y="2895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Carbon</a:t>
            </a:r>
            <a:r>
              <a:rPr lang="fr-CH" dirty="0" smtClean="0"/>
              <a:t> Tube</a:t>
            </a:r>
            <a:endParaRPr lang="en-US" dirty="0"/>
          </a:p>
        </p:txBody>
      </p:sp>
      <p:sp>
        <p:nvSpPr>
          <p:cNvPr id="15" name="Donut 14"/>
          <p:cNvSpPr/>
          <p:nvPr/>
        </p:nvSpPr>
        <p:spPr bwMode="auto">
          <a:xfrm>
            <a:off x="3276600" y="4191000"/>
            <a:ext cx="1905000" cy="457200"/>
          </a:xfrm>
          <a:prstGeom prst="donut">
            <a:avLst>
              <a:gd name="adj" fmla="val 26719"/>
            </a:avLst>
          </a:prstGeom>
          <a:solidFill>
            <a:schemeClr val="accent5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57150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Liner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can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be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significantly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thinner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before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collapse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since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it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is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constraint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by the </a:t>
            </a:r>
            <a:r>
              <a:rPr lang="fr-CH" dirty="0" err="1" smtClean="0">
                <a:solidFill>
                  <a:schemeClr val="accent5">
                    <a:lumMod val="75000"/>
                  </a:schemeClr>
                </a:solidFill>
              </a:rPr>
              <a:t>carbon</a:t>
            </a:r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 tube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endCxn id="13" idx="0"/>
          </p:cNvCxnSpPr>
          <p:nvPr/>
        </p:nvCxnSpPr>
        <p:spPr bwMode="auto">
          <a:xfrm>
            <a:off x="5105400" y="4800600"/>
            <a:ext cx="1143000" cy="9144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Liner Inside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C. Garion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graphicFrame>
        <p:nvGraphicFramePr>
          <p:cNvPr id="6" name="Chart 5"/>
          <p:cNvGraphicFramePr/>
          <p:nvPr/>
        </p:nvGraphicFramePr>
        <p:xfrm>
          <a:off x="1143000" y="1828800"/>
          <a:ext cx="8236744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1143000" y="1295400"/>
            <a:ext cx="7759700" cy="1371600"/>
          </a:xfrm>
        </p:spPr>
        <p:txBody>
          <a:bodyPr/>
          <a:lstStyle/>
          <a:p>
            <a:pPr>
              <a:defRPr/>
            </a:pPr>
            <a:r>
              <a:rPr lang="fr-CH" dirty="0" err="1" smtClean="0"/>
              <a:t>Comparison</a:t>
            </a:r>
            <a:r>
              <a:rPr lang="fr-CH" dirty="0" smtClean="0"/>
              <a:t> of </a:t>
            </a:r>
            <a:r>
              <a:rPr lang="fr-CH" dirty="0" err="1" smtClean="0"/>
              <a:t>calculation</a:t>
            </a:r>
            <a:r>
              <a:rPr lang="fr-CH" dirty="0" smtClean="0"/>
              <a:t> </a:t>
            </a:r>
            <a:r>
              <a:rPr lang="fr-CH" dirty="0" err="1" smtClean="0"/>
              <a:t>methods</a:t>
            </a: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Titanium Liner Inside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C. Garion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685800" y="1142999"/>
          <a:ext cx="8922159" cy="5327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00800" y="51054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solidFill>
                  <a:srgbClr val="00B0F0"/>
                </a:solidFill>
              </a:rPr>
              <a:t>Carbon</a:t>
            </a:r>
            <a:r>
              <a:rPr lang="fr-CH" sz="1400" dirty="0" smtClean="0">
                <a:solidFill>
                  <a:srgbClr val="00B0F0"/>
                </a:solidFill>
              </a:rPr>
              <a:t> tube to </a:t>
            </a:r>
            <a:r>
              <a:rPr lang="fr-CH" sz="1400" dirty="0" err="1" smtClean="0">
                <a:solidFill>
                  <a:srgbClr val="00B0F0"/>
                </a:solidFill>
              </a:rPr>
              <a:t>be</a:t>
            </a:r>
            <a:r>
              <a:rPr lang="fr-CH" sz="1400" dirty="0" smtClean="0">
                <a:solidFill>
                  <a:srgbClr val="00B0F0"/>
                </a:solidFill>
              </a:rPr>
              <a:t> </a:t>
            </a:r>
            <a:r>
              <a:rPr lang="fr-CH" sz="1400" dirty="0" err="1" smtClean="0">
                <a:solidFill>
                  <a:srgbClr val="00B0F0"/>
                </a:solidFill>
              </a:rPr>
              <a:t>added</a:t>
            </a:r>
            <a:r>
              <a:rPr lang="fr-CH" sz="1400" dirty="0" smtClean="0">
                <a:solidFill>
                  <a:srgbClr val="00B0F0"/>
                </a:solidFill>
              </a:rPr>
              <a:t>, </a:t>
            </a:r>
            <a:r>
              <a:rPr lang="fr-CH" sz="1400" dirty="0" err="1" smtClean="0">
                <a:solidFill>
                  <a:srgbClr val="00B0F0"/>
                </a:solidFill>
              </a:rPr>
              <a:t>corrected</a:t>
            </a:r>
            <a:r>
              <a:rPr lang="fr-CH" sz="1400" dirty="0" smtClean="0">
                <a:solidFill>
                  <a:srgbClr val="00B0F0"/>
                </a:solidFill>
              </a:rPr>
              <a:t> to </a:t>
            </a:r>
            <a:r>
              <a:rPr lang="fr-CH" sz="1400" dirty="0" err="1" smtClean="0">
                <a:solidFill>
                  <a:srgbClr val="00B0F0"/>
                </a:solidFill>
              </a:rPr>
              <a:t>titanium</a:t>
            </a:r>
            <a:r>
              <a:rPr lang="fr-CH" sz="1400" dirty="0" smtClean="0">
                <a:solidFill>
                  <a:srgbClr val="00B0F0"/>
                </a:solidFill>
              </a:rPr>
              <a:t> radiation </a:t>
            </a:r>
            <a:r>
              <a:rPr lang="fr-CH" sz="1400" dirty="0" err="1" smtClean="0">
                <a:solidFill>
                  <a:srgbClr val="00B0F0"/>
                </a:solidFill>
              </a:rPr>
              <a:t>length</a:t>
            </a:r>
            <a:endParaRPr lang="en-US" sz="1400" dirty="0">
              <a:solidFill>
                <a:srgbClr val="00B0F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1447800" y="5029200"/>
            <a:ext cx="5181600" cy="304800"/>
          </a:xfrm>
          <a:prstGeom prst="line">
            <a:avLst/>
          </a:prstGeom>
          <a:solidFill>
            <a:schemeClr val="bg1"/>
          </a:solidFill>
          <a:ln w="25400" cap="flat" cmpd="sng" algn="ctr">
            <a:solidFill>
              <a:srgbClr val="00B0F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10.06.10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TE/VSC</a:t>
            </a:r>
            <a:endParaRPr lang="en-US"/>
          </a:p>
        </p:txBody>
      </p:sp>
      <p:pic>
        <p:nvPicPr>
          <p:cNvPr id="10" name="Picture 39" descr="0702016_01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0" y="1143000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Y:\Pictures\LHCb\Beam Pipe Protection\P102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00200"/>
            <a:ext cx="7848600" cy="52195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62200" y="5715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LHCb</a:t>
            </a:r>
            <a:r>
              <a:rPr lang="fr-CH" dirty="0" smtClean="0"/>
              <a:t> UX85/3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Aluminium</a:t>
            </a:r>
            <a:r>
              <a:rPr lang="en-US" dirty="0" smtClean="0"/>
              <a:t> Liner Inside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/>
              <a:t>C. Garion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graphicFrame>
        <p:nvGraphicFramePr>
          <p:cNvPr id="11" name="Chart 10"/>
          <p:cNvGraphicFramePr/>
          <p:nvPr/>
        </p:nvGraphicFramePr>
        <p:xfrm>
          <a:off x="838200" y="990600"/>
          <a:ext cx="8077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28800" y="3810000"/>
            <a:ext cx="3352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solidFill>
                  <a:srgbClr val="00B0F0"/>
                </a:solidFill>
              </a:rPr>
              <a:t>Carbon</a:t>
            </a:r>
            <a:r>
              <a:rPr lang="fr-CH" sz="1400" dirty="0" smtClean="0">
                <a:solidFill>
                  <a:srgbClr val="00B0F0"/>
                </a:solidFill>
              </a:rPr>
              <a:t> tube to </a:t>
            </a:r>
            <a:r>
              <a:rPr lang="fr-CH" sz="1400" dirty="0" err="1" smtClean="0">
                <a:solidFill>
                  <a:srgbClr val="00B0F0"/>
                </a:solidFill>
              </a:rPr>
              <a:t>be</a:t>
            </a:r>
            <a:r>
              <a:rPr lang="fr-CH" sz="1400" dirty="0" smtClean="0">
                <a:solidFill>
                  <a:srgbClr val="00B0F0"/>
                </a:solidFill>
              </a:rPr>
              <a:t> </a:t>
            </a:r>
            <a:r>
              <a:rPr lang="fr-CH" sz="1400" dirty="0" err="1" smtClean="0">
                <a:solidFill>
                  <a:srgbClr val="00B0F0"/>
                </a:solidFill>
              </a:rPr>
              <a:t>added</a:t>
            </a:r>
            <a:r>
              <a:rPr lang="fr-CH" sz="1400" dirty="0" smtClean="0">
                <a:solidFill>
                  <a:srgbClr val="00B0F0"/>
                </a:solidFill>
              </a:rPr>
              <a:t>, </a:t>
            </a:r>
            <a:r>
              <a:rPr lang="fr-CH" sz="1400" dirty="0" err="1" smtClean="0">
                <a:solidFill>
                  <a:srgbClr val="00B0F0"/>
                </a:solidFill>
              </a:rPr>
              <a:t>corrected</a:t>
            </a:r>
            <a:r>
              <a:rPr lang="fr-CH" sz="1400" dirty="0" smtClean="0">
                <a:solidFill>
                  <a:srgbClr val="00B0F0"/>
                </a:solidFill>
              </a:rPr>
              <a:t> for aluminium radiation </a:t>
            </a:r>
            <a:r>
              <a:rPr lang="fr-CH" sz="1400" dirty="0" err="1" smtClean="0">
                <a:solidFill>
                  <a:srgbClr val="00B0F0"/>
                </a:solidFill>
              </a:rPr>
              <a:t>length</a:t>
            </a:r>
            <a:endParaRPr lang="en-US" sz="1400" dirty="0">
              <a:solidFill>
                <a:srgbClr val="00B0F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1676400" y="4343400"/>
            <a:ext cx="4953000" cy="533400"/>
          </a:xfrm>
          <a:prstGeom prst="line">
            <a:avLst/>
          </a:prstGeom>
          <a:solidFill>
            <a:schemeClr val="bg1"/>
          </a:solidFill>
          <a:ln w="25400" cap="flat" cmpd="sng" algn="ctr">
            <a:solidFill>
              <a:srgbClr val="00B0F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5334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Liner Inside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1371600"/>
          </a:xfrm>
        </p:spPr>
        <p:txBody>
          <a:bodyPr/>
          <a:lstStyle/>
          <a:p>
            <a:pPr>
              <a:defRPr/>
            </a:pPr>
            <a:r>
              <a:rPr lang="fr-CH" dirty="0" err="1" smtClean="0"/>
              <a:t>Status</a:t>
            </a: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</a:t>
            </a:r>
            <a:r>
              <a:rPr lang="fr-CH" dirty="0" err="1" smtClean="0"/>
              <a:t>Calculations</a:t>
            </a:r>
            <a:r>
              <a:rPr lang="fr-CH" dirty="0" smtClean="0"/>
              <a:t> show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interessting</a:t>
            </a:r>
            <a:r>
              <a:rPr lang="fr-CH" dirty="0" smtClean="0"/>
              <a:t> in a </a:t>
            </a:r>
            <a:r>
              <a:rPr lang="fr-CH" dirty="0" err="1" smtClean="0"/>
              <a:t>diameter</a:t>
            </a:r>
            <a:r>
              <a:rPr lang="fr-CH" dirty="0" smtClean="0"/>
              <a:t> range </a:t>
            </a:r>
            <a:r>
              <a:rPr lang="fr-CH" dirty="0" err="1" smtClean="0"/>
              <a:t>from</a:t>
            </a:r>
            <a:r>
              <a:rPr lang="fr-CH" dirty="0" smtClean="0"/>
              <a:t> 80 mm to 250 mm.</a:t>
            </a:r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endParaRPr lang="fr-CH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Options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1524000"/>
          </a:xfrm>
        </p:spPr>
        <p:txBody>
          <a:bodyPr/>
          <a:lstStyle/>
          <a:p>
            <a:pPr lvl="1"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err="1" smtClean="0"/>
              <a:t>Carbon</a:t>
            </a:r>
            <a:r>
              <a:rPr lang="fr-CH" dirty="0" smtClean="0"/>
              <a:t> Tube </a:t>
            </a:r>
            <a:r>
              <a:rPr lang="fr-CH" dirty="0" err="1" smtClean="0"/>
              <a:t>with</a:t>
            </a:r>
            <a:r>
              <a:rPr lang="fr-CH" dirty="0" smtClean="0"/>
              <a:t> Vacuum </a:t>
            </a:r>
            <a:r>
              <a:rPr lang="fr-CH" dirty="0" err="1" smtClean="0"/>
              <a:t>Barrier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endParaRPr lang="fr-CH" dirty="0" smtClean="0"/>
          </a:p>
          <a:p>
            <a:pPr lvl="1">
              <a:defRPr/>
            </a:pPr>
            <a:r>
              <a:rPr lang="fr-CH" dirty="0" err="1" smtClean="0"/>
              <a:t>Advantage</a:t>
            </a:r>
            <a:r>
              <a:rPr lang="fr-CH" dirty="0" smtClean="0"/>
              <a:t>: Air pressure </a:t>
            </a:r>
            <a:r>
              <a:rPr lang="fr-CH" dirty="0" err="1" smtClean="0"/>
              <a:t>will</a:t>
            </a:r>
            <a:r>
              <a:rPr lang="fr-CH" dirty="0" smtClean="0"/>
              <a:t> push the liner on the </a:t>
            </a:r>
            <a:r>
              <a:rPr lang="fr-CH" dirty="0" err="1" smtClean="0"/>
              <a:t>carbon</a:t>
            </a:r>
            <a:endParaRPr lang="fr-CH" dirty="0" smtClean="0"/>
          </a:p>
          <a:p>
            <a:pPr lvl="1">
              <a:defRPr/>
            </a:pPr>
            <a:r>
              <a:rPr lang="fr-CH" dirty="0" err="1" smtClean="0"/>
              <a:t>Disadvantage</a:t>
            </a:r>
            <a:r>
              <a:rPr lang="fr-CH" dirty="0" smtClean="0"/>
              <a:t>: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seen</a:t>
            </a:r>
            <a:r>
              <a:rPr lang="fr-CH" dirty="0" smtClean="0"/>
              <a:t> by the </a:t>
            </a:r>
            <a:r>
              <a:rPr lang="fr-CH" dirty="0" err="1" smtClean="0"/>
              <a:t>beam</a:t>
            </a:r>
            <a:endParaRPr lang="fr-CH" dirty="0" smtClean="0"/>
          </a:p>
          <a:p>
            <a:pPr lvl="1">
              <a:buNone/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7" name="Donut 6"/>
          <p:cNvSpPr/>
          <p:nvPr/>
        </p:nvSpPr>
        <p:spPr bwMode="auto">
          <a:xfrm>
            <a:off x="3200400" y="3505200"/>
            <a:ext cx="1981200" cy="1981200"/>
          </a:xfrm>
          <a:prstGeom prst="donut">
            <a:avLst>
              <a:gd name="adj" fmla="val 8654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3200400" y="3505200"/>
            <a:ext cx="1981200" cy="1981200"/>
          </a:xfrm>
          <a:prstGeom prst="donut">
            <a:avLst>
              <a:gd name="adj" fmla="val 3125"/>
            </a:avLst>
          </a:prstGeom>
          <a:solidFill>
            <a:schemeClr val="accent5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105400" y="3657600"/>
            <a:ext cx="990600" cy="4572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0960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Liner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>
            <a:off x="2667000" y="3276600"/>
            <a:ext cx="914400" cy="6096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524000" y="2971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Carbon</a:t>
            </a:r>
            <a:r>
              <a:rPr lang="fr-CH" dirty="0" smtClean="0"/>
              <a:t> Tube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Barrier Outside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1524000"/>
          </a:xfrm>
        </p:spPr>
        <p:txBody>
          <a:bodyPr/>
          <a:lstStyle/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4098" name="Picture 2" descr="Y:\Pictures\Carbon_Carbon_Pipe\Titanium-Carbon_05_11\Carbon_Titanium 05_11 030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50"/>
            <a:ext cx="9906000" cy="742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Barrier Outside (1)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371600"/>
            <a:ext cx="8763000" cy="1524000"/>
          </a:xfrm>
        </p:spPr>
        <p:txBody>
          <a:bodyPr/>
          <a:lstStyle/>
          <a:p>
            <a:pPr lvl="1"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err="1" smtClean="0"/>
              <a:t>Status</a:t>
            </a:r>
            <a:endParaRPr lang="fr-CH" dirty="0" smtClean="0"/>
          </a:p>
          <a:p>
            <a:pPr>
              <a:defRPr/>
            </a:pPr>
            <a:endParaRPr lang="fr-CH" dirty="0" smtClean="0"/>
          </a:p>
          <a:p>
            <a:pPr lvl="1">
              <a:defRPr/>
            </a:pPr>
            <a:r>
              <a:rPr lang="fr-CH" dirty="0" err="1" smtClean="0"/>
              <a:t>Outgassing</a:t>
            </a:r>
            <a:r>
              <a:rPr lang="fr-CH" dirty="0" smtClean="0"/>
              <a:t> tests </a:t>
            </a:r>
            <a:r>
              <a:rPr lang="fr-CH" dirty="0" err="1" smtClean="0"/>
              <a:t>were</a:t>
            </a:r>
            <a:r>
              <a:rPr lang="fr-CH" dirty="0" smtClean="0"/>
              <a:t> made on a SGL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Sigrabond</a:t>
            </a:r>
            <a:r>
              <a:rPr lang="fr-CH" dirty="0" smtClean="0"/>
              <a:t> Tube of type 2001 G </a:t>
            </a:r>
            <a:r>
              <a:rPr lang="fr-CH" dirty="0" err="1" smtClean="0"/>
              <a:t>diameter</a:t>
            </a:r>
            <a:r>
              <a:rPr lang="fr-CH" dirty="0" smtClean="0"/>
              <a:t> 104/100 mm </a:t>
            </a:r>
            <a:r>
              <a:rPr lang="fr-CH" dirty="0" err="1" smtClean="0"/>
              <a:t>inside</a:t>
            </a:r>
            <a:r>
              <a:rPr lang="fr-CH" dirty="0" smtClean="0"/>
              <a:t> a 300 mm long </a:t>
            </a:r>
            <a:r>
              <a:rPr lang="fr-CH" dirty="0" err="1" smtClean="0"/>
              <a:t>Titanium</a:t>
            </a:r>
            <a:r>
              <a:rPr lang="fr-CH" dirty="0" smtClean="0"/>
              <a:t> Grade 2 tube 0.3 mm </a:t>
            </a:r>
            <a:r>
              <a:rPr lang="fr-CH" dirty="0" err="1" smtClean="0"/>
              <a:t>thick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Titanium</a:t>
            </a:r>
            <a:r>
              <a:rPr lang="fr-CH" dirty="0" smtClean="0"/>
              <a:t> 5 </a:t>
            </a:r>
            <a:r>
              <a:rPr lang="fr-CH" dirty="0" err="1" smtClean="0"/>
              <a:t>Conflat</a:t>
            </a:r>
            <a:r>
              <a:rPr lang="fr-CH" dirty="0" smtClean="0"/>
              <a:t> </a:t>
            </a:r>
            <a:r>
              <a:rPr lang="fr-CH" dirty="0" err="1" smtClean="0"/>
              <a:t>flanges</a:t>
            </a:r>
            <a:r>
              <a:rPr lang="fr-CH" dirty="0" smtClean="0"/>
              <a:t>.</a:t>
            </a:r>
          </a:p>
          <a:p>
            <a:pPr lvl="1">
              <a:defRPr/>
            </a:pPr>
            <a:endParaRPr lang="fr-CH" dirty="0" smtClean="0"/>
          </a:p>
          <a:p>
            <a:pPr lvl="1">
              <a:defRPr/>
            </a:pPr>
            <a:r>
              <a:rPr lang="fr-CH" dirty="0" err="1" smtClean="0"/>
              <a:t>Result</a:t>
            </a:r>
            <a:r>
              <a:rPr lang="fr-CH" dirty="0" smtClean="0"/>
              <a:t>: The </a:t>
            </a:r>
            <a:r>
              <a:rPr lang="fr-CH" dirty="0" err="1" smtClean="0"/>
              <a:t>outgassing</a:t>
            </a:r>
            <a:r>
              <a:rPr lang="fr-CH" dirty="0" smtClean="0"/>
              <a:t> rate </a:t>
            </a:r>
            <a:r>
              <a:rPr lang="fr-CH" dirty="0" err="1" smtClean="0"/>
              <a:t>is</a:t>
            </a:r>
            <a:r>
              <a:rPr lang="fr-CH" dirty="0" smtClean="0"/>
              <a:t> about 1x10</a:t>
            </a:r>
            <a:r>
              <a:rPr lang="fr-CH" baseline="30000" dirty="0" smtClean="0"/>
              <a:t>E-12</a:t>
            </a:r>
            <a:r>
              <a:rPr lang="fr-CH" dirty="0" smtClean="0"/>
              <a:t> </a:t>
            </a:r>
            <a:r>
              <a:rPr lang="fr-CH" dirty="0" err="1" smtClean="0"/>
              <a:t>mbar.l</a:t>
            </a:r>
            <a:r>
              <a:rPr lang="fr-CH" dirty="0" smtClean="0"/>
              <a:t>/(s.cm </a:t>
            </a:r>
            <a:r>
              <a:rPr lang="fr-CH" baseline="30000" dirty="0" smtClean="0"/>
              <a:t>2</a:t>
            </a:r>
            <a:r>
              <a:rPr lang="fr-CH" dirty="0" smtClean="0"/>
              <a:t>)</a:t>
            </a:r>
          </a:p>
          <a:p>
            <a:pPr lvl="1">
              <a:defRPr/>
            </a:pPr>
            <a:endParaRPr lang="fr-CH" dirty="0" smtClean="0"/>
          </a:p>
          <a:p>
            <a:pPr lvl="1">
              <a:defRPr/>
            </a:pPr>
            <a:r>
              <a:rPr lang="fr-CH" dirty="0" smtClean="0"/>
              <a:t>Test </a:t>
            </a:r>
            <a:r>
              <a:rPr lang="fr-CH" dirty="0" err="1" smtClean="0"/>
              <a:t>temperature</a:t>
            </a:r>
            <a:r>
              <a:rPr lang="fr-CH" dirty="0" smtClean="0"/>
              <a:t>: 250 °C</a:t>
            </a:r>
          </a:p>
          <a:p>
            <a:pPr lvl="1">
              <a:defRPr/>
            </a:pPr>
            <a:endParaRPr lang="fr-CH" dirty="0" smtClean="0"/>
          </a:p>
          <a:p>
            <a:pPr lvl="1">
              <a:defRPr/>
            </a:pPr>
            <a:r>
              <a:rPr lang="fr-CH" dirty="0" smtClean="0"/>
              <a:t>No </a:t>
            </a:r>
            <a:r>
              <a:rPr lang="fr-CH" dirty="0" err="1" smtClean="0"/>
              <a:t>leaks</a:t>
            </a:r>
            <a:r>
              <a:rPr lang="fr-CH" dirty="0" smtClean="0"/>
              <a:t> of the </a:t>
            </a:r>
            <a:r>
              <a:rPr lang="fr-CH" dirty="0" err="1" smtClean="0"/>
              <a:t>titanium</a:t>
            </a:r>
            <a:r>
              <a:rPr lang="fr-CH" dirty="0" smtClean="0"/>
              <a:t> </a:t>
            </a:r>
            <a:r>
              <a:rPr lang="fr-CH" dirty="0" err="1" smtClean="0"/>
              <a:t>conflat</a:t>
            </a:r>
            <a:r>
              <a:rPr lang="fr-CH" dirty="0" smtClean="0"/>
              <a:t> to </a:t>
            </a:r>
            <a:r>
              <a:rPr lang="fr-CH" dirty="0" err="1" smtClean="0"/>
              <a:t>stainless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r>
              <a:rPr lang="fr-CH" dirty="0" smtClean="0"/>
              <a:t> </a:t>
            </a:r>
            <a:r>
              <a:rPr lang="fr-CH" dirty="0" err="1" smtClean="0"/>
              <a:t>conflat</a:t>
            </a:r>
            <a:r>
              <a:rPr lang="fr-CH" dirty="0" smtClean="0"/>
              <a:t> </a:t>
            </a:r>
            <a:r>
              <a:rPr lang="fr-CH" dirty="0" err="1" smtClean="0"/>
              <a:t>found</a:t>
            </a: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Barrier Outside (2)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pic>
        <p:nvPicPr>
          <p:cNvPr id="7170" name="Picture 2" descr="\\cern.ch\dfs\Users\g\gschneid\Documents\Carbon_Tube\Tests made\Carbon-Carbon\Carbon-Carbon in Ti tube 1st bakeout 200C\Carbon-Ti tube 1st bakeout to 200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2523" y="1862333"/>
            <a:ext cx="7180953" cy="31333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599" y="533400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Spectrum of </a:t>
            </a:r>
            <a:r>
              <a:rPr lang="fr-CH" dirty="0" err="1" smtClean="0"/>
              <a:t>carbon</a:t>
            </a:r>
            <a:r>
              <a:rPr lang="fr-CH" dirty="0" smtClean="0"/>
              <a:t>-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 in Ti-vacuum </a:t>
            </a:r>
            <a:r>
              <a:rPr lang="fr-CH" dirty="0" err="1" smtClean="0"/>
              <a:t>barrier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bakeout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200 °C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Barrier Outside (3)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19200" y="1905000"/>
          <a:ext cx="7467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</a:t>
                      </a:r>
                      <a:r>
                        <a:rPr lang="fr-CH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CH" sz="18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set-up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Outgassing</a:t>
                      </a: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rate in </a:t>
                      </a:r>
                      <a:r>
                        <a:rPr lang="fr-CH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mbar.l</a:t>
                      </a: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/(s.cm</a:t>
                      </a:r>
                      <a:r>
                        <a:rPr lang="fr-CH" sz="18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SS-tube to 150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SS-tube to 150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SS-tube to 200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SS-tube to 200 °C at 26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SS-tube to 200 °C at 20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Ti-tube to 150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Ti-tube to 200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1.E-12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bakeout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Carbon in Ti-tube to 250 °C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1.E-12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Beam Pipe Impedance 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2438400"/>
          </a:xfrm>
        </p:spPr>
        <p:txBody>
          <a:bodyPr/>
          <a:lstStyle/>
          <a:p>
            <a:pPr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smtClean="0"/>
              <a:t>Benoit Salvant BE/ABP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on the </a:t>
            </a:r>
            <a:r>
              <a:rPr lang="fr-CH" dirty="0" err="1" smtClean="0"/>
              <a:t>subject</a:t>
            </a:r>
            <a:r>
              <a:rPr lang="fr-CH" dirty="0" smtClean="0"/>
              <a:t>.</a:t>
            </a:r>
          </a:p>
          <a:p>
            <a:pPr lvl="1">
              <a:buNone/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A liner </a:t>
            </a:r>
            <a:r>
              <a:rPr lang="fr-CH" dirty="0" err="1" smtClean="0"/>
              <a:t>inside</a:t>
            </a:r>
            <a:r>
              <a:rPr lang="fr-CH" dirty="0" smtClean="0"/>
              <a:t> the </a:t>
            </a:r>
            <a:r>
              <a:rPr lang="fr-CH" dirty="0" err="1" smtClean="0"/>
              <a:t>carbon</a:t>
            </a:r>
            <a:r>
              <a:rPr lang="fr-CH" dirty="0" smtClean="0"/>
              <a:t> tube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obviously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smtClean="0"/>
              <a:t>than</a:t>
            </a:r>
            <a:r>
              <a:rPr lang="fr-CH" dirty="0" smtClean="0"/>
              <a:t> a vacuum </a:t>
            </a:r>
            <a:r>
              <a:rPr lang="fr-CH" dirty="0" err="1" smtClean="0"/>
              <a:t>barrier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the </a:t>
            </a:r>
            <a:r>
              <a:rPr lang="fr-CH" dirty="0" err="1" smtClean="0"/>
              <a:t>carbon</a:t>
            </a:r>
            <a:r>
              <a:rPr lang="fr-CH" dirty="0" smtClean="0"/>
              <a:t> tube.</a:t>
            </a:r>
          </a:p>
          <a:p>
            <a:pPr lvl="1">
              <a:buNone/>
              <a:defRPr/>
            </a:pPr>
            <a:endParaRPr lang="fr-CH" dirty="0" smtClean="0"/>
          </a:p>
          <a:p>
            <a:pPr lvl="2">
              <a:defRPr/>
            </a:pPr>
            <a:endParaRPr lang="fr-CH" dirty="0" smtClean="0"/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/>
          </a:p>
          <a:p>
            <a:pPr lvl="1"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Options 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2438400"/>
          </a:xfrm>
        </p:spPr>
        <p:txBody>
          <a:bodyPr/>
          <a:lstStyle/>
          <a:p>
            <a:pPr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err="1" smtClean="0"/>
              <a:t>Chemical</a:t>
            </a:r>
            <a:r>
              <a:rPr lang="fr-CH" dirty="0" smtClean="0"/>
              <a:t> or </a:t>
            </a:r>
            <a:r>
              <a:rPr lang="fr-CH" dirty="0" err="1" smtClean="0"/>
              <a:t>Physical</a:t>
            </a:r>
            <a:endParaRPr lang="fr-CH" dirty="0" smtClean="0"/>
          </a:p>
          <a:p>
            <a:pPr lvl="1">
              <a:defRPr/>
            </a:pPr>
            <a:r>
              <a:rPr lang="fr-CH" dirty="0" smtClean="0"/>
              <a:t>Copper layer on </a:t>
            </a:r>
            <a:r>
              <a:rPr lang="fr-CH" dirty="0" err="1" smtClean="0"/>
              <a:t>carbon</a:t>
            </a:r>
            <a:r>
              <a:rPr lang="fr-CH" dirty="0" smtClean="0"/>
              <a:t> by </a:t>
            </a:r>
            <a:r>
              <a:rPr lang="fr-CH" dirty="0" err="1" smtClean="0"/>
              <a:t>electroplating</a:t>
            </a:r>
            <a:endParaRPr lang="fr-CH" dirty="0" smtClean="0"/>
          </a:p>
          <a:p>
            <a:pPr lvl="1">
              <a:buNone/>
              <a:defRPr/>
            </a:pPr>
            <a:r>
              <a:rPr lang="fr-CH" dirty="0" smtClean="0">
                <a:sym typeface="Wingdings" pitchFamily="2" charset="2"/>
              </a:rPr>
              <a:t>Test made: Not 100 % surface </a:t>
            </a:r>
            <a:r>
              <a:rPr lang="fr-CH" dirty="0" err="1" smtClean="0">
                <a:sym typeface="Wingdings" pitchFamily="2" charset="2"/>
              </a:rPr>
              <a:t>coverage</a:t>
            </a:r>
            <a:r>
              <a:rPr lang="fr-CH" dirty="0" smtClean="0">
                <a:sym typeface="Wingdings" pitchFamily="2" charset="2"/>
              </a:rPr>
              <a:t> due to « rough » surface of the </a:t>
            </a:r>
            <a:r>
              <a:rPr lang="fr-CH" dirty="0" err="1" smtClean="0">
                <a:sym typeface="Wingdings" pitchFamily="2" charset="2"/>
              </a:rPr>
              <a:t>windings</a:t>
            </a:r>
            <a:r>
              <a:rPr lang="fr-CH" dirty="0" smtClean="0">
                <a:sym typeface="Wingdings" pitchFamily="2" charset="2"/>
              </a:rPr>
              <a:t>. Corrosion due to </a:t>
            </a:r>
            <a:r>
              <a:rPr lang="fr-CH" dirty="0" err="1" smtClean="0">
                <a:sym typeface="Wingdings" pitchFamily="2" charset="2"/>
              </a:rPr>
              <a:t>plating</a:t>
            </a:r>
            <a:r>
              <a:rPr lang="fr-CH" dirty="0" smtClean="0">
                <a:sym typeface="Wingdings" pitchFamily="2" charset="2"/>
              </a:rPr>
              <a:t> bath </a:t>
            </a:r>
            <a:r>
              <a:rPr lang="fr-CH" dirty="0" err="1" smtClean="0">
                <a:sym typeface="Wingdings" pitchFamily="2" charset="2"/>
              </a:rPr>
              <a:t>coming</a:t>
            </a:r>
            <a:r>
              <a:rPr lang="fr-CH" dirty="0" smtClean="0">
                <a:sym typeface="Wingdings" pitchFamily="2" charset="2"/>
              </a:rPr>
              <a:t> out </a:t>
            </a:r>
            <a:r>
              <a:rPr lang="fr-CH" dirty="0" err="1" smtClean="0">
                <a:sym typeface="Wingdings" pitchFamily="2" charset="2"/>
              </a:rPr>
              <a:t>from</a:t>
            </a:r>
            <a:r>
              <a:rPr lang="fr-CH" dirty="0" smtClean="0">
                <a:sym typeface="Wingdings" pitchFamily="2" charset="2"/>
              </a:rPr>
              <a:t> the </a:t>
            </a:r>
            <a:r>
              <a:rPr lang="fr-CH" dirty="0" err="1" smtClean="0">
                <a:sym typeface="Wingdings" pitchFamily="2" charset="2"/>
              </a:rPr>
              <a:t>matrix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after</a:t>
            </a:r>
            <a:r>
              <a:rPr lang="fr-CH" dirty="0" smtClean="0">
                <a:sym typeface="Wingdings" pitchFamily="2" charset="2"/>
              </a:rPr>
              <a:t> the </a:t>
            </a:r>
            <a:r>
              <a:rPr lang="fr-CH" dirty="0" err="1" smtClean="0">
                <a:sym typeface="Wingdings" pitchFamily="2" charset="2"/>
              </a:rPr>
              <a:t>coating</a:t>
            </a: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defRPr/>
            </a:pPr>
            <a:r>
              <a:rPr lang="fr-CH" dirty="0" err="1" smtClean="0"/>
              <a:t>Physical</a:t>
            </a:r>
            <a:endParaRPr lang="fr-CH" dirty="0" smtClean="0"/>
          </a:p>
          <a:p>
            <a:pPr lvl="1">
              <a:buNone/>
              <a:defRPr/>
            </a:pPr>
            <a:r>
              <a:rPr lang="fr-CH" dirty="0" smtClean="0">
                <a:sym typeface="Wingdings" pitchFamily="2" charset="2"/>
              </a:rPr>
              <a:t> </a:t>
            </a:r>
            <a:r>
              <a:rPr lang="fr-CH" dirty="0" err="1" smtClean="0">
                <a:sym typeface="Wingdings" pitchFamily="2" charset="2"/>
              </a:rPr>
              <a:t>Until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now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only</a:t>
            </a:r>
            <a:r>
              <a:rPr lang="fr-CH" dirty="0" smtClean="0">
                <a:sym typeface="Wingdings" pitchFamily="2" charset="2"/>
              </a:rPr>
              <a:t> discussions, </a:t>
            </a:r>
            <a:r>
              <a:rPr lang="fr-CH" dirty="0" err="1" smtClean="0">
                <a:sym typeface="Wingdings" pitchFamily="2" charset="2"/>
              </a:rPr>
              <a:t>since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either</a:t>
            </a:r>
            <a:r>
              <a:rPr lang="fr-CH" dirty="0" smtClean="0">
                <a:sym typeface="Wingdings" pitchFamily="2" charset="2"/>
              </a:rPr>
              <a:t> the surface </a:t>
            </a:r>
            <a:r>
              <a:rPr lang="fr-CH" dirty="0" err="1" smtClean="0">
                <a:sym typeface="Wingdings" pitchFamily="2" charset="2"/>
              </a:rPr>
              <a:t>is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too</a:t>
            </a:r>
            <a:r>
              <a:rPr lang="fr-CH" dirty="0" smtClean="0">
                <a:sym typeface="Wingdings" pitchFamily="2" charset="2"/>
              </a:rPr>
              <a:t> rough or </a:t>
            </a:r>
            <a:r>
              <a:rPr lang="fr-CH" dirty="0" err="1" smtClean="0">
                <a:sym typeface="Wingdings" pitchFamily="2" charset="2"/>
              </a:rPr>
              <a:t>delamination</a:t>
            </a:r>
            <a:r>
              <a:rPr lang="fr-CH" dirty="0" smtClean="0">
                <a:sym typeface="Wingdings" pitchFamily="2" charset="2"/>
              </a:rPr>
              <a:t> of the surface</a:t>
            </a:r>
          </a:p>
          <a:p>
            <a:pPr lvl="1">
              <a:defRPr/>
            </a:pPr>
            <a:endParaRPr lang="fr-CH" dirty="0" smtClean="0"/>
          </a:p>
          <a:p>
            <a:pPr lvl="2">
              <a:defRPr/>
            </a:pPr>
            <a:endParaRPr lang="fr-CH" dirty="0" smtClean="0"/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/>
          </a:p>
          <a:p>
            <a:pPr lvl="1"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Vacuum Barrier Material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7172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0" y="1066800"/>
            <a:ext cx="7759700" cy="1524000"/>
          </a:xfrm>
        </p:spPr>
        <p:txBody>
          <a:bodyPr/>
          <a:lstStyle/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1524000"/>
          <a:ext cx="8077200" cy="366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5969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Aluminium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Titanium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fr-CH" dirty="0" smtClean="0"/>
                        <a:t>Radiation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8.9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3.5</a:t>
                      </a:r>
                      <a:r>
                        <a:rPr lang="fr-CH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Galvanic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coupling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Critical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Non-</a:t>
                      </a:r>
                      <a:r>
                        <a:rPr lang="fr-CH" dirty="0" err="1" smtClean="0"/>
                        <a:t>critical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fr-CH" dirty="0" smtClean="0"/>
                        <a:t>Maximum </a:t>
                      </a:r>
                      <a:r>
                        <a:rPr lang="fr-CH" dirty="0" err="1" smtClean="0"/>
                        <a:t>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250 °C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300 °C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fr-CH" dirty="0" smtClean="0"/>
                        <a:t>Young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modulus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70 </a:t>
                      </a:r>
                      <a:r>
                        <a:rPr lang="fr-CH" dirty="0" err="1" smtClean="0"/>
                        <a:t>GPa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110 </a:t>
                      </a:r>
                      <a:r>
                        <a:rPr lang="fr-CH" dirty="0" err="1" smtClean="0"/>
                        <a:t>GPa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fr-CH" dirty="0" smtClean="0"/>
                        <a:t>Thermal</a:t>
                      </a:r>
                      <a:r>
                        <a:rPr lang="fr-CH" baseline="0" dirty="0" smtClean="0"/>
                        <a:t> expansion</a:t>
                      </a:r>
                    </a:p>
                    <a:p>
                      <a:r>
                        <a:rPr lang="fr-CH" baseline="0" dirty="0" smtClean="0"/>
                        <a:t>(</a:t>
                      </a:r>
                      <a:r>
                        <a:rPr lang="fr-CH" baseline="0" dirty="0" err="1" smtClean="0"/>
                        <a:t>Carbon</a:t>
                      </a:r>
                      <a:r>
                        <a:rPr lang="fr-CH" baseline="0" dirty="0" smtClean="0"/>
                        <a:t> = 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23 µm/(</a:t>
                      </a:r>
                      <a:r>
                        <a:rPr lang="fr-CH" dirty="0" err="1" smtClean="0"/>
                        <a:t>m.K</a:t>
                      </a:r>
                      <a:r>
                        <a:rPr lang="fr-CH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 µm/</a:t>
                      </a:r>
                      <a:r>
                        <a:rPr lang="fr-CH" dirty="0" err="1" smtClean="0"/>
                        <a:t>mK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9200" y="5791200"/>
            <a:ext cx="5446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  <a:sym typeface="Wingdings" pitchFamily="2" charset="2"/>
              </a:rPr>
              <a:t>  </a:t>
            </a:r>
            <a:r>
              <a:rPr lang="fr-CH" dirty="0" err="1" smtClean="0">
                <a:solidFill>
                  <a:srgbClr val="FF0000"/>
                </a:solidFill>
              </a:rPr>
              <a:t>We</a:t>
            </a:r>
            <a:r>
              <a:rPr lang="fr-CH" dirty="0" smtClean="0">
                <a:solidFill>
                  <a:srgbClr val="FF0000"/>
                </a:solidFill>
              </a:rPr>
              <a:t> have to </a:t>
            </a:r>
            <a:r>
              <a:rPr lang="fr-CH" dirty="0" err="1" smtClean="0">
                <a:solidFill>
                  <a:srgbClr val="FF0000"/>
                </a:solidFill>
              </a:rPr>
              <a:t>make</a:t>
            </a:r>
            <a:r>
              <a:rPr lang="fr-CH" dirty="0" smtClean="0">
                <a:solidFill>
                  <a:srgbClr val="FF0000"/>
                </a:solidFill>
              </a:rPr>
              <a:t> a </a:t>
            </a:r>
            <a:r>
              <a:rPr lang="fr-CH" dirty="0" err="1" smtClean="0">
                <a:solidFill>
                  <a:srgbClr val="FF0000"/>
                </a:solidFill>
              </a:rPr>
              <a:t>decision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which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way</a:t>
            </a:r>
            <a:r>
              <a:rPr lang="fr-CH" dirty="0" smtClean="0">
                <a:solidFill>
                  <a:srgbClr val="FF0000"/>
                </a:solidFill>
              </a:rPr>
              <a:t> to go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10.06.10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TE/VSC</a:t>
            </a:r>
            <a:endParaRPr lang="en-US"/>
          </a:p>
        </p:txBody>
      </p:sp>
      <p:pic>
        <p:nvPicPr>
          <p:cNvPr id="10" name="Picture 39" descr="0702016_01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0" y="1143000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9" descr="0702016_01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225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81400" y="4953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ATLAS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Decisions to be made  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2438400"/>
          </a:xfrm>
        </p:spPr>
        <p:txBody>
          <a:bodyPr/>
          <a:lstStyle/>
          <a:p>
            <a:pPr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err="1" smtClean="0"/>
              <a:t>Carbon</a:t>
            </a:r>
            <a:r>
              <a:rPr lang="fr-CH" dirty="0" smtClean="0"/>
              <a:t>-</a:t>
            </a:r>
            <a:r>
              <a:rPr lang="fr-CH" dirty="0" err="1" smtClean="0"/>
              <a:t>Carbon</a:t>
            </a:r>
            <a:r>
              <a:rPr lang="fr-CH" dirty="0" smtClean="0"/>
              <a:t> acceptable in </a:t>
            </a:r>
            <a:r>
              <a:rPr lang="fr-CH" dirty="0" err="1" smtClean="0"/>
              <a:t>beam</a:t>
            </a:r>
            <a:r>
              <a:rPr lang="fr-CH" dirty="0" smtClean="0"/>
              <a:t> vacuum </a:t>
            </a:r>
            <a:r>
              <a:rPr lang="fr-CH" dirty="0" err="1" smtClean="0"/>
              <a:t>environment</a:t>
            </a:r>
            <a:r>
              <a:rPr lang="fr-CH" dirty="0" smtClean="0"/>
              <a:t>?</a:t>
            </a:r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r>
              <a:rPr lang="fr-CH" dirty="0" smtClean="0"/>
              <a:t>Aluminium or </a:t>
            </a:r>
            <a:r>
              <a:rPr lang="fr-CH" dirty="0" err="1" smtClean="0"/>
              <a:t>Titanium</a:t>
            </a:r>
            <a:r>
              <a:rPr lang="fr-CH" dirty="0" smtClean="0"/>
              <a:t> vacuum </a:t>
            </a:r>
            <a:r>
              <a:rPr lang="fr-CH" dirty="0" err="1" smtClean="0"/>
              <a:t>barrier</a:t>
            </a:r>
            <a:endParaRPr lang="fr-CH" dirty="0" smtClean="0"/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r>
              <a:rPr lang="fr-CH" dirty="0" smtClean="0"/>
              <a:t>Design </a:t>
            </a:r>
            <a:r>
              <a:rPr lang="fr-CH" dirty="0" err="1" smtClean="0"/>
              <a:t>temperature</a:t>
            </a:r>
            <a:endParaRPr lang="fr-CH" dirty="0" smtClean="0"/>
          </a:p>
          <a:p>
            <a:pPr lvl="1">
              <a:buNone/>
              <a:defRPr/>
            </a:pPr>
            <a:endParaRPr lang="fr-CH" dirty="0" smtClean="0"/>
          </a:p>
          <a:p>
            <a:pPr lvl="2">
              <a:defRPr/>
            </a:pPr>
            <a:endParaRPr lang="fr-CH" dirty="0" smtClean="0"/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/>
          </a:p>
          <a:p>
            <a:pPr lvl="1"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Next development steps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614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1371600"/>
            <a:ext cx="7759700" cy="2438400"/>
          </a:xfrm>
        </p:spPr>
        <p:txBody>
          <a:bodyPr/>
          <a:lstStyle/>
          <a:p>
            <a:pPr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fr-CH" dirty="0" smtClean="0"/>
              <a:t>Check how the </a:t>
            </a:r>
            <a:r>
              <a:rPr lang="fr-CH" dirty="0" err="1" smtClean="0"/>
              <a:t>Carbon</a:t>
            </a:r>
            <a:r>
              <a:rPr lang="fr-CH" dirty="0" smtClean="0"/>
              <a:t>-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Youngs</a:t>
            </a:r>
            <a:r>
              <a:rPr lang="fr-CH" dirty="0" smtClean="0"/>
              <a:t> </a:t>
            </a:r>
            <a:r>
              <a:rPr lang="fr-CH" dirty="0" err="1" smtClean="0"/>
              <a:t>modulus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increased</a:t>
            </a:r>
            <a:endParaRPr lang="fr-CH" dirty="0" smtClean="0"/>
          </a:p>
          <a:p>
            <a:pPr>
              <a:defRPr/>
            </a:pPr>
            <a:r>
              <a:rPr lang="fr-CH" dirty="0" err="1" smtClean="0"/>
              <a:t>Calculations</a:t>
            </a:r>
            <a:r>
              <a:rPr lang="fr-CH" dirty="0" smtClean="0"/>
              <a:t> on longitudinal </a:t>
            </a:r>
            <a:r>
              <a:rPr lang="fr-CH" dirty="0" err="1" smtClean="0"/>
              <a:t>buckling</a:t>
            </a:r>
            <a:r>
              <a:rPr lang="fr-CH" dirty="0" smtClean="0"/>
              <a:t> of the </a:t>
            </a:r>
            <a:r>
              <a:rPr lang="fr-CH" dirty="0" err="1" smtClean="0"/>
              <a:t>beam</a:t>
            </a:r>
            <a:r>
              <a:rPr lang="fr-CH" dirty="0" smtClean="0"/>
              <a:t> pipe and the liner</a:t>
            </a:r>
          </a:p>
          <a:p>
            <a:pPr>
              <a:defRPr/>
            </a:pPr>
            <a:r>
              <a:rPr lang="fr-CH" dirty="0" smtClean="0"/>
              <a:t>Look for </a:t>
            </a:r>
            <a:r>
              <a:rPr lang="fr-CH" dirty="0" err="1" smtClean="0"/>
              <a:t>high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 </a:t>
            </a:r>
            <a:r>
              <a:rPr lang="fr-CH" dirty="0" err="1" smtClean="0"/>
              <a:t>Epoxies</a:t>
            </a:r>
            <a:r>
              <a:rPr lang="fr-CH" dirty="0" smtClean="0"/>
              <a:t> (or replace Epoxy by </a:t>
            </a:r>
            <a:r>
              <a:rPr lang="fr-CH" dirty="0" err="1" smtClean="0"/>
              <a:t>Polyimide</a:t>
            </a:r>
            <a:r>
              <a:rPr lang="fr-CH" dirty="0" smtClean="0"/>
              <a:t>)</a:t>
            </a:r>
          </a:p>
          <a:p>
            <a:pPr>
              <a:defRPr/>
            </a:pPr>
            <a:r>
              <a:rPr lang="fr-CH" dirty="0" smtClean="0"/>
              <a:t>NEG </a:t>
            </a:r>
            <a:r>
              <a:rPr lang="fr-CH" dirty="0" err="1" smtClean="0"/>
              <a:t>coating</a:t>
            </a:r>
            <a:r>
              <a:rPr lang="fr-CH" dirty="0" smtClean="0"/>
              <a:t> on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</a:t>
            </a:r>
          </a:p>
          <a:p>
            <a:pPr>
              <a:defRPr/>
            </a:pPr>
            <a:r>
              <a:rPr lang="fr-CH" dirty="0" err="1" smtClean="0"/>
              <a:t>Increase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of test </a:t>
            </a:r>
            <a:r>
              <a:rPr lang="fr-CH" dirty="0" err="1" smtClean="0"/>
              <a:t>beam</a:t>
            </a:r>
            <a:r>
              <a:rPr lang="fr-CH" dirty="0" smtClean="0"/>
              <a:t> pipes to 2 m</a:t>
            </a:r>
          </a:p>
          <a:p>
            <a:pPr>
              <a:defRPr/>
            </a:pPr>
            <a:r>
              <a:rPr lang="fr-CH" dirty="0" err="1" smtClean="0"/>
              <a:t>Study</a:t>
            </a:r>
            <a:r>
              <a:rPr lang="fr-CH" dirty="0" smtClean="0"/>
              <a:t> how </a:t>
            </a:r>
            <a:r>
              <a:rPr lang="fr-CH" dirty="0" err="1" smtClean="0"/>
              <a:t>beam</a:t>
            </a:r>
            <a:r>
              <a:rPr lang="fr-CH" dirty="0" smtClean="0"/>
              <a:t> pipe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increased</a:t>
            </a:r>
            <a:r>
              <a:rPr lang="fr-CH" dirty="0" smtClean="0"/>
              <a:t> to 8 m</a:t>
            </a:r>
          </a:p>
          <a:p>
            <a:pPr>
              <a:defRPr/>
            </a:pPr>
            <a:endParaRPr lang="fr-CH" dirty="0" smtClean="0"/>
          </a:p>
          <a:p>
            <a:pPr lvl="1">
              <a:buNone/>
              <a:defRPr/>
            </a:pPr>
            <a:endParaRPr lang="fr-CH" dirty="0" smtClean="0"/>
          </a:p>
          <a:p>
            <a:pPr lvl="2">
              <a:defRPr/>
            </a:pPr>
            <a:endParaRPr lang="fr-CH" dirty="0" smtClean="0"/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>
              <a:sym typeface="Wingdings" pitchFamily="2" charset="2"/>
            </a:endParaRPr>
          </a:p>
          <a:p>
            <a:pPr lvl="1">
              <a:buNone/>
              <a:defRPr/>
            </a:pPr>
            <a:endParaRPr lang="fr-CH" dirty="0" smtClean="0"/>
          </a:p>
          <a:p>
            <a:pPr lvl="1">
              <a:defRPr/>
            </a:pPr>
            <a:endParaRPr lang="fr-CH" dirty="0" smtClean="0"/>
          </a:p>
          <a:p>
            <a:pPr lvl="1">
              <a:buNone/>
              <a:defRPr/>
            </a:pPr>
            <a:r>
              <a:rPr lang="fr-CH" dirty="0" smtClean="0"/>
              <a:t>				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fr-CH" dirty="0" smtClean="0"/>
              <a:t>					 	</a:t>
            </a:r>
          </a:p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10.06.10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TE/VSC</a:t>
            </a:r>
            <a:endParaRPr lang="en-US"/>
          </a:p>
        </p:txBody>
      </p:sp>
      <p:pic>
        <p:nvPicPr>
          <p:cNvPr id="1027" name="Picture 3" descr="Y:\Pictures\ALICE\Final Installation\IBS cabling and final installation\IBStraver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412182"/>
          </a:xfrm>
          <a:prstGeom prst="rect">
            <a:avLst/>
          </a:prstGeom>
          <a:noFill/>
        </p:spPr>
      </p:pic>
      <p:pic>
        <p:nvPicPr>
          <p:cNvPr id="10" name="Picture 39" descr="0702016_01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0" y="1143000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86000" y="5410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ALICE Central </a:t>
            </a:r>
            <a:r>
              <a:rPr lang="fr-CH" sz="2400" dirty="0" err="1" smtClean="0">
                <a:solidFill>
                  <a:srgbClr val="FF0000"/>
                </a:solidFill>
              </a:rPr>
              <a:t>Beam</a:t>
            </a:r>
            <a:r>
              <a:rPr lang="fr-CH" sz="2400" dirty="0" smtClean="0">
                <a:solidFill>
                  <a:srgbClr val="FF0000"/>
                </a:solidFill>
              </a:rPr>
              <a:t> Pipe Installation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10.06.10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TE/VSC</a:t>
            </a:r>
            <a:endParaRPr lang="en-US"/>
          </a:p>
        </p:txBody>
      </p:sp>
      <p:pic>
        <p:nvPicPr>
          <p:cNvPr id="1029" name="Picture 5" descr="Y:\Pictures\CMS\CMS_General\Picture 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429500"/>
          </a:xfrm>
          <a:prstGeom prst="rect">
            <a:avLst/>
          </a:prstGeom>
          <a:noFill/>
        </p:spPr>
      </p:pic>
      <p:pic>
        <p:nvPicPr>
          <p:cNvPr id="10" name="Picture 39" descr="0702016_01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0" y="1143000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953000" y="457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CMS HF Pipe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Pipes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10.06.10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TE/VSC</a:t>
            </a:r>
            <a:endParaRPr lang="en-US"/>
          </a:p>
        </p:txBody>
      </p:sp>
      <p:pic>
        <p:nvPicPr>
          <p:cNvPr id="10" name="Picture 39" descr="0702016_01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0" y="1143000"/>
            <a:ext cx="102108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953000" y="457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CMS HF Pipe</a:t>
            </a:r>
            <a:endParaRPr lang="en-US" dirty="0"/>
          </a:p>
        </p:txBody>
      </p:sp>
      <p:pic>
        <p:nvPicPr>
          <p:cNvPr id="2050" name="Picture 2" descr="Y:\Pictures\CMS\CMS_General\Picture 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37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Beam Pipe Functionality List</a:t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4100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219200"/>
            <a:ext cx="8763000" cy="4800600"/>
          </a:xfrm>
        </p:spPr>
        <p:txBody>
          <a:bodyPr/>
          <a:lstStyle/>
          <a:p>
            <a:pPr lvl="1">
              <a:buFont typeface="Wingdings" pitchFamily="2" charset="2"/>
              <a:buNone/>
              <a:defRPr/>
            </a:pPr>
            <a:endParaRPr lang="fr-CH" dirty="0" smtClean="0"/>
          </a:p>
          <a:p>
            <a:pPr>
              <a:defRPr/>
            </a:pPr>
            <a:r>
              <a:rPr lang="en-US" dirty="0" smtClean="0"/>
              <a:t>Vacuum</a:t>
            </a:r>
          </a:p>
          <a:p>
            <a:pPr lvl="1">
              <a:defRPr/>
            </a:pP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tightness</a:t>
            </a:r>
            <a:r>
              <a:rPr lang="fr-CH" dirty="0" smtClean="0"/>
              <a:t> (&lt;10</a:t>
            </a:r>
            <a:r>
              <a:rPr lang="fr-CH" baseline="30000" dirty="0" smtClean="0"/>
              <a:t>-11</a:t>
            </a:r>
            <a:r>
              <a:rPr lang="fr-CH" dirty="0" smtClean="0"/>
              <a:t> </a:t>
            </a:r>
            <a:r>
              <a:rPr lang="fr-CH" dirty="0" err="1" smtClean="0"/>
              <a:t>mbar.l</a:t>
            </a:r>
            <a:r>
              <a:rPr lang="fr-CH" dirty="0" smtClean="0"/>
              <a:t>/s)</a:t>
            </a:r>
          </a:p>
          <a:p>
            <a:pPr lvl="1">
              <a:defRPr/>
            </a:pPr>
            <a:r>
              <a:rPr lang="fr-CH" dirty="0" err="1" smtClean="0"/>
              <a:t>Bakeable</a:t>
            </a:r>
            <a:r>
              <a:rPr lang="fr-CH" dirty="0" smtClean="0"/>
              <a:t> (&gt; 250 °C, </a:t>
            </a:r>
            <a:r>
              <a:rPr lang="fr-CH" dirty="0" err="1" smtClean="0"/>
              <a:t>ideally</a:t>
            </a:r>
            <a:r>
              <a:rPr lang="fr-CH" dirty="0" smtClean="0"/>
              <a:t> 300 °C)</a:t>
            </a:r>
          </a:p>
          <a:p>
            <a:pPr lvl="1">
              <a:defRPr/>
            </a:pPr>
            <a:r>
              <a:rPr lang="fr-CH" dirty="0" err="1" smtClean="0"/>
              <a:t>Outgassing</a:t>
            </a:r>
            <a:r>
              <a:rPr lang="fr-CH" smtClean="0"/>
              <a:t> </a:t>
            </a:r>
            <a:r>
              <a:rPr lang="fr-CH" smtClean="0"/>
              <a:t>(about 10</a:t>
            </a:r>
            <a:r>
              <a:rPr lang="fr-CH" baseline="30000" smtClean="0"/>
              <a:t>-12</a:t>
            </a:r>
            <a:r>
              <a:rPr lang="fr-CH" smtClean="0"/>
              <a:t> </a:t>
            </a:r>
            <a:r>
              <a:rPr lang="fr-CH" dirty="0" err="1" smtClean="0"/>
              <a:t>mbar.l</a:t>
            </a:r>
            <a:r>
              <a:rPr lang="fr-CH" dirty="0" smtClean="0"/>
              <a:t>/(s.cm</a:t>
            </a:r>
            <a:r>
              <a:rPr lang="fr-CH" baseline="30000" dirty="0" smtClean="0"/>
              <a:t>2</a:t>
            </a:r>
            <a:r>
              <a:rPr lang="fr-CH" dirty="0" smtClean="0"/>
              <a:t>) </a:t>
            </a:r>
          </a:p>
          <a:p>
            <a:pPr lvl="1">
              <a:defRPr/>
            </a:pPr>
            <a:r>
              <a:rPr lang="fr-CH" dirty="0" err="1" smtClean="0"/>
              <a:t>Beam</a:t>
            </a:r>
            <a:r>
              <a:rPr lang="fr-CH" dirty="0" smtClean="0"/>
              <a:t>-surface aspects (photon, </a:t>
            </a:r>
            <a:r>
              <a:rPr lang="fr-CH" dirty="0" err="1" smtClean="0"/>
              <a:t>electron</a:t>
            </a:r>
            <a:r>
              <a:rPr lang="fr-CH" dirty="0" smtClean="0"/>
              <a:t> and ion </a:t>
            </a:r>
            <a:r>
              <a:rPr lang="fr-CH" dirty="0" err="1" smtClean="0"/>
              <a:t>desorption</a:t>
            </a:r>
            <a:r>
              <a:rPr lang="fr-CH" dirty="0" smtClean="0"/>
              <a:t> </a:t>
            </a:r>
            <a:r>
              <a:rPr lang="fr-CH" dirty="0" err="1" smtClean="0"/>
              <a:t>yields</a:t>
            </a:r>
            <a:r>
              <a:rPr lang="fr-CH" dirty="0" smtClean="0"/>
              <a:t>)</a:t>
            </a:r>
            <a:endParaRPr lang="en-US" dirty="0" smtClean="0"/>
          </a:p>
          <a:p>
            <a:pPr>
              <a:defRPr/>
            </a:pPr>
            <a:r>
              <a:rPr lang="fr-CH" dirty="0" smtClean="0"/>
              <a:t>Mechanically stable for all </a:t>
            </a:r>
            <a:r>
              <a:rPr lang="fr-CH" dirty="0" err="1" smtClean="0"/>
              <a:t>load</a:t>
            </a:r>
            <a:r>
              <a:rPr lang="fr-CH" dirty="0" smtClean="0"/>
              <a:t> conditions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Transparency to particles</a:t>
            </a:r>
          </a:p>
          <a:p>
            <a:pPr>
              <a:defRPr/>
            </a:pPr>
            <a:r>
              <a:rPr lang="fr-CH" dirty="0" smtClean="0"/>
              <a:t>Activation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Impedance</a:t>
            </a:r>
          </a:p>
          <a:p>
            <a:pPr>
              <a:defRPr/>
            </a:pPr>
            <a:r>
              <a:rPr lang="en-US" dirty="0" smtClean="0"/>
              <a:t>Assure long-life</a:t>
            </a:r>
          </a:p>
          <a:p>
            <a:pPr>
              <a:defRPr/>
            </a:pPr>
            <a:r>
              <a:rPr lang="fr-CH" dirty="0" err="1" smtClean="0"/>
              <a:t>Cost</a:t>
            </a:r>
            <a:endParaRPr lang="fr-CH" dirty="0" smtClean="0"/>
          </a:p>
          <a:p>
            <a:pPr>
              <a:defRPr/>
            </a:pPr>
            <a:r>
              <a:rPr lang="fr-CH" dirty="0" err="1" smtClean="0"/>
              <a:t>Availability</a:t>
            </a:r>
            <a:endParaRPr lang="en-US" dirty="0" smtClean="0"/>
          </a:p>
          <a:p>
            <a:pPr>
              <a:buNone/>
              <a:defRPr/>
            </a:pPr>
            <a:endParaRPr lang="fr-CH" dirty="0" smtClean="0"/>
          </a:p>
          <a:p>
            <a:pPr>
              <a:defRPr/>
            </a:pPr>
            <a:endParaRPr lang="fr-CH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fr-CH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762000" y="3581400"/>
            <a:ext cx="4800600" cy="1143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3076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05000" y="457200"/>
            <a:ext cx="5867400" cy="685800"/>
          </a:xfrm>
        </p:spPr>
        <p:txBody>
          <a:bodyPr/>
          <a:lstStyle/>
          <a:p>
            <a:pPr algn="ctr">
              <a:buNone/>
              <a:defRPr/>
            </a:pPr>
            <a:r>
              <a:rPr lang="fr-CH" sz="3600" dirty="0" smtClean="0">
                <a:solidFill>
                  <a:srgbClr val="FF0000"/>
                </a:solidFill>
              </a:rPr>
              <a:t>Activation</a:t>
            </a:r>
          </a:p>
        </p:txBody>
      </p:sp>
      <p:graphicFrame>
        <p:nvGraphicFramePr>
          <p:cNvPr id="5123" name="Object 2"/>
          <p:cNvGraphicFramePr>
            <a:graphicFrameLocks noChangeAspect="1"/>
          </p:cNvGraphicFramePr>
          <p:nvPr/>
        </p:nvGraphicFramePr>
        <p:xfrm>
          <a:off x="0" y="990600"/>
          <a:ext cx="8300797" cy="5867400"/>
        </p:xfrm>
        <a:graphic>
          <a:graphicData uri="http://schemas.openxmlformats.org/presentationml/2006/ole">
            <p:oleObj spid="_x0000_s5123" name="Acrobat Document" r:id="rId4" imgW="8019048" imgH="5668166" progId="AcroExch.Document.7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096000" y="6400800"/>
            <a:ext cx="3657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R. Veness, V. </a:t>
            </a:r>
            <a:r>
              <a:rPr lang="fr-CH" dirty="0" err="1" smtClean="0"/>
              <a:t>Hedberg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smtClean="0"/>
              <a:t>G. Schneider TE/VSC</a:t>
            </a:r>
          </a:p>
        </p:txBody>
      </p:sp>
      <p:sp>
        <p:nvSpPr>
          <p:cNvPr id="3076" name="Date Placeholder 9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962400" cy="457200"/>
          </a:xfrm>
          <a:noFill/>
        </p:spPr>
        <p:txBody>
          <a:bodyPr/>
          <a:lstStyle/>
          <a:p>
            <a:r>
              <a:rPr lang="fr-CH" dirty="0" smtClean="0"/>
              <a:t>10.06.2011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05000" y="152400"/>
            <a:ext cx="5867400" cy="990600"/>
          </a:xfrm>
        </p:spPr>
        <p:txBody>
          <a:bodyPr/>
          <a:lstStyle/>
          <a:p>
            <a:pPr>
              <a:buNone/>
              <a:defRPr/>
            </a:pPr>
            <a:r>
              <a:rPr lang="fr-CH" dirty="0" err="1" smtClean="0">
                <a:solidFill>
                  <a:srgbClr val="FF0000"/>
                </a:solidFill>
              </a:rPr>
              <a:t>Any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why</a:t>
            </a:r>
            <a:r>
              <a:rPr lang="fr-CH" dirty="0" smtClean="0">
                <a:solidFill>
                  <a:srgbClr val="FF0000"/>
                </a:solidFill>
              </a:rPr>
              <a:t> not </a:t>
            </a:r>
            <a:r>
              <a:rPr lang="fr-CH" dirty="0" err="1" smtClean="0">
                <a:solidFill>
                  <a:srgbClr val="FF0000"/>
                </a:solidFill>
              </a:rPr>
              <a:t>Beryllium</a:t>
            </a:r>
            <a:r>
              <a:rPr lang="fr-CH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1143000" y="1219200"/>
            <a:ext cx="77597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en-US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Brittle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lang="en-US" sz="2400" kern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High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cost (several 100 000 </a:t>
            </a:r>
            <a:r>
              <a:rPr kumimoji="0" lang="en-US" sz="24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Chf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/m)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en-US" sz="2400" kern="0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Toxic</a:t>
            </a:r>
            <a:r>
              <a:rPr lang="en-US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n-US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vapours</a:t>
            </a:r>
            <a:r>
              <a:rPr lang="en-US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when machined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Long</a:t>
            </a:r>
            <a:r>
              <a:rPr kumimoji="0" lang="fr-CH" sz="24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4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deliveries</a:t>
            </a:r>
            <a:endParaRPr kumimoji="0" lang="fr-CH" sz="2400" b="1" i="0" u="none" strike="noStrike" kern="0" cap="none" spc="0" normalizeH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Limited </a:t>
            </a: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number</a:t>
            </a:r>
            <a:r>
              <a:rPr lang="fr-CH" sz="24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of </a:t>
            </a:r>
            <a:r>
              <a:rPr lang="fr-CH" sz="2400" kern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suppliers</a:t>
            </a: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fr-CH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FFFFFF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  <a:fontScheme name="Paper Presentation 3">
    <a:majorFont>
      <a:latin typeface="Comic Sans MS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Z:\P32\MSO\Template\CERN\Paper Presentation 3.pot</Template>
  <TotalTime>10058</TotalTime>
  <Words>1091</Words>
  <Application>Microsoft Office PowerPoint</Application>
  <PresentationFormat>A4 Paper (210x297 mm)</PresentationFormat>
  <Paragraphs>372</Paragraphs>
  <Slides>31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Paper Presentation 3</vt:lpstr>
      <vt:lpstr>Acrobat Document</vt:lpstr>
      <vt:lpstr> Status of the Composite Vacuum Chambers </vt:lpstr>
      <vt:lpstr>Experimental Beam Pipes</vt:lpstr>
      <vt:lpstr>Experimental Beam Pipes</vt:lpstr>
      <vt:lpstr>Experimental Beam Pipes</vt:lpstr>
      <vt:lpstr>Experimental Beam Pipes</vt:lpstr>
      <vt:lpstr>Experimental Beam Pipes</vt:lpstr>
      <vt:lpstr>Beam Pipe Functionality List </vt:lpstr>
      <vt:lpstr>  </vt:lpstr>
      <vt:lpstr>  </vt:lpstr>
      <vt:lpstr>Materials Options </vt:lpstr>
      <vt:lpstr>  </vt:lpstr>
      <vt:lpstr>Carbon Fibre Tube (1) </vt:lpstr>
      <vt:lpstr>Carbon Fibre Tube (2) </vt:lpstr>
      <vt:lpstr>How to get a carbon beam pipe leak tight with high transparency? </vt:lpstr>
      <vt:lpstr>History </vt:lpstr>
      <vt:lpstr>Collapse of a thin tube </vt:lpstr>
      <vt:lpstr>Options </vt:lpstr>
      <vt:lpstr>Liner Inside </vt:lpstr>
      <vt:lpstr>Titanium Liner Inside </vt:lpstr>
      <vt:lpstr>Aluminium Liner Inside </vt:lpstr>
      <vt:lpstr>Vacuum Liner Inside </vt:lpstr>
      <vt:lpstr>Options </vt:lpstr>
      <vt:lpstr>Vacuum Barrier Outside </vt:lpstr>
      <vt:lpstr>Vacuum Barrier Outside (1) </vt:lpstr>
      <vt:lpstr>Vacuum Barrier Outside (2) </vt:lpstr>
      <vt:lpstr>Vacuum Barrier Outside (3) </vt:lpstr>
      <vt:lpstr>Beam Pipe Impedance  </vt:lpstr>
      <vt:lpstr>Options  </vt:lpstr>
      <vt:lpstr>Vacuum Barrier Material </vt:lpstr>
      <vt:lpstr>Decisions to be made   </vt:lpstr>
      <vt:lpstr>Next development steps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Gschneid</cp:lastModifiedBy>
  <cp:revision>531</cp:revision>
  <cp:lastPrinted>1997-01-20T17:28:48Z</cp:lastPrinted>
  <dcterms:created xsi:type="dcterms:W3CDTF">1996-04-24T17:02:00Z</dcterms:created>
  <dcterms:modified xsi:type="dcterms:W3CDTF">2011-06-10T06:42:27Z</dcterms:modified>
</cp:coreProperties>
</file>