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7"/>
  </p:notesMasterIdLst>
  <p:handoutMasterIdLst>
    <p:handoutMasterId r:id="rId28"/>
  </p:handout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74" r:id="rId9"/>
    <p:sldId id="280" r:id="rId10"/>
    <p:sldId id="277" r:id="rId11"/>
    <p:sldId id="278" r:id="rId12"/>
    <p:sldId id="266" r:id="rId13"/>
    <p:sldId id="279" r:id="rId14"/>
    <p:sldId id="267" r:id="rId15"/>
    <p:sldId id="275" r:id="rId16"/>
    <p:sldId id="276" r:id="rId17"/>
    <p:sldId id="268" r:id="rId18"/>
    <p:sldId id="269" r:id="rId19"/>
    <p:sldId id="270" r:id="rId20"/>
    <p:sldId id="271" r:id="rId21"/>
    <p:sldId id="281" r:id="rId22"/>
    <p:sldId id="272" r:id="rId23"/>
    <p:sldId id="283" r:id="rId24"/>
    <p:sldId id="273" r:id="rId25"/>
    <p:sldId id="282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A"/>
    <a:srgbClr val="78D6B9"/>
    <a:srgbClr val="0EBE44"/>
    <a:srgbClr val="008000"/>
    <a:srgbClr val="BEFAD1"/>
  </p:clrMru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85176" autoAdjust="0"/>
  </p:normalViewPr>
  <p:slideViewPr>
    <p:cSldViewPr>
      <p:cViewPr varScale="1">
        <p:scale>
          <a:sx n="66" d="100"/>
          <a:sy n="66" d="100"/>
        </p:scale>
        <p:origin x="-120" y="-6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366" y="-96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4" Type="http://schemas.openxmlformats.org/officeDocument/2006/relationships/image" Target="../media/image2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8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8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671"/>
            <a:ext cx="2946400" cy="496967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1"/>
            <a:ext cx="2946400" cy="496967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6/23/2011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3" tIns="46096" rIns="92193" bIns="4609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2193" tIns="46096" rIns="92193" bIns="4609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60" cy="496411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1905000" cy="304800"/>
          </a:xfrm>
          <a:prstGeom prst="rect">
            <a:avLst/>
          </a:prstGeom>
        </p:spPr>
        <p:txBody>
          <a:bodyPr/>
          <a:lstStyle>
            <a:lvl1pPr>
              <a:defRPr sz="1400" baseline="0"/>
            </a:lvl1pPr>
          </a:lstStyle>
          <a:p>
            <a:r>
              <a:rPr lang="en-US" smtClean="0"/>
              <a:t>2011/05/18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0" y="6553200"/>
            <a:ext cx="28956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Andreas Mueller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304800"/>
          </a:xfrm>
          <a:prstGeom prst="rect">
            <a:avLst/>
          </a:prstGeom>
        </p:spPr>
        <p:txBody>
          <a:bodyPr/>
          <a:lstStyle>
            <a:lvl1pPr algn="l">
              <a:defRPr baseline="0"/>
            </a:lvl1pPr>
          </a:lstStyle>
          <a:p>
            <a:pPr algn="r"/>
            <a:fld id="{007982A0-4FE5-4BAE-AC18-EAE1E56E0C18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228600" y="1981200"/>
            <a:ext cx="8763000" cy="4495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2514600" y="869732"/>
            <a:ext cx="6400800" cy="503238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828800"/>
            <a:ext cx="8686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E_logo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14400"/>
            <a:ext cx="689153" cy="67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914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Technology</a:t>
            </a:r>
            <a:r>
              <a:rPr lang="en-US" sz="1600" baseline="0" smtClean="0"/>
              <a:t> </a:t>
            </a:r>
          </a:p>
          <a:p>
            <a:r>
              <a:rPr lang="en-US" sz="1600" baseline="0" smtClean="0"/>
              <a:t>Department</a:t>
            </a:r>
            <a:endParaRPr lang="en-US" sz="1600"/>
          </a:p>
        </p:txBody>
      </p:sp>
      <p:sp>
        <p:nvSpPr>
          <p:cNvPr id="11" name="TextBox 10"/>
          <p:cNvSpPr txBox="1"/>
          <p:nvPr/>
        </p:nvSpPr>
        <p:spPr>
          <a:xfrm>
            <a:off x="0" y="6581001"/>
            <a:ext cx="2514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24/06/2011</a:t>
            </a:r>
            <a:endParaRPr lang="en-US" sz="1200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86600" y="6581001"/>
            <a:ext cx="2057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4052A96-F9BE-44E0-ACFF-862829471C37}" type="slidenum">
              <a:rPr lang="en-US" sz="1200" smtClean="0">
                <a:solidFill>
                  <a:schemeClr val="bg2"/>
                </a:solidFill>
              </a:rPr>
              <a:pPr algn="r"/>
              <a:t>‹#›</a:t>
            </a:fld>
            <a:endParaRPr lang="en-US" sz="140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6579834"/>
            <a:ext cx="45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2"/>
                </a:solidFill>
              </a:rPr>
              <a:t>Andreas Mueller</a:t>
            </a:r>
            <a:endParaRPr lang="en-US" sz="1200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8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600" baseline="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aseline="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6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sz="2400" b="1" i="1" dirty="0" smtClean="0"/>
          </a:p>
          <a:p>
            <a:endParaRPr lang="en-US" sz="2400" b="1" i="1" dirty="0" smtClean="0"/>
          </a:p>
          <a:p>
            <a:pPr algn="ctr"/>
            <a:endParaRPr lang="en-US" sz="2400" b="1" i="1" dirty="0" smtClean="0"/>
          </a:p>
          <a:p>
            <a:pPr algn="ctr"/>
            <a:r>
              <a:rPr lang="en-US" sz="2400" b="1" i="1" dirty="0" smtClean="0"/>
              <a:t>„Study of Non-Evaporable Getter Pumps for Medical Applications: the Case of </a:t>
            </a:r>
            <a:r>
              <a:rPr lang="en-US" sz="2400" b="1" i="1" dirty="0" err="1" smtClean="0"/>
              <a:t>MedAustron</a:t>
            </a:r>
            <a:r>
              <a:rPr lang="en-US" sz="2400" b="1" i="1" dirty="0" smtClean="0"/>
              <a:t>.”</a:t>
            </a:r>
            <a:endParaRPr lang="en-US" sz="24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Simulation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133600"/>
            <a:ext cx="338828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0" y="1887626"/>
            <a:ext cx="3448050" cy="222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038600"/>
            <a:ext cx="377506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Simulation</a:t>
            </a:r>
            <a:endParaRPr lang="en-US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7056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1981200" y="5867400"/>
            <a:ext cx="2133600" cy="304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Simulation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752600"/>
            <a:ext cx="8991600" cy="476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686800" cy="5334000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7800" y="4343400"/>
          <a:ext cx="3276600" cy="1633541"/>
        </p:xfrm>
        <a:graphic>
          <a:graphicData uri="http://schemas.openxmlformats.org/drawingml/2006/table">
            <a:tbl>
              <a:tblPr/>
              <a:tblGrid>
                <a:gridCol w="781050"/>
                <a:gridCol w="781050"/>
                <a:gridCol w="781050"/>
                <a:gridCol w="933450"/>
              </a:tblGrid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Gas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initial Pumping Speed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W </a:t>
                      </a:r>
                      <a:r>
                        <a:rPr lang="en-US" sz="1400" b="1" i="0" u="none" strike="noStrike" dirty="0" err="1" smtClean="0">
                          <a:latin typeface="Arial"/>
                        </a:rPr>
                        <a:t>tmp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w/o </a:t>
                      </a:r>
                      <a:r>
                        <a:rPr lang="en-US" sz="1400" b="1" i="0" u="none" strike="noStrike" dirty="0" err="1" smtClean="0">
                          <a:latin typeface="Arial"/>
                        </a:rPr>
                        <a:t>tmp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smtClean="0">
                          <a:latin typeface="Arial"/>
                        </a:rPr>
                        <a:t>w/o </a:t>
                      </a:r>
                      <a:r>
                        <a:rPr lang="en-US" sz="1400" b="1" i="0" u="none" strike="noStrike" dirty="0" err="1" smtClean="0">
                          <a:latin typeface="Arial"/>
                        </a:rPr>
                        <a:t>tmp</a:t>
                      </a:r>
                      <a:r>
                        <a:rPr lang="en-US" sz="1400" b="1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1400" b="1" i="0" u="none" strike="noStrike" baseline="0" dirty="0" err="1" smtClean="0">
                          <a:latin typeface="Arial"/>
                        </a:rPr>
                        <a:t>i</a:t>
                      </a:r>
                      <a:r>
                        <a:rPr lang="en-US" sz="1400" b="1" i="0" u="none" strike="noStrike" dirty="0" err="1" smtClean="0">
                          <a:latin typeface="Arial"/>
                        </a:rPr>
                        <a:t>o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H2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71.3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65.6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47.5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N2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27.1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19.7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98.1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89.6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93.2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36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CH4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latin typeface="Arial"/>
                        </a:rPr>
                        <a:t>11.7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latin typeface="Arial"/>
                        </a:rPr>
                        <a:t>0.75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Saturation</a:t>
            </a:r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98637"/>
            <a:ext cx="8686800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Ultimate vacuum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476375"/>
            <a:ext cx="4619625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Ultimate Vacuum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124200"/>
            <a:ext cx="61722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							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Ultimate vacuum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52600"/>
            <a:ext cx="6553200" cy="4764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981200"/>
            <a:ext cx="2171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76400"/>
            <a:ext cx="8686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 </a:t>
            </a:r>
            <a:r>
              <a:rPr lang="en-US" dirty="0" err="1" smtClean="0"/>
              <a:t>Austron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2011362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Wanted: 1 10-7 mbar in 1h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Given: 	Degassing rate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Surface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Total degassing rate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Pumping speed 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953000" y="2590800"/>
          <a:ext cx="2488596" cy="576064"/>
        </p:xfrm>
        <a:graphic>
          <a:graphicData uri="http://schemas.openxmlformats.org/presentationml/2006/ole">
            <p:oleObj spid="_x0000_s8194" name="Equation" r:id="rId3" imgW="1371600" imgH="317160" progId="Equation.3">
              <p:embed/>
            </p:oleObj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4887913" y="3124200"/>
          <a:ext cx="1200150" cy="400050"/>
        </p:xfrm>
        <a:graphic>
          <a:graphicData uri="http://schemas.openxmlformats.org/presentationml/2006/ole">
            <p:oleObj spid="_x0000_s8195" name="Equation" r:id="rId4" imgW="609480" imgH="203040" progId="Equation.3">
              <p:embed/>
            </p:oleObj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4652963" y="4114800"/>
          <a:ext cx="2592387" cy="576263"/>
        </p:xfrm>
        <a:graphic>
          <a:graphicData uri="http://schemas.openxmlformats.org/presentationml/2006/ole">
            <p:oleObj spid="_x0000_s8196" name="Equation" r:id="rId5" imgW="1371600" imgH="304560" progId="Equation.3">
              <p:embed/>
            </p:oleObj>
          </a:graphicData>
        </a:graphic>
      </p:graphicFrame>
      <p:graphicFrame>
        <p:nvGraphicFramePr>
          <p:cNvPr id="9" name="Object 5"/>
          <p:cNvGraphicFramePr>
            <a:graphicFrameLocks noChangeAspect="1"/>
          </p:cNvGraphicFramePr>
          <p:nvPr/>
        </p:nvGraphicFramePr>
        <p:xfrm>
          <a:off x="4378325" y="4800600"/>
          <a:ext cx="4233863" cy="863600"/>
        </p:xfrm>
        <a:graphic>
          <a:graphicData uri="http://schemas.openxmlformats.org/presentationml/2006/ole">
            <p:oleObj spid="_x0000_s8197" name="Equation" r:id="rId6" imgW="248904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/>
              <a:t>NEXTorr</a:t>
            </a:r>
            <a:r>
              <a:rPr lang="en-US" dirty="0" smtClean="0"/>
              <a:t> pump</a:t>
            </a:r>
          </a:p>
          <a:p>
            <a:pPr marL="514350" indent="-514350">
              <a:buAutoNum type="arabicPeriod"/>
            </a:pPr>
            <a:r>
              <a:rPr lang="en-US" dirty="0" smtClean="0"/>
              <a:t>Motivation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Characterization of pumping speed</a:t>
            </a:r>
          </a:p>
          <a:p>
            <a:pPr marL="514350" indent="-514350">
              <a:buAutoNum type="arabicPeriod"/>
            </a:pPr>
            <a:r>
              <a:rPr lang="en-US" dirty="0" smtClean="0"/>
              <a:t>MC Simulation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Saturation </a:t>
            </a:r>
          </a:p>
          <a:p>
            <a:pPr marL="514350" indent="-514350">
              <a:buAutoNum type="arabicPeriod"/>
            </a:pPr>
            <a:r>
              <a:rPr lang="en-US" dirty="0" smtClean="0"/>
              <a:t>Ultimate vacuum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MedAustron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Further studies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 flipH="1">
            <a:off x="8991600" y="5943600"/>
            <a:ext cx="152400" cy="533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MedAustron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133600"/>
            <a:ext cx="8153400" cy="44497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lang="en-US" sz="2800" kern="0" dirty="0" smtClean="0">
                <a:sym typeface="Wingdings" pitchFamily="2" charset="2"/>
              </a:rPr>
              <a:t>Scaling down to </a:t>
            </a:r>
            <a:r>
              <a:rPr lang="en-US" sz="2800" kern="0" dirty="0" err="1" smtClean="0">
                <a:sym typeface="Wingdings" pitchFamily="2" charset="2"/>
              </a:rPr>
              <a:t>NEXTorr</a:t>
            </a:r>
            <a:r>
              <a:rPr lang="en-US" sz="2800" kern="0" dirty="0" smtClean="0">
                <a:sym typeface="Wingdings" pitchFamily="2" charset="2"/>
              </a:rPr>
              <a:t> with 100l/s</a:t>
            </a: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/>
              <a:buChar char="à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838200" y="2667000"/>
          <a:ext cx="6310312" cy="1033462"/>
        </p:xfrm>
        <a:graphic>
          <a:graphicData uri="http://schemas.openxmlformats.org/presentationml/2006/ole">
            <p:oleObj spid="_x0000_s27650" name="Equation" r:id="rId3" imgW="2946240" imgH="482400" progId="Equation.3">
              <p:embed/>
            </p:oleObj>
          </a:graphicData>
        </a:graphic>
      </p:graphicFrame>
      <p:graphicFrame>
        <p:nvGraphicFramePr>
          <p:cNvPr id="6" name="Object 3"/>
          <p:cNvGraphicFramePr>
            <a:graphicFrameLocks noChangeAspect="1"/>
          </p:cNvGraphicFramePr>
          <p:nvPr/>
        </p:nvGraphicFramePr>
        <p:xfrm>
          <a:off x="914400" y="3810000"/>
          <a:ext cx="4846637" cy="1219200"/>
        </p:xfrm>
        <a:graphic>
          <a:graphicData uri="http://schemas.openxmlformats.org/presentationml/2006/ole">
            <p:oleObj spid="_x0000_s27651" name="Equation" r:id="rId4" imgW="2374560" imgH="596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 </a:t>
            </a:r>
            <a:r>
              <a:rPr lang="en-US" dirty="0" err="1" smtClean="0"/>
              <a:t>Austron</a:t>
            </a:r>
            <a:endParaRPr lang="en-US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5303108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 </a:t>
            </a:r>
            <a:r>
              <a:rPr lang="en-US" dirty="0" err="1" smtClean="0"/>
              <a:t>Austron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686800" cy="49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868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Ageing</a:t>
            </a:r>
          </a:p>
          <a:p>
            <a:pPr>
              <a:buFontTx/>
              <a:buChar char="-"/>
            </a:pPr>
            <a:r>
              <a:rPr lang="en-US" dirty="0" smtClean="0"/>
              <a:t>Reproduce saturation </a:t>
            </a:r>
            <a:r>
              <a:rPr lang="en-US" dirty="0" smtClean="0"/>
              <a:t>measurement</a:t>
            </a:r>
          </a:p>
          <a:p>
            <a:pPr>
              <a:buFontTx/>
              <a:buChar char="-"/>
            </a:pPr>
            <a:r>
              <a:rPr lang="en-US" dirty="0" smtClean="0"/>
              <a:t>MC simulation of influence TMP position</a:t>
            </a:r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Studies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NEG pump combined with ion pump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NEXTorr</a:t>
            </a:r>
            <a:r>
              <a:rPr lang="en-US" dirty="0" smtClean="0"/>
              <a:t> pump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752600"/>
            <a:ext cx="679132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971800"/>
            <a:ext cx="53530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362200"/>
            <a:ext cx="5353050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Compact </a:t>
            </a:r>
            <a:r>
              <a:rPr lang="en-US" dirty="0" smtClean="0"/>
              <a:t>pump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Relatively high pumping </a:t>
            </a:r>
            <a:r>
              <a:rPr lang="en-US" dirty="0" smtClean="0"/>
              <a:t>speed</a:t>
            </a:r>
          </a:p>
          <a:p>
            <a:pPr>
              <a:buFontTx/>
              <a:buChar char="-"/>
            </a:pPr>
            <a:r>
              <a:rPr lang="en-US" dirty="0" smtClean="0"/>
              <a:t>V</a:t>
            </a:r>
            <a:r>
              <a:rPr lang="en-US" dirty="0" smtClean="0"/>
              <a:t>olume ~15 smaller than ion pump with same pumping speed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Applicable in setups where space is </a:t>
            </a:r>
            <a:r>
              <a:rPr lang="en-US" dirty="0" smtClean="0"/>
              <a:t>limited</a:t>
            </a:r>
          </a:p>
          <a:p>
            <a:pPr lvl="1">
              <a:buFontTx/>
              <a:buChar char="-"/>
            </a:pPr>
            <a:r>
              <a:rPr lang="en-US" dirty="0" smtClean="0"/>
              <a:t>Medical application</a:t>
            </a:r>
          </a:p>
          <a:p>
            <a:pPr lvl="1">
              <a:buFontTx/>
              <a:buChar char="-"/>
            </a:pPr>
            <a:r>
              <a:rPr lang="en-US" dirty="0" smtClean="0"/>
              <a:t>CLIC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524000"/>
            <a:ext cx="449329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Fischer-Mommsen </a:t>
            </a:r>
            <a:r>
              <a:rPr lang="en-US" dirty="0" smtClean="0"/>
              <a:t>Dome</a:t>
            </a:r>
          </a:p>
          <a:p>
            <a:endParaRPr lang="en-US" dirty="0" smtClean="0"/>
          </a:p>
          <a:p>
            <a:r>
              <a:rPr lang="en-US" dirty="0" smtClean="0"/>
              <a:t>Fully baked</a:t>
            </a:r>
          </a:p>
          <a:p>
            <a:r>
              <a:rPr lang="en-US" dirty="0" smtClean="0"/>
              <a:t>Activation NEG at 450</a:t>
            </a:r>
            <a:r>
              <a:rPr lang="en-US" baseline="30000" dirty="0" smtClean="0"/>
              <a:t>o</a:t>
            </a:r>
            <a:r>
              <a:rPr lang="en-US" dirty="0" smtClean="0"/>
              <a:t>C/1h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 Pumping speed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Characterization Pumping speed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737235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743200" y="2133600"/>
          <a:ext cx="5562601" cy="3962399"/>
        </p:xfrm>
        <a:graphic>
          <a:graphicData uri="http://schemas.openxmlformats.org/drawingml/2006/table">
            <a:tbl>
              <a:tblPr/>
              <a:tblGrid>
                <a:gridCol w="1325969"/>
                <a:gridCol w="1325969"/>
                <a:gridCol w="1325969"/>
                <a:gridCol w="1584694"/>
              </a:tblGrid>
              <a:tr h="56605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Gas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latin typeface="Arial"/>
                        </a:rPr>
                        <a:t>initial Pumping Speed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605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latin typeface="Arial"/>
                        </a:rPr>
                        <a:t>Tmp</a:t>
                      </a:r>
                      <a:r>
                        <a:rPr lang="en-US" sz="1400" b="1" i="0" u="none" strike="noStrike" dirty="0" smtClean="0">
                          <a:latin typeface="Arial"/>
                        </a:rPr>
                        <a:t> valve open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latin typeface="Arial"/>
                        </a:rPr>
                        <a:t>Tmp</a:t>
                      </a:r>
                      <a:r>
                        <a:rPr lang="en-US" sz="1400" b="1" i="0" u="none" strike="noStrike" dirty="0" smtClean="0">
                          <a:latin typeface="Arial"/>
                        </a:rPr>
                        <a:t> valve closed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 err="1" smtClean="0">
                          <a:latin typeface="Arial"/>
                        </a:rPr>
                        <a:t>Tmp</a:t>
                      </a:r>
                      <a:r>
                        <a:rPr lang="en-US" sz="1400" b="1" i="0" u="none" strike="noStrike" dirty="0" smtClean="0">
                          <a:latin typeface="Arial"/>
                        </a:rPr>
                        <a:t> valve closed ion pump</a:t>
                      </a:r>
                      <a:r>
                        <a:rPr lang="en-US" sz="1400" b="1" i="0" u="none" strike="noStrike" baseline="0" dirty="0" smtClean="0">
                          <a:latin typeface="Arial"/>
                        </a:rPr>
                        <a:t> </a:t>
                      </a:r>
                      <a:r>
                        <a:rPr lang="en-US" sz="1400" b="1" i="0" u="none" strike="noStrike" dirty="0" smtClean="0">
                          <a:latin typeface="Arial"/>
                        </a:rPr>
                        <a:t>off</a:t>
                      </a:r>
                      <a:endParaRPr lang="en-US" sz="1400" b="1" i="0" u="none" strike="noStrike" dirty="0">
                        <a:latin typeface="Arial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H2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71.3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65.6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47.5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N2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27.1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"/>
                        </a:rPr>
                        <a:t>19.7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CO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98.1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89.6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93.2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latin typeface="Arial"/>
                        </a:rPr>
                        <a:t>CH4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11.7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"/>
                        </a:rPr>
                        <a:t>0.75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3617</TotalTime>
  <Words>189</Words>
  <Application>Microsoft Office PowerPoint</Application>
  <PresentationFormat>On-screen Show (4:3)</PresentationFormat>
  <Paragraphs>116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Powerpoint_presentation</vt:lpstr>
      <vt:lpstr>Equation</vt:lpstr>
      <vt:lpstr>Microsoft Equation 3.0</vt:lpstr>
      <vt:lpstr> </vt:lpstr>
      <vt:lpstr>Content</vt:lpstr>
      <vt:lpstr>NEXTorr pump</vt:lpstr>
      <vt:lpstr>Slide 4</vt:lpstr>
      <vt:lpstr>Slide 5</vt:lpstr>
      <vt:lpstr>Motivation</vt:lpstr>
      <vt:lpstr>Characterization Pumping speed</vt:lpstr>
      <vt:lpstr>Characterization Pumping speed</vt:lpstr>
      <vt:lpstr>Slide 9</vt:lpstr>
      <vt:lpstr>MC Simulation</vt:lpstr>
      <vt:lpstr>MC Simulation</vt:lpstr>
      <vt:lpstr>MC Simulation</vt:lpstr>
      <vt:lpstr>Slide 13</vt:lpstr>
      <vt:lpstr>Saturation</vt:lpstr>
      <vt:lpstr>Ultimate vacuum</vt:lpstr>
      <vt:lpstr>Ultimate Vacuum</vt:lpstr>
      <vt:lpstr>Ultimate vacuum</vt:lpstr>
      <vt:lpstr>Slide 18</vt:lpstr>
      <vt:lpstr>Med Austron</vt:lpstr>
      <vt:lpstr>MedAustron</vt:lpstr>
      <vt:lpstr>Med Austron</vt:lpstr>
      <vt:lpstr>Med Austron</vt:lpstr>
      <vt:lpstr>Slide 23</vt:lpstr>
      <vt:lpstr>Slide 24</vt:lpstr>
      <vt:lpstr>Further Studies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 Author  Date</dc:title>
  <dc:creator>dholzer</dc:creator>
  <cp:lastModifiedBy>amuller</cp:lastModifiedBy>
  <cp:revision>460</cp:revision>
  <dcterms:created xsi:type="dcterms:W3CDTF">2011-03-21T08:57:54Z</dcterms:created>
  <dcterms:modified xsi:type="dcterms:W3CDTF">2011-06-23T16:17:54Z</dcterms:modified>
</cp:coreProperties>
</file>