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2" r:id="rId1"/>
  </p:sldMasterIdLst>
  <p:notesMasterIdLst>
    <p:notesMasterId r:id="rId36"/>
  </p:notesMasterIdLst>
  <p:handoutMasterIdLst>
    <p:handoutMasterId r:id="rId37"/>
  </p:handoutMasterIdLst>
  <p:sldIdLst>
    <p:sldId id="298" r:id="rId2"/>
    <p:sldId id="311" r:id="rId3"/>
    <p:sldId id="300" r:id="rId4"/>
    <p:sldId id="1874" r:id="rId5"/>
    <p:sldId id="3956" r:id="rId6"/>
    <p:sldId id="3957" r:id="rId7"/>
    <p:sldId id="3965" r:id="rId8"/>
    <p:sldId id="3912" r:id="rId9"/>
    <p:sldId id="3945" r:id="rId10"/>
    <p:sldId id="3958" r:id="rId11"/>
    <p:sldId id="3959" r:id="rId12"/>
    <p:sldId id="3960" r:id="rId13"/>
    <p:sldId id="3961" r:id="rId14"/>
    <p:sldId id="2901" r:id="rId15"/>
    <p:sldId id="2488" r:id="rId16"/>
    <p:sldId id="2919" r:id="rId17"/>
    <p:sldId id="1056" r:id="rId18"/>
    <p:sldId id="276" r:id="rId19"/>
    <p:sldId id="3951" r:id="rId20"/>
    <p:sldId id="3967" r:id="rId21"/>
    <p:sldId id="303" r:id="rId22"/>
    <p:sldId id="3969" r:id="rId23"/>
    <p:sldId id="3970" r:id="rId24"/>
    <p:sldId id="1058" r:id="rId25"/>
    <p:sldId id="1007" r:id="rId26"/>
    <p:sldId id="1062" r:id="rId27"/>
    <p:sldId id="1054" r:id="rId28"/>
    <p:sldId id="3974" r:id="rId29"/>
    <p:sldId id="2909" r:id="rId30"/>
    <p:sldId id="3977" r:id="rId31"/>
    <p:sldId id="3978" r:id="rId32"/>
    <p:sldId id="3976" r:id="rId33"/>
    <p:sldId id="3966" r:id="rId34"/>
    <p:sldId id="297" r:id="rId35"/>
  </p:sldIdLst>
  <p:sldSz cx="9144000" cy="5143500" type="screen16x9"/>
  <p:notesSz cx="6858000" cy="9144000"/>
  <p:defaultTex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p:defaultTextStyle>
  <p:extLst>
    <p:ext uri="{EFAFB233-063F-42B5-8137-9DF3F51BA10A}">
      <p15:sldGuideLst xmlns:p15="http://schemas.microsoft.com/office/powerpoint/2012/main">
        <p15:guide id="1" orient="horz" pos="3107">
          <p15:clr>
            <a:srgbClr val="A4A3A4"/>
          </p15:clr>
        </p15:guide>
        <p15:guide id="2" orient="horz" pos="1274">
          <p15:clr>
            <a:srgbClr val="A4A3A4"/>
          </p15:clr>
        </p15:guide>
        <p15:guide id="3" orient="horz" pos="114">
          <p15:clr>
            <a:srgbClr val="A4A3A4"/>
          </p15:clr>
        </p15:guide>
        <p15:guide id="4" orient="horz" pos="2093">
          <p15:clr>
            <a:srgbClr val="A4A3A4"/>
          </p15:clr>
        </p15:guide>
        <p15:guide id="5" orient="horz" pos="453">
          <p15:clr>
            <a:srgbClr val="A4A3A4"/>
          </p15:clr>
        </p15:guide>
        <p15:guide id="6" orient="horz" pos="3001">
          <p15:clr>
            <a:srgbClr val="A4A3A4"/>
          </p15:clr>
        </p15:guide>
        <p15:guide id="7" pos="5616">
          <p15:clr>
            <a:srgbClr val="A4A3A4"/>
          </p15:clr>
        </p15:guide>
        <p15:guide id="8" pos="136">
          <p15:clr>
            <a:srgbClr val="A4A3A4"/>
          </p15:clr>
        </p15:guide>
        <p15:guide id="9" pos="589">
          <p15:clr>
            <a:srgbClr val="A4A3A4"/>
          </p15:clr>
        </p15:guide>
        <p15:guide id="10" pos="4453">
          <p15:clr>
            <a:srgbClr val="A4A3A4"/>
          </p15:clr>
        </p15:guide>
        <p15:guide id="11" pos="5163">
          <p15:clr>
            <a:srgbClr val="A4A3A4"/>
          </p15:clr>
        </p15:guide>
        <p15:guide id="12" pos="463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4C97"/>
    <a:srgbClr val="97D7EB"/>
    <a:srgbClr val="98D7EA"/>
    <a:srgbClr val="98D7EB"/>
    <a:srgbClr val="50504E"/>
    <a:srgbClr val="4E4E4E"/>
    <a:srgbClr val="404040"/>
    <a:srgbClr val="63666A"/>
    <a:srgbClr val="99D6EA"/>
    <a:srgbClr val="50505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275" autoAdjust="0"/>
    <p:restoredTop sz="94663"/>
  </p:normalViewPr>
  <p:slideViewPr>
    <p:cSldViewPr snapToGrid="0" snapToObjects="1" showGuides="1">
      <p:cViewPr varScale="1">
        <p:scale>
          <a:sx n="147" d="100"/>
          <a:sy n="147" d="100"/>
        </p:scale>
        <p:origin x="776" y="192"/>
      </p:cViewPr>
      <p:guideLst>
        <p:guide orient="horz" pos="3107"/>
        <p:guide orient="horz" pos="1274"/>
        <p:guide orient="horz" pos="114"/>
        <p:guide orient="horz" pos="2093"/>
        <p:guide orient="horz" pos="453"/>
        <p:guide orient="horz" pos="3001"/>
        <p:guide pos="5616"/>
        <p:guide pos="136"/>
        <p:guide pos="589"/>
        <p:guide pos="4453"/>
        <p:guide pos="5163"/>
        <p:guide pos="4632"/>
      </p:guideLst>
    </p:cSldViewPr>
  </p:slideViewPr>
  <p:notesTextViewPr>
    <p:cViewPr>
      <p:scale>
        <a:sx n="100" d="100"/>
        <a:sy n="100" d="100"/>
      </p:scale>
      <p:origin x="0" y="0"/>
    </p:cViewPr>
  </p:notesTextViewPr>
  <p:sorterViewPr>
    <p:cViewPr>
      <p:scale>
        <a:sx n="80" d="100"/>
        <a:sy n="80" d="100"/>
      </p:scale>
      <p:origin x="0" y="0"/>
    </p:cViewPr>
  </p:sorterViewPr>
  <p:notesViewPr>
    <p:cSldViewPr snapToGrid="0" snapToObjects="1"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D111-EC43-AF6B-F260B96DA33A}"/>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D111-EC43-AF6B-F260B96DA33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D111-EC43-AF6B-F260B96DA33A}"/>
              </c:ext>
            </c:extLst>
          </c:dPt>
          <c:cat>
            <c:strRef>
              <c:f>Sheet1!$A$5:$A$7</c:f>
              <c:strCache>
                <c:ptCount val="3"/>
                <c:pt idx="0">
                  <c:v>Accelerator Components</c:v>
                </c:pt>
                <c:pt idx="1">
                  <c:v>Civil Construction</c:v>
                </c:pt>
                <c:pt idx="2">
                  <c:v>Power Production</c:v>
                </c:pt>
              </c:strCache>
            </c:strRef>
          </c:cat>
          <c:val>
            <c:numRef>
              <c:f>Sheet1!$B$5:$B$7</c:f>
              <c:numCache>
                <c:formatCode>General</c:formatCode>
                <c:ptCount val="3"/>
                <c:pt idx="0">
                  <c:v>50</c:v>
                </c:pt>
                <c:pt idx="1">
                  <c:v>35</c:v>
                </c:pt>
                <c:pt idx="2">
                  <c:v>15</c:v>
                </c:pt>
              </c:numCache>
            </c:numRef>
          </c:val>
          <c:extLst>
            <c:ext xmlns:c16="http://schemas.microsoft.com/office/drawing/2014/chart" uri="{C3380CC4-5D6E-409C-BE32-E72D297353CC}">
              <c16:uniqueId val="{00000006-D111-EC43-AF6B-F260B96DA33A}"/>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Helvetica" charset="0"/>
                <a:cs typeface="ＭＳ Ｐゴシック" charset="0"/>
              </a:defRPr>
            </a:lvl1pPr>
          </a:lstStyle>
          <a:p>
            <a:pPr>
              <a:defRPr/>
            </a:pPr>
            <a:fld id="{DBB872F3-6144-3148-BC13-C063BA20AE80}" type="datetimeFigureOut">
              <a:rPr lang="en-US"/>
              <a:pPr>
                <a:defRPr/>
              </a:pPr>
              <a:t>9/5/23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Helvetica" charset="0"/>
                <a:cs typeface="ＭＳ Ｐゴシック" charset="0"/>
              </a:defRPr>
            </a:lvl1pPr>
          </a:lstStyle>
          <a:p>
            <a:pPr>
              <a:defRPr/>
            </a:pPr>
            <a:fld id="{0ACDB0ED-0BEE-9846-B9EA-5C7BFF06289F}" type="slidenum">
              <a:rPr lang="en-US"/>
              <a:pPr>
                <a:defRPr/>
              </a:pPr>
              <a:t>‹#›</a:t>
            </a:fld>
            <a:endParaRPr lang="en-US"/>
          </a:p>
        </p:txBody>
      </p:sp>
    </p:spTree>
    <p:extLst>
      <p:ext uri="{BB962C8B-B14F-4D97-AF65-F5344CB8AC3E}">
        <p14:creationId xmlns:p14="http://schemas.microsoft.com/office/powerpoint/2010/main" val="142316456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Helvetica" charset="0"/>
                <a:cs typeface="ＭＳ Ｐゴシック" charset="0"/>
              </a:defRPr>
            </a:lvl1pPr>
          </a:lstStyle>
          <a:p>
            <a:pPr>
              <a:defRPr/>
            </a:pPr>
            <a:fld id="{531CFD29-8380-B24A-89EC-384D8B8A981B}" type="datetimeFigureOut">
              <a:rPr lang="en-US"/>
              <a:pPr>
                <a:defRPr/>
              </a:pPr>
              <a:t>9/5/23</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Helvetica" charset="0"/>
                <a:cs typeface="ＭＳ Ｐゴシック" charset="0"/>
              </a:defRPr>
            </a:lvl1pPr>
          </a:lstStyle>
          <a:p>
            <a:pPr>
              <a:defRPr/>
            </a:pPr>
            <a:fld id="{CAD08E57-B576-F641-BEA6-C3D752DF7F66}" type="slidenum">
              <a:rPr lang="en-US"/>
              <a:pPr>
                <a:defRPr/>
              </a:pPr>
              <a:t>‹#›</a:t>
            </a:fld>
            <a:endParaRPr lang="en-US"/>
          </a:p>
        </p:txBody>
      </p:sp>
    </p:spTree>
    <p:extLst>
      <p:ext uri="{BB962C8B-B14F-4D97-AF65-F5344CB8AC3E}">
        <p14:creationId xmlns:p14="http://schemas.microsoft.com/office/powerpoint/2010/main" val="1600640023"/>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Helvetica"/>
        <a:ea typeface="Geneva"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2pPr>
    <a:lvl3pPr marL="9144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3pPr>
    <a:lvl4pPr marL="13716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4pPr>
    <a:lvl5pPr marL="18288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descr="14-0218-16D.lr.jpg"/>
          <p:cNvPicPr>
            <a:picLocks noChangeAspect="1"/>
          </p:cNvPicPr>
          <p:nvPr userDrawn="1"/>
        </p:nvPicPr>
        <p:blipFill rotWithShape="1">
          <a:blip r:embed="rId2">
            <a:extLst>
              <a:ext uri="{28A0092B-C50C-407E-A947-70E740481C1C}">
                <a14:useLocalDpi xmlns:a14="http://schemas.microsoft.com/office/drawing/2010/main" val="0"/>
              </a:ext>
            </a:extLst>
          </a:blip>
          <a:srcRect t="29524" b="29524"/>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42934414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Logo Bottom: Content &amp;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228600" y="719138"/>
            <a:ext cx="3027894" cy="3767007"/>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Content Placeholder 2"/>
          <p:cNvSpPr>
            <a:spLocks noGrp="1"/>
          </p:cNvSpPr>
          <p:nvPr>
            <p:ph sz="half" idx="15"/>
          </p:nvPr>
        </p:nvSpPr>
        <p:spPr>
          <a:xfrm>
            <a:off x="3542715" y="719139"/>
            <a:ext cx="5347605" cy="3767006"/>
          </a:xfrm>
          <a:prstGeom prst="rect">
            <a:avLst/>
          </a:prstGeom>
        </p:spPr>
        <p:txBody>
          <a:bodyPr lIns="0" tIns="0" rIns="0" bIns="0"/>
          <a:lstStyle>
            <a:lvl1pPr marL="230188" marR="0" indent="-230188" algn="l" defTabSz="457200" rtl="0" eaLnBrk="1" fontAlgn="base" latinLnBrk="0" hangingPunct="1">
              <a:lnSpc>
                <a:spcPct val="100000"/>
              </a:lnSpc>
              <a:spcBef>
                <a:spcPts val="984"/>
              </a:spcBef>
              <a:spcAft>
                <a:spcPct val="0"/>
              </a:spcAft>
              <a:buClrTx/>
              <a:buSzTx/>
              <a:buFont typeface="Arial" charset="0"/>
              <a:buChar char="•"/>
              <a:tabLst/>
              <a:defRPr sz="1800">
                <a:solidFill>
                  <a:srgbClr val="505050"/>
                </a:solidFill>
              </a:defRPr>
            </a:lvl1pPr>
            <a:lvl2pPr marL="514350" indent="-230188">
              <a:spcBef>
                <a:spcPts val="984"/>
              </a:spcBef>
              <a:defRPr sz="1600">
                <a:solidFill>
                  <a:srgbClr val="505050"/>
                </a:solidFill>
              </a:defRPr>
            </a:lvl2pPr>
            <a:lvl3pPr marL="806450" indent="-228600">
              <a:spcBef>
                <a:spcPts val="984"/>
              </a:spcBef>
              <a:defRPr sz="1500">
                <a:solidFill>
                  <a:srgbClr val="505050"/>
                </a:solidFill>
              </a:defRPr>
            </a:lvl3pPr>
            <a:lvl4pPr marL="1087438" indent="-228600">
              <a:spcBef>
                <a:spcPts val="984"/>
              </a:spcBef>
              <a:defRPr sz="1400">
                <a:solidFill>
                  <a:srgbClr val="505050"/>
                </a:solidFill>
              </a:defRPr>
            </a:lvl4pPr>
            <a:lvl5pPr marL="1370013" indent="-228600">
              <a:spcBef>
                <a:spcPts val="984"/>
              </a:spcBef>
              <a:buFont typeface="Arial"/>
              <a:buChar char="•"/>
              <a:defRPr sz="1400">
                <a:solidFill>
                  <a:srgbClr val="505050"/>
                </a:solidFill>
              </a:defRPr>
            </a:lvl5pPr>
            <a:lvl6pPr>
              <a:defRPr sz="1800"/>
            </a:lvl6pPr>
            <a:lvl7pPr>
              <a:defRPr sz="1800"/>
            </a:lvl7pPr>
            <a:lvl8pPr>
              <a:defRPr sz="1800"/>
            </a:lvl8pPr>
            <a:lvl9pPr>
              <a:defRPr sz="1800"/>
            </a:lvl9pPr>
          </a:lstStyle>
          <a:p>
            <a:pPr marL="230188" marR="0" lvl="0"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Click to edit Master text styles</a:t>
            </a:r>
          </a:p>
          <a:p>
            <a:pPr marL="230188" marR="0" lvl="1"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Second level</a:t>
            </a:r>
          </a:p>
          <a:p>
            <a:pPr marL="230188" marR="0" lvl="2"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Third level</a:t>
            </a:r>
          </a:p>
          <a:p>
            <a:pPr marL="230188" marR="0" lvl="3"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Fourth level</a:t>
            </a:r>
          </a:p>
          <a:p>
            <a:pPr marL="230188" marR="0" lvl="4"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Fifth level</a:t>
            </a:r>
            <a:endParaRPr lang="en-US" dirty="0"/>
          </a:p>
        </p:txBody>
      </p:sp>
      <p:sp>
        <p:nvSpPr>
          <p:cNvPr id="5" name="Date Placeholder 3"/>
          <p:cNvSpPr>
            <a:spLocks noGrp="1"/>
          </p:cNvSpPr>
          <p:nvPr>
            <p:ph type="dt" sz="half" idx="16"/>
          </p:nvPr>
        </p:nvSpPr>
        <p:spPr>
          <a:xfrm>
            <a:off x="736827" y="4878161"/>
            <a:ext cx="675368" cy="180975"/>
          </a:xfrm>
        </p:spPr>
        <p:txBody>
          <a:bodyPr/>
          <a:lstStyle>
            <a:lvl1pPr>
              <a:defRPr sz="900" smtClean="0"/>
            </a:lvl1pPr>
          </a:lstStyle>
          <a:p>
            <a:pPr>
              <a:defRPr/>
            </a:pPr>
            <a:fld id="{66053617-1886-5949-A443-DE519DF5337B}" type="datetime1">
              <a:rPr lang="en-US" smtClean="0"/>
              <a:t>9/5/23</a:t>
            </a:fld>
            <a:endParaRPr lang="en-US" dirty="0"/>
          </a:p>
        </p:txBody>
      </p:sp>
      <p:sp>
        <p:nvSpPr>
          <p:cNvPr id="6" name="Footer Placeholder 4"/>
          <p:cNvSpPr>
            <a:spLocks noGrp="1"/>
          </p:cNvSpPr>
          <p:nvPr>
            <p:ph type="ftr" sz="quarter" idx="17"/>
          </p:nvPr>
        </p:nvSpPr>
        <p:spPr>
          <a:xfrm>
            <a:off x="1530604" y="4878161"/>
            <a:ext cx="6262119" cy="187523"/>
          </a:xfrm>
        </p:spPr>
        <p:txBody>
          <a:bodyPr/>
          <a:lstStyle>
            <a:lvl1pPr>
              <a:defRPr sz="900" dirty="0" smtClean="0"/>
            </a:lvl1pPr>
          </a:lstStyle>
          <a:p>
            <a:pPr>
              <a:defRPr/>
            </a:pPr>
            <a:r>
              <a:rPr lang="en-US" b="1"/>
              <a:t>S. Gourlay EUCAS 9-23</a:t>
            </a:r>
          </a:p>
        </p:txBody>
      </p:sp>
      <p:sp>
        <p:nvSpPr>
          <p:cNvPr id="7" name="Slide Number Placeholder 5"/>
          <p:cNvSpPr>
            <a:spLocks noGrp="1"/>
          </p:cNvSpPr>
          <p:nvPr>
            <p:ph type="sldNum" sz="quarter" idx="18"/>
          </p:nvPr>
        </p:nvSpPr>
        <p:spPr/>
        <p:txBody>
          <a:bodyPr/>
          <a:lstStyle>
            <a:lvl1pPr>
              <a:defRPr sz="900" smtClean="0"/>
            </a:lvl1pPr>
          </a:lstStyle>
          <a:p>
            <a:pPr>
              <a:defRPr/>
            </a:pPr>
            <a:fld id="{979A04A2-726F-2143-A443-7788AF27176E}" type="slidenum">
              <a:rPr lang="en-US" smtClean="0"/>
              <a:pPr>
                <a:defRPr/>
              </a:pPr>
              <a:t>‹#›</a:t>
            </a:fld>
            <a:endParaRPr lang="en-US" dirty="0"/>
          </a:p>
        </p:txBody>
      </p:sp>
      <p:sp>
        <p:nvSpPr>
          <p:cNvPr id="12" name="Title 1"/>
          <p:cNvSpPr>
            <a:spLocks noGrp="1"/>
          </p:cNvSpPr>
          <p:nvPr>
            <p:ph type="title"/>
          </p:nvPr>
        </p:nvSpPr>
        <p:spPr>
          <a:xfrm>
            <a:off x="228600" y="190520"/>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pic>
        <p:nvPicPr>
          <p:cNvPr id="9" name="Picture 8" descr="A picture containing icon&#10;&#10;Description automatically generated">
            <a:extLst>
              <a:ext uri="{FF2B5EF4-FFF2-40B4-BE49-F238E27FC236}">
                <a16:creationId xmlns:a16="http://schemas.microsoft.com/office/drawing/2014/main" id="{8EAC481F-6EA8-8842-9A2B-BC4C4B79ABD0}"/>
              </a:ext>
            </a:extLst>
          </p:cNvPr>
          <p:cNvPicPr>
            <a:picLocks noChangeAspect="1"/>
          </p:cNvPicPr>
          <p:nvPr userDrawn="1"/>
        </p:nvPicPr>
        <p:blipFill>
          <a:blip r:embed="rId2"/>
          <a:stretch>
            <a:fillRect/>
          </a:stretch>
        </p:blipFill>
        <p:spPr>
          <a:xfrm>
            <a:off x="7816531" y="4671986"/>
            <a:ext cx="1108394" cy="199149"/>
          </a:xfrm>
          <a:prstGeom prst="rect">
            <a:avLst/>
          </a:prstGeom>
        </p:spPr>
      </p:pic>
      <p:sp>
        <p:nvSpPr>
          <p:cNvPr id="11" name="Rectangle 10">
            <a:extLst>
              <a:ext uri="{FF2B5EF4-FFF2-40B4-BE49-F238E27FC236}">
                <a16:creationId xmlns:a16="http://schemas.microsoft.com/office/drawing/2014/main" id="{CF7C8AC5-6610-6C44-BBA1-96C0000A5F19}"/>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118363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Logo Bottom: Picture &amp; Caption">
    <p:spTree>
      <p:nvGrpSpPr>
        <p:cNvPr id="1" name=""/>
        <p:cNvGrpSpPr/>
        <p:nvPr/>
      </p:nvGrpSpPr>
      <p:grpSpPr>
        <a:xfrm>
          <a:off x="0" y="0"/>
          <a:ext cx="0" cy="0"/>
          <a:chOff x="0" y="0"/>
          <a:chExt cx="0" cy="0"/>
        </a:xfrm>
      </p:grpSpPr>
      <p:sp>
        <p:nvSpPr>
          <p:cNvPr id="8" name="Picture Placeholder 2"/>
          <p:cNvSpPr>
            <a:spLocks noGrp="1"/>
          </p:cNvSpPr>
          <p:nvPr>
            <p:ph type="pic" idx="13"/>
          </p:nvPr>
        </p:nvSpPr>
        <p:spPr>
          <a:xfrm>
            <a:off x="224073" y="728664"/>
            <a:ext cx="8686800" cy="2795038"/>
          </a:xfrm>
          <a:prstGeom prst="rect">
            <a:avLst/>
          </a:prstGeom>
        </p:spPr>
        <p:txBody>
          <a:bodyPr lIns="0" tIns="0" rIns="0" bIns="0" rtlCol="0">
            <a:normAutofit/>
          </a:bodyPr>
          <a:lstStyle>
            <a:lvl1pPr marL="0" indent="0">
              <a:buNone/>
              <a:defRPr sz="1300">
                <a:solidFill>
                  <a:srgbClr val="505050"/>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10" name="Text Placeholder 3"/>
          <p:cNvSpPr>
            <a:spLocks noGrp="1"/>
          </p:cNvSpPr>
          <p:nvPr>
            <p:ph type="body" sz="half" idx="2"/>
          </p:nvPr>
        </p:nvSpPr>
        <p:spPr>
          <a:xfrm>
            <a:off x="224073" y="3707254"/>
            <a:ext cx="8686800" cy="818444"/>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3"/>
          <p:cNvSpPr>
            <a:spLocks noGrp="1"/>
          </p:cNvSpPr>
          <p:nvPr>
            <p:ph type="dt" sz="half" idx="14"/>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fld id="{D8BDE83F-3477-304D-AE9C-33ACEF54F748}" type="datetime1">
              <a:rPr lang="en-US" smtClean="0"/>
              <a:t>9/5/23</a:t>
            </a:fld>
            <a:endParaRPr lang="en-US" dirty="0"/>
          </a:p>
        </p:txBody>
      </p:sp>
      <p:sp>
        <p:nvSpPr>
          <p:cNvPr id="9" name="Footer Placeholder 4"/>
          <p:cNvSpPr>
            <a:spLocks noGrp="1"/>
          </p:cNvSpPr>
          <p:nvPr>
            <p:ph type="ftr" sz="quarter" idx="3"/>
          </p:nvPr>
        </p:nvSpPr>
        <p:spPr>
          <a:xfrm>
            <a:off x="1530603" y="4878161"/>
            <a:ext cx="625195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b="1"/>
              <a:t>S. Gourlay EUCAS 9-23</a:t>
            </a:r>
            <a:endParaRPr lang="en-US" b="1" dirty="0"/>
          </a:p>
        </p:txBody>
      </p:sp>
      <p:sp>
        <p:nvSpPr>
          <p:cNvPr id="11"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2"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pic>
        <p:nvPicPr>
          <p:cNvPr id="13" name="Picture 12" descr="A picture containing icon&#10;&#10;Description automatically generated">
            <a:extLst>
              <a:ext uri="{FF2B5EF4-FFF2-40B4-BE49-F238E27FC236}">
                <a16:creationId xmlns:a16="http://schemas.microsoft.com/office/drawing/2014/main" id="{5C62C411-78B7-E24A-910B-DB22279E203F}"/>
              </a:ext>
            </a:extLst>
          </p:cNvPr>
          <p:cNvPicPr>
            <a:picLocks noChangeAspect="1"/>
          </p:cNvPicPr>
          <p:nvPr userDrawn="1"/>
        </p:nvPicPr>
        <p:blipFill>
          <a:blip r:embed="rId2"/>
          <a:stretch>
            <a:fillRect/>
          </a:stretch>
        </p:blipFill>
        <p:spPr>
          <a:xfrm>
            <a:off x="7816531" y="4671986"/>
            <a:ext cx="1108394" cy="199149"/>
          </a:xfrm>
          <a:prstGeom prst="rect">
            <a:avLst/>
          </a:prstGeom>
        </p:spPr>
      </p:pic>
      <p:sp>
        <p:nvSpPr>
          <p:cNvPr id="15" name="Rectangle 14">
            <a:extLst>
              <a:ext uri="{FF2B5EF4-FFF2-40B4-BE49-F238E27FC236}">
                <a16:creationId xmlns:a16="http://schemas.microsoft.com/office/drawing/2014/main" id="{CA7D9CF0-9F7A-8149-A2E0-1D1F97884E19}"/>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119153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Picture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36827" y="4878161"/>
            <a:ext cx="675368" cy="180975"/>
          </a:xfrm>
        </p:spPr>
        <p:txBody>
          <a:bodyPr/>
          <a:lstStyle>
            <a:lvl1pPr>
              <a:defRPr sz="900"/>
            </a:lvl1pPr>
          </a:lstStyle>
          <a:p>
            <a:pPr>
              <a:defRPr/>
            </a:pPr>
            <a:fld id="{A7CEF532-1161-984B-843C-19FF75A02E1B}" type="datetime1">
              <a:rPr lang="en-US" smtClean="0"/>
              <a:t>9/5/23</a:t>
            </a:fld>
            <a:endParaRPr lang="en-US" dirty="0"/>
          </a:p>
        </p:txBody>
      </p:sp>
      <p:sp>
        <p:nvSpPr>
          <p:cNvPr id="4" name="Footer Placeholder 3"/>
          <p:cNvSpPr>
            <a:spLocks noGrp="1"/>
          </p:cNvSpPr>
          <p:nvPr>
            <p:ph type="ftr" sz="quarter" idx="11"/>
          </p:nvPr>
        </p:nvSpPr>
        <p:spPr>
          <a:xfrm>
            <a:off x="1530605" y="4878161"/>
            <a:ext cx="6260399" cy="182155"/>
          </a:xfrm>
        </p:spPr>
        <p:txBody>
          <a:bodyPr/>
          <a:lstStyle>
            <a:lvl1pPr>
              <a:defRPr sz="900"/>
            </a:lvl1pPr>
          </a:lstStyle>
          <a:p>
            <a:pPr>
              <a:defRPr/>
            </a:pPr>
            <a:r>
              <a:rPr lang="en-US" b="1"/>
              <a:t>S. Gourlay EUCAS 9-23</a:t>
            </a:r>
            <a:endParaRPr lang="en-US" b="1" dirty="0"/>
          </a:p>
        </p:txBody>
      </p:sp>
      <p:sp>
        <p:nvSpPr>
          <p:cNvPr id="5" name="Slide Number Placeholder 4"/>
          <p:cNvSpPr>
            <a:spLocks noGrp="1"/>
          </p:cNvSpPr>
          <p:nvPr>
            <p:ph type="sldNum" sz="quarter" idx="12"/>
          </p:nvPr>
        </p:nvSpPr>
        <p:spPr/>
        <p:txBody>
          <a:bodyPr/>
          <a:lstStyle>
            <a:lvl1pPr>
              <a:defRPr sz="900"/>
            </a:lvl1pPr>
          </a:lstStyle>
          <a:p>
            <a:pPr>
              <a:defRPr/>
            </a:pPr>
            <a:fld id="{148C009B-CB69-E04A-B9B3-34B26D69E9CF}" type="slidenum">
              <a:rPr lang="en-US" smtClean="0"/>
              <a:pPr>
                <a:defRPr/>
              </a:pPr>
              <a:t>‹#›</a:t>
            </a:fld>
            <a:endParaRPr lang="en-US" dirty="0"/>
          </a:p>
        </p:txBody>
      </p:sp>
      <p:sp>
        <p:nvSpPr>
          <p:cNvPr id="7" name="Picture Placeholder 6"/>
          <p:cNvSpPr>
            <a:spLocks noGrp="1"/>
          </p:cNvSpPr>
          <p:nvPr>
            <p:ph type="pic" sz="quarter" idx="13"/>
          </p:nvPr>
        </p:nvSpPr>
        <p:spPr>
          <a:xfrm>
            <a:off x="222250" y="190501"/>
            <a:ext cx="8675688" cy="4352192"/>
          </a:xfrm>
          <a:prstGeom prst="rect">
            <a:avLst/>
          </a:prstGeom>
        </p:spPr>
        <p:txBody>
          <a:bodyPr vert="horz"/>
          <a:lstStyle>
            <a:lvl1pPr marL="230188" indent="-230188">
              <a:defRPr sz="1400">
                <a:solidFill>
                  <a:srgbClr val="505050"/>
                </a:solidFill>
              </a:defRPr>
            </a:lvl1pPr>
          </a:lstStyle>
          <a:p>
            <a:r>
              <a:rPr lang="en-US"/>
              <a:t>Click icon to add picture</a:t>
            </a:r>
            <a:endParaRPr lang="en-US" dirty="0"/>
          </a:p>
        </p:txBody>
      </p:sp>
      <p:pic>
        <p:nvPicPr>
          <p:cNvPr id="6" name="Picture 5" descr="A picture containing icon&#10;&#10;Description automatically generated">
            <a:extLst>
              <a:ext uri="{FF2B5EF4-FFF2-40B4-BE49-F238E27FC236}">
                <a16:creationId xmlns:a16="http://schemas.microsoft.com/office/drawing/2014/main" id="{CA34DB5F-D82E-A04F-9A90-7E062B9F5CA5}"/>
              </a:ext>
            </a:extLst>
          </p:cNvPr>
          <p:cNvPicPr>
            <a:picLocks noChangeAspect="1"/>
          </p:cNvPicPr>
          <p:nvPr userDrawn="1"/>
        </p:nvPicPr>
        <p:blipFill>
          <a:blip r:embed="rId2"/>
          <a:stretch>
            <a:fillRect/>
          </a:stretch>
        </p:blipFill>
        <p:spPr>
          <a:xfrm>
            <a:off x="7816531" y="4671986"/>
            <a:ext cx="1108394" cy="199149"/>
          </a:xfrm>
          <a:prstGeom prst="rect">
            <a:avLst/>
          </a:prstGeom>
        </p:spPr>
      </p:pic>
      <p:sp>
        <p:nvSpPr>
          <p:cNvPr id="8" name="Rectangle 7">
            <a:extLst>
              <a:ext uri="{FF2B5EF4-FFF2-40B4-BE49-F238E27FC236}">
                <a16:creationId xmlns:a16="http://schemas.microsoft.com/office/drawing/2014/main" id="{BA273D8B-1721-BE4B-B1B9-EA445027C472}"/>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822215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Logo Bottom: Extra Logo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fld id="{0C7E970A-2DC2-B246-81AD-23A5FEC7670B}" type="datetime1">
              <a:rPr lang="en-US" smtClean="0"/>
              <a:t>9/5/23</a:t>
            </a:fld>
            <a:endParaRPr lang="en-US" dirty="0"/>
          </a:p>
        </p:txBody>
      </p:sp>
      <p:sp>
        <p:nvSpPr>
          <p:cNvPr id="4" name="Footer Placeholder 3"/>
          <p:cNvSpPr>
            <a:spLocks noGrp="1"/>
          </p:cNvSpPr>
          <p:nvPr>
            <p:ph type="ftr" sz="quarter" idx="11"/>
          </p:nvPr>
        </p:nvSpPr>
        <p:spPr>
          <a:xfrm>
            <a:off x="1530603" y="4878161"/>
            <a:ext cx="6272278" cy="182155"/>
          </a:xfrm>
        </p:spPr>
        <p:txBody>
          <a:bodyPr/>
          <a:lstStyle/>
          <a:p>
            <a:pPr>
              <a:defRPr/>
            </a:pPr>
            <a:r>
              <a:rPr lang="en-US" b="1"/>
              <a:t>S. Gourlay EUCAS 9-23</a:t>
            </a:r>
            <a:endParaRPr lang="en-US" b="1" dirty="0"/>
          </a:p>
        </p:txBody>
      </p:sp>
      <p:sp>
        <p:nvSpPr>
          <p:cNvPr id="5" name="Slide Number Placeholder 4"/>
          <p:cNvSpPr>
            <a:spLocks noGrp="1"/>
          </p:cNvSpPr>
          <p:nvPr>
            <p:ph type="sldNum" sz="quarter" idx="12"/>
          </p:nvPr>
        </p:nvSpPr>
        <p:spPr/>
        <p:txBody>
          <a:bodyPr/>
          <a:lstStyle/>
          <a:p>
            <a:pPr>
              <a:defRPr/>
            </a:pPr>
            <a:fld id="{148C009B-CB69-E04A-B9B3-34B26D69E9CF}" type="slidenum">
              <a:rPr lang="en-US" smtClean="0"/>
              <a:pPr>
                <a:defRPr/>
              </a:pPr>
              <a:t>‹#›</a:t>
            </a:fld>
            <a:endParaRPr lang="en-US" dirty="0"/>
          </a:p>
        </p:txBody>
      </p:sp>
      <p:sp>
        <p:nvSpPr>
          <p:cNvPr id="11"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
        <p:nvSpPr>
          <p:cNvPr id="24" name="Picture Placeholder 14"/>
          <p:cNvSpPr>
            <a:spLocks noGrp="1"/>
          </p:cNvSpPr>
          <p:nvPr>
            <p:ph type="pic" sz="quarter" idx="19"/>
          </p:nvPr>
        </p:nvSpPr>
        <p:spPr>
          <a:xfrm>
            <a:off x="205694"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5" name="Picture Placeholder 14"/>
          <p:cNvSpPr>
            <a:spLocks noGrp="1"/>
          </p:cNvSpPr>
          <p:nvPr>
            <p:ph type="pic" sz="quarter" idx="20"/>
          </p:nvPr>
        </p:nvSpPr>
        <p:spPr>
          <a:xfrm>
            <a:off x="1979425"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6" name="Picture Placeholder 14"/>
          <p:cNvSpPr>
            <a:spLocks noGrp="1"/>
          </p:cNvSpPr>
          <p:nvPr>
            <p:ph type="pic" sz="quarter" idx="21"/>
          </p:nvPr>
        </p:nvSpPr>
        <p:spPr>
          <a:xfrm>
            <a:off x="3753205"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7" name="Picture Placeholder 14"/>
          <p:cNvSpPr>
            <a:spLocks noGrp="1"/>
          </p:cNvSpPr>
          <p:nvPr>
            <p:ph type="pic" sz="quarter" idx="22"/>
          </p:nvPr>
        </p:nvSpPr>
        <p:spPr>
          <a:xfrm>
            <a:off x="5534456"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8" name="Picture Placeholder 14"/>
          <p:cNvSpPr>
            <a:spLocks noGrp="1"/>
          </p:cNvSpPr>
          <p:nvPr>
            <p:ph type="pic" sz="quarter" idx="23"/>
          </p:nvPr>
        </p:nvSpPr>
        <p:spPr>
          <a:xfrm>
            <a:off x="7300765" y="203667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29" name="Picture Placeholder 14"/>
          <p:cNvSpPr>
            <a:spLocks noGrp="1"/>
          </p:cNvSpPr>
          <p:nvPr>
            <p:ph type="pic" sz="quarter" idx="14"/>
          </p:nvPr>
        </p:nvSpPr>
        <p:spPr>
          <a:xfrm>
            <a:off x="205694"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0" name="Picture Placeholder 14"/>
          <p:cNvSpPr>
            <a:spLocks noGrp="1"/>
          </p:cNvSpPr>
          <p:nvPr>
            <p:ph type="pic" sz="quarter" idx="15"/>
          </p:nvPr>
        </p:nvSpPr>
        <p:spPr>
          <a:xfrm>
            <a:off x="1979425"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1" name="Picture Placeholder 14"/>
          <p:cNvSpPr>
            <a:spLocks noGrp="1"/>
          </p:cNvSpPr>
          <p:nvPr>
            <p:ph type="pic" sz="quarter" idx="16"/>
          </p:nvPr>
        </p:nvSpPr>
        <p:spPr>
          <a:xfrm>
            <a:off x="3753205"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2" name="Picture Placeholder 14"/>
          <p:cNvSpPr>
            <a:spLocks noGrp="1"/>
          </p:cNvSpPr>
          <p:nvPr>
            <p:ph type="pic" sz="quarter" idx="17"/>
          </p:nvPr>
        </p:nvSpPr>
        <p:spPr>
          <a:xfrm>
            <a:off x="5534456"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3" name="Picture Placeholder 14"/>
          <p:cNvSpPr>
            <a:spLocks noGrp="1"/>
          </p:cNvSpPr>
          <p:nvPr>
            <p:ph type="pic" sz="quarter" idx="18"/>
          </p:nvPr>
        </p:nvSpPr>
        <p:spPr>
          <a:xfrm>
            <a:off x="7300765" y="729132"/>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4" name="Picture Placeholder 14"/>
          <p:cNvSpPr>
            <a:spLocks noGrp="1"/>
          </p:cNvSpPr>
          <p:nvPr>
            <p:ph type="pic" sz="quarter" idx="24"/>
          </p:nvPr>
        </p:nvSpPr>
        <p:spPr>
          <a:xfrm>
            <a:off x="205694"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5" name="Picture Placeholder 14"/>
          <p:cNvSpPr>
            <a:spLocks noGrp="1"/>
          </p:cNvSpPr>
          <p:nvPr>
            <p:ph type="pic" sz="quarter" idx="25"/>
          </p:nvPr>
        </p:nvSpPr>
        <p:spPr>
          <a:xfrm>
            <a:off x="1979425"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6" name="Picture Placeholder 14"/>
          <p:cNvSpPr>
            <a:spLocks noGrp="1"/>
          </p:cNvSpPr>
          <p:nvPr>
            <p:ph type="pic" sz="quarter" idx="26"/>
          </p:nvPr>
        </p:nvSpPr>
        <p:spPr>
          <a:xfrm>
            <a:off x="3753205"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7" name="Picture Placeholder 14"/>
          <p:cNvSpPr>
            <a:spLocks noGrp="1"/>
          </p:cNvSpPr>
          <p:nvPr>
            <p:ph type="pic" sz="quarter" idx="27"/>
          </p:nvPr>
        </p:nvSpPr>
        <p:spPr>
          <a:xfrm>
            <a:off x="5534456"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sp>
        <p:nvSpPr>
          <p:cNvPr id="38" name="Picture Placeholder 14"/>
          <p:cNvSpPr>
            <a:spLocks noGrp="1"/>
          </p:cNvSpPr>
          <p:nvPr>
            <p:ph type="pic" sz="quarter" idx="28"/>
          </p:nvPr>
        </p:nvSpPr>
        <p:spPr>
          <a:xfrm>
            <a:off x="7300765" y="3336601"/>
            <a:ext cx="1600200" cy="1200150"/>
          </a:xfrm>
          <a:prstGeom prst="rect">
            <a:avLst/>
          </a:prstGeom>
        </p:spPr>
        <p:txBody>
          <a:bodyPr vert="horz"/>
          <a:lstStyle>
            <a:lvl1pPr marL="0" indent="0">
              <a:buFontTx/>
              <a:buNone/>
              <a:defRPr sz="1100">
                <a:solidFill>
                  <a:srgbClr val="505050"/>
                </a:solidFill>
              </a:defRPr>
            </a:lvl1pPr>
          </a:lstStyle>
          <a:p>
            <a:r>
              <a:rPr lang="en-US"/>
              <a:t>Click icon to add picture</a:t>
            </a:r>
            <a:endParaRPr lang="en-US" dirty="0"/>
          </a:p>
        </p:txBody>
      </p:sp>
      <p:pic>
        <p:nvPicPr>
          <p:cNvPr id="23" name="Picture 22" descr="A picture containing icon&#10;&#10;Description automatically generated">
            <a:extLst>
              <a:ext uri="{FF2B5EF4-FFF2-40B4-BE49-F238E27FC236}">
                <a16:creationId xmlns:a16="http://schemas.microsoft.com/office/drawing/2014/main" id="{9F7A0E67-CA0E-AE4B-9410-E2429A756B20}"/>
              </a:ext>
            </a:extLst>
          </p:cNvPr>
          <p:cNvPicPr>
            <a:picLocks noChangeAspect="1"/>
          </p:cNvPicPr>
          <p:nvPr userDrawn="1"/>
        </p:nvPicPr>
        <p:blipFill>
          <a:blip r:embed="rId2"/>
          <a:stretch>
            <a:fillRect/>
          </a:stretch>
        </p:blipFill>
        <p:spPr>
          <a:xfrm>
            <a:off x="7816531" y="4671986"/>
            <a:ext cx="1108394" cy="199149"/>
          </a:xfrm>
          <a:prstGeom prst="rect">
            <a:avLst/>
          </a:prstGeom>
        </p:spPr>
      </p:pic>
      <p:sp>
        <p:nvSpPr>
          <p:cNvPr id="39" name="Rectangle 38">
            <a:extLst>
              <a:ext uri="{FF2B5EF4-FFF2-40B4-BE49-F238E27FC236}">
                <a16:creationId xmlns:a16="http://schemas.microsoft.com/office/drawing/2014/main" id="{65FF897D-868E-3049-8124-0434F375E4DD}"/>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301617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F96C7-1801-CD4F-9F28-C99CEA00AEF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81FB783-2389-2044-9FEC-A01C09265EC1}"/>
              </a:ext>
            </a:extLst>
          </p:cNvPr>
          <p:cNvSpPr>
            <a:spLocks noGrp="1"/>
          </p:cNvSpPr>
          <p:nvPr>
            <p:ph idx="1"/>
          </p:nvPr>
        </p:nvSpPr>
        <p:spPr/>
        <p:txBody>
          <a:bodyPr/>
          <a:lstStyle>
            <a:lvl1pPr>
              <a:buFont typeface="Arial" panose="020B0604020202020204" pitchFamily="34" charse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a:extLst>
              <a:ext uri="{FF2B5EF4-FFF2-40B4-BE49-F238E27FC236}">
                <a16:creationId xmlns:a16="http://schemas.microsoft.com/office/drawing/2014/main" id="{84785F67-179E-4145-8BCB-4A0C61A894B6}"/>
              </a:ext>
            </a:extLst>
          </p:cNvPr>
          <p:cNvSpPr>
            <a:spLocks noGrp="1"/>
          </p:cNvSpPr>
          <p:nvPr>
            <p:ph type="sldNum" sz="quarter" idx="4"/>
          </p:nvPr>
        </p:nvSpPr>
        <p:spPr>
          <a:xfrm>
            <a:off x="8391010" y="4737447"/>
            <a:ext cx="324365" cy="273844"/>
          </a:xfrm>
          <a:prstGeom prst="rect">
            <a:avLst/>
          </a:prstGeom>
        </p:spPr>
        <p:txBody>
          <a:bodyPr lIns="0" tIns="0" rIns="45720" bIns="0" anchor="ctr"/>
          <a:lstStyle>
            <a:lvl1pPr algn="r">
              <a:defRPr sz="750"/>
            </a:lvl1pPr>
          </a:lstStyle>
          <a:p>
            <a:fld id="{933A556B-7C63-244D-9B7C-B0EA8042B330}" type="slidenum">
              <a:rPr lang="en-US" smtClean="0"/>
              <a:pPr/>
              <a:t>‹#›</a:t>
            </a:fld>
            <a:endParaRPr lang="en-US" sz="750" dirty="0"/>
          </a:p>
        </p:txBody>
      </p:sp>
    </p:spTree>
    <p:extLst>
      <p:ext uri="{BB962C8B-B14F-4D97-AF65-F5344CB8AC3E}">
        <p14:creationId xmlns:p14="http://schemas.microsoft.com/office/powerpoint/2010/main" val="27034300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a:blip r:embed="rId2"/>
          <a:srcRect t="31279" b="31279"/>
          <a:stretch/>
        </p:blipFill>
        <p:spPr>
          <a:xfrm>
            <a:off x="-17762" y="612648"/>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1072222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18330" b="40718"/>
          <a:stretch/>
        </p:blipFill>
        <p:spPr>
          <a:xfrm>
            <a:off x="-18288"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39666116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3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14644" b="44456"/>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43852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19861" b="39239"/>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3465988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6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rotWithShape="1">
          <a:blip r:embed="rId2"/>
          <a:srcRect t="42966" b="16134"/>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33175115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5_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341927" y="3996570"/>
            <a:ext cx="8499231" cy="935794"/>
          </a:xfrm>
          <a:prstGeom prst="rect">
            <a:avLst/>
          </a:prstGeom>
        </p:spPr>
        <p:txBody>
          <a:bodyPr lIns="0" tIns="45720" rIns="0" bIns="45720">
            <a:noAutofit/>
          </a:bodyPr>
          <a:lstStyle>
            <a:lvl1pPr marL="0" indent="0">
              <a:buFontTx/>
              <a:buNone/>
              <a:defRPr sz="1600">
                <a:solidFill>
                  <a:srgbClr val="004C97"/>
                </a:solidFill>
                <a:latin typeface="Helvetica"/>
              </a:defRPr>
            </a:lvl1pPr>
            <a:lvl2pPr marL="457200" indent="0">
              <a:buFontTx/>
              <a:buNone/>
              <a:defRPr sz="1600">
                <a:solidFill>
                  <a:srgbClr val="2E5286"/>
                </a:solidFill>
                <a:latin typeface="Helvetica"/>
              </a:defRPr>
            </a:lvl2pPr>
            <a:lvl3pPr marL="914400" indent="0">
              <a:buFontTx/>
              <a:buNone/>
              <a:defRPr sz="1600">
                <a:solidFill>
                  <a:srgbClr val="2E5286"/>
                </a:solidFill>
                <a:latin typeface="Helvetica"/>
              </a:defRPr>
            </a:lvl3pPr>
            <a:lvl4pPr marL="1371600" indent="0">
              <a:buFontTx/>
              <a:buNone/>
              <a:defRPr sz="1600">
                <a:solidFill>
                  <a:srgbClr val="2E5286"/>
                </a:solidFill>
                <a:latin typeface="Helvetica"/>
              </a:defRPr>
            </a:lvl4pPr>
            <a:lvl5pPr marL="1828800" indent="0">
              <a:buFontTx/>
              <a:buNone/>
              <a:defRPr sz="1600">
                <a:solidFill>
                  <a:srgbClr val="2E5286"/>
                </a:solidFill>
                <a:latin typeface="Helvetica"/>
              </a:defRPr>
            </a:lvl5pPr>
          </a:lstStyle>
          <a:p>
            <a:pPr lvl="0"/>
            <a:r>
              <a:rPr lang="en-US"/>
              <a:t>Click to edit Master text styles</a:t>
            </a:r>
          </a:p>
        </p:txBody>
      </p:sp>
      <p:sp>
        <p:nvSpPr>
          <p:cNvPr id="8" name="Rectangle 7"/>
          <p:cNvSpPr/>
          <p:nvPr userDrawn="1"/>
        </p:nvSpPr>
        <p:spPr>
          <a:xfrm>
            <a:off x="-17762" y="-1"/>
            <a:ext cx="9189720" cy="672702"/>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 Placeholder 24"/>
          <p:cNvSpPr>
            <a:spLocks noGrp="1"/>
          </p:cNvSpPr>
          <p:nvPr>
            <p:ph type="body" sz="quarter" idx="11"/>
          </p:nvPr>
        </p:nvSpPr>
        <p:spPr>
          <a:xfrm>
            <a:off x="341924" y="3237621"/>
            <a:ext cx="8499232" cy="752287"/>
          </a:xfrm>
          <a:prstGeom prst="rect">
            <a:avLst/>
          </a:prstGeom>
        </p:spPr>
        <p:txBody>
          <a:bodyPr vert="horz" wrap="square" lIns="0" tIns="45720" anchor="ctr" anchorCtr="0">
            <a:normAutofit/>
          </a:bodyPr>
          <a:lstStyle>
            <a:lvl1pPr marL="0" indent="0" algn="l">
              <a:lnSpc>
                <a:spcPct val="100000"/>
              </a:lnSpc>
              <a:spcBef>
                <a:spcPts val="700"/>
              </a:spcBef>
              <a:spcAft>
                <a:spcPts val="0"/>
              </a:spcAft>
              <a:buFontTx/>
              <a:buNone/>
              <a:defRPr sz="2400" b="1" i="0">
                <a:solidFill>
                  <a:srgbClr val="004C97"/>
                </a:solidFill>
              </a:defRPr>
            </a:lvl1pPr>
            <a:lvl2pPr marL="0" indent="0">
              <a:buFontTx/>
              <a:buNone/>
              <a:defRPr sz="2800" b="1" i="0">
                <a:solidFill>
                  <a:srgbClr val="004C97"/>
                </a:solidFill>
              </a:defRPr>
            </a:lvl2pPr>
            <a:lvl3pPr marL="0" indent="0">
              <a:buFontTx/>
              <a:buNone/>
              <a:defRPr sz="2800" b="1" i="0">
                <a:solidFill>
                  <a:srgbClr val="004C97"/>
                </a:solidFill>
              </a:defRPr>
            </a:lvl3pPr>
            <a:lvl4pPr marL="0" indent="0">
              <a:buFontTx/>
              <a:buNone/>
              <a:defRPr sz="2800" b="1" i="0">
                <a:solidFill>
                  <a:srgbClr val="004C97"/>
                </a:solidFill>
              </a:defRPr>
            </a:lvl4pPr>
            <a:lvl5pPr marL="0" indent="0">
              <a:buFontTx/>
              <a:buNone/>
              <a:defRPr sz="2800" b="1" i="0">
                <a:solidFill>
                  <a:srgbClr val="004C97"/>
                </a:solidFill>
              </a:defRPr>
            </a:lvl5pPr>
          </a:lstStyle>
          <a:p>
            <a:pPr lvl="0"/>
            <a:r>
              <a:rPr lang="en-US"/>
              <a:t>Click to edit Master text styles</a:t>
            </a:r>
          </a:p>
        </p:txBody>
      </p:sp>
      <p:pic>
        <p:nvPicPr>
          <p:cNvPr id="13" name="Picture 12"/>
          <p:cNvPicPr>
            <a:picLocks noChangeAspect="1"/>
          </p:cNvPicPr>
          <p:nvPr userDrawn="1"/>
        </p:nvPicPr>
        <p:blipFill>
          <a:blip r:embed="rId2"/>
          <a:srcRect l="29" r="29"/>
          <a:stretch/>
        </p:blipFill>
        <p:spPr>
          <a:xfrm>
            <a:off x="-17762" y="612759"/>
            <a:ext cx="9189720" cy="2508919"/>
          </a:xfrm>
          <a:prstGeom prst="rect">
            <a:avLst/>
          </a:prstGeom>
        </p:spPr>
      </p:pic>
      <p:pic>
        <p:nvPicPr>
          <p:cNvPr id="11" name="Picture 10" descr="title_header_16x9.pdf"/>
          <p:cNvPicPr>
            <a:picLocks noChangeAspect="1"/>
          </p:cNvPicPr>
          <p:nvPr userDrawn="1"/>
        </p:nvPicPr>
        <p:blipFill rotWithShape="1">
          <a:blip r:embed="rId3">
            <a:extLst>
              <a:ext uri="{28A0092B-C50C-407E-A947-70E740481C1C}">
                <a14:useLocalDpi xmlns:a14="http://schemas.microsoft.com/office/drawing/2010/main" val="0"/>
              </a:ext>
            </a:extLst>
          </a:blip>
          <a:srcRect l="1456"/>
          <a:stretch/>
        </p:blipFill>
        <p:spPr>
          <a:xfrm>
            <a:off x="-17761" y="187384"/>
            <a:ext cx="9010786" cy="233162"/>
          </a:xfrm>
          <a:prstGeom prst="rect">
            <a:avLst/>
          </a:prstGeom>
        </p:spPr>
      </p:pic>
    </p:spTree>
    <p:extLst>
      <p:ext uri="{BB962C8B-B14F-4D97-AF65-F5344CB8AC3E}">
        <p14:creationId xmlns:p14="http://schemas.microsoft.com/office/powerpoint/2010/main" val="4261377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hasCustomPrompt="1"/>
          </p:nvPr>
        </p:nvSpPr>
        <p:spPr>
          <a:xfrm>
            <a:off x="228603" y="728664"/>
            <a:ext cx="8672513" cy="3794522"/>
          </a:xfrm>
          <a:prstGeom prst="rect">
            <a:avLst/>
          </a:prstGeom>
        </p:spPr>
        <p:txBody>
          <a:bodyPr lIns="0" tIns="0" rIns="0" bIns="0"/>
          <a:lstStyle>
            <a:lvl1pPr marL="230188" indent="-230188">
              <a:spcBef>
                <a:spcPts val="984"/>
              </a:spcBef>
              <a:defRPr sz="1800">
                <a:solidFill>
                  <a:srgbClr val="505050"/>
                </a:solidFill>
              </a:defRPr>
            </a:lvl1pPr>
            <a:lvl2pPr marL="282575" marR="0" indent="0" algn="l" defTabSz="457200" rtl="0" eaLnBrk="1" fontAlgn="base" latinLnBrk="0" hangingPunct="1">
              <a:lnSpc>
                <a:spcPct val="100000"/>
              </a:lnSpc>
              <a:spcBef>
                <a:spcPts val="984"/>
              </a:spcBef>
              <a:spcAft>
                <a:spcPct val="0"/>
              </a:spcAft>
              <a:buClrTx/>
              <a:buSzTx/>
              <a:buFont typeface="Arial" charset="0"/>
              <a:buNone/>
              <a:tabLst/>
              <a:defRPr sz="1600">
                <a:solidFill>
                  <a:srgbClr val="505050"/>
                </a:solidFill>
              </a:defRPr>
            </a:lvl2pPr>
            <a:lvl3pPr marL="573087" marR="0" indent="0" algn="l" defTabSz="457200" rtl="0" eaLnBrk="1" fontAlgn="base" latinLnBrk="0" hangingPunct="1">
              <a:lnSpc>
                <a:spcPct val="100000"/>
              </a:lnSpc>
              <a:spcBef>
                <a:spcPts val="984"/>
              </a:spcBef>
              <a:spcAft>
                <a:spcPct val="0"/>
              </a:spcAft>
              <a:buClrTx/>
              <a:buSzTx/>
              <a:buFont typeface="Arial" charset="0"/>
              <a:buNone/>
              <a:tabLst/>
              <a:defRPr sz="1500">
                <a:solidFill>
                  <a:srgbClr val="505050"/>
                </a:solidFill>
              </a:defRPr>
            </a:lvl3pPr>
            <a:lvl4pPr marL="857250" marR="0" indent="0" algn="l" defTabSz="457200" rtl="0" eaLnBrk="1" fontAlgn="base" latinLnBrk="0" hangingPunct="1">
              <a:lnSpc>
                <a:spcPct val="100000"/>
              </a:lnSpc>
              <a:spcBef>
                <a:spcPts val="984"/>
              </a:spcBef>
              <a:spcAft>
                <a:spcPct val="0"/>
              </a:spcAft>
              <a:buClrTx/>
              <a:buSzTx/>
              <a:buFont typeface="Arial" charset="0"/>
              <a:buNone/>
              <a:tabLst/>
              <a:defRPr sz="1400">
                <a:solidFill>
                  <a:srgbClr val="505050"/>
                </a:solidFill>
              </a:defRPr>
            </a:lvl4pPr>
            <a:lvl5pPr marL="1139825" marR="0" indent="0" algn="l" defTabSz="457200" rtl="0" eaLnBrk="1" fontAlgn="base" latinLnBrk="0" hangingPunct="1">
              <a:lnSpc>
                <a:spcPct val="100000"/>
              </a:lnSpc>
              <a:spcBef>
                <a:spcPts val="984"/>
              </a:spcBef>
              <a:spcAft>
                <a:spcPct val="0"/>
              </a:spcAft>
              <a:buClrTx/>
              <a:buSzTx/>
              <a:buFont typeface="Arial"/>
              <a:buNone/>
              <a:tabLst/>
              <a:defRPr sz="1400">
                <a:solidFill>
                  <a:srgbClr val="505050"/>
                </a:solidFill>
              </a:defRPr>
            </a:lvl5pPr>
          </a:lstStyle>
          <a:p>
            <a:pPr lvl="0"/>
            <a:r>
              <a:rPr lang="en-US" dirty="0"/>
              <a:t>Click to edit Master text styles.</a:t>
            </a:r>
          </a:p>
          <a:p>
            <a:pPr marL="512763" marR="0" lvl="1" indent="-230188" algn="l" defTabSz="457200" rtl="0" eaLnBrk="1" fontAlgn="base" latinLnBrk="0" hangingPunct="1">
              <a:lnSpc>
                <a:spcPct val="100000"/>
              </a:lnSpc>
              <a:spcBef>
                <a:spcPts val="984"/>
              </a:spcBef>
              <a:spcAft>
                <a:spcPct val="0"/>
              </a:spcAft>
              <a:buClrTx/>
              <a:buSzTx/>
              <a:buFont typeface="Arial" charset="0"/>
              <a:buChar char="–"/>
              <a:tabLst/>
              <a:defRPr/>
            </a:pPr>
            <a:r>
              <a:rPr lang="en-US" dirty="0"/>
              <a:t>Second level</a:t>
            </a:r>
          </a:p>
          <a:p>
            <a:pPr marL="803275" marR="0" lvl="2" indent="-230188" algn="l" defTabSz="457200" rtl="0" eaLnBrk="1" fontAlgn="base" latinLnBrk="0" hangingPunct="1">
              <a:lnSpc>
                <a:spcPct val="100000"/>
              </a:lnSpc>
              <a:spcBef>
                <a:spcPts val="984"/>
              </a:spcBef>
              <a:spcAft>
                <a:spcPct val="0"/>
              </a:spcAft>
              <a:buClrTx/>
              <a:buSzTx/>
              <a:buFont typeface="Arial" charset="0"/>
              <a:buChar char="•"/>
              <a:tabLst/>
              <a:defRPr/>
            </a:pPr>
            <a:r>
              <a:rPr lang="en-US" dirty="0"/>
              <a:t>Third level</a:t>
            </a:r>
          </a:p>
          <a:p>
            <a:pPr marL="1085850" marR="0" lvl="3" indent="-228600" algn="l" defTabSz="457200" rtl="0" eaLnBrk="1" fontAlgn="base" latinLnBrk="0" hangingPunct="1">
              <a:lnSpc>
                <a:spcPct val="100000"/>
              </a:lnSpc>
              <a:spcBef>
                <a:spcPts val="984"/>
              </a:spcBef>
              <a:spcAft>
                <a:spcPct val="0"/>
              </a:spcAft>
              <a:buClrTx/>
              <a:buSzTx/>
              <a:buFont typeface="Arial" charset="0"/>
              <a:buChar char="–"/>
              <a:tabLst/>
              <a:defRPr/>
            </a:pPr>
            <a:r>
              <a:rPr lang="en-US" dirty="0"/>
              <a:t>Fourth level</a:t>
            </a:r>
          </a:p>
          <a:p>
            <a:pPr marL="1370013" marR="0" lvl="4" indent="-230188" algn="l" defTabSz="457200" rtl="0" eaLnBrk="1" fontAlgn="base" latinLnBrk="0" hangingPunct="1">
              <a:lnSpc>
                <a:spcPct val="100000"/>
              </a:lnSpc>
              <a:spcBef>
                <a:spcPts val="984"/>
              </a:spcBef>
              <a:spcAft>
                <a:spcPct val="0"/>
              </a:spcAft>
              <a:buClrTx/>
              <a:buSzTx/>
              <a:buFont typeface="Arial"/>
              <a:buChar char="•"/>
              <a:tabLst/>
              <a:defRPr/>
            </a:pPr>
            <a:r>
              <a:rPr lang="en-US" dirty="0"/>
              <a:t>Fifth level</a:t>
            </a:r>
          </a:p>
        </p:txBody>
      </p:sp>
      <p:sp>
        <p:nvSpPr>
          <p:cNvPr id="17"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sp>
        <p:nvSpPr>
          <p:cNvPr id="8"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fld id="{8173D5D1-C40A-A64A-AD4C-697EB48642D8}" type="datetime1">
              <a:rPr lang="en-US" smtClean="0"/>
              <a:t>9/5/23</a:t>
            </a:fld>
            <a:endParaRPr lang="en-US" dirty="0"/>
          </a:p>
        </p:txBody>
      </p:sp>
      <p:sp>
        <p:nvSpPr>
          <p:cNvPr id="9" name="Footer Placeholder 4"/>
          <p:cNvSpPr>
            <a:spLocks noGrp="1"/>
          </p:cNvSpPr>
          <p:nvPr>
            <p:ph type="ftr" sz="quarter" idx="3"/>
          </p:nvPr>
        </p:nvSpPr>
        <p:spPr>
          <a:xfrm>
            <a:off x="1530603" y="4878161"/>
            <a:ext cx="626211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b="1"/>
              <a:t>S. Gourlay EUCAS 9-23</a:t>
            </a:r>
            <a:endParaRPr lang="en-US" b="1" dirty="0"/>
          </a:p>
        </p:txBody>
      </p:sp>
      <p:sp>
        <p:nvSpPr>
          <p:cNvPr id="10"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pic>
        <p:nvPicPr>
          <p:cNvPr id="4" name="Picture 3" descr="A picture containing icon&#10;&#10;Description automatically generated">
            <a:extLst>
              <a:ext uri="{FF2B5EF4-FFF2-40B4-BE49-F238E27FC236}">
                <a16:creationId xmlns:a16="http://schemas.microsoft.com/office/drawing/2014/main" id="{AA69CF24-F572-1D4A-841D-0D6930238C04}"/>
              </a:ext>
            </a:extLst>
          </p:cNvPr>
          <p:cNvPicPr>
            <a:picLocks noChangeAspect="1"/>
          </p:cNvPicPr>
          <p:nvPr userDrawn="1"/>
        </p:nvPicPr>
        <p:blipFill>
          <a:blip r:embed="rId2"/>
          <a:stretch>
            <a:fillRect/>
          </a:stretch>
        </p:blipFill>
        <p:spPr>
          <a:xfrm>
            <a:off x="7816531" y="4671986"/>
            <a:ext cx="1108394" cy="199149"/>
          </a:xfrm>
          <a:prstGeom prst="rect">
            <a:avLst/>
          </a:prstGeom>
        </p:spPr>
      </p:pic>
      <p:sp>
        <p:nvSpPr>
          <p:cNvPr id="5" name="Rectangle 4">
            <a:extLst>
              <a:ext uri="{FF2B5EF4-FFF2-40B4-BE49-F238E27FC236}">
                <a16:creationId xmlns:a16="http://schemas.microsoft.com/office/drawing/2014/main" id="{CE809BEC-FF0E-7C47-ACC3-F2E5E0425E29}"/>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392269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Logo Bottom: Comparison">
    <p:spTree>
      <p:nvGrpSpPr>
        <p:cNvPr id="1" name=""/>
        <p:cNvGrpSpPr/>
        <p:nvPr/>
      </p:nvGrpSpPr>
      <p:grpSpPr>
        <a:xfrm>
          <a:off x="0" y="0"/>
          <a:ext cx="0" cy="0"/>
          <a:chOff x="0" y="0"/>
          <a:chExt cx="0" cy="0"/>
        </a:xfrm>
      </p:grpSpPr>
      <p:sp>
        <p:nvSpPr>
          <p:cNvPr id="7" name="Content Placeholder 2"/>
          <p:cNvSpPr>
            <a:spLocks noGrp="1"/>
          </p:cNvSpPr>
          <p:nvPr>
            <p:ph sz="half" idx="13"/>
          </p:nvPr>
        </p:nvSpPr>
        <p:spPr>
          <a:xfrm>
            <a:off x="228601" y="728663"/>
            <a:ext cx="4206240" cy="2725341"/>
          </a:xfrm>
          <a:prstGeom prst="rect">
            <a:avLst/>
          </a:prstGeom>
        </p:spPr>
        <p:txBody>
          <a:bodyPr lIns="0" tIns="0" rIns="0" bIns="0"/>
          <a:lstStyle>
            <a:lvl1pPr marL="0" marR="0" indent="0" algn="l" defTabSz="457200" rtl="0" eaLnBrk="1" fontAlgn="base" latinLnBrk="0" hangingPunct="1">
              <a:lnSpc>
                <a:spcPct val="100000"/>
              </a:lnSpc>
              <a:spcBef>
                <a:spcPts val="984"/>
              </a:spcBef>
              <a:spcAft>
                <a:spcPct val="0"/>
              </a:spcAft>
              <a:buClrTx/>
              <a:buSzTx/>
              <a:buFont typeface="Arial" charset="0"/>
              <a:buNone/>
              <a:tabLst/>
              <a:defRPr sz="1800">
                <a:solidFill>
                  <a:srgbClr val="505050"/>
                </a:solidFill>
              </a:defRPr>
            </a:lvl1pPr>
            <a:lvl2pPr marL="512763" indent="-230188">
              <a:spcBef>
                <a:spcPts val="984"/>
              </a:spcBef>
              <a:defRPr sz="1600">
                <a:solidFill>
                  <a:srgbClr val="505050"/>
                </a:solidFill>
              </a:defRPr>
            </a:lvl2pPr>
            <a:lvl3pPr marL="803275" indent="-230188">
              <a:spcBef>
                <a:spcPts val="984"/>
              </a:spcBef>
              <a:defRPr sz="1500">
                <a:solidFill>
                  <a:srgbClr val="505050"/>
                </a:solidFill>
              </a:defRPr>
            </a:lvl3pPr>
            <a:lvl4pPr marL="1085850" indent="-228600">
              <a:spcBef>
                <a:spcPts val="984"/>
              </a:spcBef>
              <a:defRPr sz="1400">
                <a:solidFill>
                  <a:srgbClr val="505050"/>
                </a:solidFill>
              </a:defRPr>
            </a:lvl4pPr>
            <a:lvl5pPr marL="1370013" indent="-230188">
              <a:spcBef>
                <a:spcPts val="984"/>
              </a:spcBef>
              <a:buFont typeface="Arial"/>
              <a:buChar char="•"/>
              <a:defRPr sz="1400">
                <a:solidFill>
                  <a:srgbClr val="505050"/>
                </a:solidFill>
              </a:defRPr>
            </a:lvl5pPr>
            <a:lvl6pPr>
              <a:defRPr sz="1800"/>
            </a:lvl6pPr>
            <a:lvl7pPr>
              <a:defRPr sz="1800"/>
            </a:lvl7pPr>
            <a:lvl8pPr>
              <a:defRPr sz="1800"/>
            </a:lvl8pPr>
            <a:lvl9pPr>
              <a:defRPr sz="1800"/>
            </a:lvl9pPr>
          </a:lstStyle>
          <a:p>
            <a:pPr marL="230188" marR="0" lvl="0"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Click to edit Master text styles</a:t>
            </a:r>
          </a:p>
          <a:p>
            <a:pPr marL="230188" marR="0" lvl="1"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Second level</a:t>
            </a:r>
          </a:p>
          <a:p>
            <a:pPr marL="230188" marR="0" lvl="2"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Third level</a:t>
            </a:r>
          </a:p>
          <a:p>
            <a:pPr marL="230188" marR="0" lvl="3"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Fourth level</a:t>
            </a:r>
          </a:p>
          <a:p>
            <a:pPr marL="230188" marR="0" lvl="4"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Fifth level</a:t>
            </a:r>
            <a:endParaRPr lang="en-US" dirty="0"/>
          </a:p>
        </p:txBody>
      </p:sp>
      <p:sp>
        <p:nvSpPr>
          <p:cNvPr id="8" name="Content Placeholder 2"/>
          <p:cNvSpPr>
            <a:spLocks noGrp="1"/>
          </p:cNvSpPr>
          <p:nvPr>
            <p:ph sz="half" idx="15"/>
          </p:nvPr>
        </p:nvSpPr>
        <p:spPr>
          <a:xfrm>
            <a:off x="4692455" y="728663"/>
            <a:ext cx="4215383" cy="2725341"/>
          </a:xfrm>
          <a:prstGeom prst="rect">
            <a:avLst/>
          </a:prstGeom>
        </p:spPr>
        <p:txBody>
          <a:bodyPr lIns="0" tIns="0" rIns="0" bIns="0"/>
          <a:lstStyle>
            <a:lvl1pPr marL="230188" marR="0" indent="-230188" algn="l" defTabSz="457200" rtl="0" eaLnBrk="1" fontAlgn="base" latinLnBrk="0" hangingPunct="1">
              <a:lnSpc>
                <a:spcPct val="100000"/>
              </a:lnSpc>
              <a:spcBef>
                <a:spcPts val="984"/>
              </a:spcBef>
              <a:spcAft>
                <a:spcPct val="0"/>
              </a:spcAft>
              <a:buClrTx/>
              <a:buSzTx/>
              <a:buFont typeface="Arial" charset="0"/>
              <a:buChar char="•"/>
              <a:tabLst/>
              <a:defRPr sz="1800">
                <a:solidFill>
                  <a:srgbClr val="505050"/>
                </a:solidFill>
              </a:defRPr>
            </a:lvl1pPr>
            <a:lvl2pPr marL="512763" indent="-230188">
              <a:spcBef>
                <a:spcPts val="984"/>
              </a:spcBef>
              <a:defRPr sz="1600">
                <a:solidFill>
                  <a:srgbClr val="505050"/>
                </a:solidFill>
              </a:defRPr>
            </a:lvl2pPr>
            <a:lvl3pPr marL="806450" indent="-228600">
              <a:spcBef>
                <a:spcPts val="984"/>
              </a:spcBef>
              <a:defRPr sz="1500">
                <a:solidFill>
                  <a:srgbClr val="505050"/>
                </a:solidFill>
              </a:defRPr>
            </a:lvl3pPr>
            <a:lvl4pPr marL="1087438" indent="-228600">
              <a:spcBef>
                <a:spcPts val="984"/>
              </a:spcBef>
              <a:defRPr sz="1400">
                <a:solidFill>
                  <a:srgbClr val="505050"/>
                </a:solidFill>
              </a:defRPr>
            </a:lvl4pPr>
            <a:lvl5pPr marL="1370013" indent="-228600">
              <a:spcBef>
                <a:spcPts val="984"/>
              </a:spcBef>
              <a:buFont typeface="Arial"/>
              <a:buChar char="•"/>
              <a:defRPr sz="1400">
                <a:solidFill>
                  <a:srgbClr val="505050"/>
                </a:solidFill>
              </a:defRPr>
            </a:lvl5pPr>
            <a:lvl6pPr>
              <a:defRPr sz="1800"/>
            </a:lvl6pPr>
            <a:lvl7pPr>
              <a:defRPr sz="1800"/>
            </a:lvl7pPr>
            <a:lvl8pPr>
              <a:defRPr sz="1800"/>
            </a:lvl8pPr>
            <a:lvl9pPr>
              <a:defRPr sz="1800"/>
            </a:lvl9pPr>
          </a:lstStyle>
          <a:p>
            <a:pPr marL="230188" marR="0" lvl="0"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Click to edit Master text styles</a:t>
            </a:r>
          </a:p>
          <a:p>
            <a:pPr marL="230188" marR="0" lvl="1"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Second level</a:t>
            </a:r>
          </a:p>
          <a:p>
            <a:pPr marL="230188" marR="0" lvl="2"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Third level</a:t>
            </a:r>
          </a:p>
          <a:p>
            <a:pPr marL="230188" marR="0" lvl="3"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Fourth level</a:t>
            </a:r>
          </a:p>
          <a:p>
            <a:pPr marL="230188" marR="0" lvl="4" indent="-230188" algn="l" defTabSz="457200" rtl="0" eaLnBrk="1" fontAlgn="base" latinLnBrk="0" hangingPunct="1">
              <a:lnSpc>
                <a:spcPct val="100000"/>
              </a:lnSpc>
              <a:spcBef>
                <a:spcPts val="984"/>
              </a:spcBef>
              <a:spcAft>
                <a:spcPct val="0"/>
              </a:spcAft>
              <a:buClrTx/>
              <a:buSzTx/>
              <a:buFont typeface="Arial" charset="0"/>
              <a:buChar char="•"/>
              <a:tabLst/>
              <a:defRPr/>
            </a:pPr>
            <a:r>
              <a:rPr lang="en-US"/>
              <a:t>Fifth level</a:t>
            </a:r>
            <a:endParaRPr lang="en-US" dirty="0"/>
          </a:p>
        </p:txBody>
      </p:sp>
      <p:sp>
        <p:nvSpPr>
          <p:cNvPr id="9" name="Text Placeholder 3"/>
          <p:cNvSpPr>
            <a:spLocks noGrp="1"/>
          </p:cNvSpPr>
          <p:nvPr>
            <p:ph type="body" sz="half" idx="16"/>
          </p:nvPr>
        </p:nvSpPr>
        <p:spPr>
          <a:xfrm>
            <a:off x="229365" y="3573827"/>
            <a:ext cx="4205476" cy="949359"/>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19"/>
          </p:nvPr>
        </p:nvSpPr>
        <p:spPr>
          <a:xfrm>
            <a:off x="4692452" y="3573827"/>
            <a:ext cx="4206239" cy="949359"/>
          </a:xfrm>
          <a:prstGeom prst="rect">
            <a:avLst/>
          </a:prstGeom>
        </p:spPr>
        <p:txBody>
          <a:bodyPr lIns="0" tIns="0" rIns="0" bIns="0"/>
          <a:lstStyle>
            <a:lvl1pPr marL="0" indent="0">
              <a:buNone/>
              <a:defRPr sz="1300" b="1" i="0">
                <a:solidFill>
                  <a:srgbClr val="004C97"/>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fld id="{1B84AE49-8571-C64E-A756-5462C7C3BF58}" type="datetime1">
              <a:rPr lang="en-US" smtClean="0"/>
              <a:t>9/5/23</a:t>
            </a:fld>
            <a:endParaRPr lang="en-US" dirty="0"/>
          </a:p>
        </p:txBody>
      </p:sp>
      <p:sp>
        <p:nvSpPr>
          <p:cNvPr id="12" name="Footer Placeholder 4"/>
          <p:cNvSpPr>
            <a:spLocks noGrp="1"/>
          </p:cNvSpPr>
          <p:nvPr>
            <p:ph type="ftr" sz="quarter" idx="3"/>
          </p:nvPr>
        </p:nvSpPr>
        <p:spPr>
          <a:xfrm>
            <a:off x="1530602" y="4878161"/>
            <a:ext cx="6262118"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b="1"/>
              <a:t>S. Gourlay EUCAS 9-23</a:t>
            </a:r>
            <a:endParaRPr lang="en-US" b="1" dirty="0"/>
          </a:p>
        </p:txBody>
      </p:sp>
      <p:sp>
        <p:nvSpPr>
          <p:cNvPr id="13"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14" name="Title 1"/>
          <p:cNvSpPr>
            <a:spLocks noGrp="1"/>
          </p:cNvSpPr>
          <p:nvPr>
            <p:ph type="title"/>
          </p:nvPr>
        </p:nvSpPr>
        <p:spPr>
          <a:xfrm>
            <a:off x="228600" y="188814"/>
            <a:ext cx="8686800" cy="320908"/>
          </a:xfrm>
          <a:prstGeom prst="rect">
            <a:avLst/>
          </a:prstGeom>
        </p:spPr>
        <p:txBody>
          <a:bodyPr lIns="0" tIns="0" rIns="0" bIns="0" anchor="b" anchorCtr="0"/>
          <a:lstStyle>
            <a:lvl1pPr>
              <a:defRPr sz="2200">
                <a:solidFill>
                  <a:srgbClr val="004C97"/>
                </a:solidFill>
              </a:defRPr>
            </a:lvl1pPr>
          </a:lstStyle>
          <a:p>
            <a:r>
              <a:rPr lang="en-US"/>
              <a:t>Click to edit Master title style</a:t>
            </a:r>
            <a:endParaRPr lang="en-US" dirty="0"/>
          </a:p>
        </p:txBody>
      </p:sp>
      <p:pic>
        <p:nvPicPr>
          <p:cNvPr id="15" name="Picture 14" descr="A picture containing icon&#10;&#10;Description automatically generated">
            <a:extLst>
              <a:ext uri="{FF2B5EF4-FFF2-40B4-BE49-F238E27FC236}">
                <a16:creationId xmlns:a16="http://schemas.microsoft.com/office/drawing/2014/main" id="{D4D081AD-4B52-6F4C-8D4F-511833C98F95}"/>
              </a:ext>
            </a:extLst>
          </p:cNvPr>
          <p:cNvPicPr>
            <a:picLocks noChangeAspect="1"/>
          </p:cNvPicPr>
          <p:nvPr userDrawn="1"/>
        </p:nvPicPr>
        <p:blipFill>
          <a:blip r:embed="rId2"/>
          <a:stretch>
            <a:fillRect/>
          </a:stretch>
        </p:blipFill>
        <p:spPr>
          <a:xfrm>
            <a:off x="7816531" y="4671986"/>
            <a:ext cx="1108394" cy="199149"/>
          </a:xfrm>
          <a:prstGeom prst="rect">
            <a:avLst/>
          </a:prstGeom>
        </p:spPr>
      </p:pic>
      <p:sp>
        <p:nvSpPr>
          <p:cNvPr id="17" name="Rectangle 16">
            <a:extLst>
              <a:ext uri="{FF2B5EF4-FFF2-40B4-BE49-F238E27FC236}">
                <a16:creationId xmlns:a16="http://schemas.microsoft.com/office/drawing/2014/main" id="{69B3E4F6-B022-5F44-B5A5-9E70BD7DAD71}"/>
              </a:ext>
            </a:extLst>
          </p:cNvPr>
          <p:cNvSpPr/>
          <p:nvPr userDrawn="1"/>
        </p:nvSpPr>
        <p:spPr>
          <a:xfrm>
            <a:off x="219075" y="4737100"/>
            <a:ext cx="7531101" cy="73025"/>
          </a:xfrm>
          <a:prstGeom prst="rect">
            <a:avLst/>
          </a:prstGeom>
          <a:solidFill>
            <a:srgbClr val="97D7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1395800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 name="Date Placeholder 3"/>
          <p:cNvSpPr>
            <a:spLocks noGrp="1"/>
          </p:cNvSpPr>
          <p:nvPr>
            <p:ph type="dt" sz="half" idx="2"/>
          </p:nvPr>
        </p:nvSpPr>
        <p:spPr>
          <a:xfrm>
            <a:off x="736827" y="4878161"/>
            <a:ext cx="675368" cy="180975"/>
          </a:xfrm>
          <a:prstGeom prst="rect">
            <a:avLst/>
          </a:prstGeom>
        </p:spPr>
        <p:txBody>
          <a:bodyPr vert="horz" wrap="square" lIns="0" tIns="0" rIns="0" bIns="0" numCol="1" anchor="t" anchorCtr="0" compatLnSpc="1">
            <a:prstTxWarp prst="textNoShape">
              <a:avLst/>
            </a:prstTxWarp>
          </a:bodyPr>
          <a:lstStyle>
            <a:lvl1pPr algn="l">
              <a:defRPr sz="900" smtClean="0">
                <a:solidFill>
                  <a:srgbClr val="004C97"/>
                </a:solidFill>
                <a:latin typeface="Helvetica" charset="0"/>
                <a:cs typeface="ＭＳ Ｐゴシック" charset="0"/>
              </a:defRPr>
            </a:lvl1pPr>
          </a:lstStyle>
          <a:p>
            <a:pPr>
              <a:defRPr/>
            </a:pPr>
            <a:fld id="{D6E7CF4A-D62E-F84C-AC63-C85CA66A7B4B}" type="datetime1">
              <a:rPr lang="en-US" smtClean="0"/>
              <a:t>9/5/23</a:t>
            </a:fld>
            <a:endParaRPr lang="en-US" dirty="0"/>
          </a:p>
        </p:txBody>
      </p:sp>
      <p:sp>
        <p:nvSpPr>
          <p:cNvPr id="15" name="Footer Placeholder 4"/>
          <p:cNvSpPr>
            <a:spLocks noGrp="1"/>
          </p:cNvSpPr>
          <p:nvPr>
            <p:ph type="ftr" sz="quarter" idx="3"/>
          </p:nvPr>
        </p:nvSpPr>
        <p:spPr>
          <a:xfrm>
            <a:off x="1530605" y="4878161"/>
            <a:ext cx="6260399" cy="182155"/>
          </a:xfrm>
          <a:prstGeom prst="rect">
            <a:avLst/>
          </a:prstGeom>
        </p:spPr>
        <p:txBody>
          <a:bodyPr lIns="0" tIns="0" rIns="0" bIns="0" anchor="t" anchorCtr="0"/>
          <a:lstStyle>
            <a:lvl1pPr marL="0" algn="l">
              <a:defRPr sz="900">
                <a:solidFill>
                  <a:srgbClr val="004C97"/>
                </a:solidFill>
                <a:latin typeface="Helvetica"/>
                <a:ea typeface="ＭＳ Ｐゴシック" charset="0"/>
                <a:cs typeface="ＭＳ Ｐゴシック" charset="0"/>
              </a:defRPr>
            </a:lvl1pPr>
          </a:lstStyle>
          <a:p>
            <a:pPr>
              <a:defRPr/>
            </a:pPr>
            <a:r>
              <a:rPr lang="en-US" b="1"/>
              <a:t>S. Gourlay EUCAS 9-23</a:t>
            </a:r>
            <a:endParaRPr lang="en-US" b="1" dirty="0"/>
          </a:p>
        </p:txBody>
      </p:sp>
      <p:sp>
        <p:nvSpPr>
          <p:cNvPr id="16" name="Slide Number Placeholder 5"/>
          <p:cNvSpPr>
            <a:spLocks noGrp="1"/>
          </p:cNvSpPr>
          <p:nvPr>
            <p:ph type="sldNum" sz="quarter" idx="4"/>
          </p:nvPr>
        </p:nvSpPr>
        <p:spPr>
          <a:xfrm>
            <a:off x="222250" y="4878161"/>
            <a:ext cx="414338" cy="177964"/>
          </a:xfrm>
          <a:prstGeom prst="rect">
            <a:avLst/>
          </a:prstGeom>
        </p:spPr>
        <p:txBody>
          <a:bodyPr vert="horz" wrap="square" lIns="0" tIns="0" rIns="0" bIns="0" numCol="1" anchor="t" anchorCtr="0" compatLnSpc="1">
            <a:prstTxWarp prst="textNoShape">
              <a:avLst/>
            </a:prstTxWarp>
          </a:bodyPr>
          <a:lstStyle>
            <a:lvl1pPr>
              <a:defRPr sz="9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
        <p:nvSpPr>
          <p:cNvPr id="20" name="Date Placeholder 3"/>
          <p:cNvSpPr txBox="1">
            <a:spLocks/>
          </p:cNvSpPr>
          <p:nvPr/>
        </p:nvSpPr>
        <p:spPr>
          <a:xfrm>
            <a:off x="6450016" y="3358114"/>
            <a:ext cx="1076325" cy="180975"/>
          </a:xfrm>
          <a:prstGeom prst="rect">
            <a:avLst/>
          </a:prstGeom>
        </p:spPr>
        <p:txBody>
          <a:bodyPr/>
          <a:ls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endParaRPr lang="en-US" dirty="0"/>
          </a:p>
        </p:txBody>
      </p:sp>
      <p:grpSp>
        <p:nvGrpSpPr>
          <p:cNvPr id="25" name="Group 24"/>
          <p:cNvGrpSpPr>
            <a:grpSpLocks noChangeAspect="1"/>
          </p:cNvGrpSpPr>
          <p:nvPr userDrawn="1"/>
        </p:nvGrpSpPr>
        <p:grpSpPr>
          <a:xfrm>
            <a:off x="215900" y="4670857"/>
            <a:ext cx="8699500" cy="202387"/>
            <a:chOff x="600217" y="6229673"/>
            <a:chExt cx="8297721" cy="257386"/>
          </a:xfrm>
        </p:grpSpPr>
        <p:cxnSp>
          <p:nvCxnSpPr>
            <p:cNvPr id="26" name="Straight Connector 25"/>
            <p:cNvCxnSpPr/>
            <p:nvPr userDrawn="1"/>
          </p:nvCxnSpPr>
          <p:spPr>
            <a:xfrm>
              <a:off x="600217" y="6357936"/>
              <a:ext cx="7190785" cy="0"/>
            </a:xfrm>
            <a:prstGeom prst="line">
              <a:avLst/>
            </a:prstGeom>
            <a:ln w="76200" cmpd="sng">
              <a:solidFill>
                <a:srgbClr val="99D6EA"/>
              </a:solidFill>
            </a:ln>
            <a:effectLst/>
          </p:spPr>
          <p:style>
            <a:lnRef idx="2">
              <a:schemeClr val="accent1"/>
            </a:lnRef>
            <a:fillRef idx="0">
              <a:schemeClr val="accent1"/>
            </a:fillRef>
            <a:effectRef idx="1">
              <a:schemeClr val="accent1"/>
            </a:effectRef>
            <a:fontRef idx="minor">
              <a:schemeClr val="tx1"/>
            </a:fontRef>
          </p:style>
        </p:cxnSp>
        <p:pic>
          <p:nvPicPr>
            <p:cNvPr id="27" name="Picture 6" descr="FermiLogo_RGB_NALBlue.png"/>
            <p:cNvPicPr>
              <a:picLocks/>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7853781" y="6229673"/>
              <a:ext cx="1044157" cy="2573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Tree>
  </p:cSld>
  <p:clrMap bg1="lt1" tx1="dk1" bg2="lt2" tx2="dk2" accent1="accent1" accent2="accent2" accent3="accent3" accent4="accent4" accent5="accent5" accent6="accent6" hlink="hlink" folHlink="folHlink"/>
  <p:sldLayoutIdLst>
    <p:sldLayoutId id="2147484119" r:id="rId1"/>
    <p:sldLayoutId id="2147484123" r:id="rId2"/>
    <p:sldLayoutId id="2147484124" r:id="rId3"/>
    <p:sldLayoutId id="2147484125" r:id="rId4"/>
    <p:sldLayoutId id="2147484126" r:id="rId5"/>
    <p:sldLayoutId id="2147484128" r:id="rId6"/>
    <p:sldLayoutId id="2147484127" r:id="rId7"/>
    <p:sldLayoutId id="2147484104" r:id="rId8"/>
    <p:sldLayoutId id="2147484105" r:id="rId9"/>
    <p:sldLayoutId id="2147484120" r:id="rId10"/>
    <p:sldLayoutId id="2147484103" r:id="rId11"/>
    <p:sldLayoutId id="2147484122" r:id="rId12"/>
    <p:sldLayoutId id="2147484116" r:id="rId13"/>
    <p:sldLayoutId id="2147484129" r:id="rId14"/>
  </p:sldLayoutIdLst>
  <p:hf hdr="0"/>
  <p:txStyles>
    <p:titleStyle>
      <a:lvl1pPr algn="l" defTabSz="457200" rtl="0" eaLnBrk="1" fontAlgn="base" hangingPunct="1">
        <a:spcBef>
          <a:spcPct val="0"/>
        </a:spcBef>
        <a:spcAft>
          <a:spcPct val="0"/>
        </a:spcAft>
        <a:defRPr sz="1700" b="1" kern="1200">
          <a:solidFill>
            <a:srgbClr val="2E5286"/>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kern="1200">
          <a:solidFill>
            <a:srgbClr val="7F7F7F"/>
          </a:solidFill>
          <a:latin typeface="Helvetica"/>
          <a:ea typeface="Geneva"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1600" kern="1200">
          <a:solidFill>
            <a:srgbClr val="7F7F7F"/>
          </a:solidFill>
          <a:latin typeface="Helvetica"/>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1400" kern="1200">
          <a:solidFill>
            <a:srgbClr val="7F7F7F"/>
          </a:solidFill>
          <a:latin typeface="Helvetica"/>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1200" kern="1200">
          <a:solidFill>
            <a:srgbClr val="7F7F7F"/>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emf"/><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8.xml"/><Relationship Id="rId4" Type="http://schemas.openxmlformats.org/officeDocument/2006/relationships/image" Target="../media/image5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jpeg"/><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8.xml"/><Relationship Id="rId6" Type="http://schemas.openxmlformats.org/officeDocument/2006/relationships/image" Target="../media/image42.jpeg"/><Relationship Id="rId5" Type="http://schemas.openxmlformats.org/officeDocument/2006/relationships/image" Target="../media/image41.png"/><Relationship Id="rId4" Type="http://schemas.openxmlformats.org/officeDocument/2006/relationships/image" Target="../media/image40.png"/></Relationships>
</file>

<file path=ppt/slides/_rels/slide2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8.xml"/><Relationship Id="rId6" Type="http://schemas.openxmlformats.org/officeDocument/2006/relationships/image" Target="../media/image47.png"/><Relationship Id="rId5" Type="http://schemas.openxmlformats.org/officeDocument/2006/relationships/image" Target="../media/image46.emf"/><Relationship Id="rId4" Type="http://schemas.openxmlformats.org/officeDocument/2006/relationships/image" Target="../media/image4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8.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hyperlink" Target="https://iopscience.iop.org/article/10.1088/1748-0221/18/05/P05018" TargetMode="Externa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jp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8.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emf"/><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536B0CE-C02C-D5D3-D048-F89037393F56}"/>
              </a:ext>
            </a:extLst>
          </p:cNvPr>
          <p:cNvSpPr>
            <a:spLocks noGrp="1"/>
          </p:cNvSpPr>
          <p:nvPr>
            <p:ph type="body" sz="quarter" idx="10"/>
          </p:nvPr>
        </p:nvSpPr>
        <p:spPr>
          <a:xfrm>
            <a:off x="334493" y="4115516"/>
            <a:ext cx="8499231" cy="935794"/>
          </a:xfrm>
        </p:spPr>
        <p:txBody>
          <a:bodyPr/>
          <a:lstStyle/>
          <a:p>
            <a:pPr algn="ctr"/>
            <a:r>
              <a:rPr lang="en-US" dirty="0"/>
              <a:t>Steve Gourlay</a:t>
            </a:r>
          </a:p>
          <a:p>
            <a:pPr algn="ctr"/>
            <a:r>
              <a:rPr lang="en-US" dirty="0"/>
              <a:t>Director, Magnet Technology Division</a:t>
            </a:r>
          </a:p>
          <a:p>
            <a:pPr algn="ctr"/>
            <a:r>
              <a:rPr lang="en-US" dirty="0"/>
              <a:t>Fermilab</a:t>
            </a:r>
          </a:p>
        </p:txBody>
      </p:sp>
      <p:sp>
        <p:nvSpPr>
          <p:cNvPr id="3" name="Text Placeholder 2">
            <a:extLst>
              <a:ext uri="{FF2B5EF4-FFF2-40B4-BE49-F238E27FC236}">
                <a16:creationId xmlns:a16="http://schemas.microsoft.com/office/drawing/2014/main" id="{C761846A-ECA8-92D3-0222-ACC590C69551}"/>
              </a:ext>
            </a:extLst>
          </p:cNvPr>
          <p:cNvSpPr>
            <a:spLocks noGrp="1"/>
          </p:cNvSpPr>
          <p:nvPr>
            <p:ph type="body" sz="quarter" idx="11"/>
          </p:nvPr>
        </p:nvSpPr>
        <p:spPr>
          <a:xfrm>
            <a:off x="0" y="3237621"/>
            <a:ext cx="9144000" cy="752287"/>
          </a:xfrm>
        </p:spPr>
        <p:txBody>
          <a:bodyPr>
            <a:normAutofit lnSpcReduction="10000"/>
          </a:bodyPr>
          <a:lstStyle/>
          <a:p>
            <a:pPr algn="ctr"/>
            <a:r>
              <a:rPr lang="en-US" sz="2000" dirty="0"/>
              <a:t>Technology Demands of a Muon Collider and its </a:t>
            </a:r>
          </a:p>
          <a:p>
            <a:pPr algn="ctr"/>
            <a:r>
              <a:rPr lang="en-US" sz="2000" dirty="0"/>
              <a:t>Relation to other HEP Projects</a:t>
            </a:r>
          </a:p>
        </p:txBody>
      </p:sp>
      <p:pic>
        <p:nvPicPr>
          <p:cNvPr id="5" name="Picture 4" descr="A logo for a company&#10;&#10;Description automatically generated">
            <a:extLst>
              <a:ext uri="{FF2B5EF4-FFF2-40B4-BE49-F238E27FC236}">
                <a16:creationId xmlns:a16="http://schemas.microsoft.com/office/drawing/2014/main" id="{57A482F1-6D60-0593-A7D2-CEBF3172BB1A}"/>
              </a:ext>
            </a:extLst>
          </p:cNvPr>
          <p:cNvPicPr>
            <a:picLocks noChangeAspect="1"/>
          </p:cNvPicPr>
          <p:nvPr/>
        </p:nvPicPr>
        <p:blipFill>
          <a:blip r:embed="rId2"/>
          <a:stretch>
            <a:fillRect/>
          </a:stretch>
        </p:blipFill>
        <p:spPr>
          <a:xfrm>
            <a:off x="6419850" y="3988787"/>
            <a:ext cx="2724150" cy="1060450"/>
          </a:xfrm>
          <a:prstGeom prst="rect">
            <a:avLst/>
          </a:prstGeom>
        </p:spPr>
      </p:pic>
    </p:spTree>
    <p:extLst>
      <p:ext uri="{BB962C8B-B14F-4D97-AF65-F5344CB8AC3E}">
        <p14:creationId xmlns:p14="http://schemas.microsoft.com/office/powerpoint/2010/main" val="28028887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673BA86-3553-6672-2F6B-AADA1D6D7DB3}"/>
              </a:ext>
            </a:extLst>
          </p:cNvPr>
          <p:cNvSpPr>
            <a:spLocks noGrp="1"/>
          </p:cNvSpPr>
          <p:nvPr>
            <p:ph type="title"/>
          </p:nvPr>
        </p:nvSpPr>
        <p:spPr/>
        <p:txBody>
          <a:bodyPr/>
          <a:lstStyle/>
          <a:p>
            <a:r>
              <a:rPr lang="en-US" dirty="0"/>
              <a:t>High energy colliders</a:t>
            </a:r>
            <a:endParaRPr lang="en-US" baseline="30000" dirty="0"/>
          </a:p>
        </p:txBody>
      </p:sp>
      <p:sp>
        <p:nvSpPr>
          <p:cNvPr id="4" name="Date Placeholder 3">
            <a:extLst>
              <a:ext uri="{FF2B5EF4-FFF2-40B4-BE49-F238E27FC236}">
                <a16:creationId xmlns:a16="http://schemas.microsoft.com/office/drawing/2014/main" id="{86C7170D-02C7-7B7A-5A0C-B981B93BD771}"/>
              </a:ext>
            </a:extLst>
          </p:cNvPr>
          <p:cNvSpPr>
            <a:spLocks noGrp="1"/>
          </p:cNvSpPr>
          <p:nvPr>
            <p:ph type="dt" sz="half" idx="2"/>
          </p:nvPr>
        </p:nvSpPr>
        <p:spPr/>
        <p:txBody>
          <a:bodyPr/>
          <a:lstStyle/>
          <a:p>
            <a:pPr>
              <a:defRPr/>
            </a:pPr>
            <a:fld id="{AB70BFD1-2CFA-C249-A6D6-B2F230835091}" type="datetime1">
              <a:rPr lang="en-US" smtClean="0"/>
              <a:t>9/5/23</a:t>
            </a:fld>
            <a:endParaRPr lang="en-US" dirty="0"/>
          </a:p>
        </p:txBody>
      </p:sp>
      <p:sp>
        <p:nvSpPr>
          <p:cNvPr id="5" name="Footer Placeholder 4">
            <a:extLst>
              <a:ext uri="{FF2B5EF4-FFF2-40B4-BE49-F238E27FC236}">
                <a16:creationId xmlns:a16="http://schemas.microsoft.com/office/drawing/2014/main" id="{DD6C6C6B-8544-2244-7539-DB3F756D06EC}"/>
              </a:ext>
            </a:extLst>
          </p:cNvPr>
          <p:cNvSpPr>
            <a:spLocks noGrp="1"/>
          </p:cNvSpPr>
          <p:nvPr>
            <p:ph type="ftr" sz="quarter" idx="3"/>
          </p:nvPr>
        </p:nvSpPr>
        <p:spPr/>
        <p:txBody>
          <a:bodyPr/>
          <a:lstStyle/>
          <a:p>
            <a:pPr>
              <a:defRPr/>
            </a:pPr>
            <a:r>
              <a:rPr lang="en-US"/>
              <a:t>S. Gourlay EUCAS 9-23</a:t>
            </a:r>
            <a:endParaRPr lang="en-US" b="1" dirty="0"/>
          </a:p>
        </p:txBody>
      </p:sp>
      <p:sp>
        <p:nvSpPr>
          <p:cNvPr id="6" name="Slide Number Placeholder 5">
            <a:extLst>
              <a:ext uri="{FF2B5EF4-FFF2-40B4-BE49-F238E27FC236}">
                <a16:creationId xmlns:a16="http://schemas.microsoft.com/office/drawing/2014/main" id="{306C3A72-4CA4-FA2C-CDC7-27EF831FECE6}"/>
              </a:ext>
            </a:extLst>
          </p:cNvPr>
          <p:cNvSpPr>
            <a:spLocks noGrp="1"/>
          </p:cNvSpPr>
          <p:nvPr>
            <p:ph type="sldNum" sz="quarter" idx="4"/>
          </p:nvPr>
        </p:nvSpPr>
        <p:spPr/>
        <p:txBody>
          <a:bodyPr/>
          <a:lstStyle/>
          <a:p>
            <a:pPr>
              <a:defRPr/>
            </a:pPr>
            <a:fld id="{148C009B-CB69-E04A-B9B3-34B26D69E9CF}" type="slidenum">
              <a:rPr lang="en-US" smtClean="0"/>
              <a:pPr>
                <a:defRPr/>
              </a:pPr>
              <a:t>10</a:t>
            </a:fld>
            <a:endParaRPr lang="en-US" dirty="0"/>
          </a:p>
        </p:txBody>
      </p:sp>
      <p:grpSp>
        <p:nvGrpSpPr>
          <p:cNvPr id="8" name="Group 7">
            <a:extLst>
              <a:ext uri="{FF2B5EF4-FFF2-40B4-BE49-F238E27FC236}">
                <a16:creationId xmlns:a16="http://schemas.microsoft.com/office/drawing/2014/main" id="{1FA3EF80-3533-F1CB-0AC2-FF57A0925AF0}"/>
              </a:ext>
            </a:extLst>
          </p:cNvPr>
          <p:cNvGrpSpPr/>
          <p:nvPr/>
        </p:nvGrpSpPr>
        <p:grpSpPr>
          <a:xfrm>
            <a:off x="2668643" y="3421786"/>
            <a:ext cx="1503745" cy="1284738"/>
            <a:chOff x="2676077" y="3571420"/>
            <a:chExt cx="1503745" cy="1284738"/>
          </a:xfrm>
        </p:grpSpPr>
        <p:sp>
          <p:nvSpPr>
            <p:cNvPr id="9" name="TextBox 8">
              <a:extLst>
                <a:ext uri="{FF2B5EF4-FFF2-40B4-BE49-F238E27FC236}">
                  <a16:creationId xmlns:a16="http://schemas.microsoft.com/office/drawing/2014/main" id="{CCDF9043-54D8-77C2-A914-4534FB1B9700}"/>
                </a:ext>
              </a:extLst>
            </p:cNvPr>
            <p:cNvSpPr txBox="1"/>
            <p:nvPr/>
          </p:nvSpPr>
          <p:spPr>
            <a:xfrm>
              <a:off x="2676077" y="4025161"/>
              <a:ext cx="1503745" cy="830997"/>
            </a:xfrm>
            <a:prstGeom prst="rect">
              <a:avLst/>
            </a:prstGeom>
            <a:noFill/>
          </p:spPr>
          <p:txBody>
            <a:bodyPr wrap="none" rtlCol="0">
              <a:spAutoFit/>
            </a:bodyPr>
            <a:lstStyle/>
            <a:p>
              <a:r>
                <a:rPr lang="en-US" sz="1600" dirty="0"/>
                <a:t>FCC-</a:t>
              </a:r>
              <a:r>
                <a:rPr lang="en-US" sz="1600" dirty="0" err="1"/>
                <a:t>hh</a:t>
              </a:r>
              <a:r>
                <a:rPr lang="en-US" sz="1600" dirty="0"/>
                <a:t> 2 – 4 IPs</a:t>
              </a:r>
            </a:p>
            <a:p>
              <a:r>
                <a:rPr lang="en-US" sz="1600" dirty="0"/>
                <a:t>MC      2 IPs</a:t>
              </a:r>
            </a:p>
            <a:p>
              <a:r>
                <a:rPr lang="en-US" sz="1600" dirty="0"/>
                <a:t>LC’s     1 IP</a:t>
              </a:r>
            </a:p>
          </p:txBody>
        </p:sp>
        <p:sp>
          <p:nvSpPr>
            <p:cNvPr id="10" name="Up Arrow 9">
              <a:extLst>
                <a:ext uri="{FF2B5EF4-FFF2-40B4-BE49-F238E27FC236}">
                  <a16:creationId xmlns:a16="http://schemas.microsoft.com/office/drawing/2014/main" id="{F327411F-08A3-228C-79C5-2CED06D02692}"/>
                </a:ext>
              </a:extLst>
            </p:cNvPr>
            <p:cNvSpPr/>
            <p:nvPr/>
          </p:nvSpPr>
          <p:spPr>
            <a:xfrm>
              <a:off x="3344554" y="3571420"/>
              <a:ext cx="276476" cy="370260"/>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2" name="Group 11">
            <a:extLst>
              <a:ext uri="{FF2B5EF4-FFF2-40B4-BE49-F238E27FC236}">
                <a16:creationId xmlns:a16="http://schemas.microsoft.com/office/drawing/2014/main" id="{27B477E3-8513-BDB6-52FF-3EFC09F5E307}"/>
              </a:ext>
            </a:extLst>
          </p:cNvPr>
          <p:cNvGrpSpPr/>
          <p:nvPr/>
        </p:nvGrpSpPr>
        <p:grpSpPr>
          <a:xfrm>
            <a:off x="559420" y="625189"/>
            <a:ext cx="7779834" cy="2740156"/>
            <a:chOff x="559420" y="625189"/>
            <a:chExt cx="7779834" cy="2740156"/>
          </a:xfrm>
        </p:grpSpPr>
        <p:pic>
          <p:nvPicPr>
            <p:cNvPr id="7" name="Picture 6">
              <a:extLst>
                <a:ext uri="{FF2B5EF4-FFF2-40B4-BE49-F238E27FC236}">
                  <a16:creationId xmlns:a16="http://schemas.microsoft.com/office/drawing/2014/main" id="{21534739-9BCC-BD7A-906F-BA9269EC2D7B}"/>
                </a:ext>
              </a:extLst>
            </p:cNvPr>
            <p:cNvPicPr>
              <a:picLocks noChangeAspect="1"/>
            </p:cNvPicPr>
            <p:nvPr/>
          </p:nvPicPr>
          <p:blipFill>
            <a:blip r:embed="rId2"/>
            <a:stretch>
              <a:fillRect/>
            </a:stretch>
          </p:blipFill>
          <p:spPr>
            <a:xfrm>
              <a:off x="559420" y="1079345"/>
              <a:ext cx="7772400" cy="2286000"/>
            </a:xfrm>
            <a:prstGeom prst="rect">
              <a:avLst/>
            </a:prstGeom>
          </p:spPr>
        </p:pic>
        <p:pic>
          <p:nvPicPr>
            <p:cNvPr id="11" name="Picture 10">
              <a:extLst>
                <a:ext uri="{FF2B5EF4-FFF2-40B4-BE49-F238E27FC236}">
                  <a16:creationId xmlns:a16="http://schemas.microsoft.com/office/drawing/2014/main" id="{FA51E319-664E-7FDB-B09B-8CB7DFC764D7}"/>
                </a:ext>
              </a:extLst>
            </p:cNvPr>
            <p:cNvPicPr>
              <a:picLocks noChangeAspect="1"/>
            </p:cNvPicPr>
            <p:nvPr/>
          </p:nvPicPr>
          <p:blipFill>
            <a:blip r:embed="rId3"/>
            <a:stretch>
              <a:fillRect/>
            </a:stretch>
          </p:blipFill>
          <p:spPr>
            <a:xfrm>
              <a:off x="566854" y="625189"/>
              <a:ext cx="7772400" cy="469024"/>
            </a:xfrm>
            <a:prstGeom prst="rect">
              <a:avLst/>
            </a:prstGeom>
          </p:spPr>
        </p:pic>
      </p:grpSp>
      <p:grpSp>
        <p:nvGrpSpPr>
          <p:cNvPr id="13" name="Group 12">
            <a:extLst>
              <a:ext uri="{FF2B5EF4-FFF2-40B4-BE49-F238E27FC236}">
                <a16:creationId xmlns:a16="http://schemas.microsoft.com/office/drawing/2014/main" id="{D1ADD78F-A244-7D36-E088-CF667AACBA01}"/>
              </a:ext>
            </a:extLst>
          </p:cNvPr>
          <p:cNvGrpSpPr/>
          <p:nvPr/>
        </p:nvGrpSpPr>
        <p:grpSpPr>
          <a:xfrm>
            <a:off x="5839270" y="3515038"/>
            <a:ext cx="2507418" cy="1257639"/>
            <a:chOff x="5839270" y="3515038"/>
            <a:chExt cx="2507418" cy="1257639"/>
          </a:xfrm>
        </p:grpSpPr>
        <p:sp>
          <p:nvSpPr>
            <p:cNvPr id="14" name="TextBox 13">
              <a:extLst>
                <a:ext uri="{FF2B5EF4-FFF2-40B4-BE49-F238E27FC236}">
                  <a16:creationId xmlns:a16="http://schemas.microsoft.com/office/drawing/2014/main" id="{3CB91004-4A43-CB77-5F5A-40797185A8F2}"/>
                </a:ext>
              </a:extLst>
            </p:cNvPr>
            <p:cNvSpPr txBox="1"/>
            <p:nvPr/>
          </p:nvSpPr>
          <p:spPr>
            <a:xfrm>
              <a:off x="5839270" y="3941680"/>
              <a:ext cx="2507418" cy="830997"/>
            </a:xfrm>
            <a:prstGeom prst="rect">
              <a:avLst/>
            </a:prstGeom>
            <a:noFill/>
          </p:spPr>
          <p:txBody>
            <a:bodyPr wrap="none" rtlCol="0">
              <a:spAutoFit/>
            </a:bodyPr>
            <a:lstStyle/>
            <a:p>
              <a:r>
                <a:rPr lang="en-US" sz="1600" dirty="0"/>
                <a:t>Estimated Total Project Cost</a:t>
              </a:r>
            </a:p>
            <a:p>
              <a:r>
                <a:rPr lang="en-US" sz="1600" dirty="0"/>
                <a:t> </a:t>
              </a:r>
              <a:r>
                <a:rPr lang="en-US" sz="1400" dirty="0"/>
                <a:t>No escalation</a:t>
              </a:r>
            </a:p>
            <a:p>
              <a:r>
                <a:rPr lang="en-US" sz="1400" dirty="0"/>
                <a:t> No contingency</a:t>
              </a:r>
            </a:p>
          </p:txBody>
        </p:sp>
        <p:sp>
          <p:nvSpPr>
            <p:cNvPr id="15" name="Up Arrow 14">
              <a:extLst>
                <a:ext uri="{FF2B5EF4-FFF2-40B4-BE49-F238E27FC236}">
                  <a16:creationId xmlns:a16="http://schemas.microsoft.com/office/drawing/2014/main" id="{A30EC1B8-C024-9306-8C85-6DF2355A4BC2}"/>
                </a:ext>
              </a:extLst>
            </p:cNvPr>
            <p:cNvSpPr/>
            <p:nvPr/>
          </p:nvSpPr>
          <p:spPr>
            <a:xfrm>
              <a:off x="6574691" y="3515038"/>
              <a:ext cx="276476" cy="370260"/>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6" name="TextBox 15">
            <a:extLst>
              <a:ext uri="{FF2B5EF4-FFF2-40B4-BE49-F238E27FC236}">
                <a16:creationId xmlns:a16="http://schemas.microsoft.com/office/drawing/2014/main" id="{279C9D10-DAE3-E336-81E5-1885595B2C2B}"/>
              </a:ext>
            </a:extLst>
          </p:cNvPr>
          <p:cNvSpPr txBox="1"/>
          <p:nvPr/>
        </p:nvSpPr>
        <p:spPr>
          <a:xfrm>
            <a:off x="128681" y="3725298"/>
            <a:ext cx="2803844" cy="738664"/>
          </a:xfrm>
          <a:prstGeom prst="rect">
            <a:avLst/>
          </a:prstGeom>
          <a:noFill/>
        </p:spPr>
        <p:txBody>
          <a:bodyPr wrap="none" rtlCol="0">
            <a:spAutoFit/>
          </a:bodyPr>
          <a:lstStyle/>
          <a:p>
            <a:r>
              <a:rPr lang="en-US" sz="1400" dirty="0"/>
              <a:t>Power consumption and luminosity </a:t>
            </a:r>
          </a:p>
          <a:p>
            <a:r>
              <a:rPr lang="en-US" sz="1400" dirty="0"/>
              <a:t>taken from proponents</a:t>
            </a:r>
          </a:p>
          <a:p>
            <a:r>
              <a:rPr lang="en-US" sz="1400" dirty="0"/>
              <a:t>(not reviewed by ITF)</a:t>
            </a:r>
          </a:p>
        </p:txBody>
      </p:sp>
      <p:sp>
        <p:nvSpPr>
          <p:cNvPr id="2" name="Oval 1">
            <a:extLst>
              <a:ext uri="{FF2B5EF4-FFF2-40B4-BE49-F238E27FC236}">
                <a16:creationId xmlns:a16="http://schemas.microsoft.com/office/drawing/2014/main" id="{A7D1145B-6D95-746D-78D6-6D1A56AAC49E}"/>
              </a:ext>
            </a:extLst>
          </p:cNvPr>
          <p:cNvSpPr/>
          <p:nvPr/>
        </p:nvSpPr>
        <p:spPr>
          <a:xfrm>
            <a:off x="7157391" y="300594"/>
            <a:ext cx="1270660" cy="3064751"/>
          </a:xfrm>
          <a:prstGeom prst="ellipse">
            <a:avLst/>
          </a:prstGeom>
          <a:noFill/>
          <a:ln w="28575">
            <a:solidFill>
              <a:schemeClr val="accent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8028979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FB41BD8-6CBA-8C6D-2077-CEEACC6BE88C}"/>
              </a:ext>
            </a:extLst>
          </p:cNvPr>
          <p:cNvSpPr>
            <a:spLocks noGrp="1"/>
          </p:cNvSpPr>
          <p:nvPr>
            <p:ph idx="1"/>
          </p:nvPr>
        </p:nvSpPr>
        <p:spPr>
          <a:xfrm>
            <a:off x="242887" y="868051"/>
            <a:ext cx="8672513" cy="3794522"/>
          </a:xfrm>
        </p:spPr>
        <p:txBody>
          <a:bodyPr/>
          <a:lstStyle/>
          <a:p>
            <a:pPr marL="0" indent="0" algn="ctr">
              <a:buNone/>
            </a:pPr>
            <a:r>
              <a:rPr lang="en-US" sz="1400" dirty="0">
                <a:solidFill>
                  <a:schemeClr val="accent6">
                    <a:lumMod val="50000"/>
                  </a:schemeClr>
                </a:solidFill>
              </a:rPr>
              <a:t>“Any of the future collider projects constitute one of, if not the largest science facility in particle physics. The cost, the required resources and, maybe most importantly, the environmental impact in the form of large energy consumption will approach or exceed the limit of affordability.“</a:t>
            </a:r>
          </a:p>
          <a:p>
            <a:endParaRPr lang="en-US" sz="1400" dirty="0">
              <a:solidFill>
                <a:schemeClr val="accent6">
                  <a:lumMod val="50000"/>
                </a:schemeClr>
              </a:solidFill>
            </a:endParaRPr>
          </a:p>
          <a:p>
            <a:pPr marL="0" indent="0" algn="ctr">
              <a:buNone/>
            </a:pPr>
            <a:r>
              <a:rPr lang="en-US" sz="1400" b="1" dirty="0">
                <a:solidFill>
                  <a:schemeClr val="accent6">
                    <a:lumMod val="50000"/>
                  </a:schemeClr>
                </a:solidFill>
              </a:rPr>
              <a:t>“ITF suggests that the Snowmass Community Summer Study (CSS) recommends that R&amp;D to reduce the cost and the energy consumption of future collider projects is given high priority.”</a:t>
            </a:r>
          </a:p>
          <a:p>
            <a:pPr marL="0" indent="0">
              <a:buNone/>
            </a:pPr>
            <a:endParaRPr lang="en-US" sz="1400" b="1" dirty="0">
              <a:solidFill>
                <a:schemeClr val="accent6">
                  <a:lumMod val="50000"/>
                </a:schemeClr>
              </a:solidFill>
            </a:endParaRPr>
          </a:p>
          <a:p>
            <a:pPr marL="0" indent="0">
              <a:buNone/>
            </a:pPr>
            <a:r>
              <a:rPr lang="en-US" sz="1400" dirty="0">
                <a:solidFill>
                  <a:schemeClr val="accent6">
                    <a:lumMod val="50000"/>
                  </a:schemeClr>
                </a:solidFill>
              </a:rPr>
              <a:t>The 2021 European Strategy for Particle Physics – Accelerator R&amp;D Roadmap made the recommendation:</a:t>
            </a:r>
          </a:p>
          <a:p>
            <a:pPr lvl="1"/>
            <a:r>
              <a:rPr lang="en-US" sz="1400" dirty="0">
                <a:solidFill>
                  <a:schemeClr val="accent6">
                    <a:lumMod val="50000"/>
                  </a:schemeClr>
                </a:solidFill>
                <a:highlight>
                  <a:srgbClr val="FFFF00"/>
                </a:highlight>
              </a:rPr>
              <a:t>“Environmental sustainability should be treated as a primary consideration for future facilities</a:t>
            </a:r>
            <a:r>
              <a:rPr lang="en-US" sz="1400" dirty="0">
                <a:solidFill>
                  <a:schemeClr val="accent6">
                    <a:lumMod val="50000"/>
                  </a:schemeClr>
                </a:solidFill>
              </a:rPr>
              <a:t>, . . .”</a:t>
            </a:r>
            <a:endParaRPr lang="en-US" sz="1400" dirty="0">
              <a:solidFill>
                <a:schemeClr val="accent6">
                  <a:lumMod val="50000"/>
                </a:schemeClr>
              </a:solidFill>
              <a:highlight>
                <a:srgbClr val="FFFF00"/>
              </a:highlight>
            </a:endParaRPr>
          </a:p>
          <a:p>
            <a:pPr marL="171450" lvl="1" indent="0" algn="ctr">
              <a:buNone/>
            </a:pPr>
            <a:r>
              <a:rPr lang="en-US" sz="1400" dirty="0">
                <a:solidFill>
                  <a:schemeClr val="accent6">
                    <a:lumMod val="50000"/>
                  </a:schemeClr>
                </a:solidFill>
              </a:rPr>
              <a:t>ITF – “Snowmass CSS should consider a similar recommendation.”</a:t>
            </a:r>
          </a:p>
          <a:p>
            <a:pPr marL="171450" lvl="1" indent="0" algn="ctr">
              <a:buNone/>
            </a:pPr>
            <a:r>
              <a:rPr lang="en-US" sz="1400" dirty="0">
                <a:solidFill>
                  <a:srgbClr val="C00000"/>
                </a:solidFill>
              </a:rPr>
              <a:t>Accelerator Frontier agreed.</a:t>
            </a:r>
            <a:endParaRPr lang="en-US" sz="1200" dirty="0">
              <a:solidFill>
                <a:srgbClr val="C00000"/>
              </a:solidFill>
            </a:endParaRPr>
          </a:p>
        </p:txBody>
      </p:sp>
      <p:sp>
        <p:nvSpPr>
          <p:cNvPr id="3" name="Title 2">
            <a:extLst>
              <a:ext uri="{FF2B5EF4-FFF2-40B4-BE49-F238E27FC236}">
                <a16:creationId xmlns:a16="http://schemas.microsoft.com/office/drawing/2014/main" id="{F9ABD73E-0C67-3DB4-4F51-B824345C030D}"/>
              </a:ext>
            </a:extLst>
          </p:cNvPr>
          <p:cNvSpPr>
            <a:spLocks noGrp="1"/>
          </p:cNvSpPr>
          <p:nvPr>
            <p:ph type="title"/>
          </p:nvPr>
        </p:nvSpPr>
        <p:spPr/>
        <p:txBody>
          <a:bodyPr/>
          <a:lstStyle/>
          <a:p>
            <a:r>
              <a:rPr lang="en-US" dirty="0"/>
              <a:t>ITF Summary Comment</a:t>
            </a:r>
          </a:p>
        </p:txBody>
      </p:sp>
      <p:sp>
        <p:nvSpPr>
          <p:cNvPr id="4" name="Date Placeholder 3">
            <a:extLst>
              <a:ext uri="{FF2B5EF4-FFF2-40B4-BE49-F238E27FC236}">
                <a16:creationId xmlns:a16="http://schemas.microsoft.com/office/drawing/2014/main" id="{D9B56E91-215E-9A36-101B-D3123E6F6340}"/>
              </a:ext>
            </a:extLst>
          </p:cNvPr>
          <p:cNvSpPr>
            <a:spLocks noGrp="1"/>
          </p:cNvSpPr>
          <p:nvPr>
            <p:ph type="dt" sz="half" idx="2"/>
          </p:nvPr>
        </p:nvSpPr>
        <p:spPr/>
        <p:txBody>
          <a:bodyPr/>
          <a:lstStyle/>
          <a:p>
            <a:pPr>
              <a:defRPr/>
            </a:pPr>
            <a:fld id="{F09BD422-A69A-D44C-BC4A-DDC081CB9699}" type="datetime1">
              <a:rPr lang="en-US" smtClean="0"/>
              <a:t>9/5/23</a:t>
            </a:fld>
            <a:endParaRPr lang="en-US" dirty="0"/>
          </a:p>
        </p:txBody>
      </p:sp>
      <p:sp>
        <p:nvSpPr>
          <p:cNvPr id="5" name="Footer Placeholder 4">
            <a:extLst>
              <a:ext uri="{FF2B5EF4-FFF2-40B4-BE49-F238E27FC236}">
                <a16:creationId xmlns:a16="http://schemas.microsoft.com/office/drawing/2014/main" id="{B8C8913F-84CA-4084-4BBB-FC95A999548D}"/>
              </a:ext>
            </a:extLst>
          </p:cNvPr>
          <p:cNvSpPr>
            <a:spLocks noGrp="1"/>
          </p:cNvSpPr>
          <p:nvPr>
            <p:ph type="ftr" sz="quarter" idx="3"/>
          </p:nvPr>
        </p:nvSpPr>
        <p:spPr/>
        <p:txBody>
          <a:bodyPr/>
          <a:lstStyle/>
          <a:p>
            <a:pPr>
              <a:defRPr/>
            </a:pPr>
            <a:r>
              <a:rPr lang="en-US" dirty="0"/>
              <a:t>S. Gourlay EUCAS 9-23</a:t>
            </a:r>
            <a:endParaRPr lang="en-US" b="1" dirty="0"/>
          </a:p>
        </p:txBody>
      </p:sp>
      <p:sp>
        <p:nvSpPr>
          <p:cNvPr id="6" name="Slide Number Placeholder 5">
            <a:extLst>
              <a:ext uri="{FF2B5EF4-FFF2-40B4-BE49-F238E27FC236}">
                <a16:creationId xmlns:a16="http://schemas.microsoft.com/office/drawing/2014/main" id="{170AAD9A-DE2A-6111-B2E8-E2B21972CE57}"/>
              </a:ext>
            </a:extLst>
          </p:cNvPr>
          <p:cNvSpPr>
            <a:spLocks noGrp="1"/>
          </p:cNvSpPr>
          <p:nvPr>
            <p:ph type="sldNum" sz="quarter" idx="4"/>
          </p:nvPr>
        </p:nvSpPr>
        <p:spPr/>
        <p:txBody>
          <a:bodyPr/>
          <a:lstStyle/>
          <a:p>
            <a:pPr>
              <a:defRPr/>
            </a:pPr>
            <a:fld id="{148C009B-CB69-E04A-B9B3-34B26D69E9CF}" type="slidenum">
              <a:rPr lang="en-US" smtClean="0"/>
              <a:pPr>
                <a:defRPr/>
              </a:pPr>
              <a:t>11</a:t>
            </a:fld>
            <a:endParaRPr lang="en-US" dirty="0"/>
          </a:p>
        </p:txBody>
      </p:sp>
    </p:spTree>
    <p:extLst>
      <p:ext uri="{BB962C8B-B14F-4D97-AF65-F5344CB8AC3E}">
        <p14:creationId xmlns:p14="http://schemas.microsoft.com/office/powerpoint/2010/main" val="308167613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8320806-CE9E-592B-FA9F-34DFC51C45BE}"/>
              </a:ext>
            </a:extLst>
          </p:cNvPr>
          <p:cNvSpPr>
            <a:spLocks noGrp="1"/>
          </p:cNvSpPr>
          <p:nvPr>
            <p:ph idx="1"/>
          </p:nvPr>
        </p:nvSpPr>
        <p:spPr/>
        <p:txBody>
          <a:bodyPr/>
          <a:lstStyle/>
          <a:p>
            <a:pPr marL="0" indent="0">
              <a:buNone/>
            </a:pPr>
            <a:r>
              <a:rPr lang="en-US" dirty="0"/>
              <a:t>And here’s a very recent example . . .</a:t>
            </a:r>
          </a:p>
        </p:txBody>
      </p:sp>
      <p:sp>
        <p:nvSpPr>
          <p:cNvPr id="4" name="Title 3">
            <a:extLst>
              <a:ext uri="{FF2B5EF4-FFF2-40B4-BE49-F238E27FC236}">
                <a16:creationId xmlns:a16="http://schemas.microsoft.com/office/drawing/2014/main" id="{0E72E9F7-6250-614E-7CD3-FC5C53109741}"/>
              </a:ext>
            </a:extLst>
          </p:cNvPr>
          <p:cNvSpPr>
            <a:spLocks noGrp="1"/>
          </p:cNvSpPr>
          <p:nvPr>
            <p:ph type="title"/>
          </p:nvPr>
        </p:nvSpPr>
        <p:spPr/>
        <p:txBody>
          <a:bodyPr>
            <a:normAutofit/>
          </a:bodyPr>
          <a:lstStyle/>
          <a:p>
            <a:r>
              <a:rPr lang="en-US" sz="2000" dirty="0"/>
              <a:t>Energy Will Not Cost Less in the Future!</a:t>
            </a:r>
          </a:p>
        </p:txBody>
      </p:sp>
      <p:sp>
        <p:nvSpPr>
          <p:cNvPr id="5" name="Footer Placeholder 4">
            <a:extLst>
              <a:ext uri="{FF2B5EF4-FFF2-40B4-BE49-F238E27FC236}">
                <a16:creationId xmlns:a16="http://schemas.microsoft.com/office/drawing/2014/main" id="{E9892744-2C90-E5F3-D5EF-1B6E1C0DDE89}"/>
              </a:ext>
            </a:extLst>
          </p:cNvPr>
          <p:cNvSpPr>
            <a:spLocks noGrp="1"/>
          </p:cNvSpPr>
          <p:nvPr>
            <p:ph type="ftr" sz="quarter" idx="3"/>
          </p:nvPr>
        </p:nvSpPr>
        <p:spPr>
          <a:prstGeom prst="rect">
            <a:avLst/>
          </a:prstGeom>
        </p:spPr>
        <p:txBody>
          <a:bodyPr vert="horz" lIns="91440" tIns="45720" rIns="91440" bIns="45720"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solidFill>
                <a:effectLst/>
                <a:uFillTx/>
                <a:latin typeface="+mn-lt"/>
                <a:ea typeface="+mn-ea"/>
                <a:cs typeface="+mn-cs"/>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r>
              <a:rPr lang="en-US" dirty="0"/>
              <a:t>S. Gourlay EUCAS 9-23</a:t>
            </a:r>
          </a:p>
        </p:txBody>
      </p:sp>
      <p:sp>
        <p:nvSpPr>
          <p:cNvPr id="2" name="Slide Number Placeholder 1">
            <a:extLst>
              <a:ext uri="{FF2B5EF4-FFF2-40B4-BE49-F238E27FC236}">
                <a16:creationId xmlns:a16="http://schemas.microsoft.com/office/drawing/2014/main" id="{6DB1FC15-8AEE-B1E4-E10B-72D9E62DEC52}"/>
              </a:ext>
            </a:extLst>
          </p:cNvPr>
          <p:cNvSpPr>
            <a:spLocks noGrp="1"/>
          </p:cNvSpPr>
          <p:nvPr>
            <p:ph type="sldNum" sz="quarter" idx="4"/>
          </p:nvPr>
        </p:nvSpPr>
        <p:spPr>
          <a:prstGeom prst="rect">
            <a:avLst/>
          </a:prstGeom>
        </p:spPr>
        <p:txBody>
          <a:bodyPr vert="horz" wrap="square" lIns="0" tIns="0" rIns="0" bIns="0" numCol="1" anchor="t" anchorCtr="0" compatLnSpc="1">
            <a:prstTxWarp prst="textNoShape">
              <a:avLst/>
            </a:prstTxWarp>
          </a:bodyPr>
          <a:lstStyle>
            <a:defPPr>
              <a:defRPr lang="en-US"/>
            </a:defPPr>
            <a:lvl1pPr algn="l" defTabSz="457200" rtl="0" fontAlgn="base">
              <a:spcBef>
                <a:spcPct val="0"/>
              </a:spcBef>
              <a:spcAft>
                <a:spcPct val="0"/>
              </a:spcAft>
              <a:defRPr sz="900" kern="1200">
                <a:solidFill>
                  <a:srgbClr val="0061A8"/>
                </a:solidFill>
                <a:latin typeface="Helvetica" charset="0"/>
                <a:ea typeface="Geneva"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fld id="{86CB4B4D-7CA3-9044-876B-883B54F8677D}" type="slidenum">
              <a:rPr lang="en-US" smtClean="0"/>
              <a:pPr/>
              <a:t>12</a:t>
            </a:fld>
            <a:endParaRPr lang="en-US"/>
          </a:p>
        </p:txBody>
      </p:sp>
      <p:sp>
        <p:nvSpPr>
          <p:cNvPr id="7" name="TextBox 6">
            <a:extLst>
              <a:ext uri="{FF2B5EF4-FFF2-40B4-BE49-F238E27FC236}">
                <a16:creationId xmlns:a16="http://schemas.microsoft.com/office/drawing/2014/main" id="{267D8EDA-7BAA-EB3E-ECB5-23DD2696CAC3}"/>
              </a:ext>
            </a:extLst>
          </p:cNvPr>
          <p:cNvSpPr txBox="1"/>
          <p:nvPr/>
        </p:nvSpPr>
        <p:spPr>
          <a:xfrm>
            <a:off x="77892" y="2333927"/>
            <a:ext cx="4633784" cy="85408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a:r>
              <a:rPr lang="en-US" sz="1650" dirty="0">
                <a:solidFill>
                  <a:srgbClr val="333333"/>
                </a:solidFill>
                <a:latin typeface="franklin-gothic-urw-cond"/>
              </a:rPr>
              <a:t>“CERN slashes experiment time next year </a:t>
            </a:r>
          </a:p>
          <a:p>
            <a:pPr algn="l"/>
            <a:r>
              <a:rPr lang="en-US" sz="1650" dirty="0">
                <a:solidFill>
                  <a:srgbClr val="333333"/>
                </a:solidFill>
                <a:latin typeface="franklin-gothic-urw-cond"/>
              </a:rPr>
              <a:t>by 20% as energy costs bite” – </a:t>
            </a:r>
            <a:r>
              <a:rPr lang="en-US" sz="1650" b="1" i="1" dirty="0" err="1">
                <a:solidFill>
                  <a:srgbClr val="00B0F0"/>
                </a:solidFill>
                <a:latin typeface="franklin-gothic-urw-cond"/>
              </a:rPr>
              <a:t>PhysicsWorld.com</a:t>
            </a:r>
            <a:r>
              <a:rPr lang="en-US" sz="1650" b="1" i="1" dirty="0">
                <a:solidFill>
                  <a:srgbClr val="00B0F0"/>
                </a:solidFill>
                <a:latin typeface="franklin-gothic-urw-cond"/>
              </a:rPr>
              <a:t> 10/12/22</a:t>
            </a:r>
          </a:p>
        </p:txBody>
      </p:sp>
      <p:pic>
        <p:nvPicPr>
          <p:cNvPr id="9" name="Picture 8" descr="A picture containing plane, airplane, indoor, transport&#10;&#10;Description automatically generated">
            <a:extLst>
              <a:ext uri="{FF2B5EF4-FFF2-40B4-BE49-F238E27FC236}">
                <a16:creationId xmlns:a16="http://schemas.microsoft.com/office/drawing/2014/main" id="{22699034-050B-24B4-F626-2E13D1C473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02527" y="1373822"/>
            <a:ext cx="4152797" cy="2699981"/>
          </a:xfrm>
          <a:prstGeom prst="rect">
            <a:avLst/>
          </a:prstGeom>
        </p:spPr>
      </p:pic>
      <p:sp>
        <p:nvSpPr>
          <p:cNvPr id="6" name="Date Placeholder 5">
            <a:extLst>
              <a:ext uri="{FF2B5EF4-FFF2-40B4-BE49-F238E27FC236}">
                <a16:creationId xmlns:a16="http://schemas.microsoft.com/office/drawing/2014/main" id="{30E4D57C-59EF-63FC-9DE2-B6DEC61993D8}"/>
              </a:ext>
            </a:extLst>
          </p:cNvPr>
          <p:cNvSpPr>
            <a:spLocks noGrp="1"/>
          </p:cNvSpPr>
          <p:nvPr>
            <p:ph type="dt" sz="half" idx="2"/>
          </p:nvPr>
        </p:nvSpPr>
        <p:spPr/>
        <p:txBody>
          <a:bodyPr/>
          <a:lstStyle/>
          <a:p>
            <a:pPr>
              <a:defRPr/>
            </a:pPr>
            <a:fld id="{4F2A6680-16C2-DF47-800E-864156D40475}" type="datetime1">
              <a:rPr lang="en-US" smtClean="0"/>
              <a:t>9/5/23</a:t>
            </a:fld>
            <a:endParaRPr lang="en-US" dirty="0"/>
          </a:p>
        </p:txBody>
      </p:sp>
      <p:sp>
        <p:nvSpPr>
          <p:cNvPr id="8" name="TextBox 7">
            <a:extLst>
              <a:ext uri="{FF2B5EF4-FFF2-40B4-BE49-F238E27FC236}">
                <a16:creationId xmlns:a16="http://schemas.microsoft.com/office/drawing/2014/main" id="{FED06395-3986-5645-0B2B-3858C90F2D95}"/>
              </a:ext>
            </a:extLst>
          </p:cNvPr>
          <p:cNvSpPr txBox="1"/>
          <p:nvPr/>
        </p:nvSpPr>
        <p:spPr>
          <a:xfrm>
            <a:off x="261257" y="3542982"/>
            <a:ext cx="3995478" cy="830997"/>
          </a:xfrm>
          <a:prstGeom prst="rect">
            <a:avLst/>
          </a:prstGeom>
          <a:noFill/>
        </p:spPr>
        <p:txBody>
          <a:bodyPr wrap="square" rtlCol="0">
            <a:spAutoFit/>
          </a:bodyPr>
          <a:lstStyle/>
          <a:p>
            <a:r>
              <a:rPr lang="en-US" dirty="0"/>
              <a:t>And the cost of electricity at Fermilab has recently doubled</a:t>
            </a:r>
          </a:p>
        </p:txBody>
      </p:sp>
    </p:spTree>
    <p:extLst>
      <p:ext uri="{BB962C8B-B14F-4D97-AF65-F5344CB8AC3E}">
        <p14:creationId xmlns:p14="http://schemas.microsoft.com/office/powerpoint/2010/main" val="102930222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90EB9AB-95D7-C4DC-9362-0764DF36FC75}"/>
              </a:ext>
            </a:extLst>
          </p:cNvPr>
          <p:cNvSpPr>
            <a:spLocks noGrp="1"/>
          </p:cNvSpPr>
          <p:nvPr>
            <p:ph idx="1"/>
          </p:nvPr>
        </p:nvSpPr>
        <p:spPr/>
        <p:txBody>
          <a:bodyPr/>
          <a:lstStyle/>
          <a:p>
            <a:pPr marL="0" indent="0" algn="ctr">
              <a:buNone/>
            </a:pPr>
            <a:r>
              <a:rPr lang="en-US" dirty="0"/>
              <a:t>Set by scale (energy, length, </a:t>
            </a:r>
            <a:r>
              <a:rPr lang="en-US" u="sng" dirty="0">
                <a:solidFill>
                  <a:srgbClr val="C00000"/>
                </a:solidFill>
              </a:rPr>
              <a:t>power</a:t>
            </a:r>
            <a:r>
              <a:rPr lang="en-US" dirty="0"/>
              <a:t>) and technology</a:t>
            </a:r>
          </a:p>
        </p:txBody>
      </p:sp>
      <p:sp>
        <p:nvSpPr>
          <p:cNvPr id="4" name="Title 3">
            <a:extLst>
              <a:ext uri="{FF2B5EF4-FFF2-40B4-BE49-F238E27FC236}">
                <a16:creationId xmlns:a16="http://schemas.microsoft.com/office/drawing/2014/main" id="{607B11E8-F622-F937-D188-7B66ED775155}"/>
              </a:ext>
            </a:extLst>
          </p:cNvPr>
          <p:cNvSpPr>
            <a:spLocks noGrp="1"/>
          </p:cNvSpPr>
          <p:nvPr>
            <p:ph type="title"/>
          </p:nvPr>
        </p:nvSpPr>
        <p:spPr/>
        <p:txBody>
          <a:bodyPr>
            <a:normAutofit/>
          </a:bodyPr>
          <a:lstStyle/>
          <a:p>
            <a:r>
              <a:rPr lang="en-US" sz="2000" dirty="0"/>
              <a:t>Cost of Large Accelerator Facilities</a:t>
            </a:r>
          </a:p>
        </p:txBody>
      </p:sp>
      <p:sp>
        <p:nvSpPr>
          <p:cNvPr id="2" name="Slide Number Placeholder 1">
            <a:extLst>
              <a:ext uri="{FF2B5EF4-FFF2-40B4-BE49-F238E27FC236}">
                <a16:creationId xmlns:a16="http://schemas.microsoft.com/office/drawing/2014/main" id="{E897D1DC-16F8-92B2-B842-5423C96F73EB}"/>
              </a:ext>
            </a:extLst>
          </p:cNvPr>
          <p:cNvSpPr>
            <a:spLocks noGrp="1"/>
          </p:cNvSpPr>
          <p:nvPr>
            <p:ph type="sldNum" sz="quarter" idx="4"/>
          </p:nvPr>
        </p:nvSpPr>
        <p:spPr>
          <a:prstGeom prst="rect">
            <a:avLst/>
          </a:prstGeom>
        </p:spPr>
        <p:txBody>
          <a:bodyPr vert="horz" wrap="square" lIns="0" tIns="0" rIns="0" bIns="0" numCol="1" anchor="t" anchorCtr="0" compatLnSpc="1">
            <a:prstTxWarp prst="textNoShape">
              <a:avLst/>
            </a:prstTxWarp>
          </a:bodyPr>
          <a:lstStyle>
            <a:defPPr>
              <a:defRPr lang="en-US"/>
            </a:defPPr>
            <a:lvl1pPr algn="l" defTabSz="457200" rtl="0" fontAlgn="base">
              <a:spcBef>
                <a:spcPct val="0"/>
              </a:spcBef>
              <a:spcAft>
                <a:spcPct val="0"/>
              </a:spcAft>
              <a:defRPr sz="900" kern="1200">
                <a:solidFill>
                  <a:srgbClr val="0061A8"/>
                </a:solidFill>
                <a:latin typeface="Helvetica" charset="0"/>
                <a:ea typeface="Geneva"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fld id="{86CB4B4D-7CA3-9044-876B-883B54F8677D}" type="slidenum">
              <a:rPr lang="en-US" smtClean="0"/>
              <a:pPr/>
              <a:t>13</a:t>
            </a:fld>
            <a:endParaRPr lang="en-US"/>
          </a:p>
        </p:txBody>
      </p:sp>
      <p:graphicFrame>
        <p:nvGraphicFramePr>
          <p:cNvPr id="7" name="Chart 6">
            <a:extLst>
              <a:ext uri="{FF2B5EF4-FFF2-40B4-BE49-F238E27FC236}">
                <a16:creationId xmlns:a16="http://schemas.microsoft.com/office/drawing/2014/main" id="{0AB09C98-1B9F-C56E-2189-44894565E0EB}"/>
              </a:ext>
            </a:extLst>
          </p:cNvPr>
          <p:cNvGraphicFramePr>
            <a:graphicFrameLocks/>
          </p:cNvGraphicFramePr>
          <p:nvPr/>
        </p:nvGraphicFramePr>
        <p:xfrm>
          <a:off x="2306080" y="1631092"/>
          <a:ext cx="4181217" cy="2924049"/>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7FD65145-64A4-D847-4FFA-DDF015A38166}"/>
              </a:ext>
            </a:extLst>
          </p:cNvPr>
          <p:cNvSpPr txBox="1"/>
          <p:nvPr/>
        </p:nvSpPr>
        <p:spPr>
          <a:xfrm>
            <a:off x="5048017" y="3016705"/>
            <a:ext cx="2060177" cy="62324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4289" tIns="34289" rIns="34289" bIns="34289" numCol="1" spcCol="38100" rtlCol="0" anchor="t">
            <a:spAutoFit/>
          </a:bodyPr>
          <a:lstStyle/>
          <a:p>
            <a:pPr algn="ctr" defTabSz="342900" fontAlgn="auto" hangingPunct="0">
              <a:spcBef>
                <a:spcPts val="0"/>
              </a:spcBef>
              <a:spcAft>
                <a:spcPts val="0"/>
              </a:spcAft>
            </a:pPr>
            <a:r>
              <a:rPr lang="en-US" sz="1350" dirty="0">
                <a:solidFill>
                  <a:srgbClr val="000000"/>
                </a:solidFill>
                <a:latin typeface="+mn-lt"/>
                <a:ea typeface="+mn-ea"/>
                <a:cs typeface="+mn-cs"/>
                <a:sym typeface="Calibri"/>
              </a:rPr>
              <a:t>Accelerator components</a:t>
            </a:r>
          </a:p>
          <a:p>
            <a:pPr algn="ctr" defTabSz="342900" fontAlgn="auto" hangingPunct="0">
              <a:spcBef>
                <a:spcPts val="0"/>
              </a:spcBef>
              <a:spcAft>
                <a:spcPts val="0"/>
              </a:spcAft>
            </a:pPr>
            <a:r>
              <a:rPr lang="en-US" sz="1350" dirty="0">
                <a:solidFill>
                  <a:srgbClr val="000000"/>
                </a:solidFill>
                <a:latin typeface="+mn-lt"/>
                <a:ea typeface="+mn-ea"/>
                <a:cs typeface="+mn-cs"/>
                <a:sym typeface="Calibri"/>
              </a:rPr>
              <a:t>Magnets and RF Systems</a:t>
            </a:r>
          </a:p>
          <a:p>
            <a:pPr algn="ctr" defTabSz="342900" fontAlgn="auto" hangingPunct="0">
              <a:spcBef>
                <a:spcPts val="0"/>
              </a:spcBef>
              <a:spcAft>
                <a:spcPts val="0"/>
              </a:spcAft>
            </a:pPr>
            <a:r>
              <a:rPr lang="en-US" sz="900" dirty="0"/>
              <a:t>50 +/- 10%</a:t>
            </a:r>
            <a:endParaRPr lang="en-US" sz="1350" dirty="0">
              <a:solidFill>
                <a:srgbClr val="000000"/>
              </a:solidFill>
              <a:latin typeface="+mn-lt"/>
              <a:ea typeface="+mn-ea"/>
              <a:cs typeface="+mn-cs"/>
              <a:sym typeface="Calibri"/>
            </a:endParaRPr>
          </a:p>
        </p:txBody>
      </p:sp>
      <p:sp>
        <p:nvSpPr>
          <p:cNvPr id="9" name="TextBox 8">
            <a:extLst>
              <a:ext uri="{FF2B5EF4-FFF2-40B4-BE49-F238E27FC236}">
                <a16:creationId xmlns:a16="http://schemas.microsoft.com/office/drawing/2014/main" id="{182A978C-668F-F6CD-01D2-5E83D1477CAC}"/>
              </a:ext>
            </a:extLst>
          </p:cNvPr>
          <p:cNvSpPr txBox="1"/>
          <p:nvPr/>
        </p:nvSpPr>
        <p:spPr>
          <a:xfrm>
            <a:off x="1943330" y="3385280"/>
            <a:ext cx="1377299" cy="41549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4289" tIns="34289" rIns="34289" bIns="34289" numCol="1" spcCol="38100" rtlCol="0" anchor="t">
            <a:spAutoFit/>
          </a:bodyPr>
          <a:lstStyle/>
          <a:p>
            <a:pPr algn="ctr" defTabSz="342900" fontAlgn="auto" hangingPunct="0">
              <a:spcBef>
                <a:spcPts val="0"/>
              </a:spcBef>
              <a:spcAft>
                <a:spcPts val="0"/>
              </a:spcAft>
            </a:pPr>
            <a:r>
              <a:rPr lang="en-US" sz="1350" dirty="0">
                <a:solidFill>
                  <a:srgbClr val="000000"/>
                </a:solidFill>
                <a:latin typeface="+mn-lt"/>
                <a:ea typeface="+mn-ea"/>
                <a:cs typeface="+mn-cs"/>
                <a:sym typeface="Calibri"/>
              </a:rPr>
              <a:t>Civil construction</a:t>
            </a:r>
          </a:p>
          <a:p>
            <a:pPr algn="ctr" defTabSz="342900" fontAlgn="auto" hangingPunct="0">
              <a:spcBef>
                <a:spcPts val="0"/>
              </a:spcBef>
              <a:spcAft>
                <a:spcPts val="0"/>
              </a:spcAft>
            </a:pPr>
            <a:r>
              <a:rPr lang="en-US" sz="900" dirty="0"/>
              <a:t>35 +/- 15%</a:t>
            </a:r>
            <a:endParaRPr lang="en-US" sz="1350" dirty="0">
              <a:solidFill>
                <a:srgbClr val="000000"/>
              </a:solidFill>
              <a:latin typeface="+mn-lt"/>
              <a:ea typeface="+mn-ea"/>
              <a:cs typeface="+mn-cs"/>
              <a:sym typeface="Calibri"/>
            </a:endParaRPr>
          </a:p>
        </p:txBody>
      </p:sp>
      <p:sp>
        <p:nvSpPr>
          <p:cNvPr id="10" name="TextBox 9">
            <a:extLst>
              <a:ext uri="{FF2B5EF4-FFF2-40B4-BE49-F238E27FC236}">
                <a16:creationId xmlns:a16="http://schemas.microsoft.com/office/drawing/2014/main" id="{E1E82024-C14A-19AF-2782-E3BB3C6D53BB}"/>
              </a:ext>
            </a:extLst>
          </p:cNvPr>
          <p:cNvSpPr txBox="1"/>
          <p:nvPr/>
        </p:nvSpPr>
        <p:spPr>
          <a:xfrm>
            <a:off x="1748563" y="1631092"/>
            <a:ext cx="2108268" cy="62324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4289" tIns="34289" rIns="34289" bIns="34289" numCol="1" spcCol="38100" rtlCol="0" anchor="t">
            <a:spAutoFit/>
          </a:bodyPr>
          <a:lstStyle/>
          <a:p>
            <a:pPr algn="ctr" defTabSz="342900" fontAlgn="auto" hangingPunct="0">
              <a:spcBef>
                <a:spcPts val="0"/>
              </a:spcBef>
              <a:spcAft>
                <a:spcPts val="0"/>
              </a:spcAft>
            </a:pPr>
            <a:r>
              <a:rPr lang="en-US" sz="1350" dirty="0">
                <a:solidFill>
                  <a:srgbClr val="000000"/>
                </a:solidFill>
                <a:latin typeface="+mn-lt"/>
                <a:ea typeface="+mn-ea"/>
                <a:cs typeface="+mn-cs"/>
                <a:sym typeface="Calibri"/>
              </a:rPr>
              <a:t>Power production, delivery</a:t>
            </a:r>
          </a:p>
          <a:p>
            <a:pPr algn="ctr" defTabSz="342900" fontAlgn="auto" hangingPunct="0">
              <a:spcBef>
                <a:spcPts val="0"/>
              </a:spcBef>
              <a:spcAft>
                <a:spcPts val="0"/>
              </a:spcAft>
            </a:pPr>
            <a:r>
              <a:rPr lang="en-US" sz="1350" dirty="0">
                <a:solidFill>
                  <a:srgbClr val="000000"/>
                </a:solidFill>
                <a:latin typeface="+mn-lt"/>
                <a:ea typeface="+mn-ea"/>
                <a:cs typeface="+mn-cs"/>
                <a:sym typeface="Calibri"/>
              </a:rPr>
              <a:t>and distribution</a:t>
            </a:r>
          </a:p>
          <a:p>
            <a:pPr algn="ctr" defTabSz="342900" fontAlgn="auto" hangingPunct="0">
              <a:spcBef>
                <a:spcPts val="0"/>
              </a:spcBef>
              <a:spcAft>
                <a:spcPts val="0"/>
              </a:spcAft>
            </a:pPr>
            <a:r>
              <a:rPr lang="en-US" sz="900" dirty="0"/>
              <a:t>15 +/- 10%</a:t>
            </a:r>
            <a:endParaRPr lang="en-US" sz="1350" dirty="0">
              <a:solidFill>
                <a:srgbClr val="000000"/>
              </a:solidFill>
              <a:latin typeface="+mn-lt"/>
              <a:ea typeface="+mn-ea"/>
              <a:cs typeface="+mn-cs"/>
              <a:sym typeface="Calibri"/>
            </a:endParaRPr>
          </a:p>
        </p:txBody>
      </p:sp>
      <p:sp>
        <p:nvSpPr>
          <p:cNvPr id="11" name="TextBox 10">
            <a:extLst>
              <a:ext uri="{FF2B5EF4-FFF2-40B4-BE49-F238E27FC236}">
                <a16:creationId xmlns:a16="http://schemas.microsoft.com/office/drawing/2014/main" id="{743A4B4A-8AAF-4FC3-FB7C-9821151303E7}"/>
              </a:ext>
            </a:extLst>
          </p:cNvPr>
          <p:cNvSpPr txBox="1"/>
          <p:nvPr/>
        </p:nvSpPr>
        <p:spPr>
          <a:xfrm>
            <a:off x="544147" y="2648781"/>
            <a:ext cx="2435280"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4289" tIns="34289" rIns="34289" bIns="34289" numCol="1" spcCol="38100" rtlCol="0" anchor="t">
            <a:spAutoFit/>
          </a:bodyPr>
          <a:lstStyle/>
          <a:p>
            <a:pPr defTabSz="342900" fontAlgn="auto" hangingPunct="0">
              <a:spcBef>
                <a:spcPts val="0"/>
              </a:spcBef>
              <a:spcAft>
                <a:spcPts val="0"/>
              </a:spcAft>
            </a:pPr>
            <a:r>
              <a:rPr lang="en-US" sz="1350" dirty="0">
                <a:solidFill>
                  <a:srgbClr val="002060"/>
                </a:solidFill>
                <a:latin typeface="+mn-lt"/>
                <a:ea typeface="+mn-ea"/>
                <a:cs typeface="+mn-cs"/>
                <a:sym typeface="Calibri"/>
              </a:rPr>
              <a:t>Largely determined by industry</a:t>
            </a:r>
          </a:p>
        </p:txBody>
      </p:sp>
      <p:sp>
        <p:nvSpPr>
          <p:cNvPr id="14" name="Right Arrow 13">
            <a:extLst>
              <a:ext uri="{FF2B5EF4-FFF2-40B4-BE49-F238E27FC236}">
                <a16:creationId xmlns:a16="http://schemas.microsoft.com/office/drawing/2014/main" id="{CE5CD4D1-6AB8-90FF-19F2-DB0620383885}"/>
              </a:ext>
            </a:extLst>
          </p:cNvPr>
          <p:cNvSpPr/>
          <p:nvPr/>
        </p:nvSpPr>
        <p:spPr>
          <a:xfrm rot="19587803">
            <a:off x="1403331" y="2107127"/>
            <a:ext cx="694580" cy="550243"/>
          </a:xfrm>
          <a:prstGeom prst="rightArrow">
            <a:avLst/>
          </a:prstGeom>
          <a:solidFill>
            <a:schemeClr val="accent2"/>
          </a:solidFill>
          <a:ln w="25400" cap="flat">
            <a:solidFill>
              <a:schemeClr val="accent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spAutoFit/>
          </a:bodyPr>
          <a:lstStyle/>
          <a:p>
            <a:pPr defTabSz="342900" fontAlgn="auto" hangingPunct="0">
              <a:spcBef>
                <a:spcPts val="0"/>
              </a:spcBef>
              <a:spcAft>
                <a:spcPts val="0"/>
              </a:spcAft>
            </a:pPr>
            <a:endParaRPr lang="en-US" sz="1350">
              <a:solidFill>
                <a:srgbClr val="000000"/>
              </a:solidFill>
              <a:latin typeface="+mn-lt"/>
              <a:ea typeface="+mn-ea"/>
              <a:cs typeface="+mn-cs"/>
              <a:sym typeface="Calibri"/>
            </a:endParaRPr>
          </a:p>
        </p:txBody>
      </p:sp>
      <p:sp>
        <p:nvSpPr>
          <p:cNvPr id="15" name="Right Arrow 14">
            <a:extLst>
              <a:ext uri="{FF2B5EF4-FFF2-40B4-BE49-F238E27FC236}">
                <a16:creationId xmlns:a16="http://schemas.microsoft.com/office/drawing/2014/main" id="{338C8946-21DD-04CB-8D4D-6F0EB987BB1C}"/>
              </a:ext>
            </a:extLst>
          </p:cNvPr>
          <p:cNvSpPr/>
          <p:nvPr/>
        </p:nvSpPr>
        <p:spPr>
          <a:xfrm rot="2354424">
            <a:off x="1250618" y="2915398"/>
            <a:ext cx="694580" cy="550243"/>
          </a:xfrm>
          <a:prstGeom prst="rightArrow">
            <a:avLst/>
          </a:prstGeom>
          <a:solidFill>
            <a:schemeClr val="accent2"/>
          </a:solidFill>
          <a:ln w="25400" cap="flat">
            <a:solidFill>
              <a:schemeClr val="accent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spAutoFit/>
          </a:bodyPr>
          <a:lstStyle/>
          <a:p>
            <a:pPr defTabSz="342900" fontAlgn="auto" hangingPunct="0">
              <a:spcBef>
                <a:spcPts val="0"/>
              </a:spcBef>
              <a:spcAft>
                <a:spcPts val="0"/>
              </a:spcAft>
            </a:pPr>
            <a:endParaRPr lang="en-US" sz="1350">
              <a:solidFill>
                <a:srgbClr val="000000"/>
              </a:solidFill>
              <a:latin typeface="+mn-lt"/>
              <a:ea typeface="+mn-ea"/>
              <a:cs typeface="+mn-cs"/>
              <a:sym typeface="Calibri"/>
            </a:endParaRPr>
          </a:p>
        </p:txBody>
      </p:sp>
      <p:sp>
        <p:nvSpPr>
          <p:cNvPr id="16" name="TextBox 15">
            <a:extLst>
              <a:ext uri="{FF2B5EF4-FFF2-40B4-BE49-F238E27FC236}">
                <a16:creationId xmlns:a16="http://schemas.microsoft.com/office/drawing/2014/main" id="{D76904F8-20E2-0962-01EE-2127EBEE383A}"/>
              </a:ext>
            </a:extLst>
          </p:cNvPr>
          <p:cNvSpPr txBox="1"/>
          <p:nvPr/>
        </p:nvSpPr>
        <p:spPr>
          <a:xfrm>
            <a:off x="5928304" y="4112358"/>
            <a:ext cx="2800765" cy="484746"/>
          </a:xfrm>
          <a:prstGeom prst="rect">
            <a:avLst/>
          </a:prstGeom>
          <a:noFill/>
          <a:ln w="28575" cap="flat">
            <a:solidFill>
              <a:schemeClr val="accent4"/>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4289" tIns="34289" rIns="34289" bIns="34289" numCol="1" spcCol="38100" rtlCol="0" anchor="t">
            <a:spAutoFit/>
          </a:bodyPr>
          <a:lstStyle/>
          <a:p>
            <a:pPr defTabSz="342900" fontAlgn="auto" hangingPunct="0">
              <a:spcBef>
                <a:spcPts val="0"/>
              </a:spcBef>
              <a:spcAft>
                <a:spcPts val="0"/>
              </a:spcAft>
            </a:pPr>
            <a:r>
              <a:rPr lang="en-US" sz="1350" dirty="0">
                <a:solidFill>
                  <a:srgbClr val="002060"/>
                </a:solidFill>
                <a:latin typeface="+mn-lt"/>
                <a:ea typeface="+mn-ea"/>
                <a:cs typeface="+mn-cs"/>
                <a:sym typeface="Calibri"/>
              </a:rPr>
              <a:t>Progress depends on development </a:t>
            </a:r>
          </a:p>
          <a:p>
            <a:pPr defTabSz="342900" fontAlgn="auto" hangingPunct="0">
              <a:spcBef>
                <a:spcPts val="0"/>
              </a:spcBef>
              <a:spcAft>
                <a:spcPts val="0"/>
              </a:spcAft>
            </a:pPr>
            <a:r>
              <a:rPr lang="en-US" sz="1350" dirty="0">
                <a:solidFill>
                  <a:srgbClr val="002060"/>
                </a:solidFill>
                <a:latin typeface="+mn-lt"/>
                <a:ea typeface="+mn-ea"/>
                <a:cs typeface="+mn-cs"/>
                <a:sym typeface="Calibri"/>
              </a:rPr>
              <a:t>of enabling technologies</a:t>
            </a:r>
          </a:p>
        </p:txBody>
      </p:sp>
      <p:sp>
        <p:nvSpPr>
          <p:cNvPr id="17" name="Right Arrow 16">
            <a:extLst>
              <a:ext uri="{FF2B5EF4-FFF2-40B4-BE49-F238E27FC236}">
                <a16:creationId xmlns:a16="http://schemas.microsoft.com/office/drawing/2014/main" id="{90B3686A-21E9-F442-4AAA-1AF967CB4F53}"/>
              </a:ext>
            </a:extLst>
          </p:cNvPr>
          <p:cNvSpPr/>
          <p:nvPr/>
        </p:nvSpPr>
        <p:spPr>
          <a:xfrm rot="13098004">
            <a:off x="7070083" y="3336013"/>
            <a:ext cx="835362" cy="550243"/>
          </a:xfrm>
          <a:prstGeom prst="rightArrow">
            <a:avLst/>
          </a:prstGeom>
          <a:solidFill>
            <a:schemeClr val="accent2"/>
          </a:solidFill>
          <a:ln w="25400" cap="flat">
            <a:solidFill>
              <a:schemeClr val="accent1"/>
            </a:solidFill>
            <a:prstDash val="solid"/>
            <a:round/>
          </a:ln>
          <a:effectLst>
            <a:outerShdw blurRad="76200" dist="381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34289" tIns="34289" rIns="34289" bIns="34289" numCol="1" spcCol="38100" rtlCol="0" anchor="ctr">
            <a:spAutoFit/>
          </a:bodyPr>
          <a:lstStyle/>
          <a:p>
            <a:pPr defTabSz="342900" fontAlgn="auto" hangingPunct="0">
              <a:spcBef>
                <a:spcPts val="0"/>
              </a:spcBef>
              <a:spcAft>
                <a:spcPts val="0"/>
              </a:spcAft>
            </a:pPr>
            <a:endParaRPr lang="en-US" sz="1350">
              <a:solidFill>
                <a:srgbClr val="000000"/>
              </a:solidFill>
              <a:latin typeface="+mn-lt"/>
              <a:ea typeface="+mn-ea"/>
              <a:cs typeface="+mn-cs"/>
              <a:sym typeface="Calibri"/>
            </a:endParaRPr>
          </a:p>
        </p:txBody>
      </p:sp>
      <p:pic>
        <p:nvPicPr>
          <p:cNvPr id="6" name="Picture 5">
            <a:extLst>
              <a:ext uri="{FF2B5EF4-FFF2-40B4-BE49-F238E27FC236}">
                <a16:creationId xmlns:a16="http://schemas.microsoft.com/office/drawing/2014/main" id="{789E72A2-C3EC-19E3-1BD5-8EF5B4AFAA16}"/>
              </a:ext>
            </a:extLst>
          </p:cNvPr>
          <p:cNvPicPr>
            <a:picLocks noChangeAspect="1"/>
          </p:cNvPicPr>
          <p:nvPr/>
        </p:nvPicPr>
        <p:blipFill>
          <a:blip r:embed="rId3"/>
          <a:stretch>
            <a:fillRect/>
          </a:stretch>
        </p:blipFill>
        <p:spPr>
          <a:xfrm>
            <a:off x="6392447" y="1093440"/>
            <a:ext cx="2213523" cy="1894479"/>
          </a:xfrm>
          <a:prstGeom prst="rect">
            <a:avLst/>
          </a:prstGeom>
          <a:effectLst>
            <a:glow rad="63500">
              <a:schemeClr val="bg1">
                <a:lumMod val="75000"/>
                <a:alpha val="40000"/>
              </a:schemeClr>
            </a:glow>
          </a:effectLst>
        </p:spPr>
      </p:pic>
      <p:sp>
        <p:nvSpPr>
          <p:cNvPr id="12" name="Date Placeholder 11">
            <a:extLst>
              <a:ext uri="{FF2B5EF4-FFF2-40B4-BE49-F238E27FC236}">
                <a16:creationId xmlns:a16="http://schemas.microsoft.com/office/drawing/2014/main" id="{F330B292-C316-B0A2-9E3A-E3E4FC17F4EA}"/>
              </a:ext>
            </a:extLst>
          </p:cNvPr>
          <p:cNvSpPr>
            <a:spLocks noGrp="1"/>
          </p:cNvSpPr>
          <p:nvPr>
            <p:ph type="dt" sz="half" idx="2"/>
          </p:nvPr>
        </p:nvSpPr>
        <p:spPr/>
        <p:txBody>
          <a:bodyPr/>
          <a:lstStyle/>
          <a:p>
            <a:pPr>
              <a:defRPr/>
            </a:pPr>
            <a:fld id="{A1F3856B-F2EA-DF47-8285-CB27863E73E6}" type="datetime1">
              <a:rPr lang="en-US" smtClean="0"/>
              <a:t>9/5/23</a:t>
            </a:fld>
            <a:endParaRPr lang="en-US" dirty="0"/>
          </a:p>
        </p:txBody>
      </p:sp>
      <p:sp>
        <p:nvSpPr>
          <p:cNvPr id="13" name="TextBox 12">
            <a:extLst>
              <a:ext uri="{FF2B5EF4-FFF2-40B4-BE49-F238E27FC236}">
                <a16:creationId xmlns:a16="http://schemas.microsoft.com/office/drawing/2014/main" id="{D6561017-5EAE-4A44-D192-BEEEA1F23305}"/>
              </a:ext>
            </a:extLst>
          </p:cNvPr>
          <p:cNvSpPr txBox="1"/>
          <p:nvPr/>
        </p:nvSpPr>
        <p:spPr>
          <a:xfrm>
            <a:off x="399971" y="4075322"/>
            <a:ext cx="2993063" cy="400110"/>
          </a:xfrm>
          <a:prstGeom prst="rect">
            <a:avLst/>
          </a:prstGeom>
          <a:noFill/>
        </p:spPr>
        <p:txBody>
          <a:bodyPr wrap="none" rtlCol="0">
            <a:spAutoFit/>
          </a:bodyPr>
          <a:lstStyle/>
          <a:p>
            <a:r>
              <a:rPr lang="en-US" sz="2000" dirty="0"/>
              <a:t>CO</a:t>
            </a:r>
            <a:r>
              <a:rPr lang="en-US" sz="2000" baseline="-25000" dirty="0"/>
              <a:t>2</a:t>
            </a:r>
            <a:r>
              <a:rPr lang="en-US" sz="2000" dirty="0"/>
              <a:t>, environmental impact</a:t>
            </a:r>
          </a:p>
        </p:txBody>
      </p:sp>
      <p:sp>
        <p:nvSpPr>
          <p:cNvPr id="18" name="Footer Placeholder 17">
            <a:extLst>
              <a:ext uri="{FF2B5EF4-FFF2-40B4-BE49-F238E27FC236}">
                <a16:creationId xmlns:a16="http://schemas.microsoft.com/office/drawing/2014/main" id="{14227802-DC23-66B9-874C-1AEFE8F61BBB}"/>
              </a:ext>
            </a:extLst>
          </p:cNvPr>
          <p:cNvSpPr>
            <a:spLocks noGrp="1"/>
          </p:cNvSpPr>
          <p:nvPr>
            <p:ph type="ftr" sz="quarter" idx="3"/>
          </p:nvPr>
        </p:nvSpPr>
        <p:spPr/>
        <p:txBody>
          <a:bodyPr/>
          <a:lstStyle/>
          <a:p>
            <a:pPr>
              <a:defRPr/>
            </a:pPr>
            <a:r>
              <a:rPr lang="en-US" b="1"/>
              <a:t>S. Gourlay EUCAS 9-23</a:t>
            </a:r>
            <a:endParaRPr lang="en-US" b="1" dirty="0"/>
          </a:p>
        </p:txBody>
      </p:sp>
    </p:spTree>
    <p:extLst>
      <p:ext uri="{BB962C8B-B14F-4D97-AF65-F5344CB8AC3E}">
        <p14:creationId xmlns:p14="http://schemas.microsoft.com/office/powerpoint/2010/main" val="101320634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4308EB5-FC86-38BB-BDAB-CFCDCC986B7C}"/>
              </a:ext>
            </a:extLst>
          </p:cNvPr>
          <p:cNvSpPr>
            <a:spLocks noGrp="1"/>
          </p:cNvSpPr>
          <p:nvPr>
            <p:ph idx="1"/>
          </p:nvPr>
        </p:nvSpPr>
        <p:spPr/>
        <p:txBody>
          <a:bodyPr>
            <a:normAutofit fontScale="92500" lnSpcReduction="20000"/>
          </a:bodyPr>
          <a:lstStyle/>
          <a:p>
            <a:pPr marL="0" indent="0" algn="ctr">
              <a:buNone/>
            </a:pPr>
            <a:r>
              <a:rPr lang="en-US" dirty="0">
                <a:solidFill>
                  <a:schemeClr val="accent6">
                    <a:lumMod val="50000"/>
                  </a:schemeClr>
                </a:solidFill>
              </a:rPr>
              <a:t>Don’t forget that P5 will have the ultimate say in US participation</a:t>
            </a:r>
          </a:p>
          <a:p>
            <a:pPr marL="0" indent="0" algn="ctr">
              <a:buNone/>
            </a:pPr>
            <a:endParaRPr lang="en-US" dirty="0">
              <a:solidFill>
                <a:schemeClr val="accent6">
                  <a:lumMod val="50000"/>
                </a:schemeClr>
              </a:solidFill>
            </a:endParaRPr>
          </a:p>
          <a:p>
            <a:r>
              <a:rPr lang="en-US" dirty="0">
                <a:solidFill>
                  <a:schemeClr val="accent6">
                    <a:lumMod val="50000"/>
                  </a:schemeClr>
                </a:solidFill>
              </a:rPr>
              <a:t>Continue with Fermilab neutrino program</a:t>
            </a:r>
          </a:p>
          <a:p>
            <a:endParaRPr lang="en-US" sz="300" dirty="0">
              <a:solidFill>
                <a:schemeClr val="accent6">
                  <a:lumMod val="50000"/>
                </a:schemeClr>
              </a:solidFill>
            </a:endParaRPr>
          </a:p>
          <a:p>
            <a:r>
              <a:rPr lang="en-US" dirty="0">
                <a:solidFill>
                  <a:schemeClr val="accent6">
                    <a:lumMod val="50000"/>
                  </a:schemeClr>
                </a:solidFill>
              </a:rPr>
              <a:t>Continue to exploit physics at the LHC and the High Luminosity LHC</a:t>
            </a:r>
          </a:p>
          <a:p>
            <a:endParaRPr lang="en-US" sz="300" dirty="0">
              <a:solidFill>
                <a:schemeClr val="accent6">
                  <a:lumMod val="50000"/>
                </a:schemeClr>
              </a:solidFill>
            </a:endParaRPr>
          </a:p>
          <a:p>
            <a:r>
              <a:rPr lang="en-US" dirty="0">
                <a:solidFill>
                  <a:schemeClr val="accent6">
                    <a:lumMod val="50000"/>
                  </a:schemeClr>
                </a:solidFill>
              </a:rPr>
              <a:t>Need a Higgs factory (ILC, FCC-</a:t>
            </a:r>
            <a:r>
              <a:rPr lang="en-US" dirty="0" err="1">
                <a:solidFill>
                  <a:schemeClr val="accent6">
                    <a:lumMod val="50000"/>
                  </a:schemeClr>
                </a:solidFill>
              </a:rPr>
              <a:t>ee</a:t>
            </a:r>
            <a:r>
              <a:rPr lang="en-US" dirty="0">
                <a:solidFill>
                  <a:schemeClr val="accent6">
                    <a:lumMod val="50000"/>
                  </a:schemeClr>
                </a:solidFill>
              </a:rPr>
              <a:t>, </a:t>
            </a:r>
            <a:r>
              <a:rPr lang="en-US" dirty="0" err="1">
                <a:solidFill>
                  <a:schemeClr val="accent6">
                    <a:lumMod val="50000"/>
                  </a:schemeClr>
                </a:solidFill>
              </a:rPr>
              <a:t>CepC</a:t>
            </a:r>
            <a:r>
              <a:rPr lang="en-US" dirty="0">
                <a:solidFill>
                  <a:schemeClr val="accent6">
                    <a:lumMod val="50000"/>
                  </a:schemeClr>
                </a:solidFill>
              </a:rPr>
              <a:t>, CLIC, Fermi site fillers (HELEN, C</a:t>
            </a:r>
            <a:r>
              <a:rPr lang="en-US" baseline="30000" dirty="0">
                <a:solidFill>
                  <a:schemeClr val="accent6">
                    <a:lumMod val="50000"/>
                  </a:schemeClr>
                </a:solidFill>
              </a:rPr>
              <a:t>3</a:t>
            </a:r>
            <a:r>
              <a:rPr lang="en-US" dirty="0">
                <a:solidFill>
                  <a:schemeClr val="accent6">
                    <a:lumMod val="50000"/>
                  </a:schemeClr>
                </a:solidFill>
              </a:rPr>
              <a:t>) . . .</a:t>
            </a:r>
          </a:p>
          <a:p>
            <a:endParaRPr lang="en-US" sz="300" dirty="0">
              <a:solidFill>
                <a:schemeClr val="accent6">
                  <a:lumMod val="50000"/>
                </a:schemeClr>
              </a:solidFill>
            </a:endParaRPr>
          </a:p>
          <a:p>
            <a:r>
              <a:rPr lang="en-US" dirty="0">
                <a:solidFill>
                  <a:schemeClr val="accent6">
                    <a:lumMod val="50000"/>
                  </a:schemeClr>
                </a:solidFill>
              </a:rPr>
              <a:t>Candidates for Energy Frontier</a:t>
            </a:r>
          </a:p>
          <a:p>
            <a:pPr lvl="1"/>
            <a:r>
              <a:rPr lang="en-US" dirty="0">
                <a:solidFill>
                  <a:schemeClr val="accent6">
                    <a:lumMod val="50000"/>
                  </a:schemeClr>
                </a:solidFill>
              </a:rPr>
              <a:t>FCC-</a:t>
            </a:r>
            <a:r>
              <a:rPr lang="en-US" dirty="0" err="1">
                <a:solidFill>
                  <a:schemeClr val="accent6">
                    <a:lumMod val="50000"/>
                  </a:schemeClr>
                </a:solidFill>
              </a:rPr>
              <a:t>hh</a:t>
            </a:r>
            <a:endParaRPr lang="en-US" dirty="0">
              <a:solidFill>
                <a:schemeClr val="accent6">
                  <a:lumMod val="50000"/>
                </a:schemeClr>
              </a:solidFill>
            </a:endParaRPr>
          </a:p>
          <a:p>
            <a:pPr lvl="1"/>
            <a:r>
              <a:rPr lang="en-US" dirty="0" err="1">
                <a:solidFill>
                  <a:schemeClr val="accent6">
                    <a:lumMod val="50000"/>
                  </a:schemeClr>
                </a:solidFill>
              </a:rPr>
              <a:t>SppC</a:t>
            </a:r>
            <a:endParaRPr lang="en-US" dirty="0">
              <a:solidFill>
                <a:schemeClr val="accent6">
                  <a:lumMod val="50000"/>
                </a:schemeClr>
              </a:solidFill>
            </a:endParaRPr>
          </a:p>
          <a:p>
            <a:pPr lvl="1"/>
            <a:r>
              <a:rPr lang="en-US" dirty="0">
                <a:solidFill>
                  <a:schemeClr val="accent6">
                    <a:lumMod val="50000"/>
                  </a:schemeClr>
                </a:solidFill>
              </a:rPr>
              <a:t>Muon Collider</a:t>
            </a:r>
          </a:p>
          <a:p>
            <a:pPr lvl="2"/>
            <a:r>
              <a:rPr lang="en-US" dirty="0">
                <a:solidFill>
                  <a:schemeClr val="accent6">
                    <a:lumMod val="50000"/>
                  </a:schemeClr>
                </a:solidFill>
              </a:rPr>
              <a:t>Compact design allows variety of siting options</a:t>
            </a:r>
          </a:p>
        </p:txBody>
      </p:sp>
      <p:sp>
        <p:nvSpPr>
          <p:cNvPr id="4" name="Title 3">
            <a:extLst>
              <a:ext uri="{FF2B5EF4-FFF2-40B4-BE49-F238E27FC236}">
                <a16:creationId xmlns:a16="http://schemas.microsoft.com/office/drawing/2014/main" id="{3AE3F33E-9C80-81B8-E9F3-94260BEDAA8E}"/>
              </a:ext>
            </a:extLst>
          </p:cNvPr>
          <p:cNvSpPr>
            <a:spLocks noGrp="1"/>
          </p:cNvSpPr>
          <p:nvPr>
            <p:ph type="title"/>
          </p:nvPr>
        </p:nvSpPr>
        <p:spPr/>
        <p:txBody>
          <a:bodyPr>
            <a:normAutofit fontScale="90000"/>
          </a:bodyPr>
          <a:lstStyle/>
          <a:p>
            <a:r>
              <a:rPr lang="en-US" sz="2475" dirty="0"/>
              <a:t>Possible scenario based on community “buzz”</a:t>
            </a:r>
          </a:p>
        </p:txBody>
      </p:sp>
      <p:sp>
        <p:nvSpPr>
          <p:cNvPr id="5" name="Footer Placeholder 4">
            <a:extLst>
              <a:ext uri="{FF2B5EF4-FFF2-40B4-BE49-F238E27FC236}">
                <a16:creationId xmlns:a16="http://schemas.microsoft.com/office/drawing/2014/main" id="{7D6888BC-0FCE-70BD-8EF8-D6AB93A4ECE6}"/>
              </a:ext>
            </a:extLst>
          </p:cNvPr>
          <p:cNvSpPr>
            <a:spLocks noGrp="1"/>
          </p:cNvSpPr>
          <p:nvPr>
            <p:ph type="ftr" sz="quarter" idx="3"/>
          </p:nvPr>
        </p:nvSpPr>
        <p:spPr>
          <a:prstGeom prst="rect">
            <a:avLst/>
          </a:prstGeom>
        </p:spPr>
        <p:txBody>
          <a:bodyPr vert="horz" lIns="91440" tIns="45720" rIns="91440" bIns="45720"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solidFill>
                <a:effectLst/>
                <a:uFillTx/>
                <a:latin typeface="+mn-lt"/>
                <a:ea typeface="+mn-ea"/>
                <a:cs typeface="+mn-cs"/>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r>
              <a:rPr lang="en-US"/>
              <a:t>S. Gourlay EUCAS 9-23</a:t>
            </a:r>
            <a:endParaRPr lang="en-US" dirty="0"/>
          </a:p>
        </p:txBody>
      </p:sp>
      <p:sp>
        <p:nvSpPr>
          <p:cNvPr id="2" name="Slide Number Placeholder 1">
            <a:extLst>
              <a:ext uri="{FF2B5EF4-FFF2-40B4-BE49-F238E27FC236}">
                <a16:creationId xmlns:a16="http://schemas.microsoft.com/office/drawing/2014/main" id="{D45ABD39-F169-221A-0713-F9229B58CD0E}"/>
              </a:ext>
            </a:extLst>
          </p:cNvPr>
          <p:cNvSpPr>
            <a:spLocks noGrp="1"/>
          </p:cNvSpPr>
          <p:nvPr>
            <p:ph type="sldNum" sz="quarter" idx="4"/>
          </p:nvPr>
        </p:nvSpPr>
        <p:spPr>
          <a:prstGeom prst="rect">
            <a:avLst/>
          </a:prstGeom>
        </p:spPr>
        <p:txBody>
          <a:bodyPr vert="horz" wrap="square" lIns="0" tIns="0" rIns="0" bIns="0" numCol="1" anchor="t" anchorCtr="0" compatLnSpc="1">
            <a:prstTxWarp prst="textNoShape">
              <a:avLst/>
            </a:prstTxWarp>
          </a:bodyPr>
          <a:lstStyle>
            <a:defPPr>
              <a:defRPr lang="en-US"/>
            </a:defPPr>
            <a:lvl1pPr algn="l" defTabSz="457200" rtl="0" fontAlgn="base">
              <a:spcBef>
                <a:spcPct val="0"/>
              </a:spcBef>
              <a:spcAft>
                <a:spcPct val="0"/>
              </a:spcAft>
              <a:defRPr sz="900" kern="1200">
                <a:solidFill>
                  <a:srgbClr val="0061A8"/>
                </a:solidFill>
                <a:latin typeface="Helvetica" charset="0"/>
                <a:ea typeface="Geneva"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fld id="{86CB4B4D-7CA3-9044-876B-883B54F8677D}" type="slidenum">
              <a:rPr lang="en-US" smtClean="0"/>
              <a:pPr/>
              <a:t>14</a:t>
            </a:fld>
            <a:endParaRPr lang="en-US"/>
          </a:p>
        </p:txBody>
      </p:sp>
      <p:sp>
        <p:nvSpPr>
          <p:cNvPr id="7" name="TextBox 6">
            <a:extLst>
              <a:ext uri="{FF2B5EF4-FFF2-40B4-BE49-F238E27FC236}">
                <a16:creationId xmlns:a16="http://schemas.microsoft.com/office/drawing/2014/main" id="{D909F0F4-A91A-6EFA-B7BC-E9DFD686E60E}"/>
              </a:ext>
            </a:extLst>
          </p:cNvPr>
          <p:cNvSpPr txBox="1"/>
          <p:nvPr/>
        </p:nvSpPr>
        <p:spPr>
          <a:xfrm>
            <a:off x="6773051" y="2625925"/>
            <a:ext cx="2039339" cy="323163"/>
          </a:xfrm>
          <a:prstGeom prst="rect">
            <a:avLst/>
          </a:prstGeom>
          <a:solidFill>
            <a:schemeClr val="accent3">
              <a:lumMod val="60000"/>
              <a:lumOff val="4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4289" tIns="34289" rIns="34289" bIns="34289" numCol="1" spcCol="38100" rtlCol="0" anchor="t">
            <a:spAutoFit/>
          </a:bodyPr>
          <a:lstStyle/>
          <a:p>
            <a:pPr defTabSz="342900" fontAlgn="auto" hangingPunct="0">
              <a:spcBef>
                <a:spcPts val="0"/>
              </a:spcBef>
              <a:spcAft>
                <a:spcPts val="0"/>
              </a:spcAft>
            </a:pPr>
            <a:r>
              <a:rPr lang="en-US" sz="1650" dirty="0">
                <a:solidFill>
                  <a:srgbClr val="000000"/>
                </a:solidFill>
                <a:latin typeface="+mn-lt"/>
                <a:ea typeface="+mn-ea"/>
                <a:cs typeface="+mn-cs"/>
                <a:sym typeface="Calibri"/>
              </a:rPr>
              <a:t>Some R&amp;D Required</a:t>
            </a:r>
          </a:p>
        </p:txBody>
      </p:sp>
      <p:sp>
        <p:nvSpPr>
          <p:cNvPr id="8" name="TextBox 7">
            <a:extLst>
              <a:ext uri="{FF2B5EF4-FFF2-40B4-BE49-F238E27FC236}">
                <a16:creationId xmlns:a16="http://schemas.microsoft.com/office/drawing/2014/main" id="{197DCA75-E2E7-FADF-3005-6A36199E6AA5}"/>
              </a:ext>
            </a:extLst>
          </p:cNvPr>
          <p:cNvSpPr txBox="1"/>
          <p:nvPr/>
        </p:nvSpPr>
        <p:spPr>
          <a:xfrm>
            <a:off x="1951775" y="3434299"/>
            <a:ext cx="2460928" cy="323163"/>
          </a:xfrm>
          <a:prstGeom prst="rect">
            <a:avLst/>
          </a:prstGeom>
          <a:solidFill>
            <a:schemeClr val="accent2">
              <a:lumMod val="40000"/>
              <a:lumOff val="60000"/>
            </a:schemeClr>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34289" tIns="34289" rIns="34289" bIns="34289" numCol="1" spcCol="38100" rtlCol="0" anchor="t">
            <a:spAutoFit/>
          </a:bodyPr>
          <a:lstStyle/>
          <a:p>
            <a:pPr defTabSz="342900" fontAlgn="auto" hangingPunct="0">
              <a:spcBef>
                <a:spcPts val="0"/>
              </a:spcBef>
              <a:spcAft>
                <a:spcPts val="0"/>
              </a:spcAft>
            </a:pPr>
            <a:r>
              <a:rPr lang="en-US" sz="1650" dirty="0">
                <a:solidFill>
                  <a:srgbClr val="000000"/>
                </a:solidFill>
                <a:latin typeface="+mn-lt"/>
                <a:ea typeface="+mn-ea"/>
                <a:cs typeface="+mn-cs"/>
                <a:sym typeface="Calibri"/>
              </a:rPr>
              <a:t>Significant R&amp;D Required</a:t>
            </a:r>
          </a:p>
        </p:txBody>
      </p:sp>
      <p:sp>
        <p:nvSpPr>
          <p:cNvPr id="6" name="TextBox 5">
            <a:extLst>
              <a:ext uri="{FF2B5EF4-FFF2-40B4-BE49-F238E27FC236}">
                <a16:creationId xmlns:a16="http://schemas.microsoft.com/office/drawing/2014/main" id="{6B35EA4B-6AEA-F718-3CF8-C923869B369E}"/>
              </a:ext>
            </a:extLst>
          </p:cNvPr>
          <p:cNvSpPr txBox="1"/>
          <p:nvPr/>
        </p:nvSpPr>
        <p:spPr>
          <a:xfrm>
            <a:off x="4876800" y="3251453"/>
            <a:ext cx="4133385" cy="584775"/>
          </a:xfrm>
          <a:prstGeom prst="rect">
            <a:avLst/>
          </a:prstGeom>
          <a:noFill/>
          <a:ln w="28575">
            <a:solidFill>
              <a:srgbClr val="C00000"/>
            </a:solidFill>
          </a:ln>
        </p:spPr>
        <p:txBody>
          <a:bodyPr wrap="square" rtlCol="0">
            <a:spAutoFit/>
          </a:bodyPr>
          <a:lstStyle/>
          <a:p>
            <a:r>
              <a:rPr lang="en-US" sz="1600" dirty="0"/>
              <a:t>Sustainability will become an extremely important consideration for any future collider</a:t>
            </a:r>
          </a:p>
        </p:txBody>
      </p:sp>
      <p:sp>
        <p:nvSpPr>
          <p:cNvPr id="9" name="Date Placeholder 8">
            <a:extLst>
              <a:ext uri="{FF2B5EF4-FFF2-40B4-BE49-F238E27FC236}">
                <a16:creationId xmlns:a16="http://schemas.microsoft.com/office/drawing/2014/main" id="{12E1E6B3-FF1C-1A4E-4D27-BD0748B6861B}"/>
              </a:ext>
            </a:extLst>
          </p:cNvPr>
          <p:cNvSpPr>
            <a:spLocks noGrp="1"/>
          </p:cNvSpPr>
          <p:nvPr>
            <p:ph type="dt" sz="half" idx="2"/>
          </p:nvPr>
        </p:nvSpPr>
        <p:spPr/>
        <p:txBody>
          <a:bodyPr/>
          <a:lstStyle/>
          <a:p>
            <a:pPr>
              <a:defRPr/>
            </a:pPr>
            <a:fld id="{ABAA3F44-4647-914D-A642-7962136D39CC}" type="datetime1">
              <a:rPr lang="en-US" smtClean="0"/>
              <a:t>9/5/23</a:t>
            </a:fld>
            <a:endParaRPr lang="en-US" dirty="0"/>
          </a:p>
        </p:txBody>
      </p:sp>
    </p:spTree>
    <p:extLst>
      <p:ext uri="{BB962C8B-B14F-4D97-AF65-F5344CB8AC3E}">
        <p14:creationId xmlns:p14="http://schemas.microsoft.com/office/powerpoint/2010/main" val="263108941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F4C9A6A-EFE4-DFD0-C04C-35EF64F70D27}"/>
              </a:ext>
            </a:extLst>
          </p:cNvPr>
          <p:cNvSpPr>
            <a:spLocks noGrp="1"/>
          </p:cNvSpPr>
          <p:nvPr>
            <p:ph type="title"/>
          </p:nvPr>
        </p:nvSpPr>
        <p:spPr/>
        <p:txBody>
          <a:bodyPr/>
          <a:lstStyle/>
          <a:p>
            <a:r>
              <a:rPr lang="en-US" dirty="0"/>
              <a:t>Challenges for Future High Energy Particle Physics Facilities</a:t>
            </a:r>
          </a:p>
        </p:txBody>
      </p:sp>
      <p:sp>
        <p:nvSpPr>
          <p:cNvPr id="4" name="Date Placeholder 3">
            <a:extLst>
              <a:ext uri="{FF2B5EF4-FFF2-40B4-BE49-F238E27FC236}">
                <a16:creationId xmlns:a16="http://schemas.microsoft.com/office/drawing/2014/main" id="{F4DE4931-0F0B-89DA-98FE-9E72ED870E27}"/>
              </a:ext>
            </a:extLst>
          </p:cNvPr>
          <p:cNvSpPr>
            <a:spLocks noGrp="1"/>
          </p:cNvSpPr>
          <p:nvPr>
            <p:ph type="dt" sz="half" idx="2"/>
          </p:nvPr>
        </p:nvSpPr>
        <p:spPr/>
        <p:txBody>
          <a:bodyPr/>
          <a:lstStyle/>
          <a:p>
            <a:pPr>
              <a:defRPr/>
            </a:pPr>
            <a:fld id="{D6E3AC9A-93B0-474F-B076-23A6E1D275C1}" type="datetime1">
              <a:rPr lang="en-US" smtClean="0"/>
              <a:t>9/5/23</a:t>
            </a:fld>
            <a:endParaRPr lang="en-US" dirty="0"/>
          </a:p>
        </p:txBody>
      </p:sp>
      <p:sp>
        <p:nvSpPr>
          <p:cNvPr id="5" name="Footer Placeholder 4">
            <a:extLst>
              <a:ext uri="{FF2B5EF4-FFF2-40B4-BE49-F238E27FC236}">
                <a16:creationId xmlns:a16="http://schemas.microsoft.com/office/drawing/2014/main" id="{A14A6F11-A145-E352-7159-BF36BB25A522}"/>
              </a:ext>
            </a:extLst>
          </p:cNvPr>
          <p:cNvSpPr>
            <a:spLocks noGrp="1"/>
          </p:cNvSpPr>
          <p:nvPr>
            <p:ph type="ftr" sz="quarter" idx="3"/>
          </p:nvPr>
        </p:nvSpPr>
        <p:spPr/>
        <p:txBody>
          <a:bodyPr/>
          <a:lstStyle/>
          <a:p>
            <a:pPr>
              <a:defRPr/>
            </a:pPr>
            <a:r>
              <a:rPr lang="en-US" dirty="0"/>
              <a:t>S. Gourlay EUCAS 9-23</a:t>
            </a:r>
          </a:p>
        </p:txBody>
      </p:sp>
      <p:sp>
        <p:nvSpPr>
          <p:cNvPr id="6" name="Slide Number Placeholder 5">
            <a:extLst>
              <a:ext uri="{FF2B5EF4-FFF2-40B4-BE49-F238E27FC236}">
                <a16:creationId xmlns:a16="http://schemas.microsoft.com/office/drawing/2014/main" id="{09C19A02-3388-76F2-BFA8-F05B731A2F32}"/>
              </a:ext>
            </a:extLst>
          </p:cNvPr>
          <p:cNvSpPr>
            <a:spLocks noGrp="1"/>
          </p:cNvSpPr>
          <p:nvPr>
            <p:ph type="sldNum" sz="quarter" idx="4"/>
          </p:nvPr>
        </p:nvSpPr>
        <p:spPr/>
        <p:txBody>
          <a:bodyPr/>
          <a:lstStyle/>
          <a:p>
            <a:pPr>
              <a:defRPr/>
            </a:pPr>
            <a:fld id="{148C009B-CB69-E04A-B9B3-34B26D69E9CF}" type="slidenum">
              <a:rPr lang="en-US" smtClean="0"/>
              <a:pPr>
                <a:defRPr/>
              </a:pPr>
              <a:t>15</a:t>
            </a:fld>
            <a:endParaRPr lang="en-US" dirty="0"/>
          </a:p>
        </p:txBody>
      </p:sp>
      <p:grpSp>
        <p:nvGrpSpPr>
          <p:cNvPr id="28" name="Group 27">
            <a:extLst>
              <a:ext uri="{FF2B5EF4-FFF2-40B4-BE49-F238E27FC236}">
                <a16:creationId xmlns:a16="http://schemas.microsoft.com/office/drawing/2014/main" id="{3285B564-CAAE-3CCB-91E6-F3FA8589E3B5}"/>
              </a:ext>
            </a:extLst>
          </p:cNvPr>
          <p:cNvGrpSpPr/>
          <p:nvPr/>
        </p:nvGrpSpPr>
        <p:grpSpPr>
          <a:xfrm>
            <a:off x="-226289" y="791967"/>
            <a:ext cx="4887951" cy="1584597"/>
            <a:chOff x="-393954" y="749725"/>
            <a:chExt cx="4887951" cy="1584597"/>
          </a:xfrm>
        </p:grpSpPr>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6C07F0FF-C03E-73BF-03F6-90A180AE00CC}"/>
                    </a:ext>
                  </a:extLst>
                </p:cNvPr>
                <p:cNvSpPr txBox="1"/>
                <p:nvPr/>
              </p:nvSpPr>
              <p:spPr>
                <a:xfrm>
                  <a:off x="-393954" y="1117720"/>
                  <a:ext cx="4887951" cy="67884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latin typeface="Cambria Math" panose="02040503050406030204" pitchFamily="18" charset="0"/>
                          </a:rPr>
                          <m:t>𝑃</m:t>
                        </m:r>
                        <m:r>
                          <a:rPr lang="en-US" sz="1800" i="0">
                            <a:latin typeface="Cambria Math" panose="02040503050406030204" pitchFamily="18" charset="0"/>
                          </a:rPr>
                          <m:t> ≈ 3 </m:t>
                        </m:r>
                        <m:r>
                          <a:rPr lang="en-US" sz="1800" i="1">
                            <a:latin typeface="Cambria Math" panose="02040503050406030204" pitchFamily="18" charset="0"/>
                          </a:rPr>
                          <m:t>𝑋</m:t>
                        </m:r>
                        <m:r>
                          <a:rPr lang="en-US" sz="1800" i="0">
                            <a:latin typeface="Cambria Math" panose="02040503050406030204" pitchFamily="18" charset="0"/>
                          </a:rPr>
                          <m:t> </m:t>
                        </m:r>
                        <m:sSup>
                          <m:sSupPr>
                            <m:ctrlPr>
                              <a:rPr lang="en-US" sz="1800" i="1">
                                <a:solidFill>
                                  <a:srgbClr val="836967"/>
                                </a:solidFill>
                                <a:latin typeface="Cambria Math" panose="02040503050406030204" pitchFamily="18" charset="0"/>
                              </a:rPr>
                            </m:ctrlPr>
                          </m:sSupPr>
                          <m:e>
                            <m:r>
                              <a:rPr lang="en-US" sz="1800" i="0">
                                <a:latin typeface="Cambria Math" panose="02040503050406030204" pitchFamily="18" charset="0"/>
                              </a:rPr>
                              <m:t>10</m:t>
                            </m:r>
                          </m:e>
                          <m:sup>
                            <m:r>
                              <a:rPr lang="en-US" sz="1800" i="0">
                                <a:latin typeface="Cambria Math" panose="02040503050406030204" pitchFamily="18" charset="0"/>
                              </a:rPr>
                              <m:t>−7</m:t>
                            </m:r>
                          </m:sup>
                        </m:sSup>
                        <m:r>
                          <a:rPr lang="en-US" sz="1800" i="0">
                            <a:latin typeface="Cambria Math" panose="02040503050406030204" pitchFamily="18" charset="0"/>
                          </a:rPr>
                          <m:t> </m:t>
                        </m:r>
                        <m:sSup>
                          <m:sSupPr>
                            <m:ctrlPr>
                              <a:rPr lang="en-US" sz="1800" i="1">
                                <a:solidFill>
                                  <a:srgbClr val="836967"/>
                                </a:solidFill>
                                <a:latin typeface="Cambria Math" panose="02040503050406030204" pitchFamily="18" charset="0"/>
                              </a:rPr>
                            </m:ctrlPr>
                          </m:sSupPr>
                          <m:e>
                            <m:d>
                              <m:dPr>
                                <m:ctrlPr>
                                  <a:rPr lang="en-US" sz="1800" i="1">
                                    <a:solidFill>
                                      <a:srgbClr val="836967"/>
                                    </a:solidFill>
                                    <a:latin typeface="Cambria Math" panose="02040503050406030204" pitchFamily="18" charset="0"/>
                                  </a:rPr>
                                </m:ctrlPr>
                              </m:dPr>
                              <m:e>
                                <m:f>
                                  <m:fPr>
                                    <m:ctrlPr>
                                      <a:rPr lang="en-US" sz="1800" i="1">
                                        <a:solidFill>
                                          <a:srgbClr val="836967"/>
                                        </a:solidFill>
                                        <a:latin typeface="Cambria Math" panose="02040503050406030204" pitchFamily="18" charset="0"/>
                                      </a:rPr>
                                    </m:ctrlPr>
                                  </m:fPr>
                                  <m:num>
                                    <m:r>
                                      <a:rPr lang="en-US" sz="1800" i="0">
                                        <a:latin typeface="Cambria Math" panose="02040503050406030204" pitchFamily="18" charset="0"/>
                                      </a:rPr>
                                      <m:t>1 </m:t>
                                    </m:r>
                                    <m:r>
                                      <a:rPr lang="en-US" sz="1800" i="1">
                                        <a:latin typeface="Cambria Math" panose="02040503050406030204" pitchFamily="18" charset="0"/>
                                      </a:rPr>
                                      <m:t>𝑘𝑚</m:t>
                                    </m:r>
                                  </m:num>
                                  <m:den>
                                    <m:r>
                                      <a:rPr lang="en-US" sz="1800" i="1">
                                        <a:latin typeface="Cambria Math" panose="02040503050406030204" pitchFamily="18" charset="0"/>
                                      </a:rPr>
                                      <m:t>𝑅</m:t>
                                    </m:r>
                                  </m:den>
                                </m:f>
                              </m:e>
                            </m:d>
                          </m:e>
                          <m:sup>
                            <m:r>
                              <a:rPr lang="en-US" sz="1800" i="0">
                                <a:latin typeface="Cambria Math" panose="02040503050406030204" pitchFamily="18" charset="0"/>
                              </a:rPr>
                              <m:t>2</m:t>
                            </m:r>
                          </m:sup>
                        </m:sSup>
                        <m:sSup>
                          <m:sSupPr>
                            <m:ctrlPr>
                              <a:rPr lang="en-US" sz="1800" i="1">
                                <a:solidFill>
                                  <a:srgbClr val="836967"/>
                                </a:solidFill>
                                <a:latin typeface="Cambria Math" panose="02040503050406030204" pitchFamily="18" charset="0"/>
                              </a:rPr>
                            </m:ctrlPr>
                          </m:sSupPr>
                          <m:e>
                            <m:d>
                              <m:dPr>
                                <m:ctrlPr>
                                  <a:rPr lang="en-US" sz="1800" i="1">
                                    <a:solidFill>
                                      <a:srgbClr val="836967"/>
                                    </a:solidFill>
                                    <a:latin typeface="Cambria Math" panose="02040503050406030204" pitchFamily="18" charset="0"/>
                                  </a:rPr>
                                </m:ctrlPr>
                              </m:dPr>
                              <m:e>
                                <m:f>
                                  <m:fPr>
                                    <m:ctrlPr>
                                      <a:rPr lang="en-US" sz="1800" i="1">
                                        <a:solidFill>
                                          <a:srgbClr val="836967"/>
                                        </a:solidFill>
                                        <a:latin typeface="Cambria Math" panose="02040503050406030204" pitchFamily="18" charset="0"/>
                                      </a:rPr>
                                    </m:ctrlPr>
                                  </m:fPr>
                                  <m:num>
                                    <m:r>
                                      <a:rPr lang="en-US" sz="1800" i="1">
                                        <a:latin typeface="Cambria Math" panose="02040503050406030204" pitchFamily="18" charset="0"/>
                                      </a:rPr>
                                      <m:t>𝐸</m:t>
                                    </m:r>
                                  </m:num>
                                  <m:den>
                                    <m:r>
                                      <a:rPr lang="en-US" sz="1800" i="1">
                                        <a:latin typeface="Cambria Math" panose="02040503050406030204" pitchFamily="18" charset="0"/>
                                      </a:rPr>
                                      <m:t>𝑚</m:t>
                                    </m:r>
                                  </m:den>
                                </m:f>
                              </m:e>
                            </m:d>
                          </m:e>
                          <m:sup>
                            <m:r>
                              <a:rPr lang="en-US" sz="1800" i="0">
                                <a:latin typeface="Cambria Math" panose="02040503050406030204" pitchFamily="18" charset="0"/>
                              </a:rPr>
                              <m:t>4</m:t>
                            </m:r>
                          </m:sup>
                        </m:sSup>
                        <m:r>
                          <a:rPr lang="en-US" sz="1800" i="1">
                            <a:latin typeface="Cambria Math" panose="02040503050406030204" pitchFamily="18" charset="0"/>
                          </a:rPr>
                          <m:t>𝑒</m:t>
                        </m:r>
                        <m:f>
                          <m:fPr>
                            <m:type m:val="lin"/>
                            <m:ctrlPr>
                              <a:rPr lang="en-US" sz="1800" i="1">
                                <a:latin typeface="Cambria Math" panose="02040503050406030204" pitchFamily="18" charset="0"/>
                              </a:rPr>
                            </m:ctrlPr>
                          </m:fPr>
                          <m:num>
                            <m:r>
                              <a:rPr lang="en-US" sz="1800" i="1">
                                <a:latin typeface="Cambria Math" panose="02040503050406030204" pitchFamily="18" charset="0"/>
                              </a:rPr>
                              <m:t>𝑉</m:t>
                            </m:r>
                          </m:num>
                          <m:den>
                            <m:r>
                              <a:rPr lang="en-US" sz="1800" i="1">
                                <a:latin typeface="Cambria Math" panose="02040503050406030204" pitchFamily="18" charset="0"/>
                              </a:rPr>
                              <m:t>𝑠</m:t>
                            </m:r>
                          </m:den>
                        </m:f>
                      </m:oMath>
                    </m:oMathPara>
                  </a14:m>
                  <a:endParaRPr lang="en-US" sz="1800" dirty="0"/>
                </a:p>
              </p:txBody>
            </p:sp>
          </mc:Choice>
          <mc:Fallback xmlns="">
            <p:sp>
              <p:nvSpPr>
                <p:cNvPr id="9" name="TextBox 8">
                  <a:extLst>
                    <a:ext uri="{FF2B5EF4-FFF2-40B4-BE49-F238E27FC236}">
                      <a16:creationId xmlns:a16="http://schemas.microsoft.com/office/drawing/2014/main" id="{6C07F0FF-C03E-73BF-03F6-90A180AE00CC}"/>
                    </a:ext>
                  </a:extLst>
                </p:cNvPr>
                <p:cNvSpPr txBox="1">
                  <a:spLocks noRot="1" noChangeAspect="1" noMove="1" noResize="1" noEditPoints="1" noAdjustHandles="1" noChangeArrowheads="1" noChangeShapeType="1" noTextEdit="1"/>
                </p:cNvSpPr>
                <p:nvPr/>
              </p:nvSpPr>
              <p:spPr>
                <a:xfrm>
                  <a:off x="-393954" y="1117720"/>
                  <a:ext cx="4887951" cy="678840"/>
                </a:xfrm>
                <a:prstGeom prst="rect">
                  <a:avLst/>
                </a:prstGeom>
                <a:blipFill>
                  <a:blip r:embed="rId2"/>
                  <a:stretch>
                    <a:fillRect t="-33333" b="-77778"/>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EDA3A7EE-C210-1D0F-DAEB-21033305AC04}"/>
                </a:ext>
              </a:extLst>
            </p:cNvPr>
            <p:cNvSpPr txBox="1"/>
            <p:nvPr/>
          </p:nvSpPr>
          <p:spPr>
            <a:xfrm>
              <a:off x="953838" y="749725"/>
              <a:ext cx="1434432" cy="400110"/>
            </a:xfrm>
            <a:prstGeom prst="rect">
              <a:avLst/>
            </a:prstGeom>
            <a:noFill/>
          </p:spPr>
          <p:txBody>
            <a:bodyPr wrap="none" rtlCol="0">
              <a:spAutoFit/>
            </a:bodyPr>
            <a:lstStyle/>
            <a:p>
              <a:r>
                <a:rPr lang="en-US" sz="2000" dirty="0">
                  <a:solidFill>
                    <a:schemeClr val="accent6">
                      <a:lumMod val="50000"/>
                    </a:schemeClr>
                  </a:solidFill>
                </a:rPr>
                <a:t>Circular </a:t>
              </a:r>
              <a:r>
                <a:rPr lang="en-US" sz="2000" dirty="0" err="1">
                  <a:solidFill>
                    <a:schemeClr val="accent6">
                      <a:lumMod val="50000"/>
                    </a:schemeClr>
                  </a:solidFill>
                </a:rPr>
                <a:t>e</a:t>
              </a:r>
              <a:r>
                <a:rPr lang="en-US" sz="2000" baseline="30000" dirty="0" err="1">
                  <a:solidFill>
                    <a:schemeClr val="accent6">
                      <a:lumMod val="50000"/>
                    </a:schemeClr>
                  </a:solidFill>
                </a:rPr>
                <a:t>+</a:t>
              </a:r>
              <a:r>
                <a:rPr lang="en-US" sz="2000" dirty="0" err="1">
                  <a:solidFill>
                    <a:schemeClr val="accent6">
                      <a:lumMod val="50000"/>
                    </a:schemeClr>
                  </a:solidFill>
                </a:rPr>
                <a:t>e</a:t>
              </a:r>
              <a:r>
                <a:rPr lang="en-US" sz="2000" baseline="30000" dirty="0">
                  <a:solidFill>
                    <a:schemeClr val="accent6">
                      <a:lumMod val="50000"/>
                    </a:schemeClr>
                  </a:solidFill>
                </a:rPr>
                <a:t>-</a:t>
              </a:r>
            </a:p>
          </p:txBody>
        </p:sp>
        <p:sp>
          <p:nvSpPr>
            <p:cNvPr id="7" name="TextBox 6">
              <a:extLst>
                <a:ext uri="{FF2B5EF4-FFF2-40B4-BE49-F238E27FC236}">
                  <a16:creationId xmlns:a16="http://schemas.microsoft.com/office/drawing/2014/main" id="{92309783-20E6-E730-1EF7-88BAE38DE068}"/>
                </a:ext>
              </a:extLst>
            </p:cNvPr>
            <p:cNvSpPr txBox="1"/>
            <p:nvPr/>
          </p:nvSpPr>
          <p:spPr>
            <a:xfrm>
              <a:off x="321951" y="1872045"/>
              <a:ext cx="3002938" cy="400110"/>
            </a:xfrm>
            <a:prstGeom prst="rect">
              <a:avLst/>
            </a:prstGeom>
            <a:noFill/>
          </p:spPr>
          <p:txBody>
            <a:bodyPr wrap="none" rtlCol="0">
              <a:spAutoFit/>
            </a:bodyPr>
            <a:lstStyle/>
            <a:p>
              <a:r>
                <a:rPr lang="en-US" sz="2000" dirty="0">
                  <a:solidFill>
                    <a:schemeClr val="accent6">
                      <a:lumMod val="50000"/>
                    </a:schemeClr>
                  </a:solidFill>
                </a:rPr>
                <a:t>Huge power loss, large ring</a:t>
              </a:r>
            </a:p>
          </p:txBody>
        </p:sp>
        <p:sp>
          <p:nvSpPr>
            <p:cNvPr id="19" name="Rectangle 18">
              <a:extLst>
                <a:ext uri="{FF2B5EF4-FFF2-40B4-BE49-F238E27FC236}">
                  <a16:creationId xmlns:a16="http://schemas.microsoft.com/office/drawing/2014/main" id="{F3530808-3E15-E3BE-E872-082C5D403B91}"/>
                </a:ext>
              </a:extLst>
            </p:cNvPr>
            <p:cNvSpPr/>
            <p:nvPr/>
          </p:nvSpPr>
          <p:spPr>
            <a:xfrm>
              <a:off x="163551" y="749725"/>
              <a:ext cx="3702205" cy="1584597"/>
            </a:xfrm>
            <a:prstGeom prst="rect">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7" name="Group 26">
            <a:extLst>
              <a:ext uri="{FF2B5EF4-FFF2-40B4-BE49-F238E27FC236}">
                <a16:creationId xmlns:a16="http://schemas.microsoft.com/office/drawing/2014/main" id="{27B6D8D3-20BA-F993-BBD0-7D755366E7BB}"/>
              </a:ext>
            </a:extLst>
          </p:cNvPr>
          <p:cNvGrpSpPr/>
          <p:nvPr/>
        </p:nvGrpSpPr>
        <p:grpSpPr>
          <a:xfrm>
            <a:off x="4309948" y="770824"/>
            <a:ext cx="4605452" cy="1597868"/>
            <a:chOff x="4650005" y="736454"/>
            <a:chExt cx="4605452" cy="1597868"/>
          </a:xfrm>
        </p:grpSpPr>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80A0DC6D-5637-4D97-A131-6BA2AF4B7F54}"/>
                    </a:ext>
                  </a:extLst>
                </p:cNvPr>
                <p:cNvSpPr txBox="1"/>
                <p:nvPr/>
              </p:nvSpPr>
              <p:spPr>
                <a:xfrm>
                  <a:off x="4650005" y="1169836"/>
                  <a:ext cx="4605452" cy="62414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800" i="1" smtClean="0">
                            <a:latin typeface="Cambria Math" panose="02040503050406030204" pitchFamily="18" charset="0"/>
                          </a:rPr>
                          <m:t>𝐵</m:t>
                        </m:r>
                        <m:r>
                          <a:rPr lang="en-US" sz="1800" i="0">
                            <a:latin typeface="Cambria Math" panose="02040503050406030204" pitchFamily="18" charset="0"/>
                          </a:rPr>
                          <m:t> ≈3 </m:t>
                        </m:r>
                        <m:d>
                          <m:dPr>
                            <m:ctrlPr>
                              <a:rPr lang="en-US" sz="1800" i="1">
                                <a:solidFill>
                                  <a:srgbClr val="836967"/>
                                </a:solidFill>
                                <a:latin typeface="Cambria Math" panose="02040503050406030204" pitchFamily="18" charset="0"/>
                              </a:rPr>
                            </m:ctrlPr>
                          </m:dPr>
                          <m:e>
                            <m:f>
                              <m:fPr>
                                <m:ctrlPr>
                                  <a:rPr lang="en-US" sz="1800" i="1">
                                    <a:solidFill>
                                      <a:srgbClr val="836967"/>
                                    </a:solidFill>
                                    <a:latin typeface="Cambria Math" panose="02040503050406030204" pitchFamily="18" charset="0"/>
                                  </a:rPr>
                                </m:ctrlPr>
                              </m:fPr>
                              <m:num>
                                <m:r>
                                  <a:rPr lang="en-US" sz="1800" i="1">
                                    <a:latin typeface="Cambria Math" panose="02040503050406030204" pitchFamily="18" charset="0"/>
                                  </a:rPr>
                                  <m:t>𝐸</m:t>
                                </m:r>
                              </m:num>
                              <m:den>
                                <m:r>
                                  <a:rPr lang="en-US" sz="1800" i="0">
                                    <a:latin typeface="Cambria Math" panose="02040503050406030204" pitchFamily="18" charset="0"/>
                                  </a:rPr>
                                  <m:t>1 </m:t>
                                </m:r>
                                <m:r>
                                  <a:rPr lang="en-US" sz="1800" i="1">
                                    <a:latin typeface="Cambria Math" panose="02040503050406030204" pitchFamily="18" charset="0"/>
                                  </a:rPr>
                                  <m:t>𝑇𝑒𝑉</m:t>
                                </m:r>
                              </m:den>
                            </m:f>
                          </m:e>
                        </m:d>
                        <m:d>
                          <m:dPr>
                            <m:ctrlPr>
                              <a:rPr lang="en-US" sz="1800" i="1">
                                <a:solidFill>
                                  <a:srgbClr val="836967"/>
                                </a:solidFill>
                                <a:latin typeface="Cambria Math" panose="02040503050406030204" pitchFamily="18" charset="0"/>
                              </a:rPr>
                            </m:ctrlPr>
                          </m:dPr>
                          <m:e>
                            <m:f>
                              <m:fPr>
                                <m:ctrlPr>
                                  <a:rPr lang="en-US" sz="1800" i="1">
                                    <a:solidFill>
                                      <a:srgbClr val="836967"/>
                                    </a:solidFill>
                                    <a:latin typeface="Cambria Math" panose="02040503050406030204" pitchFamily="18" charset="0"/>
                                  </a:rPr>
                                </m:ctrlPr>
                              </m:fPr>
                              <m:num>
                                <m:r>
                                  <a:rPr lang="en-US" sz="1800" i="0">
                                    <a:latin typeface="Cambria Math" panose="02040503050406030204" pitchFamily="18" charset="0"/>
                                  </a:rPr>
                                  <m:t>1 </m:t>
                                </m:r>
                                <m:r>
                                  <a:rPr lang="en-US" sz="1800" i="1">
                                    <a:latin typeface="Cambria Math" panose="02040503050406030204" pitchFamily="18" charset="0"/>
                                  </a:rPr>
                                  <m:t>𝑘𝑚</m:t>
                                </m:r>
                              </m:num>
                              <m:den>
                                <m:r>
                                  <a:rPr lang="en-US" sz="1800" i="1">
                                    <a:latin typeface="Cambria Math" panose="02040503050406030204" pitchFamily="18" charset="0"/>
                                  </a:rPr>
                                  <m:t>𝑅</m:t>
                                </m:r>
                              </m:den>
                            </m:f>
                          </m:e>
                        </m:d>
                        <m:r>
                          <a:rPr lang="en-US" sz="1800" i="0">
                            <a:latin typeface="Cambria Math" panose="02040503050406030204" pitchFamily="18" charset="0"/>
                          </a:rPr>
                          <m:t> </m:t>
                        </m:r>
                        <m:r>
                          <a:rPr lang="en-US" sz="1800" i="1">
                            <a:latin typeface="Cambria Math" panose="02040503050406030204" pitchFamily="18" charset="0"/>
                          </a:rPr>
                          <m:t>𝑇</m:t>
                        </m:r>
                      </m:oMath>
                    </m:oMathPara>
                  </a14:m>
                  <a:endParaRPr lang="en-US" sz="1800" dirty="0"/>
                </a:p>
              </p:txBody>
            </p:sp>
          </mc:Choice>
          <mc:Fallback xmlns="">
            <p:sp>
              <p:nvSpPr>
                <p:cNvPr id="13" name="TextBox 12">
                  <a:extLst>
                    <a:ext uri="{FF2B5EF4-FFF2-40B4-BE49-F238E27FC236}">
                      <a16:creationId xmlns:a16="http://schemas.microsoft.com/office/drawing/2014/main" id="{80A0DC6D-5637-4D97-A131-6BA2AF4B7F54}"/>
                    </a:ext>
                  </a:extLst>
                </p:cNvPr>
                <p:cNvSpPr txBox="1">
                  <a:spLocks noRot="1" noChangeAspect="1" noMove="1" noResize="1" noEditPoints="1" noAdjustHandles="1" noChangeArrowheads="1" noChangeShapeType="1" noTextEdit="1"/>
                </p:cNvSpPr>
                <p:nvPr/>
              </p:nvSpPr>
              <p:spPr>
                <a:xfrm>
                  <a:off x="4650005" y="1169836"/>
                  <a:ext cx="4605452" cy="624145"/>
                </a:xfrm>
                <a:prstGeom prst="rect">
                  <a:avLst/>
                </a:prstGeom>
                <a:blipFill>
                  <a:blip r:embed="rId3"/>
                  <a:stretch>
                    <a:fillRect b="-18367"/>
                  </a:stretch>
                </a:blipFill>
              </p:spPr>
              <p:txBody>
                <a:bodyPr/>
                <a:lstStyle/>
                <a:p>
                  <a:r>
                    <a:rPr lang="en-US">
                      <a:noFill/>
                    </a:rPr>
                    <a:t> </a:t>
                  </a:r>
                </a:p>
              </p:txBody>
            </p:sp>
          </mc:Fallback>
        </mc:AlternateContent>
        <p:sp>
          <p:nvSpPr>
            <p:cNvPr id="16" name="TextBox 15">
              <a:extLst>
                <a:ext uri="{FF2B5EF4-FFF2-40B4-BE49-F238E27FC236}">
                  <a16:creationId xmlns:a16="http://schemas.microsoft.com/office/drawing/2014/main" id="{32D2871B-F7E4-0224-E812-E6CC41912362}"/>
                </a:ext>
              </a:extLst>
            </p:cNvPr>
            <p:cNvSpPr txBox="1"/>
            <p:nvPr/>
          </p:nvSpPr>
          <p:spPr>
            <a:xfrm>
              <a:off x="6163549" y="736454"/>
              <a:ext cx="1309397" cy="400110"/>
            </a:xfrm>
            <a:prstGeom prst="rect">
              <a:avLst/>
            </a:prstGeom>
            <a:noFill/>
          </p:spPr>
          <p:txBody>
            <a:bodyPr wrap="none" rtlCol="0">
              <a:spAutoFit/>
            </a:bodyPr>
            <a:lstStyle/>
            <a:p>
              <a:r>
                <a:rPr lang="en-US" sz="2000" dirty="0">
                  <a:solidFill>
                    <a:schemeClr val="accent6">
                      <a:lumMod val="50000"/>
                    </a:schemeClr>
                  </a:solidFill>
                </a:rPr>
                <a:t>Circular pp</a:t>
              </a:r>
            </a:p>
          </p:txBody>
        </p:sp>
        <p:sp>
          <p:nvSpPr>
            <p:cNvPr id="17" name="TextBox 16">
              <a:extLst>
                <a:ext uri="{FF2B5EF4-FFF2-40B4-BE49-F238E27FC236}">
                  <a16:creationId xmlns:a16="http://schemas.microsoft.com/office/drawing/2014/main" id="{A146FF80-F767-1496-472D-10B5EF73C696}"/>
                </a:ext>
              </a:extLst>
            </p:cNvPr>
            <p:cNvSpPr txBox="1"/>
            <p:nvPr/>
          </p:nvSpPr>
          <p:spPr>
            <a:xfrm>
              <a:off x="5153599" y="1872045"/>
              <a:ext cx="3888372" cy="400110"/>
            </a:xfrm>
            <a:prstGeom prst="rect">
              <a:avLst/>
            </a:prstGeom>
            <a:noFill/>
          </p:spPr>
          <p:txBody>
            <a:bodyPr wrap="none" rtlCol="0">
              <a:spAutoFit/>
            </a:bodyPr>
            <a:lstStyle/>
            <a:p>
              <a:r>
                <a:rPr lang="en-US" sz="2000" dirty="0">
                  <a:solidFill>
                    <a:schemeClr val="accent6">
                      <a:lumMod val="50000"/>
                    </a:schemeClr>
                  </a:solidFill>
                </a:rPr>
                <a:t>Large ring, many high field magnets</a:t>
              </a:r>
            </a:p>
          </p:txBody>
        </p:sp>
        <p:sp>
          <p:nvSpPr>
            <p:cNvPr id="20" name="Rectangle 19">
              <a:extLst>
                <a:ext uri="{FF2B5EF4-FFF2-40B4-BE49-F238E27FC236}">
                  <a16:creationId xmlns:a16="http://schemas.microsoft.com/office/drawing/2014/main" id="{DFE77C10-F6BF-F382-CA20-47BEF7532937}"/>
                </a:ext>
              </a:extLst>
            </p:cNvPr>
            <p:cNvSpPr/>
            <p:nvPr/>
          </p:nvSpPr>
          <p:spPr>
            <a:xfrm>
              <a:off x="5099824" y="749725"/>
              <a:ext cx="3873191" cy="1584597"/>
            </a:xfrm>
            <a:prstGeom prst="rect">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9" name="Group 28">
            <a:extLst>
              <a:ext uri="{FF2B5EF4-FFF2-40B4-BE49-F238E27FC236}">
                <a16:creationId xmlns:a16="http://schemas.microsoft.com/office/drawing/2014/main" id="{449726BC-D122-325F-9B90-26D89A654182}"/>
              </a:ext>
            </a:extLst>
          </p:cNvPr>
          <p:cNvGrpSpPr/>
          <p:nvPr/>
        </p:nvGrpSpPr>
        <p:grpSpPr>
          <a:xfrm>
            <a:off x="749145" y="3000434"/>
            <a:ext cx="2617961" cy="819036"/>
            <a:chOff x="163551" y="2853506"/>
            <a:chExt cx="2617961" cy="819036"/>
          </a:xfrm>
        </p:grpSpPr>
        <p:sp>
          <p:nvSpPr>
            <p:cNvPr id="21" name="TextBox 20">
              <a:extLst>
                <a:ext uri="{FF2B5EF4-FFF2-40B4-BE49-F238E27FC236}">
                  <a16:creationId xmlns:a16="http://schemas.microsoft.com/office/drawing/2014/main" id="{4F2AE2AB-3209-E0BF-3C6D-851ACC4D8E5A}"/>
                </a:ext>
              </a:extLst>
            </p:cNvPr>
            <p:cNvSpPr txBox="1"/>
            <p:nvPr/>
          </p:nvSpPr>
          <p:spPr>
            <a:xfrm>
              <a:off x="701575" y="2853506"/>
              <a:ext cx="1279517" cy="400110"/>
            </a:xfrm>
            <a:prstGeom prst="rect">
              <a:avLst/>
            </a:prstGeom>
            <a:noFill/>
          </p:spPr>
          <p:txBody>
            <a:bodyPr wrap="none" rtlCol="0">
              <a:spAutoFit/>
            </a:bodyPr>
            <a:lstStyle/>
            <a:p>
              <a:r>
                <a:rPr lang="en-US" sz="2000" dirty="0">
                  <a:solidFill>
                    <a:schemeClr val="accent6">
                      <a:lumMod val="50000"/>
                    </a:schemeClr>
                  </a:solidFill>
                </a:rPr>
                <a:t>Linear </a:t>
              </a:r>
              <a:r>
                <a:rPr lang="en-US" sz="2000" dirty="0" err="1">
                  <a:solidFill>
                    <a:schemeClr val="accent6">
                      <a:lumMod val="50000"/>
                    </a:schemeClr>
                  </a:solidFill>
                </a:rPr>
                <a:t>e</a:t>
              </a:r>
              <a:r>
                <a:rPr lang="en-US" sz="2000" baseline="30000" dirty="0" err="1">
                  <a:solidFill>
                    <a:schemeClr val="accent6">
                      <a:lumMod val="50000"/>
                    </a:schemeClr>
                  </a:solidFill>
                </a:rPr>
                <a:t>+</a:t>
              </a:r>
              <a:r>
                <a:rPr lang="en-US" sz="2000" dirty="0" err="1">
                  <a:solidFill>
                    <a:schemeClr val="accent6">
                      <a:lumMod val="50000"/>
                    </a:schemeClr>
                  </a:solidFill>
                </a:rPr>
                <a:t>e</a:t>
              </a:r>
              <a:r>
                <a:rPr lang="en-US" sz="2000" baseline="30000" dirty="0">
                  <a:solidFill>
                    <a:schemeClr val="accent6">
                      <a:lumMod val="50000"/>
                    </a:schemeClr>
                  </a:solidFill>
                </a:rPr>
                <a:t>-</a:t>
              </a:r>
            </a:p>
          </p:txBody>
        </p:sp>
        <p:sp>
          <p:nvSpPr>
            <p:cNvPr id="22" name="TextBox 21">
              <a:extLst>
                <a:ext uri="{FF2B5EF4-FFF2-40B4-BE49-F238E27FC236}">
                  <a16:creationId xmlns:a16="http://schemas.microsoft.com/office/drawing/2014/main" id="{9D42BC1F-0F7B-F852-855C-313457AF574C}"/>
                </a:ext>
              </a:extLst>
            </p:cNvPr>
            <p:cNvSpPr txBox="1"/>
            <p:nvPr/>
          </p:nvSpPr>
          <p:spPr>
            <a:xfrm>
              <a:off x="163551" y="3253616"/>
              <a:ext cx="2617961" cy="400110"/>
            </a:xfrm>
            <a:prstGeom prst="rect">
              <a:avLst/>
            </a:prstGeom>
            <a:noFill/>
          </p:spPr>
          <p:txBody>
            <a:bodyPr wrap="none" rtlCol="0">
              <a:spAutoFit/>
            </a:bodyPr>
            <a:lstStyle/>
            <a:p>
              <a:r>
                <a:rPr lang="en-US" sz="2000" dirty="0">
                  <a:solidFill>
                    <a:schemeClr val="accent6">
                      <a:lumMod val="50000"/>
                    </a:schemeClr>
                  </a:solidFill>
                </a:rPr>
                <a:t>Single pass, high power</a:t>
              </a:r>
            </a:p>
          </p:txBody>
        </p:sp>
        <p:sp>
          <p:nvSpPr>
            <p:cNvPr id="23" name="Rectangle 22">
              <a:extLst>
                <a:ext uri="{FF2B5EF4-FFF2-40B4-BE49-F238E27FC236}">
                  <a16:creationId xmlns:a16="http://schemas.microsoft.com/office/drawing/2014/main" id="{2F3C08C2-B2B2-98CB-A95E-CCE3F08E735A}"/>
                </a:ext>
              </a:extLst>
            </p:cNvPr>
            <p:cNvSpPr/>
            <p:nvPr/>
          </p:nvSpPr>
          <p:spPr>
            <a:xfrm>
              <a:off x="163551" y="2853506"/>
              <a:ext cx="2617961" cy="819036"/>
            </a:xfrm>
            <a:prstGeom prst="rect">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6" name="Group 25">
            <a:extLst>
              <a:ext uri="{FF2B5EF4-FFF2-40B4-BE49-F238E27FC236}">
                <a16:creationId xmlns:a16="http://schemas.microsoft.com/office/drawing/2014/main" id="{F189A3B9-1E31-37AC-7FCD-FE7EA7469A0A}"/>
              </a:ext>
            </a:extLst>
          </p:cNvPr>
          <p:cNvGrpSpPr/>
          <p:nvPr/>
        </p:nvGrpSpPr>
        <p:grpSpPr>
          <a:xfrm>
            <a:off x="4274590" y="2708490"/>
            <a:ext cx="4605452" cy="1958692"/>
            <a:chOff x="4733693" y="2746909"/>
            <a:chExt cx="4605452" cy="1958692"/>
          </a:xfrm>
        </p:grpSpPr>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C5869BF6-EC2F-4FE6-7E7C-8A32F968C9B9}"/>
                    </a:ext>
                  </a:extLst>
                </p:cNvPr>
                <p:cNvSpPr txBox="1"/>
                <p:nvPr/>
              </p:nvSpPr>
              <p:spPr>
                <a:xfrm>
                  <a:off x="4733693" y="3078802"/>
                  <a:ext cx="4605452" cy="61677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Sup>
                          <m:sSubSupPr>
                            <m:ctrlPr>
                              <a:rPr lang="en-US" sz="1800" i="1" smtClean="0">
                                <a:solidFill>
                                  <a:srgbClr val="836967"/>
                                </a:solidFill>
                                <a:latin typeface="Cambria Math" panose="02040503050406030204" pitchFamily="18" charset="0"/>
                              </a:rPr>
                            </m:ctrlPr>
                          </m:sSubSupPr>
                          <m:e>
                            <m:r>
                              <a:rPr lang="en-US" sz="1800" i="1">
                                <a:latin typeface="Cambria Math" panose="02040503050406030204" pitchFamily="18" charset="0"/>
                              </a:rPr>
                              <m:t>𝜏</m:t>
                            </m:r>
                          </m:e>
                          <m:sub>
                            <m:r>
                              <a:rPr lang="en-US" sz="1800" i="1">
                                <a:latin typeface="Cambria Math" panose="02040503050406030204" pitchFamily="18" charset="0"/>
                              </a:rPr>
                              <m:t>𝜇</m:t>
                            </m:r>
                          </m:sub>
                          <m:sup>
                            <m:r>
                              <a:rPr lang="en-US" sz="1800" i="0">
                                <a:latin typeface="Cambria Math" panose="02040503050406030204" pitchFamily="18" charset="0"/>
                              </a:rPr>
                              <m:t>′</m:t>
                            </m:r>
                          </m:sup>
                        </m:sSubSup>
                        <m:r>
                          <a:rPr lang="en-US" sz="1800" i="0">
                            <a:latin typeface="Cambria Math" panose="02040503050406030204" pitchFamily="18" charset="0"/>
                          </a:rPr>
                          <m:t>=21 </m:t>
                        </m:r>
                        <m:r>
                          <a:rPr lang="en-US" sz="1800" i="1">
                            <a:latin typeface="Cambria Math" panose="02040503050406030204" pitchFamily="18" charset="0"/>
                          </a:rPr>
                          <m:t>𝑚𝑠</m:t>
                        </m:r>
                        <m:r>
                          <a:rPr lang="en-US" sz="1800" i="0">
                            <a:latin typeface="Cambria Math" panose="02040503050406030204" pitchFamily="18" charset="0"/>
                          </a:rPr>
                          <m:t> </m:t>
                        </m:r>
                        <m:r>
                          <a:rPr lang="en-US" sz="1800" i="1">
                            <a:latin typeface="Cambria Math" panose="02040503050406030204" pitchFamily="18" charset="0"/>
                          </a:rPr>
                          <m:t>𝑋</m:t>
                        </m:r>
                        <m:r>
                          <a:rPr lang="en-US" sz="1800" i="0">
                            <a:latin typeface="Cambria Math" panose="02040503050406030204" pitchFamily="18" charset="0"/>
                          </a:rPr>
                          <m:t> </m:t>
                        </m:r>
                        <m:d>
                          <m:dPr>
                            <m:ctrlPr>
                              <a:rPr lang="en-US" sz="1800" i="1">
                                <a:solidFill>
                                  <a:srgbClr val="836967"/>
                                </a:solidFill>
                                <a:latin typeface="Cambria Math" panose="02040503050406030204" pitchFamily="18" charset="0"/>
                              </a:rPr>
                            </m:ctrlPr>
                          </m:dPr>
                          <m:e>
                            <m:f>
                              <m:fPr>
                                <m:ctrlPr>
                                  <a:rPr lang="en-US" sz="1800" i="1">
                                    <a:solidFill>
                                      <a:srgbClr val="836967"/>
                                    </a:solidFill>
                                    <a:latin typeface="Cambria Math" panose="02040503050406030204" pitchFamily="18" charset="0"/>
                                  </a:rPr>
                                </m:ctrlPr>
                              </m:fPr>
                              <m:num>
                                <m:r>
                                  <a:rPr lang="en-US" sz="1800" i="1">
                                    <a:latin typeface="Cambria Math" panose="02040503050406030204" pitchFamily="18" charset="0"/>
                                  </a:rPr>
                                  <m:t>𝐸</m:t>
                                </m:r>
                              </m:num>
                              <m:den>
                                <m:r>
                                  <a:rPr lang="en-US" sz="1800" i="0">
                                    <a:latin typeface="Cambria Math" panose="02040503050406030204" pitchFamily="18" charset="0"/>
                                  </a:rPr>
                                  <m:t>1 </m:t>
                                </m:r>
                                <m:r>
                                  <a:rPr lang="en-US" sz="1800" i="1">
                                    <a:latin typeface="Cambria Math" panose="02040503050406030204" pitchFamily="18" charset="0"/>
                                  </a:rPr>
                                  <m:t>𝑇𝑒𝑉</m:t>
                                </m:r>
                              </m:den>
                            </m:f>
                          </m:e>
                        </m:d>
                      </m:oMath>
                    </m:oMathPara>
                  </a14:m>
                  <a:endParaRPr lang="en-US" sz="1800" dirty="0"/>
                </a:p>
              </p:txBody>
            </p:sp>
          </mc:Choice>
          <mc:Fallback xmlns="">
            <p:sp>
              <p:nvSpPr>
                <p:cNvPr id="18" name="TextBox 17">
                  <a:extLst>
                    <a:ext uri="{FF2B5EF4-FFF2-40B4-BE49-F238E27FC236}">
                      <a16:creationId xmlns:a16="http://schemas.microsoft.com/office/drawing/2014/main" id="{C5869BF6-EC2F-4FE6-7E7C-8A32F968C9B9}"/>
                    </a:ext>
                  </a:extLst>
                </p:cNvPr>
                <p:cNvSpPr txBox="1">
                  <a:spLocks noRot="1" noChangeAspect="1" noMove="1" noResize="1" noEditPoints="1" noAdjustHandles="1" noChangeArrowheads="1" noChangeShapeType="1" noTextEdit="1"/>
                </p:cNvSpPr>
                <p:nvPr/>
              </p:nvSpPr>
              <p:spPr>
                <a:xfrm>
                  <a:off x="4733693" y="3078802"/>
                  <a:ext cx="4605452" cy="616772"/>
                </a:xfrm>
                <a:prstGeom prst="rect">
                  <a:avLst/>
                </a:prstGeom>
                <a:blipFill>
                  <a:blip r:embed="rId4"/>
                  <a:stretch>
                    <a:fillRect b="-18367"/>
                  </a:stretch>
                </a:blipFill>
              </p:spPr>
              <p:txBody>
                <a:bodyPr/>
                <a:lstStyle/>
                <a:p>
                  <a:r>
                    <a:rPr lang="en-US">
                      <a:noFill/>
                    </a:rPr>
                    <a:t> </a:t>
                  </a:r>
                </a:p>
              </p:txBody>
            </p:sp>
          </mc:Fallback>
        </mc:AlternateContent>
        <p:sp>
          <p:nvSpPr>
            <p:cNvPr id="24" name="TextBox 23">
              <a:extLst>
                <a:ext uri="{FF2B5EF4-FFF2-40B4-BE49-F238E27FC236}">
                  <a16:creationId xmlns:a16="http://schemas.microsoft.com/office/drawing/2014/main" id="{58E5977E-4925-DC57-34D6-3E8AB8A76F2D}"/>
                </a:ext>
              </a:extLst>
            </p:cNvPr>
            <p:cNvSpPr txBox="1"/>
            <p:nvPr/>
          </p:nvSpPr>
          <p:spPr>
            <a:xfrm>
              <a:off x="6119009" y="2746909"/>
              <a:ext cx="1667444" cy="400110"/>
            </a:xfrm>
            <a:prstGeom prst="rect">
              <a:avLst/>
            </a:prstGeom>
            <a:noFill/>
          </p:spPr>
          <p:txBody>
            <a:bodyPr wrap="none" rtlCol="0">
              <a:spAutoFit/>
            </a:bodyPr>
            <a:lstStyle/>
            <a:p>
              <a:r>
                <a:rPr lang="en-US" sz="2000" dirty="0">
                  <a:solidFill>
                    <a:schemeClr val="accent6">
                      <a:lumMod val="50000"/>
                    </a:schemeClr>
                  </a:solidFill>
                </a:rPr>
                <a:t>Muon Collider</a:t>
              </a:r>
            </a:p>
          </p:txBody>
        </p:sp>
        <p:sp>
          <p:nvSpPr>
            <p:cNvPr id="25" name="TextBox 24">
              <a:extLst>
                <a:ext uri="{FF2B5EF4-FFF2-40B4-BE49-F238E27FC236}">
                  <a16:creationId xmlns:a16="http://schemas.microsoft.com/office/drawing/2014/main" id="{CE7C2836-DECE-B04E-B67C-8F02138E6EBF}"/>
                </a:ext>
              </a:extLst>
            </p:cNvPr>
            <p:cNvSpPr txBox="1"/>
            <p:nvPr/>
          </p:nvSpPr>
          <p:spPr>
            <a:xfrm>
              <a:off x="5476892" y="3689938"/>
              <a:ext cx="3241785" cy="1015663"/>
            </a:xfrm>
            <a:prstGeom prst="rect">
              <a:avLst/>
            </a:prstGeom>
            <a:noFill/>
          </p:spPr>
          <p:txBody>
            <a:bodyPr wrap="none" rtlCol="0">
              <a:spAutoFit/>
            </a:bodyPr>
            <a:lstStyle/>
            <a:p>
              <a:pPr algn="ctr"/>
              <a:r>
                <a:rPr lang="en-US" sz="2000" dirty="0">
                  <a:solidFill>
                    <a:schemeClr val="accent6">
                      <a:lumMod val="50000"/>
                    </a:schemeClr>
                  </a:solidFill>
                </a:rPr>
                <a:t>Luminosity increases with E</a:t>
              </a:r>
            </a:p>
            <a:p>
              <a:pPr algn="ctr"/>
              <a:r>
                <a:rPr lang="en-US" sz="2000" dirty="0">
                  <a:solidFill>
                    <a:schemeClr val="accent6">
                      <a:lumMod val="50000"/>
                    </a:schemeClr>
                  </a:solidFill>
                </a:rPr>
                <a:t>Beam decays decrease with E</a:t>
              </a:r>
            </a:p>
            <a:p>
              <a:pPr algn="ctr"/>
              <a:r>
                <a:rPr lang="en-US" sz="2000" dirty="0">
                  <a:solidFill>
                    <a:schemeClr val="accent6">
                      <a:lumMod val="50000"/>
                    </a:schemeClr>
                  </a:solidFill>
                </a:rPr>
                <a:t>Small Footprint</a:t>
              </a:r>
            </a:p>
          </p:txBody>
        </p:sp>
      </p:grpSp>
      <p:sp>
        <p:nvSpPr>
          <p:cNvPr id="30" name="Rectangle 29">
            <a:extLst>
              <a:ext uri="{FF2B5EF4-FFF2-40B4-BE49-F238E27FC236}">
                <a16:creationId xmlns:a16="http://schemas.microsoft.com/office/drawing/2014/main" id="{D40E53B0-1AEC-ADD4-45C9-2BABCF36F069}"/>
              </a:ext>
            </a:extLst>
          </p:cNvPr>
          <p:cNvSpPr/>
          <p:nvPr/>
        </p:nvSpPr>
        <p:spPr>
          <a:xfrm>
            <a:off x="4928839" y="2682363"/>
            <a:ext cx="3397405" cy="1958692"/>
          </a:xfrm>
          <a:prstGeom prst="rect">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349391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F673A0-4A37-1526-1A7F-219731D40C79}"/>
              </a:ext>
            </a:extLst>
          </p:cNvPr>
          <p:cNvSpPr>
            <a:spLocks noGrp="1"/>
          </p:cNvSpPr>
          <p:nvPr>
            <p:ph type="sldNum" sz="quarter" idx="2"/>
          </p:nvPr>
        </p:nvSpPr>
        <p:spPr>
          <a:xfrm>
            <a:off x="228601" y="4886325"/>
            <a:ext cx="447675" cy="104775"/>
          </a:xfrm>
          <a:prstGeom prst="rect">
            <a:avLst/>
          </a:prstGeom>
        </p:spPr>
        <p:txBody>
          <a:bodyPr vert="horz" wrap="square" lIns="0" tIns="0" rIns="0" bIns="0" numCol="1" anchor="t" anchorCtr="0" compatLnSpc="1">
            <a:prstTxWarp prst="textNoShape">
              <a:avLst/>
            </a:prstTxWarp>
          </a:bodyPr>
          <a:lstStyle>
            <a:defPPr>
              <a:defRPr lang="en-US"/>
            </a:defPPr>
            <a:lvl1pPr algn="l" defTabSz="457200" rtl="0" fontAlgn="base">
              <a:spcBef>
                <a:spcPct val="0"/>
              </a:spcBef>
              <a:spcAft>
                <a:spcPct val="0"/>
              </a:spcAft>
              <a:defRPr sz="900" kern="1200">
                <a:solidFill>
                  <a:srgbClr val="0061A8"/>
                </a:solidFill>
                <a:latin typeface="Helvetica" charset="0"/>
                <a:ea typeface="Geneva"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fld id="{86CB4B4D-7CA3-9044-876B-883B54F8677D}" type="slidenum">
              <a:rPr lang="en-US" smtClean="0"/>
              <a:pPr/>
              <a:t>16</a:t>
            </a:fld>
            <a:endParaRPr lang="en-US"/>
          </a:p>
        </p:txBody>
      </p:sp>
      <p:sp>
        <p:nvSpPr>
          <p:cNvPr id="3" name="Text Placeholder 2">
            <a:extLst>
              <a:ext uri="{FF2B5EF4-FFF2-40B4-BE49-F238E27FC236}">
                <a16:creationId xmlns:a16="http://schemas.microsoft.com/office/drawing/2014/main" id="{33EAE768-60CB-31EE-ED9A-32374068CA71}"/>
              </a:ext>
            </a:extLst>
          </p:cNvPr>
          <p:cNvSpPr>
            <a:spLocks noGrp="1"/>
          </p:cNvSpPr>
          <p:nvPr>
            <p:ph type="body" idx="1"/>
          </p:nvPr>
        </p:nvSpPr>
        <p:spPr>
          <a:xfrm>
            <a:off x="287041" y="1659429"/>
            <a:ext cx="8351449" cy="2351460"/>
          </a:xfrm>
        </p:spPr>
        <p:txBody>
          <a:bodyPr/>
          <a:lstStyle/>
          <a:p>
            <a:pPr marL="0" indent="0" algn="ctr">
              <a:buNone/>
            </a:pPr>
            <a:r>
              <a:rPr lang="en-US" sz="2250" dirty="0">
                <a:solidFill>
                  <a:schemeClr val="accent6">
                    <a:lumMod val="50000"/>
                  </a:schemeClr>
                </a:solidFill>
              </a:rPr>
              <a:t>The proposed hadron colliders are a challenging extension of the usual formula</a:t>
            </a:r>
          </a:p>
          <a:p>
            <a:pPr marL="0" indent="0" algn="ctr">
              <a:buNone/>
            </a:pPr>
            <a:endParaRPr lang="en-US" sz="450" dirty="0">
              <a:solidFill>
                <a:schemeClr val="accent6">
                  <a:lumMod val="50000"/>
                </a:schemeClr>
              </a:solidFill>
            </a:endParaRPr>
          </a:p>
          <a:p>
            <a:pPr marL="0" indent="0" algn="ctr">
              <a:buNone/>
            </a:pPr>
            <a:r>
              <a:rPr lang="en-US" sz="2250" dirty="0">
                <a:solidFill>
                  <a:schemeClr val="accent6">
                    <a:lumMod val="50000"/>
                  </a:schemeClr>
                </a:solidFill>
              </a:rPr>
              <a:t>(RF, dipoles, quadrupoles, . . .)</a:t>
            </a:r>
          </a:p>
          <a:p>
            <a:pPr marL="0" indent="0" algn="ctr">
              <a:buNone/>
            </a:pPr>
            <a:endParaRPr lang="en-US" sz="2250" dirty="0">
              <a:solidFill>
                <a:schemeClr val="accent6">
                  <a:lumMod val="50000"/>
                </a:schemeClr>
              </a:solidFill>
            </a:endParaRPr>
          </a:p>
          <a:p>
            <a:pPr marL="0" indent="0" algn="ctr">
              <a:buNone/>
            </a:pPr>
            <a:r>
              <a:rPr lang="en-US" sz="2250" dirty="0">
                <a:solidFill>
                  <a:schemeClr val="accent6">
                    <a:lumMod val="50000"/>
                  </a:schemeClr>
                </a:solidFill>
              </a:rPr>
              <a:t>A Muon collider is that and a bit more . . .</a:t>
            </a:r>
          </a:p>
          <a:p>
            <a:endParaRPr lang="en-US" dirty="0"/>
          </a:p>
        </p:txBody>
      </p:sp>
      <p:sp>
        <p:nvSpPr>
          <p:cNvPr id="4" name="Title 3">
            <a:extLst>
              <a:ext uri="{FF2B5EF4-FFF2-40B4-BE49-F238E27FC236}">
                <a16:creationId xmlns:a16="http://schemas.microsoft.com/office/drawing/2014/main" id="{5B6D3807-89AB-CC9D-5486-3ED3CE8D3352}"/>
              </a:ext>
            </a:extLst>
          </p:cNvPr>
          <p:cNvSpPr>
            <a:spLocks noGrp="1"/>
          </p:cNvSpPr>
          <p:nvPr>
            <p:ph type="title"/>
          </p:nvPr>
        </p:nvSpPr>
        <p:spPr/>
        <p:txBody>
          <a:bodyPr/>
          <a:lstStyle/>
          <a:p>
            <a:endParaRPr lang="en-US" dirty="0"/>
          </a:p>
        </p:txBody>
      </p:sp>
      <p:sp>
        <p:nvSpPr>
          <p:cNvPr id="5" name="Footer Placeholder 4">
            <a:extLst>
              <a:ext uri="{FF2B5EF4-FFF2-40B4-BE49-F238E27FC236}">
                <a16:creationId xmlns:a16="http://schemas.microsoft.com/office/drawing/2014/main" id="{71FDD366-3FE2-AE52-C2B3-EDF4191F7C68}"/>
              </a:ext>
            </a:extLst>
          </p:cNvPr>
          <p:cNvSpPr>
            <a:spLocks noGrp="1"/>
          </p:cNvSpPr>
          <p:nvPr>
            <p:ph type="ftr" sz="quarter" idx="10"/>
          </p:nvPr>
        </p:nvSpPr>
        <p:spPr>
          <a:xfrm>
            <a:off x="8077200" y="12781736"/>
            <a:ext cx="8229600" cy="730250"/>
          </a:xfrm>
          <a:prstGeom prst="rect">
            <a:avLst/>
          </a:prstGeom>
        </p:spPr>
        <p:txBody>
          <a:bodyPr vert="horz" lIns="91440" tIns="45720" rIns="91440" bIns="45720"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solidFill>
                <a:effectLst/>
                <a:uFillTx/>
                <a:latin typeface="+mn-lt"/>
                <a:ea typeface="+mn-ea"/>
                <a:cs typeface="+mn-cs"/>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r>
              <a:rPr lang="en-US"/>
              <a:t>S. Gourlay EUCAS 9-23</a:t>
            </a:r>
            <a:endParaRPr lang="en-US" dirty="0"/>
          </a:p>
        </p:txBody>
      </p:sp>
    </p:spTree>
    <p:extLst>
      <p:ext uri="{BB962C8B-B14F-4D97-AF65-F5344CB8AC3E}">
        <p14:creationId xmlns:p14="http://schemas.microsoft.com/office/powerpoint/2010/main" val="187046443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AA55211-E49C-5455-3AA6-0CC2C2944E19}"/>
              </a:ext>
            </a:extLst>
          </p:cNvPr>
          <p:cNvSpPr>
            <a:spLocks noGrp="1"/>
          </p:cNvSpPr>
          <p:nvPr>
            <p:ph idx="1"/>
          </p:nvPr>
        </p:nvSpPr>
        <p:spPr/>
        <p:txBody>
          <a:bodyPr/>
          <a:lstStyle/>
          <a:p>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
        <p:nvSpPr>
          <p:cNvPr id="3" name="Title 2">
            <a:extLst>
              <a:ext uri="{FF2B5EF4-FFF2-40B4-BE49-F238E27FC236}">
                <a16:creationId xmlns:a16="http://schemas.microsoft.com/office/drawing/2014/main" id="{1D6D01E3-389C-C2C7-2524-86B4FDC9F05C}"/>
              </a:ext>
            </a:extLst>
          </p:cNvPr>
          <p:cNvSpPr>
            <a:spLocks noGrp="1"/>
          </p:cNvSpPr>
          <p:nvPr>
            <p:ph type="title"/>
          </p:nvPr>
        </p:nvSpPr>
        <p:spPr/>
        <p:txBody>
          <a:bodyPr/>
          <a:lstStyle/>
          <a:p>
            <a:r>
              <a:rPr lang="en-US" dirty="0"/>
              <a:t>An expansion of the usual theme . . .</a:t>
            </a:r>
          </a:p>
        </p:txBody>
      </p:sp>
      <p:sp>
        <p:nvSpPr>
          <p:cNvPr id="4" name="Date Placeholder 3">
            <a:extLst>
              <a:ext uri="{FF2B5EF4-FFF2-40B4-BE49-F238E27FC236}">
                <a16:creationId xmlns:a16="http://schemas.microsoft.com/office/drawing/2014/main" id="{D5F94133-09E0-0810-4C8D-D4B020C12885}"/>
              </a:ext>
            </a:extLst>
          </p:cNvPr>
          <p:cNvSpPr>
            <a:spLocks noGrp="1"/>
          </p:cNvSpPr>
          <p:nvPr>
            <p:ph type="dt" sz="half" idx="2"/>
          </p:nvPr>
        </p:nvSpPr>
        <p:spPr/>
        <p:txBody>
          <a:bodyPr/>
          <a:lstStyle/>
          <a:p>
            <a:pPr>
              <a:defRPr/>
            </a:pPr>
            <a:fld id="{BE570A24-F7E0-B741-B0BD-08E79BDEEE32}" type="datetime1">
              <a:rPr lang="en-US" smtClean="0"/>
              <a:t>9/5/23</a:t>
            </a:fld>
            <a:endParaRPr lang="en-US"/>
          </a:p>
        </p:txBody>
      </p:sp>
      <p:sp>
        <p:nvSpPr>
          <p:cNvPr id="5" name="Footer Placeholder 4">
            <a:extLst>
              <a:ext uri="{FF2B5EF4-FFF2-40B4-BE49-F238E27FC236}">
                <a16:creationId xmlns:a16="http://schemas.microsoft.com/office/drawing/2014/main" id="{AA6970FC-3F2D-517C-76D7-78C6933D5DE1}"/>
              </a:ext>
            </a:extLst>
          </p:cNvPr>
          <p:cNvSpPr>
            <a:spLocks noGrp="1"/>
          </p:cNvSpPr>
          <p:nvPr>
            <p:ph type="ftr" sz="quarter" idx="3"/>
          </p:nvPr>
        </p:nvSpPr>
        <p:spPr/>
        <p:txBody>
          <a:bodyPr/>
          <a:lstStyle/>
          <a:p>
            <a:pPr>
              <a:defRPr/>
            </a:pPr>
            <a:r>
              <a:rPr lang="en-US"/>
              <a:t>S. Gourlay EUCAS 9-23</a:t>
            </a:r>
            <a:endParaRPr lang="en-US" b="1" dirty="0"/>
          </a:p>
        </p:txBody>
      </p:sp>
      <p:sp>
        <p:nvSpPr>
          <p:cNvPr id="6" name="Slide Number Placeholder 5">
            <a:extLst>
              <a:ext uri="{FF2B5EF4-FFF2-40B4-BE49-F238E27FC236}">
                <a16:creationId xmlns:a16="http://schemas.microsoft.com/office/drawing/2014/main" id="{907C29D5-8F0C-667F-402C-83CF7D87C59E}"/>
              </a:ext>
            </a:extLst>
          </p:cNvPr>
          <p:cNvSpPr>
            <a:spLocks noGrp="1"/>
          </p:cNvSpPr>
          <p:nvPr>
            <p:ph type="sldNum" sz="quarter" idx="4"/>
          </p:nvPr>
        </p:nvSpPr>
        <p:spPr/>
        <p:txBody>
          <a:bodyPr/>
          <a:lstStyle/>
          <a:p>
            <a:pPr>
              <a:defRPr/>
            </a:pPr>
            <a:fld id="{148C009B-CB69-E04A-B9B3-34B26D69E9CF}" type="slidenum">
              <a:rPr lang="en-US" smtClean="0"/>
              <a:pPr>
                <a:defRPr/>
              </a:pPr>
              <a:t>17</a:t>
            </a:fld>
            <a:endParaRPr lang="en-US"/>
          </a:p>
        </p:txBody>
      </p:sp>
      <p:sp>
        <p:nvSpPr>
          <p:cNvPr id="7" name="TextBox 6">
            <a:extLst>
              <a:ext uri="{FF2B5EF4-FFF2-40B4-BE49-F238E27FC236}">
                <a16:creationId xmlns:a16="http://schemas.microsoft.com/office/drawing/2014/main" id="{87E7B56D-C19F-18DA-C659-2CEE43D82DAD}"/>
              </a:ext>
            </a:extLst>
          </p:cNvPr>
          <p:cNvSpPr txBox="1"/>
          <p:nvPr/>
        </p:nvSpPr>
        <p:spPr>
          <a:xfrm>
            <a:off x="4341130" y="2195038"/>
            <a:ext cx="3139962" cy="584775"/>
          </a:xfrm>
          <a:prstGeom prst="rect">
            <a:avLst/>
          </a:prstGeom>
          <a:noFill/>
        </p:spPr>
        <p:txBody>
          <a:bodyPr wrap="none" rtlCol="0">
            <a:spAutoFit/>
          </a:bodyPr>
          <a:lstStyle/>
          <a:p>
            <a:r>
              <a:rPr lang="en-US" sz="3200" dirty="0"/>
              <a:t>and </a:t>
            </a:r>
            <a:r>
              <a:rPr lang="en-US" sz="3200" i="1" dirty="0"/>
              <a:t>Sustainability</a:t>
            </a:r>
            <a:endParaRPr lang="en-US" sz="3200" dirty="0"/>
          </a:p>
        </p:txBody>
      </p:sp>
      <p:sp>
        <p:nvSpPr>
          <p:cNvPr id="8" name="TextBox 7">
            <a:extLst>
              <a:ext uri="{FF2B5EF4-FFF2-40B4-BE49-F238E27FC236}">
                <a16:creationId xmlns:a16="http://schemas.microsoft.com/office/drawing/2014/main" id="{D3C55DC2-7E6E-9BB6-4651-B71886D066A2}"/>
              </a:ext>
            </a:extLst>
          </p:cNvPr>
          <p:cNvSpPr txBox="1"/>
          <p:nvPr/>
        </p:nvSpPr>
        <p:spPr>
          <a:xfrm>
            <a:off x="1203177" y="2195038"/>
            <a:ext cx="3346814" cy="861774"/>
          </a:xfrm>
          <a:prstGeom prst="rect">
            <a:avLst/>
          </a:prstGeom>
          <a:noFill/>
        </p:spPr>
        <p:txBody>
          <a:bodyPr wrap="none" rtlCol="0">
            <a:spAutoFit/>
          </a:bodyPr>
          <a:lstStyle/>
          <a:p>
            <a:r>
              <a:rPr lang="en-US" sz="3200" dirty="0"/>
              <a:t>Cost, Performance </a:t>
            </a:r>
            <a:endParaRPr lang="en-US" sz="3200" i="1" dirty="0"/>
          </a:p>
          <a:p>
            <a:endParaRPr lang="en-US" sz="1800" dirty="0"/>
          </a:p>
        </p:txBody>
      </p:sp>
    </p:spTree>
    <p:extLst>
      <p:ext uri="{BB962C8B-B14F-4D97-AF65-F5344CB8AC3E}">
        <p14:creationId xmlns:p14="http://schemas.microsoft.com/office/powerpoint/2010/main" val="399480643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F0B05C-62F0-40E4-98AD-DA538171D97C}"/>
              </a:ext>
            </a:extLst>
          </p:cNvPr>
          <p:cNvSpPr>
            <a:spLocks noGrp="1"/>
          </p:cNvSpPr>
          <p:nvPr>
            <p:ph idx="1"/>
          </p:nvPr>
        </p:nvSpPr>
        <p:spPr>
          <a:xfrm>
            <a:off x="103835" y="728664"/>
            <a:ext cx="8936330" cy="4000090"/>
          </a:xfrm>
        </p:spPr>
        <p:txBody>
          <a:bodyPr/>
          <a:lstStyle/>
          <a:p>
            <a:pPr defTabSz="685800">
              <a:spcBef>
                <a:spcPts val="450"/>
              </a:spcBef>
              <a:spcAft>
                <a:spcPts val="450"/>
              </a:spcAft>
              <a:buFontTx/>
              <a:buChar char="•"/>
              <a:defRPr/>
            </a:pPr>
            <a:r>
              <a:rPr lang="en-US" altLang="en-US" sz="1600" b="1" kern="0" dirty="0">
                <a:solidFill>
                  <a:srgbClr val="000000"/>
                </a:solidFill>
                <a:latin typeface="Helvetica" panose="020B0604020202020204" pitchFamily="34" charset="0"/>
                <a:ea typeface="+mn-ea"/>
                <a:cs typeface="Helvetica" panose="020B0604020202020204" pitchFamily="34" charset="0"/>
              </a:rPr>
              <a:t>Muons</a:t>
            </a:r>
            <a:r>
              <a:rPr lang="en-US" altLang="en-US" sz="1600" kern="0" dirty="0">
                <a:solidFill>
                  <a:srgbClr val="000000"/>
                </a:solidFill>
                <a:latin typeface="Helvetica" panose="020B0604020202020204" pitchFamily="34" charset="0"/>
                <a:ea typeface="+mn-ea"/>
                <a:cs typeface="Helvetica" panose="020B0604020202020204" pitchFamily="34" charset="0"/>
              </a:rPr>
              <a:t> can be more beneficial than </a:t>
            </a:r>
            <a:r>
              <a:rPr lang="en-US" altLang="en-US" sz="1600" b="1" kern="0" dirty="0">
                <a:solidFill>
                  <a:srgbClr val="000000"/>
                </a:solidFill>
                <a:latin typeface="Helvetica" panose="020B0604020202020204" pitchFamily="34" charset="0"/>
                <a:ea typeface="+mn-ea"/>
                <a:cs typeface="Helvetica" panose="020B0604020202020204" pitchFamily="34" charset="0"/>
              </a:rPr>
              <a:t>electrons</a:t>
            </a:r>
          </a:p>
          <a:p>
            <a:pPr marL="411480" lvl="1"/>
            <a:r>
              <a:rPr lang="en-US" altLang="en-US" sz="1400" kern="0" dirty="0">
                <a:solidFill>
                  <a:schemeClr val="accent6">
                    <a:lumMod val="50000"/>
                  </a:schemeClr>
                </a:solidFill>
                <a:latin typeface="Helvetica" panose="020B0604020202020204" pitchFamily="34" charset="0"/>
                <a:ea typeface="+mn-ea"/>
                <a:cs typeface="Helvetica" panose="020B0604020202020204" pitchFamily="34" charset="0"/>
              </a:rPr>
              <a:t>Muons are ~200 times heavier than electrons </a:t>
            </a:r>
            <a:r>
              <a:rPr lang="en-US" sz="1400" dirty="0">
                <a:solidFill>
                  <a:schemeClr val="accent6">
                    <a:lumMod val="50000"/>
                  </a:schemeClr>
                </a:solidFill>
                <a:latin typeface="Helvetica" panose="020B0604020202020204" pitchFamily="34" charset="0"/>
                <a:cs typeface="Helvetica" panose="020B0604020202020204" pitchFamily="34" charset="0"/>
              </a:rPr>
              <a:t>therefore no synchrotron radiation. This makes acceleration in rings possible up to many dozens of </a:t>
            </a:r>
            <a:r>
              <a:rPr lang="en-US" sz="1400" dirty="0" err="1">
                <a:solidFill>
                  <a:schemeClr val="accent6">
                    <a:lumMod val="50000"/>
                  </a:schemeClr>
                </a:solidFill>
                <a:latin typeface="Helvetica" panose="020B0604020202020204" pitchFamily="34" charset="0"/>
                <a:cs typeface="Helvetica" panose="020B0604020202020204" pitchFamily="34" charset="0"/>
              </a:rPr>
              <a:t>TeV</a:t>
            </a:r>
            <a:r>
              <a:rPr lang="en-US" sz="1400" dirty="0">
                <a:solidFill>
                  <a:schemeClr val="accent6">
                    <a:lumMod val="50000"/>
                  </a:schemeClr>
                </a:solidFill>
                <a:latin typeface="Helvetica" panose="020B0604020202020204" pitchFamily="34" charset="0"/>
                <a:cs typeface="Helvetica" panose="020B0604020202020204" pitchFamily="34" charset="0"/>
              </a:rPr>
              <a:t> instead of just 300-500 GeV.</a:t>
            </a:r>
          </a:p>
          <a:p>
            <a:pPr marL="411480" lvl="1"/>
            <a:r>
              <a:rPr lang="en-US" sz="1400" dirty="0">
                <a:latin typeface="Helvetica" panose="020B0604020202020204" pitchFamily="34" charset="0"/>
                <a:cs typeface="Helvetica" panose="020B0604020202020204" pitchFamily="34" charset="0"/>
              </a:rPr>
              <a:t>For the same reason, no </a:t>
            </a:r>
            <a:r>
              <a:rPr lang="en-US" sz="1400" dirty="0" err="1">
                <a:latin typeface="Helvetica" panose="020B0604020202020204" pitchFamily="34" charset="0"/>
                <a:cs typeface="Helvetica" panose="020B0604020202020204" pitchFamily="34" charset="0"/>
              </a:rPr>
              <a:t>beamstrahlung</a:t>
            </a:r>
            <a:r>
              <a:rPr lang="en-US" sz="1400" dirty="0">
                <a:latin typeface="Helvetica" panose="020B0604020202020204" pitchFamily="34" charset="0"/>
                <a:cs typeface="Helvetica" panose="020B0604020202020204" pitchFamily="34" charset="0"/>
              </a:rPr>
              <a:t> – small </a:t>
            </a:r>
            <a:r>
              <a:rPr lang="en-US" sz="1400" dirty="0" err="1">
                <a:latin typeface="Helvetica" panose="020B0604020202020204" pitchFamily="34" charset="0"/>
                <a:cs typeface="Helvetica" panose="020B0604020202020204" pitchFamily="34" charset="0"/>
              </a:rPr>
              <a:t>dE</a:t>
            </a:r>
            <a:r>
              <a:rPr lang="en-US" sz="1400" dirty="0">
                <a:latin typeface="Helvetica" panose="020B0604020202020204" pitchFamily="34" charset="0"/>
                <a:cs typeface="Helvetica" panose="020B0604020202020204" pitchFamily="34" charset="0"/>
              </a:rPr>
              <a:t>/E at the interaction region of O(0.1%) vs O(10%) in </a:t>
            </a:r>
            <a:r>
              <a:rPr lang="en-US" sz="1400" dirty="0" err="1">
                <a:latin typeface="Helvetica" panose="020B0604020202020204" pitchFamily="34" charset="0"/>
                <a:cs typeface="Helvetica" panose="020B0604020202020204" pitchFamily="34" charset="0"/>
              </a:rPr>
              <a:t>e</a:t>
            </a:r>
            <a:r>
              <a:rPr lang="en-US" sz="1400" baseline="30000" dirty="0" err="1">
                <a:latin typeface="Helvetica" panose="020B0604020202020204" pitchFamily="34" charset="0"/>
                <a:cs typeface="Helvetica" panose="020B0604020202020204" pitchFamily="34" charset="0"/>
              </a:rPr>
              <a:t>+</a:t>
            </a:r>
            <a:r>
              <a:rPr lang="en-US" sz="1400" dirty="0" err="1">
                <a:latin typeface="Helvetica" panose="020B0604020202020204" pitchFamily="34" charset="0"/>
                <a:cs typeface="Helvetica" panose="020B0604020202020204" pitchFamily="34" charset="0"/>
              </a:rPr>
              <a:t>e</a:t>
            </a:r>
            <a:r>
              <a:rPr lang="en-US" sz="1400" baseline="30000" dirty="0">
                <a:latin typeface="Helvetica" panose="020B0604020202020204" pitchFamily="34" charset="0"/>
                <a:cs typeface="Helvetica" panose="020B0604020202020204" pitchFamily="34" charset="0"/>
              </a:rPr>
              <a:t>-</a:t>
            </a:r>
            <a:r>
              <a:rPr lang="en-US" sz="1400" dirty="0">
                <a:latin typeface="Helvetica" panose="020B0604020202020204" pitchFamily="34" charset="0"/>
                <a:cs typeface="Helvetica" panose="020B0604020202020204" pitchFamily="34" charset="0"/>
              </a:rPr>
              <a:t> </a:t>
            </a:r>
          </a:p>
          <a:p>
            <a:pPr marL="411480" lvl="1"/>
            <a:r>
              <a:rPr lang="en-US" sz="1400" dirty="0">
                <a:solidFill>
                  <a:schemeClr val="accent6">
                    <a:lumMod val="50000"/>
                  </a:schemeClr>
                </a:solidFill>
              </a:rPr>
              <a:t>A linear collider is long and expensive, plus </a:t>
            </a:r>
            <a:r>
              <a:rPr lang="en-US" sz="1400" dirty="0" err="1">
                <a:solidFill>
                  <a:schemeClr val="accent6">
                    <a:lumMod val="50000"/>
                  </a:schemeClr>
                </a:solidFill>
              </a:rPr>
              <a:t>beamstrahlung</a:t>
            </a:r>
            <a:r>
              <a:rPr lang="en-US" sz="1400" dirty="0">
                <a:solidFill>
                  <a:schemeClr val="accent6">
                    <a:lumMod val="50000"/>
                  </a:schemeClr>
                </a:solidFill>
              </a:rPr>
              <a:t> challenges.</a:t>
            </a:r>
            <a:r>
              <a:rPr lang="en-US" dirty="0">
                <a:solidFill>
                  <a:schemeClr val="accent6">
                    <a:lumMod val="50000"/>
                  </a:schemeClr>
                </a:solidFill>
              </a:rPr>
              <a:t> </a:t>
            </a:r>
            <a:endParaRPr lang="en-US" dirty="0">
              <a:solidFill>
                <a:schemeClr val="accent6">
                  <a:lumMod val="50000"/>
                </a:schemeClr>
              </a:solidFill>
              <a:ea typeface="Geneva" charset="0"/>
            </a:endParaRPr>
          </a:p>
          <a:p>
            <a:pPr defTabSz="685800">
              <a:spcBef>
                <a:spcPts val="450"/>
              </a:spcBef>
              <a:spcAft>
                <a:spcPts val="450"/>
              </a:spcAft>
              <a:buFontTx/>
              <a:buChar char="•"/>
              <a:defRPr/>
            </a:pPr>
            <a:endParaRPr lang="en-US" altLang="en-US" sz="400" b="1" kern="0" dirty="0">
              <a:solidFill>
                <a:srgbClr val="000000"/>
              </a:solidFill>
              <a:latin typeface="Helvetica" panose="020B0604020202020204" pitchFamily="34" charset="0"/>
              <a:ea typeface="+mn-ea"/>
              <a:cs typeface="Helvetica" panose="020B0604020202020204" pitchFamily="34" charset="0"/>
            </a:endParaRPr>
          </a:p>
          <a:p>
            <a:pPr defTabSz="685800">
              <a:spcBef>
                <a:spcPts val="450"/>
              </a:spcBef>
              <a:spcAft>
                <a:spcPts val="450"/>
              </a:spcAft>
              <a:buFontTx/>
              <a:buChar char="•"/>
              <a:defRPr/>
            </a:pPr>
            <a:r>
              <a:rPr lang="en-US" altLang="en-US" sz="1600" b="1" kern="0" dirty="0">
                <a:solidFill>
                  <a:srgbClr val="000000"/>
                </a:solidFill>
                <a:latin typeface="Helvetica" panose="020B0604020202020204" pitchFamily="34" charset="0"/>
                <a:ea typeface="+mn-ea"/>
                <a:cs typeface="Helvetica" panose="020B0604020202020204" pitchFamily="34" charset="0"/>
              </a:rPr>
              <a:t>Muons</a:t>
            </a:r>
            <a:r>
              <a:rPr lang="en-US" altLang="en-US" sz="1600" kern="0" dirty="0">
                <a:solidFill>
                  <a:srgbClr val="000000"/>
                </a:solidFill>
                <a:latin typeface="Helvetica" panose="020B0604020202020204" pitchFamily="34" charset="0"/>
                <a:ea typeface="+mn-ea"/>
                <a:cs typeface="Helvetica" panose="020B0604020202020204" pitchFamily="34" charset="0"/>
              </a:rPr>
              <a:t> can be more beneficial than </a:t>
            </a:r>
            <a:r>
              <a:rPr lang="en-US" altLang="en-US" sz="1600" b="1" kern="0" dirty="0">
                <a:solidFill>
                  <a:srgbClr val="000000"/>
                </a:solidFill>
                <a:latin typeface="Helvetica" panose="020B0604020202020204" pitchFamily="34" charset="0"/>
                <a:ea typeface="+mn-ea"/>
                <a:cs typeface="Helvetica" panose="020B0604020202020204" pitchFamily="34" charset="0"/>
              </a:rPr>
              <a:t>protons</a:t>
            </a:r>
          </a:p>
          <a:p>
            <a:pPr marL="411480" lvl="1"/>
            <a:r>
              <a:rPr lang="en-US" sz="1400" dirty="0">
                <a:solidFill>
                  <a:schemeClr val="accent6">
                    <a:lumMod val="50000"/>
                  </a:schemeClr>
                </a:solidFill>
              </a:rPr>
              <a:t>They are fundamental particles, all their energy goes into the interaction</a:t>
            </a:r>
          </a:p>
          <a:p>
            <a:pPr marL="411480" lvl="1"/>
            <a:r>
              <a:rPr lang="en-US" altLang="en-US" sz="1400" kern="0" dirty="0">
                <a:solidFill>
                  <a:schemeClr val="accent6">
                    <a:lumMod val="50000"/>
                  </a:schemeClr>
                </a:solidFill>
                <a:latin typeface="Helvetica" panose="020B0604020202020204" pitchFamily="34" charset="0"/>
                <a:ea typeface="+mn-ea"/>
                <a:cs typeface="Helvetica" panose="020B0604020202020204" pitchFamily="34" charset="0"/>
              </a:rPr>
              <a:t>As a result, the equivalent energy reach of muon collisions is about x7 higher than in proton collisions. That allows muon colliders to be x7 smaller compared to proton colliders</a:t>
            </a:r>
          </a:p>
          <a:p>
            <a:pPr defTabSz="685800">
              <a:spcBef>
                <a:spcPts val="450"/>
              </a:spcBef>
              <a:spcAft>
                <a:spcPts val="450"/>
              </a:spcAft>
              <a:buFontTx/>
              <a:buChar char="•"/>
              <a:defRPr/>
            </a:pPr>
            <a:endParaRPr lang="en-US" altLang="en-US" sz="400" b="1" kern="0" dirty="0">
              <a:solidFill>
                <a:srgbClr val="000000"/>
              </a:solidFill>
              <a:latin typeface="Helvetica" panose="020B0604020202020204" pitchFamily="34" charset="0"/>
              <a:ea typeface="+mn-ea"/>
              <a:cs typeface="Helvetica" panose="020B0604020202020204" pitchFamily="34" charset="0"/>
            </a:endParaRPr>
          </a:p>
          <a:p>
            <a:pPr defTabSz="685800">
              <a:spcBef>
                <a:spcPts val="450"/>
              </a:spcBef>
              <a:spcAft>
                <a:spcPts val="450"/>
              </a:spcAft>
              <a:buFontTx/>
              <a:buChar char="•"/>
              <a:defRPr/>
            </a:pPr>
            <a:r>
              <a:rPr lang="en-US" altLang="en-US" sz="1600" b="1" kern="0" dirty="0">
                <a:solidFill>
                  <a:srgbClr val="000000"/>
                </a:solidFill>
                <a:latin typeface="Helvetica" panose="020B0604020202020204" pitchFamily="34" charset="0"/>
                <a:ea typeface="+mn-ea"/>
                <a:cs typeface="Helvetica" panose="020B0604020202020204" pitchFamily="34" charset="0"/>
              </a:rPr>
              <a:t>Timescale </a:t>
            </a:r>
            <a:r>
              <a:rPr lang="en-US" altLang="en-US" sz="1600" kern="0" dirty="0">
                <a:solidFill>
                  <a:srgbClr val="000000"/>
                </a:solidFill>
                <a:latin typeface="Helvetica" panose="020B0604020202020204" pitchFamily="34" charset="0"/>
                <a:ea typeface="+mn-ea"/>
                <a:cs typeface="Helvetica" panose="020B0604020202020204" pitchFamily="34" charset="0"/>
              </a:rPr>
              <a:t>could be compatible with the human lifespan</a:t>
            </a:r>
            <a:endParaRPr lang="en-US" sz="1400" dirty="0">
              <a:solidFill>
                <a:schemeClr val="accent6">
                  <a:lumMod val="50000"/>
                </a:schemeClr>
              </a:solidFill>
            </a:endParaRPr>
          </a:p>
          <a:p>
            <a:pPr marL="685800" lvl="1" indent="-342900"/>
            <a:r>
              <a:rPr lang="en-US" sz="1400" b="1" dirty="0">
                <a:solidFill>
                  <a:srgbClr val="004C97"/>
                </a:solidFill>
              </a:rPr>
              <a:t>But they’re unstable and difficult to make...</a:t>
            </a:r>
          </a:p>
        </p:txBody>
      </p:sp>
      <p:sp>
        <p:nvSpPr>
          <p:cNvPr id="2" name="Title 1">
            <a:extLst>
              <a:ext uri="{FF2B5EF4-FFF2-40B4-BE49-F238E27FC236}">
                <a16:creationId xmlns:a16="http://schemas.microsoft.com/office/drawing/2014/main" id="{BC382F49-1887-13D1-075D-9B450127FA89}"/>
              </a:ext>
            </a:extLst>
          </p:cNvPr>
          <p:cNvSpPr>
            <a:spLocks noGrp="1"/>
          </p:cNvSpPr>
          <p:nvPr>
            <p:ph type="title"/>
          </p:nvPr>
        </p:nvSpPr>
        <p:spPr/>
        <p:txBody>
          <a:bodyPr/>
          <a:lstStyle/>
          <a:p>
            <a:r>
              <a:rPr lang="en-US" dirty="0"/>
              <a:t>Muon Collider Motivation</a:t>
            </a:r>
          </a:p>
        </p:txBody>
      </p:sp>
      <p:sp>
        <p:nvSpPr>
          <p:cNvPr id="4" name="Slide Number Placeholder 3">
            <a:extLst>
              <a:ext uri="{FF2B5EF4-FFF2-40B4-BE49-F238E27FC236}">
                <a16:creationId xmlns:a16="http://schemas.microsoft.com/office/drawing/2014/main" id="{F412DF09-BEB3-9EAF-CEE2-861180649F81}"/>
              </a:ext>
            </a:extLst>
          </p:cNvPr>
          <p:cNvSpPr>
            <a:spLocks noGrp="1"/>
          </p:cNvSpPr>
          <p:nvPr>
            <p:ph type="sldNum" sz="quarter" idx="4"/>
          </p:nvPr>
        </p:nvSpPr>
        <p:spPr/>
        <p:txBody>
          <a:bodyPr/>
          <a:lstStyle/>
          <a:p>
            <a:fld id="{933A556B-7C63-244D-9B7C-B0EA8042B330}" type="slidenum">
              <a:rPr lang="en-US" smtClean="0"/>
              <a:pPr/>
              <a:t>18</a:t>
            </a:fld>
            <a:endParaRPr lang="en-US" dirty="0"/>
          </a:p>
        </p:txBody>
      </p:sp>
      <p:sp>
        <p:nvSpPr>
          <p:cNvPr id="5" name="Date Placeholder 4">
            <a:extLst>
              <a:ext uri="{FF2B5EF4-FFF2-40B4-BE49-F238E27FC236}">
                <a16:creationId xmlns:a16="http://schemas.microsoft.com/office/drawing/2014/main" id="{8436FD30-F21D-20BC-3219-3C6184666053}"/>
              </a:ext>
            </a:extLst>
          </p:cNvPr>
          <p:cNvSpPr>
            <a:spLocks noGrp="1"/>
          </p:cNvSpPr>
          <p:nvPr>
            <p:ph type="dt" sz="half" idx="2"/>
          </p:nvPr>
        </p:nvSpPr>
        <p:spPr/>
        <p:txBody>
          <a:bodyPr/>
          <a:lstStyle/>
          <a:p>
            <a:pPr>
              <a:defRPr/>
            </a:pPr>
            <a:fld id="{2C6D6FCA-4BBE-E146-9926-917CF3C644CB}" type="datetime1">
              <a:rPr lang="en-US" smtClean="0"/>
              <a:t>9/5/23</a:t>
            </a:fld>
            <a:endParaRPr lang="en-US" dirty="0"/>
          </a:p>
        </p:txBody>
      </p:sp>
      <p:sp>
        <p:nvSpPr>
          <p:cNvPr id="6" name="Footer Placeholder 5">
            <a:extLst>
              <a:ext uri="{FF2B5EF4-FFF2-40B4-BE49-F238E27FC236}">
                <a16:creationId xmlns:a16="http://schemas.microsoft.com/office/drawing/2014/main" id="{533DB940-6B59-CE84-D144-AB5942AAA2AB}"/>
              </a:ext>
            </a:extLst>
          </p:cNvPr>
          <p:cNvSpPr>
            <a:spLocks noGrp="1"/>
          </p:cNvSpPr>
          <p:nvPr>
            <p:ph type="ftr" sz="quarter" idx="3"/>
          </p:nvPr>
        </p:nvSpPr>
        <p:spPr/>
        <p:txBody>
          <a:bodyPr/>
          <a:lstStyle/>
          <a:p>
            <a:pPr>
              <a:defRPr/>
            </a:pPr>
            <a:r>
              <a:rPr lang="en-US" dirty="0"/>
              <a:t>S. Gourlay EUCAS 9-23</a:t>
            </a:r>
          </a:p>
        </p:txBody>
      </p:sp>
      <p:sp>
        <p:nvSpPr>
          <p:cNvPr id="7" name="TextBox 6">
            <a:extLst>
              <a:ext uri="{FF2B5EF4-FFF2-40B4-BE49-F238E27FC236}">
                <a16:creationId xmlns:a16="http://schemas.microsoft.com/office/drawing/2014/main" id="{BC1FDB00-FE68-8D00-3872-352BF33BCA42}"/>
              </a:ext>
            </a:extLst>
          </p:cNvPr>
          <p:cNvSpPr txBox="1"/>
          <p:nvPr/>
        </p:nvSpPr>
        <p:spPr>
          <a:xfrm>
            <a:off x="3601600" y="143260"/>
            <a:ext cx="5438565" cy="954107"/>
          </a:xfrm>
          <a:prstGeom prst="rect">
            <a:avLst/>
          </a:prstGeom>
          <a:noFill/>
        </p:spPr>
        <p:txBody>
          <a:bodyPr wrap="square" rtlCol="0">
            <a:spAutoFit/>
          </a:bodyPr>
          <a:lstStyle/>
          <a:p>
            <a:pPr marL="0" indent="0" algn="ctr">
              <a:buNone/>
            </a:pPr>
            <a:r>
              <a:rPr lang="en-US" sz="1600" dirty="0">
                <a:solidFill>
                  <a:srgbClr val="002060"/>
                </a:solidFill>
              </a:rPr>
              <a:t>Recent strengthening of interest in physics at the 10 </a:t>
            </a:r>
            <a:r>
              <a:rPr lang="en-US" sz="1600" dirty="0" err="1">
                <a:solidFill>
                  <a:srgbClr val="002060"/>
                </a:solidFill>
              </a:rPr>
              <a:t>TeV</a:t>
            </a:r>
            <a:r>
              <a:rPr lang="en-US" sz="1600" dirty="0">
                <a:solidFill>
                  <a:srgbClr val="002060"/>
                </a:solidFill>
              </a:rPr>
              <a:t> scale</a:t>
            </a:r>
          </a:p>
          <a:p>
            <a:pPr marL="0" indent="0" algn="ctr">
              <a:buNone/>
            </a:pPr>
            <a:r>
              <a:rPr lang="en-US" sz="1600" dirty="0">
                <a:solidFill>
                  <a:srgbClr val="002060"/>
                </a:solidFill>
              </a:rPr>
              <a:t>Would require ≈100 </a:t>
            </a:r>
            <a:r>
              <a:rPr lang="en-US" sz="1600" dirty="0" err="1">
                <a:solidFill>
                  <a:srgbClr val="002060"/>
                </a:solidFill>
              </a:rPr>
              <a:t>TeV</a:t>
            </a:r>
            <a:r>
              <a:rPr lang="en-US" sz="1600" dirty="0">
                <a:solidFill>
                  <a:srgbClr val="002060"/>
                </a:solidFill>
              </a:rPr>
              <a:t> </a:t>
            </a:r>
            <a:r>
              <a:rPr lang="en-US" sz="1600" dirty="0" err="1">
                <a:solidFill>
                  <a:srgbClr val="002060"/>
                </a:solidFill>
              </a:rPr>
              <a:t>CoM</a:t>
            </a:r>
            <a:r>
              <a:rPr lang="en-US" sz="1600" dirty="0">
                <a:solidFill>
                  <a:srgbClr val="002060"/>
                </a:solidFill>
              </a:rPr>
              <a:t> with protons</a:t>
            </a:r>
          </a:p>
          <a:p>
            <a:endParaRPr lang="en-US" dirty="0"/>
          </a:p>
        </p:txBody>
      </p:sp>
      <p:sp>
        <p:nvSpPr>
          <p:cNvPr id="8" name="Rectangle 7">
            <a:extLst>
              <a:ext uri="{FF2B5EF4-FFF2-40B4-BE49-F238E27FC236}">
                <a16:creationId xmlns:a16="http://schemas.microsoft.com/office/drawing/2014/main" id="{85518001-4D7A-D0C7-9F87-1802F63C64A1}"/>
              </a:ext>
            </a:extLst>
          </p:cNvPr>
          <p:cNvSpPr/>
          <p:nvPr/>
        </p:nvSpPr>
        <p:spPr>
          <a:xfrm>
            <a:off x="3726366" y="116252"/>
            <a:ext cx="5189034" cy="581014"/>
          </a:xfrm>
          <a:prstGeom prst="rect">
            <a:avLst/>
          </a:prstGeom>
          <a:noFill/>
          <a:ln>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067340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33A53-BC43-8109-C744-630674AAE908}"/>
              </a:ext>
            </a:extLst>
          </p:cNvPr>
          <p:cNvSpPr>
            <a:spLocks noGrp="1"/>
          </p:cNvSpPr>
          <p:nvPr>
            <p:ph type="title"/>
          </p:nvPr>
        </p:nvSpPr>
        <p:spPr/>
        <p:txBody>
          <a:bodyPr/>
          <a:lstStyle/>
          <a:p>
            <a:r>
              <a:rPr lang="en-US" dirty="0"/>
              <a:t>Cost and Sustainability</a:t>
            </a:r>
          </a:p>
        </p:txBody>
      </p:sp>
      <p:sp>
        <p:nvSpPr>
          <p:cNvPr id="4" name="Date Placeholder 3">
            <a:extLst>
              <a:ext uri="{FF2B5EF4-FFF2-40B4-BE49-F238E27FC236}">
                <a16:creationId xmlns:a16="http://schemas.microsoft.com/office/drawing/2014/main" id="{37825F74-B5F6-C077-4696-AA5DF30D5030}"/>
              </a:ext>
            </a:extLst>
          </p:cNvPr>
          <p:cNvSpPr>
            <a:spLocks noGrp="1"/>
          </p:cNvSpPr>
          <p:nvPr>
            <p:ph type="dt" sz="half" idx="2"/>
          </p:nvPr>
        </p:nvSpPr>
        <p:spPr/>
        <p:txBody>
          <a:bodyPr/>
          <a:lstStyle/>
          <a:p>
            <a:fld id="{7971EA3D-37C3-0346-AFCA-AA6311242D1A}" type="datetime1">
              <a:rPr lang="en-US" smtClean="0"/>
              <a:t>9/5/23</a:t>
            </a:fld>
            <a:endParaRPr lang="en-US"/>
          </a:p>
        </p:txBody>
      </p:sp>
      <p:sp>
        <p:nvSpPr>
          <p:cNvPr id="5" name="Footer Placeholder 4">
            <a:extLst>
              <a:ext uri="{FF2B5EF4-FFF2-40B4-BE49-F238E27FC236}">
                <a16:creationId xmlns:a16="http://schemas.microsoft.com/office/drawing/2014/main" id="{54C0D430-E3DD-0894-EC0C-64C3151EBB61}"/>
              </a:ext>
            </a:extLst>
          </p:cNvPr>
          <p:cNvSpPr>
            <a:spLocks noGrp="1"/>
          </p:cNvSpPr>
          <p:nvPr>
            <p:ph type="ftr" sz="quarter" idx="3"/>
          </p:nvPr>
        </p:nvSpPr>
        <p:spPr/>
        <p:txBody>
          <a:bodyPr/>
          <a:lstStyle/>
          <a:p>
            <a:r>
              <a:rPr lang="en-US"/>
              <a:t>S. Gourlay EUCAS 9-23</a:t>
            </a:r>
          </a:p>
        </p:txBody>
      </p:sp>
      <p:sp>
        <p:nvSpPr>
          <p:cNvPr id="6" name="Slide Number Placeholder 5">
            <a:extLst>
              <a:ext uri="{FF2B5EF4-FFF2-40B4-BE49-F238E27FC236}">
                <a16:creationId xmlns:a16="http://schemas.microsoft.com/office/drawing/2014/main" id="{E0698545-BCE4-177B-4DF9-4AB839F4DB80}"/>
              </a:ext>
            </a:extLst>
          </p:cNvPr>
          <p:cNvSpPr>
            <a:spLocks noGrp="1"/>
          </p:cNvSpPr>
          <p:nvPr>
            <p:ph type="sldNum" sz="quarter" idx="4"/>
          </p:nvPr>
        </p:nvSpPr>
        <p:spPr/>
        <p:txBody>
          <a:bodyPr/>
          <a:lstStyle/>
          <a:p>
            <a:fld id="{A94A62BF-AF33-4134-87FE-95D37BADEB55}" type="slidenum">
              <a:rPr lang="en-US" smtClean="0"/>
              <a:t>19</a:t>
            </a:fld>
            <a:endParaRPr lang="en-US"/>
          </a:p>
        </p:txBody>
      </p:sp>
      <p:pic>
        <p:nvPicPr>
          <p:cNvPr id="7" name="Picture 6" descr="layout.eps">
            <a:extLst>
              <a:ext uri="{FF2B5EF4-FFF2-40B4-BE49-F238E27FC236}">
                <a16:creationId xmlns:a16="http://schemas.microsoft.com/office/drawing/2014/main" id="{B651EF79-424F-4BCC-980B-3A6ED7CEDC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554" y="637313"/>
            <a:ext cx="3715517" cy="2621520"/>
          </a:xfrm>
          <a:prstGeom prst="rect">
            <a:avLst/>
          </a:prstGeom>
        </p:spPr>
      </p:pic>
      <p:sp>
        <p:nvSpPr>
          <p:cNvPr id="9" name="TextBox 8">
            <a:extLst>
              <a:ext uri="{FF2B5EF4-FFF2-40B4-BE49-F238E27FC236}">
                <a16:creationId xmlns:a16="http://schemas.microsoft.com/office/drawing/2014/main" id="{E44144A0-7CB4-72F0-2B76-457E0BA16507}"/>
              </a:ext>
            </a:extLst>
          </p:cNvPr>
          <p:cNvSpPr txBox="1"/>
          <p:nvPr/>
        </p:nvSpPr>
        <p:spPr>
          <a:xfrm>
            <a:off x="508183" y="3435621"/>
            <a:ext cx="2998946" cy="431117"/>
          </a:xfrm>
          <a:prstGeom prst="rect">
            <a:avLst/>
          </a:prstGeom>
          <a:solidFill>
            <a:schemeClr val="accent2">
              <a:lumMod val="40000"/>
              <a:lumOff val="60000"/>
            </a:schemeClr>
          </a:solidFill>
        </p:spPr>
        <p:txBody>
          <a:bodyPr wrap="square" lIns="61187" tIns="30594" rIns="61187" bIns="30594" rtlCol="0">
            <a:spAutoFit/>
          </a:bodyPr>
          <a:lstStyle/>
          <a:p>
            <a:r>
              <a:rPr lang="en-US" sz="1200" dirty="0">
                <a:solidFill>
                  <a:srgbClr val="000000"/>
                </a:solidFill>
                <a:latin typeface="Calibri"/>
                <a:cs typeface="Calibri"/>
              </a:rPr>
              <a:t>Compactness promises </a:t>
            </a:r>
            <a:r>
              <a:rPr lang="en-US" sz="1200" b="1" dirty="0">
                <a:solidFill>
                  <a:srgbClr val="000000"/>
                </a:solidFill>
                <a:latin typeface="Calibri"/>
                <a:cs typeface="Calibri"/>
              </a:rPr>
              <a:t>cost effectiveness</a:t>
            </a:r>
          </a:p>
          <a:p>
            <a:r>
              <a:rPr lang="en-US" sz="1200" dirty="0">
                <a:solidFill>
                  <a:srgbClr val="000000"/>
                </a:solidFill>
                <a:latin typeface="Calibri"/>
                <a:cs typeface="Calibri"/>
              </a:rPr>
              <a:t>And low CO</a:t>
            </a:r>
            <a:r>
              <a:rPr lang="en-US" sz="1200" baseline="-25000" dirty="0">
                <a:solidFill>
                  <a:srgbClr val="000000"/>
                </a:solidFill>
                <a:latin typeface="Calibri"/>
                <a:cs typeface="Calibri"/>
              </a:rPr>
              <a:t>2</a:t>
            </a:r>
            <a:r>
              <a:rPr lang="en-US" sz="1200" dirty="0">
                <a:solidFill>
                  <a:srgbClr val="000000"/>
                </a:solidFill>
                <a:latin typeface="Calibri"/>
                <a:cs typeface="Calibri"/>
              </a:rPr>
              <a:t> footprint for construction</a:t>
            </a:r>
            <a:endParaRPr lang="en-US" sz="1050" dirty="0">
              <a:solidFill>
                <a:srgbClr val="000000"/>
              </a:solidFill>
              <a:latin typeface="Calibri"/>
              <a:cs typeface="Calibri"/>
            </a:endParaRPr>
          </a:p>
        </p:txBody>
      </p:sp>
      <p:pic>
        <p:nvPicPr>
          <p:cNvPr id="10" name="Picture 9" descr="efficiency.eps">
            <a:extLst>
              <a:ext uri="{FF2B5EF4-FFF2-40B4-BE49-F238E27FC236}">
                <a16:creationId xmlns:a16="http://schemas.microsoft.com/office/drawing/2014/main" id="{0547254E-D71C-A2AF-43A5-D1B92905F33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945450" y="490074"/>
            <a:ext cx="3997996" cy="2508047"/>
          </a:xfrm>
          <a:prstGeom prst="rect">
            <a:avLst/>
          </a:prstGeom>
        </p:spPr>
      </p:pic>
      <p:sp>
        <p:nvSpPr>
          <p:cNvPr id="11" name="TextBox 10">
            <a:extLst>
              <a:ext uri="{FF2B5EF4-FFF2-40B4-BE49-F238E27FC236}">
                <a16:creationId xmlns:a16="http://schemas.microsoft.com/office/drawing/2014/main" id="{A47217D7-DA11-7C6A-8292-8204D2A5930C}"/>
              </a:ext>
            </a:extLst>
          </p:cNvPr>
          <p:cNvSpPr txBox="1"/>
          <p:nvPr/>
        </p:nvSpPr>
        <p:spPr>
          <a:xfrm>
            <a:off x="5923818" y="2959179"/>
            <a:ext cx="2809979" cy="431117"/>
          </a:xfrm>
          <a:prstGeom prst="rect">
            <a:avLst/>
          </a:prstGeom>
          <a:solidFill>
            <a:schemeClr val="accent5">
              <a:lumMod val="20000"/>
              <a:lumOff val="80000"/>
            </a:schemeClr>
          </a:solidFill>
        </p:spPr>
        <p:txBody>
          <a:bodyPr wrap="square" lIns="61187" tIns="30594" rIns="61187" bIns="30594" rtlCol="0">
            <a:spAutoFit/>
          </a:bodyPr>
          <a:lstStyle/>
          <a:p>
            <a:r>
              <a:rPr lang="en-US" sz="1200" dirty="0">
                <a:solidFill>
                  <a:srgbClr val="000000"/>
                </a:solidFill>
                <a:latin typeface="Calibri"/>
                <a:cs typeface="Calibri"/>
              </a:rPr>
              <a:t>Increasing luminosity per beam power promises </a:t>
            </a:r>
            <a:r>
              <a:rPr lang="en-US" sz="1200" b="1" dirty="0">
                <a:solidFill>
                  <a:srgbClr val="000000"/>
                </a:solidFill>
                <a:latin typeface="Calibri"/>
                <a:cs typeface="Calibri"/>
              </a:rPr>
              <a:t>power efficiency</a:t>
            </a:r>
          </a:p>
        </p:txBody>
      </p:sp>
      <p:sp>
        <p:nvSpPr>
          <p:cNvPr id="12" name="TextBox 11">
            <a:extLst>
              <a:ext uri="{FF2B5EF4-FFF2-40B4-BE49-F238E27FC236}">
                <a16:creationId xmlns:a16="http://schemas.microsoft.com/office/drawing/2014/main" id="{E323D128-BE00-D56C-777F-DDCDEEF9E814}"/>
              </a:ext>
            </a:extLst>
          </p:cNvPr>
          <p:cNvSpPr txBox="1"/>
          <p:nvPr/>
        </p:nvSpPr>
        <p:spPr>
          <a:xfrm>
            <a:off x="2686050" y="4091674"/>
            <a:ext cx="4507230" cy="615783"/>
          </a:xfrm>
          <a:prstGeom prst="rect">
            <a:avLst/>
          </a:prstGeom>
          <a:solidFill>
            <a:srgbClr val="FDEADA"/>
          </a:solidFill>
        </p:spPr>
        <p:txBody>
          <a:bodyPr wrap="square" lIns="61187" tIns="30594" rIns="61187" bIns="30594" rtlCol="0">
            <a:spAutoFit/>
          </a:bodyPr>
          <a:lstStyle/>
          <a:p>
            <a:r>
              <a:rPr lang="en-US" sz="1200" b="1" dirty="0">
                <a:solidFill>
                  <a:srgbClr val="000000"/>
                </a:solidFill>
                <a:latin typeface="Calibri"/>
                <a:cs typeface="Calibri"/>
              </a:rPr>
              <a:t>Staging</a:t>
            </a:r>
            <a:r>
              <a:rPr lang="en-US" sz="1200" dirty="0">
                <a:solidFill>
                  <a:srgbClr val="000000"/>
                </a:solidFill>
                <a:latin typeface="Calibri"/>
                <a:cs typeface="Calibri"/>
              </a:rPr>
              <a:t> is possible</a:t>
            </a:r>
          </a:p>
          <a:p>
            <a:r>
              <a:rPr lang="en-US" sz="1200" b="1" dirty="0">
                <a:solidFill>
                  <a:srgbClr val="000000"/>
                </a:solidFill>
                <a:latin typeface="Calibri"/>
                <a:cs typeface="Calibri"/>
              </a:rPr>
              <a:t>Synergies</a:t>
            </a:r>
            <a:r>
              <a:rPr lang="en-US" sz="1200" dirty="0">
                <a:solidFill>
                  <a:srgbClr val="000000"/>
                </a:solidFill>
                <a:latin typeface="Calibri"/>
                <a:cs typeface="Calibri"/>
              </a:rPr>
              <a:t> exist (neutrino/</a:t>
            </a:r>
            <a:r>
              <a:rPr lang="en-US" sz="1200" dirty="0" err="1">
                <a:solidFill>
                  <a:srgbClr val="000000"/>
                </a:solidFill>
                <a:latin typeface="Calibri"/>
                <a:cs typeface="Calibri"/>
              </a:rPr>
              <a:t>higgs</a:t>
            </a:r>
            <a:r>
              <a:rPr lang="en-US" sz="1200" dirty="0">
                <a:solidFill>
                  <a:srgbClr val="000000"/>
                </a:solidFill>
                <a:latin typeface="Calibri"/>
                <a:cs typeface="Calibri"/>
              </a:rPr>
              <a:t>)</a:t>
            </a:r>
          </a:p>
          <a:p>
            <a:r>
              <a:rPr lang="en-US" sz="1200" dirty="0">
                <a:solidFill>
                  <a:srgbClr val="000000"/>
                </a:solidFill>
                <a:latin typeface="Calibri"/>
                <a:cs typeface="Calibri"/>
              </a:rPr>
              <a:t>Unique opportunity for a </a:t>
            </a:r>
            <a:r>
              <a:rPr lang="en-US" sz="1200" b="1" dirty="0">
                <a:solidFill>
                  <a:srgbClr val="000000"/>
                </a:solidFill>
                <a:latin typeface="Calibri"/>
                <a:cs typeface="Calibri"/>
              </a:rPr>
              <a:t>high-energy, high-luminosity lepton collider</a:t>
            </a:r>
            <a:endParaRPr lang="en-US" sz="1050" b="1" dirty="0">
              <a:solidFill>
                <a:srgbClr val="000000"/>
              </a:solidFill>
              <a:latin typeface="Calibri"/>
              <a:cs typeface="Calibri"/>
            </a:endParaRPr>
          </a:p>
        </p:txBody>
      </p:sp>
      <p:sp>
        <p:nvSpPr>
          <p:cNvPr id="8" name="TextBox 7">
            <a:extLst>
              <a:ext uri="{FF2B5EF4-FFF2-40B4-BE49-F238E27FC236}">
                <a16:creationId xmlns:a16="http://schemas.microsoft.com/office/drawing/2014/main" id="{E2A2588D-53AA-7805-1C92-5291A3D43A3C}"/>
              </a:ext>
            </a:extLst>
          </p:cNvPr>
          <p:cNvSpPr txBox="1"/>
          <p:nvPr/>
        </p:nvSpPr>
        <p:spPr>
          <a:xfrm>
            <a:off x="390646" y="4271058"/>
            <a:ext cx="1016047" cy="338554"/>
          </a:xfrm>
          <a:prstGeom prst="rect">
            <a:avLst/>
          </a:prstGeom>
          <a:noFill/>
        </p:spPr>
        <p:txBody>
          <a:bodyPr wrap="none" rtlCol="0">
            <a:spAutoFit/>
          </a:bodyPr>
          <a:lstStyle/>
          <a:p>
            <a:r>
              <a:rPr lang="en-US" sz="1600" dirty="0"/>
              <a:t>D. Schulte</a:t>
            </a:r>
          </a:p>
        </p:txBody>
      </p:sp>
    </p:spTree>
    <p:extLst>
      <p:ext uri="{BB962C8B-B14F-4D97-AF65-F5344CB8AC3E}">
        <p14:creationId xmlns:p14="http://schemas.microsoft.com/office/powerpoint/2010/main" val="40714253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054B749-5E8C-D402-91CA-00BAD6A22A30}"/>
              </a:ext>
            </a:extLst>
          </p:cNvPr>
          <p:cNvSpPr>
            <a:spLocks noGrp="1"/>
          </p:cNvSpPr>
          <p:nvPr>
            <p:ph type="title"/>
          </p:nvPr>
        </p:nvSpPr>
        <p:spPr/>
        <p:txBody>
          <a:bodyPr/>
          <a:lstStyle/>
          <a:p>
            <a:r>
              <a:rPr lang="en-US" dirty="0"/>
              <a:t>Large-Scale Facilities for Particle Physics are International</a:t>
            </a:r>
          </a:p>
        </p:txBody>
      </p:sp>
      <p:sp>
        <p:nvSpPr>
          <p:cNvPr id="4" name="Date Placeholder 3">
            <a:extLst>
              <a:ext uri="{FF2B5EF4-FFF2-40B4-BE49-F238E27FC236}">
                <a16:creationId xmlns:a16="http://schemas.microsoft.com/office/drawing/2014/main" id="{3A1053C1-65A5-D053-9CAC-269E21CBC5D3}"/>
              </a:ext>
            </a:extLst>
          </p:cNvPr>
          <p:cNvSpPr>
            <a:spLocks noGrp="1"/>
          </p:cNvSpPr>
          <p:nvPr>
            <p:ph type="dt" sz="half" idx="2"/>
          </p:nvPr>
        </p:nvSpPr>
        <p:spPr/>
        <p:txBody>
          <a:bodyPr/>
          <a:lstStyle/>
          <a:p>
            <a:pPr>
              <a:defRPr/>
            </a:pPr>
            <a:fld id="{B88361D1-0AB5-7049-93A2-E5E3449B2599}" type="datetime1">
              <a:rPr lang="en-US" smtClean="0"/>
              <a:t>9/5/23</a:t>
            </a:fld>
            <a:endParaRPr lang="en-US" dirty="0"/>
          </a:p>
        </p:txBody>
      </p:sp>
      <p:sp>
        <p:nvSpPr>
          <p:cNvPr id="5" name="Footer Placeholder 4">
            <a:extLst>
              <a:ext uri="{FF2B5EF4-FFF2-40B4-BE49-F238E27FC236}">
                <a16:creationId xmlns:a16="http://schemas.microsoft.com/office/drawing/2014/main" id="{FBD2465D-93E4-8D25-D9F0-5B139107A895}"/>
              </a:ext>
            </a:extLst>
          </p:cNvPr>
          <p:cNvSpPr>
            <a:spLocks noGrp="1"/>
          </p:cNvSpPr>
          <p:nvPr>
            <p:ph type="ftr" sz="quarter" idx="3"/>
          </p:nvPr>
        </p:nvSpPr>
        <p:spPr/>
        <p:txBody>
          <a:bodyPr/>
          <a:lstStyle/>
          <a:p>
            <a:pPr>
              <a:defRPr/>
            </a:pPr>
            <a:r>
              <a:rPr lang="en-US"/>
              <a:t>S. Gourlay EUCAS 9-23</a:t>
            </a:r>
            <a:endParaRPr lang="en-US" b="1" dirty="0"/>
          </a:p>
        </p:txBody>
      </p:sp>
      <p:sp>
        <p:nvSpPr>
          <p:cNvPr id="6" name="Slide Number Placeholder 5">
            <a:extLst>
              <a:ext uri="{FF2B5EF4-FFF2-40B4-BE49-F238E27FC236}">
                <a16:creationId xmlns:a16="http://schemas.microsoft.com/office/drawing/2014/main" id="{443012B8-6BF5-AB6B-75FE-BC7D160F5496}"/>
              </a:ext>
            </a:extLst>
          </p:cNvPr>
          <p:cNvSpPr>
            <a:spLocks noGrp="1"/>
          </p:cNvSpPr>
          <p:nvPr>
            <p:ph type="sldNum" sz="quarter" idx="4"/>
          </p:nvPr>
        </p:nvSpPr>
        <p:spPr/>
        <p:txBody>
          <a:bodyPr/>
          <a:lstStyle/>
          <a:p>
            <a:pPr>
              <a:defRPr/>
            </a:pPr>
            <a:fld id="{148C009B-CB69-E04A-B9B3-34B26D69E9CF}" type="slidenum">
              <a:rPr lang="en-US" smtClean="0"/>
              <a:pPr>
                <a:defRPr/>
              </a:pPr>
              <a:t>2</a:t>
            </a:fld>
            <a:endParaRPr lang="en-US" dirty="0"/>
          </a:p>
        </p:txBody>
      </p:sp>
      <p:sp>
        <p:nvSpPr>
          <p:cNvPr id="7" name="Text Placeholder 2">
            <a:extLst>
              <a:ext uri="{FF2B5EF4-FFF2-40B4-BE49-F238E27FC236}">
                <a16:creationId xmlns:a16="http://schemas.microsoft.com/office/drawing/2014/main" id="{22342270-D696-6049-E6CB-E1464BA8346A}"/>
              </a:ext>
            </a:extLst>
          </p:cNvPr>
          <p:cNvSpPr>
            <a:spLocks noGrp="1"/>
          </p:cNvSpPr>
          <p:nvPr>
            <p:ph idx="1"/>
          </p:nvPr>
        </p:nvSpPr>
        <p:spPr>
          <a:xfrm>
            <a:off x="325405" y="796680"/>
            <a:ext cx="8672513" cy="3794522"/>
          </a:xfrm>
        </p:spPr>
        <p:txBody>
          <a:bodyPr>
            <a:normAutofit fontScale="40000" lnSpcReduction="20000"/>
          </a:bodyPr>
          <a:lstStyle/>
          <a:p>
            <a:r>
              <a:rPr lang="en-US" sz="4800" dirty="0">
                <a:solidFill>
                  <a:schemeClr val="accent6">
                    <a:lumMod val="50000"/>
                  </a:schemeClr>
                </a:solidFill>
              </a:rPr>
              <a:t>Approximately every ten years, the US has a strategic planning process starting with “Snowmass” and followed by the Particle Physics Project Prioritization Panel (P5).</a:t>
            </a:r>
          </a:p>
          <a:p>
            <a:endParaRPr lang="en-US" sz="900" dirty="0">
              <a:solidFill>
                <a:schemeClr val="accent6">
                  <a:lumMod val="50000"/>
                </a:schemeClr>
              </a:solidFill>
            </a:endParaRPr>
          </a:p>
          <a:p>
            <a:r>
              <a:rPr lang="en-US" sz="4800" dirty="0">
                <a:solidFill>
                  <a:schemeClr val="accent6">
                    <a:lumMod val="50000"/>
                  </a:schemeClr>
                </a:solidFill>
              </a:rPr>
              <a:t>Each country/region has their own approach for setting priorities for large physics projects, but they are done in an international context.</a:t>
            </a:r>
          </a:p>
          <a:p>
            <a:endParaRPr lang="en-US" sz="800" dirty="0">
              <a:solidFill>
                <a:schemeClr val="accent6">
                  <a:lumMod val="50000"/>
                </a:schemeClr>
              </a:solidFill>
            </a:endParaRPr>
          </a:p>
          <a:p>
            <a:pPr lvl="1"/>
            <a:r>
              <a:rPr lang="en-US" sz="4800" dirty="0">
                <a:solidFill>
                  <a:schemeClr val="accent6">
                    <a:lumMod val="50000"/>
                  </a:schemeClr>
                </a:solidFill>
              </a:rPr>
              <a:t>The EU planning process (European Strategy for Particle Physics) – precedes US and has significant influence.</a:t>
            </a:r>
          </a:p>
          <a:p>
            <a:pPr lvl="1"/>
            <a:endParaRPr lang="en-US" sz="800" dirty="0">
              <a:solidFill>
                <a:schemeClr val="accent6">
                  <a:lumMod val="50000"/>
                </a:schemeClr>
              </a:solidFill>
            </a:endParaRPr>
          </a:p>
          <a:p>
            <a:pPr lvl="1"/>
            <a:r>
              <a:rPr lang="en-US" sz="4800" dirty="0">
                <a:solidFill>
                  <a:schemeClr val="accent6">
                    <a:lumMod val="50000"/>
                  </a:schemeClr>
                </a:solidFill>
              </a:rPr>
              <a:t>The International Linear Collider in Japan is still on the table.</a:t>
            </a:r>
          </a:p>
          <a:p>
            <a:pPr lvl="1"/>
            <a:endParaRPr lang="en-US" sz="800" dirty="0">
              <a:solidFill>
                <a:schemeClr val="accent6">
                  <a:lumMod val="50000"/>
                </a:schemeClr>
              </a:solidFill>
            </a:endParaRPr>
          </a:p>
          <a:p>
            <a:pPr lvl="1"/>
            <a:r>
              <a:rPr lang="en-US" sz="4800" dirty="0">
                <a:solidFill>
                  <a:schemeClr val="accent6">
                    <a:lumMod val="50000"/>
                  </a:schemeClr>
                </a:solidFill>
              </a:rPr>
              <a:t>Serious discussions on large-scale facility in China but no decisions yet.</a:t>
            </a:r>
          </a:p>
          <a:p>
            <a:pPr lvl="1"/>
            <a:endParaRPr lang="en-US" sz="4800" dirty="0">
              <a:solidFill>
                <a:schemeClr val="accent6">
                  <a:lumMod val="50000"/>
                </a:schemeClr>
              </a:solidFill>
            </a:endParaRPr>
          </a:p>
          <a:p>
            <a:endParaRPr lang="en-US" dirty="0">
              <a:solidFill>
                <a:schemeClr val="accent6">
                  <a:lumMod val="50000"/>
                </a:schemeClr>
              </a:solidFill>
            </a:endParaRPr>
          </a:p>
          <a:p>
            <a:endParaRPr lang="en-US" dirty="0"/>
          </a:p>
        </p:txBody>
      </p:sp>
    </p:spTree>
    <p:extLst>
      <p:ext uri="{BB962C8B-B14F-4D97-AF65-F5344CB8AC3E}">
        <p14:creationId xmlns:p14="http://schemas.microsoft.com/office/powerpoint/2010/main" val="41771125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080F32-5C09-7AC5-3D73-6391D987DB3E}"/>
              </a:ext>
            </a:extLst>
          </p:cNvPr>
          <p:cNvSpPr>
            <a:spLocks noGrp="1"/>
          </p:cNvSpPr>
          <p:nvPr>
            <p:ph type="title"/>
          </p:nvPr>
        </p:nvSpPr>
        <p:spPr/>
        <p:txBody>
          <a:bodyPr/>
          <a:lstStyle/>
          <a:p>
            <a:r>
              <a:rPr lang="en-US" sz="2000" dirty="0"/>
              <a:t>Another Snowmass Activity: The Muon Collider Forum</a:t>
            </a:r>
          </a:p>
        </p:txBody>
      </p:sp>
      <p:sp>
        <p:nvSpPr>
          <p:cNvPr id="4" name="Slide Number Placeholder 3">
            <a:extLst>
              <a:ext uri="{FF2B5EF4-FFF2-40B4-BE49-F238E27FC236}">
                <a16:creationId xmlns:a16="http://schemas.microsoft.com/office/drawing/2014/main" id="{7D484A6E-F3EE-E59F-DA0B-424BA2DCD76B}"/>
              </a:ext>
            </a:extLst>
          </p:cNvPr>
          <p:cNvSpPr>
            <a:spLocks noGrp="1"/>
          </p:cNvSpPr>
          <p:nvPr>
            <p:ph type="sldNum" sz="quarter" idx="4"/>
          </p:nvPr>
        </p:nvSpPr>
        <p:spPr>
          <a:prstGeom prst="rect">
            <a:avLst/>
          </a:prstGeom>
        </p:spPr>
        <p:txBody>
          <a:bodyPr vert="horz" wrap="square" lIns="0" tIns="0" rIns="0" bIns="0" numCol="1" anchor="t" anchorCtr="0" compatLnSpc="1">
            <a:prstTxWarp prst="textNoShape">
              <a:avLst/>
            </a:prstTxWarp>
          </a:bodyPr>
          <a:lstStyle>
            <a:defPPr>
              <a:defRPr lang="en-US"/>
            </a:defPPr>
            <a:lvl1pPr algn="l" defTabSz="457200" rtl="0" fontAlgn="base">
              <a:spcBef>
                <a:spcPct val="0"/>
              </a:spcBef>
              <a:spcAft>
                <a:spcPct val="0"/>
              </a:spcAft>
              <a:defRPr sz="900" kern="1200">
                <a:solidFill>
                  <a:srgbClr val="0061A8"/>
                </a:solidFill>
                <a:latin typeface="Helvetica" charset="0"/>
                <a:ea typeface="Geneva"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fld id="{86CB4B4D-7CA3-9044-876B-883B54F8677D}" type="slidenum">
              <a:rPr lang="en-US" smtClean="0"/>
              <a:pPr/>
              <a:t>20</a:t>
            </a:fld>
            <a:endParaRPr lang="en-US"/>
          </a:p>
        </p:txBody>
      </p:sp>
      <p:pic>
        <p:nvPicPr>
          <p:cNvPr id="6" name="Picture 5" descr="A white paper with blue text&#10;&#10;Description automatically generated">
            <a:extLst>
              <a:ext uri="{FF2B5EF4-FFF2-40B4-BE49-F238E27FC236}">
                <a16:creationId xmlns:a16="http://schemas.microsoft.com/office/drawing/2014/main" id="{6AD16988-56CF-CC1A-F219-8732D9A58203}"/>
              </a:ext>
            </a:extLst>
          </p:cNvPr>
          <p:cNvPicPr>
            <a:picLocks noChangeAspect="1"/>
          </p:cNvPicPr>
          <p:nvPr/>
        </p:nvPicPr>
        <p:blipFill>
          <a:blip r:embed="rId2"/>
          <a:stretch>
            <a:fillRect/>
          </a:stretch>
        </p:blipFill>
        <p:spPr>
          <a:xfrm>
            <a:off x="429419" y="612874"/>
            <a:ext cx="7772400" cy="3745297"/>
          </a:xfrm>
          <a:prstGeom prst="rect">
            <a:avLst/>
          </a:prstGeom>
        </p:spPr>
      </p:pic>
      <p:sp>
        <p:nvSpPr>
          <p:cNvPr id="7" name="TextBox 6">
            <a:extLst>
              <a:ext uri="{FF2B5EF4-FFF2-40B4-BE49-F238E27FC236}">
                <a16:creationId xmlns:a16="http://schemas.microsoft.com/office/drawing/2014/main" id="{665EC0C9-1D83-0FEA-300A-D88F888D51A2}"/>
              </a:ext>
            </a:extLst>
          </p:cNvPr>
          <p:cNvSpPr txBox="1"/>
          <p:nvPr/>
        </p:nvSpPr>
        <p:spPr>
          <a:xfrm>
            <a:off x="6906322" y="4358171"/>
            <a:ext cx="1463349" cy="307777"/>
          </a:xfrm>
          <a:prstGeom prst="rect">
            <a:avLst/>
          </a:prstGeom>
          <a:noFill/>
        </p:spPr>
        <p:txBody>
          <a:bodyPr wrap="none" rtlCol="0">
            <a:spAutoFit/>
          </a:bodyPr>
          <a:lstStyle/>
          <a:p>
            <a:r>
              <a:rPr lang="en-US" sz="1400" dirty="0"/>
              <a:t>D. </a:t>
            </a:r>
            <a:r>
              <a:rPr lang="en-US" sz="1400" dirty="0" err="1"/>
              <a:t>Stratakis</a:t>
            </a:r>
            <a:r>
              <a:rPr lang="en-US" sz="1400" dirty="0"/>
              <a:t>, FNAL</a:t>
            </a:r>
          </a:p>
        </p:txBody>
      </p:sp>
      <p:sp>
        <p:nvSpPr>
          <p:cNvPr id="5" name="Date Placeholder 4">
            <a:extLst>
              <a:ext uri="{FF2B5EF4-FFF2-40B4-BE49-F238E27FC236}">
                <a16:creationId xmlns:a16="http://schemas.microsoft.com/office/drawing/2014/main" id="{3244F7B0-8064-9973-82ED-A77597DBFD78}"/>
              </a:ext>
            </a:extLst>
          </p:cNvPr>
          <p:cNvSpPr>
            <a:spLocks noGrp="1"/>
          </p:cNvSpPr>
          <p:nvPr>
            <p:ph type="dt" sz="half" idx="2"/>
          </p:nvPr>
        </p:nvSpPr>
        <p:spPr/>
        <p:txBody>
          <a:bodyPr/>
          <a:lstStyle/>
          <a:p>
            <a:pPr>
              <a:defRPr/>
            </a:pPr>
            <a:fld id="{8464DD41-4CC4-6842-A0D8-8600EF704FEF}" type="datetime1">
              <a:rPr lang="en-US" smtClean="0"/>
              <a:t>9/5/23</a:t>
            </a:fld>
            <a:endParaRPr lang="en-US" dirty="0"/>
          </a:p>
        </p:txBody>
      </p:sp>
      <p:sp>
        <p:nvSpPr>
          <p:cNvPr id="8" name="Footer Placeholder 7">
            <a:extLst>
              <a:ext uri="{FF2B5EF4-FFF2-40B4-BE49-F238E27FC236}">
                <a16:creationId xmlns:a16="http://schemas.microsoft.com/office/drawing/2014/main" id="{DC234DD2-10CE-23E4-4FE2-192821DAA1A8}"/>
              </a:ext>
            </a:extLst>
          </p:cNvPr>
          <p:cNvSpPr>
            <a:spLocks noGrp="1"/>
          </p:cNvSpPr>
          <p:nvPr>
            <p:ph type="ftr" sz="quarter" idx="3"/>
          </p:nvPr>
        </p:nvSpPr>
        <p:spPr/>
        <p:txBody>
          <a:bodyPr/>
          <a:lstStyle/>
          <a:p>
            <a:pPr>
              <a:defRPr/>
            </a:pPr>
            <a:r>
              <a:rPr lang="en-US" b="1"/>
              <a:t>S. Gourlay EUCAS 9-23</a:t>
            </a:r>
            <a:endParaRPr lang="en-US" b="1" dirty="0"/>
          </a:p>
        </p:txBody>
      </p:sp>
    </p:spTree>
    <p:extLst>
      <p:ext uri="{BB962C8B-B14F-4D97-AF65-F5344CB8AC3E}">
        <p14:creationId xmlns:p14="http://schemas.microsoft.com/office/powerpoint/2010/main" val="1622592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05BA541-EC9C-C51C-BD6C-A4B8DF77D317}"/>
              </a:ext>
            </a:extLst>
          </p:cNvPr>
          <p:cNvSpPr>
            <a:spLocks noGrp="1"/>
          </p:cNvSpPr>
          <p:nvPr>
            <p:ph idx="1"/>
          </p:nvPr>
        </p:nvSpPr>
        <p:spPr>
          <a:xfrm>
            <a:off x="228603" y="423865"/>
            <a:ext cx="8672513" cy="3794522"/>
          </a:xfrm>
        </p:spPr>
        <p:txBody>
          <a:bodyPr/>
          <a:lstStyle/>
          <a:p>
            <a:endParaRPr lang="en-US" dirty="0"/>
          </a:p>
          <a:p>
            <a:r>
              <a:rPr lang="en-US" dirty="0"/>
              <a:t>EU Strategy –International Design Study</a:t>
            </a:r>
          </a:p>
          <a:p>
            <a:r>
              <a:rPr lang="en-US" sz="1600" dirty="0"/>
              <a:t>High-priority future initiatives . . . In addition to high field magnets, the accelerator R&amp;D Roadmap could contain:</a:t>
            </a:r>
          </a:p>
          <a:p>
            <a:r>
              <a:rPr lang="en-US" sz="1600" dirty="0"/>
              <a:t>. . . An </a:t>
            </a:r>
            <a:r>
              <a:rPr lang="en-US" sz="1600" b="1" dirty="0">
                <a:solidFill>
                  <a:schemeClr val="accent3">
                    <a:lumMod val="50000"/>
                  </a:schemeClr>
                </a:solidFill>
              </a:rPr>
              <a:t>international design </a:t>
            </a:r>
            <a:r>
              <a:rPr lang="en-US" sz="1600" dirty="0">
                <a:solidFill>
                  <a:schemeClr val="accent3">
                    <a:lumMod val="50000"/>
                  </a:schemeClr>
                </a:solidFill>
              </a:rPr>
              <a:t>study </a:t>
            </a:r>
            <a:r>
              <a:rPr lang="en-US" sz="1600" dirty="0"/>
              <a:t>for a </a:t>
            </a:r>
            <a:r>
              <a:rPr lang="en-US" sz="1600" b="1" dirty="0">
                <a:solidFill>
                  <a:schemeClr val="accent3">
                    <a:lumMod val="50000"/>
                  </a:schemeClr>
                </a:solidFill>
              </a:rPr>
              <a:t>muon collider</a:t>
            </a:r>
            <a:r>
              <a:rPr lang="en-US" sz="1600" dirty="0"/>
              <a:t>, as it represents a unique opportunity to achieve a </a:t>
            </a:r>
            <a:r>
              <a:rPr lang="en-US" sz="1600" i="1" dirty="0"/>
              <a:t>multi-</a:t>
            </a:r>
            <a:r>
              <a:rPr lang="en-US" sz="1600" i="1" dirty="0" err="1"/>
              <a:t>TeV</a:t>
            </a:r>
            <a:r>
              <a:rPr lang="en-US" sz="1600" i="1" dirty="0"/>
              <a:t> energy domain beyond the reach of </a:t>
            </a:r>
            <a:r>
              <a:rPr lang="en-US" sz="1600" i="1" dirty="0" err="1"/>
              <a:t>e</a:t>
            </a:r>
            <a:r>
              <a:rPr lang="en-US" sz="1600" i="1" baseline="30000" dirty="0" err="1"/>
              <a:t>+</a:t>
            </a:r>
            <a:r>
              <a:rPr lang="en-US" sz="1600" i="1" dirty="0" err="1"/>
              <a:t>e</a:t>
            </a:r>
            <a:r>
              <a:rPr lang="en-US" sz="1600" i="1" baseline="30000" dirty="0"/>
              <a:t>-</a:t>
            </a:r>
            <a:r>
              <a:rPr lang="en-US" sz="1600" i="1" dirty="0"/>
              <a:t> colliders</a:t>
            </a:r>
            <a:r>
              <a:rPr lang="en-US" sz="1600" dirty="0"/>
              <a:t>, and potentially within a </a:t>
            </a:r>
            <a:r>
              <a:rPr lang="en-US" sz="1600" i="1" dirty="0"/>
              <a:t>more compact circular tunnel</a:t>
            </a:r>
            <a:r>
              <a:rPr lang="en-US" sz="1600" dirty="0"/>
              <a:t> than for a hadron collider. The biggest challenge remains to produce an intense beam of cooled muons, but </a:t>
            </a:r>
            <a:r>
              <a:rPr lang="en-US" sz="1600" i="1" dirty="0"/>
              <a:t>novel ideas are being explored</a:t>
            </a:r>
            <a:r>
              <a:rPr lang="en-US" sz="1600" dirty="0"/>
              <a:t>;</a:t>
            </a:r>
            <a:endParaRPr lang="en-US" sz="1200" dirty="0"/>
          </a:p>
          <a:p>
            <a:pPr lvl="1"/>
            <a:r>
              <a:rPr lang="en-US" sz="1400" dirty="0"/>
              <a:t>Kick-off meeting held – July 3, 2020</a:t>
            </a:r>
          </a:p>
          <a:p>
            <a:endParaRPr lang="en-US" dirty="0"/>
          </a:p>
        </p:txBody>
      </p:sp>
      <p:sp>
        <p:nvSpPr>
          <p:cNvPr id="3" name="Title 2">
            <a:extLst>
              <a:ext uri="{FF2B5EF4-FFF2-40B4-BE49-F238E27FC236}">
                <a16:creationId xmlns:a16="http://schemas.microsoft.com/office/drawing/2014/main" id="{139A2A2E-9CB0-8211-0B44-8C43EBBAF79D}"/>
              </a:ext>
            </a:extLst>
          </p:cNvPr>
          <p:cNvSpPr>
            <a:spLocks noGrp="1"/>
          </p:cNvSpPr>
          <p:nvPr>
            <p:ph type="title"/>
          </p:nvPr>
        </p:nvSpPr>
        <p:spPr/>
        <p:txBody>
          <a:bodyPr/>
          <a:lstStyle/>
          <a:p>
            <a:r>
              <a:rPr lang="en-US" dirty="0"/>
              <a:t>Steps toward a Muon Collider in Europe</a:t>
            </a:r>
          </a:p>
        </p:txBody>
      </p:sp>
      <p:sp>
        <p:nvSpPr>
          <p:cNvPr id="4" name="Date Placeholder 3">
            <a:extLst>
              <a:ext uri="{FF2B5EF4-FFF2-40B4-BE49-F238E27FC236}">
                <a16:creationId xmlns:a16="http://schemas.microsoft.com/office/drawing/2014/main" id="{5E367826-3AF0-0EB3-993D-CF77D7F2A700}"/>
              </a:ext>
            </a:extLst>
          </p:cNvPr>
          <p:cNvSpPr>
            <a:spLocks noGrp="1"/>
          </p:cNvSpPr>
          <p:nvPr>
            <p:ph type="dt" sz="half" idx="2"/>
          </p:nvPr>
        </p:nvSpPr>
        <p:spPr/>
        <p:txBody>
          <a:bodyPr/>
          <a:lstStyle/>
          <a:p>
            <a:pPr>
              <a:defRPr/>
            </a:pPr>
            <a:fld id="{920675EC-8871-1144-8CE9-211BF269F1FF}" type="datetime1">
              <a:rPr lang="en-US" smtClean="0"/>
              <a:t>9/5/23</a:t>
            </a:fld>
            <a:endParaRPr lang="en-US" dirty="0"/>
          </a:p>
        </p:txBody>
      </p:sp>
      <p:sp>
        <p:nvSpPr>
          <p:cNvPr id="5" name="Footer Placeholder 4">
            <a:extLst>
              <a:ext uri="{FF2B5EF4-FFF2-40B4-BE49-F238E27FC236}">
                <a16:creationId xmlns:a16="http://schemas.microsoft.com/office/drawing/2014/main" id="{491705BB-5A05-16B8-4CAB-DC1DC6F02EAB}"/>
              </a:ext>
            </a:extLst>
          </p:cNvPr>
          <p:cNvSpPr>
            <a:spLocks noGrp="1"/>
          </p:cNvSpPr>
          <p:nvPr>
            <p:ph type="ftr" sz="quarter" idx="3"/>
          </p:nvPr>
        </p:nvSpPr>
        <p:spPr/>
        <p:txBody>
          <a:bodyPr/>
          <a:lstStyle/>
          <a:p>
            <a:pPr>
              <a:defRPr/>
            </a:pPr>
            <a:r>
              <a:rPr lang="en-US"/>
              <a:t>S. Gourlay EUCAS 9-23</a:t>
            </a:r>
            <a:endParaRPr lang="en-US" b="1" dirty="0"/>
          </a:p>
        </p:txBody>
      </p:sp>
      <p:sp>
        <p:nvSpPr>
          <p:cNvPr id="6" name="Slide Number Placeholder 5">
            <a:extLst>
              <a:ext uri="{FF2B5EF4-FFF2-40B4-BE49-F238E27FC236}">
                <a16:creationId xmlns:a16="http://schemas.microsoft.com/office/drawing/2014/main" id="{F7B41C70-F2AF-D401-5227-80CE2E6B7A0F}"/>
              </a:ext>
            </a:extLst>
          </p:cNvPr>
          <p:cNvSpPr>
            <a:spLocks noGrp="1"/>
          </p:cNvSpPr>
          <p:nvPr>
            <p:ph type="sldNum" sz="quarter" idx="4"/>
          </p:nvPr>
        </p:nvSpPr>
        <p:spPr/>
        <p:txBody>
          <a:bodyPr/>
          <a:lstStyle/>
          <a:p>
            <a:pPr>
              <a:defRPr/>
            </a:pPr>
            <a:fld id="{148C009B-CB69-E04A-B9B3-34B26D69E9CF}" type="slidenum">
              <a:rPr lang="en-US" smtClean="0"/>
              <a:pPr>
                <a:defRPr/>
              </a:pPr>
              <a:t>21</a:t>
            </a:fld>
            <a:endParaRPr lang="en-US" dirty="0"/>
          </a:p>
        </p:txBody>
      </p:sp>
      <p:pic>
        <p:nvPicPr>
          <p:cNvPr id="8" name="Picture 7" descr="A logo with a circle and text&#10;&#10;Description automatically generated">
            <a:extLst>
              <a:ext uri="{FF2B5EF4-FFF2-40B4-BE49-F238E27FC236}">
                <a16:creationId xmlns:a16="http://schemas.microsoft.com/office/drawing/2014/main" id="{28795BDF-5842-340A-2781-8FC259E9A01A}"/>
              </a:ext>
            </a:extLst>
          </p:cNvPr>
          <p:cNvPicPr>
            <a:picLocks noChangeAspect="1"/>
          </p:cNvPicPr>
          <p:nvPr/>
        </p:nvPicPr>
        <p:blipFill>
          <a:blip r:embed="rId2"/>
          <a:stretch>
            <a:fillRect/>
          </a:stretch>
        </p:blipFill>
        <p:spPr>
          <a:xfrm>
            <a:off x="3717081" y="3156836"/>
            <a:ext cx="2507230" cy="1266880"/>
          </a:xfrm>
          <a:prstGeom prst="rect">
            <a:avLst/>
          </a:prstGeom>
        </p:spPr>
      </p:pic>
      <p:grpSp>
        <p:nvGrpSpPr>
          <p:cNvPr id="12" name="Group 11">
            <a:extLst>
              <a:ext uri="{FF2B5EF4-FFF2-40B4-BE49-F238E27FC236}">
                <a16:creationId xmlns:a16="http://schemas.microsoft.com/office/drawing/2014/main" id="{6A6059B6-19F3-D932-BDA1-8BD49B193508}"/>
              </a:ext>
            </a:extLst>
          </p:cNvPr>
          <p:cNvGrpSpPr/>
          <p:nvPr/>
        </p:nvGrpSpPr>
        <p:grpSpPr>
          <a:xfrm>
            <a:off x="6224311" y="3205296"/>
            <a:ext cx="2183611" cy="1240313"/>
            <a:chOff x="5958738" y="3402500"/>
            <a:chExt cx="2183611" cy="1240313"/>
          </a:xfrm>
        </p:grpSpPr>
        <p:pic>
          <p:nvPicPr>
            <p:cNvPr id="9" name="Picture 6" descr="MuCol training on detector design and physics performance tools | Project">
              <a:extLst>
                <a:ext uri="{FF2B5EF4-FFF2-40B4-BE49-F238E27FC236}">
                  <a16:creationId xmlns:a16="http://schemas.microsoft.com/office/drawing/2014/main" id="{E9C455AD-90BF-DCB0-6843-8FE4622D5A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89883" y="3402500"/>
              <a:ext cx="855054" cy="980316"/>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969B8CEE-1872-5BEA-6D78-B9EF38412775}"/>
                </a:ext>
              </a:extLst>
            </p:cNvPr>
            <p:cNvSpPr txBox="1"/>
            <p:nvPr/>
          </p:nvSpPr>
          <p:spPr>
            <a:xfrm>
              <a:off x="5958738" y="4298744"/>
              <a:ext cx="2183611" cy="344069"/>
            </a:xfrm>
            <a:prstGeom prst="rect">
              <a:avLst/>
            </a:prstGeom>
            <a:noFill/>
          </p:spPr>
          <p:txBody>
            <a:bodyPr wrap="none" rtlCol="0">
              <a:spAutoFit/>
            </a:bodyPr>
            <a:lstStyle/>
            <a:p>
              <a:r>
                <a:rPr lang="en-CH" sz="1636" dirty="0"/>
                <a:t>MuCol EU Design Study</a:t>
              </a:r>
            </a:p>
          </p:txBody>
        </p:sp>
      </p:grpSp>
      <p:sp>
        <p:nvSpPr>
          <p:cNvPr id="11" name="TextBox 10">
            <a:extLst>
              <a:ext uri="{FF2B5EF4-FFF2-40B4-BE49-F238E27FC236}">
                <a16:creationId xmlns:a16="http://schemas.microsoft.com/office/drawing/2014/main" id="{77F0E947-A3C7-AECE-4C8D-DF245F7261C2}"/>
              </a:ext>
            </a:extLst>
          </p:cNvPr>
          <p:cNvSpPr txBox="1"/>
          <p:nvPr/>
        </p:nvSpPr>
        <p:spPr>
          <a:xfrm>
            <a:off x="281195" y="3328611"/>
            <a:ext cx="3651468" cy="923330"/>
          </a:xfrm>
          <a:prstGeom prst="rect">
            <a:avLst/>
          </a:prstGeom>
          <a:noFill/>
        </p:spPr>
        <p:txBody>
          <a:bodyPr wrap="square" rtlCol="0">
            <a:spAutoFit/>
          </a:bodyPr>
          <a:lstStyle/>
          <a:p>
            <a:r>
              <a:rPr lang="en-US" sz="1800" dirty="0"/>
              <a:t>Activity increasing but more resources needed to achieve short-term goals – Need US participation </a:t>
            </a:r>
          </a:p>
        </p:txBody>
      </p:sp>
    </p:spTree>
    <p:extLst>
      <p:ext uri="{BB962C8B-B14F-4D97-AF65-F5344CB8AC3E}">
        <p14:creationId xmlns:p14="http://schemas.microsoft.com/office/powerpoint/2010/main" val="157563094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84C1B176-63B8-04F3-C2CB-026E9B800F5F}"/>
              </a:ext>
            </a:extLst>
          </p:cNvPr>
          <p:cNvSpPr>
            <a:spLocks noGrp="1"/>
          </p:cNvSpPr>
          <p:nvPr>
            <p:ph idx="1"/>
          </p:nvPr>
        </p:nvSpPr>
        <p:spPr>
          <a:xfrm>
            <a:off x="222250" y="717537"/>
            <a:ext cx="8672513" cy="3794522"/>
          </a:xfrm>
        </p:spPr>
        <p:txBody>
          <a:bodyPr/>
          <a:lstStyle/>
          <a:p>
            <a:r>
              <a:rPr lang="en-US" dirty="0">
                <a:solidFill>
                  <a:schemeClr val="accent6">
                    <a:lumMod val="50000"/>
                  </a:schemeClr>
                </a:solidFill>
              </a:rPr>
              <a:t>The goal is 10TeV center-of-mass energy</a:t>
            </a:r>
          </a:p>
          <a:p>
            <a:r>
              <a:rPr lang="en-US" dirty="0">
                <a:solidFill>
                  <a:schemeClr val="accent6">
                    <a:lumMod val="50000"/>
                  </a:schemeClr>
                </a:solidFill>
              </a:rPr>
              <a:t>Staging from 3 </a:t>
            </a:r>
            <a:r>
              <a:rPr lang="en-US" dirty="0" err="1">
                <a:solidFill>
                  <a:schemeClr val="accent6">
                    <a:lumMod val="50000"/>
                  </a:schemeClr>
                </a:solidFill>
              </a:rPr>
              <a:t>TeV</a:t>
            </a:r>
            <a:endParaRPr lang="en-US" dirty="0">
              <a:solidFill>
                <a:schemeClr val="accent6">
                  <a:lumMod val="50000"/>
                </a:schemeClr>
              </a:solidFill>
            </a:endParaRPr>
          </a:p>
          <a:p>
            <a:r>
              <a:rPr lang="en-US" dirty="0">
                <a:solidFill>
                  <a:schemeClr val="accent6">
                    <a:lumMod val="50000"/>
                  </a:schemeClr>
                </a:solidFill>
              </a:rPr>
              <a:t>Start with one detector</a:t>
            </a:r>
          </a:p>
          <a:p>
            <a:pPr marL="0" indent="0">
              <a:buNone/>
            </a:pPr>
            <a:endParaRPr lang="en-US" dirty="0"/>
          </a:p>
        </p:txBody>
      </p:sp>
      <p:sp>
        <p:nvSpPr>
          <p:cNvPr id="2" name="Title 1">
            <a:extLst>
              <a:ext uri="{FF2B5EF4-FFF2-40B4-BE49-F238E27FC236}">
                <a16:creationId xmlns:a16="http://schemas.microsoft.com/office/drawing/2014/main" id="{790E5D80-8247-C635-BB29-F0421E4B0A5F}"/>
              </a:ext>
            </a:extLst>
          </p:cNvPr>
          <p:cNvSpPr>
            <a:spLocks noGrp="1"/>
          </p:cNvSpPr>
          <p:nvPr>
            <p:ph type="title"/>
          </p:nvPr>
        </p:nvSpPr>
        <p:spPr/>
        <p:txBody>
          <a:bodyPr/>
          <a:lstStyle/>
          <a:p>
            <a:r>
              <a:rPr lang="en-US" sz="2000" dirty="0"/>
              <a:t>Target Parameters</a:t>
            </a:r>
          </a:p>
        </p:txBody>
      </p:sp>
      <p:sp>
        <p:nvSpPr>
          <p:cNvPr id="5" name="Date Placeholder 4">
            <a:extLst>
              <a:ext uri="{FF2B5EF4-FFF2-40B4-BE49-F238E27FC236}">
                <a16:creationId xmlns:a16="http://schemas.microsoft.com/office/drawing/2014/main" id="{3C546437-1B51-F8B9-FEAB-BA47BFEA4419}"/>
              </a:ext>
            </a:extLst>
          </p:cNvPr>
          <p:cNvSpPr>
            <a:spLocks noGrp="1"/>
          </p:cNvSpPr>
          <p:nvPr>
            <p:ph type="dt" sz="half" idx="2"/>
          </p:nvPr>
        </p:nvSpPr>
        <p:spPr/>
        <p:txBody>
          <a:bodyPr/>
          <a:lstStyle/>
          <a:p>
            <a:pPr>
              <a:defRPr/>
            </a:pPr>
            <a:fld id="{A3593DE4-CB39-0545-B8EC-920A85186C14}" type="datetime1">
              <a:rPr lang="en-US" smtClean="0"/>
              <a:t>9/5/23</a:t>
            </a:fld>
            <a:endParaRPr lang="en-US" dirty="0"/>
          </a:p>
        </p:txBody>
      </p:sp>
      <p:sp>
        <p:nvSpPr>
          <p:cNvPr id="8" name="Footer Placeholder 7">
            <a:extLst>
              <a:ext uri="{FF2B5EF4-FFF2-40B4-BE49-F238E27FC236}">
                <a16:creationId xmlns:a16="http://schemas.microsoft.com/office/drawing/2014/main" id="{8D02A6CC-5CE3-75E2-2DBD-E875B952F0DE}"/>
              </a:ext>
            </a:extLst>
          </p:cNvPr>
          <p:cNvSpPr>
            <a:spLocks noGrp="1"/>
          </p:cNvSpPr>
          <p:nvPr>
            <p:ph type="ftr" sz="quarter" idx="3"/>
          </p:nvPr>
        </p:nvSpPr>
        <p:spPr/>
        <p:txBody>
          <a:bodyPr/>
          <a:lstStyle/>
          <a:p>
            <a:pPr>
              <a:defRPr/>
            </a:pPr>
            <a:r>
              <a:rPr lang="en-US" dirty="0"/>
              <a:t>S. Gourlay EUCAS 9-23</a:t>
            </a:r>
          </a:p>
        </p:txBody>
      </p:sp>
      <p:sp>
        <p:nvSpPr>
          <p:cNvPr id="4" name="Slide Number Placeholder 3">
            <a:extLst>
              <a:ext uri="{FF2B5EF4-FFF2-40B4-BE49-F238E27FC236}">
                <a16:creationId xmlns:a16="http://schemas.microsoft.com/office/drawing/2014/main" id="{BE777DE8-13B4-BC04-E926-8EA9DA55D7BD}"/>
              </a:ext>
            </a:extLst>
          </p:cNvPr>
          <p:cNvSpPr>
            <a:spLocks noGrp="1"/>
          </p:cNvSpPr>
          <p:nvPr>
            <p:ph type="sldNum" sz="quarter" idx="4"/>
          </p:nvPr>
        </p:nvSpPr>
        <p:spPr>
          <a:prstGeom prst="rect">
            <a:avLst/>
          </a:prstGeom>
        </p:spPr>
        <p:txBody>
          <a:bodyPr vert="horz" wrap="square" lIns="0" tIns="0" rIns="0" bIns="0" numCol="1" anchor="t" anchorCtr="0" compatLnSpc="1">
            <a:prstTxWarp prst="textNoShape">
              <a:avLst/>
            </a:prstTxWarp>
          </a:bodyPr>
          <a:lstStyle>
            <a:defPPr>
              <a:defRPr lang="en-US"/>
            </a:defPPr>
            <a:lvl1pPr algn="l" defTabSz="457200" rtl="0" fontAlgn="base">
              <a:spcBef>
                <a:spcPct val="0"/>
              </a:spcBef>
              <a:spcAft>
                <a:spcPct val="0"/>
              </a:spcAft>
              <a:defRPr sz="900" kern="1200">
                <a:solidFill>
                  <a:srgbClr val="0061A8"/>
                </a:solidFill>
                <a:latin typeface="Helvetica" charset="0"/>
                <a:ea typeface="Geneva"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fld id="{86CB4B4D-7CA3-9044-876B-883B54F8677D}" type="slidenum">
              <a:rPr lang="en-US" smtClean="0"/>
              <a:pPr/>
              <a:t>22</a:t>
            </a:fld>
            <a:endParaRPr lang="en-US"/>
          </a:p>
        </p:txBody>
      </p:sp>
      <p:sp>
        <p:nvSpPr>
          <p:cNvPr id="7" name="TextBox 6">
            <a:extLst>
              <a:ext uri="{FF2B5EF4-FFF2-40B4-BE49-F238E27FC236}">
                <a16:creationId xmlns:a16="http://schemas.microsoft.com/office/drawing/2014/main" id="{142FB7EB-E7F7-A827-7ADE-B041132D1DF5}"/>
              </a:ext>
            </a:extLst>
          </p:cNvPr>
          <p:cNvSpPr txBox="1"/>
          <p:nvPr/>
        </p:nvSpPr>
        <p:spPr>
          <a:xfrm>
            <a:off x="6906322" y="4358171"/>
            <a:ext cx="1463349" cy="307777"/>
          </a:xfrm>
          <a:prstGeom prst="rect">
            <a:avLst/>
          </a:prstGeom>
          <a:noFill/>
        </p:spPr>
        <p:txBody>
          <a:bodyPr wrap="none" rtlCol="0">
            <a:spAutoFit/>
          </a:bodyPr>
          <a:lstStyle/>
          <a:p>
            <a:r>
              <a:rPr lang="en-US" sz="1400" dirty="0"/>
              <a:t>D. </a:t>
            </a:r>
            <a:r>
              <a:rPr lang="en-US" sz="1400" dirty="0" err="1"/>
              <a:t>Stratakis</a:t>
            </a:r>
            <a:r>
              <a:rPr lang="en-US" sz="1400" dirty="0"/>
              <a:t>, FNAL</a:t>
            </a:r>
          </a:p>
        </p:txBody>
      </p:sp>
      <p:pic>
        <p:nvPicPr>
          <p:cNvPr id="10" name="Picture 9" descr="A diagram of a circular ring with a circular ring and a circle with red and blue lines&#10;&#10;Description automatically generated with medium confidence">
            <a:extLst>
              <a:ext uri="{FF2B5EF4-FFF2-40B4-BE49-F238E27FC236}">
                <a16:creationId xmlns:a16="http://schemas.microsoft.com/office/drawing/2014/main" id="{F5595E8D-EDAA-7BF3-EEAC-9A6960E503F5}"/>
              </a:ext>
            </a:extLst>
          </p:cNvPr>
          <p:cNvPicPr>
            <a:picLocks noChangeAspect="1"/>
          </p:cNvPicPr>
          <p:nvPr/>
        </p:nvPicPr>
        <p:blipFill>
          <a:blip r:embed="rId2"/>
          <a:stretch>
            <a:fillRect/>
          </a:stretch>
        </p:blipFill>
        <p:spPr>
          <a:xfrm>
            <a:off x="1074511" y="1778231"/>
            <a:ext cx="7772400" cy="2473834"/>
          </a:xfrm>
          <a:prstGeom prst="rect">
            <a:avLst/>
          </a:prstGeom>
        </p:spPr>
      </p:pic>
    </p:spTree>
    <p:extLst>
      <p:ext uri="{BB962C8B-B14F-4D97-AF65-F5344CB8AC3E}">
        <p14:creationId xmlns:p14="http://schemas.microsoft.com/office/powerpoint/2010/main" val="386774877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720B6B-1DBD-4C70-F4CE-7E2371F3024B}"/>
              </a:ext>
            </a:extLst>
          </p:cNvPr>
          <p:cNvSpPr>
            <a:spLocks noGrp="1"/>
          </p:cNvSpPr>
          <p:nvPr>
            <p:ph type="title"/>
          </p:nvPr>
        </p:nvSpPr>
        <p:spPr/>
        <p:txBody>
          <a:bodyPr/>
          <a:lstStyle/>
          <a:p>
            <a:r>
              <a:rPr lang="en-US" sz="2000" dirty="0"/>
              <a:t>Machine Layout</a:t>
            </a:r>
          </a:p>
        </p:txBody>
      </p:sp>
      <p:sp>
        <p:nvSpPr>
          <p:cNvPr id="4" name="Slide Number Placeholder 3">
            <a:extLst>
              <a:ext uri="{FF2B5EF4-FFF2-40B4-BE49-F238E27FC236}">
                <a16:creationId xmlns:a16="http://schemas.microsoft.com/office/drawing/2014/main" id="{FAD890BD-085D-3A10-9EC1-8EFFE4C7C015}"/>
              </a:ext>
            </a:extLst>
          </p:cNvPr>
          <p:cNvSpPr>
            <a:spLocks noGrp="1"/>
          </p:cNvSpPr>
          <p:nvPr>
            <p:ph type="sldNum" sz="quarter" idx="4"/>
          </p:nvPr>
        </p:nvSpPr>
        <p:spPr>
          <a:prstGeom prst="rect">
            <a:avLst/>
          </a:prstGeom>
        </p:spPr>
        <p:txBody>
          <a:bodyPr vert="horz" wrap="square" lIns="0" tIns="0" rIns="0" bIns="0" numCol="1" anchor="t" anchorCtr="0" compatLnSpc="1">
            <a:prstTxWarp prst="textNoShape">
              <a:avLst/>
            </a:prstTxWarp>
          </a:bodyPr>
          <a:lstStyle>
            <a:defPPr>
              <a:defRPr lang="en-US"/>
            </a:defPPr>
            <a:lvl1pPr algn="l" defTabSz="457200" rtl="0" fontAlgn="base">
              <a:spcBef>
                <a:spcPct val="0"/>
              </a:spcBef>
              <a:spcAft>
                <a:spcPct val="0"/>
              </a:spcAft>
              <a:defRPr sz="900" kern="1200">
                <a:solidFill>
                  <a:srgbClr val="0061A8"/>
                </a:solidFill>
                <a:latin typeface="Helvetica" charset="0"/>
                <a:ea typeface="Geneva"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fld id="{86CB4B4D-7CA3-9044-876B-883B54F8677D}" type="slidenum">
              <a:rPr lang="en-US" smtClean="0"/>
              <a:pPr/>
              <a:t>23</a:t>
            </a:fld>
            <a:endParaRPr lang="en-US"/>
          </a:p>
        </p:txBody>
      </p:sp>
      <p:pic>
        <p:nvPicPr>
          <p:cNvPr id="6" name="Picture 5" descr="A diagram of a nuclear reactor&#10;&#10;Description automatically generated">
            <a:extLst>
              <a:ext uri="{FF2B5EF4-FFF2-40B4-BE49-F238E27FC236}">
                <a16:creationId xmlns:a16="http://schemas.microsoft.com/office/drawing/2014/main" id="{B3DCCF33-5F33-98C1-121B-95624C4FA755}"/>
              </a:ext>
            </a:extLst>
          </p:cNvPr>
          <p:cNvPicPr>
            <a:picLocks noChangeAspect="1"/>
          </p:cNvPicPr>
          <p:nvPr/>
        </p:nvPicPr>
        <p:blipFill>
          <a:blip r:embed="rId2"/>
          <a:stretch>
            <a:fillRect/>
          </a:stretch>
        </p:blipFill>
        <p:spPr>
          <a:xfrm>
            <a:off x="1300976" y="626612"/>
            <a:ext cx="6718664" cy="3995302"/>
          </a:xfrm>
          <a:prstGeom prst="rect">
            <a:avLst/>
          </a:prstGeom>
        </p:spPr>
      </p:pic>
      <p:sp>
        <p:nvSpPr>
          <p:cNvPr id="7" name="TextBox 6">
            <a:extLst>
              <a:ext uri="{FF2B5EF4-FFF2-40B4-BE49-F238E27FC236}">
                <a16:creationId xmlns:a16="http://schemas.microsoft.com/office/drawing/2014/main" id="{32893222-86CF-3476-39C0-A0DF38B46A80}"/>
              </a:ext>
            </a:extLst>
          </p:cNvPr>
          <p:cNvSpPr txBox="1"/>
          <p:nvPr/>
        </p:nvSpPr>
        <p:spPr>
          <a:xfrm>
            <a:off x="6906322" y="4358171"/>
            <a:ext cx="1463349" cy="307777"/>
          </a:xfrm>
          <a:prstGeom prst="rect">
            <a:avLst/>
          </a:prstGeom>
          <a:noFill/>
        </p:spPr>
        <p:txBody>
          <a:bodyPr wrap="none" rtlCol="0">
            <a:spAutoFit/>
          </a:bodyPr>
          <a:lstStyle/>
          <a:p>
            <a:r>
              <a:rPr lang="en-US" sz="1400" dirty="0"/>
              <a:t>D. </a:t>
            </a:r>
            <a:r>
              <a:rPr lang="en-US" sz="1400" dirty="0" err="1"/>
              <a:t>Stratakis</a:t>
            </a:r>
            <a:r>
              <a:rPr lang="en-US" sz="1400" dirty="0"/>
              <a:t>, FNAL</a:t>
            </a:r>
          </a:p>
        </p:txBody>
      </p:sp>
      <p:sp>
        <p:nvSpPr>
          <p:cNvPr id="5" name="Date Placeholder 4">
            <a:extLst>
              <a:ext uri="{FF2B5EF4-FFF2-40B4-BE49-F238E27FC236}">
                <a16:creationId xmlns:a16="http://schemas.microsoft.com/office/drawing/2014/main" id="{49240196-8880-8E67-4612-F5D82FFDAF58}"/>
              </a:ext>
            </a:extLst>
          </p:cNvPr>
          <p:cNvSpPr>
            <a:spLocks noGrp="1"/>
          </p:cNvSpPr>
          <p:nvPr>
            <p:ph type="dt" sz="half" idx="2"/>
          </p:nvPr>
        </p:nvSpPr>
        <p:spPr/>
        <p:txBody>
          <a:bodyPr/>
          <a:lstStyle/>
          <a:p>
            <a:pPr>
              <a:defRPr/>
            </a:pPr>
            <a:fld id="{F0E8C070-FC22-3340-BC80-D7D94906A1B9}" type="datetime1">
              <a:rPr lang="en-US" smtClean="0"/>
              <a:t>9/5/23</a:t>
            </a:fld>
            <a:endParaRPr lang="en-US" dirty="0"/>
          </a:p>
        </p:txBody>
      </p:sp>
      <p:sp>
        <p:nvSpPr>
          <p:cNvPr id="8" name="Footer Placeholder 7">
            <a:extLst>
              <a:ext uri="{FF2B5EF4-FFF2-40B4-BE49-F238E27FC236}">
                <a16:creationId xmlns:a16="http://schemas.microsoft.com/office/drawing/2014/main" id="{E36E62C3-7364-5045-FDD6-5A4406BB46D4}"/>
              </a:ext>
            </a:extLst>
          </p:cNvPr>
          <p:cNvSpPr>
            <a:spLocks noGrp="1"/>
          </p:cNvSpPr>
          <p:nvPr>
            <p:ph type="ftr" sz="quarter" idx="3"/>
          </p:nvPr>
        </p:nvSpPr>
        <p:spPr/>
        <p:txBody>
          <a:bodyPr/>
          <a:lstStyle/>
          <a:p>
            <a:pPr>
              <a:defRPr/>
            </a:pPr>
            <a:r>
              <a:rPr lang="en-US" b="1"/>
              <a:t>S. Gourlay EUCAS 9-23</a:t>
            </a:r>
            <a:endParaRPr lang="en-US" b="1" dirty="0"/>
          </a:p>
        </p:txBody>
      </p:sp>
    </p:spTree>
    <p:extLst>
      <p:ext uri="{BB962C8B-B14F-4D97-AF65-F5344CB8AC3E}">
        <p14:creationId xmlns:p14="http://schemas.microsoft.com/office/powerpoint/2010/main" val="259854815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0AFBF9B5-8EED-155C-3718-4BE0EE05B7E8}"/>
              </a:ext>
            </a:extLst>
          </p:cNvPr>
          <p:cNvSpPr>
            <a:spLocks noGrp="1"/>
          </p:cNvSpPr>
          <p:nvPr>
            <p:ph idx="1"/>
          </p:nvPr>
        </p:nvSpPr>
        <p:spPr>
          <a:xfrm>
            <a:off x="222250" y="690228"/>
            <a:ext cx="8672513" cy="3794522"/>
          </a:xfrm>
        </p:spPr>
        <p:txBody>
          <a:bodyPr/>
          <a:lstStyle/>
          <a:p>
            <a:pPr>
              <a:spcBef>
                <a:spcPts val="0"/>
              </a:spcBef>
            </a:pPr>
            <a:r>
              <a:rPr lang="en-US" dirty="0"/>
              <a:t>Main design drivers are power consumption </a:t>
            </a:r>
          </a:p>
          <a:p>
            <a:pPr marL="0" indent="0">
              <a:spcBef>
                <a:spcPts val="0"/>
              </a:spcBef>
              <a:buNone/>
            </a:pPr>
            <a:r>
              <a:rPr lang="en-US" dirty="0"/>
              <a:t>    and heat deposition</a:t>
            </a:r>
          </a:p>
          <a:p>
            <a:pPr marL="0" indent="0">
              <a:buNone/>
            </a:pPr>
            <a:endParaRPr lang="en-US" sz="800" dirty="0"/>
          </a:p>
          <a:p>
            <a:r>
              <a:rPr lang="en-US" dirty="0"/>
              <a:t>Hybrid US-MAP (5 resistive coils and 19 SC coils, 2.4 m bore </a:t>
            </a:r>
            <a:r>
              <a:rPr lang="en-US" dirty="0">
                <a:sym typeface="Symbol" panose="05050102010706020507" pitchFamily="18" charset="2"/>
              </a:rPr>
              <a:t></a:t>
            </a:r>
            <a:r>
              <a:rPr lang="en-US" dirty="0"/>
              <a:t>) </a:t>
            </a:r>
            <a:r>
              <a:rPr lang="en-US" b="1" dirty="0"/>
              <a:t>OR</a:t>
            </a:r>
          </a:p>
          <a:p>
            <a:r>
              <a:rPr lang="en-US" dirty="0"/>
              <a:t>Alternative - All HTS, 1.2 m bore </a:t>
            </a:r>
            <a:r>
              <a:rPr lang="en-US" dirty="0">
                <a:sym typeface="Symbol" panose="05050102010706020507" pitchFamily="18" charset="2"/>
              </a:rPr>
              <a:t> and operating at 10 – 20K</a:t>
            </a:r>
          </a:p>
          <a:p>
            <a:pPr marL="342900" indent="-342900">
              <a:spcBef>
                <a:spcPts val="1800"/>
              </a:spcBef>
              <a:buFont typeface="Arial" panose="020B0604020202020204" pitchFamily="34" charset="0"/>
              <a:buChar char="•"/>
            </a:pPr>
            <a:r>
              <a:rPr lang="en-US" sz="1500" dirty="0"/>
              <a:t>Strong synergy with requirements on magnets for tokamak nuclear fusion devices </a:t>
            </a:r>
          </a:p>
          <a:p>
            <a:pPr marL="685800" lvl="1" indent="-342900">
              <a:spcBef>
                <a:spcPts val="450"/>
              </a:spcBef>
              <a:buFont typeface="Arial" panose="020B0604020202020204" pitchFamily="34" charset="0"/>
              <a:buChar char="•"/>
            </a:pPr>
            <a:r>
              <a:rPr lang="en-US" sz="1500" i="1" dirty="0"/>
              <a:t>Central Solenoid Coils: </a:t>
            </a:r>
            <a:r>
              <a:rPr lang="en-US" sz="1500" dirty="0"/>
              <a:t>Higher B</a:t>
            </a:r>
            <a:r>
              <a:rPr lang="en-US" sz="1500" baseline="-25000" dirty="0"/>
              <a:t>op</a:t>
            </a:r>
            <a:r>
              <a:rPr lang="en-US" sz="1500" dirty="0">
                <a:sym typeface="Wingdings" panose="05000000000000000000" pitchFamily="2" charset="2"/>
              </a:rPr>
              <a:t> higher flux  higher reactor availability factor</a:t>
            </a:r>
          </a:p>
          <a:p>
            <a:pPr marL="685800" lvl="1" indent="-342900">
              <a:spcBef>
                <a:spcPts val="450"/>
              </a:spcBef>
              <a:buFont typeface="Arial" panose="020B0604020202020204" pitchFamily="34" charset="0"/>
              <a:buChar char="•"/>
            </a:pPr>
            <a:r>
              <a:rPr lang="en-US" sz="1500" i="1" dirty="0">
                <a:sym typeface="Wingdings" panose="05000000000000000000" pitchFamily="2" charset="2"/>
              </a:rPr>
              <a:t>Toroidal Field Coils</a:t>
            </a:r>
            <a:r>
              <a:rPr lang="en-US" sz="1500" dirty="0">
                <a:sym typeface="Wingdings" panose="05000000000000000000" pitchFamily="2" charset="2"/>
              </a:rPr>
              <a:t>: Higher T</a:t>
            </a:r>
            <a:r>
              <a:rPr lang="en-US" sz="1500" baseline="-25000" dirty="0"/>
              <a:t>op</a:t>
            </a:r>
            <a:r>
              <a:rPr lang="en-US" sz="1500" dirty="0">
                <a:sym typeface="Wingdings" panose="05000000000000000000" pitchFamily="2" charset="2"/>
              </a:rPr>
              <a:t> larger acceptable heat load  compact shielding  cost</a:t>
            </a:r>
            <a:endParaRPr lang="en-US" sz="1500" dirty="0"/>
          </a:p>
          <a:p>
            <a:endParaRPr lang="en-US" dirty="0"/>
          </a:p>
        </p:txBody>
      </p:sp>
      <p:sp>
        <p:nvSpPr>
          <p:cNvPr id="8" name="Title 7">
            <a:extLst>
              <a:ext uri="{FF2B5EF4-FFF2-40B4-BE49-F238E27FC236}">
                <a16:creationId xmlns:a16="http://schemas.microsoft.com/office/drawing/2014/main" id="{E69C2ABD-A139-45C0-DCD7-4038EC4C4E7B}"/>
              </a:ext>
            </a:extLst>
          </p:cNvPr>
          <p:cNvSpPr>
            <a:spLocks noGrp="1"/>
          </p:cNvSpPr>
          <p:nvPr>
            <p:ph type="title"/>
          </p:nvPr>
        </p:nvSpPr>
        <p:spPr/>
        <p:txBody>
          <a:bodyPr/>
          <a:lstStyle/>
          <a:p>
            <a:r>
              <a:rPr lang="en-US" dirty="0"/>
              <a:t>Target and Capture Design Considerations</a:t>
            </a:r>
          </a:p>
        </p:txBody>
      </p:sp>
      <p:sp>
        <p:nvSpPr>
          <p:cNvPr id="3" name="Date Placeholder 2">
            <a:extLst>
              <a:ext uri="{FF2B5EF4-FFF2-40B4-BE49-F238E27FC236}">
                <a16:creationId xmlns:a16="http://schemas.microsoft.com/office/drawing/2014/main" id="{C5F6A34B-ADA4-DA08-C305-E208531535F0}"/>
              </a:ext>
            </a:extLst>
          </p:cNvPr>
          <p:cNvSpPr>
            <a:spLocks noGrp="1"/>
          </p:cNvSpPr>
          <p:nvPr>
            <p:ph type="dt" sz="half" idx="2"/>
          </p:nvPr>
        </p:nvSpPr>
        <p:spPr/>
        <p:txBody>
          <a:bodyPr/>
          <a:lstStyle/>
          <a:p>
            <a:fld id="{3ECFD071-8EE9-1648-AA77-7474F8FE1396}" type="datetime1">
              <a:rPr lang="en-US" smtClean="0"/>
              <a:t>9/5/23</a:t>
            </a:fld>
            <a:endParaRPr lang="en-US"/>
          </a:p>
        </p:txBody>
      </p:sp>
      <p:sp>
        <p:nvSpPr>
          <p:cNvPr id="4" name="Footer Placeholder 3">
            <a:extLst>
              <a:ext uri="{FF2B5EF4-FFF2-40B4-BE49-F238E27FC236}">
                <a16:creationId xmlns:a16="http://schemas.microsoft.com/office/drawing/2014/main" id="{40C29427-188B-8629-A590-CFD234AE924A}"/>
              </a:ext>
            </a:extLst>
          </p:cNvPr>
          <p:cNvSpPr>
            <a:spLocks noGrp="1"/>
          </p:cNvSpPr>
          <p:nvPr>
            <p:ph type="ftr" sz="quarter" idx="3"/>
          </p:nvPr>
        </p:nvSpPr>
        <p:spPr/>
        <p:txBody>
          <a:bodyPr/>
          <a:lstStyle/>
          <a:p>
            <a:r>
              <a:rPr lang="en-US"/>
              <a:t>S. Gourlay EUCAS 9-23</a:t>
            </a:r>
          </a:p>
        </p:txBody>
      </p:sp>
      <p:sp>
        <p:nvSpPr>
          <p:cNvPr id="5" name="Slide Number Placeholder 4">
            <a:extLst>
              <a:ext uri="{FF2B5EF4-FFF2-40B4-BE49-F238E27FC236}">
                <a16:creationId xmlns:a16="http://schemas.microsoft.com/office/drawing/2014/main" id="{AADC49F9-2D6D-DBDA-6721-BE2BFBE41649}"/>
              </a:ext>
            </a:extLst>
          </p:cNvPr>
          <p:cNvSpPr>
            <a:spLocks noGrp="1"/>
          </p:cNvSpPr>
          <p:nvPr>
            <p:ph type="sldNum" sz="quarter" idx="4"/>
          </p:nvPr>
        </p:nvSpPr>
        <p:spPr/>
        <p:txBody>
          <a:bodyPr/>
          <a:lstStyle/>
          <a:p>
            <a:fld id="{A94A62BF-AF33-4134-87FE-95D37BADEB55}" type="slidenum">
              <a:rPr lang="en-US" smtClean="0"/>
              <a:t>24</a:t>
            </a:fld>
            <a:endParaRPr lang="en-US"/>
          </a:p>
        </p:txBody>
      </p:sp>
      <p:pic>
        <p:nvPicPr>
          <p:cNvPr id="10" name="Picture 9">
            <a:extLst>
              <a:ext uri="{FF2B5EF4-FFF2-40B4-BE49-F238E27FC236}">
                <a16:creationId xmlns:a16="http://schemas.microsoft.com/office/drawing/2014/main" id="{8BD32A53-3429-D949-E38D-580C5C164851}"/>
              </a:ext>
            </a:extLst>
          </p:cNvPr>
          <p:cNvPicPr>
            <a:picLocks noChangeAspect="1"/>
          </p:cNvPicPr>
          <p:nvPr/>
        </p:nvPicPr>
        <p:blipFill rotWithShape="1">
          <a:blip r:embed="rId2">
            <a:clrChange>
              <a:clrFrom>
                <a:srgbClr val="FFFFFF"/>
              </a:clrFrom>
              <a:clrTo>
                <a:srgbClr val="FFFFFF">
                  <a:alpha val="0"/>
                </a:srgbClr>
              </a:clrTo>
            </a:clrChange>
          </a:blip>
          <a:srcRect l="3637" t="39495" b="41675"/>
          <a:stretch/>
        </p:blipFill>
        <p:spPr>
          <a:xfrm>
            <a:off x="269425" y="3350727"/>
            <a:ext cx="8645972" cy="1172459"/>
          </a:xfrm>
          <a:prstGeom prst="rect">
            <a:avLst/>
          </a:prstGeom>
        </p:spPr>
      </p:pic>
      <p:sp>
        <p:nvSpPr>
          <p:cNvPr id="2" name="TextBox 1">
            <a:extLst>
              <a:ext uri="{FF2B5EF4-FFF2-40B4-BE49-F238E27FC236}">
                <a16:creationId xmlns:a16="http://schemas.microsoft.com/office/drawing/2014/main" id="{2D4B15D2-BED8-8F28-1A6F-B94D3637616D}"/>
              </a:ext>
            </a:extLst>
          </p:cNvPr>
          <p:cNvSpPr txBox="1"/>
          <p:nvPr/>
        </p:nvSpPr>
        <p:spPr>
          <a:xfrm>
            <a:off x="5994684" y="45575"/>
            <a:ext cx="3240028" cy="1569660"/>
          </a:xfrm>
          <a:prstGeom prst="rect">
            <a:avLst/>
          </a:prstGeom>
          <a:noFill/>
          <a:ln w="38100">
            <a:solidFill>
              <a:srgbClr val="C00000"/>
            </a:solidFill>
          </a:ln>
        </p:spPr>
        <p:txBody>
          <a:bodyPr wrap="square" rtlCol="0">
            <a:spAutoFit/>
          </a:bodyPr>
          <a:lstStyle/>
          <a:p>
            <a:pPr algn="ctr" defTabSz="342218"/>
            <a:r>
              <a:rPr lang="en-US" sz="1600" b="1" dirty="0">
                <a:solidFill>
                  <a:schemeClr val="accent6">
                    <a:lumMod val="50000"/>
                  </a:schemeClr>
                </a:solidFill>
                <a:latin typeface="Calibri"/>
              </a:rPr>
              <a:t>Target and Capture Solenoids</a:t>
            </a:r>
          </a:p>
          <a:p>
            <a:pPr defTabSz="342218"/>
            <a:r>
              <a:rPr lang="en-US" sz="1600" dirty="0">
                <a:solidFill>
                  <a:schemeClr val="accent6">
                    <a:lumMod val="50000"/>
                  </a:schemeClr>
                </a:solidFill>
                <a:latin typeface="Calibri"/>
              </a:rPr>
              <a:t>Field: 20 T… 2T</a:t>
            </a:r>
          </a:p>
          <a:p>
            <a:pPr defTabSz="342218"/>
            <a:r>
              <a:rPr lang="en-US" sz="1600" dirty="0">
                <a:solidFill>
                  <a:schemeClr val="accent6">
                    <a:lumMod val="50000"/>
                  </a:schemeClr>
                </a:solidFill>
                <a:latin typeface="Calibri"/>
              </a:rPr>
              <a:t>Bore: 1200 mm</a:t>
            </a:r>
          </a:p>
          <a:p>
            <a:pPr defTabSz="342218"/>
            <a:r>
              <a:rPr lang="en-US" sz="1600" dirty="0">
                <a:solidFill>
                  <a:schemeClr val="accent6">
                    <a:lumMod val="50000"/>
                  </a:schemeClr>
                </a:solidFill>
                <a:latin typeface="Calibri"/>
              </a:rPr>
              <a:t>Length: 18 m</a:t>
            </a:r>
          </a:p>
          <a:p>
            <a:pPr defTabSz="342218"/>
            <a:r>
              <a:rPr lang="en-US" sz="1600" dirty="0">
                <a:solidFill>
                  <a:schemeClr val="accent6">
                    <a:lumMod val="50000"/>
                  </a:schemeClr>
                </a:solidFill>
                <a:latin typeface="Calibri"/>
              </a:rPr>
              <a:t>Radiation heat load: ≈ 4.1 kW</a:t>
            </a:r>
          </a:p>
          <a:p>
            <a:pPr defTabSz="342218"/>
            <a:r>
              <a:rPr lang="en-US" sz="1600" dirty="0">
                <a:solidFill>
                  <a:schemeClr val="accent6">
                    <a:lumMod val="50000"/>
                  </a:schemeClr>
                </a:solidFill>
                <a:latin typeface="Calibri"/>
              </a:rPr>
              <a:t>Radiation dose: 80 </a:t>
            </a:r>
            <a:r>
              <a:rPr lang="en-US" sz="1600" dirty="0" err="1">
                <a:solidFill>
                  <a:schemeClr val="accent6">
                    <a:lumMod val="50000"/>
                  </a:schemeClr>
                </a:solidFill>
                <a:latin typeface="Calibri"/>
              </a:rPr>
              <a:t>MGy</a:t>
            </a:r>
            <a:endParaRPr lang="en-US" sz="1600" dirty="0">
              <a:solidFill>
                <a:schemeClr val="accent6">
                  <a:lumMod val="50000"/>
                </a:schemeClr>
              </a:solidFill>
              <a:latin typeface="Calibri"/>
            </a:endParaRPr>
          </a:p>
        </p:txBody>
      </p:sp>
    </p:spTree>
    <p:extLst>
      <p:ext uri="{BB962C8B-B14F-4D97-AF65-F5344CB8AC3E}">
        <p14:creationId xmlns:p14="http://schemas.microsoft.com/office/powerpoint/2010/main" val="309907468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ED628639-F153-4A89-CAB4-00D5DCD10B7B}"/>
              </a:ext>
            </a:extLst>
          </p:cNvPr>
          <p:cNvSpPr>
            <a:spLocks noGrp="1"/>
          </p:cNvSpPr>
          <p:nvPr>
            <p:ph idx="1"/>
          </p:nvPr>
        </p:nvSpPr>
        <p:spPr/>
        <p:txBody>
          <a:bodyPr>
            <a:normAutofit fontScale="85000" lnSpcReduction="20000"/>
          </a:bodyPr>
          <a:lstStyle/>
          <a:p>
            <a:r>
              <a:rPr lang="en-US" dirty="0"/>
              <a:t>12 unique stages:</a:t>
            </a:r>
          </a:p>
          <a:p>
            <a:pPr lvl="1"/>
            <a:r>
              <a:rPr lang="en-US" dirty="0"/>
              <a:t>4 cooling stages </a:t>
            </a:r>
            <a:r>
              <a:rPr lang="en-US" i="1" dirty="0"/>
              <a:t>before</a:t>
            </a:r>
            <a:r>
              <a:rPr lang="en-US" dirty="0"/>
              <a:t> bunch recombination (A1-A4)</a:t>
            </a:r>
          </a:p>
          <a:p>
            <a:pPr lvl="1"/>
            <a:r>
              <a:rPr lang="en-US" dirty="0"/>
              <a:t>8 cooling stages </a:t>
            </a:r>
            <a:r>
              <a:rPr lang="en-US" i="1" dirty="0"/>
              <a:t>after</a:t>
            </a:r>
            <a:r>
              <a:rPr lang="en-US" dirty="0"/>
              <a:t> bunch recombination (B1-B8)</a:t>
            </a:r>
          </a:p>
          <a:p>
            <a:r>
              <a:rPr lang="en-US" sz="1500" i="1" dirty="0"/>
              <a:t>Each stage has a repeating series of a cell type</a:t>
            </a:r>
            <a:endParaRPr lang="en-US" sz="2100" dirty="0"/>
          </a:p>
          <a:p>
            <a:r>
              <a:rPr lang="en-US" sz="2100" dirty="0"/>
              <a:t>High field, very compact solenoids</a:t>
            </a:r>
          </a:p>
          <a:p>
            <a:r>
              <a:rPr lang="en-US" sz="2100" dirty="0"/>
              <a:t>Each cell has symmetric solenoids of opposite polarity </a:t>
            </a:r>
          </a:p>
          <a:p>
            <a:pPr marL="0" indent="0"/>
            <a:endParaRPr lang="en-US" sz="2400" dirty="0"/>
          </a:p>
          <a:p>
            <a:pPr marL="0" indent="0"/>
            <a:r>
              <a:rPr lang="en-US" sz="2400" i="1" dirty="0"/>
              <a:t>Some stats:</a:t>
            </a:r>
          </a:p>
          <a:p>
            <a:r>
              <a:rPr lang="en-US" dirty="0"/>
              <a:t>Fields on axis: 2 to 14 T</a:t>
            </a:r>
          </a:p>
          <a:p>
            <a:r>
              <a:rPr lang="en-US" dirty="0"/>
              <a:t>Cell Lengths: 0.8 to 2.7 m</a:t>
            </a:r>
          </a:p>
          <a:p>
            <a:r>
              <a:rPr lang="en-US" dirty="0"/>
              <a:t>Total length of all Stages: ~ </a:t>
            </a:r>
            <a:r>
              <a:rPr lang="en-US" b="1" dirty="0"/>
              <a:t>1 km</a:t>
            </a:r>
          </a:p>
          <a:p>
            <a:r>
              <a:rPr lang="en-US" dirty="0"/>
              <a:t>Total number of solenoids: </a:t>
            </a:r>
            <a:r>
              <a:rPr lang="en-US" u="sng" dirty="0"/>
              <a:t>2432</a:t>
            </a:r>
          </a:p>
          <a:p>
            <a:endParaRPr lang="it-IT" dirty="0"/>
          </a:p>
        </p:txBody>
      </p:sp>
      <p:sp>
        <p:nvSpPr>
          <p:cNvPr id="2" name="Titolo 1">
            <a:extLst>
              <a:ext uri="{FF2B5EF4-FFF2-40B4-BE49-F238E27FC236}">
                <a16:creationId xmlns:a16="http://schemas.microsoft.com/office/drawing/2014/main" id="{9B642708-D233-0A56-D90F-2D9F8B0F4762}"/>
              </a:ext>
            </a:extLst>
          </p:cNvPr>
          <p:cNvSpPr>
            <a:spLocks noGrp="1"/>
          </p:cNvSpPr>
          <p:nvPr>
            <p:ph type="title"/>
          </p:nvPr>
        </p:nvSpPr>
        <p:spPr/>
        <p:txBody>
          <a:bodyPr/>
          <a:lstStyle/>
          <a:p>
            <a:r>
              <a:rPr lang="it-IT" dirty="0" err="1"/>
              <a:t>Cooling</a:t>
            </a:r>
            <a:r>
              <a:rPr lang="it-IT" dirty="0"/>
              <a:t> Channel</a:t>
            </a:r>
          </a:p>
        </p:txBody>
      </p:sp>
      <p:sp>
        <p:nvSpPr>
          <p:cNvPr id="4" name="Segnaposto data 3">
            <a:extLst>
              <a:ext uri="{FF2B5EF4-FFF2-40B4-BE49-F238E27FC236}">
                <a16:creationId xmlns:a16="http://schemas.microsoft.com/office/drawing/2014/main" id="{CEB3D11D-8BD9-9CB4-975E-E0291F92E95C}"/>
              </a:ext>
            </a:extLst>
          </p:cNvPr>
          <p:cNvSpPr>
            <a:spLocks noGrp="1"/>
          </p:cNvSpPr>
          <p:nvPr>
            <p:ph type="dt" sz="half" idx="2"/>
          </p:nvPr>
        </p:nvSpPr>
        <p:spPr>
          <a:xfrm>
            <a:off x="736826" y="4878161"/>
            <a:ext cx="1173749" cy="18097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BE3B09B-DDCD-8D45-BBEC-8D6FB99EC27C}" type="datetime1">
              <a:rPr lang="en-US" smtClean="0"/>
              <a:t>9/5/23</a:t>
            </a:fld>
            <a:endParaRPr lang="en-GB" dirty="0"/>
          </a:p>
        </p:txBody>
      </p:sp>
      <p:sp>
        <p:nvSpPr>
          <p:cNvPr id="5" name="Segnaposto piè di pagina 4">
            <a:extLst>
              <a:ext uri="{FF2B5EF4-FFF2-40B4-BE49-F238E27FC236}">
                <a16:creationId xmlns:a16="http://schemas.microsoft.com/office/drawing/2014/main" id="{B3131584-B379-39B3-C0DE-97174B35E95C}"/>
              </a:ext>
            </a:extLst>
          </p:cNvPr>
          <p:cNvSpPr>
            <a:spLocks noGrp="1"/>
          </p:cNvSpPr>
          <p:nvPr>
            <p:ph type="ftr" sz="quarter" idx="3"/>
          </p:nvPr>
        </p:nvSpPr>
        <p:spPr>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S. Gourlay EUCAS 9-23</a:t>
            </a:r>
            <a:endParaRPr lang="en-GB" dirty="0"/>
          </a:p>
        </p:txBody>
      </p:sp>
      <p:sp>
        <p:nvSpPr>
          <p:cNvPr id="6" name="Segnaposto numero diapositiva 5">
            <a:extLst>
              <a:ext uri="{FF2B5EF4-FFF2-40B4-BE49-F238E27FC236}">
                <a16:creationId xmlns:a16="http://schemas.microsoft.com/office/drawing/2014/main" id="{4BBC8526-53B9-B2F6-41DB-A620175A7150}"/>
              </a:ext>
            </a:extLst>
          </p:cNvPr>
          <p:cNvSpPr>
            <a:spLocks noGrp="1"/>
          </p:cNvSpPr>
          <p:nvPr>
            <p:ph type="sldNum" sz="quarter" idx="4"/>
          </p:nvPr>
        </p:nvSpPr>
        <p:spPr>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94A62BF-AF33-4134-87FE-95D37BADEB55}" type="slidenum">
              <a:rPr lang="en-US" smtClean="0"/>
              <a:pPr/>
              <a:t>25</a:t>
            </a:fld>
            <a:endParaRPr lang="en-GB" dirty="0"/>
          </a:p>
        </p:txBody>
      </p:sp>
      <p:sp>
        <p:nvSpPr>
          <p:cNvPr id="8" name="CasellaDiTesto 7">
            <a:extLst>
              <a:ext uri="{FF2B5EF4-FFF2-40B4-BE49-F238E27FC236}">
                <a16:creationId xmlns:a16="http://schemas.microsoft.com/office/drawing/2014/main" id="{3F405DD5-EEF8-548C-061C-66EBCB8D0C6C}"/>
              </a:ext>
            </a:extLst>
          </p:cNvPr>
          <p:cNvSpPr txBox="1"/>
          <p:nvPr/>
        </p:nvSpPr>
        <p:spPr>
          <a:xfrm>
            <a:off x="2975749" y="537681"/>
            <a:ext cx="8515350" cy="369332"/>
          </a:xfrm>
          <a:prstGeom prst="rect">
            <a:avLst/>
          </a:prstGeom>
          <a:noFill/>
        </p:spPr>
        <p:txBody>
          <a:bodyPr wrap="square" rtlCol="0">
            <a:spAutoFit/>
          </a:bodyPr>
          <a:lstStyle/>
          <a:p>
            <a:pPr algn="l"/>
            <a:r>
              <a:rPr lang="it-IT" sz="1800" dirty="0">
                <a:solidFill>
                  <a:schemeClr val="tx1">
                    <a:lumMod val="75000"/>
                    <a:lumOff val="25000"/>
                  </a:schemeClr>
                </a:solidFill>
                <a:latin typeface="Arial" panose="020B0604020202020204" pitchFamily="34" charset="0"/>
                <a:cs typeface="Arial" panose="020B0604020202020204" pitchFamily="34" charset="0"/>
              </a:rPr>
              <a:t>Full list </a:t>
            </a:r>
            <a:r>
              <a:rPr lang="it-IT" sz="1800" dirty="0" err="1">
                <a:solidFill>
                  <a:schemeClr val="tx1">
                    <a:lumMod val="75000"/>
                    <a:lumOff val="25000"/>
                  </a:schemeClr>
                </a:solidFill>
                <a:latin typeface="Arial" panose="020B0604020202020204" pitchFamily="34" charset="0"/>
                <a:cs typeface="Arial" panose="020B0604020202020204" pitchFamily="34" charset="0"/>
              </a:rPr>
              <a:t>based</a:t>
            </a:r>
            <a:r>
              <a:rPr lang="it-IT" sz="1800" dirty="0">
                <a:solidFill>
                  <a:schemeClr val="tx1">
                    <a:lumMod val="75000"/>
                    <a:lumOff val="25000"/>
                  </a:schemeClr>
                </a:solidFill>
                <a:latin typeface="Arial" panose="020B0604020202020204" pitchFamily="34" charset="0"/>
                <a:cs typeface="Arial" panose="020B0604020202020204" pitchFamily="34" charset="0"/>
              </a:rPr>
              <a:t> on </a:t>
            </a:r>
            <a:r>
              <a:rPr lang="it-IT" sz="1800" dirty="0" err="1">
                <a:solidFill>
                  <a:schemeClr val="tx1">
                    <a:lumMod val="75000"/>
                    <a:lumOff val="25000"/>
                  </a:schemeClr>
                </a:solidFill>
                <a:latin typeface="Arial" panose="020B0604020202020204" pitchFamily="34" charset="0"/>
                <a:cs typeface="Arial" panose="020B0604020202020204" pitchFamily="34" charset="0"/>
              </a:rPr>
              <a:t>original</a:t>
            </a:r>
            <a:r>
              <a:rPr lang="it-IT" sz="1800" dirty="0">
                <a:solidFill>
                  <a:schemeClr val="tx1">
                    <a:lumMod val="75000"/>
                    <a:lumOff val="25000"/>
                  </a:schemeClr>
                </a:solidFill>
                <a:latin typeface="Arial" panose="020B0604020202020204" pitchFamily="34" charset="0"/>
                <a:cs typeface="Arial" panose="020B0604020202020204" pitchFamily="34" charset="0"/>
              </a:rPr>
              <a:t> US MAP design (field on </a:t>
            </a:r>
            <a:r>
              <a:rPr lang="it-IT" sz="1800" dirty="0" err="1">
                <a:solidFill>
                  <a:schemeClr val="tx1">
                    <a:lumMod val="75000"/>
                    <a:lumOff val="25000"/>
                  </a:schemeClr>
                </a:solidFill>
                <a:latin typeface="Arial" panose="020B0604020202020204" pitchFamily="34" charset="0"/>
                <a:cs typeface="Arial" panose="020B0604020202020204" pitchFamily="34" charset="0"/>
              </a:rPr>
              <a:t>axis</a:t>
            </a:r>
            <a:r>
              <a:rPr lang="it-IT" sz="1800" dirty="0">
                <a:solidFill>
                  <a:schemeClr val="tx1">
                    <a:lumMod val="75000"/>
                    <a:lumOff val="25000"/>
                  </a:schemeClr>
                </a:solidFill>
                <a:latin typeface="Arial" panose="020B0604020202020204" pitchFamily="34" charset="0"/>
                <a:cs typeface="Arial" panose="020B0604020202020204" pitchFamily="34" charset="0"/>
              </a:rPr>
              <a:t>)  </a:t>
            </a:r>
          </a:p>
        </p:txBody>
      </p:sp>
      <p:sp>
        <p:nvSpPr>
          <p:cNvPr id="11" name="CasellaDiTesto 10">
            <a:extLst>
              <a:ext uri="{FF2B5EF4-FFF2-40B4-BE49-F238E27FC236}">
                <a16:creationId xmlns:a16="http://schemas.microsoft.com/office/drawing/2014/main" id="{502765AA-E25C-1607-25E3-17762F72EEAC}"/>
              </a:ext>
            </a:extLst>
          </p:cNvPr>
          <p:cNvSpPr txBox="1"/>
          <p:nvPr/>
        </p:nvSpPr>
        <p:spPr>
          <a:xfrm>
            <a:off x="7404332" y="4294549"/>
            <a:ext cx="1300356" cy="207749"/>
          </a:xfrm>
          <a:prstGeom prst="rect">
            <a:avLst/>
          </a:prstGeom>
          <a:noFill/>
        </p:spPr>
        <p:txBody>
          <a:bodyPr wrap="none" rtlCol="0">
            <a:spAutoFit/>
          </a:bodyPr>
          <a:lstStyle/>
          <a:p>
            <a:pPr algn="l"/>
            <a:r>
              <a:rPr lang="it-IT" sz="750" dirty="0">
                <a:solidFill>
                  <a:schemeClr val="tx1">
                    <a:lumMod val="75000"/>
                    <a:lumOff val="25000"/>
                  </a:schemeClr>
                </a:solidFill>
                <a:latin typeface="Arial" panose="020B0604020202020204" pitchFamily="34" charset="0"/>
                <a:cs typeface="Arial" panose="020B0604020202020204" pitchFamily="34" charset="0"/>
              </a:rPr>
              <a:t>By S. Fabbri and J. Pavan</a:t>
            </a:r>
          </a:p>
        </p:txBody>
      </p:sp>
      <p:sp>
        <p:nvSpPr>
          <p:cNvPr id="9" name="TextBox 8">
            <a:extLst>
              <a:ext uri="{FF2B5EF4-FFF2-40B4-BE49-F238E27FC236}">
                <a16:creationId xmlns:a16="http://schemas.microsoft.com/office/drawing/2014/main" id="{A70FCFA9-9133-1783-FD69-CF9DF7D0720C}"/>
              </a:ext>
            </a:extLst>
          </p:cNvPr>
          <p:cNvSpPr txBox="1"/>
          <p:nvPr/>
        </p:nvSpPr>
        <p:spPr>
          <a:xfrm>
            <a:off x="3431657" y="2862416"/>
            <a:ext cx="5797356" cy="1661993"/>
          </a:xfrm>
          <a:prstGeom prst="rect">
            <a:avLst/>
          </a:prstGeom>
          <a:noFill/>
        </p:spPr>
        <p:txBody>
          <a:bodyPr wrap="none" rtlCol="0">
            <a:spAutoFit/>
          </a:bodyPr>
          <a:lstStyle/>
          <a:p>
            <a:pPr algn="ctr"/>
            <a:r>
              <a:rPr lang="en-US" sz="1600" dirty="0">
                <a:solidFill>
                  <a:schemeClr val="accent6">
                    <a:lumMod val="50000"/>
                  </a:schemeClr>
                </a:solidFill>
              </a:rPr>
              <a:t>Possible technologies</a:t>
            </a:r>
          </a:p>
          <a:p>
            <a:r>
              <a:rPr lang="en-US" sz="1400" dirty="0"/>
              <a:t>LTS: Operating temp (-)</a:t>
            </a:r>
          </a:p>
          <a:p>
            <a:r>
              <a:rPr lang="en-US" sz="1400" dirty="0"/>
              <a:t>REBCO Insulated: Quench Detection/Magnet Protection, Low TRL</a:t>
            </a:r>
          </a:p>
          <a:p>
            <a:r>
              <a:rPr lang="en-US" sz="1400" dirty="0"/>
              <a:t>REBCO Non-Insulated: Ramping time, Quench Detection/Magnet Protection, </a:t>
            </a:r>
          </a:p>
          <a:p>
            <a:r>
              <a:rPr lang="en-US" sz="1400" dirty="0"/>
              <a:t>Low TRL</a:t>
            </a:r>
          </a:p>
          <a:p>
            <a:r>
              <a:rPr lang="en-US" sz="1400" dirty="0"/>
              <a:t>Bi-2212/IBS: Low TRL for IBS</a:t>
            </a:r>
          </a:p>
          <a:p>
            <a:endParaRPr lang="en-US" sz="1600" dirty="0"/>
          </a:p>
        </p:txBody>
      </p:sp>
      <p:sp>
        <p:nvSpPr>
          <p:cNvPr id="7" name="TextBox 6">
            <a:extLst>
              <a:ext uri="{FF2B5EF4-FFF2-40B4-BE49-F238E27FC236}">
                <a16:creationId xmlns:a16="http://schemas.microsoft.com/office/drawing/2014/main" id="{5070C3ED-7707-1B16-D99E-D6E9E15934F6}"/>
              </a:ext>
            </a:extLst>
          </p:cNvPr>
          <p:cNvSpPr txBox="1"/>
          <p:nvPr/>
        </p:nvSpPr>
        <p:spPr>
          <a:xfrm>
            <a:off x="6330335" y="983212"/>
            <a:ext cx="2570781" cy="1569660"/>
          </a:xfrm>
          <a:prstGeom prst="rect">
            <a:avLst/>
          </a:prstGeom>
          <a:noFill/>
          <a:ln w="38100">
            <a:solidFill>
              <a:srgbClr val="C00000"/>
            </a:solidFill>
          </a:ln>
        </p:spPr>
        <p:txBody>
          <a:bodyPr wrap="square" rtlCol="0">
            <a:spAutoFit/>
          </a:bodyPr>
          <a:lstStyle/>
          <a:p>
            <a:pPr algn="ctr"/>
            <a:r>
              <a:rPr lang="en-US" sz="1600" b="1" dirty="0">
                <a:solidFill>
                  <a:schemeClr val="accent6">
                    <a:lumMod val="50000"/>
                  </a:schemeClr>
                </a:solidFill>
              </a:rPr>
              <a:t>6D Cooling Solenoids</a:t>
            </a:r>
          </a:p>
          <a:p>
            <a:r>
              <a:rPr lang="en-US" sz="1600" dirty="0">
                <a:solidFill>
                  <a:schemeClr val="accent6">
                    <a:lumMod val="50000"/>
                  </a:schemeClr>
                </a:solidFill>
              </a:rPr>
              <a:t>Field: 4 T … 19 T </a:t>
            </a:r>
          </a:p>
          <a:p>
            <a:r>
              <a:rPr lang="en-US" sz="1600" dirty="0">
                <a:solidFill>
                  <a:schemeClr val="accent6">
                    <a:lumMod val="50000"/>
                  </a:schemeClr>
                </a:solidFill>
              </a:rPr>
              <a:t>Bore: 90 mm … 600 mm </a:t>
            </a:r>
          </a:p>
          <a:p>
            <a:r>
              <a:rPr lang="en-US" sz="1600" dirty="0">
                <a:solidFill>
                  <a:schemeClr val="accent6">
                    <a:lumMod val="50000"/>
                  </a:schemeClr>
                </a:solidFill>
              </a:rPr>
              <a:t>Length: 1 km (x 2)</a:t>
            </a:r>
          </a:p>
          <a:p>
            <a:r>
              <a:rPr lang="en-US" sz="1600" dirty="0">
                <a:solidFill>
                  <a:schemeClr val="accent6">
                    <a:lumMod val="50000"/>
                  </a:schemeClr>
                </a:solidFill>
              </a:rPr>
              <a:t>Radiation heat: TBD</a:t>
            </a:r>
          </a:p>
          <a:p>
            <a:r>
              <a:rPr lang="en-US" sz="1600" dirty="0">
                <a:solidFill>
                  <a:schemeClr val="accent6">
                    <a:lumMod val="50000"/>
                  </a:schemeClr>
                </a:solidFill>
              </a:rPr>
              <a:t>Radiation dose: TBD</a:t>
            </a:r>
            <a:endParaRPr lang="en-US" sz="1227" dirty="0">
              <a:solidFill>
                <a:schemeClr val="accent6">
                  <a:lumMod val="50000"/>
                </a:schemeClr>
              </a:solidFill>
            </a:endParaRPr>
          </a:p>
        </p:txBody>
      </p:sp>
    </p:spTree>
    <p:extLst>
      <p:ext uri="{BB962C8B-B14F-4D97-AF65-F5344CB8AC3E}">
        <p14:creationId xmlns:p14="http://schemas.microsoft.com/office/powerpoint/2010/main" val="97863730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CBD19F4-9749-86D3-A516-1A3A9F34D154}"/>
              </a:ext>
            </a:extLst>
          </p:cNvPr>
          <p:cNvSpPr>
            <a:spLocks noGrp="1"/>
          </p:cNvSpPr>
          <p:nvPr>
            <p:ph idx="1"/>
          </p:nvPr>
        </p:nvSpPr>
        <p:spPr/>
        <p:txBody>
          <a:bodyPr/>
          <a:lstStyle/>
          <a:p>
            <a:r>
              <a:rPr lang="en-US" dirty="0"/>
              <a:t>16 Cells (MAP)</a:t>
            </a:r>
          </a:p>
          <a:p>
            <a:pPr lvl="1"/>
            <a:r>
              <a:rPr lang="en-US" dirty="0"/>
              <a:t>Set of eight superconducting coaxial coils </a:t>
            </a:r>
          </a:p>
          <a:p>
            <a:pPr lvl="1"/>
            <a:r>
              <a:rPr lang="en-US" dirty="0"/>
              <a:t>Peak field of 50T, 50 mm diameter</a:t>
            </a:r>
          </a:p>
          <a:p>
            <a:pPr lvl="1"/>
            <a:r>
              <a:rPr lang="en-GB" sz="1500" dirty="0">
                <a:solidFill>
                  <a:schemeClr val="tx2">
                    <a:lumMod val="60000"/>
                    <a:lumOff val="40000"/>
                  </a:schemeClr>
                </a:solidFill>
                <a:latin typeface="Helvetica" pitchFamily="2" charset="0"/>
              </a:rPr>
              <a:t>Sayed et al. </a:t>
            </a:r>
            <a:r>
              <a:rPr lang="en-GB" sz="1500" dirty="0">
                <a:solidFill>
                  <a:schemeClr val="tx2">
                    <a:lumMod val="60000"/>
                    <a:lumOff val="40000"/>
                  </a:schemeClr>
                </a:solidFill>
                <a:latin typeface="Proxima Nova"/>
              </a:rPr>
              <a:t> Phys. Rev. ST Accel. Beams </a:t>
            </a:r>
            <a:r>
              <a:rPr lang="en-GB" sz="1500" b="1" dirty="0">
                <a:solidFill>
                  <a:schemeClr val="tx2">
                    <a:lumMod val="60000"/>
                    <a:lumOff val="40000"/>
                  </a:schemeClr>
                </a:solidFill>
                <a:latin typeface="Proxima Nova"/>
              </a:rPr>
              <a:t>18</a:t>
            </a:r>
            <a:r>
              <a:rPr lang="en-GB" sz="1500" dirty="0">
                <a:solidFill>
                  <a:schemeClr val="tx2">
                    <a:lumMod val="60000"/>
                    <a:lumOff val="40000"/>
                  </a:schemeClr>
                </a:solidFill>
                <a:latin typeface="Proxima Nova"/>
              </a:rPr>
              <a:t>, 091001</a:t>
            </a:r>
            <a:endParaRPr lang="en-US" sz="1500" dirty="0">
              <a:solidFill>
                <a:schemeClr val="tx2">
                  <a:lumMod val="60000"/>
                  <a:lumOff val="40000"/>
                </a:schemeClr>
              </a:solidFill>
              <a:latin typeface="Proxima Nova"/>
            </a:endParaRPr>
          </a:p>
          <a:p>
            <a:pPr lvl="1"/>
            <a:endParaRPr lang="en-US" sz="675" dirty="0">
              <a:latin typeface="Proxima Nova"/>
            </a:endParaRPr>
          </a:p>
          <a:p>
            <a:r>
              <a:rPr lang="en-US" dirty="0">
                <a:latin typeface="Proxima Nova"/>
              </a:rPr>
              <a:t>14 Cells (CERN)</a:t>
            </a:r>
          </a:p>
          <a:p>
            <a:pPr lvl="1"/>
            <a:r>
              <a:rPr lang="en-US" dirty="0">
                <a:latin typeface="Proxima Nova"/>
              </a:rPr>
              <a:t>B &gt; 40T, 50 mm diameter</a:t>
            </a:r>
            <a:endParaRPr lang="en-US" dirty="0"/>
          </a:p>
        </p:txBody>
      </p:sp>
      <p:sp>
        <p:nvSpPr>
          <p:cNvPr id="3" name="Title 2">
            <a:extLst>
              <a:ext uri="{FF2B5EF4-FFF2-40B4-BE49-F238E27FC236}">
                <a16:creationId xmlns:a16="http://schemas.microsoft.com/office/drawing/2014/main" id="{D6D6336E-5B0C-D7AF-2DCF-4B4791DFF450}"/>
              </a:ext>
            </a:extLst>
          </p:cNvPr>
          <p:cNvSpPr>
            <a:spLocks noGrp="1"/>
          </p:cNvSpPr>
          <p:nvPr>
            <p:ph type="title"/>
          </p:nvPr>
        </p:nvSpPr>
        <p:spPr/>
        <p:txBody>
          <a:bodyPr/>
          <a:lstStyle/>
          <a:p>
            <a:r>
              <a:rPr lang="en-US" dirty="0"/>
              <a:t>Ionizing Cooling Cell</a:t>
            </a:r>
          </a:p>
        </p:txBody>
      </p:sp>
      <p:sp>
        <p:nvSpPr>
          <p:cNvPr id="4" name="Date Placeholder 3">
            <a:extLst>
              <a:ext uri="{FF2B5EF4-FFF2-40B4-BE49-F238E27FC236}">
                <a16:creationId xmlns:a16="http://schemas.microsoft.com/office/drawing/2014/main" id="{236452F8-D502-46B5-4B11-9939EE4301E8}"/>
              </a:ext>
            </a:extLst>
          </p:cNvPr>
          <p:cNvSpPr>
            <a:spLocks noGrp="1"/>
          </p:cNvSpPr>
          <p:nvPr>
            <p:ph type="dt" sz="half" idx="2"/>
          </p:nvPr>
        </p:nvSpPr>
        <p:spPr/>
        <p:txBody>
          <a:bodyPr/>
          <a:lstStyle/>
          <a:p>
            <a:pPr>
              <a:defRPr/>
            </a:pPr>
            <a:fld id="{24A699AB-AC37-8F40-9816-4EB24C7381E8}" type="datetime1">
              <a:rPr lang="en-US" smtClean="0"/>
              <a:t>9/5/23</a:t>
            </a:fld>
            <a:endParaRPr lang="en-US"/>
          </a:p>
        </p:txBody>
      </p:sp>
      <p:sp>
        <p:nvSpPr>
          <p:cNvPr id="5" name="Footer Placeholder 4">
            <a:extLst>
              <a:ext uri="{FF2B5EF4-FFF2-40B4-BE49-F238E27FC236}">
                <a16:creationId xmlns:a16="http://schemas.microsoft.com/office/drawing/2014/main" id="{D6B830FF-1F86-B1BD-F539-674A7345299B}"/>
              </a:ext>
            </a:extLst>
          </p:cNvPr>
          <p:cNvSpPr>
            <a:spLocks noGrp="1"/>
          </p:cNvSpPr>
          <p:nvPr>
            <p:ph type="ftr" sz="quarter" idx="3"/>
          </p:nvPr>
        </p:nvSpPr>
        <p:spPr/>
        <p:txBody>
          <a:bodyPr/>
          <a:lstStyle/>
          <a:p>
            <a:pPr>
              <a:defRPr/>
            </a:pPr>
            <a:r>
              <a:rPr lang="en-US" dirty="0"/>
              <a:t>S. Gourlay EUCAS 9-23</a:t>
            </a:r>
            <a:endParaRPr lang="en-US" b="1" dirty="0"/>
          </a:p>
        </p:txBody>
      </p:sp>
      <p:sp>
        <p:nvSpPr>
          <p:cNvPr id="6" name="Slide Number Placeholder 5">
            <a:extLst>
              <a:ext uri="{FF2B5EF4-FFF2-40B4-BE49-F238E27FC236}">
                <a16:creationId xmlns:a16="http://schemas.microsoft.com/office/drawing/2014/main" id="{E986E9A8-8E25-B91D-8F90-8B911B875A18}"/>
              </a:ext>
            </a:extLst>
          </p:cNvPr>
          <p:cNvSpPr>
            <a:spLocks noGrp="1"/>
          </p:cNvSpPr>
          <p:nvPr>
            <p:ph type="sldNum" sz="quarter" idx="4"/>
          </p:nvPr>
        </p:nvSpPr>
        <p:spPr/>
        <p:txBody>
          <a:bodyPr/>
          <a:lstStyle/>
          <a:p>
            <a:pPr>
              <a:defRPr/>
            </a:pPr>
            <a:fld id="{148C009B-CB69-E04A-B9B3-34B26D69E9CF}" type="slidenum">
              <a:rPr lang="en-US" smtClean="0"/>
              <a:pPr>
                <a:defRPr/>
              </a:pPr>
              <a:t>26</a:t>
            </a:fld>
            <a:endParaRPr lang="en-US"/>
          </a:p>
        </p:txBody>
      </p:sp>
      <p:pic>
        <p:nvPicPr>
          <p:cNvPr id="7" name="Picture 2">
            <a:extLst>
              <a:ext uri="{FF2B5EF4-FFF2-40B4-BE49-F238E27FC236}">
                <a16:creationId xmlns:a16="http://schemas.microsoft.com/office/drawing/2014/main" id="{D704C734-69E2-9ECC-A5BE-7B73E6A2B20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572000" y="1858951"/>
            <a:ext cx="4186700" cy="248193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3BFD3942-602D-596E-3EF2-95ACB2EA0CC8}"/>
              </a:ext>
            </a:extLst>
          </p:cNvPr>
          <p:cNvSpPr txBox="1"/>
          <p:nvPr/>
        </p:nvSpPr>
        <p:spPr>
          <a:xfrm>
            <a:off x="3133752" y="4465130"/>
            <a:ext cx="1238672" cy="307777"/>
          </a:xfrm>
          <a:prstGeom prst="rect">
            <a:avLst/>
          </a:prstGeom>
          <a:noFill/>
        </p:spPr>
        <p:txBody>
          <a:bodyPr wrap="none" rtlCol="0">
            <a:spAutoFit/>
          </a:bodyPr>
          <a:lstStyle/>
          <a:p>
            <a:r>
              <a:rPr lang="en-US" sz="1400" dirty="0"/>
              <a:t>R. Palmer, BNL</a:t>
            </a:r>
          </a:p>
        </p:txBody>
      </p:sp>
      <p:pic>
        <p:nvPicPr>
          <p:cNvPr id="10" name="Picture 9" descr="A diagram of a structure&#10;&#10;Description automatically generated">
            <a:extLst>
              <a:ext uri="{FF2B5EF4-FFF2-40B4-BE49-F238E27FC236}">
                <a16:creationId xmlns:a16="http://schemas.microsoft.com/office/drawing/2014/main" id="{4F2026D6-43B5-531E-9F92-16E4F16E14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2250" y="2708476"/>
            <a:ext cx="4043302" cy="1814711"/>
          </a:xfrm>
          <a:prstGeom prst="rect">
            <a:avLst/>
          </a:prstGeom>
        </p:spPr>
      </p:pic>
      <p:sp>
        <p:nvSpPr>
          <p:cNvPr id="11" name="TextBox 10">
            <a:extLst>
              <a:ext uri="{FF2B5EF4-FFF2-40B4-BE49-F238E27FC236}">
                <a16:creationId xmlns:a16="http://schemas.microsoft.com/office/drawing/2014/main" id="{E99474E7-5408-49E5-2A70-D286728DDC27}"/>
              </a:ext>
            </a:extLst>
          </p:cNvPr>
          <p:cNvSpPr txBox="1"/>
          <p:nvPr/>
        </p:nvSpPr>
        <p:spPr>
          <a:xfrm>
            <a:off x="1979044" y="4290452"/>
            <a:ext cx="452368" cy="253916"/>
          </a:xfrm>
          <a:prstGeom prst="rect">
            <a:avLst/>
          </a:prstGeom>
          <a:noFill/>
        </p:spPr>
        <p:txBody>
          <a:bodyPr wrap="none" rtlCol="0">
            <a:spAutoFit/>
          </a:bodyPr>
          <a:lstStyle/>
          <a:p>
            <a:r>
              <a:rPr lang="en-US" sz="1050" dirty="0"/>
              <a:t>3.5 T</a:t>
            </a:r>
          </a:p>
        </p:txBody>
      </p:sp>
      <p:sp>
        <p:nvSpPr>
          <p:cNvPr id="9" name="TextBox 8">
            <a:extLst>
              <a:ext uri="{FF2B5EF4-FFF2-40B4-BE49-F238E27FC236}">
                <a16:creationId xmlns:a16="http://schemas.microsoft.com/office/drawing/2014/main" id="{FC813E93-1EA4-5B65-1F11-61016B2DC49A}"/>
              </a:ext>
            </a:extLst>
          </p:cNvPr>
          <p:cNvSpPr txBox="1"/>
          <p:nvPr/>
        </p:nvSpPr>
        <p:spPr>
          <a:xfrm>
            <a:off x="6165183" y="179820"/>
            <a:ext cx="2316327" cy="1569660"/>
          </a:xfrm>
          <a:prstGeom prst="rect">
            <a:avLst/>
          </a:prstGeom>
          <a:noFill/>
          <a:ln w="38100">
            <a:solidFill>
              <a:srgbClr val="C00000"/>
            </a:solidFill>
          </a:ln>
        </p:spPr>
        <p:txBody>
          <a:bodyPr wrap="square" rtlCol="0">
            <a:spAutoFit/>
          </a:bodyPr>
          <a:lstStyle/>
          <a:p>
            <a:pPr algn="ctr"/>
            <a:r>
              <a:rPr lang="en-US" sz="1600" b="1" dirty="0">
                <a:solidFill>
                  <a:schemeClr val="accent6">
                    <a:lumMod val="50000"/>
                  </a:schemeClr>
                </a:solidFill>
              </a:rPr>
              <a:t>Final Cooling Solenoids</a:t>
            </a:r>
          </a:p>
          <a:p>
            <a:r>
              <a:rPr lang="en-US" sz="1600" dirty="0">
                <a:solidFill>
                  <a:schemeClr val="accent6">
                    <a:lumMod val="50000"/>
                  </a:schemeClr>
                </a:solidFill>
              </a:rPr>
              <a:t>Field: &gt; 40 T (ideally 60 T)</a:t>
            </a:r>
          </a:p>
          <a:p>
            <a:r>
              <a:rPr lang="en-US" sz="1600" dirty="0">
                <a:solidFill>
                  <a:schemeClr val="accent6">
                    <a:lumMod val="50000"/>
                  </a:schemeClr>
                </a:solidFill>
              </a:rPr>
              <a:t>Bore: 50 mm</a:t>
            </a:r>
          </a:p>
          <a:p>
            <a:r>
              <a:rPr lang="en-US" sz="1600" dirty="0">
                <a:solidFill>
                  <a:schemeClr val="accent6">
                    <a:lumMod val="50000"/>
                  </a:schemeClr>
                </a:solidFill>
              </a:rPr>
              <a:t>Length: ≈ 500 mm (x 17)</a:t>
            </a:r>
          </a:p>
          <a:p>
            <a:r>
              <a:rPr lang="en-US" sz="1600" dirty="0">
                <a:solidFill>
                  <a:schemeClr val="accent6">
                    <a:lumMod val="50000"/>
                  </a:schemeClr>
                </a:solidFill>
              </a:rPr>
              <a:t>Radiation heat: TBD</a:t>
            </a:r>
          </a:p>
          <a:p>
            <a:r>
              <a:rPr lang="en-US" sz="1600" dirty="0">
                <a:solidFill>
                  <a:schemeClr val="accent6">
                    <a:lumMod val="50000"/>
                  </a:schemeClr>
                </a:solidFill>
              </a:rPr>
              <a:t>Radiation dose: TBD</a:t>
            </a:r>
            <a:endParaRPr lang="en-US" sz="1227" dirty="0">
              <a:solidFill>
                <a:schemeClr val="accent6">
                  <a:lumMod val="50000"/>
                </a:schemeClr>
              </a:solidFill>
            </a:endParaRPr>
          </a:p>
        </p:txBody>
      </p:sp>
    </p:spTree>
    <p:extLst>
      <p:ext uri="{BB962C8B-B14F-4D97-AF65-F5344CB8AC3E}">
        <p14:creationId xmlns:p14="http://schemas.microsoft.com/office/powerpoint/2010/main" val="128886866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latin typeface="Calibri" panose="020F0502020204030204" pitchFamily="34" charset="0"/>
                <a:cs typeface="Calibri" panose="020F0502020204030204" pitchFamily="34" charset="0"/>
              </a:rPr>
              <a:t>Fast-ramping Magnets</a:t>
            </a:r>
          </a:p>
        </p:txBody>
      </p:sp>
      <p:sp>
        <p:nvSpPr>
          <p:cNvPr id="10" name="Date Placeholder 9">
            <a:extLst>
              <a:ext uri="{FF2B5EF4-FFF2-40B4-BE49-F238E27FC236}">
                <a16:creationId xmlns:a16="http://schemas.microsoft.com/office/drawing/2014/main" id="{CD132DE5-20BB-DE16-C0A3-0B9CACA18D25}"/>
              </a:ext>
            </a:extLst>
          </p:cNvPr>
          <p:cNvSpPr>
            <a:spLocks noGrp="1"/>
          </p:cNvSpPr>
          <p:nvPr>
            <p:ph type="dt" sz="half" idx="2"/>
          </p:nvPr>
        </p:nvSpPr>
        <p:spPr/>
        <p:txBody>
          <a:bodyPr/>
          <a:lstStyle/>
          <a:p>
            <a:fld id="{CE6F67CC-D26B-6A46-AA1B-0169925D7749}" type="datetime1">
              <a:rPr lang="en-US" smtClean="0"/>
              <a:t>9/5/23</a:t>
            </a:fld>
            <a:endParaRPr lang="en-US"/>
          </a:p>
        </p:txBody>
      </p:sp>
      <p:sp>
        <p:nvSpPr>
          <p:cNvPr id="12" name="Footer Placeholder 11">
            <a:extLst>
              <a:ext uri="{FF2B5EF4-FFF2-40B4-BE49-F238E27FC236}">
                <a16:creationId xmlns:a16="http://schemas.microsoft.com/office/drawing/2014/main" id="{029E1A1F-C992-8930-2667-E453D43FA7C2}"/>
              </a:ext>
            </a:extLst>
          </p:cNvPr>
          <p:cNvSpPr>
            <a:spLocks noGrp="1"/>
          </p:cNvSpPr>
          <p:nvPr>
            <p:ph type="ftr" sz="quarter" idx="3"/>
          </p:nvPr>
        </p:nvSpPr>
        <p:spPr/>
        <p:txBody>
          <a:bodyPr/>
          <a:lstStyle/>
          <a:p>
            <a:r>
              <a:rPr lang="en-US"/>
              <a:t>S. Gourlay EUCAS 9-23</a:t>
            </a:r>
            <a:endParaRPr lang="en-US" dirty="0"/>
          </a:p>
        </p:txBody>
      </p:sp>
      <p:sp>
        <p:nvSpPr>
          <p:cNvPr id="36" name="Slide Number Placeholder 9">
            <a:extLst>
              <a:ext uri="{FF2B5EF4-FFF2-40B4-BE49-F238E27FC236}">
                <a16:creationId xmlns:a16="http://schemas.microsoft.com/office/drawing/2014/main" id="{9D0494C1-546A-C54A-A107-4CB70D3CFEB0}"/>
              </a:ext>
            </a:extLst>
          </p:cNvPr>
          <p:cNvSpPr>
            <a:spLocks noGrp="1"/>
          </p:cNvSpPr>
          <p:nvPr>
            <p:ph type="sldNum" sz="quarter" idx="4"/>
          </p:nvPr>
        </p:nvSpPr>
        <p:spPr>
          <a:prstGeom prst="rect">
            <a:avLst/>
          </a:prstGeom>
        </p:spPr>
        <p:txBody>
          <a:bodyPr vert="horz" wrap="square" lIns="75286" tIns="37643" rIns="75286" bIns="37643" numCol="1" rtlCol="0" anchor="ctr" anchorCtr="0" compatLnSpc="1">
            <a:prstTxWarp prst="textNoShape">
              <a:avLst/>
            </a:prstTxWarp>
          </a:bodyPr>
          <a:lstStyle>
            <a:defPPr>
              <a:defRPr lang="en-US"/>
            </a:defPPr>
            <a:lvl1pPr marL="0" algn="r" defTabSz="376427" rtl="0" eaLnBrk="1" latinLnBrk="0" hangingPunct="1">
              <a:defRPr sz="975" kern="1200">
                <a:solidFill>
                  <a:schemeClr val="bg1"/>
                </a:solidFill>
                <a:latin typeface="+mn-lt"/>
                <a:ea typeface="+mn-ea"/>
                <a:cs typeface="+mn-cs"/>
              </a:defRPr>
            </a:lvl1pPr>
            <a:lvl2pPr marL="376427" algn="l" defTabSz="376427" rtl="0" eaLnBrk="1" latinLnBrk="0" hangingPunct="1">
              <a:defRPr sz="1500" kern="1200">
                <a:solidFill>
                  <a:schemeClr val="tx1"/>
                </a:solidFill>
                <a:latin typeface="+mn-lt"/>
                <a:ea typeface="+mn-ea"/>
                <a:cs typeface="+mn-cs"/>
              </a:defRPr>
            </a:lvl2pPr>
            <a:lvl3pPr marL="752852" algn="l" defTabSz="376427" rtl="0" eaLnBrk="1" latinLnBrk="0" hangingPunct="1">
              <a:defRPr sz="1500" kern="1200">
                <a:solidFill>
                  <a:schemeClr val="tx1"/>
                </a:solidFill>
                <a:latin typeface="+mn-lt"/>
                <a:ea typeface="+mn-ea"/>
                <a:cs typeface="+mn-cs"/>
              </a:defRPr>
            </a:lvl3pPr>
            <a:lvl4pPr marL="1129280" algn="l" defTabSz="376427" rtl="0" eaLnBrk="1" latinLnBrk="0" hangingPunct="1">
              <a:defRPr sz="1500" kern="1200">
                <a:solidFill>
                  <a:schemeClr val="tx1"/>
                </a:solidFill>
                <a:latin typeface="+mn-lt"/>
                <a:ea typeface="+mn-ea"/>
                <a:cs typeface="+mn-cs"/>
              </a:defRPr>
            </a:lvl4pPr>
            <a:lvl5pPr marL="1505703" algn="l" defTabSz="376427" rtl="0" eaLnBrk="1" latinLnBrk="0" hangingPunct="1">
              <a:defRPr sz="1500" kern="1200">
                <a:solidFill>
                  <a:schemeClr val="tx1"/>
                </a:solidFill>
                <a:latin typeface="+mn-lt"/>
                <a:ea typeface="+mn-ea"/>
                <a:cs typeface="+mn-cs"/>
              </a:defRPr>
            </a:lvl5pPr>
            <a:lvl6pPr marL="1882128" algn="l" defTabSz="376427" rtl="0" eaLnBrk="1" latinLnBrk="0" hangingPunct="1">
              <a:defRPr sz="1500" kern="1200">
                <a:solidFill>
                  <a:schemeClr val="tx1"/>
                </a:solidFill>
                <a:latin typeface="+mn-lt"/>
                <a:ea typeface="+mn-ea"/>
                <a:cs typeface="+mn-cs"/>
              </a:defRPr>
            </a:lvl6pPr>
            <a:lvl7pPr marL="2258558" algn="l" defTabSz="376427" rtl="0" eaLnBrk="1" latinLnBrk="0" hangingPunct="1">
              <a:defRPr sz="1500" kern="1200">
                <a:solidFill>
                  <a:schemeClr val="tx1"/>
                </a:solidFill>
                <a:latin typeface="+mn-lt"/>
                <a:ea typeface="+mn-ea"/>
                <a:cs typeface="+mn-cs"/>
              </a:defRPr>
            </a:lvl7pPr>
            <a:lvl8pPr marL="2634982" algn="l" defTabSz="376427" rtl="0" eaLnBrk="1" latinLnBrk="0" hangingPunct="1">
              <a:defRPr sz="1500" kern="1200">
                <a:solidFill>
                  <a:schemeClr val="tx1"/>
                </a:solidFill>
                <a:latin typeface="+mn-lt"/>
                <a:ea typeface="+mn-ea"/>
                <a:cs typeface="+mn-cs"/>
              </a:defRPr>
            </a:lvl8pPr>
            <a:lvl9pPr marL="3011407" algn="l" defTabSz="376427" rtl="0" eaLnBrk="1" latinLnBrk="0" hangingPunct="1">
              <a:defRPr sz="1500" kern="1200">
                <a:solidFill>
                  <a:schemeClr val="tx1"/>
                </a:solidFill>
                <a:latin typeface="+mn-lt"/>
                <a:ea typeface="+mn-ea"/>
                <a:cs typeface="+mn-cs"/>
              </a:defRPr>
            </a:lvl9pPr>
          </a:lstStyle>
          <a:p>
            <a:fld id="{3478A56A-6164-B14D-A8F7-980D09C4DD92}" type="slidenum">
              <a:rPr lang="en-US" smtClean="0"/>
              <a:pPr/>
              <a:t>27</a:t>
            </a:fld>
            <a:endParaRPr lang="en-US"/>
          </a:p>
        </p:txBody>
      </p:sp>
      <p:grpSp>
        <p:nvGrpSpPr>
          <p:cNvPr id="16" name="Group 15">
            <a:extLst>
              <a:ext uri="{FF2B5EF4-FFF2-40B4-BE49-F238E27FC236}">
                <a16:creationId xmlns:a16="http://schemas.microsoft.com/office/drawing/2014/main" id="{E3E6C3BE-3D29-71A1-44CA-7045572F3B8F}"/>
              </a:ext>
            </a:extLst>
          </p:cNvPr>
          <p:cNvGrpSpPr/>
          <p:nvPr/>
        </p:nvGrpSpPr>
        <p:grpSpPr>
          <a:xfrm>
            <a:off x="158525" y="497411"/>
            <a:ext cx="5586174" cy="3070687"/>
            <a:chOff x="214101" y="1397717"/>
            <a:chExt cx="5386060" cy="4094250"/>
          </a:xfrm>
        </p:grpSpPr>
        <p:pic>
          <p:nvPicPr>
            <p:cNvPr id="8" name="Picture 7" descr="A picture containing text, sky&#10;&#10;Description automatically generated">
              <a:extLst>
                <a:ext uri="{FF2B5EF4-FFF2-40B4-BE49-F238E27FC236}">
                  <a16:creationId xmlns:a16="http://schemas.microsoft.com/office/drawing/2014/main" id="{DF4E25EA-6541-AC79-E09C-42F03603F631}"/>
                </a:ext>
              </a:extLst>
            </p:cNvPr>
            <p:cNvPicPr>
              <a:picLocks noChangeAspect="1"/>
            </p:cNvPicPr>
            <p:nvPr/>
          </p:nvPicPr>
          <p:blipFill>
            <a:blip r:embed="rId2"/>
            <a:stretch>
              <a:fillRect/>
            </a:stretch>
          </p:blipFill>
          <p:spPr>
            <a:xfrm>
              <a:off x="222254" y="1397717"/>
              <a:ext cx="1740349" cy="1260000"/>
            </a:xfrm>
            <a:prstGeom prst="rect">
              <a:avLst/>
            </a:prstGeom>
          </p:spPr>
        </p:pic>
        <p:pic>
          <p:nvPicPr>
            <p:cNvPr id="11" name="Picture 10" descr="Square&#10;&#10;Description automatically generated">
              <a:extLst>
                <a:ext uri="{FF2B5EF4-FFF2-40B4-BE49-F238E27FC236}">
                  <a16:creationId xmlns:a16="http://schemas.microsoft.com/office/drawing/2014/main" id="{2AD65E06-DB27-4B17-918D-8F49CBD77814}"/>
                </a:ext>
              </a:extLst>
            </p:cNvPr>
            <p:cNvPicPr>
              <a:picLocks noChangeAspect="1"/>
            </p:cNvPicPr>
            <p:nvPr/>
          </p:nvPicPr>
          <p:blipFill>
            <a:blip r:embed="rId3"/>
            <a:stretch>
              <a:fillRect/>
            </a:stretch>
          </p:blipFill>
          <p:spPr>
            <a:xfrm>
              <a:off x="3985747" y="1397717"/>
              <a:ext cx="1411893" cy="1260000"/>
            </a:xfrm>
            <a:prstGeom prst="rect">
              <a:avLst/>
            </a:prstGeom>
          </p:spPr>
        </p:pic>
        <p:pic>
          <p:nvPicPr>
            <p:cNvPr id="13" name="Picture 12" descr="Shape&#10;&#10;Description automatically generated">
              <a:extLst>
                <a:ext uri="{FF2B5EF4-FFF2-40B4-BE49-F238E27FC236}">
                  <a16:creationId xmlns:a16="http://schemas.microsoft.com/office/drawing/2014/main" id="{436DF87B-CC2E-E83F-9F96-7D4692070325}"/>
                </a:ext>
              </a:extLst>
            </p:cNvPr>
            <p:cNvPicPr>
              <a:picLocks noChangeAspect="1"/>
            </p:cNvPicPr>
            <p:nvPr/>
          </p:nvPicPr>
          <p:blipFill>
            <a:blip r:embed="rId4"/>
            <a:stretch>
              <a:fillRect/>
            </a:stretch>
          </p:blipFill>
          <p:spPr>
            <a:xfrm>
              <a:off x="2211710" y="1397717"/>
              <a:ext cx="1430369" cy="1260000"/>
            </a:xfrm>
            <a:prstGeom prst="rect">
              <a:avLst/>
            </a:prstGeom>
          </p:spPr>
        </p:pic>
        <p:sp>
          <p:nvSpPr>
            <p:cNvPr id="14" name="TextBox 13">
              <a:extLst>
                <a:ext uri="{FF2B5EF4-FFF2-40B4-BE49-F238E27FC236}">
                  <a16:creationId xmlns:a16="http://schemas.microsoft.com/office/drawing/2014/main" id="{D3ECBC2B-34BC-DA1E-3BA6-93D4F76CC90A}"/>
                </a:ext>
              </a:extLst>
            </p:cNvPr>
            <p:cNvSpPr txBox="1"/>
            <p:nvPr/>
          </p:nvSpPr>
          <p:spPr>
            <a:xfrm>
              <a:off x="613452" y="2728766"/>
              <a:ext cx="957955" cy="338555"/>
            </a:xfrm>
            <a:prstGeom prst="rect">
              <a:avLst/>
            </a:prstGeom>
            <a:noFill/>
          </p:spPr>
          <p:txBody>
            <a:bodyPr wrap="none" rtlCol="0">
              <a:spAutoFit/>
            </a:bodyPr>
            <a:lstStyle/>
            <a:p>
              <a:pPr algn="ctr"/>
              <a:r>
                <a:rPr lang="en-CH" sz="1050" dirty="0"/>
                <a:t>5.07 kJ/m</a:t>
              </a:r>
            </a:p>
          </p:txBody>
        </p:sp>
        <p:sp>
          <p:nvSpPr>
            <p:cNvPr id="17" name="TextBox 16">
              <a:extLst>
                <a:ext uri="{FF2B5EF4-FFF2-40B4-BE49-F238E27FC236}">
                  <a16:creationId xmlns:a16="http://schemas.microsoft.com/office/drawing/2014/main" id="{59700791-5BF0-F5F4-1971-3C8532DF4475}"/>
                </a:ext>
              </a:extLst>
            </p:cNvPr>
            <p:cNvSpPr txBox="1"/>
            <p:nvPr/>
          </p:nvSpPr>
          <p:spPr>
            <a:xfrm>
              <a:off x="2225633" y="2728766"/>
              <a:ext cx="1402521" cy="338555"/>
            </a:xfrm>
            <a:prstGeom prst="rect">
              <a:avLst/>
            </a:prstGeom>
            <a:noFill/>
          </p:spPr>
          <p:txBody>
            <a:bodyPr wrap="none" rtlCol="0">
              <a:spAutoFit/>
            </a:bodyPr>
            <a:lstStyle/>
            <a:p>
              <a:pPr algn="ctr"/>
              <a:r>
                <a:rPr lang="en-CH" sz="1050" dirty="0"/>
                <a:t>5.65…7.14 kJ/m</a:t>
              </a:r>
            </a:p>
          </p:txBody>
        </p:sp>
        <p:sp>
          <p:nvSpPr>
            <p:cNvPr id="19" name="TextBox 18">
              <a:extLst>
                <a:ext uri="{FF2B5EF4-FFF2-40B4-BE49-F238E27FC236}">
                  <a16:creationId xmlns:a16="http://schemas.microsoft.com/office/drawing/2014/main" id="{7C1C58C7-C040-3502-BF61-A9605F6B95DB}"/>
                </a:ext>
              </a:extLst>
            </p:cNvPr>
            <p:cNvSpPr txBox="1"/>
            <p:nvPr/>
          </p:nvSpPr>
          <p:spPr>
            <a:xfrm>
              <a:off x="4212717" y="2728766"/>
              <a:ext cx="957955" cy="338555"/>
            </a:xfrm>
            <a:prstGeom prst="rect">
              <a:avLst/>
            </a:prstGeom>
            <a:noFill/>
          </p:spPr>
          <p:txBody>
            <a:bodyPr wrap="none" rtlCol="0">
              <a:spAutoFit/>
            </a:bodyPr>
            <a:lstStyle/>
            <a:p>
              <a:pPr algn="ctr"/>
              <a:r>
                <a:rPr lang="en-CH" sz="1050" dirty="0"/>
                <a:t>5.89 kJ/m</a:t>
              </a:r>
            </a:p>
          </p:txBody>
        </p:sp>
        <p:sp>
          <p:nvSpPr>
            <p:cNvPr id="22" name="TextBox 21">
              <a:extLst>
                <a:ext uri="{FF2B5EF4-FFF2-40B4-BE49-F238E27FC236}">
                  <a16:creationId xmlns:a16="http://schemas.microsoft.com/office/drawing/2014/main" id="{D3E47731-85F3-5556-8A99-8CA3540414E7}"/>
                </a:ext>
              </a:extLst>
            </p:cNvPr>
            <p:cNvSpPr txBox="1"/>
            <p:nvPr/>
          </p:nvSpPr>
          <p:spPr>
            <a:xfrm>
              <a:off x="214101" y="3017274"/>
              <a:ext cx="5386060" cy="2339101"/>
            </a:xfrm>
            <a:prstGeom prst="rect">
              <a:avLst/>
            </a:prstGeom>
            <a:noFill/>
          </p:spPr>
          <p:txBody>
            <a:bodyPr wrap="square" rtlCol="0">
              <a:spAutoFit/>
            </a:bodyPr>
            <a:lstStyle/>
            <a:p>
              <a:r>
                <a:rPr lang="en-US" sz="1800" dirty="0">
                  <a:latin typeface="Calibri" panose="020F0502020204030204" pitchFamily="34" charset="0"/>
                  <a:cs typeface="Calibri" panose="020F0502020204030204" pitchFamily="34" charset="0"/>
                </a:rPr>
                <a:t>M</a:t>
              </a:r>
              <a:r>
                <a:rPr lang="en-CH" sz="1800" dirty="0">
                  <a:latin typeface="Calibri" panose="020F0502020204030204" pitchFamily="34" charset="0"/>
                  <a:cs typeface="Calibri" panose="020F0502020204030204" pitchFamily="34" charset="0"/>
                </a:rPr>
                <a:t>ain challenge is management of the power in the resistive dipoles (</a:t>
              </a:r>
              <a:r>
                <a:rPr lang="en-CH" sz="1800" dirty="0">
                  <a:solidFill>
                    <a:srgbClr val="FF0000"/>
                  </a:solidFill>
                  <a:latin typeface="Calibri" panose="020F0502020204030204" pitchFamily="34" charset="0"/>
                  <a:cs typeface="Calibri" panose="020F0502020204030204" pitchFamily="34" charset="0"/>
                </a:rPr>
                <a:t>several tens of GW</a:t>
              </a:r>
              <a:r>
                <a:rPr lang="en-CH" sz="1800" dirty="0">
                  <a:latin typeface="Calibri" panose="020F0502020204030204" pitchFamily="34" charset="0"/>
                  <a:cs typeface="Calibri" panose="020F0502020204030204" pitchFamily="34" charset="0"/>
                </a:rPr>
                <a:t>):</a:t>
              </a:r>
            </a:p>
            <a:p>
              <a:pPr marL="214308" indent="-214308">
                <a:buFont typeface="Arial" panose="020B0604020202020204" pitchFamily="34" charset="0"/>
                <a:buChar char="•"/>
              </a:pPr>
              <a:r>
                <a:rPr lang="en-CH" sz="1800" dirty="0">
                  <a:latin typeface="Calibri" panose="020F0502020204030204" pitchFamily="34" charset="0"/>
                  <a:cs typeface="Calibri" panose="020F0502020204030204" pitchFamily="34" charset="0"/>
                </a:rPr>
                <a:t>Minimum stored magnetic energy</a:t>
              </a:r>
            </a:p>
            <a:p>
              <a:pPr marL="214308" indent="-214308">
                <a:buFont typeface="Arial" panose="020B0604020202020204" pitchFamily="34" charset="0"/>
                <a:buChar char="•"/>
              </a:pPr>
              <a:r>
                <a:rPr lang="en-US" sz="1800" dirty="0">
                  <a:latin typeface="Calibri" panose="020F0502020204030204" pitchFamily="34" charset="0"/>
                  <a:cs typeface="Calibri" panose="020F0502020204030204" pitchFamily="34" charset="0"/>
                </a:rPr>
                <a:t>H</a:t>
              </a:r>
              <a:r>
                <a:rPr lang="en-CH" sz="1800" dirty="0">
                  <a:latin typeface="Calibri" panose="020F0502020204030204" pitchFamily="34" charset="0"/>
                  <a:cs typeface="Calibri" panose="020F0502020204030204" pitchFamily="34" charset="0"/>
                </a:rPr>
                <a:t>ighly efficient energy storage and recovery</a:t>
              </a:r>
            </a:p>
          </p:txBody>
        </p:sp>
        <p:sp>
          <p:nvSpPr>
            <p:cNvPr id="31" name="TextBox 30">
              <a:extLst>
                <a:ext uri="{FF2B5EF4-FFF2-40B4-BE49-F238E27FC236}">
                  <a16:creationId xmlns:a16="http://schemas.microsoft.com/office/drawing/2014/main" id="{35962983-8236-A0F4-B355-A914F062C2B3}"/>
                </a:ext>
              </a:extLst>
            </p:cNvPr>
            <p:cNvSpPr txBox="1"/>
            <p:nvPr/>
          </p:nvSpPr>
          <p:spPr>
            <a:xfrm>
              <a:off x="255549" y="4260860"/>
              <a:ext cx="5303164" cy="1231107"/>
            </a:xfrm>
            <a:prstGeom prst="rect">
              <a:avLst/>
            </a:prstGeom>
            <a:noFill/>
          </p:spPr>
          <p:txBody>
            <a:bodyPr wrap="square" rtlCol="0">
              <a:spAutoFit/>
            </a:bodyPr>
            <a:lstStyle/>
            <a:p>
              <a:endParaRPr lang="en-US" sz="1800" i="1" dirty="0">
                <a:solidFill>
                  <a:srgbClr val="FF0000"/>
                </a:solidFill>
                <a:latin typeface="Calibri" panose="020F0502020204030204" pitchFamily="34" charset="0"/>
                <a:cs typeface="Calibri" panose="020F0502020204030204" pitchFamily="34" charset="0"/>
              </a:endParaRPr>
            </a:p>
            <a:p>
              <a:r>
                <a:rPr lang="en-US" sz="1800" i="1" dirty="0">
                  <a:solidFill>
                    <a:srgbClr val="FF0000"/>
                  </a:solidFill>
                  <a:latin typeface="Calibri" panose="020F0502020204030204" pitchFamily="34" charset="0"/>
                  <a:cs typeface="Calibri" panose="020F0502020204030204" pitchFamily="34" charset="0"/>
                </a:rPr>
                <a:t>Simple</a:t>
              </a:r>
              <a:r>
                <a:rPr lang="en-US" sz="1800" dirty="0">
                  <a:solidFill>
                    <a:srgbClr val="FF0000"/>
                  </a:solidFill>
                  <a:latin typeface="Calibri" panose="020F0502020204030204" pitchFamily="34" charset="0"/>
                  <a:cs typeface="Calibri" panose="020F0502020204030204" pitchFamily="34" charset="0"/>
                </a:rPr>
                <a:t> HTS racetrack dipole </a:t>
              </a:r>
              <a:r>
                <a:rPr lang="en-US" sz="1800" dirty="0">
                  <a:latin typeface="Calibri" panose="020F0502020204030204" pitchFamily="34" charset="0"/>
                  <a:cs typeface="Calibri" panose="020F0502020204030204" pitchFamily="34" charset="0"/>
                </a:rPr>
                <a:t>could match the beam requirements and aperture</a:t>
              </a:r>
              <a:endParaRPr lang="en-CH" sz="1800" dirty="0">
                <a:latin typeface="Calibri" panose="020F0502020204030204" pitchFamily="34" charset="0"/>
                <a:cs typeface="Calibri" panose="020F0502020204030204" pitchFamily="34" charset="0"/>
              </a:endParaRPr>
            </a:p>
          </p:txBody>
        </p:sp>
      </p:grpSp>
      <p:sp>
        <p:nvSpPr>
          <p:cNvPr id="3" name="TextBox 2">
            <a:extLst>
              <a:ext uri="{FF2B5EF4-FFF2-40B4-BE49-F238E27FC236}">
                <a16:creationId xmlns:a16="http://schemas.microsoft.com/office/drawing/2014/main" id="{7D7F455B-603A-F427-6FDD-F87556D0EC97}"/>
              </a:ext>
            </a:extLst>
          </p:cNvPr>
          <p:cNvSpPr txBox="1"/>
          <p:nvPr/>
        </p:nvSpPr>
        <p:spPr>
          <a:xfrm>
            <a:off x="3848582" y="4361558"/>
            <a:ext cx="1077539" cy="260199"/>
          </a:xfrm>
          <a:prstGeom prst="rect">
            <a:avLst/>
          </a:prstGeom>
          <a:solidFill>
            <a:schemeClr val="bg2"/>
          </a:solidFill>
        </p:spPr>
        <p:txBody>
          <a:bodyPr wrap="none" rtlCol="0">
            <a:spAutoFit/>
          </a:bodyPr>
          <a:lstStyle/>
          <a:p>
            <a:r>
              <a:rPr lang="en-CH" sz="1091" dirty="0"/>
              <a:t>F. Boattini et al.</a:t>
            </a:r>
          </a:p>
        </p:txBody>
      </p:sp>
      <p:sp>
        <p:nvSpPr>
          <p:cNvPr id="20" name="TextBox 19">
            <a:extLst>
              <a:ext uri="{FF2B5EF4-FFF2-40B4-BE49-F238E27FC236}">
                <a16:creationId xmlns:a16="http://schemas.microsoft.com/office/drawing/2014/main" id="{6AB598F7-1D06-80E4-A47E-9A56E1E6F700}"/>
              </a:ext>
            </a:extLst>
          </p:cNvPr>
          <p:cNvSpPr txBox="1"/>
          <p:nvPr/>
        </p:nvSpPr>
        <p:spPr>
          <a:xfrm>
            <a:off x="3495763" y="3865886"/>
            <a:ext cx="2038891" cy="369332"/>
          </a:xfrm>
          <a:prstGeom prst="rect">
            <a:avLst/>
          </a:prstGeom>
          <a:noFill/>
        </p:spPr>
        <p:txBody>
          <a:bodyPr wrap="none" rtlCol="0">
            <a:spAutoFit/>
          </a:bodyPr>
          <a:lstStyle/>
          <a:p>
            <a:r>
              <a:rPr lang="en-US" sz="1800" dirty="0"/>
              <a:t>1.8T RC with 10T SC</a:t>
            </a:r>
          </a:p>
        </p:txBody>
      </p:sp>
      <p:pic>
        <p:nvPicPr>
          <p:cNvPr id="15" name="Picture 14">
            <a:extLst>
              <a:ext uri="{FF2B5EF4-FFF2-40B4-BE49-F238E27FC236}">
                <a16:creationId xmlns:a16="http://schemas.microsoft.com/office/drawing/2014/main" id="{BDCD2709-11C2-A61D-C566-8D0853EF6244}"/>
              </a:ext>
            </a:extLst>
          </p:cNvPr>
          <p:cNvPicPr>
            <a:picLocks noChangeAspect="1"/>
          </p:cNvPicPr>
          <p:nvPr/>
        </p:nvPicPr>
        <p:blipFill>
          <a:blip r:embed="rId5"/>
          <a:stretch>
            <a:fillRect/>
          </a:stretch>
        </p:blipFill>
        <p:spPr>
          <a:xfrm>
            <a:off x="153636" y="3531674"/>
            <a:ext cx="3337899" cy="1155347"/>
          </a:xfrm>
          <a:prstGeom prst="rect">
            <a:avLst/>
          </a:prstGeom>
        </p:spPr>
      </p:pic>
      <p:grpSp>
        <p:nvGrpSpPr>
          <p:cNvPr id="21" name="Group 20">
            <a:extLst>
              <a:ext uri="{FF2B5EF4-FFF2-40B4-BE49-F238E27FC236}">
                <a16:creationId xmlns:a16="http://schemas.microsoft.com/office/drawing/2014/main" id="{5F658E3E-18EC-DA31-B150-391FFC71D728}"/>
              </a:ext>
            </a:extLst>
          </p:cNvPr>
          <p:cNvGrpSpPr/>
          <p:nvPr/>
        </p:nvGrpSpPr>
        <p:grpSpPr>
          <a:xfrm>
            <a:off x="5596272" y="300322"/>
            <a:ext cx="3131415" cy="2807047"/>
            <a:chOff x="400974" y="2724801"/>
            <a:chExt cx="7504600" cy="5796671"/>
          </a:xfrm>
        </p:grpSpPr>
        <p:pic>
          <p:nvPicPr>
            <p:cNvPr id="23" name="Picture 22">
              <a:extLst>
                <a:ext uri="{FF2B5EF4-FFF2-40B4-BE49-F238E27FC236}">
                  <a16:creationId xmlns:a16="http://schemas.microsoft.com/office/drawing/2014/main" id="{2F2477D6-19C3-C230-3484-51504B637888}"/>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400974" y="2724801"/>
              <a:ext cx="7447538" cy="4604068"/>
            </a:xfrm>
            <a:prstGeom prst="rect">
              <a:avLst/>
            </a:prstGeom>
          </p:spPr>
        </p:pic>
        <p:sp>
          <p:nvSpPr>
            <p:cNvPr id="27" name="TextBox 26">
              <a:extLst>
                <a:ext uri="{FF2B5EF4-FFF2-40B4-BE49-F238E27FC236}">
                  <a16:creationId xmlns:a16="http://schemas.microsoft.com/office/drawing/2014/main" id="{B1E3095B-E5DE-D332-734C-6CA52531C691}"/>
                </a:ext>
              </a:extLst>
            </p:cNvPr>
            <p:cNvSpPr txBox="1"/>
            <p:nvPr/>
          </p:nvSpPr>
          <p:spPr>
            <a:xfrm>
              <a:off x="1062679" y="6959539"/>
              <a:ext cx="6842895" cy="105813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91438" tIns="91438" rIns="91438" bIns="9143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400" b="0" i="0" u="none" strike="noStrike" cap="none" spc="0" normalizeH="0" baseline="0" dirty="0">
                  <a:ln>
                    <a:noFill/>
                  </a:ln>
                  <a:solidFill>
                    <a:srgbClr val="000000"/>
                  </a:solidFill>
                  <a:effectLst/>
                  <a:uFillTx/>
                  <a:latin typeface="+mn-lt"/>
                  <a:ea typeface="+mn-ea"/>
                  <a:cs typeface="+mn-cs"/>
                  <a:sym typeface="Calibri"/>
                </a:rPr>
                <a:t>0.5T, 300 T/s HTS magnet</a:t>
              </a:r>
            </a:p>
          </p:txBody>
        </p:sp>
        <p:sp>
          <p:nvSpPr>
            <p:cNvPr id="29" name="TextBox 28">
              <a:extLst>
                <a:ext uri="{FF2B5EF4-FFF2-40B4-BE49-F238E27FC236}">
                  <a16:creationId xmlns:a16="http://schemas.microsoft.com/office/drawing/2014/main" id="{E7D229AD-8E68-5608-2E85-4DAFF906C02E}"/>
                </a:ext>
              </a:extLst>
            </p:cNvPr>
            <p:cNvSpPr txBox="1"/>
            <p:nvPr/>
          </p:nvSpPr>
          <p:spPr>
            <a:xfrm>
              <a:off x="3354291" y="7790573"/>
              <a:ext cx="3054895" cy="73089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91438" tIns="91438" rIns="91438" bIns="91438"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en-US" sz="1100" b="0" i="0" u="none" strike="noStrike" cap="none" spc="0" normalizeH="0" baseline="0" dirty="0">
                  <a:ln>
                    <a:noFill/>
                  </a:ln>
                  <a:solidFill>
                    <a:srgbClr val="000000"/>
                  </a:solidFill>
                  <a:effectLst/>
                  <a:uFillTx/>
                  <a:latin typeface="+mn-lt"/>
                  <a:ea typeface="+mn-ea"/>
                  <a:cs typeface="+mn-cs"/>
                  <a:sym typeface="Calibri"/>
                </a:rPr>
                <a:t>H. </a:t>
              </a:r>
              <a:r>
                <a:rPr kumimoji="0" lang="en-US" sz="1100" b="0" i="0" u="none" strike="noStrike" cap="none" spc="0" normalizeH="0" baseline="0" dirty="0" err="1">
                  <a:ln>
                    <a:noFill/>
                  </a:ln>
                  <a:solidFill>
                    <a:srgbClr val="000000"/>
                  </a:solidFill>
                  <a:effectLst/>
                  <a:uFillTx/>
                  <a:latin typeface="+mn-lt"/>
                  <a:ea typeface="+mn-ea"/>
                  <a:cs typeface="+mn-cs"/>
                  <a:sym typeface="Calibri"/>
                </a:rPr>
                <a:t>Piekarz</a:t>
              </a:r>
              <a:r>
                <a:rPr kumimoji="0" lang="en-US" sz="1100" b="0" i="0" u="none" strike="noStrike" cap="none" spc="0" normalizeH="0" baseline="0" dirty="0">
                  <a:ln>
                    <a:noFill/>
                  </a:ln>
                  <a:solidFill>
                    <a:srgbClr val="000000"/>
                  </a:solidFill>
                  <a:effectLst/>
                  <a:uFillTx/>
                  <a:latin typeface="+mn-lt"/>
                  <a:ea typeface="+mn-ea"/>
                  <a:cs typeface="+mn-cs"/>
                  <a:sym typeface="Calibri"/>
                </a:rPr>
                <a:t>, FNAL</a:t>
              </a:r>
            </a:p>
          </p:txBody>
        </p:sp>
      </p:grpSp>
      <p:sp>
        <p:nvSpPr>
          <p:cNvPr id="4" name="TextBox 3">
            <a:extLst>
              <a:ext uri="{FF2B5EF4-FFF2-40B4-BE49-F238E27FC236}">
                <a16:creationId xmlns:a16="http://schemas.microsoft.com/office/drawing/2014/main" id="{E5CFD088-356E-81D9-8388-A78EB51676F8}"/>
              </a:ext>
            </a:extLst>
          </p:cNvPr>
          <p:cNvSpPr txBox="1"/>
          <p:nvPr/>
        </p:nvSpPr>
        <p:spPr>
          <a:xfrm>
            <a:off x="5765074" y="3070564"/>
            <a:ext cx="3177413" cy="1600438"/>
          </a:xfrm>
          <a:prstGeom prst="rect">
            <a:avLst/>
          </a:prstGeom>
          <a:noFill/>
          <a:ln w="38100">
            <a:solidFill>
              <a:srgbClr val="C00000"/>
            </a:solidFill>
          </a:ln>
        </p:spPr>
        <p:txBody>
          <a:bodyPr wrap="square" rtlCol="0">
            <a:spAutoFit/>
          </a:bodyPr>
          <a:lstStyle/>
          <a:p>
            <a:pPr algn="ctr"/>
            <a:r>
              <a:rPr lang="en-US" sz="1400" b="1" dirty="0">
                <a:solidFill>
                  <a:schemeClr val="accent6">
                    <a:lumMod val="50000"/>
                  </a:schemeClr>
                </a:solidFill>
              </a:rPr>
              <a:t>Accelerator Magnets</a:t>
            </a:r>
          </a:p>
          <a:p>
            <a:r>
              <a:rPr lang="en-US" sz="1400" b="1" dirty="0">
                <a:solidFill>
                  <a:schemeClr val="accent6">
                    <a:lumMod val="50000"/>
                  </a:schemeClr>
                </a:solidFill>
              </a:rPr>
              <a:t>Field: ±1.8 T (NC), &lt; 10 T (SC)</a:t>
            </a:r>
          </a:p>
          <a:p>
            <a:r>
              <a:rPr lang="en-US" sz="1400" b="1" dirty="0">
                <a:solidFill>
                  <a:schemeClr val="accent6">
                    <a:lumMod val="50000"/>
                  </a:schemeClr>
                </a:solidFill>
              </a:rPr>
              <a:t>Rate: 400 Hz (NC), SS (SC)</a:t>
            </a:r>
          </a:p>
          <a:p>
            <a:r>
              <a:rPr lang="en-US" sz="1400" b="1" dirty="0">
                <a:solidFill>
                  <a:schemeClr val="accent6">
                    <a:lumMod val="50000"/>
                  </a:schemeClr>
                </a:solidFill>
              </a:rPr>
              <a:t>Bore: 100 mm(H) x 30 mm(V)</a:t>
            </a:r>
          </a:p>
          <a:p>
            <a:r>
              <a:rPr lang="en-US" sz="1400" b="1" dirty="0">
                <a:solidFill>
                  <a:schemeClr val="accent6">
                    <a:lumMod val="50000"/>
                  </a:schemeClr>
                </a:solidFill>
              </a:rPr>
              <a:t>Length: 3 m … 5 m (x 1500)</a:t>
            </a:r>
          </a:p>
          <a:p>
            <a:r>
              <a:rPr lang="en-US" sz="1400" b="1" dirty="0">
                <a:solidFill>
                  <a:schemeClr val="accent6">
                    <a:lumMod val="50000"/>
                  </a:schemeClr>
                </a:solidFill>
              </a:rPr>
              <a:t>Radiation heat: ≈ 3 W/m</a:t>
            </a:r>
          </a:p>
          <a:p>
            <a:r>
              <a:rPr lang="en-US" sz="1400" b="1" dirty="0">
                <a:solidFill>
                  <a:schemeClr val="accent6">
                    <a:lumMod val="50000"/>
                  </a:schemeClr>
                </a:solidFill>
              </a:rPr>
              <a:t>Radiation dose: TBD</a:t>
            </a:r>
          </a:p>
        </p:txBody>
      </p:sp>
    </p:spTree>
    <p:extLst>
      <p:ext uri="{BB962C8B-B14F-4D97-AF65-F5344CB8AC3E}">
        <p14:creationId xmlns:p14="http://schemas.microsoft.com/office/powerpoint/2010/main" val="242348088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1C2F416-D858-5207-E5F3-ED104A5D58F7}"/>
              </a:ext>
            </a:extLst>
          </p:cNvPr>
          <p:cNvSpPr>
            <a:spLocks noGrp="1"/>
          </p:cNvSpPr>
          <p:nvPr>
            <p:ph idx="1"/>
          </p:nvPr>
        </p:nvSpPr>
        <p:spPr/>
        <p:txBody>
          <a:bodyPr/>
          <a:lstStyle/>
          <a:p>
            <a:r>
              <a:rPr lang="en-US" sz="1400" dirty="0">
                <a:solidFill>
                  <a:schemeClr val="accent6">
                    <a:lumMod val="50000"/>
                  </a:schemeClr>
                </a:solidFill>
              </a:rPr>
              <a:t>Premium on field – luminosity proportional </a:t>
            </a:r>
          </a:p>
          <a:p>
            <a:r>
              <a:rPr lang="en-US" sz="1400" dirty="0">
                <a:solidFill>
                  <a:schemeClr val="accent6">
                    <a:lumMod val="50000"/>
                  </a:schemeClr>
                </a:solidFill>
              </a:rPr>
              <a:t>Consider the usual suspects – Cos-Theta, Canted-Cosine theta, Block</a:t>
            </a:r>
          </a:p>
          <a:p>
            <a:r>
              <a:rPr lang="en-US" sz="1400" dirty="0">
                <a:solidFill>
                  <a:schemeClr val="accent6">
                    <a:lumMod val="50000"/>
                  </a:schemeClr>
                </a:solidFill>
              </a:rPr>
              <a:t>Large bore for radiation/heat load</a:t>
            </a:r>
          </a:p>
          <a:p>
            <a:pPr marL="568325" lvl="1" indent="-285750">
              <a:buFont typeface="Arial" panose="020B0604020202020204" pitchFamily="34" charset="0"/>
              <a:buChar char="•"/>
            </a:pPr>
            <a:r>
              <a:rPr lang="en-US" sz="1200" dirty="0">
                <a:solidFill>
                  <a:schemeClr val="accent6">
                    <a:lumMod val="50000"/>
                  </a:schemeClr>
                </a:solidFill>
              </a:rPr>
              <a:t>Higher operating temp required to limit heat load on </a:t>
            </a:r>
            <a:r>
              <a:rPr lang="en-US" sz="1200" dirty="0" err="1">
                <a:solidFill>
                  <a:schemeClr val="accent6">
                    <a:lumMod val="50000"/>
                  </a:schemeClr>
                </a:solidFill>
              </a:rPr>
              <a:t>cryo</a:t>
            </a:r>
            <a:r>
              <a:rPr lang="en-US" sz="1200" dirty="0">
                <a:solidFill>
                  <a:schemeClr val="accent6">
                    <a:lumMod val="50000"/>
                  </a:schemeClr>
                </a:solidFill>
              </a:rPr>
              <a:t> system </a:t>
            </a:r>
            <a:endParaRPr lang="en-US" sz="1400" dirty="0">
              <a:solidFill>
                <a:schemeClr val="accent6">
                  <a:lumMod val="50000"/>
                </a:schemeClr>
              </a:solidFill>
            </a:endParaRPr>
          </a:p>
          <a:p>
            <a:r>
              <a:rPr lang="en-US" sz="1400" dirty="0">
                <a:solidFill>
                  <a:schemeClr val="accent6">
                    <a:lumMod val="50000"/>
                  </a:schemeClr>
                </a:solidFill>
              </a:rPr>
              <a:t>Combined function to minimize ring circumference</a:t>
            </a:r>
          </a:p>
        </p:txBody>
      </p:sp>
      <p:sp>
        <p:nvSpPr>
          <p:cNvPr id="3" name="Title 2">
            <a:extLst>
              <a:ext uri="{FF2B5EF4-FFF2-40B4-BE49-F238E27FC236}">
                <a16:creationId xmlns:a16="http://schemas.microsoft.com/office/drawing/2014/main" id="{94514262-692C-F80D-54B0-E95DD30CA2B6}"/>
              </a:ext>
            </a:extLst>
          </p:cNvPr>
          <p:cNvSpPr>
            <a:spLocks noGrp="1"/>
          </p:cNvSpPr>
          <p:nvPr>
            <p:ph type="title"/>
          </p:nvPr>
        </p:nvSpPr>
        <p:spPr/>
        <p:txBody>
          <a:bodyPr/>
          <a:lstStyle/>
          <a:p>
            <a:r>
              <a:rPr lang="en-US" dirty="0"/>
              <a:t>Options for Collider Magnets</a:t>
            </a:r>
          </a:p>
        </p:txBody>
      </p:sp>
      <p:sp>
        <p:nvSpPr>
          <p:cNvPr id="4" name="Date Placeholder 3">
            <a:extLst>
              <a:ext uri="{FF2B5EF4-FFF2-40B4-BE49-F238E27FC236}">
                <a16:creationId xmlns:a16="http://schemas.microsoft.com/office/drawing/2014/main" id="{806B92F1-6C69-D8C4-0792-1838F182BD8F}"/>
              </a:ext>
            </a:extLst>
          </p:cNvPr>
          <p:cNvSpPr>
            <a:spLocks noGrp="1"/>
          </p:cNvSpPr>
          <p:nvPr>
            <p:ph type="dt" sz="half" idx="2"/>
          </p:nvPr>
        </p:nvSpPr>
        <p:spPr/>
        <p:txBody>
          <a:bodyPr/>
          <a:lstStyle/>
          <a:p>
            <a:pPr>
              <a:defRPr/>
            </a:pPr>
            <a:fld id="{F0CB23B8-6547-354E-B71F-EC6BE802FB65}" type="datetime1">
              <a:rPr lang="en-US" smtClean="0"/>
              <a:t>9/5/23</a:t>
            </a:fld>
            <a:endParaRPr lang="en-US" dirty="0"/>
          </a:p>
        </p:txBody>
      </p:sp>
      <p:sp>
        <p:nvSpPr>
          <p:cNvPr id="5" name="Footer Placeholder 4">
            <a:extLst>
              <a:ext uri="{FF2B5EF4-FFF2-40B4-BE49-F238E27FC236}">
                <a16:creationId xmlns:a16="http://schemas.microsoft.com/office/drawing/2014/main" id="{E7117EF0-5524-21DA-ED59-FD77B45D0304}"/>
              </a:ext>
            </a:extLst>
          </p:cNvPr>
          <p:cNvSpPr>
            <a:spLocks noGrp="1"/>
          </p:cNvSpPr>
          <p:nvPr>
            <p:ph type="ftr" sz="quarter" idx="3"/>
          </p:nvPr>
        </p:nvSpPr>
        <p:spPr/>
        <p:txBody>
          <a:bodyPr/>
          <a:lstStyle/>
          <a:p>
            <a:pPr>
              <a:defRPr/>
            </a:pPr>
            <a:r>
              <a:rPr lang="en-US" b="1"/>
              <a:t>S. Gourlay EUCAS 9-23</a:t>
            </a:r>
            <a:endParaRPr lang="en-US" b="1" dirty="0"/>
          </a:p>
        </p:txBody>
      </p:sp>
      <p:sp>
        <p:nvSpPr>
          <p:cNvPr id="6" name="Slide Number Placeholder 5">
            <a:extLst>
              <a:ext uri="{FF2B5EF4-FFF2-40B4-BE49-F238E27FC236}">
                <a16:creationId xmlns:a16="http://schemas.microsoft.com/office/drawing/2014/main" id="{4304B9FB-CD11-9C24-6D8E-361DA646699B}"/>
              </a:ext>
            </a:extLst>
          </p:cNvPr>
          <p:cNvSpPr>
            <a:spLocks noGrp="1"/>
          </p:cNvSpPr>
          <p:nvPr>
            <p:ph type="sldNum" sz="quarter" idx="4"/>
          </p:nvPr>
        </p:nvSpPr>
        <p:spPr/>
        <p:txBody>
          <a:bodyPr/>
          <a:lstStyle/>
          <a:p>
            <a:pPr>
              <a:defRPr/>
            </a:pPr>
            <a:fld id="{148C009B-CB69-E04A-B9B3-34B26D69E9CF}" type="slidenum">
              <a:rPr lang="en-US" smtClean="0"/>
              <a:pPr>
                <a:defRPr/>
              </a:pPr>
              <a:t>28</a:t>
            </a:fld>
            <a:endParaRPr lang="en-US" dirty="0"/>
          </a:p>
        </p:txBody>
      </p:sp>
      <p:grpSp>
        <p:nvGrpSpPr>
          <p:cNvPr id="7" name="Group 6">
            <a:extLst>
              <a:ext uri="{FF2B5EF4-FFF2-40B4-BE49-F238E27FC236}">
                <a16:creationId xmlns:a16="http://schemas.microsoft.com/office/drawing/2014/main" id="{3037D78C-90FB-BA98-2CBA-B746C6CD4958}"/>
              </a:ext>
            </a:extLst>
          </p:cNvPr>
          <p:cNvGrpSpPr/>
          <p:nvPr/>
        </p:nvGrpSpPr>
        <p:grpSpPr>
          <a:xfrm>
            <a:off x="7750411" y="1758473"/>
            <a:ext cx="1067869" cy="2755491"/>
            <a:chOff x="584617" y="686651"/>
            <a:chExt cx="2394286" cy="6078282"/>
          </a:xfrm>
        </p:grpSpPr>
        <p:pic>
          <p:nvPicPr>
            <p:cNvPr id="8" name="Immagine 2">
              <a:extLst>
                <a:ext uri="{FF2B5EF4-FFF2-40B4-BE49-F238E27FC236}">
                  <a16:creationId xmlns:a16="http://schemas.microsoft.com/office/drawing/2014/main" id="{C0E5DC73-3C2D-F93A-63F8-E3B60ECE6205}"/>
                </a:ext>
              </a:extLst>
            </p:cNvPr>
            <p:cNvPicPr>
              <a:picLocks noChangeAspect="1"/>
            </p:cNvPicPr>
            <p:nvPr/>
          </p:nvPicPr>
          <p:blipFill rotWithShape="1">
            <a:blip r:embed="rId2"/>
            <a:srcRect l="2534" r="46199" b="52731"/>
            <a:stretch/>
          </p:blipFill>
          <p:spPr>
            <a:xfrm>
              <a:off x="584617" y="686651"/>
              <a:ext cx="2394286" cy="2348670"/>
            </a:xfrm>
            <a:prstGeom prst="rect">
              <a:avLst/>
            </a:prstGeom>
          </p:spPr>
        </p:pic>
        <p:pic>
          <p:nvPicPr>
            <p:cNvPr id="9" name="Immagine 1">
              <a:extLst>
                <a:ext uri="{FF2B5EF4-FFF2-40B4-BE49-F238E27FC236}">
                  <a16:creationId xmlns:a16="http://schemas.microsoft.com/office/drawing/2014/main" id="{85F38593-D3D4-5A50-DE2A-1F69DC9D6BC4}"/>
                </a:ext>
              </a:extLst>
            </p:cNvPr>
            <p:cNvPicPr>
              <a:picLocks noChangeAspect="1"/>
            </p:cNvPicPr>
            <p:nvPr/>
          </p:nvPicPr>
          <p:blipFill rotWithShape="1">
            <a:blip r:embed="rId2"/>
            <a:srcRect l="53643" t="636" r="1267" b="53798"/>
            <a:stretch/>
          </p:blipFill>
          <p:spPr>
            <a:xfrm>
              <a:off x="729436" y="2600333"/>
              <a:ext cx="2106000" cy="2264262"/>
            </a:xfrm>
            <a:prstGeom prst="rect">
              <a:avLst/>
            </a:prstGeom>
          </p:spPr>
        </p:pic>
        <p:pic>
          <p:nvPicPr>
            <p:cNvPr id="10" name="Immagine 4">
              <a:extLst>
                <a:ext uri="{FF2B5EF4-FFF2-40B4-BE49-F238E27FC236}">
                  <a16:creationId xmlns:a16="http://schemas.microsoft.com/office/drawing/2014/main" id="{038B9109-29F4-9719-3F27-F4A944B6A037}"/>
                </a:ext>
              </a:extLst>
            </p:cNvPr>
            <p:cNvPicPr>
              <a:picLocks noChangeAspect="1"/>
            </p:cNvPicPr>
            <p:nvPr/>
          </p:nvPicPr>
          <p:blipFill rotWithShape="1">
            <a:blip r:embed="rId2"/>
            <a:srcRect l="2534" t="46739" r="46199"/>
            <a:stretch/>
          </p:blipFill>
          <p:spPr>
            <a:xfrm>
              <a:off x="729436" y="4438685"/>
              <a:ext cx="2104648" cy="2326248"/>
            </a:xfrm>
            <a:prstGeom prst="rect">
              <a:avLst/>
            </a:prstGeom>
          </p:spPr>
        </p:pic>
      </p:grpSp>
      <p:grpSp>
        <p:nvGrpSpPr>
          <p:cNvPr id="11" name="Group 10">
            <a:extLst>
              <a:ext uri="{FF2B5EF4-FFF2-40B4-BE49-F238E27FC236}">
                <a16:creationId xmlns:a16="http://schemas.microsoft.com/office/drawing/2014/main" id="{76F8D698-2968-57A2-3013-2B232027D465}"/>
              </a:ext>
            </a:extLst>
          </p:cNvPr>
          <p:cNvGrpSpPr/>
          <p:nvPr/>
        </p:nvGrpSpPr>
        <p:grpSpPr>
          <a:xfrm>
            <a:off x="429419" y="2360023"/>
            <a:ext cx="1790796" cy="2407858"/>
            <a:chOff x="838200" y="1078481"/>
            <a:chExt cx="3641436" cy="5299602"/>
          </a:xfrm>
        </p:grpSpPr>
        <p:pic>
          <p:nvPicPr>
            <p:cNvPr id="12" name="Immagine 5">
              <a:extLst>
                <a:ext uri="{FF2B5EF4-FFF2-40B4-BE49-F238E27FC236}">
                  <a16:creationId xmlns:a16="http://schemas.microsoft.com/office/drawing/2014/main" id="{0DFF1828-76F1-961E-DE2E-A3EA7DAB7357}"/>
                </a:ext>
              </a:extLst>
            </p:cNvPr>
            <p:cNvPicPr>
              <a:picLocks noChangeAspect="1"/>
            </p:cNvPicPr>
            <p:nvPr/>
          </p:nvPicPr>
          <p:blipFill>
            <a:blip r:embed="rId3"/>
            <a:stretch>
              <a:fillRect/>
            </a:stretch>
          </p:blipFill>
          <p:spPr>
            <a:xfrm>
              <a:off x="838200" y="1636643"/>
              <a:ext cx="1698950" cy="1648888"/>
            </a:xfrm>
            <a:prstGeom prst="rect">
              <a:avLst/>
            </a:prstGeom>
          </p:spPr>
        </p:pic>
        <p:pic>
          <p:nvPicPr>
            <p:cNvPr id="13" name="Immagine 6">
              <a:extLst>
                <a:ext uri="{FF2B5EF4-FFF2-40B4-BE49-F238E27FC236}">
                  <a16:creationId xmlns:a16="http://schemas.microsoft.com/office/drawing/2014/main" id="{454CE7C4-75BD-57DE-5130-2AA6D53AC222}"/>
                </a:ext>
              </a:extLst>
            </p:cNvPr>
            <p:cNvPicPr>
              <a:picLocks noChangeAspect="1"/>
            </p:cNvPicPr>
            <p:nvPr/>
          </p:nvPicPr>
          <p:blipFill>
            <a:blip r:embed="rId4"/>
            <a:stretch>
              <a:fillRect/>
            </a:stretch>
          </p:blipFill>
          <p:spPr>
            <a:xfrm>
              <a:off x="2597750" y="1636643"/>
              <a:ext cx="1881886" cy="1648888"/>
            </a:xfrm>
            <a:prstGeom prst="rect">
              <a:avLst/>
            </a:prstGeom>
          </p:spPr>
        </p:pic>
        <p:pic>
          <p:nvPicPr>
            <p:cNvPr id="14" name="Picture 18" descr=" 2Dmod.pct                                                      00027962Macintosh HD                   B7472E7A:">
              <a:extLst>
                <a:ext uri="{FF2B5EF4-FFF2-40B4-BE49-F238E27FC236}">
                  <a16:creationId xmlns:a16="http://schemas.microsoft.com/office/drawing/2014/main" id="{5C876775-812F-98FD-5F3E-B48194F0B8B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0617" t="30246" r="40792" b="30840"/>
            <a:stretch/>
          </p:blipFill>
          <p:spPr bwMode="auto">
            <a:xfrm>
              <a:off x="1558076" y="3678844"/>
              <a:ext cx="2079348" cy="2208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CasellaDiTesto 2">
              <a:extLst>
                <a:ext uri="{FF2B5EF4-FFF2-40B4-BE49-F238E27FC236}">
                  <a16:creationId xmlns:a16="http://schemas.microsoft.com/office/drawing/2014/main" id="{EE673A36-2646-7BA5-CC8D-E0746BA9EF82}"/>
                </a:ext>
              </a:extLst>
            </p:cNvPr>
            <p:cNvSpPr txBox="1"/>
            <p:nvPr/>
          </p:nvSpPr>
          <p:spPr>
            <a:xfrm>
              <a:off x="1782711" y="1078481"/>
              <a:ext cx="1881885" cy="628236"/>
            </a:xfrm>
            <a:prstGeom prst="rect">
              <a:avLst/>
            </a:prstGeom>
            <a:noFill/>
          </p:spPr>
          <p:txBody>
            <a:bodyPr wrap="square">
              <a:spAutoFit/>
            </a:bodyPr>
            <a:lstStyle/>
            <a:p>
              <a:r>
                <a:rPr lang="en-GB" sz="1050" i="1" dirty="0"/>
                <a:t>A. </a:t>
              </a:r>
              <a:r>
                <a:rPr lang="en-GB" sz="1050" i="1" dirty="0" err="1"/>
                <a:t>Zlobin</a:t>
              </a:r>
              <a:endParaRPr lang="it-CH" sz="1050" i="1" dirty="0"/>
            </a:p>
          </p:txBody>
        </p:sp>
        <p:sp>
          <p:nvSpPr>
            <p:cNvPr id="16" name="CasellaDiTesto 4">
              <a:extLst>
                <a:ext uri="{FF2B5EF4-FFF2-40B4-BE49-F238E27FC236}">
                  <a16:creationId xmlns:a16="http://schemas.microsoft.com/office/drawing/2014/main" id="{293E35C6-DD90-AD0E-B029-AB02EBF5EF0B}"/>
                </a:ext>
              </a:extLst>
            </p:cNvPr>
            <p:cNvSpPr txBox="1"/>
            <p:nvPr/>
          </p:nvSpPr>
          <p:spPr>
            <a:xfrm>
              <a:off x="1748273" y="5749847"/>
              <a:ext cx="1698949" cy="628236"/>
            </a:xfrm>
            <a:prstGeom prst="rect">
              <a:avLst/>
            </a:prstGeom>
            <a:noFill/>
          </p:spPr>
          <p:txBody>
            <a:bodyPr wrap="square">
              <a:spAutoFit/>
            </a:bodyPr>
            <a:lstStyle/>
            <a:p>
              <a:r>
                <a:rPr lang="en-GB" sz="1050" i="1" dirty="0"/>
                <a:t>T. </a:t>
              </a:r>
              <a:r>
                <a:rPr lang="en-GB" sz="1050" i="1" dirty="0" err="1"/>
                <a:t>Ogitsu</a:t>
              </a:r>
              <a:endParaRPr lang="en-GB" sz="1050" i="1" dirty="0"/>
            </a:p>
          </p:txBody>
        </p:sp>
      </p:grpSp>
      <p:pic>
        <p:nvPicPr>
          <p:cNvPr id="17" name="Picture 21" descr="Chart, histogram&#10;&#10;Description automatically generated">
            <a:extLst>
              <a:ext uri="{FF2B5EF4-FFF2-40B4-BE49-F238E27FC236}">
                <a16:creationId xmlns:a16="http://schemas.microsoft.com/office/drawing/2014/main" id="{CEF71E26-C161-22E0-C8B7-3DC1B722B584}"/>
              </a:ext>
            </a:extLst>
          </p:cNvPr>
          <p:cNvPicPr>
            <a:picLocks noChangeAspect="1"/>
          </p:cNvPicPr>
          <p:nvPr/>
        </p:nvPicPr>
        <p:blipFill rotWithShape="1">
          <a:blip r:embed="rId6"/>
          <a:srcRect l="15875" t="10625" r="22438" b="782"/>
          <a:stretch/>
        </p:blipFill>
        <p:spPr>
          <a:xfrm>
            <a:off x="4564859" y="1991468"/>
            <a:ext cx="2759419" cy="2641998"/>
          </a:xfrm>
          <a:prstGeom prst="rect">
            <a:avLst/>
          </a:prstGeom>
        </p:spPr>
      </p:pic>
      <p:sp>
        <p:nvSpPr>
          <p:cNvPr id="18" name="CasellaDiTesto 20">
            <a:extLst>
              <a:ext uri="{FF2B5EF4-FFF2-40B4-BE49-F238E27FC236}">
                <a16:creationId xmlns:a16="http://schemas.microsoft.com/office/drawing/2014/main" id="{C072CDCA-BE4D-97C6-25DA-41653FBBE0A0}"/>
              </a:ext>
            </a:extLst>
          </p:cNvPr>
          <p:cNvSpPr txBox="1"/>
          <p:nvPr/>
        </p:nvSpPr>
        <p:spPr>
          <a:xfrm>
            <a:off x="3806748" y="4457556"/>
            <a:ext cx="2276632" cy="253916"/>
          </a:xfrm>
          <a:prstGeom prst="rect">
            <a:avLst/>
          </a:prstGeom>
          <a:noFill/>
        </p:spPr>
        <p:txBody>
          <a:bodyPr wrap="square">
            <a:spAutoFit/>
          </a:bodyPr>
          <a:lstStyle/>
          <a:p>
            <a:r>
              <a:rPr lang="pt-BR" sz="1050" i="1" dirty="0" err="1"/>
              <a:t>Patricia</a:t>
            </a:r>
            <a:r>
              <a:rPr lang="pt-BR" sz="1050" i="1" dirty="0"/>
              <a:t> Borges De Sousa, CERN</a:t>
            </a:r>
            <a:endParaRPr lang="en-GB" sz="1050" i="1" dirty="0"/>
          </a:p>
        </p:txBody>
      </p:sp>
      <p:sp>
        <p:nvSpPr>
          <p:cNvPr id="19" name="CasellaDiTesto 20">
            <a:extLst>
              <a:ext uri="{FF2B5EF4-FFF2-40B4-BE49-F238E27FC236}">
                <a16:creationId xmlns:a16="http://schemas.microsoft.com/office/drawing/2014/main" id="{7DDA7925-AA2A-98E5-F2E1-B4B9F0E31D9A}"/>
              </a:ext>
            </a:extLst>
          </p:cNvPr>
          <p:cNvSpPr txBox="1"/>
          <p:nvPr/>
        </p:nvSpPr>
        <p:spPr>
          <a:xfrm>
            <a:off x="7669913" y="4414836"/>
            <a:ext cx="1212178" cy="253916"/>
          </a:xfrm>
          <a:prstGeom prst="rect">
            <a:avLst/>
          </a:prstGeom>
          <a:noFill/>
        </p:spPr>
        <p:txBody>
          <a:bodyPr wrap="square">
            <a:spAutoFit/>
          </a:bodyPr>
          <a:lstStyle/>
          <a:p>
            <a:r>
              <a:rPr lang="pt-BR" sz="1050" i="1" dirty="0"/>
              <a:t>M. </a:t>
            </a:r>
            <a:r>
              <a:rPr lang="pt-BR" sz="1050" i="1" dirty="0" err="1"/>
              <a:t>Statera</a:t>
            </a:r>
            <a:r>
              <a:rPr lang="pt-BR" sz="1050" i="1" dirty="0"/>
              <a:t>, INFN</a:t>
            </a:r>
            <a:endParaRPr lang="en-GB" sz="1050" i="1" dirty="0"/>
          </a:p>
        </p:txBody>
      </p:sp>
      <p:sp>
        <p:nvSpPr>
          <p:cNvPr id="20" name="TextBox 19">
            <a:extLst>
              <a:ext uri="{FF2B5EF4-FFF2-40B4-BE49-F238E27FC236}">
                <a16:creationId xmlns:a16="http://schemas.microsoft.com/office/drawing/2014/main" id="{B7C1539E-6CA4-6708-6348-C28E88998E5F}"/>
              </a:ext>
            </a:extLst>
          </p:cNvPr>
          <p:cNvSpPr txBox="1"/>
          <p:nvPr/>
        </p:nvSpPr>
        <p:spPr>
          <a:xfrm>
            <a:off x="6083380" y="138995"/>
            <a:ext cx="2670796" cy="1569660"/>
          </a:xfrm>
          <a:prstGeom prst="rect">
            <a:avLst/>
          </a:prstGeom>
          <a:noFill/>
          <a:ln w="38100">
            <a:solidFill>
              <a:srgbClr val="C00000"/>
            </a:solidFill>
          </a:ln>
        </p:spPr>
        <p:txBody>
          <a:bodyPr wrap="none" rtlCol="0">
            <a:spAutoFit/>
          </a:bodyPr>
          <a:lstStyle/>
          <a:p>
            <a:pPr algn="ctr"/>
            <a:r>
              <a:rPr lang="en-US" sz="1600" b="1" dirty="0">
                <a:solidFill>
                  <a:schemeClr val="accent6">
                    <a:lumMod val="50000"/>
                  </a:schemeClr>
                </a:solidFill>
              </a:rPr>
              <a:t>Collider Ring Magnets</a:t>
            </a:r>
          </a:p>
          <a:p>
            <a:r>
              <a:rPr lang="en-US" sz="1600" dirty="0">
                <a:solidFill>
                  <a:schemeClr val="accent6">
                    <a:lumMod val="50000"/>
                  </a:schemeClr>
                </a:solidFill>
              </a:rPr>
              <a:t>Field: 16 T peak (IR 20 T)</a:t>
            </a:r>
          </a:p>
          <a:p>
            <a:r>
              <a:rPr lang="en-US" sz="1600" dirty="0">
                <a:solidFill>
                  <a:schemeClr val="accent6">
                    <a:lumMod val="50000"/>
                  </a:schemeClr>
                </a:solidFill>
              </a:rPr>
              <a:t>Bore: 150 mm</a:t>
            </a:r>
          </a:p>
          <a:p>
            <a:r>
              <a:rPr lang="en-US" sz="1600" dirty="0">
                <a:solidFill>
                  <a:schemeClr val="accent6">
                    <a:lumMod val="50000"/>
                  </a:schemeClr>
                </a:solidFill>
              </a:rPr>
              <a:t>Length: 10 m … 15 m (x 700)</a:t>
            </a:r>
          </a:p>
          <a:p>
            <a:r>
              <a:rPr lang="en-US" sz="1600" dirty="0">
                <a:solidFill>
                  <a:schemeClr val="accent6">
                    <a:lumMod val="50000"/>
                  </a:schemeClr>
                </a:solidFill>
              </a:rPr>
              <a:t>Radiation heat load: ≈ 5 W/m</a:t>
            </a:r>
          </a:p>
          <a:p>
            <a:r>
              <a:rPr lang="en-US" sz="1600" dirty="0">
                <a:solidFill>
                  <a:schemeClr val="accent6">
                    <a:lumMod val="50000"/>
                  </a:schemeClr>
                </a:solidFill>
              </a:rPr>
              <a:t>Radiation dose: ≈ 20…40 </a:t>
            </a:r>
            <a:r>
              <a:rPr lang="en-US" sz="1600" dirty="0" err="1">
                <a:solidFill>
                  <a:schemeClr val="accent6">
                    <a:lumMod val="50000"/>
                  </a:schemeClr>
                </a:solidFill>
              </a:rPr>
              <a:t>MGy</a:t>
            </a:r>
            <a:endParaRPr lang="en-US" sz="1600" dirty="0">
              <a:solidFill>
                <a:schemeClr val="accent6">
                  <a:lumMod val="50000"/>
                </a:schemeClr>
              </a:solidFill>
            </a:endParaRPr>
          </a:p>
        </p:txBody>
      </p:sp>
      <p:sp>
        <p:nvSpPr>
          <p:cNvPr id="21" name="TextBox 20">
            <a:extLst>
              <a:ext uri="{FF2B5EF4-FFF2-40B4-BE49-F238E27FC236}">
                <a16:creationId xmlns:a16="http://schemas.microsoft.com/office/drawing/2014/main" id="{E5604C3C-8329-483F-3E41-3A15C3FA1936}"/>
              </a:ext>
            </a:extLst>
          </p:cNvPr>
          <p:cNvSpPr txBox="1"/>
          <p:nvPr/>
        </p:nvSpPr>
        <p:spPr>
          <a:xfrm>
            <a:off x="4190242" y="397839"/>
            <a:ext cx="1509644" cy="369332"/>
          </a:xfrm>
          <a:prstGeom prst="rect">
            <a:avLst/>
          </a:prstGeom>
          <a:noFill/>
        </p:spPr>
        <p:txBody>
          <a:bodyPr wrap="none" rtlCol="0">
            <a:spAutoFit/>
          </a:bodyPr>
          <a:lstStyle/>
          <a:p>
            <a:r>
              <a:rPr lang="en-US" sz="1800" dirty="0"/>
              <a:t>10 </a:t>
            </a:r>
            <a:r>
              <a:rPr lang="en-US" sz="1800" dirty="0" err="1"/>
              <a:t>TeV</a:t>
            </a:r>
            <a:r>
              <a:rPr lang="en-US" sz="1800" dirty="0"/>
              <a:t> Option</a:t>
            </a:r>
          </a:p>
        </p:txBody>
      </p:sp>
    </p:spTree>
    <p:extLst>
      <p:ext uri="{BB962C8B-B14F-4D97-AF65-F5344CB8AC3E}">
        <p14:creationId xmlns:p14="http://schemas.microsoft.com/office/powerpoint/2010/main" val="119258820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41A02DD-80C8-8EE1-49C2-8FD988C25942}"/>
              </a:ext>
            </a:extLst>
          </p:cNvPr>
          <p:cNvSpPr>
            <a:spLocks noGrp="1"/>
          </p:cNvSpPr>
          <p:nvPr>
            <p:ph idx="1"/>
          </p:nvPr>
        </p:nvSpPr>
        <p:spPr>
          <a:xfrm>
            <a:off x="228603" y="728664"/>
            <a:ext cx="5473387" cy="3794522"/>
          </a:xfrm>
        </p:spPr>
        <p:txBody>
          <a:bodyPr/>
          <a:lstStyle/>
          <a:p>
            <a:pPr>
              <a:lnSpc>
                <a:spcPct val="150000"/>
              </a:lnSpc>
            </a:pPr>
            <a:r>
              <a:rPr lang="en-US" b="1" dirty="0">
                <a:solidFill>
                  <a:srgbClr val="002060"/>
                </a:solidFill>
              </a:rPr>
              <a:t>In general . . . </a:t>
            </a:r>
          </a:p>
          <a:p>
            <a:pPr marL="628649" lvl="2" indent="-285750">
              <a:lnSpc>
                <a:spcPct val="150000"/>
              </a:lnSpc>
              <a:spcBef>
                <a:spcPts val="0"/>
              </a:spcBef>
              <a:buFont typeface="Courier New" panose="02070309020205020404" pitchFamily="49" charset="0"/>
              <a:buChar char="o"/>
            </a:pPr>
            <a:r>
              <a:rPr lang="en-US" dirty="0">
                <a:solidFill>
                  <a:srgbClr val="002060"/>
                </a:solidFill>
              </a:rPr>
              <a:t>High field dipoles– up to 17T (and perhaps 20 – 24T)</a:t>
            </a:r>
          </a:p>
          <a:p>
            <a:pPr marL="628649" lvl="2" indent="-285750">
              <a:lnSpc>
                <a:spcPct val="150000"/>
              </a:lnSpc>
              <a:spcBef>
                <a:spcPts val="0"/>
              </a:spcBef>
              <a:buFont typeface="Courier New" panose="02070309020205020404" pitchFamily="49" charset="0"/>
              <a:buChar char="o"/>
            </a:pPr>
            <a:r>
              <a:rPr lang="en-US" dirty="0">
                <a:solidFill>
                  <a:srgbClr val="002060"/>
                </a:solidFill>
              </a:rPr>
              <a:t>Large aperture interaction region quadrupoles</a:t>
            </a:r>
          </a:p>
          <a:p>
            <a:pPr marL="628649" lvl="2" indent="-285750">
              <a:lnSpc>
                <a:spcPct val="150000"/>
              </a:lnSpc>
              <a:spcBef>
                <a:spcPts val="0"/>
              </a:spcBef>
              <a:buFont typeface="Courier New" panose="02070309020205020404" pitchFamily="49" charset="0"/>
              <a:buChar char="o"/>
            </a:pPr>
            <a:r>
              <a:rPr lang="en-US" dirty="0">
                <a:solidFill>
                  <a:srgbClr val="002060"/>
                </a:solidFill>
              </a:rPr>
              <a:t>Sustainability              higher operating temperatures</a:t>
            </a:r>
            <a:endParaRPr lang="en-US" dirty="0"/>
          </a:p>
          <a:p>
            <a:pPr marL="338137" lvl="1" indent="-285750">
              <a:lnSpc>
                <a:spcPct val="150000"/>
              </a:lnSpc>
              <a:spcBef>
                <a:spcPts val="0"/>
              </a:spcBef>
              <a:buFont typeface="Courier New" panose="02070309020205020404" pitchFamily="49" charset="0"/>
              <a:buChar char="o"/>
            </a:pPr>
            <a:r>
              <a:rPr lang="en-US" b="1" dirty="0">
                <a:solidFill>
                  <a:srgbClr val="002060"/>
                </a:solidFill>
              </a:rPr>
              <a:t>Muon Collider (in addition to above)</a:t>
            </a:r>
          </a:p>
          <a:p>
            <a:pPr marL="628649" lvl="2" indent="-285750">
              <a:lnSpc>
                <a:spcPct val="150000"/>
              </a:lnSpc>
              <a:spcBef>
                <a:spcPts val="0"/>
              </a:spcBef>
              <a:buFont typeface="Courier New" panose="02070309020205020404" pitchFamily="49" charset="0"/>
              <a:buChar char="o"/>
            </a:pPr>
            <a:r>
              <a:rPr lang="en-US" dirty="0">
                <a:solidFill>
                  <a:srgbClr val="002060"/>
                </a:solidFill>
              </a:rPr>
              <a:t>Large apertures ( ~ 160mm) </a:t>
            </a:r>
          </a:p>
          <a:p>
            <a:pPr marL="628649" lvl="2" indent="-285750">
              <a:lnSpc>
                <a:spcPct val="150000"/>
              </a:lnSpc>
              <a:spcBef>
                <a:spcPts val="0"/>
              </a:spcBef>
              <a:buFont typeface="Courier New" panose="02070309020205020404" pitchFamily="49" charset="0"/>
              <a:buChar char="o"/>
            </a:pPr>
            <a:r>
              <a:rPr lang="en-US" dirty="0">
                <a:solidFill>
                  <a:srgbClr val="002060"/>
                </a:solidFill>
              </a:rPr>
              <a:t>(Very) fast ramping magnets</a:t>
            </a:r>
          </a:p>
          <a:p>
            <a:pPr marL="628649" lvl="2" indent="-285750">
              <a:lnSpc>
                <a:spcPct val="150000"/>
              </a:lnSpc>
              <a:spcBef>
                <a:spcPts val="0"/>
              </a:spcBef>
              <a:buFont typeface="Courier New" panose="02070309020205020404" pitchFamily="49" charset="0"/>
              <a:buChar char="o"/>
            </a:pPr>
            <a:r>
              <a:rPr lang="en-US" dirty="0">
                <a:solidFill>
                  <a:srgbClr val="002060"/>
                </a:solidFill>
              </a:rPr>
              <a:t>Large aperture, high field solenoids (&gt; 30T)</a:t>
            </a:r>
          </a:p>
          <a:p>
            <a:pPr marL="628649" lvl="2" indent="-285750">
              <a:lnSpc>
                <a:spcPct val="150000"/>
              </a:lnSpc>
              <a:spcBef>
                <a:spcPts val="0"/>
              </a:spcBef>
              <a:buFont typeface="Courier New" panose="02070309020205020404" pitchFamily="49" charset="0"/>
              <a:buChar char="o"/>
            </a:pPr>
            <a:r>
              <a:rPr lang="en-US" dirty="0">
                <a:solidFill>
                  <a:srgbClr val="002060"/>
                </a:solidFill>
              </a:rPr>
              <a:t>Operation in high radiation, high heat load environment</a:t>
            </a:r>
          </a:p>
        </p:txBody>
      </p:sp>
      <p:sp>
        <p:nvSpPr>
          <p:cNvPr id="4" name="Title 3">
            <a:extLst>
              <a:ext uri="{FF2B5EF4-FFF2-40B4-BE49-F238E27FC236}">
                <a16:creationId xmlns:a16="http://schemas.microsoft.com/office/drawing/2014/main" id="{95186851-96BB-BF28-D9C6-F9DD4382FC8F}"/>
              </a:ext>
            </a:extLst>
          </p:cNvPr>
          <p:cNvSpPr>
            <a:spLocks noGrp="1"/>
          </p:cNvSpPr>
          <p:nvPr>
            <p:ph type="title"/>
          </p:nvPr>
        </p:nvSpPr>
        <p:spPr/>
        <p:txBody>
          <a:bodyPr/>
          <a:lstStyle/>
          <a:p>
            <a:r>
              <a:rPr lang="en-US" sz="2400" dirty="0"/>
              <a:t>Summarizing magnet needs for potential future colliders</a:t>
            </a:r>
          </a:p>
        </p:txBody>
      </p:sp>
      <p:sp>
        <p:nvSpPr>
          <p:cNvPr id="5" name="Footer Placeholder 4">
            <a:extLst>
              <a:ext uri="{FF2B5EF4-FFF2-40B4-BE49-F238E27FC236}">
                <a16:creationId xmlns:a16="http://schemas.microsoft.com/office/drawing/2014/main" id="{79085C1B-41F2-8FAC-BE10-3B2E6551E4CD}"/>
              </a:ext>
            </a:extLst>
          </p:cNvPr>
          <p:cNvSpPr>
            <a:spLocks noGrp="1"/>
          </p:cNvSpPr>
          <p:nvPr>
            <p:ph type="ftr" sz="quarter" idx="3"/>
          </p:nvPr>
        </p:nvSpPr>
        <p:spPr>
          <a:prstGeom prst="rect">
            <a:avLst/>
          </a:prstGeom>
        </p:spPr>
        <p:txBody>
          <a:bodyPr vert="horz" lIns="91440" tIns="45720" rIns="91440" bIns="45720" rtlCol="0" anchor="ct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chemeClr val="bg1"/>
                </a:solidFill>
                <a:effectLst/>
                <a:uFillTx/>
                <a:latin typeface="+mn-lt"/>
                <a:ea typeface="+mn-ea"/>
                <a:cs typeface="+mn-cs"/>
                <a:sym typeface="Calibri"/>
              </a:defRPr>
            </a:lvl1pPr>
            <a:lvl2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2pPr>
            <a:lvl3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3pPr>
            <a:lvl4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4pPr>
            <a:lvl5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5pPr>
            <a:lvl6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6pPr>
            <a:lvl7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7pPr>
            <a:lvl8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8pPr>
            <a:lvl9pPr marL="0" marR="0" indent="0" algn="l" defTabSz="9144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Calibri"/>
              </a:defRPr>
            </a:lvl9pPr>
          </a:lstStyle>
          <a:p>
            <a:r>
              <a:rPr lang="en-US" dirty="0"/>
              <a:t>S. Gourlay EUCAS 9-23</a:t>
            </a:r>
          </a:p>
        </p:txBody>
      </p:sp>
      <p:sp>
        <p:nvSpPr>
          <p:cNvPr id="2" name="Slide Number Placeholder 1">
            <a:extLst>
              <a:ext uri="{FF2B5EF4-FFF2-40B4-BE49-F238E27FC236}">
                <a16:creationId xmlns:a16="http://schemas.microsoft.com/office/drawing/2014/main" id="{44DFD1A5-96F5-7948-E951-D788378C6E01}"/>
              </a:ext>
            </a:extLst>
          </p:cNvPr>
          <p:cNvSpPr>
            <a:spLocks noGrp="1"/>
          </p:cNvSpPr>
          <p:nvPr>
            <p:ph type="sldNum" sz="quarter" idx="4"/>
          </p:nvPr>
        </p:nvSpPr>
        <p:spPr>
          <a:prstGeom prst="rect">
            <a:avLst/>
          </a:prstGeom>
        </p:spPr>
        <p:txBody>
          <a:bodyPr vert="horz" wrap="square" lIns="0" tIns="0" rIns="0" bIns="0" numCol="1" anchor="t" anchorCtr="0" compatLnSpc="1">
            <a:prstTxWarp prst="textNoShape">
              <a:avLst/>
            </a:prstTxWarp>
          </a:bodyPr>
          <a:lstStyle>
            <a:defPPr>
              <a:defRPr lang="en-US"/>
            </a:defPPr>
            <a:lvl1pPr algn="l" defTabSz="457200" rtl="0" fontAlgn="base">
              <a:spcBef>
                <a:spcPct val="0"/>
              </a:spcBef>
              <a:spcAft>
                <a:spcPct val="0"/>
              </a:spcAft>
              <a:defRPr sz="900" kern="1200">
                <a:solidFill>
                  <a:srgbClr val="0061A8"/>
                </a:solidFill>
                <a:latin typeface="Helvetica" charset="0"/>
                <a:ea typeface="Geneva"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fld id="{86CB4B4D-7CA3-9044-876B-883B54F8677D}" type="slidenum">
              <a:rPr lang="en-US" smtClean="0"/>
              <a:pPr/>
              <a:t>29</a:t>
            </a:fld>
            <a:endParaRPr lang="en-US"/>
          </a:p>
        </p:txBody>
      </p:sp>
      <p:sp>
        <p:nvSpPr>
          <p:cNvPr id="3" name="Up Arrow 2">
            <a:extLst>
              <a:ext uri="{FF2B5EF4-FFF2-40B4-BE49-F238E27FC236}">
                <a16:creationId xmlns:a16="http://schemas.microsoft.com/office/drawing/2014/main" id="{62CE5471-AD0E-3334-10B8-D2C57BFD9A78}"/>
              </a:ext>
            </a:extLst>
          </p:cNvPr>
          <p:cNvSpPr/>
          <p:nvPr/>
        </p:nvSpPr>
        <p:spPr>
          <a:xfrm rot="5400000">
            <a:off x="2258184" y="1737795"/>
            <a:ext cx="170124" cy="582837"/>
          </a:xfrm>
          <a:prstGeom prst="up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Date Placeholder 7">
            <a:extLst>
              <a:ext uri="{FF2B5EF4-FFF2-40B4-BE49-F238E27FC236}">
                <a16:creationId xmlns:a16="http://schemas.microsoft.com/office/drawing/2014/main" id="{FF005F99-651D-B1E8-9483-9C0C16AE7E12}"/>
              </a:ext>
            </a:extLst>
          </p:cNvPr>
          <p:cNvSpPr>
            <a:spLocks noGrp="1"/>
          </p:cNvSpPr>
          <p:nvPr>
            <p:ph type="dt" sz="half" idx="2"/>
          </p:nvPr>
        </p:nvSpPr>
        <p:spPr/>
        <p:txBody>
          <a:bodyPr/>
          <a:lstStyle/>
          <a:p>
            <a:pPr>
              <a:defRPr/>
            </a:pPr>
            <a:fld id="{4C691EB3-03D7-884F-97B1-BF360A839CB9}" type="datetime1">
              <a:rPr lang="en-US" smtClean="0"/>
              <a:t>9/5/23</a:t>
            </a:fld>
            <a:endParaRPr lang="en-US" dirty="0"/>
          </a:p>
        </p:txBody>
      </p:sp>
      <p:sp>
        <p:nvSpPr>
          <p:cNvPr id="9" name="TextBox 8">
            <a:extLst>
              <a:ext uri="{FF2B5EF4-FFF2-40B4-BE49-F238E27FC236}">
                <a16:creationId xmlns:a16="http://schemas.microsoft.com/office/drawing/2014/main" id="{2BEDE025-93C1-4416-9989-9B6739E3554E}"/>
              </a:ext>
            </a:extLst>
          </p:cNvPr>
          <p:cNvSpPr txBox="1"/>
          <p:nvPr/>
        </p:nvSpPr>
        <p:spPr>
          <a:xfrm>
            <a:off x="5872976" y="1544041"/>
            <a:ext cx="3056734" cy="3077766"/>
          </a:xfrm>
          <a:prstGeom prst="rect">
            <a:avLst/>
          </a:prstGeom>
          <a:noFill/>
        </p:spPr>
        <p:txBody>
          <a:bodyPr wrap="none" rtlCol="0">
            <a:spAutoFit/>
          </a:bodyPr>
          <a:lstStyle/>
          <a:p>
            <a:r>
              <a:rPr lang="en-US" sz="2000" u="sng" dirty="0"/>
              <a:t>Challenges</a:t>
            </a:r>
          </a:p>
          <a:p>
            <a:pPr marL="285750" indent="-285750">
              <a:buFont typeface="Arial" panose="020B0604020202020204" pitchFamily="34" charset="0"/>
              <a:buChar char="•"/>
            </a:pPr>
            <a:r>
              <a:rPr lang="en-US" sz="1800" dirty="0"/>
              <a:t>He cost/availability</a:t>
            </a:r>
          </a:p>
          <a:p>
            <a:pPr marL="285750" indent="-285750">
              <a:buFont typeface="Arial" panose="020B0604020202020204" pitchFamily="34" charset="0"/>
              <a:buChar char="•"/>
            </a:pPr>
            <a:r>
              <a:rPr lang="en-US" sz="1800" dirty="0"/>
              <a:t>High stresses</a:t>
            </a:r>
          </a:p>
          <a:p>
            <a:pPr marL="285750" indent="-285750">
              <a:buFont typeface="Arial" panose="020B0604020202020204" pitchFamily="34" charset="0"/>
              <a:buChar char="•"/>
            </a:pPr>
            <a:r>
              <a:rPr lang="en-US" sz="1800" dirty="0"/>
              <a:t>High radiation environment</a:t>
            </a:r>
          </a:p>
          <a:p>
            <a:endParaRPr lang="en-US" sz="2000" dirty="0"/>
          </a:p>
          <a:p>
            <a:r>
              <a:rPr lang="en-US" sz="2000" u="sng" dirty="0"/>
              <a:t>Opportunities</a:t>
            </a:r>
          </a:p>
          <a:p>
            <a:pPr marL="285750" indent="-285750">
              <a:buFont typeface="Arial" panose="020B0604020202020204" pitchFamily="34" charset="0"/>
              <a:buChar char="•"/>
            </a:pPr>
            <a:r>
              <a:rPr lang="en-US" sz="1800" dirty="0"/>
              <a:t>HTS	</a:t>
            </a:r>
          </a:p>
          <a:p>
            <a:pPr marL="285750" indent="-285750">
              <a:buFont typeface="Arial" panose="020B0604020202020204" pitchFamily="34" charset="0"/>
              <a:buChar char="•"/>
            </a:pPr>
            <a:r>
              <a:rPr lang="en-US" sz="1800" dirty="0"/>
              <a:t>LH</a:t>
            </a:r>
            <a:r>
              <a:rPr lang="en-US" sz="1800" baseline="-25000" dirty="0"/>
              <a:t>2</a:t>
            </a:r>
            <a:r>
              <a:rPr lang="en-US" sz="1800" dirty="0"/>
              <a:t>, hydrogen economy</a:t>
            </a:r>
          </a:p>
          <a:p>
            <a:pPr marL="285750" indent="-285750">
              <a:buFont typeface="Arial" panose="020B0604020202020204" pitchFamily="34" charset="0"/>
              <a:buChar char="•"/>
            </a:pPr>
            <a:r>
              <a:rPr lang="en-US" sz="1800" dirty="0"/>
              <a:t>Fusion driving REBCO cost</a:t>
            </a:r>
          </a:p>
          <a:p>
            <a:r>
              <a:rPr lang="en-US" sz="2000" dirty="0"/>
              <a:t>	</a:t>
            </a:r>
          </a:p>
        </p:txBody>
      </p:sp>
      <p:sp>
        <p:nvSpPr>
          <p:cNvPr id="10" name="TextBox 9">
            <a:extLst>
              <a:ext uri="{FF2B5EF4-FFF2-40B4-BE49-F238E27FC236}">
                <a16:creationId xmlns:a16="http://schemas.microsoft.com/office/drawing/2014/main" id="{6105A952-8EF4-F327-3755-03E5AB4877DB}"/>
              </a:ext>
            </a:extLst>
          </p:cNvPr>
          <p:cNvSpPr txBox="1"/>
          <p:nvPr/>
        </p:nvSpPr>
        <p:spPr>
          <a:xfrm>
            <a:off x="1009604" y="4153854"/>
            <a:ext cx="2887457" cy="738664"/>
          </a:xfrm>
          <a:prstGeom prst="rect">
            <a:avLst/>
          </a:prstGeom>
          <a:noFill/>
        </p:spPr>
        <p:txBody>
          <a:bodyPr wrap="none" rtlCol="0">
            <a:spAutoFit/>
          </a:bodyPr>
          <a:lstStyle/>
          <a:p>
            <a:r>
              <a:rPr lang="en-US" sz="1800" dirty="0"/>
              <a:t>Need to ramp up R&amp;D NOW!</a:t>
            </a:r>
          </a:p>
          <a:p>
            <a:endParaRPr lang="en-US" dirty="0"/>
          </a:p>
        </p:txBody>
      </p:sp>
      <p:sp>
        <p:nvSpPr>
          <p:cNvPr id="11" name="Bent-Up Arrow 10">
            <a:extLst>
              <a:ext uri="{FF2B5EF4-FFF2-40B4-BE49-F238E27FC236}">
                <a16:creationId xmlns:a16="http://schemas.microsoft.com/office/drawing/2014/main" id="{C148293B-B42F-3D97-B4C2-9E5C3FFB95F2}"/>
              </a:ext>
            </a:extLst>
          </p:cNvPr>
          <p:cNvSpPr/>
          <p:nvPr/>
        </p:nvSpPr>
        <p:spPr>
          <a:xfrm rot="5400000">
            <a:off x="219312" y="3851303"/>
            <a:ext cx="738665" cy="605102"/>
          </a:xfrm>
          <a:prstGeom prst="bentUp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2185699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Diagram&#10;&#10;Description automatically generated">
            <a:extLst>
              <a:ext uri="{FF2B5EF4-FFF2-40B4-BE49-F238E27FC236}">
                <a16:creationId xmlns:a16="http://schemas.microsoft.com/office/drawing/2014/main" id="{6F8D700C-A3F8-AD68-9195-AC156B8727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3" y="761335"/>
            <a:ext cx="8672513" cy="3729179"/>
          </a:xfrm>
          <a:prstGeom prst="rect">
            <a:avLst/>
          </a:prstGeom>
          <a:noFill/>
        </p:spPr>
      </p:pic>
      <p:sp>
        <p:nvSpPr>
          <p:cNvPr id="4" name="Title 3">
            <a:extLst>
              <a:ext uri="{FF2B5EF4-FFF2-40B4-BE49-F238E27FC236}">
                <a16:creationId xmlns:a16="http://schemas.microsoft.com/office/drawing/2014/main" id="{2AC9A211-26E3-CB8B-5279-67B9640B33CC}"/>
              </a:ext>
            </a:extLst>
          </p:cNvPr>
          <p:cNvSpPr>
            <a:spLocks noGrp="1"/>
          </p:cNvSpPr>
          <p:nvPr>
            <p:ph type="title"/>
          </p:nvPr>
        </p:nvSpPr>
        <p:spPr>
          <a:xfrm>
            <a:off x="228600" y="188814"/>
            <a:ext cx="8686800" cy="320908"/>
          </a:xfrm>
        </p:spPr>
        <p:txBody>
          <a:bodyPr anchor="b">
            <a:normAutofit/>
          </a:bodyPr>
          <a:lstStyle/>
          <a:p>
            <a:pPr>
              <a:lnSpc>
                <a:spcPct val="90000"/>
              </a:lnSpc>
            </a:pPr>
            <a:r>
              <a:rPr lang="en-US" dirty="0"/>
              <a:t>Strategic Planning Process for the US – Snowmass/P5</a:t>
            </a:r>
          </a:p>
        </p:txBody>
      </p:sp>
      <p:sp>
        <p:nvSpPr>
          <p:cNvPr id="11" name="Date Placeholder 3">
            <a:extLst>
              <a:ext uri="{FF2B5EF4-FFF2-40B4-BE49-F238E27FC236}">
                <a16:creationId xmlns:a16="http://schemas.microsoft.com/office/drawing/2014/main" id="{96681EC8-1548-BF87-22DC-5CD0EA5FF819}"/>
              </a:ext>
            </a:extLst>
          </p:cNvPr>
          <p:cNvSpPr>
            <a:spLocks noGrp="1"/>
          </p:cNvSpPr>
          <p:nvPr>
            <p:ph type="dt" sz="half" idx="2"/>
          </p:nvPr>
        </p:nvSpPr>
        <p:spPr>
          <a:xfrm>
            <a:off x="736827" y="4878161"/>
            <a:ext cx="675368" cy="180975"/>
          </a:xfrm>
        </p:spPr>
        <p:txBody>
          <a:bodyPr/>
          <a:lstStyle/>
          <a:p>
            <a:pPr>
              <a:spcAft>
                <a:spcPts val="600"/>
              </a:spcAft>
              <a:defRPr/>
            </a:pPr>
            <a:fld id="{6E0181E1-3541-7042-B495-EA7B97777819}" type="datetime1">
              <a:rPr lang="en-US" smtClean="0"/>
              <a:t>9/5/23</a:t>
            </a:fld>
            <a:endParaRPr lang="en-US"/>
          </a:p>
        </p:txBody>
      </p:sp>
      <p:sp>
        <p:nvSpPr>
          <p:cNvPr id="13" name="Footer Placeholder 4">
            <a:extLst>
              <a:ext uri="{FF2B5EF4-FFF2-40B4-BE49-F238E27FC236}">
                <a16:creationId xmlns:a16="http://schemas.microsoft.com/office/drawing/2014/main" id="{AFB04D07-21E5-80AA-3CE7-D6E94208716E}"/>
              </a:ext>
            </a:extLst>
          </p:cNvPr>
          <p:cNvSpPr>
            <a:spLocks noGrp="1"/>
          </p:cNvSpPr>
          <p:nvPr>
            <p:ph type="ftr" sz="quarter" idx="3"/>
          </p:nvPr>
        </p:nvSpPr>
        <p:spPr>
          <a:xfrm>
            <a:off x="1530603" y="4878161"/>
            <a:ext cx="6262118" cy="182155"/>
          </a:xfrm>
        </p:spPr>
        <p:txBody>
          <a:bodyPr/>
          <a:lstStyle/>
          <a:p>
            <a:pPr>
              <a:spcAft>
                <a:spcPts val="600"/>
              </a:spcAft>
              <a:defRPr/>
            </a:pPr>
            <a:r>
              <a:rPr lang="en-US"/>
              <a:t>S. Gourlay EUCAS 9-23</a:t>
            </a:r>
            <a:endParaRPr lang="en-US" b="1"/>
          </a:p>
        </p:txBody>
      </p:sp>
      <p:sp>
        <p:nvSpPr>
          <p:cNvPr id="15" name="Slide Number Placeholder 5">
            <a:extLst>
              <a:ext uri="{FF2B5EF4-FFF2-40B4-BE49-F238E27FC236}">
                <a16:creationId xmlns:a16="http://schemas.microsoft.com/office/drawing/2014/main" id="{623FC02D-98ED-48A0-94D2-080FF13AAF99}"/>
              </a:ext>
            </a:extLst>
          </p:cNvPr>
          <p:cNvSpPr>
            <a:spLocks noGrp="1"/>
          </p:cNvSpPr>
          <p:nvPr>
            <p:ph type="sldNum" sz="quarter" idx="4"/>
          </p:nvPr>
        </p:nvSpPr>
        <p:spPr>
          <a:xfrm>
            <a:off x="222250" y="4878161"/>
            <a:ext cx="414338" cy="177964"/>
          </a:xfrm>
        </p:spPr>
        <p:txBody>
          <a:bodyPr/>
          <a:lstStyle/>
          <a:p>
            <a:pPr>
              <a:spcAft>
                <a:spcPts val="600"/>
              </a:spcAft>
              <a:defRPr/>
            </a:pPr>
            <a:fld id="{148C009B-CB69-E04A-B9B3-34B26D69E9CF}" type="slidenum">
              <a:rPr lang="en-US" smtClean="0"/>
              <a:pPr>
                <a:spcAft>
                  <a:spcPts val="600"/>
                </a:spcAft>
                <a:defRPr/>
              </a:pPr>
              <a:t>3</a:t>
            </a:fld>
            <a:endParaRPr lang="en-US"/>
          </a:p>
        </p:txBody>
      </p:sp>
      <p:sp>
        <p:nvSpPr>
          <p:cNvPr id="7" name="TextBox 6">
            <a:extLst>
              <a:ext uri="{FF2B5EF4-FFF2-40B4-BE49-F238E27FC236}">
                <a16:creationId xmlns:a16="http://schemas.microsoft.com/office/drawing/2014/main" id="{9FA51F06-4CB0-8AAC-736F-71402D29E19D}"/>
              </a:ext>
            </a:extLst>
          </p:cNvPr>
          <p:cNvSpPr txBox="1"/>
          <p:nvPr/>
        </p:nvSpPr>
        <p:spPr>
          <a:xfrm>
            <a:off x="5630010" y="652986"/>
            <a:ext cx="3285387" cy="338554"/>
          </a:xfrm>
          <a:prstGeom prst="rect">
            <a:avLst/>
          </a:prstGeom>
          <a:noFill/>
        </p:spPr>
        <p:txBody>
          <a:bodyPr wrap="none" rtlCol="0">
            <a:spAutoFit/>
          </a:bodyPr>
          <a:lstStyle/>
          <a:p>
            <a:r>
              <a:rPr lang="en-US" sz="1600" dirty="0"/>
              <a:t>700-page report released in February</a:t>
            </a:r>
          </a:p>
        </p:txBody>
      </p:sp>
      <p:sp>
        <p:nvSpPr>
          <p:cNvPr id="8" name="TextBox 7">
            <a:extLst>
              <a:ext uri="{FF2B5EF4-FFF2-40B4-BE49-F238E27FC236}">
                <a16:creationId xmlns:a16="http://schemas.microsoft.com/office/drawing/2014/main" id="{4F47A0B3-0E4E-F69C-9E5B-BD82894A3D59}"/>
              </a:ext>
            </a:extLst>
          </p:cNvPr>
          <p:cNvSpPr txBox="1"/>
          <p:nvPr/>
        </p:nvSpPr>
        <p:spPr>
          <a:xfrm>
            <a:off x="7530790" y="3152078"/>
            <a:ext cx="1672683" cy="584775"/>
          </a:xfrm>
          <a:prstGeom prst="rect">
            <a:avLst/>
          </a:prstGeom>
          <a:noFill/>
        </p:spPr>
        <p:txBody>
          <a:bodyPr wrap="square" rtlCol="0">
            <a:spAutoFit/>
          </a:bodyPr>
          <a:lstStyle/>
          <a:p>
            <a:r>
              <a:rPr lang="en-US" sz="1600" dirty="0"/>
              <a:t>Report by the end of this year?</a:t>
            </a:r>
          </a:p>
        </p:txBody>
      </p:sp>
      <p:sp>
        <p:nvSpPr>
          <p:cNvPr id="2" name="TextBox 1">
            <a:extLst>
              <a:ext uri="{FF2B5EF4-FFF2-40B4-BE49-F238E27FC236}">
                <a16:creationId xmlns:a16="http://schemas.microsoft.com/office/drawing/2014/main" id="{8FDCC03D-88D0-6E4D-B71B-B551F9DAC6E6}"/>
              </a:ext>
            </a:extLst>
          </p:cNvPr>
          <p:cNvSpPr txBox="1"/>
          <p:nvPr/>
        </p:nvSpPr>
        <p:spPr>
          <a:xfrm>
            <a:off x="4891178" y="2395091"/>
            <a:ext cx="1928733" cy="461665"/>
          </a:xfrm>
          <a:prstGeom prst="rect">
            <a:avLst/>
          </a:prstGeom>
          <a:noFill/>
        </p:spPr>
        <p:txBody>
          <a:bodyPr wrap="none" rtlCol="0">
            <a:spAutoFit/>
          </a:bodyPr>
          <a:lstStyle/>
          <a:p>
            <a:r>
              <a:rPr lang="en-US" dirty="0"/>
              <a:t>10 “Frontiers”</a:t>
            </a:r>
          </a:p>
        </p:txBody>
      </p:sp>
    </p:spTree>
    <p:extLst>
      <p:ext uri="{BB962C8B-B14F-4D97-AF65-F5344CB8AC3E}">
        <p14:creationId xmlns:p14="http://schemas.microsoft.com/office/powerpoint/2010/main" val="42444712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FD5D60F-DE2F-BD0A-07E5-C1D158325AF4}"/>
              </a:ext>
            </a:extLst>
          </p:cNvPr>
          <p:cNvSpPr>
            <a:spLocks noGrp="1"/>
          </p:cNvSpPr>
          <p:nvPr>
            <p:ph type="title"/>
          </p:nvPr>
        </p:nvSpPr>
        <p:spPr/>
        <p:txBody>
          <a:bodyPr/>
          <a:lstStyle/>
          <a:p>
            <a:r>
              <a:rPr lang="en-US" dirty="0"/>
              <a:t>Estimate for Muon Collider Conductor Needs</a:t>
            </a:r>
          </a:p>
        </p:txBody>
      </p:sp>
      <p:sp>
        <p:nvSpPr>
          <p:cNvPr id="4" name="Date Placeholder 3">
            <a:extLst>
              <a:ext uri="{FF2B5EF4-FFF2-40B4-BE49-F238E27FC236}">
                <a16:creationId xmlns:a16="http://schemas.microsoft.com/office/drawing/2014/main" id="{F47EFCD6-5B95-E9FE-DF8C-1882A338950C}"/>
              </a:ext>
            </a:extLst>
          </p:cNvPr>
          <p:cNvSpPr>
            <a:spLocks noGrp="1"/>
          </p:cNvSpPr>
          <p:nvPr>
            <p:ph type="dt" sz="half" idx="2"/>
          </p:nvPr>
        </p:nvSpPr>
        <p:spPr/>
        <p:txBody>
          <a:bodyPr/>
          <a:lstStyle/>
          <a:p>
            <a:pPr>
              <a:defRPr/>
            </a:pPr>
            <a:fld id="{8173D5D1-C40A-A64A-AD4C-697EB48642D8}" type="datetime1">
              <a:rPr lang="en-US" smtClean="0"/>
              <a:t>9/6/23</a:t>
            </a:fld>
            <a:endParaRPr lang="en-US" dirty="0"/>
          </a:p>
        </p:txBody>
      </p:sp>
      <p:sp>
        <p:nvSpPr>
          <p:cNvPr id="5" name="Footer Placeholder 4">
            <a:extLst>
              <a:ext uri="{FF2B5EF4-FFF2-40B4-BE49-F238E27FC236}">
                <a16:creationId xmlns:a16="http://schemas.microsoft.com/office/drawing/2014/main" id="{0CA14746-64A7-62A8-30C7-46DBA0C1701C}"/>
              </a:ext>
            </a:extLst>
          </p:cNvPr>
          <p:cNvSpPr>
            <a:spLocks noGrp="1"/>
          </p:cNvSpPr>
          <p:nvPr>
            <p:ph type="ftr" sz="quarter" idx="3"/>
          </p:nvPr>
        </p:nvSpPr>
        <p:spPr/>
        <p:txBody>
          <a:bodyPr/>
          <a:lstStyle/>
          <a:p>
            <a:pPr>
              <a:defRPr/>
            </a:pPr>
            <a:r>
              <a:rPr lang="en-US" b="1"/>
              <a:t>S. Gourlay EUCAS 9-23</a:t>
            </a:r>
            <a:endParaRPr lang="en-US" b="1" dirty="0"/>
          </a:p>
        </p:txBody>
      </p:sp>
      <p:sp>
        <p:nvSpPr>
          <p:cNvPr id="6" name="Slide Number Placeholder 5">
            <a:extLst>
              <a:ext uri="{FF2B5EF4-FFF2-40B4-BE49-F238E27FC236}">
                <a16:creationId xmlns:a16="http://schemas.microsoft.com/office/drawing/2014/main" id="{CCE2B263-CEA7-8733-A49D-9ED605807F5D}"/>
              </a:ext>
            </a:extLst>
          </p:cNvPr>
          <p:cNvSpPr>
            <a:spLocks noGrp="1"/>
          </p:cNvSpPr>
          <p:nvPr>
            <p:ph type="sldNum" sz="quarter" idx="4"/>
          </p:nvPr>
        </p:nvSpPr>
        <p:spPr/>
        <p:txBody>
          <a:bodyPr/>
          <a:lstStyle/>
          <a:p>
            <a:pPr>
              <a:defRPr/>
            </a:pPr>
            <a:fld id="{148C009B-CB69-E04A-B9B3-34B26D69E9CF}" type="slidenum">
              <a:rPr lang="en-US" smtClean="0"/>
              <a:pPr>
                <a:defRPr/>
              </a:pPr>
              <a:t>30</a:t>
            </a:fld>
            <a:endParaRPr lang="en-US" dirty="0"/>
          </a:p>
        </p:txBody>
      </p:sp>
      <p:sp>
        <p:nvSpPr>
          <p:cNvPr id="7" name="Content Placeholder 3">
            <a:extLst>
              <a:ext uri="{FF2B5EF4-FFF2-40B4-BE49-F238E27FC236}">
                <a16:creationId xmlns:a16="http://schemas.microsoft.com/office/drawing/2014/main" id="{85CC11B2-5F1F-7933-6B98-06A28C585B55}"/>
              </a:ext>
            </a:extLst>
          </p:cNvPr>
          <p:cNvSpPr>
            <a:spLocks noGrp="1"/>
          </p:cNvSpPr>
          <p:nvPr>
            <p:ph idx="1"/>
          </p:nvPr>
        </p:nvSpPr>
        <p:spPr/>
        <p:txBody>
          <a:bodyPr>
            <a:normAutofit/>
          </a:bodyPr>
          <a:lstStyle/>
          <a:p>
            <a:pPr lvl="0"/>
            <a:r>
              <a:rPr lang="en-US" dirty="0"/>
              <a:t>Assumptions </a:t>
            </a:r>
          </a:p>
          <a:p>
            <a:pPr lvl="1"/>
            <a:r>
              <a:rPr lang="en-US" dirty="0"/>
              <a:t>All magnets are wound with HTS “tape” of 4 mm width</a:t>
            </a:r>
          </a:p>
          <a:p>
            <a:pPr lvl="2"/>
            <a:r>
              <a:rPr lang="en-US" dirty="0"/>
              <a:t>Target and capture solenoids</a:t>
            </a:r>
          </a:p>
          <a:p>
            <a:pPr lvl="2"/>
            <a:r>
              <a:rPr lang="en-US" dirty="0"/>
              <a:t>6D cooling solenoids</a:t>
            </a:r>
          </a:p>
          <a:p>
            <a:pPr lvl="2"/>
            <a:r>
              <a:rPr lang="en-US" dirty="0"/>
              <a:t>Final cooling solenoids</a:t>
            </a:r>
          </a:p>
          <a:p>
            <a:pPr lvl="2"/>
            <a:r>
              <a:rPr lang="en-US" dirty="0"/>
              <a:t>Accelerator SC dipole magnets</a:t>
            </a:r>
          </a:p>
          <a:p>
            <a:pPr lvl="2"/>
            <a:r>
              <a:rPr lang="en-US" dirty="0"/>
              <a:t>Collider dipole and quadrupole magnets</a:t>
            </a:r>
          </a:p>
          <a:p>
            <a:pPr lvl="1"/>
            <a:r>
              <a:rPr lang="en-US" dirty="0"/>
              <a:t>Tape performance is based on present state-of-the-art (i.e. HTS for fusion specification)</a:t>
            </a:r>
          </a:p>
          <a:p>
            <a:pPr lvl="1"/>
            <a:r>
              <a:rPr lang="en-US" dirty="0"/>
              <a:t>Material quantities are based on an analytical calculation, assuming high current density for the accelerator (600 A/mm</a:t>
            </a:r>
            <a:r>
              <a:rPr lang="en-US" baseline="30000" dirty="0"/>
              <a:t>2</a:t>
            </a:r>
            <a:r>
              <a:rPr lang="en-US" dirty="0"/>
              <a:t>) and collider magnets (900 A/mm</a:t>
            </a:r>
            <a:r>
              <a:rPr lang="en-US" baseline="30000" dirty="0"/>
              <a:t>2</a:t>
            </a:r>
            <a:r>
              <a:rPr lang="en-US" dirty="0"/>
              <a:t>)</a:t>
            </a:r>
          </a:p>
          <a:p>
            <a:pPr lvl="1"/>
            <a:r>
              <a:rPr lang="en-US" dirty="0"/>
              <a:t>Timeline contains a R&amp;D and demonstration, prototyping, pre-series and series phase</a:t>
            </a:r>
            <a:endParaRPr lang="en-CH" dirty="0"/>
          </a:p>
        </p:txBody>
      </p:sp>
    </p:spTree>
    <p:extLst>
      <p:ext uri="{BB962C8B-B14F-4D97-AF65-F5344CB8AC3E}">
        <p14:creationId xmlns:p14="http://schemas.microsoft.com/office/powerpoint/2010/main" val="38221638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6C7DBAC-1F8E-FCAB-E4E7-DFB070E2E7EF}"/>
              </a:ext>
            </a:extLst>
          </p:cNvPr>
          <p:cNvSpPr>
            <a:spLocks noGrp="1"/>
          </p:cNvSpPr>
          <p:nvPr>
            <p:ph type="dt" sz="half" idx="2"/>
          </p:nvPr>
        </p:nvSpPr>
        <p:spPr/>
        <p:txBody>
          <a:bodyPr/>
          <a:lstStyle/>
          <a:p>
            <a:pPr>
              <a:defRPr/>
            </a:pPr>
            <a:fld id="{8173D5D1-C40A-A64A-AD4C-697EB48642D8}" type="datetime1">
              <a:rPr lang="en-US" smtClean="0"/>
              <a:t>9/6/23</a:t>
            </a:fld>
            <a:endParaRPr lang="en-US" dirty="0"/>
          </a:p>
        </p:txBody>
      </p:sp>
      <p:sp>
        <p:nvSpPr>
          <p:cNvPr id="5" name="Footer Placeholder 4">
            <a:extLst>
              <a:ext uri="{FF2B5EF4-FFF2-40B4-BE49-F238E27FC236}">
                <a16:creationId xmlns:a16="http://schemas.microsoft.com/office/drawing/2014/main" id="{67B30AD8-3596-B35E-FC9C-B0F29DB247AF}"/>
              </a:ext>
            </a:extLst>
          </p:cNvPr>
          <p:cNvSpPr>
            <a:spLocks noGrp="1"/>
          </p:cNvSpPr>
          <p:nvPr>
            <p:ph type="ftr" sz="quarter" idx="3"/>
          </p:nvPr>
        </p:nvSpPr>
        <p:spPr/>
        <p:txBody>
          <a:bodyPr/>
          <a:lstStyle/>
          <a:p>
            <a:pPr>
              <a:defRPr/>
            </a:pPr>
            <a:r>
              <a:rPr lang="en-US" b="1"/>
              <a:t>S. Gourlay EUCAS 9-23</a:t>
            </a:r>
            <a:endParaRPr lang="en-US" b="1" dirty="0"/>
          </a:p>
        </p:txBody>
      </p:sp>
      <p:sp>
        <p:nvSpPr>
          <p:cNvPr id="6" name="Slide Number Placeholder 5">
            <a:extLst>
              <a:ext uri="{FF2B5EF4-FFF2-40B4-BE49-F238E27FC236}">
                <a16:creationId xmlns:a16="http://schemas.microsoft.com/office/drawing/2014/main" id="{04E03A76-605D-9C45-A53F-13A3FE3C70D0}"/>
              </a:ext>
            </a:extLst>
          </p:cNvPr>
          <p:cNvSpPr>
            <a:spLocks noGrp="1"/>
          </p:cNvSpPr>
          <p:nvPr>
            <p:ph type="sldNum" sz="quarter" idx="4"/>
          </p:nvPr>
        </p:nvSpPr>
        <p:spPr/>
        <p:txBody>
          <a:bodyPr/>
          <a:lstStyle/>
          <a:p>
            <a:pPr>
              <a:defRPr/>
            </a:pPr>
            <a:fld id="{148C009B-CB69-E04A-B9B3-34B26D69E9CF}" type="slidenum">
              <a:rPr lang="en-US" smtClean="0"/>
              <a:pPr>
                <a:defRPr/>
              </a:pPr>
              <a:t>31</a:t>
            </a:fld>
            <a:endParaRPr lang="en-US" dirty="0"/>
          </a:p>
        </p:txBody>
      </p:sp>
      <p:sp>
        <p:nvSpPr>
          <p:cNvPr id="9" name="Rectangle 8">
            <a:extLst>
              <a:ext uri="{FF2B5EF4-FFF2-40B4-BE49-F238E27FC236}">
                <a16:creationId xmlns:a16="http://schemas.microsoft.com/office/drawing/2014/main" id="{C8529606-AB1B-4CA7-5E6D-EB0D544A61C8}"/>
              </a:ext>
            </a:extLst>
          </p:cNvPr>
          <p:cNvSpPr/>
          <p:nvPr/>
        </p:nvSpPr>
        <p:spPr>
          <a:xfrm rot="19959082">
            <a:off x="2839476" y="2411031"/>
            <a:ext cx="5336271" cy="523220"/>
          </a:xfrm>
          <a:prstGeom prst="rect">
            <a:avLst/>
          </a:prstGeom>
          <a:noFill/>
        </p:spPr>
        <p:txBody>
          <a:bodyPr wrap="square" lIns="91440" tIns="45720" rIns="91440" bIns="45720">
            <a:spAutoFit/>
          </a:bodyPr>
          <a:lstStyle/>
          <a:p>
            <a:pPr algn="ctr"/>
            <a:r>
              <a:rPr lang="en-US" sz="2800" b="0" cap="none" spc="0" dirty="0">
                <a:ln w="0"/>
                <a:solidFill>
                  <a:srgbClr val="FF0000"/>
                </a:solidFill>
                <a:effectLst>
                  <a:outerShdw blurRad="38100" dist="19050" dir="2700000" algn="tl" rotWithShape="0">
                    <a:schemeClr val="dk1">
                      <a:alpha val="40000"/>
                    </a:schemeClr>
                  </a:outerShdw>
                </a:effectLst>
              </a:rPr>
              <a:t>Preliminary estimate</a:t>
            </a:r>
          </a:p>
        </p:txBody>
      </p:sp>
      <p:sp>
        <p:nvSpPr>
          <p:cNvPr id="10" name="Title 2">
            <a:extLst>
              <a:ext uri="{FF2B5EF4-FFF2-40B4-BE49-F238E27FC236}">
                <a16:creationId xmlns:a16="http://schemas.microsoft.com/office/drawing/2014/main" id="{B1BFC919-5757-7D76-6E9D-9CC879A079AD}"/>
              </a:ext>
            </a:extLst>
          </p:cNvPr>
          <p:cNvSpPr>
            <a:spLocks noGrp="1"/>
          </p:cNvSpPr>
          <p:nvPr>
            <p:ph type="title"/>
          </p:nvPr>
        </p:nvSpPr>
        <p:spPr/>
        <p:txBody>
          <a:bodyPr/>
          <a:lstStyle/>
          <a:p>
            <a:r>
              <a:rPr lang="en-US" dirty="0"/>
              <a:t>Estimate for Muon Collider Conductor Needs</a:t>
            </a:r>
          </a:p>
        </p:txBody>
      </p:sp>
      <p:sp>
        <p:nvSpPr>
          <p:cNvPr id="20" name="TextBox 19">
            <a:extLst>
              <a:ext uri="{FF2B5EF4-FFF2-40B4-BE49-F238E27FC236}">
                <a16:creationId xmlns:a16="http://schemas.microsoft.com/office/drawing/2014/main" id="{AE29AEBE-6661-B210-B5F4-0BCD6DBFDCCF}"/>
              </a:ext>
            </a:extLst>
          </p:cNvPr>
          <p:cNvSpPr txBox="1"/>
          <p:nvPr/>
        </p:nvSpPr>
        <p:spPr>
          <a:xfrm>
            <a:off x="2332354" y="3050908"/>
            <a:ext cx="2028451" cy="584775"/>
          </a:xfrm>
          <a:prstGeom prst="rect">
            <a:avLst/>
          </a:prstGeom>
          <a:noFill/>
        </p:spPr>
        <p:txBody>
          <a:bodyPr wrap="square" rtlCol="0">
            <a:spAutoFit/>
          </a:bodyPr>
          <a:lstStyle/>
          <a:p>
            <a:r>
              <a:rPr lang="en-US" sz="1600" dirty="0"/>
              <a:t>Target and capture solenoids</a:t>
            </a:r>
            <a:endParaRPr lang="en-CH" sz="1600" dirty="0"/>
          </a:p>
        </p:txBody>
      </p:sp>
      <p:sp>
        <p:nvSpPr>
          <p:cNvPr id="21" name="Chevron 20">
            <a:extLst>
              <a:ext uri="{FF2B5EF4-FFF2-40B4-BE49-F238E27FC236}">
                <a16:creationId xmlns:a16="http://schemas.microsoft.com/office/drawing/2014/main" id="{041AD90B-B0D9-F964-BCC5-4DC5066F3193}"/>
              </a:ext>
            </a:extLst>
          </p:cNvPr>
          <p:cNvSpPr/>
          <p:nvPr/>
        </p:nvSpPr>
        <p:spPr>
          <a:xfrm>
            <a:off x="2268734" y="3701143"/>
            <a:ext cx="1214696" cy="112226"/>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00">
              <a:solidFill>
                <a:schemeClr val="tx1"/>
              </a:solidFill>
            </a:endParaRPr>
          </a:p>
        </p:txBody>
      </p:sp>
      <p:pic>
        <p:nvPicPr>
          <p:cNvPr id="23" name="Picture 22" descr="A graph with blue arrows and white text&#10;&#10;Description automatically generated">
            <a:extLst>
              <a:ext uri="{FF2B5EF4-FFF2-40B4-BE49-F238E27FC236}">
                <a16:creationId xmlns:a16="http://schemas.microsoft.com/office/drawing/2014/main" id="{4184F777-1302-82FF-5A91-D8C5B0DC284C}"/>
              </a:ext>
            </a:extLst>
          </p:cNvPr>
          <p:cNvPicPr>
            <a:picLocks noChangeAspect="1"/>
          </p:cNvPicPr>
          <p:nvPr/>
        </p:nvPicPr>
        <p:blipFill>
          <a:blip r:embed="rId2"/>
          <a:stretch>
            <a:fillRect/>
          </a:stretch>
        </p:blipFill>
        <p:spPr>
          <a:xfrm>
            <a:off x="636587" y="471783"/>
            <a:ext cx="7294183" cy="4130889"/>
          </a:xfrm>
          <a:prstGeom prst="rect">
            <a:avLst/>
          </a:prstGeom>
        </p:spPr>
      </p:pic>
    </p:spTree>
    <p:extLst>
      <p:ext uri="{BB962C8B-B14F-4D97-AF65-F5344CB8AC3E}">
        <p14:creationId xmlns:p14="http://schemas.microsoft.com/office/powerpoint/2010/main" val="27594998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7E439927-D667-9DB4-E893-524C4A2377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31038" y="2664116"/>
            <a:ext cx="1381952" cy="1819570"/>
          </a:xfrm>
          <a:prstGeom prst="rect">
            <a:avLst/>
          </a:prstGeom>
        </p:spPr>
      </p:pic>
      <p:sp>
        <p:nvSpPr>
          <p:cNvPr id="3" name="Title 2">
            <a:extLst>
              <a:ext uri="{FF2B5EF4-FFF2-40B4-BE49-F238E27FC236}">
                <a16:creationId xmlns:a16="http://schemas.microsoft.com/office/drawing/2014/main" id="{2379BD26-E3A2-DEBA-45A2-981D7A3619A1}"/>
              </a:ext>
            </a:extLst>
          </p:cNvPr>
          <p:cNvSpPr>
            <a:spLocks noGrp="1"/>
          </p:cNvSpPr>
          <p:nvPr>
            <p:ph type="title"/>
          </p:nvPr>
        </p:nvSpPr>
        <p:spPr/>
        <p:txBody>
          <a:bodyPr/>
          <a:lstStyle/>
          <a:p>
            <a:r>
              <a:rPr lang="en-US" dirty="0"/>
              <a:t>HEP-Driven Magnet Technology Chain</a:t>
            </a:r>
          </a:p>
        </p:txBody>
      </p:sp>
      <p:sp>
        <p:nvSpPr>
          <p:cNvPr id="4" name="Date Placeholder 3">
            <a:extLst>
              <a:ext uri="{FF2B5EF4-FFF2-40B4-BE49-F238E27FC236}">
                <a16:creationId xmlns:a16="http://schemas.microsoft.com/office/drawing/2014/main" id="{9C594DD5-C435-9353-7EC4-364ECB352531}"/>
              </a:ext>
            </a:extLst>
          </p:cNvPr>
          <p:cNvSpPr>
            <a:spLocks noGrp="1"/>
          </p:cNvSpPr>
          <p:nvPr>
            <p:ph type="dt" sz="half" idx="2"/>
          </p:nvPr>
        </p:nvSpPr>
        <p:spPr/>
        <p:txBody>
          <a:bodyPr/>
          <a:lstStyle/>
          <a:p>
            <a:pPr>
              <a:defRPr/>
            </a:pPr>
            <a:fld id="{81D68042-9CD7-014F-8A02-7C7639D522AC}" type="datetime1">
              <a:rPr lang="en-US" smtClean="0"/>
              <a:t>9/5/23</a:t>
            </a:fld>
            <a:endParaRPr lang="en-US" dirty="0"/>
          </a:p>
        </p:txBody>
      </p:sp>
      <p:sp>
        <p:nvSpPr>
          <p:cNvPr id="5" name="Footer Placeholder 4">
            <a:extLst>
              <a:ext uri="{FF2B5EF4-FFF2-40B4-BE49-F238E27FC236}">
                <a16:creationId xmlns:a16="http://schemas.microsoft.com/office/drawing/2014/main" id="{65A04E5D-7F51-4DC8-DD98-481356011E8F}"/>
              </a:ext>
            </a:extLst>
          </p:cNvPr>
          <p:cNvSpPr>
            <a:spLocks noGrp="1"/>
          </p:cNvSpPr>
          <p:nvPr>
            <p:ph type="ftr" sz="quarter" idx="3"/>
          </p:nvPr>
        </p:nvSpPr>
        <p:spPr/>
        <p:txBody>
          <a:bodyPr/>
          <a:lstStyle/>
          <a:p>
            <a:pPr>
              <a:defRPr/>
            </a:pPr>
            <a:r>
              <a:rPr lang="en-US"/>
              <a:t>S. Gourlay EUCAS 9-23</a:t>
            </a:r>
            <a:endParaRPr lang="en-US" b="1" dirty="0"/>
          </a:p>
        </p:txBody>
      </p:sp>
      <p:sp>
        <p:nvSpPr>
          <p:cNvPr id="6" name="Slide Number Placeholder 5">
            <a:extLst>
              <a:ext uri="{FF2B5EF4-FFF2-40B4-BE49-F238E27FC236}">
                <a16:creationId xmlns:a16="http://schemas.microsoft.com/office/drawing/2014/main" id="{D0529D8D-7804-2B5A-6FD1-8EEC4940CA9D}"/>
              </a:ext>
            </a:extLst>
          </p:cNvPr>
          <p:cNvSpPr>
            <a:spLocks noGrp="1"/>
          </p:cNvSpPr>
          <p:nvPr>
            <p:ph type="sldNum" sz="quarter" idx="4"/>
          </p:nvPr>
        </p:nvSpPr>
        <p:spPr/>
        <p:txBody>
          <a:bodyPr/>
          <a:lstStyle/>
          <a:p>
            <a:pPr>
              <a:defRPr/>
            </a:pPr>
            <a:fld id="{148C009B-CB69-E04A-B9B3-34B26D69E9CF}" type="slidenum">
              <a:rPr lang="en-US" smtClean="0"/>
              <a:pPr>
                <a:defRPr/>
              </a:pPr>
              <a:t>32</a:t>
            </a:fld>
            <a:endParaRPr lang="en-US" dirty="0"/>
          </a:p>
        </p:txBody>
      </p:sp>
      <p:sp>
        <p:nvSpPr>
          <p:cNvPr id="10" name="TextBox 9">
            <a:extLst>
              <a:ext uri="{FF2B5EF4-FFF2-40B4-BE49-F238E27FC236}">
                <a16:creationId xmlns:a16="http://schemas.microsoft.com/office/drawing/2014/main" id="{82F125AA-1051-DAC7-9B6E-7DCBFA1A6124}"/>
              </a:ext>
            </a:extLst>
          </p:cNvPr>
          <p:cNvSpPr txBox="1"/>
          <p:nvPr/>
        </p:nvSpPr>
        <p:spPr>
          <a:xfrm>
            <a:off x="2455615" y="2405700"/>
            <a:ext cx="3777573" cy="369332"/>
          </a:xfrm>
          <a:prstGeom prst="rect">
            <a:avLst/>
          </a:prstGeom>
          <a:noFill/>
        </p:spPr>
        <p:txBody>
          <a:bodyPr wrap="none" rtlCol="0">
            <a:spAutoFit/>
          </a:bodyPr>
          <a:lstStyle/>
          <a:p>
            <a:r>
              <a:rPr lang="en-US" sz="1800" dirty="0"/>
              <a:t>Broader Applications/Societal Benefits</a:t>
            </a:r>
          </a:p>
        </p:txBody>
      </p:sp>
      <p:pic>
        <p:nvPicPr>
          <p:cNvPr id="2" name="Picture 2">
            <a:extLst>
              <a:ext uri="{FF2B5EF4-FFF2-40B4-BE49-F238E27FC236}">
                <a16:creationId xmlns:a16="http://schemas.microsoft.com/office/drawing/2014/main" id="{27C07C7C-2972-ABF3-4353-F87456FE292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843" y="2957090"/>
            <a:ext cx="3214005" cy="916093"/>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A large metal container in a factory&#10;&#10;Description automatically generated with low confidence">
            <a:extLst>
              <a:ext uri="{FF2B5EF4-FFF2-40B4-BE49-F238E27FC236}">
                <a16:creationId xmlns:a16="http://schemas.microsoft.com/office/drawing/2014/main" id="{F11024A4-1C41-78E4-CF8E-A9A30E9F9EE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53996" y="2979050"/>
            <a:ext cx="1477042" cy="1018650"/>
          </a:xfrm>
          <a:prstGeom prst="rect">
            <a:avLst/>
          </a:prstGeom>
        </p:spPr>
      </p:pic>
      <p:grpSp>
        <p:nvGrpSpPr>
          <p:cNvPr id="25" name="Group 24">
            <a:extLst>
              <a:ext uri="{FF2B5EF4-FFF2-40B4-BE49-F238E27FC236}">
                <a16:creationId xmlns:a16="http://schemas.microsoft.com/office/drawing/2014/main" id="{2A4F1BB3-E99C-73DC-21AA-FC34BB1E73BD}"/>
              </a:ext>
            </a:extLst>
          </p:cNvPr>
          <p:cNvGrpSpPr/>
          <p:nvPr/>
        </p:nvGrpSpPr>
        <p:grpSpPr>
          <a:xfrm>
            <a:off x="118509" y="852974"/>
            <a:ext cx="5385165" cy="646331"/>
            <a:chOff x="365353" y="2248584"/>
            <a:chExt cx="5385165" cy="646331"/>
          </a:xfrm>
        </p:grpSpPr>
        <p:sp>
          <p:nvSpPr>
            <p:cNvPr id="7" name="TextBox 6">
              <a:extLst>
                <a:ext uri="{FF2B5EF4-FFF2-40B4-BE49-F238E27FC236}">
                  <a16:creationId xmlns:a16="http://schemas.microsoft.com/office/drawing/2014/main" id="{BD4811A5-0268-5422-CF53-2EE61E5164ED}"/>
                </a:ext>
              </a:extLst>
            </p:cNvPr>
            <p:cNvSpPr txBox="1"/>
            <p:nvPr/>
          </p:nvSpPr>
          <p:spPr>
            <a:xfrm>
              <a:off x="365353" y="2322926"/>
              <a:ext cx="853119" cy="369332"/>
            </a:xfrm>
            <a:prstGeom prst="rect">
              <a:avLst/>
            </a:prstGeom>
            <a:noFill/>
          </p:spPr>
          <p:txBody>
            <a:bodyPr wrap="none" rtlCol="0">
              <a:spAutoFit/>
            </a:bodyPr>
            <a:lstStyle/>
            <a:p>
              <a:r>
                <a:rPr lang="en-US" sz="1800" dirty="0"/>
                <a:t>Physics</a:t>
              </a:r>
            </a:p>
          </p:txBody>
        </p:sp>
        <p:sp>
          <p:nvSpPr>
            <p:cNvPr id="8" name="TextBox 7">
              <a:extLst>
                <a:ext uri="{FF2B5EF4-FFF2-40B4-BE49-F238E27FC236}">
                  <a16:creationId xmlns:a16="http://schemas.microsoft.com/office/drawing/2014/main" id="{A6BCF6C5-4668-F0BF-B78F-E39006474DD1}"/>
                </a:ext>
              </a:extLst>
            </p:cNvPr>
            <p:cNvSpPr txBox="1"/>
            <p:nvPr/>
          </p:nvSpPr>
          <p:spPr>
            <a:xfrm>
              <a:off x="2011081" y="2322927"/>
              <a:ext cx="986360" cy="369332"/>
            </a:xfrm>
            <a:prstGeom prst="rect">
              <a:avLst/>
            </a:prstGeom>
            <a:noFill/>
          </p:spPr>
          <p:txBody>
            <a:bodyPr wrap="none" rtlCol="0">
              <a:spAutoFit/>
            </a:bodyPr>
            <a:lstStyle/>
            <a:p>
              <a:r>
                <a:rPr lang="en-US" sz="1800" dirty="0"/>
                <a:t>Facilities</a:t>
              </a:r>
            </a:p>
          </p:txBody>
        </p:sp>
        <p:sp>
          <p:nvSpPr>
            <p:cNvPr id="9" name="TextBox 8">
              <a:extLst>
                <a:ext uri="{FF2B5EF4-FFF2-40B4-BE49-F238E27FC236}">
                  <a16:creationId xmlns:a16="http://schemas.microsoft.com/office/drawing/2014/main" id="{92719BDF-BCFD-445F-0DEC-7280D551190C}"/>
                </a:ext>
              </a:extLst>
            </p:cNvPr>
            <p:cNvSpPr txBox="1"/>
            <p:nvPr/>
          </p:nvSpPr>
          <p:spPr>
            <a:xfrm>
              <a:off x="3572806" y="2248584"/>
              <a:ext cx="2177712" cy="646331"/>
            </a:xfrm>
            <a:prstGeom prst="rect">
              <a:avLst/>
            </a:prstGeom>
            <a:noFill/>
          </p:spPr>
          <p:txBody>
            <a:bodyPr wrap="none" rtlCol="0">
              <a:spAutoFit/>
            </a:bodyPr>
            <a:lstStyle/>
            <a:p>
              <a:pPr algn="ctr"/>
              <a:r>
                <a:rPr lang="en-US" sz="1800" dirty="0"/>
                <a:t>Magnet and </a:t>
              </a:r>
            </a:p>
            <a:p>
              <a:pPr algn="ctr"/>
              <a:r>
                <a:rPr lang="en-US" sz="1800" dirty="0"/>
                <a:t>Materials Technology</a:t>
              </a:r>
            </a:p>
          </p:txBody>
        </p:sp>
        <p:sp>
          <p:nvSpPr>
            <p:cNvPr id="11" name="Right Arrow 10">
              <a:extLst>
                <a:ext uri="{FF2B5EF4-FFF2-40B4-BE49-F238E27FC236}">
                  <a16:creationId xmlns:a16="http://schemas.microsoft.com/office/drawing/2014/main" id="{996A42B5-8771-EBC8-8AF7-B75863226B0C}"/>
                </a:ext>
              </a:extLst>
            </p:cNvPr>
            <p:cNvSpPr/>
            <p:nvPr/>
          </p:nvSpPr>
          <p:spPr>
            <a:xfrm>
              <a:off x="1384018" y="2384222"/>
              <a:ext cx="606408" cy="246739"/>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
          <p:nvSpPr>
            <p:cNvPr id="13" name="Right Arrow 12">
              <a:extLst>
                <a:ext uri="{FF2B5EF4-FFF2-40B4-BE49-F238E27FC236}">
                  <a16:creationId xmlns:a16="http://schemas.microsoft.com/office/drawing/2014/main" id="{119089DB-6CFE-73CF-1FD6-475C1D355B0D}"/>
                </a:ext>
              </a:extLst>
            </p:cNvPr>
            <p:cNvSpPr/>
            <p:nvPr/>
          </p:nvSpPr>
          <p:spPr>
            <a:xfrm>
              <a:off x="3076011" y="2389760"/>
              <a:ext cx="606408" cy="246739"/>
            </a:xfrm>
            <a:prstGeom prst="righ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dirty="0"/>
            </a:p>
          </p:txBody>
        </p:sp>
      </p:grpSp>
      <p:grpSp>
        <p:nvGrpSpPr>
          <p:cNvPr id="18" name="Group 17">
            <a:extLst>
              <a:ext uri="{FF2B5EF4-FFF2-40B4-BE49-F238E27FC236}">
                <a16:creationId xmlns:a16="http://schemas.microsoft.com/office/drawing/2014/main" id="{1DD11D60-3ACC-A1C4-19AA-A57FE4A428A9}"/>
              </a:ext>
            </a:extLst>
          </p:cNvPr>
          <p:cNvGrpSpPr/>
          <p:nvPr/>
        </p:nvGrpSpPr>
        <p:grpSpPr>
          <a:xfrm>
            <a:off x="6698972" y="2847007"/>
            <a:ext cx="2353235" cy="1185410"/>
            <a:chOff x="64925" y="4551481"/>
            <a:chExt cx="2861952" cy="1321991"/>
          </a:xfrm>
        </p:grpSpPr>
        <p:pic>
          <p:nvPicPr>
            <p:cNvPr id="19" name="Picture 18" descr="A picture containing desk, office, toy&#10;&#10;Description automatically generated">
              <a:extLst>
                <a:ext uri="{FF2B5EF4-FFF2-40B4-BE49-F238E27FC236}">
                  <a16:creationId xmlns:a16="http://schemas.microsoft.com/office/drawing/2014/main" id="{1CD33850-B85B-2241-2CB5-1FE0CEC66C7F}"/>
                </a:ext>
              </a:extLst>
            </p:cNvPr>
            <p:cNvPicPr>
              <a:picLocks noChangeAspect="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4925" y="4551481"/>
              <a:ext cx="1838795" cy="1321991"/>
            </a:xfrm>
            <a:prstGeom prst="rect">
              <a:avLst/>
            </a:prstGeom>
          </p:spPr>
        </p:pic>
        <p:pic>
          <p:nvPicPr>
            <p:cNvPr id="20" name="Picture 19" descr="A picture containing logo&#10;&#10;Description automatically generated">
              <a:extLst>
                <a:ext uri="{FF2B5EF4-FFF2-40B4-BE49-F238E27FC236}">
                  <a16:creationId xmlns:a16="http://schemas.microsoft.com/office/drawing/2014/main" id="{DB434FB6-14EC-B827-4423-7FC2CC6970E8}"/>
                </a:ext>
              </a:extLst>
            </p:cNvPr>
            <p:cNvPicPr>
              <a:picLocks noChangeAspect="1"/>
            </p:cNvPicPr>
            <p:nvPr/>
          </p:nvPicPr>
          <p:blipFill>
            <a:blip r:embed="rId6" cstate="email">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806912" y="4652873"/>
              <a:ext cx="1119965" cy="306883"/>
            </a:xfrm>
            <a:prstGeom prst="rect">
              <a:avLst/>
            </a:prstGeom>
          </p:spPr>
        </p:pic>
      </p:grpSp>
      <p:sp>
        <p:nvSpPr>
          <p:cNvPr id="21" name="TextBox 20">
            <a:extLst>
              <a:ext uri="{FF2B5EF4-FFF2-40B4-BE49-F238E27FC236}">
                <a16:creationId xmlns:a16="http://schemas.microsoft.com/office/drawing/2014/main" id="{23207724-BC1D-475E-2E89-CCBEDC8EFD94}"/>
              </a:ext>
            </a:extLst>
          </p:cNvPr>
          <p:cNvSpPr txBox="1"/>
          <p:nvPr/>
        </p:nvSpPr>
        <p:spPr>
          <a:xfrm>
            <a:off x="5436043" y="4126842"/>
            <a:ext cx="1527919" cy="338554"/>
          </a:xfrm>
          <a:prstGeom prst="rect">
            <a:avLst/>
          </a:prstGeom>
          <a:noFill/>
        </p:spPr>
        <p:txBody>
          <a:bodyPr wrap="none" rtlCol="0">
            <a:spAutoFit/>
          </a:bodyPr>
          <a:lstStyle/>
          <a:p>
            <a:r>
              <a:rPr lang="en-US" sz="1600" dirty="0"/>
              <a:t>Particle Therapy</a:t>
            </a:r>
          </a:p>
        </p:txBody>
      </p:sp>
      <p:sp>
        <p:nvSpPr>
          <p:cNvPr id="22" name="TextBox 21">
            <a:extLst>
              <a:ext uri="{FF2B5EF4-FFF2-40B4-BE49-F238E27FC236}">
                <a16:creationId xmlns:a16="http://schemas.microsoft.com/office/drawing/2014/main" id="{1972E602-C500-1A8F-F2EF-9395F9FAF6E3}"/>
              </a:ext>
            </a:extLst>
          </p:cNvPr>
          <p:cNvSpPr txBox="1"/>
          <p:nvPr/>
        </p:nvSpPr>
        <p:spPr>
          <a:xfrm>
            <a:off x="3132371" y="4121249"/>
            <a:ext cx="2424062" cy="338554"/>
          </a:xfrm>
          <a:prstGeom prst="rect">
            <a:avLst/>
          </a:prstGeom>
          <a:noFill/>
        </p:spPr>
        <p:txBody>
          <a:bodyPr wrap="none" rtlCol="0">
            <a:spAutoFit/>
          </a:bodyPr>
          <a:lstStyle/>
          <a:p>
            <a:r>
              <a:rPr lang="en-US" sz="1600" dirty="0"/>
              <a:t>MRI and High Field Science</a:t>
            </a:r>
          </a:p>
        </p:txBody>
      </p:sp>
      <p:sp>
        <p:nvSpPr>
          <p:cNvPr id="23" name="TextBox 22">
            <a:extLst>
              <a:ext uri="{FF2B5EF4-FFF2-40B4-BE49-F238E27FC236}">
                <a16:creationId xmlns:a16="http://schemas.microsoft.com/office/drawing/2014/main" id="{EA5026C5-CDAE-0E30-3A8F-52CCA4E3D70D}"/>
              </a:ext>
            </a:extLst>
          </p:cNvPr>
          <p:cNvSpPr txBox="1"/>
          <p:nvPr/>
        </p:nvSpPr>
        <p:spPr>
          <a:xfrm>
            <a:off x="1271206" y="4115593"/>
            <a:ext cx="1263872" cy="338554"/>
          </a:xfrm>
          <a:prstGeom prst="rect">
            <a:avLst/>
          </a:prstGeom>
          <a:noFill/>
        </p:spPr>
        <p:txBody>
          <a:bodyPr wrap="none" rtlCol="0">
            <a:spAutoFit/>
          </a:bodyPr>
          <a:lstStyle/>
          <a:p>
            <a:r>
              <a:rPr lang="en-US" sz="1600" dirty="0"/>
              <a:t>Clean Energy</a:t>
            </a:r>
          </a:p>
        </p:txBody>
      </p:sp>
      <p:sp>
        <p:nvSpPr>
          <p:cNvPr id="29" name="Up Arrow 28">
            <a:extLst>
              <a:ext uri="{FF2B5EF4-FFF2-40B4-BE49-F238E27FC236}">
                <a16:creationId xmlns:a16="http://schemas.microsoft.com/office/drawing/2014/main" id="{7C4B98B8-97FB-2E35-9185-00AD1D6A08AF}"/>
              </a:ext>
            </a:extLst>
          </p:cNvPr>
          <p:cNvSpPr/>
          <p:nvPr/>
        </p:nvSpPr>
        <p:spPr>
          <a:xfrm rot="10800000">
            <a:off x="4138729" y="1576080"/>
            <a:ext cx="341197" cy="762050"/>
          </a:xfrm>
          <a:prstGeom prst="upArrow">
            <a:avLst/>
          </a:prstGeom>
          <a:solidFill>
            <a:srgbClr val="C0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E0F1EFA2-5F59-DF21-0A23-304DF0E89350}"/>
              </a:ext>
            </a:extLst>
          </p:cNvPr>
          <p:cNvSpPr txBox="1"/>
          <p:nvPr/>
        </p:nvSpPr>
        <p:spPr>
          <a:xfrm>
            <a:off x="6926008" y="4130448"/>
            <a:ext cx="2285113" cy="338554"/>
          </a:xfrm>
          <a:prstGeom prst="rect">
            <a:avLst/>
          </a:prstGeom>
          <a:noFill/>
        </p:spPr>
        <p:txBody>
          <a:bodyPr wrap="none" rtlCol="0">
            <a:spAutoFit/>
          </a:bodyPr>
          <a:lstStyle/>
          <a:p>
            <a:r>
              <a:rPr lang="en-US" sz="1600" dirty="0"/>
              <a:t>Compact Fusion Reactors</a:t>
            </a:r>
          </a:p>
        </p:txBody>
      </p:sp>
      <p:cxnSp>
        <p:nvCxnSpPr>
          <p:cNvPr id="32" name="Straight Connector 31">
            <a:extLst>
              <a:ext uri="{FF2B5EF4-FFF2-40B4-BE49-F238E27FC236}">
                <a16:creationId xmlns:a16="http://schemas.microsoft.com/office/drawing/2014/main" id="{E2A0E81A-ABEF-05CF-70E7-CD5FC63351DB}"/>
              </a:ext>
            </a:extLst>
          </p:cNvPr>
          <p:cNvCxnSpPr/>
          <p:nvPr/>
        </p:nvCxnSpPr>
        <p:spPr>
          <a:xfrm>
            <a:off x="2820202" y="4100349"/>
            <a:ext cx="0" cy="387324"/>
          </a:xfrm>
          <a:prstGeom prst="line">
            <a:avLst/>
          </a:prstGeom>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a16="http://schemas.microsoft.com/office/drawing/2014/main" id="{4880B359-7036-285A-B9BB-D988E669972E}"/>
              </a:ext>
            </a:extLst>
          </p:cNvPr>
          <p:cNvCxnSpPr/>
          <p:nvPr/>
        </p:nvCxnSpPr>
        <p:spPr>
          <a:xfrm>
            <a:off x="5494709" y="4112518"/>
            <a:ext cx="0" cy="387324"/>
          </a:xfrm>
          <a:prstGeom prst="line">
            <a:avLst/>
          </a:prstGeom>
        </p:spPr>
        <p:style>
          <a:lnRef idx="2">
            <a:schemeClr val="accent1"/>
          </a:lnRef>
          <a:fillRef idx="0">
            <a:schemeClr val="accent1"/>
          </a:fillRef>
          <a:effectRef idx="1">
            <a:schemeClr val="accent1"/>
          </a:effectRef>
          <a:fontRef idx="minor">
            <a:schemeClr val="tx1"/>
          </a:fontRef>
        </p:style>
      </p:cxnSp>
      <p:cxnSp>
        <p:nvCxnSpPr>
          <p:cNvPr id="34" name="Straight Connector 33">
            <a:extLst>
              <a:ext uri="{FF2B5EF4-FFF2-40B4-BE49-F238E27FC236}">
                <a16:creationId xmlns:a16="http://schemas.microsoft.com/office/drawing/2014/main" id="{41095243-5E65-3F9D-1274-513026000E18}"/>
              </a:ext>
            </a:extLst>
          </p:cNvPr>
          <p:cNvCxnSpPr/>
          <p:nvPr/>
        </p:nvCxnSpPr>
        <p:spPr>
          <a:xfrm>
            <a:off x="6926008" y="4112518"/>
            <a:ext cx="0" cy="387324"/>
          </a:xfrm>
          <a:prstGeom prst="line">
            <a:avLst/>
          </a:prstGeom>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C0BC8503-F39A-B6DE-7F6B-3F209684E2D8}"/>
              </a:ext>
            </a:extLst>
          </p:cNvPr>
          <p:cNvSpPr txBox="1"/>
          <p:nvPr/>
        </p:nvSpPr>
        <p:spPr>
          <a:xfrm>
            <a:off x="5556433" y="164602"/>
            <a:ext cx="3472169" cy="369332"/>
          </a:xfrm>
          <a:prstGeom prst="rect">
            <a:avLst/>
          </a:prstGeom>
          <a:noFill/>
        </p:spPr>
        <p:txBody>
          <a:bodyPr wrap="none" rtlCol="0">
            <a:spAutoFit/>
          </a:bodyPr>
          <a:lstStyle/>
          <a:p>
            <a:r>
              <a:rPr lang="en-US" sz="1800" dirty="0"/>
              <a:t>Benefits more than particle physics</a:t>
            </a:r>
          </a:p>
        </p:txBody>
      </p:sp>
    </p:spTree>
    <p:extLst>
      <p:ext uri="{BB962C8B-B14F-4D97-AF65-F5344CB8AC3E}">
        <p14:creationId xmlns:p14="http://schemas.microsoft.com/office/powerpoint/2010/main" val="238288423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0B500E4-2932-1DCC-7EEA-31413FC309CD}"/>
              </a:ext>
            </a:extLst>
          </p:cNvPr>
          <p:cNvSpPr>
            <a:spLocks noGrp="1"/>
          </p:cNvSpPr>
          <p:nvPr>
            <p:ph idx="1"/>
          </p:nvPr>
        </p:nvSpPr>
        <p:spPr>
          <a:xfrm>
            <a:off x="228603" y="959120"/>
            <a:ext cx="8672513" cy="3794522"/>
          </a:xfrm>
        </p:spPr>
        <p:txBody>
          <a:bodyPr/>
          <a:lstStyle/>
          <a:p>
            <a:r>
              <a:rPr lang="en-US" dirty="0">
                <a:solidFill>
                  <a:schemeClr val="accent6">
                    <a:lumMod val="50000"/>
                  </a:schemeClr>
                </a:solidFill>
              </a:rPr>
              <a:t>Definitely some challenging and exciting possibilities on the horizon</a:t>
            </a:r>
          </a:p>
          <a:p>
            <a:r>
              <a:rPr lang="en-US" dirty="0">
                <a:solidFill>
                  <a:schemeClr val="accent6">
                    <a:lumMod val="50000"/>
                  </a:schemeClr>
                </a:solidFill>
              </a:rPr>
              <a:t>Current effort is inadequate for the necessary </a:t>
            </a:r>
            <a:r>
              <a:rPr lang="en-US" i="1" dirty="0">
                <a:solidFill>
                  <a:schemeClr val="accent6">
                    <a:lumMod val="50000"/>
                  </a:schemeClr>
                </a:solidFill>
              </a:rPr>
              <a:t>revolutionary</a:t>
            </a:r>
            <a:r>
              <a:rPr lang="en-US" dirty="0">
                <a:solidFill>
                  <a:schemeClr val="accent6">
                    <a:lumMod val="50000"/>
                  </a:schemeClr>
                </a:solidFill>
              </a:rPr>
              <a:t> leap that is required</a:t>
            </a:r>
          </a:p>
          <a:p>
            <a:r>
              <a:rPr lang="en-US" dirty="0">
                <a:solidFill>
                  <a:schemeClr val="accent6">
                    <a:lumMod val="50000"/>
                  </a:schemeClr>
                </a:solidFill>
              </a:rPr>
              <a:t>My opinion – the muon collider is by far the most interesting for magnet folks and is (relatively) near term</a:t>
            </a:r>
          </a:p>
          <a:p>
            <a:pPr lvl="1"/>
            <a:r>
              <a:rPr lang="en-US" dirty="0">
                <a:solidFill>
                  <a:schemeClr val="accent6">
                    <a:lumMod val="50000"/>
                  </a:schemeClr>
                </a:solidFill>
              </a:rPr>
              <a:t>(A Higgs Factory will need some high performance Interaction Region Quadrupoles)</a:t>
            </a:r>
            <a:endParaRPr lang="en-US" sz="800" dirty="0">
              <a:solidFill>
                <a:schemeClr val="accent6">
                  <a:lumMod val="50000"/>
                </a:schemeClr>
              </a:solidFill>
            </a:endParaRPr>
          </a:p>
          <a:p>
            <a:r>
              <a:rPr lang="en-US" dirty="0">
                <a:solidFill>
                  <a:schemeClr val="accent6">
                    <a:lumMod val="50000"/>
                  </a:schemeClr>
                </a:solidFill>
              </a:rPr>
              <a:t>IMCC contends that a 3 </a:t>
            </a:r>
            <a:r>
              <a:rPr lang="en-US" dirty="0" err="1">
                <a:solidFill>
                  <a:schemeClr val="accent6">
                    <a:lumMod val="50000"/>
                  </a:schemeClr>
                </a:solidFill>
              </a:rPr>
              <a:t>TeV</a:t>
            </a:r>
            <a:r>
              <a:rPr lang="en-US" dirty="0">
                <a:solidFill>
                  <a:schemeClr val="accent6">
                    <a:lumMod val="50000"/>
                  </a:schemeClr>
                </a:solidFill>
              </a:rPr>
              <a:t> Muon Collider could be ready shortly after LHC shutdown in 2041. Technically limited schedule and will need substantial increase in resources on both sides of the Atlantic.</a:t>
            </a:r>
          </a:p>
          <a:p>
            <a:pPr marL="0" indent="0" algn="ctr">
              <a:buNone/>
            </a:pPr>
            <a:endParaRPr lang="en-US" dirty="0">
              <a:solidFill>
                <a:schemeClr val="accent5">
                  <a:lumMod val="50000"/>
                </a:schemeClr>
              </a:solidFill>
            </a:endParaRPr>
          </a:p>
          <a:p>
            <a:pPr marL="0" indent="0" algn="ctr">
              <a:buNone/>
            </a:pPr>
            <a:r>
              <a:rPr lang="en-US" dirty="0">
                <a:solidFill>
                  <a:schemeClr val="accent5">
                    <a:lumMod val="50000"/>
                  </a:schemeClr>
                </a:solidFill>
              </a:rPr>
              <a:t>In the US we wait for P5 and DOE/HEP</a:t>
            </a:r>
          </a:p>
        </p:txBody>
      </p:sp>
      <p:sp>
        <p:nvSpPr>
          <p:cNvPr id="2" name="Title 1">
            <a:extLst>
              <a:ext uri="{FF2B5EF4-FFF2-40B4-BE49-F238E27FC236}">
                <a16:creationId xmlns:a16="http://schemas.microsoft.com/office/drawing/2014/main" id="{8ABD8557-0B75-28E4-4C67-68D0A5B817C3}"/>
              </a:ext>
            </a:extLst>
          </p:cNvPr>
          <p:cNvSpPr>
            <a:spLocks noGrp="1"/>
          </p:cNvSpPr>
          <p:nvPr>
            <p:ph type="title"/>
          </p:nvPr>
        </p:nvSpPr>
        <p:spPr/>
        <p:txBody>
          <a:bodyPr/>
          <a:lstStyle/>
          <a:p>
            <a:r>
              <a:rPr lang="en-US" dirty="0"/>
              <a:t>Summary</a:t>
            </a:r>
          </a:p>
        </p:txBody>
      </p:sp>
      <p:sp>
        <p:nvSpPr>
          <p:cNvPr id="4" name="Date Placeholder 3">
            <a:extLst>
              <a:ext uri="{FF2B5EF4-FFF2-40B4-BE49-F238E27FC236}">
                <a16:creationId xmlns:a16="http://schemas.microsoft.com/office/drawing/2014/main" id="{83F35673-A548-8155-9745-302DCF9C7D86}"/>
              </a:ext>
            </a:extLst>
          </p:cNvPr>
          <p:cNvSpPr>
            <a:spLocks noGrp="1"/>
          </p:cNvSpPr>
          <p:nvPr>
            <p:ph type="dt" sz="half" idx="2"/>
          </p:nvPr>
        </p:nvSpPr>
        <p:spPr/>
        <p:txBody>
          <a:bodyPr/>
          <a:lstStyle/>
          <a:p>
            <a:fld id="{29E9E2A7-A227-CC49-B5EE-E0E98E6F815B}" type="datetime1">
              <a:rPr lang="en-US" smtClean="0"/>
              <a:t>9/5/23</a:t>
            </a:fld>
            <a:endParaRPr lang="en-US"/>
          </a:p>
        </p:txBody>
      </p:sp>
      <p:sp>
        <p:nvSpPr>
          <p:cNvPr id="5" name="Footer Placeholder 4">
            <a:extLst>
              <a:ext uri="{FF2B5EF4-FFF2-40B4-BE49-F238E27FC236}">
                <a16:creationId xmlns:a16="http://schemas.microsoft.com/office/drawing/2014/main" id="{6A6B4328-3B89-A257-AFC1-D74E9E75BB07}"/>
              </a:ext>
            </a:extLst>
          </p:cNvPr>
          <p:cNvSpPr>
            <a:spLocks noGrp="1"/>
          </p:cNvSpPr>
          <p:nvPr>
            <p:ph type="ftr" sz="quarter" idx="3"/>
          </p:nvPr>
        </p:nvSpPr>
        <p:spPr/>
        <p:txBody>
          <a:bodyPr/>
          <a:lstStyle/>
          <a:p>
            <a:r>
              <a:rPr lang="en-US"/>
              <a:t>S. Gourlay EUCAS 9-23</a:t>
            </a:r>
          </a:p>
        </p:txBody>
      </p:sp>
      <p:sp>
        <p:nvSpPr>
          <p:cNvPr id="6" name="Slide Number Placeholder 5">
            <a:extLst>
              <a:ext uri="{FF2B5EF4-FFF2-40B4-BE49-F238E27FC236}">
                <a16:creationId xmlns:a16="http://schemas.microsoft.com/office/drawing/2014/main" id="{0055433D-2567-0208-2DA7-EC29043E45AA}"/>
              </a:ext>
            </a:extLst>
          </p:cNvPr>
          <p:cNvSpPr>
            <a:spLocks noGrp="1"/>
          </p:cNvSpPr>
          <p:nvPr>
            <p:ph type="sldNum" sz="quarter" idx="4"/>
          </p:nvPr>
        </p:nvSpPr>
        <p:spPr/>
        <p:txBody>
          <a:bodyPr/>
          <a:lstStyle/>
          <a:p>
            <a:fld id="{A94A62BF-AF33-4134-87FE-95D37BADEB55}" type="slidenum">
              <a:rPr lang="en-US" smtClean="0"/>
              <a:t>33</a:t>
            </a:fld>
            <a:endParaRPr lang="en-US"/>
          </a:p>
        </p:txBody>
      </p:sp>
    </p:spTree>
    <p:extLst>
      <p:ext uri="{BB962C8B-B14F-4D97-AF65-F5344CB8AC3E}">
        <p14:creationId xmlns:p14="http://schemas.microsoft.com/office/powerpoint/2010/main" val="39362857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118E2E3A-F72D-CBAE-5171-D14439818239}"/>
              </a:ext>
            </a:extLst>
          </p:cNvPr>
          <p:cNvSpPr>
            <a:spLocks noGrp="1"/>
          </p:cNvSpPr>
          <p:nvPr>
            <p:ph sz="half" idx="13"/>
          </p:nvPr>
        </p:nvSpPr>
        <p:spPr/>
        <p:txBody>
          <a:bodyPr/>
          <a:lstStyle/>
          <a:p>
            <a:endParaRPr lang="en-US" sz="1800" b="1" dirty="0">
              <a:effectLst/>
              <a:latin typeface="Cambria" panose="02040503050406030204" pitchFamily="18" charset="0"/>
              <a:ea typeface="Cambria" panose="02040503050406030204" pitchFamily="18" charset="0"/>
              <a:cs typeface="Times New Roman" panose="02020603050405020304" pitchFamily="18" charset="0"/>
            </a:endParaRPr>
          </a:p>
          <a:p>
            <a:endParaRPr lang="en-US" b="1" dirty="0">
              <a:latin typeface="Cambria" panose="02040503050406030204" pitchFamily="18" charset="0"/>
              <a:ea typeface="Cambria" panose="02040503050406030204" pitchFamily="18" charset="0"/>
              <a:cs typeface="Times New Roman" panose="02020603050405020304" pitchFamily="18" charset="0"/>
            </a:endParaRPr>
          </a:p>
          <a:p>
            <a:endParaRPr lang="en-US" sz="1800" b="1" dirty="0">
              <a:effectLst/>
              <a:latin typeface="Cambria" panose="02040503050406030204" pitchFamily="18" charset="0"/>
              <a:ea typeface="Cambria" panose="02040503050406030204" pitchFamily="18" charset="0"/>
              <a:cs typeface="Times New Roman" panose="02020603050405020304" pitchFamily="18" charset="0"/>
            </a:endParaRPr>
          </a:p>
          <a:p>
            <a:endParaRPr lang="en-US" b="1" dirty="0">
              <a:latin typeface="Cambria" panose="02040503050406030204" pitchFamily="18" charset="0"/>
              <a:ea typeface="Cambria" panose="02040503050406030204" pitchFamily="18" charset="0"/>
              <a:cs typeface="Times New Roman" panose="02020603050405020304" pitchFamily="18" charset="0"/>
            </a:endParaRPr>
          </a:p>
        </p:txBody>
      </p:sp>
      <p:sp>
        <p:nvSpPr>
          <p:cNvPr id="8" name="Content Placeholder 7">
            <a:extLst>
              <a:ext uri="{FF2B5EF4-FFF2-40B4-BE49-F238E27FC236}">
                <a16:creationId xmlns:a16="http://schemas.microsoft.com/office/drawing/2014/main" id="{5F0D21F5-B7E9-F463-5B93-C4EAAD520BEE}"/>
              </a:ext>
            </a:extLst>
          </p:cNvPr>
          <p:cNvSpPr>
            <a:spLocks noGrp="1"/>
          </p:cNvSpPr>
          <p:nvPr>
            <p:ph sz="half" idx="15"/>
          </p:nvPr>
        </p:nvSpPr>
        <p:spPr/>
        <p:txBody>
          <a:bodyPr/>
          <a:lstStyle/>
          <a:p>
            <a:pPr>
              <a:spcBef>
                <a:spcPts val="400"/>
              </a:spcBef>
            </a:pPr>
            <a:r>
              <a:rPr lang="en-US" sz="1200" dirty="0">
                <a:solidFill>
                  <a:schemeClr val="accent6">
                    <a:lumMod val="50000"/>
                  </a:schemeClr>
                </a:solidFill>
              </a:rPr>
              <a:t>Accelerator Frontier Working Group Conveners</a:t>
            </a:r>
          </a:p>
          <a:p>
            <a:pPr>
              <a:spcBef>
                <a:spcPts val="400"/>
              </a:spcBef>
            </a:pPr>
            <a:r>
              <a:rPr lang="en-US" sz="1200" dirty="0">
                <a:solidFill>
                  <a:schemeClr val="accent6">
                    <a:lumMod val="50000"/>
                  </a:schemeClr>
                </a:solidFill>
              </a:rPr>
              <a:t>Liaisons (EF, IF, NF, TF, CEF, CF)</a:t>
            </a:r>
          </a:p>
          <a:p>
            <a:pPr>
              <a:spcBef>
                <a:spcPts val="400"/>
              </a:spcBef>
            </a:pPr>
            <a:r>
              <a:rPr lang="en-US" sz="1200" dirty="0">
                <a:solidFill>
                  <a:schemeClr val="accent6">
                    <a:lumMod val="50000"/>
                  </a:schemeClr>
                </a:solidFill>
              </a:rPr>
              <a:t>Sergei </a:t>
            </a:r>
            <a:r>
              <a:rPr lang="en-US" sz="1200" dirty="0" err="1">
                <a:solidFill>
                  <a:schemeClr val="accent6">
                    <a:lumMod val="50000"/>
                  </a:schemeClr>
                </a:solidFill>
              </a:rPr>
              <a:t>Nagaitsev</a:t>
            </a:r>
            <a:r>
              <a:rPr lang="en-US" sz="1200" dirty="0">
                <a:solidFill>
                  <a:schemeClr val="accent6">
                    <a:lumMod val="50000"/>
                  </a:schemeClr>
                </a:solidFill>
              </a:rPr>
              <a:t>, DPB</a:t>
            </a:r>
          </a:p>
          <a:p>
            <a:pPr>
              <a:spcBef>
                <a:spcPts val="400"/>
              </a:spcBef>
            </a:pPr>
            <a:r>
              <a:rPr lang="en-US" sz="1200" dirty="0">
                <a:solidFill>
                  <a:schemeClr val="accent6">
                    <a:lumMod val="50000"/>
                  </a:schemeClr>
                </a:solidFill>
              </a:rPr>
              <a:t>Implementation Task Force</a:t>
            </a:r>
          </a:p>
          <a:p>
            <a:pPr>
              <a:spcBef>
                <a:spcPts val="400"/>
              </a:spcBef>
            </a:pPr>
            <a:r>
              <a:rPr lang="en-US" sz="1200" dirty="0" err="1">
                <a:solidFill>
                  <a:schemeClr val="accent6">
                    <a:lumMod val="50000"/>
                  </a:schemeClr>
                </a:solidFill>
              </a:rPr>
              <a:t>e</a:t>
            </a:r>
            <a:r>
              <a:rPr lang="en-US" sz="1200" baseline="30000" dirty="0" err="1">
                <a:solidFill>
                  <a:schemeClr val="accent6">
                    <a:lumMod val="50000"/>
                  </a:schemeClr>
                </a:solidFill>
              </a:rPr>
              <a:t>+</a:t>
            </a:r>
            <a:r>
              <a:rPr lang="en-US" sz="1200" dirty="0" err="1">
                <a:solidFill>
                  <a:schemeClr val="accent6">
                    <a:lumMod val="50000"/>
                  </a:schemeClr>
                </a:solidFill>
              </a:rPr>
              <a:t>e</a:t>
            </a:r>
            <a:r>
              <a:rPr lang="en-US" sz="1200" baseline="30000" dirty="0">
                <a:solidFill>
                  <a:schemeClr val="accent6">
                    <a:lumMod val="50000"/>
                  </a:schemeClr>
                </a:solidFill>
              </a:rPr>
              <a:t>-</a:t>
            </a:r>
            <a:r>
              <a:rPr lang="en-US" sz="1200" dirty="0">
                <a:solidFill>
                  <a:schemeClr val="accent6">
                    <a:lumMod val="50000"/>
                  </a:schemeClr>
                </a:solidFill>
              </a:rPr>
              <a:t> collider forum</a:t>
            </a:r>
          </a:p>
          <a:p>
            <a:pPr>
              <a:spcBef>
                <a:spcPts val="400"/>
              </a:spcBef>
            </a:pPr>
            <a:r>
              <a:rPr lang="en-US" sz="1200" dirty="0">
                <a:solidFill>
                  <a:schemeClr val="accent6">
                    <a:lumMod val="50000"/>
                  </a:schemeClr>
                </a:solidFill>
              </a:rPr>
              <a:t>Muon collider forum</a:t>
            </a:r>
          </a:p>
          <a:p>
            <a:pPr>
              <a:spcBef>
                <a:spcPts val="400"/>
              </a:spcBef>
            </a:pPr>
            <a:r>
              <a:rPr lang="en-US" sz="1200" dirty="0">
                <a:solidFill>
                  <a:schemeClr val="accent6">
                    <a:lumMod val="50000"/>
                  </a:schemeClr>
                </a:solidFill>
              </a:rPr>
              <a:t>Fermilab Collider Group</a:t>
            </a:r>
          </a:p>
          <a:p>
            <a:pPr>
              <a:spcBef>
                <a:spcPts val="400"/>
              </a:spcBef>
            </a:pPr>
            <a:r>
              <a:rPr lang="en-US" sz="1200" dirty="0">
                <a:solidFill>
                  <a:schemeClr val="accent6">
                    <a:lumMod val="50000"/>
                  </a:schemeClr>
                </a:solidFill>
              </a:rPr>
              <a:t>Convenors of the Collider and RPF Agoras</a:t>
            </a:r>
          </a:p>
          <a:p>
            <a:pPr>
              <a:spcBef>
                <a:spcPts val="400"/>
              </a:spcBef>
            </a:pPr>
            <a:r>
              <a:rPr lang="en-US" sz="1200" dirty="0">
                <a:solidFill>
                  <a:schemeClr val="accent6">
                    <a:lumMod val="50000"/>
                  </a:schemeClr>
                </a:solidFill>
              </a:rPr>
              <a:t>Our many international partners</a:t>
            </a:r>
          </a:p>
          <a:p>
            <a:pPr>
              <a:spcBef>
                <a:spcPts val="400"/>
              </a:spcBef>
            </a:pPr>
            <a:r>
              <a:rPr lang="en-US" sz="1200" dirty="0">
                <a:solidFill>
                  <a:schemeClr val="accent6">
                    <a:lumMod val="50000"/>
                  </a:schemeClr>
                </a:solidFill>
              </a:rPr>
              <a:t>And in particular . . .</a:t>
            </a:r>
          </a:p>
          <a:p>
            <a:pPr lvl="1">
              <a:spcBef>
                <a:spcPts val="400"/>
              </a:spcBef>
            </a:pPr>
            <a:r>
              <a:rPr lang="en-US" sz="1100" dirty="0">
                <a:solidFill>
                  <a:schemeClr val="accent6">
                    <a:lumMod val="50000"/>
                  </a:schemeClr>
                </a:solidFill>
              </a:rPr>
              <a:t>The accelerator community for their enthusiastic participation</a:t>
            </a:r>
          </a:p>
          <a:p>
            <a:endParaRPr lang="en-US" dirty="0"/>
          </a:p>
        </p:txBody>
      </p:sp>
      <p:sp>
        <p:nvSpPr>
          <p:cNvPr id="9" name="Text Placeholder 8">
            <a:extLst>
              <a:ext uri="{FF2B5EF4-FFF2-40B4-BE49-F238E27FC236}">
                <a16:creationId xmlns:a16="http://schemas.microsoft.com/office/drawing/2014/main" id="{BA3AADFF-DD55-3C5B-4776-9B925592041C}"/>
              </a:ext>
            </a:extLst>
          </p:cNvPr>
          <p:cNvSpPr>
            <a:spLocks noGrp="1"/>
          </p:cNvSpPr>
          <p:nvPr>
            <p:ph type="body" sz="half" idx="16"/>
          </p:nvPr>
        </p:nvSpPr>
        <p:spPr>
          <a:xfrm>
            <a:off x="221803" y="4097959"/>
            <a:ext cx="8686035" cy="529822"/>
          </a:xfrm>
        </p:spPr>
        <p:txBody>
          <a:bodyPr/>
          <a:lstStyle/>
          <a:p>
            <a:pPr algn="ctr"/>
            <a:r>
              <a:rPr lang="en-US" sz="1200" b="1" dirty="0">
                <a:effectLst/>
                <a:latin typeface="Cambria" panose="02040503050406030204" pitchFamily="18" charset="0"/>
                <a:ea typeface="Cambria" panose="02040503050406030204" pitchFamily="18" charset="0"/>
                <a:cs typeface="Times New Roman" panose="02020603050405020304" pitchFamily="18" charset="0"/>
              </a:rPr>
              <a:t>Work supported by the Fermi National Accelerator Laboratory, managed and operated by Fermi Research Alliance, LLC under Contract No. DE-AC02-07CH11359 with the U.S. Department of Energy. </a:t>
            </a:r>
            <a:endParaRPr lang="en-US" sz="1200" dirty="0"/>
          </a:p>
          <a:p>
            <a:endParaRPr lang="en-US" dirty="0"/>
          </a:p>
        </p:txBody>
      </p:sp>
      <p:sp>
        <p:nvSpPr>
          <p:cNvPr id="2" name="Date Placeholder 1"/>
          <p:cNvSpPr>
            <a:spLocks noGrp="1"/>
          </p:cNvSpPr>
          <p:nvPr>
            <p:ph type="dt" sz="half" idx="2"/>
          </p:nvPr>
        </p:nvSpPr>
        <p:spPr/>
        <p:txBody>
          <a:bodyPr/>
          <a:lstStyle/>
          <a:p>
            <a:pPr>
              <a:defRPr/>
            </a:pPr>
            <a:fld id="{160EB836-1075-4F43-A285-DA6F76AF0A18}" type="datetime1">
              <a:rPr lang="en-US" smtClean="0"/>
              <a:t>9/5/23</a:t>
            </a:fld>
            <a:endParaRPr lang="en-US" dirty="0"/>
          </a:p>
        </p:txBody>
      </p:sp>
      <p:sp>
        <p:nvSpPr>
          <p:cNvPr id="3" name="Footer Placeholder 2"/>
          <p:cNvSpPr>
            <a:spLocks noGrp="1"/>
          </p:cNvSpPr>
          <p:nvPr>
            <p:ph type="ftr" sz="quarter" idx="3"/>
          </p:nvPr>
        </p:nvSpPr>
        <p:spPr/>
        <p:txBody>
          <a:bodyPr/>
          <a:lstStyle/>
          <a:p>
            <a:pPr>
              <a:defRPr/>
            </a:pPr>
            <a:r>
              <a:rPr lang="en-US" b="1"/>
              <a:t>S. Gourlay EUCAS 9-23</a:t>
            </a:r>
            <a:endParaRPr lang="en-US" b="1" dirty="0"/>
          </a:p>
        </p:txBody>
      </p:sp>
      <p:sp>
        <p:nvSpPr>
          <p:cNvPr id="4" name="Slide Number Placeholder 3"/>
          <p:cNvSpPr>
            <a:spLocks noGrp="1"/>
          </p:cNvSpPr>
          <p:nvPr>
            <p:ph type="sldNum" sz="quarter" idx="4"/>
          </p:nvPr>
        </p:nvSpPr>
        <p:spPr/>
        <p:txBody>
          <a:bodyPr/>
          <a:lstStyle/>
          <a:p>
            <a:pPr>
              <a:defRPr/>
            </a:pPr>
            <a:fld id="{148C009B-CB69-E04A-B9B3-34B26D69E9CF}" type="slidenum">
              <a:rPr lang="en-US" smtClean="0"/>
              <a:pPr>
                <a:defRPr/>
              </a:pPr>
              <a:t>34</a:t>
            </a:fld>
            <a:endParaRPr lang="en-US" dirty="0"/>
          </a:p>
        </p:txBody>
      </p:sp>
      <p:sp>
        <p:nvSpPr>
          <p:cNvPr id="12" name="Title 11">
            <a:extLst>
              <a:ext uri="{FF2B5EF4-FFF2-40B4-BE49-F238E27FC236}">
                <a16:creationId xmlns:a16="http://schemas.microsoft.com/office/drawing/2014/main" id="{1AEF5358-5C87-B287-CFC9-8FA5B6773242}"/>
              </a:ext>
            </a:extLst>
          </p:cNvPr>
          <p:cNvSpPr>
            <a:spLocks noGrp="1"/>
          </p:cNvSpPr>
          <p:nvPr>
            <p:ph type="title"/>
          </p:nvPr>
        </p:nvSpPr>
        <p:spPr/>
        <p:txBody>
          <a:bodyPr/>
          <a:lstStyle/>
          <a:p>
            <a:r>
              <a:rPr lang="en-US" dirty="0"/>
              <a:t>Thanks to many!</a:t>
            </a:r>
          </a:p>
        </p:txBody>
      </p:sp>
      <p:pic>
        <p:nvPicPr>
          <p:cNvPr id="11" name="Content Placeholder 6" descr="Icon&#10;&#10;Description automatically generated">
            <a:extLst>
              <a:ext uri="{FF2B5EF4-FFF2-40B4-BE49-F238E27FC236}">
                <a16:creationId xmlns:a16="http://schemas.microsoft.com/office/drawing/2014/main" id="{C003554D-338B-395B-EA82-3257A94A29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42590" y="1112245"/>
            <a:ext cx="1665248" cy="1053953"/>
          </a:xfrm>
          <a:prstGeom prst="rect">
            <a:avLst/>
          </a:prstGeom>
        </p:spPr>
      </p:pic>
      <p:sp>
        <p:nvSpPr>
          <p:cNvPr id="14" name="Content Placeholder 7">
            <a:extLst>
              <a:ext uri="{FF2B5EF4-FFF2-40B4-BE49-F238E27FC236}">
                <a16:creationId xmlns:a16="http://schemas.microsoft.com/office/drawing/2014/main" id="{8ACFD963-B80B-CC08-ECEE-56701D980C35}"/>
              </a:ext>
            </a:extLst>
          </p:cNvPr>
          <p:cNvSpPr txBox="1">
            <a:spLocks/>
          </p:cNvSpPr>
          <p:nvPr/>
        </p:nvSpPr>
        <p:spPr>
          <a:xfrm>
            <a:off x="348265" y="728663"/>
            <a:ext cx="4215383" cy="2725341"/>
          </a:xfrm>
          <a:prstGeom prst="rect">
            <a:avLst/>
          </a:prstGeom>
        </p:spPr>
        <p:txBody>
          <a:bodyPr lIns="0" tIns="0" rIns="0" bIns="0"/>
          <a:lstStyle>
            <a:lvl1pPr marL="230188" marR="0" indent="-230188" algn="l" defTabSz="457200" rtl="0" eaLnBrk="1" fontAlgn="base" latinLnBrk="0" hangingPunct="1">
              <a:lnSpc>
                <a:spcPct val="100000"/>
              </a:lnSpc>
              <a:spcBef>
                <a:spcPts val="984"/>
              </a:spcBef>
              <a:spcAft>
                <a:spcPct val="0"/>
              </a:spcAft>
              <a:buClrTx/>
              <a:buSzTx/>
              <a:buFont typeface="Arial" charset="0"/>
              <a:buChar char="•"/>
              <a:tabLst/>
              <a:defRPr sz="1800" kern="1200">
                <a:solidFill>
                  <a:srgbClr val="505050"/>
                </a:solidFill>
                <a:latin typeface="Helvetica"/>
                <a:ea typeface="Geneva" charset="0"/>
                <a:cs typeface="ＭＳ Ｐゴシック" charset="0"/>
              </a:defRPr>
            </a:lvl1pPr>
            <a:lvl2pPr marL="512763" indent="-230188" algn="l" defTabSz="457200" rtl="0" eaLnBrk="1" fontAlgn="base" hangingPunct="1">
              <a:spcBef>
                <a:spcPts val="984"/>
              </a:spcBef>
              <a:spcAft>
                <a:spcPct val="0"/>
              </a:spcAft>
              <a:buFont typeface="Arial" charset="0"/>
              <a:buChar char="–"/>
              <a:defRPr sz="1600" kern="1200">
                <a:solidFill>
                  <a:srgbClr val="505050"/>
                </a:solidFill>
                <a:latin typeface="Helvetica"/>
                <a:ea typeface="ＭＳ Ｐゴシック" charset="0"/>
                <a:cs typeface="ＭＳ Ｐゴシック" charset="0"/>
              </a:defRPr>
            </a:lvl2pPr>
            <a:lvl3pPr marL="806450" indent="-228600" algn="l" defTabSz="457200" rtl="0" eaLnBrk="1" fontAlgn="base" hangingPunct="1">
              <a:spcBef>
                <a:spcPts val="984"/>
              </a:spcBef>
              <a:spcAft>
                <a:spcPct val="0"/>
              </a:spcAft>
              <a:buFont typeface="Arial" charset="0"/>
              <a:buChar char="•"/>
              <a:defRPr sz="1500" kern="1200">
                <a:solidFill>
                  <a:srgbClr val="505050"/>
                </a:solidFill>
                <a:latin typeface="Helvetica"/>
                <a:ea typeface="ＭＳ Ｐゴシック" charset="0"/>
                <a:cs typeface="ＭＳ Ｐゴシック" charset="0"/>
              </a:defRPr>
            </a:lvl3pPr>
            <a:lvl4pPr marL="1087438" indent="-228600" algn="l" defTabSz="457200" rtl="0" eaLnBrk="1" fontAlgn="base" hangingPunct="1">
              <a:spcBef>
                <a:spcPts val="984"/>
              </a:spcBef>
              <a:spcAft>
                <a:spcPct val="0"/>
              </a:spcAft>
              <a:buFont typeface="Arial" charset="0"/>
              <a:buChar char="–"/>
              <a:defRPr sz="1400" kern="1200">
                <a:solidFill>
                  <a:srgbClr val="505050"/>
                </a:solidFill>
                <a:latin typeface="Helvetica"/>
                <a:ea typeface="ＭＳ Ｐゴシック" charset="0"/>
                <a:cs typeface="ＭＳ Ｐゴシック" charset="0"/>
              </a:defRPr>
            </a:lvl4pPr>
            <a:lvl5pPr marL="1370013" indent="-228600" algn="l" defTabSz="457200" rtl="0" eaLnBrk="1" fontAlgn="base" hangingPunct="1">
              <a:spcBef>
                <a:spcPts val="984"/>
              </a:spcBef>
              <a:spcAft>
                <a:spcPct val="0"/>
              </a:spcAft>
              <a:buFont typeface="Arial"/>
              <a:buChar char="•"/>
              <a:defRPr sz="1400" kern="1200">
                <a:solidFill>
                  <a:srgbClr val="505050"/>
                </a:solidFill>
                <a:latin typeface="Helvetica"/>
                <a:ea typeface="ＭＳ Ｐゴシック" charset="0"/>
                <a:cs typeface="ＭＳ Ｐゴシック" charset="0"/>
              </a:defRPr>
            </a:lvl5pPr>
            <a:lvl6pPr marL="2514600" indent="-228600" algn="l" defTabSz="457200" rtl="0" eaLnBrk="1" latinLnBrk="0" hangingPunct="1">
              <a:spcBef>
                <a:spcPct val="20000"/>
              </a:spcBef>
              <a:buFont typeface="Arial"/>
              <a:buChar char="•"/>
              <a:defRPr sz="18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8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8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800" kern="1200">
                <a:solidFill>
                  <a:schemeClr val="tx1"/>
                </a:solidFill>
                <a:latin typeface="+mn-lt"/>
                <a:ea typeface="+mn-ea"/>
                <a:cs typeface="+mn-cs"/>
              </a:defRPr>
            </a:lvl9pPr>
          </a:lstStyle>
          <a:p>
            <a:pPr marL="0" indent="0">
              <a:spcBef>
                <a:spcPts val="0"/>
              </a:spcBef>
              <a:spcAft>
                <a:spcPts val="0"/>
              </a:spcAft>
              <a:buNone/>
            </a:pPr>
            <a:endParaRPr lang="en-US" sz="1200" dirty="0">
              <a:latin typeface="Helvetica" pitchFamily="2" charset="0"/>
              <a:ea typeface="MS Mincho" panose="02020609040205080304" pitchFamily="49" charset="-128"/>
            </a:endParaRPr>
          </a:p>
          <a:p>
            <a:pPr marL="0" indent="0">
              <a:spcBef>
                <a:spcPts val="0"/>
              </a:spcBef>
              <a:spcAft>
                <a:spcPts val="0"/>
              </a:spcAft>
              <a:buNone/>
            </a:pPr>
            <a:endParaRPr lang="en-US" sz="1200" dirty="0">
              <a:latin typeface="Helvetica" pitchFamily="2" charset="0"/>
              <a:ea typeface="MS Mincho" panose="02020609040205080304" pitchFamily="49" charset="-128"/>
            </a:endParaRPr>
          </a:p>
          <a:p>
            <a:pPr marL="0" indent="0">
              <a:spcBef>
                <a:spcPts val="0"/>
              </a:spcBef>
              <a:spcAft>
                <a:spcPts val="0"/>
              </a:spcAft>
              <a:buNone/>
            </a:pPr>
            <a:r>
              <a:rPr lang="en-US" sz="1200" dirty="0">
                <a:solidFill>
                  <a:schemeClr val="accent6">
                    <a:lumMod val="50000"/>
                  </a:schemeClr>
                </a:solidFill>
              </a:rPr>
              <a:t>Input based on presentations prepared/given by members of the IMCC and </a:t>
            </a:r>
            <a:r>
              <a:rPr lang="en-US" sz="1200" dirty="0" err="1">
                <a:solidFill>
                  <a:schemeClr val="accent6">
                    <a:lumMod val="50000"/>
                  </a:schemeClr>
                </a:solidFill>
              </a:rPr>
              <a:t>MuCol</a:t>
            </a:r>
            <a:endParaRPr lang="en-US" sz="1200" dirty="0">
              <a:solidFill>
                <a:schemeClr val="accent6">
                  <a:lumMod val="50000"/>
                </a:schemeClr>
              </a:solidFill>
            </a:endParaRPr>
          </a:p>
          <a:p>
            <a:pPr marL="0" indent="0">
              <a:spcBef>
                <a:spcPts val="0"/>
              </a:spcBef>
              <a:spcAft>
                <a:spcPts val="0"/>
              </a:spcAft>
              <a:buNone/>
            </a:pPr>
            <a:endParaRPr lang="en-US" sz="1200" dirty="0">
              <a:solidFill>
                <a:schemeClr val="accent6">
                  <a:lumMod val="50000"/>
                </a:schemeClr>
              </a:solidFill>
              <a:latin typeface="Helvetica" pitchFamily="2" charset="0"/>
              <a:ea typeface="MS Mincho" panose="02020609040205080304" pitchFamily="49" charset="-128"/>
            </a:endParaRPr>
          </a:p>
          <a:p>
            <a:pPr marL="0" indent="0">
              <a:spcBef>
                <a:spcPts val="0"/>
              </a:spcBef>
              <a:spcAft>
                <a:spcPts val="0"/>
              </a:spcAft>
              <a:buNone/>
            </a:pPr>
            <a:endParaRPr lang="en-US" sz="1200" dirty="0">
              <a:solidFill>
                <a:schemeClr val="accent6">
                  <a:lumMod val="50000"/>
                </a:schemeClr>
              </a:solidFill>
              <a:latin typeface="Helvetica" pitchFamily="2" charset="0"/>
              <a:ea typeface="MS Mincho" panose="02020609040205080304" pitchFamily="49" charset="-128"/>
            </a:endParaRPr>
          </a:p>
          <a:p>
            <a:pPr marL="0" indent="0">
              <a:spcBef>
                <a:spcPts val="0"/>
              </a:spcBef>
              <a:spcAft>
                <a:spcPts val="0"/>
              </a:spcAft>
              <a:buNone/>
            </a:pPr>
            <a:r>
              <a:rPr lang="en-US" sz="1200" dirty="0">
                <a:solidFill>
                  <a:schemeClr val="accent6">
                    <a:lumMod val="50000"/>
                  </a:schemeClr>
                </a:solidFill>
                <a:latin typeface="Helvetica" pitchFamily="2" charset="0"/>
                <a:ea typeface="MS Mincho" panose="02020609040205080304" pitchFamily="49" charset="-128"/>
              </a:rPr>
              <a:t>Daniel Schulte, Roberto </a:t>
            </a:r>
            <a:r>
              <a:rPr lang="en-US" sz="1200" dirty="0" err="1">
                <a:solidFill>
                  <a:schemeClr val="accent6">
                    <a:lumMod val="50000"/>
                  </a:schemeClr>
                </a:solidFill>
                <a:latin typeface="Helvetica" pitchFamily="2" charset="0"/>
                <a:ea typeface="MS Mincho" panose="02020609040205080304" pitchFamily="49" charset="-128"/>
              </a:rPr>
              <a:t>Losito</a:t>
            </a:r>
            <a:r>
              <a:rPr lang="en-US" sz="1200" dirty="0">
                <a:solidFill>
                  <a:schemeClr val="accent6">
                    <a:lumMod val="50000"/>
                  </a:schemeClr>
                </a:solidFill>
                <a:latin typeface="Helvetica" pitchFamily="2" charset="0"/>
                <a:ea typeface="MS Mincho" panose="02020609040205080304" pitchFamily="49" charset="-128"/>
              </a:rPr>
              <a:t>, Lionel </a:t>
            </a:r>
            <a:r>
              <a:rPr lang="en-US" sz="1200" dirty="0" err="1">
                <a:solidFill>
                  <a:schemeClr val="accent6">
                    <a:lumMod val="50000"/>
                  </a:schemeClr>
                </a:solidFill>
                <a:latin typeface="Helvetica" pitchFamily="2" charset="0"/>
                <a:ea typeface="MS Mincho" panose="02020609040205080304" pitchFamily="49" charset="-128"/>
              </a:rPr>
              <a:t>Quettier</a:t>
            </a:r>
            <a:r>
              <a:rPr lang="en-US" sz="1200" dirty="0">
                <a:solidFill>
                  <a:schemeClr val="accent6">
                    <a:lumMod val="50000"/>
                  </a:schemeClr>
                </a:solidFill>
                <a:latin typeface="Helvetica" pitchFamily="2" charset="0"/>
                <a:ea typeface="MS Mincho" panose="02020609040205080304" pitchFamily="49" charset="-128"/>
              </a:rPr>
              <a:t>, Luca </a:t>
            </a:r>
            <a:r>
              <a:rPr lang="en-US" sz="1200" dirty="0" err="1">
                <a:solidFill>
                  <a:schemeClr val="accent6">
                    <a:lumMod val="50000"/>
                  </a:schemeClr>
                </a:solidFill>
                <a:latin typeface="Helvetica" pitchFamily="2" charset="0"/>
                <a:ea typeface="MS Mincho" panose="02020609040205080304" pitchFamily="49" charset="-128"/>
              </a:rPr>
              <a:t>Bottura</a:t>
            </a:r>
            <a:r>
              <a:rPr lang="en-US" sz="1200" dirty="0">
                <a:solidFill>
                  <a:schemeClr val="accent6">
                    <a:lumMod val="50000"/>
                  </a:schemeClr>
                </a:solidFill>
                <a:latin typeface="Helvetica" pitchFamily="2" charset="0"/>
                <a:ea typeface="MS Mincho" panose="02020609040205080304" pitchFamily="49" charset="-128"/>
              </a:rPr>
              <a:t>, Alfredo </a:t>
            </a:r>
            <a:r>
              <a:rPr lang="en-US" sz="1200" dirty="0" err="1">
                <a:solidFill>
                  <a:schemeClr val="accent6">
                    <a:lumMod val="50000"/>
                  </a:schemeClr>
                </a:solidFill>
                <a:latin typeface="Helvetica" pitchFamily="2" charset="0"/>
                <a:ea typeface="MS Mincho" panose="02020609040205080304" pitchFamily="49" charset="-128"/>
              </a:rPr>
              <a:t>Portone</a:t>
            </a:r>
            <a:r>
              <a:rPr lang="en-US" sz="1200" dirty="0">
                <a:solidFill>
                  <a:schemeClr val="accent6">
                    <a:lumMod val="50000"/>
                  </a:schemeClr>
                </a:solidFill>
                <a:latin typeface="Helvetica" pitchFamily="2" charset="0"/>
                <a:ea typeface="MS Mincho" panose="02020609040205080304" pitchFamily="49" charset="-128"/>
              </a:rPr>
              <a:t>, Marco </a:t>
            </a:r>
            <a:r>
              <a:rPr lang="en-US" sz="1200" dirty="0" err="1">
                <a:solidFill>
                  <a:schemeClr val="accent6">
                    <a:lumMod val="50000"/>
                  </a:schemeClr>
                </a:solidFill>
                <a:latin typeface="Helvetica" pitchFamily="2" charset="0"/>
                <a:ea typeface="MS Mincho" panose="02020609040205080304" pitchFamily="49" charset="-128"/>
              </a:rPr>
              <a:t>Statera</a:t>
            </a:r>
            <a:r>
              <a:rPr lang="en-US" sz="1200" dirty="0">
                <a:solidFill>
                  <a:schemeClr val="accent6">
                    <a:lumMod val="50000"/>
                  </a:schemeClr>
                </a:solidFill>
                <a:latin typeface="Helvetica" pitchFamily="2" charset="0"/>
                <a:ea typeface="MS Mincho" panose="02020609040205080304" pitchFamily="49" charset="-128"/>
              </a:rPr>
              <a:t>, </a:t>
            </a:r>
            <a:r>
              <a:rPr lang="en-US" sz="1200" dirty="0" err="1">
                <a:solidFill>
                  <a:schemeClr val="accent6">
                    <a:lumMod val="50000"/>
                  </a:schemeClr>
                </a:solidFill>
                <a:latin typeface="Helvetica" pitchFamily="2" charset="0"/>
                <a:ea typeface="MS Mincho" panose="02020609040205080304" pitchFamily="49" charset="-128"/>
              </a:rPr>
              <a:t>Siara</a:t>
            </a:r>
            <a:r>
              <a:rPr lang="en-US" sz="1200" dirty="0">
                <a:solidFill>
                  <a:schemeClr val="accent6">
                    <a:lumMod val="50000"/>
                  </a:schemeClr>
                </a:solidFill>
                <a:latin typeface="Helvetica" pitchFamily="2" charset="0"/>
                <a:ea typeface="MS Mincho" panose="02020609040205080304" pitchFamily="49" charset="-128"/>
              </a:rPr>
              <a:t> Sandra </a:t>
            </a:r>
            <a:r>
              <a:rPr lang="en-US" sz="1200" dirty="0" err="1">
                <a:solidFill>
                  <a:schemeClr val="accent6">
                    <a:lumMod val="50000"/>
                  </a:schemeClr>
                </a:solidFill>
                <a:latin typeface="Helvetica" pitchFamily="2" charset="0"/>
                <a:ea typeface="MS Mincho" panose="02020609040205080304" pitchFamily="49" charset="-128"/>
              </a:rPr>
              <a:t>Fabbri</a:t>
            </a:r>
            <a:r>
              <a:rPr lang="en-US" sz="1200" dirty="0">
                <a:solidFill>
                  <a:schemeClr val="accent6">
                    <a:lumMod val="50000"/>
                  </a:schemeClr>
                </a:solidFill>
                <a:latin typeface="Helvetica" pitchFamily="2" charset="0"/>
                <a:ea typeface="MS Mincho" panose="02020609040205080304" pitchFamily="49" charset="-128"/>
              </a:rPr>
              <a:t>, Bernardo </a:t>
            </a:r>
            <a:r>
              <a:rPr lang="en-US" sz="1200" dirty="0" err="1">
                <a:solidFill>
                  <a:schemeClr val="accent6">
                    <a:lumMod val="50000"/>
                  </a:schemeClr>
                </a:solidFill>
                <a:latin typeface="Helvetica" pitchFamily="2" charset="0"/>
                <a:ea typeface="MS Mincho" panose="02020609040205080304" pitchFamily="49" charset="-128"/>
              </a:rPr>
              <a:t>Bordini</a:t>
            </a:r>
            <a:r>
              <a:rPr lang="en-US" sz="1200" dirty="0">
                <a:solidFill>
                  <a:schemeClr val="accent6">
                    <a:lumMod val="50000"/>
                  </a:schemeClr>
                </a:solidFill>
                <a:latin typeface="Helvetica" pitchFamily="2" charset="0"/>
                <a:ea typeface="MS Mincho" panose="02020609040205080304" pitchFamily="49" charset="-128"/>
              </a:rPr>
              <a:t>, Carlotta </a:t>
            </a:r>
            <a:r>
              <a:rPr lang="en-US" sz="1200" dirty="0" err="1">
                <a:solidFill>
                  <a:schemeClr val="accent6">
                    <a:lumMod val="50000"/>
                  </a:schemeClr>
                </a:solidFill>
                <a:latin typeface="Helvetica" pitchFamily="2" charset="0"/>
                <a:ea typeface="MS Mincho" panose="02020609040205080304" pitchFamily="49" charset="-128"/>
              </a:rPr>
              <a:t>Accettura</a:t>
            </a:r>
            <a:r>
              <a:rPr lang="en-US" sz="1200" dirty="0">
                <a:solidFill>
                  <a:schemeClr val="accent6">
                    <a:lumMod val="50000"/>
                  </a:schemeClr>
                </a:solidFill>
                <a:latin typeface="Helvetica" pitchFamily="2" charset="0"/>
                <a:ea typeface="MS Mincho" panose="02020609040205080304" pitchFamily="49" charset="-128"/>
              </a:rPr>
              <a:t>, Marco </a:t>
            </a:r>
            <a:r>
              <a:rPr lang="en-US" sz="1200" dirty="0" err="1">
                <a:solidFill>
                  <a:schemeClr val="accent6">
                    <a:lumMod val="50000"/>
                  </a:schemeClr>
                </a:solidFill>
                <a:latin typeface="Helvetica" pitchFamily="2" charset="0"/>
                <a:ea typeface="MS Mincho" panose="02020609040205080304" pitchFamily="49" charset="-128"/>
              </a:rPr>
              <a:t>Breschi</a:t>
            </a:r>
            <a:r>
              <a:rPr lang="en-US" sz="1200" dirty="0">
                <a:solidFill>
                  <a:schemeClr val="accent6">
                    <a:lumMod val="50000"/>
                  </a:schemeClr>
                </a:solidFill>
                <a:latin typeface="Helvetica" pitchFamily="2" charset="0"/>
                <a:ea typeface="MS Mincho" panose="02020609040205080304" pitchFamily="49" charset="-128"/>
              </a:rPr>
              <a:t>, </a:t>
            </a:r>
            <a:r>
              <a:rPr lang="en-US" sz="1200" dirty="0" err="1">
                <a:solidFill>
                  <a:schemeClr val="accent6">
                    <a:lumMod val="50000"/>
                  </a:schemeClr>
                </a:solidFill>
                <a:latin typeface="Helvetica" pitchFamily="2" charset="0"/>
                <a:ea typeface="MS Mincho" panose="02020609040205080304" pitchFamily="49" charset="-128"/>
              </a:rPr>
              <a:t>Fulvio</a:t>
            </a:r>
            <a:r>
              <a:rPr lang="en-US" sz="1200" dirty="0">
                <a:solidFill>
                  <a:schemeClr val="accent6">
                    <a:lumMod val="50000"/>
                  </a:schemeClr>
                </a:solidFill>
                <a:latin typeface="Helvetica" pitchFamily="2" charset="0"/>
                <a:ea typeface="MS Mincho" panose="02020609040205080304" pitchFamily="49" charset="-128"/>
              </a:rPr>
              <a:t> </a:t>
            </a:r>
            <a:r>
              <a:rPr lang="en-US" sz="1200" dirty="0" err="1">
                <a:solidFill>
                  <a:schemeClr val="accent6">
                    <a:lumMod val="50000"/>
                  </a:schemeClr>
                </a:solidFill>
                <a:latin typeface="Helvetica" pitchFamily="2" charset="0"/>
                <a:ea typeface="MS Mincho" panose="02020609040205080304" pitchFamily="49" charset="-128"/>
              </a:rPr>
              <a:t>Boattini</a:t>
            </a:r>
            <a:r>
              <a:rPr lang="en-US" sz="1200" dirty="0">
                <a:solidFill>
                  <a:schemeClr val="accent6">
                    <a:lumMod val="50000"/>
                  </a:schemeClr>
                </a:solidFill>
                <a:latin typeface="Helvetica" pitchFamily="2" charset="0"/>
                <a:ea typeface="MS Mincho" panose="02020609040205080304" pitchFamily="49" charset="-128"/>
              </a:rPr>
              <a:t>, Barbara </a:t>
            </a:r>
            <a:r>
              <a:rPr lang="en-US" sz="1200" dirty="0" err="1">
                <a:solidFill>
                  <a:schemeClr val="accent6">
                    <a:lumMod val="50000"/>
                  </a:schemeClr>
                </a:solidFill>
                <a:latin typeface="Helvetica" pitchFamily="2" charset="0"/>
                <a:ea typeface="MS Mincho" panose="02020609040205080304" pitchFamily="49" charset="-128"/>
              </a:rPr>
              <a:t>Caiffi</a:t>
            </a:r>
            <a:r>
              <a:rPr lang="en-US" sz="1200" dirty="0">
                <a:solidFill>
                  <a:schemeClr val="accent6">
                    <a:lumMod val="50000"/>
                  </a:schemeClr>
                </a:solidFill>
                <a:latin typeface="Helvetica" pitchFamily="2" charset="0"/>
                <a:ea typeface="MS Mincho" panose="02020609040205080304" pitchFamily="49" charset="-128"/>
              </a:rPr>
              <a:t>, </a:t>
            </a:r>
            <a:r>
              <a:rPr lang="en-US" sz="1200" dirty="0" err="1">
                <a:solidFill>
                  <a:schemeClr val="accent6">
                    <a:lumMod val="50000"/>
                  </a:schemeClr>
                </a:solidFill>
                <a:latin typeface="Helvetica" pitchFamily="2" charset="0"/>
                <a:ea typeface="MS Mincho" panose="02020609040205080304" pitchFamily="49" charset="-128"/>
              </a:rPr>
              <a:t>Samuele</a:t>
            </a:r>
            <a:r>
              <a:rPr lang="en-US" sz="1200" dirty="0">
                <a:solidFill>
                  <a:schemeClr val="accent6">
                    <a:lumMod val="50000"/>
                  </a:schemeClr>
                </a:solidFill>
                <a:latin typeface="Helvetica" pitchFamily="2" charset="0"/>
                <a:ea typeface="MS Mincho" panose="02020609040205080304" pitchFamily="49" charset="-128"/>
              </a:rPr>
              <a:t> </a:t>
            </a:r>
            <a:r>
              <a:rPr lang="en-US" sz="1200" dirty="0" err="1">
                <a:solidFill>
                  <a:schemeClr val="accent6">
                    <a:lumMod val="50000"/>
                  </a:schemeClr>
                </a:solidFill>
                <a:latin typeface="Helvetica" pitchFamily="2" charset="0"/>
                <a:ea typeface="MS Mincho" panose="02020609040205080304" pitchFamily="49" charset="-128"/>
              </a:rPr>
              <a:t>Mariotto</a:t>
            </a:r>
            <a:r>
              <a:rPr lang="en-US" sz="1200" dirty="0">
                <a:solidFill>
                  <a:schemeClr val="accent6">
                    <a:lumMod val="50000"/>
                  </a:schemeClr>
                </a:solidFill>
                <a:latin typeface="Helvetica" pitchFamily="2" charset="0"/>
                <a:ea typeface="MS Mincho" panose="02020609040205080304" pitchFamily="49" charset="-128"/>
              </a:rPr>
              <a:t>, Stefania </a:t>
            </a:r>
            <a:r>
              <a:rPr lang="en-US" sz="1200" dirty="0" err="1">
                <a:solidFill>
                  <a:schemeClr val="accent6">
                    <a:lumMod val="50000"/>
                  </a:schemeClr>
                </a:solidFill>
                <a:latin typeface="Helvetica" pitchFamily="2" charset="0"/>
                <a:ea typeface="MS Mincho" panose="02020609040205080304" pitchFamily="49" charset="-128"/>
              </a:rPr>
              <a:t>Farinon</a:t>
            </a:r>
            <a:endParaRPr lang="en-US" sz="1200" dirty="0">
              <a:solidFill>
                <a:schemeClr val="accent6">
                  <a:lumMod val="50000"/>
                </a:schemeClr>
              </a:solidFill>
              <a:latin typeface="Helvetica" pitchFamily="2" charset="0"/>
              <a:ea typeface="MS Mincho" panose="02020609040205080304" pitchFamily="49" charset="-128"/>
            </a:endParaRPr>
          </a:p>
          <a:p>
            <a:endParaRPr lang="en-US" dirty="0"/>
          </a:p>
        </p:txBody>
      </p:sp>
    </p:spTree>
    <p:extLst>
      <p:ext uri="{BB962C8B-B14F-4D97-AF65-F5344CB8AC3E}">
        <p14:creationId xmlns:p14="http://schemas.microsoft.com/office/powerpoint/2010/main" val="266765725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FA1DA3D-0E89-2E46-9482-4CCE481266BC}"/>
              </a:ext>
            </a:extLst>
          </p:cNvPr>
          <p:cNvSpPr>
            <a:spLocks noGrp="1"/>
          </p:cNvSpPr>
          <p:nvPr>
            <p:ph idx="1"/>
          </p:nvPr>
        </p:nvSpPr>
        <p:spPr/>
        <p:txBody>
          <a:bodyPr>
            <a:normAutofit/>
          </a:bodyPr>
          <a:lstStyle/>
          <a:p>
            <a:r>
              <a:rPr lang="en-US" sz="1600" dirty="0"/>
              <a:t>European Strategy for Particle Physics (ESPP) describes strategy for particle physics in Europe and their contributions world-wide  (June 19, 2020)</a:t>
            </a:r>
          </a:p>
          <a:p>
            <a:r>
              <a:rPr lang="en-US" sz="1600" dirty="0"/>
              <a:t>European National Laboratories Directors Group (LDG) – July 2 (Chaired by Lenny Rivkin)</a:t>
            </a:r>
          </a:p>
          <a:p>
            <a:r>
              <a:rPr lang="en-US" sz="1600" dirty="0"/>
              <a:t>Immediate outcome </a:t>
            </a:r>
            <a:r>
              <a:rPr lang="en-US" sz="1600" dirty="0">
                <a:sym typeface="Wingdings" panose="05000000000000000000" pitchFamily="2" charset="2"/>
              </a:rPr>
              <a:t> Accelerator R&amp;D Task Forces reporting to Lab Directors Group (LDG) and the CERN Council</a:t>
            </a:r>
          </a:p>
          <a:p>
            <a:r>
              <a:rPr lang="en-US" dirty="0">
                <a:sym typeface="Wingdings" panose="05000000000000000000" pitchFamily="2" charset="2"/>
              </a:rPr>
              <a:t>Address the question of </a:t>
            </a:r>
          </a:p>
          <a:p>
            <a:pPr marL="0" indent="0" algn="ctr">
              <a:buNone/>
            </a:pPr>
            <a:r>
              <a:rPr lang="en-US" dirty="0">
                <a:solidFill>
                  <a:srgbClr val="004C97"/>
                </a:solidFill>
                <a:sym typeface="Wingdings" panose="05000000000000000000" pitchFamily="2" charset="2"/>
              </a:rPr>
              <a:t>“What are the most promising Accelerator R&amp;D activities for HEP?”</a:t>
            </a:r>
            <a:endParaRPr lang="en-US" dirty="0">
              <a:solidFill>
                <a:srgbClr val="004C97"/>
              </a:solidFill>
            </a:endParaRPr>
          </a:p>
          <a:p>
            <a:endParaRPr lang="en-US" dirty="0"/>
          </a:p>
        </p:txBody>
      </p:sp>
      <p:sp>
        <p:nvSpPr>
          <p:cNvPr id="2" name="Title 1">
            <a:extLst>
              <a:ext uri="{FF2B5EF4-FFF2-40B4-BE49-F238E27FC236}">
                <a16:creationId xmlns:a16="http://schemas.microsoft.com/office/drawing/2014/main" id="{D153CBC2-0F09-4C4F-9D48-71C79264ABC2}"/>
              </a:ext>
            </a:extLst>
          </p:cNvPr>
          <p:cNvSpPr>
            <a:spLocks noGrp="1"/>
          </p:cNvSpPr>
          <p:nvPr>
            <p:ph type="title"/>
          </p:nvPr>
        </p:nvSpPr>
        <p:spPr>
          <a:solidFill>
            <a:schemeClr val="bg2"/>
          </a:solidFill>
        </p:spPr>
        <p:txBody>
          <a:bodyPr>
            <a:noAutofit/>
          </a:bodyPr>
          <a:lstStyle/>
          <a:p>
            <a:r>
              <a:rPr lang="en-US" dirty="0"/>
              <a:t>European Planning Influences Snowmass Topics</a:t>
            </a:r>
          </a:p>
        </p:txBody>
      </p:sp>
      <p:pic>
        <p:nvPicPr>
          <p:cNvPr id="4" name="Picture 3">
            <a:extLst>
              <a:ext uri="{FF2B5EF4-FFF2-40B4-BE49-F238E27FC236}">
                <a16:creationId xmlns:a16="http://schemas.microsoft.com/office/drawing/2014/main" id="{3A9BB025-EFE4-7F48-BDA2-D6967FB129B3}"/>
              </a:ext>
            </a:extLst>
          </p:cNvPr>
          <p:cNvPicPr>
            <a:picLocks noChangeAspect="1"/>
          </p:cNvPicPr>
          <p:nvPr/>
        </p:nvPicPr>
        <p:blipFill>
          <a:blip r:embed="rId2"/>
          <a:stretch>
            <a:fillRect/>
          </a:stretch>
        </p:blipFill>
        <p:spPr>
          <a:xfrm>
            <a:off x="1244831" y="3028150"/>
            <a:ext cx="6129338" cy="1200150"/>
          </a:xfrm>
          <a:prstGeom prst="rect">
            <a:avLst/>
          </a:prstGeom>
        </p:spPr>
      </p:pic>
      <p:pic>
        <p:nvPicPr>
          <p:cNvPr id="5" name="Picture 4">
            <a:extLst>
              <a:ext uri="{FF2B5EF4-FFF2-40B4-BE49-F238E27FC236}">
                <a16:creationId xmlns:a16="http://schemas.microsoft.com/office/drawing/2014/main" id="{09A868D5-069B-5944-9BDE-58A698B120AD}"/>
              </a:ext>
            </a:extLst>
          </p:cNvPr>
          <p:cNvPicPr>
            <a:picLocks noChangeAspect="1"/>
          </p:cNvPicPr>
          <p:nvPr/>
        </p:nvPicPr>
        <p:blipFill>
          <a:blip r:embed="rId3"/>
          <a:stretch>
            <a:fillRect/>
          </a:stretch>
        </p:blipFill>
        <p:spPr>
          <a:xfrm>
            <a:off x="7870805" y="3070730"/>
            <a:ext cx="965499" cy="1421127"/>
          </a:xfrm>
          <a:prstGeom prst="rect">
            <a:avLst/>
          </a:prstGeom>
        </p:spPr>
      </p:pic>
      <p:sp>
        <p:nvSpPr>
          <p:cNvPr id="6" name="TextBox 5">
            <a:extLst>
              <a:ext uri="{FF2B5EF4-FFF2-40B4-BE49-F238E27FC236}">
                <a16:creationId xmlns:a16="http://schemas.microsoft.com/office/drawing/2014/main" id="{17608B6B-9F55-FB4D-A323-7ED1341D019C}"/>
              </a:ext>
            </a:extLst>
          </p:cNvPr>
          <p:cNvSpPr txBox="1"/>
          <p:nvPr/>
        </p:nvSpPr>
        <p:spPr>
          <a:xfrm>
            <a:off x="2192188" y="4103544"/>
            <a:ext cx="4284046" cy="646331"/>
          </a:xfrm>
          <a:prstGeom prst="rect">
            <a:avLst/>
          </a:prstGeom>
          <a:noFill/>
        </p:spPr>
        <p:txBody>
          <a:bodyPr wrap="square" rtlCol="0">
            <a:spAutoFit/>
          </a:bodyPr>
          <a:lstStyle/>
          <a:p>
            <a:pPr algn="ctr"/>
            <a:r>
              <a:rPr lang="en-US" sz="1800" dirty="0">
                <a:solidFill>
                  <a:schemeClr val="accent1">
                    <a:lumMod val="75000"/>
                  </a:schemeClr>
                </a:solidFill>
              </a:rPr>
              <a:t>Snowmass AF participants are </a:t>
            </a:r>
            <a:br>
              <a:rPr lang="en-US" sz="1800" dirty="0">
                <a:solidFill>
                  <a:schemeClr val="accent1">
                    <a:lumMod val="75000"/>
                  </a:schemeClr>
                </a:solidFill>
              </a:rPr>
            </a:br>
            <a:r>
              <a:rPr lang="en-US" sz="1800" dirty="0">
                <a:solidFill>
                  <a:schemeClr val="accent1">
                    <a:lumMod val="75000"/>
                  </a:schemeClr>
                </a:solidFill>
              </a:rPr>
              <a:t>active on all the LDG panels</a:t>
            </a:r>
          </a:p>
        </p:txBody>
      </p:sp>
      <p:sp>
        <p:nvSpPr>
          <p:cNvPr id="7" name="Date Placeholder 6">
            <a:extLst>
              <a:ext uri="{FF2B5EF4-FFF2-40B4-BE49-F238E27FC236}">
                <a16:creationId xmlns:a16="http://schemas.microsoft.com/office/drawing/2014/main" id="{835AC942-1BE2-4234-7935-C5DF2D101FEC}"/>
              </a:ext>
            </a:extLst>
          </p:cNvPr>
          <p:cNvSpPr>
            <a:spLocks noGrp="1"/>
          </p:cNvSpPr>
          <p:nvPr>
            <p:ph type="dt" sz="half" idx="2"/>
          </p:nvPr>
        </p:nvSpPr>
        <p:spPr/>
        <p:txBody>
          <a:bodyPr/>
          <a:lstStyle/>
          <a:p>
            <a:pPr>
              <a:defRPr/>
            </a:pPr>
            <a:fld id="{B8C1528C-B3D2-9440-84E2-31FEBC71B9FC}" type="datetime1">
              <a:rPr lang="en-US" smtClean="0"/>
              <a:t>9/5/23</a:t>
            </a:fld>
            <a:endParaRPr lang="en-US" dirty="0"/>
          </a:p>
        </p:txBody>
      </p:sp>
      <p:sp>
        <p:nvSpPr>
          <p:cNvPr id="8" name="Footer Placeholder 7">
            <a:extLst>
              <a:ext uri="{FF2B5EF4-FFF2-40B4-BE49-F238E27FC236}">
                <a16:creationId xmlns:a16="http://schemas.microsoft.com/office/drawing/2014/main" id="{04C9DA78-26DD-985E-BC4A-E79639815960}"/>
              </a:ext>
            </a:extLst>
          </p:cNvPr>
          <p:cNvSpPr>
            <a:spLocks noGrp="1"/>
          </p:cNvSpPr>
          <p:nvPr>
            <p:ph type="ftr" sz="quarter" idx="3"/>
          </p:nvPr>
        </p:nvSpPr>
        <p:spPr/>
        <p:txBody>
          <a:bodyPr/>
          <a:lstStyle/>
          <a:p>
            <a:pPr>
              <a:defRPr/>
            </a:pPr>
            <a:r>
              <a:rPr lang="en-US" b="1"/>
              <a:t>S. Gourlay EUCAS 9-23</a:t>
            </a:r>
            <a:endParaRPr lang="en-US" b="1" dirty="0"/>
          </a:p>
        </p:txBody>
      </p:sp>
      <p:sp>
        <p:nvSpPr>
          <p:cNvPr id="9" name="Slide Number Placeholder 8">
            <a:extLst>
              <a:ext uri="{FF2B5EF4-FFF2-40B4-BE49-F238E27FC236}">
                <a16:creationId xmlns:a16="http://schemas.microsoft.com/office/drawing/2014/main" id="{38867AAC-874E-3666-C756-10DFB39270F4}"/>
              </a:ext>
            </a:extLst>
          </p:cNvPr>
          <p:cNvSpPr>
            <a:spLocks noGrp="1"/>
          </p:cNvSpPr>
          <p:nvPr>
            <p:ph type="sldNum" sz="quarter" idx="4"/>
          </p:nvPr>
        </p:nvSpPr>
        <p:spPr/>
        <p:txBody>
          <a:bodyPr/>
          <a:lstStyle/>
          <a:p>
            <a:pPr>
              <a:defRPr/>
            </a:pPr>
            <a:fld id="{148C009B-CB69-E04A-B9B3-34B26D69E9CF}" type="slidenum">
              <a:rPr lang="en-US" smtClean="0"/>
              <a:pPr>
                <a:defRPr/>
              </a:pPr>
              <a:t>4</a:t>
            </a:fld>
            <a:endParaRPr lang="en-US" dirty="0"/>
          </a:p>
        </p:txBody>
      </p:sp>
    </p:spTree>
    <p:extLst>
      <p:ext uri="{BB962C8B-B14F-4D97-AF65-F5344CB8AC3E}">
        <p14:creationId xmlns:p14="http://schemas.microsoft.com/office/powerpoint/2010/main" val="12568212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467FB19-161B-5D44-A358-36B21291B996}"/>
              </a:ext>
            </a:extLst>
          </p:cNvPr>
          <p:cNvSpPr>
            <a:spLocks noGrp="1"/>
          </p:cNvSpPr>
          <p:nvPr>
            <p:ph idx="1"/>
          </p:nvPr>
        </p:nvSpPr>
        <p:spPr/>
        <p:txBody>
          <a:bodyPr>
            <a:normAutofit/>
          </a:bodyPr>
          <a:lstStyle/>
          <a:p>
            <a:pPr marL="0" indent="0" algn="ctr">
              <a:buNone/>
            </a:pPr>
            <a:r>
              <a:rPr lang="en-US" sz="1350" dirty="0">
                <a:solidFill>
                  <a:srgbClr val="0070C0"/>
                </a:solidFill>
              </a:rPr>
              <a:t>11 out </a:t>
            </a:r>
            <a:r>
              <a:rPr lang="en-US" sz="1350">
                <a:solidFill>
                  <a:srgbClr val="0070C0"/>
                </a:solidFill>
              </a:rPr>
              <a:t>of 30 </a:t>
            </a:r>
            <a:r>
              <a:rPr lang="en-US" sz="1350" dirty="0">
                <a:solidFill>
                  <a:srgbClr val="0070C0"/>
                </a:solidFill>
              </a:rPr>
              <a:t>are representatives of Asia and Europe</a:t>
            </a:r>
            <a:r>
              <a:rPr lang="en-US" sz="1350">
                <a:solidFill>
                  <a:srgbClr val="0070C0"/>
                </a:solidFill>
              </a:rPr>
              <a:t>; 7 </a:t>
            </a:r>
            <a:r>
              <a:rPr lang="en-US" sz="1350" dirty="0">
                <a:solidFill>
                  <a:srgbClr val="0070C0"/>
                </a:solidFill>
              </a:rPr>
              <a:t>women</a:t>
            </a:r>
          </a:p>
          <a:p>
            <a:pPr marL="0" indent="0" algn="ctr">
              <a:buNone/>
            </a:pPr>
            <a:endParaRPr lang="en-US" dirty="0"/>
          </a:p>
        </p:txBody>
      </p:sp>
      <p:sp>
        <p:nvSpPr>
          <p:cNvPr id="9" name="Title 8">
            <a:extLst>
              <a:ext uri="{FF2B5EF4-FFF2-40B4-BE49-F238E27FC236}">
                <a16:creationId xmlns:a16="http://schemas.microsoft.com/office/drawing/2014/main" id="{26644B8B-DD65-516F-649E-6C5728209D19}"/>
              </a:ext>
            </a:extLst>
          </p:cNvPr>
          <p:cNvSpPr>
            <a:spLocks noGrp="1"/>
          </p:cNvSpPr>
          <p:nvPr>
            <p:ph type="title"/>
          </p:nvPr>
        </p:nvSpPr>
        <p:spPr/>
        <p:txBody>
          <a:bodyPr/>
          <a:lstStyle/>
          <a:p>
            <a:r>
              <a:rPr lang="en-US" sz="2000" dirty="0"/>
              <a:t>Accelerator Topical Groups and Conveners</a:t>
            </a:r>
          </a:p>
        </p:txBody>
      </p:sp>
      <p:sp>
        <p:nvSpPr>
          <p:cNvPr id="2" name="Slide Number Placeholder 1">
            <a:extLst>
              <a:ext uri="{FF2B5EF4-FFF2-40B4-BE49-F238E27FC236}">
                <a16:creationId xmlns:a16="http://schemas.microsoft.com/office/drawing/2014/main" id="{A8B4A625-4FE8-FE29-7614-D2FC02FB8902}"/>
              </a:ext>
            </a:extLst>
          </p:cNvPr>
          <p:cNvSpPr>
            <a:spLocks noGrp="1"/>
          </p:cNvSpPr>
          <p:nvPr>
            <p:ph type="sldNum" sz="quarter" idx="4"/>
          </p:nvPr>
        </p:nvSpPr>
        <p:spPr>
          <a:prstGeom prst="rect">
            <a:avLst/>
          </a:prstGeom>
        </p:spPr>
        <p:txBody>
          <a:bodyPr vert="horz" wrap="square" lIns="0" tIns="0" rIns="0" bIns="0" numCol="1" anchor="t" anchorCtr="0" compatLnSpc="1">
            <a:prstTxWarp prst="textNoShape">
              <a:avLst/>
            </a:prstTxWarp>
          </a:bodyPr>
          <a:lstStyle>
            <a:defPPr>
              <a:defRPr lang="en-US"/>
            </a:defPPr>
            <a:lvl1pPr algn="l" defTabSz="457200" rtl="0" fontAlgn="base">
              <a:spcBef>
                <a:spcPct val="0"/>
              </a:spcBef>
              <a:spcAft>
                <a:spcPct val="0"/>
              </a:spcAft>
              <a:defRPr sz="900" kern="1200">
                <a:solidFill>
                  <a:srgbClr val="0061A8"/>
                </a:solidFill>
                <a:latin typeface="Helvetica" charset="0"/>
                <a:ea typeface="Geneva"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fld id="{86CB4B4D-7CA3-9044-876B-883B54F8677D}" type="slidenum">
              <a:rPr lang="en-US" smtClean="0"/>
              <a:pPr/>
              <a:t>5</a:t>
            </a:fld>
            <a:endParaRPr lang="en-US"/>
          </a:p>
        </p:txBody>
      </p:sp>
      <p:sp>
        <p:nvSpPr>
          <p:cNvPr id="6" name="Rectangle 5">
            <a:extLst>
              <a:ext uri="{FF2B5EF4-FFF2-40B4-BE49-F238E27FC236}">
                <a16:creationId xmlns:a16="http://schemas.microsoft.com/office/drawing/2014/main" id="{58DD76E2-C5D5-EF4B-8513-891570C0D401}"/>
              </a:ext>
            </a:extLst>
          </p:cNvPr>
          <p:cNvSpPr/>
          <p:nvPr/>
        </p:nvSpPr>
        <p:spPr>
          <a:xfrm>
            <a:off x="939613" y="4265102"/>
            <a:ext cx="8840855" cy="323165"/>
          </a:xfrm>
          <a:prstGeom prst="rect">
            <a:avLst/>
          </a:prstGeom>
        </p:spPr>
        <p:txBody>
          <a:bodyPr wrap="square">
            <a:spAutoFit/>
          </a:bodyPr>
          <a:lstStyle/>
          <a:p>
            <a:r>
              <a:rPr lang="en-US" sz="1500" dirty="0"/>
              <a:t>Plus, the </a:t>
            </a:r>
            <a:r>
              <a:rPr lang="en-US" sz="1500" b="1" dirty="0"/>
              <a:t>Accelerator Implementation Task Force</a:t>
            </a:r>
            <a:r>
              <a:rPr lang="en-US" sz="1500" dirty="0"/>
              <a:t> </a:t>
            </a:r>
            <a:r>
              <a:rPr lang="en-US" sz="1500" dirty="0">
                <a:solidFill>
                  <a:srgbClr val="002060"/>
                </a:solidFill>
              </a:rPr>
              <a:t>(ITF) </a:t>
            </a:r>
            <a:r>
              <a:rPr lang="en-US" sz="1500" dirty="0"/>
              <a:t>to evaluate and compare various options</a:t>
            </a:r>
          </a:p>
        </p:txBody>
      </p:sp>
      <p:pic>
        <p:nvPicPr>
          <p:cNvPr id="8" name="Picture 7" descr="Table&#10;&#10;Description automatically generated">
            <a:extLst>
              <a:ext uri="{FF2B5EF4-FFF2-40B4-BE49-F238E27FC236}">
                <a16:creationId xmlns:a16="http://schemas.microsoft.com/office/drawing/2014/main" id="{A8F48194-E596-BCF3-CF1D-6385F0DAFA4C}"/>
              </a:ext>
            </a:extLst>
          </p:cNvPr>
          <p:cNvPicPr>
            <a:picLocks noChangeAspect="1"/>
          </p:cNvPicPr>
          <p:nvPr/>
        </p:nvPicPr>
        <p:blipFill>
          <a:blip r:embed="rId2"/>
          <a:stretch>
            <a:fillRect/>
          </a:stretch>
        </p:blipFill>
        <p:spPr>
          <a:xfrm>
            <a:off x="252547" y="606116"/>
            <a:ext cx="8510683" cy="3658986"/>
          </a:xfrm>
          <a:prstGeom prst="rect">
            <a:avLst/>
          </a:prstGeom>
        </p:spPr>
      </p:pic>
      <p:sp>
        <p:nvSpPr>
          <p:cNvPr id="4" name="TextBox 3">
            <a:extLst>
              <a:ext uri="{FF2B5EF4-FFF2-40B4-BE49-F238E27FC236}">
                <a16:creationId xmlns:a16="http://schemas.microsoft.com/office/drawing/2014/main" id="{07C29D99-CEF5-44CA-5A5B-2D44E22B59A0}"/>
              </a:ext>
            </a:extLst>
          </p:cNvPr>
          <p:cNvSpPr txBox="1"/>
          <p:nvPr/>
        </p:nvSpPr>
        <p:spPr>
          <a:xfrm>
            <a:off x="252547" y="1784195"/>
            <a:ext cx="8452838" cy="461665"/>
          </a:xfrm>
          <a:prstGeom prst="rect">
            <a:avLst/>
          </a:prstGeom>
          <a:noFill/>
          <a:ln w="38100">
            <a:solidFill>
              <a:schemeClr val="accent4"/>
            </a:solidFill>
          </a:ln>
        </p:spPr>
        <p:txBody>
          <a:bodyPr wrap="square" rtlCol="0">
            <a:spAutoFit/>
          </a:bodyPr>
          <a:lstStyle/>
          <a:p>
            <a:endParaRPr lang="en-US" dirty="0"/>
          </a:p>
        </p:txBody>
      </p:sp>
      <p:sp>
        <p:nvSpPr>
          <p:cNvPr id="10" name="TextBox 9">
            <a:extLst>
              <a:ext uri="{FF2B5EF4-FFF2-40B4-BE49-F238E27FC236}">
                <a16:creationId xmlns:a16="http://schemas.microsoft.com/office/drawing/2014/main" id="{26B258B2-2E68-7610-01B5-99A76D6E4E9D}"/>
              </a:ext>
            </a:extLst>
          </p:cNvPr>
          <p:cNvSpPr txBox="1"/>
          <p:nvPr/>
        </p:nvSpPr>
        <p:spPr>
          <a:xfrm>
            <a:off x="252546" y="3583259"/>
            <a:ext cx="8452837" cy="230832"/>
          </a:xfrm>
          <a:prstGeom prst="rect">
            <a:avLst/>
          </a:prstGeom>
          <a:noFill/>
          <a:ln w="38100">
            <a:solidFill>
              <a:schemeClr val="accent4"/>
            </a:solidFill>
          </a:ln>
        </p:spPr>
        <p:txBody>
          <a:bodyPr wrap="square" rtlCol="0">
            <a:spAutoFit/>
          </a:bodyPr>
          <a:lstStyle/>
          <a:p>
            <a:endParaRPr lang="en-US" sz="900" dirty="0"/>
          </a:p>
        </p:txBody>
      </p:sp>
      <p:sp>
        <p:nvSpPr>
          <p:cNvPr id="5" name="Date Placeholder 4">
            <a:extLst>
              <a:ext uri="{FF2B5EF4-FFF2-40B4-BE49-F238E27FC236}">
                <a16:creationId xmlns:a16="http://schemas.microsoft.com/office/drawing/2014/main" id="{B5D6E3F2-AF52-D57E-F51F-1518A1231B43}"/>
              </a:ext>
            </a:extLst>
          </p:cNvPr>
          <p:cNvSpPr>
            <a:spLocks noGrp="1"/>
          </p:cNvSpPr>
          <p:nvPr>
            <p:ph type="dt" sz="half" idx="2"/>
          </p:nvPr>
        </p:nvSpPr>
        <p:spPr/>
        <p:txBody>
          <a:bodyPr/>
          <a:lstStyle/>
          <a:p>
            <a:pPr>
              <a:defRPr/>
            </a:pPr>
            <a:fld id="{C016A0FC-1AB5-D64D-9F54-BF99BC04E68D}" type="datetime1">
              <a:rPr lang="en-US" smtClean="0"/>
              <a:t>9/5/23</a:t>
            </a:fld>
            <a:endParaRPr lang="en-US" dirty="0"/>
          </a:p>
        </p:txBody>
      </p:sp>
      <p:sp>
        <p:nvSpPr>
          <p:cNvPr id="7" name="Footer Placeholder 6">
            <a:extLst>
              <a:ext uri="{FF2B5EF4-FFF2-40B4-BE49-F238E27FC236}">
                <a16:creationId xmlns:a16="http://schemas.microsoft.com/office/drawing/2014/main" id="{43C519BD-7387-5636-779B-EFDFAFD9F177}"/>
              </a:ext>
            </a:extLst>
          </p:cNvPr>
          <p:cNvSpPr>
            <a:spLocks noGrp="1"/>
          </p:cNvSpPr>
          <p:nvPr>
            <p:ph type="ftr" sz="quarter" idx="3"/>
          </p:nvPr>
        </p:nvSpPr>
        <p:spPr/>
        <p:txBody>
          <a:bodyPr/>
          <a:lstStyle/>
          <a:p>
            <a:pPr>
              <a:defRPr/>
            </a:pPr>
            <a:r>
              <a:rPr lang="en-US" b="1"/>
              <a:t>S. Gourlay EUCAS 9-23</a:t>
            </a:r>
            <a:endParaRPr lang="en-US" b="1" dirty="0"/>
          </a:p>
        </p:txBody>
      </p:sp>
    </p:spTree>
    <p:extLst>
      <p:ext uri="{BB962C8B-B14F-4D97-AF65-F5344CB8AC3E}">
        <p14:creationId xmlns:p14="http://schemas.microsoft.com/office/powerpoint/2010/main" val="303495049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E180090-DBC2-CBBC-0AD8-07E6424FC216}"/>
              </a:ext>
            </a:extLst>
          </p:cNvPr>
          <p:cNvSpPr>
            <a:spLocks noGrp="1"/>
          </p:cNvSpPr>
          <p:nvPr>
            <p:ph idx="1"/>
          </p:nvPr>
        </p:nvSpPr>
        <p:spPr/>
        <p:txBody>
          <a:bodyPr/>
          <a:lstStyle/>
          <a:p>
            <a:r>
              <a:rPr lang="en-US" dirty="0">
                <a:solidFill>
                  <a:schemeClr val="accent6">
                    <a:lumMod val="50000"/>
                  </a:schemeClr>
                </a:solidFill>
              </a:rPr>
              <a:t>Implementation Task Force</a:t>
            </a:r>
          </a:p>
          <a:p>
            <a:pPr lvl="1">
              <a:spcBef>
                <a:spcPts val="300"/>
              </a:spcBef>
            </a:pPr>
            <a:endParaRPr lang="en-US" sz="800" dirty="0"/>
          </a:p>
          <a:p>
            <a:pPr lvl="1">
              <a:spcBef>
                <a:spcPts val="300"/>
              </a:spcBef>
            </a:pPr>
            <a:r>
              <a:rPr lang="en-US" b="1" dirty="0">
                <a:solidFill>
                  <a:srgbClr val="C00000"/>
                </a:solidFill>
              </a:rPr>
              <a:t>- Evaluated 32 collider proposals in terms of</a:t>
            </a:r>
          </a:p>
          <a:p>
            <a:pPr lvl="1">
              <a:spcBef>
                <a:spcPts val="300"/>
              </a:spcBef>
            </a:pPr>
            <a:endParaRPr lang="en-US" sz="600" dirty="0">
              <a:solidFill>
                <a:srgbClr val="002060"/>
              </a:solidFill>
            </a:endParaRPr>
          </a:p>
          <a:p>
            <a:pPr lvl="1">
              <a:spcBef>
                <a:spcPts val="300"/>
              </a:spcBef>
            </a:pPr>
            <a:r>
              <a:rPr lang="en-US" sz="1400" dirty="0">
                <a:solidFill>
                  <a:srgbClr val="002060"/>
                </a:solidFill>
              </a:rPr>
              <a:t>Cost and schedule</a:t>
            </a:r>
          </a:p>
          <a:p>
            <a:pPr lvl="1">
              <a:spcBef>
                <a:spcPts val="300"/>
              </a:spcBef>
            </a:pPr>
            <a:r>
              <a:rPr lang="en-US" sz="1400" dirty="0">
                <a:solidFill>
                  <a:srgbClr val="002060"/>
                </a:solidFill>
              </a:rPr>
              <a:t>Technical readiness, required R&amp;D</a:t>
            </a:r>
          </a:p>
          <a:p>
            <a:pPr lvl="1">
              <a:spcBef>
                <a:spcPts val="300"/>
              </a:spcBef>
            </a:pPr>
            <a:r>
              <a:rPr lang="en-US" sz="1400" dirty="0">
                <a:solidFill>
                  <a:srgbClr val="002060"/>
                </a:solidFill>
              </a:rPr>
              <a:t>Power requirements, complexity</a:t>
            </a:r>
          </a:p>
          <a:p>
            <a:pPr lvl="1">
              <a:spcBef>
                <a:spcPts val="300"/>
              </a:spcBef>
            </a:pPr>
            <a:r>
              <a:rPr lang="en-US" sz="1400" dirty="0">
                <a:solidFill>
                  <a:srgbClr val="002060"/>
                </a:solidFill>
              </a:rPr>
              <a:t>Physics reach (impact), parameters</a:t>
            </a:r>
          </a:p>
          <a:p>
            <a:pPr lvl="1">
              <a:spcBef>
                <a:spcPts val="300"/>
              </a:spcBef>
            </a:pPr>
            <a:r>
              <a:rPr lang="en-US" sz="1400" dirty="0">
                <a:solidFill>
                  <a:srgbClr val="002060"/>
                </a:solidFill>
              </a:rPr>
              <a:t>Called for R&amp;D on energy efficiency</a:t>
            </a:r>
          </a:p>
          <a:p>
            <a:pPr lvl="1">
              <a:spcBef>
                <a:spcPts val="300"/>
              </a:spcBef>
            </a:pPr>
            <a:endParaRPr lang="en-US" sz="800" dirty="0"/>
          </a:p>
          <a:p>
            <a:r>
              <a:rPr lang="en-US" dirty="0">
                <a:solidFill>
                  <a:schemeClr val="accent6">
                    <a:lumMod val="50000"/>
                  </a:schemeClr>
                </a:solidFill>
              </a:rPr>
              <a:t>US National Collider R&amp;D Initiative</a:t>
            </a:r>
          </a:p>
          <a:p>
            <a:pPr lvl="1">
              <a:spcBef>
                <a:spcPts val="300"/>
              </a:spcBef>
            </a:pPr>
            <a:endParaRPr lang="en-US" sz="800" dirty="0"/>
          </a:p>
          <a:p>
            <a:pPr lvl="1">
              <a:spcBef>
                <a:spcPts val="300"/>
              </a:spcBef>
            </a:pPr>
            <a:r>
              <a:rPr lang="en-US" sz="1400" dirty="0">
                <a:solidFill>
                  <a:srgbClr val="002060"/>
                </a:solidFill>
              </a:rPr>
              <a:t>Establish a targeted OHEP program</a:t>
            </a:r>
          </a:p>
          <a:p>
            <a:pPr lvl="1">
              <a:spcBef>
                <a:spcPts val="300"/>
              </a:spcBef>
            </a:pPr>
            <a:r>
              <a:rPr lang="en-US" sz="1400" dirty="0">
                <a:solidFill>
                  <a:srgbClr val="002060"/>
                </a:solidFill>
              </a:rPr>
              <a:t>Integrated approach to cover international efforts (FCC, ILC, IMCC . . .) and development toward feasible US options (C</a:t>
            </a:r>
            <a:r>
              <a:rPr lang="en-US" sz="1400" baseline="30000" dirty="0">
                <a:solidFill>
                  <a:srgbClr val="002060"/>
                </a:solidFill>
              </a:rPr>
              <a:t>3</a:t>
            </a:r>
            <a:r>
              <a:rPr lang="en-US" sz="1400" dirty="0">
                <a:solidFill>
                  <a:srgbClr val="002060"/>
                </a:solidFill>
              </a:rPr>
              <a:t>, HELEN, 10+ </a:t>
            </a:r>
            <a:r>
              <a:rPr lang="en-US" sz="1400" dirty="0" err="1">
                <a:solidFill>
                  <a:srgbClr val="002060"/>
                </a:solidFill>
              </a:rPr>
              <a:t>TeV</a:t>
            </a:r>
            <a:r>
              <a:rPr lang="en-US" sz="1400" dirty="0">
                <a:solidFill>
                  <a:srgbClr val="002060"/>
                </a:solidFill>
              </a:rPr>
              <a:t> MC, . . .)</a:t>
            </a:r>
          </a:p>
          <a:p>
            <a:pPr lvl="1">
              <a:spcBef>
                <a:spcPts val="300"/>
              </a:spcBef>
            </a:pPr>
            <a:endParaRPr lang="en-US" sz="1400" dirty="0">
              <a:solidFill>
                <a:srgbClr val="002060"/>
              </a:solidFill>
            </a:endParaRPr>
          </a:p>
        </p:txBody>
      </p:sp>
      <p:sp>
        <p:nvSpPr>
          <p:cNvPr id="3" name="Title 2">
            <a:extLst>
              <a:ext uri="{FF2B5EF4-FFF2-40B4-BE49-F238E27FC236}">
                <a16:creationId xmlns:a16="http://schemas.microsoft.com/office/drawing/2014/main" id="{97D7C5E1-5ACF-FF08-A273-42DC662E34AA}"/>
              </a:ext>
            </a:extLst>
          </p:cNvPr>
          <p:cNvSpPr>
            <a:spLocks noGrp="1"/>
          </p:cNvSpPr>
          <p:nvPr>
            <p:ph type="title"/>
          </p:nvPr>
        </p:nvSpPr>
        <p:spPr/>
        <p:txBody>
          <a:bodyPr/>
          <a:lstStyle/>
          <a:p>
            <a:r>
              <a:rPr lang="en-US" dirty="0"/>
              <a:t>Other important input</a:t>
            </a:r>
          </a:p>
        </p:txBody>
      </p:sp>
      <p:sp>
        <p:nvSpPr>
          <p:cNvPr id="4" name="Date Placeholder 3">
            <a:extLst>
              <a:ext uri="{FF2B5EF4-FFF2-40B4-BE49-F238E27FC236}">
                <a16:creationId xmlns:a16="http://schemas.microsoft.com/office/drawing/2014/main" id="{B201F794-4B0B-F890-CEB3-0E151CFA4689}"/>
              </a:ext>
            </a:extLst>
          </p:cNvPr>
          <p:cNvSpPr>
            <a:spLocks noGrp="1"/>
          </p:cNvSpPr>
          <p:nvPr>
            <p:ph type="dt" sz="half" idx="2"/>
          </p:nvPr>
        </p:nvSpPr>
        <p:spPr/>
        <p:txBody>
          <a:bodyPr/>
          <a:lstStyle/>
          <a:p>
            <a:pPr>
              <a:defRPr/>
            </a:pPr>
            <a:fld id="{5BAF9563-2F29-C247-8A45-8943F87CDE84}" type="datetime1">
              <a:rPr lang="en-US" smtClean="0"/>
              <a:t>9/5/23</a:t>
            </a:fld>
            <a:endParaRPr lang="en-US" dirty="0"/>
          </a:p>
        </p:txBody>
      </p:sp>
      <p:sp>
        <p:nvSpPr>
          <p:cNvPr id="5" name="Footer Placeholder 4">
            <a:extLst>
              <a:ext uri="{FF2B5EF4-FFF2-40B4-BE49-F238E27FC236}">
                <a16:creationId xmlns:a16="http://schemas.microsoft.com/office/drawing/2014/main" id="{B7AC9AEA-80AB-54EF-C8F0-3329549D90D6}"/>
              </a:ext>
            </a:extLst>
          </p:cNvPr>
          <p:cNvSpPr>
            <a:spLocks noGrp="1"/>
          </p:cNvSpPr>
          <p:nvPr>
            <p:ph type="ftr" sz="quarter" idx="3"/>
          </p:nvPr>
        </p:nvSpPr>
        <p:spPr/>
        <p:txBody>
          <a:bodyPr/>
          <a:lstStyle/>
          <a:p>
            <a:pPr>
              <a:defRPr/>
            </a:pPr>
            <a:r>
              <a:rPr lang="en-US" dirty="0"/>
              <a:t>S. Gourlay EUCAS 9-23</a:t>
            </a:r>
            <a:endParaRPr lang="en-US" b="1" dirty="0"/>
          </a:p>
        </p:txBody>
      </p:sp>
      <p:sp>
        <p:nvSpPr>
          <p:cNvPr id="6" name="Slide Number Placeholder 5">
            <a:extLst>
              <a:ext uri="{FF2B5EF4-FFF2-40B4-BE49-F238E27FC236}">
                <a16:creationId xmlns:a16="http://schemas.microsoft.com/office/drawing/2014/main" id="{12027A76-E607-D199-220D-E8A6C40BD49F}"/>
              </a:ext>
            </a:extLst>
          </p:cNvPr>
          <p:cNvSpPr>
            <a:spLocks noGrp="1"/>
          </p:cNvSpPr>
          <p:nvPr>
            <p:ph type="sldNum" sz="quarter" idx="4"/>
          </p:nvPr>
        </p:nvSpPr>
        <p:spPr/>
        <p:txBody>
          <a:bodyPr/>
          <a:lstStyle/>
          <a:p>
            <a:pPr>
              <a:defRPr/>
            </a:pPr>
            <a:fld id="{148C009B-CB69-E04A-B9B3-34B26D69E9CF}" type="slidenum">
              <a:rPr lang="en-US" smtClean="0"/>
              <a:pPr>
                <a:defRPr/>
              </a:pPr>
              <a:t>6</a:t>
            </a:fld>
            <a:endParaRPr lang="en-US" dirty="0"/>
          </a:p>
        </p:txBody>
      </p:sp>
      <p:sp>
        <p:nvSpPr>
          <p:cNvPr id="9" name="TextBox 8">
            <a:extLst>
              <a:ext uri="{FF2B5EF4-FFF2-40B4-BE49-F238E27FC236}">
                <a16:creationId xmlns:a16="http://schemas.microsoft.com/office/drawing/2014/main" id="{B8373384-D4A9-A7B4-E0CA-707E3D92223B}"/>
              </a:ext>
            </a:extLst>
          </p:cNvPr>
          <p:cNvSpPr txBox="1"/>
          <p:nvPr/>
        </p:nvSpPr>
        <p:spPr>
          <a:xfrm>
            <a:off x="4357656" y="1921924"/>
            <a:ext cx="4572000" cy="738664"/>
          </a:xfrm>
          <a:prstGeom prst="rect">
            <a:avLst/>
          </a:prstGeom>
          <a:noFill/>
        </p:spPr>
        <p:txBody>
          <a:bodyPr wrap="square">
            <a:spAutoFit/>
          </a:bodyPr>
          <a:lstStyle/>
          <a:p>
            <a:r>
              <a:rPr lang="en-US" sz="1400" b="0" i="0" u="none" strike="noStrike" dirty="0">
                <a:solidFill>
                  <a:srgbClr val="242424"/>
                </a:solidFill>
                <a:effectLst/>
                <a:latin typeface="Segoe UI" panose="020B0502040204020203" pitchFamily="34" charset="0"/>
              </a:rPr>
              <a:t>ITF report is now published in JINST - </a:t>
            </a:r>
            <a:br>
              <a:rPr lang="en-US" sz="1400" dirty="0"/>
            </a:br>
            <a:r>
              <a:rPr lang="en-US" sz="1400" b="0" i="0" dirty="0">
                <a:effectLst/>
                <a:latin typeface="Segoe UI" panose="020B0502040204020203" pitchFamily="34" charset="0"/>
                <a:hlinkClick r:id="rId2"/>
              </a:rPr>
              <a:t>https://iopscience.iop.org/article/10.1088/1748-0221/18/05/P05018</a:t>
            </a:r>
            <a:endParaRPr lang="en-US" sz="1400" dirty="0"/>
          </a:p>
        </p:txBody>
      </p:sp>
      <p:sp>
        <p:nvSpPr>
          <p:cNvPr id="8" name="TextBox 7">
            <a:extLst>
              <a:ext uri="{FF2B5EF4-FFF2-40B4-BE49-F238E27FC236}">
                <a16:creationId xmlns:a16="http://schemas.microsoft.com/office/drawing/2014/main" id="{6B8A9817-E1A4-F02C-3945-319CA0BDEAEA}"/>
              </a:ext>
            </a:extLst>
          </p:cNvPr>
          <p:cNvSpPr txBox="1"/>
          <p:nvPr/>
        </p:nvSpPr>
        <p:spPr>
          <a:xfrm>
            <a:off x="4000817" y="902412"/>
            <a:ext cx="5285678" cy="1077218"/>
          </a:xfrm>
          <a:prstGeom prst="rect">
            <a:avLst/>
          </a:prstGeom>
          <a:noFill/>
        </p:spPr>
        <p:txBody>
          <a:bodyPr wrap="square">
            <a:spAutoFit/>
          </a:bodyPr>
          <a:lstStyle/>
          <a:p>
            <a:pPr lvl="2"/>
            <a:r>
              <a:rPr lang="en-US" sz="1600" dirty="0">
                <a:solidFill>
                  <a:srgbClr val="002060"/>
                </a:solidFill>
              </a:rPr>
              <a:t>Higgs factories </a:t>
            </a:r>
          </a:p>
          <a:p>
            <a:pPr lvl="2"/>
            <a:r>
              <a:rPr lang="en-US" sz="1600" dirty="0">
                <a:solidFill>
                  <a:srgbClr val="002060"/>
                </a:solidFill>
              </a:rPr>
              <a:t>High energy lepton colliders</a:t>
            </a:r>
          </a:p>
          <a:p>
            <a:pPr lvl="2"/>
            <a:r>
              <a:rPr lang="en-US" sz="1600" dirty="0">
                <a:solidFill>
                  <a:srgbClr val="002060"/>
                </a:solidFill>
              </a:rPr>
              <a:t>High energy hadron and lepton/hadron colliders </a:t>
            </a:r>
          </a:p>
          <a:p>
            <a:pPr lvl="2"/>
            <a:endParaRPr lang="en-US" sz="1600" dirty="0">
              <a:solidFill>
                <a:srgbClr val="002060"/>
              </a:solidFill>
            </a:endParaRPr>
          </a:p>
        </p:txBody>
      </p:sp>
      <p:sp>
        <p:nvSpPr>
          <p:cNvPr id="10" name="TextBox 9">
            <a:extLst>
              <a:ext uri="{FF2B5EF4-FFF2-40B4-BE49-F238E27FC236}">
                <a16:creationId xmlns:a16="http://schemas.microsoft.com/office/drawing/2014/main" id="{1B87A1CC-EF9E-DBE6-AADB-E7807CFFBB51}"/>
              </a:ext>
            </a:extLst>
          </p:cNvPr>
          <p:cNvSpPr txBox="1"/>
          <p:nvPr/>
        </p:nvSpPr>
        <p:spPr>
          <a:xfrm>
            <a:off x="4357656" y="464587"/>
            <a:ext cx="1869294" cy="400110"/>
          </a:xfrm>
          <a:prstGeom prst="rect">
            <a:avLst/>
          </a:prstGeom>
          <a:noFill/>
        </p:spPr>
        <p:txBody>
          <a:bodyPr wrap="none" rtlCol="0">
            <a:spAutoFit/>
          </a:bodyPr>
          <a:lstStyle/>
          <a:p>
            <a:r>
              <a:rPr lang="en-US" sz="2000" dirty="0"/>
              <a:t>Concepts for . . .</a:t>
            </a:r>
          </a:p>
        </p:txBody>
      </p:sp>
      <p:sp>
        <p:nvSpPr>
          <p:cNvPr id="7" name="TextBox 6">
            <a:extLst>
              <a:ext uri="{FF2B5EF4-FFF2-40B4-BE49-F238E27FC236}">
                <a16:creationId xmlns:a16="http://schemas.microsoft.com/office/drawing/2014/main" id="{202F8399-893F-670C-BAEC-715F5DD2AE15}"/>
              </a:ext>
            </a:extLst>
          </p:cNvPr>
          <p:cNvSpPr txBox="1"/>
          <p:nvPr/>
        </p:nvSpPr>
        <p:spPr>
          <a:xfrm>
            <a:off x="5466850" y="2933497"/>
            <a:ext cx="3179062" cy="646331"/>
          </a:xfrm>
          <a:prstGeom prst="rect">
            <a:avLst/>
          </a:prstGeom>
          <a:noFill/>
          <a:ln w="28575">
            <a:solidFill>
              <a:srgbClr val="C00000"/>
            </a:solidFill>
          </a:ln>
        </p:spPr>
        <p:txBody>
          <a:bodyPr wrap="square" rtlCol="0">
            <a:spAutoFit/>
          </a:bodyPr>
          <a:lstStyle/>
          <a:p>
            <a:r>
              <a:rPr lang="en-US" sz="1800" dirty="0"/>
              <a:t>This will be very important for the US Magnet R&amp;D Program</a:t>
            </a:r>
          </a:p>
        </p:txBody>
      </p:sp>
      <p:sp>
        <p:nvSpPr>
          <p:cNvPr id="11" name="Up Arrow 10">
            <a:extLst>
              <a:ext uri="{FF2B5EF4-FFF2-40B4-BE49-F238E27FC236}">
                <a16:creationId xmlns:a16="http://schemas.microsoft.com/office/drawing/2014/main" id="{90E9E446-0835-7C96-A791-3E4E820164D3}"/>
              </a:ext>
            </a:extLst>
          </p:cNvPr>
          <p:cNvSpPr/>
          <p:nvPr/>
        </p:nvSpPr>
        <p:spPr>
          <a:xfrm rot="16200000">
            <a:off x="4541425" y="2932410"/>
            <a:ext cx="240475" cy="665829"/>
          </a:xfrm>
          <a:prstGeom prst="upArrow">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3727261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48FA5D5D-288A-D341-3D3B-77307A833B74}"/>
              </a:ext>
            </a:extLst>
          </p:cNvPr>
          <p:cNvSpPr>
            <a:spLocks noGrp="1"/>
          </p:cNvSpPr>
          <p:nvPr>
            <p:ph idx="1"/>
          </p:nvPr>
        </p:nvSpPr>
        <p:spPr/>
        <p:txBody>
          <a:bodyPr/>
          <a:lstStyle/>
          <a:p>
            <a:pPr marL="0" indent="0">
              <a:buNone/>
            </a:pPr>
            <a:endParaRPr lang="en-US" dirty="0">
              <a:solidFill>
                <a:schemeClr val="accent6">
                  <a:lumMod val="50000"/>
                </a:schemeClr>
              </a:solidFill>
            </a:endParaRPr>
          </a:p>
          <a:p>
            <a:pPr marL="0" indent="0">
              <a:buNone/>
            </a:pPr>
            <a:endParaRPr lang="en-US" dirty="0">
              <a:solidFill>
                <a:schemeClr val="accent6">
                  <a:lumMod val="50000"/>
                </a:schemeClr>
              </a:solidFill>
            </a:endParaRPr>
          </a:p>
          <a:p>
            <a:pPr marL="0" indent="0">
              <a:buNone/>
            </a:pPr>
            <a:endParaRPr lang="en-US" dirty="0">
              <a:solidFill>
                <a:schemeClr val="accent6">
                  <a:lumMod val="50000"/>
                </a:schemeClr>
              </a:solidFill>
            </a:endParaRPr>
          </a:p>
          <a:p>
            <a:pPr marL="0" indent="0">
              <a:buNone/>
            </a:pPr>
            <a:endParaRPr lang="en-US" dirty="0">
              <a:solidFill>
                <a:schemeClr val="accent6">
                  <a:lumMod val="50000"/>
                </a:schemeClr>
              </a:solidFill>
            </a:endParaRPr>
          </a:p>
          <a:p>
            <a:pPr marL="0" indent="0" algn="ctr">
              <a:buNone/>
            </a:pPr>
            <a:r>
              <a:rPr lang="en-US" sz="2400" dirty="0">
                <a:solidFill>
                  <a:schemeClr val="accent6">
                    <a:lumMod val="50000"/>
                  </a:schemeClr>
                </a:solidFill>
              </a:rPr>
              <a:t>A subset of the more “visible” proposals</a:t>
            </a:r>
          </a:p>
        </p:txBody>
      </p:sp>
      <p:sp>
        <p:nvSpPr>
          <p:cNvPr id="6" name="Date Placeholder 5">
            <a:extLst>
              <a:ext uri="{FF2B5EF4-FFF2-40B4-BE49-F238E27FC236}">
                <a16:creationId xmlns:a16="http://schemas.microsoft.com/office/drawing/2014/main" id="{28D88B46-D9D2-89B9-EB06-FD779E60D608}"/>
              </a:ext>
            </a:extLst>
          </p:cNvPr>
          <p:cNvSpPr>
            <a:spLocks noGrp="1"/>
          </p:cNvSpPr>
          <p:nvPr>
            <p:ph type="dt" sz="half" idx="2"/>
          </p:nvPr>
        </p:nvSpPr>
        <p:spPr/>
        <p:txBody>
          <a:bodyPr/>
          <a:lstStyle/>
          <a:p>
            <a:pPr>
              <a:defRPr/>
            </a:pPr>
            <a:fld id="{F8CE8056-4F77-5642-9A49-95D2BB6F79D1}" type="datetime1">
              <a:rPr lang="en-US" smtClean="0"/>
              <a:t>9/5/23</a:t>
            </a:fld>
            <a:endParaRPr lang="en-US" dirty="0"/>
          </a:p>
        </p:txBody>
      </p:sp>
      <p:sp>
        <p:nvSpPr>
          <p:cNvPr id="7" name="Footer Placeholder 6">
            <a:extLst>
              <a:ext uri="{FF2B5EF4-FFF2-40B4-BE49-F238E27FC236}">
                <a16:creationId xmlns:a16="http://schemas.microsoft.com/office/drawing/2014/main" id="{08DE8E1C-D4D7-2530-03AC-A23A273F672B}"/>
              </a:ext>
            </a:extLst>
          </p:cNvPr>
          <p:cNvSpPr>
            <a:spLocks noGrp="1"/>
          </p:cNvSpPr>
          <p:nvPr>
            <p:ph type="ftr" sz="quarter" idx="3"/>
          </p:nvPr>
        </p:nvSpPr>
        <p:spPr/>
        <p:txBody>
          <a:bodyPr/>
          <a:lstStyle/>
          <a:p>
            <a:pPr>
              <a:defRPr/>
            </a:pPr>
            <a:r>
              <a:rPr lang="en-US"/>
              <a:t>S. Gourlay EUCAS 9-23</a:t>
            </a:r>
            <a:endParaRPr lang="en-US" b="1" dirty="0"/>
          </a:p>
        </p:txBody>
      </p:sp>
      <p:sp>
        <p:nvSpPr>
          <p:cNvPr id="8" name="Slide Number Placeholder 7">
            <a:extLst>
              <a:ext uri="{FF2B5EF4-FFF2-40B4-BE49-F238E27FC236}">
                <a16:creationId xmlns:a16="http://schemas.microsoft.com/office/drawing/2014/main" id="{CD5639B0-E104-D907-7739-7DBE7624AB29}"/>
              </a:ext>
            </a:extLst>
          </p:cNvPr>
          <p:cNvSpPr>
            <a:spLocks noGrp="1"/>
          </p:cNvSpPr>
          <p:nvPr>
            <p:ph type="sldNum" sz="quarter" idx="4"/>
          </p:nvPr>
        </p:nvSpPr>
        <p:spPr/>
        <p:txBody>
          <a:bodyPr/>
          <a:lstStyle/>
          <a:p>
            <a:pPr>
              <a:defRPr/>
            </a:pPr>
            <a:fld id="{148C009B-CB69-E04A-B9B3-34B26D69E9CF}" type="slidenum">
              <a:rPr lang="en-US" smtClean="0"/>
              <a:pPr>
                <a:defRPr/>
              </a:pPr>
              <a:t>7</a:t>
            </a:fld>
            <a:endParaRPr lang="en-US" dirty="0"/>
          </a:p>
        </p:txBody>
      </p:sp>
    </p:spTree>
    <p:extLst>
      <p:ext uri="{BB962C8B-B14F-4D97-AF65-F5344CB8AC3E}">
        <p14:creationId xmlns:p14="http://schemas.microsoft.com/office/powerpoint/2010/main" val="19426410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623767B-685B-1492-DD8F-E1656E584DF2}"/>
              </a:ext>
            </a:extLst>
          </p:cNvPr>
          <p:cNvSpPr>
            <a:spLocks noGrp="1"/>
          </p:cNvSpPr>
          <p:nvPr>
            <p:ph idx="1"/>
          </p:nvPr>
        </p:nvSpPr>
        <p:spPr>
          <a:xfrm>
            <a:off x="222250" y="1083757"/>
            <a:ext cx="8672513" cy="3794522"/>
          </a:xfrm>
        </p:spPr>
        <p:txBody>
          <a:bodyPr/>
          <a:lstStyle/>
          <a:p>
            <a:r>
              <a:rPr lang="en-US" dirty="0">
                <a:solidFill>
                  <a:schemeClr val="accent6">
                    <a:lumMod val="50000"/>
                  </a:schemeClr>
                </a:solidFill>
              </a:rPr>
              <a:t>Future Circular Collider </a:t>
            </a:r>
            <a:r>
              <a:rPr lang="en-US" dirty="0" err="1">
                <a:solidFill>
                  <a:schemeClr val="accent6">
                    <a:lumMod val="50000"/>
                  </a:schemeClr>
                </a:solidFill>
              </a:rPr>
              <a:t>e</a:t>
            </a:r>
            <a:r>
              <a:rPr lang="en-US" baseline="30000" dirty="0" err="1">
                <a:solidFill>
                  <a:schemeClr val="accent6">
                    <a:lumMod val="50000"/>
                  </a:schemeClr>
                </a:solidFill>
              </a:rPr>
              <a:t>+</a:t>
            </a:r>
            <a:r>
              <a:rPr lang="en-US" dirty="0" err="1">
                <a:solidFill>
                  <a:schemeClr val="accent6">
                    <a:lumMod val="50000"/>
                  </a:schemeClr>
                </a:solidFill>
              </a:rPr>
              <a:t>e</a:t>
            </a:r>
            <a:r>
              <a:rPr lang="en-US" baseline="30000" dirty="0">
                <a:solidFill>
                  <a:schemeClr val="accent6">
                    <a:lumMod val="50000"/>
                  </a:schemeClr>
                </a:solidFill>
              </a:rPr>
              <a:t>-</a:t>
            </a:r>
            <a:r>
              <a:rPr lang="en-US" dirty="0">
                <a:solidFill>
                  <a:schemeClr val="accent6">
                    <a:lumMod val="50000"/>
                  </a:schemeClr>
                </a:solidFill>
              </a:rPr>
              <a:t> and Circular electron positron Collider)</a:t>
            </a:r>
          </a:p>
          <a:p>
            <a:pPr lvl="1"/>
            <a:r>
              <a:rPr lang="en-US" dirty="0">
                <a:solidFill>
                  <a:schemeClr val="accent6">
                    <a:lumMod val="50000"/>
                  </a:schemeClr>
                </a:solidFill>
              </a:rPr>
              <a:t>(FCC-</a:t>
            </a:r>
            <a:r>
              <a:rPr lang="en-US" dirty="0" err="1">
                <a:solidFill>
                  <a:schemeClr val="accent6">
                    <a:lumMod val="50000"/>
                  </a:schemeClr>
                </a:solidFill>
              </a:rPr>
              <a:t>ee</a:t>
            </a:r>
            <a:r>
              <a:rPr lang="en-US" dirty="0">
                <a:solidFill>
                  <a:schemeClr val="accent6">
                    <a:lumMod val="50000"/>
                  </a:schemeClr>
                </a:solidFill>
              </a:rPr>
              <a:t> and </a:t>
            </a:r>
            <a:r>
              <a:rPr lang="en-US" dirty="0" err="1">
                <a:solidFill>
                  <a:schemeClr val="accent6">
                    <a:lumMod val="50000"/>
                  </a:schemeClr>
                </a:solidFill>
              </a:rPr>
              <a:t>CepC</a:t>
            </a:r>
            <a:r>
              <a:rPr lang="en-US" dirty="0">
                <a:solidFill>
                  <a:schemeClr val="accent6">
                    <a:lumMod val="50000"/>
                  </a:schemeClr>
                </a:solidFill>
              </a:rPr>
              <a:t>)</a:t>
            </a:r>
          </a:p>
          <a:p>
            <a:pPr lvl="1"/>
            <a:r>
              <a:rPr lang="en-US" dirty="0">
                <a:solidFill>
                  <a:srgbClr val="002060"/>
                </a:solidFill>
              </a:rPr>
              <a:t>Large footprint, power consumption</a:t>
            </a:r>
          </a:p>
          <a:p>
            <a:r>
              <a:rPr lang="en-US" dirty="0">
                <a:solidFill>
                  <a:schemeClr val="accent6">
                    <a:lumMod val="50000"/>
                  </a:schemeClr>
                </a:solidFill>
              </a:rPr>
              <a:t>CLIC – Compact Linear Collider</a:t>
            </a:r>
          </a:p>
          <a:p>
            <a:pPr lvl="1"/>
            <a:r>
              <a:rPr lang="en-US" dirty="0">
                <a:solidFill>
                  <a:srgbClr val="002060"/>
                </a:solidFill>
              </a:rPr>
              <a:t>Lower power needs, smaller footprint</a:t>
            </a:r>
          </a:p>
          <a:p>
            <a:r>
              <a:rPr lang="en-US" dirty="0">
                <a:solidFill>
                  <a:schemeClr val="accent6">
                    <a:lumMod val="50000"/>
                  </a:schemeClr>
                </a:solidFill>
              </a:rPr>
              <a:t>ILC – International Linear Collider</a:t>
            </a:r>
          </a:p>
          <a:p>
            <a:pPr lvl="1"/>
            <a:r>
              <a:rPr lang="en-US" dirty="0">
                <a:solidFill>
                  <a:srgbClr val="002060"/>
                </a:solidFill>
              </a:rPr>
              <a:t>Shovel ready</a:t>
            </a:r>
          </a:p>
          <a:p>
            <a:pPr lvl="1"/>
            <a:r>
              <a:rPr lang="en-US" dirty="0">
                <a:solidFill>
                  <a:srgbClr val="002060"/>
                </a:solidFill>
              </a:rPr>
              <a:t>Large footprint, no decision from Japan</a:t>
            </a:r>
          </a:p>
        </p:txBody>
      </p:sp>
      <p:sp>
        <p:nvSpPr>
          <p:cNvPr id="3" name="Title 2">
            <a:extLst>
              <a:ext uri="{FF2B5EF4-FFF2-40B4-BE49-F238E27FC236}">
                <a16:creationId xmlns:a16="http://schemas.microsoft.com/office/drawing/2014/main" id="{855E4C59-FD44-3891-9892-E72626FB3F2F}"/>
              </a:ext>
            </a:extLst>
          </p:cNvPr>
          <p:cNvSpPr>
            <a:spLocks noGrp="1"/>
          </p:cNvSpPr>
          <p:nvPr>
            <p:ph type="title"/>
          </p:nvPr>
        </p:nvSpPr>
        <p:spPr>
          <a:xfrm>
            <a:off x="228600" y="156653"/>
            <a:ext cx="8686800" cy="320908"/>
          </a:xfrm>
        </p:spPr>
        <p:txBody>
          <a:bodyPr/>
          <a:lstStyle/>
          <a:p>
            <a:r>
              <a:rPr lang="en-US" dirty="0"/>
              <a:t>Higgs factory Proposals (High level of maturity)</a:t>
            </a:r>
          </a:p>
        </p:txBody>
      </p:sp>
      <p:sp>
        <p:nvSpPr>
          <p:cNvPr id="4" name="Date Placeholder 3">
            <a:extLst>
              <a:ext uri="{FF2B5EF4-FFF2-40B4-BE49-F238E27FC236}">
                <a16:creationId xmlns:a16="http://schemas.microsoft.com/office/drawing/2014/main" id="{7CB7B9D0-BB99-3807-7D76-52B94B73ED79}"/>
              </a:ext>
            </a:extLst>
          </p:cNvPr>
          <p:cNvSpPr>
            <a:spLocks noGrp="1"/>
          </p:cNvSpPr>
          <p:nvPr>
            <p:ph type="dt" sz="half" idx="2"/>
          </p:nvPr>
        </p:nvSpPr>
        <p:spPr/>
        <p:txBody>
          <a:bodyPr/>
          <a:lstStyle/>
          <a:p>
            <a:pPr>
              <a:defRPr/>
            </a:pPr>
            <a:fld id="{C7EC56F0-6268-DB40-9055-9FD60373DA47}" type="datetime1">
              <a:rPr lang="en-US" smtClean="0"/>
              <a:t>9/5/23</a:t>
            </a:fld>
            <a:endParaRPr lang="en-US" dirty="0"/>
          </a:p>
        </p:txBody>
      </p:sp>
      <p:sp>
        <p:nvSpPr>
          <p:cNvPr id="5" name="Footer Placeholder 4">
            <a:extLst>
              <a:ext uri="{FF2B5EF4-FFF2-40B4-BE49-F238E27FC236}">
                <a16:creationId xmlns:a16="http://schemas.microsoft.com/office/drawing/2014/main" id="{8B4D64C7-1594-3CF9-98E3-68F9F7AE7026}"/>
              </a:ext>
            </a:extLst>
          </p:cNvPr>
          <p:cNvSpPr>
            <a:spLocks noGrp="1"/>
          </p:cNvSpPr>
          <p:nvPr>
            <p:ph type="ftr" sz="quarter" idx="3"/>
          </p:nvPr>
        </p:nvSpPr>
        <p:spPr/>
        <p:txBody>
          <a:bodyPr/>
          <a:lstStyle/>
          <a:p>
            <a:pPr>
              <a:defRPr/>
            </a:pPr>
            <a:r>
              <a:rPr lang="en-US"/>
              <a:t>S. Gourlay EUCAS 9-23</a:t>
            </a:r>
            <a:endParaRPr lang="en-US" b="1" dirty="0"/>
          </a:p>
        </p:txBody>
      </p:sp>
      <p:sp>
        <p:nvSpPr>
          <p:cNvPr id="6" name="Slide Number Placeholder 5">
            <a:extLst>
              <a:ext uri="{FF2B5EF4-FFF2-40B4-BE49-F238E27FC236}">
                <a16:creationId xmlns:a16="http://schemas.microsoft.com/office/drawing/2014/main" id="{30630FFC-CDCE-C1E2-C041-BD7532B5C28D}"/>
              </a:ext>
            </a:extLst>
          </p:cNvPr>
          <p:cNvSpPr>
            <a:spLocks noGrp="1"/>
          </p:cNvSpPr>
          <p:nvPr>
            <p:ph type="sldNum" sz="quarter" idx="4"/>
          </p:nvPr>
        </p:nvSpPr>
        <p:spPr/>
        <p:txBody>
          <a:bodyPr/>
          <a:lstStyle/>
          <a:p>
            <a:pPr>
              <a:defRPr/>
            </a:pPr>
            <a:fld id="{148C009B-CB69-E04A-B9B3-34B26D69E9CF}" type="slidenum">
              <a:rPr lang="en-US" smtClean="0"/>
              <a:pPr>
                <a:defRPr/>
              </a:pPr>
              <a:t>8</a:t>
            </a:fld>
            <a:endParaRPr lang="en-US" dirty="0"/>
          </a:p>
        </p:txBody>
      </p:sp>
      <p:pic>
        <p:nvPicPr>
          <p:cNvPr id="8" name="Picture 7">
            <a:extLst>
              <a:ext uri="{FF2B5EF4-FFF2-40B4-BE49-F238E27FC236}">
                <a16:creationId xmlns:a16="http://schemas.microsoft.com/office/drawing/2014/main" id="{B2ABDC08-E9CB-1ACD-FDE1-AE7A67E2E09F}"/>
              </a:ext>
            </a:extLst>
          </p:cNvPr>
          <p:cNvPicPr>
            <a:picLocks noChangeAspect="1"/>
          </p:cNvPicPr>
          <p:nvPr/>
        </p:nvPicPr>
        <p:blipFill>
          <a:blip r:embed="rId2"/>
          <a:stretch>
            <a:fillRect/>
          </a:stretch>
        </p:blipFill>
        <p:spPr>
          <a:xfrm>
            <a:off x="5607240" y="1967756"/>
            <a:ext cx="2906300" cy="1483597"/>
          </a:xfrm>
          <a:prstGeom prst="rect">
            <a:avLst/>
          </a:prstGeom>
          <a:effectLst>
            <a:glow rad="63500">
              <a:schemeClr val="accent6">
                <a:satMod val="175000"/>
                <a:alpha val="40000"/>
              </a:schemeClr>
            </a:glow>
          </a:effectLst>
        </p:spPr>
      </p:pic>
      <p:grpSp>
        <p:nvGrpSpPr>
          <p:cNvPr id="10" name="Group 9">
            <a:extLst>
              <a:ext uri="{FF2B5EF4-FFF2-40B4-BE49-F238E27FC236}">
                <a16:creationId xmlns:a16="http://schemas.microsoft.com/office/drawing/2014/main" id="{4E27B88C-40AE-F53D-8EF6-826A35BD55D6}"/>
              </a:ext>
            </a:extLst>
          </p:cNvPr>
          <p:cNvGrpSpPr/>
          <p:nvPr/>
        </p:nvGrpSpPr>
        <p:grpSpPr>
          <a:xfrm>
            <a:off x="5690223" y="3658239"/>
            <a:ext cx="2823317" cy="904411"/>
            <a:chOff x="389227" y="797332"/>
            <a:chExt cx="7403494" cy="3297354"/>
          </a:xfrm>
        </p:grpSpPr>
        <p:pic>
          <p:nvPicPr>
            <p:cNvPr id="11" name="Picture 10">
              <a:extLst>
                <a:ext uri="{FF2B5EF4-FFF2-40B4-BE49-F238E27FC236}">
                  <a16:creationId xmlns:a16="http://schemas.microsoft.com/office/drawing/2014/main" id="{49D35B60-2982-EAD1-730B-1A88A1BB1CAC}"/>
                </a:ext>
              </a:extLst>
            </p:cNvPr>
            <p:cNvPicPr>
              <a:picLocks noChangeAspect="1"/>
            </p:cNvPicPr>
            <p:nvPr/>
          </p:nvPicPr>
          <p:blipFill>
            <a:blip r:embed="rId3"/>
            <a:stretch>
              <a:fillRect/>
            </a:stretch>
          </p:blipFill>
          <p:spPr>
            <a:xfrm>
              <a:off x="389227" y="797332"/>
              <a:ext cx="7403494" cy="3297354"/>
            </a:xfrm>
            <a:prstGeom prst="rect">
              <a:avLst/>
            </a:prstGeom>
            <a:effectLst>
              <a:glow rad="101600">
                <a:schemeClr val="accent6">
                  <a:satMod val="175000"/>
                  <a:alpha val="40000"/>
                </a:schemeClr>
              </a:glow>
            </a:effectLst>
          </p:spPr>
        </p:pic>
        <p:pic>
          <p:nvPicPr>
            <p:cNvPr id="12" name="Picture 11">
              <a:extLst>
                <a:ext uri="{FF2B5EF4-FFF2-40B4-BE49-F238E27FC236}">
                  <a16:creationId xmlns:a16="http://schemas.microsoft.com/office/drawing/2014/main" id="{021C0670-FF29-F270-2195-BD0724536D16}"/>
                </a:ext>
              </a:extLst>
            </p:cNvPr>
            <p:cNvPicPr>
              <a:picLocks noChangeAspect="1"/>
            </p:cNvPicPr>
            <p:nvPr/>
          </p:nvPicPr>
          <p:blipFill>
            <a:blip r:embed="rId4"/>
            <a:stretch>
              <a:fillRect/>
            </a:stretch>
          </p:blipFill>
          <p:spPr>
            <a:xfrm rot="20635138">
              <a:off x="3972332" y="3024398"/>
              <a:ext cx="1228725" cy="304800"/>
            </a:xfrm>
            <a:prstGeom prst="rect">
              <a:avLst/>
            </a:prstGeom>
          </p:spPr>
        </p:pic>
        <p:pic>
          <p:nvPicPr>
            <p:cNvPr id="13" name="Picture 12">
              <a:extLst>
                <a:ext uri="{FF2B5EF4-FFF2-40B4-BE49-F238E27FC236}">
                  <a16:creationId xmlns:a16="http://schemas.microsoft.com/office/drawing/2014/main" id="{C7469538-28AD-7248-A9CB-9FC3172E3EC9}"/>
                </a:ext>
              </a:extLst>
            </p:cNvPr>
            <p:cNvPicPr>
              <a:picLocks noChangeAspect="1"/>
            </p:cNvPicPr>
            <p:nvPr/>
          </p:nvPicPr>
          <p:blipFill>
            <a:blip r:embed="rId5"/>
            <a:stretch>
              <a:fillRect/>
            </a:stretch>
          </p:blipFill>
          <p:spPr>
            <a:xfrm rot="20758837">
              <a:off x="3171885" y="1311163"/>
              <a:ext cx="847725" cy="238125"/>
            </a:xfrm>
            <a:prstGeom prst="rect">
              <a:avLst/>
            </a:prstGeom>
          </p:spPr>
        </p:pic>
        <p:pic>
          <p:nvPicPr>
            <p:cNvPr id="14" name="Picture 13">
              <a:extLst>
                <a:ext uri="{FF2B5EF4-FFF2-40B4-BE49-F238E27FC236}">
                  <a16:creationId xmlns:a16="http://schemas.microsoft.com/office/drawing/2014/main" id="{32415E41-2821-51EB-7738-D5379F39EFAD}"/>
                </a:ext>
              </a:extLst>
            </p:cNvPr>
            <p:cNvPicPr>
              <a:picLocks noChangeAspect="1"/>
            </p:cNvPicPr>
            <p:nvPr/>
          </p:nvPicPr>
          <p:blipFill>
            <a:blip r:embed="rId6"/>
            <a:stretch>
              <a:fillRect/>
            </a:stretch>
          </p:blipFill>
          <p:spPr>
            <a:xfrm rot="20488698">
              <a:off x="5059943" y="840875"/>
              <a:ext cx="838200" cy="238125"/>
            </a:xfrm>
            <a:prstGeom prst="rect">
              <a:avLst/>
            </a:prstGeom>
          </p:spPr>
        </p:pic>
        <p:pic>
          <p:nvPicPr>
            <p:cNvPr id="15" name="Picture 14">
              <a:extLst>
                <a:ext uri="{FF2B5EF4-FFF2-40B4-BE49-F238E27FC236}">
                  <a16:creationId xmlns:a16="http://schemas.microsoft.com/office/drawing/2014/main" id="{07023734-B7E8-44F8-588E-A9D257043E9E}"/>
                </a:ext>
              </a:extLst>
            </p:cNvPr>
            <p:cNvPicPr>
              <a:picLocks noChangeAspect="1"/>
            </p:cNvPicPr>
            <p:nvPr/>
          </p:nvPicPr>
          <p:blipFill>
            <a:blip r:embed="rId7"/>
            <a:stretch>
              <a:fillRect/>
            </a:stretch>
          </p:blipFill>
          <p:spPr>
            <a:xfrm rot="20690170">
              <a:off x="1074511" y="1923597"/>
              <a:ext cx="981075" cy="247650"/>
            </a:xfrm>
            <a:prstGeom prst="rect">
              <a:avLst/>
            </a:prstGeom>
          </p:spPr>
        </p:pic>
      </p:grpSp>
      <p:pic>
        <p:nvPicPr>
          <p:cNvPr id="16" name="Picture 15" descr="Chart, diagram, radar chart&#10;&#10;Description automatically generated">
            <a:extLst>
              <a:ext uri="{FF2B5EF4-FFF2-40B4-BE49-F238E27FC236}">
                <a16:creationId xmlns:a16="http://schemas.microsoft.com/office/drawing/2014/main" id="{C1F7E42F-783A-0184-E197-621CCDB27042}"/>
              </a:ext>
            </a:extLst>
          </p:cNvPr>
          <p:cNvPicPr>
            <a:picLocks noChangeAspect="1"/>
          </p:cNvPicPr>
          <p:nvPr/>
        </p:nvPicPr>
        <p:blipFill rotWithShape="1">
          <a:blip r:embed="rId8"/>
          <a:srcRect b="2814"/>
          <a:stretch/>
        </p:blipFill>
        <p:spPr>
          <a:xfrm>
            <a:off x="7230220" y="326403"/>
            <a:ext cx="1913780" cy="1483597"/>
          </a:xfrm>
          <a:prstGeom prst="rect">
            <a:avLst/>
          </a:prstGeom>
        </p:spPr>
      </p:pic>
      <p:sp>
        <p:nvSpPr>
          <p:cNvPr id="7" name="TextBox 6">
            <a:extLst>
              <a:ext uri="{FF2B5EF4-FFF2-40B4-BE49-F238E27FC236}">
                <a16:creationId xmlns:a16="http://schemas.microsoft.com/office/drawing/2014/main" id="{820C4129-11F3-30BD-2369-133CD831C9CB}"/>
              </a:ext>
            </a:extLst>
          </p:cNvPr>
          <p:cNvSpPr txBox="1"/>
          <p:nvPr/>
        </p:nvSpPr>
        <p:spPr>
          <a:xfrm>
            <a:off x="845993" y="4102093"/>
            <a:ext cx="4237570" cy="461665"/>
          </a:xfrm>
          <a:prstGeom prst="rect">
            <a:avLst/>
          </a:prstGeom>
          <a:noFill/>
        </p:spPr>
        <p:txBody>
          <a:bodyPr wrap="none" rtlCol="0">
            <a:spAutoFit/>
          </a:bodyPr>
          <a:lstStyle/>
          <a:p>
            <a:r>
              <a:rPr lang="en-US" dirty="0"/>
              <a:t>Higgs Factory most likely priority</a:t>
            </a:r>
          </a:p>
        </p:txBody>
      </p:sp>
    </p:spTree>
    <p:extLst>
      <p:ext uri="{BB962C8B-B14F-4D97-AF65-F5344CB8AC3E}">
        <p14:creationId xmlns:p14="http://schemas.microsoft.com/office/powerpoint/2010/main" val="212469308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D033536-FD8E-92D2-F6A7-6B59AC3643EE}"/>
              </a:ext>
            </a:extLst>
          </p:cNvPr>
          <p:cNvSpPr>
            <a:spLocks noGrp="1"/>
          </p:cNvSpPr>
          <p:nvPr>
            <p:ph idx="1"/>
          </p:nvPr>
        </p:nvSpPr>
        <p:spPr>
          <a:xfrm>
            <a:off x="228603" y="641576"/>
            <a:ext cx="8672513" cy="4226022"/>
          </a:xfrm>
        </p:spPr>
        <p:txBody>
          <a:bodyPr/>
          <a:lstStyle/>
          <a:p>
            <a:r>
              <a:rPr lang="en-US" sz="1600" dirty="0">
                <a:solidFill>
                  <a:schemeClr val="accent6">
                    <a:lumMod val="50000"/>
                  </a:schemeClr>
                </a:solidFill>
              </a:rPr>
              <a:t>CLIC-3 </a:t>
            </a:r>
            <a:r>
              <a:rPr lang="en-US" sz="1600" dirty="0" err="1">
                <a:solidFill>
                  <a:schemeClr val="accent6">
                    <a:lumMod val="50000"/>
                  </a:schemeClr>
                </a:solidFill>
              </a:rPr>
              <a:t>TeV</a:t>
            </a:r>
            <a:endParaRPr lang="en-US" sz="1600" dirty="0">
              <a:solidFill>
                <a:schemeClr val="accent6">
                  <a:lumMod val="50000"/>
                </a:schemeClr>
              </a:solidFill>
            </a:endParaRPr>
          </a:p>
          <a:p>
            <a:pPr lvl="1">
              <a:spcBef>
                <a:spcPts val="300"/>
              </a:spcBef>
            </a:pPr>
            <a:r>
              <a:rPr lang="en-US" sz="1200" dirty="0">
                <a:solidFill>
                  <a:srgbClr val="002060"/>
                </a:solidFill>
              </a:rPr>
              <a:t>Established CDR, demo facilities (+)</a:t>
            </a:r>
          </a:p>
          <a:p>
            <a:pPr lvl="1">
              <a:spcBef>
                <a:spcPts val="300"/>
              </a:spcBef>
            </a:pPr>
            <a:r>
              <a:rPr lang="en-US" sz="1200" dirty="0">
                <a:solidFill>
                  <a:srgbClr val="002060"/>
                </a:solidFill>
              </a:rPr>
              <a:t>Large footprint, $$$, huge power consumption (-)</a:t>
            </a:r>
            <a:endParaRPr lang="en-US" sz="1400" dirty="0">
              <a:solidFill>
                <a:srgbClr val="002060"/>
              </a:solidFill>
            </a:endParaRPr>
          </a:p>
          <a:p>
            <a:r>
              <a:rPr lang="en-US" sz="1600" dirty="0">
                <a:solidFill>
                  <a:schemeClr val="accent6">
                    <a:lumMod val="50000"/>
                  </a:schemeClr>
                </a:solidFill>
              </a:rPr>
              <a:t>FCC-</a:t>
            </a:r>
            <a:r>
              <a:rPr lang="en-US" sz="1600" dirty="0" err="1">
                <a:solidFill>
                  <a:schemeClr val="accent6">
                    <a:lumMod val="50000"/>
                  </a:schemeClr>
                </a:solidFill>
              </a:rPr>
              <a:t>hh</a:t>
            </a:r>
            <a:r>
              <a:rPr lang="en-US" sz="1600" dirty="0">
                <a:solidFill>
                  <a:schemeClr val="accent6">
                    <a:lumMod val="50000"/>
                  </a:schemeClr>
                </a:solidFill>
              </a:rPr>
              <a:t> 100/ </a:t>
            </a:r>
            <a:r>
              <a:rPr lang="en-US" sz="1600" dirty="0" err="1">
                <a:solidFill>
                  <a:schemeClr val="accent6">
                    <a:lumMod val="50000"/>
                  </a:schemeClr>
                </a:solidFill>
              </a:rPr>
              <a:t>TeV</a:t>
            </a:r>
            <a:r>
              <a:rPr lang="en-US" sz="1600" dirty="0">
                <a:solidFill>
                  <a:schemeClr val="accent6">
                    <a:lumMod val="50000"/>
                  </a:schemeClr>
                </a:solidFill>
              </a:rPr>
              <a:t> (100 </a:t>
            </a:r>
            <a:r>
              <a:rPr lang="en-US" sz="1400" dirty="0">
                <a:solidFill>
                  <a:schemeClr val="accent6">
                    <a:lumMod val="50000"/>
                  </a:schemeClr>
                </a:solidFill>
              </a:rPr>
              <a:t>km</a:t>
            </a:r>
            <a:r>
              <a:rPr lang="en-US" sz="1600" dirty="0">
                <a:solidFill>
                  <a:schemeClr val="accent6">
                    <a:lumMod val="50000"/>
                  </a:schemeClr>
                </a:solidFill>
              </a:rPr>
              <a:t> tunnel)</a:t>
            </a:r>
          </a:p>
          <a:p>
            <a:pPr lvl="1">
              <a:spcBef>
                <a:spcPts val="300"/>
              </a:spcBef>
            </a:pPr>
            <a:r>
              <a:rPr lang="en-US" sz="1200" dirty="0">
                <a:solidFill>
                  <a:srgbClr val="002060"/>
                </a:solidFill>
              </a:rPr>
              <a:t>Re-use FCC-</a:t>
            </a:r>
            <a:r>
              <a:rPr lang="en-US" sz="1200" dirty="0" err="1">
                <a:solidFill>
                  <a:srgbClr val="002060"/>
                </a:solidFill>
              </a:rPr>
              <a:t>ee</a:t>
            </a:r>
            <a:r>
              <a:rPr lang="en-US" sz="1200" dirty="0">
                <a:solidFill>
                  <a:srgbClr val="002060"/>
                </a:solidFill>
              </a:rPr>
              <a:t> tunnel, high luminosity, LHC experience (+)</a:t>
            </a:r>
          </a:p>
          <a:p>
            <a:pPr lvl="1">
              <a:spcBef>
                <a:spcPts val="300"/>
              </a:spcBef>
            </a:pPr>
            <a:r>
              <a:rPr lang="en-US" sz="1200" dirty="0">
                <a:solidFill>
                  <a:srgbClr val="002060"/>
                </a:solidFill>
              </a:rPr>
              <a:t>20(?) years for magnet development 16T (-)</a:t>
            </a:r>
          </a:p>
          <a:p>
            <a:pPr lvl="1">
              <a:spcBef>
                <a:spcPts val="300"/>
              </a:spcBef>
            </a:pPr>
            <a:r>
              <a:rPr lang="en-US" sz="1200" dirty="0">
                <a:solidFill>
                  <a:srgbClr val="002060"/>
                </a:solidFill>
              </a:rPr>
              <a:t>For 100 </a:t>
            </a:r>
            <a:r>
              <a:rPr lang="en-US" sz="1200" dirty="0" err="1">
                <a:solidFill>
                  <a:srgbClr val="002060"/>
                </a:solidFill>
              </a:rPr>
              <a:t>TeV</a:t>
            </a:r>
            <a:r>
              <a:rPr lang="en-US" sz="1200" dirty="0">
                <a:solidFill>
                  <a:srgbClr val="002060"/>
                </a:solidFill>
              </a:rPr>
              <a:t> -&gt; 17.8T for 91km tunnel (--) (not realistic!)</a:t>
            </a:r>
          </a:p>
          <a:p>
            <a:pPr lvl="1">
              <a:spcBef>
                <a:spcPts val="300"/>
              </a:spcBef>
            </a:pPr>
            <a:r>
              <a:rPr lang="en-US" sz="1200" dirty="0">
                <a:solidFill>
                  <a:srgbClr val="002060"/>
                </a:solidFill>
              </a:rPr>
              <a:t>Recently backed down to a more practical 14T/ 80 </a:t>
            </a:r>
            <a:r>
              <a:rPr lang="en-US" sz="1200" dirty="0" err="1">
                <a:solidFill>
                  <a:srgbClr val="002060"/>
                </a:solidFill>
              </a:rPr>
              <a:t>TeV</a:t>
            </a:r>
            <a:r>
              <a:rPr lang="en-US" sz="1200" dirty="0">
                <a:solidFill>
                  <a:srgbClr val="002060"/>
                </a:solidFill>
              </a:rPr>
              <a:t> (+)</a:t>
            </a:r>
            <a:endParaRPr lang="en-US" sz="1400" dirty="0">
              <a:solidFill>
                <a:srgbClr val="002060"/>
              </a:solidFill>
            </a:endParaRPr>
          </a:p>
          <a:p>
            <a:r>
              <a:rPr lang="en-US" sz="1600" dirty="0">
                <a:solidFill>
                  <a:schemeClr val="accent6">
                    <a:lumMod val="50000"/>
                  </a:schemeClr>
                </a:solidFill>
              </a:rPr>
              <a:t>SppC-125 </a:t>
            </a:r>
            <a:r>
              <a:rPr lang="en-US" sz="1600" dirty="0" err="1">
                <a:solidFill>
                  <a:schemeClr val="accent6">
                    <a:lumMod val="50000"/>
                  </a:schemeClr>
                </a:solidFill>
              </a:rPr>
              <a:t>TeV</a:t>
            </a:r>
            <a:endParaRPr lang="en-US" sz="1600" dirty="0">
              <a:solidFill>
                <a:schemeClr val="accent6">
                  <a:lumMod val="50000"/>
                </a:schemeClr>
              </a:solidFill>
            </a:endParaRPr>
          </a:p>
          <a:p>
            <a:pPr lvl="1">
              <a:spcBef>
                <a:spcPts val="300"/>
              </a:spcBef>
            </a:pPr>
            <a:r>
              <a:rPr lang="en-US" sz="1200" dirty="0">
                <a:solidFill>
                  <a:srgbClr val="002060"/>
                </a:solidFill>
              </a:rPr>
              <a:t>Re-use </a:t>
            </a:r>
            <a:r>
              <a:rPr lang="en-US" sz="1200" dirty="0" err="1">
                <a:solidFill>
                  <a:srgbClr val="002060"/>
                </a:solidFill>
              </a:rPr>
              <a:t>CepC</a:t>
            </a:r>
            <a:r>
              <a:rPr lang="en-US" sz="1200" dirty="0">
                <a:solidFill>
                  <a:srgbClr val="002060"/>
                </a:solidFill>
              </a:rPr>
              <a:t> tunnel, ep 0.12+62.5 </a:t>
            </a:r>
            <a:r>
              <a:rPr lang="en-US" sz="1200" dirty="0" err="1">
                <a:solidFill>
                  <a:srgbClr val="002060"/>
                </a:solidFill>
              </a:rPr>
              <a:t>TeV</a:t>
            </a:r>
            <a:r>
              <a:rPr lang="en-US" sz="1200" dirty="0">
                <a:solidFill>
                  <a:srgbClr val="002060"/>
                </a:solidFill>
              </a:rPr>
              <a:t> (+)</a:t>
            </a:r>
          </a:p>
          <a:p>
            <a:pPr lvl="1">
              <a:spcBef>
                <a:spcPts val="300"/>
              </a:spcBef>
            </a:pPr>
            <a:r>
              <a:rPr lang="en-US" sz="1200" dirty="0">
                <a:solidFill>
                  <a:srgbClr val="002060"/>
                </a:solidFill>
              </a:rPr>
              <a:t>20T magnets (--)</a:t>
            </a:r>
          </a:p>
          <a:p>
            <a:pPr lvl="1">
              <a:spcBef>
                <a:spcPts val="300"/>
              </a:spcBef>
            </a:pPr>
            <a:r>
              <a:rPr lang="en-US" sz="1200" dirty="0">
                <a:solidFill>
                  <a:srgbClr val="002060"/>
                </a:solidFill>
              </a:rPr>
              <a:t>Intermediate stage at 75 </a:t>
            </a:r>
            <a:r>
              <a:rPr lang="en-US" sz="1200" dirty="0" err="1">
                <a:solidFill>
                  <a:srgbClr val="002060"/>
                </a:solidFill>
              </a:rPr>
              <a:t>TeV</a:t>
            </a:r>
            <a:r>
              <a:rPr lang="en-US" sz="1200" dirty="0">
                <a:solidFill>
                  <a:srgbClr val="002060"/>
                </a:solidFill>
              </a:rPr>
              <a:t> with 12T magnets using Iron-based SC (-/+)</a:t>
            </a:r>
          </a:p>
          <a:p>
            <a:pPr>
              <a:spcBef>
                <a:spcPts val="300"/>
              </a:spcBef>
            </a:pPr>
            <a:endParaRPr lang="en-US" sz="800" dirty="0">
              <a:solidFill>
                <a:schemeClr val="accent6">
                  <a:lumMod val="50000"/>
                </a:schemeClr>
              </a:solidFill>
            </a:endParaRPr>
          </a:p>
          <a:p>
            <a:pPr>
              <a:spcBef>
                <a:spcPts val="300"/>
              </a:spcBef>
            </a:pPr>
            <a:r>
              <a:rPr lang="en-US" sz="1600" dirty="0">
                <a:solidFill>
                  <a:schemeClr val="accent6">
                    <a:lumMod val="50000"/>
                  </a:schemeClr>
                </a:solidFill>
              </a:rPr>
              <a:t>Muon Collider</a:t>
            </a:r>
          </a:p>
          <a:p>
            <a:pPr lvl="1">
              <a:spcBef>
                <a:spcPts val="300"/>
              </a:spcBef>
            </a:pPr>
            <a:r>
              <a:rPr lang="en-US" sz="1200" dirty="0">
                <a:solidFill>
                  <a:srgbClr val="002060"/>
                </a:solidFill>
              </a:rPr>
              <a:t>Potentially lowest cost, best luminosity/</a:t>
            </a:r>
            <a:r>
              <a:rPr lang="en-US" sz="1200" dirty="0" err="1">
                <a:solidFill>
                  <a:srgbClr val="002060"/>
                </a:solidFill>
              </a:rPr>
              <a:t>TWh</a:t>
            </a:r>
            <a:r>
              <a:rPr lang="en-US" sz="1200" dirty="0">
                <a:solidFill>
                  <a:srgbClr val="002060"/>
                </a:solidFill>
              </a:rPr>
              <a:t> (+)</a:t>
            </a:r>
          </a:p>
          <a:p>
            <a:pPr lvl="1">
              <a:spcBef>
                <a:spcPts val="300"/>
              </a:spcBef>
            </a:pPr>
            <a:r>
              <a:rPr lang="en-US" sz="1200" dirty="0">
                <a:solidFill>
                  <a:srgbClr val="002060"/>
                </a:solidFill>
              </a:rPr>
              <a:t>6D Cooling “R”, “D” on many subsystems (-)</a:t>
            </a:r>
            <a:endParaRPr lang="en-US" sz="1400" dirty="0">
              <a:solidFill>
                <a:srgbClr val="002060"/>
              </a:solidFill>
            </a:endParaRPr>
          </a:p>
        </p:txBody>
      </p:sp>
      <p:sp>
        <p:nvSpPr>
          <p:cNvPr id="3" name="Title 2">
            <a:extLst>
              <a:ext uri="{FF2B5EF4-FFF2-40B4-BE49-F238E27FC236}">
                <a16:creationId xmlns:a16="http://schemas.microsoft.com/office/drawing/2014/main" id="{689F9D64-16F7-092D-2655-22D068A114C0}"/>
              </a:ext>
            </a:extLst>
          </p:cNvPr>
          <p:cNvSpPr>
            <a:spLocks noGrp="1"/>
          </p:cNvSpPr>
          <p:nvPr>
            <p:ph type="title"/>
          </p:nvPr>
        </p:nvSpPr>
        <p:spPr/>
        <p:txBody>
          <a:bodyPr/>
          <a:lstStyle/>
          <a:p>
            <a:r>
              <a:rPr lang="en-US" dirty="0"/>
              <a:t>3-10 </a:t>
            </a:r>
            <a:r>
              <a:rPr lang="en-US" dirty="0" err="1"/>
              <a:t>TeV</a:t>
            </a:r>
            <a:r>
              <a:rPr lang="en-US" dirty="0"/>
              <a:t>/</a:t>
            </a:r>
            <a:r>
              <a:rPr lang="en-US" dirty="0" err="1"/>
              <a:t>parton</a:t>
            </a:r>
            <a:r>
              <a:rPr lang="en-US" dirty="0"/>
              <a:t> </a:t>
            </a:r>
            <a:r>
              <a:rPr lang="en-US" dirty="0" err="1"/>
              <a:t>cme</a:t>
            </a:r>
            <a:r>
              <a:rPr lang="en-US" dirty="0"/>
              <a:t> (most discussed)</a:t>
            </a:r>
          </a:p>
        </p:txBody>
      </p:sp>
      <p:sp>
        <p:nvSpPr>
          <p:cNvPr id="4" name="Date Placeholder 3">
            <a:extLst>
              <a:ext uri="{FF2B5EF4-FFF2-40B4-BE49-F238E27FC236}">
                <a16:creationId xmlns:a16="http://schemas.microsoft.com/office/drawing/2014/main" id="{38CA9355-59EB-E8D3-5330-A21956B9228F}"/>
              </a:ext>
            </a:extLst>
          </p:cNvPr>
          <p:cNvSpPr>
            <a:spLocks noGrp="1"/>
          </p:cNvSpPr>
          <p:nvPr>
            <p:ph type="dt" sz="half" idx="2"/>
          </p:nvPr>
        </p:nvSpPr>
        <p:spPr/>
        <p:txBody>
          <a:bodyPr/>
          <a:lstStyle/>
          <a:p>
            <a:pPr>
              <a:defRPr/>
            </a:pPr>
            <a:fld id="{B0CCC6D4-7A0D-A942-AA26-A5481E64E5FC}" type="datetime1">
              <a:rPr lang="en-US" smtClean="0"/>
              <a:t>9/5/23</a:t>
            </a:fld>
            <a:endParaRPr lang="en-US" dirty="0"/>
          </a:p>
        </p:txBody>
      </p:sp>
      <p:sp>
        <p:nvSpPr>
          <p:cNvPr id="5" name="Footer Placeholder 4">
            <a:extLst>
              <a:ext uri="{FF2B5EF4-FFF2-40B4-BE49-F238E27FC236}">
                <a16:creationId xmlns:a16="http://schemas.microsoft.com/office/drawing/2014/main" id="{980F3378-037C-FC37-8822-5128674FC8AF}"/>
              </a:ext>
            </a:extLst>
          </p:cNvPr>
          <p:cNvSpPr>
            <a:spLocks noGrp="1"/>
          </p:cNvSpPr>
          <p:nvPr>
            <p:ph type="ftr" sz="quarter" idx="3"/>
          </p:nvPr>
        </p:nvSpPr>
        <p:spPr/>
        <p:txBody>
          <a:bodyPr/>
          <a:lstStyle/>
          <a:p>
            <a:pPr>
              <a:defRPr/>
            </a:pPr>
            <a:r>
              <a:rPr lang="en-US"/>
              <a:t>S. Gourlay EUCAS 9-23</a:t>
            </a:r>
            <a:endParaRPr lang="en-US" b="1" dirty="0"/>
          </a:p>
        </p:txBody>
      </p:sp>
      <p:sp>
        <p:nvSpPr>
          <p:cNvPr id="6" name="Slide Number Placeholder 5">
            <a:extLst>
              <a:ext uri="{FF2B5EF4-FFF2-40B4-BE49-F238E27FC236}">
                <a16:creationId xmlns:a16="http://schemas.microsoft.com/office/drawing/2014/main" id="{CA3C32AF-FDEB-F02A-2949-A28B262FA691}"/>
              </a:ext>
            </a:extLst>
          </p:cNvPr>
          <p:cNvSpPr>
            <a:spLocks noGrp="1"/>
          </p:cNvSpPr>
          <p:nvPr>
            <p:ph type="sldNum" sz="quarter" idx="4"/>
          </p:nvPr>
        </p:nvSpPr>
        <p:spPr/>
        <p:txBody>
          <a:bodyPr/>
          <a:lstStyle/>
          <a:p>
            <a:pPr>
              <a:defRPr/>
            </a:pPr>
            <a:fld id="{148C009B-CB69-E04A-B9B3-34B26D69E9CF}" type="slidenum">
              <a:rPr lang="en-US" smtClean="0"/>
              <a:pPr>
                <a:defRPr/>
              </a:pPr>
              <a:t>9</a:t>
            </a:fld>
            <a:endParaRPr lang="en-US" dirty="0"/>
          </a:p>
        </p:txBody>
      </p:sp>
      <p:pic>
        <p:nvPicPr>
          <p:cNvPr id="8" name="Picture 7">
            <a:extLst>
              <a:ext uri="{FF2B5EF4-FFF2-40B4-BE49-F238E27FC236}">
                <a16:creationId xmlns:a16="http://schemas.microsoft.com/office/drawing/2014/main" id="{F15EB2BF-06D5-DC64-6B39-3EBFF26065CD}"/>
              </a:ext>
            </a:extLst>
          </p:cNvPr>
          <p:cNvPicPr>
            <a:picLocks noChangeAspect="1"/>
          </p:cNvPicPr>
          <p:nvPr/>
        </p:nvPicPr>
        <p:blipFill>
          <a:blip r:embed="rId2"/>
          <a:stretch>
            <a:fillRect/>
          </a:stretch>
        </p:blipFill>
        <p:spPr>
          <a:xfrm>
            <a:off x="5917527" y="258932"/>
            <a:ext cx="2874121" cy="1594706"/>
          </a:xfrm>
          <a:prstGeom prst="rect">
            <a:avLst/>
          </a:prstGeom>
          <a:effectLst>
            <a:glow rad="63500">
              <a:schemeClr val="accent6">
                <a:satMod val="175000"/>
                <a:alpha val="40000"/>
              </a:schemeClr>
            </a:glow>
          </a:effectLst>
        </p:spPr>
      </p:pic>
      <p:sp>
        <p:nvSpPr>
          <p:cNvPr id="15" name="TextBox 14">
            <a:extLst>
              <a:ext uri="{FF2B5EF4-FFF2-40B4-BE49-F238E27FC236}">
                <a16:creationId xmlns:a16="http://schemas.microsoft.com/office/drawing/2014/main" id="{CAB0299A-9DF5-0D16-6868-450840CA3FC2}"/>
              </a:ext>
            </a:extLst>
          </p:cNvPr>
          <p:cNvSpPr txBox="1"/>
          <p:nvPr/>
        </p:nvSpPr>
        <p:spPr>
          <a:xfrm>
            <a:off x="5227960" y="1985492"/>
            <a:ext cx="3785616" cy="584775"/>
          </a:xfrm>
          <a:prstGeom prst="rect">
            <a:avLst/>
          </a:prstGeom>
          <a:noFill/>
        </p:spPr>
        <p:txBody>
          <a:bodyPr wrap="square" rtlCol="0">
            <a:spAutoFit/>
          </a:bodyPr>
          <a:lstStyle/>
          <a:p>
            <a:r>
              <a:rPr lang="en-US" sz="1600" b="1" dirty="0"/>
              <a:t>Huge power consumption with Nb</a:t>
            </a:r>
            <a:r>
              <a:rPr lang="en-US" sz="1600" b="1" baseline="-25000" dirty="0"/>
              <a:t>3</a:t>
            </a:r>
            <a:r>
              <a:rPr lang="en-US" sz="1600" b="1" dirty="0"/>
              <a:t>Sn, may need to develop HTS @ 20K</a:t>
            </a:r>
          </a:p>
        </p:txBody>
      </p:sp>
      <p:grpSp>
        <p:nvGrpSpPr>
          <p:cNvPr id="7" name="Group 6">
            <a:extLst>
              <a:ext uri="{FF2B5EF4-FFF2-40B4-BE49-F238E27FC236}">
                <a16:creationId xmlns:a16="http://schemas.microsoft.com/office/drawing/2014/main" id="{280E06BB-FDAC-EA33-66B1-198C1D7CBEDF}"/>
              </a:ext>
            </a:extLst>
          </p:cNvPr>
          <p:cNvGrpSpPr/>
          <p:nvPr/>
        </p:nvGrpSpPr>
        <p:grpSpPr>
          <a:xfrm>
            <a:off x="5817046" y="2946088"/>
            <a:ext cx="3084070" cy="1405616"/>
            <a:chOff x="6041965" y="2910695"/>
            <a:chExt cx="3084070" cy="1405616"/>
          </a:xfrm>
        </p:grpSpPr>
        <p:pic>
          <p:nvPicPr>
            <p:cNvPr id="16" name="Picture 15">
              <a:extLst>
                <a:ext uri="{FF2B5EF4-FFF2-40B4-BE49-F238E27FC236}">
                  <a16:creationId xmlns:a16="http://schemas.microsoft.com/office/drawing/2014/main" id="{E172926A-E5E0-5F16-3F24-A0C9718B0C6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87921" y="2910695"/>
              <a:ext cx="1669341" cy="1405616"/>
            </a:xfrm>
            <a:prstGeom prst="rect">
              <a:avLst/>
            </a:prstGeom>
          </p:spPr>
        </p:pic>
        <p:sp>
          <p:nvSpPr>
            <p:cNvPr id="17" name="TextBox 16">
              <a:extLst>
                <a:ext uri="{FF2B5EF4-FFF2-40B4-BE49-F238E27FC236}">
                  <a16:creationId xmlns:a16="http://schemas.microsoft.com/office/drawing/2014/main" id="{E0E5F2C9-835B-88E3-96CB-CD4E6716C4F4}"/>
                </a:ext>
              </a:extLst>
            </p:cNvPr>
            <p:cNvSpPr txBox="1"/>
            <p:nvPr/>
          </p:nvSpPr>
          <p:spPr>
            <a:xfrm>
              <a:off x="8457262" y="3258623"/>
              <a:ext cx="668773" cy="369332"/>
            </a:xfrm>
            <a:prstGeom prst="rect">
              <a:avLst/>
            </a:prstGeom>
            <a:noFill/>
          </p:spPr>
          <p:txBody>
            <a:bodyPr wrap="none" rtlCol="0">
              <a:spAutoFit/>
            </a:bodyPr>
            <a:lstStyle/>
            <a:p>
              <a:r>
                <a:rPr lang="en-US" sz="1800" dirty="0" err="1"/>
                <a:t>CepC</a:t>
              </a:r>
              <a:endParaRPr lang="en-US" sz="1800" dirty="0"/>
            </a:p>
          </p:txBody>
        </p:sp>
        <p:sp>
          <p:nvSpPr>
            <p:cNvPr id="18" name="TextBox 17">
              <a:extLst>
                <a:ext uri="{FF2B5EF4-FFF2-40B4-BE49-F238E27FC236}">
                  <a16:creationId xmlns:a16="http://schemas.microsoft.com/office/drawing/2014/main" id="{BF20E26A-DACC-B32F-5BB1-EE0CF5FCA714}"/>
                </a:ext>
              </a:extLst>
            </p:cNvPr>
            <p:cNvSpPr txBox="1"/>
            <p:nvPr/>
          </p:nvSpPr>
          <p:spPr>
            <a:xfrm>
              <a:off x="6041965" y="3534266"/>
              <a:ext cx="657552" cy="369332"/>
            </a:xfrm>
            <a:prstGeom prst="rect">
              <a:avLst/>
            </a:prstGeom>
            <a:noFill/>
          </p:spPr>
          <p:txBody>
            <a:bodyPr wrap="none" rtlCol="0">
              <a:spAutoFit/>
            </a:bodyPr>
            <a:lstStyle/>
            <a:p>
              <a:r>
                <a:rPr lang="en-US" sz="1800" dirty="0" err="1"/>
                <a:t>SppC</a:t>
              </a:r>
              <a:endParaRPr lang="en-US" sz="1800" dirty="0"/>
            </a:p>
          </p:txBody>
        </p:sp>
        <p:cxnSp>
          <p:nvCxnSpPr>
            <p:cNvPr id="19" name="Straight Arrow Connector 18">
              <a:extLst>
                <a:ext uri="{FF2B5EF4-FFF2-40B4-BE49-F238E27FC236}">
                  <a16:creationId xmlns:a16="http://schemas.microsoft.com/office/drawing/2014/main" id="{3F25D490-D474-2C14-607A-B6C6D31F9ED4}"/>
                </a:ext>
              </a:extLst>
            </p:cNvPr>
            <p:cNvCxnSpPr>
              <a:cxnSpLocks/>
            </p:cNvCxnSpPr>
            <p:nvPr/>
          </p:nvCxnSpPr>
          <p:spPr>
            <a:xfrm flipV="1">
              <a:off x="6721638" y="3616772"/>
              <a:ext cx="562460" cy="102160"/>
            </a:xfrm>
            <a:prstGeom prst="straightConnector1">
              <a:avLst/>
            </a:prstGeom>
            <a:ln w="5715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A427B3C0-8F73-69D6-1162-4E75700C2D47}"/>
                </a:ext>
              </a:extLst>
            </p:cNvPr>
            <p:cNvCxnSpPr>
              <a:cxnSpLocks/>
              <a:stCxn id="17" idx="2"/>
            </p:cNvCxnSpPr>
            <p:nvPr/>
          </p:nvCxnSpPr>
          <p:spPr>
            <a:xfrm flipH="1" flipV="1">
              <a:off x="8118769" y="3627385"/>
              <a:ext cx="672880" cy="570"/>
            </a:xfrm>
            <a:prstGeom prst="straightConnector1">
              <a:avLst/>
            </a:prstGeom>
            <a:ln w="57150">
              <a:solidFill>
                <a:srgbClr val="00206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52923132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theme/theme1.xml><?xml version="1.0" encoding="utf-8"?>
<a:theme xmlns:a="http://schemas.openxmlformats.org/drawingml/2006/main" name="Fermilab_PPT_090915">
  <a:themeElements>
    <a:clrScheme name="Fermilab 1">
      <a:dk1>
        <a:srgbClr val="003087"/>
      </a:dk1>
      <a:lt1>
        <a:srgbClr val="FFFFFF"/>
      </a:lt1>
      <a:dk2>
        <a:srgbClr val="003087"/>
      </a:dk2>
      <a:lt2>
        <a:srgbClr val="FFFFFF"/>
      </a:lt2>
      <a:accent1>
        <a:srgbClr val="99D6EA"/>
      </a:accent1>
      <a:accent2>
        <a:srgbClr val="DB720C"/>
      </a:accent2>
      <a:accent3>
        <a:srgbClr val="519A24"/>
      </a:accent3>
      <a:accent4>
        <a:srgbClr val="AF272F"/>
      </a:accent4>
      <a:accent5>
        <a:srgbClr val="00B5E2"/>
      </a:accent5>
      <a:accent6>
        <a:srgbClr val="505050"/>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4" id="{CB7ACBD4-1FF4-4C43-816D-7134F0E2B41D}" vid="{8773B698-5E34-8649-83D5-C6AC28019C7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Fermilab_PPT_090915</Template>
  <TotalTime>14947</TotalTime>
  <Words>2881</Words>
  <Application>Microsoft Macintosh PowerPoint</Application>
  <PresentationFormat>On-screen Show (16:9)</PresentationFormat>
  <Paragraphs>473</Paragraphs>
  <Slides>34</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34</vt:i4>
      </vt:variant>
    </vt:vector>
  </HeadingPairs>
  <TitlesOfParts>
    <vt:vector size="44" baseType="lpstr">
      <vt:lpstr>Arial</vt:lpstr>
      <vt:lpstr>Calibri</vt:lpstr>
      <vt:lpstr>Cambria</vt:lpstr>
      <vt:lpstr>Cambria Math</vt:lpstr>
      <vt:lpstr>Courier New</vt:lpstr>
      <vt:lpstr>franklin-gothic-urw-cond</vt:lpstr>
      <vt:lpstr>Helvetica</vt:lpstr>
      <vt:lpstr>Proxima Nova</vt:lpstr>
      <vt:lpstr>Segoe UI</vt:lpstr>
      <vt:lpstr>Fermilab_PPT_090915</vt:lpstr>
      <vt:lpstr>PowerPoint Presentation</vt:lpstr>
      <vt:lpstr>Large-Scale Facilities for Particle Physics are International</vt:lpstr>
      <vt:lpstr>Strategic Planning Process for the US – Snowmass/P5</vt:lpstr>
      <vt:lpstr>European Planning Influences Snowmass Topics</vt:lpstr>
      <vt:lpstr>Accelerator Topical Groups and Conveners</vt:lpstr>
      <vt:lpstr>Other important input</vt:lpstr>
      <vt:lpstr>PowerPoint Presentation</vt:lpstr>
      <vt:lpstr>Higgs factory Proposals (High level of maturity)</vt:lpstr>
      <vt:lpstr>3-10 TeV/parton cme (most discussed)</vt:lpstr>
      <vt:lpstr>High energy colliders</vt:lpstr>
      <vt:lpstr>ITF Summary Comment</vt:lpstr>
      <vt:lpstr>Energy Will Not Cost Less in the Future!</vt:lpstr>
      <vt:lpstr>Cost of Large Accelerator Facilities</vt:lpstr>
      <vt:lpstr>Possible scenario based on community “buzz”</vt:lpstr>
      <vt:lpstr>Challenges for Future High Energy Particle Physics Facilities</vt:lpstr>
      <vt:lpstr>PowerPoint Presentation</vt:lpstr>
      <vt:lpstr>An expansion of the usual theme . . .</vt:lpstr>
      <vt:lpstr>Muon Collider Motivation</vt:lpstr>
      <vt:lpstr>Cost and Sustainability</vt:lpstr>
      <vt:lpstr>Another Snowmass Activity: The Muon Collider Forum</vt:lpstr>
      <vt:lpstr>Steps toward a Muon Collider in Europe</vt:lpstr>
      <vt:lpstr>Target Parameters</vt:lpstr>
      <vt:lpstr>Machine Layout</vt:lpstr>
      <vt:lpstr>Target and Capture Design Considerations</vt:lpstr>
      <vt:lpstr>Cooling Channel</vt:lpstr>
      <vt:lpstr>Ionizing Cooling Cell</vt:lpstr>
      <vt:lpstr>Fast-ramping Magnets</vt:lpstr>
      <vt:lpstr>Options for Collider Magnets</vt:lpstr>
      <vt:lpstr>Summarizing magnet needs for potential future colliders</vt:lpstr>
      <vt:lpstr>Estimate for Muon Collider Conductor Needs</vt:lpstr>
      <vt:lpstr>Estimate for Muon Collider Conductor Needs</vt:lpstr>
      <vt:lpstr>HEP-Driven Magnet Technology Chain</vt:lpstr>
      <vt:lpstr>Summary</vt:lpstr>
      <vt:lpstr>Thanks to many!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Gourlay</dc:creator>
  <cp:lastModifiedBy>Stephen Gourlay</cp:lastModifiedBy>
  <cp:revision>60</cp:revision>
  <cp:lastPrinted>2023-08-28T21:31:49Z</cp:lastPrinted>
  <dcterms:created xsi:type="dcterms:W3CDTF">2023-08-01T15:45:43Z</dcterms:created>
  <dcterms:modified xsi:type="dcterms:W3CDTF">2023-09-06T07:02:07Z</dcterms:modified>
</cp:coreProperties>
</file>