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2" r:id="rId2"/>
  </p:sldMasterIdLst>
  <p:notesMasterIdLst>
    <p:notesMasterId r:id="rId30"/>
  </p:notesMasterIdLst>
  <p:handoutMasterIdLst>
    <p:handoutMasterId r:id="rId31"/>
  </p:handoutMasterIdLst>
  <p:sldIdLst>
    <p:sldId id="391" r:id="rId3"/>
    <p:sldId id="400" r:id="rId4"/>
    <p:sldId id="351" r:id="rId5"/>
    <p:sldId id="342" r:id="rId6"/>
    <p:sldId id="385" r:id="rId7"/>
    <p:sldId id="398" r:id="rId8"/>
    <p:sldId id="386" r:id="rId9"/>
    <p:sldId id="309" r:id="rId10"/>
    <p:sldId id="311" r:id="rId11"/>
    <p:sldId id="327" r:id="rId12"/>
    <p:sldId id="344" r:id="rId13"/>
    <p:sldId id="334" r:id="rId14"/>
    <p:sldId id="399" r:id="rId15"/>
    <p:sldId id="346" r:id="rId16"/>
    <p:sldId id="363" r:id="rId17"/>
    <p:sldId id="397" r:id="rId18"/>
    <p:sldId id="392" r:id="rId19"/>
    <p:sldId id="374" r:id="rId20"/>
    <p:sldId id="394" r:id="rId21"/>
    <p:sldId id="395" r:id="rId22"/>
    <p:sldId id="355" r:id="rId23"/>
    <p:sldId id="345" r:id="rId24"/>
    <p:sldId id="396" r:id="rId25"/>
    <p:sldId id="277" r:id="rId26"/>
    <p:sldId id="319" r:id="rId27"/>
    <p:sldId id="384" r:id="rId28"/>
    <p:sldId id="320" r:id="rId29"/>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500"/>
    <a:srgbClr val="FFFFFF"/>
    <a:srgbClr val="FFC000"/>
    <a:srgbClr val="FF7F0E"/>
    <a:srgbClr val="254F73"/>
    <a:srgbClr val="3E84C0"/>
    <a:srgbClr val="D5D5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F6D9ED0-A7F5-496B-B8D3-D5B64310C5D5}" v="7" dt="2023-06-19T06:19:26.458"/>
  </p1510:revLst>
</p1510:revInfo>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14" autoAdjust="0"/>
    <p:restoredTop sz="94579" autoAdjust="0"/>
  </p:normalViewPr>
  <p:slideViewPr>
    <p:cSldViewPr snapToObjects="1" showGuides="1">
      <p:cViewPr varScale="1">
        <p:scale>
          <a:sx n="10" d="100"/>
          <a:sy n="10" d="100"/>
        </p:scale>
        <p:origin x="-72" y="48"/>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6.xml"/><Relationship Id="rId3"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tricia Tavares Coutinho Borges De Sousa" userId="alzlXyk3Tbvdqxo32yfmgTRYdQwqRXJjIabl5q2mMXY=" providerId="None" clId="Web-{7F6D9ED0-A7F5-496B-B8D3-D5B64310C5D5}"/>
    <pc:docChg chg="modSld">
      <pc:chgData name="Patricia Tavares Coutinho Borges De Sousa" userId="alzlXyk3Tbvdqxo32yfmgTRYdQwqRXJjIabl5q2mMXY=" providerId="None" clId="Web-{7F6D9ED0-A7F5-496B-B8D3-D5B64310C5D5}" dt="2023-06-19T06:19:26.458" v="6" actId="20577"/>
      <pc:docMkLst>
        <pc:docMk/>
      </pc:docMkLst>
      <pc:sldChg chg="modSp">
        <pc:chgData name="Patricia Tavares Coutinho Borges De Sousa" userId="alzlXyk3Tbvdqxo32yfmgTRYdQwqRXJjIabl5q2mMXY=" providerId="None" clId="Web-{7F6D9ED0-A7F5-496B-B8D3-D5B64310C5D5}" dt="2023-06-19T06:19:26.458" v="6" actId="20577"/>
        <pc:sldMkLst>
          <pc:docMk/>
          <pc:sldMk cId="4188681884" sldId="355"/>
        </pc:sldMkLst>
        <pc:spChg chg="mod">
          <ac:chgData name="Patricia Tavares Coutinho Borges De Sousa" userId="alzlXyk3Tbvdqxo32yfmgTRYdQwqRXJjIabl5q2mMXY=" providerId="None" clId="Web-{7F6D9ED0-A7F5-496B-B8D3-D5B64310C5D5}" dt="2023-06-19T06:19:26.458" v="6" actId="20577"/>
          <ac:spMkLst>
            <pc:docMk/>
            <pc:sldMk cId="4188681884" sldId="355"/>
            <ac:spMk id="34" creationId="{3955640E-8434-409D-BD28-B369E9D417EF}"/>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426ABC-5190-423C-A09B-37333541F617}" type="doc">
      <dgm:prSet loTypeId="urn:microsoft.com/office/officeart/2008/layout/AlternatingHexagons" loCatId="list" qsTypeId="urn:microsoft.com/office/officeart/2005/8/quickstyle/simple1" qsCatId="simple" csTypeId="urn:microsoft.com/office/officeart/2005/8/colors/accent1_2" csCatId="accent1" phldr="1"/>
      <dgm:spPr/>
      <dgm:t>
        <a:bodyPr/>
        <a:lstStyle/>
        <a:p>
          <a:endParaRPr lang="en-GB"/>
        </a:p>
      </dgm:t>
    </dgm:pt>
    <dgm:pt modelId="{197D6056-9300-4A4D-A5DD-FDBAAAC67A7E}">
      <dgm:prSet phldrT="[Text]"/>
      <dgm:spPr>
        <a:solidFill>
          <a:schemeClr val="accent6"/>
        </a:solidFill>
      </dgm:spPr>
      <dgm:t>
        <a:bodyPr/>
        <a:lstStyle/>
        <a:p>
          <a:r>
            <a:rPr lang="en-US" dirty="0"/>
            <a:t>Cryo availability</a:t>
          </a:r>
          <a:endParaRPr lang="en-GB" dirty="0"/>
        </a:p>
      </dgm:t>
    </dgm:pt>
    <dgm:pt modelId="{7B666230-C1AF-419B-B84F-1FAA4769F671}" type="parTrans" cxnId="{6998915F-4E48-4792-9421-BD82DF2D2264}">
      <dgm:prSet/>
      <dgm:spPr/>
      <dgm:t>
        <a:bodyPr/>
        <a:lstStyle/>
        <a:p>
          <a:endParaRPr lang="en-GB"/>
        </a:p>
      </dgm:t>
    </dgm:pt>
    <dgm:pt modelId="{52D39DF4-A3AB-447D-ACB1-8A1B3E4354EC}" type="sibTrans" cxnId="{6998915F-4E48-4792-9421-BD82DF2D2264}">
      <dgm:prSet custT="1"/>
      <dgm:spPr>
        <a:solidFill>
          <a:schemeClr val="accent6"/>
        </a:solidFill>
      </dgm:spPr>
      <dgm:t>
        <a:bodyPr/>
        <a:lstStyle/>
        <a:p>
          <a:r>
            <a:rPr lang="en-US" sz="1200" dirty="0"/>
            <a:t>Energy consumption</a:t>
          </a:r>
          <a:endParaRPr lang="en-GB" sz="1200" dirty="0"/>
        </a:p>
      </dgm:t>
    </dgm:pt>
    <dgm:pt modelId="{2FCB998D-80B5-4349-87F9-2E17A08AC75B}">
      <dgm:prSet phldrT="[Text]"/>
      <dgm:spPr>
        <a:solidFill>
          <a:schemeClr val="accent6"/>
        </a:solidFill>
      </dgm:spPr>
      <dgm:t>
        <a:bodyPr/>
        <a:lstStyle/>
        <a:p>
          <a:r>
            <a:rPr lang="en-US" dirty="0"/>
            <a:t>Local heat extraction</a:t>
          </a:r>
          <a:endParaRPr lang="en-GB" dirty="0"/>
        </a:p>
      </dgm:t>
    </dgm:pt>
    <dgm:pt modelId="{1D94CFC5-1705-48DD-9DAE-DF384F2F0FE6}" type="parTrans" cxnId="{77ABBA68-A3A1-4A64-8BB7-999C6222A614}">
      <dgm:prSet/>
      <dgm:spPr/>
      <dgm:t>
        <a:bodyPr/>
        <a:lstStyle/>
        <a:p>
          <a:endParaRPr lang="en-GB"/>
        </a:p>
      </dgm:t>
    </dgm:pt>
    <dgm:pt modelId="{9C8061C1-FE10-445E-BA01-2C0405D77E4C}" type="sibTrans" cxnId="{77ABBA68-A3A1-4A64-8BB7-999C6222A614}">
      <dgm:prSet custT="1"/>
      <dgm:spPr>
        <a:solidFill>
          <a:schemeClr val="accent6"/>
        </a:solidFill>
      </dgm:spPr>
      <dgm:t>
        <a:bodyPr/>
        <a:lstStyle/>
        <a:p>
          <a:r>
            <a:rPr lang="en-US" sz="1300" dirty="0"/>
            <a:t>Choice of conductor</a:t>
          </a:r>
          <a:endParaRPr lang="en-GB" sz="1300" dirty="0"/>
        </a:p>
      </dgm:t>
    </dgm:pt>
    <dgm:pt modelId="{9B0989B1-156A-4A22-893A-256DA3068A74}">
      <dgm:prSet phldrT="[Text]" custT="1"/>
      <dgm:spPr/>
      <dgm:t>
        <a:bodyPr/>
        <a:lstStyle/>
        <a:p>
          <a:r>
            <a:rPr lang="en-US" sz="1100" dirty="0">
              <a:latin typeface="Arial Narrow" panose="020B0606020202030204" pitchFamily="34" charset="0"/>
            </a:rPr>
            <a:t>Coil design complexity increases with heat load</a:t>
          </a:r>
        </a:p>
        <a:p>
          <a:r>
            <a:rPr lang="en-US" sz="1100" dirty="0">
              <a:latin typeface="Arial Narrow" panose="020B0606020202030204" pitchFamily="34" charset="0"/>
            </a:rPr>
            <a:t>Target ≤ 10 W/m</a:t>
          </a:r>
          <a:endParaRPr lang="en-GB" sz="1100" dirty="0">
            <a:latin typeface="Arial Narrow" panose="020B0606020202030204" pitchFamily="34" charset="0"/>
          </a:endParaRPr>
        </a:p>
      </dgm:t>
    </dgm:pt>
    <dgm:pt modelId="{B75D5062-A552-474E-ACAE-4AFA92FB8A90}" type="parTrans" cxnId="{5730185E-24BE-40FE-B55A-A8A6AA3D9CA9}">
      <dgm:prSet/>
      <dgm:spPr/>
      <dgm:t>
        <a:bodyPr/>
        <a:lstStyle/>
        <a:p>
          <a:endParaRPr lang="en-GB"/>
        </a:p>
      </dgm:t>
    </dgm:pt>
    <dgm:pt modelId="{7471CF3D-998A-4D00-A87A-81F669464086}" type="sibTrans" cxnId="{5730185E-24BE-40FE-B55A-A8A6AA3D9CA9}">
      <dgm:prSet/>
      <dgm:spPr/>
      <dgm:t>
        <a:bodyPr/>
        <a:lstStyle/>
        <a:p>
          <a:endParaRPr lang="en-GB"/>
        </a:p>
      </dgm:t>
    </dgm:pt>
    <dgm:pt modelId="{1D361814-CE7E-4DFF-8D99-FD7F9B1B86D7}">
      <dgm:prSet phldrT="[Text]"/>
      <dgm:spPr>
        <a:solidFill>
          <a:schemeClr val="accent6"/>
        </a:solidFill>
      </dgm:spPr>
      <dgm:t>
        <a:bodyPr/>
        <a:lstStyle/>
        <a:p>
          <a:r>
            <a:rPr lang="en-US" dirty="0"/>
            <a:t>Reduced complexity</a:t>
          </a:r>
          <a:endParaRPr lang="en-GB" dirty="0"/>
        </a:p>
      </dgm:t>
    </dgm:pt>
    <dgm:pt modelId="{1EFF4528-1446-4A5D-82F3-37FCCF67BEA7}" type="parTrans" cxnId="{FAAB3A86-FCFE-4D74-83D1-0777052BE40B}">
      <dgm:prSet/>
      <dgm:spPr/>
      <dgm:t>
        <a:bodyPr/>
        <a:lstStyle/>
        <a:p>
          <a:endParaRPr lang="en-GB"/>
        </a:p>
      </dgm:t>
    </dgm:pt>
    <dgm:pt modelId="{460827C3-865A-4EDA-A7FC-007BBAD5CFA9}" type="sibTrans" cxnId="{FAAB3A86-FCFE-4D74-83D1-0777052BE40B}">
      <dgm:prSet/>
      <dgm:spPr>
        <a:solidFill>
          <a:schemeClr val="accent6"/>
        </a:solidFill>
      </dgm:spPr>
      <dgm:t>
        <a:bodyPr/>
        <a:lstStyle/>
        <a:p>
          <a:r>
            <a:rPr lang="en-US" dirty="0"/>
            <a:t>Distribution losses</a:t>
          </a:r>
          <a:endParaRPr lang="en-GB" dirty="0"/>
        </a:p>
      </dgm:t>
    </dgm:pt>
    <dgm:pt modelId="{8B9A44D9-0A2C-465F-AAC2-9EA69EEAB3BD}">
      <dgm:prSet phldrT="[Text]" custT="1"/>
      <dgm:spPr/>
      <dgm:t>
        <a:bodyPr/>
        <a:lstStyle/>
        <a:p>
          <a:endParaRPr lang="en-GB" sz="1100" dirty="0">
            <a:latin typeface="Arial Narrow" panose="020B0606020202030204" pitchFamily="34" charset="0"/>
          </a:endParaRPr>
        </a:p>
      </dgm:t>
    </dgm:pt>
    <dgm:pt modelId="{7FB3E792-60BE-4233-875C-BA3322ABA298}" type="parTrans" cxnId="{87E29E59-B869-4AD4-9577-1F73CAA27D63}">
      <dgm:prSet/>
      <dgm:spPr/>
      <dgm:t>
        <a:bodyPr/>
        <a:lstStyle/>
        <a:p>
          <a:endParaRPr lang="en-GB"/>
        </a:p>
      </dgm:t>
    </dgm:pt>
    <dgm:pt modelId="{4928306A-8126-4A8F-93E2-3EDB75D72C33}" type="sibTrans" cxnId="{87E29E59-B869-4AD4-9577-1F73CAA27D63}">
      <dgm:prSet/>
      <dgm:spPr/>
      <dgm:t>
        <a:bodyPr/>
        <a:lstStyle/>
        <a:p>
          <a:endParaRPr lang="en-GB"/>
        </a:p>
      </dgm:t>
    </dgm:pt>
    <dgm:pt modelId="{2AAB521E-9FDA-40D3-AD0C-A2928CBAAC8C}" type="pres">
      <dgm:prSet presAssocID="{24426ABC-5190-423C-A09B-37333541F617}" presName="Name0" presStyleCnt="0">
        <dgm:presLayoutVars>
          <dgm:chMax/>
          <dgm:chPref/>
          <dgm:dir/>
          <dgm:animLvl val="lvl"/>
        </dgm:presLayoutVars>
      </dgm:prSet>
      <dgm:spPr/>
    </dgm:pt>
    <dgm:pt modelId="{D7276AC2-1284-4D8D-9E6A-A44A9E3F3C7C}" type="pres">
      <dgm:prSet presAssocID="{197D6056-9300-4A4D-A5DD-FDBAAAC67A7E}" presName="composite" presStyleCnt="0"/>
      <dgm:spPr/>
    </dgm:pt>
    <dgm:pt modelId="{E25281C5-6E2F-43C2-BD85-AC46243918B1}" type="pres">
      <dgm:prSet presAssocID="{197D6056-9300-4A4D-A5DD-FDBAAAC67A7E}" presName="Parent1" presStyleLbl="node1" presStyleIdx="0" presStyleCnt="6">
        <dgm:presLayoutVars>
          <dgm:chMax val="1"/>
          <dgm:chPref val="1"/>
          <dgm:bulletEnabled val="1"/>
        </dgm:presLayoutVars>
      </dgm:prSet>
      <dgm:spPr/>
    </dgm:pt>
    <dgm:pt modelId="{8C261EDD-329E-4C5F-BA7E-052EF0D2707F}" type="pres">
      <dgm:prSet presAssocID="{197D6056-9300-4A4D-A5DD-FDBAAAC67A7E}" presName="Childtext1" presStyleLbl="revTx" presStyleIdx="0" presStyleCnt="3" custLinFactNeighborX="32632" custLinFactNeighborY="-8919">
        <dgm:presLayoutVars>
          <dgm:chMax val="0"/>
          <dgm:chPref val="0"/>
          <dgm:bulletEnabled val="1"/>
        </dgm:presLayoutVars>
      </dgm:prSet>
      <dgm:spPr/>
    </dgm:pt>
    <dgm:pt modelId="{12F030BC-86FE-4350-BF1B-299D19BC8E00}" type="pres">
      <dgm:prSet presAssocID="{197D6056-9300-4A4D-A5DD-FDBAAAC67A7E}" presName="BalanceSpacing" presStyleCnt="0"/>
      <dgm:spPr/>
    </dgm:pt>
    <dgm:pt modelId="{4A1F46A8-0D62-4BF3-BB91-F56BD5FB603E}" type="pres">
      <dgm:prSet presAssocID="{197D6056-9300-4A4D-A5DD-FDBAAAC67A7E}" presName="BalanceSpacing1" presStyleCnt="0"/>
      <dgm:spPr/>
    </dgm:pt>
    <dgm:pt modelId="{1B4B46DC-1906-4C69-A78F-3090F6FB478B}" type="pres">
      <dgm:prSet presAssocID="{52D39DF4-A3AB-447D-ACB1-8A1B3E4354EC}" presName="Accent1Text" presStyleLbl="node1" presStyleIdx="1" presStyleCnt="6" custLinFactNeighborY="0"/>
      <dgm:spPr/>
    </dgm:pt>
    <dgm:pt modelId="{8A3822E3-A58F-4A7A-99FF-847F7A92B362}" type="pres">
      <dgm:prSet presAssocID="{52D39DF4-A3AB-447D-ACB1-8A1B3E4354EC}" presName="spaceBetweenRectangles" presStyleCnt="0"/>
      <dgm:spPr/>
    </dgm:pt>
    <dgm:pt modelId="{E3FBDD4E-838C-469E-99BB-89CBB5F7388B}" type="pres">
      <dgm:prSet presAssocID="{2FCB998D-80B5-4349-87F9-2E17A08AC75B}" presName="composite" presStyleCnt="0"/>
      <dgm:spPr/>
    </dgm:pt>
    <dgm:pt modelId="{F9E7F9E9-8C12-477A-B1C4-40F5AA49BE56}" type="pres">
      <dgm:prSet presAssocID="{2FCB998D-80B5-4349-87F9-2E17A08AC75B}" presName="Parent1" presStyleLbl="node1" presStyleIdx="2" presStyleCnt="6">
        <dgm:presLayoutVars>
          <dgm:chMax val="1"/>
          <dgm:chPref val="1"/>
          <dgm:bulletEnabled val="1"/>
        </dgm:presLayoutVars>
      </dgm:prSet>
      <dgm:spPr/>
    </dgm:pt>
    <dgm:pt modelId="{F27417D7-DE63-4E71-982F-502C1F7688CB}" type="pres">
      <dgm:prSet presAssocID="{2FCB998D-80B5-4349-87F9-2E17A08AC75B}" presName="Childtext1" presStyleLbl="revTx" presStyleIdx="1" presStyleCnt="3">
        <dgm:presLayoutVars>
          <dgm:chMax val="0"/>
          <dgm:chPref val="0"/>
          <dgm:bulletEnabled val="1"/>
        </dgm:presLayoutVars>
      </dgm:prSet>
      <dgm:spPr/>
    </dgm:pt>
    <dgm:pt modelId="{443957B9-DBD5-444E-A82E-126996E5DB80}" type="pres">
      <dgm:prSet presAssocID="{2FCB998D-80B5-4349-87F9-2E17A08AC75B}" presName="BalanceSpacing" presStyleCnt="0"/>
      <dgm:spPr/>
    </dgm:pt>
    <dgm:pt modelId="{3D772CD9-0165-4620-99FF-85E1520C14AB}" type="pres">
      <dgm:prSet presAssocID="{2FCB998D-80B5-4349-87F9-2E17A08AC75B}" presName="BalanceSpacing1" presStyleCnt="0"/>
      <dgm:spPr/>
    </dgm:pt>
    <dgm:pt modelId="{08E6E53B-9814-46FE-B6AC-026DACCE550A}" type="pres">
      <dgm:prSet presAssocID="{9C8061C1-FE10-445E-BA01-2C0405D77E4C}" presName="Accent1Text" presStyleLbl="node1" presStyleIdx="3" presStyleCnt="6"/>
      <dgm:spPr/>
    </dgm:pt>
    <dgm:pt modelId="{320D5E16-E0F4-4640-8843-C9B89241943F}" type="pres">
      <dgm:prSet presAssocID="{9C8061C1-FE10-445E-BA01-2C0405D77E4C}" presName="spaceBetweenRectangles" presStyleCnt="0"/>
      <dgm:spPr/>
    </dgm:pt>
    <dgm:pt modelId="{D74268A4-E91A-4078-8755-2B1272790C60}" type="pres">
      <dgm:prSet presAssocID="{1D361814-CE7E-4DFF-8D99-FD7F9B1B86D7}" presName="composite" presStyleCnt="0"/>
      <dgm:spPr/>
    </dgm:pt>
    <dgm:pt modelId="{537322B4-78F6-4D0B-B2F1-E8FC72C5420C}" type="pres">
      <dgm:prSet presAssocID="{1D361814-CE7E-4DFF-8D99-FD7F9B1B86D7}" presName="Parent1" presStyleLbl="node1" presStyleIdx="4" presStyleCnt="6">
        <dgm:presLayoutVars>
          <dgm:chMax val="1"/>
          <dgm:chPref val="1"/>
          <dgm:bulletEnabled val="1"/>
        </dgm:presLayoutVars>
      </dgm:prSet>
      <dgm:spPr/>
    </dgm:pt>
    <dgm:pt modelId="{506CAC4B-3DC5-4A82-AB63-6D27A2C291D7}" type="pres">
      <dgm:prSet presAssocID="{1D361814-CE7E-4DFF-8D99-FD7F9B1B86D7}" presName="Childtext1" presStyleLbl="revTx" presStyleIdx="2" presStyleCnt="3">
        <dgm:presLayoutVars>
          <dgm:chMax val="0"/>
          <dgm:chPref val="0"/>
          <dgm:bulletEnabled val="1"/>
        </dgm:presLayoutVars>
      </dgm:prSet>
      <dgm:spPr/>
    </dgm:pt>
    <dgm:pt modelId="{69B602CE-6647-4456-99FD-5DF0BFD1E0F1}" type="pres">
      <dgm:prSet presAssocID="{1D361814-CE7E-4DFF-8D99-FD7F9B1B86D7}" presName="BalanceSpacing" presStyleCnt="0"/>
      <dgm:spPr/>
    </dgm:pt>
    <dgm:pt modelId="{A125CCBE-7450-494A-95B3-15E5DC2B5135}" type="pres">
      <dgm:prSet presAssocID="{1D361814-CE7E-4DFF-8D99-FD7F9B1B86D7}" presName="BalanceSpacing1" presStyleCnt="0"/>
      <dgm:spPr/>
    </dgm:pt>
    <dgm:pt modelId="{28266F5B-D1F4-4A75-B1F6-0C46385E9FBF}" type="pres">
      <dgm:prSet presAssocID="{460827C3-865A-4EDA-A7FC-007BBAD5CFA9}" presName="Accent1Text" presStyleLbl="node1" presStyleIdx="5" presStyleCnt="6"/>
      <dgm:spPr/>
    </dgm:pt>
  </dgm:ptLst>
  <dgm:cxnLst>
    <dgm:cxn modelId="{2AE1D90D-F9A9-44EC-B6AF-B81DB04167D9}" type="presOf" srcId="{24426ABC-5190-423C-A09B-37333541F617}" destId="{2AAB521E-9FDA-40D3-AD0C-A2928CBAAC8C}" srcOrd="0" destOrd="0" presId="urn:microsoft.com/office/officeart/2008/layout/AlternatingHexagons"/>
    <dgm:cxn modelId="{5730185E-24BE-40FE-B55A-A8A6AA3D9CA9}" srcId="{2FCB998D-80B5-4349-87F9-2E17A08AC75B}" destId="{9B0989B1-156A-4A22-893A-256DA3068A74}" srcOrd="0" destOrd="0" parTransId="{B75D5062-A552-474E-ACAE-4AFA92FB8A90}" sibTransId="{7471CF3D-998A-4D00-A87A-81F669464086}"/>
    <dgm:cxn modelId="{6998915F-4E48-4792-9421-BD82DF2D2264}" srcId="{24426ABC-5190-423C-A09B-37333541F617}" destId="{197D6056-9300-4A4D-A5DD-FDBAAAC67A7E}" srcOrd="0" destOrd="0" parTransId="{7B666230-C1AF-419B-B84F-1FAA4769F671}" sibTransId="{52D39DF4-A3AB-447D-ACB1-8A1B3E4354EC}"/>
    <dgm:cxn modelId="{77ABBA68-A3A1-4A64-8BB7-999C6222A614}" srcId="{24426ABC-5190-423C-A09B-37333541F617}" destId="{2FCB998D-80B5-4349-87F9-2E17A08AC75B}" srcOrd="1" destOrd="0" parTransId="{1D94CFC5-1705-48DD-9DAE-DF384F2F0FE6}" sibTransId="{9C8061C1-FE10-445E-BA01-2C0405D77E4C}"/>
    <dgm:cxn modelId="{868BCD6A-8FC8-4B98-BBB6-A8711810DC80}" type="presOf" srcId="{2FCB998D-80B5-4349-87F9-2E17A08AC75B}" destId="{F9E7F9E9-8C12-477A-B1C4-40F5AA49BE56}" srcOrd="0" destOrd="0" presId="urn:microsoft.com/office/officeart/2008/layout/AlternatingHexagons"/>
    <dgm:cxn modelId="{87E29E59-B869-4AD4-9577-1F73CAA27D63}" srcId="{1D361814-CE7E-4DFF-8D99-FD7F9B1B86D7}" destId="{8B9A44D9-0A2C-465F-AAC2-9EA69EEAB3BD}" srcOrd="0" destOrd="0" parTransId="{7FB3E792-60BE-4233-875C-BA3322ABA298}" sibTransId="{4928306A-8126-4A8F-93E2-3EDB75D72C33}"/>
    <dgm:cxn modelId="{FAAB3A86-FCFE-4D74-83D1-0777052BE40B}" srcId="{24426ABC-5190-423C-A09B-37333541F617}" destId="{1D361814-CE7E-4DFF-8D99-FD7F9B1B86D7}" srcOrd="2" destOrd="0" parTransId="{1EFF4528-1446-4A5D-82F3-37FCCF67BEA7}" sibTransId="{460827C3-865A-4EDA-A7FC-007BBAD5CFA9}"/>
    <dgm:cxn modelId="{4A453392-82EE-40AB-93F1-B02739BF03E9}" type="presOf" srcId="{9B0989B1-156A-4A22-893A-256DA3068A74}" destId="{F27417D7-DE63-4E71-982F-502C1F7688CB}" srcOrd="0" destOrd="0" presId="urn:microsoft.com/office/officeart/2008/layout/AlternatingHexagons"/>
    <dgm:cxn modelId="{C036E5A2-93BF-4B8C-B8CA-7EEC58D5DBFB}" type="presOf" srcId="{9C8061C1-FE10-445E-BA01-2C0405D77E4C}" destId="{08E6E53B-9814-46FE-B6AC-026DACCE550A}" srcOrd="0" destOrd="0" presId="urn:microsoft.com/office/officeart/2008/layout/AlternatingHexagons"/>
    <dgm:cxn modelId="{986CD9AE-39E4-49E1-B161-B44DA592290F}" type="presOf" srcId="{197D6056-9300-4A4D-A5DD-FDBAAAC67A7E}" destId="{E25281C5-6E2F-43C2-BD85-AC46243918B1}" srcOrd="0" destOrd="0" presId="urn:microsoft.com/office/officeart/2008/layout/AlternatingHexagons"/>
    <dgm:cxn modelId="{296CFDB8-DB11-49AF-AF07-F275064C5F67}" type="presOf" srcId="{8B9A44D9-0A2C-465F-AAC2-9EA69EEAB3BD}" destId="{506CAC4B-3DC5-4A82-AB63-6D27A2C291D7}" srcOrd="0" destOrd="0" presId="urn:microsoft.com/office/officeart/2008/layout/AlternatingHexagons"/>
    <dgm:cxn modelId="{5FA5CEC8-9113-4C98-B0CA-C7FD54EFBB5C}" type="presOf" srcId="{460827C3-865A-4EDA-A7FC-007BBAD5CFA9}" destId="{28266F5B-D1F4-4A75-B1F6-0C46385E9FBF}" srcOrd="0" destOrd="0" presId="urn:microsoft.com/office/officeart/2008/layout/AlternatingHexagons"/>
    <dgm:cxn modelId="{35D83FDF-A3CD-45B4-B352-89B06B472C25}" type="presOf" srcId="{52D39DF4-A3AB-447D-ACB1-8A1B3E4354EC}" destId="{1B4B46DC-1906-4C69-A78F-3090F6FB478B}" srcOrd="0" destOrd="0" presId="urn:microsoft.com/office/officeart/2008/layout/AlternatingHexagons"/>
    <dgm:cxn modelId="{FF5282F8-5561-44ED-9F3F-6322A04804D5}" type="presOf" srcId="{1D361814-CE7E-4DFF-8D99-FD7F9B1B86D7}" destId="{537322B4-78F6-4D0B-B2F1-E8FC72C5420C}" srcOrd="0" destOrd="0" presId="urn:microsoft.com/office/officeart/2008/layout/AlternatingHexagons"/>
    <dgm:cxn modelId="{1AD3EC1F-64D0-457B-A987-68A1CB2FA118}" type="presParOf" srcId="{2AAB521E-9FDA-40D3-AD0C-A2928CBAAC8C}" destId="{D7276AC2-1284-4D8D-9E6A-A44A9E3F3C7C}" srcOrd="0" destOrd="0" presId="urn:microsoft.com/office/officeart/2008/layout/AlternatingHexagons"/>
    <dgm:cxn modelId="{73C6C4DE-32B0-4AAE-BB21-0A265F2185BE}" type="presParOf" srcId="{D7276AC2-1284-4D8D-9E6A-A44A9E3F3C7C}" destId="{E25281C5-6E2F-43C2-BD85-AC46243918B1}" srcOrd="0" destOrd="0" presId="urn:microsoft.com/office/officeart/2008/layout/AlternatingHexagons"/>
    <dgm:cxn modelId="{F0684D8C-08CA-40B6-9F69-2A62888DD2E1}" type="presParOf" srcId="{D7276AC2-1284-4D8D-9E6A-A44A9E3F3C7C}" destId="{8C261EDD-329E-4C5F-BA7E-052EF0D2707F}" srcOrd="1" destOrd="0" presId="urn:microsoft.com/office/officeart/2008/layout/AlternatingHexagons"/>
    <dgm:cxn modelId="{FECFDC90-2C14-404F-A33A-000D7E80A39E}" type="presParOf" srcId="{D7276AC2-1284-4D8D-9E6A-A44A9E3F3C7C}" destId="{12F030BC-86FE-4350-BF1B-299D19BC8E00}" srcOrd="2" destOrd="0" presId="urn:microsoft.com/office/officeart/2008/layout/AlternatingHexagons"/>
    <dgm:cxn modelId="{9115058D-71E6-4F69-A9DE-9EB44675F7BA}" type="presParOf" srcId="{D7276AC2-1284-4D8D-9E6A-A44A9E3F3C7C}" destId="{4A1F46A8-0D62-4BF3-BB91-F56BD5FB603E}" srcOrd="3" destOrd="0" presId="urn:microsoft.com/office/officeart/2008/layout/AlternatingHexagons"/>
    <dgm:cxn modelId="{D421D7BF-E408-4031-989E-F4E7624187AF}" type="presParOf" srcId="{D7276AC2-1284-4D8D-9E6A-A44A9E3F3C7C}" destId="{1B4B46DC-1906-4C69-A78F-3090F6FB478B}" srcOrd="4" destOrd="0" presId="urn:microsoft.com/office/officeart/2008/layout/AlternatingHexagons"/>
    <dgm:cxn modelId="{3E7BE558-74CB-4CC2-BA9A-4BAE4743CEDB}" type="presParOf" srcId="{2AAB521E-9FDA-40D3-AD0C-A2928CBAAC8C}" destId="{8A3822E3-A58F-4A7A-99FF-847F7A92B362}" srcOrd="1" destOrd="0" presId="urn:microsoft.com/office/officeart/2008/layout/AlternatingHexagons"/>
    <dgm:cxn modelId="{1E55FB50-1679-4BD4-ABCE-925BA78F8BEF}" type="presParOf" srcId="{2AAB521E-9FDA-40D3-AD0C-A2928CBAAC8C}" destId="{E3FBDD4E-838C-469E-99BB-89CBB5F7388B}" srcOrd="2" destOrd="0" presId="urn:microsoft.com/office/officeart/2008/layout/AlternatingHexagons"/>
    <dgm:cxn modelId="{7533B6F7-0234-4E07-9F0C-085AA3C82FF4}" type="presParOf" srcId="{E3FBDD4E-838C-469E-99BB-89CBB5F7388B}" destId="{F9E7F9E9-8C12-477A-B1C4-40F5AA49BE56}" srcOrd="0" destOrd="0" presId="urn:microsoft.com/office/officeart/2008/layout/AlternatingHexagons"/>
    <dgm:cxn modelId="{C9AFF5E0-930A-47BD-A0AF-1A88F4345789}" type="presParOf" srcId="{E3FBDD4E-838C-469E-99BB-89CBB5F7388B}" destId="{F27417D7-DE63-4E71-982F-502C1F7688CB}" srcOrd="1" destOrd="0" presId="urn:microsoft.com/office/officeart/2008/layout/AlternatingHexagons"/>
    <dgm:cxn modelId="{D2F4D1BC-1E57-4802-920C-49FE034B35C1}" type="presParOf" srcId="{E3FBDD4E-838C-469E-99BB-89CBB5F7388B}" destId="{443957B9-DBD5-444E-A82E-126996E5DB80}" srcOrd="2" destOrd="0" presId="urn:microsoft.com/office/officeart/2008/layout/AlternatingHexagons"/>
    <dgm:cxn modelId="{6AC48BE7-1C5F-4844-AEC6-C594FF3AC050}" type="presParOf" srcId="{E3FBDD4E-838C-469E-99BB-89CBB5F7388B}" destId="{3D772CD9-0165-4620-99FF-85E1520C14AB}" srcOrd="3" destOrd="0" presId="urn:microsoft.com/office/officeart/2008/layout/AlternatingHexagons"/>
    <dgm:cxn modelId="{979B9BDC-F14B-4B79-81E3-781DB9D43871}" type="presParOf" srcId="{E3FBDD4E-838C-469E-99BB-89CBB5F7388B}" destId="{08E6E53B-9814-46FE-B6AC-026DACCE550A}" srcOrd="4" destOrd="0" presId="urn:microsoft.com/office/officeart/2008/layout/AlternatingHexagons"/>
    <dgm:cxn modelId="{B8B34C9D-0D7C-4BB5-8314-21BD2BAFFEDF}" type="presParOf" srcId="{2AAB521E-9FDA-40D3-AD0C-A2928CBAAC8C}" destId="{320D5E16-E0F4-4640-8843-C9B89241943F}" srcOrd="3" destOrd="0" presId="urn:microsoft.com/office/officeart/2008/layout/AlternatingHexagons"/>
    <dgm:cxn modelId="{8F9AB77A-DCE3-4DC4-8F7F-ABCC0AF37433}" type="presParOf" srcId="{2AAB521E-9FDA-40D3-AD0C-A2928CBAAC8C}" destId="{D74268A4-E91A-4078-8755-2B1272790C60}" srcOrd="4" destOrd="0" presId="urn:microsoft.com/office/officeart/2008/layout/AlternatingHexagons"/>
    <dgm:cxn modelId="{3EEBE2EF-8044-4FDB-8469-FCC43CC21786}" type="presParOf" srcId="{D74268A4-E91A-4078-8755-2B1272790C60}" destId="{537322B4-78F6-4D0B-B2F1-E8FC72C5420C}" srcOrd="0" destOrd="0" presId="urn:microsoft.com/office/officeart/2008/layout/AlternatingHexagons"/>
    <dgm:cxn modelId="{4844439F-7FE1-46E5-8CFE-87BB0F7122D0}" type="presParOf" srcId="{D74268A4-E91A-4078-8755-2B1272790C60}" destId="{506CAC4B-3DC5-4A82-AB63-6D27A2C291D7}" srcOrd="1" destOrd="0" presId="urn:microsoft.com/office/officeart/2008/layout/AlternatingHexagons"/>
    <dgm:cxn modelId="{6BB8792A-F83D-4CD8-92ED-C75E127BC0E2}" type="presParOf" srcId="{D74268A4-E91A-4078-8755-2B1272790C60}" destId="{69B602CE-6647-4456-99FD-5DF0BFD1E0F1}" srcOrd="2" destOrd="0" presId="urn:microsoft.com/office/officeart/2008/layout/AlternatingHexagons"/>
    <dgm:cxn modelId="{81829921-8866-4D1B-9F12-03ABFA77B66F}" type="presParOf" srcId="{D74268A4-E91A-4078-8755-2B1272790C60}" destId="{A125CCBE-7450-494A-95B3-15E5DC2B5135}" srcOrd="3" destOrd="0" presId="urn:microsoft.com/office/officeart/2008/layout/AlternatingHexagons"/>
    <dgm:cxn modelId="{977B2E6B-3EEF-4C59-A20A-6544DF1DBF0A}" type="presParOf" srcId="{D74268A4-E91A-4078-8755-2B1272790C60}" destId="{28266F5B-D1F4-4A75-B1F6-0C46385E9FBF}" srcOrd="4" destOrd="0" presId="urn:microsoft.com/office/officeart/2008/layout/AlternatingHexagon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25281C5-6E2F-43C2-BD85-AC46243918B1}">
      <dsp:nvSpPr>
        <dsp:cNvPr id="0" name=""/>
        <dsp:cNvSpPr/>
      </dsp:nvSpPr>
      <dsp:spPr>
        <a:xfrm rot="5400000">
          <a:off x="3465273" y="98197"/>
          <a:ext cx="1506311" cy="1310491"/>
        </a:xfrm>
        <a:prstGeom prst="hexagon">
          <a:avLst>
            <a:gd name="adj" fmla="val 25000"/>
            <a:gd name="vf" fmla="val 11547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Cryo availability</a:t>
          </a:r>
          <a:endParaRPr lang="en-GB" sz="1300" kern="1200" dirty="0"/>
        </a:p>
      </dsp:txBody>
      <dsp:txXfrm rot="-5400000">
        <a:off x="3767401" y="235022"/>
        <a:ext cx="902055" cy="1036844"/>
      </dsp:txXfrm>
    </dsp:sp>
    <dsp:sp modelId="{8C261EDD-329E-4C5F-BA7E-052EF0D2707F}">
      <dsp:nvSpPr>
        <dsp:cNvPr id="0" name=""/>
        <dsp:cNvSpPr/>
      </dsp:nvSpPr>
      <dsp:spPr>
        <a:xfrm>
          <a:off x="5461999" y="220940"/>
          <a:ext cx="1681043" cy="903786"/>
        </a:xfrm>
        <a:prstGeom prst="rect">
          <a:avLst/>
        </a:prstGeom>
        <a:noFill/>
        <a:ln>
          <a:noFill/>
        </a:ln>
        <a:effectLst/>
      </dsp:spPr>
      <dsp:style>
        <a:lnRef idx="0">
          <a:scrgbClr r="0" g="0" b="0"/>
        </a:lnRef>
        <a:fillRef idx="0">
          <a:scrgbClr r="0" g="0" b="0"/>
        </a:fillRef>
        <a:effectRef idx="0">
          <a:scrgbClr r="0" g="0" b="0"/>
        </a:effectRef>
        <a:fontRef idx="minor"/>
      </dsp:style>
    </dsp:sp>
    <dsp:sp modelId="{1B4B46DC-1906-4C69-A78F-3090F6FB478B}">
      <dsp:nvSpPr>
        <dsp:cNvPr id="0" name=""/>
        <dsp:cNvSpPr/>
      </dsp:nvSpPr>
      <dsp:spPr>
        <a:xfrm rot="5400000">
          <a:off x="2049942" y="98197"/>
          <a:ext cx="1506311" cy="1310491"/>
        </a:xfrm>
        <a:prstGeom prst="hexagon">
          <a:avLst>
            <a:gd name="adj" fmla="val 25000"/>
            <a:gd name="vf" fmla="val 11547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33400">
            <a:lnSpc>
              <a:spcPct val="90000"/>
            </a:lnSpc>
            <a:spcBef>
              <a:spcPct val="0"/>
            </a:spcBef>
            <a:spcAft>
              <a:spcPct val="35000"/>
            </a:spcAft>
            <a:buNone/>
          </a:pPr>
          <a:r>
            <a:rPr lang="en-US" sz="1200" kern="1200" dirty="0"/>
            <a:t>Energy consumption</a:t>
          </a:r>
          <a:endParaRPr lang="en-GB" sz="1200" kern="1200" dirty="0"/>
        </a:p>
      </dsp:txBody>
      <dsp:txXfrm rot="-5400000">
        <a:off x="2352070" y="235022"/>
        <a:ext cx="902055" cy="1036844"/>
      </dsp:txXfrm>
    </dsp:sp>
    <dsp:sp modelId="{F9E7F9E9-8C12-477A-B1C4-40F5AA49BE56}">
      <dsp:nvSpPr>
        <dsp:cNvPr id="0" name=""/>
        <dsp:cNvSpPr/>
      </dsp:nvSpPr>
      <dsp:spPr>
        <a:xfrm rot="5400000">
          <a:off x="2754896" y="1376754"/>
          <a:ext cx="1506311" cy="1310491"/>
        </a:xfrm>
        <a:prstGeom prst="hexagon">
          <a:avLst>
            <a:gd name="adj" fmla="val 25000"/>
            <a:gd name="vf" fmla="val 11547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Local heat extraction</a:t>
          </a:r>
          <a:endParaRPr lang="en-GB" sz="1300" kern="1200" dirty="0"/>
        </a:p>
      </dsp:txBody>
      <dsp:txXfrm rot="-5400000">
        <a:off x="3057024" y="1513579"/>
        <a:ext cx="902055" cy="1036844"/>
      </dsp:txXfrm>
    </dsp:sp>
    <dsp:sp modelId="{F27417D7-DE63-4E71-982F-502C1F7688CB}">
      <dsp:nvSpPr>
        <dsp:cNvPr id="0" name=""/>
        <dsp:cNvSpPr/>
      </dsp:nvSpPr>
      <dsp:spPr>
        <a:xfrm>
          <a:off x="1171763" y="1580106"/>
          <a:ext cx="1626816" cy="9037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r" defTabSz="488950">
            <a:lnSpc>
              <a:spcPct val="90000"/>
            </a:lnSpc>
            <a:spcBef>
              <a:spcPct val="0"/>
            </a:spcBef>
            <a:spcAft>
              <a:spcPct val="35000"/>
            </a:spcAft>
            <a:buNone/>
          </a:pPr>
          <a:r>
            <a:rPr lang="en-US" sz="1100" kern="1200" dirty="0">
              <a:latin typeface="Arial Narrow" panose="020B0606020202030204" pitchFamily="34" charset="0"/>
            </a:rPr>
            <a:t>Coil design complexity increases with heat load</a:t>
          </a:r>
        </a:p>
        <a:p>
          <a:pPr marL="0" lvl="0" indent="0" algn="r" defTabSz="488950">
            <a:lnSpc>
              <a:spcPct val="90000"/>
            </a:lnSpc>
            <a:spcBef>
              <a:spcPct val="0"/>
            </a:spcBef>
            <a:spcAft>
              <a:spcPct val="35000"/>
            </a:spcAft>
            <a:buNone/>
          </a:pPr>
          <a:r>
            <a:rPr lang="en-US" sz="1100" kern="1200" dirty="0">
              <a:latin typeface="Arial Narrow" panose="020B0606020202030204" pitchFamily="34" charset="0"/>
            </a:rPr>
            <a:t>Target ≤ 10 W/m</a:t>
          </a:r>
          <a:endParaRPr lang="en-GB" sz="1100" kern="1200" dirty="0">
            <a:latin typeface="Arial Narrow" panose="020B0606020202030204" pitchFamily="34" charset="0"/>
          </a:endParaRPr>
        </a:p>
      </dsp:txBody>
      <dsp:txXfrm>
        <a:off x="1171763" y="1580106"/>
        <a:ext cx="1626816" cy="903786"/>
      </dsp:txXfrm>
    </dsp:sp>
    <dsp:sp modelId="{08E6E53B-9814-46FE-B6AC-026DACCE550A}">
      <dsp:nvSpPr>
        <dsp:cNvPr id="0" name=""/>
        <dsp:cNvSpPr/>
      </dsp:nvSpPr>
      <dsp:spPr>
        <a:xfrm rot="5400000">
          <a:off x="4170227" y="1376754"/>
          <a:ext cx="1506311" cy="1310491"/>
        </a:xfrm>
        <a:prstGeom prst="hexagon">
          <a:avLst>
            <a:gd name="adj" fmla="val 25000"/>
            <a:gd name="vf" fmla="val 11547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r>
            <a:rPr lang="en-US" sz="1300" kern="1200" dirty="0"/>
            <a:t>Choice of conductor</a:t>
          </a:r>
          <a:endParaRPr lang="en-GB" sz="1300" kern="1200" dirty="0"/>
        </a:p>
      </dsp:txBody>
      <dsp:txXfrm rot="-5400000">
        <a:off x="4472355" y="1513579"/>
        <a:ext cx="902055" cy="1036844"/>
      </dsp:txXfrm>
    </dsp:sp>
    <dsp:sp modelId="{537322B4-78F6-4D0B-B2F1-E8FC72C5420C}">
      <dsp:nvSpPr>
        <dsp:cNvPr id="0" name=""/>
        <dsp:cNvSpPr/>
      </dsp:nvSpPr>
      <dsp:spPr>
        <a:xfrm rot="5400000">
          <a:off x="3465273" y="2655311"/>
          <a:ext cx="1506311" cy="1310491"/>
        </a:xfrm>
        <a:prstGeom prst="hexagon">
          <a:avLst>
            <a:gd name="adj" fmla="val 25000"/>
            <a:gd name="vf" fmla="val 11547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n-US" sz="1300" kern="1200" dirty="0"/>
            <a:t>Reduced complexity</a:t>
          </a:r>
          <a:endParaRPr lang="en-GB" sz="1300" kern="1200" dirty="0"/>
        </a:p>
      </dsp:txBody>
      <dsp:txXfrm rot="-5400000">
        <a:off x="3767401" y="2792136"/>
        <a:ext cx="902055" cy="1036844"/>
      </dsp:txXfrm>
    </dsp:sp>
    <dsp:sp modelId="{506CAC4B-3DC5-4A82-AB63-6D27A2C291D7}">
      <dsp:nvSpPr>
        <dsp:cNvPr id="0" name=""/>
        <dsp:cNvSpPr/>
      </dsp:nvSpPr>
      <dsp:spPr>
        <a:xfrm>
          <a:off x="4913441" y="2858663"/>
          <a:ext cx="1681043" cy="9037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endParaRPr lang="en-GB" sz="1100" kern="1200" dirty="0">
            <a:latin typeface="Arial Narrow" panose="020B0606020202030204" pitchFamily="34" charset="0"/>
          </a:endParaRPr>
        </a:p>
      </dsp:txBody>
      <dsp:txXfrm>
        <a:off x="4913441" y="2858663"/>
        <a:ext cx="1681043" cy="903786"/>
      </dsp:txXfrm>
    </dsp:sp>
    <dsp:sp modelId="{28266F5B-D1F4-4A75-B1F6-0C46385E9FBF}">
      <dsp:nvSpPr>
        <dsp:cNvPr id="0" name=""/>
        <dsp:cNvSpPr/>
      </dsp:nvSpPr>
      <dsp:spPr>
        <a:xfrm rot="5400000">
          <a:off x="2049942" y="2655311"/>
          <a:ext cx="1506311" cy="1310491"/>
        </a:xfrm>
        <a:prstGeom prst="hexagon">
          <a:avLst>
            <a:gd name="adj" fmla="val 25000"/>
            <a:gd name="vf" fmla="val 115470"/>
          </a:avLst>
        </a:prstGeom>
        <a:solidFill>
          <a:schemeClr val="accent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r>
            <a:rPr lang="en-US" sz="1400" kern="1200" dirty="0"/>
            <a:t>Distribution losses</a:t>
          </a:r>
          <a:endParaRPr lang="en-GB" sz="1400" kern="1200" dirty="0"/>
        </a:p>
      </dsp:txBody>
      <dsp:txXfrm rot="-5400000">
        <a:off x="2352070" y="2792136"/>
        <a:ext cx="902055" cy="1036844"/>
      </dsp:txXfrm>
    </dsp:sp>
  </dsp:spTree>
</dsp:drawing>
</file>

<file path=ppt/diagrams/layout1.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9D03EEF-9089-C744-8C93-EE73F8B15776}" type="datetimeFigureOut">
              <a:rPr lang="fr-FR" smtClean="0"/>
              <a:pPr/>
              <a:t>03/09/2023</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AF8E451-F231-B046-B379-61FE019F64C0}" type="slidenum">
              <a:rPr lang="en-GB" smtClean="0"/>
              <a:pPr/>
              <a:t>‹N›</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57F9A8-E4A4-1C40-93CC-37CDF0C3283E}" type="datetimeFigureOut">
              <a:rPr lang="fr-FR" smtClean="0"/>
              <a:pPr/>
              <a:t>03/09/2023</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9393A5D-14D6-4646-84B9-A0E78F83D06C}" type="slidenum">
              <a:rPr lang="en-GB" smtClean="0"/>
              <a:pPr/>
              <a:t>‹N›</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1</a:t>
            </a:fld>
            <a:endParaRPr lang="en-GB"/>
          </a:p>
        </p:txBody>
      </p:sp>
    </p:spTree>
    <p:extLst>
      <p:ext uri="{BB962C8B-B14F-4D97-AF65-F5344CB8AC3E}">
        <p14:creationId xmlns:p14="http://schemas.microsoft.com/office/powerpoint/2010/main" val="945490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3</a:t>
            </a:fld>
            <a:endParaRPr lang="en-GB"/>
          </a:p>
        </p:txBody>
      </p:sp>
    </p:spTree>
    <p:extLst>
      <p:ext uri="{BB962C8B-B14F-4D97-AF65-F5344CB8AC3E}">
        <p14:creationId xmlns:p14="http://schemas.microsoft.com/office/powerpoint/2010/main" val="8662296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11</a:t>
            </a:fld>
            <a:endParaRPr lang="en-GB"/>
          </a:p>
        </p:txBody>
      </p:sp>
    </p:spTree>
    <p:extLst>
      <p:ext uri="{BB962C8B-B14F-4D97-AF65-F5344CB8AC3E}">
        <p14:creationId xmlns:p14="http://schemas.microsoft.com/office/powerpoint/2010/main" val="12909121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12</a:t>
            </a:fld>
            <a:endParaRPr lang="en-GB"/>
          </a:p>
        </p:txBody>
      </p:sp>
    </p:spTree>
    <p:extLst>
      <p:ext uri="{BB962C8B-B14F-4D97-AF65-F5344CB8AC3E}">
        <p14:creationId xmlns:p14="http://schemas.microsoft.com/office/powerpoint/2010/main" val="33875666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15</a:t>
            </a:fld>
            <a:endParaRPr lang="en-GB"/>
          </a:p>
        </p:txBody>
      </p:sp>
    </p:spTree>
    <p:extLst>
      <p:ext uri="{BB962C8B-B14F-4D97-AF65-F5344CB8AC3E}">
        <p14:creationId xmlns:p14="http://schemas.microsoft.com/office/powerpoint/2010/main" val="9995929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18</a:t>
            </a:fld>
            <a:endParaRPr lang="en-GB"/>
          </a:p>
        </p:txBody>
      </p:sp>
    </p:spTree>
    <p:extLst>
      <p:ext uri="{BB962C8B-B14F-4D97-AF65-F5344CB8AC3E}">
        <p14:creationId xmlns:p14="http://schemas.microsoft.com/office/powerpoint/2010/main" val="7447406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24</a:t>
            </a:fld>
            <a:endParaRPr lang="en-GB"/>
          </a:p>
        </p:txBody>
      </p:sp>
    </p:spTree>
    <p:extLst>
      <p:ext uri="{BB962C8B-B14F-4D97-AF65-F5344CB8AC3E}">
        <p14:creationId xmlns:p14="http://schemas.microsoft.com/office/powerpoint/2010/main" val="9644728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E9393A5D-14D6-4646-84B9-A0E78F83D06C}" type="slidenum">
              <a:rPr lang="en-GB" smtClean="0"/>
              <a:pPr/>
              <a:t>27</a:t>
            </a:fld>
            <a:endParaRPr lang="en-GB"/>
          </a:p>
        </p:txBody>
      </p:sp>
    </p:spTree>
    <p:extLst>
      <p:ext uri="{BB962C8B-B14F-4D97-AF65-F5344CB8AC3E}">
        <p14:creationId xmlns:p14="http://schemas.microsoft.com/office/powerpoint/2010/main" val="38211221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5" name="Titre 6"/>
          <p:cNvSpPr>
            <a:spLocks noGrp="1"/>
          </p:cNvSpPr>
          <p:nvPr>
            <p:ph type="title"/>
          </p:nvPr>
        </p:nvSpPr>
        <p:spPr>
          <a:xfrm>
            <a:off x="1295400" y="206375"/>
            <a:ext cx="6781800" cy="857250"/>
          </a:xfrm>
          <a:prstGeom prst="rect">
            <a:avLst/>
          </a:prstGeom>
        </p:spPr>
        <p:txBody>
          <a:bodyPr vert="horz" lIns="0" tIns="0" rIns="0" bIns="0"/>
          <a:lstStyle/>
          <a:p>
            <a:r>
              <a:rPr lang="en-US"/>
              <a:t>Click to edit Master title style</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276350"/>
            <a:ext cx="8305800" cy="3536156"/>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en-US"/>
              <a:t>Click to edit Master title style</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r>
              <a:rPr lang="en-US"/>
              <a:t>Click icon to add picture</a:t>
            </a:r>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en-US"/>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Titre 6"/>
          <p:cNvSpPr>
            <a:spLocks noGrp="1"/>
          </p:cNvSpPr>
          <p:nvPr>
            <p:ph type="title"/>
          </p:nvPr>
        </p:nvSpPr>
        <p:spPr>
          <a:xfrm>
            <a:off x="1295400" y="206375"/>
            <a:ext cx="6781800" cy="857250"/>
          </a:xfrm>
          <a:prstGeom prst="rect">
            <a:avLst/>
          </a:prstGeom>
        </p:spPr>
        <p:txBody>
          <a:bodyPr vert="horz" lIns="0" tIns="0" rIns="0" bIns="0"/>
          <a:lstStyle/>
          <a:p>
            <a:r>
              <a:rPr lang="en-US"/>
              <a:t>Click to edit Master title style</a:t>
            </a:r>
            <a:endParaRPr lang="en-GB" dirty="0"/>
          </a:p>
        </p:txBody>
      </p:sp>
      <p:sp>
        <p:nvSpPr>
          <p:cNvPr id="4" name="Espace réservé pour une image  6"/>
          <p:cNvSpPr>
            <a:spLocks noGrp="1"/>
          </p:cNvSpPr>
          <p:nvPr>
            <p:ph type="pic" sz="quarter" idx="10"/>
          </p:nvPr>
        </p:nvSpPr>
        <p:spPr>
          <a:xfrm>
            <a:off x="457200" y="1276349"/>
            <a:ext cx="3733800" cy="3276601"/>
          </a:xfrm>
          <a:prstGeom prst="rect">
            <a:avLst/>
          </a:prstGeom>
        </p:spPr>
        <p:txBody>
          <a:bodyPr vert="horz"/>
          <a:lstStyle/>
          <a:p>
            <a:r>
              <a:rPr lang="en-US"/>
              <a:t>Click icon to add picture</a:t>
            </a:r>
            <a:endParaRPr lang="en-GB" dirty="0"/>
          </a:p>
        </p:txBody>
      </p:sp>
      <p:sp>
        <p:nvSpPr>
          <p:cNvPr id="5"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7"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6" name="Espace réservé du contenu 5"/>
          <p:cNvSpPr>
            <a:spLocks noGrp="1"/>
          </p:cNvSpPr>
          <p:nvPr>
            <p:ph sz="quarter" idx="12"/>
          </p:nvPr>
        </p:nvSpPr>
        <p:spPr>
          <a:xfrm>
            <a:off x="457200" y="1016794"/>
            <a:ext cx="8305800" cy="3795712"/>
          </a:xfrm>
          <a:prstGeom prst="rect">
            <a:avLst/>
          </a:prstGeo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8"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9"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10"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Disposition personnalisée">
    <p:spTree>
      <p:nvGrpSpPr>
        <p:cNvPr id="1" name=""/>
        <p:cNvGrpSpPr/>
        <p:nvPr/>
      </p:nvGrpSpPr>
      <p:grpSpPr>
        <a:xfrm>
          <a:off x="0" y="0"/>
          <a:ext cx="0" cy="0"/>
          <a:chOff x="0" y="0"/>
          <a:chExt cx="0" cy="0"/>
        </a:xfrm>
      </p:grpSpPr>
      <p:sp>
        <p:nvSpPr>
          <p:cNvPr id="4" name="Espace réservé pour une image  3"/>
          <p:cNvSpPr>
            <a:spLocks noGrp="1"/>
          </p:cNvSpPr>
          <p:nvPr>
            <p:ph type="pic" sz="quarter" idx="10"/>
          </p:nvPr>
        </p:nvSpPr>
        <p:spPr>
          <a:xfrm>
            <a:off x="457200" y="1276350"/>
            <a:ext cx="8229600" cy="3505200"/>
          </a:xfrm>
          <a:prstGeom prst="rect">
            <a:avLst/>
          </a:prstGeom>
        </p:spPr>
        <p:txBody>
          <a:bodyPr vert="horz"/>
          <a:lstStyle/>
          <a:p>
            <a:endParaRPr lang="en-GB"/>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7"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Disposition personnalisée">
    <p:spTree>
      <p:nvGrpSpPr>
        <p:cNvPr id="1" name=""/>
        <p:cNvGrpSpPr/>
        <p:nvPr/>
      </p:nvGrpSpPr>
      <p:grpSpPr>
        <a:xfrm>
          <a:off x="0" y="0"/>
          <a:ext cx="0" cy="0"/>
          <a:chOff x="0" y="0"/>
          <a:chExt cx="0" cy="0"/>
        </a:xfrm>
      </p:grpSpPr>
      <p:sp>
        <p:nvSpPr>
          <p:cNvPr id="3" name="Espace réservé pour une image  6"/>
          <p:cNvSpPr>
            <a:spLocks noGrp="1"/>
          </p:cNvSpPr>
          <p:nvPr>
            <p:ph type="pic" sz="quarter" idx="10"/>
          </p:nvPr>
        </p:nvSpPr>
        <p:spPr>
          <a:xfrm>
            <a:off x="457200" y="1276349"/>
            <a:ext cx="3733800" cy="3276601"/>
          </a:xfrm>
          <a:prstGeom prst="rect">
            <a:avLst/>
          </a:prstGeom>
        </p:spPr>
        <p:txBody>
          <a:bodyPr vert="horz"/>
          <a:lstStyle/>
          <a:p>
            <a:endParaRPr lang="en-GB" dirty="0"/>
          </a:p>
        </p:txBody>
      </p:sp>
      <p:sp>
        <p:nvSpPr>
          <p:cNvPr id="4" name="Espace réservé du texte 11"/>
          <p:cNvSpPr>
            <a:spLocks noGrp="1"/>
          </p:cNvSpPr>
          <p:nvPr>
            <p:ph type="body" sz="quarter" idx="11"/>
          </p:nvPr>
        </p:nvSpPr>
        <p:spPr>
          <a:xfrm>
            <a:off x="4343400" y="1276350"/>
            <a:ext cx="4419600" cy="3276600"/>
          </a:xfrm>
          <a:prstGeom prst="rect">
            <a:avLst/>
          </a:prstGeom>
        </p:spPr>
        <p:txBody>
          <a:bodyPr vert="horz"/>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371600" y="4812506"/>
            <a:ext cx="6324600" cy="273844"/>
          </a:xfrm>
          <a:prstGeom prst="rect">
            <a:avLst/>
          </a:prstGeom>
        </p:spPr>
        <p:txBody>
          <a:bodyPr lIns="0" tIns="0" rIns="0" bIns="0"/>
          <a:lstStyle>
            <a:lvl1pPr>
              <a:defRPr sz="1200">
                <a:latin typeface="Arial Narrow"/>
                <a:cs typeface="Arial Narrow"/>
              </a:defRPr>
            </a:lvl1pPr>
          </a:lstStyle>
          <a:p>
            <a:r>
              <a:rPr lang="fr-FR"/>
              <a:t>Nom Prenom </a:t>
            </a:r>
            <a:endParaRPr lang="en-GB" dirty="0"/>
          </a:p>
        </p:txBody>
      </p:sp>
      <p:sp>
        <p:nvSpPr>
          <p:cNvPr id="6" name="Espace réservé du numéro de diapositive 5"/>
          <p:cNvSpPr>
            <a:spLocks noGrp="1"/>
          </p:cNvSpPr>
          <p:nvPr>
            <p:ph type="sldNum" sz="quarter" idx="4"/>
          </p:nvPr>
        </p:nvSpPr>
        <p:spPr>
          <a:xfrm>
            <a:off x="7848600" y="4904185"/>
            <a:ext cx="457200" cy="273844"/>
          </a:xfrm>
          <a:prstGeom prst="rect">
            <a:avLst/>
          </a:prstGeom>
        </p:spPr>
        <p:txBody>
          <a:bodyPr vert="horz" lIns="91440" tIns="45720" rIns="91440" bIns="45720" rtlCol="0" anchor="ctr"/>
          <a:lstStyle>
            <a:lvl1pPr algn="r">
              <a:defRPr sz="1200" b="1">
                <a:solidFill>
                  <a:schemeClr val="bg1"/>
                </a:solidFill>
                <a:latin typeface="Arial Narrow"/>
                <a:cs typeface="Arial Narrow"/>
              </a:defRPr>
            </a:lvl1pPr>
          </a:lstStyle>
          <a:p>
            <a:fld id="{974172A1-1CBF-0B40-9234-7D4D80EC19EA}" type="slidenum">
              <a:rPr lang="en-GB" smtClean="0"/>
              <a:pPr/>
              <a:t>‹N›</a:t>
            </a:fld>
            <a:endParaRPr lang="en-GB" dirty="0"/>
          </a:p>
        </p:txBody>
      </p:sp>
      <p:sp>
        <p:nvSpPr>
          <p:cNvPr id="8" name="Titre 6"/>
          <p:cNvSpPr>
            <a:spLocks noGrp="1"/>
          </p:cNvSpPr>
          <p:nvPr>
            <p:ph type="title"/>
          </p:nvPr>
        </p:nvSpPr>
        <p:spPr>
          <a:xfrm>
            <a:off x="1295400" y="206375"/>
            <a:ext cx="6781800" cy="857250"/>
          </a:xfrm>
          <a:prstGeom prst="rect">
            <a:avLst/>
          </a:prstGeom>
        </p:spPr>
        <p:txBody>
          <a:bodyPr vert="horz" lIns="0" tIns="0" rIns="0" bIns="0"/>
          <a:lstStyle/>
          <a:p>
            <a:r>
              <a:rPr lang="fr-FR" dirty="0"/>
              <a:t>Cliquez et modifiez le titre</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slideLayout" Target="../slideLayouts/slideLayout7.xml"/><Relationship Id="rId7" Type="http://schemas.openxmlformats.org/officeDocument/2006/relationships/image" Target="../media/image2.png"/><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1.jpe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70"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Image 8" descr="MUON-Slide-graphBase-pagebottom.jpg"/>
          <p:cNvPicPr>
            <a:picLocks noChangeAspect="1"/>
          </p:cNvPicPr>
          <p:nvPr userDrawn="1"/>
        </p:nvPicPr>
        <p:blipFill>
          <a:blip r:embed="rId6"/>
          <a:stretch>
            <a:fillRect/>
          </a:stretch>
        </p:blipFill>
        <p:spPr>
          <a:xfrm>
            <a:off x="0" y="4705350"/>
            <a:ext cx="9144000" cy="508000"/>
          </a:xfrm>
          <a:prstGeom prst="rect">
            <a:avLst/>
          </a:prstGeom>
        </p:spPr>
      </p:pic>
      <p:pic>
        <p:nvPicPr>
          <p:cNvPr id="7" name="Image 6" descr="MCC-inernational-finalV01.png"/>
          <p:cNvPicPr>
            <a:picLocks noChangeAspect="1"/>
          </p:cNvPicPr>
          <p:nvPr userDrawn="1"/>
        </p:nvPicPr>
        <p:blipFill>
          <a:blip r:embed="rId7"/>
          <a:stretch>
            <a:fillRect/>
          </a:stretch>
        </p:blipFill>
        <p:spPr>
          <a:xfrm>
            <a:off x="129201" y="133350"/>
            <a:ext cx="1013799" cy="1013799"/>
          </a:xfrm>
          <a:prstGeom prst="rect">
            <a:avLst/>
          </a:prstGeom>
        </p:spPr>
      </p:pic>
      <p:pic>
        <p:nvPicPr>
          <p:cNvPr id="5" name="Image 4" descr="MCC-LogoCERN.jpg"/>
          <p:cNvPicPr>
            <a:picLocks noChangeAspect="1"/>
          </p:cNvPicPr>
          <p:nvPr userDrawn="1"/>
        </p:nvPicPr>
        <p:blipFill>
          <a:blip r:embed="rId8"/>
          <a:stretch>
            <a:fillRect/>
          </a:stretch>
        </p:blipFill>
        <p:spPr>
          <a:xfrm>
            <a:off x="8305800" y="209550"/>
            <a:ext cx="609600" cy="609600"/>
          </a:xfrm>
          <a:prstGeom prst="rect">
            <a:avLst/>
          </a:prstGeom>
        </p:spPr>
      </p:pic>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61" r:id="rId4"/>
  </p:sldLayoutIdLst>
  <p:hf hdr="0" ftr="0" dt="0"/>
  <p:txStyles>
    <p:titleStyle>
      <a:lvl1pPr algn="ctr" defTabSz="457200" rtl="0" eaLnBrk="1" latinLnBrk="0" hangingPunct="1">
        <a:spcBef>
          <a:spcPct val="0"/>
        </a:spcBef>
        <a:buNone/>
        <a:defRPr sz="2800" b="1" kern="1200">
          <a:solidFill>
            <a:schemeClr val="tx1"/>
          </a:solidFill>
          <a:latin typeface="Arial Narrow"/>
          <a:ea typeface="+mj-ea"/>
          <a:cs typeface="Arial Narrow"/>
        </a:defRPr>
      </a:lvl1pPr>
    </p:titleStyle>
    <p:body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NULL"/><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NULL"/><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NULL"/><Relationship Id="rId4" Type="http://schemas.openxmlformats.org/officeDocument/2006/relationships/image" Target="NUL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jpeg"/><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5.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Titre 81"/>
          <p:cNvSpPr>
            <a:spLocks noGrp="1"/>
          </p:cNvSpPr>
          <p:nvPr>
            <p:ph type="title"/>
          </p:nvPr>
        </p:nvSpPr>
        <p:spPr>
          <a:xfrm>
            <a:off x="880788" y="1762456"/>
            <a:ext cx="7377979" cy="857250"/>
          </a:xfrm>
        </p:spPr>
        <p:txBody>
          <a:bodyPr/>
          <a:lstStyle/>
          <a:p>
            <a:r>
              <a:rPr lang="en-GB" dirty="0"/>
              <a:t>Investigation of magnet cryogenic cooling options towards sustainable operation of future accelerators </a:t>
            </a:r>
            <a:br>
              <a:rPr lang="en-GB" dirty="0"/>
            </a:br>
            <a:br>
              <a:rPr lang="en-GB" dirty="0"/>
            </a:br>
            <a:r>
              <a:rPr lang="en-GB" dirty="0"/>
              <a:t>Case study: Muon </a:t>
            </a:r>
            <a:r>
              <a:rPr lang="en-GB" u="sng" dirty="0"/>
              <a:t>Collider</a:t>
            </a:r>
          </a:p>
        </p:txBody>
      </p:sp>
      <p:pic>
        <p:nvPicPr>
          <p:cNvPr id="85" name="Image 84" descr="MCC-LogoCERN.jpg"/>
          <p:cNvPicPr>
            <a:picLocks noChangeAspect="1"/>
          </p:cNvPicPr>
          <p:nvPr/>
        </p:nvPicPr>
        <p:blipFill>
          <a:blip r:embed="rId3"/>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4"/>
          <a:stretch>
            <a:fillRect/>
          </a:stretch>
        </p:blipFill>
        <p:spPr>
          <a:xfrm>
            <a:off x="132503" y="57150"/>
            <a:ext cx="1391497" cy="1391497"/>
          </a:xfrm>
          <a:prstGeom prst="rect">
            <a:avLst/>
          </a:prstGeom>
        </p:spPr>
      </p:pic>
      <p:sp>
        <p:nvSpPr>
          <p:cNvPr id="87" name="ZoneTexte 86"/>
          <p:cNvSpPr txBox="1"/>
          <p:nvPr/>
        </p:nvSpPr>
        <p:spPr>
          <a:xfrm>
            <a:off x="3635896" y="4014232"/>
            <a:ext cx="5546576" cy="861774"/>
          </a:xfrm>
          <a:prstGeom prst="rect">
            <a:avLst/>
          </a:prstGeom>
          <a:noFill/>
        </p:spPr>
        <p:txBody>
          <a:bodyPr wrap="square" rtlCol="0">
            <a:spAutoFit/>
          </a:bodyPr>
          <a:lstStyle/>
          <a:p>
            <a:pPr algn="r"/>
            <a:r>
              <a:rPr lang="en-GB" sz="1600" b="1" dirty="0">
                <a:latin typeface="Arial Narrow"/>
                <a:cs typeface="Arial Narrow"/>
              </a:rPr>
              <a:t>P. Borges de Sousa, M. Rhandi, T. Koettig, R. van Weelderen</a:t>
            </a:r>
          </a:p>
          <a:p>
            <a:pPr algn="r"/>
            <a:r>
              <a:rPr lang="en-US" sz="1600" dirty="0">
                <a:latin typeface="Arial Narrow"/>
                <a:cs typeface="Arial Narrow"/>
              </a:rPr>
              <a:t>EUCAS 2023</a:t>
            </a:r>
          </a:p>
          <a:p>
            <a:pPr algn="r"/>
            <a:r>
              <a:rPr lang="en-US" sz="1600" dirty="0">
                <a:latin typeface="Arial Narrow"/>
              </a:rPr>
              <a:t>3</a:t>
            </a:r>
            <a:r>
              <a:rPr lang="en-US" sz="1600" baseline="30000" dirty="0">
                <a:latin typeface="Arial Narrow"/>
              </a:rPr>
              <a:t>rd</a:t>
            </a:r>
            <a:r>
              <a:rPr lang="en-US" sz="1600" dirty="0">
                <a:latin typeface="Arial Narrow"/>
              </a:rPr>
              <a:t> – 7</a:t>
            </a:r>
            <a:r>
              <a:rPr lang="en-US" sz="1600" baseline="30000" dirty="0">
                <a:latin typeface="Arial Narrow"/>
              </a:rPr>
              <a:t>th</a:t>
            </a:r>
            <a:r>
              <a:rPr lang="en-US" sz="1600" dirty="0">
                <a:latin typeface="Arial Narrow"/>
              </a:rPr>
              <a:t> September 2023, Bologna, Italy</a:t>
            </a:r>
            <a:endParaRPr lang="en-GB" dirty="0"/>
          </a:p>
        </p:txBody>
      </p:sp>
      <p:pic>
        <p:nvPicPr>
          <p:cNvPr id="1028" name="Picture 4" descr="EUCAS 2023. Bologna, Italy.">
            <a:extLst>
              <a:ext uri="{FF2B5EF4-FFF2-40B4-BE49-F238E27FC236}">
                <a16:creationId xmlns:a16="http://schemas.microsoft.com/office/drawing/2014/main" id="{8BBFC0D8-239F-9276-DAA5-2527CF69474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544" y="4146388"/>
            <a:ext cx="2514598" cy="85725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0110C2D7-16C4-01FC-AAC9-2EFF677CA272}"/>
              </a:ext>
            </a:extLst>
          </p:cNvPr>
          <p:cNvPicPr>
            <a:picLocks noChangeAspect="1"/>
          </p:cNvPicPr>
          <p:nvPr/>
        </p:nvPicPr>
        <p:blipFill>
          <a:blip r:embed="rId6"/>
          <a:stretch>
            <a:fillRect/>
          </a:stretch>
        </p:blipFill>
        <p:spPr>
          <a:xfrm>
            <a:off x="1516358" y="203434"/>
            <a:ext cx="1103784" cy="127743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C0A11C8-2F11-329A-361A-9A97474B2C0D}"/>
              </a:ext>
            </a:extLst>
          </p:cNvPr>
          <p:cNvSpPr>
            <a:spLocks noGrp="1"/>
          </p:cNvSpPr>
          <p:nvPr>
            <p:ph sz="quarter" idx="12"/>
          </p:nvPr>
        </p:nvSpPr>
        <p:spPr/>
        <p:txBody>
          <a:bodyPr/>
          <a:lstStyle/>
          <a:p>
            <a:r>
              <a:rPr lang="en-GB" sz="1600" b="1" dirty="0"/>
              <a:t>Cold mass temperature: </a:t>
            </a:r>
            <a:r>
              <a:rPr lang="en-GB" sz="1600" dirty="0"/>
              <a:t>2 K, 4.5 K, 10 K, 20 K (certain </a:t>
            </a:r>
            <a:r>
              <a:rPr lang="el-GR" sz="1600" dirty="0"/>
              <a:t>Δ</a:t>
            </a:r>
            <a:r>
              <a:rPr lang="en-US" sz="1600" i="1" dirty="0"/>
              <a:t>T</a:t>
            </a:r>
            <a:r>
              <a:rPr lang="en-US" sz="1600" dirty="0"/>
              <a:t> implied, see next slide)</a:t>
            </a:r>
            <a:endParaRPr lang="en-GB" sz="1600" dirty="0"/>
          </a:p>
          <a:p>
            <a:r>
              <a:rPr lang="en-GB" sz="1600" b="1" dirty="0"/>
              <a:t>Heat loads to cold mass </a:t>
            </a:r>
            <a:r>
              <a:rPr lang="en-GB" sz="1600" b="1" i="1" dirty="0"/>
              <a:t>T</a:t>
            </a:r>
            <a:r>
              <a:rPr lang="en-GB" sz="1600" b="1" dirty="0"/>
              <a:t>-dependent and absorber thickness-dependent:</a:t>
            </a:r>
            <a:endParaRPr lang="en-GB" sz="1600" dirty="0"/>
          </a:p>
          <a:p>
            <a:pPr lvl="1"/>
            <a:r>
              <a:rPr lang="en-GB" sz="1200" dirty="0"/>
              <a:t>Beam-induced radiation penetrating the absorber, function of its thickness</a:t>
            </a:r>
          </a:p>
          <a:p>
            <a:pPr lvl="1"/>
            <a:r>
              <a:rPr lang="en-GB" sz="1200" dirty="0"/>
              <a:t>Thermal radiation from external shield (w/ 30 layers MLI on shield, 10 layers on cold mass)</a:t>
            </a:r>
          </a:p>
          <a:p>
            <a:pPr lvl="1"/>
            <a:r>
              <a:rPr lang="en-GB" sz="1200" dirty="0"/>
              <a:t>Conduction via external supports (cold mass “feet”) (taken from LHC supports, 7.1 W/foot at 75 K, 0.42 W/foot at 5 K)</a:t>
            </a:r>
          </a:p>
          <a:p>
            <a:pPr lvl="1"/>
            <a:r>
              <a:rPr lang="en-GB" sz="1200" dirty="0"/>
              <a:t>Thermal radiation from absorber (</a:t>
            </a:r>
            <a:r>
              <a:rPr lang="el-GR" sz="1200" dirty="0"/>
              <a:t>ε</a:t>
            </a:r>
            <a:r>
              <a:rPr lang="en-US" sz="1200" baseline="-25000" dirty="0"/>
              <a:t>absorber</a:t>
            </a:r>
            <a:r>
              <a:rPr lang="en-US" sz="1200" dirty="0"/>
              <a:t> = 0.09, </a:t>
            </a:r>
            <a:r>
              <a:rPr lang="el-GR" sz="1200" dirty="0"/>
              <a:t>ε</a:t>
            </a:r>
            <a:r>
              <a:rPr lang="en-US" sz="1200" baseline="-25000" dirty="0"/>
              <a:t>beampipe</a:t>
            </a:r>
            <a:r>
              <a:rPr lang="en-US" sz="1200" dirty="0"/>
              <a:t> = 0.1)</a:t>
            </a:r>
            <a:endParaRPr lang="en-GB" sz="1200" dirty="0"/>
          </a:p>
          <a:p>
            <a:pPr lvl="1"/>
            <a:r>
              <a:rPr lang="en-GB" sz="1200" dirty="0"/>
              <a:t>Conduction via absorber supports (function of absorber weight, used PUMA rolls as guideline, EDMS </a:t>
            </a:r>
            <a:r>
              <a:rPr lang="en-GB" sz="1200" dirty="0">
                <a:hlinkClick r:id=""/>
              </a:rPr>
              <a:t>2443998</a:t>
            </a:r>
            <a:r>
              <a:rPr lang="en-GB" sz="1200" dirty="0"/>
              <a:t>)</a:t>
            </a:r>
          </a:p>
          <a:p>
            <a:pPr lvl="1"/>
            <a:r>
              <a:rPr lang="en-GB" sz="1200" dirty="0"/>
              <a:t>Resistive heating (splices etc) – not considered</a:t>
            </a:r>
          </a:p>
          <a:p>
            <a:pPr lvl="1"/>
            <a:endParaRPr lang="en-GB" sz="1200" dirty="0"/>
          </a:p>
          <a:p>
            <a:r>
              <a:rPr lang="en-GB" sz="1600" b="1" dirty="0"/>
              <a:t>Absorber temperature: </a:t>
            </a:r>
            <a:r>
              <a:rPr lang="en-GB" sz="1600" dirty="0"/>
              <a:t>80 K, 100 K, 230 K, 250 K, 300 K</a:t>
            </a:r>
          </a:p>
          <a:p>
            <a:r>
              <a:rPr lang="en-GB" sz="1600" b="1" dirty="0"/>
              <a:t>Heat load to absorber independent of temperature or thickness:</a:t>
            </a:r>
            <a:r>
              <a:rPr lang="en-GB" sz="1600" dirty="0"/>
              <a:t> 500 W/m</a:t>
            </a:r>
          </a:p>
          <a:p>
            <a:endParaRPr lang="en-GB" sz="1600" dirty="0"/>
          </a:p>
          <a:p>
            <a:r>
              <a:rPr lang="en-GB" sz="1600" b="1" dirty="0"/>
              <a:t>External thermal shield (around cold mass) temperature: </a:t>
            </a:r>
            <a:r>
              <a:rPr lang="en-GB" sz="1600" dirty="0"/>
              <a:t>80 K </a:t>
            </a:r>
          </a:p>
          <a:p>
            <a:endParaRPr lang="en-GB" sz="1600" dirty="0"/>
          </a:p>
          <a:p>
            <a:endParaRPr lang="en-GB" sz="1600" dirty="0"/>
          </a:p>
        </p:txBody>
      </p:sp>
      <p:sp>
        <p:nvSpPr>
          <p:cNvPr id="3" name="Slide Number Placeholder 2">
            <a:extLst>
              <a:ext uri="{FF2B5EF4-FFF2-40B4-BE49-F238E27FC236}">
                <a16:creationId xmlns:a16="http://schemas.microsoft.com/office/drawing/2014/main" id="{CD904D94-F5F0-D4F1-28EC-C715A967F98C}"/>
              </a:ext>
            </a:extLst>
          </p:cNvPr>
          <p:cNvSpPr>
            <a:spLocks noGrp="1"/>
          </p:cNvSpPr>
          <p:nvPr>
            <p:ph type="sldNum" sz="quarter" idx="4"/>
          </p:nvPr>
        </p:nvSpPr>
        <p:spPr/>
        <p:txBody>
          <a:bodyPr/>
          <a:lstStyle/>
          <a:p>
            <a:fld id="{974172A1-1CBF-0B40-9234-7D4D80EC19EA}" type="slidenum">
              <a:rPr lang="en-GB" smtClean="0"/>
              <a:pPr/>
              <a:t>10</a:t>
            </a:fld>
            <a:endParaRPr lang="en-GB" dirty="0"/>
          </a:p>
        </p:txBody>
      </p:sp>
      <p:sp>
        <p:nvSpPr>
          <p:cNvPr id="4" name="Title 3">
            <a:extLst>
              <a:ext uri="{FF2B5EF4-FFF2-40B4-BE49-F238E27FC236}">
                <a16:creationId xmlns:a16="http://schemas.microsoft.com/office/drawing/2014/main" id="{2EDC5D16-CAA0-2912-EF43-E8E859A8E2CD}"/>
              </a:ext>
            </a:extLst>
          </p:cNvPr>
          <p:cNvSpPr>
            <a:spLocks noGrp="1"/>
          </p:cNvSpPr>
          <p:nvPr>
            <p:ph type="title"/>
          </p:nvPr>
        </p:nvSpPr>
        <p:spPr/>
        <p:txBody>
          <a:bodyPr/>
          <a:lstStyle/>
          <a:p>
            <a:r>
              <a:rPr lang="en-GB" dirty="0"/>
              <a:t>Considerations for heat load estimation</a:t>
            </a:r>
          </a:p>
        </p:txBody>
      </p:sp>
    </p:spTree>
    <p:extLst>
      <p:ext uri="{BB962C8B-B14F-4D97-AF65-F5344CB8AC3E}">
        <p14:creationId xmlns:p14="http://schemas.microsoft.com/office/powerpoint/2010/main" val="2060073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text, screenshot, diagram, font&#10;&#10;Description automatically generated">
            <a:extLst>
              <a:ext uri="{FF2B5EF4-FFF2-40B4-BE49-F238E27FC236}">
                <a16:creationId xmlns:a16="http://schemas.microsoft.com/office/drawing/2014/main" id="{E0FB7620-2EC4-CFA4-3B25-8867B11F8C29}"/>
              </a:ext>
            </a:extLst>
          </p:cNvPr>
          <p:cNvPicPr>
            <a:picLocks noChangeAspect="1"/>
          </p:cNvPicPr>
          <p:nvPr/>
        </p:nvPicPr>
        <p:blipFill rotWithShape="1">
          <a:blip r:embed="rId3"/>
          <a:srcRect l="10489" r="20447"/>
          <a:stretch/>
        </p:blipFill>
        <p:spPr>
          <a:xfrm>
            <a:off x="5470909" y="1311966"/>
            <a:ext cx="3319206" cy="3204000"/>
          </a:xfrm>
          <a:prstGeom prst="rect">
            <a:avLst/>
          </a:prstGeom>
        </p:spPr>
      </p:pic>
      <p:sp>
        <p:nvSpPr>
          <p:cNvPr id="3" name="Slide Number Placeholder 2">
            <a:extLst>
              <a:ext uri="{FF2B5EF4-FFF2-40B4-BE49-F238E27FC236}">
                <a16:creationId xmlns:a16="http://schemas.microsoft.com/office/drawing/2014/main" id="{164E4B8C-9BA6-B3E8-81D1-921C0621E3A2}"/>
              </a:ext>
            </a:extLst>
          </p:cNvPr>
          <p:cNvSpPr>
            <a:spLocks noGrp="1"/>
          </p:cNvSpPr>
          <p:nvPr>
            <p:ph type="sldNum" sz="quarter" idx="4"/>
          </p:nvPr>
        </p:nvSpPr>
        <p:spPr/>
        <p:txBody>
          <a:bodyPr/>
          <a:lstStyle/>
          <a:p>
            <a:fld id="{974172A1-1CBF-0B40-9234-7D4D80EC19EA}" type="slidenum">
              <a:rPr lang="en-GB" smtClean="0"/>
              <a:pPr/>
              <a:t>11</a:t>
            </a:fld>
            <a:endParaRPr lang="en-GB" dirty="0"/>
          </a:p>
        </p:txBody>
      </p:sp>
      <p:sp>
        <p:nvSpPr>
          <p:cNvPr id="4" name="Title 3">
            <a:extLst>
              <a:ext uri="{FF2B5EF4-FFF2-40B4-BE49-F238E27FC236}">
                <a16:creationId xmlns:a16="http://schemas.microsoft.com/office/drawing/2014/main" id="{43CB7AEF-1986-4124-BD4C-0E398D17A5CF}"/>
              </a:ext>
            </a:extLst>
          </p:cNvPr>
          <p:cNvSpPr>
            <a:spLocks noGrp="1"/>
          </p:cNvSpPr>
          <p:nvPr>
            <p:ph type="title"/>
          </p:nvPr>
        </p:nvSpPr>
        <p:spPr/>
        <p:txBody>
          <a:bodyPr/>
          <a:lstStyle/>
          <a:p>
            <a:r>
              <a:rPr lang="en-US" dirty="0"/>
              <a:t>A comment on “coil/cold mass temperature” </a:t>
            </a:r>
            <a:endParaRPr lang="en-GB" dirty="0"/>
          </a:p>
        </p:txBody>
      </p:sp>
      <p:sp>
        <p:nvSpPr>
          <p:cNvPr id="12" name="Freeform: Shape 11">
            <a:extLst>
              <a:ext uri="{FF2B5EF4-FFF2-40B4-BE49-F238E27FC236}">
                <a16:creationId xmlns:a16="http://schemas.microsoft.com/office/drawing/2014/main" id="{910A0ED7-7C0C-7418-625E-F9FDD3A69210}"/>
              </a:ext>
            </a:extLst>
          </p:cNvPr>
          <p:cNvSpPr/>
          <p:nvPr/>
        </p:nvSpPr>
        <p:spPr>
          <a:xfrm>
            <a:off x="6006669" y="2249757"/>
            <a:ext cx="144016" cy="288032"/>
          </a:xfrm>
          <a:custGeom>
            <a:avLst/>
            <a:gdLst>
              <a:gd name="connsiteX0" fmla="*/ 0 w 144016"/>
              <a:gd name="connsiteY0" fmla="*/ 0 h 288032"/>
              <a:gd name="connsiteX1" fmla="*/ 144016 w 144016"/>
              <a:gd name="connsiteY1" fmla="*/ 144016 h 288032"/>
              <a:gd name="connsiteX2" fmla="*/ 0 w 144016"/>
              <a:gd name="connsiteY2" fmla="*/ 288032 h 288032"/>
            </a:gdLst>
            <a:ahLst/>
            <a:cxnLst>
              <a:cxn ang="0">
                <a:pos x="connsiteX0" y="connsiteY0"/>
              </a:cxn>
              <a:cxn ang="0">
                <a:pos x="connsiteX1" y="connsiteY1"/>
              </a:cxn>
              <a:cxn ang="0">
                <a:pos x="connsiteX2" y="connsiteY2"/>
              </a:cxn>
            </a:cxnLst>
            <a:rect l="l" t="t" r="r" b="b"/>
            <a:pathLst>
              <a:path w="144016" h="288032">
                <a:moveTo>
                  <a:pt x="0" y="0"/>
                </a:moveTo>
                <a:cubicBezTo>
                  <a:pt x="79538" y="0"/>
                  <a:pt x="144016" y="64478"/>
                  <a:pt x="144016" y="144016"/>
                </a:cubicBezTo>
                <a:cubicBezTo>
                  <a:pt x="144016" y="223554"/>
                  <a:pt x="79538" y="288032"/>
                  <a:pt x="0" y="288032"/>
                </a:cubicBezTo>
                <a:close/>
              </a:path>
            </a:pathLst>
          </a:custGeom>
          <a:solidFill>
            <a:srgbClr val="FFFFFF"/>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wrap="square" rtlCol="0" anchor="ctr">
            <a:noAutofit/>
          </a:bodyPr>
          <a:lstStyle/>
          <a:p>
            <a:pPr algn="ctr"/>
            <a:endParaRPr lang="en-GB"/>
          </a:p>
        </p:txBody>
      </p:sp>
      <p:sp>
        <p:nvSpPr>
          <p:cNvPr id="16" name="Rectangle 15">
            <a:extLst>
              <a:ext uri="{FF2B5EF4-FFF2-40B4-BE49-F238E27FC236}">
                <a16:creationId xmlns:a16="http://schemas.microsoft.com/office/drawing/2014/main" id="{4D74FEEC-3CC9-A3F6-F9AE-207DBD1289A9}"/>
              </a:ext>
            </a:extLst>
          </p:cNvPr>
          <p:cNvSpPr/>
          <p:nvPr/>
        </p:nvSpPr>
        <p:spPr>
          <a:xfrm>
            <a:off x="5076056" y="1190898"/>
            <a:ext cx="930613" cy="2952328"/>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5" name="Straight Arrow Connector 14">
            <a:extLst>
              <a:ext uri="{FF2B5EF4-FFF2-40B4-BE49-F238E27FC236}">
                <a16:creationId xmlns:a16="http://schemas.microsoft.com/office/drawing/2014/main" id="{917D6070-29C3-078A-FE70-F651BA2C1547}"/>
              </a:ext>
            </a:extLst>
          </p:cNvPr>
          <p:cNvCxnSpPr>
            <a:cxnSpLocks/>
          </p:cNvCxnSpPr>
          <p:nvPr/>
        </p:nvCxnSpPr>
        <p:spPr>
          <a:xfrm>
            <a:off x="4997669" y="2169668"/>
            <a:ext cx="956042" cy="224105"/>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sp>
        <p:nvSpPr>
          <p:cNvPr id="21" name="Arc 20">
            <a:extLst>
              <a:ext uri="{FF2B5EF4-FFF2-40B4-BE49-F238E27FC236}">
                <a16:creationId xmlns:a16="http://schemas.microsoft.com/office/drawing/2014/main" id="{22C98533-0623-A531-2A98-0EF06D3E8A71}"/>
              </a:ext>
            </a:extLst>
          </p:cNvPr>
          <p:cNvSpPr/>
          <p:nvPr/>
        </p:nvSpPr>
        <p:spPr>
          <a:xfrm>
            <a:off x="4458497" y="2337572"/>
            <a:ext cx="3240359" cy="3204660"/>
          </a:xfrm>
          <a:prstGeom prst="arc">
            <a:avLst>
              <a:gd name="adj1" fmla="val 16757352"/>
              <a:gd name="adj2" fmla="val 0"/>
            </a:avLst>
          </a:prstGeom>
          <a:ln>
            <a:solidFill>
              <a:srgbClr val="FF7F0E"/>
            </a:solidFill>
            <a:headEnd type="triangle" w="med" len="med"/>
            <a:tailEnd type="triangl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3" name="Content Placeholder 1">
            <a:extLst>
              <a:ext uri="{FF2B5EF4-FFF2-40B4-BE49-F238E27FC236}">
                <a16:creationId xmlns:a16="http://schemas.microsoft.com/office/drawing/2014/main" id="{D5A2F7A2-4183-44E3-6971-6D726B70F1C8}"/>
              </a:ext>
            </a:extLst>
          </p:cNvPr>
          <p:cNvSpPr>
            <a:spLocks noGrp="1"/>
          </p:cNvSpPr>
          <p:nvPr>
            <p:ph sz="quarter" idx="12"/>
          </p:nvPr>
        </p:nvSpPr>
        <p:spPr>
          <a:xfrm>
            <a:off x="457199" y="1276350"/>
            <a:ext cx="5013710" cy="3536156"/>
          </a:xfrm>
        </p:spPr>
        <p:txBody>
          <a:bodyPr/>
          <a:lstStyle/>
          <a:p>
            <a:r>
              <a:rPr lang="en-GB" sz="1600" dirty="0"/>
              <a:t>“Coil” or “cold mass” temperature, in this exercise, refers to the </a:t>
            </a:r>
            <a:r>
              <a:rPr lang="en-GB" sz="1600" b="1" dirty="0"/>
              <a:t>temperature at the cooling interface</a:t>
            </a:r>
            <a:br>
              <a:rPr lang="en-GB" sz="1600" b="1" dirty="0"/>
            </a:br>
            <a:r>
              <a:rPr lang="en-GB" sz="1600" dirty="0"/>
              <a:t>(</a:t>
            </a:r>
            <a:r>
              <a:rPr lang="en-GB" sz="1600" i="1" dirty="0"/>
              <a:t>i.e.</a:t>
            </a:r>
            <a:r>
              <a:rPr lang="en-GB" sz="1600" b="1" dirty="0"/>
              <a:t> </a:t>
            </a:r>
            <a:r>
              <a:rPr lang="en-GB" sz="1600" dirty="0"/>
              <a:t>the temperature of the fluid </a:t>
            </a:r>
            <a:r>
              <a:rPr lang="en-GB" sz="1600" b="1" dirty="0"/>
              <a:t>inside a </a:t>
            </a:r>
            <a:r>
              <a:rPr lang="en-GB" sz="1600" b="1" dirty="0">
                <a:solidFill>
                  <a:schemeClr val="accent1"/>
                </a:solidFill>
              </a:rPr>
              <a:t>cooling pipe</a:t>
            </a:r>
            <a:r>
              <a:rPr lang="en-GB" sz="1600" dirty="0"/>
              <a:t>)</a:t>
            </a:r>
          </a:p>
          <a:p>
            <a:endParaRPr lang="en-GB" sz="1600" dirty="0"/>
          </a:p>
          <a:p>
            <a:r>
              <a:rPr lang="en-GB" sz="1600" dirty="0"/>
              <a:t>When a range is given (</a:t>
            </a:r>
            <a:r>
              <a:rPr lang="en-GB" sz="1600" i="1" dirty="0"/>
              <a:t>i.e. </a:t>
            </a:r>
            <a:r>
              <a:rPr lang="en-GB" sz="1600" dirty="0"/>
              <a:t>He </a:t>
            </a:r>
            <a:r>
              <a:rPr lang="en-GB" sz="1600" dirty="0" err="1"/>
              <a:t>sc</a:t>
            </a:r>
            <a:r>
              <a:rPr lang="en-GB" sz="1600" dirty="0"/>
              <a:t> between 4.5 K and 5.5 K), it refers to the </a:t>
            </a:r>
            <a:r>
              <a:rPr lang="en-GB" sz="1600" b="1" dirty="0"/>
              <a:t>temperature gradient accepted over a certain longitudinal distance</a:t>
            </a:r>
            <a:r>
              <a:rPr lang="en-GB" sz="1600" b="1" i="1" dirty="0"/>
              <a:t>, </a:t>
            </a:r>
            <a:r>
              <a:rPr lang="en-GB" sz="1600" i="1" dirty="0"/>
              <a:t>e.g. </a:t>
            </a:r>
            <a:r>
              <a:rPr lang="en-GB" sz="1600" dirty="0"/>
              <a:t>an arc cell </a:t>
            </a:r>
          </a:p>
          <a:p>
            <a:endParaRPr lang="en-GB" sz="1600" dirty="0"/>
          </a:p>
          <a:p>
            <a:r>
              <a:rPr lang="en-GB" sz="1600" dirty="0"/>
              <a:t>Regardless of the method of cooling, there will be an </a:t>
            </a:r>
            <a:r>
              <a:rPr lang="en-GB" sz="1600" b="1" dirty="0"/>
              <a:t>additional temperature gradient in the coil pack</a:t>
            </a:r>
            <a:r>
              <a:rPr lang="en-GB" sz="1600" dirty="0"/>
              <a:t>, </a:t>
            </a:r>
            <a:r>
              <a:rPr lang="en-GB" sz="1600" i="1" dirty="0"/>
              <a:t>e.g. </a:t>
            </a:r>
            <a:r>
              <a:rPr lang="en-GB" sz="1600" dirty="0"/>
              <a:t>radial or azimuthal </a:t>
            </a:r>
            <a:r>
              <a:rPr lang="en-GB" sz="1600" b="1" dirty="0"/>
              <a:t>gradient as one moves away from the cooling source </a:t>
            </a:r>
            <a:r>
              <a:rPr lang="en-GB" sz="1600" b="1" dirty="0">
                <a:solidFill>
                  <a:srgbClr val="FF7F0E"/>
                </a:solidFill>
              </a:rPr>
              <a:t>(orange arrow)</a:t>
            </a:r>
            <a:br>
              <a:rPr lang="en-GB" sz="1600" b="1" dirty="0">
                <a:solidFill>
                  <a:srgbClr val="FF7F0E"/>
                </a:solidFill>
              </a:rPr>
            </a:br>
            <a:r>
              <a:rPr lang="en-GB" sz="1600" dirty="0"/>
              <a:t>For the moment, we limit this gradient to ≈ 0.5 K</a:t>
            </a:r>
          </a:p>
        </p:txBody>
      </p:sp>
    </p:spTree>
    <p:extLst>
      <p:ext uri="{BB962C8B-B14F-4D97-AF65-F5344CB8AC3E}">
        <p14:creationId xmlns:p14="http://schemas.microsoft.com/office/powerpoint/2010/main" val="1300410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CE5505A-C541-6649-8286-4D5520491DBC}"/>
                  </a:ext>
                </a:extLst>
              </p:cNvPr>
              <p:cNvSpPr txBox="1"/>
              <p:nvPr/>
            </p:nvSpPr>
            <p:spPr>
              <a:xfrm>
                <a:off x="1187624" y="937541"/>
                <a:ext cx="7488832" cy="830997"/>
              </a:xfrm>
              <a:prstGeom prst="rect">
                <a:avLst/>
              </a:prstGeom>
              <a:noFill/>
            </p:spPr>
            <p:txBody>
              <a:bodyPr wrap="square">
                <a:spAutoFit/>
              </a:bodyPr>
              <a:lstStyle/>
              <a:p>
                <a:pPr marL="285750" indent="-285750">
                  <a:buClr>
                    <a:schemeClr val="accent1"/>
                  </a:buClr>
                  <a:buFont typeface="Arial" panose="020B0604020202020204" pitchFamily="34" charset="0"/>
                  <a:buChar char="•"/>
                </a:pPr>
                <a:r>
                  <a:rPr lang="en-GB" sz="1200" dirty="0"/>
                  <a:t>Heat load at cold mass level </a:t>
                </a:r>
                <a14:m>
                  <m:oMath xmlns:m="http://schemas.openxmlformats.org/officeDocument/2006/math">
                    <m:r>
                      <a:rPr lang="en-US" sz="1200" b="0" i="1" smtClean="0">
                        <a:latin typeface="Cambria Math" panose="02040503050406030204" pitchFamily="18" charset="0"/>
                      </a:rPr>
                      <m:t>𝑓</m:t>
                    </m:r>
                    <m:d>
                      <m:dPr>
                        <m:ctrlPr>
                          <a:rPr lang="en-US" sz="1200" b="0" i="1" smtClean="0">
                            <a:latin typeface="Cambria Math" panose="02040503050406030204" pitchFamily="18" charset="0"/>
                          </a:rPr>
                        </m:ctrlPr>
                      </m:dPr>
                      <m:e>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𝑇</m:t>
                            </m:r>
                          </m:e>
                          <m:sub>
                            <m:r>
                              <a:rPr lang="en-US" sz="1200" b="0" i="1" smtClean="0">
                                <a:latin typeface="Cambria Math" panose="02040503050406030204" pitchFamily="18" charset="0"/>
                              </a:rPr>
                              <m:t>𝑎𝑏𝑠𝑜𝑟𝑏𝑒𝑟</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𝑇</m:t>
                            </m:r>
                          </m:e>
                          <m:sub>
                            <m:r>
                              <a:rPr lang="en-US" sz="1200" b="0" i="1" smtClean="0">
                                <a:latin typeface="Cambria Math" panose="02040503050406030204" pitchFamily="18" charset="0"/>
                              </a:rPr>
                              <m:t>𝑐𝑜𝑖𝑙</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𝑇</m:t>
                            </m:r>
                          </m:e>
                          <m:sub>
                            <m:r>
                              <a:rPr lang="en-US" sz="1200" b="0" i="1" smtClean="0">
                                <a:latin typeface="Cambria Math" panose="02040503050406030204" pitchFamily="18" charset="0"/>
                              </a:rPr>
                              <m:t>𝑡h𝑒𝑟𝑚𝑎𝑙</m:t>
                            </m:r>
                            <m:r>
                              <a:rPr lang="en-US" sz="1200" b="0" i="1" smtClean="0">
                                <a:latin typeface="Cambria Math" panose="02040503050406030204" pitchFamily="18" charset="0"/>
                              </a:rPr>
                              <m:t> </m:t>
                            </m:r>
                            <m:r>
                              <a:rPr lang="en-US" sz="1200" b="0" i="1" smtClean="0">
                                <a:latin typeface="Cambria Math" panose="02040503050406030204" pitchFamily="18" charset="0"/>
                              </a:rPr>
                              <m:t>𝑠h𝑖𝑒𝑙𝑑</m:t>
                            </m:r>
                          </m:sub>
                        </m:sSub>
                      </m:e>
                    </m:d>
                  </m:oMath>
                </a14:m>
                <a:r>
                  <a:rPr lang="en-GB" sz="1200" dirty="0"/>
                  <a:t> shown for </a:t>
                </a:r>
                <a:br>
                  <a:rPr lang="en-GB" sz="1200" dirty="0"/>
                </a:br>
                <a:r>
                  <a:rPr lang="en-GB" sz="1200" dirty="0"/>
                  <a:t>absorber thickness of 4 cm, and considering outer thermal shield at 80 K</a:t>
                </a:r>
              </a:p>
              <a:p>
                <a:pPr marL="285750" indent="-285750">
                  <a:buClr>
                    <a:schemeClr val="accent1"/>
                  </a:buClr>
                  <a:buFont typeface="Arial" panose="020B0604020202020204" pitchFamily="34" charset="0"/>
                  <a:buChar char="•"/>
                </a:pPr>
                <a:r>
                  <a:rPr lang="en-GB" sz="1200" b="1" dirty="0"/>
                  <a:t>With added heat intercept (shield) between the coil and the absorber</a:t>
                </a:r>
              </a:p>
              <a:p>
                <a:pPr>
                  <a:buClr>
                    <a:schemeClr val="accent1"/>
                  </a:buClr>
                </a:pPr>
                <a:endParaRPr lang="en-GB" sz="1200" dirty="0"/>
              </a:p>
            </p:txBody>
          </p:sp>
        </mc:Choice>
        <mc:Fallback xmlns="">
          <p:sp>
            <p:nvSpPr>
              <p:cNvPr id="14" name="TextBox 13">
                <a:extLst>
                  <a:ext uri="{FF2B5EF4-FFF2-40B4-BE49-F238E27FC236}">
                    <a16:creationId xmlns:a16="http://schemas.microsoft.com/office/drawing/2014/main" id="{1CE5505A-C541-6649-8286-4D5520491DBC}"/>
                  </a:ext>
                </a:extLst>
              </p:cNvPr>
              <p:cNvSpPr txBox="1">
                <a:spLocks noRot="1" noChangeAspect="1" noMove="1" noResize="1" noEditPoints="1" noAdjustHandles="1" noChangeArrowheads="1" noChangeShapeType="1" noTextEdit="1"/>
              </p:cNvSpPr>
              <p:nvPr/>
            </p:nvSpPr>
            <p:spPr>
              <a:xfrm>
                <a:off x="1187624" y="937541"/>
                <a:ext cx="7488832" cy="830997"/>
              </a:xfrm>
              <a:prstGeom prst="rect">
                <a:avLst/>
              </a:prstGeom>
              <a:blipFill>
                <a:blip r:embed="rId3"/>
                <a:stretch>
                  <a:fillRect t="-1471"/>
                </a:stretch>
              </a:blipFill>
            </p:spPr>
            <p:txBody>
              <a:bodyPr/>
              <a:lstStyle/>
              <a:p>
                <a:r>
                  <a:rPr lang="en-GB">
                    <a:noFill/>
                  </a:rPr>
                  <a:t> </a:t>
                </a:r>
              </a:p>
            </p:txBody>
          </p:sp>
        </mc:Fallback>
      </mc:AlternateContent>
      <p:pic>
        <p:nvPicPr>
          <p:cNvPr id="9" name="Picture 8" descr="A picture containing text, screenshot, diagram, font&#10;&#10;Description automatically generated">
            <a:extLst>
              <a:ext uri="{FF2B5EF4-FFF2-40B4-BE49-F238E27FC236}">
                <a16:creationId xmlns:a16="http://schemas.microsoft.com/office/drawing/2014/main" id="{9DCFF49C-2852-DF61-F334-F9B37D948C01}"/>
              </a:ext>
            </a:extLst>
          </p:cNvPr>
          <p:cNvPicPr>
            <a:picLocks noChangeAspect="1"/>
          </p:cNvPicPr>
          <p:nvPr/>
        </p:nvPicPr>
        <p:blipFill rotWithShape="1">
          <a:blip r:embed="rId4"/>
          <a:srcRect l="10069" r="20000"/>
          <a:stretch/>
        </p:blipFill>
        <p:spPr>
          <a:xfrm>
            <a:off x="7587676" y="24383"/>
            <a:ext cx="1548273" cy="1476000"/>
          </a:xfrm>
          <a:prstGeom prst="rect">
            <a:avLst/>
          </a:prstGeom>
        </p:spPr>
      </p:pic>
      <p:sp>
        <p:nvSpPr>
          <p:cNvPr id="3" name="Slide Number Placeholder 2">
            <a:extLst>
              <a:ext uri="{FF2B5EF4-FFF2-40B4-BE49-F238E27FC236}">
                <a16:creationId xmlns:a16="http://schemas.microsoft.com/office/drawing/2014/main" id="{F1C9DDE6-E608-6842-4CA3-BA1157AD4F3B}"/>
              </a:ext>
            </a:extLst>
          </p:cNvPr>
          <p:cNvSpPr>
            <a:spLocks noGrp="1"/>
          </p:cNvSpPr>
          <p:nvPr>
            <p:ph type="sldNum" sz="quarter" idx="4"/>
          </p:nvPr>
        </p:nvSpPr>
        <p:spPr/>
        <p:txBody>
          <a:bodyPr/>
          <a:lstStyle/>
          <a:p>
            <a:fld id="{974172A1-1CBF-0B40-9234-7D4D80EC19EA}" type="slidenum">
              <a:rPr lang="en-GB" smtClean="0"/>
              <a:pPr/>
              <a:t>12</a:t>
            </a:fld>
            <a:endParaRPr lang="en-GB" dirty="0"/>
          </a:p>
        </p:txBody>
      </p:sp>
      <p:sp>
        <p:nvSpPr>
          <p:cNvPr id="4" name="Title 3">
            <a:extLst>
              <a:ext uri="{FF2B5EF4-FFF2-40B4-BE49-F238E27FC236}">
                <a16:creationId xmlns:a16="http://schemas.microsoft.com/office/drawing/2014/main" id="{E349CAFC-D6AD-B41F-0819-2C6F3CC0410E}"/>
              </a:ext>
            </a:extLst>
          </p:cNvPr>
          <p:cNvSpPr>
            <a:spLocks noGrp="1"/>
          </p:cNvSpPr>
          <p:nvPr>
            <p:ph type="title"/>
          </p:nvPr>
        </p:nvSpPr>
        <p:spPr/>
        <p:txBody>
          <a:bodyPr/>
          <a:lstStyle/>
          <a:p>
            <a:r>
              <a:rPr lang="en-GB" dirty="0"/>
              <a:t>Heat load deposited at cold mass level</a:t>
            </a:r>
            <a:br>
              <a:rPr lang="en-GB" dirty="0"/>
            </a:br>
            <a:r>
              <a:rPr lang="en-GB" sz="1800" dirty="0">
                <a:solidFill>
                  <a:schemeClr val="accent5"/>
                </a:solidFill>
              </a:rPr>
              <a:t>w/ heat intercept</a:t>
            </a:r>
            <a:endParaRPr lang="en-GB" dirty="0">
              <a:solidFill>
                <a:schemeClr val="accent5"/>
              </a:solidFill>
            </a:endParaRPr>
          </a:p>
        </p:txBody>
      </p:sp>
      <p:sp>
        <p:nvSpPr>
          <p:cNvPr id="39" name="TextBox 38">
            <a:extLst>
              <a:ext uri="{FF2B5EF4-FFF2-40B4-BE49-F238E27FC236}">
                <a16:creationId xmlns:a16="http://schemas.microsoft.com/office/drawing/2014/main" id="{F99E3225-D064-B145-A868-052E3EB73E53}"/>
              </a:ext>
            </a:extLst>
          </p:cNvPr>
          <p:cNvSpPr txBox="1"/>
          <p:nvPr/>
        </p:nvSpPr>
        <p:spPr>
          <a:xfrm>
            <a:off x="573270" y="4659643"/>
            <a:ext cx="7664366" cy="261610"/>
          </a:xfrm>
          <a:prstGeom prst="rect">
            <a:avLst/>
          </a:prstGeom>
          <a:noFill/>
        </p:spPr>
        <p:txBody>
          <a:bodyPr wrap="square">
            <a:spAutoFit/>
          </a:bodyPr>
          <a:lstStyle/>
          <a:p>
            <a:pPr>
              <a:buClr>
                <a:schemeClr val="accent1"/>
              </a:buClr>
            </a:pPr>
            <a:r>
              <a:rPr lang="en-US" sz="1100" b="1" dirty="0">
                <a:solidFill>
                  <a:srgbClr val="FF7F0E"/>
                </a:solidFill>
              </a:rPr>
              <a:t>Absorber supports not thermalized </a:t>
            </a:r>
            <a:r>
              <a:rPr lang="en-US" sz="1100" dirty="0">
                <a:solidFill>
                  <a:srgbClr val="FF7F0E"/>
                </a:solidFill>
              </a:rPr>
              <a:t>to heat intercept, adds too many integration issues, leading to a larger aperture</a:t>
            </a:r>
            <a:endParaRPr lang="en-GB" sz="1100" dirty="0">
              <a:solidFill>
                <a:srgbClr val="FF7F0E"/>
              </a:solidFill>
            </a:endParaRPr>
          </a:p>
        </p:txBody>
      </p:sp>
      <p:cxnSp>
        <p:nvCxnSpPr>
          <p:cNvPr id="6" name="Straight Arrow Connector 5">
            <a:extLst>
              <a:ext uri="{FF2B5EF4-FFF2-40B4-BE49-F238E27FC236}">
                <a16:creationId xmlns:a16="http://schemas.microsoft.com/office/drawing/2014/main" id="{1751893C-FB9E-201E-CF9E-A5E987CC87A7}"/>
              </a:ext>
            </a:extLst>
          </p:cNvPr>
          <p:cNvCxnSpPr>
            <a:cxnSpLocks/>
          </p:cNvCxnSpPr>
          <p:nvPr/>
        </p:nvCxnSpPr>
        <p:spPr>
          <a:xfrm flipV="1">
            <a:off x="6541731" y="795240"/>
            <a:ext cx="1306869" cy="672560"/>
          </a:xfrm>
          <a:prstGeom prst="straightConnector1">
            <a:avLst/>
          </a:prstGeom>
          <a:ln>
            <a:solidFill>
              <a:srgbClr val="FF450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7615FDD4-A139-7C0A-C77F-6540261890F5}"/>
              </a:ext>
            </a:extLst>
          </p:cNvPr>
          <p:cNvCxnSpPr>
            <a:cxnSpLocks/>
          </p:cNvCxnSpPr>
          <p:nvPr/>
        </p:nvCxnSpPr>
        <p:spPr>
          <a:xfrm>
            <a:off x="240405" y="4790448"/>
            <a:ext cx="332865" cy="0"/>
          </a:xfrm>
          <a:prstGeom prst="straightConnector1">
            <a:avLst/>
          </a:prstGeom>
          <a:ln w="12700">
            <a:solidFill>
              <a:srgbClr val="FF7F0E"/>
            </a:solidFill>
            <a:tailEnd type="triangle"/>
          </a:ln>
          <a:effectLst/>
        </p:spPr>
        <p:style>
          <a:lnRef idx="2">
            <a:schemeClr val="accent1"/>
          </a:lnRef>
          <a:fillRef idx="0">
            <a:schemeClr val="accent1"/>
          </a:fillRef>
          <a:effectRef idx="1">
            <a:schemeClr val="accent1"/>
          </a:effectRef>
          <a:fontRef idx="minor">
            <a:schemeClr val="tx1"/>
          </a:fontRef>
        </p:style>
      </p:cxnSp>
      <p:pic>
        <p:nvPicPr>
          <p:cNvPr id="17" name="Picture 16" descr="A picture containing text, diagram, screenshot, plot&#10;&#10;Description automatically generated">
            <a:extLst>
              <a:ext uri="{FF2B5EF4-FFF2-40B4-BE49-F238E27FC236}">
                <a16:creationId xmlns:a16="http://schemas.microsoft.com/office/drawing/2014/main" id="{01FA51E6-218D-9F73-DE02-8E860C5AD75F}"/>
              </a:ext>
            </a:extLst>
          </p:cNvPr>
          <p:cNvPicPr>
            <a:picLocks noChangeAspect="1"/>
          </p:cNvPicPr>
          <p:nvPr/>
        </p:nvPicPr>
        <p:blipFill rotWithShape="1">
          <a:blip r:embed="rId5"/>
          <a:srcRect t="5751" r="16138"/>
          <a:stretch/>
        </p:blipFill>
        <p:spPr>
          <a:xfrm>
            <a:off x="573270" y="2171555"/>
            <a:ext cx="7936338" cy="2229836"/>
          </a:xfrm>
          <a:prstGeom prst="rect">
            <a:avLst/>
          </a:prstGeom>
        </p:spPr>
      </p:pic>
      <p:sp>
        <p:nvSpPr>
          <p:cNvPr id="24" name="Rectangle 23">
            <a:extLst>
              <a:ext uri="{FF2B5EF4-FFF2-40B4-BE49-F238E27FC236}">
                <a16:creationId xmlns:a16="http://schemas.microsoft.com/office/drawing/2014/main" id="{A39FD7D9-665D-2889-90D8-A33A8E9E8B97}"/>
              </a:ext>
            </a:extLst>
          </p:cNvPr>
          <p:cNvSpPr/>
          <p:nvPr/>
        </p:nvSpPr>
        <p:spPr>
          <a:xfrm>
            <a:off x="524548" y="2085780"/>
            <a:ext cx="8223916" cy="2326616"/>
          </a:xfrm>
          <a:prstGeom prst="rect">
            <a:avLst/>
          </a:prstGeom>
          <a:solidFill>
            <a:schemeClr val="bg1">
              <a:alpha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Heat loads to the coil</a:t>
            </a:r>
            <a:br>
              <a:rPr lang="en-US" dirty="0">
                <a:solidFill>
                  <a:schemeClr val="tx1"/>
                </a:solidFill>
              </a:rPr>
            </a:br>
            <a:r>
              <a:rPr lang="en-US" dirty="0">
                <a:solidFill>
                  <a:schemeClr val="tx1"/>
                </a:solidFill>
              </a:rPr>
              <a:t>with 4 cm absorber and heat intercept</a:t>
            </a:r>
          </a:p>
          <a:p>
            <a:pPr algn="ctr"/>
            <a:r>
              <a:rPr lang="en-US" dirty="0">
                <a:solidFill>
                  <a:schemeClr val="tx1"/>
                </a:solidFill>
              </a:rPr>
              <a:t>Target ~ 5 – 10 W/m </a:t>
            </a:r>
            <a:endParaRPr lang="en-GB" dirty="0">
              <a:solidFill>
                <a:schemeClr val="tx1"/>
              </a:solidFill>
            </a:endParaRPr>
          </a:p>
        </p:txBody>
      </p:sp>
      <p:grpSp>
        <p:nvGrpSpPr>
          <p:cNvPr id="2" name="Group 1">
            <a:extLst>
              <a:ext uri="{FF2B5EF4-FFF2-40B4-BE49-F238E27FC236}">
                <a16:creationId xmlns:a16="http://schemas.microsoft.com/office/drawing/2014/main" id="{0BDFFDD8-F842-B0BE-55E7-8E7F670B8937}"/>
              </a:ext>
            </a:extLst>
          </p:cNvPr>
          <p:cNvGrpSpPr/>
          <p:nvPr/>
        </p:nvGrpSpPr>
        <p:grpSpPr>
          <a:xfrm>
            <a:off x="899593" y="3778998"/>
            <a:ext cx="7526550" cy="895008"/>
            <a:chOff x="1513603" y="3176730"/>
            <a:chExt cx="7526550" cy="895008"/>
          </a:xfrm>
        </p:grpSpPr>
        <p:sp>
          <p:nvSpPr>
            <p:cNvPr id="5" name="Rectangle: Rounded Corners 4">
              <a:extLst>
                <a:ext uri="{FF2B5EF4-FFF2-40B4-BE49-F238E27FC236}">
                  <a16:creationId xmlns:a16="http://schemas.microsoft.com/office/drawing/2014/main" id="{B48C7239-18E9-7AB5-D3A6-28E7D9CE36FB}"/>
                </a:ext>
              </a:extLst>
            </p:cNvPr>
            <p:cNvSpPr/>
            <p:nvPr/>
          </p:nvSpPr>
          <p:spPr>
            <a:xfrm>
              <a:off x="1513603" y="3176730"/>
              <a:ext cx="7526550" cy="361122"/>
            </a:xfrm>
            <a:prstGeom prst="roundRect">
              <a:avLst>
                <a:gd name="adj" fmla="val 18039"/>
              </a:avLst>
            </a:prstGeom>
            <a:noFill/>
            <a:ln w="28575">
              <a:solidFill>
                <a:srgbClr val="1F77B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7" name="Straight Arrow Connector 6">
              <a:extLst>
                <a:ext uri="{FF2B5EF4-FFF2-40B4-BE49-F238E27FC236}">
                  <a16:creationId xmlns:a16="http://schemas.microsoft.com/office/drawing/2014/main" id="{5CE61A76-0EEE-5461-EB09-8B700E14A9D2}"/>
                </a:ext>
              </a:extLst>
            </p:cNvPr>
            <p:cNvCxnSpPr>
              <a:cxnSpLocks/>
            </p:cNvCxnSpPr>
            <p:nvPr/>
          </p:nvCxnSpPr>
          <p:spPr>
            <a:xfrm>
              <a:off x="3436219" y="3537852"/>
              <a:ext cx="0" cy="261271"/>
            </a:xfrm>
            <a:prstGeom prst="straightConnector1">
              <a:avLst/>
            </a:prstGeom>
            <a:ln w="12700">
              <a:solidFill>
                <a:srgbClr val="1F77B4"/>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7">
              <a:extLst>
                <a:ext uri="{FF2B5EF4-FFF2-40B4-BE49-F238E27FC236}">
                  <a16:creationId xmlns:a16="http://schemas.microsoft.com/office/drawing/2014/main" id="{F43D8B34-6D46-F33A-F546-69C13E2DD790}"/>
                </a:ext>
              </a:extLst>
            </p:cNvPr>
            <p:cNvSpPr txBox="1"/>
            <p:nvPr/>
          </p:nvSpPr>
          <p:spPr>
            <a:xfrm>
              <a:off x="2741888" y="3810128"/>
              <a:ext cx="2732154" cy="261610"/>
            </a:xfrm>
            <a:prstGeom prst="rect">
              <a:avLst/>
            </a:prstGeom>
            <a:noFill/>
          </p:spPr>
          <p:txBody>
            <a:bodyPr wrap="square">
              <a:spAutoFit/>
            </a:bodyPr>
            <a:lstStyle/>
            <a:p>
              <a:pPr algn="ctr">
                <a:buClr>
                  <a:schemeClr val="accent1"/>
                </a:buClr>
              </a:pPr>
              <a:r>
                <a:rPr lang="en-US" sz="1100" dirty="0">
                  <a:solidFill>
                    <a:srgbClr val="1F77B4"/>
                  </a:solidFill>
                </a:rPr>
                <a:t>constant 4 W/m for 4 cm-thick absorber</a:t>
              </a:r>
              <a:endParaRPr lang="en-GB" sz="1100" dirty="0">
                <a:solidFill>
                  <a:srgbClr val="1F77B4"/>
                </a:solidFill>
              </a:endParaRPr>
            </a:p>
          </p:txBody>
        </p:sp>
      </p:grpSp>
      <p:grpSp>
        <p:nvGrpSpPr>
          <p:cNvPr id="11" name="Group 10">
            <a:extLst>
              <a:ext uri="{FF2B5EF4-FFF2-40B4-BE49-F238E27FC236}">
                <a16:creationId xmlns:a16="http://schemas.microsoft.com/office/drawing/2014/main" id="{CE2CD302-A61C-6CBF-876B-0F5EE09EE891}"/>
              </a:ext>
            </a:extLst>
          </p:cNvPr>
          <p:cNvGrpSpPr/>
          <p:nvPr/>
        </p:nvGrpSpPr>
        <p:grpSpPr>
          <a:xfrm>
            <a:off x="2087216" y="1633403"/>
            <a:ext cx="7056784" cy="546448"/>
            <a:chOff x="2855661" y="1616417"/>
            <a:chExt cx="7476979" cy="546448"/>
          </a:xfrm>
        </p:grpSpPr>
        <p:sp>
          <p:nvSpPr>
            <p:cNvPr id="12" name="TextBox 11">
              <a:extLst>
                <a:ext uri="{FF2B5EF4-FFF2-40B4-BE49-F238E27FC236}">
                  <a16:creationId xmlns:a16="http://schemas.microsoft.com/office/drawing/2014/main" id="{252D2937-CFD6-B41C-E801-CA6F77FCBF96}"/>
                </a:ext>
              </a:extLst>
            </p:cNvPr>
            <p:cNvSpPr txBox="1"/>
            <p:nvPr/>
          </p:nvSpPr>
          <p:spPr>
            <a:xfrm>
              <a:off x="3923928" y="1616417"/>
              <a:ext cx="6408712" cy="430887"/>
            </a:xfrm>
            <a:prstGeom prst="rect">
              <a:avLst/>
            </a:prstGeom>
            <a:noFill/>
          </p:spPr>
          <p:txBody>
            <a:bodyPr wrap="square">
              <a:spAutoFit/>
            </a:bodyPr>
            <a:lstStyle/>
            <a:p>
              <a:pPr algn="ctr">
                <a:buClr>
                  <a:schemeClr val="accent1"/>
                </a:buClr>
              </a:pPr>
              <a:r>
                <a:rPr lang="en-GB" sz="1100" dirty="0">
                  <a:solidFill>
                    <a:srgbClr val="FF3645"/>
                  </a:solidFill>
                </a:rPr>
                <a:t>Heat load to the coils ~ independent of coil </a:t>
              </a:r>
              <a:r>
                <a:rPr lang="en-GB" sz="1100" i="1" dirty="0">
                  <a:solidFill>
                    <a:srgbClr val="FF3645"/>
                  </a:solidFill>
                </a:rPr>
                <a:t>T</a:t>
              </a:r>
              <a:r>
                <a:rPr lang="en-GB" sz="1100" dirty="0">
                  <a:solidFill>
                    <a:srgbClr val="FF3645"/>
                  </a:solidFill>
                </a:rPr>
                <a:t>, </a:t>
              </a:r>
              <a:br>
                <a:rPr lang="en-GB" sz="1100" dirty="0">
                  <a:solidFill>
                    <a:srgbClr val="FF3645"/>
                  </a:solidFill>
                </a:rPr>
              </a:br>
              <a:r>
                <a:rPr lang="en-GB" sz="1100" dirty="0">
                  <a:solidFill>
                    <a:srgbClr val="FF3645"/>
                  </a:solidFill>
                </a:rPr>
                <a:t>effort to extract the heat will depend heavily on it</a:t>
              </a:r>
            </a:p>
          </p:txBody>
        </p:sp>
        <p:cxnSp>
          <p:nvCxnSpPr>
            <p:cNvPr id="13" name="Straight Arrow Connector 12">
              <a:extLst>
                <a:ext uri="{FF2B5EF4-FFF2-40B4-BE49-F238E27FC236}">
                  <a16:creationId xmlns:a16="http://schemas.microsoft.com/office/drawing/2014/main" id="{BF29DE2A-95C8-8D36-2531-AB59082CB785}"/>
                </a:ext>
              </a:extLst>
            </p:cNvPr>
            <p:cNvCxnSpPr>
              <a:cxnSpLocks/>
            </p:cNvCxnSpPr>
            <p:nvPr/>
          </p:nvCxnSpPr>
          <p:spPr>
            <a:xfrm flipH="1">
              <a:off x="4788024" y="1938057"/>
              <a:ext cx="700377" cy="215121"/>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840E8EF6-1E71-22D0-0C84-C78887D877F9}"/>
                </a:ext>
              </a:extLst>
            </p:cNvPr>
            <p:cNvCxnSpPr>
              <a:cxnSpLocks/>
            </p:cNvCxnSpPr>
            <p:nvPr/>
          </p:nvCxnSpPr>
          <p:spPr>
            <a:xfrm flipH="1">
              <a:off x="6300193" y="2011972"/>
              <a:ext cx="56964" cy="14259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55EBDCC3-2039-1721-08D3-E7365DCED7CA}"/>
                </a:ext>
              </a:extLst>
            </p:cNvPr>
            <p:cNvCxnSpPr>
              <a:cxnSpLocks/>
            </p:cNvCxnSpPr>
            <p:nvPr/>
          </p:nvCxnSpPr>
          <p:spPr>
            <a:xfrm flipH="1">
              <a:off x="2855661" y="1823363"/>
              <a:ext cx="2724451" cy="339502"/>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2332DFC3-FE39-77D3-196B-CFBC19DEC47E}"/>
                </a:ext>
              </a:extLst>
            </p:cNvPr>
            <p:cNvCxnSpPr>
              <a:cxnSpLocks/>
            </p:cNvCxnSpPr>
            <p:nvPr/>
          </p:nvCxnSpPr>
          <p:spPr>
            <a:xfrm>
              <a:off x="8198518" y="1999783"/>
              <a:ext cx="107282" cy="163082"/>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841381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Image 84" descr="MCC-LogoCERN.jpg"/>
          <p:cNvPicPr>
            <a:picLocks noChangeAspect="1"/>
          </p:cNvPicPr>
          <p:nvPr/>
        </p:nvPicPr>
        <p:blipFill>
          <a:blip r:embed="rId2"/>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3"/>
          <a:stretch>
            <a:fillRect/>
          </a:stretch>
        </p:blipFill>
        <p:spPr>
          <a:xfrm>
            <a:off x="132503" y="57150"/>
            <a:ext cx="1391497" cy="1391497"/>
          </a:xfrm>
          <a:prstGeom prst="rect">
            <a:avLst/>
          </a:prstGeom>
        </p:spPr>
      </p:pic>
      <p:sp>
        <p:nvSpPr>
          <p:cNvPr id="11" name="ZoneTexte 10"/>
          <p:cNvSpPr txBox="1"/>
          <p:nvPr/>
        </p:nvSpPr>
        <p:spPr>
          <a:xfrm>
            <a:off x="916782" y="2427734"/>
            <a:ext cx="7147180" cy="584775"/>
          </a:xfrm>
          <a:prstGeom prst="rect">
            <a:avLst/>
          </a:prstGeom>
          <a:noFill/>
        </p:spPr>
        <p:txBody>
          <a:bodyPr wrap="square" rtlCol="0">
            <a:spAutoFit/>
          </a:bodyPr>
          <a:lstStyle/>
          <a:p>
            <a:pPr algn="ctr"/>
            <a:r>
              <a:rPr lang="en-GB" sz="3200" b="1" i="1" dirty="0">
                <a:latin typeface="Arial Narrow"/>
                <a:cs typeface="Arial Narrow"/>
              </a:rPr>
              <a:t>From heat load to energy consumption</a:t>
            </a:r>
          </a:p>
        </p:txBody>
      </p:sp>
    </p:spTree>
    <p:extLst>
      <p:ext uri="{BB962C8B-B14F-4D97-AF65-F5344CB8AC3E}">
        <p14:creationId xmlns:p14="http://schemas.microsoft.com/office/powerpoint/2010/main" val="33524035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6F29551-2E76-AC55-720D-DB266C7D7AA2}"/>
              </a:ext>
            </a:extLst>
          </p:cNvPr>
          <p:cNvSpPr>
            <a:spLocks noGrp="1"/>
          </p:cNvSpPr>
          <p:nvPr>
            <p:ph sz="quarter" idx="12"/>
          </p:nvPr>
        </p:nvSpPr>
        <p:spPr/>
        <p:txBody>
          <a:bodyPr/>
          <a:lstStyle/>
          <a:p>
            <a:r>
              <a:rPr lang="en-GB" sz="1800" b="1" dirty="0"/>
              <a:t>Tentative objective: </a:t>
            </a:r>
            <a:r>
              <a:rPr lang="en-GB" sz="1800" dirty="0"/>
              <a:t>take the operating electrical power estimated in the Snowmass report</a:t>
            </a:r>
            <a:r>
              <a:rPr lang="en-GB" sz="1800" baseline="30000" dirty="0"/>
              <a:t>1 </a:t>
            </a:r>
            <a:r>
              <a:rPr lang="en-GB" sz="1800" dirty="0"/>
              <a:t>for the Muon Collider:</a:t>
            </a:r>
          </a:p>
          <a:p>
            <a:endParaRPr lang="en-GB" sz="1800" dirty="0"/>
          </a:p>
          <a:p>
            <a:endParaRPr lang="en-GB" sz="1800" dirty="0"/>
          </a:p>
          <a:p>
            <a:r>
              <a:rPr lang="en-GB" sz="1800" dirty="0"/>
              <a:t>Assume </a:t>
            </a:r>
            <a:r>
              <a:rPr lang="en-GB" sz="1800" b="1" dirty="0"/>
              <a:t>10%</a:t>
            </a:r>
            <a:r>
              <a:rPr lang="en-GB" sz="1800" dirty="0"/>
              <a:t> of that electrical power is used for cryogenic infrastructure </a:t>
            </a:r>
            <a:r>
              <a:rPr lang="en-GB" sz="1800" b="1" dirty="0"/>
              <a:t>→ 30 MW</a:t>
            </a:r>
          </a:p>
          <a:p>
            <a:r>
              <a:rPr lang="en-GB" sz="1800" dirty="0"/>
              <a:t>Of those 30 MW allocate </a:t>
            </a:r>
            <a:r>
              <a:rPr lang="en-GB" sz="1800" b="1" dirty="0"/>
              <a:t>25 MW for the collider ring</a:t>
            </a:r>
          </a:p>
          <a:p>
            <a:endParaRPr lang="en-GB" sz="1800" dirty="0"/>
          </a:p>
          <a:p>
            <a:endParaRPr lang="en-GB" sz="1800" dirty="0"/>
          </a:p>
          <a:p>
            <a:endParaRPr lang="en-GB" sz="1050" dirty="0"/>
          </a:p>
        </p:txBody>
      </p:sp>
      <p:sp>
        <p:nvSpPr>
          <p:cNvPr id="3" name="Slide Number Placeholder 2">
            <a:extLst>
              <a:ext uri="{FF2B5EF4-FFF2-40B4-BE49-F238E27FC236}">
                <a16:creationId xmlns:a16="http://schemas.microsoft.com/office/drawing/2014/main" id="{ADE22806-E4E7-9747-D917-DF99DCFBB283}"/>
              </a:ext>
            </a:extLst>
          </p:cNvPr>
          <p:cNvSpPr>
            <a:spLocks noGrp="1"/>
          </p:cNvSpPr>
          <p:nvPr>
            <p:ph type="sldNum" sz="quarter" idx="4"/>
          </p:nvPr>
        </p:nvSpPr>
        <p:spPr/>
        <p:txBody>
          <a:bodyPr/>
          <a:lstStyle/>
          <a:p>
            <a:fld id="{974172A1-1CBF-0B40-9234-7D4D80EC19EA}" type="slidenum">
              <a:rPr lang="en-GB" smtClean="0"/>
              <a:pPr/>
              <a:t>14</a:t>
            </a:fld>
            <a:endParaRPr lang="en-GB" dirty="0"/>
          </a:p>
        </p:txBody>
      </p:sp>
      <p:sp>
        <p:nvSpPr>
          <p:cNvPr id="4" name="Title 3">
            <a:extLst>
              <a:ext uri="{FF2B5EF4-FFF2-40B4-BE49-F238E27FC236}">
                <a16:creationId xmlns:a16="http://schemas.microsoft.com/office/drawing/2014/main" id="{43E8CEF4-D576-6F28-0428-B2F2386052A5}"/>
              </a:ext>
            </a:extLst>
          </p:cNvPr>
          <p:cNvSpPr>
            <a:spLocks noGrp="1"/>
          </p:cNvSpPr>
          <p:nvPr>
            <p:ph type="title"/>
          </p:nvPr>
        </p:nvSpPr>
        <p:spPr/>
        <p:txBody>
          <a:bodyPr/>
          <a:lstStyle/>
          <a:p>
            <a:r>
              <a:rPr lang="en-GB" dirty="0"/>
              <a:t>Power consumption budget for Cryogenics</a:t>
            </a:r>
          </a:p>
        </p:txBody>
      </p:sp>
      <p:sp>
        <p:nvSpPr>
          <p:cNvPr id="8" name="TextBox 7">
            <a:extLst>
              <a:ext uri="{FF2B5EF4-FFF2-40B4-BE49-F238E27FC236}">
                <a16:creationId xmlns:a16="http://schemas.microsoft.com/office/drawing/2014/main" id="{195D1161-AAE8-FFFB-233E-85FB7AAB0EAA}"/>
              </a:ext>
            </a:extLst>
          </p:cNvPr>
          <p:cNvSpPr txBox="1"/>
          <p:nvPr/>
        </p:nvSpPr>
        <p:spPr>
          <a:xfrm>
            <a:off x="107504" y="4719846"/>
            <a:ext cx="8532440" cy="276999"/>
          </a:xfrm>
          <a:prstGeom prst="rect">
            <a:avLst/>
          </a:prstGeom>
          <a:noFill/>
        </p:spPr>
        <p:txBody>
          <a:bodyPr wrap="square">
            <a:spAutoFit/>
          </a:bodyPr>
          <a:lstStyle/>
          <a:p>
            <a:r>
              <a:rPr lang="en-GB" sz="1200" b="0" i="0" u="none" strike="noStrike" baseline="30000" dirty="0">
                <a:effectLst/>
                <a:latin typeface="Arial Narrow" panose="020B0606020202030204" pitchFamily="34" charset="0"/>
              </a:rPr>
              <a:t>1</a:t>
            </a:r>
            <a:r>
              <a:rPr lang="en-GB" sz="1200" b="0" i="0" u="none" strike="noStrike" dirty="0">
                <a:effectLst/>
                <a:latin typeface="Arial Narrow" panose="020B0606020202030204" pitchFamily="34" charset="0"/>
              </a:rPr>
              <a:t> Report of the Snowmass 2021 Collider Implementation Task Force, </a:t>
            </a:r>
            <a:r>
              <a:rPr lang="en-GB" sz="1200" dirty="0">
                <a:latin typeface="Arial Narrow" panose="020B0606020202030204" pitchFamily="34" charset="0"/>
                <a:hlinkClick r:id=""/>
              </a:rPr>
              <a:t>https://arxiv.org/abs/2208.06030</a:t>
            </a:r>
            <a:endParaRPr lang="en-GB" sz="1200" dirty="0">
              <a:latin typeface="Arial Narrow" panose="020B0606020202030204" pitchFamily="34" charset="0"/>
            </a:endParaRPr>
          </a:p>
        </p:txBody>
      </p:sp>
      <p:pic>
        <p:nvPicPr>
          <p:cNvPr id="10" name="Picture 9">
            <a:extLst>
              <a:ext uri="{FF2B5EF4-FFF2-40B4-BE49-F238E27FC236}">
                <a16:creationId xmlns:a16="http://schemas.microsoft.com/office/drawing/2014/main" id="{FC80CA7F-A5A9-F69D-8D9B-527036A8DA61}"/>
              </a:ext>
            </a:extLst>
          </p:cNvPr>
          <p:cNvPicPr>
            <a:picLocks noChangeAspect="1"/>
          </p:cNvPicPr>
          <p:nvPr/>
        </p:nvPicPr>
        <p:blipFill>
          <a:blip r:embed="rId2"/>
          <a:stretch>
            <a:fillRect/>
          </a:stretch>
        </p:blipFill>
        <p:spPr>
          <a:xfrm>
            <a:off x="2785065" y="1642182"/>
            <a:ext cx="4998959" cy="856109"/>
          </a:xfrm>
          <a:prstGeom prst="rect">
            <a:avLst/>
          </a:prstGeom>
        </p:spPr>
      </p:pic>
      <p:sp>
        <p:nvSpPr>
          <p:cNvPr id="12" name="Rectangle: Rounded Corners 11">
            <a:extLst>
              <a:ext uri="{FF2B5EF4-FFF2-40B4-BE49-F238E27FC236}">
                <a16:creationId xmlns:a16="http://schemas.microsoft.com/office/drawing/2014/main" id="{DE1AAE99-3641-C096-6237-D0D51B3A4B27}"/>
              </a:ext>
            </a:extLst>
          </p:cNvPr>
          <p:cNvSpPr/>
          <p:nvPr/>
        </p:nvSpPr>
        <p:spPr>
          <a:xfrm>
            <a:off x="7031175" y="1699652"/>
            <a:ext cx="722066" cy="798639"/>
          </a:xfrm>
          <a:prstGeom prst="roundRect">
            <a:avLst>
              <a:gd name="adj" fmla="val 13368"/>
            </a:avLst>
          </a:prstGeom>
          <a:noFill/>
          <a:ln w="285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B9DF1B72-E97B-1AF7-2092-79D5643C65F5}"/>
              </a:ext>
            </a:extLst>
          </p:cNvPr>
          <p:cNvSpPr txBox="1"/>
          <p:nvPr/>
        </p:nvSpPr>
        <p:spPr>
          <a:xfrm>
            <a:off x="909082" y="3436420"/>
            <a:ext cx="3096345" cy="36933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sz="1800" b="1" dirty="0">
                <a:latin typeface="Arial Narrow" panose="020B0606020202030204" pitchFamily="34" charset="0"/>
              </a:rPr>
              <a:t>25 </a:t>
            </a:r>
            <a:r>
              <a:rPr lang="en-GB" sz="1800" b="1" dirty="0" err="1">
                <a:latin typeface="Arial Narrow" panose="020B0606020202030204" pitchFamily="34" charset="0"/>
              </a:rPr>
              <a:t>MW</a:t>
            </a:r>
            <a:r>
              <a:rPr lang="en-GB" sz="1800" b="1" baseline="-25000" dirty="0" err="1">
                <a:latin typeface="Arial Narrow" panose="020B0606020202030204" pitchFamily="34" charset="0"/>
              </a:rPr>
              <a:t>el</a:t>
            </a:r>
            <a:r>
              <a:rPr lang="en-GB" sz="1800" b="1" dirty="0">
                <a:latin typeface="Arial Narrow" panose="020B0606020202030204" pitchFamily="34" charset="0"/>
              </a:rPr>
              <a:t> for the 10 TeV machine</a:t>
            </a:r>
            <a:endParaRPr lang="en-GB" dirty="0">
              <a:latin typeface="Arial Narrow" panose="020B0606020202030204" pitchFamily="34" charset="0"/>
            </a:endParaRPr>
          </a:p>
        </p:txBody>
      </p:sp>
      <p:sp>
        <p:nvSpPr>
          <p:cNvPr id="15" name="Arrow: Right 14">
            <a:extLst>
              <a:ext uri="{FF2B5EF4-FFF2-40B4-BE49-F238E27FC236}">
                <a16:creationId xmlns:a16="http://schemas.microsoft.com/office/drawing/2014/main" id="{DFC36B4A-05E1-17BD-9A2F-B8F0F8D9249C}"/>
              </a:ext>
            </a:extLst>
          </p:cNvPr>
          <p:cNvSpPr/>
          <p:nvPr/>
        </p:nvSpPr>
        <p:spPr>
          <a:xfrm>
            <a:off x="4120284" y="3506146"/>
            <a:ext cx="360040" cy="218066"/>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2201ADA9-16BB-AD69-C498-4B98E7642C73}"/>
              </a:ext>
            </a:extLst>
          </p:cNvPr>
          <p:cNvSpPr txBox="1"/>
          <p:nvPr/>
        </p:nvSpPr>
        <p:spPr>
          <a:xfrm>
            <a:off x="4550510" y="3436420"/>
            <a:ext cx="1330524" cy="36933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sz="1800" b="1" dirty="0">
                <a:latin typeface="Arial Narrow" panose="020B0606020202030204" pitchFamily="34" charset="0"/>
              </a:rPr>
              <a:t>2.5 </a:t>
            </a:r>
            <a:r>
              <a:rPr lang="en-GB" sz="1800" b="1" dirty="0" err="1">
                <a:latin typeface="Arial Narrow" panose="020B0606020202030204" pitchFamily="34" charset="0"/>
              </a:rPr>
              <a:t>MW</a:t>
            </a:r>
            <a:r>
              <a:rPr lang="en-GB" sz="1800" b="1" baseline="-25000" dirty="0" err="1">
                <a:latin typeface="Arial Narrow" panose="020B0606020202030204" pitchFamily="34" charset="0"/>
              </a:rPr>
              <a:t>el</a:t>
            </a:r>
            <a:r>
              <a:rPr lang="en-GB" sz="1800" b="1" dirty="0">
                <a:latin typeface="Arial Narrow" panose="020B0606020202030204" pitchFamily="34" charset="0"/>
              </a:rPr>
              <a:t>/km</a:t>
            </a:r>
            <a:endParaRPr lang="en-GB" dirty="0">
              <a:latin typeface="Arial Narrow" panose="020B0606020202030204" pitchFamily="34" charset="0"/>
            </a:endParaRPr>
          </a:p>
        </p:txBody>
      </p:sp>
      <p:sp>
        <p:nvSpPr>
          <p:cNvPr id="17" name="Arrow: Right 16">
            <a:extLst>
              <a:ext uri="{FF2B5EF4-FFF2-40B4-BE49-F238E27FC236}">
                <a16:creationId xmlns:a16="http://schemas.microsoft.com/office/drawing/2014/main" id="{C9560665-34A4-6894-1A63-7A34D1F3FB39}"/>
              </a:ext>
            </a:extLst>
          </p:cNvPr>
          <p:cNvSpPr/>
          <p:nvPr/>
        </p:nvSpPr>
        <p:spPr>
          <a:xfrm>
            <a:off x="5943025" y="3506146"/>
            <a:ext cx="360040" cy="218066"/>
          </a:xfrm>
          <a:prstGeom prst="right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2B40D4C5-518E-D0FD-AD17-992167CB3213}"/>
              </a:ext>
            </a:extLst>
          </p:cNvPr>
          <p:cNvSpPr txBox="1"/>
          <p:nvPr/>
        </p:nvSpPr>
        <p:spPr>
          <a:xfrm>
            <a:off x="6420091" y="3424039"/>
            <a:ext cx="1237025" cy="369332"/>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pPr algn="ctr"/>
            <a:r>
              <a:rPr lang="en-GB" sz="1800" b="1" dirty="0">
                <a:latin typeface="Arial Narrow" panose="020B0606020202030204" pitchFamily="34" charset="0"/>
              </a:rPr>
              <a:t>2.5 </a:t>
            </a:r>
            <a:r>
              <a:rPr lang="en-GB" sz="1800" b="1" dirty="0" err="1">
                <a:latin typeface="Arial Narrow" panose="020B0606020202030204" pitchFamily="34" charset="0"/>
              </a:rPr>
              <a:t>kW</a:t>
            </a:r>
            <a:r>
              <a:rPr lang="en-GB" sz="1800" b="1" baseline="-25000" dirty="0" err="1">
                <a:latin typeface="Arial Narrow" panose="020B0606020202030204" pitchFamily="34" charset="0"/>
              </a:rPr>
              <a:t>el</a:t>
            </a:r>
            <a:r>
              <a:rPr lang="en-GB" sz="1800" b="1" dirty="0">
                <a:latin typeface="Arial Narrow" panose="020B0606020202030204" pitchFamily="34" charset="0"/>
              </a:rPr>
              <a:t>/m</a:t>
            </a:r>
            <a:endParaRPr lang="en-GB" dirty="0">
              <a:latin typeface="Arial Narrow" panose="020B0606020202030204" pitchFamily="34" charset="0"/>
            </a:endParaRPr>
          </a:p>
        </p:txBody>
      </p:sp>
      <p:sp>
        <p:nvSpPr>
          <p:cNvPr id="21" name="TextBox 20">
            <a:extLst>
              <a:ext uri="{FF2B5EF4-FFF2-40B4-BE49-F238E27FC236}">
                <a16:creationId xmlns:a16="http://schemas.microsoft.com/office/drawing/2014/main" id="{2191F860-1CC9-BD2D-729B-B969D9A9E0B3}"/>
              </a:ext>
            </a:extLst>
          </p:cNvPr>
          <p:cNvSpPr txBox="1"/>
          <p:nvPr/>
        </p:nvSpPr>
        <p:spPr>
          <a:xfrm>
            <a:off x="1195975" y="4022580"/>
            <a:ext cx="6174509" cy="369332"/>
          </a:xfrm>
          <a:prstGeom prst="rect">
            <a:avLst/>
          </a:prstGeom>
          <a:ln>
            <a:solidFill>
              <a:schemeClr val="accent5"/>
            </a:solidFill>
          </a:ln>
        </p:spPr>
        <p:style>
          <a:lnRef idx="2">
            <a:schemeClr val="accent1"/>
          </a:lnRef>
          <a:fillRef idx="1">
            <a:schemeClr val="lt1"/>
          </a:fillRef>
          <a:effectRef idx="0">
            <a:schemeClr val="accent1"/>
          </a:effectRef>
          <a:fontRef idx="minor">
            <a:schemeClr val="dk1"/>
          </a:fontRef>
        </p:style>
        <p:txBody>
          <a:bodyPr wrap="square">
            <a:spAutoFit/>
          </a:bodyPr>
          <a:lstStyle/>
          <a:p>
            <a:pPr marL="0" indent="0" algn="ctr">
              <a:buNone/>
            </a:pPr>
            <a:r>
              <a:rPr lang="en-GB" sz="1800" dirty="0">
                <a:latin typeface="Arial Narrow" panose="020B0606020202030204" pitchFamily="34" charset="0"/>
              </a:rPr>
              <a:t>We aim to stay at around </a:t>
            </a:r>
            <a:r>
              <a:rPr lang="en-GB" sz="1800" b="1" dirty="0">
                <a:latin typeface="Arial Narrow" panose="020B0606020202030204" pitchFamily="34" charset="0"/>
              </a:rPr>
              <a:t>2.5 </a:t>
            </a:r>
            <a:r>
              <a:rPr lang="en-GB" sz="1800" b="1" dirty="0" err="1">
                <a:latin typeface="Arial Narrow" panose="020B0606020202030204" pitchFamily="34" charset="0"/>
              </a:rPr>
              <a:t>kW</a:t>
            </a:r>
            <a:r>
              <a:rPr lang="en-GB" sz="1800" b="1" baseline="-25000" dirty="0" err="1">
                <a:latin typeface="Arial Narrow" panose="020B0606020202030204" pitchFamily="34" charset="0"/>
              </a:rPr>
              <a:t>el</a:t>
            </a:r>
            <a:r>
              <a:rPr lang="en-GB" sz="1800" b="1" dirty="0">
                <a:latin typeface="Arial Narrow" panose="020B0606020202030204" pitchFamily="34" charset="0"/>
              </a:rPr>
              <a:t>/m </a:t>
            </a:r>
            <a:r>
              <a:rPr lang="en-GB" sz="1800" dirty="0">
                <a:latin typeface="Arial Narrow" panose="020B0606020202030204" pitchFamily="34" charset="0"/>
              </a:rPr>
              <a:t>of collider (lower is better! </a:t>
            </a:r>
            <a:r>
              <a:rPr lang="en-GB" sz="1800" dirty="0">
                <a:latin typeface="Arial Narrow" panose="020B0606020202030204" pitchFamily="34" charset="0"/>
                <a:sym typeface="Wingdings" panose="05000000000000000000" pitchFamily="2" charset="2"/>
              </a:rPr>
              <a:t></a:t>
            </a:r>
            <a:r>
              <a:rPr lang="en-GB" sz="1800" dirty="0">
                <a:latin typeface="Arial Narrow" panose="020B0606020202030204" pitchFamily="34" charset="0"/>
              </a:rPr>
              <a:t>) </a:t>
            </a:r>
          </a:p>
        </p:txBody>
      </p:sp>
    </p:spTree>
    <p:extLst>
      <p:ext uri="{BB962C8B-B14F-4D97-AF65-F5344CB8AC3E}">
        <p14:creationId xmlns:p14="http://schemas.microsoft.com/office/powerpoint/2010/main" val="14676644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AA460056-2F31-BA25-17DE-A7BA802B22E5}"/>
              </a:ext>
            </a:extLst>
          </p:cNvPr>
          <p:cNvSpPr txBox="1"/>
          <p:nvPr/>
        </p:nvSpPr>
        <p:spPr>
          <a:xfrm>
            <a:off x="1227755" y="4107567"/>
            <a:ext cx="6544474" cy="246221"/>
          </a:xfrm>
          <a:prstGeom prst="rect">
            <a:avLst/>
          </a:prstGeom>
          <a:noFill/>
          <a:ln>
            <a:noFill/>
          </a:ln>
        </p:spPr>
        <p:txBody>
          <a:bodyPr wrap="square">
            <a:spAutoFit/>
          </a:bodyPr>
          <a:lstStyle/>
          <a:p>
            <a:pPr algn="ctr"/>
            <a:r>
              <a:rPr lang="en-GB" sz="1000" dirty="0">
                <a:solidFill>
                  <a:srgbClr val="254F73"/>
                </a:solidFill>
              </a:rPr>
              <a:t>Shown: </a:t>
            </a:r>
            <a:r>
              <a:rPr lang="en-GB" sz="1000" dirty="0"/>
              <a:t>Cooling effort at refrigerator I/F, absorber thickness 4 cm, shield and heat intercept 80 K</a:t>
            </a:r>
          </a:p>
        </p:txBody>
      </p:sp>
      <p:pic>
        <p:nvPicPr>
          <p:cNvPr id="2" name="Picture 1" descr="A picture containing text, screenshot, diagram, font&#10;&#10;Description automatically generated">
            <a:extLst>
              <a:ext uri="{FF2B5EF4-FFF2-40B4-BE49-F238E27FC236}">
                <a16:creationId xmlns:a16="http://schemas.microsoft.com/office/drawing/2014/main" id="{BD87FDE5-76A8-F53C-1AF3-E7D7BB973F1F}"/>
              </a:ext>
            </a:extLst>
          </p:cNvPr>
          <p:cNvPicPr>
            <a:picLocks noChangeAspect="1"/>
          </p:cNvPicPr>
          <p:nvPr/>
        </p:nvPicPr>
        <p:blipFill rotWithShape="1">
          <a:blip r:embed="rId3"/>
          <a:srcRect l="10069" r="20000"/>
          <a:stretch/>
        </p:blipFill>
        <p:spPr>
          <a:xfrm>
            <a:off x="7587676" y="24383"/>
            <a:ext cx="1548273" cy="1476000"/>
          </a:xfrm>
          <a:prstGeom prst="rect">
            <a:avLst/>
          </a:prstGeom>
        </p:spPr>
      </p:pic>
      <p:pic>
        <p:nvPicPr>
          <p:cNvPr id="7" name="Picture 6" descr="A picture containing text, screenshot, diagram, font&#10;&#10;Description automatically generated">
            <a:extLst>
              <a:ext uri="{FF2B5EF4-FFF2-40B4-BE49-F238E27FC236}">
                <a16:creationId xmlns:a16="http://schemas.microsoft.com/office/drawing/2014/main" id="{1E4C625A-9B27-A01A-402C-9D9F416A7A13}"/>
              </a:ext>
            </a:extLst>
          </p:cNvPr>
          <p:cNvPicPr>
            <a:picLocks noChangeAspect="1"/>
          </p:cNvPicPr>
          <p:nvPr/>
        </p:nvPicPr>
        <p:blipFill rotWithShape="1">
          <a:blip r:embed="rId4"/>
          <a:srcRect t="6151" r="16782"/>
          <a:stretch/>
        </p:blipFill>
        <p:spPr>
          <a:xfrm>
            <a:off x="1207102" y="1830862"/>
            <a:ext cx="7609534" cy="2145374"/>
          </a:xfrm>
          <a:prstGeom prst="rect">
            <a:avLst/>
          </a:prstGeom>
        </p:spPr>
      </p:pic>
      <p:sp>
        <p:nvSpPr>
          <p:cNvPr id="3" name="Slide Number Placeholder 2">
            <a:extLst>
              <a:ext uri="{FF2B5EF4-FFF2-40B4-BE49-F238E27FC236}">
                <a16:creationId xmlns:a16="http://schemas.microsoft.com/office/drawing/2014/main" id="{DDA9ACDF-9F91-9C96-8A70-4DCE616FA2D2}"/>
              </a:ext>
            </a:extLst>
          </p:cNvPr>
          <p:cNvSpPr>
            <a:spLocks noGrp="1"/>
          </p:cNvSpPr>
          <p:nvPr>
            <p:ph type="sldNum" sz="quarter" idx="4"/>
          </p:nvPr>
        </p:nvSpPr>
        <p:spPr/>
        <p:txBody>
          <a:bodyPr/>
          <a:lstStyle/>
          <a:p>
            <a:fld id="{974172A1-1CBF-0B40-9234-7D4D80EC19EA}" type="slidenum">
              <a:rPr lang="en-GB" smtClean="0"/>
              <a:pPr/>
              <a:t>15</a:t>
            </a:fld>
            <a:endParaRPr lang="en-GB" dirty="0"/>
          </a:p>
        </p:txBody>
      </p:sp>
      <p:sp>
        <p:nvSpPr>
          <p:cNvPr id="4" name="Title 3">
            <a:extLst>
              <a:ext uri="{FF2B5EF4-FFF2-40B4-BE49-F238E27FC236}">
                <a16:creationId xmlns:a16="http://schemas.microsoft.com/office/drawing/2014/main" id="{B085E2F0-63A2-57DE-A05D-36BEC0042F97}"/>
              </a:ext>
            </a:extLst>
          </p:cNvPr>
          <p:cNvSpPr>
            <a:spLocks noGrp="1"/>
          </p:cNvSpPr>
          <p:nvPr>
            <p:ph type="title"/>
          </p:nvPr>
        </p:nvSpPr>
        <p:spPr/>
        <p:txBody>
          <a:bodyPr/>
          <a:lstStyle/>
          <a:p>
            <a:r>
              <a:rPr lang="en-GB" dirty="0"/>
              <a:t>Power consumption at refrigerator I/F</a:t>
            </a:r>
            <a:br>
              <a:rPr lang="en-GB" dirty="0"/>
            </a:br>
            <a:r>
              <a:rPr lang="en-GB" sz="1800" dirty="0"/>
              <a:t>4 cm absorber, w/ heat intercept</a:t>
            </a:r>
            <a:endParaRPr lang="en-GB" dirty="0"/>
          </a:p>
        </p:txBody>
      </p:sp>
      <p:sp>
        <p:nvSpPr>
          <p:cNvPr id="12" name="TextBox 11">
            <a:extLst>
              <a:ext uri="{FF2B5EF4-FFF2-40B4-BE49-F238E27FC236}">
                <a16:creationId xmlns:a16="http://schemas.microsoft.com/office/drawing/2014/main" id="{C3B1D730-46D4-37B9-2403-52FF78643D99}"/>
              </a:ext>
            </a:extLst>
          </p:cNvPr>
          <p:cNvSpPr txBox="1"/>
          <p:nvPr/>
        </p:nvSpPr>
        <p:spPr>
          <a:xfrm>
            <a:off x="1115616" y="987574"/>
            <a:ext cx="6732984" cy="600164"/>
          </a:xfrm>
          <a:prstGeom prst="rect">
            <a:avLst/>
          </a:prstGeom>
          <a:noFill/>
        </p:spPr>
        <p:txBody>
          <a:bodyPr wrap="square">
            <a:spAutoFit/>
          </a:bodyPr>
          <a:lstStyle/>
          <a:p>
            <a:pPr>
              <a:buClr>
                <a:schemeClr val="accent1"/>
              </a:buClr>
            </a:pPr>
            <a:r>
              <a:rPr lang="en-US" sz="1100" dirty="0">
                <a:solidFill>
                  <a:srgbClr val="1F77B4"/>
                </a:solidFill>
              </a:rPr>
              <a:t>Blue: </a:t>
            </a:r>
            <a:r>
              <a:rPr lang="en-US" sz="1100" dirty="0"/>
              <a:t>electrical power required to provide cooling power at </a:t>
            </a:r>
            <a:r>
              <a:rPr lang="en-US" sz="1100" dirty="0">
                <a:solidFill>
                  <a:srgbClr val="1F77B4"/>
                </a:solidFill>
              </a:rPr>
              <a:t>cold mass temp. level</a:t>
            </a:r>
          </a:p>
          <a:p>
            <a:pPr>
              <a:buClr>
                <a:schemeClr val="accent1"/>
              </a:buClr>
            </a:pPr>
            <a:r>
              <a:rPr lang="en-US" sz="1100" dirty="0">
                <a:solidFill>
                  <a:srgbClr val="FF7F0E"/>
                </a:solidFill>
              </a:rPr>
              <a:t>Orange: </a:t>
            </a:r>
            <a:r>
              <a:rPr lang="en-US" sz="1100" dirty="0"/>
              <a:t>electrical power required to provide cooling power at </a:t>
            </a:r>
            <a:r>
              <a:rPr lang="en-US" sz="1100" dirty="0">
                <a:solidFill>
                  <a:srgbClr val="FF7F0E"/>
                </a:solidFill>
              </a:rPr>
              <a:t>absorber temp. level</a:t>
            </a:r>
          </a:p>
          <a:p>
            <a:pPr>
              <a:buClr>
                <a:schemeClr val="accent1"/>
              </a:buClr>
            </a:pPr>
            <a:r>
              <a:rPr lang="en-US" sz="1100" dirty="0">
                <a:solidFill>
                  <a:srgbClr val="C00000"/>
                </a:solidFill>
              </a:rPr>
              <a:t>Red: </a:t>
            </a:r>
            <a:r>
              <a:rPr lang="en-US" sz="1100" dirty="0"/>
              <a:t>electrical power required to provide cooling power at </a:t>
            </a:r>
            <a:r>
              <a:rPr lang="en-US" sz="1100" dirty="0">
                <a:solidFill>
                  <a:srgbClr val="D62728"/>
                </a:solidFill>
              </a:rPr>
              <a:t>thermal shield/heat intercept temp. level (80 K)</a:t>
            </a:r>
            <a:endParaRPr lang="en-GB" sz="1100" dirty="0">
              <a:solidFill>
                <a:srgbClr val="D62728"/>
              </a:solidFill>
            </a:endParaRPr>
          </a:p>
        </p:txBody>
      </p:sp>
      <p:sp>
        <p:nvSpPr>
          <p:cNvPr id="8" name="Rectangle 7">
            <a:extLst>
              <a:ext uri="{FF2B5EF4-FFF2-40B4-BE49-F238E27FC236}">
                <a16:creationId xmlns:a16="http://schemas.microsoft.com/office/drawing/2014/main" id="{762F1F8C-7FE5-7663-6EE7-15C83BFAA262}"/>
              </a:ext>
            </a:extLst>
          </p:cNvPr>
          <p:cNvSpPr/>
          <p:nvPr/>
        </p:nvSpPr>
        <p:spPr>
          <a:xfrm>
            <a:off x="1534466" y="3507856"/>
            <a:ext cx="7243200" cy="226023"/>
          </a:xfrm>
          <a:prstGeom prst="rect">
            <a:avLst/>
          </a:prstGeom>
          <a:solidFill>
            <a:srgbClr val="00B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13" name="Straight Arrow Connector 12">
            <a:extLst>
              <a:ext uri="{FF2B5EF4-FFF2-40B4-BE49-F238E27FC236}">
                <a16:creationId xmlns:a16="http://schemas.microsoft.com/office/drawing/2014/main" id="{8E609049-E6FD-923C-E0B7-04F7AE3E31DE}"/>
              </a:ext>
            </a:extLst>
          </p:cNvPr>
          <p:cNvCxnSpPr/>
          <p:nvPr/>
        </p:nvCxnSpPr>
        <p:spPr>
          <a:xfrm flipH="1">
            <a:off x="886394" y="3639783"/>
            <a:ext cx="648072" cy="0"/>
          </a:xfrm>
          <a:prstGeom prst="straightConnector1">
            <a:avLst/>
          </a:prstGeom>
          <a:ln>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F49498B1-68CF-CD12-6DBF-9D92426BF11D}"/>
              </a:ext>
            </a:extLst>
          </p:cNvPr>
          <p:cNvSpPr txBox="1"/>
          <p:nvPr/>
        </p:nvSpPr>
        <p:spPr>
          <a:xfrm>
            <a:off x="-108520" y="3252285"/>
            <a:ext cx="1145597" cy="769441"/>
          </a:xfrm>
          <a:prstGeom prst="rect">
            <a:avLst/>
          </a:prstGeom>
          <a:noFill/>
        </p:spPr>
        <p:txBody>
          <a:bodyPr wrap="square">
            <a:spAutoFit/>
          </a:bodyPr>
          <a:lstStyle/>
          <a:p>
            <a:pPr algn="ctr">
              <a:buClr>
                <a:schemeClr val="accent1"/>
              </a:buClr>
            </a:pPr>
            <a:r>
              <a:rPr lang="en-US" sz="1100" b="1" dirty="0">
                <a:solidFill>
                  <a:srgbClr val="00B050"/>
                </a:solidFill>
              </a:rPr>
              <a:t>Target: </a:t>
            </a:r>
            <a:br>
              <a:rPr lang="en-US" sz="1100" b="1" dirty="0">
                <a:solidFill>
                  <a:srgbClr val="00B050"/>
                </a:solidFill>
              </a:rPr>
            </a:br>
            <a:r>
              <a:rPr lang="en-US" sz="1100" b="1" dirty="0">
                <a:solidFill>
                  <a:srgbClr val="00B050"/>
                </a:solidFill>
              </a:rPr>
              <a:t>25 MW for Cryo in collider</a:t>
            </a:r>
            <a:endParaRPr lang="en-GB" sz="1100" b="1" dirty="0">
              <a:solidFill>
                <a:srgbClr val="00B050"/>
              </a:solidFill>
            </a:endParaRPr>
          </a:p>
        </p:txBody>
      </p:sp>
      <p:cxnSp>
        <p:nvCxnSpPr>
          <p:cNvPr id="9" name="Straight Arrow Connector 8">
            <a:extLst>
              <a:ext uri="{FF2B5EF4-FFF2-40B4-BE49-F238E27FC236}">
                <a16:creationId xmlns:a16="http://schemas.microsoft.com/office/drawing/2014/main" id="{3A5F82BC-9FF9-FC9E-1E6B-A23B5C807B44}"/>
              </a:ext>
            </a:extLst>
          </p:cNvPr>
          <p:cNvCxnSpPr>
            <a:cxnSpLocks/>
          </p:cNvCxnSpPr>
          <p:nvPr/>
        </p:nvCxnSpPr>
        <p:spPr>
          <a:xfrm>
            <a:off x="6156176" y="771550"/>
            <a:ext cx="1364808" cy="284124"/>
          </a:xfrm>
          <a:prstGeom prst="straightConnector1">
            <a:avLst/>
          </a:prstGeom>
          <a:ln>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75DC4C99-7304-996E-710F-825727A7C142}"/>
              </a:ext>
            </a:extLst>
          </p:cNvPr>
          <p:cNvSpPr txBox="1"/>
          <p:nvPr/>
        </p:nvSpPr>
        <p:spPr>
          <a:xfrm>
            <a:off x="-41343" y="4533564"/>
            <a:ext cx="8568952" cy="584775"/>
          </a:xfrm>
          <a:prstGeom prst="rect">
            <a:avLst/>
          </a:prstGeom>
          <a:noFill/>
        </p:spPr>
        <p:txBody>
          <a:bodyPr wrap="square">
            <a:spAutoFit/>
          </a:bodyPr>
          <a:lstStyle/>
          <a:p>
            <a:pPr>
              <a:buClr>
                <a:schemeClr val="accent1"/>
              </a:buClr>
            </a:pPr>
            <a:r>
              <a:rPr lang="en-US" sz="800" b="1" dirty="0"/>
              <a:t>N.B. I: </a:t>
            </a:r>
            <a:r>
              <a:rPr lang="en-US" sz="800" dirty="0"/>
              <a:t>For assumptions on calculation of cooling effort from heat loads, see spare slides</a:t>
            </a:r>
            <a:endParaRPr lang="en-US" sz="800" b="1" dirty="0"/>
          </a:p>
          <a:p>
            <a:pPr>
              <a:buClr>
                <a:schemeClr val="accent1"/>
              </a:buClr>
            </a:pPr>
            <a:r>
              <a:rPr lang="en-US" sz="800" b="1" dirty="0"/>
              <a:t>N.B. II: </a:t>
            </a:r>
            <a:r>
              <a:rPr lang="en-US" sz="800" dirty="0"/>
              <a:t>the cost to extract heat at 300 K is nearly zero, reflecting the fact that the distribution effort (circulation) is </a:t>
            </a:r>
            <a:r>
              <a:rPr lang="en-US" sz="800" b="1" dirty="0"/>
              <a:t>not yet included</a:t>
            </a:r>
          </a:p>
          <a:p>
            <a:pPr>
              <a:buClr>
                <a:schemeClr val="accent1"/>
              </a:buClr>
            </a:pPr>
            <a:r>
              <a:rPr lang="en-US" sz="800" b="1" dirty="0"/>
              <a:t>N.B. III: </a:t>
            </a:r>
            <a:r>
              <a:rPr lang="en-US" sz="800" dirty="0"/>
              <a:t>although COP</a:t>
            </a:r>
            <a:r>
              <a:rPr lang="en-US" sz="800" baseline="30000" dirty="0"/>
              <a:t>-1</a:t>
            </a:r>
            <a:r>
              <a:rPr lang="en-US" sz="800" dirty="0"/>
              <a:t> based on cryoplants using certain fluids, so far, we’re talking only about temp. level, </a:t>
            </a:r>
            <a:r>
              <a:rPr lang="en-US" sz="800" i="1" dirty="0"/>
              <a:t>i.e.</a:t>
            </a:r>
            <a:r>
              <a:rPr lang="en-US" sz="800" dirty="0"/>
              <a:t>, no fluid-dependent costs considered </a:t>
            </a:r>
            <a:br>
              <a:rPr lang="en-US" sz="800" dirty="0"/>
            </a:br>
            <a:r>
              <a:rPr lang="en-US" sz="800" dirty="0"/>
              <a:t>(as distribution, special handling, </a:t>
            </a:r>
            <a:r>
              <a:rPr lang="en-US" sz="800" dirty="0" err="1"/>
              <a:t>etc</a:t>
            </a:r>
            <a:r>
              <a:rPr lang="en-US" sz="800" dirty="0"/>
              <a:t>…)</a:t>
            </a:r>
            <a:endParaRPr lang="en-GB" sz="800" dirty="0"/>
          </a:p>
        </p:txBody>
      </p:sp>
      <p:sp>
        <p:nvSpPr>
          <p:cNvPr id="5" name="Rectangle 4">
            <a:extLst>
              <a:ext uri="{FF2B5EF4-FFF2-40B4-BE49-F238E27FC236}">
                <a16:creationId xmlns:a16="http://schemas.microsoft.com/office/drawing/2014/main" id="{C95BC815-62D8-6643-BDFE-FBBDA24216F5}"/>
              </a:ext>
            </a:extLst>
          </p:cNvPr>
          <p:cNvSpPr/>
          <p:nvPr/>
        </p:nvSpPr>
        <p:spPr>
          <a:xfrm>
            <a:off x="107504" y="1716407"/>
            <a:ext cx="8784976" cy="2757467"/>
          </a:xfrm>
          <a:prstGeom prst="rect">
            <a:avLst/>
          </a:prstGeom>
          <a:solidFill>
            <a:schemeClr val="bg1">
              <a:alpha val="60000"/>
            </a:schemeClr>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25 MW total for 10 km collider ring requires:</a:t>
            </a:r>
          </a:p>
          <a:p>
            <a:pPr algn="ctr"/>
            <a:r>
              <a:rPr lang="en-US" dirty="0">
                <a:solidFill>
                  <a:schemeClr val="tx1"/>
                </a:solidFill>
              </a:rPr>
              <a:t>  </a:t>
            </a:r>
            <a:endParaRPr lang="en-GB" dirty="0">
              <a:solidFill>
                <a:schemeClr val="tx1"/>
              </a:solidFill>
            </a:endParaRPr>
          </a:p>
          <a:p>
            <a:pPr algn="ctr"/>
            <a:r>
              <a:rPr lang="en-US" dirty="0">
                <a:solidFill>
                  <a:schemeClr val="tx1"/>
                </a:solidFill>
              </a:rPr>
              <a:t>Absorber temp. &gt; 230 K</a:t>
            </a:r>
          </a:p>
          <a:p>
            <a:pPr algn="ctr"/>
            <a:r>
              <a:rPr lang="en-US" dirty="0">
                <a:solidFill>
                  <a:schemeClr val="tx1"/>
                </a:solidFill>
              </a:rPr>
              <a:t>Coil temperature ≥ 4.5 K</a:t>
            </a:r>
            <a:endParaRPr lang="en-GB" dirty="0">
              <a:solidFill>
                <a:schemeClr val="tx1"/>
              </a:solidFill>
            </a:endParaRPr>
          </a:p>
        </p:txBody>
      </p:sp>
    </p:spTree>
    <p:extLst>
      <p:ext uri="{BB962C8B-B14F-4D97-AF65-F5344CB8AC3E}">
        <p14:creationId xmlns:p14="http://schemas.microsoft.com/office/powerpoint/2010/main" val="1498743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Image 84" descr="MCC-LogoCERN.jpg"/>
          <p:cNvPicPr>
            <a:picLocks noChangeAspect="1"/>
          </p:cNvPicPr>
          <p:nvPr/>
        </p:nvPicPr>
        <p:blipFill>
          <a:blip r:embed="rId2"/>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3"/>
          <a:stretch>
            <a:fillRect/>
          </a:stretch>
        </p:blipFill>
        <p:spPr>
          <a:xfrm>
            <a:off x="132503" y="57150"/>
            <a:ext cx="1391497" cy="1391497"/>
          </a:xfrm>
          <a:prstGeom prst="rect">
            <a:avLst/>
          </a:prstGeom>
        </p:spPr>
      </p:pic>
      <p:sp>
        <p:nvSpPr>
          <p:cNvPr id="11" name="ZoneTexte 10"/>
          <p:cNvSpPr txBox="1"/>
          <p:nvPr/>
        </p:nvSpPr>
        <p:spPr>
          <a:xfrm>
            <a:off x="1817307" y="2427734"/>
            <a:ext cx="5509385" cy="584775"/>
          </a:xfrm>
          <a:prstGeom prst="rect">
            <a:avLst/>
          </a:prstGeom>
          <a:noFill/>
        </p:spPr>
        <p:txBody>
          <a:bodyPr wrap="square" rtlCol="0">
            <a:spAutoFit/>
          </a:bodyPr>
          <a:lstStyle/>
          <a:p>
            <a:pPr algn="ctr"/>
            <a:r>
              <a:rPr lang="en-GB" sz="3200" b="1" i="1" dirty="0">
                <a:latin typeface="Arial Narrow"/>
                <a:cs typeface="Arial Narrow"/>
              </a:rPr>
              <a:t>What fluid options to consider?</a:t>
            </a:r>
          </a:p>
        </p:txBody>
      </p:sp>
    </p:spTree>
    <p:extLst>
      <p:ext uri="{BB962C8B-B14F-4D97-AF65-F5344CB8AC3E}">
        <p14:creationId xmlns:p14="http://schemas.microsoft.com/office/powerpoint/2010/main" val="1907911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D2684A6-8757-4216-0090-08C9E7BBE184}"/>
              </a:ext>
            </a:extLst>
          </p:cNvPr>
          <p:cNvSpPr>
            <a:spLocks noGrp="1"/>
          </p:cNvSpPr>
          <p:nvPr>
            <p:ph type="sldNum" sz="quarter" idx="4"/>
          </p:nvPr>
        </p:nvSpPr>
        <p:spPr/>
        <p:txBody>
          <a:bodyPr/>
          <a:lstStyle/>
          <a:p>
            <a:fld id="{974172A1-1CBF-0B40-9234-7D4D80EC19EA}" type="slidenum">
              <a:rPr lang="en-GB" smtClean="0"/>
              <a:pPr/>
              <a:t>17</a:t>
            </a:fld>
            <a:endParaRPr lang="en-GB" dirty="0"/>
          </a:p>
        </p:txBody>
      </p:sp>
      <p:sp>
        <p:nvSpPr>
          <p:cNvPr id="4" name="Title 3">
            <a:extLst>
              <a:ext uri="{FF2B5EF4-FFF2-40B4-BE49-F238E27FC236}">
                <a16:creationId xmlns:a16="http://schemas.microsoft.com/office/drawing/2014/main" id="{9D238494-BC77-C336-84B2-4239BB49BCA3}"/>
              </a:ext>
            </a:extLst>
          </p:cNvPr>
          <p:cNvSpPr>
            <a:spLocks noGrp="1"/>
          </p:cNvSpPr>
          <p:nvPr>
            <p:ph type="title"/>
          </p:nvPr>
        </p:nvSpPr>
        <p:spPr/>
        <p:txBody>
          <a:bodyPr/>
          <a:lstStyle/>
          <a:p>
            <a:r>
              <a:rPr lang="en-GB" dirty="0"/>
              <a:t>Considerations for coil cooling options</a:t>
            </a:r>
          </a:p>
        </p:txBody>
      </p:sp>
      <p:sp>
        <p:nvSpPr>
          <p:cNvPr id="14" name="Content Placeholder 1">
            <a:extLst>
              <a:ext uri="{FF2B5EF4-FFF2-40B4-BE49-F238E27FC236}">
                <a16:creationId xmlns:a16="http://schemas.microsoft.com/office/drawing/2014/main" id="{8F8416FB-A630-BDB8-F0B7-ACDEDAE1FCB2}"/>
              </a:ext>
            </a:extLst>
          </p:cNvPr>
          <p:cNvSpPr txBox="1">
            <a:spLocks/>
          </p:cNvSpPr>
          <p:nvPr/>
        </p:nvSpPr>
        <p:spPr>
          <a:xfrm>
            <a:off x="457200" y="1131590"/>
            <a:ext cx="8219256" cy="1499154"/>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b="1" dirty="0"/>
              <a:t>Cooling </a:t>
            </a:r>
            <a:r>
              <a:rPr lang="en-GB" sz="1600" b="1" dirty="0"/>
              <a:t>mode </a:t>
            </a:r>
            <a:r>
              <a:rPr lang="en-GB" sz="1600" dirty="0"/>
              <a:t>(and </a:t>
            </a:r>
            <a:r>
              <a:rPr lang="en-GB" sz="1600" b="1" dirty="0"/>
              <a:t>temperature</a:t>
            </a:r>
            <a:r>
              <a:rPr lang="en-GB" sz="1600" dirty="0"/>
              <a:t>) will depend on the </a:t>
            </a:r>
            <a:r>
              <a:rPr lang="en-GB" sz="1600" b="1" dirty="0">
                <a:solidFill>
                  <a:schemeClr val="accent5"/>
                </a:solidFill>
              </a:rPr>
              <a:t>choice of conductor</a:t>
            </a:r>
            <a:r>
              <a:rPr lang="en-GB" sz="1600" dirty="0"/>
              <a:t>, which depends on the </a:t>
            </a:r>
            <a:r>
              <a:rPr lang="en-GB" sz="1600" b="1" dirty="0"/>
              <a:t>maturity level </a:t>
            </a:r>
            <a:r>
              <a:rPr lang="en-GB" sz="1600" dirty="0"/>
              <a:t>of the technology and on the </a:t>
            </a:r>
            <a:r>
              <a:rPr lang="en-GB" sz="1600" b="1" dirty="0"/>
              <a:t>timescale of construction</a:t>
            </a:r>
          </a:p>
        </p:txBody>
      </p:sp>
      <p:sp>
        <p:nvSpPr>
          <p:cNvPr id="10" name="Content Placeholder 1">
            <a:extLst>
              <a:ext uri="{FF2B5EF4-FFF2-40B4-BE49-F238E27FC236}">
                <a16:creationId xmlns:a16="http://schemas.microsoft.com/office/drawing/2014/main" id="{0814D531-FCE6-E4B7-FA96-DC356F1DBB28}"/>
              </a:ext>
            </a:extLst>
          </p:cNvPr>
          <p:cNvSpPr txBox="1">
            <a:spLocks/>
          </p:cNvSpPr>
          <p:nvPr/>
        </p:nvSpPr>
        <p:spPr>
          <a:xfrm>
            <a:off x="611560" y="1903109"/>
            <a:ext cx="2985879" cy="1667401"/>
          </a:xfrm>
          <a:prstGeom prst="rect">
            <a:avLst/>
          </a:prstGeom>
          <a:ln>
            <a:solidFill>
              <a:schemeClr val="accent5"/>
            </a:solidFill>
          </a:ln>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400" b="1" dirty="0">
                <a:solidFill>
                  <a:schemeClr val="accent5"/>
                </a:solidFill>
              </a:rPr>
              <a:t>3 TeV machine</a:t>
            </a:r>
          </a:p>
          <a:p>
            <a:pPr marL="72000" indent="-72000">
              <a:buClr>
                <a:schemeClr val="accent5"/>
              </a:buClr>
              <a:buSzPct val="80000"/>
              <a:buFont typeface="Arial" panose="020B0604020202020204" pitchFamily="34" charset="0"/>
              <a:buChar char="•"/>
            </a:pPr>
            <a:r>
              <a:rPr lang="en-US" sz="1400" dirty="0"/>
              <a:t>Construction in ~15 years</a:t>
            </a:r>
          </a:p>
          <a:p>
            <a:pPr marL="72000" indent="-72000">
              <a:buClr>
                <a:schemeClr val="accent5"/>
              </a:buClr>
              <a:buSzPct val="80000"/>
              <a:buFont typeface="Arial" panose="020B0604020202020204" pitchFamily="34" charset="0"/>
              <a:buChar char="•"/>
            </a:pPr>
            <a:r>
              <a:rPr lang="en-US" sz="1400" dirty="0"/>
              <a:t>Magnetic fields within Nb</a:t>
            </a:r>
            <a:r>
              <a:rPr lang="en-US" sz="1400" baseline="-25000" dirty="0"/>
              <a:t>3</a:t>
            </a:r>
            <a:r>
              <a:rPr lang="en-US" sz="1400" dirty="0"/>
              <a:t>Sn capabilities</a:t>
            </a:r>
          </a:p>
          <a:p>
            <a:pPr marL="72000" indent="-72000">
              <a:buClr>
                <a:schemeClr val="accent5"/>
              </a:buClr>
              <a:buSzPct val="80000"/>
              <a:buFont typeface="Arial" panose="020B0604020202020204" pitchFamily="34" charset="0"/>
              <a:buChar char="•"/>
            </a:pPr>
            <a:r>
              <a:rPr lang="en-US" sz="1400" dirty="0"/>
              <a:t>Nb</a:t>
            </a:r>
            <a:r>
              <a:rPr lang="en-US" sz="1400" baseline="-25000" dirty="0"/>
              <a:t>3</a:t>
            </a:r>
            <a:r>
              <a:rPr lang="en-US" sz="1400" dirty="0"/>
              <a:t>Sn matured, usable</a:t>
            </a:r>
          </a:p>
          <a:p>
            <a:pPr marL="72000" indent="-72000">
              <a:buClr>
                <a:schemeClr val="accent5"/>
              </a:buClr>
              <a:buSzPct val="80000"/>
              <a:buFont typeface="Arial" panose="020B0604020202020204" pitchFamily="34" charset="0"/>
              <a:buChar char="•"/>
            </a:pPr>
            <a:r>
              <a:rPr lang="en-US" sz="1400" u="sng" dirty="0"/>
              <a:t>Cooling at 4.5 K – 5.5 K using SC He</a:t>
            </a:r>
          </a:p>
          <a:p>
            <a:pPr marL="72000" indent="-72000">
              <a:buClr>
                <a:schemeClr val="accent5"/>
              </a:buClr>
              <a:buSzPct val="80000"/>
              <a:buFont typeface="Arial" panose="020B0604020202020204" pitchFamily="34" charset="0"/>
              <a:buChar char="•"/>
            </a:pPr>
            <a:r>
              <a:rPr lang="en-US" sz="1400" u="sng" dirty="0"/>
              <a:t>Cooling at 4.5 K using He two-phase flow</a:t>
            </a:r>
          </a:p>
        </p:txBody>
      </p:sp>
      <p:grpSp>
        <p:nvGrpSpPr>
          <p:cNvPr id="24" name="Group 23">
            <a:extLst>
              <a:ext uri="{FF2B5EF4-FFF2-40B4-BE49-F238E27FC236}">
                <a16:creationId xmlns:a16="http://schemas.microsoft.com/office/drawing/2014/main" id="{06F2073A-660B-7866-F114-6AEF30FA01FA}"/>
              </a:ext>
            </a:extLst>
          </p:cNvPr>
          <p:cNvGrpSpPr/>
          <p:nvPr/>
        </p:nvGrpSpPr>
        <p:grpSpPr>
          <a:xfrm>
            <a:off x="1828769" y="3541038"/>
            <a:ext cx="5054414" cy="1363147"/>
            <a:chOff x="4017578" y="3435846"/>
            <a:chExt cx="5054414" cy="1363147"/>
          </a:xfrm>
        </p:grpSpPr>
        <p:pic>
          <p:nvPicPr>
            <p:cNvPr id="16" name="Picture 15">
              <a:extLst>
                <a:ext uri="{FF2B5EF4-FFF2-40B4-BE49-F238E27FC236}">
                  <a16:creationId xmlns:a16="http://schemas.microsoft.com/office/drawing/2014/main" id="{2D800EE7-4E03-E1B2-C12F-ED09CAF2399E}"/>
                </a:ext>
              </a:extLst>
            </p:cNvPr>
            <p:cNvPicPr>
              <a:picLocks noChangeAspect="1"/>
            </p:cNvPicPr>
            <p:nvPr/>
          </p:nvPicPr>
          <p:blipFill>
            <a:blip r:embed="rId2"/>
            <a:stretch>
              <a:fillRect/>
            </a:stretch>
          </p:blipFill>
          <p:spPr>
            <a:xfrm>
              <a:off x="4355976" y="3773930"/>
              <a:ext cx="4716016" cy="1025063"/>
            </a:xfrm>
            <a:prstGeom prst="rect">
              <a:avLst/>
            </a:prstGeom>
          </p:spPr>
        </p:pic>
        <p:sp>
          <p:nvSpPr>
            <p:cNvPr id="17" name="Rectangle 16">
              <a:extLst>
                <a:ext uri="{FF2B5EF4-FFF2-40B4-BE49-F238E27FC236}">
                  <a16:creationId xmlns:a16="http://schemas.microsoft.com/office/drawing/2014/main" id="{A02BDB1E-7E57-F262-3EE1-B047453A0421}"/>
                </a:ext>
              </a:extLst>
            </p:cNvPr>
            <p:cNvSpPr/>
            <p:nvPr/>
          </p:nvSpPr>
          <p:spPr>
            <a:xfrm>
              <a:off x="4017578" y="3749258"/>
              <a:ext cx="576064" cy="694699"/>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81E266CC-466C-BAE8-B431-ABA435C3EE00}"/>
                </a:ext>
              </a:extLst>
            </p:cNvPr>
            <p:cNvSpPr txBox="1"/>
            <p:nvPr/>
          </p:nvSpPr>
          <p:spPr>
            <a:xfrm rot="18724758">
              <a:off x="3928089" y="3750300"/>
              <a:ext cx="1152128" cy="523220"/>
            </a:xfrm>
            <a:prstGeom prst="rect">
              <a:avLst/>
            </a:prstGeom>
            <a:noFill/>
          </p:spPr>
          <p:txBody>
            <a:bodyPr wrap="square">
              <a:spAutoFit/>
            </a:bodyPr>
            <a:lstStyle/>
            <a:p>
              <a:pPr algn="ctr"/>
              <a:r>
                <a:rPr lang="en-US" sz="1400" b="1" dirty="0">
                  <a:solidFill>
                    <a:schemeClr val="accent1"/>
                  </a:solidFill>
                </a:rPr>
                <a:t>US proposal</a:t>
              </a:r>
              <a:endParaRPr lang="en-GB" sz="1400" dirty="0">
                <a:solidFill>
                  <a:schemeClr val="accent1"/>
                </a:solidFill>
              </a:endParaRPr>
            </a:p>
          </p:txBody>
        </p:sp>
      </p:grpSp>
      <p:sp>
        <p:nvSpPr>
          <p:cNvPr id="23" name="TextBox 22">
            <a:extLst>
              <a:ext uri="{FF2B5EF4-FFF2-40B4-BE49-F238E27FC236}">
                <a16:creationId xmlns:a16="http://schemas.microsoft.com/office/drawing/2014/main" id="{330A8FDF-5A2E-0BFF-AF87-BD76B687344A}"/>
              </a:ext>
            </a:extLst>
          </p:cNvPr>
          <p:cNvSpPr txBox="1"/>
          <p:nvPr/>
        </p:nvSpPr>
        <p:spPr>
          <a:xfrm>
            <a:off x="-6629" y="4898318"/>
            <a:ext cx="2430016" cy="230832"/>
          </a:xfrm>
          <a:prstGeom prst="rect">
            <a:avLst/>
          </a:prstGeom>
          <a:noFill/>
        </p:spPr>
        <p:txBody>
          <a:bodyPr wrap="square">
            <a:spAutoFit/>
          </a:bodyPr>
          <a:lstStyle/>
          <a:p>
            <a:pPr marL="0" indent="0">
              <a:buNone/>
            </a:pPr>
            <a:r>
              <a:rPr lang="en-US" sz="900" i="1" dirty="0"/>
              <a:t>Source: </a:t>
            </a:r>
            <a:r>
              <a:rPr lang="en-US" sz="900" dirty="0"/>
              <a:t>D. Schulte, Muon Collider (</a:t>
            </a:r>
            <a:r>
              <a:rPr lang="en-GB" sz="900" dirty="0">
                <a:hlinkClick r:id=""/>
              </a:rPr>
              <a:t>link</a:t>
            </a:r>
            <a:r>
              <a:rPr lang="en-US" sz="900" dirty="0"/>
              <a:t>)</a:t>
            </a:r>
            <a:endParaRPr lang="en-GB" sz="900" dirty="0"/>
          </a:p>
        </p:txBody>
      </p:sp>
      <p:sp>
        <p:nvSpPr>
          <p:cNvPr id="26" name="Content Placeholder 1">
            <a:extLst>
              <a:ext uri="{FF2B5EF4-FFF2-40B4-BE49-F238E27FC236}">
                <a16:creationId xmlns:a16="http://schemas.microsoft.com/office/drawing/2014/main" id="{D5E505B2-9696-A022-0C36-9811D946C111}"/>
              </a:ext>
            </a:extLst>
          </p:cNvPr>
          <p:cNvSpPr txBox="1">
            <a:spLocks/>
          </p:cNvSpPr>
          <p:nvPr/>
        </p:nvSpPr>
        <p:spPr>
          <a:xfrm>
            <a:off x="3818368" y="1903109"/>
            <a:ext cx="2985879" cy="1667401"/>
          </a:xfrm>
          <a:prstGeom prst="rect">
            <a:avLst/>
          </a:prstGeom>
          <a:ln>
            <a:solidFill>
              <a:schemeClr val="accent5"/>
            </a:solidFill>
          </a:ln>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400" b="1" dirty="0">
                <a:solidFill>
                  <a:schemeClr val="accent5"/>
                </a:solidFill>
              </a:rPr>
              <a:t>10 TeV machine</a:t>
            </a:r>
          </a:p>
          <a:p>
            <a:pPr marL="72000" indent="-72000">
              <a:buClr>
                <a:schemeClr val="accent5"/>
              </a:buClr>
              <a:buSzPct val="80000"/>
              <a:buFont typeface="Arial" panose="020B0604020202020204" pitchFamily="34" charset="0"/>
              <a:buChar char="•"/>
            </a:pPr>
            <a:r>
              <a:rPr lang="en-US" sz="1400" dirty="0"/>
              <a:t>Construction in ~25-30 years</a:t>
            </a:r>
          </a:p>
          <a:p>
            <a:pPr marL="72000" indent="-72000">
              <a:buClr>
                <a:schemeClr val="accent5"/>
              </a:buClr>
              <a:buSzPct val="80000"/>
              <a:buFont typeface="Arial" panose="020B0604020202020204" pitchFamily="34" charset="0"/>
              <a:buChar char="•"/>
            </a:pPr>
            <a:r>
              <a:rPr lang="en-US" sz="1400" dirty="0"/>
              <a:t>HTS preferred for sustainable collider</a:t>
            </a:r>
          </a:p>
          <a:p>
            <a:pPr marL="72000" indent="-72000">
              <a:buClr>
                <a:schemeClr val="accent5"/>
              </a:buClr>
              <a:buSzPct val="80000"/>
              <a:buFont typeface="Arial" panose="020B0604020202020204" pitchFamily="34" charset="0"/>
              <a:buChar char="•"/>
            </a:pPr>
            <a:r>
              <a:rPr lang="en-US" sz="1400" dirty="0"/>
              <a:t>Needs development</a:t>
            </a:r>
          </a:p>
          <a:p>
            <a:pPr marL="72000" indent="-72000">
              <a:buClr>
                <a:schemeClr val="accent5"/>
              </a:buClr>
              <a:buSzPct val="80000"/>
              <a:buFont typeface="Arial" panose="020B0604020202020204" pitchFamily="34" charset="0"/>
              <a:buChar char="•"/>
            </a:pPr>
            <a:r>
              <a:rPr lang="en-US" sz="1400" u="sng" dirty="0"/>
              <a:t>Cooling at 10 K – 15 K or above</a:t>
            </a:r>
          </a:p>
          <a:p>
            <a:pPr marL="72000" indent="-72000">
              <a:buClr>
                <a:schemeClr val="accent5"/>
              </a:buClr>
              <a:buSzPct val="80000"/>
              <a:buFont typeface="Arial" panose="020B0604020202020204" pitchFamily="34" charset="0"/>
              <a:buChar char="•"/>
            </a:pPr>
            <a:r>
              <a:rPr lang="en-US" sz="1400" dirty="0"/>
              <a:t>He or H</a:t>
            </a:r>
            <a:r>
              <a:rPr lang="en-US" sz="1400" baseline="-25000" dirty="0"/>
              <a:t>2</a:t>
            </a:r>
            <a:r>
              <a:rPr lang="en-US" sz="1400" dirty="0"/>
              <a:t> possible; in-depth study needed</a:t>
            </a:r>
            <a:r>
              <a:rPr lang="en-US" sz="1400" u="sng" dirty="0"/>
              <a:t> </a:t>
            </a:r>
          </a:p>
        </p:txBody>
      </p:sp>
      <p:sp>
        <p:nvSpPr>
          <p:cNvPr id="27" name="Content Placeholder 1">
            <a:extLst>
              <a:ext uri="{FF2B5EF4-FFF2-40B4-BE49-F238E27FC236}">
                <a16:creationId xmlns:a16="http://schemas.microsoft.com/office/drawing/2014/main" id="{3AF93FEC-A163-8A03-8EB8-039EEF1039F5}"/>
              </a:ext>
            </a:extLst>
          </p:cNvPr>
          <p:cNvSpPr txBox="1">
            <a:spLocks/>
          </p:cNvSpPr>
          <p:nvPr/>
        </p:nvSpPr>
        <p:spPr>
          <a:xfrm>
            <a:off x="7102623" y="1906528"/>
            <a:ext cx="1892903" cy="1292458"/>
          </a:xfrm>
          <a:prstGeom prst="rect">
            <a:avLst/>
          </a:prstGeom>
          <a:ln>
            <a:solidFill>
              <a:schemeClr val="accent5"/>
            </a:solidFill>
          </a:ln>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200" b="1" dirty="0">
                <a:solidFill>
                  <a:schemeClr val="accent5"/>
                </a:solidFill>
              </a:rPr>
              <a:t>Hybrid solutions </a:t>
            </a:r>
            <a:r>
              <a:rPr lang="en-US" sz="1200" dirty="0"/>
              <a:t>do not seem advantageous considering limited field-free region space – esp. if considering separate temperature levels</a:t>
            </a:r>
            <a:endParaRPr lang="en-US" sz="1200" u="sng" dirty="0"/>
          </a:p>
        </p:txBody>
      </p:sp>
      <p:cxnSp>
        <p:nvCxnSpPr>
          <p:cNvPr id="31" name="Straight Arrow Connector 30">
            <a:extLst>
              <a:ext uri="{FF2B5EF4-FFF2-40B4-BE49-F238E27FC236}">
                <a16:creationId xmlns:a16="http://schemas.microsoft.com/office/drawing/2014/main" id="{58FEEF08-46BF-C34B-1EB9-C2B629327B07}"/>
              </a:ext>
            </a:extLst>
          </p:cNvPr>
          <p:cNvCxnSpPr>
            <a:cxnSpLocks/>
            <a:stCxn id="35" idx="5"/>
          </p:cNvCxnSpPr>
          <p:nvPr/>
        </p:nvCxnSpPr>
        <p:spPr>
          <a:xfrm>
            <a:off x="4540364" y="3462227"/>
            <a:ext cx="2479908" cy="392223"/>
          </a:xfrm>
          <a:prstGeom prst="straightConnector1">
            <a:avLst/>
          </a:prstGeom>
          <a:ln w="12700">
            <a:solidFill>
              <a:schemeClr val="accent5"/>
            </a:solidFill>
            <a:tailEnd type="triangle"/>
          </a:ln>
          <a:effectLst/>
        </p:spPr>
        <p:style>
          <a:lnRef idx="2">
            <a:schemeClr val="accent1"/>
          </a:lnRef>
          <a:fillRef idx="0">
            <a:schemeClr val="accent1"/>
          </a:fillRef>
          <a:effectRef idx="1">
            <a:schemeClr val="accent1"/>
          </a:effectRef>
          <a:fontRef idx="minor">
            <a:schemeClr val="tx1"/>
          </a:fontRef>
        </p:style>
      </p:cxnSp>
      <p:sp>
        <p:nvSpPr>
          <p:cNvPr id="35" name="Oval 34">
            <a:extLst>
              <a:ext uri="{FF2B5EF4-FFF2-40B4-BE49-F238E27FC236}">
                <a16:creationId xmlns:a16="http://schemas.microsoft.com/office/drawing/2014/main" id="{315BA013-60FB-E745-E761-6603393CBA81}"/>
              </a:ext>
            </a:extLst>
          </p:cNvPr>
          <p:cNvSpPr/>
          <p:nvPr/>
        </p:nvSpPr>
        <p:spPr>
          <a:xfrm>
            <a:off x="4355976" y="3223259"/>
            <a:ext cx="216024" cy="279969"/>
          </a:xfrm>
          <a:prstGeom prst="ellipse">
            <a:avLst/>
          </a:prstGeom>
          <a:noFill/>
          <a:ln w="127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Content Placeholder 1">
            <a:extLst>
              <a:ext uri="{FF2B5EF4-FFF2-40B4-BE49-F238E27FC236}">
                <a16:creationId xmlns:a16="http://schemas.microsoft.com/office/drawing/2014/main" id="{F8FCB8A9-3B7D-8971-2D23-3EA82E448F78}"/>
              </a:ext>
            </a:extLst>
          </p:cNvPr>
          <p:cNvSpPr txBox="1">
            <a:spLocks/>
          </p:cNvSpPr>
          <p:nvPr/>
        </p:nvSpPr>
        <p:spPr>
          <a:xfrm>
            <a:off x="7102624" y="3230917"/>
            <a:ext cx="1892901" cy="1667401"/>
          </a:xfrm>
          <a:prstGeom prst="rect">
            <a:avLst/>
          </a:prstGeom>
          <a:ln>
            <a:solidFill>
              <a:schemeClr val="accent5"/>
            </a:solidFill>
          </a:ln>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08000" indent="-108000">
              <a:buClr>
                <a:schemeClr val="accent5"/>
              </a:buClr>
              <a:buFont typeface="Arial" panose="020B0604020202020204" pitchFamily="34" charset="0"/>
              <a:buChar char="•"/>
            </a:pPr>
            <a:r>
              <a:rPr lang="en-US" sz="1200" dirty="0"/>
              <a:t>2PF H</a:t>
            </a:r>
            <a:r>
              <a:rPr lang="en-US" sz="1200" baseline="-25000" dirty="0"/>
              <a:t>2</a:t>
            </a:r>
            <a:r>
              <a:rPr lang="en-US" sz="1200" dirty="0"/>
              <a:t> can provide stable </a:t>
            </a:r>
            <a:r>
              <a:rPr lang="en-US" sz="1200" i="1" dirty="0"/>
              <a:t>T</a:t>
            </a:r>
            <a:r>
              <a:rPr lang="en-US" sz="1200" dirty="0"/>
              <a:t> along magnet string with low mass flow rates, small pipes</a:t>
            </a:r>
          </a:p>
          <a:p>
            <a:pPr marL="108000" indent="-108000">
              <a:buClr>
                <a:schemeClr val="accent5"/>
              </a:buClr>
              <a:buFont typeface="Arial" panose="020B0604020202020204" pitchFamily="34" charset="0"/>
              <a:buChar char="•"/>
            </a:pPr>
            <a:r>
              <a:rPr lang="en-US" sz="1200" dirty="0"/>
              <a:t>Safety assessment → will be considered only if critically necessary</a:t>
            </a:r>
          </a:p>
          <a:p>
            <a:pPr marL="108000" indent="-108000">
              <a:buClr>
                <a:schemeClr val="accent5"/>
              </a:buClr>
              <a:buFont typeface="Arial" panose="020B0604020202020204" pitchFamily="34" charset="0"/>
              <a:buChar char="•"/>
            </a:pPr>
            <a:r>
              <a:rPr lang="en-US" sz="1200" dirty="0"/>
              <a:t>“Hindenburg syndrome” to overcome</a:t>
            </a:r>
          </a:p>
        </p:txBody>
      </p:sp>
    </p:spTree>
    <p:extLst>
      <p:ext uri="{BB962C8B-B14F-4D97-AF65-F5344CB8AC3E}">
        <p14:creationId xmlns:p14="http://schemas.microsoft.com/office/powerpoint/2010/main" val="6166068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D2684A6-8757-4216-0090-08C9E7BBE184}"/>
              </a:ext>
            </a:extLst>
          </p:cNvPr>
          <p:cNvSpPr>
            <a:spLocks noGrp="1"/>
          </p:cNvSpPr>
          <p:nvPr>
            <p:ph type="sldNum" sz="quarter" idx="4"/>
          </p:nvPr>
        </p:nvSpPr>
        <p:spPr/>
        <p:txBody>
          <a:bodyPr/>
          <a:lstStyle/>
          <a:p>
            <a:fld id="{974172A1-1CBF-0B40-9234-7D4D80EC19EA}" type="slidenum">
              <a:rPr lang="en-GB" smtClean="0"/>
              <a:pPr/>
              <a:t>18</a:t>
            </a:fld>
            <a:endParaRPr lang="en-GB" dirty="0"/>
          </a:p>
        </p:txBody>
      </p:sp>
      <p:pic>
        <p:nvPicPr>
          <p:cNvPr id="2" name="Content Placeholder 4" descr="Chart, line chart&#10;&#10;Description automatically generated">
            <a:extLst>
              <a:ext uri="{FF2B5EF4-FFF2-40B4-BE49-F238E27FC236}">
                <a16:creationId xmlns:a16="http://schemas.microsoft.com/office/drawing/2014/main" id="{9A87B8B2-75DA-7717-00E4-0846B71BD53D}"/>
              </a:ext>
            </a:extLst>
          </p:cNvPr>
          <p:cNvPicPr>
            <a:picLocks noChangeAspect="1"/>
          </p:cNvPicPr>
          <p:nvPr/>
        </p:nvPicPr>
        <p:blipFill rotWithShape="1">
          <a:blip r:embed="rId3"/>
          <a:srcRect l="7485" t="8125" r="50616" b="49102"/>
          <a:stretch/>
        </p:blipFill>
        <p:spPr>
          <a:xfrm>
            <a:off x="5742046" y="443260"/>
            <a:ext cx="3401954" cy="1984474"/>
          </a:xfrm>
          <a:prstGeom prst="rect">
            <a:avLst/>
          </a:prstGeom>
        </p:spPr>
      </p:pic>
      <p:sp>
        <p:nvSpPr>
          <p:cNvPr id="5" name="TextBox 4">
            <a:extLst>
              <a:ext uri="{FF2B5EF4-FFF2-40B4-BE49-F238E27FC236}">
                <a16:creationId xmlns:a16="http://schemas.microsoft.com/office/drawing/2014/main" id="{7C34B502-3483-165D-1D63-CE503892A564}"/>
              </a:ext>
            </a:extLst>
          </p:cNvPr>
          <p:cNvSpPr txBox="1"/>
          <p:nvPr/>
        </p:nvSpPr>
        <p:spPr>
          <a:xfrm>
            <a:off x="6156176" y="635000"/>
            <a:ext cx="504056" cy="369332"/>
          </a:xfrm>
          <a:prstGeom prst="rect">
            <a:avLst/>
          </a:prstGeom>
          <a:noFill/>
        </p:spPr>
        <p:txBody>
          <a:bodyPr wrap="square" rtlCol="0">
            <a:spAutoFit/>
          </a:bodyPr>
          <a:lstStyle/>
          <a:p>
            <a:r>
              <a:rPr lang="en-GB" dirty="0">
                <a:solidFill>
                  <a:srgbClr val="1C75B3"/>
                </a:solidFill>
              </a:rPr>
              <a:t>N</a:t>
            </a:r>
            <a:r>
              <a:rPr lang="en-GB" baseline="-25000" dirty="0">
                <a:solidFill>
                  <a:srgbClr val="1C75B3"/>
                </a:solidFill>
              </a:rPr>
              <a:t>2</a:t>
            </a:r>
            <a:endParaRPr lang="en-GB" dirty="0">
              <a:solidFill>
                <a:srgbClr val="1C75B3"/>
              </a:solidFill>
            </a:endParaRPr>
          </a:p>
        </p:txBody>
      </p:sp>
      <p:sp>
        <p:nvSpPr>
          <p:cNvPr id="6" name="TextBox 5">
            <a:extLst>
              <a:ext uri="{FF2B5EF4-FFF2-40B4-BE49-F238E27FC236}">
                <a16:creationId xmlns:a16="http://schemas.microsoft.com/office/drawing/2014/main" id="{EC133382-7E25-4197-DDF7-DA7A2FAC6A77}"/>
              </a:ext>
            </a:extLst>
          </p:cNvPr>
          <p:cNvSpPr txBox="1"/>
          <p:nvPr/>
        </p:nvSpPr>
        <p:spPr>
          <a:xfrm>
            <a:off x="8077200" y="931940"/>
            <a:ext cx="720080" cy="369332"/>
          </a:xfrm>
          <a:prstGeom prst="rect">
            <a:avLst/>
          </a:prstGeom>
          <a:noFill/>
        </p:spPr>
        <p:txBody>
          <a:bodyPr wrap="square" rtlCol="0">
            <a:spAutoFit/>
          </a:bodyPr>
          <a:lstStyle/>
          <a:p>
            <a:r>
              <a:rPr lang="en-GB" dirty="0">
                <a:solidFill>
                  <a:srgbClr val="FF7903"/>
                </a:solidFill>
              </a:rPr>
              <a:t>CO</a:t>
            </a:r>
            <a:r>
              <a:rPr lang="en-GB" baseline="-25000" dirty="0">
                <a:solidFill>
                  <a:srgbClr val="FF7903"/>
                </a:solidFill>
              </a:rPr>
              <a:t>2</a:t>
            </a:r>
            <a:endParaRPr lang="en-GB" dirty="0">
              <a:solidFill>
                <a:srgbClr val="FF7903"/>
              </a:solidFill>
            </a:endParaRPr>
          </a:p>
        </p:txBody>
      </p:sp>
      <p:sp>
        <p:nvSpPr>
          <p:cNvPr id="13" name="TextBox 12">
            <a:extLst>
              <a:ext uri="{FF2B5EF4-FFF2-40B4-BE49-F238E27FC236}">
                <a16:creationId xmlns:a16="http://schemas.microsoft.com/office/drawing/2014/main" id="{A95772A3-57DA-8954-F8FA-3B1C53814432}"/>
              </a:ext>
            </a:extLst>
          </p:cNvPr>
          <p:cNvSpPr txBox="1"/>
          <p:nvPr/>
        </p:nvSpPr>
        <p:spPr>
          <a:xfrm>
            <a:off x="7986092" y="1789952"/>
            <a:ext cx="872480" cy="369332"/>
          </a:xfrm>
          <a:prstGeom prst="rect">
            <a:avLst/>
          </a:prstGeom>
          <a:noFill/>
        </p:spPr>
        <p:txBody>
          <a:bodyPr wrap="square" rtlCol="0">
            <a:spAutoFit/>
          </a:bodyPr>
          <a:lstStyle/>
          <a:p>
            <a:r>
              <a:rPr lang="en-GB" dirty="0">
                <a:solidFill>
                  <a:srgbClr val="249C24"/>
                </a:solidFill>
              </a:rPr>
              <a:t>Water</a:t>
            </a:r>
          </a:p>
        </p:txBody>
      </p:sp>
      <p:sp>
        <p:nvSpPr>
          <p:cNvPr id="4" name="Title 3">
            <a:extLst>
              <a:ext uri="{FF2B5EF4-FFF2-40B4-BE49-F238E27FC236}">
                <a16:creationId xmlns:a16="http://schemas.microsoft.com/office/drawing/2014/main" id="{9D238494-BC77-C336-84B2-4239BB49BCA3}"/>
              </a:ext>
            </a:extLst>
          </p:cNvPr>
          <p:cNvSpPr>
            <a:spLocks noGrp="1"/>
          </p:cNvSpPr>
          <p:nvPr>
            <p:ph type="title"/>
          </p:nvPr>
        </p:nvSpPr>
        <p:spPr/>
        <p:txBody>
          <a:bodyPr/>
          <a:lstStyle/>
          <a:p>
            <a:r>
              <a:rPr lang="en-GB" dirty="0"/>
              <a:t>Considerations for absorber cooling options</a:t>
            </a:r>
          </a:p>
        </p:txBody>
      </p:sp>
      <p:sp>
        <p:nvSpPr>
          <p:cNvPr id="10" name="Content Placeholder 1">
            <a:extLst>
              <a:ext uri="{FF2B5EF4-FFF2-40B4-BE49-F238E27FC236}">
                <a16:creationId xmlns:a16="http://schemas.microsoft.com/office/drawing/2014/main" id="{AE862935-2DA6-2F25-9FBF-847F9A472EFA}"/>
              </a:ext>
            </a:extLst>
          </p:cNvPr>
          <p:cNvSpPr txBox="1">
            <a:spLocks/>
          </p:cNvSpPr>
          <p:nvPr/>
        </p:nvSpPr>
        <p:spPr>
          <a:xfrm>
            <a:off x="419100" y="1246109"/>
            <a:ext cx="8003232" cy="1181625"/>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chemeClr val="accent5"/>
              </a:buClr>
              <a:buFont typeface="Arial" panose="020B0604020202020204" pitchFamily="34" charset="0"/>
              <a:buChar char="•"/>
            </a:pPr>
            <a:r>
              <a:rPr lang="en-GB" sz="1400" dirty="0"/>
              <a:t>From initial assumptions:</a:t>
            </a:r>
            <a:br>
              <a:rPr lang="en-GB" sz="1400" dirty="0"/>
            </a:br>
            <a:br>
              <a:rPr lang="en-GB" sz="1400" dirty="0"/>
            </a:br>
            <a:r>
              <a:rPr lang="en-GB" sz="1400" dirty="0"/>
              <a:t>		</a:t>
            </a:r>
            <a:r>
              <a:rPr lang="en-GB" sz="1400" b="1" dirty="0"/>
              <a:t>Absorber temperature: </a:t>
            </a:r>
            <a:r>
              <a:rPr lang="en-GB" sz="1400" dirty="0"/>
              <a:t>80 K, 100 K, 230 K, 250 K, 300 K</a:t>
            </a:r>
          </a:p>
          <a:p>
            <a:endParaRPr lang="en-GB" sz="1400" b="1" dirty="0"/>
          </a:p>
        </p:txBody>
      </p:sp>
      <p:grpSp>
        <p:nvGrpSpPr>
          <p:cNvPr id="25" name="Group 24">
            <a:extLst>
              <a:ext uri="{FF2B5EF4-FFF2-40B4-BE49-F238E27FC236}">
                <a16:creationId xmlns:a16="http://schemas.microsoft.com/office/drawing/2014/main" id="{D3F01DE0-2E53-FBCF-0A93-3ED706070A00}"/>
              </a:ext>
            </a:extLst>
          </p:cNvPr>
          <p:cNvGrpSpPr/>
          <p:nvPr/>
        </p:nvGrpSpPr>
        <p:grpSpPr>
          <a:xfrm>
            <a:off x="460527" y="1685164"/>
            <a:ext cx="3432332" cy="2587079"/>
            <a:chOff x="460527" y="1685164"/>
            <a:chExt cx="3432332" cy="2587079"/>
          </a:xfrm>
        </p:grpSpPr>
        <p:grpSp>
          <p:nvGrpSpPr>
            <p:cNvPr id="16" name="Group 15">
              <a:extLst>
                <a:ext uri="{FF2B5EF4-FFF2-40B4-BE49-F238E27FC236}">
                  <a16:creationId xmlns:a16="http://schemas.microsoft.com/office/drawing/2014/main" id="{1317271A-85AE-F145-D348-C1BDB5F457CD}"/>
                </a:ext>
              </a:extLst>
            </p:cNvPr>
            <p:cNvGrpSpPr/>
            <p:nvPr/>
          </p:nvGrpSpPr>
          <p:grpSpPr>
            <a:xfrm>
              <a:off x="486947" y="2427734"/>
              <a:ext cx="1737846" cy="1844509"/>
              <a:chOff x="2647794" y="2931788"/>
              <a:chExt cx="1737846" cy="1844509"/>
            </a:xfrm>
          </p:grpSpPr>
          <p:pic>
            <p:nvPicPr>
              <p:cNvPr id="11" name="Picture 10" descr="A picture containing text, screenshot, diagram, font&#10;&#10;Description automatically generated">
                <a:extLst>
                  <a:ext uri="{FF2B5EF4-FFF2-40B4-BE49-F238E27FC236}">
                    <a16:creationId xmlns:a16="http://schemas.microsoft.com/office/drawing/2014/main" id="{99EC6544-D4E5-5E10-CBE3-BD9F264B5E29}"/>
                  </a:ext>
                </a:extLst>
              </p:cNvPr>
              <p:cNvPicPr>
                <a:picLocks noChangeAspect="1"/>
              </p:cNvPicPr>
              <p:nvPr/>
            </p:nvPicPr>
            <p:blipFill rotWithShape="1">
              <a:blip r:embed="rId4"/>
              <a:srcRect l="20362" t="6151" r="58376"/>
              <a:stretch/>
            </p:blipFill>
            <p:spPr>
              <a:xfrm>
                <a:off x="2714078" y="2931788"/>
                <a:ext cx="1671562" cy="1844509"/>
              </a:xfrm>
              <a:prstGeom prst="rect">
                <a:avLst/>
              </a:prstGeom>
            </p:spPr>
          </p:pic>
          <p:sp>
            <p:nvSpPr>
              <p:cNvPr id="12" name="Rectangle 11">
                <a:extLst>
                  <a:ext uri="{FF2B5EF4-FFF2-40B4-BE49-F238E27FC236}">
                    <a16:creationId xmlns:a16="http://schemas.microsoft.com/office/drawing/2014/main" id="{45477FBF-F2D3-DE9E-E567-B2890A464143}"/>
                  </a:ext>
                </a:extLst>
              </p:cNvPr>
              <p:cNvSpPr/>
              <p:nvPr/>
            </p:nvSpPr>
            <p:spPr>
              <a:xfrm>
                <a:off x="3015142" y="4412875"/>
                <a:ext cx="1341441" cy="151200"/>
              </a:xfrm>
              <a:prstGeom prst="rect">
                <a:avLst/>
              </a:prstGeom>
              <a:solidFill>
                <a:srgbClr val="00B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5" name="Rectangle 14">
                <a:extLst>
                  <a:ext uri="{FF2B5EF4-FFF2-40B4-BE49-F238E27FC236}">
                    <a16:creationId xmlns:a16="http://schemas.microsoft.com/office/drawing/2014/main" id="{C64E5295-865E-720E-C2CC-67804A157A25}"/>
                  </a:ext>
                </a:extLst>
              </p:cNvPr>
              <p:cNvSpPr/>
              <p:nvPr/>
            </p:nvSpPr>
            <p:spPr>
              <a:xfrm>
                <a:off x="2647794" y="2987238"/>
                <a:ext cx="94084" cy="1687361"/>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grpSp>
        <p:sp>
          <p:nvSpPr>
            <p:cNvPr id="17" name="Content Placeholder 1">
              <a:extLst>
                <a:ext uri="{FF2B5EF4-FFF2-40B4-BE49-F238E27FC236}">
                  <a16:creationId xmlns:a16="http://schemas.microsoft.com/office/drawing/2014/main" id="{25537766-DBA1-96B2-47F6-6BC753A9CBEE}"/>
                </a:ext>
              </a:extLst>
            </p:cNvPr>
            <p:cNvSpPr txBox="1">
              <a:spLocks/>
            </p:cNvSpPr>
            <p:nvPr/>
          </p:nvSpPr>
          <p:spPr>
            <a:xfrm>
              <a:off x="460527" y="2161975"/>
              <a:ext cx="1883501" cy="30294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b="1" dirty="0">
                  <a:solidFill>
                    <a:schemeClr val="accent1"/>
                  </a:solidFill>
                </a:rPr>
                <a:t>Cooling effort too high</a:t>
              </a:r>
            </a:p>
            <a:p>
              <a:endParaRPr lang="en-GB" sz="1400" b="1" dirty="0">
                <a:solidFill>
                  <a:schemeClr val="accent1"/>
                </a:solidFill>
              </a:endParaRPr>
            </a:p>
          </p:txBody>
        </p:sp>
        <p:sp>
          <p:nvSpPr>
            <p:cNvPr id="18" name="Multiplication Sign 17">
              <a:extLst>
                <a:ext uri="{FF2B5EF4-FFF2-40B4-BE49-F238E27FC236}">
                  <a16:creationId xmlns:a16="http://schemas.microsoft.com/office/drawing/2014/main" id="{6F480782-8ABE-7F8E-B943-EE6A5C8CCDC5}"/>
                </a:ext>
              </a:extLst>
            </p:cNvPr>
            <p:cNvSpPr/>
            <p:nvPr/>
          </p:nvSpPr>
          <p:spPr>
            <a:xfrm>
              <a:off x="2822612" y="1685164"/>
              <a:ext cx="1070247" cy="304996"/>
            </a:xfrm>
            <a:prstGeom prst="mathMultiply">
              <a:avLst>
                <a:gd name="adj1" fmla="val 8946"/>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0" name="Straight Arrow Connector 19">
              <a:extLst>
                <a:ext uri="{FF2B5EF4-FFF2-40B4-BE49-F238E27FC236}">
                  <a16:creationId xmlns:a16="http://schemas.microsoft.com/office/drawing/2014/main" id="{C5D1D902-D0FE-7EFB-92CD-6E046B0E797F}"/>
                </a:ext>
              </a:extLst>
            </p:cNvPr>
            <p:cNvCxnSpPr>
              <a:cxnSpLocks/>
            </p:cNvCxnSpPr>
            <p:nvPr/>
          </p:nvCxnSpPr>
          <p:spPr>
            <a:xfrm flipH="1">
              <a:off x="2287481" y="1946990"/>
              <a:ext cx="1070254" cy="33385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grpSp>
      <p:grpSp>
        <p:nvGrpSpPr>
          <p:cNvPr id="53" name="Group 52">
            <a:extLst>
              <a:ext uri="{FF2B5EF4-FFF2-40B4-BE49-F238E27FC236}">
                <a16:creationId xmlns:a16="http://schemas.microsoft.com/office/drawing/2014/main" id="{5757B236-7D59-F931-9486-1CAA2170F0C1}"/>
              </a:ext>
            </a:extLst>
          </p:cNvPr>
          <p:cNvGrpSpPr/>
          <p:nvPr/>
        </p:nvGrpSpPr>
        <p:grpSpPr>
          <a:xfrm>
            <a:off x="2574777" y="1677610"/>
            <a:ext cx="1830530" cy="2581458"/>
            <a:chOff x="2537714" y="1684423"/>
            <a:chExt cx="1830530" cy="2581458"/>
          </a:xfrm>
        </p:grpSpPr>
        <p:grpSp>
          <p:nvGrpSpPr>
            <p:cNvPr id="34" name="Group 33">
              <a:extLst>
                <a:ext uri="{FF2B5EF4-FFF2-40B4-BE49-F238E27FC236}">
                  <a16:creationId xmlns:a16="http://schemas.microsoft.com/office/drawing/2014/main" id="{0D5135BD-CEF9-CD67-182F-7EDA567EE798}"/>
                </a:ext>
              </a:extLst>
            </p:cNvPr>
            <p:cNvGrpSpPr/>
            <p:nvPr/>
          </p:nvGrpSpPr>
          <p:grpSpPr>
            <a:xfrm>
              <a:off x="2842886" y="1684423"/>
              <a:ext cx="1479870" cy="918020"/>
              <a:chOff x="509972" y="1750767"/>
              <a:chExt cx="1479870" cy="918020"/>
            </a:xfrm>
          </p:grpSpPr>
          <p:sp>
            <p:nvSpPr>
              <p:cNvPr id="36" name="Content Placeholder 1">
                <a:extLst>
                  <a:ext uri="{FF2B5EF4-FFF2-40B4-BE49-F238E27FC236}">
                    <a16:creationId xmlns:a16="http://schemas.microsoft.com/office/drawing/2014/main" id="{A63C63A5-F484-7BFD-8ECD-FDA082ADAFB2}"/>
                  </a:ext>
                </a:extLst>
              </p:cNvPr>
              <p:cNvSpPr txBox="1">
                <a:spLocks/>
              </p:cNvSpPr>
              <p:nvPr/>
            </p:nvSpPr>
            <p:spPr>
              <a:xfrm>
                <a:off x="509972" y="2365846"/>
                <a:ext cx="1479870" cy="30294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GB" sz="1400" b="1" dirty="0" err="1">
                    <a:solidFill>
                      <a:schemeClr val="accent1"/>
                    </a:solidFill>
                  </a:rPr>
                  <a:t>Δp</a:t>
                </a:r>
                <a:r>
                  <a:rPr lang="en-GB" sz="1400" b="1" dirty="0">
                    <a:solidFill>
                      <a:schemeClr val="accent1"/>
                    </a:solidFill>
                  </a:rPr>
                  <a:t> too high even for short cells, CO</a:t>
                </a:r>
                <a:r>
                  <a:rPr lang="en-GB" sz="1400" b="1" baseline="-25000" dirty="0">
                    <a:solidFill>
                      <a:schemeClr val="accent1"/>
                    </a:solidFill>
                  </a:rPr>
                  <a:t>2</a:t>
                </a:r>
                <a:r>
                  <a:rPr lang="en-GB" sz="1400" b="1" dirty="0">
                    <a:solidFill>
                      <a:schemeClr val="accent1"/>
                    </a:solidFill>
                  </a:rPr>
                  <a:t> solidifies </a:t>
                </a:r>
                <a:br>
                  <a:rPr lang="en-GB" sz="1400" b="1" dirty="0">
                    <a:solidFill>
                      <a:schemeClr val="accent1"/>
                    </a:solidFill>
                  </a:rPr>
                </a:br>
                <a:r>
                  <a:rPr lang="en-GB" sz="1400" dirty="0"/>
                  <a:t>(see spare slides)</a:t>
                </a:r>
              </a:p>
              <a:p>
                <a:pPr algn="ctr"/>
                <a:endParaRPr lang="en-GB" sz="1400" b="1" dirty="0">
                  <a:solidFill>
                    <a:schemeClr val="accent1"/>
                  </a:solidFill>
                </a:endParaRPr>
              </a:p>
            </p:txBody>
          </p:sp>
          <p:sp>
            <p:nvSpPr>
              <p:cNvPr id="37" name="Multiplication Sign 36">
                <a:extLst>
                  <a:ext uri="{FF2B5EF4-FFF2-40B4-BE49-F238E27FC236}">
                    <a16:creationId xmlns:a16="http://schemas.microsoft.com/office/drawing/2014/main" id="{F49A2401-A0AA-933C-E631-3C68C7DAF899}"/>
                  </a:ext>
                </a:extLst>
              </p:cNvPr>
              <p:cNvSpPr/>
              <p:nvPr/>
            </p:nvSpPr>
            <p:spPr>
              <a:xfrm>
                <a:off x="1440710" y="1750767"/>
                <a:ext cx="523899" cy="304996"/>
              </a:xfrm>
              <a:prstGeom prst="mathMultiply">
                <a:avLst>
                  <a:gd name="adj1" fmla="val 8946"/>
                </a:avLst>
              </a:prstGeom>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38" name="Straight Arrow Connector 37">
                <a:extLst>
                  <a:ext uri="{FF2B5EF4-FFF2-40B4-BE49-F238E27FC236}">
                    <a16:creationId xmlns:a16="http://schemas.microsoft.com/office/drawing/2014/main" id="{1245FF43-9A23-46AE-99F7-7EEE4AE66AE2}"/>
                  </a:ext>
                </a:extLst>
              </p:cNvPr>
              <p:cNvCxnSpPr>
                <a:cxnSpLocks/>
              </p:cNvCxnSpPr>
              <p:nvPr/>
            </p:nvCxnSpPr>
            <p:spPr>
              <a:xfrm flipH="1">
                <a:off x="1559945" y="2022485"/>
                <a:ext cx="124365" cy="347447"/>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grpSp>
        <p:pic>
          <p:nvPicPr>
            <p:cNvPr id="44" name="Picture 43">
              <a:extLst>
                <a:ext uri="{FF2B5EF4-FFF2-40B4-BE49-F238E27FC236}">
                  <a16:creationId xmlns:a16="http://schemas.microsoft.com/office/drawing/2014/main" id="{E1CF08F3-85FF-9215-84F8-B517DC05882B}"/>
                </a:ext>
              </a:extLst>
            </p:cNvPr>
            <p:cNvPicPr>
              <a:picLocks noChangeAspect="1"/>
            </p:cNvPicPr>
            <p:nvPr/>
          </p:nvPicPr>
          <p:blipFill>
            <a:blip r:embed="rId5"/>
            <a:stretch>
              <a:fillRect/>
            </a:stretch>
          </p:blipFill>
          <p:spPr>
            <a:xfrm>
              <a:off x="2537714" y="3221906"/>
              <a:ext cx="1830530" cy="1043975"/>
            </a:xfrm>
            <a:prstGeom prst="rect">
              <a:avLst/>
            </a:prstGeom>
          </p:spPr>
        </p:pic>
      </p:grpSp>
      <p:grpSp>
        <p:nvGrpSpPr>
          <p:cNvPr id="51" name="Group 50">
            <a:extLst>
              <a:ext uri="{FF2B5EF4-FFF2-40B4-BE49-F238E27FC236}">
                <a16:creationId xmlns:a16="http://schemas.microsoft.com/office/drawing/2014/main" id="{EEADE564-4269-DD42-CFB5-9A9530A023F5}"/>
              </a:ext>
            </a:extLst>
          </p:cNvPr>
          <p:cNvGrpSpPr/>
          <p:nvPr/>
        </p:nvGrpSpPr>
        <p:grpSpPr>
          <a:xfrm>
            <a:off x="4322756" y="1712624"/>
            <a:ext cx="925779" cy="770560"/>
            <a:chOff x="4322756" y="1712624"/>
            <a:chExt cx="925779" cy="770560"/>
          </a:xfrm>
        </p:grpSpPr>
        <p:sp>
          <p:nvSpPr>
            <p:cNvPr id="45" name="Rectangle: Rounded Corners 44">
              <a:extLst>
                <a:ext uri="{FF2B5EF4-FFF2-40B4-BE49-F238E27FC236}">
                  <a16:creationId xmlns:a16="http://schemas.microsoft.com/office/drawing/2014/main" id="{8379CFBB-88B1-BA58-912A-57E7908E7F8D}"/>
                </a:ext>
              </a:extLst>
            </p:cNvPr>
            <p:cNvSpPr/>
            <p:nvPr/>
          </p:nvSpPr>
          <p:spPr>
            <a:xfrm>
              <a:off x="4322756" y="1712624"/>
              <a:ext cx="925779" cy="243517"/>
            </a:xfrm>
            <a:prstGeom prst="roundRect">
              <a:avLst/>
            </a:prstGeom>
            <a:noFill/>
            <a:ln w="19050">
              <a:solidFill>
                <a:srgbClr val="2CA02C"/>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7" name="Straight Arrow Connector 46">
              <a:extLst>
                <a:ext uri="{FF2B5EF4-FFF2-40B4-BE49-F238E27FC236}">
                  <a16:creationId xmlns:a16="http://schemas.microsoft.com/office/drawing/2014/main" id="{02D91985-508A-A64C-E32D-693EBE4D5A86}"/>
                </a:ext>
              </a:extLst>
            </p:cNvPr>
            <p:cNvCxnSpPr>
              <a:cxnSpLocks/>
              <a:stCxn id="45" idx="2"/>
            </p:cNvCxnSpPr>
            <p:nvPr/>
          </p:nvCxnSpPr>
          <p:spPr>
            <a:xfrm>
              <a:off x="4785646" y="1956141"/>
              <a:ext cx="347031" cy="527043"/>
            </a:xfrm>
            <a:prstGeom prst="straightConnector1">
              <a:avLst/>
            </a:prstGeom>
            <a:ln w="12700">
              <a:solidFill>
                <a:srgbClr val="2CA02C"/>
              </a:solidFill>
              <a:tailEnd type="triangle"/>
            </a:ln>
            <a:effectLst/>
          </p:spPr>
          <p:style>
            <a:lnRef idx="2">
              <a:schemeClr val="accent1"/>
            </a:lnRef>
            <a:fillRef idx="0">
              <a:schemeClr val="accent1"/>
            </a:fillRef>
            <a:effectRef idx="1">
              <a:schemeClr val="accent1"/>
            </a:effectRef>
            <a:fontRef idx="minor">
              <a:schemeClr val="tx1"/>
            </a:fontRef>
          </p:style>
        </p:cxnSp>
      </p:grpSp>
      <p:graphicFrame>
        <p:nvGraphicFramePr>
          <p:cNvPr id="48" name="Table 48">
            <a:extLst>
              <a:ext uri="{FF2B5EF4-FFF2-40B4-BE49-F238E27FC236}">
                <a16:creationId xmlns:a16="http://schemas.microsoft.com/office/drawing/2014/main" id="{806CFDF9-1743-2E8F-361A-B19421E8FA81}"/>
              </a:ext>
            </a:extLst>
          </p:cNvPr>
          <p:cNvGraphicFramePr>
            <a:graphicFrameLocks noGrp="1"/>
          </p:cNvGraphicFramePr>
          <p:nvPr/>
        </p:nvGraphicFramePr>
        <p:xfrm>
          <a:off x="4498270" y="2483184"/>
          <a:ext cx="4645730" cy="2368452"/>
        </p:xfrm>
        <a:graphic>
          <a:graphicData uri="http://schemas.openxmlformats.org/drawingml/2006/table">
            <a:tbl>
              <a:tblPr firstRow="1" bandRow="1">
                <a:tableStyleId>{7DF18680-E054-41AD-8BC1-D1AEF772440D}</a:tableStyleId>
              </a:tblPr>
              <a:tblGrid>
                <a:gridCol w="1548577">
                  <a:extLst>
                    <a:ext uri="{9D8B030D-6E8A-4147-A177-3AD203B41FA5}">
                      <a16:colId xmlns:a16="http://schemas.microsoft.com/office/drawing/2014/main" val="2802816603"/>
                    </a:ext>
                  </a:extLst>
                </a:gridCol>
                <a:gridCol w="1157621">
                  <a:extLst>
                    <a:ext uri="{9D8B030D-6E8A-4147-A177-3AD203B41FA5}">
                      <a16:colId xmlns:a16="http://schemas.microsoft.com/office/drawing/2014/main" val="3038288285"/>
                    </a:ext>
                  </a:extLst>
                </a:gridCol>
                <a:gridCol w="1939532">
                  <a:extLst>
                    <a:ext uri="{9D8B030D-6E8A-4147-A177-3AD203B41FA5}">
                      <a16:colId xmlns:a16="http://schemas.microsoft.com/office/drawing/2014/main" val="1235001150"/>
                    </a:ext>
                  </a:extLst>
                </a:gridCol>
              </a:tblGrid>
              <a:tr h="233498">
                <a:tc>
                  <a:txBody>
                    <a:bodyPr/>
                    <a:lstStyle/>
                    <a:p>
                      <a:pPr algn="ctr"/>
                      <a:r>
                        <a:rPr lang="en-US" sz="1050" dirty="0"/>
                        <a:t>T level</a:t>
                      </a:r>
                      <a:endParaRPr lang="en-GB" sz="1050" i="1" dirty="0"/>
                    </a:p>
                  </a:txBody>
                  <a:tcPr anchor="ctr"/>
                </a:tc>
                <a:tc>
                  <a:txBody>
                    <a:bodyPr/>
                    <a:lstStyle/>
                    <a:p>
                      <a:pPr algn="ctr"/>
                      <a:r>
                        <a:rPr lang="en-US" sz="1050" dirty="0"/>
                        <a:t>250 K</a:t>
                      </a:r>
                      <a:endParaRPr lang="en-GB" sz="1050" dirty="0"/>
                    </a:p>
                  </a:txBody>
                  <a:tcPr anchor="ctr"/>
                </a:tc>
                <a:tc>
                  <a:txBody>
                    <a:bodyPr/>
                    <a:lstStyle/>
                    <a:p>
                      <a:pPr algn="ctr"/>
                      <a:r>
                        <a:rPr lang="en-US" sz="1050" dirty="0"/>
                        <a:t>300 K</a:t>
                      </a:r>
                      <a:endParaRPr lang="en-GB" sz="1050" dirty="0"/>
                    </a:p>
                  </a:txBody>
                  <a:tcPr anchor="ctr"/>
                </a:tc>
                <a:extLst>
                  <a:ext uri="{0D108BD9-81ED-4DB2-BD59-A6C34878D82A}">
                    <a16:rowId xmlns:a16="http://schemas.microsoft.com/office/drawing/2014/main" val="1405337498"/>
                  </a:ext>
                </a:extLst>
              </a:tr>
              <a:tr h="264624">
                <a:tc>
                  <a:txBody>
                    <a:bodyPr/>
                    <a:lstStyle/>
                    <a:p>
                      <a:pPr algn="ctr"/>
                      <a:r>
                        <a:rPr lang="en-US" sz="1050" dirty="0"/>
                        <a:t>Fluid</a:t>
                      </a:r>
                      <a:endParaRPr lang="en-GB" sz="1050" dirty="0"/>
                    </a:p>
                  </a:txBody>
                  <a:tcPr anchor="ctr"/>
                </a:tc>
                <a:tc>
                  <a:txBody>
                    <a:bodyPr/>
                    <a:lstStyle/>
                    <a:p>
                      <a:pPr algn="ctr"/>
                      <a:r>
                        <a:rPr lang="en-US" sz="1050" dirty="0"/>
                        <a:t>CO</a:t>
                      </a:r>
                      <a:r>
                        <a:rPr lang="en-US" sz="1050" baseline="-25000" dirty="0"/>
                        <a:t>2</a:t>
                      </a:r>
                      <a:endParaRPr lang="en-GB" sz="1050" dirty="0"/>
                    </a:p>
                  </a:txBody>
                  <a:tcPr anchor="ctr"/>
                </a:tc>
                <a:tc>
                  <a:txBody>
                    <a:bodyPr/>
                    <a:lstStyle/>
                    <a:p>
                      <a:pPr algn="ctr"/>
                      <a:r>
                        <a:rPr lang="en-US" sz="1050" dirty="0"/>
                        <a:t>Water</a:t>
                      </a:r>
                      <a:endParaRPr lang="en-GB" sz="1050" dirty="0"/>
                    </a:p>
                  </a:txBody>
                  <a:tcPr anchor="ctr"/>
                </a:tc>
                <a:extLst>
                  <a:ext uri="{0D108BD9-81ED-4DB2-BD59-A6C34878D82A}">
                    <a16:rowId xmlns:a16="http://schemas.microsoft.com/office/drawing/2014/main" val="1174111649"/>
                  </a:ext>
                </a:extLst>
              </a:tr>
              <a:tr h="264624">
                <a:tc>
                  <a:txBody>
                    <a:bodyPr/>
                    <a:lstStyle/>
                    <a:p>
                      <a:pPr algn="ctr"/>
                      <a:r>
                        <a:rPr lang="en-US" sz="1050" dirty="0"/>
                        <a:t>Mass flow rate</a:t>
                      </a:r>
                      <a:endParaRPr lang="en-GB" sz="1050" dirty="0"/>
                    </a:p>
                  </a:txBody>
                  <a:tcPr anchor="ctr"/>
                </a:tc>
                <a:tc>
                  <a:txBody>
                    <a:bodyPr/>
                    <a:lstStyle/>
                    <a:p>
                      <a:pPr algn="ctr"/>
                      <a:r>
                        <a:rPr lang="en-US" sz="1050" b="1" dirty="0">
                          <a:solidFill>
                            <a:srgbClr val="00B050"/>
                          </a:solidFill>
                        </a:rPr>
                        <a:t>+</a:t>
                      </a:r>
                      <a:endParaRPr lang="en-GB" sz="1050" dirty="0">
                        <a:solidFill>
                          <a:srgbClr val="00B050"/>
                        </a:solidFill>
                      </a:endParaRP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b="1" dirty="0"/>
                        <a:t> +/-       </a:t>
                      </a:r>
                      <a:r>
                        <a:rPr lang="en-US" sz="1050" dirty="0"/>
                        <a:t>(10x higher)</a:t>
                      </a:r>
                      <a:endParaRPr lang="en-GB" sz="1050" dirty="0"/>
                    </a:p>
                  </a:txBody>
                  <a:tcPr anchor="ctr"/>
                </a:tc>
                <a:extLst>
                  <a:ext uri="{0D108BD9-81ED-4DB2-BD59-A6C34878D82A}">
                    <a16:rowId xmlns:a16="http://schemas.microsoft.com/office/drawing/2014/main" val="482314981"/>
                  </a:ext>
                </a:extLst>
              </a:tr>
              <a:tr h="264624">
                <a:tc>
                  <a:txBody>
                    <a:bodyPr/>
                    <a:lstStyle/>
                    <a:p>
                      <a:pPr algn="ctr"/>
                      <a:r>
                        <a:rPr lang="en-US" sz="1050" dirty="0"/>
                        <a:t>Operating pressure</a:t>
                      </a:r>
                      <a:endParaRPr lang="en-GB" sz="1050" dirty="0"/>
                    </a:p>
                  </a:txBody>
                  <a:tcPr anchor="ctr"/>
                </a:tc>
                <a:tc>
                  <a:txBody>
                    <a:bodyPr/>
                    <a:lstStyle/>
                    <a:p>
                      <a:pPr algn="l"/>
                      <a:r>
                        <a:rPr lang="en-US" sz="1050" b="1" dirty="0"/>
                        <a:t>+/-   </a:t>
                      </a:r>
                      <a:r>
                        <a:rPr lang="en-US" sz="1050" b="0" dirty="0"/>
                        <a:t>(</a:t>
                      </a:r>
                      <a:r>
                        <a:rPr lang="en-US" sz="1050" dirty="0"/>
                        <a:t>60+ bara)</a:t>
                      </a:r>
                      <a:endParaRPr lang="en-GB" sz="1050" dirty="0"/>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b="1" dirty="0"/>
                        <a:t> </a:t>
                      </a:r>
                      <a:r>
                        <a:rPr lang="en-US" sz="1050" b="1" dirty="0">
                          <a:solidFill>
                            <a:srgbClr val="00B050"/>
                          </a:solidFill>
                        </a:rPr>
                        <a:t>+</a:t>
                      </a:r>
                      <a:r>
                        <a:rPr lang="en-US" sz="1050" b="1" dirty="0"/>
                        <a:t>         </a:t>
                      </a:r>
                      <a:r>
                        <a:rPr lang="en-US" sz="1050" dirty="0"/>
                        <a:t>(3-10 bara)</a:t>
                      </a:r>
                      <a:endParaRPr lang="en-GB" sz="1050" dirty="0"/>
                    </a:p>
                  </a:txBody>
                  <a:tcPr anchor="ctr"/>
                </a:tc>
                <a:extLst>
                  <a:ext uri="{0D108BD9-81ED-4DB2-BD59-A6C34878D82A}">
                    <a16:rowId xmlns:a16="http://schemas.microsoft.com/office/drawing/2014/main" val="1491152407"/>
                  </a:ext>
                </a:extLst>
              </a:tr>
              <a:tr h="264624">
                <a:tc>
                  <a:txBody>
                    <a:bodyPr/>
                    <a:lstStyle/>
                    <a:p>
                      <a:pPr algn="ctr"/>
                      <a:r>
                        <a:rPr lang="el-GR" sz="1050" dirty="0"/>
                        <a:t>Δ</a:t>
                      </a:r>
                      <a:r>
                        <a:rPr lang="en-US" sz="1050" dirty="0"/>
                        <a:t>p</a:t>
                      </a:r>
                      <a:endParaRPr lang="en-GB" sz="1050" dirty="0"/>
                    </a:p>
                  </a:txBody>
                  <a:tcPr anchor="ctr"/>
                </a:tc>
                <a:tc>
                  <a:txBody>
                    <a:bodyPr/>
                    <a:lstStyle/>
                    <a:p>
                      <a:pPr algn="ctr"/>
                      <a:r>
                        <a:rPr lang="en-US" sz="1050" b="1" dirty="0"/>
                        <a:t>+/-</a:t>
                      </a:r>
                      <a:endParaRPr lang="en-GB" sz="1050" b="1" dirty="0"/>
                    </a:p>
                  </a:txBody>
                  <a:tcPr anchor="ctr"/>
                </a:tc>
                <a:tc>
                  <a:txBody>
                    <a:bodyPr/>
                    <a:lstStyle/>
                    <a:p>
                      <a:pPr algn="l"/>
                      <a:r>
                        <a:rPr lang="en-US" sz="1050" b="1" dirty="0">
                          <a:solidFill>
                            <a:srgbClr val="00B050"/>
                          </a:solidFill>
                        </a:rPr>
                        <a:t> +         </a:t>
                      </a:r>
                      <a:r>
                        <a:rPr lang="en-US" sz="1050" b="0" dirty="0"/>
                        <a:t>(smaller pipes)</a:t>
                      </a:r>
                      <a:endParaRPr lang="en-GB" sz="1050" b="1" dirty="0"/>
                    </a:p>
                  </a:txBody>
                  <a:tcPr anchor="ctr"/>
                </a:tc>
                <a:extLst>
                  <a:ext uri="{0D108BD9-81ED-4DB2-BD59-A6C34878D82A}">
                    <a16:rowId xmlns:a16="http://schemas.microsoft.com/office/drawing/2014/main" val="3709617523"/>
                  </a:ext>
                </a:extLst>
              </a:tr>
              <a:tr h="264624">
                <a:tc>
                  <a:txBody>
                    <a:bodyPr/>
                    <a:lstStyle/>
                    <a:p>
                      <a:pPr algn="ctr"/>
                      <a:r>
                        <a:rPr lang="en-GB" sz="1050" dirty="0"/>
                        <a:t>Heat transferred to coil</a:t>
                      </a:r>
                    </a:p>
                  </a:txBody>
                  <a:tcPr anchor="ctr"/>
                </a:tc>
                <a:tc>
                  <a:txBody>
                    <a:bodyPr/>
                    <a:lstStyle/>
                    <a:p>
                      <a:pPr algn="ctr"/>
                      <a:r>
                        <a:rPr lang="en-US" sz="1050" b="1" dirty="0">
                          <a:solidFill>
                            <a:srgbClr val="00B050"/>
                          </a:solidFill>
                        </a:rPr>
                        <a:t>+</a:t>
                      </a:r>
                      <a:endParaRPr lang="en-GB" sz="1050" b="1" dirty="0">
                        <a:solidFill>
                          <a:srgbClr val="00B050"/>
                        </a:solidFill>
                      </a:endParaRPr>
                    </a:p>
                  </a:txBody>
                  <a:tcPr anchor="ctr"/>
                </a:tc>
                <a:tc>
                  <a:txBody>
                    <a:bodyPr/>
                    <a:lstStyle/>
                    <a:p>
                      <a:pPr algn="l"/>
                      <a:r>
                        <a:rPr lang="en-US" sz="1050" b="1" dirty="0">
                          <a:solidFill>
                            <a:srgbClr val="C00000"/>
                          </a:solidFill>
                        </a:rPr>
                        <a:t>▬ </a:t>
                      </a:r>
                      <a:r>
                        <a:rPr lang="en-US" sz="1050" b="1" dirty="0"/>
                        <a:t>       </a:t>
                      </a:r>
                      <a:r>
                        <a:rPr lang="en-US" sz="1050" b="0" dirty="0"/>
                        <a:t>(20% higher)</a:t>
                      </a:r>
                      <a:endParaRPr lang="en-GB" sz="1050" b="1" dirty="0"/>
                    </a:p>
                  </a:txBody>
                  <a:tcPr anchor="ctr"/>
                </a:tc>
                <a:extLst>
                  <a:ext uri="{0D108BD9-81ED-4DB2-BD59-A6C34878D82A}">
                    <a16:rowId xmlns:a16="http://schemas.microsoft.com/office/drawing/2014/main" val="723944443"/>
                  </a:ext>
                </a:extLst>
              </a:tr>
              <a:tr h="264624">
                <a:tc>
                  <a:txBody>
                    <a:bodyPr/>
                    <a:lstStyle/>
                    <a:p>
                      <a:pPr algn="ctr"/>
                      <a:r>
                        <a:rPr lang="en-US" sz="1050" dirty="0"/>
                        <a:t>COP</a:t>
                      </a:r>
                      <a:r>
                        <a:rPr lang="en-US" sz="1050" baseline="30000" dirty="0"/>
                        <a:t>-1</a:t>
                      </a:r>
                      <a:endParaRPr lang="en-GB" sz="105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50" b="1" dirty="0"/>
                        <a:t>+/-</a:t>
                      </a:r>
                      <a:endParaRPr lang="en-GB" sz="1050" b="1" dirty="0"/>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b="1" dirty="0"/>
                        <a:t> </a:t>
                      </a:r>
                      <a:r>
                        <a:rPr lang="en-US" sz="1050" b="1" dirty="0">
                          <a:solidFill>
                            <a:srgbClr val="00B050"/>
                          </a:solidFill>
                        </a:rPr>
                        <a:t>+ </a:t>
                      </a:r>
                      <a:r>
                        <a:rPr lang="en-US" sz="1050" b="1" dirty="0"/>
                        <a:t>        </a:t>
                      </a:r>
                      <a:r>
                        <a:rPr lang="en-US" sz="1050" b="0" dirty="0"/>
                        <a:t>(only </a:t>
                      </a:r>
                      <a:r>
                        <a:rPr lang="en-US" sz="1050" b="0" dirty="0" err="1"/>
                        <a:t>distrib</a:t>
                      </a:r>
                      <a:r>
                        <a:rPr lang="en-US" sz="1050" b="0" dirty="0"/>
                        <a:t>.)</a:t>
                      </a:r>
                      <a:endParaRPr lang="en-GB" sz="1050" b="1" dirty="0"/>
                    </a:p>
                  </a:txBody>
                  <a:tcPr anchor="ctr"/>
                </a:tc>
                <a:extLst>
                  <a:ext uri="{0D108BD9-81ED-4DB2-BD59-A6C34878D82A}">
                    <a16:rowId xmlns:a16="http://schemas.microsoft.com/office/drawing/2014/main" val="3811470334"/>
                  </a:ext>
                </a:extLst>
              </a:tr>
              <a:tr h="264624">
                <a:tc>
                  <a:txBody>
                    <a:bodyPr/>
                    <a:lstStyle/>
                    <a:p>
                      <a:pPr algn="ctr"/>
                      <a:r>
                        <a:rPr lang="en-US" sz="1050" dirty="0"/>
                        <a:t>Rad. hardness</a:t>
                      </a:r>
                      <a:endParaRPr lang="en-GB" sz="105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50" b="1" dirty="0">
                          <a:solidFill>
                            <a:srgbClr val="00B050"/>
                          </a:solidFill>
                        </a:rPr>
                        <a:t>+</a:t>
                      </a:r>
                      <a:endParaRPr lang="en-GB" sz="1050" b="1" dirty="0">
                        <a:solidFill>
                          <a:srgbClr val="00B050"/>
                        </a:solidFill>
                      </a:endParaRP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b="1" dirty="0">
                          <a:solidFill>
                            <a:srgbClr val="C00000"/>
                          </a:solidFill>
                        </a:rPr>
                        <a:t>▬</a:t>
                      </a:r>
                      <a:r>
                        <a:rPr lang="en-US" sz="1050" b="1" dirty="0"/>
                        <a:t>         </a:t>
                      </a:r>
                      <a:r>
                        <a:rPr lang="en-US" sz="1050" b="0" dirty="0"/>
                        <a:t>(mitigation needed)</a:t>
                      </a:r>
                      <a:endParaRPr lang="en-GB" sz="1050" b="1" dirty="0"/>
                    </a:p>
                  </a:txBody>
                  <a:tcPr anchor="ctr"/>
                </a:tc>
                <a:extLst>
                  <a:ext uri="{0D108BD9-81ED-4DB2-BD59-A6C34878D82A}">
                    <a16:rowId xmlns:a16="http://schemas.microsoft.com/office/drawing/2014/main" val="2612277620"/>
                  </a:ext>
                </a:extLst>
              </a:tr>
              <a:tr h="264624">
                <a:tc>
                  <a:txBody>
                    <a:bodyPr/>
                    <a:lstStyle/>
                    <a:p>
                      <a:pPr algn="ctr"/>
                      <a:r>
                        <a:rPr lang="en-US" sz="1050" dirty="0"/>
                        <a:t>Risks to machine</a:t>
                      </a:r>
                      <a:endParaRPr lang="en-GB" sz="105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50" b="1" dirty="0">
                          <a:solidFill>
                            <a:srgbClr val="00B050"/>
                          </a:solidFill>
                        </a:rPr>
                        <a:t>+</a:t>
                      </a:r>
                      <a:r>
                        <a:rPr lang="en-GB" sz="1050" b="1" dirty="0"/>
                        <a:t> </a:t>
                      </a: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050" b="1" dirty="0">
                          <a:solidFill>
                            <a:srgbClr val="C00000"/>
                          </a:solidFill>
                        </a:rPr>
                        <a:t>▬</a:t>
                      </a:r>
                      <a:r>
                        <a:rPr lang="en-US" sz="1050" b="1" dirty="0"/>
                        <a:t>         </a:t>
                      </a:r>
                      <a:r>
                        <a:rPr lang="en-US" sz="1050" b="0" dirty="0"/>
                        <a:t>(freezing; expansion)</a:t>
                      </a:r>
                      <a:endParaRPr lang="en-GB" sz="1050" b="1" dirty="0"/>
                    </a:p>
                  </a:txBody>
                  <a:tcPr anchor="ctr"/>
                </a:tc>
                <a:extLst>
                  <a:ext uri="{0D108BD9-81ED-4DB2-BD59-A6C34878D82A}">
                    <a16:rowId xmlns:a16="http://schemas.microsoft.com/office/drawing/2014/main" val="3632224303"/>
                  </a:ext>
                </a:extLst>
              </a:tr>
            </a:tbl>
          </a:graphicData>
        </a:graphic>
      </p:graphicFrame>
      <mc:AlternateContent xmlns:mc="http://schemas.openxmlformats.org/markup-compatibility/2006" xmlns:a14="http://schemas.microsoft.com/office/drawing/2010/main">
        <mc:Choice Requires="a14">
          <p:sp>
            <p:nvSpPr>
              <p:cNvPr id="8" name="Rectangle: Rounded Corners 7">
                <a:extLst>
                  <a:ext uri="{FF2B5EF4-FFF2-40B4-BE49-F238E27FC236}">
                    <a16:creationId xmlns:a16="http://schemas.microsoft.com/office/drawing/2014/main" id="{A3FB31FF-7130-5E3F-5EC4-DAF3E1EE3208}"/>
                  </a:ext>
                </a:extLst>
              </p:cNvPr>
              <p:cNvSpPr/>
              <p:nvPr/>
            </p:nvSpPr>
            <p:spPr>
              <a:xfrm>
                <a:off x="1182985" y="4390384"/>
                <a:ext cx="2391112" cy="562936"/>
              </a:xfrm>
              <a:prstGeom prst="roundRect">
                <a:avLst/>
              </a:prstGeom>
              <a:no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600" b="1" dirty="0">
                    <a:solidFill>
                      <a:schemeClr val="accent5"/>
                    </a:solidFill>
                  </a:rPr>
                  <a:t>Message: </a:t>
                </a:r>
                <a14:m>
                  <m:oMath xmlns:m="http://schemas.openxmlformats.org/officeDocument/2006/math">
                    <m:sSub>
                      <m:sSubPr>
                        <m:ctrlPr>
                          <a:rPr lang="en-US" sz="1600" b="1" i="1" smtClean="0">
                            <a:solidFill>
                              <a:schemeClr val="tx1"/>
                            </a:solidFill>
                            <a:latin typeface="Cambria Math" panose="02040503050406030204" pitchFamily="18" charset="0"/>
                          </a:rPr>
                        </m:ctrlPr>
                      </m:sSubPr>
                      <m:e>
                        <m:r>
                          <a:rPr lang="en-US" sz="1600" b="1" i="1" smtClean="0">
                            <a:solidFill>
                              <a:schemeClr val="tx1"/>
                            </a:solidFill>
                            <a:latin typeface="Cambria Math" panose="02040503050406030204" pitchFamily="18" charset="0"/>
                          </a:rPr>
                          <m:t>𝑻</m:t>
                        </m:r>
                      </m:e>
                      <m:sub>
                        <m:r>
                          <a:rPr lang="en-US" sz="1600" b="1" i="1" smtClean="0">
                            <a:solidFill>
                              <a:schemeClr val="tx1"/>
                            </a:solidFill>
                            <a:latin typeface="Cambria Math" panose="02040503050406030204" pitchFamily="18" charset="0"/>
                          </a:rPr>
                          <m:t>𝒂𝒃𝒔</m:t>
                        </m:r>
                      </m:sub>
                    </m:sSub>
                  </m:oMath>
                </a14:m>
                <a:r>
                  <a:rPr lang="en-GB" sz="1600" dirty="0">
                    <a:solidFill>
                      <a:schemeClr val="tx1"/>
                    </a:solidFill>
                  </a:rPr>
                  <a:t> ≥ 250 K</a:t>
                </a:r>
              </a:p>
            </p:txBody>
          </p:sp>
        </mc:Choice>
        <mc:Fallback xmlns="">
          <p:sp>
            <p:nvSpPr>
              <p:cNvPr id="8" name="Rectangle: Rounded Corners 7">
                <a:extLst>
                  <a:ext uri="{FF2B5EF4-FFF2-40B4-BE49-F238E27FC236}">
                    <a16:creationId xmlns:a16="http://schemas.microsoft.com/office/drawing/2014/main" id="{A3FB31FF-7130-5E3F-5EC4-DAF3E1EE3208}"/>
                  </a:ext>
                </a:extLst>
              </p:cNvPr>
              <p:cNvSpPr>
                <a:spLocks noRot="1" noChangeAspect="1" noMove="1" noResize="1" noEditPoints="1" noAdjustHandles="1" noChangeArrowheads="1" noChangeShapeType="1" noTextEdit="1"/>
              </p:cNvSpPr>
              <p:nvPr/>
            </p:nvSpPr>
            <p:spPr>
              <a:xfrm>
                <a:off x="1182985" y="4390384"/>
                <a:ext cx="2391112" cy="562936"/>
              </a:xfrm>
              <a:prstGeom prst="roundRect">
                <a:avLst/>
              </a:prstGeom>
              <a:blipFill>
                <a:blip r:embed="rId7"/>
                <a:stretch>
                  <a:fillRect/>
                </a:stretch>
              </a:blipFill>
              <a:ln>
                <a:solidFill>
                  <a:schemeClr val="accent5"/>
                </a:solidFill>
              </a:ln>
              <a:effectLst/>
            </p:spPr>
            <p:txBody>
              <a:bodyPr/>
              <a:lstStyle/>
              <a:p>
                <a:r>
                  <a:rPr lang="en-GB">
                    <a:noFill/>
                  </a:rPr>
                  <a:t> </a:t>
                </a:r>
              </a:p>
            </p:txBody>
          </p:sp>
        </mc:Fallback>
      </mc:AlternateContent>
    </p:spTree>
    <p:extLst>
      <p:ext uri="{BB962C8B-B14F-4D97-AF65-F5344CB8AC3E}">
        <p14:creationId xmlns:p14="http://schemas.microsoft.com/office/powerpoint/2010/main" val="767877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500"/>
                                        <p:tgtEl>
                                          <p:spTgt spid="5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500"/>
                                        <p:tgtEl>
                                          <p:spTgt spid="51"/>
                                        </p:tgtEl>
                                      </p:cBhvr>
                                    </p:animEffect>
                                  </p:childTnLst>
                                </p:cTn>
                              </p:par>
                              <p:par>
                                <p:cTn id="18" presetID="10" presetClass="entr" presetSubtype="0" fill="hold" nodeType="with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fade">
                                      <p:cBhvr>
                                        <p:cTn id="20" dur="500"/>
                                        <p:tgtEl>
                                          <p:spTgt spid="4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D2684A6-8757-4216-0090-08C9E7BBE184}"/>
              </a:ext>
            </a:extLst>
          </p:cNvPr>
          <p:cNvSpPr>
            <a:spLocks noGrp="1"/>
          </p:cNvSpPr>
          <p:nvPr>
            <p:ph type="sldNum" sz="quarter" idx="4"/>
          </p:nvPr>
        </p:nvSpPr>
        <p:spPr/>
        <p:txBody>
          <a:bodyPr/>
          <a:lstStyle/>
          <a:p>
            <a:fld id="{974172A1-1CBF-0B40-9234-7D4D80EC19EA}" type="slidenum">
              <a:rPr lang="en-GB" smtClean="0"/>
              <a:pPr/>
              <a:t>19</a:t>
            </a:fld>
            <a:endParaRPr lang="en-GB" dirty="0"/>
          </a:p>
        </p:txBody>
      </p:sp>
      <p:sp>
        <p:nvSpPr>
          <p:cNvPr id="4" name="Title 3">
            <a:extLst>
              <a:ext uri="{FF2B5EF4-FFF2-40B4-BE49-F238E27FC236}">
                <a16:creationId xmlns:a16="http://schemas.microsoft.com/office/drawing/2014/main" id="{9D238494-BC77-C336-84B2-4239BB49BCA3}"/>
              </a:ext>
            </a:extLst>
          </p:cNvPr>
          <p:cNvSpPr>
            <a:spLocks noGrp="1"/>
          </p:cNvSpPr>
          <p:nvPr>
            <p:ph type="title"/>
          </p:nvPr>
        </p:nvSpPr>
        <p:spPr/>
        <p:txBody>
          <a:bodyPr/>
          <a:lstStyle/>
          <a:p>
            <a:r>
              <a:rPr lang="en-GB" dirty="0"/>
              <a:t>Considerations for coil cooling options</a:t>
            </a:r>
          </a:p>
        </p:txBody>
      </p:sp>
      <p:sp>
        <p:nvSpPr>
          <p:cNvPr id="2" name="Content Placeholder 1">
            <a:extLst>
              <a:ext uri="{FF2B5EF4-FFF2-40B4-BE49-F238E27FC236}">
                <a16:creationId xmlns:a16="http://schemas.microsoft.com/office/drawing/2014/main" id="{EF8CCA43-83E7-3CA7-4885-36A4FF153BC0}"/>
              </a:ext>
            </a:extLst>
          </p:cNvPr>
          <p:cNvSpPr txBox="1">
            <a:spLocks/>
          </p:cNvSpPr>
          <p:nvPr/>
        </p:nvSpPr>
        <p:spPr>
          <a:xfrm>
            <a:off x="2610922" y="823714"/>
            <a:ext cx="3922156" cy="364082"/>
          </a:xfrm>
          <a:prstGeom prst="flowChartAlternateProcess">
            <a:avLst/>
          </a:prstGeom>
          <a:ln>
            <a:noFill/>
          </a:ln>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600" b="1" dirty="0">
                <a:solidFill>
                  <a:schemeClr val="accent5"/>
                </a:solidFill>
              </a:rPr>
              <a:t>Options at </a:t>
            </a:r>
            <a:r>
              <a:rPr lang="en-US" sz="1600" b="1" i="1" dirty="0">
                <a:solidFill>
                  <a:schemeClr val="accent5"/>
                </a:solidFill>
              </a:rPr>
              <a:t>T ≤ </a:t>
            </a:r>
            <a:r>
              <a:rPr lang="en-US" sz="1600" b="1" dirty="0">
                <a:solidFill>
                  <a:schemeClr val="accent5"/>
                </a:solidFill>
              </a:rPr>
              <a:t>5.5 K (Nb</a:t>
            </a:r>
            <a:r>
              <a:rPr lang="en-US" sz="1600" b="1" baseline="-25000" dirty="0">
                <a:solidFill>
                  <a:schemeClr val="accent5"/>
                </a:solidFill>
              </a:rPr>
              <a:t>3</a:t>
            </a:r>
            <a:r>
              <a:rPr lang="en-US" sz="1600" b="1" dirty="0">
                <a:solidFill>
                  <a:schemeClr val="accent5"/>
                </a:solidFill>
              </a:rPr>
              <a:t>Sn, 3 TeV machine)</a:t>
            </a:r>
          </a:p>
        </p:txBody>
      </p:sp>
      <p:sp>
        <p:nvSpPr>
          <p:cNvPr id="7" name="TextBox 6">
            <a:extLst>
              <a:ext uri="{FF2B5EF4-FFF2-40B4-BE49-F238E27FC236}">
                <a16:creationId xmlns:a16="http://schemas.microsoft.com/office/drawing/2014/main" id="{79217A17-2C2A-6EA8-683A-6B87F73FA0D9}"/>
              </a:ext>
            </a:extLst>
          </p:cNvPr>
          <p:cNvSpPr txBox="1"/>
          <p:nvPr/>
        </p:nvSpPr>
        <p:spPr>
          <a:xfrm>
            <a:off x="1495170" y="1766015"/>
            <a:ext cx="2848499" cy="276999"/>
          </a:xfrm>
          <a:prstGeom prst="rect">
            <a:avLst/>
          </a:prstGeom>
          <a:noFill/>
        </p:spPr>
        <p:txBody>
          <a:bodyPr wrap="square">
            <a:spAutoFit/>
          </a:bodyPr>
          <a:lstStyle/>
          <a:p>
            <a:r>
              <a:rPr lang="en-GB" sz="1200" b="1" dirty="0">
                <a:solidFill>
                  <a:schemeClr val="accent5"/>
                </a:solidFill>
              </a:rPr>
              <a:t>Coil </a:t>
            </a:r>
            <a:r>
              <a:rPr lang="en-GB" sz="1200" b="1" i="1" dirty="0">
                <a:solidFill>
                  <a:schemeClr val="accent5"/>
                </a:solidFill>
              </a:rPr>
              <a:t>T</a:t>
            </a:r>
            <a:r>
              <a:rPr lang="en-GB" sz="1200" b="1" dirty="0">
                <a:solidFill>
                  <a:schemeClr val="accent5"/>
                </a:solidFill>
              </a:rPr>
              <a:t>:   </a:t>
            </a:r>
            <a:r>
              <a:rPr lang="en-GB" sz="1200" dirty="0"/>
              <a:t>2 K,   4.5 K 2PF,    4.5 K </a:t>
            </a:r>
            <a:r>
              <a:rPr lang="en-GB" sz="1200" dirty="0" err="1"/>
              <a:t>sc</a:t>
            </a:r>
            <a:endParaRPr lang="en-GB" sz="1200" dirty="0"/>
          </a:p>
        </p:txBody>
      </p:sp>
      <p:grpSp>
        <p:nvGrpSpPr>
          <p:cNvPr id="20" name="Group 19">
            <a:extLst>
              <a:ext uri="{FF2B5EF4-FFF2-40B4-BE49-F238E27FC236}">
                <a16:creationId xmlns:a16="http://schemas.microsoft.com/office/drawing/2014/main" id="{6B978A1F-207E-E744-3121-EE1213A5A94F}"/>
              </a:ext>
            </a:extLst>
          </p:cNvPr>
          <p:cNvGrpSpPr/>
          <p:nvPr/>
        </p:nvGrpSpPr>
        <p:grpSpPr>
          <a:xfrm>
            <a:off x="500444" y="1752016"/>
            <a:ext cx="1975210" cy="2591314"/>
            <a:chOff x="-7216" y="1757165"/>
            <a:chExt cx="1975210" cy="2591314"/>
          </a:xfrm>
        </p:grpSpPr>
        <p:pic>
          <p:nvPicPr>
            <p:cNvPr id="13" name="Picture 12" descr="A picture containing text, screenshot, diagram, font&#10;&#10;Description automatically generated">
              <a:extLst>
                <a:ext uri="{FF2B5EF4-FFF2-40B4-BE49-F238E27FC236}">
                  <a16:creationId xmlns:a16="http://schemas.microsoft.com/office/drawing/2014/main" id="{AF015E0E-EEC1-4235-E9CF-DE1F5CCA79F0}"/>
                </a:ext>
              </a:extLst>
            </p:cNvPr>
            <p:cNvPicPr>
              <a:picLocks noChangeAspect="1"/>
            </p:cNvPicPr>
            <p:nvPr/>
          </p:nvPicPr>
          <p:blipFill rotWithShape="1">
            <a:blip r:embed="rId2"/>
            <a:srcRect l="-623" t="4977" r="79361" b="1174"/>
            <a:stretch/>
          </p:blipFill>
          <p:spPr>
            <a:xfrm>
              <a:off x="13331" y="2536659"/>
              <a:ext cx="1641938" cy="1811820"/>
            </a:xfrm>
            <a:prstGeom prst="rect">
              <a:avLst/>
            </a:prstGeom>
          </p:spPr>
        </p:pic>
        <p:sp>
          <p:nvSpPr>
            <p:cNvPr id="15" name="Rectangle 14">
              <a:extLst>
                <a:ext uri="{FF2B5EF4-FFF2-40B4-BE49-F238E27FC236}">
                  <a16:creationId xmlns:a16="http://schemas.microsoft.com/office/drawing/2014/main" id="{C7C03C78-FBD6-AD7F-550C-F6EF98F54FA2}"/>
                </a:ext>
              </a:extLst>
            </p:cNvPr>
            <p:cNvSpPr/>
            <p:nvPr/>
          </p:nvSpPr>
          <p:spPr>
            <a:xfrm>
              <a:off x="333992" y="4010130"/>
              <a:ext cx="1309829" cy="145853"/>
            </a:xfrm>
            <a:prstGeom prst="rect">
              <a:avLst/>
            </a:prstGeom>
            <a:solidFill>
              <a:srgbClr val="00B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6" name="Content Placeholder 1">
              <a:extLst>
                <a:ext uri="{FF2B5EF4-FFF2-40B4-BE49-F238E27FC236}">
                  <a16:creationId xmlns:a16="http://schemas.microsoft.com/office/drawing/2014/main" id="{B9183854-A930-EE6B-DFC9-A213DBEF3183}"/>
                </a:ext>
              </a:extLst>
            </p:cNvPr>
            <p:cNvSpPr txBox="1">
              <a:spLocks/>
            </p:cNvSpPr>
            <p:nvPr/>
          </p:nvSpPr>
          <p:spPr>
            <a:xfrm>
              <a:off x="-7216" y="2258495"/>
              <a:ext cx="1883501" cy="302941"/>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b="1" dirty="0">
                  <a:solidFill>
                    <a:schemeClr val="accent1"/>
                  </a:solidFill>
                </a:rPr>
                <a:t>Cooling effort too high</a:t>
              </a:r>
            </a:p>
            <a:p>
              <a:endParaRPr lang="en-GB" sz="1400" b="1" dirty="0">
                <a:solidFill>
                  <a:schemeClr val="accent1"/>
                </a:solidFill>
              </a:endParaRPr>
            </a:p>
          </p:txBody>
        </p:sp>
        <p:sp>
          <p:nvSpPr>
            <p:cNvPr id="17" name="Multiplication Sign 16">
              <a:extLst>
                <a:ext uri="{FF2B5EF4-FFF2-40B4-BE49-F238E27FC236}">
                  <a16:creationId xmlns:a16="http://schemas.microsoft.com/office/drawing/2014/main" id="{DC40EFA8-8D4F-D12C-3787-70C556F5D5D3}"/>
                </a:ext>
              </a:extLst>
            </p:cNvPr>
            <p:cNvSpPr/>
            <p:nvPr/>
          </p:nvSpPr>
          <p:spPr>
            <a:xfrm>
              <a:off x="1599821" y="1757165"/>
              <a:ext cx="368173" cy="304996"/>
            </a:xfrm>
            <a:prstGeom prst="mathMultiply">
              <a:avLst>
                <a:gd name="adj1" fmla="val 8946"/>
              </a:avLst>
            </a:prstGeom>
            <a:solidFill>
              <a:schemeClr val="accent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8" name="Straight Arrow Connector 17">
              <a:extLst>
                <a:ext uri="{FF2B5EF4-FFF2-40B4-BE49-F238E27FC236}">
                  <a16:creationId xmlns:a16="http://schemas.microsoft.com/office/drawing/2014/main" id="{1237D56F-6471-69FE-61CC-74A394ACA6B5}"/>
                </a:ext>
              </a:extLst>
            </p:cNvPr>
            <p:cNvCxnSpPr>
              <a:cxnSpLocks/>
              <a:stCxn id="17" idx="3"/>
            </p:cNvCxnSpPr>
            <p:nvPr/>
          </p:nvCxnSpPr>
          <p:spPr>
            <a:xfrm flipH="1">
              <a:off x="1069364" y="1988909"/>
              <a:ext cx="618883" cy="269586"/>
            </a:xfrm>
            <a:prstGeom prst="straightConnector1">
              <a:avLst/>
            </a:prstGeom>
            <a:ln w="12700">
              <a:tailEnd type="triangle"/>
            </a:ln>
            <a:effectLst/>
          </p:spPr>
          <p:style>
            <a:lnRef idx="2">
              <a:schemeClr val="accent1"/>
            </a:lnRef>
            <a:fillRef idx="0">
              <a:schemeClr val="accent1"/>
            </a:fillRef>
            <a:effectRef idx="1">
              <a:schemeClr val="accent1"/>
            </a:effectRef>
            <a:fontRef idx="minor">
              <a:schemeClr val="tx1"/>
            </a:fontRef>
          </p:style>
        </p:cxnSp>
      </p:grpSp>
      <p:grpSp>
        <p:nvGrpSpPr>
          <p:cNvPr id="5" name="Group 4">
            <a:extLst>
              <a:ext uri="{FF2B5EF4-FFF2-40B4-BE49-F238E27FC236}">
                <a16:creationId xmlns:a16="http://schemas.microsoft.com/office/drawing/2014/main" id="{8C832C99-4E7F-0672-9427-7E3B440649C7}"/>
              </a:ext>
            </a:extLst>
          </p:cNvPr>
          <p:cNvGrpSpPr/>
          <p:nvPr/>
        </p:nvGrpSpPr>
        <p:grpSpPr>
          <a:xfrm>
            <a:off x="2286460" y="1761876"/>
            <a:ext cx="2190670" cy="3307247"/>
            <a:chOff x="2286460" y="1761876"/>
            <a:chExt cx="2190670" cy="3307247"/>
          </a:xfrm>
        </p:grpSpPr>
        <p:grpSp>
          <p:nvGrpSpPr>
            <p:cNvPr id="21" name="Group 20">
              <a:extLst>
                <a:ext uri="{FF2B5EF4-FFF2-40B4-BE49-F238E27FC236}">
                  <a16:creationId xmlns:a16="http://schemas.microsoft.com/office/drawing/2014/main" id="{71320BEE-F763-2CC7-8D53-C55F221C27D4}"/>
                </a:ext>
              </a:extLst>
            </p:cNvPr>
            <p:cNvGrpSpPr/>
            <p:nvPr/>
          </p:nvGrpSpPr>
          <p:grpSpPr>
            <a:xfrm>
              <a:off x="2551970" y="1761876"/>
              <a:ext cx="939133" cy="522593"/>
              <a:chOff x="4322756" y="1712624"/>
              <a:chExt cx="1617383" cy="522593"/>
            </a:xfrm>
          </p:grpSpPr>
          <p:sp>
            <p:nvSpPr>
              <p:cNvPr id="22" name="Rectangle: Rounded Corners 21">
                <a:extLst>
                  <a:ext uri="{FF2B5EF4-FFF2-40B4-BE49-F238E27FC236}">
                    <a16:creationId xmlns:a16="http://schemas.microsoft.com/office/drawing/2014/main" id="{FE6B8A6E-FCF4-512B-3431-4CB9721AD0A4}"/>
                  </a:ext>
                </a:extLst>
              </p:cNvPr>
              <p:cNvSpPr/>
              <p:nvPr/>
            </p:nvSpPr>
            <p:spPr>
              <a:xfrm>
                <a:off x="4322756" y="1712624"/>
                <a:ext cx="1248373" cy="243517"/>
              </a:xfrm>
              <a:prstGeom prst="roundRect">
                <a:avLst/>
              </a:prstGeom>
              <a:noFill/>
              <a:ln w="19050">
                <a:solidFill>
                  <a:srgbClr val="FF7F0E"/>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23" name="Straight Arrow Connector 22">
                <a:extLst>
                  <a:ext uri="{FF2B5EF4-FFF2-40B4-BE49-F238E27FC236}">
                    <a16:creationId xmlns:a16="http://schemas.microsoft.com/office/drawing/2014/main" id="{70618425-ED35-6634-C7B3-3BF054359E6C}"/>
                  </a:ext>
                </a:extLst>
              </p:cNvPr>
              <p:cNvCxnSpPr>
                <a:cxnSpLocks/>
                <a:stCxn id="22" idx="2"/>
                <a:endCxn id="29" idx="0"/>
              </p:cNvCxnSpPr>
              <p:nvPr/>
            </p:nvCxnSpPr>
            <p:spPr>
              <a:xfrm>
                <a:off x="4946943" y="1956141"/>
                <a:ext cx="993196" cy="279076"/>
              </a:xfrm>
              <a:prstGeom prst="straightConnector1">
                <a:avLst/>
              </a:prstGeom>
              <a:ln w="12700">
                <a:solidFill>
                  <a:srgbClr val="FF7F0E"/>
                </a:solidFill>
                <a:tailEnd type="triangle"/>
              </a:ln>
              <a:effectLst/>
            </p:spPr>
            <p:style>
              <a:lnRef idx="2">
                <a:schemeClr val="accent1"/>
              </a:lnRef>
              <a:fillRef idx="0">
                <a:schemeClr val="accent1"/>
              </a:fillRef>
              <a:effectRef idx="1">
                <a:schemeClr val="accent1"/>
              </a:effectRef>
              <a:fontRef idx="minor">
                <a:schemeClr val="tx1"/>
              </a:fontRef>
            </p:style>
          </p:cxnSp>
        </p:grpSp>
        <p:grpSp>
          <p:nvGrpSpPr>
            <p:cNvPr id="24" name="Group 23">
              <a:extLst>
                <a:ext uri="{FF2B5EF4-FFF2-40B4-BE49-F238E27FC236}">
                  <a16:creationId xmlns:a16="http://schemas.microsoft.com/office/drawing/2014/main" id="{8E900853-5263-5B61-E678-BC4A0F5076A6}"/>
                </a:ext>
              </a:extLst>
            </p:cNvPr>
            <p:cNvGrpSpPr/>
            <p:nvPr/>
          </p:nvGrpSpPr>
          <p:grpSpPr>
            <a:xfrm>
              <a:off x="2286460" y="2965400"/>
              <a:ext cx="1972054" cy="2103723"/>
              <a:chOff x="1921611" y="2522669"/>
              <a:chExt cx="1817909" cy="1939286"/>
            </a:xfrm>
          </p:grpSpPr>
          <p:pic>
            <p:nvPicPr>
              <p:cNvPr id="25" name="Picture 24">
                <a:extLst>
                  <a:ext uri="{FF2B5EF4-FFF2-40B4-BE49-F238E27FC236}">
                    <a16:creationId xmlns:a16="http://schemas.microsoft.com/office/drawing/2014/main" id="{D8CA1FD8-FFF4-93B1-913B-F5E5DAC51438}"/>
                  </a:ext>
                </a:extLst>
              </p:cNvPr>
              <p:cNvPicPr>
                <a:picLocks noChangeAspect="1"/>
              </p:cNvPicPr>
              <p:nvPr/>
            </p:nvPicPr>
            <p:blipFill>
              <a:blip r:embed="rId3"/>
              <a:stretch>
                <a:fillRect/>
              </a:stretch>
            </p:blipFill>
            <p:spPr>
              <a:xfrm>
                <a:off x="1921611" y="2528199"/>
                <a:ext cx="1817909" cy="1933756"/>
              </a:xfrm>
              <a:prstGeom prst="rect">
                <a:avLst/>
              </a:prstGeom>
            </p:spPr>
          </p:pic>
          <p:sp>
            <p:nvSpPr>
              <p:cNvPr id="27" name="Rectangle 26">
                <a:extLst>
                  <a:ext uri="{FF2B5EF4-FFF2-40B4-BE49-F238E27FC236}">
                    <a16:creationId xmlns:a16="http://schemas.microsoft.com/office/drawing/2014/main" id="{BFEAC324-5158-B385-4445-011D11903C56}"/>
                  </a:ext>
                </a:extLst>
              </p:cNvPr>
              <p:cNvSpPr/>
              <p:nvPr/>
            </p:nvSpPr>
            <p:spPr>
              <a:xfrm>
                <a:off x="2308638" y="2545420"/>
                <a:ext cx="1279136" cy="17472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1F5FD4FC-B038-AA17-DDDD-068B1BBBC58E}"/>
                  </a:ext>
                </a:extLst>
              </p:cNvPr>
              <p:cNvSpPr/>
              <p:nvPr/>
            </p:nvSpPr>
            <p:spPr>
              <a:xfrm>
                <a:off x="2255383" y="2522669"/>
                <a:ext cx="134376" cy="174728"/>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29" name="Content Placeholder 1">
                  <a:extLst>
                    <a:ext uri="{FF2B5EF4-FFF2-40B4-BE49-F238E27FC236}">
                      <a16:creationId xmlns:a16="http://schemas.microsoft.com/office/drawing/2014/main" id="{ECD142A6-FCA4-7272-AD19-D0803EB906ED}"/>
                    </a:ext>
                  </a:extLst>
                </p:cNvPr>
                <p:cNvSpPr txBox="1">
                  <a:spLocks/>
                </p:cNvSpPr>
                <p:nvPr/>
              </p:nvSpPr>
              <p:spPr>
                <a:xfrm>
                  <a:off x="2505076" y="2284469"/>
                  <a:ext cx="1972054" cy="91461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200" dirty="0"/>
                    <a:t>10 W/m, arc cell L=10 m, </a:t>
                  </a:r>
                  <a:br>
                    <a:rPr lang="en-GB" sz="1200" dirty="0"/>
                  </a:br>
                  <a:r>
                    <a:rPr lang="en-GB" sz="1200" dirty="0"/>
                    <a:t>8 mm, 2 parallel pipes</a:t>
                  </a:r>
                  <a:br>
                    <a:rPr lang="en-GB" sz="1200" dirty="0"/>
                  </a:br>
                  <a14:m>
                    <m:oMath xmlns:m="http://schemas.openxmlformats.org/officeDocument/2006/math">
                      <m:sSub>
                        <m:sSubPr>
                          <m:ctrlPr>
                            <a:rPr lang="en-GB" sz="1200" i="1" smtClean="0">
                              <a:solidFill>
                                <a:schemeClr val="tx1"/>
                              </a:solidFill>
                              <a:latin typeface="Cambria Math" panose="02040503050406030204" pitchFamily="18" charset="0"/>
                            </a:rPr>
                          </m:ctrlPr>
                        </m:sSubPr>
                        <m:e>
                          <m:acc>
                            <m:accPr>
                              <m:chr m:val="̇"/>
                              <m:ctrlPr>
                                <a:rPr lang="en-GB" sz="1200" i="1" smtClean="0">
                                  <a:solidFill>
                                    <a:schemeClr val="tx1"/>
                                  </a:solidFill>
                                  <a:latin typeface="Cambria Math" panose="02040503050406030204" pitchFamily="18" charset="0"/>
                                </a:rPr>
                              </m:ctrlPr>
                            </m:accPr>
                            <m:e>
                              <m:r>
                                <a:rPr lang="en-US" sz="1200" b="0" i="1" smtClean="0">
                                  <a:solidFill>
                                    <a:schemeClr val="tx1"/>
                                  </a:solidFill>
                                  <a:latin typeface="Cambria Math" panose="02040503050406030204" pitchFamily="18" charset="0"/>
                                </a:rPr>
                                <m:t>𝑚</m:t>
                              </m:r>
                            </m:e>
                          </m:acc>
                        </m:e>
                        <m:sub>
                          <m:r>
                            <a:rPr lang="en-US" sz="1200" b="0" i="1" smtClean="0">
                              <a:solidFill>
                                <a:schemeClr val="tx1"/>
                              </a:solidFill>
                              <a:latin typeface="Cambria Math" panose="02040503050406030204" pitchFamily="18" charset="0"/>
                            </a:rPr>
                            <m:t>𝑠𝑒𝑐𝑡𝑜𝑟</m:t>
                          </m:r>
                        </m:sub>
                      </m:sSub>
                    </m:oMath>
                  </a14:m>
                  <a:r>
                    <a:rPr lang="en-GB" sz="1200" dirty="0">
                      <a:solidFill>
                        <a:schemeClr val="tx1"/>
                      </a:solidFill>
                    </a:rPr>
                    <a:t>=1000 g/s, </a:t>
                  </a:r>
                  <a:r>
                    <a:rPr lang="en-GB" sz="1200" dirty="0" err="1"/>
                    <a:t>dp</a:t>
                  </a:r>
                  <a:r>
                    <a:rPr lang="en-GB" sz="1200" dirty="0"/>
                    <a:t>=20 mbar</a:t>
                  </a:r>
                </a:p>
                <a:p>
                  <a:pPr marL="0" indent="0">
                    <a:buNone/>
                  </a:pPr>
                  <a:r>
                    <a:rPr lang="en-GB" sz="1200" b="1" dirty="0">
                      <a:solidFill>
                        <a:srgbClr val="FF7F0E"/>
                      </a:solidFill>
                    </a:rPr>
                    <a:t>Flow stability and control </a:t>
                  </a:r>
                </a:p>
                <a:p>
                  <a:endParaRPr lang="en-GB" sz="1200" b="1" dirty="0">
                    <a:solidFill>
                      <a:schemeClr val="accent1"/>
                    </a:solidFill>
                  </a:endParaRPr>
                </a:p>
              </p:txBody>
            </p:sp>
          </mc:Choice>
          <mc:Fallback xmlns="">
            <p:sp>
              <p:nvSpPr>
                <p:cNvPr id="29" name="Content Placeholder 1">
                  <a:extLst>
                    <a:ext uri="{FF2B5EF4-FFF2-40B4-BE49-F238E27FC236}">
                      <a16:creationId xmlns:a16="http://schemas.microsoft.com/office/drawing/2014/main" id="{ECD142A6-FCA4-7272-AD19-D0803EB906ED}"/>
                    </a:ext>
                  </a:extLst>
                </p:cNvPr>
                <p:cNvSpPr txBox="1">
                  <a:spLocks noRot="1" noChangeAspect="1" noMove="1" noResize="1" noEditPoints="1" noAdjustHandles="1" noChangeArrowheads="1" noChangeShapeType="1" noTextEdit="1"/>
                </p:cNvSpPr>
                <p:nvPr/>
              </p:nvSpPr>
              <p:spPr>
                <a:xfrm>
                  <a:off x="2505076" y="2284469"/>
                  <a:ext cx="1972054" cy="914617"/>
                </a:xfrm>
                <a:prstGeom prst="rect">
                  <a:avLst/>
                </a:prstGeom>
                <a:blipFill>
                  <a:blip r:embed="rId4"/>
                  <a:stretch>
                    <a:fillRect l="-310" t="-1333"/>
                  </a:stretch>
                </a:blipFill>
              </p:spPr>
              <p:txBody>
                <a:bodyPr/>
                <a:lstStyle/>
                <a:p>
                  <a:r>
                    <a:rPr lang="en-GB">
                      <a:noFill/>
                    </a:rPr>
                    <a:t> </a:t>
                  </a:r>
                </a:p>
              </p:txBody>
            </p:sp>
          </mc:Fallback>
        </mc:AlternateContent>
      </p:grpSp>
      <p:grpSp>
        <p:nvGrpSpPr>
          <p:cNvPr id="6" name="Group 5">
            <a:extLst>
              <a:ext uri="{FF2B5EF4-FFF2-40B4-BE49-F238E27FC236}">
                <a16:creationId xmlns:a16="http://schemas.microsoft.com/office/drawing/2014/main" id="{A8010C6E-4B17-EDE7-6172-32EB676B45FE}"/>
              </a:ext>
            </a:extLst>
          </p:cNvPr>
          <p:cNvGrpSpPr/>
          <p:nvPr/>
        </p:nvGrpSpPr>
        <p:grpSpPr>
          <a:xfrm>
            <a:off x="3426757" y="1761876"/>
            <a:ext cx="3536101" cy="2944051"/>
            <a:chOff x="3426757" y="1761876"/>
            <a:chExt cx="3536101" cy="2944051"/>
          </a:xfrm>
        </p:grpSpPr>
        <p:grpSp>
          <p:nvGrpSpPr>
            <p:cNvPr id="35" name="Group 34">
              <a:extLst>
                <a:ext uri="{FF2B5EF4-FFF2-40B4-BE49-F238E27FC236}">
                  <a16:creationId xmlns:a16="http://schemas.microsoft.com/office/drawing/2014/main" id="{80DEA31F-A1DE-863E-4345-185A20364072}"/>
                </a:ext>
              </a:extLst>
            </p:cNvPr>
            <p:cNvGrpSpPr/>
            <p:nvPr/>
          </p:nvGrpSpPr>
          <p:grpSpPr>
            <a:xfrm>
              <a:off x="3426757" y="1761876"/>
              <a:ext cx="916912" cy="597098"/>
              <a:chOff x="4322756" y="1712624"/>
              <a:chExt cx="1967477" cy="597098"/>
            </a:xfrm>
          </p:grpSpPr>
          <p:sp>
            <p:nvSpPr>
              <p:cNvPr id="36" name="Rectangle: Rounded Corners 35">
                <a:extLst>
                  <a:ext uri="{FF2B5EF4-FFF2-40B4-BE49-F238E27FC236}">
                    <a16:creationId xmlns:a16="http://schemas.microsoft.com/office/drawing/2014/main" id="{1767D6E8-3590-7F3D-06C9-46A86E5C3D11}"/>
                  </a:ext>
                </a:extLst>
              </p:cNvPr>
              <p:cNvSpPr/>
              <p:nvPr/>
            </p:nvSpPr>
            <p:spPr>
              <a:xfrm>
                <a:off x="4322756" y="1712624"/>
                <a:ext cx="1398880" cy="243517"/>
              </a:xfrm>
              <a:prstGeom prst="roundRect">
                <a:avLst/>
              </a:prstGeom>
              <a:noFill/>
              <a:ln w="19050">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rgbClr val="92D050"/>
                  </a:solidFill>
                </a:endParaRPr>
              </a:p>
            </p:txBody>
          </p:sp>
          <p:cxnSp>
            <p:nvCxnSpPr>
              <p:cNvPr id="37" name="Straight Arrow Connector 36">
                <a:extLst>
                  <a:ext uri="{FF2B5EF4-FFF2-40B4-BE49-F238E27FC236}">
                    <a16:creationId xmlns:a16="http://schemas.microsoft.com/office/drawing/2014/main" id="{378FAE24-1D46-05BF-2B71-61FACE80E27A}"/>
                  </a:ext>
                </a:extLst>
              </p:cNvPr>
              <p:cNvCxnSpPr>
                <a:cxnSpLocks/>
                <a:stCxn id="36" idx="2"/>
              </p:cNvCxnSpPr>
              <p:nvPr/>
            </p:nvCxnSpPr>
            <p:spPr>
              <a:xfrm>
                <a:off x="5022196" y="1956141"/>
                <a:ext cx="1268037" cy="353581"/>
              </a:xfrm>
              <a:prstGeom prst="straightConnector1">
                <a:avLst/>
              </a:prstGeom>
              <a:ln w="12700">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grpSp>
        <mc:AlternateContent xmlns:mc="http://schemas.openxmlformats.org/markup-compatibility/2006" xmlns:a14="http://schemas.microsoft.com/office/drawing/2010/main">
          <mc:Choice Requires="a14">
            <p:sp>
              <p:nvSpPr>
                <p:cNvPr id="38" name="Content Placeholder 1">
                  <a:extLst>
                    <a:ext uri="{FF2B5EF4-FFF2-40B4-BE49-F238E27FC236}">
                      <a16:creationId xmlns:a16="http://schemas.microsoft.com/office/drawing/2014/main" id="{A5D9753D-A5C8-5AA8-1197-C76D88989EC7}"/>
                    </a:ext>
                  </a:extLst>
                </p:cNvPr>
                <p:cNvSpPr txBox="1">
                  <a:spLocks/>
                </p:cNvSpPr>
                <p:nvPr/>
              </p:nvSpPr>
              <p:spPr>
                <a:xfrm>
                  <a:off x="4427984" y="2245476"/>
                  <a:ext cx="2534874" cy="914617"/>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200" dirty="0"/>
                    <a:t>10 W/m, arc cell L=100 m, </a:t>
                  </a:r>
                  <a:br>
                    <a:rPr lang="en-GB" sz="1200" dirty="0"/>
                  </a:br>
                  <a:r>
                    <a:rPr lang="en-GB" sz="1200" dirty="0"/>
                    <a:t>13 mm, 2 parallel pipes</a:t>
                  </a:r>
                  <a:br>
                    <a:rPr lang="en-GB" sz="1200" dirty="0"/>
                  </a:br>
                  <a14:m>
                    <m:oMath xmlns:m="http://schemas.openxmlformats.org/officeDocument/2006/math">
                      <m:sSub>
                        <m:sSubPr>
                          <m:ctrlPr>
                            <a:rPr lang="en-GB" sz="1200" i="1" smtClean="0">
                              <a:solidFill>
                                <a:schemeClr val="tx1"/>
                              </a:solidFill>
                              <a:latin typeface="Cambria Math" panose="02040503050406030204" pitchFamily="18" charset="0"/>
                            </a:rPr>
                          </m:ctrlPr>
                        </m:sSubPr>
                        <m:e>
                          <m:acc>
                            <m:accPr>
                              <m:chr m:val="̇"/>
                              <m:ctrlPr>
                                <a:rPr lang="en-GB" sz="1200" i="1" smtClean="0">
                                  <a:solidFill>
                                    <a:schemeClr val="tx1"/>
                                  </a:solidFill>
                                  <a:latin typeface="Cambria Math" panose="02040503050406030204" pitchFamily="18" charset="0"/>
                                </a:rPr>
                              </m:ctrlPr>
                            </m:accPr>
                            <m:e>
                              <m:r>
                                <a:rPr lang="en-US" sz="1200" b="0" i="1" smtClean="0">
                                  <a:solidFill>
                                    <a:schemeClr val="tx1"/>
                                  </a:solidFill>
                                  <a:latin typeface="Cambria Math" panose="02040503050406030204" pitchFamily="18" charset="0"/>
                                </a:rPr>
                                <m:t>𝑚</m:t>
                              </m:r>
                            </m:e>
                          </m:acc>
                        </m:e>
                        <m:sub>
                          <m:r>
                            <a:rPr lang="en-US" sz="1200" b="0" i="1" smtClean="0">
                              <a:solidFill>
                                <a:schemeClr val="tx1"/>
                              </a:solidFill>
                              <a:latin typeface="Cambria Math" panose="02040503050406030204" pitchFamily="18" charset="0"/>
                            </a:rPr>
                            <m:t>𝑠𝑒𝑐𝑡𝑜𝑟</m:t>
                          </m:r>
                        </m:sub>
                      </m:sSub>
                    </m:oMath>
                  </a14:m>
                  <a:r>
                    <a:rPr lang="en-GB" sz="1200" dirty="0">
                      <a:solidFill>
                        <a:schemeClr val="tx1"/>
                      </a:solidFill>
                    </a:rPr>
                    <a:t>=500 g/s, </a:t>
                  </a:r>
                  <a:r>
                    <a:rPr lang="en-GB" sz="1200" dirty="0" err="1"/>
                    <a:t>dp</a:t>
                  </a:r>
                  <a:r>
                    <a:rPr lang="en-GB" sz="1200" dirty="0"/>
                    <a:t>=500 mbar</a:t>
                  </a:r>
                </a:p>
                <a:p>
                  <a:pPr marL="0" indent="0">
                    <a:buNone/>
                  </a:pPr>
                  <a:r>
                    <a:rPr lang="en-GB" sz="1200" b="1" dirty="0">
                      <a:solidFill>
                        <a:srgbClr val="00B050"/>
                      </a:solidFill>
                    </a:rPr>
                    <a:t>Promising; no major showstopper identified so far</a:t>
                  </a:r>
                </a:p>
                <a:p>
                  <a:endParaRPr lang="en-GB" sz="1200" b="1" dirty="0">
                    <a:solidFill>
                      <a:schemeClr val="accent1"/>
                    </a:solidFill>
                  </a:endParaRPr>
                </a:p>
              </p:txBody>
            </p:sp>
          </mc:Choice>
          <mc:Fallback xmlns="">
            <p:sp>
              <p:nvSpPr>
                <p:cNvPr id="38" name="Content Placeholder 1">
                  <a:extLst>
                    <a:ext uri="{FF2B5EF4-FFF2-40B4-BE49-F238E27FC236}">
                      <a16:creationId xmlns:a16="http://schemas.microsoft.com/office/drawing/2014/main" id="{A5D9753D-A5C8-5AA8-1197-C76D88989EC7}"/>
                    </a:ext>
                  </a:extLst>
                </p:cNvPr>
                <p:cNvSpPr txBox="1">
                  <a:spLocks noRot="1" noChangeAspect="1" noMove="1" noResize="1" noEditPoints="1" noAdjustHandles="1" noChangeArrowheads="1" noChangeShapeType="1" noTextEdit="1"/>
                </p:cNvSpPr>
                <p:nvPr/>
              </p:nvSpPr>
              <p:spPr>
                <a:xfrm>
                  <a:off x="4427984" y="2245476"/>
                  <a:ext cx="2534874" cy="914617"/>
                </a:xfrm>
                <a:prstGeom prst="rect">
                  <a:avLst/>
                </a:prstGeom>
                <a:blipFill>
                  <a:blip r:embed="rId5"/>
                  <a:stretch>
                    <a:fillRect t="-667" b="-18667"/>
                  </a:stretch>
                </a:blipFill>
              </p:spPr>
              <p:txBody>
                <a:bodyPr/>
                <a:lstStyle/>
                <a:p>
                  <a:r>
                    <a:rPr lang="en-GB">
                      <a:noFill/>
                    </a:rPr>
                    <a:t> </a:t>
                  </a:r>
                </a:p>
              </p:txBody>
            </p:sp>
          </mc:Fallback>
        </mc:AlternateContent>
        <p:pic>
          <p:nvPicPr>
            <p:cNvPr id="39" name="Picture 38">
              <a:extLst>
                <a:ext uri="{FF2B5EF4-FFF2-40B4-BE49-F238E27FC236}">
                  <a16:creationId xmlns:a16="http://schemas.microsoft.com/office/drawing/2014/main" id="{FFC978E2-B654-2B42-51BC-A7F1DDBDD178}"/>
                </a:ext>
              </a:extLst>
            </p:cNvPr>
            <p:cNvPicPr>
              <a:picLocks noChangeAspect="1"/>
            </p:cNvPicPr>
            <p:nvPr/>
          </p:nvPicPr>
          <p:blipFill rotWithShape="1">
            <a:blip r:embed="rId6"/>
            <a:srcRect t="36208" r="11371" b="32993"/>
            <a:stretch/>
          </p:blipFill>
          <p:spPr>
            <a:xfrm>
              <a:off x="4232805" y="3334594"/>
              <a:ext cx="2672626" cy="1371333"/>
            </a:xfrm>
            <a:prstGeom prst="rect">
              <a:avLst/>
            </a:prstGeom>
          </p:spPr>
        </p:pic>
      </p:grpSp>
      <mc:AlternateContent xmlns:mc="http://schemas.openxmlformats.org/markup-compatibility/2006" xmlns:a14="http://schemas.microsoft.com/office/drawing/2010/main">
        <mc:Choice Requires="a14">
          <p:sp>
            <p:nvSpPr>
              <p:cNvPr id="43" name="Rectangle: Rounded Corners 42">
                <a:extLst>
                  <a:ext uri="{FF2B5EF4-FFF2-40B4-BE49-F238E27FC236}">
                    <a16:creationId xmlns:a16="http://schemas.microsoft.com/office/drawing/2014/main" id="{E61C58AB-D731-E272-70B5-4AD99BCD0F91}"/>
                  </a:ext>
                </a:extLst>
              </p:cNvPr>
              <p:cNvSpPr/>
              <p:nvPr/>
            </p:nvSpPr>
            <p:spPr>
              <a:xfrm>
                <a:off x="6610022" y="1539074"/>
                <a:ext cx="2275744" cy="1032676"/>
              </a:xfrm>
              <a:prstGeom prst="roundRect">
                <a:avLst/>
              </a:prstGeom>
              <a:solidFill>
                <a:schemeClr val="bg1"/>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400" b="1" dirty="0">
                    <a:solidFill>
                      <a:schemeClr val="accent5"/>
                    </a:solidFill>
                  </a:rPr>
                  <a:t>Message: </a:t>
                </a:r>
                <a14:m>
                  <m:oMath xmlns:m="http://schemas.openxmlformats.org/officeDocument/2006/math">
                    <m:sSub>
                      <m:sSubPr>
                        <m:ctrlPr>
                          <a:rPr lang="en-US" sz="1400" b="1" i="1" smtClean="0">
                            <a:solidFill>
                              <a:schemeClr val="tx1"/>
                            </a:solidFill>
                            <a:latin typeface="Cambria Math" panose="02040503050406030204" pitchFamily="18" charset="0"/>
                          </a:rPr>
                        </m:ctrlPr>
                      </m:sSubPr>
                      <m:e>
                        <m:r>
                          <a:rPr lang="en-US" sz="1400" b="1" i="1" smtClean="0">
                            <a:solidFill>
                              <a:schemeClr val="tx1"/>
                            </a:solidFill>
                            <a:latin typeface="Cambria Math" panose="02040503050406030204" pitchFamily="18" charset="0"/>
                          </a:rPr>
                          <m:t>𝑻</m:t>
                        </m:r>
                      </m:e>
                      <m:sub>
                        <m:r>
                          <a:rPr lang="en-US" sz="1400" b="1" i="1" smtClean="0">
                            <a:solidFill>
                              <a:schemeClr val="tx1"/>
                            </a:solidFill>
                            <a:latin typeface="Cambria Math" panose="02040503050406030204" pitchFamily="18" charset="0"/>
                          </a:rPr>
                          <m:t>𝒄𝒐𝒊𝒍</m:t>
                        </m:r>
                      </m:sub>
                    </m:sSub>
                  </m:oMath>
                </a14:m>
                <a:r>
                  <a:rPr lang="en-GB" sz="1400" dirty="0">
                    <a:solidFill>
                      <a:schemeClr val="tx1"/>
                    </a:solidFill>
                  </a:rPr>
                  <a:t> ≥ 4.5 K, </a:t>
                </a:r>
                <a:r>
                  <a:rPr lang="en-US" sz="1400" dirty="0">
                    <a:solidFill>
                      <a:schemeClr val="tx1"/>
                    </a:solidFill>
                  </a:rPr>
                  <a:t>supercritical cooling looks promising</a:t>
                </a:r>
                <a:endParaRPr lang="en-GB" sz="1400" dirty="0">
                  <a:solidFill>
                    <a:schemeClr val="tx1"/>
                  </a:solidFill>
                </a:endParaRPr>
              </a:p>
            </p:txBody>
          </p:sp>
        </mc:Choice>
        <mc:Fallback xmlns="">
          <p:sp>
            <p:nvSpPr>
              <p:cNvPr id="43" name="Rectangle: Rounded Corners 42">
                <a:extLst>
                  <a:ext uri="{FF2B5EF4-FFF2-40B4-BE49-F238E27FC236}">
                    <a16:creationId xmlns:a16="http://schemas.microsoft.com/office/drawing/2014/main" id="{E61C58AB-D731-E272-70B5-4AD99BCD0F91}"/>
                  </a:ext>
                </a:extLst>
              </p:cNvPr>
              <p:cNvSpPr>
                <a:spLocks noRot="1" noChangeAspect="1" noMove="1" noResize="1" noEditPoints="1" noAdjustHandles="1" noChangeArrowheads="1" noChangeShapeType="1" noTextEdit="1"/>
              </p:cNvSpPr>
              <p:nvPr/>
            </p:nvSpPr>
            <p:spPr>
              <a:xfrm>
                <a:off x="6610022" y="1539074"/>
                <a:ext cx="2275744" cy="1032676"/>
              </a:xfrm>
              <a:prstGeom prst="roundRect">
                <a:avLst/>
              </a:prstGeom>
              <a:blipFill>
                <a:blip r:embed="rId7"/>
                <a:stretch>
                  <a:fillRect/>
                </a:stretch>
              </a:blipFill>
              <a:ln>
                <a:solidFill>
                  <a:schemeClr val="accent5"/>
                </a:solidFill>
              </a:ln>
              <a:effectLst/>
            </p:spPr>
            <p:txBody>
              <a:bodyPr/>
              <a:lstStyle/>
              <a:p>
                <a:r>
                  <a:rPr lang="en-CH">
                    <a:noFill/>
                  </a:rPr>
                  <a:t> </a:t>
                </a:r>
              </a:p>
            </p:txBody>
          </p:sp>
        </mc:Fallback>
      </mc:AlternateContent>
    </p:spTree>
    <p:extLst>
      <p:ext uri="{BB962C8B-B14F-4D97-AF65-F5344CB8AC3E}">
        <p14:creationId xmlns:p14="http://schemas.microsoft.com/office/powerpoint/2010/main" val="13430989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F9E9338-6CFB-24CD-947D-062B4685FEA8}"/>
              </a:ext>
            </a:extLst>
          </p:cNvPr>
          <p:cNvSpPr>
            <a:spLocks noGrp="1"/>
          </p:cNvSpPr>
          <p:nvPr>
            <p:ph type="sldNum" sz="quarter" idx="4"/>
          </p:nvPr>
        </p:nvSpPr>
        <p:spPr/>
        <p:txBody>
          <a:bodyPr/>
          <a:lstStyle/>
          <a:p>
            <a:fld id="{974172A1-1CBF-0B40-9234-7D4D80EC19EA}" type="slidenum">
              <a:rPr lang="en-GB" smtClean="0"/>
              <a:pPr/>
              <a:t>2</a:t>
            </a:fld>
            <a:endParaRPr lang="en-GB" dirty="0"/>
          </a:p>
        </p:txBody>
      </p:sp>
      <p:pic>
        <p:nvPicPr>
          <p:cNvPr id="5" name="Picture 4">
            <a:extLst>
              <a:ext uri="{FF2B5EF4-FFF2-40B4-BE49-F238E27FC236}">
                <a16:creationId xmlns:a16="http://schemas.microsoft.com/office/drawing/2014/main" id="{D099B1B2-33FD-5E6B-A6E2-52BAEA704FC3}"/>
              </a:ext>
            </a:extLst>
          </p:cNvPr>
          <p:cNvPicPr>
            <a:picLocks noChangeAspect="1"/>
          </p:cNvPicPr>
          <p:nvPr/>
        </p:nvPicPr>
        <p:blipFill>
          <a:blip r:embed="rId2"/>
          <a:stretch>
            <a:fillRect/>
          </a:stretch>
        </p:blipFill>
        <p:spPr>
          <a:xfrm>
            <a:off x="1187624" y="123478"/>
            <a:ext cx="936104" cy="1083376"/>
          </a:xfrm>
          <a:prstGeom prst="rect">
            <a:avLst/>
          </a:prstGeom>
        </p:spPr>
      </p:pic>
      <p:pic>
        <p:nvPicPr>
          <p:cNvPr id="6" name="Image 9" descr="MUON-SlideGraph-gradient.png">
            <a:extLst>
              <a:ext uri="{FF2B5EF4-FFF2-40B4-BE49-F238E27FC236}">
                <a16:creationId xmlns:a16="http://schemas.microsoft.com/office/drawing/2014/main" id="{83E1B4A8-83E4-EE88-5AA9-8D75294CD1B9}"/>
              </a:ext>
            </a:extLst>
          </p:cNvPr>
          <p:cNvPicPr>
            <a:picLocks noChangeAspect="1"/>
          </p:cNvPicPr>
          <p:nvPr/>
        </p:nvPicPr>
        <p:blipFill>
          <a:blip r:embed="rId3">
            <a:alphaModFix amt="75000"/>
          </a:blip>
          <a:stretch>
            <a:fillRect/>
          </a:stretch>
        </p:blipFill>
        <p:spPr>
          <a:xfrm>
            <a:off x="0" y="3118318"/>
            <a:ext cx="9144000" cy="2108200"/>
          </a:xfrm>
          <a:prstGeom prst="rect">
            <a:avLst/>
          </a:prstGeom>
        </p:spPr>
      </p:pic>
      <p:sp>
        <p:nvSpPr>
          <p:cNvPr id="7" name="Titre 81">
            <a:extLst>
              <a:ext uri="{FF2B5EF4-FFF2-40B4-BE49-F238E27FC236}">
                <a16:creationId xmlns:a16="http://schemas.microsoft.com/office/drawing/2014/main" id="{25637FD1-2854-FE78-3B01-ABC7B16050D6}"/>
              </a:ext>
            </a:extLst>
          </p:cNvPr>
          <p:cNvSpPr>
            <a:spLocks noGrp="1"/>
          </p:cNvSpPr>
          <p:nvPr>
            <p:ph type="title"/>
          </p:nvPr>
        </p:nvSpPr>
        <p:spPr>
          <a:xfrm>
            <a:off x="266523" y="2276527"/>
            <a:ext cx="7113790" cy="857250"/>
          </a:xfrm>
        </p:spPr>
        <p:txBody>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US" sz="1600" i="0" u="none" strike="noStrike" cap="none" normalizeH="0" baseline="0" dirty="0">
                <a:ln>
                  <a:noFill/>
                </a:ln>
                <a:effectLst/>
                <a:latin typeface="sourcesans-regular"/>
              </a:rPr>
              <a:t>Funded by the European Union (EU). Views and opinions expressed are however those of the author only and do not necessarily reflect those of the EU or European Research Executive Agency (REA). Neither the EU nor the REA can be held responsible for them.</a:t>
            </a:r>
            <a:endParaRPr kumimoji="0" lang="en-US" altLang="en-US" sz="2000" i="0" u="none" strike="noStrike" cap="none" normalizeH="0" baseline="0" dirty="0">
              <a:ln>
                <a:noFill/>
              </a:ln>
              <a:effectLst/>
              <a:latin typeface="Arial" panose="020B0604020202020204" pitchFamily="34" charset="0"/>
            </a:endParaRPr>
          </a:p>
        </p:txBody>
      </p:sp>
      <p:pic>
        <p:nvPicPr>
          <p:cNvPr id="8" name="Picture 2" descr="Drapeau-europe">
            <a:extLst>
              <a:ext uri="{FF2B5EF4-FFF2-40B4-BE49-F238E27FC236}">
                <a16:creationId xmlns:a16="http://schemas.microsoft.com/office/drawing/2014/main" id="{8179ADF0-0C60-5062-F507-D62A8223417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36285" y="2211710"/>
            <a:ext cx="1539029" cy="1022103"/>
          </a:xfrm>
          <a:prstGeom prst="rect">
            <a:avLst/>
          </a:prstGeom>
          <a:noFill/>
          <a:extLst>
            <a:ext uri="{909E8E84-426E-40DD-AFC4-6F175D3DCCD1}">
              <a14:hiddenFill xmlns:a14="http://schemas.microsoft.com/office/drawing/2010/main">
                <a:solidFill>
                  <a:srgbClr val="FFFFFF"/>
                </a:solidFill>
              </a14:hiddenFill>
            </a:ext>
          </a:extLst>
        </p:spPr>
      </p:pic>
      <p:pic>
        <p:nvPicPr>
          <p:cNvPr id="9" name="Image 84" descr="MCC-LogoCERN.jpg">
            <a:extLst>
              <a:ext uri="{FF2B5EF4-FFF2-40B4-BE49-F238E27FC236}">
                <a16:creationId xmlns:a16="http://schemas.microsoft.com/office/drawing/2014/main" id="{D9C54F58-5C73-1365-E946-BBD12C2DC25E}"/>
              </a:ext>
            </a:extLst>
          </p:cNvPr>
          <p:cNvPicPr>
            <a:picLocks noChangeAspect="1"/>
          </p:cNvPicPr>
          <p:nvPr/>
        </p:nvPicPr>
        <p:blipFill>
          <a:blip r:embed="rId5"/>
          <a:stretch>
            <a:fillRect/>
          </a:stretch>
        </p:blipFill>
        <p:spPr>
          <a:xfrm>
            <a:off x="8237114" y="76208"/>
            <a:ext cx="838200" cy="838200"/>
          </a:xfrm>
          <a:prstGeom prst="rect">
            <a:avLst/>
          </a:prstGeom>
        </p:spPr>
      </p:pic>
    </p:spTree>
    <p:extLst>
      <p:ext uri="{BB962C8B-B14F-4D97-AF65-F5344CB8AC3E}">
        <p14:creationId xmlns:p14="http://schemas.microsoft.com/office/powerpoint/2010/main" val="2387831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145167D-489F-C38B-EDE2-B88D60B29426}"/>
              </a:ext>
            </a:extLst>
          </p:cNvPr>
          <p:cNvPicPr>
            <a:picLocks noChangeAspect="1"/>
          </p:cNvPicPr>
          <p:nvPr/>
        </p:nvPicPr>
        <p:blipFill>
          <a:blip r:embed="rId2"/>
          <a:stretch>
            <a:fillRect/>
          </a:stretch>
        </p:blipFill>
        <p:spPr>
          <a:xfrm>
            <a:off x="5582694" y="2571750"/>
            <a:ext cx="1031608" cy="2201378"/>
          </a:xfrm>
          <a:prstGeom prst="rect">
            <a:avLst/>
          </a:prstGeom>
        </p:spPr>
      </p:pic>
      <p:sp>
        <p:nvSpPr>
          <p:cNvPr id="3" name="Slide Number Placeholder 2">
            <a:extLst>
              <a:ext uri="{FF2B5EF4-FFF2-40B4-BE49-F238E27FC236}">
                <a16:creationId xmlns:a16="http://schemas.microsoft.com/office/drawing/2014/main" id="{5D2684A6-8757-4216-0090-08C9E7BBE184}"/>
              </a:ext>
            </a:extLst>
          </p:cNvPr>
          <p:cNvSpPr>
            <a:spLocks noGrp="1"/>
          </p:cNvSpPr>
          <p:nvPr>
            <p:ph type="sldNum" sz="quarter" idx="4"/>
          </p:nvPr>
        </p:nvSpPr>
        <p:spPr/>
        <p:txBody>
          <a:bodyPr/>
          <a:lstStyle/>
          <a:p>
            <a:fld id="{974172A1-1CBF-0B40-9234-7D4D80EC19EA}" type="slidenum">
              <a:rPr lang="en-GB" smtClean="0"/>
              <a:pPr/>
              <a:t>20</a:t>
            </a:fld>
            <a:endParaRPr lang="en-GB" dirty="0"/>
          </a:p>
        </p:txBody>
      </p:sp>
      <p:sp>
        <p:nvSpPr>
          <p:cNvPr id="4" name="Title 3">
            <a:extLst>
              <a:ext uri="{FF2B5EF4-FFF2-40B4-BE49-F238E27FC236}">
                <a16:creationId xmlns:a16="http://schemas.microsoft.com/office/drawing/2014/main" id="{9D238494-BC77-C336-84B2-4239BB49BCA3}"/>
              </a:ext>
            </a:extLst>
          </p:cNvPr>
          <p:cNvSpPr>
            <a:spLocks noGrp="1"/>
          </p:cNvSpPr>
          <p:nvPr>
            <p:ph type="title"/>
          </p:nvPr>
        </p:nvSpPr>
        <p:spPr/>
        <p:txBody>
          <a:bodyPr/>
          <a:lstStyle/>
          <a:p>
            <a:r>
              <a:rPr lang="en-GB" dirty="0"/>
              <a:t>Considerations for coil cooling options</a:t>
            </a:r>
          </a:p>
        </p:txBody>
      </p:sp>
      <p:sp>
        <p:nvSpPr>
          <p:cNvPr id="2" name="Content Placeholder 1">
            <a:extLst>
              <a:ext uri="{FF2B5EF4-FFF2-40B4-BE49-F238E27FC236}">
                <a16:creationId xmlns:a16="http://schemas.microsoft.com/office/drawing/2014/main" id="{EF8CCA43-83E7-3CA7-4885-36A4FF153BC0}"/>
              </a:ext>
            </a:extLst>
          </p:cNvPr>
          <p:cNvSpPr txBox="1">
            <a:spLocks/>
          </p:cNvSpPr>
          <p:nvPr/>
        </p:nvSpPr>
        <p:spPr>
          <a:xfrm>
            <a:off x="2610922" y="823714"/>
            <a:ext cx="3922156" cy="364082"/>
          </a:xfrm>
          <a:prstGeom prst="flowChartAlternateProcess">
            <a:avLst/>
          </a:prstGeom>
          <a:ln>
            <a:noFill/>
          </a:ln>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buNone/>
            </a:pPr>
            <a:r>
              <a:rPr lang="en-US" sz="1600" b="1" dirty="0">
                <a:solidFill>
                  <a:schemeClr val="accent5"/>
                </a:solidFill>
              </a:rPr>
              <a:t>Options at </a:t>
            </a:r>
            <a:r>
              <a:rPr lang="en-US" sz="1600" b="1" i="1" dirty="0">
                <a:solidFill>
                  <a:schemeClr val="accent5"/>
                </a:solidFill>
              </a:rPr>
              <a:t>T ≥ </a:t>
            </a:r>
            <a:r>
              <a:rPr lang="en-US" sz="1600" b="1" dirty="0">
                <a:solidFill>
                  <a:schemeClr val="accent5"/>
                </a:solidFill>
              </a:rPr>
              <a:t>10 K (HTS, 10 TeV machine)</a:t>
            </a:r>
          </a:p>
        </p:txBody>
      </p:sp>
      <p:sp>
        <p:nvSpPr>
          <p:cNvPr id="7" name="TextBox 6">
            <a:extLst>
              <a:ext uri="{FF2B5EF4-FFF2-40B4-BE49-F238E27FC236}">
                <a16:creationId xmlns:a16="http://schemas.microsoft.com/office/drawing/2014/main" id="{79217A17-2C2A-6EA8-683A-6B87F73FA0D9}"/>
              </a:ext>
            </a:extLst>
          </p:cNvPr>
          <p:cNvSpPr txBox="1"/>
          <p:nvPr/>
        </p:nvSpPr>
        <p:spPr>
          <a:xfrm>
            <a:off x="1495170" y="1766015"/>
            <a:ext cx="3868918" cy="276999"/>
          </a:xfrm>
          <a:prstGeom prst="rect">
            <a:avLst/>
          </a:prstGeom>
          <a:noFill/>
        </p:spPr>
        <p:txBody>
          <a:bodyPr wrap="square">
            <a:spAutoFit/>
          </a:bodyPr>
          <a:lstStyle/>
          <a:p>
            <a:r>
              <a:rPr lang="en-GB" sz="1200" b="1" dirty="0">
                <a:solidFill>
                  <a:schemeClr val="accent5"/>
                </a:solidFill>
              </a:rPr>
              <a:t>Coil </a:t>
            </a:r>
            <a:r>
              <a:rPr lang="en-GB" sz="1200" b="1" i="1" dirty="0">
                <a:solidFill>
                  <a:schemeClr val="accent5"/>
                </a:solidFill>
              </a:rPr>
              <a:t>T</a:t>
            </a:r>
            <a:r>
              <a:rPr lang="en-GB" sz="1200" b="1" dirty="0">
                <a:solidFill>
                  <a:schemeClr val="accent5"/>
                </a:solidFill>
              </a:rPr>
              <a:t>:   </a:t>
            </a:r>
            <a:r>
              <a:rPr lang="el-GR" sz="1200" dirty="0"/>
              <a:t>Δ</a:t>
            </a:r>
            <a:r>
              <a:rPr lang="en-US" sz="1200" i="1" dirty="0"/>
              <a:t>T</a:t>
            </a:r>
            <a:r>
              <a:rPr lang="en-GB" sz="1200" dirty="0"/>
              <a:t> around 10 K, </a:t>
            </a:r>
            <a:r>
              <a:rPr lang="el-GR" sz="1200" dirty="0"/>
              <a:t>Δ</a:t>
            </a:r>
            <a:r>
              <a:rPr lang="en-US" sz="1200" i="1" dirty="0"/>
              <a:t>T</a:t>
            </a:r>
            <a:r>
              <a:rPr lang="en-GB" sz="1200" dirty="0"/>
              <a:t> around 20 K,  20 K 2PF </a:t>
            </a:r>
          </a:p>
        </p:txBody>
      </p:sp>
      <p:sp>
        <p:nvSpPr>
          <p:cNvPr id="43" name="Rectangle: Rounded Corners 42">
            <a:extLst>
              <a:ext uri="{FF2B5EF4-FFF2-40B4-BE49-F238E27FC236}">
                <a16:creationId xmlns:a16="http://schemas.microsoft.com/office/drawing/2014/main" id="{E61C58AB-D731-E272-70B5-4AD99BCD0F91}"/>
              </a:ext>
            </a:extLst>
          </p:cNvPr>
          <p:cNvSpPr/>
          <p:nvPr/>
        </p:nvSpPr>
        <p:spPr>
          <a:xfrm>
            <a:off x="6508053" y="1434891"/>
            <a:ext cx="2210450" cy="1032676"/>
          </a:xfrm>
          <a:prstGeom prst="roundRect">
            <a:avLst/>
          </a:prstGeom>
          <a:solidFill>
            <a:schemeClr val="bg1"/>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400" b="1" dirty="0">
                <a:solidFill>
                  <a:schemeClr val="accent5"/>
                </a:solidFill>
              </a:rPr>
              <a:t>Message: </a:t>
            </a:r>
            <a:r>
              <a:rPr lang="en-GB" sz="1400" dirty="0">
                <a:solidFill>
                  <a:schemeClr val="tx1"/>
                </a:solidFill>
              </a:rPr>
              <a:t>above 4.5 K any He-based cooling involves a sizeable </a:t>
            </a:r>
            <a:r>
              <a:rPr lang="el-GR" sz="1400" dirty="0">
                <a:solidFill>
                  <a:schemeClr val="tx1"/>
                </a:solidFill>
              </a:rPr>
              <a:t>Δ</a:t>
            </a:r>
            <a:r>
              <a:rPr lang="en-US" sz="1400" i="1" dirty="0">
                <a:solidFill>
                  <a:schemeClr val="tx1"/>
                </a:solidFill>
              </a:rPr>
              <a:t>T</a:t>
            </a:r>
            <a:endParaRPr lang="en-GB" sz="1400" dirty="0">
              <a:solidFill>
                <a:schemeClr val="tx1"/>
              </a:solidFill>
            </a:endParaRPr>
          </a:p>
        </p:txBody>
      </p:sp>
      <p:grpSp>
        <p:nvGrpSpPr>
          <p:cNvPr id="49" name="Group 48">
            <a:extLst>
              <a:ext uri="{FF2B5EF4-FFF2-40B4-BE49-F238E27FC236}">
                <a16:creationId xmlns:a16="http://schemas.microsoft.com/office/drawing/2014/main" id="{BAAFE59B-827F-0803-27BD-105105787C3A}"/>
              </a:ext>
            </a:extLst>
          </p:cNvPr>
          <p:cNvGrpSpPr/>
          <p:nvPr/>
        </p:nvGrpSpPr>
        <p:grpSpPr>
          <a:xfrm>
            <a:off x="396717" y="1782755"/>
            <a:ext cx="4031267" cy="1477243"/>
            <a:chOff x="396717" y="1782755"/>
            <a:chExt cx="4031267" cy="1477243"/>
          </a:xfrm>
        </p:grpSpPr>
        <p:grpSp>
          <p:nvGrpSpPr>
            <p:cNvPr id="5" name="Group 4">
              <a:extLst>
                <a:ext uri="{FF2B5EF4-FFF2-40B4-BE49-F238E27FC236}">
                  <a16:creationId xmlns:a16="http://schemas.microsoft.com/office/drawing/2014/main" id="{461EE40D-8E68-D330-C4E6-F8D8B835F776}"/>
                </a:ext>
              </a:extLst>
            </p:cNvPr>
            <p:cNvGrpSpPr/>
            <p:nvPr/>
          </p:nvGrpSpPr>
          <p:grpSpPr>
            <a:xfrm>
              <a:off x="2031272" y="1782755"/>
              <a:ext cx="2396712" cy="558089"/>
              <a:chOff x="4833847" y="149856"/>
              <a:chExt cx="5142776" cy="558089"/>
            </a:xfrm>
          </p:grpSpPr>
          <p:sp>
            <p:nvSpPr>
              <p:cNvPr id="6" name="Rectangle: Rounded Corners 5">
                <a:extLst>
                  <a:ext uri="{FF2B5EF4-FFF2-40B4-BE49-F238E27FC236}">
                    <a16:creationId xmlns:a16="http://schemas.microsoft.com/office/drawing/2014/main" id="{E3AD7991-5CCD-623A-3201-DC1791BD06DB}"/>
                  </a:ext>
                </a:extLst>
              </p:cNvPr>
              <p:cNvSpPr/>
              <p:nvPr/>
            </p:nvSpPr>
            <p:spPr>
              <a:xfrm>
                <a:off x="5142871" y="149856"/>
                <a:ext cx="4833752" cy="243517"/>
              </a:xfrm>
              <a:prstGeom prst="roundRect">
                <a:avLst/>
              </a:prstGeom>
              <a:noFill/>
              <a:ln w="1905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8" name="Straight Arrow Connector 7">
                <a:extLst>
                  <a:ext uri="{FF2B5EF4-FFF2-40B4-BE49-F238E27FC236}">
                    <a16:creationId xmlns:a16="http://schemas.microsoft.com/office/drawing/2014/main" id="{B8E1C593-9D11-9BEB-A8BD-AA5673FB5F99}"/>
                  </a:ext>
                </a:extLst>
              </p:cNvPr>
              <p:cNvCxnSpPr>
                <a:cxnSpLocks/>
              </p:cNvCxnSpPr>
              <p:nvPr/>
            </p:nvCxnSpPr>
            <p:spPr>
              <a:xfrm flipH="1">
                <a:off x="4833847" y="396156"/>
                <a:ext cx="1300199" cy="311789"/>
              </a:xfrm>
              <a:prstGeom prst="straightConnector1">
                <a:avLst/>
              </a:prstGeom>
              <a:ln w="12700">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grpSp>
        <p:sp>
          <p:nvSpPr>
            <p:cNvPr id="9" name="Content Placeholder 1">
              <a:extLst>
                <a:ext uri="{FF2B5EF4-FFF2-40B4-BE49-F238E27FC236}">
                  <a16:creationId xmlns:a16="http://schemas.microsoft.com/office/drawing/2014/main" id="{9C187528-4CDC-BA31-BC29-98F96E511C68}"/>
                </a:ext>
              </a:extLst>
            </p:cNvPr>
            <p:cNvSpPr txBox="1">
              <a:spLocks/>
            </p:cNvSpPr>
            <p:nvPr/>
          </p:nvSpPr>
          <p:spPr>
            <a:xfrm>
              <a:off x="396717" y="2184949"/>
              <a:ext cx="1988428" cy="107504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He gas cooling:</a:t>
              </a:r>
            </a:p>
            <a:p>
              <a:pPr marL="108000" indent="-108000">
                <a:buClr>
                  <a:schemeClr val="accent5"/>
                </a:buClr>
                <a:buFont typeface="Arial" panose="020B0604020202020204" pitchFamily="34" charset="0"/>
                <a:buChar char="•"/>
              </a:pPr>
              <a:r>
                <a:rPr lang="en-GB" sz="1400" dirty="0"/>
                <a:t>Large </a:t>
              </a:r>
              <a:r>
                <a:rPr lang="el-GR" sz="1400" dirty="0"/>
                <a:t>Δ</a:t>
              </a:r>
              <a:r>
                <a:rPr lang="en-US" sz="1400" i="1" dirty="0"/>
                <a:t>T</a:t>
              </a:r>
              <a:r>
                <a:rPr lang="en-US" sz="1400" dirty="0"/>
                <a:t>, 5 K -10 K </a:t>
              </a:r>
            </a:p>
            <a:p>
              <a:pPr marL="108000" indent="-108000">
                <a:buClr>
                  <a:schemeClr val="accent5"/>
                </a:buClr>
                <a:buFont typeface="Arial" panose="020B0604020202020204" pitchFamily="34" charset="0"/>
                <a:buChar char="•"/>
              </a:pPr>
              <a:r>
                <a:rPr lang="en-US" sz="1400" dirty="0"/>
                <a:t>Heat transfer starts to break down</a:t>
              </a:r>
            </a:p>
            <a:p>
              <a:pPr marL="0" indent="0">
                <a:buClr>
                  <a:schemeClr val="accent5"/>
                </a:buClr>
                <a:buNone/>
              </a:pPr>
              <a:endParaRPr lang="en-US" sz="1400" dirty="0"/>
            </a:p>
            <a:p>
              <a:pPr marL="0" indent="0">
                <a:buNone/>
              </a:pPr>
              <a:br>
                <a:rPr lang="en-US" sz="1400" dirty="0"/>
              </a:br>
              <a:endParaRPr lang="en-GB" sz="1400" b="1" dirty="0">
                <a:solidFill>
                  <a:schemeClr val="accent1"/>
                </a:solidFill>
              </a:endParaRPr>
            </a:p>
          </p:txBody>
        </p:sp>
      </p:grpSp>
      <p:grpSp>
        <p:nvGrpSpPr>
          <p:cNvPr id="50" name="Group 49">
            <a:extLst>
              <a:ext uri="{FF2B5EF4-FFF2-40B4-BE49-F238E27FC236}">
                <a16:creationId xmlns:a16="http://schemas.microsoft.com/office/drawing/2014/main" id="{AB88C02E-5542-485B-FC24-54389AF979A0}"/>
              </a:ext>
            </a:extLst>
          </p:cNvPr>
          <p:cNvGrpSpPr/>
          <p:nvPr/>
        </p:nvGrpSpPr>
        <p:grpSpPr>
          <a:xfrm>
            <a:off x="4111456" y="1785171"/>
            <a:ext cx="1988428" cy="1782545"/>
            <a:chOff x="4111456" y="1785171"/>
            <a:chExt cx="1988428" cy="1782545"/>
          </a:xfrm>
        </p:grpSpPr>
        <p:sp>
          <p:nvSpPr>
            <p:cNvPr id="40" name="Content Placeholder 1">
              <a:extLst>
                <a:ext uri="{FF2B5EF4-FFF2-40B4-BE49-F238E27FC236}">
                  <a16:creationId xmlns:a16="http://schemas.microsoft.com/office/drawing/2014/main" id="{C004C368-F27E-DAB7-3526-D51CE8ED3F4A}"/>
                </a:ext>
              </a:extLst>
            </p:cNvPr>
            <p:cNvSpPr txBox="1">
              <a:spLocks/>
            </p:cNvSpPr>
            <p:nvPr/>
          </p:nvSpPr>
          <p:spPr>
            <a:xfrm>
              <a:off x="4111456" y="2492667"/>
              <a:ext cx="1988428" cy="1075049"/>
            </a:xfrm>
            <a:prstGeom prst="rect">
              <a:avLst/>
            </a:prstGeom>
          </p:spPr>
          <p:txBody>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GB" sz="1400" dirty="0"/>
                <a:t>H</a:t>
              </a:r>
              <a:r>
                <a:rPr lang="en-GB" sz="1400" baseline="-25000" dirty="0"/>
                <a:t>2</a:t>
              </a:r>
              <a:r>
                <a:rPr lang="en-GB" sz="1400" dirty="0"/>
                <a:t> two-phase flow:</a:t>
              </a:r>
            </a:p>
            <a:p>
              <a:pPr marL="108000" indent="-108000">
                <a:buClr>
                  <a:schemeClr val="accent5"/>
                </a:buClr>
                <a:buFont typeface="Arial" panose="020B0604020202020204" pitchFamily="34" charset="0"/>
                <a:buChar char="•"/>
              </a:pPr>
              <a:r>
                <a:rPr lang="en-US" sz="1400" dirty="0"/>
                <a:t>Possible for </a:t>
              </a:r>
              <a:r>
                <a:rPr lang="en-US" sz="1400" i="1" dirty="0"/>
                <a:t>T &gt; </a:t>
              </a:r>
              <a:r>
                <a:rPr lang="en-US" sz="1400" dirty="0"/>
                <a:t>21 K</a:t>
              </a:r>
            </a:p>
            <a:p>
              <a:pPr marL="108000" indent="-108000">
                <a:buClr>
                  <a:schemeClr val="accent5"/>
                </a:buClr>
                <a:buFont typeface="Arial" panose="020B0604020202020204" pitchFamily="34" charset="0"/>
                <a:buChar char="•"/>
              </a:pPr>
              <a:r>
                <a:rPr lang="en-US" sz="1400" dirty="0"/>
                <a:t>High available enthalpy</a:t>
              </a:r>
            </a:p>
            <a:p>
              <a:pPr marL="108000" indent="-108000">
                <a:buClr>
                  <a:schemeClr val="accent5"/>
                </a:buClr>
                <a:buFont typeface="Arial" panose="020B0604020202020204" pitchFamily="34" charset="0"/>
                <a:buChar char="•"/>
              </a:pPr>
              <a:r>
                <a:rPr lang="en-US" sz="1400" dirty="0"/>
                <a:t>Needs in-depth study</a:t>
              </a:r>
            </a:p>
            <a:p>
              <a:pPr marL="0" indent="0">
                <a:buClr>
                  <a:schemeClr val="accent5"/>
                </a:buClr>
                <a:buNone/>
              </a:pPr>
              <a:endParaRPr lang="en-US" sz="1400" dirty="0"/>
            </a:p>
            <a:p>
              <a:pPr marL="0" indent="0">
                <a:buNone/>
              </a:pPr>
              <a:br>
                <a:rPr lang="en-US" sz="1400" dirty="0"/>
              </a:br>
              <a:endParaRPr lang="en-GB" sz="1400" b="1" dirty="0">
                <a:solidFill>
                  <a:schemeClr val="accent1"/>
                </a:solidFill>
              </a:endParaRPr>
            </a:p>
          </p:txBody>
        </p:sp>
        <p:grpSp>
          <p:nvGrpSpPr>
            <p:cNvPr id="41" name="Group 40">
              <a:extLst>
                <a:ext uri="{FF2B5EF4-FFF2-40B4-BE49-F238E27FC236}">
                  <a16:creationId xmlns:a16="http://schemas.microsoft.com/office/drawing/2014/main" id="{3B273855-19C1-A05C-4695-A8C21D219870}"/>
                </a:ext>
              </a:extLst>
            </p:cNvPr>
            <p:cNvGrpSpPr/>
            <p:nvPr/>
          </p:nvGrpSpPr>
          <p:grpSpPr>
            <a:xfrm>
              <a:off x="4499992" y="1785171"/>
              <a:ext cx="720080" cy="786579"/>
              <a:chOff x="6591215" y="149856"/>
              <a:chExt cx="3385408" cy="786579"/>
            </a:xfrm>
          </p:grpSpPr>
          <p:sp>
            <p:nvSpPr>
              <p:cNvPr id="42" name="Rectangle: Rounded Corners 41">
                <a:extLst>
                  <a:ext uri="{FF2B5EF4-FFF2-40B4-BE49-F238E27FC236}">
                    <a16:creationId xmlns:a16="http://schemas.microsoft.com/office/drawing/2014/main" id="{A77E8C12-1169-1E6D-8010-CBEB66E5D27D}"/>
                  </a:ext>
                </a:extLst>
              </p:cNvPr>
              <p:cNvSpPr/>
              <p:nvPr/>
            </p:nvSpPr>
            <p:spPr>
              <a:xfrm>
                <a:off x="6591215" y="149856"/>
                <a:ext cx="3385408" cy="243517"/>
              </a:xfrm>
              <a:prstGeom prst="roundRect">
                <a:avLst/>
              </a:prstGeom>
              <a:noFill/>
              <a:ln w="19050">
                <a:solidFill>
                  <a:srgbClr val="FFC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44" name="Straight Arrow Connector 43">
                <a:extLst>
                  <a:ext uri="{FF2B5EF4-FFF2-40B4-BE49-F238E27FC236}">
                    <a16:creationId xmlns:a16="http://schemas.microsoft.com/office/drawing/2014/main" id="{0322E24F-40CE-6617-E54D-37E0B7D23A2C}"/>
                  </a:ext>
                </a:extLst>
              </p:cNvPr>
              <p:cNvCxnSpPr>
                <a:cxnSpLocks/>
              </p:cNvCxnSpPr>
              <p:nvPr/>
            </p:nvCxnSpPr>
            <p:spPr>
              <a:xfrm flipH="1">
                <a:off x="7938839" y="389080"/>
                <a:ext cx="430806" cy="547355"/>
              </a:xfrm>
              <a:prstGeom prst="straightConnector1">
                <a:avLst/>
              </a:prstGeom>
              <a:ln w="12700">
                <a:solidFill>
                  <a:srgbClr val="FFC000"/>
                </a:solidFill>
                <a:tailEnd type="triangle"/>
              </a:ln>
              <a:effectLst/>
            </p:spPr>
            <p:style>
              <a:lnRef idx="2">
                <a:schemeClr val="accent1"/>
              </a:lnRef>
              <a:fillRef idx="0">
                <a:schemeClr val="accent1"/>
              </a:fillRef>
              <a:effectRef idx="1">
                <a:schemeClr val="accent1"/>
              </a:effectRef>
              <a:fontRef idx="minor">
                <a:schemeClr val="tx1"/>
              </a:fontRef>
            </p:style>
          </p:cxnSp>
        </p:grpSp>
      </p:grpSp>
      <p:grpSp>
        <p:nvGrpSpPr>
          <p:cNvPr id="63" name="Group 62">
            <a:extLst>
              <a:ext uri="{FF2B5EF4-FFF2-40B4-BE49-F238E27FC236}">
                <a16:creationId xmlns:a16="http://schemas.microsoft.com/office/drawing/2014/main" id="{9DB75EA2-6791-CB4B-E757-BB7EDB2C507A}"/>
              </a:ext>
            </a:extLst>
          </p:cNvPr>
          <p:cNvGrpSpPr/>
          <p:nvPr/>
        </p:nvGrpSpPr>
        <p:grpSpPr>
          <a:xfrm>
            <a:off x="1495170" y="2982413"/>
            <a:ext cx="2453905" cy="2082804"/>
            <a:chOff x="1495170" y="2982413"/>
            <a:chExt cx="2453905" cy="2082804"/>
          </a:xfrm>
        </p:grpSpPr>
        <p:pic>
          <p:nvPicPr>
            <p:cNvPr id="56" name="Picture 55">
              <a:extLst>
                <a:ext uri="{FF2B5EF4-FFF2-40B4-BE49-F238E27FC236}">
                  <a16:creationId xmlns:a16="http://schemas.microsoft.com/office/drawing/2014/main" id="{C445BEAF-0D90-B388-3270-76EA6D8CFEF7}"/>
                </a:ext>
              </a:extLst>
            </p:cNvPr>
            <p:cNvPicPr>
              <a:picLocks noChangeAspect="1"/>
            </p:cNvPicPr>
            <p:nvPr/>
          </p:nvPicPr>
          <p:blipFill>
            <a:blip r:embed="rId3"/>
            <a:stretch>
              <a:fillRect/>
            </a:stretch>
          </p:blipFill>
          <p:spPr>
            <a:xfrm>
              <a:off x="1495170" y="2982413"/>
              <a:ext cx="2453905" cy="2082804"/>
            </a:xfrm>
            <a:prstGeom prst="rect">
              <a:avLst/>
            </a:prstGeom>
          </p:spPr>
        </p:pic>
        <p:cxnSp>
          <p:nvCxnSpPr>
            <p:cNvPr id="58" name="Straight Arrow Connector 57">
              <a:extLst>
                <a:ext uri="{FF2B5EF4-FFF2-40B4-BE49-F238E27FC236}">
                  <a16:creationId xmlns:a16="http://schemas.microsoft.com/office/drawing/2014/main" id="{8AA4E829-8AB9-29C4-4996-510493716A51}"/>
                </a:ext>
              </a:extLst>
            </p:cNvPr>
            <p:cNvCxnSpPr>
              <a:cxnSpLocks/>
            </p:cNvCxnSpPr>
            <p:nvPr/>
          </p:nvCxnSpPr>
          <p:spPr>
            <a:xfrm>
              <a:off x="3203848" y="3795886"/>
              <a:ext cx="391134" cy="0"/>
            </a:xfrm>
            <a:prstGeom prst="straightConnector1">
              <a:avLst/>
            </a:prstGeom>
            <a:ln w="12700">
              <a:headEnd type="triangle"/>
              <a:tailEnd type="triangle"/>
            </a:ln>
            <a:effectLst/>
          </p:spPr>
          <p:style>
            <a:lnRef idx="2">
              <a:schemeClr val="accent5"/>
            </a:lnRef>
            <a:fillRef idx="0">
              <a:schemeClr val="accent5"/>
            </a:fillRef>
            <a:effectRef idx="1">
              <a:schemeClr val="accent5"/>
            </a:effectRef>
            <a:fontRef idx="minor">
              <a:schemeClr val="tx1"/>
            </a:fontRef>
          </p:style>
        </p:cxnSp>
        <p:sp>
          <p:nvSpPr>
            <p:cNvPr id="61" name="TextBox 60">
              <a:extLst>
                <a:ext uri="{FF2B5EF4-FFF2-40B4-BE49-F238E27FC236}">
                  <a16:creationId xmlns:a16="http://schemas.microsoft.com/office/drawing/2014/main" id="{0C6C5768-7A1C-A9E4-B17D-E4F5C07E326F}"/>
                </a:ext>
              </a:extLst>
            </p:cNvPr>
            <p:cNvSpPr txBox="1"/>
            <p:nvPr/>
          </p:nvSpPr>
          <p:spPr>
            <a:xfrm>
              <a:off x="3061226" y="3825591"/>
              <a:ext cx="718686" cy="253916"/>
            </a:xfrm>
            <a:prstGeom prst="rect">
              <a:avLst/>
            </a:prstGeom>
            <a:noFill/>
          </p:spPr>
          <p:txBody>
            <a:bodyPr wrap="square">
              <a:spAutoFit/>
            </a:bodyPr>
            <a:lstStyle/>
            <a:p>
              <a:r>
                <a:rPr lang="en-GB" sz="1050" dirty="0">
                  <a:solidFill>
                    <a:schemeClr val="accent5"/>
                  </a:solidFill>
                </a:rPr>
                <a:t>large </a:t>
              </a:r>
              <a:r>
                <a:rPr lang="el-GR" sz="1050" dirty="0">
                  <a:solidFill>
                    <a:schemeClr val="accent5"/>
                  </a:solidFill>
                </a:rPr>
                <a:t>Δ</a:t>
              </a:r>
              <a:r>
                <a:rPr lang="en-US" sz="1050" i="1" dirty="0">
                  <a:solidFill>
                    <a:schemeClr val="accent5"/>
                  </a:solidFill>
                </a:rPr>
                <a:t>T</a:t>
              </a:r>
              <a:endParaRPr lang="en-GB" sz="1050" dirty="0">
                <a:solidFill>
                  <a:schemeClr val="accent5"/>
                </a:solidFill>
              </a:endParaRPr>
            </a:p>
          </p:txBody>
        </p:sp>
      </p:grpSp>
    </p:spTree>
    <p:extLst>
      <p:ext uri="{BB962C8B-B14F-4D97-AF65-F5344CB8AC3E}">
        <p14:creationId xmlns:p14="http://schemas.microsoft.com/office/powerpoint/2010/main" val="409160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fade">
                                      <p:cBhvr>
                                        <p:cTn id="7" dur="500"/>
                                        <p:tgtEl>
                                          <p:spTgt spid="49"/>
                                        </p:tgtEl>
                                      </p:cBhvr>
                                    </p:animEffect>
                                  </p:childTnLst>
                                </p:cTn>
                              </p:par>
                              <p:par>
                                <p:cTn id="8" presetID="10" presetClass="entr" presetSubtype="0" fill="hold" nodeType="withEffect">
                                  <p:stCondLst>
                                    <p:cond delay="0"/>
                                  </p:stCondLst>
                                  <p:childTnLst>
                                    <p:set>
                                      <p:cBhvr>
                                        <p:cTn id="9" dur="1" fill="hold">
                                          <p:stCondLst>
                                            <p:cond delay="0"/>
                                          </p:stCondLst>
                                        </p:cTn>
                                        <p:tgtEl>
                                          <p:spTgt spid="63"/>
                                        </p:tgtEl>
                                        <p:attrNameLst>
                                          <p:attrName>style.visibility</p:attrName>
                                        </p:attrNameLst>
                                      </p:cBhvr>
                                      <p:to>
                                        <p:strVal val="visible"/>
                                      </p:to>
                                    </p:set>
                                    <p:animEffect transition="in" filter="fade">
                                      <p:cBhvr>
                                        <p:cTn id="10" dur="500"/>
                                        <p:tgtEl>
                                          <p:spTgt spid="6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0"/>
                                        </p:tgtEl>
                                        <p:attrNameLst>
                                          <p:attrName>style.visibility</p:attrName>
                                        </p:attrNameLst>
                                      </p:cBhvr>
                                      <p:to>
                                        <p:strVal val="visible"/>
                                      </p:to>
                                    </p:set>
                                    <p:animEffect transition="in" filter="fade">
                                      <p:cBhvr>
                                        <p:cTn id="15" dur="500"/>
                                        <p:tgtEl>
                                          <p:spTgt spid="50"/>
                                        </p:tgtEl>
                                      </p:cBhvr>
                                    </p:animEffec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0C00419-C506-B5A5-0CF4-A3412879C8DD}"/>
              </a:ext>
            </a:extLst>
          </p:cNvPr>
          <p:cNvSpPr>
            <a:spLocks noGrp="1"/>
          </p:cNvSpPr>
          <p:nvPr>
            <p:ph type="sldNum" sz="quarter" idx="4"/>
          </p:nvPr>
        </p:nvSpPr>
        <p:spPr/>
        <p:txBody>
          <a:bodyPr/>
          <a:lstStyle/>
          <a:p>
            <a:fld id="{974172A1-1CBF-0B40-9234-7D4D80EC19EA}" type="slidenum">
              <a:rPr lang="en-GB" smtClean="0"/>
              <a:pPr/>
              <a:t>21</a:t>
            </a:fld>
            <a:endParaRPr lang="en-GB" dirty="0"/>
          </a:p>
        </p:txBody>
      </p:sp>
      <p:sp>
        <p:nvSpPr>
          <p:cNvPr id="4" name="Title 3">
            <a:extLst>
              <a:ext uri="{FF2B5EF4-FFF2-40B4-BE49-F238E27FC236}">
                <a16:creationId xmlns:a16="http://schemas.microsoft.com/office/drawing/2014/main" id="{36A675EF-ECDB-3089-3018-AE90FFDE1CC7}"/>
              </a:ext>
            </a:extLst>
          </p:cNvPr>
          <p:cNvSpPr>
            <a:spLocks noGrp="1"/>
          </p:cNvSpPr>
          <p:nvPr>
            <p:ph type="title"/>
          </p:nvPr>
        </p:nvSpPr>
        <p:spPr/>
        <p:txBody>
          <a:bodyPr/>
          <a:lstStyle/>
          <a:p>
            <a:r>
              <a:rPr lang="en-GB" dirty="0"/>
              <a:t>Summary</a:t>
            </a:r>
          </a:p>
        </p:txBody>
      </p:sp>
      <p:graphicFrame>
        <p:nvGraphicFramePr>
          <p:cNvPr id="14" name="Diagram 13">
            <a:extLst>
              <a:ext uri="{FF2B5EF4-FFF2-40B4-BE49-F238E27FC236}">
                <a16:creationId xmlns:a16="http://schemas.microsoft.com/office/drawing/2014/main" id="{BC16DA1C-A6CC-D32B-731E-8E7143B5F7EC}"/>
              </a:ext>
            </a:extLst>
          </p:cNvPr>
          <p:cNvGraphicFramePr/>
          <p:nvPr>
            <p:extLst>
              <p:ext uri="{D42A27DB-BD31-4B8C-83A1-F6EECF244321}">
                <p14:modId xmlns:p14="http://schemas.microsoft.com/office/powerpoint/2010/main" val="3417341204"/>
              </p:ext>
            </p:extLst>
          </p:nvPr>
        </p:nvGraphicFramePr>
        <p:xfrm>
          <a:off x="838200" y="910653"/>
          <a:ext cx="7766248"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20" name="Group 19">
            <a:extLst>
              <a:ext uri="{FF2B5EF4-FFF2-40B4-BE49-F238E27FC236}">
                <a16:creationId xmlns:a16="http://schemas.microsoft.com/office/drawing/2014/main" id="{E9C97D0B-98C0-A9B2-58DE-A81BEC40C147}"/>
              </a:ext>
            </a:extLst>
          </p:cNvPr>
          <p:cNvGrpSpPr/>
          <p:nvPr/>
        </p:nvGrpSpPr>
        <p:grpSpPr>
          <a:xfrm>
            <a:off x="1341957" y="1246441"/>
            <a:ext cx="1626816" cy="903786"/>
            <a:chOff x="1171763" y="1580106"/>
            <a:chExt cx="1626816" cy="903786"/>
          </a:xfrm>
        </p:grpSpPr>
        <p:sp>
          <p:nvSpPr>
            <p:cNvPr id="21" name="Rectangle 20">
              <a:extLst>
                <a:ext uri="{FF2B5EF4-FFF2-40B4-BE49-F238E27FC236}">
                  <a16:creationId xmlns:a16="http://schemas.microsoft.com/office/drawing/2014/main" id="{6420E38B-58EE-7CF9-D1FA-37F31063042F}"/>
                </a:ext>
              </a:extLst>
            </p:cNvPr>
            <p:cNvSpPr/>
            <p:nvPr/>
          </p:nvSpPr>
          <p:spPr>
            <a:xfrm>
              <a:off x="1171763" y="1580106"/>
              <a:ext cx="1626816" cy="9037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it-IT"/>
            </a:p>
          </p:txBody>
        </p:sp>
        <p:sp>
          <p:nvSpPr>
            <p:cNvPr id="22" name="TextBox 21">
              <a:extLst>
                <a:ext uri="{FF2B5EF4-FFF2-40B4-BE49-F238E27FC236}">
                  <a16:creationId xmlns:a16="http://schemas.microsoft.com/office/drawing/2014/main" id="{017A5694-B980-2963-8CA6-99AE5603E1A2}"/>
                </a:ext>
              </a:extLst>
            </p:cNvPr>
            <p:cNvSpPr txBox="1"/>
            <p:nvPr/>
          </p:nvSpPr>
          <p:spPr>
            <a:xfrm>
              <a:off x="1171763" y="1580106"/>
              <a:ext cx="1626816" cy="9037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9530" tIns="49530" rIns="49530" bIns="49530" numCol="1" spcCol="1270" anchor="ctr" anchorCtr="0">
              <a:noAutofit/>
            </a:bodyPr>
            <a:lstStyle/>
            <a:p>
              <a:pPr marL="0" lvl="0" indent="0" algn="r" defTabSz="577850">
                <a:lnSpc>
                  <a:spcPct val="90000"/>
                </a:lnSpc>
                <a:spcBef>
                  <a:spcPct val="0"/>
                </a:spcBef>
                <a:spcAft>
                  <a:spcPct val="35000"/>
                </a:spcAft>
                <a:buNone/>
              </a:pPr>
              <a:r>
                <a:rPr lang="en-US" sz="1100" dirty="0">
                  <a:latin typeface="Arial Narrow" panose="020B0606020202030204" pitchFamily="34" charset="0"/>
                </a:rPr>
                <a:t>Target for collider ring 25 MW electrical consumption</a:t>
              </a:r>
            </a:p>
            <a:p>
              <a:pPr marL="0" lvl="0" indent="0" algn="r" defTabSz="577850">
                <a:lnSpc>
                  <a:spcPct val="90000"/>
                </a:lnSpc>
                <a:spcBef>
                  <a:spcPct val="0"/>
                </a:spcBef>
                <a:spcAft>
                  <a:spcPct val="35000"/>
                </a:spcAft>
                <a:buNone/>
              </a:pPr>
              <a:r>
                <a:rPr lang="en-US" sz="1100" kern="1200" dirty="0">
                  <a:latin typeface="Arial Narrow" panose="020B0606020202030204" pitchFamily="34" charset="0"/>
                </a:rPr>
                <a:t>Target ≥ 4.5 K coil </a:t>
              </a:r>
              <a:r>
                <a:rPr lang="en-US" sz="1100" i="1" kern="1200" dirty="0">
                  <a:latin typeface="Arial Narrow" panose="020B0606020202030204" pitchFamily="34" charset="0"/>
                </a:rPr>
                <a:t>T</a:t>
              </a:r>
              <a:endParaRPr lang="en-GB" sz="1100" kern="1200" dirty="0">
                <a:latin typeface="Arial Narrow" panose="020B0606020202030204" pitchFamily="34" charset="0"/>
              </a:endParaRPr>
            </a:p>
          </p:txBody>
        </p:sp>
      </p:grpSp>
      <p:grpSp>
        <p:nvGrpSpPr>
          <p:cNvPr id="23" name="Group 22">
            <a:extLst>
              <a:ext uri="{FF2B5EF4-FFF2-40B4-BE49-F238E27FC236}">
                <a16:creationId xmlns:a16="http://schemas.microsoft.com/office/drawing/2014/main" id="{8E857E35-6AC3-69F8-04CF-D2E29F2A86C7}"/>
              </a:ext>
            </a:extLst>
          </p:cNvPr>
          <p:cNvGrpSpPr/>
          <p:nvPr/>
        </p:nvGrpSpPr>
        <p:grpSpPr>
          <a:xfrm>
            <a:off x="6511007" y="2538462"/>
            <a:ext cx="1681043" cy="903786"/>
            <a:chOff x="4913441" y="2858663"/>
            <a:chExt cx="1681043" cy="903786"/>
          </a:xfrm>
        </p:grpSpPr>
        <p:sp>
          <p:nvSpPr>
            <p:cNvPr id="24" name="Rectangle 23">
              <a:extLst>
                <a:ext uri="{FF2B5EF4-FFF2-40B4-BE49-F238E27FC236}">
                  <a16:creationId xmlns:a16="http://schemas.microsoft.com/office/drawing/2014/main" id="{62F41418-F7DD-7AC1-A4A3-C21D60625ED3}"/>
                </a:ext>
              </a:extLst>
            </p:cNvPr>
            <p:cNvSpPr/>
            <p:nvPr/>
          </p:nvSpPr>
          <p:spPr>
            <a:xfrm>
              <a:off x="4913441" y="2858663"/>
              <a:ext cx="1681043" cy="9037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it-IT"/>
            </a:p>
          </p:txBody>
        </p:sp>
        <p:sp>
          <p:nvSpPr>
            <p:cNvPr id="25" name="TextBox 24">
              <a:extLst>
                <a:ext uri="{FF2B5EF4-FFF2-40B4-BE49-F238E27FC236}">
                  <a16:creationId xmlns:a16="http://schemas.microsoft.com/office/drawing/2014/main" id="{F083C3E3-C144-D9AA-CE5B-34624ED9FFDF}"/>
                </a:ext>
              </a:extLst>
            </p:cNvPr>
            <p:cNvSpPr txBox="1"/>
            <p:nvPr/>
          </p:nvSpPr>
          <p:spPr>
            <a:xfrm>
              <a:off x="4913441" y="2858663"/>
              <a:ext cx="1681043" cy="9037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kern="1200" dirty="0">
                  <a:latin typeface="Arial Narrow" panose="020B0606020202030204" pitchFamily="34" charset="0"/>
                </a:rPr>
                <a:t>Determines temperature level and allowed</a:t>
              </a:r>
              <a:r>
                <a:rPr lang="en-US" sz="1100" dirty="0">
                  <a:latin typeface="Arial Narrow" panose="020B0606020202030204" pitchFamily="34" charset="0"/>
                </a:rPr>
                <a:t> </a:t>
              </a:r>
              <a:r>
                <a:rPr lang="el-GR" sz="1100" dirty="0">
                  <a:latin typeface="Arial Narrow" panose="020B0606020202030204" pitchFamily="34" charset="0"/>
                </a:rPr>
                <a:t>Δ</a:t>
              </a:r>
              <a:r>
                <a:rPr lang="en-US" sz="1100" i="1" dirty="0">
                  <a:latin typeface="Arial Narrow" panose="020B0606020202030204" pitchFamily="34" charset="0"/>
                </a:rPr>
                <a:t>T</a:t>
              </a:r>
              <a:endParaRPr lang="en-GB" sz="1100" kern="1200" dirty="0">
                <a:latin typeface="Arial Narrow" panose="020B0606020202030204" pitchFamily="34" charset="0"/>
              </a:endParaRPr>
            </a:p>
          </p:txBody>
        </p:sp>
      </p:grpSp>
      <p:grpSp>
        <p:nvGrpSpPr>
          <p:cNvPr id="26" name="Group 25">
            <a:extLst>
              <a:ext uri="{FF2B5EF4-FFF2-40B4-BE49-F238E27FC236}">
                <a16:creationId xmlns:a16="http://schemas.microsoft.com/office/drawing/2014/main" id="{5FE07055-A115-391F-5385-43E4D9819D80}"/>
              </a:ext>
            </a:extLst>
          </p:cNvPr>
          <p:cNvGrpSpPr/>
          <p:nvPr/>
        </p:nvGrpSpPr>
        <p:grpSpPr>
          <a:xfrm>
            <a:off x="251520" y="3824572"/>
            <a:ext cx="2717253" cy="903786"/>
            <a:chOff x="81326" y="1580106"/>
            <a:chExt cx="2717253" cy="903786"/>
          </a:xfrm>
        </p:grpSpPr>
        <p:sp>
          <p:nvSpPr>
            <p:cNvPr id="27" name="Rectangle 26">
              <a:extLst>
                <a:ext uri="{FF2B5EF4-FFF2-40B4-BE49-F238E27FC236}">
                  <a16:creationId xmlns:a16="http://schemas.microsoft.com/office/drawing/2014/main" id="{8FCACE78-CAAD-559C-3235-AC69BB0AFCE1}"/>
                </a:ext>
              </a:extLst>
            </p:cNvPr>
            <p:cNvSpPr/>
            <p:nvPr/>
          </p:nvSpPr>
          <p:spPr>
            <a:xfrm>
              <a:off x="1171763" y="1580106"/>
              <a:ext cx="1626816" cy="9037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it-IT"/>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187B17F9-7C4E-6D30-1201-98FCC1A6D074}"/>
                    </a:ext>
                  </a:extLst>
                </p:cNvPr>
                <p:cNvSpPr txBox="1"/>
                <p:nvPr/>
              </p:nvSpPr>
              <p:spPr>
                <a:xfrm>
                  <a:off x="81326" y="1580106"/>
                  <a:ext cx="2717253" cy="9037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1910" tIns="41910" rIns="41910" bIns="41910" numCol="1" spcCol="1270" anchor="ctr" anchorCtr="0">
                  <a:noAutofit/>
                </a:bodyPr>
                <a:lstStyle/>
                <a:p>
                  <a:pPr marL="0" lvl="0" indent="0" algn="r" defTabSz="488950">
                    <a:lnSpc>
                      <a:spcPct val="90000"/>
                    </a:lnSpc>
                    <a:spcBef>
                      <a:spcPct val="0"/>
                    </a:spcBef>
                    <a:spcAft>
                      <a:spcPct val="35000"/>
                    </a:spcAft>
                    <a:buNone/>
                  </a:pPr>
                  <a:r>
                    <a:rPr lang="en-US" sz="1100" dirty="0">
                      <a:latin typeface="Arial Narrow" panose="020B0606020202030204" pitchFamily="34" charset="0"/>
                    </a:rPr>
                    <a:t>Allowable </a:t>
                  </a:r>
                  <a:r>
                    <a:rPr lang="el-GR" sz="1100" dirty="0">
                      <a:latin typeface="Arial Narrow" panose="020B0606020202030204" pitchFamily="34" charset="0"/>
                    </a:rPr>
                    <a:t>Δ</a:t>
                  </a:r>
                  <a:r>
                    <a:rPr lang="en-US" sz="1100" dirty="0">
                      <a:latin typeface="Arial Narrow" panose="020B0606020202030204" pitchFamily="34" charset="0"/>
                    </a:rPr>
                    <a:t>p and ultimately </a:t>
                  </a:r>
                  <a14:m>
                    <m:oMath xmlns:m="http://schemas.openxmlformats.org/officeDocument/2006/math">
                      <m:acc>
                        <m:accPr>
                          <m:chr m:val="̇"/>
                          <m:ctrlPr>
                            <a:rPr lang="en-US" sz="1100" i="1" smtClean="0">
                              <a:latin typeface="Cambria Math" panose="02040503050406030204" pitchFamily="18" charset="0"/>
                              <a:ea typeface="Cambria Math" panose="02040503050406030204" pitchFamily="18" charset="0"/>
                            </a:rPr>
                          </m:ctrlPr>
                        </m:accPr>
                        <m:e>
                          <m:r>
                            <a:rPr lang="en-US" sz="1100" i="1">
                              <a:latin typeface="Cambria Math" panose="02040503050406030204" pitchFamily="18" charset="0"/>
                              <a:ea typeface="Cambria Math" panose="02040503050406030204" pitchFamily="18" charset="0"/>
                            </a:rPr>
                            <m:t>𝑚</m:t>
                          </m:r>
                        </m:e>
                      </m:acc>
                    </m:oMath>
                  </a14:m>
                  <a:r>
                    <a:rPr lang="en-GB" sz="1100" kern="1200" dirty="0">
                      <a:latin typeface="Arial Narrow" panose="020B0606020202030204" pitchFamily="34" charset="0"/>
                    </a:rPr>
                    <a:t> will determine arc cell length</a:t>
                  </a:r>
                </a:p>
                <a:p>
                  <a:pPr lvl="0" algn="r" defTabSz="488950">
                    <a:lnSpc>
                      <a:spcPct val="90000"/>
                    </a:lnSpc>
                    <a:spcBef>
                      <a:spcPct val="0"/>
                    </a:spcBef>
                    <a:spcAft>
                      <a:spcPct val="35000"/>
                    </a:spcAft>
                  </a:pPr>
                  <a:r>
                    <a:rPr lang="en-GB" sz="1100" kern="1200" dirty="0">
                      <a:latin typeface="Arial Narrow" panose="020B0606020202030204" pitchFamily="34" charset="0"/>
                    </a:rPr>
                    <a:t>Sector length will depend on deliverable </a:t>
                  </a:r>
                  <a14:m>
                    <m:oMath xmlns:m="http://schemas.openxmlformats.org/officeDocument/2006/math">
                      <m:acc>
                        <m:accPr>
                          <m:chr m:val="̇"/>
                          <m:ctrlPr>
                            <a:rPr lang="en-US" sz="1100" i="1" smtClean="0">
                              <a:latin typeface="Cambria Math" panose="02040503050406030204" pitchFamily="18" charset="0"/>
                              <a:ea typeface="Cambria Math" panose="02040503050406030204" pitchFamily="18" charset="0"/>
                            </a:rPr>
                          </m:ctrlPr>
                        </m:accPr>
                        <m:e>
                          <m:r>
                            <a:rPr lang="en-US" sz="1100" i="1">
                              <a:latin typeface="Cambria Math" panose="02040503050406030204" pitchFamily="18" charset="0"/>
                              <a:ea typeface="Cambria Math" panose="02040503050406030204" pitchFamily="18" charset="0"/>
                            </a:rPr>
                            <m:t>𝑚</m:t>
                          </m:r>
                        </m:e>
                      </m:acc>
                    </m:oMath>
                  </a14:m>
                  <a:r>
                    <a:rPr lang="en-GB" sz="1100" kern="1200" dirty="0">
                      <a:latin typeface="Arial Narrow" panose="020B0606020202030204" pitchFamily="34" charset="0"/>
                    </a:rPr>
                    <a:t> and</a:t>
                  </a:r>
                  <a:r>
                    <a:rPr lang="el-GR" sz="1100" dirty="0">
                      <a:latin typeface="Arial Narrow" panose="020B0606020202030204" pitchFamily="34" charset="0"/>
                    </a:rPr>
                    <a:t> Δ</a:t>
                  </a:r>
                  <a:r>
                    <a:rPr lang="en-US" sz="1100" dirty="0">
                      <a:latin typeface="Arial Narrow" panose="020B0606020202030204" pitchFamily="34" charset="0"/>
                    </a:rPr>
                    <a:t>p</a:t>
                  </a:r>
                  <a:r>
                    <a:rPr lang="en-GB" sz="1100" kern="1200" dirty="0">
                      <a:latin typeface="Arial Narrow" panose="020B0606020202030204" pitchFamily="34" charset="0"/>
                    </a:rPr>
                    <a:t> per cryoplant </a:t>
                  </a:r>
                </a:p>
              </p:txBody>
            </p:sp>
          </mc:Choice>
          <mc:Fallback xmlns="">
            <p:sp>
              <p:nvSpPr>
                <p:cNvPr id="28" name="TextBox 27">
                  <a:extLst>
                    <a:ext uri="{FF2B5EF4-FFF2-40B4-BE49-F238E27FC236}">
                      <a16:creationId xmlns:a16="http://schemas.microsoft.com/office/drawing/2014/main" id="{187B17F9-7C4E-6D30-1201-98FCC1A6D074}"/>
                    </a:ext>
                  </a:extLst>
                </p:cNvPr>
                <p:cNvSpPr txBox="1">
                  <a:spLocks noRot="1" noChangeAspect="1" noMove="1" noResize="1" noEditPoints="1" noAdjustHandles="1" noChangeArrowheads="1" noChangeShapeType="1" noTextEdit="1"/>
                </p:cNvSpPr>
                <p:nvPr/>
              </p:nvSpPr>
              <p:spPr>
                <a:xfrm>
                  <a:off x="81326" y="1580106"/>
                  <a:ext cx="2717253" cy="903786"/>
                </a:xfrm>
                <a:prstGeom prst="rect">
                  <a:avLst/>
                </a:prstGeom>
                <a:blipFill>
                  <a:blip r:embed="rId7"/>
                  <a:stretch>
                    <a:fillRect r="-3812"/>
                  </a:stretch>
                </a:blipFill>
              </p:spPr>
              <p:txBody>
                <a:bodyPr/>
                <a:lstStyle/>
                <a:p>
                  <a:r>
                    <a:rPr lang="en-GB">
                      <a:noFill/>
                    </a:rPr>
                    <a:t> </a:t>
                  </a:r>
                </a:p>
              </p:txBody>
            </p:sp>
          </mc:Fallback>
        </mc:AlternateContent>
      </p:grpSp>
      <p:sp>
        <p:nvSpPr>
          <p:cNvPr id="34" name="TextBox 33">
            <a:extLst>
              <a:ext uri="{FF2B5EF4-FFF2-40B4-BE49-F238E27FC236}">
                <a16:creationId xmlns:a16="http://schemas.microsoft.com/office/drawing/2014/main" id="{3955640E-8434-409D-BD28-B369E9D417EF}"/>
              </a:ext>
            </a:extLst>
          </p:cNvPr>
          <p:cNvSpPr txBox="1"/>
          <p:nvPr/>
        </p:nvSpPr>
        <p:spPr>
          <a:xfrm>
            <a:off x="5796136" y="3822580"/>
            <a:ext cx="3347864" cy="9037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US" sz="1100" dirty="0">
                <a:latin typeface="Arial Narrow" panose="020B0606020202030204" pitchFamily="34" charset="0"/>
              </a:rPr>
              <a:t>Minimise # jumpers (</a:t>
            </a:r>
            <a:r>
              <a:rPr lang="en-US" sz="1100" i="1" dirty="0">
                <a:latin typeface="Arial Narrow" panose="020B0606020202030204" pitchFamily="34" charset="0"/>
              </a:rPr>
              <a:t>i.e. </a:t>
            </a:r>
            <a:r>
              <a:rPr lang="en-US" sz="1100" dirty="0">
                <a:latin typeface="Arial Narrow" panose="020B0606020202030204" pitchFamily="34" charset="0"/>
              </a:rPr>
              <a:t>long arc cells), short interconnects</a:t>
            </a:r>
          </a:p>
          <a:p>
            <a:pPr marL="0" lvl="0" indent="0" algn="l" defTabSz="488950">
              <a:lnSpc>
                <a:spcPct val="90000"/>
              </a:lnSpc>
              <a:spcBef>
                <a:spcPct val="0"/>
              </a:spcBef>
              <a:spcAft>
                <a:spcPct val="35000"/>
              </a:spcAft>
              <a:buNone/>
            </a:pPr>
            <a:r>
              <a:rPr lang="en-GB" sz="1100" dirty="0">
                <a:latin typeface="Arial Narrow" panose="020B0606020202030204" pitchFamily="34" charset="0"/>
              </a:rPr>
              <a:t>Reduce # of temperature levels provided</a:t>
            </a:r>
          </a:p>
          <a:p>
            <a:pPr marL="0" lvl="0" indent="0" algn="l" defTabSz="488950">
              <a:lnSpc>
                <a:spcPct val="90000"/>
              </a:lnSpc>
              <a:spcBef>
                <a:spcPct val="0"/>
              </a:spcBef>
              <a:spcAft>
                <a:spcPct val="35000"/>
              </a:spcAft>
              <a:buNone/>
            </a:pPr>
            <a:r>
              <a:rPr lang="en-GB" sz="1100" dirty="0">
                <a:latin typeface="Arial Narrow" panose="020B0606020202030204" pitchFamily="34" charset="0"/>
              </a:rPr>
              <a:t>Function of the nature and </a:t>
            </a:r>
            <a:r>
              <a:rPr lang="en-GB" sz="1100" i="1" dirty="0">
                <a:latin typeface="Arial Narrow" panose="020B0606020202030204" pitchFamily="34" charset="0"/>
              </a:rPr>
              <a:t>T </a:t>
            </a:r>
            <a:r>
              <a:rPr lang="en-GB" sz="1100" dirty="0">
                <a:latin typeface="Arial Narrow" panose="020B0606020202030204" pitchFamily="34" charset="0"/>
              </a:rPr>
              <a:t>range of the fluid</a:t>
            </a:r>
            <a:endParaRPr lang="en-GB" sz="1100" kern="1200" dirty="0">
              <a:latin typeface="Arial Narrow" panose="020B0606020202030204" pitchFamily="34" charset="0"/>
            </a:endParaRPr>
          </a:p>
          <a:p>
            <a:pPr defTabSz="488950">
              <a:lnSpc>
                <a:spcPct val="90000"/>
              </a:lnSpc>
              <a:spcBef>
                <a:spcPct val="0"/>
              </a:spcBef>
              <a:spcAft>
                <a:spcPct val="35000"/>
              </a:spcAft>
            </a:pPr>
            <a:r>
              <a:rPr lang="en-GB" sz="1100" dirty="0">
                <a:latin typeface="Arial Narrow"/>
              </a:rPr>
              <a:t>Reduced fluid content in cryostats</a:t>
            </a:r>
            <a:endParaRPr lang="en-GB" sz="1100" kern="1200" dirty="0">
              <a:latin typeface="Arial Narrow" panose="020B0606020202030204" pitchFamily="34" charset="0"/>
            </a:endParaRPr>
          </a:p>
        </p:txBody>
      </p:sp>
      <p:grpSp>
        <p:nvGrpSpPr>
          <p:cNvPr id="6" name="Group 5">
            <a:extLst>
              <a:ext uri="{FF2B5EF4-FFF2-40B4-BE49-F238E27FC236}">
                <a16:creationId xmlns:a16="http://schemas.microsoft.com/office/drawing/2014/main" id="{6001E38E-B00B-8AF6-7DB6-53B16C190188}"/>
              </a:ext>
            </a:extLst>
          </p:cNvPr>
          <p:cNvGrpSpPr/>
          <p:nvPr/>
        </p:nvGrpSpPr>
        <p:grpSpPr>
          <a:xfrm>
            <a:off x="3731479" y="1199674"/>
            <a:ext cx="4656945" cy="1823969"/>
            <a:chOff x="5461999" y="-699243"/>
            <a:chExt cx="4656945" cy="1823969"/>
          </a:xfrm>
        </p:grpSpPr>
        <p:sp>
          <p:nvSpPr>
            <p:cNvPr id="7" name="Rectangle 6">
              <a:extLst>
                <a:ext uri="{FF2B5EF4-FFF2-40B4-BE49-F238E27FC236}">
                  <a16:creationId xmlns:a16="http://schemas.microsoft.com/office/drawing/2014/main" id="{C4416F52-41C0-3459-ACDE-C4B7604D7AAB}"/>
                </a:ext>
              </a:extLst>
            </p:cNvPr>
            <p:cNvSpPr/>
            <p:nvPr/>
          </p:nvSpPr>
          <p:spPr>
            <a:xfrm>
              <a:off x="5461999" y="220940"/>
              <a:ext cx="1681043" cy="903786"/>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a:lstStyle/>
            <a:p>
              <a:endParaRPr lang="it-IT"/>
            </a:p>
          </p:txBody>
        </p:sp>
        <p:sp>
          <p:nvSpPr>
            <p:cNvPr id="8" name="TextBox 7">
              <a:extLst>
                <a:ext uri="{FF2B5EF4-FFF2-40B4-BE49-F238E27FC236}">
                  <a16:creationId xmlns:a16="http://schemas.microsoft.com/office/drawing/2014/main" id="{772F7AEA-D631-F6F7-905F-A1D6D602CBBA}"/>
                </a:ext>
              </a:extLst>
            </p:cNvPr>
            <p:cNvSpPr txBox="1"/>
            <p:nvPr/>
          </p:nvSpPr>
          <p:spPr>
            <a:xfrm>
              <a:off x="7487518" y="-699243"/>
              <a:ext cx="2631426" cy="90378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41910" tIns="41910" rIns="41910" bIns="41910" numCol="1" spcCol="1270" anchor="ctr" anchorCtr="0">
              <a:noAutofit/>
            </a:bodyPr>
            <a:lstStyle/>
            <a:p>
              <a:pPr marL="0" lvl="0" indent="0" algn="l" defTabSz="488950">
                <a:lnSpc>
                  <a:spcPct val="90000"/>
                </a:lnSpc>
                <a:spcBef>
                  <a:spcPct val="0"/>
                </a:spcBef>
                <a:spcAft>
                  <a:spcPct val="35000"/>
                </a:spcAft>
                <a:buNone/>
              </a:pPr>
              <a:r>
                <a:rPr lang="en-GB" sz="1100" kern="1200" dirty="0">
                  <a:latin typeface="Arial Narrow" panose="020B0606020202030204" pitchFamily="34" charset="0"/>
                </a:rPr>
                <a:t>Availability increases with lower # of cryoplants</a:t>
              </a:r>
            </a:p>
          </p:txBody>
        </p:sp>
      </p:grpSp>
    </p:spTree>
    <p:extLst>
      <p:ext uri="{BB962C8B-B14F-4D97-AF65-F5344CB8AC3E}">
        <p14:creationId xmlns:p14="http://schemas.microsoft.com/office/powerpoint/2010/main" val="41886818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Image 84" descr="MCC-LogoCERN.jpg"/>
          <p:cNvPicPr>
            <a:picLocks noChangeAspect="1"/>
          </p:cNvPicPr>
          <p:nvPr/>
        </p:nvPicPr>
        <p:blipFill>
          <a:blip r:embed="rId2"/>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3"/>
          <a:stretch>
            <a:fillRect/>
          </a:stretch>
        </p:blipFill>
        <p:spPr>
          <a:xfrm>
            <a:off x="132503" y="57150"/>
            <a:ext cx="1391497" cy="1391497"/>
          </a:xfrm>
          <a:prstGeom prst="rect">
            <a:avLst/>
          </a:prstGeom>
        </p:spPr>
      </p:pic>
      <p:sp>
        <p:nvSpPr>
          <p:cNvPr id="11" name="ZoneTexte 10"/>
          <p:cNvSpPr txBox="1"/>
          <p:nvPr/>
        </p:nvSpPr>
        <p:spPr>
          <a:xfrm>
            <a:off x="1691680" y="2355726"/>
            <a:ext cx="5509385" cy="584775"/>
          </a:xfrm>
          <a:prstGeom prst="rect">
            <a:avLst/>
          </a:prstGeom>
          <a:noFill/>
        </p:spPr>
        <p:txBody>
          <a:bodyPr wrap="square" rtlCol="0">
            <a:spAutoFit/>
          </a:bodyPr>
          <a:lstStyle/>
          <a:p>
            <a:pPr algn="ctr"/>
            <a:r>
              <a:rPr lang="en-GB" sz="3200" b="1" i="1" dirty="0">
                <a:latin typeface="Arial Narrow"/>
                <a:cs typeface="Arial Narrow"/>
              </a:rPr>
              <a:t>Thank you for your attention</a:t>
            </a:r>
          </a:p>
        </p:txBody>
      </p:sp>
      <p:pic>
        <p:nvPicPr>
          <p:cNvPr id="2" name="Picture 4" descr="EUCAS 2023. Bologna, Italy.">
            <a:extLst>
              <a:ext uri="{FF2B5EF4-FFF2-40B4-BE49-F238E27FC236}">
                <a16:creationId xmlns:a16="http://schemas.microsoft.com/office/drawing/2014/main" id="{344D8223-09E7-CAA1-5E2C-400FEAC4C2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2503" y="4155926"/>
            <a:ext cx="2514598" cy="857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38310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Image 84" descr="MCC-LogoCERN.jpg"/>
          <p:cNvPicPr>
            <a:picLocks noChangeAspect="1"/>
          </p:cNvPicPr>
          <p:nvPr/>
        </p:nvPicPr>
        <p:blipFill>
          <a:blip r:embed="rId2"/>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3"/>
          <a:stretch>
            <a:fillRect/>
          </a:stretch>
        </p:blipFill>
        <p:spPr>
          <a:xfrm>
            <a:off x="132503" y="57150"/>
            <a:ext cx="1391497" cy="1391497"/>
          </a:xfrm>
          <a:prstGeom prst="rect">
            <a:avLst/>
          </a:prstGeom>
        </p:spPr>
      </p:pic>
      <p:sp>
        <p:nvSpPr>
          <p:cNvPr id="11" name="ZoneTexte 10"/>
          <p:cNvSpPr txBox="1"/>
          <p:nvPr/>
        </p:nvSpPr>
        <p:spPr>
          <a:xfrm>
            <a:off x="1817307" y="2427734"/>
            <a:ext cx="5509385" cy="584775"/>
          </a:xfrm>
          <a:prstGeom prst="rect">
            <a:avLst/>
          </a:prstGeom>
          <a:noFill/>
        </p:spPr>
        <p:txBody>
          <a:bodyPr wrap="square" rtlCol="0">
            <a:spAutoFit/>
          </a:bodyPr>
          <a:lstStyle/>
          <a:p>
            <a:pPr algn="ctr"/>
            <a:r>
              <a:rPr lang="en-GB" sz="3200" b="1" i="1" dirty="0">
                <a:latin typeface="Arial Narrow"/>
                <a:cs typeface="Arial Narrow"/>
              </a:rPr>
              <a:t>Spare slides</a:t>
            </a:r>
          </a:p>
        </p:txBody>
      </p:sp>
    </p:spTree>
    <p:extLst>
      <p:ext uri="{BB962C8B-B14F-4D97-AF65-F5344CB8AC3E}">
        <p14:creationId xmlns:p14="http://schemas.microsoft.com/office/powerpoint/2010/main" val="33625203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line chart&#10;&#10;Description automatically generated">
            <a:extLst>
              <a:ext uri="{FF2B5EF4-FFF2-40B4-BE49-F238E27FC236}">
                <a16:creationId xmlns:a16="http://schemas.microsoft.com/office/drawing/2014/main" id="{9ECD4A69-EE84-E24B-41B0-44773F41E8F6}"/>
              </a:ext>
            </a:extLst>
          </p:cNvPr>
          <p:cNvPicPr>
            <a:picLocks noChangeAspect="1"/>
          </p:cNvPicPr>
          <p:nvPr/>
        </p:nvPicPr>
        <p:blipFill>
          <a:blip r:embed="rId3"/>
          <a:stretch>
            <a:fillRect/>
          </a:stretch>
        </p:blipFill>
        <p:spPr>
          <a:xfrm>
            <a:off x="79881" y="1299768"/>
            <a:ext cx="5302800" cy="3535200"/>
          </a:xfrm>
          <a:prstGeom prst="rect">
            <a:avLst/>
          </a:prstGeom>
        </p:spPr>
      </p:pic>
      <p:sp>
        <p:nvSpPr>
          <p:cNvPr id="3" name="Slide Number Placeholder 2">
            <a:extLst>
              <a:ext uri="{FF2B5EF4-FFF2-40B4-BE49-F238E27FC236}">
                <a16:creationId xmlns:a16="http://schemas.microsoft.com/office/drawing/2014/main" id="{5DD9E24E-43E9-FCBB-9E53-FD35E17FFCFE}"/>
              </a:ext>
            </a:extLst>
          </p:cNvPr>
          <p:cNvSpPr>
            <a:spLocks noGrp="1"/>
          </p:cNvSpPr>
          <p:nvPr>
            <p:ph type="sldNum" sz="quarter" idx="4"/>
          </p:nvPr>
        </p:nvSpPr>
        <p:spPr/>
        <p:txBody>
          <a:bodyPr/>
          <a:lstStyle/>
          <a:p>
            <a:fld id="{974172A1-1CBF-0B40-9234-7D4D80EC19EA}" type="slidenum">
              <a:rPr lang="en-GB" smtClean="0"/>
              <a:pPr/>
              <a:t>24</a:t>
            </a:fld>
            <a:endParaRPr lang="en-GB" dirty="0"/>
          </a:p>
        </p:txBody>
      </p:sp>
      <p:sp>
        <p:nvSpPr>
          <p:cNvPr id="4" name="Title 3">
            <a:extLst>
              <a:ext uri="{FF2B5EF4-FFF2-40B4-BE49-F238E27FC236}">
                <a16:creationId xmlns:a16="http://schemas.microsoft.com/office/drawing/2014/main" id="{B92763E1-D756-219C-DE0D-61D19DFE3588}"/>
              </a:ext>
            </a:extLst>
          </p:cNvPr>
          <p:cNvSpPr>
            <a:spLocks noGrp="1"/>
          </p:cNvSpPr>
          <p:nvPr>
            <p:ph type="title"/>
          </p:nvPr>
        </p:nvSpPr>
        <p:spPr/>
        <p:txBody>
          <a:bodyPr/>
          <a:lstStyle/>
          <a:p>
            <a:r>
              <a:rPr lang="en-GB" dirty="0"/>
              <a:t>Thermodynamics of cryogenic refrigeration</a:t>
            </a:r>
            <a:br>
              <a:rPr lang="en-GB" dirty="0"/>
            </a:br>
            <a:r>
              <a:rPr lang="en-GB" dirty="0"/>
              <a:t>Ideal Carnot ≠ Reality</a:t>
            </a:r>
          </a:p>
        </p:txBody>
      </p:sp>
      <p:grpSp>
        <p:nvGrpSpPr>
          <p:cNvPr id="23" name="Group 22">
            <a:extLst>
              <a:ext uri="{FF2B5EF4-FFF2-40B4-BE49-F238E27FC236}">
                <a16:creationId xmlns:a16="http://schemas.microsoft.com/office/drawing/2014/main" id="{AE3687ED-3FC5-062A-A5A8-6CBCFEE06E23}"/>
              </a:ext>
            </a:extLst>
          </p:cNvPr>
          <p:cNvGrpSpPr/>
          <p:nvPr/>
        </p:nvGrpSpPr>
        <p:grpSpPr>
          <a:xfrm>
            <a:off x="1420603" y="2959789"/>
            <a:ext cx="2242738" cy="957074"/>
            <a:chOff x="1420603" y="2959789"/>
            <a:chExt cx="2242738" cy="957074"/>
          </a:xfrm>
        </p:grpSpPr>
        <p:sp>
          <p:nvSpPr>
            <p:cNvPr id="7" name="TextBox 6">
              <a:extLst>
                <a:ext uri="{FF2B5EF4-FFF2-40B4-BE49-F238E27FC236}">
                  <a16:creationId xmlns:a16="http://schemas.microsoft.com/office/drawing/2014/main" id="{4C9B1101-2201-2ACB-3FDA-85E9B9CA618A}"/>
                </a:ext>
              </a:extLst>
            </p:cNvPr>
            <p:cNvSpPr txBox="1"/>
            <p:nvPr/>
          </p:nvSpPr>
          <p:spPr>
            <a:xfrm>
              <a:off x="1420603" y="2959789"/>
              <a:ext cx="1090610" cy="169277"/>
            </a:xfrm>
            <a:prstGeom prst="rect">
              <a:avLst/>
            </a:prstGeom>
            <a:solidFill>
              <a:schemeClr val="bg1"/>
            </a:solidFill>
          </p:spPr>
          <p:txBody>
            <a:bodyPr wrap="none" lIns="36000" tIns="0" rIns="36000" bIns="0" rtlCol="0">
              <a:spAutoFit/>
            </a:bodyPr>
            <a:lstStyle/>
            <a:p>
              <a:r>
                <a:rPr lang="en-GB" sz="1100" dirty="0">
                  <a:solidFill>
                    <a:schemeClr val="tx2">
                      <a:lumMod val="75000"/>
                    </a:schemeClr>
                  </a:solidFill>
                </a:rPr>
                <a:t>He → COP 960 </a:t>
              </a:r>
            </a:p>
          </p:txBody>
        </p:sp>
        <p:sp>
          <p:nvSpPr>
            <p:cNvPr id="9" name="TextBox 8">
              <a:extLst>
                <a:ext uri="{FF2B5EF4-FFF2-40B4-BE49-F238E27FC236}">
                  <a16:creationId xmlns:a16="http://schemas.microsoft.com/office/drawing/2014/main" id="{C54D515B-6718-E776-BB96-EB007F6A56DA}"/>
                </a:ext>
              </a:extLst>
            </p:cNvPr>
            <p:cNvSpPr txBox="1"/>
            <p:nvPr/>
          </p:nvSpPr>
          <p:spPr>
            <a:xfrm>
              <a:off x="1708635" y="3415898"/>
              <a:ext cx="1090610" cy="169277"/>
            </a:xfrm>
            <a:prstGeom prst="rect">
              <a:avLst/>
            </a:prstGeom>
            <a:solidFill>
              <a:schemeClr val="bg1"/>
            </a:solidFill>
          </p:spPr>
          <p:txBody>
            <a:bodyPr wrap="none" lIns="36000" tIns="0" rIns="36000" bIns="0" rtlCol="0">
              <a:spAutoFit/>
            </a:bodyPr>
            <a:lstStyle/>
            <a:p>
              <a:r>
                <a:rPr lang="en-GB" sz="1100" dirty="0">
                  <a:solidFill>
                    <a:schemeClr val="tx2">
                      <a:lumMod val="75000"/>
                    </a:schemeClr>
                  </a:solidFill>
                </a:rPr>
                <a:t>He → COP 240 </a:t>
              </a:r>
            </a:p>
          </p:txBody>
        </p:sp>
        <p:sp>
          <p:nvSpPr>
            <p:cNvPr id="10" name="TextBox 9">
              <a:extLst>
                <a:ext uri="{FF2B5EF4-FFF2-40B4-BE49-F238E27FC236}">
                  <a16:creationId xmlns:a16="http://schemas.microsoft.com/office/drawing/2014/main" id="{5AF8E120-1B97-6E09-3E47-1F5BDF69A010}"/>
                </a:ext>
              </a:extLst>
            </p:cNvPr>
            <p:cNvSpPr txBox="1"/>
            <p:nvPr/>
          </p:nvSpPr>
          <p:spPr>
            <a:xfrm>
              <a:off x="2572731" y="3747586"/>
              <a:ext cx="1090610" cy="169277"/>
            </a:xfrm>
            <a:prstGeom prst="rect">
              <a:avLst/>
            </a:prstGeom>
            <a:solidFill>
              <a:schemeClr val="bg1"/>
            </a:solidFill>
          </p:spPr>
          <p:txBody>
            <a:bodyPr wrap="none" lIns="36000" tIns="0" rIns="36000" bIns="0" rtlCol="0">
              <a:spAutoFit/>
            </a:bodyPr>
            <a:lstStyle/>
            <a:p>
              <a:r>
                <a:rPr lang="en-GB" sz="1100" dirty="0">
                  <a:solidFill>
                    <a:schemeClr val="tx2">
                      <a:lumMod val="75000"/>
                    </a:schemeClr>
                  </a:solidFill>
                </a:rPr>
                <a:t>He → COP 150 </a:t>
              </a:r>
            </a:p>
          </p:txBody>
        </p:sp>
      </p:grpSp>
      <p:sp>
        <p:nvSpPr>
          <p:cNvPr id="22" name="Content Placeholder 1">
            <a:extLst>
              <a:ext uri="{FF2B5EF4-FFF2-40B4-BE49-F238E27FC236}">
                <a16:creationId xmlns:a16="http://schemas.microsoft.com/office/drawing/2014/main" id="{FB1CA189-8801-8E6A-91A0-45E6E56F9128}"/>
              </a:ext>
            </a:extLst>
          </p:cNvPr>
          <p:cNvSpPr txBox="1">
            <a:spLocks/>
          </p:cNvSpPr>
          <p:nvPr/>
        </p:nvSpPr>
        <p:spPr>
          <a:xfrm>
            <a:off x="5148064" y="1276350"/>
            <a:ext cx="3614935" cy="3536156"/>
          </a:xfrm>
          <a:prstGeom prst="rect">
            <a:avLst/>
          </a:prstGeom>
        </p:spPr>
        <p:txBody>
          <a:bodyPr>
            <a:normAutofit/>
          </a:bodyPr>
          <a:lstStyle>
            <a:lvl1pPr marL="342900" indent="-342900" algn="l" defTabSz="457200" rtl="0" eaLnBrk="1" latinLnBrk="0" hangingPunct="1">
              <a:spcBef>
                <a:spcPct val="20000"/>
              </a:spcBef>
              <a:buClr>
                <a:schemeClr val="accent1"/>
              </a:buClr>
              <a:buFont typeface="Wingdings" charset="2"/>
              <a:buChar char="§"/>
              <a:defRPr sz="2800" kern="1200">
                <a:solidFill>
                  <a:schemeClr val="tx1"/>
                </a:solidFill>
                <a:latin typeface="Arial Narrow"/>
                <a:ea typeface="+mn-ea"/>
                <a:cs typeface="Arial Narrow"/>
              </a:defRPr>
            </a:lvl1pPr>
            <a:lvl2pPr marL="742950" indent="-285750" algn="l" defTabSz="457200" rtl="0" eaLnBrk="1" latinLnBrk="0" hangingPunct="1">
              <a:spcBef>
                <a:spcPct val="20000"/>
              </a:spcBef>
              <a:buClr>
                <a:schemeClr val="accent1"/>
              </a:buClr>
              <a:buFont typeface="Wingdings" charset="2"/>
              <a:buChar char="§"/>
              <a:defRPr sz="2400" kern="1200">
                <a:solidFill>
                  <a:schemeClr val="tx1"/>
                </a:solidFill>
                <a:latin typeface="Arial Narrow"/>
                <a:ea typeface="+mn-ea"/>
                <a:cs typeface="Arial Narrow"/>
              </a:defRPr>
            </a:lvl2pPr>
            <a:lvl3pPr marL="11430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3pPr>
            <a:lvl4pPr marL="16002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solidFill>
                <a:latin typeface="Arial Narrow"/>
                <a:ea typeface="+mn-ea"/>
                <a:cs typeface="Arial Narrow"/>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GB" sz="1800" dirty="0"/>
              <a:t>Carnot efficiency gives a </a:t>
            </a:r>
            <a:r>
              <a:rPr lang="en-GB" sz="1800" b="1" dirty="0"/>
              <a:t>potential</a:t>
            </a:r>
            <a:r>
              <a:rPr lang="en-GB" sz="1800" dirty="0"/>
              <a:t> reduction in operational costs</a:t>
            </a:r>
          </a:p>
          <a:p>
            <a:pPr lvl="1"/>
            <a:r>
              <a:rPr lang="en-GB" sz="1400" dirty="0"/>
              <a:t>e.g. from 4.5 K to 10 K there is a </a:t>
            </a:r>
            <a:r>
              <a:rPr lang="en-GB" sz="1400" b="1" dirty="0"/>
              <a:t>potential</a:t>
            </a:r>
            <a:r>
              <a:rPr lang="en-GB" sz="1400" dirty="0"/>
              <a:t> factor 2.3 improvement in efficiency </a:t>
            </a:r>
          </a:p>
          <a:p>
            <a:r>
              <a:rPr lang="en-GB" sz="1800" dirty="0"/>
              <a:t>But </a:t>
            </a:r>
            <a:r>
              <a:rPr lang="en-GB" sz="1800" b="1" dirty="0"/>
              <a:t>reality</a:t>
            </a:r>
            <a:r>
              <a:rPr lang="en-GB" sz="1800" dirty="0"/>
              <a:t> (process inefficiencies) needs to be considered</a:t>
            </a:r>
          </a:p>
          <a:p>
            <a:pPr lvl="1"/>
            <a:r>
              <a:rPr lang="en-GB" sz="1400" dirty="0"/>
              <a:t>Actual COP at refrigerator interface for 10 K is 150 </a:t>
            </a:r>
            <a:r>
              <a:rPr lang="en-GB" sz="1400" i="1" dirty="0"/>
              <a:t>vs.</a:t>
            </a:r>
            <a:r>
              <a:rPr lang="en-GB" sz="1400" dirty="0"/>
              <a:t> 240 at 4.5 K → factor 1.6 improvement in efficiency (W/W) </a:t>
            </a:r>
          </a:p>
          <a:p>
            <a:r>
              <a:rPr lang="en-GB" sz="1800" dirty="0"/>
              <a:t>Losses on distribution and heat extraction systems </a:t>
            </a:r>
            <a:r>
              <a:rPr lang="en-GB" sz="1800" b="1" dirty="0"/>
              <a:t>still need to be added (up to 30%-50%!)</a:t>
            </a:r>
            <a:r>
              <a:rPr lang="en-GB" sz="1800" b="1" dirty="0">
                <a:solidFill>
                  <a:srgbClr val="FF0000"/>
                </a:solidFill>
              </a:rPr>
              <a:t> </a:t>
            </a:r>
          </a:p>
        </p:txBody>
      </p:sp>
    </p:spTree>
    <p:extLst>
      <p:ext uri="{BB962C8B-B14F-4D97-AF65-F5344CB8AC3E}">
        <p14:creationId xmlns:p14="http://schemas.microsoft.com/office/powerpoint/2010/main" val="2548877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xEl>
                                              <p:pRg st="2" end="2"/>
                                            </p:txEl>
                                          </p:spTgt>
                                        </p:tgtEl>
                                        <p:attrNameLst>
                                          <p:attrName>style.visibility</p:attrName>
                                        </p:attrNameLst>
                                      </p:cBhvr>
                                      <p:to>
                                        <p:strVal val="visible"/>
                                      </p:to>
                                    </p:set>
                                    <p:animEffect transition="in" filter="fade">
                                      <p:cBhvr>
                                        <p:cTn id="10" dur="500"/>
                                        <p:tgtEl>
                                          <p:spTgt spid="22">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2">
                                            <p:txEl>
                                              <p:pRg st="3" end="3"/>
                                            </p:txEl>
                                          </p:spTgt>
                                        </p:tgtEl>
                                        <p:attrNameLst>
                                          <p:attrName>style.visibility</p:attrName>
                                        </p:attrNameLst>
                                      </p:cBhvr>
                                      <p:to>
                                        <p:strVal val="visible"/>
                                      </p:to>
                                    </p:set>
                                    <p:animEffect transition="in" filter="fade">
                                      <p:cBhvr>
                                        <p:cTn id="13" dur="500"/>
                                        <p:tgtEl>
                                          <p:spTgt spid="22">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xEl>
                                              <p:pRg st="4" end="4"/>
                                            </p:txEl>
                                          </p:spTgt>
                                        </p:tgtEl>
                                        <p:attrNameLst>
                                          <p:attrName>style.visibility</p:attrName>
                                        </p:attrNameLst>
                                      </p:cBhvr>
                                      <p:to>
                                        <p:strVal val="visible"/>
                                      </p:to>
                                    </p:set>
                                    <p:animEffect transition="in" filter="fade">
                                      <p:cBhvr>
                                        <p:cTn id="18" dur="500"/>
                                        <p:tgtEl>
                                          <p:spTgt spid="2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39048DB-8256-1844-3507-F94C7A043BB2}"/>
              </a:ext>
            </a:extLst>
          </p:cNvPr>
          <p:cNvSpPr>
            <a:spLocks noGrp="1"/>
          </p:cNvSpPr>
          <p:nvPr>
            <p:ph sz="quarter" idx="12"/>
          </p:nvPr>
        </p:nvSpPr>
        <p:spPr>
          <a:xfrm>
            <a:off x="457200" y="1131590"/>
            <a:ext cx="8305800" cy="3680916"/>
          </a:xfrm>
        </p:spPr>
        <p:txBody>
          <a:bodyPr/>
          <a:lstStyle/>
          <a:p>
            <a:r>
              <a:rPr lang="en-GB" sz="1600" dirty="0"/>
              <a:t>For each temperature level of absorber, cold mass, and external thermal shield, the inverse coefficient of performance (COP</a:t>
            </a:r>
            <a:r>
              <a:rPr lang="en-GB" sz="1600" baseline="30000" dirty="0"/>
              <a:t>-1</a:t>
            </a:r>
            <a:r>
              <a:rPr lang="en-GB" sz="1600" dirty="0"/>
              <a:t>) at refrigerator interface was estimated to give a </a:t>
            </a:r>
            <a:r>
              <a:rPr lang="en-GB" sz="1600" u="sng" dirty="0"/>
              <a:t>semi-realistic</a:t>
            </a:r>
            <a:r>
              <a:rPr lang="en-GB" sz="1600" dirty="0"/>
              <a:t> power consumption per meter of collider magnet. </a:t>
            </a:r>
          </a:p>
          <a:p>
            <a:r>
              <a:rPr lang="en-GB" sz="1600" dirty="0"/>
              <a:t>The heat load from each temp. level (slides 9/10) is multiplied by the COP</a:t>
            </a:r>
            <a:r>
              <a:rPr lang="en-GB" sz="1600" baseline="30000" dirty="0"/>
              <a:t>-1</a:t>
            </a:r>
            <a:r>
              <a:rPr lang="en-GB" sz="1600" dirty="0"/>
              <a:t> to give a total electrical cost</a:t>
            </a:r>
          </a:p>
          <a:p>
            <a:r>
              <a:rPr lang="en-GB" sz="1600" dirty="0"/>
              <a:t>Distribution (</a:t>
            </a:r>
            <a:r>
              <a:rPr lang="en-GB" sz="1600" i="1" dirty="0"/>
              <a:t>e.g</a:t>
            </a:r>
            <a:r>
              <a:rPr lang="en-GB" sz="1600" dirty="0"/>
              <a:t>. pumps to circulate fluids) is not yet included in the “bill”</a:t>
            </a:r>
          </a:p>
          <a:p>
            <a:r>
              <a:rPr lang="en-GB" sz="1600" dirty="0"/>
              <a:t>Considerations:</a:t>
            </a:r>
          </a:p>
        </p:txBody>
      </p:sp>
      <p:sp>
        <p:nvSpPr>
          <p:cNvPr id="3" name="Slide Number Placeholder 2">
            <a:extLst>
              <a:ext uri="{FF2B5EF4-FFF2-40B4-BE49-F238E27FC236}">
                <a16:creationId xmlns:a16="http://schemas.microsoft.com/office/drawing/2014/main" id="{B8D4E471-1D32-321B-F417-F75DCDE6AD3D}"/>
              </a:ext>
            </a:extLst>
          </p:cNvPr>
          <p:cNvSpPr>
            <a:spLocks noGrp="1"/>
          </p:cNvSpPr>
          <p:nvPr>
            <p:ph type="sldNum" sz="quarter" idx="4"/>
          </p:nvPr>
        </p:nvSpPr>
        <p:spPr/>
        <p:txBody>
          <a:bodyPr/>
          <a:lstStyle/>
          <a:p>
            <a:fld id="{974172A1-1CBF-0B40-9234-7D4D80EC19EA}" type="slidenum">
              <a:rPr lang="en-GB" smtClean="0"/>
              <a:pPr/>
              <a:t>25</a:t>
            </a:fld>
            <a:endParaRPr lang="en-GB" dirty="0"/>
          </a:p>
        </p:txBody>
      </p:sp>
      <p:sp>
        <p:nvSpPr>
          <p:cNvPr id="4" name="Title 3">
            <a:extLst>
              <a:ext uri="{FF2B5EF4-FFF2-40B4-BE49-F238E27FC236}">
                <a16:creationId xmlns:a16="http://schemas.microsoft.com/office/drawing/2014/main" id="{E63CF679-5C63-7303-9E39-8FD378232941}"/>
              </a:ext>
            </a:extLst>
          </p:cNvPr>
          <p:cNvSpPr>
            <a:spLocks noGrp="1"/>
          </p:cNvSpPr>
          <p:nvPr>
            <p:ph type="title"/>
          </p:nvPr>
        </p:nvSpPr>
        <p:spPr/>
        <p:txBody>
          <a:bodyPr/>
          <a:lstStyle/>
          <a:p>
            <a:r>
              <a:rPr lang="en-GB" dirty="0"/>
              <a:t>Power consumption at refrigerator I/F</a:t>
            </a:r>
            <a:br>
              <a:rPr lang="en-GB" dirty="0"/>
            </a:br>
            <a:r>
              <a:rPr lang="en-GB" sz="1800" dirty="0"/>
              <a:t>From heat loads to power consumption</a:t>
            </a:r>
            <a:endParaRPr lang="en-GB" dirty="0"/>
          </a:p>
        </p:txBody>
      </p:sp>
      <p:graphicFrame>
        <p:nvGraphicFramePr>
          <p:cNvPr id="5" name="Table 5">
            <a:extLst>
              <a:ext uri="{FF2B5EF4-FFF2-40B4-BE49-F238E27FC236}">
                <a16:creationId xmlns:a16="http://schemas.microsoft.com/office/drawing/2014/main" id="{C5B6E74B-BF9F-EDF6-DDAE-0452DD348AD7}"/>
              </a:ext>
            </a:extLst>
          </p:cNvPr>
          <p:cNvGraphicFramePr>
            <a:graphicFrameLocks noGrp="1"/>
          </p:cNvGraphicFramePr>
          <p:nvPr/>
        </p:nvGraphicFramePr>
        <p:xfrm>
          <a:off x="2267744" y="2635726"/>
          <a:ext cx="4464496" cy="2240280"/>
        </p:xfrm>
        <a:graphic>
          <a:graphicData uri="http://schemas.openxmlformats.org/drawingml/2006/table">
            <a:tbl>
              <a:tblPr firstRow="1" bandRow="1">
                <a:tableStyleId>{5C22544A-7EE6-4342-B048-85BDC9FD1C3A}</a:tableStyleId>
              </a:tblPr>
              <a:tblGrid>
                <a:gridCol w="1152128">
                  <a:extLst>
                    <a:ext uri="{9D8B030D-6E8A-4147-A177-3AD203B41FA5}">
                      <a16:colId xmlns:a16="http://schemas.microsoft.com/office/drawing/2014/main" val="796471275"/>
                    </a:ext>
                  </a:extLst>
                </a:gridCol>
                <a:gridCol w="1080120">
                  <a:extLst>
                    <a:ext uri="{9D8B030D-6E8A-4147-A177-3AD203B41FA5}">
                      <a16:colId xmlns:a16="http://schemas.microsoft.com/office/drawing/2014/main" val="686623601"/>
                    </a:ext>
                  </a:extLst>
                </a:gridCol>
                <a:gridCol w="2232248">
                  <a:extLst>
                    <a:ext uri="{9D8B030D-6E8A-4147-A177-3AD203B41FA5}">
                      <a16:colId xmlns:a16="http://schemas.microsoft.com/office/drawing/2014/main" val="1209153413"/>
                    </a:ext>
                  </a:extLst>
                </a:gridCol>
              </a:tblGrid>
              <a:tr h="370840">
                <a:tc>
                  <a:txBody>
                    <a:bodyPr/>
                    <a:lstStyle/>
                    <a:p>
                      <a:pPr algn="ctr"/>
                      <a:r>
                        <a:rPr lang="en-GB" sz="1100" dirty="0"/>
                        <a:t>Temperature level</a:t>
                      </a:r>
                    </a:p>
                  </a:txBody>
                  <a:tcPr anchor="ctr"/>
                </a:tc>
                <a:tc>
                  <a:txBody>
                    <a:bodyPr/>
                    <a:lstStyle/>
                    <a:p>
                      <a:pPr algn="ctr"/>
                      <a:r>
                        <a:rPr lang="en-GB" sz="1100" dirty="0"/>
                        <a:t>COP</a:t>
                      </a:r>
                      <a:r>
                        <a:rPr lang="en-GB" sz="1100" baseline="30000" dirty="0"/>
                        <a:t>-1</a:t>
                      </a:r>
                      <a:r>
                        <a:rPr lang="en-GB" sz="1100" baseline="0" dirty="0"/>
                        <a:t> in </a:t>
                      </a:r>
                      <a:r>
                        <a:rPr lang="en-GB" sz="1100" baseline="0" dirty="0" err="1"/>
                        <a:t>W</a:t>
                      </a:r>
                      <a:r>
                        <a:rPr lang="en-GB" sz="1100" baseline="-25000" dirty="0" err="1"/>
                        <a:t>elect</a:t>
                      </a:r>
                      <a:r>
                        <a:rPr lang="en-GB" sz="1100" baseline="0" dirty="0"/>
                        <a:t>/</a:t>
                      </a:r>
                      <a:r>
                        <a:rPr lang="en-GB" sz="1100" baseline="0" dirty="0" err="1"/>
                        <a:t>W</a:t>
                      </a:r>
                      <a:r>
                        <a:rPr lang="en-GB" sz="1100" baseline="-25000" dirty="0" err="1"/>
                        <a:t>cool</a:t>
                      </a:r>
                      <a:endParaRPr lang="en-GB" sz="1100" dirty="0"/>
                    </a:p>
                  </a:txBody>
                  <a:tcPr anchor="ctr"/>
                </a:tc>
                <a:tc>
                  <a:txBody>
                    <a:bodyPr/>
                    <a:lstStyle/>
                    <a:p>
                      <a:pPr algn="ctr"/>
                      <a:r>
                        <a:rPr lang="en-GB" sz="1100" dirty="0"/>
                        <a:t>Source</a:t>
                      </a:r>
                    </a:p>
                  </a:txBody>
                  <a:tcPr anchor="ctr"/>
                </a:tc>
                <a:extLst>
                  <a:ext uri="{0D108BD9-81ED-4DB2-BD59-A6C34878D82A}">
                    <a16:rowId xmlns:a16="http://schemas.microsoft.com/office/drawing/2014/main" val="2973737397"/>
                  </a:ext>
                </a:extLst>
              </a:tr>
              <a:tr h="252000">
                <a:tc>
                  <a:txBody>
                    <a:bodyPr/>
                    <a:lstStyle/>
                    <a:p>
                      <a:pPr algn="ctr"/>
                      <a:r>
                        <a:rPr lang="en-GB" sz="1100" dirty="0"/>
                        <a:t>250 K</a:t>
                      </a:r>
                    </a:p>
                  </a:txBody>
                  <a:tcPr anchor="ctr"/>
                </a:tc>
                <a:tc>
                  <a:txBody>
                    <a:bodyPr/>
                    <a:lstStyle/>
                    <a:p>
                      <a:pPr algn="ctr"/>
                      <a:r>
                        <a:rPr lang="en-GB" sz="1100" dirty="0"/>
                        <a:t>1</a:t>
                      </a:r>
                    </a:p>
                  </a:txBody>
                  <a:tcPr anchor="ctr"/>
                </a:tc>
                <a:tc>
                  <a:txBody>
                    <a:bodyPr/>
                    <a:lstStyle/>
                    <a:p>
                      <a:pPr algn="ctr"/>
                      <a:r>
                        <a:rPr lang="en-GB" sz="900" dirty="0"/>
                        <a:t>CO</a:t>
                      </a:r>
                      <a:r>
                        <a:rPr lang="en-GB" sz="900" baseline="-25000" dirty="0"/>
                        <a:t>2</a:t>
                      </a:r>
                      <a:r>
                        <a:rPr lang="en-GB" sz="900" dirty="0"/>
                        <a:t> plant ATLAS </a:t>
                      </a:r>
                      <a:r>
                        <a:rPr lang="en-GB" sz="900" dirty="0" err="1"/>
                        <a:t>ITk</a:t>
                      </a:r>
                      <a:endParaRPr lang="en-GB" sz="900" dirty="0"/>
                    </a:p>
                  </a:txBody>
                  <a:tcPr anchor="ctr"/>
                </a:tc>
                <a:extLst>
                  <a:ext uri="{0D108BD9-81ED-4DB2-BD59-A6C34878D82A}">
                    <a16:rowId xmlns:a16="http://schemas.microsoft.com/office/drawing/2014/main" val="1155891555"/>
                  </a:ext>
                </a:extLst>
              </a:tr>
              <a:tr h="252000">
                <a:tc>
                  <a:txBody>
                    <a:bodyPr/>
                    <a:lstStyle/>
                    <a:p>
                      <a:pPr algn="ctr"/>
                      <a:r>
                        <a:rPr lang="en-GB" sz="1100" dirty="0"/>
                        <a:t>100 K</a:t>
                      </a:r>
                    </a:p>
                  </a:txBody>
                  <a:tcPr anchor="ctr"/>
                </a:tc>
                <a:tc>
                  <a:txBody>
                    <a:bodyPr/>
                    <a:lstStyle/>
                    <a:p>
                      <a:pPr algn="ctr"/>
                      <a:r>
                        <a:rPr lang="en-GB" sz="1100" dirty="0"/>
                        <a:t>12</a:t>
                      </a:r>
                    </a:p>
                  </a:txBody>
                  <a:tcPr anchor="ctr"/>
                </a:tc>
                <a:tc>
                  <a:txBody>
                    <a:bodyPr/>
                    <a:lstStyle/>
                    <a:p>
                      <a:pPr algn="ctr"/>
                      <a:r>
                        <a:rPr lang="en-GB" sz="900" dirty="0"/>
                        <a:t>LN</a:t>
                      </a:r>
                      <a:r>
                        <a:rPr lang="en-GB" sz="900" baseline="-25000" dirty="0"/>
                        <a:t>2</a:t>
                      </a:r>
                      <a:r>
                        <a:rPr lang="en-GB" sz="900" baseline="0" dirty="0"/>
                        <a:t> plant ATLAS</a:t>
                      </a:r>
                      <a:endParaRPr lang="en-GB" sz="900" dirty="0"/>
                    </a:p>
                  </a:txBody>
                  <a:tcPr anchor="ctr"/>
                </a:tc>
                <a:extLst>
                  <a:ext uri="{0D108BD9-81ED-4DB2-BD59-A6C34878D82A}">
                    <a16:rowId xmlns:a16="http://schemas.microsoft.com/office/drawing/2014/main" val="1300386161"/>
                  </a:ext>
                </a:extLst>
              </a:tr>
              <a:tr h="252000">
                <a:tc>
                  <a:txBody>
                    <a:bodyPr/>
                    <a:lstStyle/>
                    <a:p>
                      <a:pPr algn="ctr"/>
                      <a:r>
                        <a:rPr lang="en-GB" sz="1100" dirty="0"/>
                        <a:t>80 K</a:t>
                      </a:r>
                    </a:p>
                  </a:txBody>
                  <a:tcPr anchor="ctr"/>
                </a:tc>
                <a:tc>
                  <a:txBody>
                    <a:bodyPr/>
                    <a:lstStyle/>
                    <a:p>
                      <a:pPr algn="ctr"/>
                      <a:r>
                        <a:rPr lang="en-GB" sz="1100" dirty="0"/>
                        <a:t>16</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900" dirty="0"/>
                        <a:t>LN</a:t>
                      </a:r>
                      <a:r>
                        <a:rPr lang="en-GB" sz="900" baseline="-25000" dirty="0"/>
                        <a:t>2</a:t>
                      </a:r>
                      <a:r>
                        <a:rPr lang="en-GB" sz="900" baseline="0" dirty="0"/>
                        <a:t> plant ATLAS</a:t>
                      </a:r>
                      <a:endParaRPr lang="en-GB" sz="900" dirty="0"/>
                    </a:p>
                  </a:txBody>
                  <a:tcPr anchor="ctr"/>
                </a:tc>
                <a:extLst>
                  <a:ext uri="{0D108BD9-81ED-4DB2-BD59-A6C34878D82A}">
                    <a16:rowId xmlns:a16="http://schemas.microsoft.com/office/drawing/2014/main" val="550932621"/>
                  </a:ext>
                </a:extLst>
              </a:tr>
              <a:tr h="252000">
                <a:tc>
                  <a:txBody>
                    <a:bodyPr/>
                    <a:lstStyle/>
                    <a:p>
                      <a:pPr algn="ctr"/>
                      <a:r>
                        <a:rPr lang="en-GB" sz="1100" dirty="0"/>
                        <a:t>20 K</a:t>
                      </a:r>
                    </a:p>
                  </a:txBody>
                  <a:tcPr anchor="ctr"/>
                </a:tc>
                <a:tc>
                  <a:txBody>
                    <a:bodyPr/>
                    <a:lstStyle/>
                    <a:p>
                      <a:pPr algn="ctr"/>
                      <a:r>
                        <a:rPr lang="en-GB" sz="1100" dirty="0"/>
                        <a:t>50</a:t>
                      </a:r>
                    </a:p>
                  </a:txBody>
                  <a:tcPr anchor="ctr"/>
                </a:tc>
                <a:tc>
                  <a:txBody>
                    <a:bodyPr/>
                    <a:lstStyle/>
                    <a:p>
                      <a:pPr algn="ctr"/>
                      <a:r>
                        <a:rPr lang="en-GB" sz="900" dirty="0"/>
                        <a:t>20 K/50 kW plot Frey (see spares)</a:t>
                      </a:r>
                    </a:p>
                  </a:txBody>
                  <a:tcPr anchor="ctr"/>
                </a:tc>
                <a:extLst>
                  <a:ext uri="{0D108BD9-81ED-4DB2-BD59-A6C34878D82A}">
                    <a16:rowId xmlns:a16="http://schemas.microsoft.com/office/drawing/2014/main" val="1872277244"/>
                  </a:ext>
                </a:extLst>
              </a:tr>
              <a:tr h="252000">
                <a:tc>
                  <a:txBody>
                    <a:bodyPr/>
                    <a:lstStyle/>
                    <a:p>
                      <a:pPr algn="ctr"/>
                      <a:r>
                        <a:rPr lang="en-GB" sz="1100" dirty="0"/>
                        <a:t>10 K</a:t>
                      </a:r>
                    </a:p>
                  </a:txBody>
                  <a:tcPr anchor="ctr"/>
                </a:tc>
                <a:tc>
                  <a:txBody>
                    <a:bodyPr/>
                    <a:lstStyle/>
                    <a:p>
                      <a:pPr algn="ctr"/>
                      <a:r>
                        <a:rPr lang="en-GB" sz="1100" dirty="0"/>
                        <a:t>150</a:t>
                      </a:r>
                    </a:p>
                  </a:txBody>
                  <a:tcPr anchor="ctr"/>
                </a:tc>
                <a:tc>
                  <a:txBody>
                    <a:bodyPr/>
                    <a:lstStyle/>
                    <a:p>
                      <a:pPr algn="ctr"/>
                      <a:r>
                        <a:rPr lang="en-GB" sz="900" dirty="0"/>
                        <a:t>LHC cryoplant data</a:t>
                      </a:r>
                    </a:p>
                  </a:txBody>
                  <a:tcPr anchor="ctr"/>
                </a:tc>
                <a:extLst>
                  <a:ext uri="{0D108BD9-81ED-4DB2-BD59-A6C34878D82A}">
                    <a16:rowId xmlns:a16="http://schemas.microsoft.com/office/drawing/2014/main" val="4144100208"/>
                  </a:ext>
                </a:extLst>
              </a:tr>
              <a:tr h="252000">
                <a:tc>
                  <a:txBody>
                    <a:bodyPr/>
                    <a:lstStyle/>
                    <a:p>
                      <a:pPr algn="ctr"/>
                      <a:r>
                        <a:rPr lang="en-GB" sz="1100" dirty="0"/>
                        <a:t>4.5 K</a:t>
                      </a:r>
                    </a:p>
                  </a:txBody>
                  <a:tcPr anchor="ctr"/>
                </a:tc>
                <a:tc>
                  <a:txBody>
                    <a:bodyPr/>
                    <a:lstStyle/>
                    <a:p>
                      <a:pPr algn="ctr"/>
                      <a:r>
                        <a:rPr lang="en-GB" sz="1100" dirty="0"/>
                        <a:t>240</a:t>
                      </a:r>
                    </a:p>
                  </a:txBody>
                  <a:tcPr anchor="ctr"/>
                </a:tc>
                <a:tc>
                  <a:txBody>
                    <a:bodyPr/>
                    <a:lstStyle/>
                    <a:p>
                      <a:pPr algn="ctr"/>
                      <a:r>
                        <a:rPr lang="en-GB" sz="900" dirty="0"/>
                        <a:t>LHC cryoplant data</a:t>
                      </a:r>
                    </a:p>
                  </a:txBody>
                  <a:tcPr anchor="ctr"/>
                </a:tc>
                <a:extLst>
                  <a:ext uri="{0D108BD9-81ED-4DB2-BD59-A6C34878D82A}">
                    <a16:rowId xmlns:a16="http://schemas.microsoft.com/office/drawing/2014/main" val="4056423784"/>
                  </a:ext>
                </a:extLst>
              </a:tr>
              <a:tr h="252000">
                <a:tc>
                  <a:txBody>
                    <a:bodyPr/>
                    <a:lstStyle/>
                    <a:p>
                      <a:pPr algn="ctr"/>
                      <a:r>
                        <a:rPr lang="en-GB" sz="1100" dirty="0"/>
                        <a:t>2.0 K</a:t>
                      </a:r>
                    </a:p>
                  </a:txBody>
                  <a:tcPr anchor="ctr"/>
                </a:tc>
                <a:tc>
                  <a:txBody>
                    <a:bodyPr/>
                    <a:lstStyle/>
                    <a:p>
                      <a:pPr algn="ctr"/>
                      <a:r>
                        <a:rPr lang="en-GB" sz="1100" dirty="0"/>
                        <a:t>960</a:t>
                      </a:r>
                    </a:p>
                  </a:txBody>
                  <a:tcPr anchor="ctr"/>
                </a:tc>
                <a:tc>
                  <a:txBody>
                    <a:bodyPr/>
                    <a:lstStyle/>
                    <a:p>
                      <a:pPr algn="ctr"/>
                      <a:r>
                        <a:rPr lang="en-GB" sz="900" dirty="0"/>
                        <a:t>LHC cryoplant data</a:t>
                      </a:r>
                    </a:p>
                  </a:txBody>
                  <a:tcPr anchor="ctr"/>
                </a:tc>
                <a:extLst>
                  <a:ext uri="{0D108BD9-81ED-4DB2-BD59-A6C34878D82A}">
                    <a16:rowId xmlns:a16="http://schemas.microsoft.com/office/drawing/2014/main" val="2085729601"/>
                  </a:ext>
                </a:extLst>
              </a:tr>
            </a:tbl>
          </a:graphicData>
        </a:graphic>
      </p:graphicFrame>
    </p:spTree>
    <p:extLst>
      <p:ext uri="{BB962C8B-B14F-4D97-AF65-F5344CB8AC3E}">
        <p14:creationId xmlns:p14="http://schemas.microsoft.com/office/powerpoint/2010/main" val="367323334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contenu 12"/>
          <p:cNvSpPr>
            <a:spLocks noGrp="1"/>
          </p:cNvSpPr>
          <p:nvPr>
            <p:ph sz="quarter" idx="12"/>
          </p:nvPr>
        </p:nvSpPr>
        <p:spPr/>
        <p:txBody>
          <a:bodyPr/>
          <a:lstStyle/>
          <a:p>
            <a:pPr marL="0" indent="0">
              <a:spcBef>
                <a:spcPts val="1200"/>
              </a:spcBef>
              <a:buNone/>
            </a:pPr>
            <a:r>
              <a:rPr lang="en-US" sz="1600" b="1" dirty="0">
                <a:solidFill>
                  <a:schemeClr val="accent6"/>
                </a:solidFill>
              </a:rPr>
              <a:t>Needs attention:</a:t>
            </a:r>
          </a:p>
          <a:p>
            <a:pPr marL="216000" indent="-216000">
              <a:spcBef>
                <a:spcPts val="1200"/>
              </a:spcBef>
              <a:buClr>
                <a:schemeClr val="accent6"/>
              </a:buClr>
              <a:buFont typeface="Arial" panose="020B0604020202020204" pitchFamily="34" charset="0"/>
              <a:buChar char="•"/>
            </a:pPr>
            <a:r>
              <a:rPr lang="en-US" sz="1400" dirty="0"/>
              <a:t>Contribution from absorber </a:t>
            </a:r>
            <a:r>
              <a:rPr lang="en-US" sz="1400" b="1" dirty="0">
                <a:solidFill>
                  <a:schemeClr val="accent6"/>
                </a:solidFill>
              </a:rPr>
              <a:t>supports</a:t>
            </a:r>
            <a:r>
              <a:rPr lang="en-US" sz="1400" dirty="0"/>
              <a:t> considered disproportionate → effort should be put into the design of an optimized support for the MC absorber conditions</a:t>
            </a:r>
          </a:p>
          <a:p>
            <a:pPr marL="216000" indent="-216000">
              <a:spcBef>
                <a:spcPts val="1200"/>
              </a:spcBef>
              <a:buClr>
                <a:schemeClr val="accent6"/>
              </a:buClr>
              <a:buFont typeface="Arial" panose="020B0604020202020204" pitchFamily="34" charset="0"/>
              <a:buChar char="•"/>
            </a:pPr>
            <a:r>
              <a:rPr lang="en-US" sz="1400" dirty="0"/>
              <a:t>Preliminary </a:t>
            </a:r>
            <a:r>
              <a:rPr lang="en-US" sz="1400" b="1" dirty="0">
                <a:solidFill>
                  <a:schemeClr val="accent6"/>
                </a:solidFill>
              </a:rPr>
              <a:t>cross-section of the coil </a:t>
            </a:r>
            <a:r>
              <a:rPr lang="en-US" sz="1400" dirty="0"/>
              <a:t>(and absorber) should be outlined to estimate max. cooling tube size, number, position → allows for some boundaries to cooling scheme layouts</a:t>
            </a:r>
          </a:p>
          <a:p>
            <a:pPr marL="216000" indent="-216000">
              <a:spcBef>
                <a:spcPts val="1200"/>
              </a:spcBef>
              <a:buClr>
                <a:schemeClr val="accent6"/>
              </a:buClr>
              <a:buFont typeface="Arial" panose="020B0604020202020204" pitchFamily="34" charset="0"/>
              <a:buChar char="•"/>
            </a:pPr>
            <a:r>
              <a:rPr lang="en-US" sz="1400" b="1" dirty="0">
                <a:solidFill>
                  <a:schemeClr val="accent6"/>
                </a:solidFill>
              </a:rPr>
              <a:t>Cooling options for LTS </a:t>
            </a:r>
            <a:r>
              <a:rPr lang="en-US" sz="1400" dirty="0"/>
              <a:t>(around 5 K) examined, </a:t>
            </a:r>
            <a:r>
              <a:rPr lang="en-US" sz="1400" b="1" dirty="0">
                <a:solidFill>
                  <a:schemeClr val="accent6"/>
                </a:solidFill>
              </a:rPr>
              <a:t>promising</a:t>
            </a:r>
            <a:r>
              <a:rPr lang="en-US" sz="1400" dirty="0"/>
              <a:t> → need R&amp;D to explore the limits of two-phase flow and supercritical cooling in confined geometries</a:t>
            </a:r>
          </a:p>
          <a:p>
            <a:pPr marL="216000" indent="-216000">
              <a:spcBef>
                <a:spcPts val="1200"/>
              </a:spcBef>
              <a:buClr>
                <a:schemeClr val="accent6"/>
              </a:buClr>
              <a:buFont typeface="Arial" panose="020B0604020202020204" pitchFamily="34" charset="0"/>
              <a:buChar char="•"/>
            </a:pPr>
            <a:r>
              <a:rPr lang="en-US" sz="1400" b="1" dirty="0">
                <a:solidFill>
                  <a:schemeClr val="accent6"/>
                </a:solidFill>
              </a:rPr>
              <a:t>Cooling options for HTS </a:t>
            </a:r>
            <a:r>
              <a:rPr lang="en-US" sz="1400" dirty="0"/>
              <a:t>(if 10K+) </a:t>
            </a:r>
            <a:r>
              <a:rPr lang="en-US" sz="1400" b="1" dirty="0">
                <a:solidFill>
                  <a:schemeClr val="accent6"/>
                </a:solidFill>
              </a:rPr>
              <a:t>need in-depth study </a:t>
            </a:r>
            <a:r>
              <a:rPr lang="en-US" sz="1400" dirty="0"/>
              <a:t>→ He gas cooling does not provide efficient heat transfer; H</a:t>
            </a:r>
            <a:r>
              <a:rPr lang="en-US" sz="1400" baseline="-25000" dirty="0"/>
              <a:t>2</a:t>
            </a:r>
            <a:r>
              <a:rPr lang="en-US" sz="1400" dirty="0"/>
              <a:t> cooling needs demonstration and change of mindset, safety assessment </a:t>
            </a:r>
          </a:p>
          <a:p>
            <a:pPr marL="216000" indent="-216000">
              <a:spcBef>
                <a:spcPts val="1200"/>
              </a:spcBef>
              <a:buClr>
                <a:schemeClr val="accent6"/>
              </a:buClr>
              <a:buFont typeface="Arial" panose="020B0604020202020204" pitchFamily="34" charset="0"/>
              <a:buChar char="•"/>
            </a:pPr>
            <a:r>
              <a:rPr lang="en-US" sz="1400" b="1" dirty="0">
                <a:solidFill>
                  <a:schemeClr val="accent6"/>
                </a:solidFill>
              </a:rPr>
              <a:t>Cooling of absorber </a:t>
            </a:r>
            <a:r>
              <a:rPr lang="en-US" sz="1400" dirty="0"/>
              <a:t>with CO</a:t>
            </a:r>
            <a:r>
              <a:rPr lang="en-US" sz="1400" baseline="-25000" dirty="0"/>
              <a:t>2</a:t>
            </a:r>
            <a:r>
              <a:rPr lang="en-US" sz="1400" dirty="0"/>
              <a:t>/water needs in-depth review of the base assumptions, esp. risk-related</a:t>
            </a:r>
          </a:p>
          <a:p>
            <a:pPr marL="216000" indent="-216000">
              <a:spcBef>
                <a:spcPts val="1200"/>
              </a:spcBef>
              <a:buClr>
                <a:schemeClr val="accent6"/>
              </a:buClr>
              <a:buFont typeface="Arial" panose="020B0604020202020204" pitchFamily="34" charset="0"/>
              <a:buChar char="•"/>
            </a:pPr>
            <a:r>
              <a:rPr lang="en-US" sz="1400" b="1" dirty="0">
                <a:solidFill>
                  <a:schemeClr val="accent6"/>
                </a:solidFill>
              </a:rPr>
              <a:t>Current leads: </a:t>
            </a:r>
            <a:r>
              <a:rPr lang="en-US" sz="1400" dirty="0"/>
              <a:t>neither heat loads nor cooling options</a:t>
            </a:r>
            <a:r>
              <a:rPr lang="en-US" sz="1400" b="1" i="1" dirty="0">
                <a:solidFill>
                  <a:schemeClr val="accent6"/>
                </a:solidFill>
              </a:rPr>
              <a:t> </a:t>
            </a:r>
            <a:r>
              <a:rPr lang="en-US" sz="1400" dirty="0"/>
              <a:t>have been addressed so far</a:t>
            </a:r>
            <a:endParaRPr lang="en-US" sz="1400" b="1" dirty="0">
              <a:solidFill>
                <a:schemeClr val="accent1"/>
              </a:solidFill>
            </a:endParaRPr>
          </a:p>
          <a:p>
            <a:pPr marL="216000" indent="-216000">
              <a:buFont typeface="Arial" panose="020B0604020202020204" pitchFamily="34" charset="0"/>
              <a:buChar char="•"/>
            </a:pPr>
            <a:endParaRPr lang="en-US" sz="1600" dirty="0"/>
          </a:p>
          <a:p>
            <a:pPr marL="216000" indent="-216000">
              <a:buFont typeface="Arial" panose="020B0604020202020204" pitchFamily="34" charset="0"/>
              <a:buChar char="•"/>
            </a:pPr>
            <a:endParaRPr lang="en-US" sz="1600" dirty="0"/>
          </a:p>
          <a:p>
            <a:pPr marL="0" indent="0">
              <a:buNone/>
            </a:pPr>
            <a:endParaRPr lang="en-US" sz="1600" dirty="0"/>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26</a:t>
            </a:fld>
            <a:endParaRPr lang="en-GB" dirty="0"/>
          </a:p>
        </p:txBody>
      </p:sp>
      <p:sp>
        <p:nvSpPr>
          <p:cNvPr id="12" name="Titre 11"/>
          <p:cNvSpPr>
            <a:spLocks noGrp="1"/>
          </p:cNvSpPr>
          <p:nvPr>
            <p:ph type="title"/>
          </p:nvPr>
        </p:nvSpPr>
        <p:spPr/>
        <p:txBody>
          <a:bodyPr/>
          <a:lstStyle/>
          <a:p>
            <a:r>
              <a:rPr lang="en-US" sz="2400" b="1" dirty="0"/>
              <a:t>Evaluation of technology options for magnet cooling</a:t>
            </a:r>
            <a:br>
              <a:rPr lang="en-US" sz="2400" b="1" dirty="0"/>
            </a:br>
            <a:r>
              <a:rPr lang="en-US" sz="2400" b="1" dirty="0"/>
              <a:t>Collider Ring</a:t>
            </a:r>
            <a:endParaRPr lang="en-GB" sz="2400" dirty="0"/>
          </a:p>
        </p:txBody>
      </p:sp>
      <p:pic>
        <p:nvPicPr>
          <p:cNvPr id="10" name="Picture 2" descr="i.guim.co.uk/img/static/sys-images/Guardian/Pix/pi...">
            <a:extLst>
              <a:ext uri="{FF2B5EF4-FFF2-40B4-BE49-F238E27FC236}">
                <a16:creationId xmlns:a16="http://schemas.microsoft.com/office/drawing/2014/main" id="{B8D402DA-B2CB-FB1B-2979-B1FEF62985B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3792" r="31283"/>
          <a:stretch/>
        </p:blipFill>
        <p:spPr bwMode="auto">
          <a:xfrm>
            <a:off x="78034" y="1635646"/>
            <a:ext cx="387126" cy="662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50732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A picture containing text, screenshot, font, diagram&#10;&#10;Description automatically generated">
            <a:extLst>
              <a:ext uri="{FF2B5EF4-FFF2-40B4-BE49-F238E27FC236}">
                <a16:creationId xmlns:a16="http://schemas.microsoft.com/office/drawing/2014/main" id="{C079D258-0D56-4143-C9CA-434C61DC35D0}"/>
              </a:ext>
            </a:extLst>
          </p:cNvPr>
          <p:cNvPicPr>
            <a:picLocks noChangeAspect="1"/>
          </p:cNvPicPr>
          <p:nvPr/>
        </p:nvPicPr>
        <p:blipFill rotWithShape="1">
          <a:blip r:embed="rId3"/>
          <a:srcRect t="6172" r="16899"/>
          <a:stretch/>
        </p:blipFill>
        <p:spPr>
          <a:xfrm>
            <a:off x="1206170" y="1833369"/>
            <a:ext cx="7598698" cy="2144901"/>
          </a:xfrm>
          <a:prstGeom prst="rect">
            <a:avLst/>
          </a:prstGeom>
        </p:spPr>
      </p:pic>
      <p:sp>
        <p:nvSpPr>
          <p:cNvPr id="3" name="Slide Number Placeholder 2">
            <a:extLst>
              <a:ext uri="{FF2B5EF4-FFF2-40B4-BE49-F238E27FC236}">
                <a16:creationId xmlns:a16="http://schemas.microsoft.com/office/drawing/2014/main" id="{DDA9ACDF-9F91-9C96-8A70-4DCE616FA2D2}"/>
              </a:ext>
            </a:extLst>
          </p:cNvPr>
          <p:cNvSpPr>
            <a:spLocks noGrp="1"/>
          </p:cNvSpPr>
          <p:nvPr>
            <p:ph type="sldNum" sz="quarter" idx="4"/>
          </p:nvPr>
        </p:nvSpPr>
        <p:spPr/>
        <p:txBody>
          <a:bodyPr/>
          <a:lstStyle/>
          <a:p>
            <a:fld id="{974172A1-1CBF-0B40-9234-7D4D80EC19EA}" type="slidenum">
              <a:rPr lang="en-GB" smtClean="0"/>
              <a:pPr/>
              <a:t>27</a:t>
            </a:fld>
            <a:endParaRPr lang="en-GB" dirty="0"/>
          </a:p>
        </p:txBody>
      </p:sp>
      <p:sp>
        <p:nvSpPr>
          <p:cNvPr id="4" name="Title 3">
            <a:extLst>
              <a:ext uri="{FF2B5EF4-FFF2-40B4-BE49-F238E27FC236}">
                <a16:creationId xmlns:a16="http://schemas.microsoft.com/office/drawing/2014/main" id="{B085E2F0-63A2-57DE-A05D-36BEC0042F97}"/>
              </a:ext>
            </a:extLst>
          </p:cNvPr>
          <p:cNvSpPr>
            <a:spLocks noGrp="1"/>
          </p:cNvSpPr>
          <p:nvPr>
            <p:ph type="title"/>
          </p:nvPr>
        </p:nvSpPr>
        <p:spPr/>
        <p:txBody>
          <a:bodyPr/>
          <a:lstStyle/>
          <a:p>
            <a:r>
              <a:rPr lang="en-GB" dirty="0"/>
              <a:t>Power consumption at refrigerator I/F</a:t>
            </a:r>
            <a:br>
              <a:rPr lang="en-GB" dirty="0"/>
            </a:br>
            <a:r>
              <a:rPr lang="en-GB" sz="1800" dirty="0"/>
              <a:t>4 cm absorber, baseline</a:t>
            </a:r>
            <a:endParaRPr lang="en-GB" dirty="0"/>
          </a:p>
        </p:txBody>
      </p:sp>
      <p:sp>
        <p:nvSpPr>
          <p:cNvPr id="12" name="TextBox 11">
            <a:extLst>
              <a:ext uri="{FF2B5EF4-FFF2-40B4-BE49-F238E27FC236}">
                <a16:creationId xmlns:a16="http://schemas.microsoft.com/office/drawing/2014/main" id="{C3B1D730-46D4-37B9-2403-52FF78643D99}"/>
              </a:ext>
            </a:extLst>
          </p:cNvPr>
          <p:cNvSpPr txBox="1"/>
          <p:nvPr/>
        </p:nvSpPr>
        <p:spPr>
          <a:xfrm>
            <a:off x="1206170" y="987574"/>
            <a:ext cx="6227604" cy="600164"/>
          </a:xfrm>
          <a:prstGeom prst="rect">
            <a:avLst/>
          </a:prstGeom>
          <a:noFill/>
        </p:spPr>
        <p:txBody>
          <a:bodyPr wrap="square">
            <a:spAutoFit/>
          </a:bodyPr>
          <a:lstStyle/>
          <a:p>
            <a:pPr>
              <a:buClr>
                <a:schemeClr val="accent1"/>
              </a:buClr>
            </a:pPr>
            <a:r>
              <a:rPr lang="en-US" sz="1100" dirty="0">
                <a:solidFill>
                  <a:srgbClr val="1F77B4"/>
                </a:solidFill>
              </a:rPr>
              <a:t>Blue: </a:t>
            </a:r>
            <a:r>
              <a:rPr lang="en-US" sz="1100" dirty="0"/>
              <a:t>electrical power required to provide cooling power at </a:t>
            </a:r>
            <a:r>
              <a:rPr lang="en-US" sz="1100" dirty="0">
                <a:solidFill>
                  <a:srgbClr val="1F77B4"/>
                </a:solidFill>
              </a:rPr>
              <a:t>cold mass temp. level</a:t>
            </a:r>
          </a:p>
          <a:p>
            <a:pPr>
              <a:buClr>
                <a:schemeClr val="accent1"/>
              </a:buClr>
            </a:pPr>
            <a:r>
              <a:rPr lang="en-US" sz="1100" dirty="0">
                <a:solidFill>
                  <a:srgbClr val="FF7F0E"/>
                </a:solidFill>
              </a:rPr>
              <a:t>Orange: </a:t>
            </a:r>
            <a:r>
              <a:rPr lang="en-US" sz="1100" dirty="0"/>
              <a:t>electrical power required to provide cooling power at </a:t>
            </a:r>
            <a:r>
              <a:rPr lang="en-US" sz="1100" dirty="0">
                <a:solidFill>
                  <a:srgbClr val="FF7F0E"/>
                </a:solidFill>
              </a:rPr>
              <a:t>absorber temp. level</a:t>
            </a:r>
          </a:p>
          <a:p>
            <a:pPr>
              <a:buClr>
                <a:schemeClr val="accent1"/>
              </a:buClr>
            </a:pPr>
            <a:r>
              <a:rPr lang="en-US" sz="1100" dirty="0">
                <a:solidFill>
                  <a:srgbClr val="C00000"/>
                </a:solidFill>
              </a:rPr>
              <a:t>Red: </a:t>
            </a:r>
            <a:r>
              <a:rPr lang="en-US" sz="1100" dirty="0"/>
              <a:t>electrical power required to provide cooling power at </a:t>
            </a:r>
            <a:r>
              <a:rPr lang="en-US" sz="1100" dirty="0">
                <a:solidFill>
                  <a:srgbClr val="D62728"/>
                </a:solidFill>
              </a:rPr>
              <a:t>thermal shield temp. level</a:t>
            </a:r>
            <a:endParaRPr lang="en-GB" sz="1100" dirty="0">
              <a:solidFill>
                <a:srgbClr val="D62728"/>
              </a:solidFill>
            </a:endParaRPr>
          </a:p>
        </p:txBody>
      </p:sp>
      <p:sp>
        <p:nvSpPr>
          <p:cNvPr id="14" name="TextBox 13">
            <a:extLst>
              <a:ext uri="{FF2B5EF4-FFF2-40B4-BE49-F238E27FC236}">
                <a16:creationId xmlns:a16="http://schemas.microsoft.com/office/drawing/2014/main" id="{3BCB8957-B354-82F0-C61B-A03850A01692}"/>
              </a:ext>
            </a:extLst>
          </p:cNvPr>
          <p:cNvSpPr txBox="1"/>
          <p:nvPr/>
        </p:nvSpPr>
        <p:spPr>
          <a:xfrm>
            <a:off x="-41343" y="4533564"/>
            <a:ext cx="8568952" cy="584775"/>
          </a:xfrm>
          <a:prstGeom prst="rect">
            <a:avLst/>
          </a:prstGeom>
          <a:noFill/>
        </p:spPr>
        <p:txBody>
          <a:bodyPr wrap="square">
            <a:spAutoFit/>
          </a:bodyPr>
          <a:lstStyle/>
          <a:p>
            <a:pPr>
              <a:buClr>
                <a:schemeClr val="accent1"/>
              </a:buClr>
            </a:pPr>
            <a:r>
              <a:rPr lang="en-US" sz="800" b="1" dirty="0"/>
              <a:t>N.B. I: </a:t>
            </a:r>
            <a:r>
              <a:rPr lang="en-US" sz="800" dirty="0"/>
              <a:t>For assumptions on calculation of cooling effort from heat loads, see spare slides</a:t>
            </a:r>
            <a:endParaRPr lang="en-US" sz="800" b="1" dirty="0"/>
          </a:p>
          <a:p>
            <a:pPr>
              <a:buClr>
                <a:schemeClr val="accent1"/>
              </a:buClr>
            </a:pPr>
            <a:r>
              <a:rPr lang="en-US" sz="800" b="1" dirty="0"/>
              <a:t>N.B. II: </a:t>
            </a:r>
            <a:r>
              <a:rPr lang="en-US" sz="800" dirty="0"/>
              <a:t>the cost to extract heat at 300 K is nearly zero, reflecting the fact that the distribution effort (circulation) is </a:t>
            </a:r>
            <a:r>
              <a:rPr lang="en-US" sz="800" b="1" dirty="0"/>
              <a:t>not yet included</a:t>
            </a:r>
          </a:p>
          <a:p>
            <a:pPr>
              <a:buClr>
                <a:schemeClr val="accent1"/>
              </a:buClr>
            </a:pPr>
            <a:r>
              <a:rPr lang="en-US" sz="800" b="1" dirty="0"/>
              <a:t>N.B. III: </a:t>
            </a:r>
            <a:r>
              <a:rPr lang="en-US" sz="800" dirty="0"/>
              <a:t>although COP</a:t>
            </a:r>
            <a:r>
              <a:rPr lang="en-US" sz="800" baseline="30000" dirty="0"/>
              <a:t>-1</a:t>
            </a:r>
            <a:r>
              <a:rPr lang="en-US" sz="800" dirty="0"/>
              <a:t> based on cryoplants using certain fluids, so far, we’re talking only about temp. level, </a:t>
            </a:r>
            <a:r>
              <a:rPr lang="en-US" sz="800" i="1" dirty="0"/>
              <a:t>i.e.</a:t>
            </a:r>
            <a:r>
              <a:rPr lang="en-US" sz="800" dirty="0"/>
              <a:t>, no fluid-dependent costs considered </a:t>
            </a:r>
            <a:br>
              <a:rPr lang="en-US" sz="800" dirty="0"/>
            </a:br>
            <a:r>
              <a:rPr lang="en-US" sz="800" dirty="0"/>
              <a:t>(as distribution, special handling, </a:t>
            </a:r>
            <a:r>
              <a:rPr lang="en-US" sz="800" dirty="0" err="1"/>
              <a:t>etc</a:t>
            </a:r>
            <a:r>
              <a:rPr lang="en-US" sz="800" dirty="0"/>
              <a:t>…)</a:t>
            </a:r>
            <a:endParaRPr lang="en-GB" sz="800" dirty="0"/>
          </a:p>
        </p:txBody>
      </p:sp>
      <p:sp>
        <p:nvSpPr>
          <p:cNvPr id="19" name="TextBox 18">
            <a:extLst>
              <a:ext uri="{FF2B5EF4-FFF2-40B4-BE49-F238E27FC236}">
                <a16:creationId xmlns:a16="http://schemas.microsoft.com/office/drawing/2014/main" id="{ED0F61C8-99A8-ED12-16C2-DA59B43A1040}"/>
              </a:ext>
            </a:extLst>
          </p:cNvPr>
          <p:cNvSpPr txBox="1"/>
          <p:nvPr/>
        </p:nvSpPr>
        <p:spPr>
          <a:xfrm>
            <a:off x="2339752" y="4110340"/>
            <a:ext cx="5184576" cy="261610"/>
          </a:xfrm>
          <a:prstGeom prst="rect">
            <a:avLst/>
          </a:prstGeom>
          <a:noFill/>
          <a:ln>
            <a:solidFill>
              <a:srgbClr val="1F77B4"/>
            </a:solidFill>
          </a:ln>
        </p:spPr>
        <p:txBody>
          <a:bodyPr wrap="square">
            <a:spAutoFit/>
          </a:bodyPr>
          <a:lstStyle/>
          <a:p>
            <a:pPr>
              <a:buClr>
                <a:schemeClr val="accent1"/>
              </a:buClr>
            </a:pPr>
            <a:r>
              <a:rPr lang="en-US" sz="1100" dirty="0"/>
              <a:t>The larger the </a:t>
            </a:r>
            <a:r>
              <a:rPr lang="en-US" sz="1100" b="1" dirty="0">
                <a:solidFill>
                  <a:srgbClr val="1F77B4"/>
                </a:solidFill>
              </a:rPr>
              <a:t>blue</a:t>
            </a:r>
            <a:r>
              <a:rPr lang="en-US" sz="1100" dirty="0"/>
              <a:t> component → the more difficult the coil design </a:t>
            </a:r>
            <a:endParaRPr lang="en-GB" sz="1100" dirty="0"/>
          </a:p>
        </p:txBody>
      </p:sp>
      <p:sp>
        <p:nvSpPr>
          <p:cNvPr id="8" name="Rectangle 7">
            <a:extLst>
              <a:ext uri="{FF2B5EF4-FFF2-40B4-BE49-F238E27FC236}">
                <a16:creationId xmlns:a16="http://schemas.microsoft.com/office/drawing/2014/main" id="{762F1F8C-7FE5-7663-6EE7-15C83BFAA262}"/>
              </a:ext>
            </a:extLst>
          </p:cNvPr>
          <p:cNvSpPr/>
          <p:nvPr/>
        </p:nvSpPr>
        <p:spPr>
          <a:xfrm>
            <a:off x="1534466" y="3507856"/>
            <a:ext cx="7243200" cy="226023"/>
          </a:xfrm>
          <a:prstGeom prst="rect">
            <a:avLst/>
          </a:prstGeom>
          <a:solidFill>
            <a:srgbClr val="00B050">
              <a:alpha val="25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13" name="Straight Arrow Connector 12">
            <a:extLst>
              <a:ext uri="{FF2B5EF4-FFF2-40B4-BE49-F238E27FC236}">
                <a16:creationId xmlns:a16="http://schemas.microsoft.com/office/drawing/2014/main" id="{8E609049-E6FD-923C-E0B7-04F7AE3E31DE}"/>
              </a:ext>
            </a:extLst>
          </p:cNvPr>
          <p:cNvCxnSpPr/>
          <p:nvPr/>
        </p:nvCxnSpPr>
        <p:spPr>
          <a:xfrm flipH="1">
            <a:off x="886394" y="3639783"/>
            <a:ext cx="648072" cy="0"/>
          </a:xfrm>
          <a:prstGeom prst="straightConnector1">
            <a:avLst/>
          </a:prstGeom>
          <a:ln>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F49498B1-68CF-CD12-6DBF-9D92426BF11D}"/>
              </a:ext>
            </a:extLst>
          </p:cNvPr>
          <p:cNvSpPr txBox="1"/>
          <p:nvPr/>
        </p:nvSpPr>
        <p:spPr>
          <a:xfrm>
            <a:off x="-108520" y="3252285"/>
            <a:ext cx="1145597" cy="769441"/>
          </a:xfrm>
          <a:prstGeom prst="rect">
            <a:avLst/>
          </a:prstGeom>
          <a:noFill/>
        </p:spPr>
        <p:txBody>
          <a:bodyPr wrap="square">
            <a:spAutoFit/>
          </a:bodyPr>
          <a:lstStyle/>
          <a:p>
            <a:pPr algn="ctr">
              <a:buClr>
                <a:schemeClr val="accent1"/>
              </a:buClr>
            </a:pPr>
            <a:r>
              <a:rPr lang="en-US" sz="1100" b="1" dirty="0">
                <a:solidFill>
                  <a:srgbClr val="00B050"/>
                </a:solidFill>
              </a:rPr>
              <a:t>Target: </a:t>
            </a:r>
            <a:br>
              <a:rPr lang="en-US" sz="1100" b="1" dirty="0">
                <a:solidFill>
                  <a:srgbClr val="00B050"/>
                </a:solidFill>
              </a:rPr>
            </a:br>
            <a:r>
              <a:rPr lang="en-US" sz="1100" b="1" dirty="0">
                <a:solidFill>
                  <a:srgbClr val="00B050"/>
                </a:solidFill>
              </a:rPr>
              <a:t>25 MW for Cryo in collider</a:t>
            </a:r>
            <a:endParaRPr lang="en-GB" sz="1100" b="1" dirty="0">
              <a:solidFill>
                <a:srgbClr val="00B050"/>
              </a:solidFill>
            </a:endParaRPr>
          </a:p>
        </p:txBody>
      </p:sp>
      <p:pic>
        <p:nvPicPr>
          <p:cNvPr id="6" name="Picture 5" descr="A picture containing text, screenshot, diagram, font&#10;&#10;Description automatically generated">
            <a:extLst>
              <a:ext uri="{FF2B5EF4-FFF2-40B4-BE49-F238E27FC236}">
                <a16:creationId xmlns:a16="http://schemas.microsoft.com/office/drawing/2014/main" id="{0CE55F24-8CE8-3DD1-8176-5DBBE55A6B63}"/>
              </a:ext>
            </a:extLst>
          </p:cNvPr>
          <p:cNvPicPr>
            <a:picLocks noChangeAspect="1"/>
          </p:cNvPicPr>
          <p:nvPr/>
        </p:nvPicPr>
        <p:blipFill rotWithShape="1">
          <a:blip r:embed="rId4"/>
          <a:srcRect l="10764" r="20034"/>
          <a:stretch/>
        </p:blipFill>
        <p:spPr>
          <a:xfrm>
            <a:off x="7598698" y="24856"/>
            <a:ext cx="1532119" cy="1476000"/>
          </a:xfrm>
          <a:prstGeom prst="rect">
            <a:avLst/>
          </a:prstGeom>
        </p:spPr>
      </p:pic>
      <p:grpSp>
        <p:nvGrpSpPr>
          <p:cNvPr id="34" name="Group 33">
            <a:extLst>
              <a:ext uri="{FF2B5EF4-FFF2-40B4-BE49-F238E27FC236}">
                <a16:creationId xmlns:a16="http://schemas.microsoft.com/office/drawing/2014/main" id="{18C954A4-DE4A-97F1-843B-957E892841E0}"/>
              </a:ext>
            </a:extLst>
          </p:cNvPr>
          <p:cNvGrpSpPr/>
          <p:nvPr/>
        </p:nvGrpSpPr>
        <p:grpSpPr>
          <a:xfrm>
            <a:off x="7796198" y="2821398"/>
            <a:ext cx="1334619" cy="662867"/>
            <a:chOff x="7831695" y="2821398"/>
            <a:chExt cx="1299469" cy="662867"/>
          </a:xfrm>
        </p:grpSpPr>
        <p:cxnSp>
          <p:nvCxnSpPr>
            <p:cNvPr id="27" name="Straight Arrow Connector 26">
              <a:extLst>
                <a:ext uri="{FF2B5EF4-FFF2-40B4-BE49-F238E27FC236}">
                  <a16:creationId xmlns:a16="http://schemas.microsoft.com/office/drawing/2014/main" id="{57AF102D-B313-2882-6728-412164031FB1}"/>
                </a:ext>
              </a:extLst>
            </p:cNvPr>
            <p:cNvCxnSpPr>
              <a:cxnSpLocks/>
            </p:cNvCxnSpPr>
            <p:nvPr/>
          </p:nvCxnSpPr>
          <p:spPr>
            <a:xfrm>
              <a:off x="8399310" y="3268239"/>
              <a:ext cx="0" cy="216026"/>
            </a:xfrm>
            <a:prstGeom prst="straightConnector1">
              <a:avLst/>
            </a:prstGeom>
            <a:ln>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0" name="Straight Arrow Connector 29">
              <a:extLst>
                <a:ext uri="{FF2B5EF4-FFF2-40B4-BE49-F238E27FC236}">
                  <a16:creationId xmlns:a16="http://schemas.microsoft.com/office/drawing/2014/main" id="{77145451-79D7-D077-8784-9A83547B9ABD}"/>
                </a:ext>
              </a:extLst>
            </p:cNvPr>
            <p:cNvCxnSpPr>
              <a:cxnSpLocks/>
            </p:cNvCxnSpPr>
            <p:nvPr/>
          </p:nvCxnSpPr>
          <p:spPr>
            <a:xfrm flipH="1">
              <a:off x="8142654" y="3299586"/>
              <a:ext cx="146248" cy="152400"/>
            </a:xfrm>
            <a:prstGeom prst="straightConnector1">
              <a:avLst/>
            </a:prstGeom>
            <a:ln>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FF332F62-0E49-06BF-E8FA-49A6047DADE6}"/>
                </a:ext>
              </a:extLst>
            </p:cNvPr>
            <p:cNvCxnSpPr>
              <a:cxnSpLocks/>
            </p:cNvCxnSpPr>
            <p:nvPr/>
          </p:nvCxnSpPr>
          <p:spPr>
            <a:xfrm>
              <a:off x="8515035" y="3299586"/>
              <a:ext cx="146248" cy="152400"/>
            </a:xfrm>
            <a:prstGeom prst="straightConnector1">
              <a:avLst/>
            </a:prstGeom>
            <a:ln>
              <a:solidFill>
                <a:srgbClr val="00B050"/>
              </a:solidFill>
              <a:tailEnd type="triangle"/>
            </a:ln>
            <a:effectLst/>
          </p:spPr>
          <p:style>
            <a:lnRef idx="2">
              <a:schemeClr val="accent1"/>
            </a:lnRef>
            <a:fillRef idx="0">
              <a:schemeClr val="accent1"/>
            </a:fillRef>
            <a:effectRef idx="1">
              <a:schemeClr val="accent1"/>
            </a:effectRef>
            <a:fontRef idx="minor">
              <a:schemeClr val="tx1"/>
            </a:fontRef>
          </p:style>
        </p:cxnSp>
        <p:sp>
          <p:nvSpPr>
            <p:cNvPr id="33" name="TextBox 32">
              <a:extLst>
                <a:ext uri="{FF2B5EF4-FFF2-40B4-BE49-F238E27FC236}">
                  <a16:creationId xmlns:a16="http://schemas.microsoft.com/office/drawing/2014/main" id="{315F4C79-FD0C-A54C-D33B-1DA879BD346F}"/>
                </a:ext>
              </a:extLst>
            </p:cNvPr>
            <p:cNvSpPr txBox="1"/>
            <p:nvPr/>
          </p:nvSpPr>
          <p:spPr>
            <a:xfrm>
              <a:off x="7831695" y="2821398"/>
              <a:ext cx="1299469" cy="430887"/>
            </a:xfrm>
            <a:prstGeom prst="rect">
              <a:avLst/>
            </a:prstGeom>
            <a:solidFill>
              <a:schemeClr val="bg1"/>
            </a:solidFill>
          </p:spPr>
          <p:txBody>
            <a:bodyPr wrap="square">
              <a:spAutoFit/>
            </a:bodyPr>
            <a:lstStyle/>
            <a:p>
              <a:pPr algn="ctr">
                <a:buClr>
                  <a:schemeClr val="accent1"/>
                </a:buClr>
              </a:pPr>
              <a:r>
                <a:rPr lang="en-US" sz="1100" b="1" dirty="0">
                  <a:solidFill>
                    <a:srgbClr val="00B050"/>
                  </a:solidFill>
                </a:rPr>
                <a:t>Coil 20 K, Absorber ≥ 230 K</a:t>
              </a:r>
              <a:endParaRPr lang="en-GB" sz="1100" b="1" dirty="0">
                <a:solidFill>
                  <a:srgbClr val="00B050"/>
                </a:solidFill>
              </a:endParaRPr>
            </a:p>
          </p:txBody>
        </p:sp>
      </p:grpSp>
    </p:spTree>
    <p:extLst>
      <p:ext uri="{BB962C8B-B14F-4D97-AF65-F5344CB8AC3E}">
        <p14:creationId xmlns:p14="http://schemas.microsoft.com/office/powerpoint/2010/main" val="201022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17C143-F188-1E7E-6113-8FE0863F429F}"/>
              </a:ext>
            </a:extLst>
          </p:cNvPr>
          <p:cNvSpPr>
            <a:spLocks noGrp="1"/>
          </p:cNvSpPr>
          <p:nvPr>
            <p:ph type="sldNum" sz="quarter" idx="4"/>
          </p:nvPr>
        </p:nvSpPr>
        <p:spPr/>
        <p:txBody>
          <a:bodyPr/>
          <a:lstStyle/>
          <a:p>
            <a:fld id="{974172A1-1CBF-0B40-9234-7D4D80EC19EA}" type="slidenum">
              <a:rPr lang="en-GB" smtClean="0"/>
              <a:pPr/>
              <a:t>3</a:t>
            </a:fld>
            <a:endParaRPr lang="en-GB" dirty="0"/>
          </a:p>
        </p:txBody>
      </p:sp>
      <p:sp>
        <p:nvSpPr>
          <p:cNvPr id="4" name="Title 3">
            <a:extLst>
              <a:ext uri="{FF2B5EF4-FFF2-40B4-BE49-F238E27FC236}">
                <a16:creationId xmlns:a16="http://schemas.microsoft.com/office/drawing/2014/main" id="{2E1B17D1-BD50-10E7-AB64-5E26D03DE2D4}"/>
              </a:ext>
            </a:extLst>
          </p:cNvPr>
          <p:cNvSpPr>
            <a:spLocks noGrp="1"/>
          </p:cNvSpPr>
          <p:nvPr>
            <p:ph type="title"/>
          </p:nvPr>
        </p:nvSpPr>
        <p:spPr/>
        <p:txBody>
          <a:bodyPr/>
          <a:lstStyle/>
          <a:p>
            <a:r>
              <a:rPr lang="en-GB" dirty="0"/>
              <a:t>Foreword</a:t>
            </a:r>
          </a:p>
        </p:txBody>
      </p:sp>
      <p:sp>
        <p:nvSpPr>
          <p:cNvPr id="7" name="Content Placeholder 6">
            <a:extLst>
              <a:ext uri="{FF2B5EF4-FFF2-40B4-BE49-F238E27FC236}">
                <a16:creationId xmlns:a16="http://schemas.microsoft.com/office/drawing/2014/main" id="{4530F194-AA7F-993A-BFD0-0EA2BF20D47C}"/>
              </a:ext>
            </a:extLst>
          </p:cNvPr>
          <p:cNvSpPr>
            <a:spLocks noGrp="1"/>
          </p:cNvSpPr>
          <p:nvPr>
            <p:ph sz="quarter" idx="12"/>
          </p:nvPr>
        </p:nvSpPr>
        <p:spPr>
          <a:xfrm>
            <a:off x="457200" y="1238143"/>
            <a:ext cx="8305800" cy="3536156"/>
          </a:xfrm>
        </p:spPr>
        <p:txBody>
          <a:bodyPr/>
          <a:lstStyle/>
          <a:p>
            <a:pPr>
              <a:buClr>
                <a:schemeClr val="accent5"/>
              </a:buClr>
              <a:buFont typeface="Arial" panose="020B0604020202020204" pitchFamily="34" charset="0"/>
              <a:buChar char="•"/>
            </a:pPr>
            <a:r>
              <a:rPr lang="en-GB" sz="1800" dirty="0"/>
              <a:t>The study presented here is an </a:t>
            </a:r>
            <a:r>
              <a:rPr lang="en-GB" sz="1800" b="1" dirty="0"/>
              <a:t>overview of cooling options </a:t>
            </a:r>
            <a:r>
              <a:rPr lang="en-GB" sz="1800" dirty="0"/>
              <a:t>for collider-type magnets using a combined approach </a:t>
            </a:r>
            <a:r>
              <a:rPr lang="en-US" sz="1800" dirty="0"/>
              <a:t>to the overall optimization of cryogenic infrastructures considering:</a:t>
            </a:r>
          </a:p>
          <a:p>
            <a:pPr lvl="1">
              <a:buClr>
                <a:schemeClr val="accent5"/>
              </a:buClr>
              <a:buFont typeface="Arial" panose="020B0604020202020204" pitchFamily="34" charset="0"/>
              <a:buChar char="•"/>
            </a:pPr>
            <a:r>
              <a:rPr lang="en-GB" sz="1400" dirty="0"/>
              <a:t>Sustainable magnet design;</a:t>
            </a:r>
          </a:p>
          <a:p>
            <a:pPr lvl="1">
              <a:buClr>
                <a:schemeClr val="accent5"/>
              </a:buClr>
              <a:buFont typeface="Arial" panose="020B0604020202020204" pitchFamily="34" charset="0"/>
              <a:buChar char="•"/>
            </a:pPr>
            <a:r>
              <a:rPr lang="en-GB" sz="1400" dirty="0"/>
              <a:t>Optimization of cryogenic infrastructures accounting for all temperature levels (</a:t>
            </a:r>
            <a:r>
              <a:rPr lang="en-GB" sz="1400" i="1" dirty="0"/>
              <a:t>i.e.</a:t>
            </a:r>
            <a:r>
              <a:rPr lang="en-GB" sz="1400" dirty="0"/>
              <a:t> not only coil)</a:t>
            </a:r>
          </a:p>
          <a:p>
            <a:pPr>
              <a:buClr>
                <a:schemeClr val="accent5"/>
              </a:buClr>
              <a:buFont typeface="Arial" panose="020B0604020202020204" pitchFamily="34" charset="0"/>
              <a:buChar char="•"/>
            </a:pPr>
            <a:endParaRPr lang="en-GB" sz="1200" b="1" dirty="0"/>
          </a:p>
          <a:p>
            <a:pPr>
              <a:buClr>
                <a:schemeClr val="accent5"/>
              </a:buClr>
              <a:buFont typeface="Arial" panose="020B0604020202020204" pitchFamily="34" charset="0"/>
              <a:buChar char="•"/>
            </a:pPr>
            <a:endParaRPr lang="en-GB" sz="300" b="1" dirty="0"/>
          </a:p>
          <a:p>
            <a:pPr>
              <a:buClr>
                <a:schemeClr val="accent5"/>
              </a:buClr>
              <a:buFont typeface="Arial" panose="020B0604020202020204" pitchFamily="34" charset="0"/>
              <a:buChar char="•"/>
            </a:pPr>
            <a:r>
              <a:rPr lang="en-GB" sz="1800" dirty="0"/>
              <a:t>Here we focus on discussing the cooling options for the </a:t>
            </a:r>
            <a:r>
              <a:rPr lang="en-GB" sz="1800" b="1" u="sng" dirty="0"/>
              <a:t>collider ring</a:t>
            </a:r>
            <a:r>
              <a:rPr lang="en-GB" sz="1800" dirty="0"/>
              <a:t>.</a:t>
            </a:r>
          </a:p>
          <a:p>
            <a:pPr marL="0" indent="0">
              <a:buNone/>
            </a:pPr>
            <a:endParaRPr lang="en-GB" sz="1800" b="1" dirty="0"/>
          </a:p>
          <a:p>
            <a:endParaRPr lang="en-GB" sz="1800" dirty="0"/>
          </a:p>
          <a:p>
            <a:pPr marL="0" indent="0">
              <a:buNone/>
            </a:pPr>
            <a:endParaRPr lang="en-GB" sz="1800" dirty="0"/>
          </a:p>
        </p:txBody>
      </p:sp>
      <p:pic>
        <p:nvPicPr>
          <p:cNvPr id="2" name="Content Placeholder 7">
            <a:extLst>
              <a:ext uri="{FF2B5EF4-FFF2-40B4-BE49-F238E27FC236}">
                <a16:creationId xmlns:a16="http://schemas.microsoft.com/office/drawing/2014/main" id="{7A32E133-E4CA-6400-8658-019DF40313FA}"/>
              </a:ext>
            </a:extLst>
          </p:cNvPr>
          <p:cNvPicPr>
            <a:picLocks noChangeAspect="1"/>
          </p:cNvPicPr>
          <p:nvPr/>
        </p:nvPicPr>
        <p:blipFill rotWithShape="1">
          <a:blip r:embed="rId3"/>
          <a:srcRect b="50129"/>
          <a:stretch/>
        </p:blipFill>
        <p:spPr>
          <a:xfrm>
            <a:off x="1835696" y="3291678"/>
            <a:ext cx="5839500" cy="1428011"/>
          </a:xfrm>
          <a:prstGeom prst="rect">
            <a:avLst/>
          </a:prstGeom>
        </p:spPr>
      </p:pic>
      <p:sp>
        <p:nvSpPr>
          <p:cNvPr id="5" name="TextBox 4">
            <a:extLst>
              <a:ext uri="{FF2B5EF4-FFF2-40B4-BE49-F238E27FC236}">
                <a16:creationId xmlns:a16="http://schemas.microsoft.com/office/drawing/2014/main" id="{120497DF-A749-EE90-5EFC-D9E1DEB0D27D}"/>
              </a:ext>
            </a:extLst>
          </p:cNvPr>
          <p:cNvSpPr txBox="1"/>
          <p:nvPr/>
        </p:nvSpPr>
        <p:spPr>
          <a:xfrm>
            <a:off x="4530715" y="3147662"/>
            <a:ext cx="3126921" cy="153888"/>
          </a:xfrm>
          <a:prstGeom prst="rect">
            <a:avLst/>
          </a:prstGeom>
          <a:noFill/>
        </p:spPr>
        <p:txBody>
          <a:bodyPr wrap="square" lIns="0" tIns="0" rIns="0" bIns="0" rtlCol="0">
            <a:spAutoFit/>
          </a:bodyPr>
          <a:lstStyle/>
          <a:p>
            <a:pPr algn="r"/>
            <a:r>
              <a:rPr lang="en-US" sz="1000" i="1" dirty="0"/>
              <a:t>Source: </a:t>
            </a:r>
            <a:r>
              <a:rPr lang="en-US" sz="1000" dirty="0"/>
              <a:t>MAP collaboration</a:t>
            </a:r>
            <a:endParaRPr lang="en-GB" sz="1000" dirty="0"/>
          </a:p>
        </p:txBody>
      </p:sp>
      <p:sp>
        <p:nvSpPr>
          <p:cNvPr id="6" name="Rectangle 5">
            <a:extLst>
              <a:ext uri="{FF2B5EF4-FFF2-40B4-BE49-F238E27FC236}">
                <a16:creationId xmlns:a16="http://schemas.microsoft.com/office/drawing/2014/main" id="{DCB5EDAF-3700-4C7E-BD3B-9AB390433930}"/>
              </a:ext>
            </a:extLst>
          </p:cNvPr>
          <p:cNvSpPr/>
          <p:nvPr/>
        </p:nvSpPr>
        <p:spPr>
          <a:xfrm>
            <a:off x="1858971" y="3321683"/>
            <a:ext cx="4950000" cy="1368000"/>
          </a:xfrm>
          <a:prstGeom prst="rect">
            <a:avLst/>
          </a:prstGeom>
          <a:solidFill>
            <a:schemeClr val="bg2">
              <a:lumMod val="50000"/>
              <a:alpha val="77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9286078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23CF0794-AFE3-DB9A-18E1-438D20D705EC}"/>
              </a:ext>
            </a:extLst>
          </p:cNvPr>
          <p:cNvSpPr>
            <a:spLocks noGrp="1"/>
          </p:cNvSpPr>
          <p:nvPr>
            <p:ph sz="quarter" idx="12"/>
          </p:nvPr>
        </p:nvSpPr>
        <p:spPr/>
        <p:txBody>
          <a:bodyPr/>
          <a:lstStyle/>
          <a:p>
            <a:pPr>
              <a:spcBef>
                <a:spcPts val="1200"/>
              </a:spcBef>
              <a:buClr>
                <a:schemeClr val="accent5"/>
              </a:buClr>
              <a:buFont typeface="Arial" panose="020B0604020202020204" pitchFamily="34" charset="0"/>
              <a:buChar char="•"/>
            </a:pPr>
            <a:r>
              <a:rPr lang="en-US" sz="1800" dirty="0"/>
              <a:t>The dipole (and quadrupole) </a:t>
            </a:r>
            <a:r>
              <a:rPr lang="en-US" sz="1800" b="1" dirty="0"/>
              <a:t>arc magnets </a:t>
            </a:r>
            <a:r>
              <a:rPr lang="en-US" sz="1800" dirty="0"/>
              <a:t>are starting to take shape, there is a </a:t>
            </a:r>
            <a:r>
              <a:rPr lang="en-US" sz="1800" b="1" dirty="0"/>
              <a:t>preliminary</a:t>
            </a:r>
            <a:r>
              <a:rPr lang="en-US" sz="1800" dirty="0"/>
              <a:t> </a:t>
            </a:r>
            <a:r>
              <a:rPr lang="en-US" sz="1800" b="1" dirty="0"/>
              <a:t>radial build </a:t>
            </a:r>
            <a:r>
              <a:rPr lang="en-US" sz="1800" dirty="0"/>
              <a:t>and </a:t>
            </a:r>
            <a:r>
              <a:rPr lang="en-US" sz="1800" b="1" dirty="0"/>
              <a:t>aperture</a:t>
            </a:r>
            <a:r>
              <a:rPr lang="en-US" sz="1800" dirty="0"/>
              <a:t>, the </a:t>
            </a:r>
            <a:r>
              <a:rPr lang="en-US" sz="1800" b="1" dirty="0"/>
              <a:t>beam-induced loads to the magnets are known</a:t>
            </a:r>
          </a:p>
          <a:p>
            <a:pPr>
              <a:spcBef>
                <a:spcPts val="1200"/>
              </a:spcBef>
              <a:buClr>
                <a:schemeClr val="accent5"/>
              </a:buClr>
              <a:buFont typeface="Arial" panose="020B0604020202020204" pitchFamily="34" charset="0"/>
              <a:buChar char="•"/>
            </a:pPr>
            <a:r>
              <a:rPr lang="en-US" sz="1800" dirty="0"/>
              <a:t>The rest of the </a:t>
            </a:r>
            <a:r>
              <a:rPr lang="en-US" sz="1800" b="1" dirty="0"/>
              <a:t>static heat loads need to be calculated </a:t>
            </a:r>
            <a:r>
              <a:rPr lang="en-US" sz="1800" dirty="0"/>
              <a:t>to have an idea of total heat load budget to the cold mass and the warmer “absorber” that intercepts incoming radiation</a:t>
            </a:r>
          </a:p>
          <a:p>
            <a:pPr>
              <a:spcBef>
                <a:spcPts val="1200"/>
              </a:spcBef>
              <a:buClr>
                <a:schemeClr val="accent5"/>
              </a:buClr>
              <a:buFont typeface="Arial" panose="020B0604020202020204" pitchFamily="34" charset="0"/>
              <a:buChar char="•"/>
            </a:pPr>
            <a:r>
              <a:rPr lang="en-US" sz="1800" dirty="0"/>
              <a:t>The </a:t>
            </a:r>
            <a:r>
              <a:rPr lang="en-US" sz="1800" b="1" dirty="0"/>
              <a:t>operating temperature needs to be defined </a:t>
            </a:r>
            <a:r>
              <a:rPr lang="en-US" sz="1800" dirty="0"/>
              <a:t>→ this depends not only on </a:t>
            </a:r>
            <a:r>
              <a:rPr lang="en-US" sz="1800" b="1" dirty="0"/>
              <a:t>conductor choice</a:t>
            </a:r>
            <a:r>
              <a:rPr lang="en-US" sz="1800" dirty="0"/>
              <a:t> and </a:t>
            </a:r>
            <a:r>
              <a:rPr lang="en-US" sz="1800" b="1" dirty="0"/>
              <a:t>magnet design</a:t>
            </a:r>
            <a:r>
              <a:rPr lang="en-US" sz="1800" dirty="0"/>
              <a:t>, but also on the </a:t>
            </a:r>
            <a:r>
              <a:rPr lang="en-US" sz="1800" b="1" dirty="0"/>
              <a:t>overall cost of cooling</a:t>
            </a:r>
          </a:p>
          <a:p>
            <a:pPr>
              <a:spcBef>
                <a:spcPts val="1200"/>
              </a:spcBef>
              <a:buClr>
                <a:schemeClr val="accent5"/>
              </a:buClr>
              <a:buFont typeface="Arial" panose="020B0604020202020204" pitchFamily="34" charset="0"/>
              <a:buChar char="•"/>
            </a:pPr>
            <a:r>
              <a:rPr lang="en-US" sz="1800" dirty="0"/>
              <a:t>This talk aims to define the range of </a:t>
            </a:r>
            <a:r>
              <a:rPr lang="en-US" sz="1800" b="1" dirty="0"/>
              <a:t>expected heat loads on the collider magnets </a:t>
            </a:r>
            <a:r>
              <a:rPr lang="en-US" sz="1800" dirty="0"/>
              <a:t>and to provide an </a:t>
            </a:r>
            <a:r>
              <a:rPr lang="en-US" sz="1800" b="1" dirty="0"/>
              <a:t>estimate of the resulting cooling effort</a:t>
            </a:r>
            <a:r>
              <a:rPr lang="en-US" sz="1800" dirty="0"/>
              <a:t> for each option</a:t>
            </a:r>
          </a:p>
        </p:txBody>
      </p:sp>
      <p:sp>
        <p:nvSpPr>
          <p:cNvPr id="3" name="Slide Number Placeholder 2">
            <a:extLst>
              <a:ext uri="{FF2B5EF4-FFF2-40B4-BE49-F238E27FC236}">
                <a16:creationId xmlns:a16="http://schemas.microsoft.com/office/drawing/2014/main" id="{7071C37D-24BC-AB1F-50F6-22082927A811}"/>
              </a:ext>
            </a:extLst>
          </p:cNvPr>
          <p:cNvSpPr>
            <a:spLocks noGrp="1"/>
          </p:cNvSpPr>
          <p:nvPr>
            <p:ph type="sldNum" sz="quarter" idx="4"/>
          </p:nvPr>
        </p:nvSpPr>
        <p:spPr/>
        <p:txBody>
          <a:bodyPr/>
          <a:lstStyle/>
          <a:p>
            <a:fld id="{974172A1-1CBF-0B40-9234-7D4D80EC19EA}" type="slidenum">
              <a:rPr lang="en-GB" smtClean="0"/>
              <a:pPr/>
              <a:t>4</a:t>
            </a:fld>
            <a:endParaRPr lang="en-GB" dirty="0"/>
          </a:p>
        </p:txBody>
      </p:sp>
      <p:sp>
        <p:nvSpPr>
          <p:cNvPr id="4" name="Title 3">
            <a:extLst>
              <a:ext uri="{FF2B5EF4-FFF2-40B4-BE49-F238E27FC236}">
                <a16:creationId xmlns:a16="http://schemas.microsoft.com/office/drawing/2014/main" id="{F82C1619-EA43-BF37-6598-EF02AD5929CB}"/>
              </a:ext>
            </a:extLst>
          </p:cNvPr>
          <p:cNvSpPr>
            <a:spLocks noGrp="1"/>
          </p:cNvSpPr>
          <p:nvPr>
            <p:ph type="title"/>
          </p:nvPr>
        </p:nvSpPr>
        <p:spPr/>
        <p:txBody>
          <a:bodyPr/>
          <a:lstStyle/>
          <a:p>
            <a:r>
              <a:rPr lang="en-US" dirty="0"/>
              <a:t>Introduction</a:t>
            </a:r>
            <a:endParaRPr lang="en-GB" dirty="0"/>
          </a:p>
        </p:txBody>
      </p:sp>
    </p:spTree>
    <p:extLst>
      <p:ext uri="{BB962C8B-B14F-4D97-AF65-F5344CB8AC3E}">
        <p14:creationId xmlns:p14="http://schemas.microsoft.com/office/powerpoint/2010/main" val="31106040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contenu 12"/>
          <p:cNvSpPr>
            <a:spLocks noGrp="1"/>
          </p:cNvSpPr>
          <p:nvPr>
            <p:ph sz="quarter" idx="12"/>
          </p:nvPr>
        </p:nvSpPr>
        <p:spPr>
          <a:xfrm>
            <a:off x="457200" y="1276350"/>
            <a:ext cx="8003232" cy="3536156"/>
          </a:xfrm>
        </p:spPr>
        <p:txBody>
          <a:bodyPr/>
          <a:lstStyle/>
          <a:p>
            <a:pPr marL="216000" indent="-216000">
              <a:buClr>
                <a:schemeClr val="accent5"/>
              </a:buClr>
              <a:buFont typeface="Arial" panose="020B0604020202020204" pitchFamily="34" charset="0"/>
              <a:buChar char="•"/>
            </a:pPr>
            <a:r>
              <a:rPr lang="en-US" sz="1600" dirty="0"/>
              <a:t>Radial build has evolved to include a </a:t>
            </a:r>
            <a:r>
              <a:rPr lang="en-US" sz="1600" b="1" dirty="0">
                <a:solidFill>
                  <a:schemeClr val="accent5"/>
                </a:solidFill>
              </a:rPr>
              <a:t>heat intercept </a:t>
            </a:r>
            <a:r>
              <a:rPr lang="en-US" sz="1600" dirty="0"/>
              <a:t>between the absorber and the coil</a:t>
            </a:r>
          </a:p>
          <a:p>
            <a:pPr marL="216000" indent="-216000">
              <a:buFont typeface="Arial" panose="020B0604020202020204" pitchFamily="34" charset="0"/>
              <a:buChar char="•"/>
            </a:pPr>
            <a:endParaRPr lang="en-US" sz="1600" dirty="0"/>
          </a:p>
          <a:p>
            <a:pPr marL="0" indent="0">
              <a:buNone/>
            </a:pPr>
            <a:endParaRPr lang="en-US" sz="1600" dirty="0"/>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5</a:t>
            </a:fld>
            <a:endParaRPr lang="en-GB" dirty="0"/>
          </a:p>
        </p:txBody>
      </p:sp>
      <p:sp>
        <p:nvSpPr>
          <p:cNvPr id="12" name="Titre 11"/>
          <p:cNvSpPr>
            <a:spLocks noGrp="1"/>
          </p:cNvSpPr>
          <p:nvPr>
            <p:ph type="title"/>
          </p:nvPr>
        </p:nvSpPr>
        <p:spPr/>
        <p:txBody>
          <a:bodyPr/>
          <a:lstStyle/>
          <a:p>
            <a:r>
              <a:rPr lang="en-US" b="1" dirty="0"/>
              <a:t>Radial build for collider arc magnets</a:t>
            </a:r>
            <a:endParaRPr lang="en-GB" dirty="0">
              <a:solidFill>
                <a:schemeClr val="accent1"/>
              </a:solidFill>
            </a:endParaRPr>
          </a:p>
        </p:txBody>
      </p:sp>
      <p:sp>
        <p:nvSpPr>
          <p:cNvPr id="7" name="TextBox 6">
            <a:extLst>
              <a:ext uri="{FF2B5EF4-FFF2-40B4-BE49-F238E27FC236}">
                <a16:creationId xmlns:a16="http://schemas.microsoft.com/office/drawing/2014/main" id="{F12BB0A5-06A4-6808-2BB9-674EDF9BD454}"/>
              </a:ext>
            </a:extLst>
          </p:cNvPr>
          <p:cNvSpPr txBox="1"/>
          <p:nvPr/>
        </p:nvSpPr>
        <p:spPr>
          <a:xfrm>
            <a:off x="1829615" y="2027284"/>
            <a:ext cx="3195408" cy="1938992"/>
          </a:xfrm>
          <a:prstGeom prst="rect">
            <a:avLst/>
          </a:prstGeom>
          <a:noFill/>
        </p:spPr>
        <p:txBody>
          <a:bodyPr wrap="square" rtlCol="0">
            <a:spAutoFit/>
          </a:bodyPr>
          <a:lstStyle/>
          <a:p>
            <a:pPr indent="-108000">
              <a:buFont typeface="Arial" panose="020B0604020202020204" pitchFamily="34" charset="0"/>
              <a:buChar char="•"/>
            </a:pPr>
            <a:r>
              <a:rPr lang="en-GB" sz="1000" dirty="0">
                <a:solidFill>
                  <a:srgbClr val="FFA500"/>
                </a:solidFill>
              </a:rPr>
              <a:t>Beam aperture (5σ) </a:t>
            </a:r>
            <a:r>
              <a:rPr lang="en-GB" sz="1000" dirty="0"/>
              <a:t>		23.5 mm radius</a:t>
            </a:r>
          </a:p>
          <a:p>
            <a:pPr indent="-108000">
              <a:buFont typeface="Arial" panose="020B0604020202020204" pitchFamily="34" charset="0"/>
              <a:buChar char="•"/>
            </a:pPr>
            <a:r>
              <a:rPr lang="en-GB" sz="1000" dirty="0">
                <a:solidFill>
                  <a:schemeClr val="accent3">
                    <a:lumMod val="75000"/>
                  </a:schemeClr>
                </a:solidFill>
              </a:rPr>
              <a:t>Cu layer beam screen</a:t>
            </a:r>
            <a:r>
              <a:rPr lang="en-GB" sz="1000" dirty="0"/>
              <a:t>		0.01 mm thick</a:t>
            </a:r>
          </a:p>
          <a:p>
            <a:pPr indent="-108000">
              <a:buFont typeface="Arial" panose="020B0604020202020204" pitchFamily="34" charset="0"/>
              <a:buChar char="•"/>
            </a:pPr>
            <a:r>
              <a:rPr lang="en-GB" sz="1000" dirty="0">
                <a:solidFill>
                  <a:srgbClr val="3E84C0"/>
                </a:solidFill>
              </a:rPr>
              <a:t>Tungsten absorber</a:t>
            </a:r>
            <a:r>
              <a:rPr lang="en-GB" sz="1000" dirty="0"/>
              <a:t>		40 mm thick</a:t>
            </a:r>
          </a:p>
          <a:p>
            <a:pPr indent="-108000">
              <a:buFont typeface="Arial" panose="020B0604020202020204" pitchFamily="34" charset="0"/>
              <a:buChar char="•"/>
            </a:pPr>
            <a:r>
              <a:rPr lang="en-GB" sz="1000" dirty="0">
                <a:solidFill>
                  <a:schemeClr val="accent6">
                    <a:lumMod val="20000"/>
                    <a:lumOff val="80000"/>
                  </a:schemeClr>
                </a:solidFill>
              </a:rPr>
              <a:t>Insulation space </a:t>
            </a:r>
            <a:r>
              <a:rPr lang="en-GB" sz="1000" dirty="0"/>
              <a:t>		5 mm thick</a:t>
            </a:r>
          </a:p>
          <a:p>
            <a:pPr indent="-108000">
              <a:buFont typeface="Arial" panose="020B0604020202020204" pitchFamily="34" charset="0"/>
              <a:buChar char="•"/>
            </a:pPr>
            <a:r>
              <a:rPr lang="en-GB" sz="1000" dirty="0">
                <a:solidFill>
                  <a:srgbClr val="FF4500"/>
                </a:solidFill>
              </a:rPr>
              <a:t>Heat intercept</a:t>
            </a:r>
            <a:r>
              <a:rPr lang="en-GB" sz="1000" dirty="0"/>
              <a:t>			1 mm thick</a:t>
            </a:r>
          </a:p>
          <a:p>
            <a:pPr indent="-108000">
              <a:buFont typeface="Arial" panose="020B0604020202020204" pitchFamily="34" charset="0"/>
              <a:buChar char="•"/>
            </a:pPr>
            <a:r>
              <a:rPr lang="en-GB" sz="1000" dirty="0">
                <a:solidFill>
                  <a:schemeClr val="accent6">
                    <a:lumMod val="20000"/>
                    <a:lumOff val="80000"/>
                  </a:schemeClr>
                </a:solidFill>
              </a:rPr>
              <a:t>Insulation space </a:t>
            </a:r>
            <a:r>
              <a:rPr lang="en-GB" sz="1000" dirty="0"/>
              <a:t>		5 mm thick</a:t>
            </a:r>
          </a:p>
          <a:p>
            <a:pPr indent="-108000">
              <a:buFont typeface="Arial" panose="020B0604020202020204" pitchFamily="34" charset="0"/>
              <a:buChar char="•"/>
            </a:pPr>
            <a:r>
              <a:rPr lang="en-GB" sz="1000" dirty="0">
                <a:solidFill>
                  <a:srgbClr val="008000"/>
                </a:solidFill>
              </a:rPr>
              <a:t>Beam pipe 	</a:t>
            </a:r>
            <a:r>
              <a:rPr lang="en-GB" sz="1000" dirty="0"/>
              <a:t>		3 mm thick</a:t>
            </a:r>
          </a:p>
          <a:p>
            <a:pPr indent="-108000">
              <a:buFont typeface="Arial" panose="020B0604020202020204" pitchFamily="34" charset="0"/>
              <a:buChar char="•"/>
            </a:pPr>
            <a:r>
              <a:rPr lang="en-GB" sz="1000" dirty="0">
                <a:solidFill>
                  <a:srgbClr val="FFA500"/>
                </a:solidFill>
              </a:rPr>
              <a:t>Kapton insulation</a:t>
            </a:r>
            <a:r>
              <a:rPr lang="en-GB" sz="1000" dirty="0"/>
              <a:t>		0.5 mm thick</a:t>
            </a:r>
          </a:p>
          <a:p>
            <a:pPr indent="-108000">
              <a:buFont typeface="Arial" panose="020B0604020202020204" pitchFamily="34" charset="0"/>
              <a:buChar char="•"/>
            </a:pPr>
            <a:r>
              <a:rPr lang="en-GB" sz="1000" dirty="0"/>
              <a:t>Clearance 			1 mm thick	</a:t>
            </a:r>
          </a:p>
          <a:p>
            <a:pPr indent="-108000">
              <a:buFont typeface="Arial" panose="020B0604020202020204" pitchFamily="34" charset="0"/>
              <a:buChar char="•"/>
            </a:pPr>
            <a:r>
              <a:rPr lang="en-GB" sz="1000" dirty="0">
                <a:solidFill>
                  <a:srgbClr val="254F73"/>
                </a:solidFill>
              </a:rPr>
              <a:t>Coil pack* </a:t>
            </a:r>
            <a:r>
              <a:rPr lang="en-GB" sz="1000" dirty="0"/>
              <a:t>			(60 mm thick)</a:t>
            </a:r>
            <a:br>
              <a:rPr lang="en-GB" sz="1000" dirty="0"/>
            </a:br>
            <a:r>
              <a:rPr lang="en-GB" sz="1000" dirty="0">
                <a:solidFill>
                  <a:srgbClr val="254F73"/>
                </a:solidFill>
              </a:rPr>
              <a:t>*thickness TBD, placeholder</a:t>
            </a:r>
            <a:endParaRPr lang="en-GB" sz="1000" dirty="0"/>
          </a:p>
          <a:p>
            <a:endParaRPr lang="en-GB" sz="1000" dirty="0"/>
          </a:p>
        </p:txBody>
      </p:sp>
      <p:grpSp>
        <p:nvGrpSpPr>
          <p:cNvPr id="18" name="Group 17">
            <a:extLst>
              <a:ext uri="{FF2B5EF4-FFF2-40B4-BE49-F238E27FC236}">
                <a16:creationId xmlns:a16="http://schemas.microsoft.com/office/drawing/2014/main" id="{CF6C2DC2-7D56-C167-929F-4A0659E7F9AC}"/>
              </a:ext>
            </a:extLst>
          </p:cNvPr>
          <p:cNvGrpSpPr/>
          <p:nvPr/>
        </p:nvGrpSpPr>
        <p:grpSpPr>
          <a:xfrm>
            <a:off x="3894221" y="1809916"/>
            <a:ext cx="3442262" cy="2732012"/>
            <a:chOff x="5683450" y="2122568"/>
            <a:chExt cx="3442262" cy="2732012"/>
          </a:xfrm>
        </p:grpSpPr>
        <p:pic>
          <p:nvPicPr>
            <p:cNvPr id="6" name="Picture 5" descr="A picture containing text, screenshot, diagram, font&#10;&#10;Description automatically generated">
              <a:extLst>
                <a:ext uri="{FF2B5EF4-FFF2-40B4-BE49-F238E27FC236}">
                  <a16:creationId xmlns:a16="http://schemas.microsoft.com/office/drawing/2014/main" id="{C6B7BD23-3188-F153-DEB2-2498241D1512}"/>
                </a:ext>
              </a:extLst>
            </p:cNvPr>
            <p:cNvPicPr>
              <a:picLocks noChangeAspect="1"/>
            </p:cNvPicPr>
            <p:nvPr/>
          </p:nvPicPr>
          <p:blipFill rotWithShape="1">
            <a:blip r:embed="rId2"/>
            <a:srcRect l="10069" r="20000"/>
            <a:stretch/>
          </p:blipFill>
          <p:spPr>
            <a:xfrm>
              <a:off x="6487101" y="2122568"/>
              <a:ext cx="2638611" cy="2515441"/>
            </a:xfrm>
            <a:prstGeom prst="rect">
              <a:avLst/>
            </a:prstGeom>
          </p:spPr>
        </p:pic>
        <p:sp>
          <p:nvSpPr>
            <p:cNvPr id="11" name="Arc 10">
              <a:extLst>
                <a:ext uri="{FF2B5EF4-FFF2-40B4-BE49-F238E27FC236}">
                  <a16:creationId xmlns:a16="http://schemas.microsoft.com/office/drawing/2014/main" id="{1632E60F-4077-E8CA-E1A8-BD4BB34AE3BD}"/>
                </a:ext>
              </a:extLst>
            </p:cNvPr>
            <p:cNvSpPr/>
            <p:nvPr/>
          </p:nvSpPr>
          <p:spPr>
            <a:xfrm rot="5032437">
              <a:off x="6904894" y="3688971"/>
              <a:ext cx="875763" cy="1179914"/>
            </a:xfrm>
            <a:prstGeom prst="arc">
              <a:avLst>
                <a:gd name="adj1" fmla="val 16200000"/>
                <a:gd name="adj2" fmla="val 387012"/>
              </a:avLst>
            </a:prstGeom>
            <a:ln>
              <a:solidFill>
                <a:srgbClr val="254F73"/>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solidFill>
                  <a:srgbClr val="D5D5D5"/>
                </a:solidFill>
              </a:endParaRPr>
            </a:p>
          </p:txBody>
        </p:sp>
        <p:sp>
          <p:nvSpPr>
            <p:cNvPr id="14" name="TextBox 13">
              <a:extLst>
                <a:ext uri="{FF2B5EF4-FFF2-40B4-BE49-F238E27FC236}">
                  <a16:creationId xmlns:a16="http://schemas.microsoft.com/office/drawing/2014/main" id="{69882196-0532-E3ED-F6A2-4D2EE3F1DA2F}"/>
                </a:ext>
              </a:extLst>
            </p:cNvPr>
            <p:cNvSpPr txBox="1"/>
            <p:nvPr/>
          </p:nvSpPr>
          <p:spPr>
            <a:xfrm>
              <a:off x="5683450" y="4577581"/>
              <a:ext cx="1659325" cy="276999"/>
            </a:xfrm>
            <a:prstGeom prst="rect">
              <a:avLst/>
            </a:prstGeom>
            <a:noFill/>
            <a:ln>
              <a:solidFill>
                <a:srgbClr val="254F73"/>
              </a:solidFill>
            </a:ln>
          </p:spPr>
          <p:txBody>
            <a:bodyPr wrap="square">
              <a:spAutoFit/>
            </a:bodyPr>
            <a:lstStyle/>
            <a:p>
              <a:r>
                <a:rPr lang="en-GB" sz="1200" dirty="0">
                  <a:solidFill>
                    <a:srgbClr val="254F73"/>
                  </a:solidFill>
                </a:rPr>
                <a:t>Coil aperture 158 mm</a:t>
              </a:r>
              <a:endParaRPr lang="en-GB" sz="1200" dirty="0"/>
            </a:p>
          </p:txBody>
        </p:sp>
      </p:grpSp>
    </p:spTree>
    <p:extLst>
      <p:ext uri="{BB962C8B-B14F-4D97-AF65-F5344CB8AC3E}">
        <p14:creationId xmlns:p14="http://schemas.microsoft.com/office/powerpoint/2010/main" val="2825202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5" name="Image 84" descr="MCC-LogoCERN.jpg"/>
          <p:cNvPicPr>
            <a:picLocks noChangeAspect="1"/>
          </p:cNvPicPr>
          <p:nvPr/>
        </p:nvPicPr>
        <p:blipFill>
          <a:blip r:embed="rId2"/>
          <a:stretch>
            <a:fillRect/>
          </a:stretch>
        </p:blipFill>
        <p:spPr>
          <a:xfrm>
            <a:off x="8077200" y="255900"/>
            <a:ext cx="838200" cy="838200"/>
          </a:xfrm>
          <a:prstGeom prst="rect">
            <a:avLst/>
          </a:prstGeom>
        </p:spPr>
      </p:pic>
      <p:pic>
        <p:nvPicPr>
          <p:cNvPr id="86" name="Image 85" descr="MCC-inernational-finalV01.png"/>
          <p:cNvPicPr>
            <a:picLocks noChangeAspect="1"/>
          </p:cNvPicPr>
          <p:nvPr/>
        </p:nvPicPr>
        <p:blipFill>
          <a:blip r:embed="rId3"/>
          <a:stretch>
            <a:fillRect/>
          </a:stretch>
        </p:blipFill>
        <p:spPr>
          <a:xfrm>
            <a:off x="132503" y="57150"/>
            <a:ext cx="1391497" cy="1391497"/>
          </a:xfrm>
          <a:prstGeom prst="rect">
            <a:avLst/>
          </a:prstGeom>
        </p:spPr>
      </p:pic>
      <p:sp>
        <p:nvSpPr>
          <p:cNvPr id="11" name="ZoneTexte 10"/>
          <p:cNvSpPr txBox="1"/>
          <p:nvPr/>
        </p:nvSpPr>
        <p:spPr>
          <a:xfrm>
            <a:off x="1817307" y="2427734"/>
            <a:ext cx="5509385" cy="584775"/>
          </a:xfrm>
          <a:prstGeom prst="rect">
            <a:avLst/>
          </a:prstGeom>
          <a:noFill/>
        </p:spPr>
        <p:txBody>
          <a:bodyPr wrap="square" rtlCol="0">
            <a:spAutoFit/>
          </a:bodyPr>
          <a:lstStyle/>
          <a:p>
            <a:pPr algn="ctr"/>
            <a:r>
              <a:rPr lang="en-GB" sz="3200" b="1" i="1" dirty="0">
                <a:latin typeface="Arial Narrow"/>
                <a:cs typeface="Arial Narrow"/>
              </a:rPr>
              <a:t>Heat load estimation</a:t>
            </a:r>
          </a:p>
        </p:txBody>
      </p:sp>
    </p:spTree>
    <p:extLst>
      <p:ext uri="{BB962C8B-B14F-4D97-AF65-F5344CB8AC3E}">
        <p14:creationId xmlns:p14="http://schemas.microsoft.com/office/powerpoint/2010/main" val="3045197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contenu 12"/>
          <p:cNvSpPr>
            <a:spLocks noGrp="1"/>
          </p:cNvSpPr>
          <p:nvPr>
            <p:ph sz="quarter" idx="12"/>
          </p:nvPr>
        </p:nvSpPr>
        <p:spPr>
          <a:xfrm>
            <a:off x="457200" y="1276350"/>
            <a:ext cx="8003232" cy="3536156"/>
          </a:xfrm>
        </p:spPr>
        <p:txBody>
          <a:bodyPr/>
          <a:lstStyle/>
          <a:p>
            <a:pPr marL="216000" indent="-216000">
              <a:buClr>
                <a:schemeClr val="accent5"/>
              </a:buClr>
              <a:buFont typeface="Arial" panose="020B0604020202020204" pitchFamily="34" charset="0"/>
              <a:buChar char="•"/>
            </a:pPr>
            <a:r>
              <a:rPr lang="en-US" sz="1600" dirty="0"/>
              <a:t>Radial build has evolved to include a </a:t>
            </a:r>
            <a:r>
              <a:rPr lang="en-US" sz="1600" b="1" dirty="0">
                <a:solidFill>
                  <a:schemeClr val="accent5"/>
                </a:solidFill>
              </a:rPr>
              <a:t>heat intercept </a:t>
            </a:r>
            <a:r>
              <a:rPr lang="en-US" sz="1600" dirty="0"/>
              <a:t>between the absorber and the coil</a:t>
            </a:r>
          </a:p>
          <a:p>
            <a:pPr marL="216000" indent="-216000">
              <a:buClr>
                <a:schemeClr val="accent5"/>
              </a:buClr>
              <a:buFont typeface="Arial" panose="020B0604020202020204" pitchFamily="34" charset="0"/>
              <a:buChar char="•"/>
            </a:pPr>
            <a:r>
              <a:rPr lang="en-US" sz="1600" dirty="0"/>
              <a:t>Baseline for heat load estimation/power consumption is </a:t>
            </a:r>
            <a:r>
              <a:rPr lang="en-US" sz="1600" b="1" dirty="0">
                <a:solidFill>
                  <a:schemeClr val="accent5"/>
                </a:solidFill>
              </a:rPr>
              <a:t>10 TeV machine</a:t>
            </a:r>
          </a:p>
          <a:p>
            <a:pPr marL="216000" indent="-216000">
              <a:buFont typeface="Arial" panose="020B0604020202020204" pitchFamily="34" charset="0"/>
              <a:buChar char="•"/>
            </a:pPr>
            <a:endParaRPr lang="en-US" sz="1600" dirty="0"/>
          </a:p>
          <a:p>
            <a:pPr marL="0" indent="0">
              <a:buNone/>
            </a:pPr>
            <a:endParaRPr lang="en-US" sz="1600" dirty="0"/>
          </a:p>
        </p:txBody>
      </p:sp>
      <p:sp>
        <p:nvSpPr>
          <p:cNvPr id="4" name="Espace réservé du numéro de diapositive 3"/>
          <p:cNvSpPr>
            <a:spLocks noGrp="1"/>
          </p:cNvSpPr>
          <p:nvPr>
            <p:ph type="sldNum" sz="quarter" idx="4"/>
          </p:nvPr>
        </p:nvSpPr>
        <p:spPr/>
        <p:txBody>
          <a:bodyPr/>
          <a:lstStyle/>
          <a:p>
            <a:fld id="{974172A1-1CBF-0B40-9234-7D4D80EC19EA}" type="slidenum">
              <a:rPr lang="en-GB" smtClean="0"/>
              <a:pPr/>
              <a:t>7</a:t>
            </a:fld>
            <a:endParaRPr lang="en-GB" dirty="0"/>
          </a:p>
        </p:txBody>
      </p:sp>
      <p:sp>
        <p:nvSpPr>
          <p:cNvPr id="12" name="Titre 11"/>
          <p:cNvSpPr>
            <a:spLocks noGrp="1"/>
          </p:cNvSpPr>
          <p:nvPr>
            <p:ph type="title"/>
          </p:nvPr>
        </p:nvSpPr>
        <p:spPr/>
        <p:txBody>
          <a:bodyPr/>
          <a:lstStyle/>
          <a:p>
            <a:r>
              <a:rPr lang="en-US" b="1" dirty="0"/>
              <a:t>Radial build for collider arc magnets</a:t>
            </a:r>
            <a:endParaRPr lang="en-GB" dirty="0">
              <a:solidFill>
                <a:schemeClr val="accent1"/>
              </a:solidFill>
            </a:endParaRPr>
          </a:p>
        </p:txBody>
      </p:sp>
      <p:pic>
        <p:nvPicPr>
          <p:cNvPr id="15" name="Picture 14">
            <a:extLst>
              <a:ext uri="{FF2B5EF4-FFF2-40B4-BE49-F238E27FC236}">
                <a16:creationId xmlns:a16="http://schemas.microsoft.com/office/drawing/2014/main" id="{BE571A52-7398-99F9-F8EC-6A9B89181B6C}"/>
              </a:ext>
            </a:extLst>
          </p:cNvPr>
          <p:cNvPicPr>
            <a:picLocks noChangeAspect="1"/>
          </p:cNvPicPr>
          <p:nvPr/>
        </p:nvPicPr>
        <p:blipFill>
          <a:blip r:embed="rId2"/>
          <a:stretch>
            <a:fillRect/>
          </a:stretch>
        </p:blipFill>
        <p:spPr>
          <a:xfrm>
            <a:off x="4325584" y="2205801"/>
            <a:ext cx="3058472" cy="885116"/>
          </a:xfrm>
          <a:prstGeom prst="rect">
            <a:avLst/>
          </a:prstGeom>
        </p:spPr>
      </p:pic>
      <p:sp>
        <p:nvSpPr>
          <p:cNvPr id="16" name="TextBox 15">
            <a:extLst>
              <a:ext uri="{FF2B5EF4-FFF2-40B4-BE49-F238E27FC236}">
                <a16:creationId xmlns:a16="http://schemas.microsoft.com/office/drawing/2014/main" id="{66AC42A1-1693-4DC8-3D30-E9BC21B0E5B1}"/>
              </a:ext>
            </a:extLst>
          </p:cNvPr>
          <p:cNvSpPr txBox="1"/>
          <p:nvPr/>
        </p:nvSpPr>
        <p:spPr>
          <a:xfrm>
            <a:off x="-27644" y="4811853"/>
            <a:ext cx="6903116" cy="230832"/>
          </a:xfrm>
          <a:prstGeom prst="rect">
            <a:avLst/>
          </a:prstGeom>
          <a:noFill/>
        </p:spPr>
        <p:txBody>
          <a:bodyPr wrap="square" rtlCol="0">
            <a:spAutoFit/>
          </a:bodyPr>
          <a:lstStyle/>
          <a:p>
            <a:r>
              <a:rPr lang="en-GB" sz="900" dirty="0"/>
              <a:t>Source: </a:t>
            </a:r>
            <a:r>
              <a:rPr lang="en-GB" sz="900" dirty="0">
                <a:hlinkClick r:id=""/>
              </a:rPr>
              <a:t>Informal meeting on muon collider absorber, vacuum and cryogenics integration (18 January 2023) · Indico (cern.ch) </a:t>
            </a:r>
            <a:endParaRPr lang="en-GB" sz="900" dirty="0"/>
          </a:p>
        </p:txBody>
      </p:sp>
      <p:sp>
        <p:nvSpPr>
          <p:cNvPr id="17" name="Rectangle: Rounded Corners 16">
            <a:extLst>
              <a:ext uri="{FF2B5EF4-FFF2-40B4-BE49-F238E27FC236}">
                <a16:creationId xmlns:a16="http://schemas.microsoft.com/office/drawing/2014/main" id="{76DF0161-F703-A9CF-A100-D6DD01AF31B0}"/>
              </a:ext>
            </a:extLst>
          </p:cNvPr>
          <p:cNvSpPr/>
          <p:nvPr/>
        </p:nvSpPr>
        <p:spPr>
          <a:xfrm>
            <a:off x="5644358" y="2838031"/>
            <a:ext cx="1697910" cy="227723"/>
          </a:xfrm>
          <a:prstGeom prst="roundRect">
            <a:avLst/>
          </a:prstGeom>
          <a:noFill/>
          <a:ln w="3810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2" name="Straight Arrow Connector 21">
            <a:extLst>
              <a:ext uri="{FF2B5EF4-FFF2-40B4-BE49-F238E27FC236}">
                <a16:creationId xmlns:a16="http://schemas.microsoft.com/office/drawing/2014/main" id="{9B90B8F4-6D70-B7F2-3EA7-D7D2FFA4BBC1}"/>
              </a:ext>
            </a:extLst>
          </p:cNvPr>
          <p:cNvCxnSpPr>
            <a:cxnSpLocks/>
          </p:cNvCxnSpPr>
          <p:nvPr/>
        </p:nvCxnSpPr>
        <p:spPr>
          <a:xfrm>
            <a:off x="6994796" y="3065754"/>
            <a:ext cx="0" cy="279809"/>
          </a:xfrm>
          <a:prstGeom prst="straightConnector1">
            <a:avLst/>
          </a:prstGeom>
          <a:ln>
            <a:solidFill>
              <a:schemeClr val="accent5"/>
            </a:solidFill>
            <a:tailEnd type="triangle"/>
          </a:ln>
          <a:effectLst/>
        </p:spPr>
        <p:style>
          <a:lnRef idx="2">
            <a:schemeClr val="accent1"/>
          </a:lnRef>
          <a:fillRef idx="0">
            <a:schemeClr val="accent1"/>
          </a:fillRef>
          <a:effectRef idx="1">
            <a:schemeClr val="accent1"/>
          </a:effectRef>
          <a:fontRef idx="minor">
            <a:schemeClr val="tx1"/>
          </a:fontRef>
        </p:style>
      </p:cxnSp>
      <p:sp>
        <p:nvSpPr>
          <p:cNvPr id="3" name="TextBox 2">
            <a:extLst>
              <a:ext uri="{FF2B5EF4-FFF2-40B4-BE49-F238E27FC236}">
                <a16:creationId xmlns:a16="http://schemas.microsoft.com/office/drawing/2014/main" id="{88796CC5-BDA5-98C9-219F-671B6180AEAC}"/>
              </a:ext>
            </a:extLst>
          </p:cNvPr>
          <p:cNvSpPr txBox="1"/>
          <p:nvPr/>
        </p:nvSpPr>
        <p:spPr>
          <a:xfrm>
            <a:off x="5766784" y="1978159"/>
            <a:ext cx="1541186" cy="276999"/>
          </a:xfrm>
          <a:prstGeom prst="rect">
            <a:avLst/>
          </a:prstGeom>
          <a:noFill/>
        </p:spPr>
        <p:txBody>
          <a:bodyPr wrap="square">
            <a:spAutoFit/>
          </a:bodyPr>
          <a:lstStyle/>
          <a:p>
            <a:pPr algn="ctr"/>
            <a:r>
              <a:rPr lang="en-GB" sz="1200" dirty="0">
                <a:solidFill>
                  <a:srgbClr val="254F73"/>
                </a:solidFill>
              </a:rPr>
              <a:t>To cold mass</a:t>
            </a:r>
          </a:p>
        </p:txBody>
      </p:sp>
      <p:sp>
        <p:nvSpPr>
          <p:cNvPr id="5" name="TextBox 4">
            <a:extLst>
              <a:ext uri="{FF2B5EF4-FFF2-40B4-BE49-F238E27FC236}">
                <a16:creationId xmlns:a16="http://schemas.microsoft.com/office/drawing/2014/main" id="{9803FABF-7CA9-8E16-B356-507C14A9E33F}"/>
              </a:ext>
            </a:extLst>
          </p:cNvPr>
          <p:cNvSpPr txBox="1"/>
          <p:nvPr/>
        </p:nvSpPr>
        <p:spPr>
          <a:xfrm>
            <a:off x="4684264" y="1975622"/>
            <a:ext cx="1089426" cy="276999"/>
          </a:xfrm>
          <a:prstGeom prst="rect">
            <a:avLst/>
          </a:prstGeom>
          <a:noFill/>
        </p:spPr>
        <p:txBody>
          <a:bodyPr wrap="square">
            <a:spAutoFit/>
          </a:bodyPr>
          <a:lstStyle/>
          <a:p>
            <a:pPr algn="ctr"/>
            <a:r>
              <a:rPr lang="en-GB" sz="1200" dirty="0">
                <a:solidFill>
                  <a:srgbClr val="3E84C0"/>
                </a:solidFill>
              </a:rPr>
              <a:t>To absorber</a:t>
            </a:r>
          </a:p>
        </p:txBody>
      </p:sp>
      <p:pic>
        <p:nvPicPr>
          <p:cNvPr id="2" name="Picture 2" descr="i.guim.co.uk/img/static/sys-images/Guardian/Pix/pi...">
            <a:extLst>
              <a:ext uri="{FF2B5EF4-FFF2-40B4-BE49-F238E27FC236}">
                <a16:creationId xmlns:a16="http://schemas.microsoft.com/office/drawing/2014/main" id="{6343CFA9-42C2-D28B-4BDD-A810D201137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792" r="31283"/>
          <a:stretch/>
        </p:blipFill>
        <p:spPr bwMode="auto">
          <a:xfrm>
            <a:off x="5125086" y="3585654"/>
            <a:ext cx="387126" cy="66283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1734FABD-04B2-DC24-C078-81A36412176E}"/>
              </a:ext>
            </a:extLst>
          </p:cNvPr>
          <p:cNvPicPr>
            <a:picLocks noChangeAspect="1"/>
          </p:cNvPicPr>
          <p:nvPr/>
        </p:nvPicPr>
        <p:blipFill>
          <a:blip r:embed="rId4"/>
          <a:stretch>
            <a:fillRect/>
          </a:stretch>
        </p:blipFill>
        <p:spPr>
          <a:xfrm>
            <a:off x="540856" y="2135141"/>
            <a:ext cx="3016229" cy="2440315"/>
          </a:xfrm>
          <a:prstGeom prst="rect">
            <a:avLst/>
          </a:prstGeom>
        </p:spPr>
      </p:pic>
      <p:sp>
        <p:nvSpPr>
          <p:cNvPr id="10" name="Rectangle: Rounded Corners 9">
            <a:extLst>
              <a:ext uri="{FF2B5EF4-FFF2-40B4-BE49-F238E27FC236}">
                <a16:creationId xmlns:a16="http://schemas.microsoft.com/office/drawing/2014/main" id="{09F4A3DD-173F-8AFF-1FB4-77407269111D}"/>
              </a:ext>
            </a:extLst>
          </p:cNvPr>
          <p:cNvSpPr/>
          <p:nvPr/>
        </p:nvSpPr>
        <p:spPr>
          <a:xfrm>
            <a:off x="5620327" y="3355298"/>
            <a:ext cx="2829452" cy="805439"/>
          </a:xfrm>
          <a:prstGeom prst="roundRect">
            <a:avLst/>
          </a:prstGeom>
          <a:solidFill>
            <a:schemeClr val="bg1"/>
          </a:solidFill>
          <a:ln w="1905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100" dirty="0">
                <a:solidFill>
                  <a:schemeClr val="tx1"/>
                </a:solidFill>
              </a:rPr>
              <a:t>From muon decay; total heat load must include substantial contributions, </a:t>
            </a:r>
            <a:r>
              <a:rPr lang="en-US" sz="1100" i="1" dirty="0">
                <a:solidFill>
                  <a:schemeClr val="tx1"/>
                </a:solidFill>
              </a:rPr>
              <a:t>e.g.</a:t>
            </a:r>
            <a:r>
              <a:rPr lang="en-US" sz="1100" dirty="0">
                <a:solidFill>
                  <a:schemeClr val="tx1"/>
                </a:solidFill>
              </a:rPr>
              <a:t> conduction, thermal radiation, supports…</a:t>
            </a:r>
            <a:endParaRPr lang="en-GB" sz="1100" dirty="0">
              <a:solidFill>
                <a:schemeClr val="tx1"/>
              </a:solidFill>
            </a:endParaRPr>
          </a:p>
        </p:txBody>
      </p:sp>
    </p:spTree>
    <p:extLst>
      <p:ext uri="{BB962C8B-B14F-4D97-AF65-F5344CB8AC3E}">
        <p14:creationId xmlns:p14="http://schemas.microsoft.com/office/powerpoint/2010/main" val="3262323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5BCA11E-1D5D-D83F-B36E-AA35393CEC49}"/>
              </a:ext>
            </a:extLst>
          </p:cNvPr>
          <p:cNvSpPr>
            <a:spLocks noGrp="1"/>
          </p:cNvSpPr>
          <p:nvPr>
            <p:ph type="sldNum" sz="quarter" idx="4"/>
          </p:nvPr>
        </p:nvSpPr>
        <p:spPr/>
        <p:txBody>
          <a:bodyPr/>
          <a:lstStyle/>
          <a:p>
            <a:fld id="{974172A1-1CBF-0B40-9234-7D4D80EC19EA}" type="slidenum">
              <a:rPr lang="en-GB" smtClean="0"/>
              <a:pPr/>
              <a:t>8</a:t>
            </a:fld>
            <a:endParaRPr lang="en-GB" dirty="0"/>
          </a:p>
        </p:txBody>
      </p:sp>
      <p:sp>
        <p:nvSpPr>
          <p:cNvPr id="4" name="Title 3">
            <a:extLst>
              <a:ext uri="{FF2B5EF4-FFF2-40B4-BE49-F238E27FC236}">
                <a16:creationId xmlns:a16="http://schemas.microsoft.com/office/drawing/2014/main" id="{CC2C7F60-6DD5-B59F-4C2A-E3131C3B7FED}"/>
              </a:ext>
            </a:extLst>
          </p:cNvPr>
          <p:cNvSpPr>
            <a:spLocks noGrp="1"/>
          </p:cNvSpPr>
          <p:nvPr>
            <p:ph type="title"/>
          </p:nvPr>
        </p:nvSpPr>
        <p:spPr/>
        <p:txBody>
          <a:bodyPr/>
          <a:lstStyle/>
          <a:p>
            <a:r>
              <a:rPr lang="en-GB" dirty="0"/>
              <a:t>(steady-state) Heat loads in the collider magnets</a:t>
            </a:r>
          </a:p>
        </p:txBody>
      </p:sp>
      <p:sp>
        <p:nvSpPr>
          <p:cNvPr id="7" name="TextBox 6">
            <a:extLst>
              <a:ext uri="{FF2B5EF4-FFF2-40B4-BE49-F238E27FC236}">
                <a16:creationId xmlns:a16="http://schemas.microsoft.com/office/drawing/2014/main" id="{B2ACADD3-5CAF-AAA5-9CC4-6F0AF474ADB1}"/>
              </a:ext>
            </a:extLst>
          </p:cNvPr>
          <p:cNvSpPr txBox="1"/>
          <p:nvPr/>
        </p:nvSpPr>
        <p:spPr>
          <a:xfrm>
            <a:off x="935534" y="1347614"/>
            <a:ext cx="7020841" cy="3754874"/>
          </a:xfrm>
          <a:prstGeom prst="rect">
            <a:avLst/>
          </a:prstGeom>
          <a:noFill/>
        </p:spPr>
        <p:txBody>
          <a:bodyPr wrap="square" rtlCol="0">
            <a:spAutoFit/>
          </a:bodyPr>
          <a:lstStyle/>
          <a:p>
            <a:r>
              <a:rPr lang="en-GB" sz="1400" dirty="0">
                <a:solidFill>
                  <a:schemeClr val="accent5"/>
                </a:solidFill>
              </a:rPr>
              <a:t>Static heat inleaks:</a:t>
            </a:r>
          </a:p>
          <a:p>
            <a:pPr marL="171450" indent="-171450">
              <a:buClr>
                <a:schemeClr val="accent5"/>
              </a:buClr>
              <a:buFont typeface="Arial" panose="020B0604020202020204" pitchFamily="34" charset="0"/>
              <a:buChar char="•"/>
            </a:pPr>
            <a:r>
              <a:rPr lang="en-GB" sz="1400" dirty="0"/>
              <a:t>Thermal radiation from thermal shield</a:t>
            </a:r>
          </a:p>
          <a:p>
            <a:pPr marL="171450" indent="-171450">
              <a:buClr>
                <a:schemeClr val="accent5"/>
              </a:buClr>
              <a:buFont typeface="Arial" panose="020B0604020202020204" pitchFamily="34" charset="0"/>
              <a:buChar char="•"/>
            </a:pPr>
            <a:r>
              <a:rPr lang="en-GB" sz="1400" dirty="0"/>
              <a:t>Thermal radiation from absorber</a:t>
            </a:r>
          </a:p>
          <a:p>
            <a:pPr marL="171450" indent="-171450">
              <a:buClr>
                <a:schemeClr val="accent5"/>
              </a:buClr>
              <a:buFont typeface="Arial" panose="020B0604020202020204" pitchFamily="34" charset="0"/>
              <a:buChar char="•"/>
            </a:pPr>
            <a:r>
              <a:rPr lang="en-GB" sz="1400" dirty="0"/>
              <a:t>Conduction via support posts</a:t>
            </a:r>
          </a:p>
          <a:p>
            <a:pPr marL="171450" indent="-171450">
              <a:buClr>
                <a:schemeClr val="accent5"/>
              </a:buClr>
              <a:buFont typeface="Arial" panose="020B0604020202020204" pitchFamily="34" charset="0"/>
              <a:buChar char="•"/>
            </a:pPr>
            <a:r>
              <a:rPr lang="en-GB" sz="1400" dirty="0"/>
              <a:t>Conduction via absorber supports</a:t>
            </a:r>
          </a:p>
          <a:p>
            <a:pPr>
              <a:buClr>
                <a:schemeClr val="accent1"/>
              </a:buClr>
            </a:pPr>
            <a:endParaRPr lang="en-GB" sz="1400" dirty="0"/>
          </a:p>
          <a:p>
            <a:r>
              <a:rPr lang="en-GB" sz="1400" dirty="0">
                <a:solidFill>
                  <a:schemeClr val="accent5"/>
                </a:solidFill>
              </a:rPr>
              <a:t>Beam-induced losses:</a:t>
            </a:r>
          </a:p>
          <a:p>
            <a:pPr marL="171450" indent="-171450">
              <a:buClr>
                <a:schemeClr val="accent5"/>
              </a:buClr>
              <a:buFont typeface="Arial" panose="020B0604020202020204" pitchFamily="34" charset="0"/>
              <a:buChar char="•"/>
            </a:pPr>
            <a:r>
              <a:rPr lang="en-GB" sz="1400" dirty="0"/>
              <a:t>Muon decay</a:t>
            </a:r>
          </a:p>
          <a:p>
            <a:pPr marL="171450" indent="-171450">
              <a:buClr>
                <a:schemeClr val="accent5"/>
              </a:buClr>
              <a:buFont typeface="Arial" panose="020B0604020202020204" pitchFamily="34" charset="0"/>
              <a:buChar char="•"/>
            </a:pPr>
            <a:r>
              <a:rPr lang="en-GB" sz="1400" dirty="0"/>
              <a:t>Image currents</a:t>
            </a:r>
          </a:p>
          <a:p>
            <a:pPr marL="171450" indent="-171450">
              <a:buClr>
                <a:schemeClr val="accent5"/>
              </a:buClr>
              <a:buFont typeface="Arial" panose="020B0604020202020204" pitchFamily="34" charset="0"/>
              <a:buChar char="•"/>
            </a:pPr>
            <a:r>
              <a:rPr lang="en-GB" sz="1400" dirty="0"/>
              <a:t>Synchrotron radiation</a:t>
            </a:r>
          </a:p>
          <a:p>
            <a:pPr marL="171450" indent="-171450">
              <a:buClr>
                <a:schemeClr val="accent5"/>
              </a:buClr>
              <a:buFont typeface="Arial" panose="020B0604020202020204" pitchFamily="34" charset="0"/>
              <a:buChar char="•"/>
            </a:pPr>
            <a:r>
              <a:rPr lang="en-GB" sz="1400" dirty="0"/>
              <a:t>E-cloud </a:t>
            </a:r>
          </a:p>
          <a:p>
            <a:pPr marL="171450" indent="-171450">
              <a:buClr>
                <a:schemeClr val="accent1"/>
              </a:buClr>
              <a:buFont typeface="Arial" panose="020B0604020202020204" pitchFamily="34" charset="0"/>
              <a:buChar char="•"/>
            </a:pPr>
            <a:endParaRPr lang="en-GB" sz="1400" b="1" dirty="0"/>
          </a:p>
          <a:p>
            <a:r>
              <a:rPr lang="en-GB" sz="1400" dirty="0">
                <a:solidFill>
                  <a:schemeClr val="accent5"/>
                </a:solidFill>
              </a:rPr>
              <a:t>Resistive heating:</a:t>
            </a:r>
          </a:p>
          <a:p>
            <a:pPr marL="171450" indent="-171450">
              <a:buClr>
                <a:schemeClr val="accent5"/>
              </a:buClr>
              <a:buFont typeface="Arial" panose="020B0604020202020204" pitchFamily="34" charset="0"/>
              <a:buChar char="•"/>
            </a:pPr>
            <a:r>
              <a:rPr lang="en-GB" sz="1400" dirty="0"/>
              <a:t>Magnet splices</a:t>
            </a:r>
          </a:p>
          <a:p>
            <a:pPr marL="171450" indent="-171450">
              <a:buClr>
                <a:schemeClr val="accent5"/>
              </a:buClr>
              <a:buFont typeface="Arial" panose="020B0604020202020204" pitchFamily="34" charset="0"/>
              <a:buChar char="•"/>
            </a:pPr>
            <a:r>
              <a:rPr lang="en-GB" sz="1400" dirty="0"/>
              <a:t>Current leads intercepts</a:t>
            </a:r>
          </a:p>
          <a:p>
            <a:pPr marL="171450" indent="-171450">
              <a:buClr>
                <a:schemeClr val="accent5"/>
              </a:buClr>
              <a:buFont typeface="Arial" panose="020B0604020202020204" pitchFamily="34" charset="0"/>
              <a:buChar char="•"/>
            </a:pPr>
            <a:r>
              <a:rPr lang="en-GB" sz="1400" dirty="0"/>
              <a:t>Additional heaters/instrumentation?</a:t>
            </a:r>
          </a:p>
          <a:p>
            <a:pPr marL="171450" indent="-171450">
              <a:buClr>
                <a:schemeClr val="accent1"/>
              </a:buClr>
              <a:buFont typeface="Arial" panose="020B0604020202020204" pitchFamily="34" charset="0"/>
              <a:buChar char="•"/>
            </a:pPr>
            <a:endParaRPr lang="en-GB" sz="1400" b="1" dirty="0"/>
          </a:p>
        </p:txBody>
      </p:sp>
      <p:sp>
        <p:nvSpPr>
          <p:cNvPr id="9" name="Arrow: Down 8">
            <a:extLst>
              <a:ext uri="{FF2B5EF4-FFF2-40B4-BE49-F238E27FC236}">
                <a16:creationId xmlns:a16="http://schemas.microsoft.com/office/drawing/2014/main" id="{6DFC974D-79A5-3446-C5AD-9E3E8DCE5B8B}"/>
              </a:ext>
            </a:extLst>
          </p:cNvPr>
          <p:cNvSpPr/>
          <p:nvPr/>
        </p:nvSpPr>
        <p:spPr>
          <a:xfrm rot="16200000">
            <a:off x="4638701" y="2859782"/>
            <a:ext cx="792088" cy="360040"/>
          </a:xfrm>
          <a:prstGeom prst="downArrow">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FD119DFA-81FB-36FF-A80D-10FE94F54D63}"/>
              </a:ext>
            </a:extLst>
          </p:cNvPr>
          <p:cNvSpPr txBox="1"/>
          <p:nvPr/>
        </p:nvSpPr>
        <p:spPr>
          <a:xfrm>
            <a:off x="5283399" y="2357254"/>
            <a:ext cx="3744416" cy="1200329"/>
          </a:xfrm>
          <a:prstGeom prst="rect">
            <a:avLst/>
          </a:prstGeom>
          <a:noFill/>
        </p:spPr>
        <p:txBody>
          <a:bodyPr wrap="square">
            <a:spAutoFit/>
          </a:bodyPr>
          <a:lstStyle/>
          <a:p>
            <a:r>
              <a:rPr lang="en-GB" sz="1800" dirty="0">
                <a:solidFill>
                  <a:schemeClr val="accent5"/>
                </a:solidFill>
              </a:rPr>
              <a:t>Deposited in:</a:t>
            </a:r>
          </a:p>
          <a:p>
            <a:pPr marL="171450" indent="-171450">
              <a:buClr>
                <a:schemeClr val="accent5"/>
              </a:buClr>
              <a:buFont typeface="Arial" panose="020B0604020202020204" pitchFamily="34" charset="0"/>
              <a:buChar char="•"/>
            </a:pPr>
            <a:r>
              <a:rPr lang="en-GB" sz="1800" dirty="0"/>
              <a:t>External (cryostat) thermal shield</a:t>
            </a:r>
          </a:p>
          <a:p>
            <a:pPr marL="171450" indent="-171450">
              <a:buClr>
                <a:schemeClr val="accent5"/>
              </a:buClr>
              <a:buFont typeface="Arial" panose="020B0604020202020204" pitchFamily="34" charset="0"/>
              <a:buChar char="•"/>
            </a:pPr>
            <a:r>
              <a:rPr lang="en-GB" sz="1800" dirty="0"/>
              <a:t>Coil pack/cold mass</a:t>
            </a:r>
          </a:p>
          <a:p>
            <a:pPr marL="171450" indent="-171450">
              <a:buClr>
                <a:schemeClr val="accent5"/>
              </a:buClr>
              <a:buFont typeface="Arial" panose="020B0604020202020204" pitchFamily="34" charset="0"/>
              <a:buChar char="•"/>
            </a:pPr>
            <a:r>
              <a:rPr lang="en-GB" sz="1800" dirty="0"/>
              <a:t>Absorber</a:t>
            </a:r>
          </a:p>
        </p:txBody>
      </p:sp>
      <p:sp>
        <p:nvSpPr>
          <p:cNvPr id="10" name="Right Bracket 9">
            <a:extLst>
              <a:ext uri="{FF2B5EF4-FFF2-40B4-BE49-F238E27FC236}">
                <a16:creationId xmlns:a16="http://schemas.microsoft.com/office/drawing/2014/main" id="{D404FE07-2DC6-E4E2-4123-8F21DC073095}"/>
              </a:ext>
            </a:extLst>
          </p:cNvPr>
          <p:cNvSpPr/>
          <p:nvPr/>
        </p:nvSpPr>
        <p:spPr>
          <a:xfrm>
            <a:off x="4355976" y="1311610"/>
            <a:ext cx="504056" cy="3456384"/>
          </a:xfrm>
          <a:prstGeom prst="rightBracket">
            <a:avLst/>
          </a:prstGeom>
          <a:ln>
            <a:solidFill>
              <a:schemeClr val="accent5"/>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194695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891DB365-0794-0754-566F-28074037BFAB}"/>
              </a:ext>
            </a:extLst>
          </p:cNvPr>
          <p:cNvSpPr>
            <a:spLocks noGrp="1"/>
          </p:cNvSpPr>
          <p:nvPr>
            <p:ph type="sldNum" sz="quarter" idx="4"/>
          </p:nvPr>
        </p:nvSpPr>
        <p:spPr/>
        <p:txBody>
          <a:bodyPr/>
          <a:lstStyle/>
          <a:p>
            <a:fld id="{974172A1-1CBF-0B40-9234-7D4D80EC19EA}" type="slidenum">
              <a:rPr lang="en-GB" smtClean="0"/>
              <a:pPr/>
              <a:t>9</a:t>
            </a:fld>
            <a:endParaRPr lang="en-GB" dirty="0"/>
          </a:p>
        </p:txBody>
      </p:sp>
      <p:sp>
        <p:nvSpPr>
          <p:cNvPr id="4" name="Title 3">
            <a:extLst>
              <a:ext uri="{FF2B5EF4-FFF2-40B4-BE49-F238E27FC236}">
                <a16:creationId xmlns:a16="http://schemas.microsoft.com/office/drawing/2014/main" id="{6DFDC06B-9722-63C8-1D9B-B4A90F64ACA3}"/>
              </a:ext>
            </a:extLst>
          </p:cNvPr>
          <p:cNvSpPr>
            <a:spLocks noGrp="1"/>
          </p:cNvSpPr>
          <p:nvPr>
            <p:ph type="title"/>
          </p:nvPr>
        </p:nvSpPr>
        <p:spPr/>
        <p:txBody>
          <a:bodyPr/>
          <a:lstStyle/>
          <a:p>
            <a:r>
              <a:rPr lang="en-GB" dirty="0"/>
              <a:t>(steady-state) Heat loads in the collider magnets</a:t>
            </a:r>
          </a:p>
        </p:txBody>
      </p:sp>
      <mc:AlternateContent xmlns:mc="http://schemas.openxmlformats.org/markup-compatibility/2006" xmlns:a14="http://schemas.microsoft.com/office/drawing/2010/main">
        <mc:Choice Requires="a14">
          <p:graphicFrame>
            <p:nvGraphicFramePr>
              <p:cNvPr id="5" name="Table 5">
                <a:extLst>
                  <a:ext uri="{FF2B5EF4-FFF2-40B4-BE49-F238E27FC236}">
                    <a16:creationId xmlns:a16="http://schemas.microsoft.com/office/drawing/2014/main" id="{36A684C7-6AE9-4D25-F108-8B9F89A90E33}"/>
                  </a:ext>
                </a:extLst>
              </p:cNvPr>
              <p:cNvGraphicFramePr>
                <a:graphicFrameLocks noGrp="1"/>
              </p:cNvGraphicFramePr>
              <p:nvPr/>
            </p:nvGraphicFramePr>
            <p:xfrm>
              <a:off x="755576" y="1419622"/>
              <a:ext cx="7563572" cy="3017520"/>
            </p:xfrm>
            <a:graphic>
              <a:graphicData uri="http://schemas.openxmlformats.org/drawingml/2006/table">
                <a:tbl>
                  <a:tblPr firstRow="1" bandRow="1">
                    <a:tableStyleId>{7DF18680-E054-41AD-8BC1-D1AEF772440D}</a:tableStyleId>
                  </a:tblPr>
                  <a:tblGrid>
                    <a:gridCol w="1008112">
                      <a:extLst>
                        <a:ext uri="{9D8B030D-6E8A-4147-A177-3AD203B41FA5}">
                          <a16:colId xmlns:a16="http://schemas.microsoft.com/office/drawing/2014/main" val="622388090"/>
                        </a:ext>
                      </a:extLst>
                    </a:gridCol>
                    <a:gridCol w="1440160">
                      <a:extLst>
                        <a:ext uri="{9D8B030D-6E8A-4147-A177-3AD203B41FA5}">
                          <a16:colId xmlns:a16="http://schemas.microsoft.com/office/drawing/2014/main" val="2914870751"/>
                        </a:ext>
                      </a:extLst>
                    </a:gridCol>
                    <a:gridCol w="1080120">
                      <a:extLst>
                        <a:ext uri="{9D8B030D-6E8A-4147-A177-3AD203B41FA5}">
                          <a16:colId xmlns:a16="http://schemas.microsoft.com/office/drawing/2014/main" val="3884527705"/>
                        </a:ext>
                      </a:extLst>
                    </a:gridCol>
                    <a:gridCol w="2555717">
                      <a:extLst>
                        <a:ext uri="{9D8B030D-6E8A-4147-A177-3AD203B41FA5}">
                          <a16:colId xmlns:a16="http://schemas.microsoft.com/office/drawing/2014/main" val="1269521544"/>
                        </a:ext>
                      </a:extLst>
                    </a:gridCol>
                    <a:gridCol w="1479463">
                      <a:extLst>
                        <a:ext uri="{9D8B030D-6E8A-4147-A177-3AD203B41FA5}">
                          <a16:colId xmlns:a16="http://schemas.microsoft.com/office/drawing/2014/main" val="104942056"/>
                        </a:ext>
                      </a:extLst>
                    </a:gridCol>
                  </a:tblGrid>
                  <a:tr h="370840">
                    <a:tc>
                      <a:txBody>
                        <a:bodyPr/>
                        <a:lstStyle/>
                        <a:p>
                          <a:pPr algn="ctr"/>
                          <a:endParaRPr lang="en-GB" dirty="0"/>
                        </a:p>
                      </a:txBody>
                      <a:tcPr/>
                    </a:tc>
                    <a:tc>
                      <a:txBody>
                        <a:bodyPr/>
                        <a:lstStyle/>
                        <a:p>
                          <a:endParaRPr lang="en-GB" dirty="0"/>
                        </a:p>
                      </a:txBody>
                      <a:tcPr/>
                    </a:tc>
                    <a:tc>
                      <a:txBody>
                        <a:bodyPr/>
                        <a:lstStyle/>
                        <a:p>
                          <a:pPr algn="ctr"/>
                          <a:r>
                            <a:rPr lang="en-GB" sz="1100" dirty="0"/>
                            <a:t>Absorber</a:t>
                          </a:r>
                        </a:p>
                      </a:txBody>
                      <a:tcPr anchor="ctr"/>
                    </a:tc>
                    <a:tc>
                      <a:txBody>
                        <a:bodyPr/>
                        <a:lstStyle/>
                        <a:p>
                          <a:pPr algn="ctr"/>
                          <a:r>
                            <a:rPr lang="en-GB" sz="1100" dirty="0"/>
                            <a:t>Cold mass</a:t>
                          </a:r>
                        </a:p>
                      </a:txBody>
                      <a:tcPr anchor="ctr"/>
                    </a:tc>
                    <a:tc>
                      <a:txBody>
                        <a:bodyPr/>
                        <a:lstStyle/>
                        <a:p>
                          <a:pPr algn="ctr"/>
                          <a:r>
                            <a:rPr lang="en-GB" sz="1100" dirty="0"/>
                            <a:t>Thermal shield</a:t>
                          </a:r>
                        </a:p>
                      </a:txBody>
                      <a:tcPr anchor="ctr"/>
                    </a:tc>
                    <a:extLst>
                      <a:ext uri="{0D108BD9-81ED-4DB2-BD59-A6C34878D82A}">
                        <a16:rowId xmlns:a16="http://schemas.microsoft.com/office/drawing/2014/main" val="3525246332"/>
                      </a:ext>
                    </a:extLst>
                  </a:tr>
                  <a:tr h="370840">
                    <a:tc rowSpan="2">
                      <a:txBody>
                        <a:bodyPr/>
                        <a:lstStyle/>
                        <a:p>
                          <a:pPr algn="ctr"/>
                          <a:r>
                            <a:rPr lang="en-GB" sz="1000" dirty="0"/>
                            <a:t>Static heat </a:t>
                          </a:r>
                          <a:br>
                            <a:rPr lang="en-GB" sz="1000" dirty="0"/>
                          </a:br>
                          <a:r>
                            <a:rPr lang="en-GB" sz="1000" dirty="0"/>
                            <a:t>in-leaks</a:t>
                          </a:r>
                        </a:p>
                      </a:txBody>
                      <a:tcPr anchor="ctr"/>
                    </a:tc>
                    <a:tc>
                      <a:txBody>
                        <a:bodyPr/>
                        <a:lstStyle/>
                        <a:p>
                          <a:pPr algn="ctr"/>
                          <a:r>
                            <a:rPr lang="en-GB" sz="1000" dirty="0"/>
                            <a:t>Conduction via support posts</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a:t>
                          </a:r>
                        </a:p>
                      </a:txBody>
                      <a:tcPr anchor="ctr"/>
                    </a:tc>
                    <a:tc>
                      <a:txBody>
                        <a:bodyPr/>
                        <a:lstStyle/>
                        <a:p>
                          <a:pPr algn="l"/>
                          <a:r>
                            <a:rPr lang="en-US" sz="1000" b="0" dirty="0"/>
                            <a:t>from absorber: </a:t>
                          </a:r>
                          <a14:m>
                            <m:oMath xmlns:m="http://schemas.openxmlformats.org/officeDocument/2006/math">
                              <m:r>
                                <a:rPr lang="en-US" sz="1000" b="0" smtClean="0">
                                  <a:latin typeface="Cambria Math" panose="02040503050406030204" pitchFamily="18" charset="0"/>
                                </a:rPr>
                                <m:t>𝑓</m:t>
                              </m:r>
                              <m:r>
                                <a:rPr lang="en-US" sz="1000" b="0"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smtClean="0">
                                      <a:latin typeface="Cambria Math" panose="02040503050406030204" pitchFamily="18" charset="0"/>
                                    </a:rPr>
                                    <m:t>𝑇</m:t>
                                  </m:r>
                                </m:e>
                                <m:sub>
                                  <m:r>
                                    <a:rPr lang="en-US" sz="1000" b="0" smtClean="0">
                                      <a:latin typeface="Cambria Math" panose="02040503050406030204" pitchFamily="18" charset="0"/>
                                    </a:rPr>
                                    <m:t>𝑎𝑏𝑠𝑜𝑟𝑏𝑒𝑟</m:t>
                                  </m:r>
                                </m:sub>
                              </m:sSub>
                              <m:r>
                                <a:rPr lang="en-US" sz="1000" b="0"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smtClean="0">
                                      <a:latin typeface="Cambria Math" panose="02040503050406030204" pitchFamily="18" charset="0"/>
                                    </a:rPr>
                                    <m:t>𝑡h𝑖𝑐𝑘</m:t>
                                  </m:r>
                                </m:e>
                                <m:sub>
                                  <m:r>
                                    <a:rPr lang="en-US" sz="1000" b="0" smtClean="0">
                                      <a:latin typeface="Cambria Math" panose="02040503050406030204" pitchFamily="18" charset="0"/>
                                    </a:rPr>
                                    <m:t>𝑎𝑏𝑠𝑜𝑟𝑏𝑒𝑟</m:t>
                                  </m:r>
                                </m:sub>
                              </m:sSub>
                              <m:r>
                                <a:rPr lang="en-US" sz="1000" b="0" smtClean="0">
                                  <a:latin typeface="Cambria Math" panose="02040503050406030204" pitchFamily="18" charset="0"/>
                                </a:rPr>
                                <m:t>)</m:t>
                              </m:r>
                            </m:oMath>
                          </a14:m>
                          <a:endParaRPr lang="en-GB" sz="10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b="0" dirty="0"/>
                            <a:t>from thermal shield: </a:t>
                          </a:r>
                          <a14:m>
                            <m:oMath xmlns:m="http://schemas.openxmlformats.org/officeDocument/2006/math">
                              <m:r>
                                <a:rPr lang="en-US" sz="1000" b="0" smtClean="0">
                                  <a:latin typeface="Cambria Math" panose="02040503050406030204" pitchFamily="18" charset="0"/>
                                </a:rPr>
                                <m:t>𝑓</m:t>
                              </m:r>
                              <m:r>
                                <a:rPr lang="en-US" sz="1000" b="0"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smtClean="0">
                                      <a:latin typeface="Cambria Math" panose="02040503050406030204" pitchFamily="18" charset="0"/>
                                    </a:rPr>
                                    <m:t>𝑇</m:t>
                                  </m:r>
                                </m:e>
                                <m:sub>
                                  <m:r>
                                    <a:rPr lang="en-US" sz="1000" b="0" smtClean="0">
                                      <a:latin typeface="Cambria Math" panose="02040503050406030204" pitchFamily="18" charset="0"/>
                                    </a:rPr>
                                    <m:t>𝑠h𝑖𝑒𝑙𝑑</m:t>
                                  </m:r>
                                </m:sub>
                              </m:sSub>
                              <m:r>
                                <a:rPr lang="en-US" sz="1000" b="0" smtClean="0">
                                  <a:latin typeface="Cambria Math" panose="02040503050406030204" pitchFamily="18" charset="0"/>
                                </a:rPr>
                                <m:t>)</m:t>
                              </m:r>
                            </m:oMath>
                          </a14:m>
                          <a:endParaRPr lang="en-GB" sz="10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b="0" dirty="0"/>
                            <a:t>from RT: </a:t>
                          </a:r>
                          <a14:m>
                            <m:oMath xmlns:m="http://schemas.openxmlformats.org/officeDocument/2006/math">
                              <m:r>
                                <a:rPr lang="en-US" sz="1000" b="0" smtClean="0">
                                  <a:latin typeface="Cambria Math" panose="02040503050406030204" pitchFamily="18" charset="0"/>
                                </a:rPr>
                                <m:t>𝑓</m:t>
                              </m:r>
                              <m:r>
                                <a:rPr lang="en-US" sz="1000" b="0"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smtClean="0">
                                      <a:latin typeface="Cambria Math" panose="02040503050406030204" pitchFamily="18" charset="0"/>
                                    </a:rPr>
                                    <m:t>𝑇</m:t>
                                  </m:r>
                                </m:e>
                                <m:sub>
                                  <m:r>
                                    <a:rPr lang="en-US" sz="1000" b="0" smtClean="0">
                                      <a:latin typeface="Cambria Math" panose="02040503050406030204" pitchFamily="18" charset="0"/>
                                    </a:rPr>
                                    <m:t>𝑠h𝑖𝑒𝑙𝑑</m:t>
                                  </m:r>
                                </m:sub>
                              </m:sSub>
                              <m:r>
                                <a:rPr lang="en-US" sz="1000" b="0" smtClean="0">
                                  <a:latin typeface="Cambria Math" panose="02040503050406030204" pitchFamily="18" charset="0"/>
                                </a:rPr>
                                <m:t>)</m:t>
                              </m:r>
                            </m:oMath>
                          </a14:m>
                          <a:endParaRPr lang="en-GB" sz="1000" dirty="0"/>
                        </a:p>
                      </a:txBody>
                      <a:tcPr anchor="ctr"/>
                    </a:tc>
                    <a:extLst>
                      <a:ext uri="{0D108BD9-81ED-4DB2-BD59-A6C34878D82A}">
                        <a16:rowId xmlns:a16="http://schemas.microsoft.com/office/drawing/2014/main" val="1971343248"/>
                      </a:ext>
                    </a:extLst>
                  </a:tr>
                  <a:tr h="360442">
                    <a:tc v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00" b="0" u="none" strike="noStrike" kern="1200" cap="none" spc="0" normalizeH="0" baseline="0" noProof="0" dirty="0">
                              <a:ln>
                                <a:noFill/>
                              </a:ln>
                              <a:solidFill>
                                <a:prstClr val="black"/>
                              </a:solidFill>
                              <a:effectLst/>
                              <a:uLnTx/>
                              <a:uFillTx/>
                            </a:rPr>
                            <a:t>Thermal radiation</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a:t>
                          </a:r>
                        </a:p>
                      </a:txBody>
                      <a:tcPr anchor="ctr"/>
                    </a:tc>
                    <a:tc>
                      <a:txBody>
                        <a:bodyPr/>
                        <a:lstStyle/>
                        <a:p>
                          <a:pPr algn="l"/>
                          <a:r>
                            <a:rPr lang="en-US" sz="1000" b="0" dirty="0"/>
                            <a:t>from absorber: </a:t>
                          </a:r>
                          <a14:m>
                            <m:oMath xmlns:m="http://schemas.openxmlformats.org/officeDocument/2006/math">
                              <m:r>
                                <a:rPr lang="en-US" sz="1000" b="0" smtClean="0">
                                  <a:latin typeface="Cambria Math" panose="02040503050406030204" pitchFamily="18" charset="0"/>
                                </a:rPr>
                                <m:t>𝑓</m:t>
                              </m:r>
                              <m:r>
                                <a:rPr lang="en-US" sz="1000" b="0"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smtClean="0">
                                      <a:latin typeface="Cambria Math" panose="02040503050406030204" pitchFamily="18" charset="0"/>
                                    </a:rPr>
                                    <m:t>𝑇</m:t>
                                  </m:r>
                                </m:e>
                                <m:sub>
                                  <m:r>
                                    <a:rPr lang="en-US" sz="1000" b="0" smtClean="0">
                                      <a:latin typeface="Cambria Math" panose="02040503050406030204" pitchFamily="18" charset="0"/>
                                    </a:rPr>
                                    <m:t>𝑎𝑏𝑠𝑜𝑟𝑏𝑒𝑟</m:t>
                                  </m:r>
                                </m:sub>
                              </m:sSub>
                              <m:r>
                                <a:rPr lang="en-US" sz="1000" b="0" smtClean="0">
                                  <a:latin typeface="Cambria Math" panose="02040503050406030204" pitchFamily="18" charset="0"/>
                                </a:rPr>
                                <m:t>)</m:t>
                              </m:r>
                            </m:oMath>
                          </a14:m>
                          <a:endParaRPr lang="en-GB" sz="1000" dirty="0"/>
                        </a:p>
                        <a:p>
                          <a:pPr marL="0" marR="0" lvl="0" indent="0" algn="l" defTabSz="457200" rtl="0" eaLnBrk="1" fontAlgn="auto" latinLnBrk="0" hangingPunct="1">
                            <a:lnSpc>
                              <a:spcPct val="100000"/>
                            </a:lnSpc>
                            <a:spcBef>
                              <a:spcPts val="0"/>
                            </a:spcBef>
                            <a:spcAft>
                              <a:spcPts val="0"/>
                            </a:spcAft>
                            <a:buClrTx/>
                            <a:buSzTx/>
                            <a:buFontTx/>
                            <a:buNone/>
                            <a:tabLst/>
                            <a:defRPr/>
                          </a:pPr>
                          <a:r>
                            <a:rPr lang="en-US" sz="1000" b="0" dirty="0"/>
                            <a:t>from thermal shield: </a:t>
                          </a:r>
                          <a14:m>
                            <m:oMath xmlns:m="http://schemas.openxmlformats.org/officeDocument/2006/math">
                              <m:r>
                                <a:rPr lang="en-US" sz="1000" b="0" smtClean="0">
                                  <a:latin typeface="Cambria Math" panose="02040503050406030204" pitchFamily="18" charset="0"/>
                                </a:rPr>
                                <m:t>𝑓</m:t>
                              </m:r>
                              <m:r>
                                <a:rPr lang="en-US" sz="1000" b="0"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smtClean="0">
                                      <a:latin typeface="Cambria Math" panose="02040503050406030204" pitchFamily="18" charset="0"/>
                                    </a:rPr>
                                    <m:t>𝑇</m:t>
                                  </m:r>
                                </m:e>
                                <m:sub>
                                  <m:r>
                                    <a:rPr lang="en-US" sz="1000" b="0" smtClean="0">
                                      <a:latin typeface="Cambria Math" panose="02040503050406030204" pitchFamily="18" charset="0"/>
                                    </a:rPr>
                                    <m:t>𝑠h𝑖𝑒𝑙𝑑</m:t>
                                  </m:r>
                                </m:sub>
                              </m:sSub>
                              <m:r>
                                <a:rPr lang="en-US" sz="1000" b="0" smtClean="0">
                                  <a:latin typeface="Cambria Math" panose="02040503050406030204" pitchFamily="18" charset="0"/>
                                </a:rPr>
                                <m:t>)</m:t>
                              </m:r>
                            </m:oMath>
                          </a14:m>
                          <a:endParaRPr lang="en-GB" sz="1000" dirty="0"/>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000" b="0" dirty="0"/>
                            <a:t>from RT: </a:t>
                          </a:r>
                          <a14:m>
                            <m:oMath xmlns:m="http://schemas.openxmlformats.org/officeDocument/2006/math">
                              <m:r>
                                <a:rPr lang="en-US" sz="1000" b="0" smtClean="0">
                                  <a:latin typeface="Cambria Math" panose="02040503050406030204" pitchFamily="18" charset="0"/>
                                </a:rPr>
                                <m:t>𝑓</m:t>
                              </m:r>
                              <m:r>
                                <a:rPr lang="en-US" sz="1000" b="0" smtClean="0">
                                  <a:latin typeface="Cambria Math" panose="02040503050406030204" pitchFamily="18" charset="0"/>
                                </a:rPr>
                                <m:t>(</m:t>
                              </m:r>
                              <m:sSub>
                                <m:sSubPr>
                                  <m:ctrlPr>
                                    <a:rPr lang="en-US" sz="1000" b="0" i="1" smtClean="0">
                                      <a:latin typeface="Cambria Math" panose="02040503050406030204" pitchFamily="18" charset="0"/>
                                    </a:rPr>
                                  </m:ctrlPr>
                                </m:sSubPr>
                                <m:e>
                                  <m:r>
                                    <a:rPr lang="en-US" sz="1000" b="0" smtClean="0">
                                      <a:latin typeface="Cambria Math" panose="02040503050406030204" pitchFamily="18" charset="0"/>
                                    </a:rPr>
                                    <m:t>𝑇</m:t>
                                  </m:r>
                                </m:e>
                                <m:sub>
                                  <m:r>
                                    <a:rPr lang="en-US" sz="1000" b="0" smtClean="0">
                                      <a:latin typeface="Cambria Math" panose="02040503050406030204" pitchFamily="18" charset="0"/>
                                    </a:rPr>
                                    <m:t>𝑠h𝑖𝑒𝑙𝑑</m:t>
                                  </m:r>
                                </m:sub>
                              </m:sSub>
                              <m:r>
                                <a:rPr lang="en-US" sz="1000" b="0" smtClean="0">
                                  <a:latin typeface="Cambria Math" panose="02040503050406030204" pitchFamily="18" charset="0"/>
                                </a:rPr>
                                <m:t>)</m:t>
                              </m:r>
                            </m:oMath>
                          </a14:m>
                          <a:endParaRPr lang="en-GB" sz="1000" dirty="0"/>
                        </a:p>
                      </a:txBody>
                      <a:tcPr anchor="ctr"/>
                    </a:tc>
                    <a:extLst>
                      <a:ext uri="{0D108BD9-81ED-4DB2-BD59-A6C34878D82A}">
                        <a16:rowId xmlns:a16="http://schemas.microsoft.com/office/drawing/2014/main" val="1308010193"/>
                      </a:ext>
                    </a:extLst>
                  </a:tr>
                  <a:tr h="370840">
                    <a:tc rowSpan="4">
                      <a:txBody>
                        <a:bodyPr/>
                        <a:lstStyle/>
                        <a:p>
                          <a:pPr algn="ctr"/>
                          <a:r>
                            <a:rPr lang="en-GB" sz="1000" dirty="0"/>
                            <a:t>Beam-induced</a:t>
                          </a:r>
                        </a:p>
                      </a:txBody>
                      <a:tcPr anchor="ctr"/>
                    </a:tc>
                    <a:tc>
                      <a:txBody>
                        <a:bodyPr/>
                        <a:lstStyle/>
                        <a:p>
                          <a:pPr algn="ctr"/>
                          <a:r>
                            <a:rPr lang="en-GB" sz="1000" dirty="0"/>
                            <a:t>Muon decay</a:t>
                          </a:r>
                        </a:p>
                      </a:txBody>
                      <a:tcPr anchor="ctr"/>
                    </a:tc>
                    <a:tc>
                      <a:txBody>
                        <a:bodyPr/>
                        <a:lstStyle/>
                        <a:p>
                          <a:pPr algn="ctr"/>
                          <a:r>
                            <a:rPr lang="en-GB" sz="1000" dirty="0"/>
                            <a:t>500 W/m</a:t>
                          </a:r>
                        </a:p>
                      </a:txBody>
                      <a:tcPr anchor="ct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000" b="0" smtClean="0">
                                  <a:latin typeface="Cambria Math" panose="02040503050406030204" pitchFamily="18" charset="0"/>
                                </a:rPr>
                                <m:t>𝑓</m:t>
                              </m:r>
                              <m:d>
                                <m:dPr>
                                  <m:ctrlPr>
                                    <a:rPr lang="en-US" sz="1000" b="0" i="1" smtClean="0">
                                      <a:latin typeface="Cambria Math" panose="02040503050406030204" pitchFamily="18" charset="0"/>
                                    </a:rPr>
                                  </m:ctrlPr>
                                </m:dPr>
                                <m:e>
                                  <m:r>
                                    <a:rPr lang="en-US" sz="1000" b="0" smtClean="0">
                                      <a:latin typeface="Cambria Math" panose="02040503050406030204" pitchFamily="18" charset="0"/>
                                    </a:rPr>
                                    <m:t>𝑡h𝑖𝑐</m:t>
                                  </m:r>
                                  <m:sSub>
                                    <m:sSubPr>
                                      <m:ctrlPr>
                                        <a:rPr lang="en-US" sz="1000" b="0" i="1" smtClean="0">
                                          <a:latin typeface="Cambria Math" panose="02040503050406030204" pitchFamily="18" charset="0"/>
                                        </a:rPr>
                                      </m:ctrlPr>
                                    </m:sSubPr>
                                    <m:e>
                                      <m:r>
                                        <a:rPr lang="en-US" sz="1000" b="0" smtClean="0">
                                          <a:latin typeface="Cambria Math" panose="02040503050406030204" pitchFamily="18" charset="0"/>
                                        </a:rPr>
                                        <m:t>𝑘</m:t>
                                      </m:r>
                                    </m:e>
                                    <m:sub>
                                      <m:r>
                                        <a:rPr lang="en-US" sz="1000" b="0" smtClean="0">
                                          <a:latin typeface="Cambria Math" panose="02040503050406030204" pitchFamily="18" charset="0"/>
                                        </a:rPr>
                                        <m:t>𝑎𝑏𝑠𝑜𝑟𝑏𝑒𝑟</m:t>
                                      </m:r>
                                    </m:sub>
                                  </m:sSub>
                                </m:e>
                              </m:d>
                            </m:oMath>
                          </a14:m>
                          <a:r>
                            <a:rPr lang="en-GB" sz="1000" dirty="0"/>
                            <a:t>: between 4 – 8 W/m</a:t>
                          </a:r>
                        </a:p>
                      </a:txBody>
                      <a:tcPr anchor="ctr"/>
                    </a:tc>
                    <a:tc>
                      <a:txBody>
                        <a:bodyPr/>
                        <a:lstStyle/>
                        <a:p>
                          <a:pPr algn="ctr"/>
                          <a:r>
                            <a:rPr lang="en-GB" sz="1000" dirty="0"/>
                            <a:t>– </a:t>
                          </a:r>
                        </a:p>
                      </a:txBody>
                      <a:tcPr anchor="ctr"/>
                    </a:tc>
                    <a:extLst>
                      <a:ext uri="{0D108BD9-81ED-4DB2-BD59-A6C34878D82A}">
                        <a16:rowId xmlns:a16="http://schemas.microsoft.com/office/drawing/2014/main" val="339067850"/>
                      </a:ext>
                    </a:extLst>
                  </a:tr>
                  <a:tr h="370840">
                    <a:tc vMerge="1">
                      <a:txBody>
                        <a:bodyPr/>
                        <a:lstStyle/>
                        <a:p>
                          <a:endParaRPr lang="en-GB"/>
                        </a:p>
                      </a:txBody>
                      <a:tcPr/>
                    </a:tc>
                    <a:tc>
                      <a:txBody>
                        <a:bodyPr/>
                        <a:lstStyle/>
                        <a:p>
                          <a:pPr algn="ctr"/>
                          <a:r>
                            <a:rPr lang="en-GB" sz="1000" dirty="0"/>
                            <a:t>Beam-gas scattering</a:t>
                          </a:r>
                        </a:p>
                      </a:txBody>
                      <a:tcPr anchor="ctr"/>
                    </a:tc>
                    <a:tc>
                      <a:txBody>
                        <a:bodyPr/>
                        <a:lstStyle/>
                        <a:p>
                          <a:pPr algn="ct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 </a:t>
                          </a:r>
                        </a:p>
                      </a:txBody>
                      <a:tcPr anchor="ctr"/>
                    </a:tc>
                    <a:extLst>
                      <a:ext uri="{0D108BD9-81ED-4DB2-BD59-A6C34878D82A}">
                        <a16:rowId xmlns:a16="http://schemas.microsoft.com/office/drawing/2014/main" val="2797080725"/>
                      </a:ext>
                    </a:extLst>
                  </a:tr>
                  <a:tr h="370840">
                    <a:tc vMerge="1">
                      <a:txBody>
                        <a:bodyPr/>
                        <a:lstStyle/>
                        <a:p>
                          <a:endParaRPr lang="en-GB"/>
                        </a:p>
                      </a:txBody>
                      <a:tcPr/>
                    </a:tc>
                    <a:tc>
                      <a:txBody>
                        <a:bodyPr/>
                        <a:lstStyle/>
                        <a:p>
                          <a:pPr algn="ctr"/>
                          <a:r>
                            <a:rPr lang="en-GB" sz="1000" dirty="0"/>
                            <a:t>Synchrotron radiation</a:t>
                          </a:r>
                        </a:p>
                      </a:txBody>
                      <a:tcPr anchor="ctr"/>
                    </a:tc>
                    <a:tc>
                      <a:txBody>
                        <a:bodyPr/>
                        <a:lstStyle/>
                        <a:p>
                          <a:pPr algn="ct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 </a:t>
                          </a:r>
                        </a:p>
                      </a:txBody>
                      <a:tcPr anchor="ctr"/>
                    </a:tc>
                    <a:extLst>
                      <a:ext uri="{0D108BD9-81ED-4DB2-BD59-A6C34878D82A}">
                        <a16:rowId xmlns:a16="http://schemas.microsoft.com/office/drawing/2014/main" val="3924089774"/>
                      </a:ext>
                    </a:extLst>
                  </a:tr>
                  <a:tr h="370840">
                    <a:tc vMerge="1">
                      <a:txBody>
                        <a:bodyPr/>
                        <a:lstStyle/>
                        <a:p>
                          <a:endParaRPr lang="en-GB" sz="1000" dirty="0"/>
                        </a:p>
                      </a:txBody>
                      <a:tcPr anchor="ctr"/>
                    </a:tc>
                    <a:tc>
                      <a:txBody>
                        <a:bodyPr/>
                        <a:lstStyle/>
                        <a:p>
                          <a:pPr algn="ctr"/>
                          <a:r>
                            <a:rPr lang="en-GB" sz="1000" dirty="0"/>
                            <a:t>Others</a:t>
                          </a:r>
                        </a:p>
                      </a:txBody>
                      <a:tcPr anchor="ctr"/>
                    </a:tc>
                    <a:tc>
                      <a:txBody>
                        <a:bodyPr/>
                        <a:lstStyle/>
                        <a:p>
                          <a:pPr algn="ctr"/>
                          <a:r>
                            <a:rPr lang="en-GB" sz="1000" dirty="0"/>
                            <a:t>negligible </a:t>
                          </a:r>
                        </a:p>
                      </a:txBody>
                      <a:tcPr anchor="ctr"/>
                    </a:tc>
                    <a:tc>
                      <a:txBody>
                        <a:bodyPr/>
                        <a:lstStyle/>
                        <a:p>
                          <a:pPr algn="ct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 </a:t>
                          </a:r>
                        </a:p>
                      </a:txBody>
                      <a:tcPr anchor="ctr"/>
                    </a:tc>
                    <a:extLst>
                      <a:ext uri="{0D108BD9-81ED-4DB2-BD59-A6C34878D82A}">
                        <a16:rowId xmlns:a16="http://schemas.microsoft.com/office/drawing/2014/main" val="3427183507"/>
                      </a:ext>
                    </a:extLst>
                  </a:tr>
                  <a:tr h="370840">
                    <a:tc>
                      <a:txBody>
                        <a:bodyPr/>
                        <a:lstStyle/>
                        <a:p>
                          <a:pPr algn="ctr"/>
                          <a:r>
                            <a:rPr lang="en-GB" sz="1000" dirty="0"/>
                            <a:t>Resistive</a:t>
                          </a:r>
                        </a:p>
                      </a:txBody>
                      <a:tcPr anchor="ctr"/>
                    </a:tc>
                    <a:tc>
                      <a:txBody>
                        <a:bodyPr/>
                        <a:lstStyle/>
                        <a:p>
                          <a:pPr algn="ctr"/>
                          <a:r>
                            <a:rPr lang="en-GB" sz="1000" dirty="0"/>
                            <a:t>Resistive splices</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 </a:t>
                          </a:r>
                        </a:p>
                      </a:txBody>
                      <a:tcPr anchor="ctr"/>
                    </a:tc>
                    <a:tc>
                      <a:txBody>
                        <a:bodyPr/>
                        <a:lstStyle/>
                        <a:p>
                          <a:pPr algn="ctr"/>
                          <a:r>
                            <a:rPr lang="en-GB" sz="1000" dirty="0"/>
                            <a:t>tbd</a:t>
                          </a:r>
                        </a:p>
                      </a:txBody>
                      <a:tcPr anchor="ctr"/>
                    </a:tc>
                    <a:tc>
                      <a:txBody>
                        <a:bodyPr/>
                        <a:lstStyle/>
                        <a:p>
                          <a:pPr algn="ctr"/>
                          <a:r>
                            <a:rPr lang="en-GB" sz="1000" dirty="0"/>
                            <a:t>tbd</a:t>
                          </a:r>
                        </a:p>
                      </a:txBody>
                      <a:tcPr anchor="ctr"/>
                    </a:tc>
                    <a:extLst>
                      <a:ext uri="{0D108BD9-81ED-4DB2-BD59-A6C34878D82A}">
                        <a16:rowId xmlns:a16="http://schemas.microsoft.com/office/drawing/2014/main" val="4195537385"/>
                      </a:ext>
                    </a:extLst>
                  </a:tr>
                </a:tbl>
              </a:graphicData>
            </a:graphic>
          </p:graphicFrame>
        </mc:Choice>
        <mc:Fallback xmlns="">
          <p:graphicFrame>
            <p:nvGraphicFramePr>
              <p:cNvPr id="5" name="Table 5">
                <a:extLst>
                  <a:ext uri="{FF2B5EF4-FFF2-40B4-BE49-F238E27FC236}">
                    <a16:creationId xmlns:a16="http://schemas.microsoft.com/office/drawing/2014/main" id="{36A684C7-6AE9-4D25-F108-8B9F89A90E33}"/>
                  </a:ext>
                </a:extLst>
              </p:cNvPr>
              <p:cNvGraphicFramePr>
                <a:graphicFrameLocks noGrp="1"/>
              </p:cNvGraphicFramePr>
              <p:nvPr>
                <p:extLst>
                  <p:ext uri="{D42A27DB-BD31-4B8C-83A1-F6EECF244321}">
                    <p14:modId xmlns:p14="http://schemas.microsoft.com/office/powerpoint/2010/main" val="4066823192"/>
                  </p:ext>
                </p:extLst>
              </p:nvPr>
            </p:nvGraphicFramePr>
            <p:xfrm>
              <a:off x="755576" y="1419622"/>
              <a:ext cx="7563572" cy="3017520"/>
            </p:xfrm>
            <a:graphic>
              <a:graphicData uri="http://schemas.openxmlformats.org/drawingml/2006/table">
                <a:tbl>
                  <a:tblPr firstRow="1" bandRow="1">
                    <a:tableStyleId>{7DF18680-E054-41AD-8BC1-D1AEF772440D}</a:tableStyleId>
                  </a:tblPr>
                  <a:tblGrid>
                    <a:gridCol w="1008112">
                      <a:extLst>
                        <a:ext uri="{9D8B030D-6E8A-4147-A177-3AD203B41FA5}">
                          <a16:colId xmlns:a16="http://schemas.microsoft.com/office/drawing/2014/main" val="622388090"/>
                        </a:ext>
                      </a:extLst>
                    </a:gridCol>
                    <a:gridCol w="1440160">
                      <a:extLst>
                        <a:ext uri="{9D8B030D-6E8A-4147-A177-3AD203B41FA5}">
                          <a16:colId xmlns:a16="http://schemas.microsoft.com/office/drawing/2014/main" val="2914870751"/>
                        </a:ext>
                      </a:extLst>
                    </a:gridCol>
                    <a:gridCol w="1080120">
                      <a:extLst>
                        <a:ext uri="{9D8B030D-6E8A-4147-A177-3AD203B41FA5}">
                          <a16:colId xmlns:a16="http://schemas.microsoft.com/office/drawing/2014/main" val="3884527705"/>
                        </a:ext>
                      </a:extLst>
                    </a:gridCol>
                    <a:gridCol w="2555717">
                      <a:extLst>
                        <a:ext uri="{9D8B030D-6E8A-4147-A177-3AD203B41FA5}">
                          <a16:colId xmlns:a16="http://schemas.microsoft.com/office/drawing/2014/main" val="1269521544"/>
                        </a:ext>
                      </a:extLst>
                    </a:gridCol>
                    <a:gridCol w="1479463">
                      <a:extLst>
                        <a:ext uri="{9D8B030D-6E8A-4147-A177-3AD203B41FA5}">
                          <a16:colId xmlns:a16="http://schemas.microsoft.com/office/drawing/2014/main" val="104942056"/>
                        </a:ext>
                      </a:extLst>
                    </a:gridCol>
                  </a:tblGrid>
                  <a:tr h="370840">
                    <a:tc>
                      <a:txBody>
                        <a:bodyPr/>
                        <a:lstStyle/>
                        <a:p>
                          <a:pPr algn="ctr"/>
                          <a:endParaRPr lang="en-GB" dirty="0"/>
                        </a:p>
                      </a:txBody>
                      <a:tcPr/>
                    </a:tc>
                    <a:tc>
                      <a:txBody>
                        <a:bodyPr/>
                        <a:lstStyle/>
                        <a:p>
                          <a:endParaRPr lang="en-GB" dirty="0"/>
                        </a:p>
                      </a:txBody>
                      <a:tcPr/>
                    </a:tc>
                    <a:tc>
                      <a:txBody>
                        <a:bodyPr/>
                        <a:lstStyle/>
                        <a:p>
                          <a:pPr algn="ctr"/>
                          <a:r>
                            <a:rPr lang="en-GB" sz="1100" dirty="0"/>
                            <a:t>Absorber</a:t>
                          </a:r>
                        </a:p>
                      </a:txBody>
                      <a:tcPr anchor="ctr"/>
                    </a:tc>
                    <a:tc>
                      <a:txBody>
                        <a:bodyPr/>
                        <a:lstStyle/>
                        <a:p>
                          <a:pPr algn="ctr"/>
                          <a:r>
                            <a:rPr lang="en-GB" sz="1100" dirty="0"/>
                            <a:t>Cold mass</a:t>
                          </a:r>
                        </a:p>
                      </a:txBody>
                      <a:tcPr anchor="ctr"/>
                    </a:tc>
                    <a:tc>
                      <a:txBody>
                        <a:bodyPr/>
                        <a:lstStyle/>
                        <a:p>
                          <a:pPr algn="ctr"/>
                          <a:r>
                            <a:rPr lang="en-GB" sz="1100" dirty="0"/>
                            <a:t>Thermal shield</a:t>
                          </a:r>
                        </a:p>
                      </a:txBody>
                      <a:tcPr anchor="ctr"/>
                    </a:tc>
                    <a:extLst>
                      <a:ext uri="{0D108BD9-81ED-4DB2-BD59-A6C34878D82A}">
                        <a16:rowId xmlns:a16="http://schemas.microsoft.com/office/drawing/2014/main" val="3525246332"/>
                      </a:ext>
                    </a:extLst>
                  </a:tr>
                  <a:tr h="396240">
                    <a:tc rowSpan="2">
                      <a:txBody>
                        <a:bodyPr/>
                        <a:lstStyle/>
                        <a:p>
                          <a:pPr algn="ctr"/>
                          <a:r>
                            <a:rPr lang="en-GB" sz="1000" dirty="0"/>
                            <a:t>Static heat </a:t>
                          </a:r>
                          <a:br>
                            <a:rPr lang="en-GB" sz="1000" dirty="0"/>
                          </a:br>
                          <a:r>
                            <a:rPr lang="en-GB" sz="1000" dirty="0"/>
                            <a:t>in-leaks</a:t>
                          </a:r>
                        </a:p>
                      </a:txBody>
                      <a:tcPr anchor="ctr"/>
                    </a:tc>
                    <a:tc>
                      <a:txBody>
                        <a:bodyPr/>
                        <a:lstStyle/>
                        <a:p>
                          <a:pPr algn="ctr"/>
                          <a:r>
                            <a:rPr lang="en-GB" sz="1000" dirty="0"/>
                            <a:t>Conduction via support posts</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a:t>
                          </a:r>
                        </a:p>
                      </a:txBody>
                      <a:tcPr anchor="ctr"/>
                    </a:tc>
                    <a:tc>
                      <a:txBody>
                        <a:bodyPr/>
                        <a:lstStyle/>
                        <a:p>
                          <a:endParaRPr lang="en-US"/>
                        </a:p>
                      </a:txBody>
                      <a:tcPr anchor="ctr">
                        <a:blipFill>
                          <a:blip r:embed="rId2"/>
                          <a:stretch>
                            <a:fillRect l="-138095" t="-95385" r="-58810" b="-572308"/>
                          </a:stretch>
                        </a:blipFill>
                      </a:tcPr>
                    </a:tc>
                    <a:tc>
                      <a:txBody>
                        <a:bodyPr/>
                        <a:lstStyle/>
                        <a:p>
                          <a:endParaRPr lang="en-US"/>
                        </a:p>
                      </a:txBody>
                      <a:tcPr anchor="ctr">
                        <a:blipFill>
                          <a:blip r:embed="rId2"/>
                          <a:stretch>
                            <a:fillRect l="-411523" t="-95385" r="-1646" b="-572308"/>
                          </a:stretch>
                        </a:blipFill>
                      </a:tcPr>
                    </a:tc>
                    <a:extLst>
                      <a:ext uri="{0D108BD9-81ED-4DB2-BD59-A6C34878D82A}">
                        <a16:rowId xmlns:a16="http://schemas.microsoft.com/office/drawing/2014/main" val="1971343248"/>
                      </a:ext>
                    </a:extLst>
                  </a:tr>
                  <a:tr h="396240">
                    <a:tc vMerge="1">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a:txBody>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1000" b="0" u="none" strike="noStrike" kern="1200" cap="none" spc="0" normalizeH="0" baseline="0" noProof="0" dirty="0">
                              <a:ln>
                                <a:noFill/>
                              </a:ln>
                              <a:solidFill>
                                <a:prstClr val="black"/>
                              </a:solidFill>
                              <a:effectLst/>
                              <a:uLnTx/>
                              <a:uFillTx/>
                            </a:rPr>
                            <a:t>Thermal radiation</a:t>
                          </a:r>
                          <a:endParaRPr kumimoji="0" lang="en-GB" sz="1000" b="0" i="0" u="none" strike="noStrike" kern="1200" cap="none" spc="0" normalizeH="0" baseline="0" noProof="0" dirty="0">
                            <a:ln>
                              <a:noFill/>
                            </a:ln>
                            <a:solidFill>
                              <a:prstClr val="black"/>
                            </a:solidFill>
                            <a:effectLst/>
                            <a:uLnTx/>
                            <a:uFillTx/>
                            <a:latin typeface="Arial"/>
                            <a:ea typeface="+mn-ea"/>
                            <a:cs typeface="+mn-cs"/>
                          </a:endParaRP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a:t>
                          </a:r>
                        </a:p>
                      </a:txBody>
                      <a:tcPr anchor="ctr"/>
                    </a:tc>
                    <a:tc>
                      <a:txBody>
                        <a:bodyPr/>
                        <a:lstStyle/>
                        <a:p>
                          <a:endParaRPr lang="en-US"/>
                        </a:p>
                      </a:txBody>
                      <a:tcPr anchor="ctr">
                        <a:blipFill>
                          <a:blip r:embed="rId2"/>
                          <a:stretch>
                            <a:fillRect l="-138095" t="-195385" r="-58810" b="-472308"/>
                          </a:stretch>
                        </a:blipFill>
                      </a:tcPr>
                    </a:tc>
                    <a:tc>
                      <a:txBody>
                        <a:bodyPr/>
                        <a:lstStyle/>
                        <a:p>
                          <a:endParaRPr lang="en-US"/>
                        </a:p>
                      </a:txBody>
                      <a:tcPr anchor="ctr">
                        <a:blipFill>
                          <a:blip r:embed="rId2"/>
                          <a:stretch>
                            <a:fillRect l="-411523" t="-195385" r="-1646" b="-472308"/>
                          </a:stretch>
                        </a:blipFill>
                      </a:tcPr>
                    </a:tc>
                    <a:extLst>
                      <a:ext uri="{0D108BD9-81ED-4DB2-BD59-A6C34878D82A}">
                        <a16:rowId xmlns:a16="http://schemas.microsoft.com/office/drawing/2014/main" val="1308010193"/>
                      </a:ext>
                    </a:extLst>
                  </a:tr>
                  <a:tr h="370840">
                    <a:tc rowSpan="4">
                      <a:txBody>
                        <a:bodyPr/>
                        <a:lstStyle/>
                        <a:p>
                          <a:pPr algn="ctr"/>
                          <a:r>
                            <a:rPr lang="en-GB" sz="1000" dirty="0"/>
                            <a:t>Beam-induced</a:t>
                          </a:r>
                        </a:p>
                      </a:txBody>
                      <a:tcPr anchor="ctr"/>
                    </a:tc>
                    <a:tc>
                      <a:txBody>
                        <a:bodyPr/>
                        <a:lstStyle/>
                        <a:p>
                          <a:pPr algn="ctr"/>
                          <a:r>
                            <a:rPr lang="en-GB" sz="1000" dirty="0"/>
                            <a:t>Muon decay</a:t>
                          </a:r>
                        </a:p>
                      </a:txBody>
                      <a:tcPr anchor="ctr"/>
                    </a:tc>
                    <a:tc>
                      <a:txBody>
                        <a:bodyPr/>
                        <a:lstStyle/>
                        <a:p>
                          <a:pPr algn="ctr"/>
                          <a:r>
                            <a:rPr lang="en-GB" sz="1000" dirty="0"/>
                            <a:t>500 W/m</a:t>
                          </a:r>
                        </a:p>
                      </a:txBody>
                      <a:tcPr anchor="ctr"/>
                    </a:tc>
                    <a:tc>
                      <a:txBody>
                        <a:bodyPr/>
                        <a:lstStyle/>
                        <a:p>
                          <a:endParaRPr lang="en-US"/>
                        </a:p>
                      </a:txBody>
                      <a:tcPr anchor="ctr">
                        <a:blipFill>
                          <a:blip r:embed="rId2"/>
                          <a:stretch>
                            <a:fillRect l="-138095" t="-314754" r="-58810" b="-403279"/>
                          </a:stretch>
                        </a:blipFill>
                      </a:tcPr>
                    </a:tc>
                    <a:tc>
                      <a:txBody>
                        <a:bodyPr/>
                        <a:lstStyle/>
                        <a:p>
                          <a:pPr algn="ctr"/>
                          <a:r>
                            <a:rPr lang="en-GB" sz="1000" dirty="0"/>
                            <a:t>– </a:t>
                          </a:r>
                        </a:p>
                      </a:txBody>
                      <a:tcPr anchor="ctr"/>
                    </a:tc>
                    <a:extLst>
                      <a:ext uri="{0D108BD9-81ED-4DB2-BD59-A6C34878D82A}">
                        <a16:rowId xmlns:a16="http://schemas.microsoft.com/office/drawing/2014/main" val="339067850"/>
                      </a:ext>
                    </a:extLst>
                  </a:tr>
                  <a:tr h="370840">
                    <a:tc vMerge="1">
                      <a:txBody>
                        <a:bodyPr/>
                        <a:lstStyle/>
                        <a:p>
                          <a:endParaRPr lang="en-GB"/>
                        </a:p>
                      </a:txBody>
                      <a:tcPr/>
                    </a:tc>
                    <a:tc>
                      <a:txBody>
                        <a:bodyPr/>
                        <a:lstStyle/>
                        <a:p>
                          <a:pPr algn="ctr"/>
                          <a:r>
                            <a:rPr lang="en-GB" sz="1000" dirty="0"/>
                            <a:t>Beam-gas scattering</a:t>
                          </a:r>
                        </a:p>
                      </a:txBody>
                      <a:tcPr anchor="ctr"/>
                    </a:tc>
                    <a:tc>
                      <a:txBody>
                        <a:bodyPr/>
                        <a:lstStyle/>
                        <a:p>
                          <a:pPr algn="ct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 </a:t>
                          </a:r>
                        </a:p>
                      </a:txBody>
                      <a:tcPr anchor="ctr"/>
                    </a:tc>
                    <a:extLst>
                      <a:ext uri="{0D108BD9-81ED-4DB2-BD59-A6C34878D82A}">
                        <a16:rowId xmlns:a16="http://schemas.microsoft.com/office/drawing/2014/main" val="2797080725"/>
                      </a:ext>
                    </a:extLst>
                  </a:tr>
                  <a:tr h="370840">
                    <a:tc vMerge="1">
                      <a:txBody>
                        <a:bodyPr/>
                        <a:lstStyle/>
                        <a:p>
                          <a:endParaRPr lang="en-GB"/>
                        </a:p>
                      </a:txBody>
                      <a:tcPr/>
                    </a:tc>
                    <a:tc>
                      <a:txBody>
                        <a:bodyPr/>
                        <a:lstStyle/>
                        <a:p>
                          <a:pPr algn="ctr"/>
                          <a:r>
                            <a:rPr lang="en-GB" sz="1000" dirty="0"/>
                            <a:t>Synchrotron radiation</a:t>
                          </a:r>
                        </a:p>
                      </a:txBody>
                      <a:tcPr anchor="ctr"/>
                    </a:tc>
                    <a:tc>
                      <a:txBody>
                        <a:bodyPr/>
                        <a:lstStyle/>
                        <a:p>
                          <a:pPr algn="ct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 </a:t>
                          </a:r>
                        </a:p>
                      </a:txBody>
                      <a:tcPr anchor="ctr"/>
                    </a:tc>
                    <a:extLst>
                      <a:ext uri="{0D108BD9-81ED-4DB2-BD59-A6C34878D82A}">
                        <a16:rowId xmlns:a16="http://schemas.microsoft.com/office/drawing/2014/main" val="3924089774"/>
                      </a:ext>
                    </a:extLst>
                  </a:tr>
                  <a:tr h="370840">
                    <a:tc vMerge="1">
                      <a:txBody>
                        <a:bodyPr/>
                        <a:lstStyle/>
                        <a:p>
                          <a:endParaRPr lang="en-GB" sz="1000" dirty="0"/>
                        </a:p>
                      </a:txBody>
                      <a:tcPr anchor="ctr"/>
                    </a:tc>
                    <a:tc>
                      <a:txBody>
                        <a:bodyPr/>
                        <a:lstStyle/>
                        <a:p>
                          <a:pPr algn="ctr"/>
                          <a:r>
                            <a:rPr lang="en-GB" sz="1000" dirty="0"/>
                            <a:t>Others</a:t>
                          </a:r>
                        </a:p>
                      </a:txBody>
                      <a:tcPr anchor="ctr"/>
                    </a:tc>
                    <a:tc>
                      <a:txBody>
                        <a:bodyPr/>
                        <a:lstStyle/>
                        <a:p>
                          <a:pPr algn="ctr"/>
                          <a:r>
                            <a:rPr lang="en-GB" sz="1000" dirty="0"/>
                            <a:t>negligible </a:t>
                          </a:r>
                        </a:p>
                      </a:txBody>
                      <a:tcPr anchor="ctr"/>
                    </a:tc>
                    <a:tc>
                      <a:txBody>
                        <a:bodyPr/>
                        <a:lstStyle/>
                        <a:p>
                          <a:pPr algn="ctr"/>
                          <a:r>
                            <a:rPr lang="en-GB" sz="1000" dirty="0"/>
                            <a:t>negligible</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 </a:t>
                          </a:r>
                        </a:p>
                      </a:txBody>
                      <a:tcPr anchor="ctr"/>
                    </a:tc>
                    <a:extLst>
                      <a:ext uri="{0D108BD9-81ED-4DB2-BD59-A6C34878D82A}">
                        <a16:rowId xmlns:a16="http://schemas.microsoft.com/office/drawing/2014/main" val="3427183507"/>
                      </a:ext>
                    </a:extLst>
                  </a:tr>
                  <a:tr h="370840">
                    <a:tc>
                      <a:txBody>
                        <a:bodyPr/>
                        <a:lstStyle/>
                        <a:p>
                          <a:pPr algn="ctr"/>
                          <a:r>
                            <a:rPr lang="en-GB" sz="1000" dirty="0"/>
                            <a:t>Resistive</a:t>
                          </a:r>
                        </a:p>
                      </a:txBody>
                      <a:tcPr anchor="ctr"/>
                    </a:tc>
                    <a:tc>
                      <a:txBody>
                        <a:bodyPr/>
                        <a:lstStyle/>
                        <a:p>
                          <a:pPr algn="ctr"/>
                          <a:r>
                            <a:rPr lang="en-GB" sz="1000" dirty="0"/>
                            <a:t>Resistive splices</a:t>
                          </a:r>
                        </a:p>
                      </a:txBody>
                      <a:tcPr anchor="ct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GB" sz="1000" dirty="0"/>
                            <a:t>– </a:t>
                          </a:r>
                        </a:p>
                      </a:txBody>
                      <a:tcPr anchor="ctr"/>
                    </a:tc>
                    <a:tc>
                      <a:txBody>
                        <a:bodyPr/>
                        <a:lstStyle/>
                        <a:p>
                          <a:pPr algn="ctr"/>
                          <a:r>
                            <a:rPr lang="en-GB" sz="1000" dirty="0"/>
                            <a:t>tbd</a:t>
                          </a:r>
                        </a:p>
                      </a:txBody>
                      <a:tcPr anchor="ctr"/>
                    </a:tc>
                    <a:tc>
                      <a:txBody>
                        <a:bodyPr/>
                        <a:lstStyle/>
                        <a:p>
                          <a:pPr algn="ctr"/>
                          <a:r>
                            <a:rPr lang="en-GB" sz="1000" dirty="0"/>
                            <a:t>tbd</a:t>
                          </a:r>
                        </a:p>
                      </a:txBody>
                      <a:tcPr anchor="ctr"/>
                    </a:tc>
                    <a:extLst>
                      <a:ext uri="{0D108BD9-81ED-4DB2-BD59-A6C34878D82A}">
                        <a16:rowId xmlns:a16="http://schemas.microsoft.com/office/drawing/2014/main" val="4195537385"/>
                      </a:ext>
                    </a:extLst>
                  </a:tr>
                </a:tbl>
              </a:graphicData>
            </a:graphic>
          </p:graphicFrame>
        </mc:Fallback>
      </mc:AlternateContent>
      <p:sp>
        <p:nvSpPr>
          <p:cNvPr id="7" name="TextBox 6">
            <a:extLst>
              <a:ext uri="{FF2B5EF4-FFF2-40B4-BE49-F238E27FC236}">
                <a16:creationId xmlns:a16="http://schemas.microsoft.com/office/drawing/2014/main" id="{173AFA23-0416-9D72-4661-449173A9DB5E}"/>
              </a:ext>
            </a:extLst>
          </p:cNvPr>
          <p:cNvSpPr txBox="1"/>
          <p:nvPr/>
        </p:nvSpPr>
        <p:spPr>
          <a:xfrm>
            <a:off x="1300106" y="1059582"/>
            <a:ext cx="5562600" cy="369332"/>
          </a:xfrm>
          <a:prstGeom prst="rect">
            <a:avLst/>
          </a:prstGeom>
          <a:noFill/>
        </p:spPr>
        <p:txBody>
          <a:bodyPr wrap="square">
            <a:spAutoFit/>
          </a:bodyPr>
          <a:lstStyle/>
          <a:p>
            <a:pPr marL="285750" indent="-285750">
              <a:buClr>
                <a:schemeClr val="accent1"/>
              </a:buClr>
              <a:buFont typeface="Arial" panose="020B0604020202020204" pitchFamily="34" charset="0"/>
              <a:buChar char="•"/>
            </a:pPr>
            <a:r>
              <a:rPr lang="en-GB" sz="1800" dirty="0"/>
              <a:t>Calculations based on the 10 TeV machine</a:t>
            </a:r>
          </a:p>
        </p:txBody>
      </p:sp>
      <p:grpSp>
        <p:nvGrpSpPr>
          <p:cNvPr id="9" name="Group 8">
            <a:extLst>
              <a:ext uri="{FF2B5EF4-FFF2-40B4-BE49-F238E27FC236}">
                <a16:creationId xmlns:a16="http://schemas.microsoft.com/office/drawing/2014/main" id="{BB9B0E53-C1C6-81E5-CDA0-C9DC7344C2DD}"/>
              </a:ext>
            </a:extLst>
          </p:cNvPr>
          <p:cNvGrpSpPr/>
          <p:nvPr/>
        </p:nvGrpSpPr>
        <p:grpSpPr>
          <a:xfrm>
            <a:off x="2267744" y="1801628"/>
            <a:ext cx="3040682" cy="3189438"/>
            <a:chOff x="2771800" y="1851669"/>
            <a:chExt cx="3040682" cy="3189438"/>
          </a:xfrm>
        </p:grpSpPr>
        <p:sp>
          <p:nvSpPr>
            <p:cNvPr id="2" name="Rectangle: Rounded Corners 1">
              <a:extLst>
                <a:ext uri="{FF2B5EF4-FFF2-40B4-BE49-F238E27FC236}">
                  <a16:creationId xmlns:a16="http://schemas.microsoft.com/office/drawing/2014/main" id="{C272DE24-A217-0BAB-0164-AB4F2B5A045A}"/>
                </a:ext>
              </a:extLst>
            </p:cNvPr>
            <p:cNvSpPr/>
            <p:nvPr/>
          </p:nvSpPr>
          <p:spPr>
            <a:xfrm>
              <a:off x="3707903" y="1851669"/>
              <a:ext cx="1086489" cy="2635513"/>
            </a:xfrm>
            <a:prstGeom prst="roundRect">
              <a:avLst/>
            </a:prstGeom>
            <a:noFill/>
            <a:ln w="19050">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accent5"/>
                </a:solidFill>
              </a:endParaRPr>
            </a:p>
          </p:txBody>
        </p:sp>
        <p:sp>
          <p:nvSpPr>
            <p:cNvPr id="6" name="TextBox 5">
              <a:extLst>
                <a:ext uri="{FF2B5EF4-FFF2-40B4-BE49-F238E27FC236}">
                  <a16:creationId xmlns:a16="http://schemas.microsoft.com/office/drawing/2014/main" id="{791EA28A-9889-2D60-DD62-3D3C35AD4F67}"/>
                </a:ext>
              </a:extLst>
            </p:cNvPr>
            <p:cNvSpPr txBox="1"/>
            <p:nvPr/>
          </p:nvSpPr>
          <p:spPr>
            <a:xfrm>
              <a:off x="2771800" y="4440943"/>
              <a:ext cx="3040682" cy="600164"/>
            </a:xfrm>
            <a:prstGeom prst="rect">
              <a:avLst/>
            </a:prstGeom>
            <a:noFill/>
            <a:ln>
              <a:noFill/>
            </a:ln>
          </p:spPr>
          <p:txBody>
            <a:bodyPr wrap="square">
              <a:spAutoFit/>
            </a:bodyPr>
            <a:lstStyle/>
            <a:p>
              <a:pPr algn="ctr">
                <a:buClr>
                  <a:schemeClr val="accent1"/>
                </a:buClr>
              </a:pPr>
              <a:r>
                <a:rPr lang="en-GB" sz="1100" dirty="0">
                  <a:solidFill>
                    <a:schemeClr val="accent5"/>
                  </a:solidFill>
                </a:rPr>
                <a:t>Heat loads at absorber level are independent of absorber, cold mass, and thermal shield </a:t>
              </a:r>
              <a:r>
                <a:rPr lang="en-GB" sz="1100" i="1" dirty="0">
                  <a:solidFill>
                    <a:schemeClr val="accent5"/>
                  </a:solidFill>
                </a:rPr>
                <a:t>T</a:t>
              </a:r>
              <a:r>
                <a:rPr lang="en-GB" sz="1100" dirty="0">
                  <a:solidFill>
                    <a:schemeClr val="accent5"/>
                  </a:solidFill>
                </a:rPr>
                <a:t>, and of absorber thickness</a:t>
              </a:r>
              <a:endParaRPr lang="en-GB" sz="1100" i="1" dirty="0">
                <a:solidFill>
                  <a:schemeClr val="accent5"/>
                </a:solidFill>
              </a:endParaRPr>
            </a:p>
          </p:txBody>
        </p:sp>
      </p:grpSp>
      <p:sp>
        <p:nvSpPr>
          <p:cNvPr id="12" name="TextBox 11">
            <a:extLst>
              <a:ext uri="{FF2B5EF4-FFF2-40B4-BE49-F238E27FC236}">
                <a16:creationId xmlns:a16="http://schemas.microsoft.com/office/drawing/2014/main" id="{33699EF3-C252-7E8A-7AA1-BE9EE142A501}"/>
              </a:ext>
            </a:extLst>
          </p:cNvPr>
          <p:cNvSpPr txBox="1"/>
          <p:nvPr/>
        </p:nvSpPr>
        <p:spPr>
          <a:xfrm>
            <a:off x="6249092" y="785297"/>
            <a:ext cx="2056708" cy="261610"/>
          </a:xfrm>
          <a:prstGeom prst="rect">
            <a:avLst/>
          </a:prstGeom>
          <a:noFill/>
        </p:spPr>
        <p:txBody>
          <a:bodyPr wrap="square">
            <a:spAutoFit/>
          </a:bodyPr>
          <a:lstStyle/>
          <a:p>
            <a:pPr algn="ctr">
              <a:buClr>
                <a:schemeClr val="accent1"/>
              </a:buClr>
            </a:pPr>
            <a:endParaRPr lang="en-GB" sz="1100" i="1" dirty="0">
              <a:solidFill>
                <a:srgbClr val="FF3645"/>
              </a:solidFill>
            </a:endParaRPr>
          </a:p>
        </p:txBody>
      </p:sp>
    </p:spTree>
    <p:extLst>
      <p:ext uri="{BB962C8B-B14F-4D97-AF65-F5344CB8AC3E}">
        <p14:creationId xmlns:p14="http://schemas.microsoft.com/office/powerpoint/2010/main" val="223754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MCC-presentation model V01" id="{39C02919-41F8-4B9B-9968-F0C0B25AABA2}" vid="{B769D8FE-D24C-42D2-B7A0-24E628D67E81}"/>
    </a:ext>
  </a:extLst>
</a:theme>
</file>

<file path=ppt/theme/theme2.xml><?xml version="1.0" encoding="utf-8"?>
<a:theme xmlns:a="http://schemas.openxmlformats.org/drawingml/2006/main" name="1_IMCC - 1">
  <a:themeElements>
    <a:clrScheme name="IMCC">
      <a:dk1>
        <a:sysClr val="windowText" lastClr="000000"/>
      </a:dk1>
      <a:lt1>
        <a:sysClr val="window" lastClr="FFFFFF"/>
      </a:lt1>
      <a:dk2>
        <a:srgbClr val="666666"/>
      </a:dk2>
      <a:lt2>
        <a:srgbClr val="D2D2D2"/>
      </a:lt2>
      <a:accent1>
        <a:srgbClr val="FF3645"/>
      </a:accent1>
      <a:accent2>
        <a:srgbClr val="BF3A68"/>
      </a:accent2>
      <a:accent3>
        <a:srgbClr val="803E8B"/>
      </a:accent3>
      <a:accent4>
        <a:srgbClr val="4042AD"/>
      </a:accent4>
      <a:accent5>
        <a:srgbClr val="0046D0"/>
      </a:accent5>
      <a:accent6>
        <a:srgbClr val="003296"/>
      </a:accent6>
      <a:hlink>
        <a:srgbClr val="FF5A73"/>
      </a:hlink>
      <a:folHlink>
        <a:srgbClr val="87AFEC"/>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MCC-presentation model V01" id="{39C02919-41F8-4B9B-9968-F0C0B25AABA2}" vid="{C7ACAE95-63C5-4D07-92F2-AF60228837E3}"/>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MuonCollider</Template>
  <TotalTime>2005</TotalTime>
  <Words>2743</Words>
  <Application>Microsoft Office PowerPoint</Application>
  <PresentationFormat>Presentazione su schermo (16:9)</PresentationFormat>
  <Paragraphs>342</Paragraphs>
  <Slides>27</Slides>
  <Notes>8</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27</vt:i4>
      </vt:variant>
    </vt:vector>
  </HeadingPairs>
  <TitlesOfParts>
    <vt:vector size="35" baseType="lpstr">
      <vt:lpstr>Arial</vt:lpstr>
      <vt:lpstr>Arial Narrow</vt:lpstr>
      <vt:lpstr>Calibri</vt:lpstr>
      <vt:lpstr>Cambria Math</vt:lpstr>
      <vt:lpstr>sourcesans-regular</vt:lpstr>
      <vt:lpstr>Wingdings</vt:lpstr>
      <vt:lpstr>IMCC - 1</vt:lpstr>
      <vt:lpstr>1_IMCC - 1</vt:lpstr>
      <vt:lpstr>Investigation of magnet cryogenic cooling options towards sustainable operation of future accelerators   Case study: Muon Collider</vt:lpstr>
      <vt:lpstr>Funded by the European Union (EU). Views and opinions expressed are however those of the author only and do not necessarily reflect those of the EU or European Research Executive Agency (REA). Neither the EU nor the REA can be held responsible for them.</vt:lpstr>
      <vt:lpstr>Foreword</vt:lpstr>
      <vt:lpstr>Introduction</vt:lpstr>
      <vt:lpstr>Radial build for collider arc magnets</vt:lpstr>
      <vt:lpstr>Presentazione standard di PowerPoint</vt:lpstr>
      <vt:lpstr>Radial build for collider arc magnets</vt:lpstr>
      <vt:lpstr>(steady-state) Heat loads in the collider magnets</vt:lpstr>
      <vt:lpstr>(steady-state) Heat loads in the collider magnets</vt:lpstr>
      <vt:lpstr>Considerations for heat load estimation</vt:lpstr>
      <vt:lpstr>A comment on “coil/cold mass temperature” </vt:lpstr>
      <vt:lpstr>Heat load deposited at cold mass level w/ heat intercept</vt:lpstr>
      <vt:lpstr>Presentazione standard di PowerPoint</vt:lpstr>
      <vt:lpstr>Power consumption budget for Cryogenics</vt:lpstr>
      <vt:lpstr>Power consumption at refrigerator I/F 4 cm absorber, w/ heat intercept</vt:lpstr>
      <vt:lpstr>Presentazione standard di PowerPoint</vt:lpstr>
      <vt:lpstr>Considerations for coil cooling options</vt:lpstr>
      <vt:lpstr>Considerations for absorber cooling options</vt:lpstr>
      <vt:lpstr>Considerations for coil cooling options</vt:lpstr>
      <vt:lpstr>Considerations for coil cooling options</vt:lpstr>
      <vt:lpstr>Summary</vt:lpstr>
      <vt:lpstr>Presentazione standard di PowerPoint</vt:lpstr>
      <vt:lpstr>Presentazione standard di PowerPoint</vt:lpstr>
      <vt:lpstr>Thermodynamics of cryogenic refrigeration Ideal Carnot ≠ Reality</vt:lpstr>
      <vt:lpstr>Power consumption at refrigerator I/F From heat loads to power consumption</vt:lpstr>
      <vt:lpstr>Evaluation of technology options for magnet cooling Collider Ring</vt:lpstr>
      <vt:lpstr>Power consumption at refrigerator I/F 4 cm absorber, baseline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Muon Collider  Magnet Technology Options Internal Review  Cooling</dc:title>
  <dc:creator>Patricia Tavares Coutinho Borges De Sousa</dc:creator>
  <cp:lastModifiedBy>Marcello Andriani</cp:lastModifiedBy>
  <cp:revision>87</cp:revision>
  <dcterms:created xsi:type="dcterms:W3CDTF">2023-06-14T18:06:22Z</dcterms:created>
  <dcterms:modified xsi:type="dcterms:W3CDTF">2023-09-03T10:20:46Z</dcterms:modified>
</cp:coreProperties>
</file>