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30"/>
  </p:notesMasterIdLst>
  <p:handoutMasterIdLst>
    <p:handoutMasterId r:id="rId31"/>
  </p:handoutMasterIdLst>
  <p:sldIdLst>
    <p:sldId id="278" r:id="rId2"/>
    <p:sldId id="422" r:id="rId3"/>
    <p:sldId id="428" r:id="rId4"/>
    <p:sldId id="452" r:id="rId5"/>
    <p:sldId id="429" r:id="rId6"/>
    <p:sldId id="453" r:id="rId7"/>
    <p:sldId id="440" r:id="rId8"/>
    <p:sldId id="443" r:id="rId9"/>
    <p:sldId id="431" r:id="rId10"/>
    <p:sldId id="426" r:id="rId11"/>
    <p:sldId id="424" r:id="rId12"/>
    <p:sldId id="435" r:id="rId13"/>
    <p:sldId id="437" r:id="rId14"/>
    <p:sldId id="434" r:id="rId15"/>
    <p:sldId id="436" r:id="rId16"/>
    <p:sldId id="441" r:id="rId17"/>
    <p:sldId id="450" r:id="rId18"/>
    <p:sldId id="451" r:id="rId19"/>
    <p:sldId id="433" r:id="rId20"/>
    <p:sldId id="449" r:id="rId21"/>
    <p:sldId id="454" r:id="rId22"/>
    <p:sldId id="418" r:id="rId23"/>
    <p:sldId id="419" r:id="rId24"/>
    <p:sldId id="457" r:id="rId25"/>
    <p:sldId id="456" r:id="rId26"/>
    <p:sldId id="447" r:id="rId27"/>
    <p:sldId id="445" r:id="rId28"/>
    <p:sldId id="446" r:id="rId29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2313142-3C34-4229-8475-E7860D43FD60}">
          <p14:sldIdLst>
            <p14:sldId id="278"/>
            <p14:sldId id="422"/>
            <p14:sldId id="428"/>
            <p14:sldId id="452"/>
            <p14:sldId id="429"/>
            <p14:sldId id="453"/>
            <p14:sldId id="440"/>
            <p14:sldId id="443"/>
            <p14:sldId id="431"/>
            <p14:sldId id="426"/>
            <p14:sldId id="424"/>
            <p14:sldId id="435"/>
            <p14:sldId id="437"/>
            <p14:sldId id="434"/>
            <p14:sldId id="436"/>
            <p14:sldId id="441"/>
            <p14:sldId id="450"/>
            <p14:sldId id="451"/>
            <p14:sldId id="433"/>
            <p14:sldId id="449"/>
            <p14:sldId id="454"/>
            <p14:sldId id="418"/>
            <p14:sldId id="419"/>
            <p14:sldId id="457"/>
            <p14:sldId id="456"/>
            <p14:sldId id="447"/>
          </p14:sldIdLst>
        </p14:section>
        <p14:section name="backup" id="{D6B5BAA7-A94E-4DA1-8384-BBE9452B6ED6}">
          <p14:sldIdLst>
            <p14:sldId id="445"/>
            <p14:sldId id="4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B51"/>
    <a:srgbClr val="7DFF41"/>
    <a:srgbClr val="008000"/>
    <a:srgbClr val="E8E9F1"/>
    <a:srgbClr val="F828DF"/>
    <a:srgbClr val="FFD900"/>
    <a:srgbClr val="0080FF"/>
    <a:srgbClr val="0000FF"/>
    <a:srgbClr val="00008B"/>
    <a:srgbClr val="FF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35" autoAdjust="0"/>
    <p:restoredTop sz="94809" autoAdjust="0"/>
  </p:normalViewPr>
  <p:slideViewPr>
    <p:cSldViewPr snapToObjects="1" showGuides="1">
      <p:cViewPr>
        <p:scale>
          <a:sx n="93" d="100"/>
          <a:sy n="93" d="100"/>
        </p:scale>
        <p:origin x="2166" y="125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12/12/2023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12/12/2023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71" r:id="rId6"/>
    <p:sldLayoutId id="2147483651" r:id="rId7"/>
    <p:sldLayoutId id="2147483670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/1313020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1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5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54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50075/contributions/5385954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indico.cern.ch/event/1250075/contributions/5385954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 rotWithShape="1">
          <a:blip r:embed="rId3">
            <a:alphaModFix amt="85000"/>
          </a:blip>
          <a:srcRect t="17760"/>
          <a:stretch/>
        </p:blipFill>
        <p:spPr>
          <a:xfrm>
            <a:off x="1" y="915566"/>
            <a:ext cx="9143999" cy="4227934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371682" y="2011780"/>
            <a:ext cx="6372944" cy="857250"/>
          </a:xfrm>
        </p:spPr>
        <p:txBody>
          <a:bodyPr/>
          <a:lstStyle/>
          <a:p>
            <a:r>
              <a:rPr lang="en-GB" dirty="0"/>
              <a:t>Mechanical concepts for 40T Final Cooling Solenoid for the Muon Collider</a:t>
            </a:r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1919976" y="2861856"/>
            <a:ext cx="5304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/>
                <a:cs typeface="Arial Narrow"/>
              </a:rPr>
              <a:t>C. Accettura, A. Bertarelli, B. Bordini</a:t>
            </a: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With several contributions from L. Bottura, A. Dudarev, A. Kolehmainen, F. Sanda</a:t>
            </a:r>
          </a:p>
          <a:p>
            <a:pPr algn="ctr"/>
            <a:endParaRPr lang="en-GB" sz="1600" dirty="0">
              <a:latin typeface="Arial Narrow"/>
              <a:cs typeface="Arial Narrow"/>
            </a:endParaRP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Muons Magnets Working Group</a:t>
            </a:r>
          </a:p>
          <a:p>
            <a:pPr algn="ctr"/>
            <a:r>
              <a:rPr lang="en-GB" sz="1600" dirty="0">
                <a:latin typeface="Arial Narrow"/>
                <a:cs typeface="Arial Narrow"/>
                <a:hlinkClick r:id="rId5"/>
              </a:rPr>
              <a:t>https://indico.cern.ch/e/1313020</a:t>
            </a:r>
            <a:br>
              <a:rPr lang="en-GB" sz="1600" dirty="0">
                <a:latin typeface="Arial Narrow"/>
                <a:cs typeface="Arial Narrow"/>
              </a:rPr>
            </a:br>
            <a:r>
              <a:rPr lang="en-GB" sz="1600" dirty="0">
                <a:latin typeface="Arial Narrow"/>
                <a:cs typeface="Arial Narrow"/>
              </a:rPr>
              <a:t>14/12/2023, CERN</a:t>
            </a: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spcBef>
                <a:spcPts val="600"/>
              </a:spcBef>
            </a:pPr>
            <a:r>
              <a:rPr lang="fr-FR" sz="2800" dirty="0" err="1"/>
              <a:t>Layered</a:t>
            </a:r>
            <a:r>
              <a:rPr lang="fr-FR" sz="2800" dirty="0"/>
              <a:t> model</a:t>
            </a:r>
          </a:p>
        </p:txBody>
      </p:sp>
      <p:pic>
        <p:nvPicPr>
          <p:cNvPr id="9" name="Content Placeholder 8" descr="A bar code with red and green stripes&#10;&#10;Description automatically generated">
            <a:extLst>
              <a:ext uri="{FF2B5EF4-FFF2-40B4-BE49-F238E27FC236}">
                <a16:creationId xmlns:a16="http://schemas.microsoft.com/office/drawing/2014/main" id="{24A89910-3D52-9BA5-023E-C5CA287C92D8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 rotWithShape="1">
          <a:blip r:embed="rId2"/>
          <a:srcRect r="-1329" b="38249"/>
          <a:stretch/>
        </p:blipFill>
        <p:spPr>
          <a:xfrm>
            <a:off x="1115616" y="1245039"/>
            <a:ext cx="7073056" cy="2342907"/>
          </a:xfr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91C7346-F620-8808-D466-628E1290BA88}"/>
              </a:ext>
            </a:extLst>
          </p:cNvPr>
          <p:cNvGrpSpPr/>
          <p:nvPr/>
        </p:nvGrpSpPr>
        <p:grpSpPr>
          <a:xfrm>
            <a:off x="428393" y="2230925"/>
            <a:ext cx="8434123" cy="1620734"/>
            <a:chOff x="428393" y="2230925"/>
            <a:chExt cx="8434123" cy="162073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7A593A3-13E3-6D96-3C98-85DDD5F3BF81}"/>
                </a:ext>
              </a:extLst>
            </p:cNvPr>
            <p:cNvGrpSpPr/>
            <p:nvPr/>
          </p:nvGrpSpPr>
          <p:grpSpPr>
            <a:xfrm>
              <a:off x="441772" y="2230925"/>
              <a:ext cx="5184576" cy="1168704"/>
              <a:chOff x="323528" y="1547062"/>
              <a:chExt cx="5184576" cy="1168704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B0B46E2E-ECA6-76B8-8494-3DEDDF829616}"/>
                  </a:ext>
                </a:extLst>
              </p:cNvPr>
              <p:cNvGrpSpPr/>
              <p:nvPr/>
            </p:nvGrpSpPr>
            <p:grpSpPr>
              <a:xfrm>
                <a:off x="323528" y="1547062"/>
                <a:ext cx="5184576" cy="376616"/>
                <a:chOff x="323528" y="1547062"/>
                <a:chExt cx="5184576" cy="376616"/>
              </a:xfrm>
            </p:grpSpPr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040A40FF-1E50-178B-E23A-7CF6CCD2495C}"/>
                    </a:ext>
                  </a:extLst>
                </p:cNvPr>
                <p:cNvCxnSpPr/>
                <p:nvPr/>
              </p:nvCxnSpPr>
              <p:spPr>
                <a:xfrm>
                  <a:off x="323528" y="1700591"/>
                  <a:ext cx="1512168" cy="0"/>
                </a:xfrm>
                <a:prstGeom prst="straightConnector1">
                  <a:avLst/>
                </a:prstGeom>
                <a:ln w="6350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98A91C36-5811-6041-F7EB-873405C2BF9C}"/>
                    </a:ext>
                  </a:extLst>
                </p:cNvPr>
                <p:cNvSpPr/>
                <p:nvPr/>
              </p:nvSpPr>
              <p:spPr>
                <a:xfrm>
                  <a:off x="961625" y="1547062"/>
                  <a:ext cx="457820" cy="13877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/>
                    <a:t>R30</a:t>
                  </a:r>
                  <a:endParaRPr lang="en-GB" sz="800" dirty="0"/>
                </a:p>
              </p:txBody>
            </p: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CCA30988-D611-021E-D446-E0A9E1DB83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3528" y="1923678"/>
                  <a:ext cx="5184576" cy="0"/>
                </a:xfrm>
                <a:prstGeom prst="straightConnector1">
                  <a:avLst/>
                </a:prstGeom>
                <a:ln w="6350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6D0B3C1-62B3-2AA2-A57E-FC9DC7A7E149}"/>
                    </a:ext>
                  </a:extLst>
                </p:cNvPr>
                <p:cNvSpPr/>
                <p:nvPr/>
              </p:nvSpPr>
              <p:spPr>
                <a:xfrm>
                  <a:off x="961625" y="1764589"/>
                  <a:ext cx="457820" cy="13877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/>
                    <a:t>R90</a:t>
                  </a:r>
                  <a:endParaRPr lang="en-GB" sz="800" dirty="0"/>
                </a:p>
              </p:txBody>
            </p:sp>
          </p:grp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52E24B1B-41CF-9E1C-C336-1A1DB4296DEF}"/>
                  </a:ext>
                </a:extLst>
              </p:cNvPr>
              <p:cNvCxnSpPr/>
              <p:nvPr/>
            </p:nvCxnSpPr>
            <p:spPr>
              <a:xfrm>
                <a:off x="1266197" y="1995686"/>
                <a:ext cx="0" cy="720080"/>
              </a:xfrm>
              <a:prstGeom prst="straightConnector1">
                <a:avLst/>
              </a:prstGeom>
              <a:ln w="6350"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5F7915B-59F7-C5B1-232D-B22681CFD561}"/>
                  </a:ext>
                </a:extLst>
              </p:cNvPr>
              <p:cNvSpPr/>
              <p:nvPr/>
            </p:nvSpPr>
            <p:spPr>
              <a:xfrm>
                <a:off x="706993" y="2253416"/>
                <a:ext cx="483541" cy="13877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12mm</a:t>
                </a:r>
                <a:endParaRPr lang="en-GB" sz="800" dirty="0"/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B9B13EF-B7EA-D33C-ACFA-8F9AF127DBF9}"/>
                </a:ext>
              </a:extLst>
            </p:cNvPr>
            <p:cNvCxnSpPr>
              <a:cxnSpLocks/>
            </p:cNvCxnSpPr>
            <p:nvPr/>
          </p:nvCxnSpPr>
          <p:spPr>
            <a:xfrm>
              <a:off x="428393" y="3650414"/>
              <a:ext cx="8434123" cy="0"/>
            </a:xfrm>
            <a:prstGeom prst="straightConnector1">
              <a:avLst/>
            </a:prstGeom>
            <a:ln w="63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EEC9780-2D25-2FF4-03C5-1144B68F3F55}"/>
                </a:ext>
              </a:extLst>
            </p:cNvPr>
            <p:cNvSpPr/>
            <p:nvPr/>
          </p:nvSpPr>
          <p:spPr>
            <a:xfrm>
              <a:off x="1115616" y="3712883"/>
              <a:ext cx="457820" cy="13877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R250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818419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spcBef>
                <a:spcPts val="600"/>
              </a:spcBef>
            </a:pPr>
            <a:r>
              <a:rPr lang="fr-FR" sz="2800" dirty="0"/>
              <a:t>Geometry and Materials</a:t>
            </a:r>
          </a:p>
        </p:txBody>
      </p:sp>
      <p:pic>
        <p:nvPicPr>
          <p:cNvPr id="9" name="Content Placeholder 8" descr="A bar code with red and green stripes&#10;&#10;Description automatically generated">
            <a:extLst>
              <a:ext uri="{FF2B5EF4-FFF2-40B4-BE49-F238E27FC236}">
                <a16:creationId xmlns:a16="http://schemas.microsoft.com/office/drawing/2014/main" id="{24A89910-3D52-9BA5-023E-C5CA287C92D8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 rotWithShape="1">
          <a:blip r:embed="rId2"/>
          <a:srcRect r="-1329" b="38249"/>
          <a:stretch/>
        </p:blipFill>
        <p:spPr>
          <a:xfrm>
            <a:off x="1115616" y="1245039"/>
            <a:ext cx="7073056" cy="2342907"/>
          </a:xfr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91C7346-F620-8808-D466-628E1290BA88}"/>
              </a:ext>
            </a:extLst>
          </p:cNvPr>
          <p:cNvGrpSpPr/>
          <p:nvPr/>
        </p:nvGrpSpPr>
        <p:grpSpPr>
          <a:xfrm>
            <a:off x="428393" y="2230925"/>
            <a:ext cx="8434123" cy="1620734"/>
            <a:chOff x="428393" y="2230925"/>
            <a:chExt cx="8434123" cy="162073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7A593A3-13E3-6D96-3C98-85DDD5F3BF81}"/>
                </a:ext>
              </a:extLst>
            </p:cNvPr>
            <p:cNvGrpSpPr/>
            <p:nvPr/>
          </p:nvGrpSpPr>
          <p:grpSpPr>
            <a:xfrm>
              <a:off x="441772" y="2230925"/>
              <a:ext cx="5184576" cy="1168704"/>
              <a:chOff x="323528" y="1547062"/>
              <a:chExt cx="5184576" cy="1168704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B0B46E2E-ECA6-76B8-8494-3DEDDF829616}"/>
                  </a:ext>
                </a:extLst>
              </p:cNvPr>
              <p:cNvGrpSpPr/>
              <p:nvPr/>
            </p:nvGrpSpPr>
            <p:grpSpPr>
              <a:xfrm>
                <a:off x="323528" y="1547062"/>
                <a:ext cx="5184576" cy="376616"/>
                <a:chOff x="323528" y="1547062"/>
                <a:chExt cx="5184576" cy="376616"/>
              </a:xfrm>
            </p:grpSpPr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040A40FF-1E50-178B-E23A-7CF6CCD2495C}"/>
                    </a:ext>
                  </a:extLst>
                </p:cNvPr>
                <p:cNvCxnSpPr/>
                <p:nvPr/>
              </p:nvCxnSpPr>
              <p:spPr>
                <a:xfrm>
                  <a:off x="323528" y="1700591"/>
                  <a:ext cx="1512168" cy="0"/>
                </a:xfrm>
                <a:prstGeom prst="straightConnector1">
                  <a:avLst/>
                </a:prstGeom>
                <a:ln w="6350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98A91C36-5811-6041-F7EB-873405C2BF9C}"/>
                    </a:ext>
                  </a:extLst>
                </p:cNvPr>
                <p:cNvSpPr/>
                <p:nvPr/>
              </p:nvSpPr>
              <p:spPr>
                <a:xfrm>
                  <a:off x="961625" y="1547062"/>
                  <a:ext cx="457820" cy="13877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/>
                    <a:t>R30</a:t>
                  </a:r>
                  <a:endParaRPr lang="en-GB" sz="800" dirty="0"/>
                </a:p>
              </p:txBody>
            </p: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CCA30988-D611-021E-D446-E0A9E1DB83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3528" y="1923678"/>
                  <a:ext cx="5184576" cy="0"/>
                </a:xfrm>
                <a:prstGeom prst="straightConnector1">
                  <a:avLst/>
                </a:prstGeom>
                <a:ln w="6350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6D0B3C1-62B3-2AA2-A57E-FC9DC7A7E149}"/>
                    </a:ext>
                  </a:extLst>
                </p:cNvPr>
                <p:cNvSpPr/>
                <p:nvPr/>
              </p:nvSpPr>
              <p:spPr>
                <a:xfrm>
                  <a:off x="961625" y="1764589"/>
                  <a:ext cx="457820" cy="13877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/>
                    <a:t>R90</a:t>
                  </a:r>
                  <a:endParaRPr lang="en-GB" sz="800" dirty="0"/>
                </a:p>
              </p:txBody>
            </p:sp>
          </p:grp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52E24B1B-41CF-9E1C-C336-1A1DB4296DEF}"/>
                  </a:ext>
                </a:extLst>
              </p:cNvPr>
              <p:cNvCxnSpPr/>
              <p:nvPr/>
            </p:nvCxnSpPr>
            <p:spPr>
              <a:xfrm>
                <a:off x="1266197" y="1995686"/>
                <a:ext cx="0" cy="720080"/>
              </a:xfrm>
              <a:prstGeom prst="straightConnector1">
                <a:avLst/>
              </a:prstGeom>
              <a:ln w="6350"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5F7915B-59F7-C5B1-232D-B22681CFD561}"/>
                  </a:ext>
                </a:extLst>
              </p:cNvPr>
              <p:cNvSpPr/>
              <p:nvPr/>
            </p:nvSpPr>
            <p:spPr>
              <a:xfrm>
                <a:off x="706993" y="2253416"/>
                <a:ext cx="483541" cy="13877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12mm</a:t>
                </a:r>
                <a:endParaRPr lang="en-GB" sz="800" dirty="0"/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B9B13EF-B7EA-D33C-ACFA-8F9AF127DBF9}"/>
                </a:ext>
              </a:extLst>
            </p:cNvPr>
            <p:cNvCxnSpPr>
              <a:cxnSpLocks/>
            </p:cNvCxnSpPr>
            <p:nvPr/>
          </p:nvCxnSpPr>
          <p:spPr>
            <a:xfrm>
              <a:off x="428393" y="3650414"/>
              <a:ext cx="8434123" cy="0"/>
            </a:xfrm>
            <a:prstGeom prst="straightConnector1">
              <a:avLst/>
            </a:prstGeom>
            <a:ln w="63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EEC9780-2D25-2FF4-03C5-1144B68F3F55}"/>
                </a:ext>
              </a:extLst>
            </p:cNvPr>
            <p:cNvSpPr/>
            <p:nvPr/>
          </p:nvSpPr>
          <p:spPr>
            <a:xfrm>
              <a:off x="1115616" y="3712883"/>
              <a:ext cx="457820" cy="13877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R250</a:t>
              </a:r>
              <a:endParaRPr lang="en-GB" sz="800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B9748B3-2B35-1A58-38CD-3E6939C3BF30}"/>
              </a:ext>
            </a:extLst>
          </p:cNvPr>
          <p:cNvGrpSpPr/>
          <p:nvPr/>
        </p:nvGrpSpPr>
        <p:grpSpPr>
          <a:xfrm>
            <a:off x="1039546" y="3530427"/>
            <a:ext cx="1731831" cy="1233731"/>
            <a:chOff x="1039546" y="3530427"/>
            <a:chExt cx="1731831" cy="1233731"/>
          </a:xfrm>
        </p:grpSpPr>
        <p:pic>
          <p:nvPicPr>
            <p:cNvPr id="35" name="Picture 34" descr="A green and brown striped pattern&#10;&#10;Description automatically generated">
              <a:extLst>
                <a:ext uri="{FF2B5EF4-FFF2-40B4-BE49-F238E27FC236}">
                  <a16:creationId xmlns:a16="http://schemas.microsoft.com/office/drawing/2014/main" id="{EEE4BBDD-5917-233D-2CDC-B75578EDA7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2180" t="-1" r="35815" b="57143"/>
            <a:stretch/>
          </p:blipFill>
          <p:spPr>
            <a:xfrm>
              <a:off x="1113555" y="3606541"/>
              <a:ext cx="1590493" cy="115761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57BEDEC-0DE3-C7FD-5A3B-7D6E03E96479}"/>
                </a:ext>
              </a:extLst>
            </p:cNvPr>
            <p:cNvGrpSpPr/>
            <p:nvPr/>
          </p:nvGrpSpPr>
          <p:grpSpPr>
            <a:xfrm>
              <a:off x="1242590" y="3805509"/>
              <a:ext cx="1063850" cy="228606"/>
              <a:chOff x="1619672" y="3171023"/>
              <a:chExt cx="1063850" cy="228606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E9F2FCF0-D2D4-BA3B-35C4-A1681EFA4D3E}"/>
                  </a:ext>
                </a:extLst>
              </p:cNvPr>
              <p:cNvGrpSpPr/>
              <p:nvPr/>
            </p:nvGrpSpPr>
            <p:grpSpPr>
              <a:xfrm>
                <a:off x="1619672" y="3171023"/>
                <a:ext cx="576064" cy="228606"/>
                <a:chOff x="1501428" y="2487160"/>
                <a:chExt cx="576064" cy="228606"/>
              </a:xfrm>
            </p:grpSpPr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7BE18C34-0E0E-3083-0986-AE06D3ABC4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01428" y="2715766"/>
                  <a:ext cx="576064" cy="0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3157AB7B-CD87-521A-A2A6-154A0EF78416}"/>
                    </a:ext>
                  </a:extLst>
                </p:cNvPr>
                <p:cNvSpPr/>
                <p:nvPr/>
              </p:nvSpPr>
              <p:spPr>
                <a:xfrm>
                  <a:off x="1536988" y="2487160"/>
                  <a:ext cx="483541" cy="13877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/>
                    <a:t>4mm</a:t>
                  </a:r>
                  <a:endParaRPr lang="en-GB" sz="800" dirty="0"/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3F2173F9-2D69-368E-FBB5-550D303CB5F9}"/>
                  </a:ext>
                </a:extLst>
              </p:cNvPr>
              <p:cNvGrpSpPr/>
              <p:nvPr/>
            </p:nvGrpSpPr>
            <p:grpSpPr>
              <a:xfrm>
                <a:off x="2164421" y="3171023"/>
                <a:ext cx="519101" cy="228606"/>
                <a:chOff x="1501428" y="2487160"/>
                <a:chExt cx="519101" cy="228606"/>
              </a:xfrm>
            </p:grpSpPr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id="{095187CB-14CB-FE2A-5BC7-1C8FC01DFE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01428" y="2715766"/>
                  <a:ext cx="236247" cy="0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D2630277-23E5-60B7-A265-A516AA86BFF6}"/>
                    </a:ext>
                  </a:extLst>
                </p:cNvPr>
                <p:cNvSpPr/>
                <p:nvPr/>
              </p:nvSpPr>
              <p:spPr>
                <a:xfrm>
                  <a:off x="1536988" y="2487160"/>
                  <a:ext cx="483541" cy="13877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/>
                    <a:t>1mm</a:t>
                  </a:r>
                  <a:endParaRPr lang="en-GB" sz="800" dirty="0"/>
                </a:p>
              </p:txBody>
            </p:sp>
          </p:grpSp>
        </p:grp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0A0D0BF-A073-0E73-A698-994B4AE798A9}"/>
                </a:ext>
              </a:extLst>
            </p:cNvPr>
            <p:cNvSpPr/>
            <p:nvPr/>
          </p:nvSpPr>
          <p:spPr>
            <a:xfrm>
              <a:off x="1039546" y="3530427"/>
              <a:ext cx="1731831" cy="2230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Inner Connection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4BE7CDF-6CAC-969B-44CF-7D7C19E55895}"/>
              </a:ext>
            </a:extLst>
          </p:cNvPr>
          <p:cNvGrpSpPr/>
          <p:nvPr/>
        </p:nvGrpSpPr>
        <p:grpSpPr>
          <a:xfrm>
            <a:off x="4961687" y="3511667"/>
            <a:ext cx="1731831" cy="1195430"/>
            <a:chOff x="4893435" y="3527896"/>
            <a:chExt cx="1731831" cy="1195430"/>
          </a:xfrm>
        </p:grpSpPr>
        <p:pic>
          <p:nvPicPr>
            <p:cNvPr id="43" name="Picture 42" descr="A close-up of a graph&#10;&#10;Description automatically generated">
              <a:extLst>
                <a:ext uri="{FF2B5EF4-FFF2-40B4-BE49-F238E27FC236}">
                  <a16:creationId xmlns:a16="http://schemas.microsoft.com/office/drawing/2014/main" id="{855C109E-B7C8-4AAF-B680-BE69BA835C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2022" t="22307" r="27979" b="55645"/>
            <a:stretch/>
          </p:blipFill>
          <p:spPr>
            <a:xfrm>
              <a:off x="5013954" y="4127791"/>
              <a:ext cx="1490795" cy="595535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17FC0AE-E7ED-6DA3-0A56-47E73A52E033}"/>
                </a:ext>
              </a:extLst>
            </p:cNvPr>
            <p:cNvGrpSpPr/>
            <p:nvPr/>
          </p:nvGrpSpPr>
          <p:grpSpPr>
            <a:xfrm>
              <a:off x="5125752" y="3796198"/>
              <a:ext cx="1063850" cy="228606"/>
              <a:chOff x="1619672" y="3171023"/>
              <a:chExt cx="1063850" cy="228606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5F91B629-AFE6-5EA3-4B18-7A13FDCD7E83}"/>
                  </a:ext>
                </a:extLst>
              </p:cNvPr>
              <p:cNvGrpSpPr/>
              <p:nvPr/>
            </p:nvGrpSpPr>
            <p:grpSpPr>
              <a:xfrm>
                <a:off x="1619672" y="3171023"/>
                <a:ext cx="576064" cy="228606"/>
                <a:chOff x="1501428" y="2487160"/>
                <a:chExt cx="576064" cy="228606"/>
              </a:xfrm>
            </p:grpSpPr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F9A1449D-2859-EB4F-7E5D-2ECA1C2B17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01428" y="2715766"/>
                  <a:ext cx="576064" cy="0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55EC7E-FDEC-EE0B-148C-9BF6303C4EAF}"/>
                    </a:ext>
                  </a:extLst>
                </p:cNvPr>
                <p:cNvSpPr/>
                <p:nvPr/>
              </p:nvSpPr>
              <p:spPr>
                <a:xfrm>
                  <a:off x="1536988" y="2487160"/>
                  <a:ext cx="483541" cy="13877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/>
                    <a:t>3mm</a:t>
                  </a:r>
                  <a:endParaRPr lang="en-GB" sz="800" dirty="0"/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FC6218B4-E130-66C8-699B-A03F384D1B3D}"/>
                  </a:ext>
                </a:extLst>
              </p:cNvPr>
              <p:cNvGrpSpPr/>
              <p:nvPr/>
            </p:nvGrpSpPr>
            <p:grpSpPr>
              <a:xfrm>
                <a:off x="2164421" y="3171023"/>
                <a:ext cx="519101" cy="228606"/>
                <a:chOff x="1501428" y="2487160"/>
                <a:chExt cx="519101" cy="228606"/>
              </a:xfrm>
            </p:grpSpPr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1BBC8CF5-0242-CA79-9420-BC7DCD5F90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01428" y="2715766"/>
                  <a:ext cx="461565" cy="0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31F9C330-C321-5F3B-F9BE-C2E0107F6B57}"/>
                    </a:ext>
                  </a:extLst>
                </p:cNvPr>
                <p:cNvSpPr/>
                <p:nvPr/>
              </p:nvSpPr>
              <p:spPr>
                <a:xfrm>
                  <a:off x="1536988" y="2487160"/>
                  <a:ext cx="483541" cy="13877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/>
                    <a:t>3mm</a:t>
                  </a:r>
                  <a:endParaRPr lang="en-GB" sz="800" dirty="0"/>
                </a:p>
              </p:txBody>
            </p:sp>
          </p:grp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37DFF67-058B-06C6-8C1B-E307A8809CF2}"/>
                </a:ext>
              </a:extLst>
            </p:cNvPr>
            <p:cNvSpPr/>
            <p:nvPr/>
          </p:nvSpPr>
          <p:spPr>
            <a:xfrm>
              <a:off x="4893435" y="3527896"/>
              <a:ext cx="1731831" cy="2230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Outer Connection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8128D19-FB44-2C05-EF61-539CCA6C791A}"/>
              </a:ext>
            </a:extLst>
          </p:cNvPr>
          <p:cNvGrpSpPr/>
          <p:nvPr/>
        </p:nvGrpSpPr>
        <p:grpSpPr>
          <a:xfrm>
            <a:off x="3229856" y="1071027"/>
            <a:ext cx="1925287" cy="1372598"/>
            <a:chOff x="3229856" y="1071027"/>
            <a:chExt cx="1925287" cy="1372598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B9B8333A-1FDC-E15B-09F0-C73210D0B06D}"/>
                </a:ext>
              </a:extLst>
            </p:cNvPr>
            <p:cNvGrpSpPr/>
            <p:nvPr/>
          </p:nvGrpSpPr>
          <p:grpSpPr>
            <a:xfrm>
              <a:off x="3851920" y="1226444"/>
              <a:ext cx="1303223" cy="1217181"/>
              <a:chOff x="3851920" y="1226444"/>
              <a:chExt cx="1303223" cy="1217181"/>
            </a:xfrm>
          </p:grpSpPr>
          <p:pic>
            <p:nvPicPr>
              <p:cNvPr id="51" name="Picture 50" descr="A green and red striped background&#10;&#10;Description automatically generated">
                <a:extLst>
                  <a:ext uri="{FF2B5EF4-FFF2-40B4-BE49-F238E27FC236}">
                    <a16:creationId xmlns:a16="http://schemas.microsoft.com/office/drawing/2014/main" id="{C6E37B08-1852-7574-1669-F2000EBE57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8221" t="32931" r="61410" b="19259"/>
              <a:stretch/>
            </p:blipFill>
            <p:spPr>
              <a:xfrm>
                <a:off x="3851920" y="1226444"/>
                <a:ext cx="485628" cy="1217181"/>
              </a:xfrm>
              <a:prstGeom prst="rect">
                <a:avLst/>
              </a:prstGeom>
            </p:spPr>
          </p:pic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7EDE4B3A-4C5B-DBE0-8ECE-45CDE5109469}"/>
                  </a:ext>
                </a:extLst>
              </p:cNvPr>
              <p:cNvSpPr/>
              <p:nvPr/>
            </p:nvSpPr>
            <p:spPr>
              <a:xfrm>
                <a:off x="4435143" y="1478767"/>
                <a:ext cx="720000" cy="140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30</a:t>
                </a:r>
                <a:r>
                  <a:rPr lang="el-GR" sz="800" dirty="0"/>
                  <a:t>μ</a:t>
                </a:r>
                <a:r>
                  <a:rPr lang="en-US" sz="800" dirty="0"/>
                  <a:t>m Cu</a:t>
                </a:r>
                <a:endParaRPr lang="en-GB" sz="800" dirty="0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1144FC4D-3AB6-5ED6-B482-2862AF91D564}"/>
                  </a:ext>
                </a:extLst>
              </p:cNvPr>
              <p:cNvSpPr/>
              <p:nvPr/>
            </p:nvSpPr>
            <p:spPr>
              <a:xfrm>
                <a:off x="4435143" y="1848033"/>
                <a:ext cx="720000" cy="13877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50</a:t>
                </a:r>
                <a:r>
                  <a:rPr lang="el-GR" sz="800" dirty="0"/>
                  <a:t>μ</a:t>
                </a:r>
                <a:r>
                  <a:rPr lang="en-US" sz="800" dirty="0"/>
                  <a:t>m Hast.</a:t>
                </a:r>
                <a:endParaRPr lang="en-GB" sz="800" dirty="0"/>
              </a:p>
            </p:txBody>
          </p:sp>
        </p:grp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C59B0B4-257A-05B7-2CD3-1B4F283218D7}"/>
                </a:ext>
              </a:extLst>
            </p:cNvPr>
            <p:cNvSpPr/>
            <p:nvPr/>
          </p:nvSpPr>
          <p:spPr>
            <a:xfrm>
              <a:off x="3229856" y="1071027"/>
              <a:ext cx="1731831" cy="2230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Coil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5101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FE6EEC-9974-CB5A-16DE-E1F1F9A4B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C6393B1-6E22-7D86-31EF-A64A15543F9F}"/>
              </a:ext>
            </a:extLst>
          </p:cNvPr>
          <p:cNvGrpSpPr/>
          <p:nvPr/>
        </p:nvGrpSpPr>
        <p:grpSpPr>
          <a:xfrm>
            <a:off x="395534" y="2710857"/>
            <a:ext cx="3563853" cy="2499616"/>
            <a:chOff x="395534" y="2621087"/>
            <a:chExt cx="3563853" cy="2499616"/>
          </a:xfrm>
        </p:grpSpPr>
        <p:pic>
          <p:nvPicPr>
            <p:cNvPr id="26" name="Picture 25" descr="A diagram of a graph&#10;&#10;Description automatically generated">
              <a:extLst>
                <a:ext uri="{FF2B5EF4-FFF2-40B4-BE49-F238E27FC236}">
                  <a16:creationId xmlns:a16="http://schemas.microsoft.com/office/drawing/2014/main" id="{F1DDCB47-586C-404A-BB3B-32B6356939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7734" b="24806"/>
            <a:stretch/>
          </p:blipFill>
          <p:spPr>
            <a:xfrm>
              <a:off x="415722" y="2621087"/>
              <a:ext cx="3523479" cy="792579"/>
            </a:xfrm>
            <a:prstGeom prst="rect">
              <a:avLst/>
            </a:prstGeom>
          </p:spPr>
        </p:pic>
        <p:pic>
          <p:nvPicPr>
            <p:cNvPr id="24" name="Picture 23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5C0D551B-023F-620E-5B47-918E629A65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9669" b="-1"/>
            <a:stretch/>
          </p:blipFill>
          <p:spPr>
            <a:xfrm>
              <a:off x="395534" y="3829586"/>
              <a:ext cx="3563853" cy="1291117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CAFB5-4AE2-9FB7-8410-41AE09E63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E87609-C726-E971-A21E-217BBBA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 of homogeneous model</a:t>
            </a:r>
            <a:endParaRPr lang="en-GB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D6E68A2-EC54-F0AC-8D15-0C6EEF7294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368556" y="2729262"/>
            <a:ext cx="2376264" cy="385688"/>
          </a:xfrm>
        </p:spPr>
        <p:txBody>
          <a:bodyPr/>
          <a:lstStyle/>
          <a:p>
            <a:pPr marL="0" indent="0"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=-180MPa</a:t>
            </a:r>
            <a:endParaRPr lang="en-GB" sz="1400" baseline="-250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948CB82-DDA8-7D73-39FE-8276E7B55801}"/>
              </a:ext>
            </a:extLst>
          </p:cNvPr>
          <p:cNvGrpSpPr/>
          <p:nvPr/>
        </p:nvGrpSpPr>
        <p:grpSpPr>
          <a:xfrm>
            <a:off x="1375211" y="1605074"/>
            <a:ext cx="2312144" cy="2271914"/>
            <a:chOff x="1368556" y="1405308"/>
            <a:chExt cx="1444712" cy="2271914"/>
          </a:xfrm>
        </p:grpSpPr>
        <p:sp>
          <p:nvSpPr>
            <p:cNvPr id="27" name="Content Placeholder 1">
              <a:extLst>
                <a:ext uri="{FF2B5EF4-FFF2-40B4-BE49-F238E27FC236}">
                  <a16:creationId xmlns:a16="http://schemas.microsoft.com/office/drawing/2014/main" id="{326D9CD9-CDCC-CB8A-E241-15B75D8CC3D2}"/>
                </a:ext>
              </a:extLst>
            </p:cNvPr>
            <p:cNvSpPr txBox="1">
              <a:spLocks/>
            </p:cNvSpPr>
            <p:nvPr/>
          </p:nvSpPr>
          <p:spPr>
            <a:xfrm>
              <a:off x="1373268" y="2253616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2: Cool-down</a:t>
              </a:r>
              <a:endParaRPr lang="en-GB" sz="1400" b="1" baseline="-25000" dirty="0"/>
            </a:p>
          </p:txBody>
        </p:sp>
        <p:sp>
          <p:nvSpPr>
            <p:cNvPr id="28" name="Content Placeholder 1">
              <a:extLst>
                <a:ext uri="{FF2B5EF4-FFF2-40B4-BE49-F238E27FC236}">
                  <a16:creationId xmlns:a16="http://schemas.microsoft.com/office/drawing/2014/main" id="{6BE22E56-8C26-067E-B3F7-E9DACFDE72E5}"/>
                </a:ext>
              </a:extLst>
            </p:cNvPr>
            <p:cNvSpPr txBox="1">
              <a:spLocks/>
            </p:cNvSpPr>
            <p:nvPr/>
          </p:nvSpPr>
          <p:spPr>
            <a:xfrm>
              <a:off x="1368556" y="3443222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3: Energization</a:t>
              </a:r>
              <a:endParaRPr lang="en-GB" sz="1400" b="1" baseline="-25000" dirty="0"/>
            </a:p>
          </p:txBody>
        </p:sp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CE373435-B665-D441-818A-32C9B408887D}"/>
                </a:ext>
              </a:extLst>
            </p:cNvPr>
            <p:cNvSpPr txBox="1">
              <a:spLocks/>
            </p:cNvSpPr>
            <p:nvPr/>
          </p:nvSpPr>
          <p:spPr>
            <a:xfrm>
              <a:off x="1371600" y="1405308"/>
              <a:ext cx="1440000" cy="2329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1: Shrink fitting (T external shell =250°C)</a:t>
              </a:r>
              <a:endParaRPr lang="en-GB" sz="1400" b="1" baseline="-25000" dirty="0"/>
            </a:p>
          </p:txBody>
        </p:sp>
      </p:grp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F174E084-ABFB-5D56-8846-D65A5BAD260E}"/>
              </a:ext>
            </a:extLst>
          </p:cNvPr>
          <p:cNvSpPr txBox="1">
            <a:spLocks/>
          </p:cNvSpPr>
          <p:nvPr/>
        </p:nvSpPr>
        <p:spPr>
          <a:xfrm>
            <a:off x="1368556" y="1936465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=-210MPa</a:t>
            </a:r>
            <a:endParaRPr lang="en-GB" sz="1400" baseline="-25000" dirty="0"/>
          </a:p>
        </p:txBody>
      </p:sp>
      <p:pic>
        <p:nvPicPr>
          <p:cNvPr id="42" name="Picture 41" descr="A screenshot of a video game&#10;&#10;Description automatically generated">
            <a:extLst>
              <a:ext uri="{FF2B5EF4-FFF2-40B4-BE49-F238E27FC236}">
                <a16:creationId xmlns:a16="http://schemas.microsoft.com/office/drawing/2014/main" id="{E548992D-AA24-E36B-D921-C6038F7A59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64" t="10801" r="689" b="52758"/>
          <a:stretch/>
        </p:blipFill>
        <p:spPr>
          <a:xfrm>
            <a:off x="913955" y="626270"/>
            <a:ext cx="2915412" cy="85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801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FE6EEC-9974-CB5A-16DE-E1F1F9A4B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C6393B1-6E22-7D86-31EF-A64A15543F9F}"/>
              </a:ext>
            </a:extLst>
          </p:cNvPr>
          <p:cNvGrpSpPr/>
          <p:nvPr/>
        </p:nvGrpSpPr>
        <p:grpSpPr>
          <a:xfrm>
            <a:off x="395534" y="2710857"/>
            <a:ext cx="3563853" cy="2499616"/>
            <a:chOff x="395534" y="2621087"/>
            <a:chExt cx="3563853" cy="2499616"/>
          </a:xfrm>
        </p:grpSpPr>
        <p:pic>
          <p:nvPicPr>
            <p:cNvPr id="26" name="Picture 25" descr="A diagram of a graph&#10;&#10;Description automatically generated">
              <a:extLst>
                <a:ext uri="{FF2B5EF4-FFF2-40B4-BE49-F238E27FC236}">
                  <a16:creationId xmlns:a16="http://schemas.microsoft.com/office/drawing/2014/main" id="{F1DDCB47-586C-404A-BB3B-32B6356939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7734" b="24806"/>
            <a:stretch/>
          </p:blipFill>
          <p:spPr>
            <a:xfrm>
              <a:off x="415722" y="2621087"/>
              <a:ext cx="3523479" cy="792579"/>
            </a:xfrm>
            <a:prstGeom prst="rect">
              <a:avLst/>
            </a:prstGeom>
          </p:spPr>
        </p:pic>
        <p:pic>
          <p:nvPicPr>
            <p:cNvPr id="24" name="Picture 23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5C0D551B-023F-620E-5B47-918E629A65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9669" b="-1"/>
            <a:stretch/>
          </p:blipFill>
          <p:spPr>
            <a:xfrm>
              <a:off x="395534" y="3829586"/>
              <a:ext cx="3563853" cy="1291117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CAFB5-4AE2-9FB7-8410-41AE09E63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E87609-C726-E971-A21E-217BBBA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 of homogeneous model</a:t>
            </a:r>
            <a:endParaRPr lang="en-GB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D6E68A2-EC54-F0AC-8D15-0C6EEF7294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368556" y="2729262"/>
            <a:ext cx="2376264" cy="385688"/>
          </a:xfrm>
        </p:spPr>
        <p:txBody>
          <a:bodyPr/>
          <a:lstStyle/>
          <a:p>
            <a:pPr marL="0" indent="0"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=-180MPa</a:t>
            </a:r>
            <a:endParaRPr lang="en-GB" sz="1400" baseline="-250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948CB82-DDA8-7D73-39FE-8276E7B55801}"/>
              </a:ext>
            </a:extLst>
          </p:cNvPr>
          <p:cNvGrpSpPr/>
          <p:nvPr/>
        </p:nvGrpSpPr>
        <p:grpSpPr>
          <a:xfrm>
            <a:off x="1375211" y="1605074"/>
            <a:ext cx="1444712" cy="2271914"/>
            <a:chOff x="1368556" y="1405308"/>
            <a:chExt cx="1444712" cy="2271914"/>
          </a:xfrm>
        </p:grpSpPr>
        <p:sp>
          <p:nvSpPr>
            <p:cNvPr id="27" name="Content Placeholder 1">
              <a:extLst>
                <a:ext uri="{FF2B5EF4-FFF2-40B4-BE49-F238E27FC236}">
                  <a16:creationId xmlns:a16="http://schemas.microsoft.com/office/drawing/2014/main" id="{326D9CD9-CDCC-CB8A-E241-15B75D8CC3D2}"/>
                </a:ext>
              </a:extLst>
            </p:cNvPr>
            <p:cNvSpPr txBox="1">
              <a:spLocks/>
            </p:cNvSpPr>
            <p:nvPr/>
          </p:nvSpPr>
          <p:spPr>
            <a:xfrm>
              <a:off x="1373268" y="2253616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2: Cool-down</a:t>
              </a:r>
              <a:endParaRPr lang="en-GB" sz="1400" b="1" baseline="-25000" dirty="0"/>
            </a:p>
          </p:txBody>
        </p:sp>
        <p:sp>
          <p:nvSpPr>
            <p:cNvPr id="28" name="Content Placeholder 1">
              <a:extLst>
                <a:ext uri="{FF2B5EF4-FFF2-40B4-BE49-F238E27FC236}">
                  <a16:creationId xmlns:a16="http://schemas.microsoft.com/office/drawing/2014/main" id="{6BE22E56-8C26-067E-B3F7-E9DACFDE72E5}"/>
                </a:ext>
              </a:extLst>
            </p:cNvPr>
            <p:cNvSpPr txBox="1">
              <a:spLocks/>
            </p:cNvSpPr>
            <p:nvPr/>
          </p:nvSpPr>
          <p:spPr>
            <a:xfrm>
              <a:off x="1368556" y="3443222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3: Energization</a:t>
              </a:r>
              <a:endParaRPr lang="en-GB" sz="1400" b="1" baseline="-25000" dirty="0"/>
            </a:p>
          </p:txBody>
        </p:sp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CE373435-B665-D441-818A-32C9B408887D}"/>
                </a:ext>
              </a:extLst>
            </p:cNvPr>
            <p:cNvSpPr txBox="1">
              <a:spLocks/>
            </p:cNvSpPr>
            <p:nvPr/>
          </p:nvSpPr>
          <p:spPr>
            <a:xfrm>
              <a:off x="1371600" y="1405308"/>
              <a:ext cx="1440000" cy="2329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1: Shrink fitting</a:t>
              </a:r>
              <a:endParaRPr lang="en-GB" sz="1400" b="1" baseline="-25000" dirty="0"/>
            </a:p>
          </p:txBody>
        </p:sp>
      </p:grp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F174E084-ABFB-5D56-8846-D65A5BAD260E}"/>
              </a:ext>
            </a:extLst>
          </p:cNvPr>
          <p:cNvSpPr txBox="1">
            <a:spLocks/>
          </p:cNvSpPr>
          <p:nvPr/>
        </p:nvSpPr>
        <p:spPr>
          <a:xfrm>
            <a:off x="1368556" y="1936465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=-210MPa</a:t>
            </a:r>
            <a:endParaRPr lang="en-GB" sz="1400" baseline="-25000" dirty="0"/>
          </a:p>
        </p:txBody>
      </p:sp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7F2B752C-E46D-D658-9510-EC68CD736AF3}"/>
              </a:ext>
            </a:extLst>
          </p:cNvPr>
          <p:cNvSpPr txBox="1">
            <a:spLocks/>
          </p:cNvSpPr>
          <p:nvPr/>
        </p:nvSpPr>
        <p:spPr>
          <a:xfrm>
            <a:off x="6508068" y="1912958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=-215MPa</a:t>
            </a:r>
            <a:endParaRPr lang="en-GB" sz="1400" baseline="-25000" dirty="0"/>
          </a:p>
        </p:txBody>
      </p:sp>
      <p:pic>
        <p:nvPicPr>
          <p:cNvPr id="42" name="Picture 41" descr="A screenshot of a video game&#10;&#10;Description automatically generated">
            <a:extLst>
              <a:ext uri="{FF2B5EF4-FFF2-40B4-BE49-F238E27FC236}">
                <a16:creationId xmlns:a16="http://schemas.microsoft.com/office/drawing/2014/main" id="{E548992D-AA24-E36B-D921-C6038F7A59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64" t="10801" r="689" b="52758"/>
          <a:stretch/>
        </p:blipFill>
        <p:spPr>
          <a:xfrm>
            <a:off x="415722" y="510650"/>
            <a:ext cx="2915412" cy="854441"/>
          </a:xfrm>
          <a:prstGeom prst="rect">
            <a:avLst/>
          </a:prstGeom>
        </p:spPr>
      </p:pic>
      <p:pic>
        <p:nvPicPr>
          <p:cNvPr id="6" name="Picture 5" descr="A green and blue striped background&#10;&#10;Description automatically generated">
            <a:extLst>
              <a:ext uri="{FF2B5EF4-FFF2-40B4-BE49-F238E27FC236}">
                <a16:creationId xmlns:a16="http://schemas.microsoft.com/office/drawing/2014/main" id="{4824BC5B-8775-ED53-FD3A-55394F4C4F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488" r="56721" b="31586"/>
          <a:stretch/>
        </p:blipFill>
        <p:spPr>
          <a:xfrm>
            <a:off x="4731037" y="879727"/>
            <a:ext cx="1649612" cy="1325024"/>
          </a:xfrm>
          <a:prstGeom prst="rect">
            <a:avLst/>
          </a:prstGeom>
        </p:spPr>
      </p:pic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21293017-8E71-05A8-2494-A61692AA74CE}"/>
              </a:ext>
            </a:extLst>
          </p:cNvPr>
          <p:cNvSpPr txBox="1">
            <a:spLocks/>
          </p:cNvSpPr>
          <p:nvPr/>
        </p:nvSpPr>
        <p:spPr>
          <a:xfrm>
            <a:off x="5868144" y="1085750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400" dirty="0"/>
              <a:t>750 layers: 30</a:t>
            </a:r>
            <a:r>
              <a:rPr lang="el-GR" sz="1400" dirty="0"/>
              <a:t>μ</a:t>
            </a:r>
            <a:r>
              <a:rPr lang="en-US" sz="1400" dirty="0"/>
              <a:t>m+50</a:t>
            </a:r>
            <a:r>
              <a:rPr lang="el-GR" sz="1400" dirty="0"/>
              <a:t> μ</a:t>
            </a:r>
            <a:r>
              <a:rPr lang="en-US" sz="1400" dirty="0"/>
              <a:t>m</a:t>
            </a:r>
            <a:endParaRPr lang="en-GB" sz="1400" baseline="-25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A73EF27-58B2-EA24-F786-FAE241C4E6C5}"/>
              </a:ext>
            </a:extLst>
          </p:cNvPr>
          <p:cNvGrpSpPr/>
          <p:nvPr/>
        </p:nvGrpSpPr>
        <p:grpSpPr>
          <a:xfrm>
            <a:off x="6702449" y="1618398"/>
            <a:ext cx="1444712" cy="2271914"/>
            <a:chOff x="1368556" y="1405308"/>
            <a:chExt cx="1444712" cy="2271914"/>
          </a:xfrm>
        </p:grpSpPr>
        <p:sp>
          <p:nvSpPr>
            <p:cNvPr id="8" name="Content Placeholder 1">
              <a:extLst>
                <a:ext uri="{FF2B5EF4-FFF2-40B4-BE49-F238E27FC236}">
                  <a16:creationId xmlns:a16="http://schemas.microsoft.com/office/drawing/2014/main" id="{A399A7E6-0D74-13DB-B62A-BB728C9DDF2B}"/>
                </a:ext>
              </a:extLst>
            </p:cNvPr>
            <p:cNvSpPr txBox="1">
              <a:spLocks/>
            </p:cNvSpPr>
            <p:nvPr/>
          </p:nvSpPr>
          <p:spPr>
            <a:xfrm>
              <a:off x="1373268" y="2253616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2: Cool-down</a:t>
              </a:r>
              <a:endParaRPr lang="en-GB" sz="1400" b="1" baseline="-25000" dirty="0"/>
            </a:p>
          </p:txBody>
        </p:sp>
        <p:sp>
          <p:nvSpPr>
            <p:cNvPr id="9" name="Content Placeholder 1">
              <a:extLst>
                <a:ext uri="{FF2B5EF4-FFF2-40B4-BE49-F238E27FC236}">
                  <a16:creationId xmlns:a16="http://schemas.microsoft.com/office/drawing/2014/main" id="{43F664FF-5B9F-6554-C8B9-7D33488F421E}"/>
                </a:ext>
              </a:extLst>
            </p:cNvPr>
            <p:cNvSpPr txBox="1">
              <a:spLocks/>
            </p:cNvSpPr>
            <p:nvPr/>
          </p:nvSpPr>
          <p:spPr>
            <a:xfrm>
              <a:off x="1368556" y="3443222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3: Energization</a:t>
              </a:r>
              <a:endParaRPr lang="en-GB" sz="1400" b="1" baseline="-25000" dirty="0"/>
            </a:p>
          </p:txBody>
        </p:sp>
        <p:sp>
          <p:nvSpPr>
            <p:cNvPr id="10" name="Content Placeholder 1">
              <a:extLst>
                <a:ext uri="{FF2B5EF4-FFF2-40B4-BE49-F238E27FC236}">
                  <a16:creationId xmlns:a16="http://schemas.microsoft.com/office/drawing/2014/main" id="{D3D5E702-13B3-B50E-3E8D-43FBEB43C21C}"/>
                </a:ext>
              </a:extLst>
            </p:cNvPr>
            <p:cNvSpPr txBox="1">
              <a:spLocks/>
            </p:cNvSpPr>
            <p:nvPr/>
          </p:nvSpPr>
          <p:spPr>
            <a:xfrm>
              <a:off x="1371600" y="1405308"/>
              <a:ext cx="1440000" cy="2329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1: Shrink fitting</a:t>
              </a:r>
              <a:endParaRPr lang="en-GB" sz="1400" b="1" baseline="-25000" dirty="0"/>
            </a:p>
          </p:txBody>
        </p:sp>
      </p:grpSp>
      <p:pic>
        <p:nvPicPr>
          <p:cNvPr id="11" name="Picture 10" descr="A screen shot of a computer&#10;&#10;Description automatically generated">
            <a:extLst>
              <a:ext uri="{FF2B5EF4-FFF2-40B4-BE49-F238E27FC236}">
                <a16:creationId xmlns:a16="http://schemas.microsoft.com/office/drawing/2014/main" id="{3AAE5577-925A-4F7A-B88C-AD59CB11EF4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2405" t="37649" r="15811" b="23263"/>
          <a:stretch/>
        </p:blipFill>
        <p:spPr>
          <a:xfrm>
            <a:off x="5554763" y="2742815"/>
            <a:ext cx="3498654" cy="83229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DD3E6E-B57A-B1DA-7A01-D46593CEC5D4}"/>
              </a:ext>
            </a:extLst>
          </p:cNvPr>
          <p:cNvSpPr txBox="1">
            <a:spLocks/>
          </p:cNvSpPr>
          <p:nvPr/>
        </p:nvSpPr>
        <p:spPr>
          <a:xfrm>
            <a:off x="6587312" y="2835152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=-170MPa</a:t>
            </a:r>
            <a:endParaRPr lang="en-GB" sz="1400" baseline="-25000" dirty="0"/>
          </a:p>
        </p:txBody>
      </p:sp>
      <p:pic>
        <p:nvPicPr>
          <p:cNvPr id="12" name="Picture 11" descr="A screen shot of a computer&#10;&#10;Description automatically generated">
            <a:extLst>
              <a:ext uri="{FF2B5EF4-FFF2-40B4-BE49-F238E27FC236}">
                <a16:creationId xmlns:a16="http://schemas.microsoft.com/office/drawing/2014/main" id="{D500D062-E3A0-56D3-C0B6-859AE39D578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8513" r="18532" b="24253"/>
          <a:stretch/>
        </p:blipFill>
        <p:spPr>
          <a:xfrm>
            <a:off x="5622355" y="4092548"/>
            <a:ext cx="3376349" cy="7727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16B1DB-3EA7-89E3-9C3B-3AAA2578A077}"/>
              </a:ext>
            </a:extLst>
          </p:cNvPr>
          <p:cNvSpPr txBox="1"/>
          <p:nvPr/>
        </p:nvSpPr>
        <p:spPr>
          <a:xfrm>
            <a:off x="7172504" y="4273572"/>
            <a:ext cx="1205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b="1" dirty="0"/>
              <a:t>ε</a:t>
            </a:r>
            <a:r>
              <a:rPr lang="en-US" sz="1800" b="1" baseline="-25000" dirty="0"/>
              <a:t>z</a:t>
            </a:r>
            <a:r>
              <a:rPr lang="en-US" sz="1800" b="1" dirty="0"/>
              <a:t>=0.18% 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4A2C64-9CA5-A374-68B7-5113B0B6EAF9}"/>
              </a:ext>
            </a:extLst>
          </p:cNvPr>
          <p:cNvSpPr txBox="1"/>
          <p:nvPr/>
        </p:nvSpPr>
        <p:spPr>
          <a:xfrm>
            <a:off x="1953748" y="4011575"/>
            <a:ext cx="1205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b="1" dirty="0"/>
              <a:t>ε</a:t>
            </a:r>
            <a:r>
              <a:rPr lang="en-US" sz="1800" b="1" baseline="-25000" dirty="0"/>
              <a:t>z</a:t>
            </a:r>
            <a:r>
              <a:rPr lang="en-US" sz="1800" b="1" dirty="0"/>
              <a:t>=0.17%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04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4A04DD-E070-F7C1-68F3-58499614E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B672BA-33C7-BB61-4083-FB0449E7F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92D3A5-6B29-8EAB-414B-DB2A52BCA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the inner joint properties </a:t>
            </a:r>
            <a:endParaRPr lang="en-GB" dirty="0"/>
          </a:p>
        </p:txBody>
      </p:sp>
      <p:pic>
        <p:nvPicPr>
          <p:cNvPr id="11" name="Content Placeholder 10" descr="A chart of a color spectrum&#10;&#10;Description automatically generated with medium confidence">
            <a:extLst>
              <a:ext uri="{FF2B5EF4-FFF2-40B4-BE49-F238E27FC236}">
                <a16:creationId xmlns:a16="http://schemas.microsoft.com/office/drawing/2014/main" id="{73BCCA95-98B3-5308-AFAC-5FAFA933D0C3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 rotWithShape="1">
          <a:blip r:embed="rId2"/>
          <a:srcRect l="991" t="25692" r="5505" b="20975"/>
          <a:stretch/>
        </p:blipFill>
        <p:spPr>
          <a:xfrm>
            <a:off x="4139952" y="2642521"/>
            <a:ext cx="6560384" cy="1703166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1CC499-2AA4-6832-442A-756DA31DC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831" y="2852956"/>
            <a:ext cx="3530870" cy="1861499"/>
          </a:xfrm>
          <a:prstGeom prst="rect">
            <a:avLst/>
          </a:prstGeom>
        </p:spPr>
      </p:pic>
      <p:pic>
        <p:nvPicPr>
          <p:cNvPr id="14" name="Picture 13" descr="A graph of a number of colors&#10;&#10;Description automatically generated with medium confidence">
            <a:extLst>
              <a:ext uri="{FF2B5EF4-FFF2-40B4-BE49-F238E27FC236}">
                <a16:creationId xmlns:a16="http://schemas.microsoft.com/office/drawing/2014/main" id="{18B09797-B7BB-EC39-E9E6-50C9A48171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8662" b="15397"/>
          <a:stretch/>
        </p:blipFill>
        <p:spPr>
          <a:xfrm>
            <a:off x="7134839" y="3205736"/>
            <a:ext cx="2080166" cy="1937764"/>
          </a:xfrm>
          <a:prstGeom prst="rect">
            <a:avLst/>
          </a:prstGeom>
        </p:spPr>
      </p:pic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21DE67A9-6446-85B5-8D16-BA1A3BBA6A2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715" r="69711" b="31800"/>
          <a:stretch/>
        </p:blipFill>
        <p:spPr>
          <a:xfrm>
            <a:off x="6431906" y="1162593"/>
            <a:ext cx="1085786" cy="1640002"/>
          </a:xfrm>
          <a:prstGeom prst="rect">
            <a:avLst/>
          </a:prstGeom>
        </p:spPr>
      </p:pic>
      <p:pic>
        <p:nvPicPr>
          <p:cNvPr id="20" name="Picture 19" descr="A screenshot of a computer&#10;&#10;Description automatically generated">
            <a:extLst>
              <a:ext uri="{FF2B5EF4-FFF2-40B4-BE49-F238E27FC236}">
                <a16:creationId xmlns:a16="http://schemas.microsoft.com/office/drawing/2014/main" id="{0C329E93-67B6-4EF9-3BA7-C41093C1B68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28" t="9400" r="55476" b="8001"/>
          <a:stretch/>
        </p:blipFill>
        <p:spPr>
          <a:xfrm>
            <a:off x="1626308" y="1162593"/>
            <a:ext cx="994839" cy="148803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8FDF8C1-B4A7-F7E3-1FFC-A270D1F028B9}"/>
              </a:ext>
            </a:extLst>
          </p:cNvPr>
          <p:cNvSpPr/>
          <p:nvPr/>
        </p:nvSpPr>
        <p:spPr>
          <a:xfrm>
            <a:off x="3217187" y="1469321"/>
            <a:ext cx="2880320" cy="7200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Let the ring detach to limit radial tensile stress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285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rainbow colored bar chart&#10;&#10;Description automatically generated with medium confidence">
            <a:extLst>
              <a:ext uri="{FF2B5EF4-FFF2-40B4-BE49-F238E27FC236}">
                <a16:creationId xmlns:a16="http://schemas.microsoft.com/office/drawing/2014/main" id="{767BF6BC-F462-3AAF-03E8-36607757619C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231476" y="3392206"/>
            <a:ext cx="3553244" cy="1617293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FE6EEC-9974-CB5A-16DE-E1F1F9A4B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CAFB5-4AE2-9FB7-8410-41AE09E63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E87609-C726-E971-A21E-217BBBA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the tape plasticity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E61092F-091A-AA99-9B73-ED278AA434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423209"/>
              </p:ext>
            </p:extLst>
          </p:nvPr>
        </p:nvGraphicFramePr>
        <p:xfrm>
          <a:off x="281887" y="1092623"/>
          <a:ext cx="5946295" cy="218208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89259">
                  <a:extLst>
                    <a:ext uri="{9D8B030D-6E8A-4147-A177-3AD203B41FA5}">
                      <a16:colId xmlns:a16="http://schemas.microsoft.com/office/drawing/2014/main" val="3529101975"/>
                    </a:ext>
                  </a:extLst>
                </a:gridCol>
                <a:gridCol w="940614">
                  <a:extLst>
                    <a:ext uri="{9D8B030D-6E8A-4147-A177-3AD203B41FA5}">
                      <a16:colId xmlns:a16="http://schemas.microsoft.com/office/drawing/2014/main" val="21644894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51629391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441529173"/>
                    </a:ext>
                  </a:extLst>
                </a:gridCol>
                <a:gridCol w="1656182">
                  <a:extLst>
                    <a:ext uri="{9D8B030D-6E8A-4147-A177-3AD203B41FA5}">
                      <a16:colId xmlns:a16="http://schemas.microsoft.com/office/drawing/2014/main" val="3761917935"/>
                    </a:ext>
                  </a:extLst>
                </a:gridCol>
              </a:tblGrid>
              <a:tr h="399007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σ</a:t>
                      </a:r>
                      <a:r>
                        <a:rPr lang="en-GB" sz="14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-radial[MPa]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ε</a:t>
                      </a:r>
                      <a:r>
                        <a:rPr lang="en-GB" sz="14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z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-hoop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3842662"/>
                  </a:ext>
                </a:extLst>
              </a:tr>
              <a:tr h="176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step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min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max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ave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max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3669303"/>
                  </a:ext>
                </a:extLst>
              </a:tr>
              <a:tr h="176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-57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2065703"/>
                  </a:ext>
                </a:extLst>
              </a:tr>
              <a:tr h="176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-224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-164 (200*)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895699"/>
                  </a:ext>
                </a:extLst>
              </a:tr>
              <a:tr h="176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-416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0.30%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4079778"/>
                  </a:ext>
                </a:extLst>
              </a:tr>
              <a:tr h="176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3915735"/>
                  </a:ext>
                </a:extLst>
              </a:tr>
              <a:tr h="176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-308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-54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-214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2160855"/>
                  </a:ext>
                </a:extLst>
              </a:tr>
              <a:tr h="176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-272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-63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-171 (210*)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8152515"/>
                  </a:ext>
                </a:extLst>
              </a:tr>
              <a:tr h="176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-502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73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0.22%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672106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43347CE-7243-F825-FB23-82BA07A9CCF2}"/>
              </a:ext>
            </a:extLst>
          </p:cNvPr>
          <p:cNvSpPr/>
          <p:nvPr/>
        </p:nvSpPr>
        <p:spPr>
          <a:xfrm>
            <a:off x="6602155" y="1617293"/>
            <a:ext cx="1584176" cy="27384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Plastic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0F899D-79B0-D283-3A7E-F37F7B8947BB}"/>
              </a:ext>
            </a:extLst>
          </p:cNvPr>
          <p:cNvSpPr/>
          <p:nvPr/>
        </p:nvSpPr>
        <p:spPr>
          <a:xfrm>
            <a:off x="6602155" y="2817584"/>
            <a:ext cx="1584176" cy="27384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Elastic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C9C917-E981-AF4F-2641-0DB9CE7FA41A}"/>
              </a:ext>
            </a:extLst>
          </p:cNvPr>
          <p:cNvGrpSpPr/>
          <p:nvPr/>
        </p:nvGrpSpPr>
        <p:grpSpPr>
          <a:xfrm>
            <a:off x="7357755" y="3317837"/>
            <a:ext cx="2026568" cy="1478737"/>
            <a:chOff x="7357755" y="3317837"/>
            <a:chExt cx="2026568" cy="1478737"/>
          </a:xfrm>
        </p:grpSpPr>
        <p:sp>
          <p:nvSpPr>
            <p:cNvPr id="2" name="Content Placeholder 1">
              <a:extLst>
                <a:ext uri="{FF2B5EF4-FFF2-40B4-BE49-F238E27FC236}">
                  <a16:creationId xmlns:a16="http://schemas.microsoft.com/office/drawing/2014/main" id="{7E9743A1-D180-D273-6613-D1365A077DAF}"/>
                </a:ext>
              </a:extLst>
            </p:cNvPr>
            <p:cNvSpPr txBox="1">
              <a:spLocks/>
            </p:cNvSpPr>
            <p:nvPr/>
          </p:nvSpPr>
          <p:spPr>
            <a:xfrm>
              <a:off x="7357755" y="3317837"/>
              <a:ext cx="2026568" cy="851520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dirty="0"/>
                <a:t>*Average on the external edge </a:t>
              </a:r>
              <a:endParaRPr lang="en-GB" sz="1100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C5A25B8-58EC-1F3E-B91C-7AEB7029CD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007" t="18845" r="75987" b="4421"/>
            <a:stretch/>
          </p:blipFill>
          <p:spPr>
            <a:xfrm>
              <a:off x="7629071" y="3572438"/>
              <a:ext cx="1283453" cy="122413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574614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FE6EEC-9974-CB5A-16DE-E1F1F9A4B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CAFB5-4AE2-9FB7-8410-41AE09E63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E87609-C726-E971-A21E-217BBBA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the tape properties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E61092F-091A-AA99-9B73-ED278AA434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909998"/>
              </p:ext>
            </p:extLst>
          </p:nvPr>
        </p:nvGraphicFramePr>
        <p:xfrm>
          <a:off x="179512" y="828127"/>
          <a:ext cx="4722160" cy="277121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44432">
                  <a:extLst>
                    <a:ext uri="{9D8B030D-6E8A-4147-A177-3AD203B41FA5}">
                      <a16:colId xmlns:a16="http://schemas.microsoft.com/office/drawing/2014/main" val="3529101975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216448946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3516293915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1441529173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3142485049"/>
                    </a:ext>
                  </a:extLst>
                </a:gridCol>
              </a:tblGrid>
              <a:tr h="292945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σ</a:t>
                      </a:r>
                      <a:r>
                        <a:rPr lang="en-GB" sz="14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-radial[MPa]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ε</a:t>
                      </a:r>
                      <a:r>
                        <a:rPr lang="en-GB" sz="14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z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-hoop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63842662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step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min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max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ave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3669303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-55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2065703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-171 (215*)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895699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-484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0.24%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4079778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3915735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-57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2160855"/>
                  </a:ext>
                </a:extLst>
              </a:tr>
              <a:tr h="427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-224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-164 (200*)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8152515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-416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0.30%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67210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CA696A8B-02DF-5C72-302E-6E50B3A48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5181" y="1487502"/>
            <a:ext cx="2760619" cy="7056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C2E7128-4460-0C77-85D8-DD37D94C6212}"/>
              </a:ext>
            </a:extLst>
          </p:cNvPr>
          <p:cNvSpPr/>
          <p:nvPr/>
        </p:nvSpPr>
        <p:spPr>
          <a:xfrm>
            <a:off x="5796136" y="2833431"/>
            <a:ext cx="1584176" cy="27384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Reference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3F4CBF-F3B4-0580-1993-E5A891EEDAD2}"/>
              </a:ext>
            </a:extLst>
          </p:cNvPr>
          <p:cNvSpPr/>
          <p:nvPr/>
        </p:nvSpPr>
        <p:spPr>
          <a:xfrm>
            <a:off x="179512" y="1419622"/>
            <a:ext cx="4722160" cy="860729"/>
          </a:xfrm>
          <a:prstGeom prst="rect">
            <a:avLst/>
          </a:prstGeom>
          <a:noFill/>
          <a:ln w="38100">
            <a:solidFill>
              <a:srgbClr val="002B5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31647C3-AAC0-DDB8-ABB4-9125A20F2572}"/>
              </a:ext>
            </a:extLst>
          </p:cNvPr>
          <p:cNvSpPr txBox="1">
            <a:spLocks/>
          </p:cNvSpPr>
          <p:nvPr/>
        </p:nvSpPr>
        <p:spPr>
          <a:xfrm>
            <a:off x="282116" y="3599337"/>
            <a:ext cx="2026568" cy="851520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dirty="0"/>
              <a:t>*Average on the external edge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935631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FE6EEC-9974-CB5A-16DE-E1F1F9A4B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CAFB5-4AE2-9FB7-8410-41AE09E63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E87609-C726-E971-A21E-217BBBA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the tape properties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E61092F-091A-AA99-9B73-ED278AA434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884863"/>
              </p:ext>
            </p:extLst>
          </p:nvPr>
        </p:nvGraphicFramePr>
        <p:xfrm>
          <a:off x="179512" y="828127"/>
          <a:ext cx="4722160" cy="277121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44432">
                  <a:extLst>
                    <a:ext uri="{9D8B030D-6E8A-4147-A177-3AD203B41FA5}">
                      <a16:colId xmlns:a16="http://schemas.microsoft.com/office/drawing/2014/main" val="3529101975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216448946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3516293915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1441529173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3142485049"/>
                    </a:ext>
                  </a:extLst>
                </a:gridCol>
              </a:tblGrid>
              <a:tr h="292945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σ</a:t>
                      </a:r>
                      <a:r>
                        <a:rPr lang="en-GB" sz="14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-radial[MPa]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ε</a:t>
                      </a:r>
                      <a:r>
                        <a:rPr lang="en-GB" sz="14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z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-hoop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63842662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step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min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max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ave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3669303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-55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2065703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-171(215*)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895699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-484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0.24%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4079778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3915735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-57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2160855"/>
                  </a:ext>
                </a:extLst>
              </a:tr>
              <a:tr h="427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-224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-164 (200*)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8152515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-416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0.30%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672106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976AE2C6-3E0E-C0F1-D273-16B9378C8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926" y="1563638"/>
            <a:ext cx="3907074" cy="22558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696A8B-02DF-5C72-302E-6E50B3A48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689" y="1457090"/>
            <a:ext cx="2400579" cy="6136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C2E7128-4460-0C77-85D8-DD37D94C6212}"/>
              </a:ext>
            </a:extLst>
          </p:cNvPr>
          <p:cNvSpPr/>
          <p:nvPr/>
        </p:nvSpPr>
        <p:spPr>
          <a:xfrm>
            <a:off x="5292080" y="3458858"/>
            <a:ext cx="1584176" cy="27384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Reference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3F4CBF-F3B4-0580-1993-E5A891EEDAD2}"/>
              </a:ext>
            </a:extLst>
          </p:cNvPr>
          <p:cNvSpPr/>
          <p:nvPr/>
        </p:nvSpPr>
        <p:spPr>
          <a:xfrm>
            <a:off x="179512" y="1419622"/>
            <a:ext cx="4722160" cy="860729"/>
          </a:xfrm>
          <a:prstGeom prst="rect">
            <a:avLst/>
          </a:prstGeom>
          <a:noFill/>
          <a:ln w="38100">
            <a:solidFill>
              <a:srgbClr val="002B5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6A05026-DB54-45B9-B69E-1CEEF1D23562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6693076" y="1763913"/>
            <a:ext cx="265613" cy="5392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3E93962-301F-1362-9544-068B4C8169A6}"/>
              </a:ext>
            </a:extLst>
          </p:cNvPr>
          <p:cNvCxnSpPr/>
          <p:nvPr/>
        </p:nvCxnSpPr>
        <p:spPr>
          <a:xfrm flipH="1">
            <a:off x="6084168" y="2931790"/>
            <a:ext cx="288032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0E284236-7BA9-DEF0-EB70-049F849AF541}"/>
              </a:ext>
            </a:extLst>
          </p:cNvPr>
          <p:cNvSpPr txBox="1">
            <a:spLocks/>
          </p:cNvSpPr>
          <p:nvPr/>
        </p:nvSpPr>
        <p:spPr>
          <a:xfrm>
            <a:off x="107504" y="3599337"/>
            <a:ext cx="2026568" cy="851520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dirty="0"/>
              <a:t>*Average on the external edge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61588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FE6EEC-9974-CB5A-16DE-E1F1F9A4B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CAFB5-4AE2-9FB7-8410-41AE09E63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E87609-C726-E971-A21E-217BBBA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the tape properties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E61092F-091A-AA99-9B73-ED278AA434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056394"/>
              </p:ext>
            </p:extLst>
          </p:nvPr>
        </p:nvGraphicFramePr>
        <p:xfrm>
          <a:off x="179512" y="828127"/>
          <a:ext cx="4722160" cy="17576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44432">
                  <a:extLst>
                    <a:ext uri="{9D8B030D-6E8A-4147-A177-3AD203B41FA5}">
                      <a16:colId xmlns:a16="http://schemas.microsoft.com/office/drawing/2014/main" val="3529101975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216448946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3516293915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1441529173"/>
                    </a:ext>
                  </a:extLst>
                </a:gridCol>
                <a:gridCol w="944432">
                  <a:extLst>
                    <a:ext uri="{9D8B030D-6E8A-4147-A177-3AD203B41FA5}">
                      <a16:colId xmlns:a16="http://schemas.microsoft.com/office/drawing/2014/main" val="3142485049"/>
                    </a:ext>
                  </a:extLst>
                </a:gridCol>
              </a:tblGrid>
              <a:tr h="292945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σ</a:t>
                      </a:r>
                      <a:r>
                        <a:rPr lang="en-GB" sz="14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-radial[MPa]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ε</a:t>
                      </a:r>
                      <a:r>
                        <a:rPr lang="en-GB" sz="14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z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-hoop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63842662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step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min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max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ave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3669303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-55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2065703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-171(215)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895699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-484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75*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-218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0.24%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4079778"/>
                  </a:ext>
                </a:extLst>
              </a:tr>
              <a:tr h="292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3915735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6E3F4CBF-F3B4-0580-1993-E5A891EEDAD2}"/>
              </a:ext>
            </a:extLst>
          </p:cNvPr>
          <p:cNvSpPr/>
          <p:nvPr/>
        </p:nvSpPr>
        <p:spPr>
          <a:xfrm>
            <a:off x="179512" y="1419622"/>
            <a:ext cx="4722160" cy="860729"/>
          </a:xfrm>
          <a:prstGeom prst="rect">
            <a:avLst/>
          </a:prstGeom>
          <a:noFill/>
          <a:ln w="38100">
            <a:solidFill>
              <a:srgbClr val="002B5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blue and green bars&#10;&#10;Description automatically generated with medium confidence">
            <a:extLst>
              <a:ext uri="{FF2B5EF4-FFF2-40B4-BE49-F238E27FC236}">
                <a16:creationId xmlns:a16="http://schemas.microsoft.com/office/drawing/2014/main" id="{99DA8A9F-7C37-F1DD-33D4-AE0AD0BB7B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00" t="29744" r="20862" b="17080"/>
          <a:stretch/>
        </p:blipFill>
        <p:spPr>
          <a:xfrm>
            <a:off x="4912574" y="3528351"/>
            <a:ext cx="4095407" cy="851520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5243E747-E989-B2B2-2111-C9001357EF16}"/>
              </a:ext>
            </a:extLst>
          </p:cNvPr>
          <p:cNvSpPr txBox="1">
            <a:spLocks/>
          </p:cNvSpPr>
          <p:nvPr/>
        </p:nvSpPr>
        <p:spPr>
          <a:xfrm>
            <a:off x="467544" y="3010837"/>
            <a:ext cx="2026568" cy="851520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dirty="0"/>
              <a:t>*Localized effect</a:t>
            </a:r>
            <a:endParaRPr lang="en-GB" sz="1100" dirty="0"/>
          </a:p>
        </p:txBody>
      </p:sp>
      <p:pic>
        <p:nvPicPr>
          <p:cNvPr id="16" name="Picture 15" descr="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60D526B2-159D-A8E8-FEC0-1649C13424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99" t="33378" r="21651" b="22146"/>
          <a:stretch/>
        </p:blipFill>
        <p:spPr>
          <a:xfrm>
            <a:off x="225860" y="3555707"/>
            <a:ext cx="4536504" cy="796808"/>
          </a:xfrm>
          <a:prstGeom prst="rect">
            <a:avLst/>
          </a:prstGeom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D818475C-F15A-ADF4-9F0F-AC759938D606}"/>
              </a:ext>
            </a:extLst>
          </p:cNvPr>
          <p:cNvSpPr txBox="1">
            <a:spLocks/>
          </p:cNvSpPr>
          <p:nvPr/>
        </p:nvSpPr>
        <p:spPr>
          <a:xfrm>
            <a:off x="2157613" y="2777894"/>
            <a:ext cx="1440000" cy="195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2000" b="1" dirty="0"/>
              <a:t>ε</a:t>
            </a:r>
            <a:r>
              <a:rPr lang="en-US" sz="2000" b="1" baseline="-25000" dirty="0"/>
              <a:t>z</a:t>
            </a:r>
            <a:r>
              <a:rPr lang="en-US" sz="2000" b="1" dirty="0"/>
              <a:t>=0.24% </a:t>
            </a:r>
            <a:r>
              <a:rPr lang="en-US" sz="2000" b="1" dirty="0">
                <a:solidFill>
                  <a:srgbClr val="7DFF41"/>
                </a:solidFill>
                <a:sym typeface="Wingdings" panose="05000000000000000000" pitchFamily="2" charset="2"/>
              </a:rPr>
              <a:t></a:t>
            </a:r>
            <a:endParaRPr lang="en-GB" sz="2000" b="1" baseline="-25000" dirty="0">
              <a:solidFill>
                <a:srgbClr val="7DFF41"/>
              </a:solidFill>
            </a:endParaRP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A1903742-1E58-515A-BB9B-E11AC13E29B9}"/>
              </a:ext>
            </a:extLst>
          </p:cNvPr>
          <p:cNvSpPr txBox="1">
            <a:spLocks/>
          </p:cNvSpPr>
          <p:nvPr/>
        </p:nvSpPr>
        <p:spPr>
          <a:xfrm>
            <a:off x="6274841" y="2900335"/>
            <a:ext cx="1656184" cy="195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2000" b="1" dirty="0"/>
              <a:t>σ</a:t>
            </a:r>
            <a:r>
              <a:rPr lang="en-US" sz="2000" b="1" baseline="-25000" dirty="0"/>
              <a:t>x</a:t>
            </a:r>
            <a:r>
              <a:rPr lang="en-US" sz="2000" b="1" dirty="0"/>
              <a:t>~10MPa </a:t>
            </a:r>
            <a:r>
              <a:rPr lang="en-US" sz="2000" b="1" dirty="0">
                <a:solidFill>
                  <a:srgbClr val="7DFF41"/>
                </a:solidFill>
                <a:sym typeface="Wingdings" panose="05000000000000000000" pitchFamily="2" charset="2"/>
              </a:rPr>
              <a:t></a:t>
            </a:r>
            <a:endParaRPr lang="en-GB" sz="20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66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4A04DD-E070-F7C1-68F3-58499614E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B672BA-33C7-BB61-4083-FB0449E7F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92D3A5-6B29-8EAB-414B-DB2A52BCA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Inner Joint-1</a:t>
            </a:r>
            <a:endParaRPr lang="en-GB" dirty="0"/>
          </a:p>
        </p:txBody>
      </p:sp>
      <p:pic>
        <p:nvPicPr>
          <p:cNvPr id="11" name="Content Placeholder 10" descr="A grey and green line&#10;&#10;Description automatically generated">
            <a:extLst>
              <a:ext uri="{FF2B5EF4-FFF2-40B4-BE49-F238E27FC236}">
                <a16:creationId xmlns:a16="http://schemas.microsoft.com/office/drawing/2014/main" id="{290BDA38-CB4A-9450-A88A-B9A5CFCDA4EC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 rotWithShape="1">
          <a:blip r:embed="rId2"/>
          <a:srcRect t="11635" r="7111" b="29823"/>
          <a:stretch/>
        </p:blipFill>
        <p:spPr>
          <a:xfrm>
            <a:off x="899592" y="814400"/>
            <a:ext cx="7715200" cy="1512168"/>
          </a:xfrm>
        </p:spPr>
      </p:pic>
      <p:pic>
        <p:nvPicPr>
          <p:cNvPr id="14" name="Picture 13" descr="A screen shot of a chart&#10;&#10;Description automatically generated">
            <a:extLst>
              <a:ext uri="{FF2B5EF4-FFF2-40B4-BE49-F238E27FC236}">
                <a16:creationId xmlns:a16="http://schemas.microsoft.com/office/drawing/2014/main" id="{B27F885B-7320-26BE-430F-7245A0883E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304" r="20137" b="22133"/>
          <a:stretch/>
        </p:blipFill>
        <p:spPr>
          <a:xfrm>
            <a:off x="4359151" y="3120417"/>
            <a:ext cx="4312146" cy="1217861"/>
          </a:xfrm>
          <a:prstGeom prst="rect">
            <a:avLst/>
          </a:prstGeom>
        </p:spPr>
      </p:pic>
      <p:pic>
        <p:nvPicPr>
          <p:cNvPr id="18" name="Picture 17" descr="A rainbow colored lines with black text&#10;&#10;Description automatically generated">
            <a:extLst>
              <a:ext uri="{FF2B5EF4-FFF2-40B4-BE49-F238E27FC236}">
                <a16:creationId xmlns:a16="http://schemas.microsoft.com/office/drawing/2014/main" id="{2329C21A-DA4A-EB42-FBBF-14098A00C4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502" r="20075" b="23190"/>
          <a:stretch/>
        </p:blipFill>
        <p:spPr>
          <a:xfrm>
            <a:off x="182083" y="3120417"/>
            <a:ext cx="4207382" cy="1164679"/>
          </a:xfrm>
          <a:prstGeom prst="rect">
            <a:avLst/>
          </a:prstGeom>
        </p:spPr>
      </p:pic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743AB9ED-DDD6-297D-2337-4C9AA9D7E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48920"/>
              </p:ext>
            </p:extLst>
          </p:nvPr>
        </p:nvGraphicFramePr>
        <p:xfrm>
          <a:off x="2902964" y="779183"/>
          <a:ext cx="3261872" cy="791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936">
                  <a:extLst>
                    <a:ext uri="{9D8B030D-6E8A-4147-A177-3AD203B41FA5}">
                      <a16:colId xmlns:a16="http://schemas.microsoft.com/office/drawing/2014/main" val="216448946"/>
                    </a:ext>
                  </a:extLst>
                </a:gridCol>
                <a:gridCol w="1630936">
                  <a:extLst>
                    <a:ext uri="{9D8B030D-6E8A-4147-A177-3AD203B41FA5}">
                      <a16:colId xmlns:a16="http://schemas.microsoft.com/office/drawing/2014/main" val="3843230912"/>
                    </a:ext>
                  </a:extLst>
                </a:gridCol>
              </a:tblGrid>
              <a:tr h="263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Hastelloy orthotropic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Ey,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z-hoop[GPa]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3842662"/>
                  </a:ext>
                </a:extLst>
              </a:tr>
              <a:tr h="263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x-radial[GPa]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Ey,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z-hoop[GPa]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8639867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2065703"/>
                  </a:ext>
                </a:extLst>
              </a:tr>
            </a:tbl>
          </a:graphicData>
        </a:graphic>
      </p:graphicFrame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B12AED43-D781-19C1-2C30-A6CC16D3A03B}"/>
              </a:ext>
            </a:extLst>
          </p:cNvPr>
          <p:cNvSpPr txBox="1">
            <a:spLocks/>
          </p:cNvSpPr>
          <p:nvPr/>
        </p:nvSpPr>
        <p:spPr>
          <a:xfrm>
            <a:off x="2182964" y="2476535"/>
            <a:ext cx="1440000" cy="232943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2000" b="1" dirty="0"/>
              <a:t>ε</a:t>
            </a:r>
            <a:r>
              <a:rPr lang="en-US" sz="2000" b="1" baseline="-25000" dirty="0"/>
              <a:t>z</a:t>
            </a:r>
            <a:r>
              <a:rPr lang="en-US" sz="2000" b="1" dirty="0"/>
              <a:t>=0.17% </a:t>
            </a:r>
            <a:r>
              <a:rPr lang="en-US" sz="2000" b="1" dirty="0">
                <a:solidFill>
                  <a:srgbClr val="7DFF41"/>
                </a:solidFill>
                <a:sym typeface="Wingdings" panose="05000000000000000000" pitchFamily="2" charset="2"/>
              </a:rPr>
              <a:t></a:t>
            </a:r>
            <a:endParaRPr lang="en-GB" sz="2000" b="1" baseline="-25000" dirty="0">
              <a:solidFill>
                <a:srgbClr val="7DFF41"/>
              </a:solidFill>
            </a:endParaRP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A036E778-8C31-6634-08D4-6F2C91BB878A}"/>
              </a:ext>
            </a:extLst>
          </p:cNvPr>
          <p:cNvSpPr txBox="1">
            <a:spLocks/>
          </p:cNvSpPr>
          <p:nvPr/>
        </p:nvSpPr>
        <p:spPr>
          <a:xfrm>
            <a:off x="6300192" y="2507298"/>
            <a:ext cx="1656184" cy="232943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2000" b="1" dirty="0"/>
              <a:t>σ</a:t>
            </a:r>
            <a:r>
              <a:rPr lang="en-US" sz="2000" b="1" baseline="-25000" dirty="0"/>
              <a:t>x</a:t>
            </a:r>
            <a:r>
              <a:rPr lang="en-US" sz="2000" b="1" dirty="0"/>
              <a:t>=80MPa </a:t>
            </a:r>
            <a:r>
              <a:rPr lang="en-US" sz="2000" b="1" dirty="0">
                <a:solidFill>
                  <a:srgbClr val="FF0000"/>
                </a:solidFill>
              </a:rPr>
              <a:t>☒</a:t>
            </a:r>
            <a:endParaRPr lang="en-GB" sz="20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252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spcBef>
                <a:spcPts val="600"/>
              </a:spcBef>
            </a:pPr>
            <a:r>
              <a:rPr lang="fr-FR" sz="2800" dirty="0"/>
              <a:t>Index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999303-DA79-A9D8-8769-7FFDB016101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Introduction and motivation </a:t>
            </a:r>
          </a:p>
          <a:p>
            <a:r>
              <a:rPr lang="en-US" dirty="0"/>
              <a:t>Pre-compression concepts</a:t>
            </a:r>
          </a:p>
          <a:p>
            <a:r>
              <a:rPr lang="en-US" dirty="0"/>
              <a:t>FEA simulations for different concepts and parameters</a:t>
            </a:r>
          </a:p>
          <a:p>
            <a:r>
              <a:rPr lang="en-US" dirty="0"/>
              <a:t>Conclusions and perspective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0432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ong grey and green striped object&#10;&#10;Description automatically generated with medium confidence">
            <a:extLst>
              <a:ext uri="{FF2B5EF4-FFF2-40B4-BE49-F238E27FC236}">
                <a16:creationId xmlns:a16="http://schemas.microsoft.com/office/drawing/2014/main" id="{AE01DA81-D13E-B086-15A3-A8AAFD16F2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17" t="10175" r="417" b="51231"/>
          <a:stretch/>
        </p:blipFill>
        <p:spPr>
          <a:xfrm>
            <a:off x="756482" y="985290"/>
            <a:ext cx="7513107" cy="135860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4A04DD-E070-F7C1-68F3-58499614E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B672BA-33C7-BB61-4083-FB0449E7F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92D3A5-6B29-8EAB-414B-DB2A52BCA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Inner Joint-2</a:t>
            </a:r>
            <a:endParaRPr lang="en-GB" dirty="0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743AB9ED-DDD6-297D-2337-4C9AA9D7E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767781"/>
              </p:ext>
            </p:extLst>
          </p:nvPr>
        </p:nvGraphicFramePr>
        <p:xfrm>
          <a:off x="2902964" y="819913"/>
          <a:ext cx="2965180" cy="9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5180">
                  <a:extLst>
                    <a:ext uri="{9D8B030D-6E8A-4147-A177-3AD203B41FA5}">
                      <a16:colId xmlns:a16="http://schemas.microsoft.com/office/drawing/2014/main" val="216448946"/>
                    </a:ext>
                  </a:extLst>
                </a:gridCol>
              </a:tblGrid>
              <a:tr h="306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Soft Hastelloy isotropic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6384266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[GPa]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3863986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2065703"/>
                  </a:ext>
                </a:extLst>
              </a:tr>
            </a:tbl>
          </a:graphicData>
        </a:graphic>
      </p:graphicFrame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B12AED43-D781-19C1-2C30-A6CC16D3A03B}"/>
              </a:ext>
            </a:extLst>
          </p:cNvPr>
          <p:cNvSpPr txBox="1">
            <a:spLocks/>
          </p:cNvSpPr>
          <p:nvPr/>
        </p:nvSpPr>
        <p:spPr>
          <a:xfrm>
            <a:off x="2182964" y="2476535"/>
            <a:ext cx="1440000" cy="232943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2000" b="1" dirty="0"/>
              <a:t>ε</a:t>
            </a:r>
            <a:r>
              <a:rPr lang="en-US" sz="2000" b="1" baseline="-25000" dirty="0"/>
              <a:t>z</a:t>
            </a:r>
            <a:r>
              <a:rPr lang="en-US" sz="2000" b="1" dirty="0"/>
              <a:t>=0.27% </a:t>
            </a:r>
            <a:r>
              <a:rPr lang="en-US" sz="2000" b="1" dirty="0">
                <a:solidFill>
                  <a:srgbClr val="7DFF41"/>
                </a:solidFill>
                <a:sym typeface="Wingdings" panose="05000000000000000000" pitchFamily="2" charset="2"/>
              </a:rPr>
              <a:t></a:t>
            </a:r>
            <a:endParaRPr lang="en-GB" sz="2000" b="1" baseline="-25000" dirty="0">
              <a:solidFill>
                <a:srgbClr val="7DFF41"/>
              </a:solidFill>
            </a:endParaRP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A036E778-8C31-6634-08D4-6F2C91BB878A}"/>
              </a:ext>
            </a:extLst>
          </p:cNvPr>
          <p:cNvSpPr txBox="1">
            <a:spLocks/>
          </p:cNvSpPr>
          <p:nvPr/>
        </p:nvSpPr>
        <p:spPr>
          <a:xfrm>
            <a:off x="6300192" y="2507298"/>
            <a:ext cx="1656184" cy="232943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2000" b="1" dirty="0"/>
              <a:t>σ</a:t>
            </a:r>
            <a:r>
              <a:rPr lang="en-US" sz="2000" b="1" baseline="-25000" dirty="0"/>
              <a:t>x</a:t>
            </a:r>
            <a:r>
              <a:rPr lang="en-US" sz="2000" b="1" dirty="0"/>
              <a:t>=12MPa </a:t>
            </a:r>
            <a:r>
              <a:rPr lang="en-US" sz="2000" b="1" dirty="0">
                <a:solidFill>
                  <a:srgbClr val="7DFF41"/>
                </a:solidFill>
                <a:sym typeface="Wingdings" panose="05000000000000000000" pitchFamily="2" charset="2"/>
              </a:rPr>
              <a:t></a:t>
            </a:r>
            <a:endParaRPr lang="en-GB" sz="2000" b="1" baseline="-25000" dirty="0">
              <a:solidFill>
                <a:srgbClr val="FF0000"/>
              </a:solidFill>
            </a:endParaRPr>
          </a:p>
        </p:txBody>
      </p:sp>
      <p:pic>
        <p:nvPicPr>
          <p:cNvPr id="9" name="Picture 8" descr="A rainbow colored lines on a white background&#10;&#10;Description automatically generated">
            <a:extLst>
              <a:ext uri="{FF2B5EF4-FFF2-40B4-BE49-F238E27FC236}">
                <a16:creationId xmlns:a16="http://schemas.microsoft.com/office/drawing/2014/main" id="{1CF827DB-9AC7-5A36-E6CE-223E5C7C82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8" t="33193" r="21651" b="26470"/>
          <a:stretch/>
        </p:blipFill>
        <p:spPr>
          <a:xfrm>
            <a:off x="254695" y="3120417"/>
            <a:ext cx="4104456" cy="995020"/>
          </a:xfrm>
          <a:prstGeom prst="rect">
            <a:avLst/>
          </a:prstGeom>
        </p:spPr>
      </p:pic>
      <p:pic>
        <p:nvPicPr>
          <p:cNvPr id="12" name="Picture 11" descr="A green and blue squares&#10;&#10;Description automatically generated">
            <a:extLst>
              <a:ext uri="{FF2B5EF4-FFF2-40B4-BE49-F238E27FC236}">
                <a16:creationId xmlns:a16="http://schemas.microsoft.com/office/drawing/2014/main" id="{AF7F7037-A735-B98B-D6FD-9AA98760B3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2" t="38101" r="19883" b="18436"/>
          <a:stretch/>
        </p:blipFill>
        <p:spPr>
          <a:xfrm>
            <a:off x="4549798" y="3288823"/>
            <a:ext cx="4499992" cy="76103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6890477-C0CF-BA4B-535F-C372FAE7336F}"/>
              </a:ext>
            </a:extLst>
          </p:cNvPr>
          <p:cNvCxnSpPr/>
          <p:nvPr/>
        </p:nvCxnSpPr>
        <p:spPr>
          <a:xfrm>
            <a:off x="5652120" y="1347614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35D1ADF4-140D-FEA3-DD56-F82CE1E18FB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73020" y="1007756"/>
            <a:ext cx="2448272" cy="786027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/>
              <a:t>Model simplification, important to have a 3D design of the inner ring to take into account the real stiffness of the structure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67232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DC2C72-9E65-E3D1-B3CD-3B50787FE4E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07790" y="914364"/>
            <a:ext cx="8305800" cy="3795712"/>
          </a:xfrm>
        </p:spPr>
        <p:txBody>
          <a:bodyPr/>
          <a:lstStyle/>
          <a:p>
            <a:r>
              <a:rPr lang="en-US" sz="1600" dirty="0"/>
              <a:t>Coil surrounded by a cylindrical shell with </a:t>
            </a:r>
            <a:r>
              <a:rPr lang="en-US" sz="1600" dirty="0" err="1"/>
              <a:t>rin</a:t>
            </a:r>
            <a:r>
              <a:rPr lang="en-US" sz="1600" dirty="0"/>
              <a:t>&lt;</a:t>
            </a:r>
            <a:r>
              <a:rPr lang="en-US" sz="1600" dirty="0" err="1"/>
              <a:t>rext_coil</a:t>
            </a:r>
            <a:endParaRPr lang="en-US" sz="1600" dirty="0"/>
          </a:p>
          <a:p>
            <a:r>
              <a:rPr lang="en-US" sz="1600" dirty="0"/>
              <a:t>Shell is pre-heated</a:t>
            </a:r>
            <a:r>
              <a:rPr lang="en-US" sz="1600" dirty="0">
                <a:sym typeface="Wingdings" panose="05000000000000000000" pitchFamily="2" charset="2"/>
              </a:rPr>
              <a:t> fitting of the coil inside cool-down of the shell and thermal contraction</a:t>
            </a:r>
            <a:endParaRPr lang="en-US" sz="1600" dirty="0"/>
          </a:p>
          <a:p>
            <a:r>
              <a:rPr lang="en-US" sz="1600" dirty="0"/>
              <a:t>Simple analytical evaluation: 600MPa</a:t>
            </a:r>
            <a:r>
              <a:rPr lang="en-US" sz="1600" dirty="0">
                <a:sym typeface="Wingdings" panose="05000000000000000000" pitchFamily="2" charset="2"/>
              </a:rPr>
              <a:t>200MPainterference gap ~300</a:t>
            </a:r>
            <a:r>
              <a:rPr lang="el-GR" sz="1600" dirty="0">
                <a:sym typeface="Wingdings" panose="05000000000000000000" pitchFamily="2" charset="2"/>
              </a:rPr>
              <a:t>μ</a:t>
            </a:r>
            <a:r>
              <a:rPr lang="en-US" sz="1600" dirty="0">
                <a:sym typeface="Wingdings" panose="05000000000000000000" pitchFamily="2" charset="2"/>
              </a:rPr>
              <a:t>m ~250°C</a:t>
            </a:r>
          </a:p>
          <a:p>
            <a:endParaRPr lang="en-US" sz="1600" dirty="0">
              <a:sym typeface="Wingdings" panose="05000000000000000000" pitchFamily="2" charset="2"/>
            </a:endParaRPr>
          </a:p>
          <a:p>
            <a:endParaRPr lang="en-US" sz="1600" dirty="0">
              <a:sym typeface="Wingdings" panose="05000000000000000000" pitchFamily="2" charset="2"/>
            </a:endParaRPr>
          </a:p>
          <a:p>
            <a:endParaRPr lang="en-US" sz="1600" dirty="0">
              <a:sym typeface="Wingdings" panose="05000000000000000000" pitchFamily="2" charset="2"/>
            </a:endParaRPr>
          </a:p>
          <a:p>
            <a:endParaRPr lang="en-US" sz="1600" dirty="0">
              <a:sym typeface="Wingdings" panose="05000000000000000000" pitchFamily="2" charset="2"/>
            </a:endParaRPr>
          </a:p>
          <a:p>
            <a:r>
              <a:rPr lang="en-US" sz="1600" dirty="0">
                <a:sym typeface="Wingdings" panose="05000000000000000000" pitchFamily="2" charset="2"/>
              </a:rPr>
              <a:t>Some practical aspects must be considered: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Differential contraction during cooldown</a:t>
            </a:r>
            <a:endParaRPr lang="en-GB" sz="1400" dirty="0">
              <a:sym typeface="Wingdings" panose="05000000000000000000" pitchFamily="2" charset="2"/>
            </a:endParaRP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Strength of the cylinder</a:t>
            </a: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Impact of the joints</a:t>
            </a: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Plasticity </a:t>
            </a:r>
          </a:p>
          <a:p>
            <a:pPr lvl="1"/>
            <a:r>
              <a:rPr lang="en-US" sz="1400" b="1" dirty="0">
                <a:sym typeface="Wingdings" panose="05000000000000000000" pitchFamily="2" charset="2"/>
              </a:rPr>
              <a:t>Mechanical tolerances: 2MPa/</a:t>
            </a:r>
            <a:r>
              <a:rPr lang="el-GR" sz="1400" b="1" dirty="0">
                <a:sym typeface="Wingdings" panose="05000000000000000000" pitchFamily="2" charset="2"/>
              </a:rPr>
              <a:t>μ</a:t>
            </a:r>
            <a:r>
              <a:rPr lang="en-US" sz="1400" b="1" dirty="0">
                <a:sym typeface="Wingdings" panose="05000000000000000000" pitchFamily="2" charset="2"/>
              </a:rPr>
              <a:t>m lost</a:t>
            </a:r>
            <a:endParaRPr lang="en-GB" sz="1400" b="1" dirty="0">
              <a:sym typeface="Wingdings" panose="05000000000000000000" pitchFamily="2" charset="2"/>
            </a:endParaRPr>
          </a:p>
          <a:p>
            <a:pPr lvl="1"/>
            <a:r>
              <a:rPr lang="en-GB" sz="1400" b="1" dirty="0">
                <a:sym typeface="Wingdings" panose="05000000000000000000" pitchFamily="2" charset="2"/>
              </a:rPr>
              <a:t>Buckling </a:t>
            </a:r>
          </a:p>
          <a:p>
            <a:pPr lvl="1"/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30B617-E019-9657-B924-B5A1F44DF3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C. Accettura et </a:t>
            </a:r>
            <a:r>
              <a:rPr lang="en-GB" dirty="0" err="1"/>
              <a:t>al.,Muons</a:t>
            </a:r>
            <a:r>
              <a:rPr lang="en-GB" dirty="0"/>
              <a:t> Magnets Working Group, 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2B4ECD-9A7E-1181-11CA-34E6BAFEE9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E0E9F17-EA1A-B670-3772-9A78A1C2B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Shrink Fitting</a:t>
            </a: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5A05B9F-1D48-B0D9-5900-E0D836A8FCDB}"/>
              </a:ext>
            </a:extLst>
          </p:cNvPr>
          <p:cNvGrpSpPr/>
          <p:nvPr/>
        </p:nvGrpSpPr>
        <p:grpSpPr>
          <a:xfrm>
            <a:off x="2834544" y="1546490"/>
            <a:ext cx="6070498" cy="1293571"/>
            <a:chOff x="2833308" y="1356686"/>
            <a:chExt cx="6070498" cy="129357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0DD70A8-26FE-4DAA-1FFE-8954C207721F}"/>
                </a:ext>
              </a:extLst>
            </p:cNvPr>
            <p:cNvGrpSpPr/>
            <p:nvPr/>
          </p:nvGrpSpPr>
          <p:grpSpPr>
            <a:xfrm>
              <a:off x="2833308" y="1356686"/>
              <a:ext cx="2160240" cy="1272268"/>
              <a:chOff x="532696" y="1334387"/>
              <a:chExt cx="2160240" cy="1272268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54D6F61-1DA8-6F88-5809-85AFB86236E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8437" t="13796" r="36784" b="45475"/>
              <a:stretch/>
            </p:blipFill>
            <p:spPr>
              <a:xfrm>
                <a:off x="532696" y="1958582"/>
                <a:ext cx="2160240" cy="648073"/>
              </a:xfrm>
              <a:prstGeom prst="rect">
                <a:avLst/>
              </a:prstGeom>
              <a:ln>
                <a:solidFill>
                  <a:schemeClr val="accent5"/>
                </a:solidFill>
              </a:ln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93E6A94-B126-B911-BE01-3AEAAC2833DB}"/>
                  </a:ext>
                </a:extLst>
              </p:cNvPr>
              <p:cNvSpPr/>
              <p:nvPr/>
            </p:nvSpPr>
            <p:spPr>
              <a:xfrm>
                <a:off x="1528428" y="1334387"/>
                <a:ext cx="667308" cy="301259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369F8A18-BDAB-583E-825E-B1F1108EC192}"/>
                  </a:ext>
                </a:extLst>
              </p:cNvPr>
              <p:cNvCxnSpPr>
                <a:cxnSpLocks/>
                <a:stCxn id="8" idx="2"/>
              </p:cNvCxnSpPr>
              <p:nvPr/>
            </p:nvCxnSpPr>
            <p:spPr>
              <a:xfrm flipH="1">
                <a:off x="1555685" y="1635646"/>
                <a:ext cx="306397" cy="307546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0F57E32-B5D3-955D-4FEB-554C9A86AD43}"/>
                </a:ext>
              </a:extLst>
            </p:cNvPr>
            <p:cNvGrpSpPr/>
            <p:nvPr/>
          </p:nvGrpSpPr>
          <p:grpSpPr>
            <a:xfrm>
              <a:off x="4647654" y="1356686"/>
              <a:ext cx="4256152" cy="1293571"/>
              <a:chOff x="2339752" y="1334387"/>
              <a:chExt cx="4256152" cy="129357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E2500DA-2E57-93F0-3CF4-C65EB12A98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2326" t="70342" r="22073" b="20240"/>
              <a:stretch/>
            </p:blipFill>
            <p:spPr>
              <a:xfrm>
                <a:off x="3059832" y="1960886"/>
                <a:ext cx="3536072" cy="667072"/>
              </a:xfrm>
              <a:prstGeom prst="rect">
                <a:avLst/>
              </a:prstGeom>
              <a:ln>
                <a:solidFill>
                  <a:schemeClr val="accent5"/>
                </a:solidFill>
              </a:ln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A1A9763-56F8-7962-9AB8-743DA160087F}"/>
                  </a:ext>
                </a:extLst>
              </p:cNvPr>
              <p:cNvSpPr/>
              <p:nvPr/>
            </p:nvSpPr>
            <p:spPr>
              <a:xfrm>
                <a:off x="2339752" y="1334387"/>
                <a:ext cx="1872208" cy="301259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DEF4429A-608A-6FA3-C2B6-91E203B2B44D}"/>
                  </a:ext>
                </a:extLst>
              </p:cNvPr>
              <p:cNvCxnSpPr>
                <a:cxnSpLocks/>
                <a:stCxn id="9" idx="2"/>
              </p:cNvCxnSpPr>
              <p:nvPr/>
            </p:nvCxnSpPr>
            <p:spPr>
              <a:xfrm>
                <a:off x="3275856" y="1635646"/>
                <a:ext cx="360040" cy="322936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Right Brace 22">
            <a:extLst>
              <a:ext uri="{FF2B5EF4-FFF2-40B4-BE49-F238E27FC236}">
                <a16:creationId xmlns:a16="http://schemas.microsoft.com/office/drawing/2014/main" id="{C89DA26E-CF64-5EEE-C9FF-EA96F6CAE5C2}"/>
              </a:ext>
            </a:extLst>
          </p:cNvPr>
          <p:cNvSpPr/>
          <p:nvPr/>
        </p:nvSpPr>
        <p:spPr>
          <a:xfrm>
            <a:off x="4067944" y="3291830"/>
            <a:ext cx="288032" cy="93730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72D3622D-CAC4-62C2-8488-3DDEC750E92C}"/>
              </a:ext>
            </a:extLst>
          </p:cNvPr>
          <p:cNvSpPr txBox="1">
            <a:spLocks/>
          </p:cNvSpPr>
          <p:nvPr/>
        </p:nvSpPr>
        <p:spPr>
          <a:xfrm>
            <a:off x="4660690" y="3516588"/>
            <a:ext cx="4026110" cy="99937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FEM simulations at different levels of complexity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834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 Challenges of final cooling solenoid, IMCC Annual Meeting - 22/06/2023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/>
              <a:t>Mechanical </a:t>
            </a:r>
            <a:r>
              <a:rPr lang="fr-FR" sz="2800" dirty="0" err="1"/>
              <a:t>considerations</a:t>
            </a:r>
            <a:r>
              <a:rPr lang="fr-FR" sz="2800" dirty="0"/>
              <a:t> - Second concept</a:t>
            </a:r>
            <a:endParaRPr lang="en-GB" dirty="0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54C556B0-88D1-79E3-772C-19D2FA3E646C}"/>
              </a:ext>
            </a:extLst>
          </p:cNvPr>
          <p:cNvSpPr txBox="1">
            <a:spLocks/>
          </p:cNvSpPr>
          <p:nvPr/>
        </p:nvSpPr>
        <p:spPr>
          <a:xfrm>
            <a:off x="568412" y="1059343"/>
            <a:ext cx="3355516" cy="32406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2 Load Steps:</a:t>
            </a:r>
          </a:p>
          <a:p>
            <a:pPr lvl="1"/>
            <a:r>
              <a:rPr lang="en-US" sz="1000" dirty="0"/>
              <a:t>Shrink Disk displacement (5 mm)</a:t>
            </a:r>
          </a:p>
          <a:p>
            <a:pPr lvl="1"/>
            <a:r>
              <a:rPr lang="en-US" sz="1000" dirty="0"/>
              <a:t>Energization</a:t>
            </a:r>
          </a:p>
          <a:p>
            <a:r>
              <a:rPr lang="en-US" sz="1400" dirty="0"/>
              <a:t>Max. Hoop Stress (after energization): 620.4 MPa</a:t>
            </a:r>
          </a:p>
          <a:p>
            <a:r>
              <a:rPr lang="en-US" sz="1400" dirty="0"/>
              <a:t>Max. Hoop Strain (after energization): 0.344 %</a:t>
            </a:r>
          </a:p>
          <a:p>
            <a:r>
              <a:rPr lang="en-GB" sz="1400" dirty="0"/>
              <a:t>Shear Stresses globally lower than 15 MPa</a:t>
            </a:r>
          </a:p>
          <a:p>
            <a:r>
              <a:rPr lang="en-GB" sz="1400" dirty="0"/>
              <a:t>However, locally they can reach after energization ~ |30| MPa</a:t>
            </a:r>
          </a:p>
          <a:p>
            <a:endParaRPr lang="en-US" sz="1400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0615B4-5988-427C-C849-FFBF6000C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764" y="2670012"/>
            <a:ext cx="2999829" cy="16565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FB0BDF-6F75-0372-4A31-D77B405BC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791921"/>
            <a:ext cx="3481060" cy="180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43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 Challenges of final cooling solenoid, IMCC Annual Meeting - 22/06/2023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/>
              <a:t>Mechanical </a:t>
            </a:r>
            <a:r>
              <a:rPr lang="fr-FR" sz="2800" dirty="0" err="1"/>
              <a:t>considerations</a:t>
            </a:r>
            <a:r>
              <a:rPr lang="fr-FR" sz="2800" dirty="0"/>
              <a:t> - </a:t>
            </a:r>
            <a:r>
              <a:rPr lang="fr-FR" sz="2800" dirty="0" err="1"/>
              <a:t>Third</a:t>
            </a:r>
            <a:r>
              <a:rPr lang="fr-FR" sz="2800" dirty="0"/>
              <a:t> concept</a:t>
            </a:r>
            <a:endParaRPr lang="en-GB" dirty="0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54C556B0-88D1-79E3-772C-19D2FA3E646C}"/>
              </a:ext>
            </a:extLst>
          </p:cNvPr>
          <p:cNvSpPr txBox="1">
            <a:spLocks/>
          </p:cNvSpPr>
          <p:nvPr/>
        </p:nvSpPr>
        <p:spPr>
          <a:xfrm>
            <a:off x="568412" y="1059343"/>
            <a:ext cx="3355516" cy="32406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To limit shear stresses, an intermediate steel shell is added (ID 184 mm; OD 224 mm)</a:t>
            </a:r>
          </a:p>
          <a:p>
            <a:r>
              <a:rPr lang="en-GB" sz="1400" dirty="0"/>
              <a:t>~ 150 µm interference with coil pack created by differential heating</a:t>
            </a:r>
          </a:p>
          <a:p>
            <a:r>
              <a:rPr lang="en-GB" sz="1400" dirty="0"/>
              <a:t>3 Load Steps: 1. Shell/Coil Interference; 2. Shrink Disk Displacement (2.2 mm); 3. Energization</a:t>
            </a:r>
          </a:p>
          <a:p>
            <a:r>
              <a:rPr lang="en-GB" sz="1400" dirty="0"/>
              <a:t>Min. Hoop Stress after shrinking: -426 MPa</a:t>
            </a:r>
          </a:p>
          <a:p>
            <a:r>
              <a:rPr lang="en-GB" sz="1400" dirty="0"/>
              <a:t>Max. Hoop Stress after energization: 598 MPa</a:t>
            </a:r>
          </a:p>
          <a:p>
            <a:r>
              <a:rPr lang="en-GB" sz="1400" dirty="0"/>
              <a:t>Max. Hoop Strain after energization: 0.332 %</a:t>
            </a:r>
          </a:p>
          <a:p>
            <a:r>
              <a:rPr lang="en-GB" sz="1400" dirty="0"/>
              <a:t>Local peak shear stress ~ 10 MPa</a:t>
            </a:r>
          </a:p>
          <a:p>
            <a:r>
              <a:rPr lang="en-GB" sz="1400" dirty="0"/>
              <a:t>Max Shear after energization |9.2| MPa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US" sz="1400" dirty="0"/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DA7C11-818E-05A8-82C6-EB3602101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222" y="1051539"/>
            <a:ext cx="4233578" cy="215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9042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 Challenges of final cooling solenoid, IMCC Annual Meeting - 22/06/2023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/>
              <a:t>Mechanical </a:t>
            </a:r>
            <a:r>
              <a:rPr lang="fr-FR" sz="2800" dirty="0" err="1"/>
              <a:t>considerations</a:t>
            </a:r>
            <a:r>
              <a:rPr lang="fr-FR" sz="2800" dirty="0"/>
              <a:t> - </a:t>
            </a:r>
            <a:r>
              <a:rPr lang="fr-FR" sz="2800" dirty="0" err="1"/>
              <a:t>Third</a:t>
            </a:r>
            <a:r>
              <a:rPr lang="fr-FR" sz="2800" dirty="0"/>
              <a:t> concept</a:t>
            </a:r>
            <a:endParaRPr lang="en-GB" dirty="0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54C556B0-88D1-79E3-772C-19D2FA3E646C}"/>
              </a:ext>
            </a:extLst>
          </p:cNvPr>
          <p:cNvSpPr txBox="1">
            <a:spLocks/>
          </p:cNvSpPr>
          <p:nvPr/>
        </p:nvSpPr>
        <p:spPr>
          <a:xfrm>
            <a:off x="568412" y="1059343"/>
            <a:ext cx="3355516" cy="32406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To limit shear stresses, an intermediate steel shell is added (ID 184 mm; OD 224 mm)</a:t>
            </a:r>
          </a:p>
          <a:p>
            <a:r>
              <a:rPr lang="en-GB" sz="1400" dirty="0"/>
              <a:t>~ 150 µm interference with coil pack created by differential heating</a:t>
            </a:r>
          </a:p>
          <a:p>
            <a:r>
              <a:rPr lang="en-GB" sz="1400" dirty="0"/>
              <a:t>3 Load Steps: 1. Shell/Coil Interference; 2. Shrink Disk Displacement (2.2 mm); 3. Energization</a:t>
            </a:r>
          </a:p>
          <a:p>
            <a:r>
              <a:rPr lang="en-GB" sz="1400" dirty="0"/>
              <a:t>Min. Hoop Stress after shrinking: -426 MPa</a:t>
            </a:r>
          </a:p>
          <a:p>
            <a:r>
              <a:rPr lang="en-GB" sz="1400" dirty="0"/>
              <a:t>Max. Hoop Stress after energization</a:t>
            </a:r>
            <a:r>
              <a:rPr lang="en-GB" sz="1400" dirty="0">
                <a:highlight>
                  <a:srgbClr val="FFFF00"/>
                </a:highlight>
              </a:rPr>
              <a:t>: 598 </a:t>
            </a:r>
            <a:r>
              <a:rPr lang="en-GB" sz="1400" dirty="0"/>
              <a:t>MPa</a:t>
            </a:r>
          </a:p>
          <a:p>
            <a:r>
              <a:rPr lang="en-GB" sz="1400" dirty="0"/>
              <a:t>Max. Hoop Strain after energization: </a:t>
            </a:r>
            <a:r>
              <a:rPr lang="en-GB" sz="1400" dirty="0">
                <a:highlight>
                  <a:srgbClr val="FFFF00"/>
                </a:highlight>
              </a:rPr>
              <a:t>0.332</a:t>
            </a:r>
            <a:r>
              <a:rPr lang="en-GB" sz="1400" dirty="0"/>
              <a:t> %</a:t>
            </a:r>
          </a:p>
          <a:p>
            <a:r>
              <a:rPr lang="en-GB" sz="1400" dirty="0"/>
              <a:t>Local peak shear stress </a:t>
            </a:r>
            <a:r>
              <a:rPr lang="en-GB" sz="1400" dirty="0">
                <a:highlight>
                  <a:srgbClr val="FFFF00"/>
                </a:highlight>
              </a:rPr>
              <a:t>~ 10 MPa</a:t>
            </a:r>
          </a:p>
          <a:p>
            <a:r>
              <a:rPr lang="en-GB" sz="1400" dirty="0"/>
              <a:t>Max Shear after energization |9.2| MPa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US" sz="1400" dirty="0"/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DA7C11-818E-05A8-82C6-EB3602101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222" y="1051539"/>
            <a:ext cx="4233578" cy="21599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746600-6AFA-D01A-C6AB-36B94B4BF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7242" y="1742622"/>
            <a:ext cx="3371380" cy="1658256"/>
          </a:xfrm>
          <a:prstGeom prst="rect">
            <a:avLst/>
          </a:prstGeom>
        </p:spPr>
      </p:pic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F5698BDB-3F1A-2915-B68F-E0B523C4FBD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58129" y="3579862"/>
            <a:ext cx="3531840" cy="864096"/>
          </a:xfrm>
        </p:spPr>
        <p:txBody>
          <a:bodyPr/>
          <a:lstStyle/>
          <a:p>
            <a:r>
              <a:rPr lang="en-US" sz="1300" dirty="0"/>
              <a:t>Preliminary is ok, but </a:t>
            </a:r>
            <a:r>
              <a:rPr lang="en-US" sz="1300" b="1" dirty="0"/>
              <a:t>limited safety margins</a:t>
            </a:r>
            <a:r>
              <a:rPr lang="en-US" sz="1300" dirty="0">
                <a:sym typeface="Wingdings" panose="05000000000000000000" pitchFamily="2" charset="2"/>
              </a:rPr>
              <a:t></a:t>
            </a:r>
            <a:r>
              <a:rPr lang="en-GB" sz="1300" dirty="0">
                <a:sym typeface="Wingdings" panose="05000000000000000000" pitchFamily="2" charset="2"/>
              </a:rPr>
              <a:t> </a:t>
            </a:r>
            <a:r>
              <a:rPr lang="en-US" sz="1300" dirty="0"/>
              <a:t>Fundamental to have a good understanding of the </a:t>
            </a:r>
            <a:r>
              <a:rPr lang="en-US" sz="1300" b="1" dirty="0"/>
              <a:t>material limits </a:t>
            </a:r>
            <a:r>
              <a:rPr lang="en-US" sz="1300" dirty="0"/>
              <a:t>and </a:t>
            </a:r>
            <a:r>
              <a:rPr lang="en-US" sz="1300" b="1" dirty="0"/>
              <a:t>failure mode</a:t>
            </a:r>
          </a:p>
          <a:p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4081709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piece of paper&#10;&#10;Description automatically generated">
            <a:extLst>
              <a:ext uri="{FF2B5EF4-FFF2-40B4-BE49-F238E27FC236}">
                <a16:creationId xmlns:a16="http://schemas.microsoft.com/office/drawing/2014/main" id="{FD453D59-FAD1-0C88-401D-4507E537F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31122" r="81649" b="26172"/>
          <a:stretch/>
        </p:blipFill>
        <p:spPr>
          <a:xfrm>
            <a:off x="5292080" y="1491630"/>
            <a:ext cx="1823210" cy="1374762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84CD67-EDC8-9D04-4792-2AD6A366A519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 rotWithShape="1">
          <a:blip r:embed="rId3"/>
          <a:srcRect t="13324" r="50000" b="21183"/>
          <a:stretch/>
        </p:blipFill>
        <p:spPr>
          <a:xfrm>
            <a:off x="2771800" y="1282677"/>
            <a:ext cx="2443282" cy="18002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96AF43-B5CD-6456-419E-614C78F46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42A28-9330-465D-B456-E5E6BABA52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9938CC-93CF-7D81-7202-43D7520CF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Testing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8C2753-0E03-4530-FB44-94704984F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72" y="1347614"/>
            <a:ext cx="2292255" cy="1423926"/>
          </a:xfrm>
          <a:prstGeom prst="rect">
            <a:avLst/>
          </a:prstGeom>
        </p:spPr>
      </p:pic>
      <p:pic>
        <p:nvPicPr>
          <p:cNvPr id="10" name="Picture 9" descr="A diagram of a piece of paper&#10;&#10;Description automatically generated">
            <a:extLst>
              <a:ext uri="{FF2B5EF4-FFF2-40B4-BE49-F238E27FC236}">
                <a16:creationId xmlns:a16="http://schemas.microsoft.com/office/drawing/2014/main" id="{07001F4C-3660-F1BF-20B2-E3E2514DE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58" t="7763" r="20075" b="15975"/>
          <a:stretch/>
        </p:blipFill>
        <p:spPr>
          <a:xfrm>
            <a:off x="5901702" y="1491630"/>
            <a:ext cx="3223172" cy="1400596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46716DE-5BBC-794A-D06E-40945A85FA87}"/>
              </a:ext>
            </a:extLst>
          </p:cNvPr>
          <p:cNvSpPr txBox="1">
            <a:spLocks/>
          </p:cNvSpPr>
          <p:nvPr/>
        </p:nvSpPr>
        <p:spPr>
          <a:xfrm>
            <a:off x="225472" y="2948312"/>
            <a:ext cx="7470728" cy="1374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800" dirty="0"/>
              <a:t>σ</a:t>
            </a:r>
            <a:r>
              <a:rPr lang="en-US" sz="1800" baseline="-25000" dirty="0"/>
              <a:t>hoop</a:t>
            </a:r>
            <a:r>
              <a:rPr lang="en-US" sz="1800" dirty="0"/>
              <a:t>~-600MPa reached on the inner radius of the coil</a:t>
            </a:r>
          </a:p>
          <a:p>
            <a:r>
              <a:rPr lang="en-US" sz="1800" dirty="0"/>
              <a:t>The required compression is achieved with 10 M16 bolts</a:t>
            </a:r>
          </a:p>
          <a:p>
            <a:r>
              <a:rPr lang="en-US" sz="1800" dirty="0"/>
              <a:t>System equipped with strain gauges and digital image correlation to characterize the coil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8801149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949427-A118-A2A1-C9B3-9DB9E9EC67E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400" dirty="0"/>
              <a:t>The final cooling solenoid requires a pre-compression to operate at 40T: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Shrink fitting, mechanical jigs or a combined solution can provide the required pre-compressions</a:t>
            </a:r>
          </a:p>
          <a:p>
            <a:pPr lvl="1"/>
            <a:r>
              <a:rPr lang="en-US" sz="2000" dirty="0"/>
              <a:t>Tape properties impacting the results</a:t>
            </a:r>
            <a:r>
              <a:rPr lang="en-US" sz="2000" dirty="0">
                <a:sym typeface="Wingdings" panose="05000000000000000000" pitchFamily="2" charset="2"/>
              </a:rPr>
              <a:t> important  to benchmark them with experimental tests</a:t>
            </a:r>
            <a:endParaRPr lang="en-US" sz="2000" dirty="0"/>
          </a:p>
          <a:p>
            <a:pPr lvl="1"/>
            <a:r>
              <a:rPr lang="en-US" sz="2000" dirty="0"/>
              <a:t>The design of the inner and outer rings is critical</a:t>
            </a:r>
            <a:r>
              <a:rPr lang="en-US" sz="2000" dirty="0">
                <a:sym typeface="Wingdings" panose="05000000000000000000" pitchFamily="2" charset="2"/>
              </a:rPr>
              <a:t>: 2 possible solutions identified, more modelling work is needed to finalize the design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Different FEM models ready to investigate more options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Extensive work of design of </a:t>
            </a:r>
            <a:r>
              <a:rPr lang="en-US" sz="2000">
                <a:sym typeface="Wingdings" panose="05000000000000000000" pitchFamily="2" charset="2"/>
              </a:rPr>
              <a:t>the tooling for </a:t>
            </a:r>
            <a:r>
              <a:rPr lang="en-US" sz="2000" dirty="0">
                <a:sym typeface="Wingdings" panose="05000000000000000000" pitchFamily="2" charset="2"/>
              </a:rPr>
              <a:t>the experimental characterization of the tape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GB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FEE0AE-4966-49BF-4B3E-61F2ED342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7398FD-020C-E39C-E19D-E4F758D5EC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AE5ED4-9A59-C74E-342F-A288CFE3E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next step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123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FE6EEC-9974-CB5A-16DE-E1F1F9A4B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C6393B1-6E22-7D86-31EF-A64A15543F9F}"/>
              </a:ext>
            </a:extLst>
          </p:cNvPr>
          <p:cNvGrpSpPr/>
          <p:nvPr/>
        </p:nvGrpSpPr>
        <p:grpSpPr>
          <a:xfrm>
            <a:off x="395534" y="2710857"/>
            <a:ext cx="3563853" cy="2499616"/>
            <a:chOff x="395534" y="2621087"/>
            <a:chExt cx="3563853" cy="2499616"/>
          </a:xfrm>
        </p:grpSpPr>
        <p:pic>
          <p:nvPicPr>
            <p:cNvPr id="26" name="Picture 25" descr="A diagram of a graph&#10;&#10;Description automatically generated">
              <a:extLst>
                <a:ext uri="{FF2B5EF4-FFF2-40B4-BE49-F238E27FC236}">
                  <a16:creationId xmlns:a16="http://schemas.microsoft.com/office/drawing/2014/main" id="{F1DDCB47-586C-404A-BB3B-32B6356939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7734" b="24806"/>
            <a:stretch/>
          </p:blipFill>
          <p:spPr>
            <a:xfrm>
              <a:off x="415722" y="2621087"/>
              <a:ext cx="3523479" cy="792579"/>
            </a:xfrm>
            <a:prstGeom prst="rect">
              <a:avLst/>
            </a:prstGeom>
          </p:spPr>
        </p:pic>
        <p:pic>
          <p:nvPicPr>
            <p:cNvPr id="24" name="Picture 23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5C0D551B-023F-620E-5B47-918E629A65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9669" b="-1"/>
            <a:stretch/>
          </p:blipFill>
          <p:spPr>
            <a:xfrm>
              <a:off x="395534" y="3829586"/>
              <a:ext cx="3563853" cy="1291117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CAFB5-4AE2-9FB7-8410-41AE09E63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E87609-C726-E971-A21E-217BBBA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 of homogeneous model</a:t>
            </a:r>
            <a:endParaRPr lang="en-GB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D6E68A2-EC54-F0AC-8D15-0C6EEF7294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368556" y="2729262"/>
            <a:ext cx="2376264" cy="385688"/>
          </a:xfrm>
        </p:spPr>
        <p:txBody>
          <a:bodyPr/>
          <a:lstStyle/>
          <a:p>
            <a:pPr marL="0" indent="0"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=-180MPa</a:t>
            </a:r>
            <a:endParaRPr lang="en-GB" sz="1400" baseline="-250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948CB82-DDA8-7D73-39FE-8276E7B55801}"/>
              </a:ext>
            </a:extLst>
          </p:cNvPr>
          <p:cNvGrpSpPr/>
          <p:nvPr/>
        </p:nvGrpSpPr>
        <p:grpSpPr>
          <a:xfrm>
            <a:off x="1375211" y="1605074"/>
            <a:ext cx="2312144" cy="2271914"/>
            <a:chOff x="1368556" y="1405308"/>
            <a:chExt cx="1444712" cy="2271914"/>
          </a:xfrm>
        </p:grpSpPr>
        <p:sp>
          <p:nvSpPr>
            <p:cNvPr id="27" name="Content Placeholder 1">
              <a:extLst>
                <a:ext uri="{FF2B5EF4-FFF2-40B4-BE49-F238E27FC236}">
                  <a16:creationId xmlns:a16="http://schemas.microsoft.com/office/drawing/2014/main" id="{326D9CD9-CDCC-CB8A-E241-15B75D8CC3D2}"/>
                </a:ext>
              </a:extLst>
            </p:cNvPr>
            <p:cNvSpPr txBox="1">
              <a:spLocks/>
            </p:cNvSpPr>
            <p:nvPr/>
          </p:nvSpPr>
          <p:spPr>
            <a:xfrm>
              <a:off x="1373268" y="2253616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2: Cool-down</a:t>
              </a:r>
              <a:endParaRPr lang="en-GB" sz="1400" b="1" baseline="-25000" dirty="0"/>
            </a:p>
          </p:txBody>
        </p:sp>
        <p:sp>
          <p:nvSpPr>
            <p:cNvPr id="28" name="Content Placeholder 1">
              <a:extLst>
                <a:ext uri="{FF2B5EF4-FFF2-40B4-BE49-F238E27FC236}">
                  <a16:creationId xmlns:a16="http://schemas.microsoft.com/office/drawing/2014/main" id="{6BE22E56-8C26-067E-B3F7-E9DACFDE72E5}"/>
                </a:ext>
              </a:extLst>
            </p:cNvPr>
            <p:cNvSpPr txBox="1">
              <a:spLocks/>
            </p:cNvSpPr>
            <p:nvPr/>
          </p:nvSpPr>
          <p:spPr>
            <a:xfrm>
              <a:off x="1368556" y="3443222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3: Energization</a:t>
              </a:r>
              <a:endParaRPr lang="en-GB" sz="1400" b="1" baseline="-25000" dirty="0"/>
            </a:p>
          </p:txBody>
        </p:sp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CE373435-B665-D441-818A-32C9B408887D}"/>
                </a:ext>
              </a:extLst>
            </p:cNvPr>
            <p:cNvSpPr txBox="1">
              <a:spLocks/>
            </p:cNvSpPr>
            <p:nvPr/>
          </p:nvSpPr>
          <p:spPr>
            <a:xfrm>
              <a:off x="1371600" y="1405308"/>
              <a:ext cx="1440000" cy="2329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1: Shrink fitting (T external shell =250°C)</a:t>
              </a:r>
              <a:endParaRPr lang="en-GB" sz="1400" b="1" baseline="-25000" dirty="0"/>
            </a:p>
          </p:txBody>
        </p:sp>
      </p:grp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F174E084-ABFB-5D56-8846-D65A5BAD260E}"/>
              </a:ext>
            </a:extLst>
          </p:cNvPr>
          <p:cNvSpPr txBox="1">
            <a:spLocks/>
          </p:cNvSpPr>
          <p:nvPr/>
        </p:nvSpPr>
        <p:spPr>
          <a:xfrm>
            <a:off x="1368556" y="1936465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=-210MPa</a:t>
            </a:r>
            <a:endParaRPr lang="en-GB" sz="1400" baseline="-25000" dirty="0"/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E7646690-81BD-08C5-1C13-B77E5D55B556}"/>
              </a:ext>
            </a:extLst>
          </p:cNvPr>
          <p:cNvSpPr txBox="1">
            <a:spLocks/>
          </p:cNvSpPr>
          <p:nvPr/>
        </p:nvSpPr>
        <p:spPr>
          <a:xfrm>
            <a:off x="5004048" y="2289167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1400" dirty="0">
                <a:solidFill>
                  <a:srgbClr val="FF0000"/>
                </a:solidFill>
              </a:rPr>
              <a:t>σ</a:t>
            </a:r>
            <a:r>
              <a:rPr lang="en-US" sz="1400" baseline="-25000" dirty="0" err="1">
                <a:solidFill>
                  <a:srgbClr val="FF0000"/>
                </a:solidFill>
              </a:rPr>
              <a:t>Transverse,Average</a:t>
            </a:r>
            <a:r>
              <a:rPr lang="en-US" sz="1400" dirty="0">
                <a:solidFill>
                  <a:srgbClr val="FF0000"/>
                </a:solidFill>
              </a:rPr>
              <a:t>=-85MPa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24756DE-EAA7-221E-2495-6A5E9548AE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8747" b="21606"/>
          <a:stretch/>
        </p:blipFill>
        <p:spPr>
          <a:xfrm>
            <a:off x="7065378" y="1132148"/>
            <a:ext cx="2023643" cy="1555234"/>
          </a:xfrm>
          <a:prstGeom prst="rect">
            <a:avLst/>
          </a:prstGeom>
        </p:spPr>
      </p:pic>
      <p:pic>
        <p:nvPicPr>
          <p:cNvPr id="42" name="Picture 41" descr="A screenshot of a video game&#10;&#10;Description automatically generated">
            <a:extLst>
              <a:ext uri="{FF2B5EF4-FFF2-40B4-BE49-F238E27FC236}">
                <a16:creationId xmlns:a16="http://schemas.microsoft.com/office/drawing/2014/main" id="{E548992D-AA24-E36B-D921-C6038F7A59E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64" t="10801" r="689" b="52758"/>
          <a:stretch/>
        </p:blipFill>
        <p:spPr>
          <a:xfrm>
            <a:off x="913955" y="626270"/>
            <a:ext cx="2915412" cy="854441"/>
          </a:xfrm>
          <a:prstGeom prst="rect">
            <a:avLst/>
          </a:prstGeom>
        </p:spPr>
      </p:pic>
      <p:pic>
        <p:nvPicPr>
          <p:cNvPr id="46" name="Picture 45" descr="A screenshot of a computer&#10;&#10;Description automatically generated">
            <a:extLst>
              <a:ext uri="{FF2B5EF4-FFF2-40B4-BE49-F238E27FC236}">
                <a16:creationId xmlns:a16="http://schemas.microsoft.com/office/drawing/2014/main" id="{7A8ECF8A-53E4-75BB-581B-AC1028AC9CD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928"/>
          <a:stretch/>
        </p:blipFill>
        <p:spPr>
          <a:xfrm>
            <a:off x="4760808" y="778394"/>
            <a:ext cx="2104120" cy="1500512"/>
          </a:xfrm>
          <a:prstGeom prst="rect">
            <a:avLst/>
          </a:prstGeom>
        </p:spPr>
      </p:pic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21293017-8E71-05A8-2494-A61692AA74CE}"/>
              </a:ext>
            </a:extLst>
          </p:cNvPr>
          <p:cNvSpPr txBox="1">
            <a:spLocks/>
          </p:cNvSpPr>
          <p:nvPr/>
        </p:nvSpPr>
        <p:spPr>
          <a:xfrm>
            <a:off x="4932040" y="723777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400" dirty="0"/>
              <a:t>750 layers: 30</a:t>
            </a:r>
            <a:r>
              <a:rPr lang="el-GR" sz="1400" dirty="0"/>
              <a:t>μ</a:t>
            </a:r>
            <a:r>
              <a:rPr lang="en-US" sz="1400" dirty="0"/>
              <a:t>m+50</a:t>
            </a:r>
            <a:r>
              <a:rPr lang="el-GR" sz="1400" dirty="0"/>
              <a:t> μ</a:t>
            </a:r>
            <a:r>
              <a:rPr lang="en-US" sz="1400" dirty="0"/>
              <a:t>m</a:t>
            </a:r>
            <a:endParaRPr lang="en-GB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37057684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FE6EEC-9974-CB5A-16DE-E1F1F9A4B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C6393B1-6E22-7D86-31EF-A64A15543F9F}"/>
              </a:ext>
            </a:extLst>
          </p:cNvPr>
          <p:cNvGrpSpPr/>
          <p:nvPr/>
        </p:nvGrpSpPr>
        <p:grpSpPr>
          <a:xfrm>
            <a:off x="395534" y="2710857"/>
            <a:ext cx="3563853" cy="2499616"/>
            <a:chOff x="395534" y="2621087"/>
            <a:chExt cx="3563853" cy="2499616"/>
          </a:xfrm>
        </p:grpSpPr>
        <p:pic>
          <p:nvPicPr>
            <p:cNvPr id="26" name="Picture 25" descr="A diagram of a graph&#10;&#10;Description automatically generated">
              <a:extLst>
                <a:ext uri="{FF2B5EF4-FFF2-40B4-BE49-F238E27FC236}">
                  <a16:creationId xmlns:a16="http://schemas.microsoft.com/office/drawing/2014/main" id="{F1DDCB47-586C-404A-BB3B-32B6356939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7734" b="24806"/>
            <a:stretch/>
          </p:blipFill>
          <p:spPr>
            <a:xfrm>
              <a:off x="415722" y="2621087"/>
              <a:ext cx="3523479" cy="792579"/>
            </a:xfrm>
            <a:prstGeom prst="rect">
              <a:avLst/>
            </a:prstGeom>
          </p:spPr>
        </p:pic>
        <p:pic>
          <p:nvPicPr>
            <p:cNvPr id="24" name="Picture 23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5C0D551B-023F-620E-5B47-918E629A65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9669" b="-1"/>
            <a:stretch/>
          </p:blipFill>
          <p:spPr>
            <a:xfrm>
              <a:off x="395534" y="3829586"/>
              <a:ext cx="3563853" cy="1291117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CAFB5-4AE2-9FB7-8410-41AE09E63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E87609-C726-E971-A21E-217BBBA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 of homogeneous model</a:t>
            </a:r>
            <a:endParaRPr lang="en-GB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D6E68A2-EC54-F0AC-8D15-0C6EEF7294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368556" y="2729262"/>
            <a:ext cx="2376264" cy="385688"/>
          </a:xfrm>
        </p:spPr>
        <p:txBody>
          <a:bodyPr/>
          <a:lstStyle/>
          <a:p>
            <a:pPr marL="0" indent="0"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=-180MPa</a:t>
            </a:r>
            <a:endParaRPr lang="en-GB" sz="1400" baseline="-250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948CB82-DDA8-7D73-39FE-8276E7B55801}"/>
              </a:ext>
            </a:extLst>
          </p:cNvPr>
          <p:cNvGrpSpPr/>
          <p:nvPr/>
        </p:nvGrpSpPr>
        <p:grpSpPr>
          <a:xfrm>
            <a:off x="1375211" y="1605074"/>
            <a:ext cx="2312144" cy="2271914"/>
            <a:chOff x="1368556" y="1405308"/>
            <a:chExt cx="1444712" cy="2271914"/>
          </a:xfrm>
        </p:grpSpPr>
        <p:sp>
          <p:nvSpPr>
            <p:cNvPr id="27" name="Content Placeholder 1">
              <a:extLst>
                <a:ext uri="{FF2B5EF4-FFF2-40B4-BE49-F238E27FC236}">
                  <a16:creationId xmlns:a16="http://schemas.microsoft.com/office/drawing/2014/main" id="{326D9CD9-CDCC-CB8A-E241-15B75D8CC3D2}"/>
                </a:ext>
              </a:extLst>
            </p:cNvPr>
            <p:cNvSpPr txBox="1">
              <a:spLocks/>
            </p:cNvSpPr>
            <p:nvPr/>
          </p:nvSpPr>
          <p:spPr>
            <a:xfrm>
              <a:off x="1373268" y="2253616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2: Cool-down</a:t>
              </a:r>
              <a:endParaRPr lang="en-GB" sz="1400" b="1" baseline="-25000" dirty="0"/>
            </a:p>
          </p:txBody>
        </p:sp>
        <p:sp>
          <p:nvSpPr>
            <p:cNvPr id="28" name="Content Placeholder 1">
              <a:extLst>
                <a:ext uri="{FF2B5EF4-FFF2-40B4-BE49-F238E27FC236}">
                  <a16:creationId xmlns:a16="http://schemas.microsoft.com/office/drawing/2014/main" id="{6BE22E56-8C26-067E-B3F7-E9DACFDE72E5}"/>
                </a:ext>
              </a:extLst>
            </p:cNvPr>
            <p:cNvSpPr txBox="1">
              <a:spLocks/>
            </p:cNvSpPr>
            <p:nvPr/>
          </p:nvSpPr>
          <p:spPr>
            <a:xfrm>
              <a:off x="1368556" y="3443222"/>
              <a:ext cx="1440000" cy="2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3: Energization</a:t>
              </a:r>
              <a:endParaRPr lang="en-GB" sz="1400" b="1" baseline="-25000" dirty="0"/>
            </a:p>
          </p:txBody>
        </p:sp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CE373435-B665-D441-818A-32C9B408887D}"/>
                </a:ext>
              </a:extLst>
            </p:cNvPr>
            <p:cNvSpPr txBox="1">
              <a:spLocks/>
            </p:cNvSpPr>
            <p:nvPr/>
          </p:nvSpPr>
          <p:spPr>
            <a:xfrm>
              <a:off x="1371600" y="1405308"/>
              <a:ext cx="1440000" cy="2329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1400" b="1" baseline="-25000" dirty="0"/>
                <a:t>Step 1: Shrink fitting (T external shell =250°C)</a:t>
              </a:r>
              <a:endParaRPr lang="en-GB" sz="1400" b="1" baseline="-25000" dirty="0"/>
            </a:p>
          </p:txBody>
        </p:sp>
      </p:grp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F174E084-ABFB-5D56-8846-D65A5BAD260E}"/>
              </a:ext>
            </a:extLst>
          </p:cNvPr>
          <p:cNvSpPr txBox="1">
            <a:spLocks/>
          </p:cNvSpPr>
          <p:nvPr/>
        </p:nvSpPr>
        <p:spPr>
          <a:xfrm>
            <a:off x="1368556" y="1936465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=-210MPa</a:t>
            </a:r>
            <a:endParaRPr lang="en-GB" sz="1400" baseline="-25000" dirty="0"/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E7646690-81BD-08C5-1C13-B77E5D55B556}"/>
              </a:ext>
            </a:extLst>
          </p:cNvPr>
          <p:cNvSpPr txBox="1">
            <a:spLocks/>
          </p:cNvSpPr>
          <p:nvPr/>
        </p:nvSpPr>
        <p:spPr>
          <a:xfrm>
            <a:off x="4860032" y="2292874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1400" dirty="0">
                <a:solidFill>
                  <a:srgbClr val="FF0000"/>
                </a:solidFill>
              </a:rPr>
              <a:t>σ</a:t>
            </a:r>
            <a:r>
              <a:rPr lang="en-US" sz="1400" baseline="-25000" dirty="0" err="1">
                <a:solidFill>
                  <a:srgbClr val="FF0000"/>
                </a:solidFill>
              </a:rPr>
              <a:t>Transverse,Average</a:t>
            </a:r>
            <a:r>
              <a:rPr lang="en-US" sz="1400" dirty="0">
                <a:solidFill>
                  <a:srgbClr val="FF0000"/>
                </a:solidFill>
              </a:rPr>
              <a:t>=-85MPa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24756DE-EAA7-221E-2495-6A5E9548AE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8747" b="21606"/>
          <a:stretch/>
        </p:blipFill>
        <p:spPr>
          <a:xfrm>
            <a:off x="7065378" y="1132148"/>
            <a:ext cx="2023643" cy="1555234"/>
          </a:xfrm>
          <a:prstGeom prst="rect">
            <a:avLst/>
          </a:prstGeom>
        </p:spPr>
      </p:pic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7F2B752C-E46D-D658-9510-EC68CD736AF3}"/>
              </a:ext>
            </a:extLst>
          </p:cNvPr>
          <p:cNvSpPr txBox="1">
            <a:spLocks/>
          </p:cNvSpPr>
          <p:nvPr/>
        </p:nvSpPr>
        <p:spPr>
          <a:xfrm>
            <a:off x="4860032" y="3302884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l-GR" sz="1400" dirty="0"/>
              <a:t>σ</a:t>
            </a:r>
            <a:r>
              <a:rPr lang="en-US" sz="1400" baseline="-25000" dirty="0" err="1"/>
              <a:t>Transverse,Average</a:t>
            </a:r>
            <a:r>
              <a:rPr lang="en-US" sz="1400" dirty="0"/>
              <a:t>=-215MPa</a:t>
            </a:r>
            <a:endParaRPr lang="en-GB" sz="1400" baseline="-25000" dirty="0"/>
          </a:p>
        </p:txBody>
      </p:sp>
      <p:pic>
        <p:nvPicPr>
          <p:cNvPr id="40" name="Picture 39" descr="A green and blue chart&#10;&#10;Description automatically generated with medium confidence">
            <a:extLst>
              <a:ext uri="{FF2B5EF4-FFF2-40B4-BE49-F238E27FC236}">
                <a16:creationId xmlns:a16="http://schemas.microsoft.com/office/drawing/2014/main" id="{0C3F7850-BAFE-BF00-2684-529A0B0EE51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7571" b="13244"/>
          <a:stretch/>
        </p:blipFill>
        <p:spPr>
          <a:xfrm>
            <a:off x="7020272" y="3086191"/>
            <a:ext cx="2068749" cy="1726315"/>
          </a:xfrm>
          <a:prstGeom prst="rect">
            <a:avLst/>
          </a:prstGeom>
        </p:spPr>
      </p:pic>
      <p:pic>
        <p:nvPicPr>
          <p:cNvPr id="42" name="Picture 41" descr="A screenshot of a video game&#10;&#10;Description automatically generated">
            <a:extLst>
              <a:ext uri="{FF2B5EF4-FFF2-40B4-BE49-F238E27FC236}">
                <a16:creationId xmlns:a16="http://schemas.microsoft.com/office/drawing/2014/main" id="{E548992D-AA24-E36B-D921-C6038F7A59E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64" t="10801" r="689" b="52758"/>
          <a:stretch/>
        </p:blipFill>
        <p:spPr>
          <a:xfrm>
            <a:off x="913955" y="626270"/>
            <a:ext cx="2915412" cy="854441"/>
          </a:xfrm>
          <a:prstGeom prst="rect">
            <a:avLst/>
          </a:prstGeom>
        </p:spPr>
      </p:pic>
      <p:pic>
        <p:nvPicPr>
          <p:cNvPr id="46" name="Picture 45" descr="A screenshot of a computer&#10;&#10;Description automatically generated">
            <a:extLst>
              <a:ext uri="{FF2B5EF4-FFF2-40B4-BE49-F238E27FC236}">
                <a16:creationId xmlns:a16="http://schemas.microsoft.com/office/drawing/2014/main" id="{7A8ECF8A-53E4-75BB-581B-AC1028AC9C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9928"/>
          <a:stretch/>
        </p:blipFill>
        <p:spPr>
          <a:xfrm>
            <a:off x="4760808" y="778394"/>
            <a:ext cx="2104120" cy="1500512"/>
          </a:xfrm>
          <a:prstGeom prst="rect">
            <a:avLst/>
          </a:prstGeom>
        </p:spPr>
      </p:pic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21293017-8E71-05A8-2494-A61692AA74CE}"/>
              </a:ext>
            </a:extLst>
          </p:cNvPr>
          <p:cNvSpPr txBox="1">
            <a:spLocks/>
          </p:cNvSpPr>
          <p:nvPr/>
        </p:nvSpPr>
        <p:spPr>
          <a:xfrm>
            <a:off x="4932040" y="723777"/>
            <a:ext cx="2376264" cy="3856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400" dirty="0"/>
              <a:t>750 layers: 30</a:t>
            </a:r>
            <a:r>
              <a:rPr lang="el-GR" sz="1400" dirty="0"/>
              <a:t>μ</a:t>
            </a:r>
            <a:r>
              <a:rPr lang="en-US" sz="1400" dirty="0"/>
              <a:t>m+50</a:t>
            </a:r>
            <a:r>
              <a:rPr lang="el-GR" sz="1400" dirty="0"/>
              <a:t> μ</a:t>
            </a:r>
            <a:r>
              <a:rPr lang="en-US" sz="1400" dirty="0"/>
              <a:t>m</a:t>
            </a:r>
            <a:endParaRPr lang="en-GB" sz="1400" baseline="-25000" dirty="0"/>
          </a:p>
        </p:txBody>
      </p:sp>
      <p:sp>
        <p:nvSpPr>
          <p:cNvPr id="48" name="Content Placeholder 1">
            <a:extLst>
              <a:ext uri="{FF2B5EF4-FFF2-40B4-BE49-F238E27FC236}">
                <a16:creationId xmlns:a16="http://schemas.microsoft.com/office/drawing/2014/main" id="{2FE3B3FF-810F-3A8F-5591-F0DB33A1CBD5}"/>
              </a:ext>
            </a:extLst>
          </p:cNvPr>
          <p:cNvSpPr txBox="1">
            <a:spLocks/>
          </p:cNvSpPr>
          <p:nvPr/>
        </p:nvSpPr>
        <p:spPr>
          <a:xfrm>
            <a:off x="5324304" y="3051537"/>
            <a:ext cx="919292" cy="25134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400" b="1" baseline="-25000" dirty="0"/>
              <a:t>MPC CONTACT </a:t>
            </a:r>
            <a:endParaRPr lang="en-GB" sz="1400" b="1" baseline="-25000" dirty="0"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76604AB8-797A-5295-84E6-EF85740FD0B2}"/>
              </a:ext>
            </a:extLst>
          </p:cNvPr>
          <p:cNvSpPr/>
          <p:nvPr/>
        </p:nvSpPr>
        <p:spPr>
          <a:xfrm>
            <a:off x="5593053" y="2627322"/>
            <a:ext cx="299648" cy="3252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503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spcBef>
                <a:spcPts val="600"/>
              </a:spcBef>
            </a:pPr>
            <a:r>
              <a:rPr lang="fr-FR" sz="2800" dirty="0"/>
              <a:t>Introduction and Motivations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999303-DA79-A9D8-8769-7FFDB016101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30378" y="1220202"/>
            <a:ext cx="4856852" cy="3592304"/>
          </a:xfrm>
        </p:spPr>
        <p:txBody>
          <a:bodyPr/>
          <a:lstStyle/>
          <a:p>
            <a:r>
              <a:rPr lang="en-GB" sz="1800" dirty="0"/>
              <a:t>Design proposed for the Final Cooling solenoid based on single and compact coil</a:t>
            </a:r>
            <a:r>
              <a:rPr lang="en-GB" sz="1800" dirty="0">
                <a:sym typeface="Wingdings" panose="05000000000000000000" pitchFamily="2" charset="2"/>
              </a:rPr>
              <a:t> critical stress management:</a:t>
            </a:r>
          </a:p>
          <a:p>
            <a:pPr lvl="2"/>
            <a:r>
              <a:rPr lang="en-US" sz="1600" dirty="0"/>
              <a:t>P</a:t>
            </a:r>
            <a:r>
              <a:rPr lang="en-US" sz="1600" baseline="-25000" dirty="0"/>
              <a:t>M</a:t>
            </a:r>
            <a:r>
              <a:rPr lang="en-US" sz="1600" dirty="0"/>
              <a:t>=B</a:t>
            </a:r>
            <a:r>
              <a:rPr lang="en-US" sz="1600" baseline="-25000" dirty="0"/>
              <a:t>0</a:t>
            </a:r>
            <a:r>
              <a:rPr lang="en-US" sz="1600" baseline="30000" dirty="0"/>
              <a:t>2</a:t>
            </a:r>
            <a:r>
              <a:rPr lang="en-US" sz="1600" dirty="0"/>
              <a:t>/2</a:t>
            </a:r>
            <a:r>
              <a:rPr lang="el-GR" sz="1600" dirty="0"/>
              <a:t>μ</a:t>
            </a:r>
            <a:r>
              <a:rPr lang="en-US" sz="1600" baseline="-25000" dirty="0"/>
              <a:t>0</a:t>
            </a:r>
            <a:r>
              <a:rPr lang="en-US" sz="1600" dirty="0"/>
              <a:t>~600MPa</a:t>
            </a:r>
          </a:p>
          <a:p>
            <a:pPr lvl="2"/>
            <a:r>
              <a:rPr lang="en-US" sz="1600" dirty="0"/>
              <a:t>Hoop stress~ 1.4-2.2P</a:t>
            </a:r>
            <a:r>
              <a:rPr lang="en-US" sz="1600" baseline="-25000" dirty="0"/>
              <a:t>M</a:t>
            </a:r>
            <a:r>
              <a:rPr lang="en-US" sz="1600" dirty="0"/>
              <a:t> (compact coil)</a:t>
            </a:r>
          </a:p>
          <a:p>
            <a:endParaRPr lang="en-GB" sz="1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47C9A9-7D0F-2636-F46A-8D86EC00FB7B}"/>
              </a:ext>
            </a:extLst>
          </p:cNvPr>
          <p:cNvGrpSpPr/>
          <p:nvPr/>
        </p:nvGrpSpPr>
        <p:grpSpPr>
          <a:xfrm>
            <a:off x="4967675" y="1255570"/>
            <a:ext cx="1944215" cy="1611751"/>
            <a:chOff x="4163116" y="1116691"/>
            <a:chExt cx="2381605" cy="18145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6E1DA8B-603E-2A31-9580-F44617392C6A}"/>
                </a:ext>
              </a:extLst>
            </p:cNvPr>
            <p:cNvGrpSpPr/>
            <p:nvPr/>
          </p:nvGrpSpPr>
          <p:grpSpPr>
            <a:xfrm>
              <a:off x="4163116" y="1367009"/>
              <a:ext cx="1874279" cy="1564197"/>
              <a:chOff x="829926" y="2378899"/>
              <a:chExt cx="1874279" cy="1564197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58CA10A-AD0D-5044-0843-47709FE2DC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29926" y="2378899"/>
                <a:ext cx="1874279" cy="1564197"/>
              </a:xfrm>
              <a:prstGeom prst="rect">
                <a:avLst/>
              </a:prstGeom>
            </p:spPr>
          </p:pic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FA95981C-B50F-A913-87A2-95D42FE84CBD}"/>
                  </a:ext>
                </a:extLst>
              </p:cNvPr>
              <p:cNvSpPr/>
              <p:nvPr/>
            </p:nvSpPr>
            <p:spPr>
              <a:xfrm>
                <a:off x="1861985" y="3124993"/>
                <a:ext cx="107845" cy="9483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Content Placeholder 1">
              <a:extLst>
                <a:ext uri="{FF2B5EF4-FFF2-40B4-BE49-F238E27FC236}">
                  <a16:creationId xmlns:a16="http://schemas.microsoft.com/office/drawing/2014/main" id="{07FBB43C-E188-D2EF-F4ED-1356EABA8171}"/>
                </a:ext>
              </a:extLst>
            </p:cNvPr>
            <p:cNvSpPr txBox="1">
              <a:spLocks/>
            </p:cNvSpPr>
            <p:nvPr/>
          </p:nvSpPr>
          <p:spPr>
            <a:xfrm>
              <a:off x="4314465" y="1116691"/>
              <a:ext cx="2230256" cy="234803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b="1" dirty="0"/>
                <a:t>Magnetic pressure vs Field</a:t>
              </a:r>
              <a:endParaRPr lang="en-CH" sz="900" b="1" i="1" dirty="0"/>
            </a:p>
            <a:p>
              <a:pPr marL="0" indent="0">
                <a:buNone/>
              </a:pPr>
              <a:endParaRPr lang="en-GB" sz="1100" b="1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AC7FF01-77F8-A5FA-B73A-B2EE20C730DD}"/>
              </a:ext>
            </a:extLst>
          </p:cNvPr>
          <p:cNvGrpSpPr/>
          <p:nvPr/>
        </p:nvGrpSpPr>
        <p:grpSpPr>
          <a:xfrm>
            <a:off x="6817060" y="1047974"/>
            <a:ext cx="2520280" cy="2361323"/>
            <a:chOff x="6696237" y="988250"/>
            <a:chExt cx="2520280" cy="2361323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216288A-9693-DA77-AD9A-CC5BF3082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15124" y="988250"/>
              <a:ext cx="2000276" cy="2049928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30FD3E2-8189-697D-D907-DEA54842035F}"/>
                </a:ext>
              </a:extLst>
            </p:cNvPr>
            <p:cNvSpPr txBox="1"/>
            <p:nvPr/>
          </p:nvSpPr>
          <p:spPr>
            <a:xfrm>
              <a:off x="6696237" y="3041796"/>
              <a:ext cx="25202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700" i="1" dirty="0"/>
                <a:t>See </a:t>
              </a:r>
              <a:r>
                <a:rPr lang="en-GB" sz="700" i="1" dirty="0">
                  <a:hlinkClick r:id="rId4"/>
                </a:rPr>
                <a:t>B. Bordini, Technology options for the final cooling solenoids, IMCC Annual Meeting 2023, Orsay   </a:t>
              </a:r>
              <a:endParaRPr lang="en-GB" sz="7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8168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spcBef>
                <a:spcPts val="600"/>
              </a:spcBef>
            </a:pPr>
            <a:r>
              <a:rPr lang="fr-FR" sz="2800" dirty="0"/>
              <a:t>Introduction and Motivations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999303-DA79-A9D8-8769-7FFDB016101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30378" y="1220202"/>
            <a:ext cx="4856852" cy="3592304"/>
          </a:xfrm>
        </p:spPr>
        <p:txBody>
          <a:bodyPr/>
          <a:lstStyle/>
          <a:p>
            <a:r>
              <a:rPr lang="en-GB" sz="1800" dirty="0"/>
              <a:t>Design proposed for the Final Cooling solenoid based on single and compact coil</a:t>
            </a:r>
            <a:r>
              <a:rPr lang="en-GB" sz="1800" dirty="0">
                <a:sym typeface="Wingdings" panose="05000000000000000000" pitchFamily="2" charset="2"/>
              </a:rPr>
              <a:t> critical stress management:</a:t>
            </a:r>
          </a:p>
          <a:p>
            <a:pPr lvl="2"/>
            <a:r>
              <a:rPr lang="en-US" sz="1600" dirty="0"/>
              <a:t>P</a:t>
            </a:r>
            <a:r>
              <a:rPr lang="en-US" sz="1600" baseline="-25000" dirty="0"/>
              <a:t>M</a:t>
            </a:r>
            <a:r>
              <a:rPr lang="en-US" sz="1600" dirty="0"/>
              <a:t>=B</a:t>
            </a:r>
            <a:r>
              <a:rPr lang="en-US" sz="1600" baseline="-25000" dirty="0"/>
              <a:t>0</a:t>
            </a:r>
            <a:r>
              <a:rPr lang="en-US" sz="1600" baseline="30000" dirty="0"/>
              <a:t>2</a:t>
            </a:r>
            <a:r>
              <a:rPr lang="en-US" sz="1600" dirty="0"/>
              <a:t>/2</a:t>
            </a:r>
            <a:r>
              <a:rPr lang="el-GR" sz="1600" dirty="0"/>
              <a:t>μ</a:t>
            </a:r>
            <a:r>
              <a:rPr lang="en-US" sz="1600" baseline="-25000" dirty="0"/>
              <a:t>0</a:t>
            </a:r>
            <a:r>
              <a:rPr lang="en-US" sz="1600" dirty="0"/>
              <a:t>~600MPa</a:t>
            </a:r>
          </a:p>
          <a:p>
            <a:pPr lvl="2"/>
            <a:r>
              <a:rPr lang="en-US" sz="1600" dirty="0"/>
              <a:t>Hoop stress~ 1.4-2.2P</a:t>
            </a:r>
            <a:r>
              <a:rPr lang="en-US" sz="1600" baseline="-25000" dirty="0"/>
              <a:t>M</a:t>
            </a:r>
            <a:r>
              <a:rPr lang="en-US" sz="1600" dirty="0"/>
              <a:t> (compact coil)</a:t>
            </a:r>
          </a:p>
          <a:p>
            <a:r>
              <a:rPr lang="en-US" sz="1800" dirty="0"/>
              <a:t>Non- homogeneous and anisotropic material:</a:t>
            </a:r>
          </a:p>
          <a:p>
            <a:pPr lvl="2"/>
            <a:r>
              <a:rPr lang="en-US" sz="1600" dirty="0"/>
              <a:t>Maximum allowable stress very weak in certain direction</a:t>
            </a:r>
          </a:p>
          <a:p>
            <a:pPr lvl="2"/>
            <a:r>
              <a:rPr lang="en-US" sz="1600" dirty="0"/>
              <a:t>Scarce literature</a:t>
            </a:r>
          </a:p>
          <a:p>
            <a:pPr lvl="2"/>
            <a:r>
              <a:rPr lang="en-US" sz="1600" dirty="0"/>
              <a:t>Reduced safety margin</a:t>
            </a:r>
          </a:p>
          <a:p>
            <a:endParaRPr lang="en-GB" sz="1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47C9A9-7D0F-2636-F46A-8D86EC00FB7B}"/>
              </a:ext>
            </a:extLst>
          </p:cNvPr>
          <p:cNvGrpSpPr/>
          <p:nvPr/>
        </p:nvGrpSpPr>
        <p:grpSpPr>
          <a:xfrm>
            <a:off x="4967675" y="1255570"/>
            <a:ext cx="1944215" cy="1611751"/>
            <a:chOff x="4163116" y="1116691"/>
            <a:chExt cx="2381605" cy="18145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6E1DA8B-603E-2A31-9580-F44617392C6A}"/>
                </a:ext>
              </a:extLst>
            </p:cNvPr>
            <p:cNvGrpSpPr/>
            <p:nvPr/>
          </p:nvGrpSpPr>
          <p:grpSpPr>
            <a:xfrm>
              <a:off x="4163116" y="1367009"/>
              <a:ext cx="1874279" cy="1564197"/>
              <a:chOff x="829926" y="2378899"/>
              <a:chExt cx="1874279" cy="1564197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58CA10A-AD0D-5044-0843-47709FE2DC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29926" y="2378899"/>
                <a:ext cx="1874279" cy="1564197"/>
              </a:xfrm>
              <a:prstGeom prst="rect">
                <a:avLst/>
              </a:prstGeom>
            </p:spPr>
          </p:pic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FA95981C-B50F-A913-87A2-95D42FE84CBD}"/>
                  </a:ext>
                </a:extLst>
              </p:cNvPr>
              <p:cNvSpPr/>
              <p:nvPr/>
            </p:nvSpPr>
            <p:spPr>
              <a:xfrm>
                <a:off x="1861985" y="3124993"/>
                <a:ext cx="107845" cy="9483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Content Placeholder 1">
              <a:extLst>
                <a:ext uri="{FF2B5EF4-FFF2-40B4-BE49-F238E27FC236}">
                  <a16:creationId xmlns:a16="http://schemas.microsoft.com/office/drawing/2014/main" id="{07FBB43C-E188-D2EF-F4ED-1356EABA8171}"/>
                </a:ext>
              </a:extLst>
            </p:cNvPr>
            <p:cNvSpPr txBox="1">
              <a:spLocks/>
            </p:cNvSpPr>
            <p:nvPr/>
          </p:nvSpPr>
          <p:spPr>
            <a:xfrm>
              <a:off x="4314465" y="1116691"/>
              <a:ext cx="2230256" cy="234803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b="1" dirty="0"/>
                <a:t>Magnetic pressure vs Field</a:t>
              </a:r>
              <a:endParaRPr lang="en-CH" sz="900" b="1" i="1" dirty="0"/>
            </a:p>
            <a:p>
              <a:pPr marL="0" indent="0">
                <a:buNone/>
              </a:pPr>
              <a:endParaRPr lang="en-GB" sz="1100" b="1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AC7FF01-77F8-A5FA-B73A-B2EE20C730DD}"/>
              </a:ext>
            </a:extLst>
          </p:cNvPr>
          <p:cNvGrpSpPr/>
          <p:nvPr/>
        </p:nvGrpSpPr>
        <p:grpSpPr>
          <a:xfrm>
            <a:off x="6817060" y="1047974"/>
            <a:ext cx="2520280" cy="2361323"/>
            <a:chOff x="6696237" y="988250"/>
            <a:chExt cx="2520280" cy="2361323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216288A-9693-DA77-AD9A-CC5BF3082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15124" y="988250"/>
              <a:ext cx="2000276" cy="2049928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30FD3E2-8189-697D-D907-DEA54842035F}"/>
                </a:ext>
              </a:extLst>
            </p:cNvPr>
            <p:cNvSpPr txBox="1"/>
            <p:nvPr/>
          </p:nvSpPr>
          <p:spPr>
            <a:xfrm>
              <a:off x="6696237" y="3041796"/>
              <a:ext cx="25202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700" i="1" dirty="0"/>
                <a:t>See </a:t>
              </a:r>
              <a:r>
                <a:rPr lang="en-GB" sz="700" i="1" dirty="0">
                  <a:hlinkClick r:id="rId4"/>
                </a:rPr>
                <a:t>B. Bordini, Technology options for the final cooling solenoids, IMCC Annual Meeting 2023, Orsay   </a:t>
              </a:r>
              <a:endParaRPr lang="en-GB" sz="70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D7A61E6-32D1-949C-9E4A-79D362E20AE7}"/>
              </a:ext>
            </a:extLst>
          </p:cNvPr>
          <p:cNvGrpSpPr/>
          <p:nvPr/>
        </p:nvGrpSpPr>
        <p:grpSpPr>
          <a:xfrm>
            <a:off x="539552" y="4158208"/>
            <a:ext cx="3312368" cy="1019821"/>
            <a:chOff x="3633358" y="2699414"/>
            <a:chExt cx="3312368" cy="1019821"/>
          </a:xfrm>
          <a:solidFill>
            <a:schemeClr val="bg1"/>
          </a:solidFill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B925CCDA-EA3E-02A7-C713-99A2A3F887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6652"/>
            <a:stretch/>
          </p:blipFill>
          <p:spPr>
            <a:xfrm>
              <a:off x="3769322" y="2699414"/>
              <a:ext cx="2778795" cy="641325"/>
            </a:xfrm>
            <a:prstGeom prst="rect">
              <a:avLst/>
            </a:prstGeom>
            <a:grpFill/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05ECA8B-2778-EA39-B194-D0C999106712}"/>
                </a:ext>
              </a:extLst>
            </p:cNvPr>
            <p:cNvSpPr txBox="1"/>
            <p:nvPr/>
          </p:nvSpPr>
          <p:spPr>
            <a:xfrm>
              <a:off x="3633358" y="3396070"/>
              <a:ext cx="3312368" cy="3231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sz="500" dirty="0"/>
                <a:t>Reference Conductor Fujikura FESC-SH12.</a:t>
              </a:r>
            </a:p>
            <a:p>
              <a:pPr algn="ctr"/>
              <a:r>
                <a:rPr lang="en-GB" sz="500" i="1" dirty="0"/>
                <a:t>https://www.fujikura.co.jp/eng/products/newbusiness/superconductors/01/superconductor.pdf</a:t>
              </a:r>
            </a:p>
            <a:p>
              <a:pPr algn="ctr"/>
              <a:endParaRPr lang="en-US" sz="500" dirty="0">
                <a:effectLst/>
              </a:endParaRPr>
            </a:p>
          </p:txBody>
        </p:sp>
      </p:grpSp>
      <p:graphicFrame>
        <p:nvGraphicFramePr>
          <p:cNvPr id="44" name="Table 7">
            <a:extLst>
              <a:ext uri="{FF2B5EF4-FFF2-40B4-BE49-F238E27FC236}">
                <a16:creationId xmlns:a16="http://schemas.microsoft.com/office/drawing/2014/main" id="{977B0417-6ED7-06C6-CE73-920AB8F24789}"/>
              </a:ext>
            </a:extLst>
          </p:cNvPr>
          <p:cNvGraphicFramePr>
            <a:graphicFrameLocks noGrp="1"/>
          </p:cNvGraphicFramePr>
          <p:nvPr/>
        </p:nvGraphicFramePr>
        <p:xfrm>
          <a:off x="3923928" y="3512193"/>
          <a:ext cx="3334779" cy="1607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2510">
                  <a:extLst>
                    <a:ext uri="{9D8B030D-6E8A-4147-A177-3AD203B41FA5}">
                      <a16:colId xmlns:a16="http://schemas.microsoft.com/office/drawing/2014/main" val="1449979257"/>
                    </a:ext>
                  </a:extLst>
                </a:gridCol>
                <a:gridCol w="1062269">
                  <a:extLst>
                    <a:ext uri="{9D8B030D-6E8A-4147-A177-3AD203B41FA5}">
                      <a16:colId xmlns:a16="http://schemas.microsoft.com/office/drawing/2014/main" val="1368907698"/>
                    </a:ext>
                  </a:extLst>
                </a:gridCol>
              </a:tblGrid>
              <a:tr h="256029">
                <a:tc>
                  <a:txBody>
                    <a:bodyPr/>
                    <a:lstStyle/>
                    <a:p>
                      <a:r>
                        <a:rPr lang="en-US" sz="1100" dirty="0"/>
                        <a:t>REBCO conductor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594090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r>
                        <a:rPr lang="en-US" sz="1100" dirty="0"/>
                        <a:t>Axial tensile stress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700MPa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093485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r>
                        <a:rPr lang="en-US" sz="1100" dirty="0"/>
                        <a:t>Axial tensile strain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0.4%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462666"/>
                  </a:ext>
                </a:extLst>
              </a:tr>
              <a:tr h="311749">
                <a:tc>
                  <a:txBody>
                    <a:bodyPr/>
                    <a:lstStyle/>
                    <a:p>
                      <a:r>
                        <a:rPr lang="en-GB" sz="1100" dirty="0"/>
                        <a:t>Transverse</a:t>
                      </a:r>
                      <a:r>
                        <a:rPr lang="en-US" sz="1100" dirty="0"/>
                        <a:t> compressive stress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&gt;100MPa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106243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r>
                        <a:rPr lang="en-GB" sz="1100" dirty="0"/>
                        <a:t>Transverse tensile stress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10-100MPa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310365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r>
                        <a:rPr lang="en-GB" sz="1100" dirty="0"/>
                        <a:t>Max shear stress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&gt;19MPa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48315"/>
                  </a:ext>
                </a:extLst>
              </a:tr>
            </a:tbl>
          </a:graphicData>
        </a:graphic>
      </p:graphicFrame>
      <p:sp>
        <p:nvSpPr>
          <p:cNvPr id="45" name="Oval 44">
            <a:extLst>
              <a:ext uri="{FF2B5EF4-FFF2-40B4-BE49-F238E27FC236}">
                <a16:creationId xmlns:a16="http://schemas.microsoft.com/office/drawing/2014/main" id="{408C3020-0EF8-EEE9-33DD-76DCD4B3F465}"/>
              </a:ext>
            </a:extLst>
          </p:cNvPr>
          <p:cNvSpPr/>
          <p:nvPr/>
        </p:nvSpPr>
        <p:spPr>
          <a:xfrm>
            <a:off x="6010592" y="3679366"/>
            <a:ext cx="1059277" cy="4161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3AD4BA7-C040-CACD-D8B4-044E9617044C}"/>
              </a:ext>
            </a:extLst>
          </p:cNvPr>
          <p:cNvCxnSpPr>
            <a:stCxn id="45" idx="6"/>
          </p:cNvCxnSpPr>
          <p:nvPr/>
        </p:nvCxnSpPr>
        <p:spPr>
          <a:xfrm>
            <a:off x="7069869" y="3887446"/>
            <a:ext cx="67048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ontent Placeholder 5">
            <a:extLst>
              <a:ext uri="{FF2B5EF4-FFF2-40B4-BE49-F238E27FC236}">
                <a16:creationId xmlns:a16="http://schemas.microsoft.com/office/drawing/2014/main" id="{B7CD89FF-197E-1A3A-40FF-E3EC9A90FACF}"/>
              </a:ext>
            </a:extLst>
          </p:cNvPr>
          <p:cNvSpPr txBox="1">
            <a:spLocks/>
          </p:cNvSpPr>
          <p:nvPr/>
        </p:nvSpPr>
        <p:spPr>
          <a:xfrm>
            <a:off x="7627259" y="3579862"/>
            <a:ext cx="1516741" cy="336225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A pre-compression of ~200MPa is need to remain below this value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61907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spcBef>
                <a:spcPts val="600"/>
              </a:spcBef>
            </a:pPr>
            <a:r>
              <a:rPr lang="fr-FR" dirty="0"/>
              <a:t>Pre-compression </a:t>
            </a:r>
            <a:endParaRPr lang="fr-FR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999303-DA79-A9D8-8769-7FFDB016101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How to obtain the pre-compression? </a:t>
            </a:r>
          </a:p>
          <a:p>
            <a:r>
              <a:rPr lang="en-US" sz="2000" dirty="0"/>
              <a:t>Mechanical concept is based on </a:t>
            </a:r>
            <a:r>
              <a:rPr lang="en-US" sz="2000" b="1" dirty="0"/>
              <a:t>encapsulating</a:t>
            </a:r>
            <a:r>
              <a:rPr lang="en-US" sz="2000" dirty="0"/>
              <a:t> HTS pancake coils in </a:t>
            </a:r>
            <a:r>
              <a:rPr lang="en-US" sz="2000" b="1" dirty="0"/>
              <a:t>an external structure</a:t>
            </a:r>
            <a:r>
              <a:rPr lang="en-US" sz="2000" dirty="0"/>
              <a:t>, generating high </a:t>
            </a:r>
            <a:r>
              <a:rPr lang="en-US" sz="2000" b="1" dirty="0"/>
              <a:t>radial compressive stresses. Three concepts </a:t>
            </a:r>
            <a:r>
              <a:rPr lang="en-US" sz="2000" b="1" dirty="0" err="1"/>
              <a:t>analysed</a:t>
            </a:r>
            <a:r>
              <a:rPr lang="en-US" sz="2000" b="1" dirty="0"/>
              <a:t>:</a:t>
            </a:r>
          </a:p>
          <a:p>
            <a:pPr lvl="1">
              <a:buFont typeface="+mj-lt"/>
              <a:buAutoNum type="arabicPeriod"/>
            </a:pPr>
            <a:r>
              <a:rPr lang="en-US" sz="2000" dirty="0"/>
              <a:t>Thermally-induced shrink fitting</a:t>
            </a:r>
          </a:p>
          <a:p>
            <a:pPr lvl="1">
              <a:buFont typeface="+mj-lt"/>
              <a:buAutoNum type="arabicPeriod"/>
            </a:pPr>
            <a:r>
              <a:rPr lang="en-US" sz="2000" dirty="0"/>
              <a:t>Adjustable shrink-discs with conical surfaces</a:t>
            </a:r>
          </a:p>
          <a:p>
            <a:pPr lvl="1">
              <a:buFont typeface="+mj-lt"/>
              <a:buAutoNum type="arabicPeriod"/>
            </a:pPr>
            <a:r>
              <a:rPr lang="en-US" sz="2000" dirty="0"/>
              <a:t>Hybrid solution (1+2)</a:t>
            </a:r>
          </a:p>
          <a:p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FC38C9-6240-E9E8-BB33-342807485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207" y="3284314"/>
            <a:ext cx="3121020" cy="162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005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DC2C72-9E65-E3D1-B3CD-3B50787FE4E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07790" y="914364"/>
            <a:ext cx="8305800" cy="3795712"/>
          </a:xfrm>
        </p:spPr>
        <p:txBody>
          <a:bodyPr/>
          <a:lstStyle/>
          <a:p>
            <a:r>
              <a:rPr lang="en-US" sz="1600" dirty="0"/>
              <a:t>Coil surrounded by a cylindrical shell with </a:t>
            </a:r>
            <a:r>
              <a:rPr lang="en-US" sz="1600" dirty="0" err="1"/>
              <a:t>r</a:t>
            </a:r>
            <a:r>
              <a:rPr lang="en-US" sz="1600" baseline="-25000" dirty="0" err="1"/>
              <a:t>in_shell</a:t>
            </a:r>
            <a:r>
              <a:rPr lang="en-US" sz="1600" dirty="0"/>
              <a:t>&lt;</a:t>
            </a:r>
            <a:r>
              <a:rPr lang="en-US" sz="1600" dirty="0" err="1"/>
              <a:t>r</a:t>
            </a:r>
            <a:r>
              <a:rPr lang="en-US" sz="1600" baseline="-25000" dirty="0" err="1"/>
              <a:t>ext_coil</a:t>
            </a:r>
            <a:endParaRPr lang="en-US" sz="1600" baseline="-25000" dirty="0"/>
          </a:p>
          <a:p>
            <a:r>
              <a:rPr lang="en-US" sz="1600" dirty="0"/>
              <a:t>Shell is pre-heated</a:t>
            </a:r>
            <a:r>
              <a:rPr lang="en-US" sz="1600" dirty="0">
                <a:sym typeface="Wingdings" panose="05000000000000000000" pitchFamily="2" charset="2"/>
              </a:rPr>
              <a:t> fitting of the coil inside cool-down of the shell and thermal contraction</a:t>
            </a:r>
            <a:endParaRPr lang="en-US" sz="1600" dirty="0"/>
          </a:p>
          <a:p>
            <a:r>
              <a:rPr lang="en-US" sz="1600" dirty="0"/>
              <a:t>Simple analytical evaluation: </a:t>
            </a:r>
            <a:r>
              <a:rPr lang="el-GR" sz="1600" dirty="0"/>
              <a:t>σ</a:t>
            </a:r>
            <a:r>
              <a:rPr lang="en-US" sz="1600" baseline="-25000" dirty="0"/>
              <a:t>hoop</a:t>
            </a:r>
            <a:r>
              <a:rPr lang="en-US" sz="1600" dirty="0"/>
              <a:t>=-500MPa</a:t>
            </a:r>
            <a:r>
              <a:rPr lang="en-US" sz="1600" dirty="0">
                <a:sym typeface="Wingdings" panose="05000000000000000000" pitchFamily="2" charset="2"/>
              </a:rPr>
              <a:t>200MPainterference gap ~220</a:t>
            </a:r>
            <a:r>
              <a:rPr lang="el-GR" sz="1600" dirty="0">
                <a:sym typeface="Wingdings" panose="05000000000000000000" pitchFamily="2" charset="2"/>
              </a:rPr>
              <a:t>μ</a:t>
            </a:r>
            <a:r>
              <a:rPr lang="en-US" sz="1600" dirty="0">
                <a:sym typeface="Wingdings" panose="05000000000000000000" pitchFamily="2" charset="2"/>
              </a:rPr>
              <a:t>m Tshell~170°C</a:t>
            </a:r>
          </a:p>
          <a:p>
            <a:endParaRPr lang="en-US" sz="1600" dirty="0">
              <a:sym typeface="Wingdings" panose="05000000000000000000" pitchFamily="2" charset="2"/>
            </a:endParaRPr>
          </a:p>
          <a:p>
            <a:endParaRPr lang="en-US" sz="1600" dirty="0">
              <a:sym typeface="Wingdings" panose="05000000000000000000" pitchFamily="2" charset="2"/>
            </a:endParaRPr>
          </a:p>
          <a:p>
            <a:endParaRPr lang="en-US" sz="1600" dirty="0">
              <a:sym typeface="Wingdings" panose="05000000000000000000" pitchFamily="2" charset="2"/>
            </a:endParaRPr>
          </a:p>
          <a:p>
            <a:endParaRPr lang="en-US" sz="1600" dirty="0">
              <a:sym typeface="Wingdings" panose="05000000000000000000" pitchFamily="2" charset="2"/>
            </a:endParaRPr>
          </a:p>
          <a:p>
            <a:r>
              <a:rPr lang="en-US" sz="1600" dirty="0">
                <a:sym typeface="Wingdings" panose="05000000000000000000" pitchFamily="2" charset="2"/>
              </a:rPr>
              <a:t>Some practical aspects must be considered: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Differential contraction during cooldown</a:t>
            </a:r>
            <a:endParaRPr lang="en-GB" sz="1400" dirty="0">
              <a:sym typeface="Wingdings" panose="05000000000000000000" pitchFamily="2" charset="2"/>
            </a:endParaRP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Strength of the cylinder</a:t>
            </a: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Impact of the joints</a:t>
            </a: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Plasticity 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Mechanical tolerances: 1MPa/</a:t>
            </a:r>
            <a:r>
              <a:rPr lang="el-GR" sz="1400" dirty="0">
                <a:sym typeface="Wingdings" panose="05000000000000000000" pitchFamily="2" charset="2"/>
              </a:rPr>
              <a:t>μ</a:t>
            </a:r>
            <a:r>
              <a:rPr lang="en-US" sz="1400" dirty="0">
                <a:sym typeface="Wingdings" panose="05000000000000000000" pitchFamily="2" charset="2"/>
              </a:rPr>
              <a:t>m lost</a:t>
            </a:r>
            <a:endParaRPr lang="en-GB" sz="1400" dirty="0">
              <a:sym typeface="Wingdings" panose="05000000000000000000" pitchFamily="2" charset="2"/>
            </a:endParaRP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Buckling </a:t>
            </a:r>
          </a:p>
          <a:p>
            <a:pPr lvl="1"/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30B617-E019-9657-B924-B5A1F44DF3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2B4ECD-9A7E-1181-11CA-34E6BAFEE9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E0E9F17-EA1A-B670-3772-9A78A1C2B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Shrink Fitting</a:t>
            </a: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5A05B9F-1D48-B0D9-5900-E0D836A8FCDB}"/>
              </a:ext>
            </a:extLst>
          </p:cNvPr>
          <p:cNvGrpSpPr/>
          <p:nvPr/>
        </p:nvGrpSpPr>
        <p:grpSpPr>
          <a:xfrm>
            <a:off x="2683225" y="1546490"/>
            <a:ext cx="6070498" cy="1293571"/>
            <a:chOff x="2833308" y="1356686"/>
            <a:chExt cx="6070498" cy="129357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0DD70A8-26FE-4DAA-1FFE-8954C207721F}"/>
                </a:ext>
              </a:extLst>
            </p:cNvPr>
            <p:cNvGrpSpPr/>
            <p:nvPr/>
          </p:nvGrpSpPr>
          <p:grpSpPr>
            <a:xfrm>
              <a:off x="2833308" y="1356686"/>
              <a:ext cx="2160240" cy="1272268"/>
              <a:chOff x="532696" y="1334387"/>
              <a:chExt cx="2160240" cy="1272268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54D6F61-1DA8-6F88-5809-85AFB86236E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8437" t="13796" r="36784" b="45475"/>
              <a:stretch/>
            </p:blipFill>
            <p:spPr>
              <a:xfrm>
                <a:off x="532696" y="1958582"/>
                <a:ext cx="2160240" cy="648073"/>
              </a:xfrm>
              <a:prstGeom prst="rect">
                <a:avLst/>
              </a:prstGeom>
              <a:ln>
                <a:solidFill>
                  <a:schemeClr val="accent5"/>
                </a:solidFill>
              </a:ln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93E6A94-B126-B911-BE01-3AEAAC2833DB}"/>
                  </a:ext>
                </a:extLst>
              </p:cNvPr>
              <p:cNvSpPr/>
              <p:nvPr/>
            </p:nvSpPr>
            <p:spPr>
              <a:xfrm>
                <a:off x="1396792" y="1334387"/>
                <a:ext cx="648072" cy="301259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369F8A18-BDAB-583E-825E-B1F1108EC192}"/>
                  </a:ext>
                </a:extLst>
              </p:cNvPr>
              <p:cNvCxnSpPr>
                <a:cxnSpLocks/>
                <a:stCxn id="8" idx="2"/>
              </p:cNvCxnSpPr>
              <p:nvPr/>
            </p:nvCxnSpPr>
            <p:spPr>
              <a:xfrm flipH="1">
                <a:off x="1555685" y="1635646"/>
                <a:ext cx="165143" cy="307546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0F57E32-B5D3-955D-4FEB-554C9A86AD43}"/>
                </a:ext>
              </a:extLst>
            </p:cNvPr>
            <p:cNvGrpSpPr/>
            <p:nvPr/>
          </p:nvGrpSpPr>
          <p:grpSpPr>
            <a:xfrm>
              <a:off x="5360121" y="1363444"/>
              <a:ext cx="3543685" cy="1286813"/>
              <a:chOff x="3052219" y="1341145"/>
              <a:chExt cx="3543685" cy="128681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E2500DA-2E57-93F0-3CF4-C65EB12A98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2326" t="70342" r="22073" b="20240"/>
              <a:stretch/>
            </p:blipFill>
            <p:spPr>
              <a:xfrm>
                <a:off x="3059832" y="1960886"/>
                <a:ext cx="3536072" cy="667072"/>
              </a:xfrm>
              <a:prstGeom prst="rect">
                <a:avLst/>
              </a:prstGeom>
              <a:ln>
                <a:solidFill>
                  <a:schemeClr val="accent5"/>
                </a:solidFill>
              </a:ln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A1A9763-56F8-7962-9AB8-743DA160087F}"/>
                  </a:ext>
                </a:extLst>
              </p:cNvPr>
              <p:cNvSpPr/>
              <p:nvPr/>
            </p:nvSpPr>
            <p:spPr>
              <a:xfrm>
                <a:off x="3052219" y="1341145"/>
                <a:ext cx="1859743" cy="294501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DEF4429A-608A-6FA3-C2B6-91E203B2B44D}"/>
                  </a:ext>
                </a:extLst>
              </p:cNvPr>
              <p:cNvCxnSpPr>
                <a:cxnSpLocks/>
                <a:stCxn id="9" idx="2"/>
              </p:cNvCxnSpPr>
              <p:nvPr/>
            </p:nvCxnSpPr>
            <p:spPr>
              <a:xfrm>
                <a:off x="3982091" y="1635646"/>
                <a:ext cx="366272" cy="329694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Right Brace 22">
            <a:extLst>
              <a:ext uri="{FF2B5EF4-FFF2-40B4-BE49-F238E27FC236}">
                <a16:creationId xmlns:a16="http://schemas.microsoft.com/office/drawing/2014/main" id="{C89DA26E-CF64-5EEE-C9FF-EA96F6CAE5C2}"/>
              </a:ext>
            </a:extLst>
          </p:cNvPr>
          <p:cNvSpPr/>
          <p:nvPr/>
        </p:nvSpPr>
        <p:spPr>
          <a:xfrm>
            <a:off x="4067944" y="3291830"/>
            <a:ext cx="288032" cy="93730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72D3622D-CAC4-62C2-8488-3DDEC750E92C}"/>
              </a:ext>
            </a:extLst>
          </p:cNvPr>
          <p:cNvSpPr txBox="1">
            <a:spLocks/>
          </p:cNvSpPr>
          <p:nvPr/>
        </p:nvSpPr>
        <p:spPr>
          <a:xfrm>
            <a:off x="4660690" y="3516588"/>
            <a:ext cx="4026110" cy="99937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FEA simulations at different levels of complexity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999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spcBef>
                <a:spcPts val="600"/>
              </a:spcBef>
            </a:pPr>
            <a:r>
              <a:rPr lang="fr-FR" sz="2800" dirty="0"/>
              <a:t>Assumptions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4A999303-DA79-A9D8-8769-7FFDB016101E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107504" y="1340888"/>
                <a:ext cx="3888432" cy="3194354"/>
              </a:xfrm>
            </p:spPr>
            <p:txBody>
              <a:bodyPr/>
              <a:lstStyle/>
              <a:p>
                <a:r>
                  <a:rPr lang="en-US" sz="1400" dirty="0"/>
                  <a:t>2D axisymmetric</a:t>
                </a:r>
              </a:p>
              <a:p>
                <a:r>
                  <a:rPr lang="en-US" sz="1400" dirty="0"/>
                  <a:t>Electromagnetic Forces </a:t>
                </a:r>
              </a:p>
              <a:p>
                <a:pPr lvl="2"/>
                <a:r>
                  <a:rPr lang="en-US" sz="1400" dirty="0"/>
                  <a:t>Ideal Solenoid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400" dirty="0"/>
                          <m:t>J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400" dirty="0"/>
                          <m:t>ideal</m:t>
                        </m:r>
                      </m:sub>
                    </m:sSub>
                    <m:r>
                      <a:rPr lang="en-US" sz="1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𝑀𝐴𝑋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40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𝑐𝑜</m:t>
                            </m:r>
                          </m:sub>
                        </m:sSub>
                        <m:r>
                          <a:rPr lang="en-US" sz="140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𝑐𝑖</m:t>
                            </m:r>
                          </m:sub>
                        </m:sSub>
                        <m:r>
                          <a:rPr lang="en-US" sz="14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1400" dirty="0"/>
                  <a:t> = 531 A/mm2)</a:t>
                </a:r>
              </a:p>
              <a:p>
                <a:pPr lvl="2"/>
                <a:r>
                  <a:rPr lang="en-US" sz="1400" dirty="0"/>
                  <a:t>Real Solenoid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400" dirty="0"/>
                          <m:t>J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400" dirty="0"/>
                          <m:t>real</m:t>
                        </m:r>
                      </m:sub>
                    </m:sSub>
                    <m:r>
                      <a:rPr lang="en-US" sz="14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400" dirty="0"/>
                          <m:t>J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400" dirty="0"/>
                          <m:t>ideal</m:t>
                        </m:r>
                      </m:sub>
                    </m:sSub>
                    <m:f>
                      <m:f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𝑐𝑜𝑖𝑙</m:t>
                            </m:r>
                          </m:sub>
                        </m:sSub>
                        <m:r>
                          <a:rPr lang="en-US" sz="140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𝑠𝑢𝑝𝑝𝑜𝑟𝑡𝑝𝑙𝑎𝑡𝑒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>
                                <a:latin typeface="Cambria Math" panose="02040503050406030204" pitchFamily="18" charset="0"/>
                              </a:rPr>
                              <m:t>𝑐𝑜𝑖𝑙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400" dirty="0"/>
                  <a:t> = 620 A/mm2)</a:t>
                </a:r>
              </a:p>
              <a:p>
                <a:endParaRPr lang="en-US" sz="14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4A999303-DA79-A9D8-8769-7FFDB01610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107504" y="1340888"/>
                <a:ext cx="3888432" cy="3194354"/>
              </a:xfrm>
              <a:blipFill>
                <a:blip r:embed="rId2"/>
                <a:stretch>
                  <a:fillRect l="-313" t="-382" r="-1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D4DD7A35-FFB6-5DF7-9B7D-A2EA10EAB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444" y="1063625"/>
            <a:ext cx="4668648" cy="2200167"/>
          </a:xfrm>
          <a:prstGeom prst="rect">
            <a:avLst/>
          </a:prstGeom>
        </p:spPr>
      </p:pic>
      <p:pic>
        <p:nvPicPr>
          <p:cNvPr id="9" name="Picture 8" descr="A screen shot of a screen&#10;&#10;Description automatically generated">
            <a:extLst>
              <a:ext uri="{FF2B5EF4-FFF2-40B4-BE49-F238E27FC236}">
                <a16:creationId xmlns:a16="http://schemas.microsoft.com/office/drawing/2014/main" id="{606D3EB4-0D42-0331-01C2-50B158691B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1" t="13601" b="27495"/>
          <a:stretch/>
        </p:blipFill>
        <p:spPr>
          <a:xfrm>
            <a:off x="4885579" y="3355067"/>
            <a:ext cx="4150917" cy="151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395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325A7D-C013-0684-9991-218A3054C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C1528-AA7F-22DF-F3FD-9E82394F93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17EC6C-D6D8-8DD7-8F64-B9A0D5AA4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model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5244D9-9249-8C79-9EB5-4DC90A4D0C21}"/>
              </a:ext>
            </a:extLst>
          </p:cNvPr>
          <p:cNvSpPr/>
          <p:nvPr/>
        </p:nvSpPr>
        <p:spPr>
          <a:xfrm>
            <a:off x="337724" y="3251200"/>
            <a:ext cx="3422476" cy="10936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Ha to avoid radial tensile and shear stress after cooldown</a:t>
            </a:r>
            <a:endParaRPr lang="en-GB" dirty="0"/>
          </a:p>
        </p:txBody>
      </p:sp>
      <p:pic>
        <p:nvPicPr>
          <p:cNvPr id="13" name="Picture 12" descr="A screenshot of a video game&#10;&#10;Description automatically generated">
            <a:extLst>
              <a:ext uri="{FF2B5EF4-FFF2-40B4-BE49-F238E27FC236}">
                <a16:creationId xmlns:a16="http://schemas.microsoft.com/office/drawing/2014/main" id="{D37A22A1-7DEA-48CD-7026-0B43710A8F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401" b="50000"/>
          <a:stretch/>
        </p:blipFill>
        <p:spPr>
          <a:xfrm>
            <a:off x="971600" y="979066"/>
            <a:ext cx="6496498" cy="20882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846F3E1-BF01-12A6-6FC1-6A30E5A9BBF3}"/>
              </a:ext>
            </a:extLst>
          </p:cNvPr>
          <p:cNvSpPr/>
          <p:nvPr/>
        </p:nvSpPr>
        <p:spPr>
          <a:xfrm>
            <a:off x="4600640" y="1154820"/>
            <a:ext cx="4031578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Needed to keep the pre-compression. Soft copper was resulting in a lower pre-compression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39F3B4-D19A-CB66-F77D-5E30E2CB580E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3613574" y="1622872"/>
            <a:ext cx="987066" cy="948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F199CB-3466-48A9-B7A0-48C33789523B}"/>
              </a:ext>
            </a:extLst>
          </p:cNvPr>
          <p:cNvCxnSpPr>
            <a:cxnSpLocks/>
          </p:cNvCxnSpPr>
          <p:nvPr/>
        </p:nvCxnSpPr>
        <p:spPr>
          <a:xfrm flipH="1">
            <a:off x="1711238" y="2835856"/>
            <a:ext cx="532291" cy="4145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270C19EA-EFDD-B795-F621-E0D362354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8269" y="2998118"/>
            <a:ext cx="3636320" cy="208823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12055E5-53BB-D756-5682-6DCBFE735213}"/>
              </a:ext>
            </a:extLst>
          </p:cNvPr>
          <p:cNvSpPr/>
          <p:nvPr/>
        </p:nvSpPr>
        <p:spPr>
          <a:xfrm>
            <a:off x="1798415" y="1677638"/>
            <a:ext cx="2031183" cy="7953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Homogeneous tape properties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420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9FC51-CBCB-91B4-4FED-FE5E0D2FE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et al.,Muons Magnets Working Group, 14/12/2023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BD8A0-E9FE-04DD-7103-01866D54F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D46656-2CD8-423D-A7A3-F11573146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spcBef>
                <a:spcPts val="600"/>
              </a:spcBef>
            </a:pPr>
            <a:r>
              <a:rPr lang="fr-FR" sz="2800" dirty="0" err="1"/>
              <a:t>Homogeneization</a:t>
            </a:r>
            <a:r>
              <a:rPr lang="fr-FR" sz="28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A8B95D-A385-4F2E-8A74-E18A273951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145" t="37393" r="18497" b="51661"/>
          <a:stretch/>
        </p:blipFill>
        <p:spPr>
          <a:xfrm>
            <a:off x="3779912" y="2931635"/>
            <a:ext cx="3095134" cy="20464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D968AAB-68A9-A7D6-373C-A572B6CC7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349992"/>
            <a:ext cx="4003866" cy="23402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F46E98-2B31-1DB5-BC3D-33DD8A6E2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319708"/>
            <a:ext cx="4003865" cy="2340261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6570D0F-948A-C046-C338-B954C430725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7504" y="1340888"/>
            <a:ext cx="3888432" cy="3194354"/>
          </a:xfrm>
        </p:spPr>
        <p:txBody>
          <a:bodyPr/>
          <a:lstStyle/>
          <a:p>
            <a:r>
              <a:rPr lang="en-US" sz="1400" dirty="0"/>
              <a:t>Radial direction</a:t>
            </a:r>
            <a:r>
              <a:rPr lang="en-US" sz="1400" dirty="0">
                <a:sym typeface="Wingdings" panose="05000000000000000000" pitchFamily="2" charset="2"/>
              </a:rPr>
              <a:t> springs in series</a:t>
            </a:r>
          </a:p>
          <a:p>
            <a:r>
              <a:rPr lang="en-US" sz="1400" dirty="0">
                <a:sym typeface="Wingdings" panose="05000000000000000000" pitchFamily="2" charset="2"/>
              </a:rPr>
              <a:t>Tangential direction springs in parallel</a:t>
            </a:r>
            <a:endParaRPr lang="en-US" sz="1400" dirty="0"/>
          </a:p>
          <a:p>
            <a:endParaRPr lang="en-US" sz="1400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4">
                <a:extLst>
                  <a:ext uri="{FF2B5EF4-FFF2-40B4-BE49-F238E27FC236}">
                    <a16:creationId xmlns:a16="http://schemas.microsoft.com/office/drawing/2014/main" id="{B3A2D32F-E0BB-B388-033F-E20100CE6EC5}"/>
                  </a:ext>
                </a:extLst>
              </p:cNvPr>
              <p:cNvSpPr txBox="1"/>
              <p:nvPr/>
            </p:nvSpPr>
            <p:spPr>
              <a:xfrm>
                <a:off x="3174132" y="1312286"/>
                <a:ext cx="3024336" cy="34547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100" b="0" i="1">
                              <a:latin typeface="Cambria Math" panose="02040503050406030204" pitchFamily="18" charset="0"/>
                            </a:rPr>
                            <m:t>𝑟𝑎𝑑𝑖𝑎𝑙</m:t>
                          </m:r>
                        </m:sub>
                      </m:sSub>
                      <m:r>
                        <a:rPr lang="en-US" sz="11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100" b="0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sz="11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sz="11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𝐻𝑎</m:t>
                              </m:r>
                            </m:sub>
                          </m:sSub>
                          <m:r>
                            <a:rPr lang="en-US" sz="11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100"/>
              </a:p>
            </p:txBody>
          </p:sp>
        </mc:Choice>
        <mc:Fallback xmlns="">
          <p:sp>
            <p:nvSpPr>
              <p:cNvPr id="11" name="TextBox 4">
                <a:extLst>
                  <a:ext uri="{FF2B5EF4-FFF2-40B4-BE49-F238E27FC236}">
                    <a16:creationId xmlns:a16="http://schemas.microsoft.com/office/drawing/2014/main" id="{B3A2D32F-E0BB-B388-033F-E20100CE6E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4132" y="1312286"/>
                <a:ext cx="3024336" cy="345479"/>
              </a:xfrm>
              <a:prstGeom prst="rect">
                <a:avLst/>
              </a:prstGeom>
              <a:blipFill>
                <a:blip r:embed="rId5"/>
                <a:stretch>
                  <a:fillRect b="-87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5">
                <a:extLst>
                  <a:ext uri="{FF2B5EF4-FFF2-40B4-BE49-F238E27FC236}">
                    <a16:creationId xmlns:a16="http://schemas.microsoft.com/office/drawing/2014/main" id="{122A5B41-0F29-40BB-807B-1604C1679946}"/>
                  </a:ext>
                </a:extLst>
              </p:cNvPr>
              <p:cNvSpPr txBox="1"/>
              <p:nvPr/>
            </p:nvSpPr>
            <p:spPr>
              <a:xfrm>
                <a:off x="2771800" y="1685237"/>
                <a:ext cx="4006703" cy="41344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100" b="0" i="1">
                              <a:latin typeface="Cambria Math" panose="02040503050406030204" pitchFamily="18" charset="0"/>
                            </a:rPr>
                            <m:t>𝑡𝑎𝑛𝑔𝑒𝑛𝑡𝑖𝑎𝑙</m:t>
                          </m:r>
                        </m:sub>
                      </m:sSub>
                      <m:r>
                        <a:rPr lang="en-US" sz="1100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1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11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lang="en-US" sz="11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𝑡𝑜𝑡</m:t>
                          </m:r>
                        </m:sub>
                      </m:sSub>
                      <m:r>
                        <a:rPr lang="en-US" sz="1100" b="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sSup>
                        <m:sSupPr>
                          <m:ctrlPr>
                            <a:rPr lang="en-US" sz="11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1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𝐶𝑢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𝐶𝑢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1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1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𝐻𝑎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100" b="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𝐻𝑎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1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2" name="TextBox 5">
                <a:extLst>
                  <a:ext uri="{FF2B5EF4-FFF2-40B4-BE49-F238E27FC236}">
                    <a16:creationId xmlns:a16="http://schemas.microsoft.com/office/drawing/2014/main" id="{122A5B41-0F29-40BB-807B-1604C1679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1685237"/>
                <a:ext cx="4006703" cy="413447"/>
              </a:xfrm>
              <a:prstGeom prst="rect">
                <a:avLst/>
              </a:prstGeom>
              <a:blipFill>
                <a:blip r:embed="rId6"/>
                <a:stretch>
                  <a:fillRect t="-1471" b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8406526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118144</TotalTime>
  <Words>1995</Words>
  <Application>Microsoft Office PowerPoint</Application>
  <PresentationFormat>On-screen Show (16:9)</PresentationFormat>
  <Paragraphs>419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Arial Narrow</vt:lpstr>
      <vt:lpstr>Calibri</vt:lpstr>
      <vt:lpstr>Cambria Math</vt:lpstr>
      <vt:lpstr>Wingdings</vt:lpstr>
      <vt:lpstr>1_IMCC - 1</vt:lpstr>
      <vt:lpstr>Mechanical concepts for 40T Final Cooling Solenoid for the Muon Collider</vt:lpstr>
      <vt:lpstr>Index </vt:lpstr>
      <vt:lpstr>Introduction and Motivations</vt:lpstr>
      <vt:lpstr>Introduction and Motivations</vt:lpstr>
      <vt:lpstr>Pre-compression </vt:lpstr>
      <vt:lpstr>Shrink Fitting</vt:lpstr>
      <vt:lpstr>Assumptions</vt:lpstr>
      <vt:lpstr>Reference model</vt:lpstr>
      <vt:lpstr>Homogeneization </vt:lpstr>
      <vt:lpstr>Layered model</vt:lpstr>
      <vt:lpstr>Geometry and Materials</vt:lpstr>
      <vt:lpstr>Validity of homogeneous model</vt:lpstr>
      <vt:lpstr>Validity of homogeneous model</vt:lpstr>
      <vt:lpstr>Effect of the inner joint properties </vt:lpstr>
      <vt:lpstr>Effect of the tape plasticity</vt:lpstr>
      <vt:lpstr>Effect of the tape properties</vt:lpstr>
      <vt:lpstr>Effect of the tape properties</vt:lpstr>
      <vt:lpstr>Effect of the tape properties</vt:lpstr>
      <vt:lpstr>Alternative Inner Joint-1</vt:lpstr>
      <vt:lpstr>Alternative Inner Joint-2</vt:lpstr>
      <vt:lpstr>Shrink Fitting</vt:lpstr>
      <vt:lpstr>Mechanical considerations - Second concept</vt:lpstr>
      <vt:lpstr>Mechanical considerations - Third concept</vt:lpstr>
      <vt:lpstr>Mechanical considerations - Third concept</vt:lpstr>
      <vt:lpstr>Testing </vt:lpstr>
      <vt:lpstr>Conclusion and next step</vt:lpstr>
      <vt:lpstr>Validity of homogeneous model</vt:lpstr>
      <vt:lpstr>Validity of homogeneous model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Carlotta Accettura</cp:lastModifiedBy>
  <cp:revision>1760</cp:revision>
  <cp:lastPrinted>2022-10-12T13:11:03Z</cp:lastPrinted>
  <dcterms:created xsi:type="dcterms:W3CDTF">2021-05-17T12:13:58Z</dcterms:created>
  <dcterms:modified xsi:type="dcterms:W3CDTF">2023-12-14T13:43:09Z</dcterms:modified>
</cp:coreProperties>
</file>