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96" r:id="rId3"/>
  </p:sldMasterIdLst>
  <p:notesMasterIdLst>
    <p:notesMasterId r:id="rId77"/>
  </p:notesMasterIdLst>
  <p:sldIdLst>
    <p:sldId id="256" r:id="rId4"/>
    <p:sldId id="928" r:id="rId5"/>
    <p:sldId id="986" r:id="rId6"/>
    <p:sldId id="942" r:id="rId7"/>
    <p:sldId id="943" r:id="rId8"/>
    <p:sldId id="1019" r:id="rId9"/>
    <p:sldId id="1020" r:id="rId10"/>
    <p:sldId id="1030" r:id="rId11"/>
    <p:sldId id="1032" r:id="rId12"/>
    <p:sldId id="1031" r:id="rId13"/>
    <p:sldId id="931" r:id="rId14"/>
    <p:sldId id="1027" r:id="rId15"/>
    <p:sldId id="1021" r:id="rId16"/>
    <p:sldId id="1022" r:id="rId17"/>
    <p:sldId id="266" r:id="rId18"/>
    <p:sldId id="275" r:id="rId19"/>
    <p:sldId id="274" r:id="rId20"/>
    <p:sldId id="261" r:id="rId21"/>
    <p:sldId id="263" r:id="rId22"/>
    <p:sldId id="268" r:id="rId23"/>
    <p:sldId id="293" r:id="rId24"/>
    <p:sldId id="269" r:id="rId25"/>
    <p:sldId id="277" r:id="rId26"/>
    <p:sldId id="278" r:id="rId27"/>
    <p:sldId id="279" r:id="rId28"/>
    <p:sldId id="281" r:id="rId29"/>
    <p:sldId id="284" r:id="rId30"/>
    <p:sldId id="282" r:id="rId31"/>
    <p:sldId id="280" r:id="rId32"/>
    <p:sldId id="294" r:id="rId33"/>
    <p:sldId id="295" r:id="rId34"/>
    <p:sldId id="283" r:id="rId35"/>
    <p:sldId id="260" r:id="rId36"/>
    <p:sldId id="265" r:id="rId37"/>
    <p:sldId id="259" r:id="rId38"/>
    <p:sldId id="264" r:id="rId39"/>
    <p:sldId id="285" r:id="rId40"/>
    <p:sldId id="291" r:id="rId41"/>
    <p:sldId id="267" r:id="rId42"/>
    <p:sldId id="286" r:id="rId43"/>
    <p:sldId id="287" r:id="rId44"/>
    <p:sldId id="288" r:id="rId45"/>
    <p:sldId id="289" r:id="rId46"/>
    <p:sldId id="927" r:id="rId47"/>
    <p:sldId id="1000" r:id="rId48"/>
    <p:sldId id="875" r:id="rId49"/>
    <p:sldId id="965" r:id="rId50"/>
    <p:sldId id="926" r:id="rId51"/>
    <p:sldId id="912" r:id="rId52"/>
    <p:sldId id="934" r:id="rId53"/>
    <p:sldId id="1002" r:id="rId54"/>
    <p:sldId id="1005" r:id="rId55"/>
    <p:sldId id="1017" r:id="rId56"/>
    <p:sldId id="1007" r:id="rId57"/>
    <p:sldId id="1006" r:id="rId58"/>
    <p:sldId id="1008" r:id="rId59"/>
    <p:sldId id="1009" r:id="rId60"/>
    <p:sldId id="1012" r:id="rId61"/>
    <p:sldId id="1011" r:id="rId62"/>
    <p:sldId id="1013" r:id="rId63"/>
    <p:sldId id="1014" r:id="rId64"/>
    <p:sldId id="1010" r:id="rId65"/>
    <p:sldId id="1015" r:id="rId66"/>
    <p:sldId id="1016" r:id="rId67"/>
    <p:sldId id="994" r:id="rId68"/>
    <p:sldId id="992" r:id="rId69"/>
    <p:sldId id="998" r:id="rId70"/>
    <p:sldId id="331" r:id="rId71"/>
    <p:sldId id="799" r:id="rId72"/>
    <p:sldId id="800" r:id="rId73"/>
    <p:sldId id="878" r:id="rId74"/>
    <p:sldId id="257" r:id="rId75"/>
    <p:sldId id="881"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3792" autoAdjust="0"/>
  </p:normalViewPr>
  <p:slideViewPr>
    <p:cSldViewPr snapToGrid="0">
      <p:cViewPr varScale="1">
        <p:scale>
          <a:sx n="80" d="100"/>
          <a:sy n="80" d="100"/>
        </p:scale>
        <p:origin x="754" y="82"/>
      </p:cViewPr>
      <p:guideLst/>
    </p:cSldViewPr>
  </p:slideViewPr>
  <p:notesTextViewPr>
    <p:cViewPr>
      <p:scale>
        <a:sx n="3" d="2"/>
        <a:sy n="3" d="2"/>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s>
</file>

<file path=ppt/charts/_rels/chart1.xml.rels><?xml version="1.0" encoding="UTF-8" standalone="yes"?>
<Relationships xmlns="http://schemas.openxmlformats.org/package/2006/relationships"><Relationship Id="rId3" Type="http://schemas.openxmlformats.org/officeDocument/2006/relationships/oleObject" Target="file:///D:\DATA\CERN%20coils\dati.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4eda.local\Home\Home2\lorenjo\Archive\MUC\CERN23_Fz.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IE" b="1" dirty="0"/>
              <a:t>Axial force </a:t>
            </a:r>
            <a:r>
              <a:rPr lang="en-IE" b="1" dirty="0" err="1"/>
              <a:t>F</a:t>
            </a:r>
            <a:r>
              <a:rPr lang="en-IE" b="1" baseline="-25000" dirty="0" err="1"/>
              <a:t>z</a:t>
            </a:r>
            <a:r>
              <a:rPr lang="en-IE" b="1" dirty="0"/>
              <a:t> (MN)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'version paper'!$BC$2</c:f>
              <c:strCache>
                <c:ptCount val="1"/>
                <c:pt idx="0">
                  <c:v>with chicane</c:v>
                </c:pt>
              </c:strCache>
            </c:strRef>
          </c:tx>
          <c:spPr>
            <a:solidFill>
              <a:schemeClr val="accent1"/>
            </a:solidFill>
            <a:ln>
              <a:noFill/>
            </a:ln>
            <a:effectLst/>
          </c:spPr>
          <c:invertIfNegative val="0"/>
          <c:cat>
            <c:strRef>
              <c:f>'version paper'!$BB$3:$BB$25</c:f>
              <c:strCache>
                <c:ptCount val="23"/>
                <c:pt idx="0">
                  <c:v>FTZ1</c:v>
                </c:pt>
                <c:pt idx="1">
                  <c:v>FTZ2</c:v>
                </c:pt>
                <c:pt idx="2">
                  <c:v>FTZ3</c:v>
                </c:pt>
                <c:pt idx="3">
                  <c:v>FTZ4</c:v>
                </c:pt>
                <c:pt idx="4">
                  <c:v>FTZ5</c:v>
                </c:pt>
                <c:pt idx="5">
                  <c:v>FTZ6</c:v>
                </c:pt>
                <c:pt idx="6">
                  <c:v>FTZ7</c:v>
                </c:pt>
                <c:pt idx="7">
                  <c:v>FTZ8</c:v>
                </c:pt>
                <c:pt idx="8">
                  <c:v>FTZ9</c:v>
                </c:pt>
                <c:pt idx="9">
                  <c:v>FTZ10</c:v>
                </c:pt>
                <c:pt idx="10">
                  <c:v>FTZ11</c:v>
                </c:pt>
                <c:pt idx="11">
                  <c:v>FTZ12</c:v>
                </c:pt>
                <c:pt idx="12">
                  <c:v>FTZ13</c:v>
                </c:pt>
                <c:pt idx="13">
                  <c:v>FTZ14</c:v>
                </c:pt>
                <c:pt idx="14">
                  <c:v>FTZ15</c:v>
                </c:pt>
                <c:pt idx="15">
                  <c:v>FTZ16</c:v>
                </c:pt>
                <c:pt idx="16">
                  <c:v>FTZ17</c:v>
                </c:pt>
                <c:pt idx="17">
                  <c:v>FTZ18</c:v>
                </c:pt>
                <c:pt idx="18">
                  <c:v>FTZ19</c:v>
                </c:pt>
                <c:pt idx="19">
                  <c:v>FTZ20</c:v>
                </c:pt>
                <c:pt idx="20">
                  <c:v>FTZ21</c:v>
                </c:pt>
                <c:pt idx="21">
                  <c:v>FTZ22</c:v>
                </c:pt>
                <c:pt idx="22">
                  <c:v>FTZ23</c:v>
                </c:pt>
              </c:strCache>
            </c:strRef>
          </c:cat>
          <c:val>
            <c:numRef>
              <c:f>'version paper'!$BC$3:$BC$25</c:f>
              <c:numCache>
                <c:formatCode>0.000E+00</c:formatCode>
                <c:ptCount val="23"/>
                <c:pt idx="0">
                  <c:v>251237715.71000001</c:v>
                </c:pt>
                <c:pt idx="1">
                  <c:v>59510130.850000001</c:v>
                </c:pt>
                <c:pt idx="2">
                  <c:v>-101001739.63</c:v>
                </c:pt>
                <c:pt idx="3">
                  <c:v>-101383310.92</c:v>
                </c:pt>
                <c:pt idx="4">
                  <c:v>-58482688.43</c:v>
                </c:pt>
                <c:pt idx="5">
                  <c:v>-17101698.030000001</c:v>
                </c:pt>
                <c:pt idx="6">
                  <c:v>-16600633.34</c:v>
                </c:pt>
                <c:pt idx="7">
                  <c:v>-2177285.98</c:v>
                </c:pt>
                <c:pt idx="8">
                  <c:v>-5690187.1500000004</c:v>
                </c:pt>
                <c:pt idx="9">
                  <c:v>-2607733.33</c:v>
                </c:pt>
                <c:pt idx="10">
                  <c:v>-1686467.77</c:v>
                </c:pt>
                <c:pt idx="11">
                  <c:v>-914736.62</c:v>
                </c:pt>
                <c:pt idx="12">
                  <c:v>-742835.68</c:v>
                </c:pt>
                <c:pt idx="13">
                  <c:v>-160306.32999999999</c:v>
                </c:pt>
                <c:pt idx="14">
                  <c:v>-895830.13</c:v>
                </c:pt>
                <c:pt idx="15">
                  <c:v>375412.02</c:v>
                </c:pt>
                <c:pt idx="16">
                  <c:v>-394118.95</c:v>
                </c:pt>
                <c:pt idx="17">
                  <c:v>-81688.25</c:v>
                </c:pt>
                <c:pt idx="18">
                  <c:v>-93536.75</c:v>
                </c:pt>
                <c:pt idx="19">
                  <c:v>-34807.599999999999</c:v>
                </c:pt>
                <c:pt idx="20">
                  <c:v>11369.24</c:v>
                </c:pt>
                <c:pt idx="21">
                  <c:v>64183.15</c:v>
                </c:pt>
                <c:pt idx="22">
                  <c:v>-313787.55</c:v>
                </c:pt>
              </c:numCache>
            </c:numRef>
          </c:val>
          <c:extLst>
            <c:ext xmlns:c16="http://schemas.microsoft.com/office/drawing/2014/chart" uri="{C3380CC4-5D6E-409C-BE32-E72D297353CC}">
              <c16:uniqueId val="{00000000-707C-408D-94DC-FCB2A0813868}"/>
            </c:ext>
          </c:extLst>
        </c:ser>
        <c:ser>
          <c:idx val="1"/>
          <c:order val="1"/>
          <c:tx>
            <c:strRef>
              <c:f>'version paper'!$BD$2</c:f>
              <c:strCache>
                <c:ptCount val="1"/>
                <c:pt idx="0">
                  <c:v>w.o. chicane</c:v>
                </c:pt>
              </c:strCache>
            </c:strRef>
          </c:tx>
          <c:spPr>
            <a:solidFill>
              <a:schemeClr val="accent2"/>
            </a:solidFill>
            <a:ln>
              <a:noFill/>
            </a:ln>
            <a:effectLst/>
          </c:spPr>
          <c:invertIfNegative val="0"/>
          <c:cat>
            <c:strRef>
              <c:f>'version paper'!$BB$3:$BB$25</c:f>
              <c:strCache>
                <c:ptCount val="23"/>
                <c:pt idx="0">
                  <c:v>FTZ1</c:v>
                </c:pt>
                <c:pt idx="1">
                  <c:v>FTZ2</c:v>
                </c:pt>
                <c:pt idx="2">
                  <c:v>FTZ3</c:v>
                </c:pt>
                <c:pt idx="3">
                  <c:v>FTZ4</c:v>
                </c:pt>
                <c:pt idx="4">
                  <c:v>FTZ5</c:v>
                </c:pt>
                <c:pt idx="5">
                  <c:v>FTZ6</c:v>
                </c:pt>
                <c:pt idx="6">
                  <c:v>FTZ7</c:v>
                </c:pt>
                <c:pt idx="7">
                  <c:v>FTZ8</c:v>
                </c:pt>
                <c:pt idx="8">
                  <c:v>FTZ9</c:v>
                </c:pt>
                <c:pt idx="9">
                  <c:v>FTZ10</c:v>
                </c:pt>
                <c:pt idx="10">
                  <c:v>FTZ11</c:v>
                </c:pt>
                <c:pt idx="11">
                  <c:v>FTZ12</c:v>
                </c:pt>
                <c:pt idx="12">
                  <c:v>FTZ13</c:v>
                </c:pt>
                <c:pt idx="13">
                  <c:v>FTZ14</c:v>
                </c:pt>
                <c:pt idx="14">
                  <c:v>FTZ15</c:v>
                </c:pt>
                <c:pt idx="15">
                  <c:v>FTZ16</c:v>
                </c:pt>
                <c:pt idx="16">
                  <c:v>FTZ17</c:v>
                </c:pt>
                <c:pt idx="17">
                  <c:v>FTZ18</c:v>
                </c:pt>
                <c:pt idx="18">
                  <c:v>FTZ19</c:v>
                </c:pt>
                <c:pt idx="19">
                  <c:v>FTZ20</c:v>
                </c:pt>
                <c:pt idx="20">
                  <c:v>FTZ21</c:v>
                </c:pt>
                <c:pt idx="21">
                  <c:v>FTZ22</c:v>
                </c:pt>
                <c:pt idx="22">
                  <c:v>FTZ23</c:v>
                </c:pt>
              </c:strCache>
            </c:strRef>
          </c:cat>
          <c:val>
            <c:numRef>
              <c:f>'version paper'!$BD$3:$BD$25</c:f>
              <c:numCache>
                <c:formatCode>0.000E+00</c:formatCode>
                <c:ptCount val="23"/>
                <c:pt idx="0">
                  <c:v>251236991.84999999</c:v>
                </c:pt>
                <c:pt idx="1">
                  <c:v>59509129.090000004</c:v>
                </c:pt>
                <c:pt idx="2">
                  <c:v>-101002921.14</c:v>
                </c:pt>
                <c:pt idx="3">
                  <c:v>-101384105.73999999</c:v>
                </c:pt>
                <c:pt idx="4">
                  <c:v>-58483318.590000004</c:v>
                </c:pt>
                <c:pt idx="5">
                  <c:v>-17102092.399999999</c:v>
                </c:pt>
                <c:pt idx="6">
                  <c:v>-16600994.6</c:v>
                </c:pt>
                <c:pt idx="7">
                  <c:v>-2177602.39</c:v>
                </c:pt>
                <c:pt idx="8">
                  <c:v>-5690511.5599999996</c:v>
                </c:pt>
                <c:pt idx="9">
                  <c:v>-2608136.14</c:v>
                </c:pt>
                <c:pt idx="10">
                  <c:v>-1686852.05</c:v>
                </c:pt>
                <c:pt idx="11">
                  <c:v>-915191.77</c:v>
                </c:pt>
                <c:pt idx="12">
                  <c:v>-743389.72</c:v>
                </c:pt>
                <c:pt idx="13">
                  <c:v>-160948.03</c:v>
                </c:pt>
                <c:pt idx="14">
                  <c:v>-896432.52</c:v>
                </c:pt>
                <c:pt idx="15">
                  <c:v>374581.05</c:v>
                </c:pt>
                <c:pt idx="16">
                  <c:v>-395371.19</c:v>
                </c:pt>
                <c:pt idx="17">
                  <c:v>-83923.59</c:v>
                </c:pt>
                <c:pt idx="18">
                  <c:v>-97306.58</c:v>
                </c:pt>
                <c:pt idx="19">
                  <c:v>-42716.480000000003</c:v>
                </c:pt>
                <c:pt idx="20">
                  <c:v>-9079.6299999999992</c:v>
                </c:pt>
                <c:pt idx="21">
                  <c:v>-18770.95</c:v>
                </c:pt>
                <c:pt idx="22">
                  <c:v>-987203.52</c:v>
                </c:pt>
              </c:numCache>
            </c:numRef>
          </c:val>
          <c:extLst>
            <c:ext xmlns:c16="http://schemas.microsoft.com/office/drawing/2014/chart" uri="{C3380CC4-5D6E-409C-BE32-E72D297353CC}">
              <c16:uniqueId val="{00000001-707C-408D-94DC-FCB2A0813868}"/>
            </c:ext>
          </c:extLst>
        </c:ser>
        <c:dLbls>
          <c:showLegendKey val="0"/>
          <c:showVal val="0"/>
          <c:showCatName val="0"/>
          <c:showSerName val="0"/>
          <c:showPercent val="0"/>
          <c:showBubbleSize val="0"/>
        </c:dLbls>
        <c:gapWidth val="219"/>
        <c:overlap val="-27"/>
        <c:axId val="1216519215"/>
        <c:axId val="1216519631"/>
      </c:barChart>
      <c:catAx>
        <c:axId val="1216519215"/>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16519631"/>
        <c:crosses val="autoZero"/>
        <c:auto val="1"/>
        <c:lblAlgn val="ctr"/>
        <c:lblOffset val="100"/>
        <c:noMultiLvlLbl val="0"/>
      </c:catAx>
      <c:valAx>
        <c:axId val="121651963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16519215"/>
        <c:crosses val="autoZero"/>
        <c:crossBetween val="between"/>
        <c:dispUnits>
          <c:builtInUnit val="millions"/>
        </c:dispUnits>
      </c:valAx>
      <c:spPr>
        <a:noFill/>
        <a:ln>
          <a:noFill/>
        </a:ln>
        <a:effectLst/>
      </c:spPr>
    </c:plotArea>
    <c:legend>
      <c:legendPos val="b"/>
      <c:layout>
        <c:manualLayout>
          <c:xMode val="edge"/>
          <c:yMode val="edge"/>
          <c:x val="0.38381106732512726"/>
          <c:y val="0.21933588311523436"/>
          <c:w val="0.43699313612932433"/>
          <c:h val="0.23039964998319903"/>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w/ chicane</c:v>
          </c:tx>
          <c:spPr>
            <a:solidFill>
              <a:schemeClr val="accent1"/>
            </a:solidFill>
            <a:ln>
              <a:noFill/>
            </a:ln>
            <a:effectLst/>
          </c:spPr>
          <c:invertIfNegative val="0"/>
          <c:cat>
            <c:strRef>
              <c:f>Sheet1!$F$2:$F$24</c:f>
              <c:strCache>
                <c:ptCount val="23"/>
                <c:pt idx="0">
                  <c:v>C1</c:v>
                </c:pt>
                <c:pt idx="1">
                  <c:v>C2</c:v>
                </c:pt>
                <c:pt idx="2">
                  <c:v>C3</c:v>
                </c:pt>
                <c:pt idx="3">
                  <c:v>C4</c:v>
                </c:pt>
                <c:pt idx="4">
                  <c:v>C5</c:v>
                </c:pt>
                <c:pt idx="5">
                  <c:v>C6</c:v>
                </c:pt>
                <c:pt idx="6">
                  <c:v>C7</c:v>
                </c:pt>
                <c:pt idx="7">
                  <c:v>C8</c:v>
                </c:pt>
                <c:pt idx="8">
                  <c:v>C9</c:v>
                </c:pt>
                <c:pt idx="9">
                  <c:v>C10</c:v>
                </c:pt>
                <c:pt idx="10">
                  <c:v>C11</c:v>
                </c:pt>
                <c:pt idx="11">
                  <c:v>C12</c:v>
                </c:pt>
                <c:pt idx="12">
                  <c:v>C13</c:v>
                </c:pt>
                <c:pt idx="13">
                  <c:v>C14</c:v>
                </c:pt>
                <c:pt idx="14">
                  <c:v>C15</c:v>
                </c:pt>
                <c:pt idx="15">
                  <c:v>C16</c:v>
                </c:pt>
                <c:pt idx="16">
                  <c:v>C17</c:v>
                </c:pt>
                <c:pt idx="17">
                  <c:v>C18</c:v>
                </c:pt>
                <c:pt idx="18">
                  <c:v>C19</c:v>
                </c:pt>
                <c:pt idx="19">
                  <c:v>C20</c:v>
                </c:pt>
                <c:pt idx="20">
                  <c:v>C21</c:v>
                </c:pt>
                <c:pt idx="21">
                  <c:v>C22</c:v>
                </c:pt>
                <c:pt idx="22">
                  <c:v>C23</c:v>
                </c:pt>
              </c:strCache>
            </c:strRef>
          </c:cat>
          <c:val>
            <c:numRef>
              <c:f>Sheet1!$C$2:$C$24</c:f>
              <c:numCache>
                <c:formatCode>General</c:formatCode>
                <c:ptCount val="23"/>
                <c:pt idx="0">
                  <c:v>251.2</c:v>
                </c:pt>
                <c:pt idx="1">
                  <c:v>59.51</c:v>
                </c:pt>
                <c:pt idx="2">
                  <c:v>-101</c:v>
                </c:pt>
                <c:pt idx="3">
                  <c:v>-101.39999999999999</c:v>
                </c:pt>
                <c:pt idx="4">
                  <c:v>-58.48</c:v>
                </c:pt>
                <c:pt idx="5">
                  <c:v>-17.099999999999998</c:v>
                </c:pt>
                <c:pt idx="6">
                  <c:v>-16.599999999999998</c:v>
                </c:pt>
                <c:pt idx="7">
                  <c:v>-2.177</c:v>
                </c:pt>
                <c:pt idx="8">
                  <c:v>-5.6899999999999995</c:v>
                </c:pt>
                <c:pt idx="9">
                  <c:v>-2.6080000000000001</c:v>
                </c:pt>
                <c:pt idx="10">
                  <c:v>-1.6859999999999999</c:v>
                </c:pt>
                <c:pt idx="11">
                  <c:v>-0.91469999999999996</c:v>
                </c:pt>
                <c:pt idx="12">
                  <c:v>-0.74280000000000002</c:v>
                </c:pt>
                <c:pt idx="13">
                  <c:v>-0.1603</c:v>
                </c:pt>
                <c:pt idx="14">
                  <c:v>-0.89579999999999993</c:v>
                </c:pt>
                <c:pt idx="15">
                  <c:v>0.37539999999999996</c:v>
                </c:pt>
                <c:pt idx="16">
                  <c:v>-0.39410000000000001</c:v>
                </c:pt>
                <c:pt idx="17">
                  <c:v>-8.1689999999999999E-2</c:v>
                </c:pt>
                <c:pt idx="18">
                  <c:v>-9.3539999999999998E-2</c:v>
                </c:pt>
                <c:pt idx="19">
                  <c:v>-3.4810000000000001E-2</c:v>
                </c:pt>
                <c:pt idx="20">
                  <c:v>1.137E-2</c:v>
                </c:pt>
                <c:pt idx="21">
                  <c:v>6.4180000000000001E-2</c:v>
                </c:pt>
                <c:pt idx="22">
                  <c:v>-0.31379999999999997</c:v>
                </c:pt>
              </c:numCache>
            </c:numRef>
          </c:val>
          <c:extLst>
            <c:ext xmlns:c16="http://schemas.microsoft.com/office/drawing/2014/chart" uri="{C3380CC4-5D6E-409C-BE32-E72D297353CC}">
              <c16:uniqueId val="{00000000-68C8-48CA-B728-14BF9F9495A0}"/>
            </c:ext>
          </c:extLst>
        </c:ser>
        <c:ser>
          <c:idx val="1"/>
          <c:order val="1"/>
          <c:tx>
            <c:v>w/o chicane</c:v>
          </c:tx>
          <c:spPr>
            <a:solidFill>
              <a:schemeClr val="accent2"/>
            </a:solidFill>
            <a:ln>
              <a:noFill/>
            </a:ln>
            <a:effectLst/>
          </c:spPr>
          <c:invertIfNegative val="0"/>
          <c:cat>
            <c:strRef>
              <c:f>Sheet1!$F$2:$F$24</c:f>
              <c:strCache>
                <c:ptCount val="23"/>
                <c:pt idx="0">
                  <c:v>C1</c:v>
                </c:pt>
                <c:pt idx="1">
                  <c:v>C2</c:v>
                </c:pt>
                <c:pt idx="2">
                  <c:v>C3</c:v>
                </c:pt>
                <c:pt idx="3">
                  <c:v>C4</c:v>
                </c:pt>
                <c:pt idx="4">
                  <c:v>C5</c:v>
                </c:pt>
                <c:pt idx="5">
                  <c:v>C6</c:v>
                </c:pt>
                <c:pt idx="6">
                  <c:v>C7</c:v>
                </c:pt>
                <c:pt idx="7">
                  <c:v>C8</c:v>
                </c:pt>
                <c:pt idx="8">
                  <c:v>C9</c:v>
                </c:pt>
                <c:pt idx="9">
                  <c:v>C10</c:v>
                </c:pt>
                <c:pt idx="10">
                  <c:v>C11</c:v>
                </c:pt>
                <c:pt idx="11">
                  <c:v>C12</c:v>
                </c:pt>
                <c:pt idx="12">
                  <c:v>C13</c:v>
                </c:pt>
                <c:pt idx="13">
                  <c:v>C14</c:v>
                </c:pt>
                <c:pt idx="14">
                  <c:v>C15</c:v>
                </c:pt>
                <c:pt idx="15">
                  <c:v>C16</c:v>
                </c:pt>
                <c:pt idx="16">
                  <c:v>C17</c:v>
                </c:pt>
                <c:pt idx="17">
                  <c:v>C18</c:v>
                </c:pt>
                <c:pt idx="18">
                  <c:v>C19</c:v>
                </c:pt>
                <c:pt idx="19">
                  <c:v>C20</c:v>
                </c:pt>
                <c:pt idx="20">
                  <c:v>C21</c:v>
                </c:pt>
                <c:pt idx="21">
                  <c:v>C22</c:v>
                </c:pt>
                <c:pt idx="22">
                  <c:v>C23</c:v>
                </c:pt>
              </c:strCache>
            </c:strRef>
          </c:cat>
          <c:val>
            <c:numRef>
              <c:f>Sheet1!$E$2:$E$24</c:f>
              <c:numCache>
                <c:formatCode>General</c:formatCode>
                <c:ptCount val="23"/>
                <c:pt idx="0">
                  <c:v>251.2</c:v>
                </c:pt>
                <c:pt idx="1">
                  <c:v>59.51</c:v>
                </c:pt>
                <c:pt idx="2">
                  <c:v>-101</c:v>
                </c:pt>
                <c:pt idx="3">
                  <c:v>-101.39999999999999</c:v>
                </c:pt>
                <c:pt idx="4">
                  <c:v>-58.48</c:v>
                </c:pt>
                <c:pt idx="5">
                  <c:v>-17.099999999999998</c:v>
                </c:pt>
                <c:pt idx="6">
                  <c:v>-16.599999999999998</c:v>
                </c:pt>
                <c:pt idx="7">
                  <c:v>-2.1779999999999999</c:v>
                </c:pt>
                <c:pt idx="8">
                  <c:v>-5.6909999999999998</c:v>
                </c:pt>
                <c:pt idx="9">
                  <c:v>-2.6080000000000001</c:v>
                </c:pt>
                <c:pt idx="10">
                  <c:v>-1.6869999999999998</c:v>
                </c:pt>
                <c:pt idx="11">
                  <c:v>-0.91520000000000001</c:v>
                </c:pt>
                <c:pt idx="12">
                  <c:v>-0.74339999999999995</c:v>
                </c:pt>
                <c:pt idx="13">
                  <c:v>-0.16089999999999999</c:v>
                </c:pt>
                <c:pt idx="14">
                  <c:v>-0.89639999999999997</c:v>
                </c:pt>
                <c:pt idx="15">
                  <c:v>0.37459999999999999</c:v>
                </c:pt>
                <c:pt idx="16">
                  <c:v>-0.39539999999999997</c:v>
                </c:pt>
                <c:pt idx="17">
                  <c:v>-8.3919999999999995E-2</c:v>
                </c:pt>
                <c:pt idx="18">
                  <c:v>-9.7309999999999994E-2</c:v>
                </c:pt>
                <c:pt idx="19">
                  <c:v>-4.2720000000000001E-2</c:v>
                </c:pt>
                <c:pt idx="20">
                  <c:v>-9.0799999999999995E-3</c:v>
                </c:pt>
                <c:pt idx="21">
                  <c:v>-1.8769999999999998E-2</c:v>
                </c:pt>
                <c:pt idx="22">
                  <c:v>-0.98719999999999997</c:v>
                </c:pt>
              </c:numCache>
            </c:numRef>
          </c:val>
          <c:extLst>
            <c:ext xmlns:c16="http://schemas.microsoft.com/office/drawing/2014/chart" uri="{C3380CC4-5D6E-409C-BE32-E72D297353CC}">
              <c16:uniqueId val="{00000001-68C8-48CA-B728-14BF9F9495A0}"/>
            </c:ext>
          </c:extLst>
        </c:ser>
        <c:dLbls>
          <c:showLegendKey val="0"/>
          <c:showVal val="0"/>
          <c:showCatName val="0"/>
          <c:showSerName val="0"/>
          <c:showPercent val="0"/>
          <c:showBubbleSize val="0"/>
        </c:dLbls>
        <c:gapWidth val="219"/>
        <c:overlap val="-27"/>
        <c:axId val="1021574416"/>
        <c:axId val="1021576080"/>
      </c:barChart>
      <c:catAx>
        <c:axId val="10215744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a:t>Coil</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1576080"/>
        <c:crosses val="autoZero"/>
        <c:auto val="1"/>
        <c:lblAlgn val="ctr"/>
        <c:lblOffset val="100"/>
        <c:noMultiLvlLbl val="0"/>
      </c:catAx>
      <c:valAx>
        <c:axId val="10215760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a:t>Fz</a:t>
                </a:r>
                <a:r>
                  <a:rPr lang="en-IE" baseline="0"/>
                  <a:t> [MN]</a:t>
                </a:r>
                <a:endParaRPr lang="en-IE"/>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157441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48CC89-0B63-4AF7-8903-968161064ED8}" type="datetimeFigureOut">
              <a:rPr lang="en-IE" smtClean="0"/>
              <a:t>29/11/2023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C8CE38-B7BC-4120-ADF0-6723C9C7A4EE}" type="slidenum">
              <a:rPr lang="en-IE" smtClean="0"/>
              <a:t>‹#›</a:t>
            </a:fld>
            <a:endParaRPr lang="en-IE"/>
          </a:p>
        </p:txBody>
      </p:sp>
    </p:spTree>
    <p:extLst>
      <p:ext uri="{BB962C8B-B14F-4D97-AF65-F5344CB8AC3E}">
        <p14:creationId xmlns:p14="http://schemas.microsoft.com/office/powerpoint/2010/main" val="2666551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BC8CE38-B7BC-4120-ADF0-6723C9C7A4EE}" type="slidenum">
              <a:rPr lang="en-IE" smtClean="0"/>
              <a:t>4</a:t>
            </a:fld>
            <a:endParaRPr lang="en-IE"/>
          </a:p>
        </p:txBody>
      </p:sp>
    </p:spTree>
    <p:extLst>
      <p:ext uri="{BB962C8B-B14F-4D97-AF65-F5344CB8AC3E}">
        <p14:creationId xmlns:p14="http://schemas.microsoft.com/office/powerpoint/2010/main" val="291081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BC8CE38-B7BC-4120-ADF0-6723C9C7A4EE}" type="slidenum">
              <a:rPr lang="en-IE" smtClean="0"/>
              <a:t>5</a:t>
            </a:fld>
            <a:endParaRPr lang="en-IE"/>
          </a:p>
        </p:txBody>
      </p:sp>
    </p:spTree>
    <p:extLst>
      <p:ext uri="{BB962C8B-B14F-4D97-AF65-F5344CB8AC3E}">
        <p14:creationId xmlns:p14="http://schemas.microsoft.com/office/powerpoint/2010/main" val="1827431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BC8CE38-B7BC-4120-ADF0-6723C9C7A4EE}" type="slidenum">
              <a:rPr lang="en-IE" smtClean="0"/>
              <a:t>6</a:t>
            </a:fld>
            <a:endParaRPr lang="en-IE"/>
          </a:p>
        </p:txBody>
      </p:sp>
    </p:spTree>
    <p:extLst>
      <p:ext uri="{BB962C8B-B14F-4D97-AF65-F5344CB8AC3E}">
        <p14:creationId xmlns:p14="http://schemas.microsoft.com/office/powerpoint/2010/main" val="2456750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BC8CE38-B7BC-4120-ADF0-6723C9C7A4EE}" type="slidenum">
              <a:rPr lang="en-IE" smtClean="0"/>
              <a:t>8</a:t>
            </a:fld>
            <a:endParaRPr lang="en-IE"/>
          </a:p>
        </p:txBody>
      </p:sp>
    </p:spTree>
    <p:extLst>
      <p:ext uri="{BB962C8B-B14F-4D97-AF65-F5344CB8AC3E}">
        <p14:creationId xmlns:p14="http://schemas.microsoft.com/office/powerpoint/2010/main" val="3487564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BC8CE38-B7BC-4120-ADF0-6723C9C7A4EE}" type="slidenum">
              <a:rPr lang="en-IE" smtClean="0"/>
              <a:t>9</a:t>
            </a:fld>
            <a:endParaRPr lang="en-IE"/>
          </a:p>
        </p:txBody>
      </p:sp>
    </p:spTree>
    <p:extLst>
      <p:ext uri="{BB962C8B-B14F-4D97-AF65-F5344CB8AC3E}">
        <p14:creationId xmlns:p14="http://schemas.microsoft.com/office/powerpoint/2010/main" val="343309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FBC8CE38-B7BC-4120-ADF0-6723C9C7A4EE}" type="slidenum">
              <a:rPr lang="en-IE" smtClean="0"/>
              <a:t>10</a:t>
            </a:fld>
            <a:endParaRPr lang="en-IE"/>
          </a:p>
        </p:txBody>
      </p:sp>
    </p:spTree>
    <p:extLst>
      <p:ext uri="{BB962C8B-B14F-4D97-AF65-F5344CB8AC3E}">
        <p14:creationId xmlns:p14="http://schemas.microsoft.com/office/powerpoint/2010/main" val="1621375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reason for this talk is that we have received a strong recommendation from the group that proposes priority for particle physics in Europe. The recommendation, received in March 2020 and approved at the Council session of June 2020, contains a very strong statement on the need to ramp-up R&amp;D effort on high-field accelerator magnets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51F81B-0188-F944-95C5-D896A11FCEC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3707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82D6-8C7F-4092-A8F9-0E03EF5243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A0AB37-27C9-4EC0-8F66-604AE6E87A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E164FD-28DB-4EC7-A575-A46A70543785}"/>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5" name="Footer Placeholder 4">
            <a:extLst>
              <a:ext uri="{FF2B5EF4-FFF2-40B4-BE49-F238E27FC236}">
                <a16:creationId xmlns:a16="http://schemas.microsoft.com/office/drawing/2014/main" id="{314BAECE-6593-49EE-9F06-CA334B128F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56FCB1-B8A3-438B-84FD-11ED8310DF81}"/>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249761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FCF1F-2D2E-47E5-8457-E3B2A81A19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A6E291A-5473-43A4-AF38-3B7414BB089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2E82B8-70FC-4278-B543-41CE701A7561}"/>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5" name="Footer Placeholder 4">
            <a:extLst>
              <a:ext uri="{FF2B5EF4-FFF2-40B4-BE49-F238E27FC236}">
                <a16:creationId xmlns:a16="http://schemas.microsoft.com/office/drawing/2014/main" id="{0DA70A48-8E0B-4DE2-AA65-F6A91164A8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B53221-822B-495B-B6D5-E66D6376E945}"/>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799826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614645-C8EE-4308-B097-15DC3E7C56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2A4653-CC8E-4316-8018-5B3F02095A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317000-F113-46A4-97A1-5B4D66D920B4}"/>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5" name="Footer Placeholder 4">
            <a:extLst>
              <a:ext uri="{FF2B5EF4-FFF2-40B4-BE49-F238E27FC236}">
                <a16:creationId xmlns:a16="http://schemas.microsoft.com/office/drawing/2014/main" id="{78DCBCFB-FC8F-4BE7-996D-7F5F213C93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AC64C-5E81-45B2-A18E-783199375694}"/>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1825099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902A-F40E-985B-E27E-ACE293AF0E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288AD815-5FEF-DF16-A6DC-607D9CD997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8E516D05-C953-AC95-4A7D-853F843FDD39}"/>
              </a:ext>
            </a:extLst>
          </p:cNvPr>
          <p:cNvSpPr>
            <a:spLocks noGrp="1"/>
          </p:cNvSpPr>
          <p:nvPr>
            <p:ph type="dt" sz="half" idx="10"/>
          </p:nvPr>
        </p:nvSpPr>
        <p:spPr/>
        <p:txBody>
          <a:bodyPr/>
          <a:lstStyle/>
          <a:p>
            <a:fld id="{A29969B9-BDDD-4525-ACF7-118293924356}" type="datetime1">
              <a:rPr lang="en-IE" smtClean="0"/>
              <a:t>29/11/2023</a:t>
            </a:fld>
            <a:endParaRPr lang="en-IE"/>
          </a:p>
        </p:txBody>
      </p:sp>
      <p:sp>
        <p:nvSpPr>
          <p:cNvPr id="5" name="Footer Placeholder 4">
            <a:extLst>
              <a:ext uri="{FF2B5EF4-FFF2-40B4-BE49-F238E27FC236}">
                <a16:creationId xmlns:a16="http://schemas.microsoft.com/office/drawing/2014/main" id="{EB85738F-160F-84E0-B56D-78F31AAA100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33F49CD3-008D-145C-897A-B3A60F5201BB}"/>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2067758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B98B4-5781-3929-5FBD-3347B5338ECD}"/>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79F87D53-74F8-8E8C-02A5-4B5B297F6F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A69F6FE-7D92-829C-C940-EC58F8AF14BD}"/>
              </a:ext>
            </a:extLst>
          </p:cNvPr>
          <p:cNvSpPr>
            <a:spLocks noGrp="1"/>
          </p:cNvSpPr>
          <p:nvPr>
            <p:ph type="dt" sz="half" idx="10"/>
          </p:nvPr>
        </p:nvSpPr>
        <p:spPr/>
        <p:txBody>
          <a:bodyPr/>
          <a:lstStyle/>
          <a:p>
            <a:fld id="{FFAEFC20-EB55-4D70-9069-C7DDC1B55B70}" type="datetime1">
              <a:rPr lang="en-IE" smtClean="0"/>
              <a:t>29/11/2023</a:t>
            </a:fld>
            <a:endParaRPr lang="en-IE"/>
          </a:p>
        </p:txBody>
      </p:sp>
      <p:sp>
        <p:nvSpPr>
          <p:cNvPr id="5" name="Footer Placeholder 4">
            <a:extLst>
              <a:ext uri="{FF2B5EF4-FFF2-40B4-BE49-F238E27FC236}">
                <a16:creationId xmlns:a16="http://schemas.microsoft.com/office/drawing/2014/main" id="{4D00386C-6B1B-B68D-AA91-1B58BECC3C50}"/>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7D2C119A-D646-27B3-9F03-254A6A88998D}"/>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21236965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DBFF-F24B-0DF9-9706-DB504A7BFC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B6B6DC4F-288F-16B9-0396-EFE793E75E1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B60B4C-51EC-B7AE-57BD-5D36ADFECE75}"/>
              </a:ext>
            </a:extLst>
          </p:cNvPr>
          <p:cNvSpPr>
            <a:spLocks noGrp="1"/>
          </p:cNvSpPr>
          <p:nvPr>
            <p:ph type="dt" sz="half" idx="10"/>
          </p:nvPr>
        </p:nvSpPr>
        <p:spPr/>
        <p:txBody>
          <a:bodyPr/>
          <a:lstStyle/>
          <a:p>
            <a:fld id="{99541003-6815-423C-963C-E3728ECB8150}" type="datetime1">
              <a:rPr lang="en-IE" smtClean="0"/>
              <a:t>29/11/2023</a:t>
            </a:fld>
            <a:endParaRPr lang="en-IE"/>
          </a:p>
        </p:txBody>
      </p:sp>
      <p:sp>
        <p:nvSpPr>
          <p:cNvPr id="5" name="Footer Placeholder 4">
            <a:extLst>
              <a:ext uri="{FF2B5EF4-FFF2-40B4-BE49-F238E27FC236}">
                <a16:creationId xmlns:a16="http://schemas.microsoft.com/office/drawing/2014/main" id="{D0FA1308-84E6-9012-286C-C791173D4F51}"/>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B7536897-7B73-7DCF-9751-71AFA4A03B2A}"/>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1704893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1DC22-B8D4-96FF-4D96-D53CF0160393}"/>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224AE450-459D-F35D-51BF-EAC04B5254E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CC74292D-61EB-A1BE-970E-CCA485E71D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A2225B11-F104-66EF-52B3-FC5C13F09073}"/>
              </a:ext>
            </a:extLst>
          </p:cNvPr>
          <p:cNvSpPr>
            <a:spLocks noGrp="1"/>
          </p:cNvSpPr>
          <p:nvPr>
            <p:ph type="dt" sz="half" idx="10"/>
          </p:nvPr>
        </p:nvSpPr>
        <p:spPr/>
        <p:txBody>
          <a:bodyPr/>
          <a:lstStyle/>
          <a:p>
            <a:fld id="{82418385-0A75-49F6-A494-628DFF5F359B}" type="datetime1">
              <a:rPr lang="en-IE" smtClean="0"/>
              <a:t>29/11/2023</a:t>
            </a:fld>
            <a:endParaRPr lang="en-IE"/>
          </a:p>
        </p:txBody>
      </p:sp>
      <p:sp>
        <p:nvSpPr>
          <p:cNvPr id="6" name="Footer Placeholder 5">
            <a:extLst>
              <a:ext uri="{FF2B5EF4-FFF2-40B4-BE49-F238E27FC236}">
                <a16:creationId xmlns:a16="http://schemas.microsoft.com/office/drawing/2014/main" id="{377ABB69-E8D8-FAE0-0176-A0FBDAA0F843}"/>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5AF18A22-CE93-42EF-CC39-6635A1C2F82D}"/>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1308820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0BD6-01C5-7D89-CFB6-9F85FA4F91C9}"/>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9A48B08C-DE6F-545B-AB99-D375D8AEE9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068FB1-6A3C-FA51-8871-98B9388C09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15F97668-2443-5D36-7D2B-143031E04C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4FDC03-6AF9-07DD-133E-C67DD1F039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DCB9479A-5C72-113F-959F-D75557F97A79}"/>
              </a:ext>
            </a:extLst>
          </p:cNvPr>
          <p:cNvSpPr>
            <a:spLocks noGrp="1"/>
          </p:cNvSpPr>
          <p:nvPr>
            <p:ph type="dt" sz="half" idx="10"/>
          </p:nvPr>
        </p:nvSpPr>
        <p:spPr/>
        <p:txBody>
          <a:bodyPr/>
          <a:lstStyle/>
          <a:p>
            <a:fld id="{A474E511-56D0-4F5C-A263-B681EF85BFED}" type="datetime1">
              <a:rPr lang="en-IE" smtClean="0"/>
              <a:t>29/11/2023</a:t>
            </a:fld>
            <a:endParaRPr lang="en-IE"/>
          </a:p>
        </p:txBody>
      </p:sp>
      <p:sp>
        <p:nvSpPr>
          <p:cNvPr id="8" name="Footer Placeholder 7">
            <a:extLst>
              <a:ext uri="{FF2B5EF4-FFF2-40B4-BE49-F238E27FC236}">
                <a16:creationId xmlns:a16="http://schemas.microsoft.com/office/drawing/2014/main" id="{A891D4CC-C4D2-087D-857E-8A18BA69005F}"/>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DA54BB20-B499-D6FA-CF03-05E59369B804}"/>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570480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26228-F17B-7FAA-0B48-F09B6FFCCB87}"/>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683BD28C-0898-89DA-CB53-D1AC6C20B115}"/>
              </a:ext>
            </a:extLst>
          </p:cNvPr>
          <p:cNvSpPr>
            <a:spLocks noGrp="1"/>
          </p:cNvSpPr>
          <p:nvPr>
            <p:ph type="dt" sz="half" idx="10"/>
          </p:nvPr>
        </p:nvSpPr>
        <p:spPr/>
        <p:txBody>
          <a:bodyPr/>
          <a:lstStyle/>
          <a:p>
            <a:fld id="{20D599AD-2A49-489E-B5E1-95AD40841180}" type="datetime1">
              <a:rPr lang="en-IE" smtClean="0"/>
              <a:t>29/11/2023</a:t>
            </a:fld>
            <a:endParaRPr lang="en-IE"/>
          </a:p>
        </p:txBody>
      </p:sp>
      <p:sp>
        <p:nvSpPr>
          <p:cNvPr id="4" name="Footer Placeholder 3">
            <a:extLst>
              <a:ext uri="{FF2B5EF4-FFF2-40B4-BE49-F238E27FC236}">
                <a16:creationId xmlns:a16="http://schemas.microsoft.com/office/drawing/2014/main" id="{09C51490-7F89-35C1-F1F0-6CA4CC70C0B9}"/>
              </a:ext>
            </a:extLst>
          </p:cNvPr>
          <p:cNvSpPr>
            <a:spLocks noGrp="1"/>
          </p:cNvSpPr>
          <p:nvPr>
            <p:ph type="ftr" sz="quarter" idx="11"/>
          </p:nvPr>
        </p:nvSpPr>
        <p:spPr/>
        <p:txBody>
          <a:bodyPr/>
          <a:lstStyle/>
          <a:p>
            <a:endParaRPr lang="en-IE"/>
          </a:p>
        </p:txBody>
      </p:sp>
      <p:sp>
        <p:nvSpPr>
          <p:cNvPr id="5" name="Slide Number Placeholder 4">
            <a:extLst>
              <a:ext uri="{FF2B5EF4-FFF2-40B4-BE49-F238E27FC236}">
                <a16:creationId xmlns:a16="http://schemas.microsoft.com/office/drawing/2014/main" id="{3031E7F6-6015-40D9-E153-3EE050281506}"/>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21646489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A019FF-B76C-4CF6-0D31-2800A9506CD9}"/>
              </a:ext>
            </a:extLst>
          </p:cNvPr>
          <p:cNvSpPr>
            <a:spLocks noGrp="1"/>
          </p:cNvSpPr>
          <p:nvPr>
            <p:ph type="dt" sz="half" idx="10"/>
          </p:nvPr>
        </p:nvSpPr>
        <p:spPr/>
        <p:txBody>
          <a:bodyPr/>
          <a:lstStyle/>
          <a:p>
            <a:fld id="{9B622977-CE71-4795-932C-E7E30D96C9A2}" type="datetime1">
              <a:rPr lang="en-IE" smtClean="0"/>
              <a:t>29/11/2023</a:t>
            </a:fld>
            <a:endParaRPr lang="en-IE"/>
          </a:p>
        </p:txBody>
      </p:sp>
      <p:sp>
        <p:nvSpPr>
          <p:cNvPr id="3" name="Footer Placeholder 2">
            <a:extLst>
              <a:ext uri="{FF2B5EF4-FFF2-40B4-BE49-F238E27FC236}">
                <a16:creationId xmlns:a16="http://schemas.microsoft.com/office/drawing/2014/main" id="{D6504386-3DDB-5B16-7634-36F00C44F5E0}"/>
              </a:ext>
            </a:extLst>
          </p:cNvPr>
          <p:cNvSpPr>
            <a:spLocks noGrp="1"/>
          </p:cNvSpPr>
          <p:nvPr>
            <p:ph type="ftr" sz="quarter" idx="11"/>
          </p:nvPr>
        </p:nvSpPr>
        <p:spPr/>
        <p:txBody>
          <a:bodyPr/>
          <a:lstStyle/>
          <a:p>
            <a:endParaRPr lang="en-IE"/>
          </a:p>
        </p:txBody>
      </p:sp>
      <p:sp>
        <p:nvSpPr>
          <p:cNvPr id="4" name="Slide Number Placeholder 3">
            <a:extLst>
              <a:ext uri="{FF2B5EF4-FFF2-40B4-BE49-F238E27FC236}">
                <a16:creationId xmlns:a16="http://schemas.microsoft.com/office/drawing/2014/main" id="{27D42217-4EB4-10BD-58FC-0629479640C1}"/>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1290699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EE46-8015-4FD4-BCDE-1741662934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CF97D607-6D11-6048-3D7C-35A6547113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1D94A80C-E91D-F233-5C67-459A386A85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A4FC73-B8B6-084E-8969-C39D1F63195C}"/>
              </a:ext>
            </a:extLst>
          </p:cNvPr>
          <p:cNvSpPr>
            <a:spLocks noGrp="1"/>
          </p:cNvSpPr>
          <p:nvPr>
            <p:ph type="dt" sz="half" idx="10"/>
          </p:nvPr>
        </p:nvSpPr>
        <p:spPr/>
        <p:txBody>
          <a:bodyPr/>
          <a:lstStyle/>
          <a:p>
            <a:fld id="{406EDD23-6B55-47FB-84F0-5488197F6DA8}" type="datetime1">
              <a:rPr lang="en-IE" smtClean="0"/>
              <a:t>29/11/2023</a:t>
            </a:fld>
            <a:endParaRPr lang="en-IE"/>
          </a:p>
        </p:txBody>
      </p:sp>
      <p:sp>
        <p:nvSpPr>
          <p:cNvPr id="6" name="Footer Placeholder 5">
            <a:extLst>
              <a:ext uri="{FF2B5EF4-FFF2-40B4-BE49-F238E27FC236}">
                <a16:creationId xmlns:a16="http://schemas.microsoft.com/office/drawing/2014/main" id="{BBA1DD37-09A0-CE23-3359-643E846BCD05}"/>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62FC0475-FDA9-A25B-789E-A9682CADCD16}"/>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2789031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C266A-EADC-4C2B-AD2D-88A12204F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D41762-297E-4C28-9AAE-4AE1CABDAE9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DD53BA-611F-47CB-9F54-2B55EDA5AEB0}"/>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5" name="Footer Placeholder 4">
            <a:extLst>
              <a:ext uri="{FF2B5EF4-FFF2-40B4-BE49-F238E27FC236}">
                <a16:creationId xmlns:a16="http://schemas.microsoft.com/office/drawing/2014/main" id="{8DAE510E-D455-4D9B-B79A-037FAB4AFE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FDCEE4-4273-4557-9CE3-CF5E65E5EF69}"/>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90484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8238D-4381-2D31-E993-1EE26AAC0B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A19EFD28-0D99-54C2-A132-ADE8D8C3B0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527734B9-72B0-E4CD-57E3-EE739DCD33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9CCA2E-A24C-75D4-900A-7B5B1FFFF19E}"/>
              </a:ext>
            </a:extLst>
          </p:cNvPr>
          <p:cNvSpPr>
            <a:spLocks noGrp="1"/>
          </p:cNvSpPr>
          <p:nvPr>
            <p:ph type="dt" sz="half" idx="10"/>
          </p:nvPr>
        </p:nvSpPr>
        <p:spPr/>
        <p:txBody>
          <a:bodyPr/>
          <a:lstStyle/>
          <a:p>
            <a:fld id="{F707BE95-7602-4252-BD5D-1E3C02D36404}" type="datetime1">
              <a:rPr lang="en-IE" smtClean="0"/>
              <a:t>29/11/2023</a:t>
            </a:fld>
            <a:endParaRPr lang="en-IE"/>
          </a:p>
        </p:txBody>
      </p:sp>
      <p:sp>
        <p:nvSpPr>
          <p:cNvPr id="6" name="Footer Placeholder 5">
            <a:extLst>
              <a:ext uri="{FF2B5EF4-FFF2-40B4-BE49-F238E27FC236}">
                <a16:creationId xmlns:a16="http://schemas.microsoft.com/office/drawing/2014/main" id="{590B7A05-F275-9E82-F85D-8BDE2680A70C}"/>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9A64B7EA-E998-EF2D-BEA4-3DCB278B8E96}"/>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207816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935E-5071-1E51-B6E8-B5B14FB1488F}"/>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53BD7124-FA82-D7F1-3989-968BFE574B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0A5A6A0A-412C-3831-0490-8C5590EC985C}"/>
              </a:ext>
            </a:extLst>
          </p:cNvPr>
          <p:cNvSpPr>
            <a:spLocks noGrp="1"/>
          </p:cNvSpPr>
          <p:nvPr>
            <p:ph type="dt" sz="half" idx="10"/>
          </p:nvPr>
        </p:nvSpPr>
        <p:spPr/>
        <p:txBody>
          <a:bodyPr/>
          <a:lstStyle/>
          <a:p>
            <a:fld id="{FAAF0018-DE44-4A6F-9B34-C9B71FB163E3}" type="datetime1">
              <a:rPr lang="en-IE" smtClean="0"/>
              <a:t>29/11/2023</a:t>
            </a:fld>
            <a:endParaRPr lang="en-IE"/>
          </a:p>
        </p:txBody>
      </p:sp>
      <p:sp>
        <p:nvSpPr>
          <p:cNvPr id="5" name="Footer Placeholder 4">
            <a:extLst>
              <a:ext uri="{FF2B5EF4-FFF2-40B4-BE49-F238E27FC236}">
                <a16:creationId xmlns:a16="http://schemas.microsoft.com/office/drawing/2014/main" id="{77F29AD0-2978-ECFB-783A-655C3BEEA69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39E37F5A-B105-D347-EE44-60B5AE0B0545}"/>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588707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F10143-6576-772C-DF79-C97299BB54B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3DF42CDF-D75B-4169-3216-B8D9B6FF9A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8DB3858-6543-15A7-7FFD-B2F9541DA453}"/>
              </a:ext>
            </a:extLst>
          </p:cNvPr>
          <p:cNvSpPr>
            <a:spLocks noGrp="1"/>
          </p:cNvSpPr>
          <p:nvPr>
            <p:ph type="dt" sz="half" idx="10"/>
          </p:nvPr>
        </p:nvSpPr>
        <p:spPr/>
        <p:txBody>
          <a:bodyPr/>
          <a:lstStyle/>
          <a:p>
            <a:fld id="{4465CF8D-041E-4206-BBC1-C610B34475B9}" type="datetime1">
              <a:rPr lang="en-IE" smtClean="0"/>
              <a:t>29/11/2023</a:t>
            </a:fld>
            <a:endParaRPr lang="en-IE"/>
          </a:p>
        </p:txBody>
      </p:sp>
      <p:sp>
        <p:nvSpPr>
          <p:cNvPr id="5" name="Footer Placeholder 4">
            <a:extLst>
              <a:ext uri="{FF2B5EF4-FFF2-40B4-BE49-F238E27FC236}">
                <a16:creationId xmlns:a16="http://schemas.microsoft.com/office/drawing/2014/main" id="{CE19B9CB-3F5D-2E34-A0E2-7F7466FA63B5}"/>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54D7458D-34B4-1D25-7A3A-2B0FA54AF45A}"/>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18666055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3156492599"/>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2833306612"/>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2169000"/>
            <a:ext cx="3360000" cy="2520000"/>
          </a:xfrm>
          <a:prstGeom prst="rect">
            <a:avLst/>
          </a:prstGeom>
        </p:spPr>
      </p:pic>
    </p:spTree>
    <p:extLst>
      <p:ext uri="{BB962C8B-B14F-4D97-AF65-F5344CB8AC3E}">
        <p14:creationId xmlns:p14="http://schemas.microsoft.com/office/powerpoint/2010/main" val="9166022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270787" y="2878269"/>
            <a:ext cx="1629261" cy="1535841"/>
          </a:xfrm>
          <a:prstGeom prst="rect">
            <a:avLst/>
          </a:prstGeom>
        </p:spPr>
      </p:pic>
    </p:spTree>
    <p:extLst>
      <p:ext uri="{BB962C8B-B14F-4D97-AF65-F5344CB8AC3E}">
        <p14:creationId xmlns:p14="http://schemas.microsoft.com/office/powerpoint/2010/main" val="1676085367"/>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3913908-4EF1-FE48-AD15-A61E23EBC998}" type="datetime1">
              <a:rPr lang="en-US" smtClean="0"/>
              <a:t>11/29/2023</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8374198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1353D12-6D71-EA48-94D4-F90E3FF291D2}" type="datetime1">
              <a:rPr lang="en-US" smtClean="0"/>
              <a:t>11/29/2023</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17938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15558"/>
            <a:ext cx="10972800" cy="898842"/>
          </a:xfrm>
        </p:spPr>
        <p:txBody>
          <a:body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sz="half" idx="1"/>
          </p:nvPr>
        </p:nvSpPr>
        <p:spPr>
          <a:xfrm>
            <a:off x="609599" y="914401"/>
            <a:ext cx="5484860" cy="52117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Espace réservé du contenu 3"/>
          <p:cNvSpPr>
            <a:spLocks noGrp="1"/>
          </p:cNvSpPr>
          <p:nvPr>
            <p:ph sz="half" idx="2"/>
          </p:nvPr>
        </p:nvSpPr>
        <p:spPr>
          <a:xfrm>
            <a:off x="6097541" y="914401"/>
            <a:ext cx="5486400" cy="52117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82FC4CC-83A5-5945-BB56-0701AF6952BE}" type="datetime1">
              <a:rPr lang="en-US" smtClean="0"/>
              <a:t>11/29/2023</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2654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25DC5-4261-4644-9644-B66E2938DB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26FC8F-0103-4BC3-AADE-66BB4C2DC2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7D230C-7CF3-4579-9365-6C452E322DB1}"/>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5" name="Footer Placeholder 4">
            <a:extLst>
              <a:ext uri="{FF2B5EF4-FFF2-40B4-BE49-F238E27FC236}">
                <a16:creationId xmlns:a16="http://schemas.microsoft.com/office/drawing/2014/main" id="{227C85D9-14F5-4CDD-9A81-F80C8C5080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B8CC23-B729-4B2B-8CC9-338EE19F8476}"/>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20739888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0A1CA52-547C-E34D-BE14-8174050EC035}" type="datetime1">
              <a:rPr lang="en-US" smtClean="0"/>
              <a:t>11/29/2023</a:t>
            </a:fld>
            <a:endParaRPr lang="en-US" dirty="0"/>
          </a:p>
        </p:txBody>
      </p:sp>
      <p:sp>
        <p:nvSpPr>
          <p:cNvPr id="8"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9"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086654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8D00418-891E-6547-86F4-9C60FA69BAAC}" type="datetime1">
              <a:rPr lang="en-US" smtClean="0"/>
              <a:t>11/29/2023</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6634925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B417558-A5B4-E842-B1DF-677745561FCD}" type="datetime1">
              <a:rPr lang="en-US" smtClean="0"/>
              <a:t>11/29/2023</a:t>
            </a:fld>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4968569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75C63EC-9147-6E43-B1C5-595DF9CCBB2A}" type="datetime1">
              <a:rPr lang="en-US" smtClean="0"/>
              <a:t>11/29/2023</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7227500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28F5549-2B01-B242-8802-82B8589C809D}" type="datetime1">
              <a:rPr lang="en-US" smtClean="0"/>
              <a:t>11/29/2023</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333439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6A0D1B-B268-524A-8345-D1626C161D9C}" type="datetime1">
              <a:rPr lang="en-US" smtClean="0"/>
              <a:t>11/29/2023</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9767747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75C2D24-40FC-7D40-8933-20B3F8593012}" type="datetime1">
              <a:rPr lang="en-US" smtClean="0"/>
              <a:t>11/29/2023</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8993070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16619573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C6EAE-AF04-4F0B-B4D0-AA7A91B7FC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90CC93-77D0-41DB-9111-67B48F35F2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3A0151-C03D-47BC-B165-947640EF62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D25D73C-B99E-43E3-A0B8-B0A8D36C7B61}"/>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6" name="Footer Placeholder 5">
            <a:extLst>
              <a:ext uri="{FF2B5EF4-FFF2-40B4-BE49-F238E27FC236}">
                <a16:creationId xmlns:a16="http://schemas.microsoft.com/office/drawing/2014/main" id="{39F19F89-E7B2-434F-B113-A4FE0B4665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3A09DD-8006-47E4-974A-A057E2C08E41}"/>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1485028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BA83C-3741-447E-86C9-69C46246AC9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B1E93A-92FE-4F25-B96F-8F01F0513A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4371E5-EA73-49FB-A3BB-D9E095824C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0B0EA5-7BB0-4F06-BCB9-A3F9A412DA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A8571D-A351-43AD-84F2-7F22CEE9293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287566-50B2-451B-89A2-360D72B4369F}"/>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8" name="Footer Placeholder 7">
            <a:extLst>
              <a:ext uri="{FF2B5EF4-FFF2-40B4-BE49-F238E27FC236}">
                <a16:creationId xmlns:a16="http://schemas.microsoft.com/office/drawing/2014/main" id="{C7CCCE15-42E2-45B5-9306-EF44530E93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6809E5-A27A-4674-A47F-38EA77ED271C}"/>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992577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E5C48-C178-4817-B479-0605D08CE3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9A60EC2-74E4-4860-8B7F-AC727CD63CC1}"/>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4" name="Footer Placeholder 3">
            <a:extLst>
              <a:ext uri="{FF2B5EF4-FFF2-40B4-BE49-F238E27FC236}">
                <a16:creationId xmlns:a16="http://schemas.microsoft.com/office/drawing/2014/main" id="{AC0CC8F3-05D2-4002-95EF-1E96B7C4826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3CFC33-2030-4BC9-853F-FEF366896DB3}"/>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2647351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08C03F-AD47-4713-B47E-02017DBCA6CE}"/>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3" name="Footer Placeholder 2">
            <a:extLst>
              <a:ext uri="{FF2B5EF4-FFF2-40B4-BE49-F238E27FC236}">
                <a16:creationId xmlns:a16="http://schemas.microsoft.com/office/drawing/2014/main" id="{4952E72F-4A4F-4AB2-ABCB-C5FD774449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250020-52CE-4357-A3FC-3A16FA7D60D6}"/>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491182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11E03-F3BB-4D74-98C7-E1DBEE3468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54BACC-E099-430F-986E-3818BB32E9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9E33B5-8E9F-4514-AA3D-0BB5C1209A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7600CF-8ABA-4373-8CC1-E945966CA1E0}"/>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6" name="Footer Placeholder 5">
            <a:extLst>
              <a:ext uri="{FF2B5EF4-FFF2-40B4-BE49-F238E27FC236}">
                <a16:creationId xmlns:a16="http://schemas.microsoft.com/office/drawing/2014/main" id="{38CE082B-52F1-4D3D-8F01-80D5C430FD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A0423B-5275-42D4-9D98-73E52C121D6C}"/>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227437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BC1D4-BD6F-446B-9F70-D3A51A2F97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9D743B0-DF0E-4660-BDC7-57173120EE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D4FA78-7F07-4FF2-9681-95122B9BC8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36048D-1A61-42C7-858E-2221D8197900}"/>
              </a:ext>
            </a:extLst>
          </p:cNvPr>
          <p:cNvSpPr>
            <a:spLocks noGrp="1"/>
          </p:cNvSpPr>
          <p:nvPr>
            <p:ph type="dt" sz="half" idx="10"/>
          </p:nvPr>
        </p:nvSpPr>
        <p:spPr/>
        <p:txBody>
          <a:bodyPr/>
          <a:lstStyle/>
          <a:p>
            <a:fld id="{37D66770-56EF-41B1-8E54-AD7C066309BF}" type="datetimeFigureOut">
              <a:rPr lang="en-US" smtClean="0"/>
              <a:t>11/29/2023</a:t>
            </a:fld>
            <a:endParaRPr lang="en-US"/>
          </a:p>
        </p:txBody>
      </p:sp>
      <p:sp>
        <p:nvSpPr>
          <p:cNvPr id="6" name="Footer Placeholder 5">
            <a:extLst>
              <a:ext uri="{FF2B5EF4-FFF2-40B4-BE49-F238E27FC236}">
                <a16:creationId xmlns:a16="http://schemas.microsoft.com/office/drawing/2014/main" id="{5D553166-F252-406A-9A21-25D9A16B62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C2CB97-A1AA-470E-8F2D-A0997257BF74}"/>
              </a:ext>
            </a:extLst>
          </p:cNvPr>
          <p:cNvSpPr>
            <a:spLocks noGrp="1"/>
          </p:cNvSpPr>
          <p:nvPr>
            <p:ph type="sldNum" sz="quarter" idx="12"/>
          </p:nvPr>
        </p:nvSpPr>
        <p:spPr/>
        <p:txBody>
          <a:bodyPr/>
          <a:lstStyle/>
          <a:p>
            <a:fld id="{19EDC857-614E-4491-BEC4-89C21F01ED78}" type="slidenum">
              <a:rPr lang="en-US" smtClean="0"/>
              <a:t>‹#›</a:t>
            </a:fld>
            <a:endParaRPr lang="en-US"/>
          </a:p>
        </p:txBody>
      </p:sp>
    </p:spTree>
    <p:extLst>
      <p:ext uri="{BB962C8B-B14F-4D97-AF65-F5344CB8AC3E}">
        <p14:creationId xmlns:p14="http://schemas.microsoft.com/office/powerpoint/2010/main" val="1928378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1.emf"/><Relationship Id="rId2" Type="http://schemas.openxmlformats.org/officeDocument/2006/relationships/slideLayout" Target="../slideLayouts/slideLayout24.xml"/><Relationship Id="rId16"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734389-6AE5-4FC3-9804-DBF6C31EEC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E0A9B34-B4C0-42E4-9860-2576B63DC0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E1000F-583B-4D1C-95F2-93D3CCF0DE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D66770-56EF-41B1-8E54-AD7C066309BF}" type="datetimeFigureOut">
              <a:rPr lang="en-US" smtClean="0"/>
              <a:t>11/29/2023</a:t>
            </a:fld>
            <a:endParaRPr lang="en-US"/>
          </a:p>
        </p:txBody>
      </p:sp>
      <p:sp>
        <p:nvSpPr>
          <p:cNvPr id="5" name="Footer Placeholder 4">
            <a:extLst>
              <a:ext uri="{FF2B5EF4-FFF2-40B4-BE49-F238E27FC236}">
                <a16:creationId xmlns:a16="http://schemas.microsoft.com/office/drawing/2014/main" id="{47C46EE1-F5EA-4115-B87F-07B18E3A67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94A5A7-A0BB-43D6-BE01-DE39C3D26C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EDC857-614E-4491-BEC4-89C21F01ED78}" type="slidenum">
              <a:rPr lang="en-US" smtClean="0"/>
              <a:t>‹#›</a:t>
            </a:fld>
            <a:endParaRPr lang="en-US"/>
          </a:p>
        </p:txBody>
      </p:sp>
    </p:spTree>
    <p:extLst>
      <p:ext uri="{BB962C8B-B14F-4D97-AF65-F5344CB8AC3E}">
        <p14:creationId xmlns:p14="http://schemas.microsoft.com/office/powerpoint/2010/main" val="403499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9E9135-EEC9-4A15-6FA9-BF664C567C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850FC6E9-F309-712F-2DE0-8915B8F3E6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6AA29ECE-E857-B308-6497-4B54E623F2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72A35B-02B9-430C-8026-D98762794866}" type="datetime1">
              <a:rPr lang="en-IE" smtClean="0"/>
              <a:t>29/11/2023</a:t>
            </a:fld>
            <a:endParaRPr lang="en-IE"/>
          </a:p>
        </p:txBody>
      </p:sp>
      <p:sp>
        <p:nvSpPr>
          <p:cNvPr id="5" name="Footer Placeholder 4">
            <a:extLst>
              <a:ext uri="{FF2B5EF4-FFF2-40B4-BE49-F238E27FC236}">
                <a16:creationId xmlns:a16="http://schemas.microsoft.com/office/drawing/2014/main" id="{9A5D79A8-B936-2F27-1507-9BC4519CE6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a:extLst>
              <a:ext uri="{FF2B5EF4-FFF2-40B4-BE49-F238E27FC236}">
                <a16:creationId xmlns:a16="http://schemas.microsoft.com/office/drawing/2014/main" id="{B55475D2-E4A9-645F-8B63-8E4F47D909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B18F8E-E442-4454-B110-A7545E23EB4C}" type="slidenum">
              <a:rPr lang="en-IE" smtClean="0"/>
              <a:t>‹#›</a:t>
            </a:fld>
            <a:endParaRPr lang="en-IE"/>
          </a:p>
        </p:txBody>
      </p:sp>
    </p:spTree>
    <p:extLst>
      <p:ext uri="{BB962C8B-B14F-4D97-AF65-F5344CB8AC3E}">
        <p14:creationId xmlns:p14="http://schemas.microsoft.com/office/powerpoint/2010/main" val="130605258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17039"/>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957482"/>
            <a:ext cx="10969139" cy="503554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4BFD808-6B56-4447-9401-2398D08EE3C0}" type="datetime1">
              <a:rPr lang="en-US" smtClean="0"/>
              <a:t>11/29/2023</a:t>
            </a:fld>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extLst>
      <p:ext uri="{BB962C8B-B14F-4D97-AF65-F5344CB8AC3E}">
        <p14:creationId xmlns:p14="http://schemas.microsoft.com/office/powerpoint/2010/main" val="174218214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s://idm.f4e.europa.eu/?uid=35MBYQ" TargetMode="External"/><Relationship Id="rId2" Type="http://schemas.openxmlformats.org/officeDocument/2006/relationships/hyperlink" Target="https://indico.cern.ch/event/1147941/" TargetMode="Externa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hyperlink" Target="https://idm.f4e.europa.eu/?uid=35MBYQ_v1_0.A&amp;action=get_documen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10.png"/><Relationship Id="rId2" Type="http://schemas.openxmlformats.org/officeDocument/2006/relationships/image" Target="../media/image36.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0.png"/><Relationship Id="rId1" Type="http://schemas.openxmlformats.org/officeDocument/2006/relationships/slideLayout" Target="../slideLayouts/slideLayout12.xml"/><Relationship Id="rId5" Type="http://schemas.openxmlformats.org/officeDocument/2006/relationships/image" Target="../media/image41.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2.png"/><Relationship Id="rId1" Type="http://schemas.openxmlformats.org/officeDocument/2006/relationships/slideLayout" Target="../slideLayouts/slideLayout12.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47.png"/><Relationship Id="rId2" Type="http://schemas.openxmlformats.org/officeDocument/2006/relationships/image" Target="../media/image27.png"/><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1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28.png"/><Relationship Id="rId2" Type="http://schemas.openxmlformats.org/officeDocument/2006/relationships/image" Target="../media/image54.png"/><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45.png"/><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57.png"/><Relationship Id="rId2" Type="http://schemas.openxmlformats.org/officeDocument/2006/relationships/image" Target="../media/image27.png"/><Relationship Id="rId1" Type="http://schemas.openxmlformats.org/officeDocument/2006/relationships/slideLayout" Target="../slideLayouts/slideLayout12.xml"/><Relationship Id="rId6" Type="http://schemas.openxmlformats.org/officeDocument/2006/relationships/image" Target="../media/image56.png"/><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59.png"/><Relationship Id="rId2"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58.png"/><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7.xml"/><Relationship Id="rId4" Type="http://schemas.openxmlformats.org/officeDocument/2006/relationships/image" Target="../media/image8.JPG"/></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2.xml"/><Relationship Id="rId5" Type="http://schemas.openxmlformats.org/officeDocument/2006/relationships/image" Target="../media/image47.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420.png"/><Relationship Id="rId7" Type="http://schemas.openxmlformats.org/officeDocument/2006/relationships/image" Target="../media/image67.png"/><Relationship Id="rId2" Type="http://schemas.openxmlformats.org/officeDocument/2006/relationships/image" Target="../media/image410.png"/><Relationship Id="rId1" Type="http://schemas.openxmlformats.org/officeDocument/2006/relationships/slideLayout" Target="../slideLayouts/slideLayout12.xml"/><Relationship Id="rId6" Type="http://schemas.openxmlformats.org/officeDocument/2006/relationships/image" Target="../media/image450.png"/><Relationship Id="rId5" Type="http://schemas.openxmlformats.org/officeDocument/2006/relationships/image" Target="../media/image440.png"/><Relationship Id="rId4" Type="http://schemas.openxmlformats.org/officeDocument/2006/relationships/image" Target="../media/image430.png"/></Relationships>
</file>

<file path=ppt/slides/_rels/slide3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0.png"/><Relationship Id="rId1" Type="http://schemas.openxmlformats.org/officeDocument/2006/relationships/slideLayout" Target="../slideLayouts/slideLayout12.xml"/><Relationship Id="rId5" Type="http://schemas.openxmlformats.org/officeDocument/2006/relationships/image" Target="../media/image120.png"/><Relationship Id="rId4" Type="http://schemas.openxmlformats.org/officeDocument/2006/relationships/image" Target="../media/image110.png"/></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480.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510.png"/><Relationship Id="rId7" Type="http://schemas.openxmlformats.org/officeDocument/2006/relationships/image" Target="../media/image72.png"/><Relationship Id="rId2" Type="http://schemas.openxmlformats.org/officeDocument/2006/relationships/image" Target="../media/image70.png"/><Relationship Id="rId1" Type="http://schemas.openxmlformats.org/officeDocument/2006/relationships/slideLayout" Target="../slideLayouts/slideLayout12.xml"/><Relationship Id="rId6" Type="http://schemas.openxmlformats.org/officeDocument/2006/relationships/image" Target="../media/image540.png"/><Relationship Id="rId5" Type="http://schemas.openxmlformats.org/officeDocument/2006/relationships/image" Target="../media/image530.png"/><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590.png"/><Relationship Id="rId1" Type="http://schemas.openxmlformats.org/officeDocument/2006/relationships/slideLayout" Target="../slideLayouts/slideLayout12.xml"/><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40.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image" Target="../media/image80.png"/><Relationship Id="rId1" Type="http://schemas.openxmlformats.org/officeDocument/2006/relationships/slideLayout" Target="../slideLayouts/slideLayout12.xml"/><Relationship Id="rId4" Type="http://schemas.openxmlformats.org/officeDocument/2006/relationships/image" Target="../media/image640.png"/></Relationships>
</file>

<file path=ppt/slides/_rels/slide4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2.xml"/><Relationship Id="rId5" Type="http://schemas.openxmlformats.org/officeDocument/2006/relationships/image" Target="../media/image720.png"/><Relationship Id="rId4" Type="http://schemas.openxmlformats.org/officeDocument/2006/relationships/image" Target="../media/image710.png"/></Relationships>
</file>

<file path=ppt/slides/_rels/slide44.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9.xml"/><Relationship Id="rId5" Type="http://schemas.openxmlformats.org/officeDocument/2006/relationships/image" Target="../media/image91.jpeg"/><Relationship Id="rId4" Type="http://schemas.openxmlformats.org/officeDocument/2006/relationships/image" Target="../media/image90.jpeg"/></Relationships>
</file>

<file path=ppt/slides/_rels/slide46.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oleObject" Target="../embeddings/oleObject1.bin"/><Relationship Id="rId1" Type="http://schemas.openxmlformats.org/officeDocument/2006/relationships/slideLayout" Target="../slideLayouts/slideLayout27.xml"/></Relationships>
</file>

<file path=ppt/slides/_rels/slide4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tiff"/><Relationship Id="rId1" Type="http://schemas.openxmlformats.org/officeDocument/2006/relationships/slideLayout" Target="../slideLayouts/slideLayout27.xml"/></Relationships>
</file>

<file path=ppt/slides/_rels/slide4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3.tiff"/><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6.png"/><Relationship Id="rId1" Type="http://schemas.openxmlformats.org/officeDocument/2006/relationships/slideLayout" Target="../slideLayouts/slideLayout27.xml"/><Relationship Id="rId4" Type="http://schemas.openxmlformats.org/officeDocument/2006/relationships/image" Target="../media/image9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27.xml"/><Relationship Id="rId4" Type="http://schemas.openxmlformats.org/officeDocument/2006/relationships/image" Target="../media/image99.png"/></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7.xml"/><Relationship Id="rId4" Type="http://schemas.openxmlformats.org/officeDocument/2006/relationships/image" Target="../media/image8.JPG"/></Relationships>
</file>

<file path=ppt/slides/_rels/slide5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2.png"/><Relationship Id="rId7" Type="http://schemas.openxmlformats.org/officeDocument/2006/relationships/image" Target="../media/image114.png"/><Relationship Id="rId2" Type="http://schemas.openxmlformats.org/officeDocument/2006/relationships/image" Target="../media/image103.png"/><Relationship Id="rId1" Type="http://schemas.openxmlformats.org/officeDocument/2006/relationships/slideLayout" Target="../slideLayouts/slideLayout27.xml"/><Relationship Id="rId6" Type="http://schemas.openxmlformats.org/officeDocument/2006/relationships/image" Target="../media/image290.png"/><Relationship Id="rId5" Type="http://schemas.openxmlformats.org/officeDocument/2006/relationships/image" Target="../media/image280.png"/><Relationship Id="rId10" Type="http://schemas.openxmlformats.org/officeDocument/2006/relationships/image" Target="../media/image8.JPG"/><Relationship Id="rId4" Type="http://schemas.openxmlformats.org/officeDocument/2006/relationships/image" Target="../media/image113.png"/><Relationship Id="rId9" Type="http://schemas.openxmlformats.org/officeDocument/2006/relationships/image" Target="../media/image116.png"/></Relationships>
</file>

<file path=ppt/slides/_rels/slide54.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18.png"/><Relationship Id="rId7" Type="http://schemas.openxmlformats.org/officeDocument/2006/relationships/image" Target="../media/image123.png"/><Relationship Id="rId2" Type="http://schemas.openxmlformats.org/officeDocument/2006/relationships/image" Target="../media/image117.png"/><Relationship Id="rId1" Type="http://schemas.openxmlformats.org/officeDocument/2006/relationships/slideLayout" Target="../slideLayouts/slideLayout27.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19.png"/><Relationship Id="rId9" Type="http://schemas.openxmlformats.org/officeDocument/2006/relationships/image" Target="../media/image125.png"/></Relationships>
</file>

<file path=ppt/slides/_rels/slide55.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image" Target="../media/image104.png"/><Relationship Id="rId1" Type="http://schemas.openxmlformats.org/officeDocument/2006/relationships/slideLayout" Target="../slideLayouts/slideLayout27.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5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7.xml"/><Relationship Id="rId5" Type="http://schemas.openxmlformats.org/officeDocument/2006/relationships/image" Target="../media/image111.png"/><Relationship Id="rId4" Type="http://schemas.openxmlformats.org/officeDocument/2006/relationships/image" Target="../media/image109.png"/></Relationships>
</file>

<file path=ppt/slides/_rels/slide5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7.xml"/></Relationships>
</file>

<file path=ppt/slides/_rels/slide59.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7.xml"/></Relationships>
</file>

<file path=ppt/slides/_rels/slide61.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7.xml"/></Relationships>
</file>

<file path=ppt/slides/_rels/slide6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27.xml"/><Relationship Id="rId4" Type="http://schemas.openxmlformats.org/officeDocument/2006/relationships/image" Target="../media/image138.png"/></Relationships>
</file>

<file path=ppt/slides/_rels/slide6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5.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7.xml"/><Relationship Id="rId6" Type="http://schemas.openxmlformats.org/officeDocument/2006/relationships/image" Target="../media/image8.JPG"/><Relationship Id="rId5" Type="http://schemas.openxmlformats.org/officeDocument/2006/relationships/image" Target="../media/image144.png"/><Relationship Id="rId4" Type="http://schemas.openxmlformats.org/officeDocument/2006/relationships/image" Target="../media/image143.png"/></Relationships>
</file>

<file path=ppt/slides/_rels/slide66.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9.jpeg"/><Relationship Id="rId2" Type="http://schemas.openxmlformats.org/officeDocument/2006/relationships/notesSlide" Target="../notesSlides/notesSlide7.xml"/><Relationship Id="rId1" Type="http://schemas.openxmlformats.org/officeDocument/2006/relationships/slideLayout" Target="../slideLayouts/slideLayout27.xml"/><Relationship Id="rId6" Type="http://schemas.openxmlformats.org/officeDocument/2006/relationships/image" Target="../media/image148.jpeg"/><Relationship Id="rId5" Type="http://schemas.openxmlformats.org/officeDocument/2006/relationships/image" Target="../media/image147.png"/><Relationship Id="rId4" Type="http://schemas.openxmlformats.org/officeDocument/2006/relationships/image" Target="../media/image146.png"/></Relationships>
</file>

<file path=ppt/slides/_rels/slide6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tiff"/><Relationship Id="rId1" Type="http://schemas.openxmlformats.org/officeDocument/2006/relationships/slideLayout" Target="../slideLayouts/slideLayout27.xml"/></Relationships>
</file>

<file path=ppt/slides/_rels/slide68.xml.rels><?xml version="1.0" encoding="UTF-8" standalone="yes"?>
<Relationships xmlns="http://schemas.openxmlformats.org/package/2006/relationships"><Relationship Id="rId8" Type="http://schemas.openxmlformats.org/officeDocument/2006/relationships/image" Target="../media/image155.jpeg"/><Relationship Id="rId3" Type="http://schemas.openxmlformats.org/officeDocument/2006/relationships/image" Target="../media/image150.emf"/><Relationship Id="rId7" Type="http://schemas.openxmlformats.org/officeDocument/2006/relationships/image" Target="../media/image154.png"/><Relationship Id="rId2" Type="http://schemas.openxmlformats.org/officeDocument/2006/relationships/oleObject" Target="../embeddings/oleObject2.bin"/><Relationship Id="rId1" Type="http://schemas.openxmlformats.org/officeDocument/2006/relationships/slideLayout" Target="../slideLayouts/slideLayout27.xml"/><Relationship Id="rId6" Type="http://schemas.openxmlformats.org/officeDocument/2006/relationships/image" Target="../media/image153.jpeg"/><Relationship Id="rId5" Type="http://schemas.openxmlformats.org/officeDocument/2006/relationships/image" Target="../media/image152.png"/><Relationship Id="rId4" Type="http://schemas.openxmlformats.org/officeDocument/2006/relationships/image" Target="../media/image151.png"/><Relationship Id="rId9" Type="http://schemas.openxmlformats.org/officeDocument/2006/relationships/image" Target="../media/image156.png"/></Relationships>
</file>

<file path=ppt/slides/_rels/slide69.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27.xml"/><Relationship Id="rId4" Type="http://schemas.openxmlformats.org/officeDocument/2006/relationships/image" Target="../media/image159.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161.jpeg"/><Relationship Id="rId7" Type="http://schemas.openxmlformats.org/officeDocument/2006/relationships/image" Target="../media/image165.jpeg"/><Relationship Id="rId2" Type="http://schemas.openxmlformats.org/officeDocument/2006/relationships/image" Target="../media/image160.png"/><Relationship Id="rId1" Type="http://schemas.openxmlformats.org/officeDocument/2006/relationships/slideLayout" Target="../slideLayouts/slideLayout27.xml"/><Relationship Id="rId6" Type="http://schemas.openxmlformats.org/officeDocument/2006/relationships/image" Target="../media/image164.jpeg"/><Relationship Id="rId5" Type="http://schemas.openxmlformats.org/officeDocument/2006/relationships/image" Target="../media/image163.jpeg"/><Relationship Id="rId4" Type="http://schemas.openxmlformats.org/officeDocument/2006/relationships/image" Target="../media/image162.jpeg"/></Relationships>
</file>

<file path=ppt/slides/_rels/slide7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66.png"/><Relationship Id="rId1" Type="http://schemas.openxmlformats.org/officeDocument/2006/relationships/slideLayout" Target="../slideLayouts/slideLayout32.xml"/><Relationship Id="rId4" Type="http://schemas.openxmlformats.org/officeDocument/2006/relationships/image" Target="../media/image168.png"/></Relationships>
</file>

<file path=ppt/slides/_rels/slide72.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169.png"/><Relationship Id="rId1" Type="http://schemas.openxmlformats.org/officeDocument/2006/relationships/slideLayout" Target="../slideLayouts/slideLayout27.xml"/></Relationships>
</file>

<file path=ppt/slides/_rels/slide73.xml.rels><?xml version="1.0" encoding="UTF-8" standalone="yes"?>
<Relationships xmlns="http://schemas.openxmlformats.org/package/2006/relationships"><Relationship Id="rId3" Type="http://schemas.openxmlformats.org/officeDocument/2006/relationships/image" Target="../media/image171.jpeg"/><Relationship Id="rId2" Type="http://schemas.openxmlformats.org/officeDocument/2006/relationships/image" Target="../media/image170.png"/><Relationship Id="rId1" Type="http://schemas.openxmlformats.org/officeDocument/2006/relationships/slideLayout" Target="../slideLayouts/slideLayout27.xml"/><Relationship Id="rId6" Type="http://schemas.openxmlformats.org/officeDocument/2006/relationships/image" Target="../media/image174.jpg"/><Relationship Id="rId5" Type="http://schemas.openxmlformats.org/officeDocument/2006/relationships/image" Target="../media/image173.jpeg"/><Relationship Id="rId4" Type="http://schemas.openxmlformats.org/officeDocument/2006/relationships/image" Target="../media/image172.pn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FC6CC-64AE-41EC-A60B-FF89305BD140}"/>
              </a:ext>
            </a:extLst>
          </p:cNvPr>
          <p:cNvSpPr>
            <a:spLocks noGrp="1"/>
          </p:cNvSpPr>
          <p:nvPr>
            <p:ph type="ctrTitle"/>
          </p:nvPr>
        </p:nvSpPr>
        <p:spPr>
          <a:xfrm>
            <a:off x="0" y="2257425"/>
            <a:ext cx="12192000" cy="504825"/>
          </a:xfrm>
        </p:spPr>
        <p:txBody>
          <a:bodyPr>
            <a:noAutofit/>
          </a:bodyPr>
          <a:lstStyle/>
          <a:p>
            <a:r>
              <a:rPr lang="en-US" sz="3200" b="1" i="0" dirty="0">
                <a:effectLst/>
                <a:latin typeface="+mn-lt"/>
                <a:cs typeface="Arial" panose="020B0604020202020204" pitchFamily="34" charset="0"/>
              </a:rPr>
              <a:t>Recent Developments on the Target Magnet Design</a:t>
            </a:r>
            <a:endParaRPr lang="en-US" sz="8000" b="1" dirty="0">
              <a:latin typeface="+mn-lt"/>
              <a:cs typeface="Arial" panose="020B0604020202020204" pitchFamily="34" charset="0"/>
            </a:endParaRPr>
          </a:p>
        </p:txBody>
      </p:sp>
      <p:sp>
        <p:nvSpPr>
          <p:cNvPr id="3" name="Subtitle 2">
            <a:extLst>
              <a:ext uri="{FF2B5EF4-FFF2-40B4-BE49-F238E27FC236}">
                <a16:creationId xmlns:a16="http://schemas.microsoft.com/office/drawing/2014/main" id="{6C604C59-5E1E-4DFE-A849-04831A518455}"/>
              </a:ext>
            </a:extLst>
          </p:cNvPr>
          <p:cNvSpPr>
            <a:spLocks noGrp="1"/>
          </p:cNvSpPr>
          <p:nvPr>
            <p:ph type="subTitle" idx="1"/>
          </p:nvPr>
        </p:nvSpPr>
        <p:spPr>
          <a:xfrm>
            <a:off x="1455964" y="2846690"/>
            <a:ext cx="9144000" cy="1372733"/>
          </a:xfrm>
        </p:spPr>
        <p:txBody>
          <a:bodyPr>
            <a:noAutofit/>
          </a:bodyPr>
          <a:lstStyle/>
          <a:p>
            <a:r>
              <a:rPr lang="it-CH" sz="2800" dirty="0">
                <a:ea typeface="Times New Roman" panose="02020603050405020304" pitchFamily="18" charset="0"/>
              </a:rPr>
              <a:t>A. Portone</a:t>
            </a:r>
            <a:r>
              <a:rPr lang="it-CH" sz="2800" dirty="0">
                <a:effectLst/>
                <a:ea typeface="Times New Roman" panose="02020603050405020304" pitchFamily="18" charset="0"/>
              </a:rPr>
              <a:t>, </a:t>
            </a:r>
            <a:r>
              <a:rPr lang="it-CH" sz="2800" dirty="0">
                <a:ea typeface="Times New Roman" panose="02020603050405020304" pitchFamily="18" charset="0"/>
              </a:rPr>
              <a:t>J. Lorenzo, </a:t>
            </a:r>
            <a:r>
              <a:rPr lang="it-CH" sz="2800" dirty="0">
                <a:effectLst/>
                <a:ea typeface="Times New Roman" panose="02020603050405020304" pitchFamily="18" charset="0"/>
              </a:rPr>
              <a:t>P. Testoni (F4E)</a:t>
            </a:r>
          </a:p>
          <a:p>
            <a:r>
              <a:rPr lang="en-IE" sz="2800" b="0" i="0" dirty="0">
                <a:effectLst/>
                <a:cs typeface="Arial" panose="020B0604020202020204" pitchFamily="34" charset="0"/>
              </a:rPr>
              <a:t>Muons Magnets Working Group</a:t>
            </a:r>
          </a:p>
          <a:p>
            <a:r>
              <a:rPr lang="en-IE" sz="2800" b="0" i="0" dirty="0">
                <a:effectLst/>
              </a:rPr>
              <a:t>Thursday Nov 30, 2023</a:t>
            </a:r>
            <a:endParaRPr lang="en-US" sz="2800" dirty="0"/>
          </a:p>
        </p:txBody>
      </p:sp>
    </p:spTree>
    <p:extLst>
      <p:ext uri="{BB962C8B-B14F-4D97-AF65-F5344CB8AC3E}">
        <p14:creationId xmlns:p14="http://schemas.microsoft.com/office/powerpoint/2010/main" val="1123223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57150" y="29778"/>
            <a:ext cx="123063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far field</a:t>
            </a:r>
            <a:endParaRPr kumimoji="0" lang="en-US" sz="32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pic>
        <p:nvPicPr>
          <p:cNvPr id="17" name="Picture 16">
            <a:extLst>
              <a:ext uri="{FF2B5EF4-FFF2-40B4-BE49-F238E27FC236}">
                <a16:creationId xmlns:a16="http://schemas.microsoft.com/office/drawing/2014/main" id="{44E364DB-7971-0191-59A8-F2277B19C35B}"/>
              </a:ext>
            </a:extLst>
          </p:cNvPr>
          <p:cNvPicPr>
            <a:picLocks noChangeAspect="1"/>
          </p:cNvPicPr>
          <p:nvPr/>
        </p:nvPicPr>
        <p:blipFill rotWithShape="1">
          <a:blip r:embed="rId3">
            <a:extLst>
              <a:ext uri="{28A0092B-C50C-407E-A947-70E740481C1C}">
                <a14:useLocalDpi xmlns:a14="http://schemas.microsoft.com/office/drawing/2010/main" val="0"/>
              </a:ext>
            </a:extLst>
          </a:blip>
          <a:srcRect l="10729" t="2934" r="6458" b="1390"/>
          <a:stretch/>
        </p:blipFill>
        <p:spPr>
          <a:xfrm>
            <a:off x="2295524" y="614553"/>
            <a:ext cx="7134226" cy="6181862"/>
          </a:xfrm>
          <a:prstGeom prst="rect">
            <a:avLst/>
          </a:prstGeom>
        </p:spPr>
      </p:pic>
    </p:spTree>
    <p:extLst>
      <p:ext uri="{BB962C8B-B14F-4D97-AF65-F5344CB8AC3E}">
        <p14:creationId xmlns:p14="http://schemas.microsoft.com/office/powerpoint/2010/main" val="3551511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D2466-278F-439A-8142-0DEB4198D014}"/>
              </a:ext>
            </a:extLst>
          </p:cNvPr>
          <p:cNvSpPr>
            <a:spLocks noGrp="1"/>
          </p:cNvSpPr>
          <p:nvPr>
            <p:ph type="title"/>
          </p:nvPr>
        </p:nvSpPr>
        <p:spPr>
          <a:xfrm>
            <a:off x="0" y="1"/>
            <a:ext cx="12192000" cy="806823"/>
          </a:xfrm>
        </p:spPr>
        <p:txBody>
          <a:bodyPr>
            <a:normAutofit/>
          </a:bodyPr>
          <a:lstStyle/>
          <a:p>
            <a:pPr algn="ctr"/>
            <a:r>
              <a:rPr lang="en-US" sz="4000" b="1" dirty="0">
                <a:latin typeface="+mn-lt"/>
              </a:rPr>
              <a:t>REFERENCES</a:t>
            </a:r>
            <a:endParaRPr lang="en-IE" sz="4000" b="1" dirty="0">
              <a:latin typeface="+mn-lt"/>
            </a:endParaRPr>
          </a:p>
        </p:txBody>
      </p:sp>
      <p:sp>
        <p:nvSpPr>
          <p:cNvPr id="3" name="TextBox 2">
            <a:extLst>
              <a:ext uri="{FF2B5EF4-FFF2-40B4-BE49-F238E27FC236}">
                <a16:creationId xmlns:a16="http://schemas.microsoft.com/office/drawing/2014/main" id="{5503F973-0201-488A-A65C-FE36AFEDC11B}"/>
              </a:ext>
            </a:extLst>
          </p:cNvPr>
          <p:cNvSpPr txBox="1"/>
          <p:nvPr/>
        </p:nvSpPr>
        <p:spPr>
          <a:xfrm>
            <a:off x="0" y="1098817"/>
            <a:ext cx="12117721" cy="3447098"/>
          </a:xfrm>
          <a:prstGeom prst="rect">
            <a:avLst/>
          </a:prstGeom>
          <a:noFill/>
        </p:spPr>
        <p:txBody>
          <a:bodyPr wrap="square" rtlCol="0">
            <a:spAutoFit/>
          </a:bodyPr>
          <a:lstStyle/>
          <a:p>
            <a:pPr marL="342900" indent="-342900">
              <a:buFont typeface="+mj-lt"/>
              <a:buAutoNum type="arabicPeriod"/>
            </a:pPr>
            <a:r>
              <a:rPr lang="en-IE" sz="1600" dirty="0"/>
              <a:t>R.J. </a:t>
            </a:r>
            <a:r>
              <a:rPr lang="en-IE" sz="1600" dirty="0" err="1"/>
              <a:t>Weggel</a:t>
            </a:r>
            <a:r>
              <a:rPr lang="en-IE" sz="1600" dirty="0"/>
              <a:t>, N. </a:t>
            </a:r>
            <a:r>
              <a:rPr lang="en-IE" sz="1600" dirty="0" err="1"/>
              <a:t>Souchlas</a:t>
            </a:r>
            <a:r>
              <a:rPr lang="en-IE" sz="1600" dirty="0"/>
              <a:t>, H.G. Kirk, </a:t>
            </a:r>
            <a:r>
              <a:rPr lang="en-US" sz="1600" dirty="0"/>
              <a:t>V.B. Graves, </a:t>
            </a:r>
            <a:r>
              <a:rPr lang="en-IE" sz="1600" dirty="0"/>
              <a:t>K.T. McDonald, A </a:t>
            </a:r>
            <a:r>
              <a:rPr lang="en-IE" sz="1600" i="0" u="none" strike="noStrike" baseline="0" dirty="0"/>
              <a:t>TARGET MAGNET SYSTEM </a:t>
            </a:r>
            <a:r>
              <a:rPr lang="en-US" sz="1600" i="0" u="none" strike="noStrike" baseline="0" dirty="0"/>
              <a:t>FOR A MUON COLLIDER AND NEUTRINO FACTORY,</a:t>
            </a:r>
            <a:r>
              <a:rPr lang="en-US" sz="1600" i="0" u="none" strike="noStrike" baseline="0" dirty="0">
                <a:solidFill>
                  <a:srgbClr val="3333FF"/>
                </a:solidFill>
              </a:rPr>
              <a:t> </a:t>
            </a:r>
            <a:r>
              <a:rPr lang="en-US" sz="1600" i="0" u="none" strike="noStrike" baseline="0" dirty="0"/>
              <a:t>TUPS053 Proceedings of IPAC2011, San Sebastián, Spain</a:t>
            </a:r>
          </a:p>
          <a:p>
            <a:pPr marL="342900" indent="-342900">
              <a:spcBef>
                <a:spcPts val="1200"/>
              </a:spcBef>
              <a:buFont typeface="+mj-lt"/>
              <a:buAutoNum type="arabicPeriod"/>
            </a:pPr>
            <a:r>
              <a:rPr lang="en-IE" sz="1600" dirty="0"/>
              <a:t>R.J. </a:t>
            </a:r>
            <a:r>
              <a:rPr lang="en-IE" sz="1600" dirty="0" err="1"/>
              <a:t>Weggel</a:t>
            </a:r>
            <a:r>
              <a:rPr lang="en-IE" sz="1600" dirty="0"/>
              <a:t>, N. </a:t>
            </a:r>
            <a:r>
              <a:rPr lang="en-IE" sz="1600" dirty="0" err="1"/>
              <a:t>Souchlas</a:t>
            </a:r>
            <a:r>
              <a:rPr lang="en-IE" sz="1600" dirty="0"/>
              <a:t>, H.K. Sayed, J.S. Berg, H.G. Kirk, </a:t>
            </a:r>
            <a:r>
              <a:rPr lang="es-ES" sz="1600" dirty="0"/>
              <a:t>X. </a:t>
            </a:r>
            <a:r>
              <a:rPr lang="es-ES" sz="1600" dirty="0" err="1"/>
              <a:t>Ding</a:t>
            </a:r>
            <a:r>
              <a:rPr lang="es-ES" sz="1600" dirty="0"/>
              <a:t>, </a:t>
            </a:r>
            <a:r>
              <a:rPr lang="en-US" sz="1600" dirty="0"/>
              <a:t>V.B. Graves, </a:t>
            </a:r>
            <a:r>
              <a:rPr lang="en-IE" sz="1600" dirty="0"/>
              <a:t>K.T. McDonald, </a:t>
            </a:r>
            <a:r>
              <a:rPr lang="en-US" sz="1600" i="0" u="none" strike="noStrike" baseline="0" dirty="0"/>
              <a:t>DESIGN OF MAGNETS FOR THE TARGET AND DECAY REGION OF A MUON COLLIDER/NEUTRINO FACTORY TARGET TUPFI073 Proceedings of IPAC2013, Shanghai, China</a:t>
            </a:r>
            <a:endParaRPr lang="en-IE" sz="1600" dirty="0"/>
          </a:p>
          <a:p>
            <a:pPr marL="342900" indent="-342900" algn="l">
              <a:spcBef>
                <a:spcPts val="1200"/>
              </a:spcBef>
              <a:buFont typeface="+mj-lt"/>
              <a:buAutoNum type="arabicPeriod"/>
            </a:pPr>
            <a:r>
              <a:rPr lang="en-IE" sz="1600" dirty="0">
                <a:effectLst/>
                <a:ea typeface="Calibri" panose="020F0502020204030204" pitchFamily="34" charset="0"/>
              </a:rPr>
              <a:t>C. Rogers, Overview of target, capture and cooling complex, </a:t>
            </a:r>
            <a:r>
              <a:rPr lang="en-IE" sz="1600" u="sng" dirty="0">
                <a:solidFill>
                  <a:srgbClr val="0000FF"/>
                </a:solidFill>
                <a:effectLst/>
                <a:ea typeface="Calibri" panose="020F0502020204030204" pitchFamily="34" charset="0"/>
                <a:hlinkClick r:id="rId2"/>
              </a:rPr>
              <a:t>https://indico.cern.ch/event/1147941/</a:t>
            </a:r>
            <a:endParaRPr lang="en-IE" sz="1600" u="sng" dirty="0">
              <a:ea typeface="Calibri" panose="020F0502020204030204" pitchFamily="34" charset="0"/>
            </a:endParaRPr>
          </a:p>
          <a:p>
            <a:pPr marL="342900" indent="-342900" algn="l">
              <a:spcBef>
                <a:spcPts val="1200"/>
              </a:spcBef>
              <a:buFont typeface="+mj-lt"/>
              <a:buAutoNum type="arabicPeriod"/>
            </a:pPr>
            <a:r>
              <a:rPr lang="en-US" sz="1600" dirty="0">
                <a:solidFill>
                  <a:srgbClr val="231F20"/>
                </a:solidFill>
              </a:rPr>
              <a:t>H.K. Sayed and J. S. Berg, Optimized capture section for a muon accelerator front end, PHYSICAL REVIEW SPECIAL TOPICS - ACCELERATORS AND BEAMS 17, 070102 (2014)</a:t>
            </a:r>
          </a:p>
          <a:p>
            <a:pPr marL="342900" indent="-342900">
              <a:lnSpc>
                <a:spcPct val="150000"/>
              </a:lnSpc>
              <a:spcBef>
                <a:spcPts val="1200"/>
              </a:spcBef>
              <a:buFont typeface="+mj-lt"/>
              <a:buAutoNum type="arabicPeriod"/>
            </a:pPr>
            <a:r>
              <a:rPr lang="en-GB" sz="1600" dirty="0">
                <a:solidFill>
                  <a:srgbClr val="FF0000"/>
                </a:solidFill>
                <a:ea typeface="Times New Roman" panose="02020603050405020304" pitchFamily="18" charset="0"/>
              </a:rPr>
              <a:t>C. Accettura et al., “Conceptual </a:t>
            </a:r>
            <a:r>
              <a:rPr lang="en-GB" sz="1600" dirty="0">
                <a:solidFill>
                  <a:srgbClr val="FF0000"/>
                </a:solidFill>
                <a:effectLst/>
                <a:ea typeface="Times New Roman" panose="02020603050405020304" pitchFamily="18" charset="0"/>
              </a:rPr>
              <a:t>design of a target and capture channel for a Muon Collider,” MT28 Conference, Sept. 2023</a:t>
            </a:r>
          </a:p>
          <a:p>
            <a:pPr marL="342900" indent="-342900">
              <a:spcBef>
                <a:spcPts val="1200"/>
              </a:spcBef>
              <a:buFont typeface="+mj-lt"/>
              <a:buAutoNum type="arabicPeriod"/>
            </a:pPr>
            <a:r>
              <a:rPr lang="en-GB" sz="1600" dirty="0">
                <a:solidFill>
                  <a:srgbClr val="FF0000"/>
                </a:solidFill>
                <a:ea typeface="Times New Roman" panose="02020603050405020304" pitchFamily="18" charset="0"/>
              </a:rPr>
              <a:t>J. Lorenzo, A. Portone, P. Testoni, “</a:t>
            </a:r>
            <a:r>
              <a:rPr lang="en-US" sz="1600" dirty="0">
                <a:solidFill>
                  <a:srgbClr val="0563C1"/>
                </a:solidFill>
                <a:hlinkClick r:id="rId3">
                  <a:extLst>
                    <a:ext uri="{A12FA001-AC4F-418D-AE19-62706E023703}">
                      <ahyp:hlinkClr xmlns:ahyp="http://schemas.microsoft.com/office/drawing/2018/hyperlinkcolor" val="tx"/>
                    </a:ext>
                  </a:extLst>
                </a:hlinkClick>
              </a:rPr>
              <a:t>Conceptual magnetic design for the IMCC Target Magnets (35MBYQ</a:t>
            </a:r>
            <a:r>
              <a:rPr lang="en-US" sz="1600" dirty="0">
                <a:solidFill>
                  <a:srgbClr val="FF0000"/>
                </a:solidFill>
                <a:hlinkClick r:id="rId3">
                  <a:extLst>
                    <a:ext uri="{A12FA001-AC4F-418D-AE19-62706E023703}">
                      <ahyp:hlinkClr xmlns:ahyp="http://schemas.microsoft.com/office/drawing/2018/hyperlinkcolor" val="tx"/>
                    </a:ext>
                  </a:extLst>
                </a:hlinkClick>
              </a:rPr>
              <a:t>)</a:t>
            </a:r>
            <a:r>
              <a:rPr lang="en-IE" sz="1600" dirty="0">
                <a:solidFill>
                  <a:srgbClr val="FF0000"/>
                </a:solidFill>
              </a:rPr>
              <a:t>” </a:t>
            </a:r>
            <a:r>
              <a:rPr lang="en-GB" sz="1600" dirty="0">
                <a:solidFill>
                  <a:srgbClr val="FF0000"/>
                </a:solidFill>
                <a:ea typeface="Times New Roman" panose="02020603050405020304" pitchFamily="18" charset="0"/>
              </a:rPr>
              <a:t>Fusion For Energy Internal Report, Nov. 2023, IDM_D_35MBYQ, v1.0</a:t>
            </a:r>
            <a:endParaRPr lang="en-US" sz="1600" dirty="0">
              <a:solidFill>
                <a:srgbClr val="FF0000"/>
              </a:solidFill>
            </a:endParaRPr>
          </a:p>
        </p:txBody>
      </p:sp>
      <p:pic>
        <p:nvPicPr>
          <p:cNvPr id="1028" name="Picture 4" descr="Click to see original file">
            <a:hlinkClick r:id="rId4" tooltip="Click to see original file"/>
            <a:extLst>
              <a:ext uri="{FF2B5EF4-FFF2-40B4-BE49-F238E27FC236}">
                <a16:creationId xmlns:a16="http://schemas.microsoft.com/office/drawing/2014/main" id="{41E5A807-C081-B665-A5CB-ECFCF85A1A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3825" y="-68263"/>
            <a:ext cx="152400" cy="15240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lick to see original file">
            <a:hlinkClick r:id="rId4" tooltip="Click to see original file"/>
            <a:extLst>
              <a:ext uri="{FF2B5EF4-FFF2-40B4-BE49-F238E27FC236}">
                <a16:creationId xmlns:a16="http://schemas.microsoft.com/office/drawing/2014/main" id="{1C24C4C3-DC07-3A0F-AD1B-CF25CACEC2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6225" y="84137"/>
            <a:ext cx="152400" cy="152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941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3075057"/>
            <a:ext cx="12192000" cy="70788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rPr>
              <a:t>THANK YOU</a:t>
            </a:r>
          </a:p>
        </p:txBody>
      </p:sp>
      <p:sp>
        <p:nvSpPr>
          <p:cNvPr id="4" name="Slide Number Placeholder 3">
            <a:extLst>
              <a:ext uri="{FF2B5EF4-FFF2-40B4-BE49-F238E27FC236}">
                <a16:creationId xmlns:a16="http://schemas.microsoft.com/office/drawing/2014/main" id="{73227C6D-E0D5-10CB-73DC-E1D7DE4B93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8630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7306" y="3051426"/>
            <a:ext cx="7545271" cy="3806574"/>
          </a:xfrm>
          <a:prstGeom prst="rect">
            <a:avLst/>
          </a:prstGeom>
        </p:spPr>
      </p:pic>
      <p:sp>
        <p:nvSpPr>
          <p:cNvPr id="4" name="TextBox 3">
            <a:extLst>
              <a:ext uri="{FF2B5EF4-FFF2-40B4-BE49-F238E27FC236}">
                <a16:creationId xmlns:a16="http://schemas.microsoft.com/office/drawing/2014/main" id="{E070665E-5DAC-6829-6F90-D5E3C47C3E9C}"/>
              </a:ext>
            </a:extLst>
          </p:cNvPr>
          <p:cNvSpPr txBox="1"/>
          <p:nvPr/>
        </p:nvSpPr>
        <p:spPr>
          <a:xfrm>
            <a:off x="0" y="1227781"/>
            <a:ext cx="12192000" cy="3200876"/>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Stress components of interest in the HTS tapes (de-bonding, degradation):</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across HTS tapes.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in HTS tapes.</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tapes are modelled as relatively stiff components (~100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due to the large amount of Hastelloy and copper.</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surrounding solder is modelled as a rather soft material (~10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due to the mix of Sn and Pb.</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Parametric Analyses: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Bonded/frictional stack.</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Number of stacks (3, 4, 6, 8).</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Width of stacks (3 mm, 4 mm, 6 mm).</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10411619" y="3275111"/>
            <a:ext cx="117981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err="1">
                <a:ln>
                  <a:noFill/>
                </a:ln>
                <a:solidFill>
                  <a:prstClr val="black"/>
                </a:solidFill>
                <a:effectLst/>
                <a:uLnTx/>
                <a:uFillTx/>
                <a:latin typeface="Calibri" panose="020F0502020204030204"/>
                <a:ea typeface="+mn-ea"/>
                <a:cs typeface="+mn-cs"/>
              </a:rPr>
              <a:t>SuperPower</a:t>
            </a:r>
            <a:endParaRPr kumimoji="0" lang="en-IE" sz="16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118BC5EA-468A-8D49-ED06-EE8374245C4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9FDEFBA-B741-516B-0264-352998E5A92E}"/>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a:t>
            </a:r>
            <a:r>
              <a:rPr lang="en-US" sz="3200" b="1" dirty="0">
                <a:solidFill>
                  <a:prstClr val="black"/>
                </a:solidFill>
                <a:latin typeface="Calibri" panose="020F0502020204030204"/>
              </a:rPr>
              <a:t>Tapes Stresses</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7024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70665E-5DAC-6829-6F90-D5E3C47C3E9C}"/>
              </a:ext>
            </a:extLst>
          </p:cNvPr>
          <p:cNvSpPr txBox="1"/>
          <p:nvPr/>
        </p:nvSpPr>
        <p:spPr>
          <a:xfrm>
            <a:off x="215867" y="1441473"/>
            <a:ext cx="3874440" cy="1000274"/>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Stack bonded to copper former.</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Stack allowed to separate and slide in the copper former (</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μ</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 0.2</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2"/>
          <a:stretch>
            <a:fillRect/>
          </a:stretch>
        </p:blipFill>
        <p:spPr>
          <a:xfrm>
            <a:off x="4195476" y="1171195"/>
            <a:ext cx="3854768" cy="2779776"/>
          </a:xfrm>
          <a:prstGeom prst="rect">
            <a:avLst/>
          </a:prstGeom>
        </p:spPr>
      </p:pic>
      <p:pic>
        <p:nvPicPr>
          <p:cNvPr id="5" name="Picture 4"/>
          <p:cNvPicPr>
            <a:picLocks noChangeAspect="1"/>
          </p:cNvPicPr>
          <p:nvPr/>
        </p:nvPicPr>
        <p:blipFill>
          <a:blip r:embed="rId3"/>
          <a:stretch>
            <a:fillRect/>
          </a:stretch>
        </p:blipFill>
        <p:spPr>
          <a:xfrm>
            <a:off x="4180998" y="4089082"/>
            <a:ext cx="3869246" cy="2761679"/>
          </a:xfrm>
          <a:prstGeom prst="rect">
            <a:avLst/>
          </a:prstGeom>
        </p:spPr>
      </p:pic>
      <p:pic>
        <p:nvPicPr>
          <p:cNvPr id="6" name="Picture 5"/>
          <p:cNvPicPr>
            <a:picLocks noChangeAspect="1"/>
          </p:cNvPicPr>
          <p:nvPr/>
        </p:nvPicPr>
        <p:blipFill>
          <a:blip r:embed="rId4"/>
          <a:stretch>
            <a:fillRect/>
          </a:stretch>
        </p:blipFill>
        <p:spPr>
          <a:xfrm>
            <a:off x="8050244" y="1171195"/>
            <a:ext cx="3717227" cy="2747201"/>
          </a:xfrm>
          <a:prstGeom prst="rect">
            <a:avLst/>
          </a:prstGeom>
        </p:spPr>
      </p:pic>
      <p:pic>
        <p:nvPicPr>
          <p:cNvPr id="7" name="Picture 6"/>
          <p:cNvPicPr>
            <a:picLocks noChangeAspect="1"/>
          </p:cNvPicPr>
          <p:nvPr/>
        </p:nvPicPr>
        <p:blipFill>
          <a:blip r:embed="rId5"/>
          <a:stretch>
            <a:fillRect/>
          </a:stretch>
        </p:blipFill>
        <p:spPr>
          <a:xfrm>
            <a:off x="8021288" y="4056507"/>
            <a:ext cx="3746183" cy="2801493"/>
          </a:xfrm>
          <a:prstGeom prst="rect">
            <a:avLst/>
          </a:prstGeom>
        </p:spPr>
      </p:pic>
      <p:sp>
        <p:nvSpPr>
          <p:cNvPr id="8" name="TextBox 7"/>
          <p:cNvSpPr txBox="1"/>
          <p:nvPr/>
        </p:nvSpPr>
        <p:spPr>
          <a:xfrm>
            <a:off x="4180998" y="1012091"/>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p:cNvSpPr txBox="1"/>
          <p:nvPr/>
        </p:nvSpPr>
        <p:spPr>
          <a:xfrm>
            <a:off x="8064722"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p:cNvSpPr txBox="1"/>
          <p:nvPr/>
        </p:nvSpPr>
        <p:spPr>
          <a:xfrm>
            <a:off x="4180998" y="391839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8064722"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p:cNvSpPr txBox="1"/>
          <p:nvPr/>
        </p:nvSpPr>
        <p:spPr>
          <a:xfrm>
            <a:off x="5053783" y="2283015"/>
            <a:ext cx="909223"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bonded stack</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p:cNvSpPr txBox="1"/>
          <p:nvPr/>
        </p:nvSpPr>
        <p:spPr>
          <a:xfrm>
            <a:off x="5053783" y="5216243"/>
            <a:ext cx="909223"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bonded stack</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4" name="Picture 13"/>
          <p:cNvPicPr>
            <a:picLocks noChangeAspect="1"/>
          </p:cNvPicPr>
          <p:nvPr/>
        </p:nvPicPr>
        <p:blipFill>
          <a:blip r:embed="rId6"/>
          <a:stretch>
            <a:fillRect/>
          </a:stretch>
        </p:blipFill>
        <p:spPr>
          <a:xfrm>
            <a:off x="271720" y="3575909"/>
            <a:ext cx="3886200" cy="2903220"/>
          </a:xfrm>
          <a:prstGeom prst="rect">
            <a:avLst/>
          </a:prstGeom>
        </p:spPr>
      </p:pic>
      <p:sp>
        <p:nvSpPr>
          <p:cNvPr id="15" name="TextBox 14"/>
          <p:cNvSpPr txBox="1"/>
          <p:nvPr/>
        </p:nvSpPr>
        <p:spPr>
          <a:xfrm>
            <a:off x="8756531" y="2283014"/>
            <a:ext cx="115232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frictional contact</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8756531" y="5216242"/>
            <a:ext cx="115232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frictional contact</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p:cNvSpPr txBox="1"/>
          <p:nvPr/>
        </p:nvSpPr>
        <p:spPr>
          <a:xfrm>
            <a:off x="215867" y="3206577"/>
            <a:ext cx="21853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Contact Pressure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Slide Number Placeholder 18">
            <a:extLst>
              <a:ext uri="{FF2B5EF4-FFF2-40B4-BE49-F238E27FC236}">
                <a16:creationId xmlns:a16="http://schemas.microsoft.com/office/drawing/2014/main" id="{B8EDDCEF-6F74-7EBC-13C9-426AB4845EC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B0605309-FBC8-B74B-2A35-A46DF272A421}"/>
              </a:ext>
            </a:extLst>
          </p:cNvPr>
          <p:cNvSpPr txBox="1"/>
          <p:nvPr/>
        </p:nvSpPr>
        <p:spPr>
          <a:xfrm>
            <a:off x="3691235" y="6373748"/>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~40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76EE244F-5C66-EC68-C38F-C4A81BAFD795}"/>
              </a:ext>
            </a:extLst>
          </p:cNvPr>
          <p:cNvSpPr txBox="1"/>
          <p:nvPr/>
        </p:nvSpPr>
        <p:spPr>
          <a:xfrm>
            <a:off x="7577435" y="6373748"/>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Arrow: Right 21">
            <a:extLst>
              <a:ext uri="{FF2B5EF4-FFF2-40B4-BE49-F238E27FC236}">
                <a16:creationId xmlns:a16="http://schemas.microsoft.com/office/drawing/2014/main" id="{3F1CA161-BC0E-4485-7F4C-36232BE3FE0F}"/>
              </a:ext>
            </a:extLst>
          </p:cNvPr>
          <p:cNvSpPr/>
          <p:nvPr/>
        </p:nvSpPr>
        <p:spPr>
          <a:xfrm>
            <a:off x="6392389" y="3166360"/>
            <a:ext cx="4403129"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Smaller tensile stress area with lower peak.</a:t>
            </a:r>
          </a:p>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Lower shear stress in general.</a:t>
            </a:r>
            <a:endParaRPr kumimoji="0" lang="en-IE"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BB8FF5BE-E5FE-C452-010C-E3A53578D53D}"/>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a:t>
            </a:r>
            <a:r>
              <a:rPr lang="en-US" sz="3200" b="1" dirty="0">
                <a:solidFill>
                  <a:prstClr val="black"/>
                </a:solidFill>
                <a:latin typeface="Calibri" panose="020F0502020204030204"/>
              </a:rPr>
              <a:t>Tapes Stresses</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3688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F6D5817-C0DF-5432-9283-1E5970EBB181}"/>
              </a:ext>
            </a:extLst>
          </p:cNvPr>
          <p:cNvPicPr>
            <a:picLocks noChangeAspect="1"/>
          </p:cNvPicPr>
          <p:nvPr/>
        </p:nvPicPr>
        <p:blipFill>
          <a:blip r:embed="rId2"/>
          <a:stretch>
            <a:fillRect/>
          </a:stretch>
        </p:blipFill>
        <p:spPr>
          <a:xfrm>
            <a:off x="9247263" y="4040541"/>
            <a:ext cx="1968818" cy="1968818"/>
          </a:xfrm>
          <a:prstGeom prst="rect">
            <a:avLst/>
          </a:prstGeom>
        </p:spPr>
      </p:pic>
      <p:sp>
        <p:nvSpPr>
          <p:cNvPr id="4" name="TextBox 3">
            <a:extLst>
              <a:ext uri="{FF2B5EF4-FFF2-40B4-BE49-F238E27FC236}">
                <a16:creationId xmlns:a16="http://schemas.microsoft.com/office/drawing/2014/main" id="{2A86D353-FF13-E812-C4F3-5F3A8ABD15B8}"/>
              </a:ext>
            </a:extLst>
          </p:cNvPr>
          <p:cNvSpPr txBox="1"/>
          <p:nvPr/>
        </p:nvSpPr>
        <p:spPr>
          <a:xfrm>
            <a:off x="509478" y="825579"/>
            <a:ext cx="7522509" cy="60324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Conductor features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Diameter of central cooling channel = 8 mm.</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Cable diameter = 23.5 mm.</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Square steel jacket 39.5 mm x 39.5 mm (minimum thickness of 8 mm).</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 mm thick turn insulation.</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Cable features (parametric studies, 50 tapes/stack)</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Bonded/frictional stack-former contact.</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3/4/6/8 stacks of HTS tapes.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3/4/6 mm wide HTS tapes.</a:t>
            </a:r>
          </a:p>
          <a:p>
            <a:pPr marL="457200" marR="0" lvl="1" indent="0" algn="l" defTabSz="914400" rtl="0" eaLnBrk="1" fontAlgn="auto" latinLnBrk="0" hangingPunct="1">
              <a:lnSpc>
                <a:spcPct val="100000"/>
              </a:lnSpc>
              <a:spcBef>
                <a:spcPts val="0"/>
              </a:spcBef>
              <a:spcAft>
                <a:spcPts val="600"/>
              </a:spcAft>
              <a:buClrTx/>
              <a:buSzTx/>
              <a:buFontTx/>
              <a:buNone/>
              <a:tabLst/>
              <a:defRPr/>
            </a:pP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rPr>
              <a:t>HTS tape features (90 um thickness)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44 um thick Hastelloy.</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20 um thick copper layers (x2).</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2 um thick silver layers (x2).</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1.6 um REBCO layer.</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0.4 um buffer layer.</a:t>
            </a:r>
          </a:p>
        </p:txBody>
      </p:sp>
      <p:pic>
        <p:nvPicPr>
          <p:cNvPr id="12" name="Picture 11">
            <a:extLst>
              <a:ext uri="{FF2B5EF4-FFF2-40B4-BE49-F238E27FC236}">
                <a16:creationId xmlns:a16="http://schemas.microsoft.com/office/drawing/2014/main" id="{60B7D0E1-DA96-F897-0F6C-6C2F8CFED9F7}"/>
              </a:ext>
            </a:extLst>
          </p:cNvPr>
          <p:cNvPicPr>
            <a:picLocks noChangeAspect="1"/>
          </p:cNvPicPr>
          <p:nvPr/>
        </p:nvPicPr>
        <p:blipFill>
          <a:blip r:embed="rId3"/>
          <a:stretch>
            <a:fillRect/>
          </a:stretch>
        </p:blipFill>
        <p:spPr>
          <a:xfrm>
            <a:off x="5158376" y="4043747"/>
            <a:ext cx="2991485" cy="2613025"/>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Introduction: Conductor</a:t>
            </a:r>
          </a:p>
        </p:txBody>
      </p:sp>
      <p:pic>
        <p:nvPicPr>
          <p:cNvPr id="6" name="Picture 5">
            <a:extLst>
              <a:ext uri="{FF2B5EF4-FFF2-40B4-BE49-F238E27FC236}">
                <a16:creationId xmlns:a16="http://schemas.microsoft.com/office/drawing/2014/main" id="{DD672BB1-9073-2AE9-DF40-6C18195A11A5}"/>
              </a:ext>
            </a:extLst>
          </p:cNvPr>
          <p:cNvPicPr>
            <a:picLocks noChangeAspect="1"/>
          </p:cNvPicPr>
          <p:nvPr/>
        </p:nvPicPr>
        <p:blipFill>
          <a:blip r:embed="rId4"/>
          <a:stretch>
            <a:fillRect/>
          </a:stretch>
        </p:blipFill>
        <p:spPr>
          <a:xfrm>
            <a:off x="9181730" y="1046760"/>
            <a:ext cx="2110256" cy="2107501"/>
          </a:xfrm>
          <a:prstGeom prst="rect">
            <a:avLst/>
          </a:prstGeom>
        </p:spPr>
      </p:pic>
      <p:sp>
        <p:nvSpPr>
          <p:cNvPr id="2" name="TextBox 1">
            <a:extLst>
              <a:ext uri="{FF2B5EF4-FFF2-40B4-BE49-F238E27FC236}">
                <a16:creationId xmlns:a16="http://schemas.microsoft.com/office/drawing/2014/main" id="{8798ACA9-9406-4D00-7691-316966A5AF4F}"/>
              </a:ext>
            </a:extLst>
          </p:cNvPr>
          <p:cNvSpPr txBox="1"/>
          <p:nvPr/>
        </p:nvSpPr>
        <p:spPr>
          <a:xfrm>
            <a:off x="7684315" y="1249960"/>
            <a:ext cx="137088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Cooling Channel</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DDD16F51-4CBD-0887-3369-2E51B085165D}"/>
              </a:ext>
            </a:extLst>
          </p:cNvPr>
          <p:cNvSpPr txBox="1"/>
          <p:nvPr/>
        </p:nvSpPr>
        <p:spPr>
          <a:xfrm>
            <a:off x="8323767" y="1792733"/>
            <a:ext cx="59343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Cable</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2C4C0A7-1323-C5B3-E6E9-A3BB181F9695}"/>
              </a:ext>
            </a:extLst>
          </p:cNvPr>
          <p:cNvSpPr txBox="1"/>
          <p:nvPr/>
        </p:nvSpPr>
        <p:spPr>
          <a:xfrm>
            <a:off x="8323767" y="2349598"/>
            <a:ext cx="62998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Jacket</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E5A4F289-80F9-F5D0-4702-8372DD9B83C5}"/>
              </a:ext>
            </a:extLst>
          </p:cNvPr>
          <p:cNvSpPr txBox="1"/>
          <p:nvPr/>
        </p:nvSpPr>
        <p:spPr>
          <a:xfrm>
            <a:off x="7731603" y="2846484"/>
            <a:ext cx="127631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Turn Insulation</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857BFFB1-67F9-4F7F-7524-19F781AFCF0F}"/>
              </a:ext>
            </a:extLst>
          </p:cNvPr>
          <p:cNvSpPr txBox="1"/>
          <p:nvPr/>
        </p:nvSpPr>
        <p:spPr>
          <a:xfrm>
            <a:off x="11282327" y="2516392"/>
            <a:ext cx="90967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Void Filler</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3" name="Straight Arrow Connector 12">
            <a:extLst>
              <a:ext uri="{FF2B5EF4-FFF2-40B4-BE49-F238E27FC236}">
                <a16:creationId xmlns:a16="http://schemas.microsoft.com/office/drawing/2014/main" id="{9E4405C2-0D2B-C815-2891-2139C55C6AE6}"/>
              </a:ext>
            </a:extLst>
          </p:cNvPr>
          <p:cNvCxnSpPr>
            <a:stCxn id="2" idx="3"/>
          </p:cNvCxnSpPr>
          <p:nvPr/>
        </p:nvCxnSpPr>
        <p:spPr>
          <a:xfrm>
            <a:off x="9055203" y="1403849"/>
            <a:ext cx="1181655" cy="69666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8BC30D1-5392-74D9-13B3-D9228A2BC6F7}"/>
              </a:ext>
            </a:extLst>
          </p:cNvPr>
          <p:cNvCxnSpPr>
            <a:cxnSpLocks/>
            <a:stCxn id="5" idx="3"/>
          </p:cNvCxnSpPr>
          <p:nvPr/>
        </p:nvCxnSpPr>
        <p:spPr>
          <a:xfrm>
            <a:off x="8917199" y="1946622"/>
            <a:ext cx="984490" cy="12812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05F8818-1EE2-245D-2AD5-6FCC4A419D1A}"/>
              </a:ext>
            </a:extLst>
          </p:cNvPr>
          <p:cNvCxnSpPr>
            <a:cxnSpLocks/>
            <a:stCxn id="7" idx="3"/>
          </p:cNvCxnSpPr>
          <p:nvPr/>
        </p:nvCxnSpPr>
        <p:spPr>
          <a:xfrm>
            <a:off x="8953748" y="2503487"/>
            <a:ext cx="692282" cy="1290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4222197-AF45-2700-FC73-45FAE33BAC70}"/>
              </a:ext>
            </a:extLst>
          </p:cNvPr>
          <p:cNvCxnSpPr>
            <a:cxnSpLocks/>
            <a:stCxn id="9" idx="3"/>
          </p:cNvCxnSpPr>
          <p:nvPr/>
        </p:nvCxnSpPr>
        <p:spPr>
          <a:xfrm flipV="1">
            <a:off x="9007914" y="2820724"/>
            <a:ext cx="227982" cy="17964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089BA6A-B3BA-DC89-94C1-CCA365A6B4D6}"/>
              </a:ext>
            </a:extLst>
          </p:cNvPr>
          <p:cNvCxnSpPr>
            <a:cxnSpLocks/>
            <a:stCxn id="11" idx="2"/>
          </p:cNvCxnSpPr>
          <p:nvPr/>
        </p:nvCxnSpPr>
        <p:spPr>
          <a:xfrm flipH="1">
            <a:off x="11216081" y="2824169"/>
            <a:ext cx="521083" cy="2667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5B11CD9-15F2-985E-E229-7D8E30A7B3F8}"/>
              </a:ext>
            </a:extLst>
          </p:cNvPr>
          <p:cNvSpPr txBox="1"/>
          <p:nvPr/>
        </p:nvSpPr>
        <p:spPr>
          <a:xfrm>
            <a:off x="10347110" y="3603125"/>
            <a:ext cx="128830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Copper Former</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788AFBA3-6CE5-53CA-86CB-3C7C2BF478B5}"/>
              </a:ext>
            </a:extLst>
          </p:cNvPr>
          <p:cNvSpPr txBox="1"/>
          <p:nvPr/>
        </p:nvSpPr>
        <p:spPr>
          <a:xfrm>
            <a:off x="8184903" y="3513295"/>
            <a:ext cx="98174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Steel Wrap</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0" name="Straight Arrow Connector 29">
            <a:extLst>
              <a:ext uri="{FF2B5EF4-FFF2-40B4-BE49-F238E27FC236}">
                <a16:creationId xmlns:a16="http://schemas.microsoft.com/office/drawing/2014/main" id="{D9C56E63-D27E-7E73-D6DE-FC1344F79FD2}"/>
              </a:ext>
            </a:extLst>
          </p:cNvPr>
          <p:cNvCxnSpPr>
            <a:cxnSpLocks/>
            <a:stCxn id="29" idx="2"/>
          </p:cNvCxnSpPr>
          <p:nvPr/>
        </p:nvCxnSpPr>
        <p:spPr>
          <a:xfrm flipH="1">
            <a:off x="7152765" y="3821072"/>
            <a:ext cx="1523010" cy="66681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B1A443D-1886-A0BB-85B9-EA4399629840}"/>
              </a:ext>
            </a:extLst>
          </p:cNvPr>
          <p:cNvCxnSpPr>
            <a:cxnSpLocks/>
            <a:stCxn id="28" idx="2"/>
          </p:cNvCxnSpPr>
          <p:nvPr/>
        </p:nvCxnSpPr>
        <p:spPr>
          <a:xfrm flipH="1">
            <a:off x="10423919" y="3910902"/>
            <a:ext cx="567342" cy="69067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5133BBD-28C1-E7EB-767B-7BB87049C4A9}"/>
              </a:ext>
            </a:extLst>
          </p:cNvPr>
          <p:cNvSpPr txBox="1"/>
          <p:nvPr/>
        </p:nvSpPr>
        <p:spPr>
          <a:xfrm>
            <a:off x="8638757" y="6314533"/>
            <a:ext cx="89011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HTS Stack</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38" name="Straight Arrow Connector 37">
            <a:extLst>
              <a:ext uri="{FF2B5EF4-FFF2-40B4-BE49-F238E27FC236}">
                <a16:creationId xmlns:a16="http://schemas.microsoft.com/office/drawing/2014/main" id="{EB8B4133-7FD2-61E3-BAEF-97821EB3C988}"/>
              </a:ext>
            </a:extLst>
          </p:cNvPr>
          <p:cNvCxnSpPr>
            <a:cxnSpLocks/>
            <a:stCxn id="37" idx="0"/>
          </p:cNvCxnSpPr>
          <p:nvPr/>
        </p:nvCxnSpPr>
        <p:spPr>
          <a:xfrm flipV="1">
            <a:off x="9083815" y="5318620"/>
            <a:ext cx="754768" cy="99591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7302402-9396-400D-2A06-6887CC4DFAD2}"/>
              </a:ext>
            </a:extLst>
          </p:cNvPr>
          <p:cNvCxnSpPr>
            <a:cxnSpLocks/>
            <a:stCxn id="37" idx="0"/>
          </p:cNvCxnSpPr>
          <p:nvPr/>
        </p:nvCxnSpPr>
        <p:spPr>
          <a:xfrm flipH="1" flipV="1">
            <a:off x="7063530" y="5578019"/>
            <a:ext cx="2020285" cy="73651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FBD501C4-F572-45C2-6847-1C9BDBD308EA}"/>
              </a:ext>
            </a:extLst>
          </p:cNvPr>
          <p:cNvSpPr txBox="1"/>
          <p:nvPr/>
        </p:nvSpPr>
        <p:spPr>
          <a:xfrm>
            <a:off x="8405666" y="5140542"/>
            <a:ext cx="64953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Solder</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45" name="Straight Arrow Connector 44">
            <a:extLst>
              <a:ext uri="{FF2B5EF4-FFF2-40B4-BE49-F238E27FC236}">
                <a16:creationId xmlns:a16="http://schemas.microsoft.com/office/drawing/2014/main" id="{C9FFC14E-3578-1309-661E-2C381DD13217}"/>
              </a:ext>
            </a:extLst>
          </p:cNvPr>
          <p:cNvCxnSpPr>
            <a:cxnSpLocks/>
            <a:stCxn id="44" idx="1"/>
          </p:cNvCxnSpPr>
          <p:nvPr/>
        </p:nvCxnSpPr>
        <p:spPr>
          <a:xfrm flipH="1" flipV="1">
            <a:off x="7315200" y="5096003"/>
            <a:ext cx="1090466" cy="19842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E6BCB23-60B7-1E96-1025-968F8D6A61D7}"/>
              </a:ext>
            </a:extLst>
          </p:cNvPr>
          <p:cNvCxnSpPr>
            <a:cxnSpLocks/>
            <a:stCxn id="29" idx="2"/>
          </p:cNvCxnSpPr>
          <p:nvPr/>
        </p:nvCxnSpPr>
        <p:spPr>
          <a:xfrm>
            <a:off x="8675775" y="3821072"/>
            <a:ext cx="1103994" cy="9102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Slide Number Placeholder 18">
            <a:extLst>
              <a:ext uri="{FF2B5EF4-FFF2-40B4-BE49-F238E27FC236}">
                <a16:creationId xmlns:a16="http://schemas.microsoft.com/office/drawing/2014/main" id="{9C1E4885-E554-5939-3995-4B12DA9D637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0017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Introduction: Material Properties</a:t>
            </a:r>
          </a:p>
        </p:txBody>
      </p:sp>
      <p:graphicFrame>
        <p:nvGraphicFramePr>
          <p:cNvPr id="12" name="Table 14">
            <a:extLst>
              <a:ext uri="{FF2B5EF4-FFF2-40B4-BE49-F238E27FC236}">
                <a16:creationId xmlns:a16="http://schemas.microsoft.com/office/drawing/2014/main" id="{AC2DCC3A-877E-E8ED-F946-3AD358673E29}"/>
              </a:ext>
            </a:extLst>
          </p:cNvPr>
          <p:cNvGraphicFramePr>
            <a:graphicFrameLocks noGrp="1"/>
          </p:cNvGraphicFramePr>
          <p:nvPr/>
        </p:nvGraphicFramePr>
        <p:xfrm>
          <a:off x="336328" y="1097279"/>
          <a:ext cx="8576444" cy="3261970"/>
        </p:xfrm>
        <a:graphic>
          <a:graphicData uri="http://schemas.openxmlformats.org/drawingml/2006/table">
            <a:tbl>
              <a:tblPr firstRow="1" bandRow="1">
                <a:tableStyleId>{125E5076-3810-47DD-B79F-674D7AD40C01}</a:tableStyleId>
              </a:tblPr>
              <a:tblGrid>
                <a:gridCol w="1065190">
                  <a:extLst>
                    <a:ext uri="{9D8B030D-6E8A-4147-A177-3AD203B41FA5}">
                      <a16:colId xmlns:a16="http://schemas.microsoft.com/office/drawing/2014/main" val="399706367"/>
                    </a:ext>
                  </a:extLst>
                </a:gridCol>
                <a:gridCol w="1065190">
                  <a:extLst>
                    <a:ext uri="{9D8B030D-6E8A-4147-A177-3AD203B41FA5}">
                      <a16:colId xmlns:a16="http://schemas.microsoft.com/office/drawing/2014/main" val="1041473500"/>
                    </a:ext>
                  </a:extLst>
                </a:gridCol>
                <a:gridCol w="1065190">
                  <a:extLst>
                    <a:ext uri="{9D8B030D-6E8A-4147-A177-3AD203B41FA5}">
                      <a16:colId xmlns:a16="http://schemas.microsoft.com/office/drawing/2014/main" val="2595519133"/>
                    </a:ext>
                  </a:extLst>
                </a:gridCol>
                <a:gridCol w="1120114">
                  <a:extLst>
                    <a:ext uri="{9D8B030D-6E8A-4147-A177-3AD203B41FA5}">
                      <a16:colId xmlns:a16="http://schemas.microsoft.com/office/drawing/2014/main" val="3489056457"/>
                    </a:ext>
                  </a:extLst>
                </a:gridCol>
                <a:gridCol w="1065190">
                  <a:extLst>
                    <a:ext uri="{9D8B030D-6E8A-4147-A177-3AD203B41FA5}">
                      <a16:colId xmlns:a16="http://schemas.microsoft.com/office/drawing/2014/main" val="274450772"/>
                    </a:ext>
                  </a:extLst>
                </a:gridCol>
                <a:gridCol w="1065190">
                  <a:extLst>
                    <a:ext uri="{9D8B030D-6E8A-4147-A177-3AD203B41FA5}">
                      <a16:colId xmlns:a16="http://schemas.microsoft.com/office/drawing/2014/main" val="581480263"/>
                    </a:ext>
                  </a:extLst>
                </a:gridCol>
                <a:gridCol w="1065190">
                  <a:extLst>
                    <a:ext uri="{9D8B030D-6E8A-4147-A177-3AD203B41FA5}">
                      <a16:colId xmlns:a16="http://schemas.microsoft.com/office/drawing/2014/main" val="535043188"/>
                    </a:ext>
                  </a:extLst>
                </a:gridCol>
                <a:gridCol w="1065190">
                  <a:extLst>
                    <a:ext uri="{9D8B030D-6E8A-4147-A177-3AD203B41FA5}">
                      <a16:colId xmlns:a16="http://schemas.microsoft.com/office/drawing/2014/main" val="774112692"/>
                    </a:ext>
                  </a:extLst>
                </a:gridCol>
              </a:tblGrid>
              <a:tr h="518770">
                <a:tc>
                  <a:txBody>
                    <a:bodyPr/>
                    <a:lstStyle/>
                    <a:p>
                      <a:pPr algn="ctr"/>
                      <a:endParaRPr lang="en-IE" sz="1400"/>
                    </a:p>
                  </a:txBody>
                  <a:tcPr anchor="ctr"/>
                </a:tc>
                <a:tc>
                  <a:txBody>
                    <a:bodyPr/>
                    <a:lstStyle/>
                    <a:p>
                      <a:pPr algn="ctr"/>
                      <a:r>
                        <a:rPr lang="en-US" sz="1400" dirty="0"/>
                        <a:t>Steel</a:t>
                      </a:r>
                      <a:endParaRPr lang="en-IE" sz="1400" dirty="0"/>
                    </a:p>
                  </a:txBody>
                  <a:tcPr anchor="ctr"/>
                </a:tc>
                <a:tc>
                  <a:txBody>
                    <a:bodyPr/>
                    <a:lstStyle/>
                    <a:p>
                      <a:pPr algn="ctr"/>
                      <a:r>
                        <a:rPr lang="en-US" sz="1400" dirty="0"/>
                        <a:t>Copper</a:t>
                      </a:r>
                      <a:endParaRPr lang="en-IE" sz="1400" dirty="0"/>
                    </a:p>
                  </a:txBody>
                  <a:tcPr anchor="ctr"/>
                </a:tc>
                <a:tc>
                  <a:txBody>
                    <a:bodyPr/>
                    <a:lstStyle/>
                    <a:p>
                      <a:pPr algn="ctr"/>
                      <a:r>
                        <a:rPr lang="en-US" sz="1400" dirty="0"/>
                        <a:t>Insulation</a:t>
                      </a:r>
                      <a:endParaRPr lang="en-IE" sz="1400" dirty="0"/>
                    </a:p>
                  </a:txBody>
                  <a:tcPr anchor="ctr"/>
                </a:tc>
                <a:tc>
                  <a:txBody>
                    <a:bodyPr/>
                    <a:lstStyle/>
                    <a:p>
                      <a:pPr algn="ctr"/>
                      <a:r>
                        <a:rPr lang="en-US" sz="1400" dirty="0"/>
                        <a:t>Filler</a:t>
                      </a:r>
                      <a:endParaRPr lang="en-IE" sz="1400" dirty="0"/>
                    </a:p>
                  </a:txBody>
                  <a:tcPr anchor="ctr"/>
                </a:tc>
                <a:tc>
                  <a:txBody>
                    <a:bodyPr/>
                    <a:lstStyle/>
                    <a:p>
                      <a:pPr algn="ctr"/>
                      <a:r>
                        <a:rPr lang="en-US" sz="1400" dirty="0"/>
                        <a:t>WP</a:t>
                      </a:r>
                    </a:p>
                    <a:p>
                      <a:pPr algn="ctr"/>
                      <a:r>
                        <a:rPr lang="en-US" sz="1400" dirty="0"/>
                        <a:t>(smeared)</a:t>
                      </a:r>
                      <a:endParaRPr lang="en-IE" sz="1400" dirty="0"/>
                    </a:p>
                  </a:txBody>
                  <a:tcPr anchor="ctr"/>
                </a:tc>
                <a:tc>
                  <a:txBody>
                    <a:bodyPr/>
                    <a:lstStyle/>
                    <a:p>
                      <a:pPr algn="ctr"/>
                      <a:r>
                        <a:rPr lang="en-US" sz="1400" dirty="0"/>
                        <a:t>Solder</a:t>
                      </a:r>
                      <a:endParaRPr lang="en-IE" sz="1400" dirty="0"/>
                    </a:p>
                  </a:txBody>
                  <a:tcPr anchor="ctr"/>
                </a:tc>
                <a:tc>
                  <a:txBody>
                    <a:bodyPr/>
                    <a:lstStyle/>
                    <a:p>
                      <a:pPr algn="ctr"/>
                      <a:r>
                        <a:rPr lang="en-US" sz="1400" dirty="0"/>
                        <a:t>HTS Tape (smeared)</a:t>
                      </a:r>
                      <a:endParaRPr lang="en-IE" sz="1400" dirty="0"/>
                    </a:p>
                  </a:txBody>
                  <a:tcPr anchor="ctr"/>
                </a:tc>
                <a:extLst>
                  <a:ext uri="{0D108BD9-81ED-4DB2-BD59-A6C34878D82A}">
                    <a16:rowId xmlns:a16="http://schemas.microsoft.com/office/drawing/2014/main" val="944185413"/>
                  </a:ext>
                </a:extLst>
              </a:tr>
              <a:tr h="300341">
                <a:tc>
                  <a:txBody>
                    <a:bodyPr/>
                    <a:lstStyle/>
                    <a:p>
                      <a:pPr algn="ctr"/>
                      <a:r>
                        <a:rPr lang="en-US" sz="1400" dirty="0"/>
                        <a:t>E</a:t>
                      </a:r>
                      <a:r>
                        <a:rPr lang="en-US" sz="1400" baseline="-25000" dirty="0"/>
                        <a:t>x</a:t>
                      </a:r>
                      <a:r>
                        <a:rPr lang="en-US" sz="1400" dirty="0"/>
                        <a:t> [</a:t>
                      </a:r>
                      <a:r>
                        <a:rPr lang="en-US" sz="1400" dirty="0" err="1"/>
                        <a:t>GPa</a:t>
                      </a:r>
                      <a:r>
                        <a:rPr lang="en-US" sz="1400" dirty="0"/>
                        <a:t>]</a:t>
                      </a:r>
                      <a:endParaRPr lang="en-IE" sz="1400" dirty="0"/>
                    </a:p>
                  </a:txBody>
                  <a:tcPr anchor="ctr"/>
                </a:tc>
                <a:tc>
                  <a:txBody>
                    <a:bodyPr/>
                    <a:lstStyle/>
                    <a:p>
                      <a:pPr algn="ctr"/>
                      <a:r>
                        <a:rPr lang="en-US" sz="1400" dirty="0"/>
                        <a:t>205</a:t>
                      </a:r>
                      <a:endParaRPr lang="en-IE" sz="1400" dirty="0"/>
                    </a:p>
                  </a:txBody>
                  <a:tcPr anchor="ctr"/>
                </a:tc>
                <a:tc>
                  <a:txBody>
                    <a:bodyPr/>
                    <a:lstStyle/>
                    <a:p>
                      <a:pPr algn="ctr"/>
                      <a:r>
                        <a:rPr lang="en-US" sz="1400" dirty="0"/>
                        <a:t>110</a:t>
                      </a:r>
                      <a:endParaRPr lang="en-IE" sz="1400" dirty="0"/>
                    </a:p>
                  </a:txBody>
                  <a:tcPr anchor="ctr"/>
                </a:tc>
                <a:tc>
                  <a:txBody>
                    <a:bodyPr/>
                    <a:lstStyle/>
                    <a:p>
                      <a:pPr algn="ctr"/>
                      <a:r>
                        <a:rPr lang="en-US" sz="1400" dirty="0"/>
                        <a:t>12</a:t>
                      </a:r>
                      <a:endParaRPr lang="en-IE" sz="1400" dirty="0"/>
                    </a:p>
                  </a:txBody>
                  <a:tcPr anchor="ctr"/>
                </a:tc>
                <a:tc>
                  <a:txBody>
                    <a:bodyPr/>
                    <a:lstStyle/>
                    <a:p>
                      <a:pPr algn="ctr"/>
                      <a:r>
                        <a:rPr lang="en-US" sz="1400" dirty="0"/>
                        <a:t>7</a:t>
                      </a:r>
                      <a:endParaRPr lang="en-IE" sz="1400" dirty="0"/>
                    </a:p>
                  </a:txBody>
                  <a:tcPr anchor="ctr"/>
                </a:tc>
                <a:tc>
                  <a:txBody>
                    <a:bodyPr/>
                    <a:lstStyle/>
                    <a:p>
                      <a:pPr algn="ctr"/>
                      <a:r>
                        <a:rPr lang="en-US" sz="1400" dirty="0"/>
                        <a:t>112</a:t>
                      </a:r>
                      <a:endParaRPr lang="en-IE" sz="1400" dirty="0"/>
                    </a:p>
                  </a:txBody>
                  <a:tcPr anchor="ctr"/>
                </a:tc>
                <a:tc>
                  <a:txBody>
                    <a:bodyPr/>
                    <a:lstStyle/>
                    <a:p>
                      <a:pPr algn="ctr"/>
                      <a:r>
                        <a:rPr lang="en-US" sz="1400" dirty="0"/>
                        <a:t>10</a:t>
                      </a:r>
                      <a:endParaRPr lang="en-IE" sz="1400" dirty="0"/>
                    </a:p>
                  </a:txBody>
                  <a:tcPr anchor="ctr"/>
                </a:tc>
                <a:tc>
                  <a:txBody>
                    <a:bodyPr/>
                    <a:lstStyle/>
                    <a:p>
                      <a:pPr algn="ctr"/>
                      <a:r>
                        <a:rPr lang="en-US" sz="1400" dirty="0"/>
                        <a:t>100</a:t>
                      </a:r>
                      <a:endParaRPr lang="en-IE" sz="1400" dirty="0"/>
                    </a:p>
                  </a:txBody>
                  <a:tcPr anchor="ctr"/>
                </a:tc>
                <a:extLst>
                  <a:ext uri="{0D108BD9-81ED-4DB2-BD59-A6C34878D82A}">
                    <a16:rowId xmlns:a16="http://schemas.microsoft.com/office/drawing/2014/main" val="336365430"/>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E</a:t>
                      </a:r>
                      <a:r>
                        <a:rPr lang="en-US" sz="1400" baseline="-25000" dirty="0" err="1"/>
                        <a:t>y</a:t>
                      </a:r>
                      <a:r>
                        <a:rPr lang="en-US" sz="1400" dirty="0"/>
                        <a:t> [</a:t>
                      </a:r>
                      <a:r>
                        <a:rPr lang="en-US" sz="1400" dirty="0" err="1"/>
                        <a:t>GPa</a:t>
                      </a:r>
                      <a:r>
                        <a:rPr lang="en-US" sz="1400" dirty="0"/>
                        <a:t>]</a:t>
                      </a:r>
                      <a:endParaRPr lang="en-IE" sz="1400" dirty="0"/>
                    </a:p>
                  </a:txBody>
                  <a:tcPr anchor="ctr"/>
                </a:tc>
                <a:tc>
                  <a:txBody>
                    <a:bodyPr/>
                    <a:lstStyle/>
                    <a:p>
                      <a:pPr algn="ctr"/>
                      <a:r>
                        <a:rPr lang="en-US" sz="1400" dirty="0"/>
                        <a:t>205</a:t>
                      </a:r>
                      <a:endParaRPr lang="en-IE" sz="1400" dirty="0"/>
                    </a:p>
                  </a:txBody>
                  <a:tcPr anchor="ctr"/>
                </a:tc>
                <a:tc>
                  <a:txBody>
                    <a:bodyPr/>
                    <a:lstStyle/>
                    <a:p>
                      <a:pPr algn="ctr"/>
                      <a:r>
                        <a:rPr lang="en-US" sz="1400" dirty="0"/>
                        <a:t>110</a:t>
                      </a:r>
                      <a:endParaRPr lang="en-IE" sz="1400" dirty="0"/>
                    </a:p>
                  </a:txBody>
                  <a:tcPr anchor="ctr"/>
                </a:tc>
                <a:tc>
                  <a:txBody>
                    <a:bodyPr/>
                    <a:lstStyle/>
                    <a:p>
                      <a:pPr algn="ctr"/>
                      <a:r>
                        <a:rPr lang="en-US" sz="1400" dirty="0"/>
                        <a:t>20</a:t>
                      </a:r>
                      <a:endParaRPr lang="en-IE" sz="1400" dirty="0"/>
                    </a:p>
                  </a:txBody>
                  <a:tcPr anchor="ctr"/>
                </a:tc>
                <a:tc>
                  <a:txBody>
                    <a:bodyPr/>
                    <a:lstStyle/>
                    <a:p>
                      <a:pPr algn="ctr"/>
                      <a:r>
                        <a:rPr lang="en-US" sz="1400" dirty="0"/>
                        <a:t>7</a:t>
                      </a:r>
                      <a:endParaRPr lang="en-IE" sz="1400" dirty="0"/>
                    </a:p>
                  </a:txBody>
                  <a:tcPr anchor="ctr"/>
                </a:tc>
                <a:tc>
                  <a:txBody>
                    <a:bodyPr/>
                    <a:lstStyle/>
                    <a:p>
                      <a:pPr algn="ctr"/>
                      <a:r>
                        <a:rPr lang="en-US" sz="1400" dirty="0"/>
                        <a:t>112</a:t>
                      </a:r>
                      <a:endParaRPr lang="en-IE" sz="1400" dirty="0"/>
                    </a:p>
                  </a:txBody>
                  <a:tcPr anchor="ctr"/>
                </a:tc>
                <a:tc>
                  <a:txBody>
                    <a:bodyPr/>
                    <a:lstStyle/>
                    <a:p>
                      <a:pPr algn="ctr"/>
                      <a:r>
                        <a:rPr lang="en-US" sz="1400" dirty="0"/>
                        <a:t>10</a:t>
                      </a:r>
                      <a:endParaRPr lang="en-IE" sz="1400" dirty="0"/>
                    </a:p>
                  </a:txBody>
                  <a:tcPr anchor="ctr"/>
                </a:tc>
                <a:tc>
                  <a:txBody>
                    <a:bodyPr/>
                    <a:lstStyle/>
                    <a:p>
                      <a:pPr algn="ctr"/>
                      <a:r>
                        <a:rPr lang="en-US" sz="1400" dirty="0"/>
                        <a:t>121</a:t>
                      </a:r>
                      <a:endParaRPr lang="en-IE" sz="1400" dirty="0"/>
                    </a:p>
                  </a:txBody>
                  <a:tcPr anchor="ctr"/>
                </a:tc>
                <a:extLst>
                  <a:ext uri="{0D108BD9-81ED-4DB2-BD59-A6C34878D82A}">
                    <a16:rowId xmlns:a16="http://schemas.microsoft.com/office/drawing/2014/main" val="1456157528"/>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E</a:t>
                      </a:r>
                      <a:r>
                        <a:rPr lang="en-US" sz="1400" baseline="-25000" dirty="0" err="1"/>
                        <a:t>z</a:t>
                      </a:r>
                      <a:r>
                        <a:rPr lang="en-US" sz="1400" dirty="0"/>
                        <a:t> [</a:t>
                      </a:r>
                      <a:r>
                        <a:rPr lang="en-US" sz="1400" dirty="0" err="1"/>
                        <a:t>GPa</a:t>
                      </a:r>
                      <a:r>
                        <a:rPr lang="en-US" sz="1400" dirty="0"/>
                        <a:t>]</a:t>
                      </a:r>
                      <a:endParaRPr lang="en-IE" sz="1400" dirty="0"/>
                    </a:p>
                  </a:txBody>
                  <a:tcPr anchor="ctr"/>
                </a:tc>
                <a:tc>
                  <a:txBody>
                    <a:bodyPr/>
                    <a:lstStyle/>
                    <a:p>
                      <a:pPr algn="ctr"/>
                      <a:r>
                        <a:rPr lang="en-US" sz="1400" dirty="0"/>
                        <a:t>205</a:t>
                      </a:r>
                      <a:endParaRPr lang="en-IE" sz="1400" dirty="0"/>
                    </a:p>
                  </a:txBody>
                  <a:tcPr anchor="ctr"/>
                </a:tc>
                <a:tc>
                  <a:txBody>
                    <a:bodyPr/>
                    <a:lstStyle/>
                    <a:p>
                      <a:pPr algn="ctr"/>
                      <a:r>
                        <a:rPr lang="en-US" sz="1400" dirty="0"/>
                        <a:t>110</a:t>
                      </a:r>
                      <a:endParaRPr lang="en-IE" sz="1400" dirty="0"/>
                    </a:p>
                  </a:txBody>
                  <a:tcPr anchor="ctr"/>
                </a:tc>
                <a:tc>
                  <a:txBody>
                    <a:bodyPr/>
                    <a:lstStyle/>
                    <a:p>
                      <a:pPr algn="ctr"/>
                      <a:r>
                        <a:rPr lang="en-US" sz="1400" dirty="0"/>
                        <a:t>20</a:t>
                      </a:r>
                      <a:endParaRPr lang="en-IE" sz="1400" dirty="0"/>
                    </a:p>
                  </a:txBody>
                  <a:tcPr anchor="ctr"/>
                </a:tc>
                <a:tc>
                  <a:txBody>
                    <a:bodyPr/>
                    <a:lstStyle/>
                    <a:p>
                      <a:pPr algn="ctr"/>
                      <a:r>
                        <a:rPr lang="en-US" sz="1400" dirty="0"/>
                        <a:t>7</a:t>
                      </a:r>
                      <a:endParaRPr lang="en-IE" sz="1400" dirty="0"/>
                    </a:p>
                  </a:txBody>
                  <a:tcPr anchor="ctr"/>
                </a:tc>
                <a:tc>
                  <a:txBody>
                    <a:bodyPr/>
                    <a:lstStyle/>
                    <a:p>
                      <a:pPr algn="ctr"/>
                      <a:r>
                        <a:rPr lang="en-US" sz="1400" dirty="0"/>
                        <a:t>160</a:t>
                      </a:r>
                      <a:endParaRPr lang="en-IE" sz="1400" dirty="0"/>
                    </a:p>
                  </a:txBody>
                  <a:tcPr anchor="ctr"/>
                </a:tc>
                <a:tc>
                  <a:txBody>
                    <a:bodyPr/>
                    <a:lstStyle/>
                    <a:p>
                      <a:pPr algn="ctr"/>
                      <a:r>
                        <a:rPr lang="en-US" sz="1400" dirty="0"/>
                        <a:t>10</a:t>
                      </a:r>
                      <a:endParaRPr lang="en-IE" sz="1400" dirty="0"/>
                    </a:p>
                  </a:txBody>
                  <a:tcPr anchor="ctr"/>
                </a:tc>
                <a:tc>
                  <a:txBody>
                    <a:bodyPr/>
                    <a:lstStyle/>
                    <a:p>
                      <a:pPr algn="ctr"/>
                      <a:r>
                        <a:rPr lang="en-US" sz="1400" dirty="0"/>
                        <a:t>132</a:t>
                      </a:r>
                      <a:endParaRPr lang="en-IE" sz="1400" dirty="0"/>
                    </a:p>
                  </a:txBody>
                  <a:tcPr anchor="ctr"/>
                </a:tc>
                <a:extLst>
                  <a:ext uri="{0D108BD9-81ED-4DB2-BD59-A6C34878D82A}">
                    <a16:rowId xmlns:a16="http://schemas.microsoft.com/office/drawing/2014/main" val="287993467"/>
                  </a:ext>
                </a:extLst>
              </a:tr>
              <a:tr h="300341">
                <a:tc>
                  <a:txBody>
                    <a:bodyPr/>
                    <a:lstStyle/>
                    <a:p>
                      <a:pPr algn="ctr"/>
                      <a:r>
                        <a:rPr lang="el-GR" sz="1400" dirty="0"/>
                        <a:t>ν</a:t>
                      </a:r>
                      <a:r>
                        <a:rPr lang="en-US" sz="1400" baseline="-25000" dirty="0" err="1"/>
                        <a:t>xy</a:t>
                      </a:r>
                      <a:r>
                        <a:rPr lang="en-US" sz="1400" dirty="0"/>
                        <a:t> []</a:t>
                      </a:r>
                      <a:endParaRPr lang="en-IE" sz="1400" dirty="0"/>
                    </a:p>
                  </a:txBody>
                  <a:tcPr anchor="ctr"/>
                </a:tc>
                <a:tc>
                  <a:txBody>
                    <a:bodyPr/>
                    <a:lstStyle/>
                    <a:p>
                      <a:pPr algn="ctr"/>
                      <a:r>
                        <a:rPr lang="en-US" sz="1400" dirty="0"/>
                        <a:t>0.29</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a:t>
                      </a:r>
                      <a:endParaRPr lang="en-IE" sz="1400" dirty="0"/>
                    </a:p>
                  </a:txBody>
                  <a:tcPr anchor="ctr"/>
                </a:tc>
                <a:tc>
                  <a:txBody>
                    <a:bodyPr/>
                    <a:lstStyle/>
                    <a:p>
                      <a:pPr algn="ctr"/>
                      <a:r>
                        <a:rPr lang="en-US" sz="1400" dirty="0"/>
                        <a:t>0.25</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0.25</a:t>
                      </a:r>
                      <a:endParaRPr lang="en-IE" sz="1400" dirty="0"/>
                    </a:p>
                  </a:txBody>
                  <a:tcPr anchor="ctr"/>
                </a:tc>
                <a:extLst>
                  <a:ext uri="{0D108BD9-81ED-4DB2-BD59-A6C34878D82A}">
                    <a16:rowId xmlns:a16="http://schemas.microsoft.com/office/drawing/2014/main" val="2923961182"/>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400" dirty="0"/>
                        <a:t>ν</a:t>
                      </a:r>
                      <a:r>
                        <a:rPr lang="en-US" sz="1400" baseline="-25000" dirty="0" err="1"/>
                        <a:t>xz</a:t>
                      </a:r>
                      <a:r>
                        <a:rPr lang="en-US" sz="1400" dirty="0"/>
                        <a:t> []</a:t>
                      </a:r>
                      <a:endParaRPr lang="en-IE" sz="1400" dirty="0"/>
                    </a:p>
                  </a:txBody>
                  <a:tcPr anchor="ctr"/>
                </a:tc>
                <a:tc>
                  <a:txBody>
                    <a:bodyPr/>
                    <a:lstStyle/>
                    <a:p>
                      <a:pPr algn="ctr"/>
                      <a:r>
                        <a:rPr lang="en-US" sz="1400" dirty="0"/>
                        <a:t>0.29</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a:t>
                      </a:r>
                      <a:endParaRPr lang="en-IE" sz="1400" dirty="0"/>
                    </a:p>
                  </a:txBody>
                  <a:tcPr anchor="ctr"/>
                </a:tc>
                <a:tc>
                  <a:txBody>
                    <a:bodyPr/>
                    <a:lstStyle/>
                    <a:p>
                      <a:pPr algn="ctr"/>
                      <a:r>
                        <a:rPr lang="en-US" sz="1400" dirty="0"/>
                        <a:t>0.21</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0.24</a:t>
                      </a:r>
                      <a:endParaRPr lang="en-IE" sz="1400" dirty="0"/>
                    </a:p>
                  </a:txBody>
                  <a:tcPr anchor="ctr"/>
                </a:tc>
                <a:extLst>
                  <a:ext uri="{0D108BD9-81ED-4DB2-BD59-A6C34878D82A}">
                    <a16:rowId xmlns:a16="http://schemas.microsoft.com/office/drawing/2014/main" val="2841129872"/>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400" dirty="0"/>
                        <a:t>ν</a:t>
                      </a:r>
                      <a:r>
                        <a:rPr lang="en-US" sz="1400" baseline="-25000" dirty="0" err="1"/>
                        <a:t>yz</a:t>
                      </a:r>
                      <a:r>
                        <a:rPr lang="en-US" sz="1400" dirty="0"/>
                        <a:t> []</a:t>
                      </a:r>
                      <a:endParaRPr lang="en-IE" sz="1400" dirty="0"/>
                    </a:p>
                  </a:txBody>
                  <a:tcPr anchor="ctr"/>
                </a:tc>
                <a:tc>
                  <a:txBody>
                    <a:bodyPr/>
                    <a:lstStyle/>
                    <a:p>
                      <a:pPr algn="ctr"/>
                      <a:r>
                        <a:rPr lang="en-US" sz="1400" dirty="0"/>
                        <a:t>0.29</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0.17</a:t>
                      </a:r>
                      <a:endParaRPr lang="en-IE" sz="1400" dirty="0"/>
                    </a:p>
                  </a:txBody>
                  <a:tcPr anchor="ctr"/>
                </a:tc>
                <a:tc>
                  <a:txBody>
                    <a:bodyPr/>
                    <a:lstStyle/>
                    <a:p>
                      <a:pPr algn="ctr"/>
                      <a:r>
                        <a:rPr lang="en-US" sz="1400" dirty="0"/>
                        <a:t>0.3</a:t>
                      </a:r>
                      <a:endParaRPr lang="en-IE" sz="1400" dirty="0"/>
                    </a:p>
                  </a:txBody>
                  <a:tcPr anchor="ctr"/>
                </a:tc>
                <a:tc>
                  <a:txBody>
                    <a:bodyPr/>
                    <a:lstStyle/>
                    <a:p>
                      <a:pPr algn="ctr"/>
                      <a:r>
                        <a:rPr lang="en-US" sz="1400" dirty="0"/>
                        <a:t>0.21</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0.30</a:t>
                      </a:r>
                      <a:endParaRPr lang="en-IE" sz="1400" dirty="0"/>
                    </a:p>
                  </a:txBody>
                  <a:tcPr anchor="ctr"/>
                </a:tc>
                <a:extLst>
                  <a:ext uri="{0D108BD9-81ED-4DB2-BD59-A6C34878D82A}">
                    <a16:rowId xmlns:a16="http://schemas.microsoft.com/office/drawing/2014/main" val="3374801025"/>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G</a:t>
                      </a:r>
                      <a:r>
                        <a:rPr lang="en-US" sz="1400" baseline="-25000" dirty="0" err="1"/>
                        <a:t>xy</a:t>
                      </a:r>
                      <a:r>
                        <a:rPr lang="en-US" sz="1400" dirty="0"/>
                        <a:t> [</a:t>
                      </a:r>
                      <a:r>
                        <a:rPr lang="en-US" sz="1400" dirty="0" err="1"/>
                        <a:t>GPa</a:t>
                      </a:r>
                      <a:r>
                        <a:rPr lang="en-US" sz="1400" dirty="0"/>
                        <a:t>]</a:t>
                      </a:r>
                      <a:endParaRPr lang="en-IE" sz="1400" dirty="0"/>
                    </a:p>
                  </a:txBody>
                  <a:tcPr anchor="ctr"/>
                </a:tc>
                <a:tc>
                  <a:txBody>
                    <a:bodyPr/>
                    <a:lstStyle/>
                    <a:p>
                      <a:pPr algn="ctr"/>
                      <a:r>
                        <a:rPr lang="en-US" sz="1400" dirty="0"/>
                        <a:t>79</a:t>
                      </a:r>
                      <a:endParaRPr lang="en-IE" sz="1400" dirty="0"/>
                    </a:p>
                  </a:txBody>
                  <a:tcPr anchor="ctr"/>
                </a:tc>
                <a:tc>
                  <a:txBody>
                    <a:bodyPr/>
                    <a:lstStyle/>
                    <a:p>
                      <a:pPr algn="ctr"/>
                      <a:r>
                        <a:rPr lang="en-US" sz="1400" dirty="0"/>
                        <a:t>41</a:t>
                      </a:r>
                      <a:endParaRPr lang="en-IE" sz="1400" dirty="0"/>
                    </a:p>
                  </a:txBody>
                  <a:tcPr anchor="ctr"/>
                </a:tc>
                <a:tc>
                  <a:txBody>
                    <a:bodyPr/>
                    <a:lstStyle/>
                    <a:p>
                      <a:pPr algn="ctr"/>
                      <a:r>
                        <a:rPr lang="en-US" sz="1400" dirty="0"/>
                        <a:t>6</a:t>
                      </a:r>
                      <a:endParaRPr lang="en-IE" sz="1400" dirty="0"/>
                    </a:p>
                  </a:txBody>
                  <a:tcPr anchor="ctr"/>
                </a:tc>
                <a:tc>
                  <a:txBody>
                    <a:bodyPr/>
                    <a:lstStyle/>
                    <a:p>
                      <a:pPr algn="ctr"/>
                      <a:r>
                        <a:rPr lang="en-US" sz="1400" dirty="0"/>
                        <a:t>3</a:t>
                      </a:r>
                      <a:endParaRPr lang="en-IE" sz="1400" dirty="0"/>
                    </a:p>
                  </a:txBody>
                  <a:tcPr anchor="ctr"/>
                </a:tc>
                <a:tc>
                  <a:txBody>
                    <a:bodyPr/>
                    <a:lstStyle/>
                    <a:p>
                      <a:pPr algn="ctr"/>
                      <a:r>
                        <a:rPr lang="en-US" sz="1400" dirty="0"/>
                        <a:t>31</a:t>
                      </a:r>
                      <a:endParaRPr lang="en-IE" sz="1400" dirty="0"/>
                    </a:p>
                  </a:txBody>
                  <a:tcPr anchor="ctr"/>
                </a:tc>
                <a:tc>
                  <a:txBody>
                    <a:bodyPr/>
                    <a:lstStyle/>
                    <a:p>
                      <a:pPr algn="ctr"/>
                      <a:r>
                        <a:rPr lang="en-US" sz="1400" dirty="0"/>
                        <a:t>4</a:t>
                      </a:r>
                      <a:endParaRPr lang="en-IE" sz="1400" dirty="0"/>
                    </a:p>
                  </a:txBody>
                  <a:tcPr anchor="ctr"/>
                </a:tc>
                <a:tc>
                  <a:txBody>
                    <a:bodyPr/>
                    <a:lstStyle/>
                    <a:p>
                      <a:pPr algn="ctr"/>
                      <a:r>
                        <a:rPr lang="en-US" sz="1400" dirty="0"/>
                        <a:t>37</a:t>
                      </a:r>
                      <a:endParaRPr lang="en-IE" sz="1400" dirty="0"/>
                    </a:p>
                  </a:txBody>
                  <a:tcPr anchor="ctr"/>
                </a:tc>
                <a:extLst>
                  <a:ext uri="{0D108BD9-81ED-4DB2-BD59-A6C34878D82A}">
                    <a16:rowId xmlns:a16="http://schemas.microsoft.com/office/drawing/2014/main" val="656562665"/>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G</a:t>
                      </a:r>
                      <a:r>
                        <a:rPr lang="en-US" sz="1400" baseline="-25000" dirty="0" err="1"/>
                        <a:t>xz</a:t>
                      </a:r>
                      <a:r>
                        <a:rPr lang="en-US" sz="1400" dirty="0"/>
                        <a:t> [</a:t>
                      </a:r>
                      <a:r>
                        <a:rPr lang="en-US" sz="1400" dirty="0" err="1"/>
                        <a:t>GPa</a:t>
                      </a:r>
                      <a:r>
                        <a:rPr lang="en-US" sz="1400" dirty="0"/>
                        <a:t>]</a:t>
                      </a:r>
                      <a:endParaRPr lang="en-IE" sz="1400" dirty="0"/>
                    </a:p>
                  </a:txBody>
                  <a:tcPr anchor="ctr"/>
                </a:tc>
                <a:tc>
                  <a:txBody>
                    <a:bodyPr/>
                    <a:lstStyle/>
                    <a:p>
                      <a:pPr algn="ctr"/>
                      <a:r>
                        <a:rPr lang="en-US" sz="1400" dirty="0"/>
                        <a:t>79</a:t>
                      </a:r>
                      <a:endParaRPr lang="en-IE" sz="1400" dirty="0"/>
                    </a:p>
                  </a:txBody>
                  <a:tcPr anchor="ctr"/>
                </a:tc>
                <a:tc>
                  <a:txBody>
                    <a:bodyPr/>
                    <a:lstStyle/>
                    <a:p>
                      <a:pPr algn="ctr"/>
                      <a:r>
                        <a:rPr lang="en-US" sz="1400" dirty="0"/>
                        <a:t>41</a:t>
                      </a:r>
                      <a:endParaRPr lang="en-IE" sz="1400" dirty="0"/>
                    </a:p>
                  </a:txBody>
                  <a:tcPr anchor="ctr"/>
                </a:tc>
                <a:tc>
                  <a:txBody>
                    <a:bodyPr/>
                    <a:lstStyle/>
                    <a:p>
                      <a:pPr algn="ctr"/>
                      <a:r>
                        <a:rPr lang="en-US" sz="1400" dirty="0"/>
                        <a:t>6</a:t>
                      </a:r>
                      <a:endParaRPr lang="en-IE" sz="1400" dirty="0"/>
                    </a:p>
                  </a:txBody>
                  <a:tcPr anchor="ctr"/>
                </a:tc>
                <a:tc>
                  <a:txBody>
                    <a:bodyPr/>
                    <a:lstStyle/>
                    <a:p>
                      <a:pPr algn="ctr"/>
                      <a:r>
                        <a:rPr lang="en-US" sz="1400" dirty="0"/>
                        <a:t>3</a:t>
                      </a:r>
                      <a:endParaRPr lang="en-IE" sz="1400" dirty="0"/>
                    </a:p>
                  </a:txBody>
                  <a:tcPr anchor="ctr"/>
                </a:tc>
                <a:tc>
                  <a:txBody>
                    <a:bodyPr/>
                    <a:lstStyle/>
                    <a:p>
                      <a:pPr algn="ctr"/>
                      <a:r>
                        <a:rPr lang="en-US" sz="1400" dirty="0"/>
                        <a:t>42</a:t>
                      </a:r>
                      <a:endParaRPr lang="en-IE" sz="1400" dirty="0"/>
                    </a:p>
                  </a:txBody>
                  <a:tcPr anchor="ctr"/>
                </a:tc>
                <a:tc>
                  <a:txBody>
                    <a:bodyPr/>
                    <a:lstStyle/>
                    <a:p>
                      <a:pPr algn="ctr"/>
                      <a:r>
                        <a:rPr lang="en-US" sz="1400" dirty="0"/>
                        <a:t>4</a:t>
                      </a:r>
                      <a:endParaRPr lang="en-IE" sz="1400" dirty="0"/>
                    </a:p>
                  </a:txBody>
                  <a:tcPr anchor="ctr"/>
                </a:tc>
                <a:tc>
                  <a:txBody>
                    <a:bodyPr/>
                    <a:lstStyle/>
                    <a:p>
                      <a:pPr algn="ctr"/>
                      <a:r>
                        <a:rPr lang="en-US" sz="1400" dirty="0"/>
                        <a:t>46</a:t>
                      </a:r>
                      <a:endParaRPr lang="en-IE" sz="1400" dirty="0"/>
                    </a:p>
                  </a:txBody>
                  <a:tcPr anchor="ctr"/>
                </a:tc>
                <a:extLst>
                  <a:ext uri="{0D108BD9-81ED-4DB2-BD59-A6C34878D82A}">
                    <a16:rowId xmlns:a16="http://schemas.microsoft.com/office/drawing/2014/main" val="2131793774"/>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G</a:t>
                      </a:r>
                      <a:r>
                        <a:rPr lang="en-US" sz="1400" baseline="-25000" dirty="0" err="1"/>
                        <a:t>yz</a:t>
                      </a:r>
                      <a:r>
                        <a:rPr lang="en-US" sz="1400" dirty="0"/>
                        <a:t> [</a:t>
                      </a:r>
                      <a:r>
                        <a:rPr lang="en-US" sz="1400" dirty="0" err="1"/>
                        <a:t>GPa</a:t>
                      </a:r>
                      <a:r>
                        <a:rPr lang="en-US" sz="1400" dirty="0"/>
                        <a:t>]</a:t>
                      </a:r>
                      <a:endParaRPr lang="en-IE" sz="1400" dirty="0"/>
                    </a:p>
                  </a:txBody>
                  <a:tcPr anchor="ctr"/>
                </a:tc>
                <a:tc>
                  <a:txBody>
                    <a:bodyPr/>
                    <a:lstStyle/>
                    <a:p>
                      <a:pPr algn="ctr"/>
                      <a:r>
                        <a:rPr lang="en-US" sz="1400" dirty="0"/>
                        <a:t>79</a:t>
                      </a:r>
                      <a:endParaRPr lang="en-IE" sz="1400" dirty="0"/>
                    </a:p>
                  </a:txBody>
                  <a:tcPr anchor="ctr"/>
                </a:tc>
                <a:tc>
                  <a:txBody>
                    <a:bodyPr/>
                    <a:lstStyle/>
                    <a:p>
                      <a:pPr algn="ctr"/>
                      <a:r>
                        <a:rPr lang="en-US" sz="1400" dirty="0"/>
                        <a:t>41</a:t>
                      </a:r>
                      <a:endParaRPr lang="en-IE" sz="1400" dirty="0"/>
                    </a:p>
                  </a:txBody>
                  <a:tcPr anchor="ctr"/>
                </a:tc>
                <a:tc>
                  <a:txBody>
                    <a:bodyPr/>
                    <a:lstStyle/>
                    <a:p>
                      <a:pPr algn="ctr"/>
                      <a:r>
                        <a:rPr lang="en-US" sz="1400" dirty="0"/>
                        <a:t>6</a:t>
                      </a:r>
                      <a:endParaRPr lang="en-IE" sz="1400" dirty="0"/>
                    </a:p>
                  </a:txBody>
                  <a:tcPr anchor="ctr"/>
                </a:tc>
                <a:tc>
                  <a:txBody>
                    <a:bodyPr/>
                    <a:lstStyle/>
                    <a:p>
                      <a:pPr algn="ctr"/>
                      <a:r>
                        <a:rPr lang="en-US" sz="1400" dirty="0"/>
                        <a:t>3</a:t>
                      </a:r>
                      <a:endParaRPr lang="en-IE" sz="1400" dirty="0"/>
                    </a:p>
                  </a:txBody>
                  <a:tcPr anchor="ctr"/>
                </a:tc>
                <a:tc>
                  <a:txBody>
                    <a:bodyPr/>
                    <a:lstStyle/>
                    <a:p>
                      <a:pPr algn="ctr"/>
                      <a:r>
                        <a:rPr lang="en-US" sz="1400" dirty="0"/>
                        <a:t>42</a:t>
                      </a:r>
                      <a:endParaRPr lang="en-IE" sz="1400" dirty="0"/>
                    </a:p>
                  </a:txBody>
                  <a:tcPr anchor="ctr"/>
                </a:tc>
                <a:tc>
                  <a:txBody>
                    <a:bodyPr/>
                    <a:lstStyle/>
                    <a:p>
                      <a:pPr algn="ctr"/>
                      <a:r>
                        <a:rPr lang="en-US" sz="1400" dirty="0"/>
                        <a:t>4</a:t>
                      </a:r>
                      <a:endParaRPr lang="en-IE" sz="1400" dirty="0"/>
                    </a:p>
                  </a:txBody>
                  <a:tcPr anchor="ctr"/>
                </a:tc>
                <a:tc>
                  <a:txBody>
                    <a:bodyPr/>
                    <a:lstStyle/>
                    <a:p>
                      <a:pPr algn="ctr"/>
                      <a:r>
                        <a:rPr lang="en-US" sz="1400" dirty="0"/>
                        <a:t>43</a:t>
                      </a:r>
                      <a:endParaRPr lang="en-IE" sz="1400" dirty="0"/>
                    </a:p>
                  </a:txBody>
                  <a:tcPr anchor="ctr"/>
                </a:tc>
                <a:extLst>
                  <a:ext uri="{0D108BD9-81ED-4DB2-BD59-A6C34878D82A}">
                    <a16:rowId xmlns:a16="http://schemas.microsoft.com/office/drawing/2014/main" val="817257903"/>
                  </a:ext>
                </a:extLst>
              </a:tr>
            </a:tbl>
          </a:graphicData>
        </a:graphic>
      </p:graphicFrame>
      <p:pic>
        <p:nvPicPr>
          <p:cNvPr id="2" name="Picture 1"/>
          <p:cNvPicPr>
            <a:picLocks noChangeAspect="1"/>
          </p:cNvPicPr>
          <p:nvPr/>
        </p:nvPicPr>
        <p:blipFill>
          <a:blip r:embed="rId2"/>
          <a:stretch>
            <a:fillRect/>
          </a:stretch>
        </p:blipFill>
        <p:spPr>
          <a:xfrm>
            <a:off x="8912772" y="1097279"/>
            <a:ext cx="3140393" cy="3300413"/>
          </a:xfrm>
          <a:prstGeom prst="rect">
            <a:avLst/>
          </a:prstGeom>
        </p:spPr>
      </p:pic>
      <p:pic>
        <p:nvPicPr>
          <p:cNvPr id="5" name="Picture 4"/>
          <p:cNvPicPr>
            <a:picLocks noChangeAspect="1"/>
          </p:cNvPicPr>
          <p:nvPr/>
        </p:nvPicPr>
        <p:blipFill>
          <a:blip r:embed="rId3"/>
          <a:stretch>
            <a:fillRect/>
          </a:stretch>
        </p:blipFill>
        <p:spPr>
          <a:xfrm>
            <a:off x="5665072" y="4605813"/>
            <a:ext cx="5097304" cy="1933099"/>
          </a:xfrm>
          <a:prstGeom prst="rect">
            <a:avLst/>
          </a:prstGeom>
        </p:spPr>
      </p:pic>
      <p:sp>
        <p:nvSpPr>
          <p:cNvPr id="4" name="Rectangle 3"/>
          <p:cNvSpPr/>
          <p:nvPr/>
        </p:nvSpPr>
        <p:spPr>
          <a:xfrm>
            <a:off x="336328" y="6261913"/>
            <a:ext cx="5475893"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200" b="0" i="0" u="none" strike="noStrike" kern="1200" cap="none" spc="0" normalizeH="0" baseline="0" noProof="0" dirty="0">
                <a:ln>
                  <a:noFill/>
                </a:ln>
                <a:solidFill>
                  <a:srgbClr val="222222"/>
                </a:solidFill>
                <a:effectLst/>
                <a:uLnTx/>
                <a:uFillTx/>
                <a:latin typeface="Calibri" panose="020F0502020204030204"/>
                <a:ea typeface="+mn-ea"/>
                <a:cs typeface="+mn-cs"/>
              </a:rPr>
              <a:t>P. GAO, et al. </a:t>
            </a:r>
            <a:r>
              <a:rPr kumimoji="0" lang="en-IE" sz="1200" b="0" i="1" u="none" strike="noStrike" kern="1200" cap="none" spc="0" normalizeH="0" baseline="0" noProof="0" dirty="0">
                <a:ln>
                  <a:noFill/>
                </a:ln>
                <a:solidFill>
                  <a:srgbClr val="222222"/>
                </a:solidFill>
                <a:effectLst/>
                <a:uLnTx/>
                <a:uFillTx/>
                <a:latin typeface="Calibri" panose="020F0502020204030204"/>
                <a:ea typeface="+mn-ea"/>
                <a:cs typeface="+mn-cs"/>
              </a:rPr>
              <a:t>Superconductor Science and Technology</a:t>
            </a:r>
            <a:r>
              <a:rPr kumimoji="0" lang="en-IE" sz="1200" b="0" i="0" u="none" strike="noStrike" kern="1200" cap="none" spc="0" normalizeH="0" baseline="0" noProof="0" dirty="0">
                <a:ln>
                  <a:noFill/>
                </a:ln>
                <a:solidFill>
                  <a:srgbClr val="222222"/>
                </a:solidFill>
                <a:effectLst/>
                <a:uLnTx/>
                <a:uFillTx/>
                <a:latin typeface="Calibri" panose="020F0502020204030204"/>
                <a:ea typeface="+mn-ea"/>
                <a:cs typeface="+mn-cs"/>
              </a:rPr>
              <a:t>, 2020, vol. 33, no 4, p. 044015.</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336328" y="5029495"/>
            <a:ext cx="532874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Properties of HTS tape obtained from smearing of isotropic properties of individual components at 77 K.</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lide Number Placeholder 7">
            <a:extLst>
              <a:ext uri="{FF2B5EF4-FFF2-40B4-BE49-F238E27FC236}">
                <a16:creationId xmlns:a16="http://schemas.microsoft.com/office/drawing/2014/main" id="{252E196C-B597-8BFD-C558-CADCC40CCBD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295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A8B6386-B0DA-869F-D7D5-8ACB5C606AB0}"/>
              </a:ext>
            </a:extLst>
          </p:cNvPr>
          <p:cNvPicPr>
            <a:picLocks noChangeAspect="1"/>
          </p:cNvPicPr>
          <p:nvPr/>
        </p:nvPicPr>
        <p:blipFill>
          <a:blip r:embed="rId2"/>
          <a:stretch>
            <a:fillRect/>
          </a:stretch>
        </p:blipFill>
        <p:spPr>
          <a:xfrm rot="5400000">
            <a:off x="8937100" y="125590"/>
            <a:ext cx="2308254" cy="3044304"/>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Introduction: Loads</a:t>
            </a:r>
          </a:p>
        </p:txBody>
      </p:sp>
      <p:graphicFrame>
        <p:nvGraphicFramePr>
          <p:cNvPr id="15" name="Table 14">
            <a:extLst>
              <a:ext uri="{FF2B5EF4-FFF2-40B4-BE49-F238E27FC236}">
                <a16:creationId xmlns:a16="http://schemas.microsoft.com/office/drawing/2014/main" id="{9428053D-92DB-2A6A-C94D-79234E200B21}"/>
              </a:ext>
            </a:extLst>
          </p:cNvPr>
          <p:cNvGraphicFramePr>
            <a:graphicFrameLocks noGrp="1"/>
          </p:cNvGraphicFramePr>
          <p:nvPr/>
        </p:nvGraphicFramePr>
        <p:xfrm>
          <a:off x="446550" y="1862209"/>
          <a:ext cx="5972257" cy="4351347"/>
        </p:xfrm>
        <a:graphic>
          <a:graphicData uri="http://schemas.openxmlformats.org/drawingml/2006/table">
            <a:tbl>
              <a:tblPr firstRow="1" firstCol="1" bandRow="1">
                <a:tableStyleId>{125E5076-3810-47DD-B79F-674D7AD40C01}</a:tableStyleId>
              </a:tblPr>
              <a:tblGrid>
                <a:gridCol w="494103">
                  <a:extLst>
                    <a:ext uri="{9D8B030D-6E8A-4147-A177-3AD203B41FA5}">
                      <a16:colId xmlns:a16="http://schemas.microsoft.com/office/drawing/2014/main" val="2456698070"/>
                    </a:ext>
                  </a:extLst>
                </a:gridCol>
                <a:gridCol w="537986">
                  <a:extLst>
                    <a:ext uri="{9D8B030D-6E8A-4147-A177-3AD203B41FA5}">
                      <a16:colId xmlns:a16="http://schemas.microsoft.com/office/drawing/2014/main" val="2165949354"/>
                    </a:ext>
                  </a:extLst>
                </a:gridCol>
                <a:gridCol w="525428">
                  <a:extLst>
                    <a:ext uri="{9D8B030D-6E8A-4147-A177-3AD203B41FA5}">
                      <a16:colId xmlns:a16="http://schemas.microsoft.com/office/drawing/2014/main" val="2935007456"/>
                    </a:ext>
                  </a:extLst>
                </a:gridCol>
                <a:gridCol w="566242">
                  <a:extLst>
                    <a:ext uri="{9D8B030D-6E8A-4147-A177-3AD203B41FA5}">
                      <a16:colId xmlns:a16="http://schemas.microsoft.com/office/drawing/2014/main" val="370070576"/>
                    </a:ext>
                  </a:extLst>
                </a:gridCol>
                <a:gridCol w="553683">
                  <a:extLst>
                    <a:ext uri="{9D8B030D-6E8A-4147-A177-3AD203B41FA5}">
                      <a16:colId xmlns:a16="http://schemas.microsoft.com/office/drawing/2014/main" val="4075151047"/>
                    </a:ext>
                  </a:extLst>
                </a:gridCol>
                <a:gridCol w="494103">
                  <a:extLst>
                    <a:ext uri="{9D8B030D-6E8A-4147-A177-3AD203B41FA5}">
                      <a16:colId xmlns:a16="http://schemas.microsoft.com/office/drawing/2014/main" val="3084763094"/>
                    </a:ext>
                  </a:extLst>
                </a:gridCol>
                <a:gridCol w="494103">
                  <a:extLst>
                    <a:ext uri="{9D8B030D-6E8A-4147-A177-3AD203B41FA5}">
                      <a16:colId xmlns:a16="http://schemas.microsoft.com/office/drawing/2014/main" val="3481071613"/>
                    </a:ext>
                  </a:extLst>
                </a:gridCol>
                <a:gridCol w="494103">
                  <a:extLst>
                    <a:ext uri="{9D8B030D-6E8A-4147-A177-3AD203B41FA5}">
                      <a16:colId xmlns:a16="http://schemas.microsoft.com/office/drawing/2014/main" val="2430431696"/>
                    </a:ext>
                  </a:extLst>
                </a:gridCol>
                <a:gridCol w="632968">
                  <a:extLst>
                    <a:ext uri="{9D8B030D-6E8A-4147-A177-3AD203B41FA5}">
                      <a16:colId xmlns:a16="http://schemas.microsoft.com/office/drawing/2014/main" val="2507310254"/>
                    </a:ext>
                  </a:extLst>
                </a:gridCol>
                <a:gridCol w="589769">
                  <a:extLst>
                    <a:ext uri="{9D8B030D-6E8A-4147-A177-3AD203B41FA5}">
                      <a16:colId xmlns:a16="http://schemas.microsoft.com/office/drawing/2014/main" val="3416386330"/>
                    </a:ext>
                  </a:extLst>
                </a:gridCol>
                <a:gridCol w="589769">
                  <a:extLst>
                    <a:ext uri="{9D8B030D-6E8A-4147-A177-3AD203B41FA5}">
                      <a16:colId xmlns:a16="http://schemas.microsoft.com/office/drawing/2014/main" val="2320892591"/>
                    </a:ext>
                  </a:extLst>
                </a:gridCol>
              </a:tblGrid>
              <a:tr h="198198">
                <a:tc>
                  <a:txBody>
                    <a:bodyPr/>
                    <a:lstStyle/>
                    <a:p>
                      <a:pPr algn="ctr">
                        <a:spcAft>
                          <a:spcPts val="400"/>
                        </a:spcAft>
                      </a:pPr>
                      <a:r>
                        <a:rPr lang="en-IE" sz="1100">
                          <a:effectLst/>
                        </a:rPr>
                        <a:t>Coil</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Rc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Zc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dirty="0">
                          <a:effectLst/>
                        </a:rPr>
                        <a:t>DR [m]</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DZ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NR</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NZ</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I [A]</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dirty="0">
                          <a:effectLst/>
                        </a:rPr>
                        <a:t>It [</a:t>
                      </a:r>
                      <a:r>
                        <a:rPr lang="en-IE" sz="1100" dirty="0" err="1">
                          <a:effectLst/>
                        </a:rPr>
                        <a:t>MAt</a:t>
                      </a:r>
                      <a:r>
                        <a:rPr lang="en-IE" sz="1100" dirty="0">
                          <a:effectLst/>
                        </a:rPr>
                        <a:t>]</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US" sz="900" dirty="0" err="1">
                          <a:effectLst/>
                          <a:latin typeface="Arial" panose="020B0604020202020204" pitchFamily="34" charset="0"/>
                          <a:ea typeface="Times New Roman" panose="02020603050405020304" pitchFamily="18" charset="0"/>
                          <a:cs typeface="Times New Roman" panose="02020603050405020304" pitchFamily="18" charset="0"/>
                        </a:rPr>
                        <a:t>Fz</a:t>
                      </a:r>
                      <a:r>
                        <a:rPr lang="en-US" sz="900" dirty="0">
                          <a:effectLst/>
                          <a:latin typeface="Arial" panose="020B0604020202020204" pitchFamily="34" charset="0"/>
                          <a:ea typeface="Times New Roman" panose="02020603050405020304" pitchFamily="18" charset="0"/>
                          <a:cs typeface="Times New Roman" panose="02020603050405020304" pitchFamily="18" charset="0"/>
                        </a:rPr>
                        <a:t> [MN]</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marL="0" marR="0" lvl="0" indent="0" algn="ctr" defTabSz="914400" rtl="0" eaLnBrk="1" fontAlgn="auto" latinLnBrk="0" hangingPunct="1">
                        <a:lnSpc>
                          <a:spcPct val="100000"/>
                        </a:lnSpc>
                        <a:spcBef>
                          <a:spcPts val="0"/>
                        </a:spcBef>
                        <a:spcAft>
                          <a:spcPts val="400"/>
                        </a:spcAft>
                        <a:buClrTx/>
                        <a:buSzTx/>
                        <a:buFontTx/>
                        <a:buNone/>
                        <a:tabLst/>
                        <a:defRPr/>
                      </a:pPr>
                      <a:r>
                        <a:rPr lang="en-US" sz="900" dirty="0" err="1">
                          <a:effectLst/>
                          <a:latin typeface="Arial" panose="020B0604020202020204" pitchFamily="34" charset="0"/>
                          <a:ea typeface="Times New Roman" panose="02020603050405020304" pitchFamily="18" charset="0"/>
                          <a:cs typeface="Times New Roman" panose="02020603050405020304" pitchFamily="18" charset="0"/>
                        </a:rPr>
                        <a:t>Fz</a:t>
                      </a:r>
                      <a:r>
                        <a:rPr lang="en-US" sz="900" dirty="0">
                          <a:effectLst/>
                          <a:latin typeface="Arial" panose="020B0604020202020204" pitchFamily="34" charset="0"/>
                          <a:ea typeface="Times New Roman" panose="02020603050405020304" pitchFamily="18" charset="0"/>
                          <a:cs typeface="Times New Roman" panose="02020603050405020304" pitchFamily="18" charset="0"/>
                        </a:rPr>
                        <a:t> [MN]</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extLst>
                  <a:ext uri="{0D108BD9-81ED-4DB2-BD59-A6C34878D82A}">
                    <a16:rowId xmlns:a16="http://schemas.microsoft.com/office/drawing/2014/main" val="1332430806"/>
                  </a:ext>
                </a:extLst>
              </a:tr>
              <a:tr h="189189">
                <a:tc>
                  <a:txBody>
                    <a:bodyPr/>
                    <a:lstStyle/>
                    <a:p>
                      <a:pPr algn="ctr" fontAlgn="b"/>
                      <a:r>
                        <a:rPr lang="en-IE" sz="1100" b="0" i="0" u="none" strike="noStrike" dirty="0">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0.849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-0.185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0.498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58905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14.137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251.2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251.2</a:t>
                      </a:r>
                    </a:p>
                  </a:txBody>
                  <a:tcPr marL="9525" marR="9525" marT="9525" marB="0" anchor="ctr"/>
                </a:tc>
                <a:extLst>
                  <a:ext uri="{0D108BD9-81ED-4DB2-BD59-A6C34878D82A}">
                    <a16:rowId xmlns:a16="http://schemas.microsoft.com/office/drawing/2014/main" val="3748138214"/>
                  </a:ext>
                </a:extLst>
              </a:tr>
              <a:tr h="180180">
                <a:tc>
                  <a:txBody>
                    <a:bodyPr/>
                    <a:lstStyle/>
                    <a:p>
                      <a:pPr algn="ctr" fontAlgn="b"/>
                      <a:r>
                        <a:rPr lang="en-IE" sz="1100" b="0"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60710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15.785</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59.50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59.51</a:t>
                      </a:r>
                    </a:p>
                  </a:txBody>
                  <a:tcPr marL="9525" marR="9525" marT="9525" marB="0" anchor="ctr"/>
                </a:tc>
                <a:extLst>
                  <a:ext uri="{0D108BD9-81ED-4DB2-BD59-A6C34878D82A}">
                    <a16:rowId xmlns:a16="http://schemas.microsoft.com/office/drawing/2014/main" val="1403233369"/>
                  </a:ext>
                </a:extLst>
              </a:tr>
              <a:tr h="180180">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60392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15.702</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-101.0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-101.0</a:t>
                      </a:r>
                    </a:p>
                  </a:txBody>
                  <a:tcPr marL="9525" marR="9525" marT="9525" marB="0" anchor="ctr"/>
                </a:tc>
                <a:extLst>
                  <a:ext uri="{0D108BD9-81ED-4DB2-BD59-A6C34878D82A}">
                    <a16:rowId xmlns:a16="http://schemas.microsoft.com/office/drawing/2014/main" val="3315893051"/>
                  </a:ext>
                </a:extLst>
              </a:tr>
              <a:tr h="180180">
                <a:tc>
                  <a:txBody>
                    <a:bodyPr/>
                    <a:lstStyle/>
                    <a:p>
                      <a:pPr algn="ctr" fontAlgn="b"/>
                      <a:r>
                        <a:rPr lang="en-IE" sz="1100" b="0" i="0" u="none" strike="noStrike">
                          <a:solidFill>
                            <a:schemeClr val="bg1"/>
                          </a:solidFill>
                          <a:effectLst/>
                          <a:latin typeface="Calibri" panose="020F0502020204030204" pitchFamily="34" charset="0"/>
                        </a:rPr>
                        <a:t>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0.808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2.365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51654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10.331</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-101.4</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-101.4</a:t>
                      </a:r>
                    </a:p>
                  </a:txBody>
                  <a:tcPr marL="9525" marR="9525" marT="9525" marB="0" anchor="ctr"/>
                </a:tc>
                <a:extLst>
                  <a:ext uri="{0D108BD9-81ED-4DB2-BD59-A6C34878D82A}">
                    <a16:rowId xmlns:a16="http://schemas.microsoft.com/office/drawing/2014/main" val="498983653"/>
                  </a:ext>
                </a:extLst>
              </a:tr>
              <a:tr h="180180">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0.766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0.332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47469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7.595</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-58.48</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-58.48</a:t>
                      </a:r>
                    </a:p>
                  </a:txBody>
                  <a:tcPr marL="9525" marR="9525" marT="9525" marB="0" anchor="ctr"/>
                </a:tc>
                <a:extLst>
                  <a:ext uri="{0D108BD9-81ED-4DB2-BD59-A6C34878D82A}">
                    <a16:rowId xmlns:a16="http://schemas.microsoft.com/office/drawing/2014/main" val="1106287372"/>
                  </a:ext>
                </a:extLst>
              </a:tr>
              <a:tr h="180180">
                <a:tc>
                  <a:txBody>
                    <a:bodyPr/>
                    <a:lstStyle/>
                    <a:p>
                      <a:pPr algn="ctr" fontAlgn="b"/>
                      <a:r>
                        <a:rPr lang="en-IE" sz="1100" b="0" i="0" u="none" strike="noStrike">
                          <a:solidFill>
                            <a:schemeClr val="bg1"/>
                          </a:solidFill>
                          <a:effectLst/>
                          <a:latin typeface="Calibri" panose="020F0502020204030204" pitchFamily="34" charset="0"/>
                        </a:rPr>
                        <a:t>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4.065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46504</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4.650</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-17.10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-17.10</a:t>
                      </a:r>
                    </a:p>
                  </a:txBody>
                  <a:tcPr marL="9525" marR="9525" marT="9525" marB="0" anchor="ctr"/>
                </a:tc>
                <a:extLst>
                  <a:ext uri="{0D108BD9-81ED-4DB2-BD59-A6C34878D82A}">
                    <a16:rowId xmlns:a16="http://schemas.microsoft.com/office/drawing/2014/main" val="489948435"/>
                  </a:ext>
                </a:extLst>
              </a:tr>
              <a:tr h="180180">
                <a:tc>
                  <a:txBody>
                    <a:bodyPr/>
                    <a:lstStyle/>
                    <a:p>
                      <a:pPr algn="ctr" fontAlgn="b"/>
                      <a:r>
                        <a:rPr lang="en-IE" sz="1100" b="0"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0.745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4.708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0.291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46293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3.240</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-16.60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-16.60</a:t>
                      </a:r>
                    </a:p>
                  </a:txBody>
                  <a:tcPr marL="9525" marR="9525" marT="9525" marB="0" anchor="ctr"/>
                </a:tc>
                <a:extLst>
                  <a:ext uri="{0D108BD9-81ED-4DB2-BD59-A6C34878D82A}">
                    <a16:rowId xmlns:a16="http://schemas.microsoft.com/office/drawing/2014/main" val="2938447759"/>
                  </a:ext>
                </a:extLst>
              </a:tr>
              <a:tr h="180180">
                <a:tc>
                  <a:txBody>
                    <a:bodyPr/>
                    <a:lstStyle/>
                    <a:p>
                      <a:pPr algn="ctr" fontAlgn="b"/>
                      <a:r>
                        <a:rPr lang="en-IE" sz="1100" b="0"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5.423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53168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2.658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-2.179</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-2.177</a:t>
                      </a:r>
                    </a:p>
                  </a:txBody>
                  <a:tcPr marL="9525" marR="9525" marT="9525" marB="0" anchor="ctr"/>
                </a:tc>
                <a:extLst>
                  <a:ext uri="{0D108BD9-81ED-4DB2-BD59-A6C34878D82A}">
                    <a16:rowId xmlns:a16="http://schemas.microsoft.com/office/drawing/2014/main" val="2796659243"/>
                  </a:ext>
                </a:extLst>
              </a:tr>
              <a:tr h="180180">
                <a:tc>
                  <a:txBody>
                    <a:bodyPr/>
                    <a:lstStyle/>
                    <a:p>
                      <a:pPr algn="ctr" fontAlgn="b"/>
                      <a:r>
                        <a:rPr lang="en-IE" sz="1100" b="0" i="0" u="none" strike="noStrike">
                          <a:solidFill>
                            <a:schemeClr val="bg1"/>
                          </a:solidFill>
                          <a:effectLst/>
                          <a:latin typeface="Calibri" panose="020F0502020204030204" pitchFamily="34" charset="0"/>
                        </a:rPr>
                        <a:t>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43280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2.597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-5.691</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-5.69</a:t>
                      </a:r>
                    </a:p>
                  </a:txBody>
                  <a:tcPr marL="9525" marR="9525" marT="9525" marB="0" anchor="ctr"/>
                </a:tc>
                <a:extLst>
                  <a:ext uri="{0D108BD9-81ED-4DB2-BD59-A6C34878D82A}">
                    <a16:rowId xmlns:a16="http://schemas.microsoft.com/office/drawing/2014/main" val="2156845006"/>
                  </a:ext>
                </a:extLst>
              </a:tr>
              <a:tr h="180180">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6.915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42146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2.529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-2.609</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-2.608</a:t>
                      </a:r>
                    </a:p>
                  </a:txBody>
                  <a:tcPr marL="9525" marR="9525" marT="9525" marB="0" anchor="ctr"/>
                </a:tc>
                <a:extLst>
                  <a:ext uri="{0D108BD9-81ED-4DB2-BD59-A6C34878D82A}">
                    <a16:rowId xmlns:a16="http://schemas.microsoft.com/office/drawing/2014/main" val="3175659798"/>
                  </a:ext>
                </a:extLst>
              </a:tr>
              <a:tr h="180180">
                <a:tc>
                  <a:txBody>
                    <a:bodyPr/>
                    <a:lstStyle/>
                    <a:p>
                      <a:pPr algn="ctr" fontAlgn="b"/>
                      <a:r>
                        <a:rPr lang="en-IE" sz="1100" b="0" i="0" u="none" strike="noStrike">
                          <a:solidFill>
                            <a:schemeClr val="bg1"/>
                          </a:solidFill>
                          <a:effectLst/>
                          <a:latin typeface="Calibri" panose="020F0502020204030204" pitchFamily="34" charset="0"/>
                        </a:rPr>
                        <a:t>11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7.765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49452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1.978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-1.687</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-1.686</a:t>
                      </a:r>
                    </a:p>
                  </a:txBody>
                  <a:tcPr marL="9525" marR="9525" marT="9525" marB="0" anchor="ctr"/>
                </a:tc>
                <a:extLst>
                  <a:ext uri="{0D108BD9-81ED-4DB2-BD59-A6C34878D82A}">
                    <a16:rowId xmlns:a16="http://schemas.microsoft.com/office/drawing/2014/main" val="2068247680"/>
                  </a:ext>
                </a:extLst>
              </a:tr>
              <a:tr h="180180">
                <a:tc>
                  <a:txBody>
                    <a:bodyPr/>
                    <a:lstStyle/>
                    <a:p>
                      <a:pPr algn="ctr" fontAlgn="b"/>
                      <a:r>
                        <a:rPr lang="en-IE" sz="1100" b="0"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8.615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44183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1.767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-0.9150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-0.9147</a:t>
                      </a:r>
                    </a:p>
                  </a:txBody>
                  <a:tcPr marL="9525" marR="9525" marT="9525" marB="0" anchor="ctr"/>
                </a:tc>
                <a:extLst>
                  <a:ext uri="{0D108BD9-81ED-4DB2-BD59-A6C34878D82A}">
                    <a16:rowId xmlns:a16="http://schemas.microsoft.com/office/drawing/2014/main" val="727684940"/>
                  </a:ext>
                </a:extLst>
              </a:tr>
              <a:tr h="180180">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9.465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39567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1.583</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-0.7432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-0.7428</a:t>
                      </a:r>
                    </a:p>
                  </a:txBody>
                  <a:tcPr marL="9525" marR="9525" marT="9525" marB="0" anchor="ctr"/>
                </a:tc>
                <a:extLst>
                  <a:ext uri="{0D108BD9-81ED-4DB2-BD59-A6C34878D82A}">
                    <a16:rowId xmlns:a16="http://schemas.microsoft.com/office/drawing/2014/main" val="479208445"/>
                  </a:ext>
                </a:extLst>
              </a:tr>
              <a:tr h="180180">
                <a:tc>
                  <a:txBody>
                    <a:bodyPr/>
                    <a:lstStyle/>
                    <a:p>
                      <a:pPr algn="ctr" fontAlgn="b"/>
                      <a:r>
                        <a:rPr lang="en-IE" sz="1100" b="0" i="0" u="none" strike="noStrike">
                          <a:solidFill>
                            <a:schemeClr val="bg1"/>
                          </a:solidFill>
                          <a:effectLst/>
                          <a:latin typeface="Calibri" panose="020F0502020204030204" pitchFamily="34" charset="0"/>
                        </a:rPr>
                        <a:t>14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32713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1.309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-0.1610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-0.1603</a:t>
                      </a:r>
                    </a:p>
                  </a:txBody>
                  <a:tcPr marL="9525" marR="9525" marT="9525" marB="0" anchor="ctr"/>
                </a:tc>
                <a:extLst>
                  <a:ext uri="{0D108BD9-81ED-4DB2-BD59-A6C34878D82A}">
                    <a16:rowId xmlns:a16="http://schemas.microsoft.com/office/drawing/2014/main" val="503864055"/>
                  </a:ext>
                </a:extLst>
              </a:tr>
              <a:tr h="180180">
                <a:tc>
                  <a:txBody>
                    <a:bodyPr/>
                    <a:lstStyle/>
                    <a:p>
                      <a:pPr algn="ctr" fontAlgn="b"/>
                      <a:r>
                        <a:rPr lang="en-IE" sz="1100" b="0" i="0" u="none" strike="noStrike">
                          <a:solidFill>
                            <a:schemeClr val="bg1"/>
                          </a:solidFill>
                          <a:effectLst/>
                          <a:latin typeface="Calibri" panose="020F0502020204030204" pitchFamily="34" charset="0"/>
                        </a:rPr>
                        <a:t>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10.958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46717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0.934</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-0.8960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-0.8958</a:t>
                      </a:r>
                    </a:p>
                  </a:txBody>
                  <a:tcPr marL="9525" marR="9525" marT="9525" marB="0" anchor="ctr"/>
                </a:tc>
                <a:extLst>
                  <a:ext uri="{0D108BD9-81ED-4DB2-BD59-A6C34878D82A}">
                    <a16:rowId xmlns:a16="http://schemas.microsoft.com/office/drawing/2014/main" val="3726453304"/>
                  </a:ext>
                </a:extLst>
              </a:tr>
              <a:tr h="180180">
                <a:tc>
                  <a:txBody>
                    <a:bodyPr/>
                    <a:lstStyle/>
                    <a:p>
                      <a:pPr algn="ctr" fontAlgn="b"/>
                      <a:r>
                        <a:rPr lang="en-IE" sz="1100" b="0" i="0" u="none" strike="noStrike">
                          <a:solidFill>
                            <a:schemeClr val="bg1"/>
                          </a:solidFill>
                          <a:effectLst/>
                          <a:latin typeface="Calibri" panose="020F0502020204030204" pitchFamily="34" charset="0"/>
                        </a:rPr>
                        <a:t>16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11.673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45905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0.918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0.3742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0.3754</a:t>
                      </a:r>
                    </a:p>
                  </a:txBody>
                  <a:tcPr marL="9525" marR="9525" marT="9525" marB="0" anchor="ctr"/>
                </a:tc>
                <a:extLst>
                  <a:ext uri="{0D108BD9-81ED-4DB2-BD59-A6C34878D82A}">
                    <a16:rowId xmlns:a16="http://schemas.microsoft.com/office/drawing/2014/main" val="1244730726"/>
                  </a:ext>
                </a:extLst>
              </a:tr>
              <a:tr h="180180">
                <a:tc>
                  <a:txBody>
                    <a:bodyPr/>
                    <a:lstStyle/>
                    <a:p>
                      <a:pPr algn="ctr" fontAlgn="b"/>
                      <a:r>
                        <a:rPr lang="en-IE" sz="1100" b="0" i="0" u="none" strike="noStrike">
                          <a:solidFill>
                            <a:schemeClr val="bg1"/>
                          </a:solidFill>
                          <a:effectLst/>
                          <a:latin typeface="Calibri" panose="020F0502020204030204" pitchFamily="34" charset="0"/>
                        </a:rPr>
                        <a:t>17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12.315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52310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1.046</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-0.3951</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-0.3941</a:t>
                      </a:r>
                    </a:p>
                  </a:txBody>
                  <a:tcPr marL="9525" marR="9525" marT="9525" marB="0" anchor="ctr"/>
                </a:tc>
                <a:extLst>
                  <a:ext uri="{0D108BD9-81ED-4DB2-BD59-A6C34878D82A}">
                    <a16:rowId xmlns:a16="http://schemas.microsoft.com/office/drawing/2014/main" val="4024407827"/>
                  </a:ext>
                </a:extLst>
              </a:tr>
              <a:tr h="180180">
                <a:tc>
                  <a:txBody>
                    <a:bodyPr/>
                    <a:lstStyle/>
                    <a:p>
                      <a:pPr algn="ctr" fontAlgn="b"/>
                      <a:r>
                        <a:rPr lang="en-IE" sz="1100" b="0" i="0" u="none" strike="noStrike">
                          <a:solidFill>
                            <a:schemeClr val="bg1"/>
                          </a:solidFill>
                          <a:effectLst/>
                          <a:latin typeface="Calibri" panose="020F0502020204030204" pitchFamily="34" charset="0"/>
                        </a:rPr>
                        <a:t>18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13.165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56056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1.121</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-0.0839</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-0.08169</a:t>
                      </a:r>
                    </a:p>
                  </a:txBody>
                  <a:tcPr marL="9525" marR="9525" marT="9525" marB="0" anchor="ctr"/>
                </a:tc>
                <a:extLst>
                  <a:ext uri="{0D108BD9-81ED-4DB2-BD59-A6C34878D82A}">
                    <a16:rowId xmlns:a16="http://schemas.microsoft.com/office/drawing/2014/main" val="1556889985"/>
                  </a:ext>
                </a:extLst>
              </a:tr>
              <a:tr h="180180">
                <a:tc>
                  <a:txBody>
                    <a:bodyPr/>
                    <a:lstStyle/>
                    <a:p>
                      <a:pPr algn="ctr" fontAlgn="b"/>
                      <a:r>
                        <a:rPr lang="en-IE" sz="1100" b="0" i="0" u="none" strike="noStrike">
                          <a:solidFill>
                            <a:schemeClr val="bg1"/>
                          </a:solidFill>
                          <a:effectLst/>
                          <a:latin typeface="Calibri" panose="020F0502020204030204" pitchFamily="34" charset="0"/>
                        </a:rPr>
                        <a:t>19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14.015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51602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1.032</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-0.0973</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-0.09354</a:t>
                      </a:r>
                    </a:p>
                  </a:txBody>
                  <a:tcPr marL="9525" marR="9525" marT="9525" marB="0" anchor="ctr"/>
                </a:tc>
                <a:extLst>
                  <a:ext uri="{0D108BD9-81ED-4DB2-BD59-A6C34878D82A}">
                    <a16:rowId xmlns:a16="http://schemas.microsoft.com/office/drawing/2014/main" val="240593336"/>
                  </a:ext>
                </a:extLst>
              </a:tr>
              <a:tr h="180180">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14.865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51376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1.028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-0.0427</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-0.03481</a:t>
                      </a:r>
                    </a:p>
                  </a:txBody>
                  <a:tcPr marL="9525" marR="9525" marT="9525" marB="0" anchor="ctr"/>
                </a:tc>
                <a:extLst>
                  <a:ext uri="{0D108BD9-81ED-4DB2-BD59-A6C34878D82A}">
                    <a16:rowId xmlns:a16="http://schemas.microsoft.com/office/drawing/2014/main" val="2483589804"/>
                  </a:ext>
                </a:extLst>
              </a:tr>
              <a:tr h="180180">
                <a:tc>
                  <a:txBody>
                    <a:bodyPr/>
                    <a:lstStyle/>
                    <a:p>
                      <a:pPr algn="ctr" fontAlgn="b"/>
                      <a:r>
                        <a:rPr lang="en-IE" sz="1100" b="0" i="0" u="none" strike="noStrike">
                          <a:solidFill>
                            <a:schemeClr val="bg1"/>
                          </a:solidFill>
                          <a:effectLst/>
                          <a:latin typeface="Calibri" panose="020F0502020204030204" pitchFamily="34" charset="0"/>
                        </a:rPr>
                        <a:t>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50471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1.009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-0.0091</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0.01137</a:t>
                      </a:r>
                    </a:p>
                  </a:txBody>
                  <a:tcPr marL="9525" marR="9525" marT="9525" marB="0" anchor="ctr"/>
                </a:tc>
                <a:extLst>
                  <a:ext uri="{0D108BD9-81ED-4DB2-BD59-A6C34878D82A}">
                    <a16:rowId xmlns:a16="http://schemas.microsoft.com/office/drawing/2014/main" val="1014485156"/>
                  </a:ext>
                </a:extLst>
              </a:tr>
              <a:tr h="180180">
                <a:tc>
                  <a:txBody>
                    <a:bodyPr/>
                    <a:lstStyle/>
                    <a:p>
                      <a:pPr algn="ctr" fontAlgn="b"/>
                      <a:r>
                        <a:rPr lang="en-IE" sz="1100" b="0" i="0" u="none" strike="noStrike">
                          <a:solidFill>
                            <a:schemeClr val="bg1"/>
                          </a:solidFill>
                          <a:effectLst/>
                          <a:latin typeface="Calibri" panose="020F0502020204030204" pitchFamily="34" charset="0"/>
                        </a:rPr>
                        <a:t>22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16.565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52861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1.057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-0.0188</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0.06418</a:t>
                      </a:r>
                    </a:p>
                  </a:txBody>
                  <a:tcPr marL="9525" marR="9525" marT="9525" marB="0" anchor="ctr"/>
                </a:tc>
                <a:extLst>
                  <a:ext uri="{0D108BD9-81ED-4DB2-BD59-A6C34878D82A}">
                    <a16:rowId xmlns:a16="http://schemas.microsoft.com/office/drawing/2014/main" val="1445656027"/>
                  </a:ext>
                </a:extLst>
              </a:tr>
              <a:tr h="180180">
                <a:tc>
                  <a:txBody>
                    <a:bodyPr/>
                    <a:lstStyle/>
                    <a:p>
                      <a:pPr algn="ctr" fontAlgn="b"/>
                      <a:r>
                        <a:rPr lang="en-IE" sz="1100" b="0" i="0" u="none" strike="noStrike">
                          <a:solidFill>
                            <a:schemeClr val="bg1"/>
                          </a:solidFill>
                          <a:effectLst/>
                          <a:latin typeface="Calibri" panose="020F0502020204030204" pitchFamily="34" charset="0"/>
                        </a:rPr>
                        <a:t>23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17.415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57438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1.149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-0.9872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-0.3138</a:t>
                      </a:r>
                    </a:p>
                  </a:txBody>
                  <a:tcPr marL="9525" marR="9525" marT="9525" marB="0" anchor="ctr"/>
                </a:tc>
                <a:extLst>
                  <a:ext uri="{0D108BD9-81ED-4DB2-BD59-A6C34878D82A}">
                    <a16:rowId xmlns:a16="http://schemas.microsoft.com/office/drawing/2014/main" val="3180211932"/>
                  </a:ext>
                </a:extLst>
              </a:tr>
            </a:tbl>
          </a:graphicData>
        </a:graphic>
      </p:graphicFrame>
      <p:sp>
        <p:nvSpPr>
          <p:cNvPr id="4" name="TextBox 3">
            <a:extLst>
              <a:ext uri="{FF2B5EF4-FFF2-40B4-BE49-F238E27FC236}">
                <a16:creationId xmlns:a16="http://schemas.microsoft.com/office/drawing/2014/main" id="{AC75C620-4322-AE5E-F9B8-25BB51423CEF}"/>
              </a:ext>
            </a:extLst>
          </p:cNvPr>
          <p:cNvSpPr txBox="1"/>
          <p:nvPr/>
        </p:nvSpPr>
        <p:spPr>
          <a:xfrm>
            <a:off x="6568409" y="4509810"/>
            <a:ext cx="5623591" cy="1785104"/>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pre-compression needed to keep the coils together.</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Gravity load is not considered.</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Cool-down is not considered.</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Only Lorentz forces applied.</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cyclic loading considered (fatigue).</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Arrow: Down 6">
            <a:extLst>
              <a:ext uri="{FF2B5EF4-FFF2-40B4-BE49-F238E27FC236}">
                <a16:creationId xmlns:a16="http://schemas.microsoft.com/office/drawing/2014/main" id="{76807471-BC40-ECDF-0F5E-D05CFEC600F1}"/>
              </a:ext>
            </a:extLst>
          </p:cNvPr>
          <p:cNvSpPr/>
          <p:nvPr/>
        </p:nvSpPr>
        <p:spPr>
          <a:xfrm>
            <a:off x="5397661" y="1276325"/>
            <a:ext cx="363894" cy="50385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B609D66-98E7-DA55-A4C1-B2BCAE23BF38}"/>
              </a:ext>
            </a:extLst>
          </p:cNvPr>
          <p:cNvSpPr txBox="1"/>
          <p:nvPr/>
        </p:nvSpPr>
        <p:spPr>
          <a:xfrm>
            <a:off x="3569660" y="1256958"/>
            <a:ext cx="182800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Net Vertical Forces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(without chicane coils)</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19E92FB0-9B50-DFE3-F417-A6F0BD17CF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Arrow: Down 1">
            <a:extLst>
              <a:ext uri="{FF2B5EF4-FFF2-40B4-BE49-F238E27FC236}">
                <a16:creationId xmlns:a16="http://schemas.microsoft.com/office/drawing/2014/main" id="{A421B738-C016-5124-7088-4E256B459E4C}"/>
              </a:ext>
            </a:extLst>
          </p:cNvPr>
          <p:cNvSpPr/>
          <p:nvPr/>
        </p:nvSpPr>
        <p:spPr>
          <a:xfrm>
            <a:off x="5983035" y="1276851"/>
            <a:ext cx="363894" cy="50385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F42F00C-7F77-49A7-06E6-44F834FBA1BC}"/>
              </a:ext>
            </a:extLst>
          </p:cNvPr>
          <p:cNvSpPr txBox="1"/>
          <p:nvPr/>
        </p:nvSpPr>
        <p:spPr>
          <a:xfrm>
            <a:off x="6471963" y="1256958"/>
            <a:ext cx="1577932"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Net Vertical Forces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(with chicane coils)</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4ADBC25E-89AB-3D09-8321-E5E5DCB38F40}"/>
              </a:ext>
            </a:extLst>
          </p:cNvPr>
          <p:cNvSpPr/>
          <p:nvPr/>
        </p:nvSpPr>
        <p:spPr>
          <a:xfrm>
            <a:off x="5234730" y="5486400"/>
            <a:ext cx="1254558" cy="808661"/>
          </a:xfrm>
          <a:prstGeom prst="roundRect">
            <a:avLst>
              <a:gd name="adj" fmla="val 8497"/>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9" name="Chart 18">
            <a:extLst>
              <a:ext uri="{FF2B5EF4-FFF2-40B4-BE49-F238E27FC236}">
                <a16:creationId xmlns:a16="http://schemas.microsoft.com/office/drawing/2014/main" id="{EE0E973E-42EB-1258-6344-45B8C20C803B}"/>
              </a:ext>
            </a:extLst>
          </p:cNvPr>
          <p:cNvGraphicFramePr>
            <a:graphicFrameLocks/>
          </p:cNvGraphicFramePr>
          <p:nvPr/>
        </p:nvGraphicFramePr>
        <p:xfrm>
          <a:off x="6937694" y="1780178"/>
          <a:ext cx="5167620" cy="28199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993108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a:extLst>
              <a:ext uri="{FF2B5EF4-FFF2-40B4-BE49-F238E27FC236}">
                <a16:creationId xmlns:a16="http://schemas.microsoft.com/office/drawing/2014/main" id="{AB25994D-7029-D756-B567-B75A4E26AF1F}"/>
              </a:ext>
            </a:extLst>
          </p:cNvPr>
          <p:cNvPicPr>
            <a:picLocks noChangeAspect="1"/>
          </p:cNvPicPr>
          <p:nvPr/>
        </p:nvPicPr>
        <p:blipFill>
          <a:blip r:embed="rId2"/>
          <a:stretch>
            <a:fillRect/>
          </a:stretch>
        </p:blipFill>
        <p:spPr>
          <a:xfrm>
            <a:off x="10914492" y="1764789"/>
            <a:ext cx="1243013" cy="1017270"/>
          </a:xfrm>
          <a:prstGeom prst="rect">
            <a:avLst/>
          </a:prstGeom>
        </p:spPr>
      </p:pic>
      <p:pic>
        <p:nvPicPr>
          <p:cNvPr id="46" name="Picture 45">
            <a:extLst>
              <a:ext uri="{FF2B5EF4-FFF2-40B4-BE49-F238E27FC236}">
                <a16:creationId xmlns:a16="http://schemas.microsoft.com/office/drawing/2014/main" id="{EAE95086-76A9-8C47-6E93-AA51BE4E78C2}"/>
              </a:ext>
            </a:extLst>
          </p:cNvPr>
          <p:cNvPicPr>
            <a:picLocks noChangeAspect="1"/>
          </p:cNvPicPr>
          <p:nvPr/>
        </p:nvPicPr>
        <p:blipFill>
          <a:blip r:embed="rId3"/>
          <a:stretch>
            <a:fillRect/>
          </a:stretch>
        </p:blipFill>
        <p:spPr>
          <a:xfrm>
            <a:off x="5117219" y="5087881"/>
            <a:ext cx="1405509" cy="1042797"/>
          </a:xfrm>
          <a:prstGeom prst="rect">
            <a:avLst/>
          </a:prstGeom>
        </p:spPr>
      </p:pic>
      <p:pic>
        <p:nvPicPr>
          <p:cNvPr id="45" name="Picture 44">
            <a:extLst>
              <a:ext uri="{FF2B5EF4-FFF2-40B4-BE49-F238E27FC236}">
                <a16:creationId xmlns:a16="http://schemas.microsoft.com/office/drawing/2014/main" id="{B93E9C4E-C752-E64C-D698-44F90D6A33AB}"/>
              </a:ext>
            </a:extLst>
          </p:cNvPr>
          <p:cNvPicPr>
            <a:picLocks noChangeAspect="1"/>
          </p:cNvPicPr>
          <p:nvPr/>
        </p:nvPicPr>
        <p:blipFill>
          <a:blip r:embed="rId4"/>
          <a:stretch>
            <a:fillRect/>
          </a:stretch>
        </p:blipFill>
        <p:spPr>
          <a:xfrm>
            <a:off x="2520747" y="5094087"/>
            <a:ext cx="1202436" cy="896112"/>
          </a:xfrm>
          <a:prstGeom prst="rect">
            <a:avLst/>
          </a:prstGeom>
        </p:spPr>
      </p:pic>
      <p:pic>
        <p:nvPicPr>
          <p:cNvPr id="28" name="Picture 27">
            <a:extLst>
              <a:ext uri="{FF2B5EF4-FFF2-40B4-BE49-F238E27FC236}">
                <a16:creationId xmlns:a16="http://schemas.microsoft.com/office/drawing/2014/main" id="{1657C857-EC1A-BD2D-6B80-EF494EC47811}"/>
              </a:ext>
            </a:extLst>
          </p:cNvPr>
          <p:cNvPicPr>
            <a:picLocks noChangeAspect="1"/>
          </p:cNvPicPr>
          <p:nvPr/>
        </p:nvPicPr>
        <p:blipFill>
          <a:blip r:embed="rId5"/>
          <a:stretch>
            <a:fillRect/>
          </a:stretch>
        </p:blipFill>
        <p:spPr>
          <a:xfrm>
            <a:off x="7179188" y="3460039"/>
            <a:ext cx="1353026" cy="1118711"/>
          </a:xfrm>
          <a:prstGeom prst="rect">
            <a:avLst/>
          </a:prstGeom>
        </p:spPr>
      </p:pic>
      <p:pic>
        <p:nvPicPr>
          <p:cNvPr id="27" name="Picture 26">
            <a:extLst>
              <a:ext uri="{FF2B5EF4-FFF2-40B4-BE49-F238E27FC236}">
                <a16:creationId xmlns:a16="http://schemas.microsoft.com/office/drawing/2014/main" id="{335A6386-6247-63F7-8E97-025D55549E42}"/>
              </a:ext>
            </a:extLst>
          </p:cNvPr>
          <p:cNvPicPr>
            <a:picLocks noChangeAspect="1"/>
          </p:cNvPicPr>
          <p:nvPr/>
        </p:nvPicPr>
        <p:blipFill>
          <a:blip r:embed="rId6"/>
          <a:stretch>
            <a:fillRect/>
          </a:stretch>
        </p:blipFill>
        <p:spPr>
          <a:xfrm>
            <a:off x="2521832" y="3463706"/>
            <a:ext cx="1343025" cy="1138714"/>
          </a:xfrm>
          <a:prstGeom prst="rect">
            <a:avLst/>
          </a:prstGeom>
        </p:spPr>
      </p:pic>
      <p:pic>
        <p:nvPicPr>
          <p:cNvPr id="13" name="Picture 12">
            <a:extLst>
              <a:ext uri="{FF2B5EF4-FFF2-40B4-BE49-F238E27FC236}">
                <a16:creationId xmlns:a16="http://schemas.microsoft.com/office/drawing/2014/main" id="{C8BAA59A-F141-1385-C0CF-659BD2247A28}"/>
              </a:ext>
            </a:extLst>
          </p:cNvPr>
          <p:cNvPicPr>
            <a:picLocks noChangeAspect="1"/>
          </p:cNvPicPr>
          <p:nvPr/>
        </p:nvPicPr>
        <p:blipFill>
          <a:blip r:embed="rId7"/>
          <a:stretch>
            <a:fillRect/>
          </a:stretch>
        </p:blipFill>
        <p:spPr>
          <a:xfrm>
            <a:off x="2662470" y="1837826"/>
            <a:ext cx="995839" cy="1144429"/>
          </a:xfrm>
          <a:prstGeom prst="rect">
            <a:avLst/>
          </a:prstGeom>
        </p:spPr>
      </p:pic>
      <p:pic>
        <p:nvPicPr>
          <p:cNvPr id="14" name="Picture 13">
            <a:extLst>
              <a:ext uri="{FF2B5EF4-FFF2-40B4-BE49-F238E27FC236}">
                <a16:creationId xmlns:a16="http://schemas.microsoft.com/office/drawing/2014/main" id="{DB25200D-A355-7BA5-6103-2BB695401DA4}"/>
              </a:ext>
            </a:extLst>
          </p:cNvPr>
          <p:cNvPicPr>
            <a:picLocks noChangeAspect="1"/>
          </p:cNvPicPr>
          <p:nvPr/>
        </p:nvPicPr>
        <p:blipFill>
          <a:blip r:embed="rId8"/>
          <a:stretch>
            <a:fillRect/>
          </a:stretch>
        </p:blipFill>
        <p:spPr>
          <a:xfrm>
            <a:off x="7133324" y="1814967"/>
            <a:ext cx="1015841" cy="1131570"/>
          </a:xfrm>
          <a:prstGeom prst="rect">
            <a:avLst/>
          </a:prstGeom>
        </p:spPr>
      </p:pic>
      <p:sp>
        <p:nvSpPr>
          <p:cNvPr id="7" name="Rectangle: Rounded Corners 6">
            <a:extLst>
              <a:ext uri="{FF2B5EF4-FFF2-40B4-BE49-F238E27FC236}">
                <a16:creationId xmlns:a16="http://schemas.microsoft.com/office/drawing/2014/main" id="{85F05AB0-961E-F230-D84D-91E7C2CB4525}"/>
              </a:ext>
            </a:extLst>
          </p:cNvPr>
          <p:cNvSpPr/>
          <p:nvPr/>
        </p:nvSpPr>
        <p:spPr>
          <a:xfrm>
            <a:off x="4886881" y="1259364"/>
            <a:ext cx="3722914" cy="4278479"/>
          </a:xfrm>
          <a:prstGeom prst="roundRect">
            <a:avLst>
              <a:gd name="adj" fmla="val 6255"/>
            </a:avLst>
          </a:prstGeom>
          <a:solidFill>
            <a:srgbClr val="00B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Rounded Corners 7">
            <a:extLst>
              <a:ext uri="{FF2B5EF4-FFF2-40B4-BE49-F238E27FC236}">
                <a16:creationId xmlns:a16="http://schemas.microsoft.com/office/drawing/2014/main" id="{58D6E609-03B9-2667-4B36-2E526A1F2F49}"/>
              </a:ext>
            </a:extLst>
          </p:cNvPr>
          <p:cNvSpPr/>
          <p:nvPr/>
        </p:nvSpPr>
        <p:spPr>
          <a:xfrm>
            <a:off x="9391020" y="2535264"/>
            <a:ext cx="2626157" cy="3002580"/>
          </a:xfrm>
          <a:prstGeom prst="roundRect">
            <a:avLst>
              <a:gd name="adj" fmla="val 6255"/>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607982D8-8744-7042-A528-0DF948F40BC2}"/>
              </a:ext>
            </a:extLst>
          </p:cNvPr>
          <p:cNvSpPr/>
          <p:nvPr/>
        </p:nvSpPr>
        <p:spPr>
          <a:xfrm>
            <a:off x="125080" y="1262313"/>
            <a:ext cx="3933668" cy="4278479"/>
          </a:xfrm>
          <a:prstGeom prst="roundRect">
            <a:avLst>
              <a:gd name="adj" fmla="val 6255"/>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Analysis Strategy: Overview</a:t>
            </a:r>
          </a:p>
        </p:txBody>
      </p:sp>
      <p:sp>
        <p:nvSpPr>
          <p:cNvPr id="2" name="TextBox 1">
            <a:extLst>
              <a:ext uri="{FF2B5EF4-FFF2-40B4-BE49-F238E27FC236}">
                <a16:creationId xmlns:a16="http://schemas.microsoft.com/office/drawing/2014/main" id="{0567B054-E4CE-ECF4-823B-9CD00C48886F}"/>
              </a:ext>
            </a:extLst>
          </p:cNvPr>
          <p:cNvSpPr txBox="1"/>
          <p:nvPr/>
        </p:nvSpPr>
        <p:spPr>
          <a:xfrm>
            <a:off x="125079" y="1466097"/>
            <a:ext cx="389549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2-D Axis. Global Electromagnetic Model</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40C79DD2-4F76-323F-C543-F09F61EC9749}"/>
              </a:ext>
            </a:extLst>
          </p:cNvPr>
          <p:cNvSpPr txBox="1"/>
          <p:nvPr/>
        </p:nvSpPr>
        <p:spPr>
          <a:xfrm>
            <a:off x="125079" y="2982256"/>
            <a:ext cx="38791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2-D Axis. Local Electromagnetic Model I</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2FE80B00-356E-08E0-BDA9-4ED04D33FACF}"/>
              </a:ext>
            </a:extLst>
          </p:cNvPr>
          <p:cNvSpPr txBox="1"/>
          <p:nvPr/>
        </p:nvSpPr>
        <p:spPr>
          <a:xfrm>
            <a:off x="96224" y="4730191"/>
            <a:ext cx="393684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2-D Axis. Local Electromagnetic Model II</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24CE1E69-352C-DD6B-A56D-AD9727050A77}"/>
              </a:ext>
            </a:extLst>
          </p:cNvPr>
          <p:cNvSpPr txBox="1"/>
          <p:nvPr/>
        </p:nvSpPr>
        <p:spPr>
          <a:xfrm>
            <a:off x="4971204" y="1466097"/>
            <a:ext cx="34512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2-D Axis. Global Mechanical Model</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BD67620D-24D5-3D6F-05CC-EB3101986DC8}"/>
              </a:ext>
            </a:extLst>
          </p:cNvPr>
          <p:cNvSpPr txBox="1"/>
          <p:nvPr/>
        </p:nvSpPr>
        <p:spPr>
          <a:xfrm>
            <a:off x="5021533" y="2982255"/>
            <a:ext cx="343491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2-D Axis. Local Mechanical Model I</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3F6F72E-A6A2-DB50-67FD-57B5C6B3AA05}"/>
              </a:ext>
            </a:extLst>
          </p:cNvPr>
          <p:cNvSpPr txBox="1"/>
          <p:nvPr/>
        </p:nvSpPr>
        <p:spPr>
          <a:xfrm>
            <a:off x="5021533" y="4730191"/>
            <a:ext cx="34926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2-D Axis. Local Mechanical Model II</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1A6FB238-6573-302B-DFAF-7738A27AE589}"/>
              </a:ext>
            </a:extLst>
          </p:cNvPr>
          <p:cNvSpPr txBox="1"/>
          <p:nvPr/>
        </p:nvSpPr>
        <p:spPr>
          <a:xfrm>
            <a:off x="9436843" y="1346974"/>
            <a:ext cx="252121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3-D Homogenization Model</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Arrow: Right 17">
            <a:extLst>
              <a:ext uri="{FF2B5EF4-FFF2-40B4-BE49-F238E27FC236}">
                <a16:creationId xmlns:a16="http://schemas.microsoft.com/office/drawing/2014/main" id="{5E1E88E5-4022-B945-ECD4-9711E42A287B}"/>
              </a:ext>
            </a:extLst>
          </p:cNvPr>
          <p:cNvSpPr/>
          <p:nvPr/>
        </p:nvSpPr>
        <p:spPr>
          <a:xfrm>
            <a:off x="3933311" y="1354781"/>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Arrow: Right 18">
            <a:extLst>
              <a:ext uri="{FF2B5EF4-FFF2-40B4-BE49-F238E27FC236}">
                <a16:creationId xmlns:a16="http://schemas.microsoft.com/office/drawing/2014/main" id="{7F863EE0-2843-3DAE-975D-084126A700E5}"/>
              </a:ext>
            </a:extLst>
          </p:cNvPr>
          <p:cNvSpPr/>
          <p:nvPr/>
        </p:nvSpPr>
        <p:spPr>
          <a:xfrm>
            <a:off x="3933311" y="2874534"/>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Arrow: Right 19">
            <a:extLst>
              <a:ext uri="{FF2B5EF4-FFF2-40B4-BE49-F238E27FC236}">
                <a16:creationId xmlns:a16="http://schemas.microsoft.com/office/drawing/2014/main" id="{C98B2269-768D-21DF-F935-B2E005653003}"/>
              </a:ext>
            </a:extLst>
          </p:cNvPr>
          <p:cNvSpPr/>
          <p:nvPr/>
        </p:nvSpPr>
        <p:spPr>
          <a:xfrm>
            <a:off x="3933311" y="4622469"/>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Arrow: Right 20">
            <a:extLst>
              <a:ext uri="{FF2B5EF4-FFF2-40B4-BE49-F238E27FC236}">
                <a16:creationId xmlns:a16="http://schemas.microsoft.com/office/drawing/2014/main" id="{C72B1D2C-4277-19FF-7FF9-851260A6CF68}"/>
              </a:ext>
            </a:extLst>
          </p:cNvPr>
          <p:cNvSpPr/>
          <p:nvPr/>
        </p:nvSpPr>
        <p:spPr>
          <a:xfrm rot="5400000">
            <a:off x="1517653" y="2126530"/>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Arrow: Right 21">
            <a:extLst>
              <a:ext uri="{FF2B5EF4-FFF2-40B4-BE49-F238E27FC236}">
                <a16:creationId xmlns:a16="http://schemas.microsoft.com/office/drawing/2014/main" id="{4EA48699-65B7-853E-1AFB-15D60C6129BC}"/>
              </a:ext>
            </a:extLst>
          </p:cNvPr>
          <p:cNvSpPr/>
          <p:nvPr/>
        </p:nvSpPr>
        <p:spPr>
          <a:xfrm rot="5400000">
            <a:off x="1517653" y="3774910"/>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Arrow: Right 22">
            <a:extLst>
              <a:ext uri="{FF2B5EF4-FFF2-40B4-BE49-F238E27FC236}">
                <a16:creationId xmlns:a16="http://schemas.microsoft.com/office/drawing/2014/main" id="{24AF8D15-9D90-2919-5A04-BB19804D455B}"/>
              </a:ext>
            </a:extLst>
          </p:cNvPr>
          <p:cNvSpPr/>
          <p:nvPr/>
        </p:nvSpPr>
        <p:spPr>
          <a:xfrm rot="5400000">
            <a:off x="6254049" y="2119583"/>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Arrow: Right 23">
            <a:extLst>
              <a:ext uri="{FF2B5EF4-FFF2-40B4-BE49-F238E27FC236}">
                <a16:creationId xmlns:a16="http://schemas.microsoft.com/office/drawing/2014/main" id="{7FD2E7DE-78A4-A584-ADD3-00C6B5DD145C}"/>
              </a:ext>
            </a:extLst>
          </p:cNvPr>
          <p:cNvSpPr/>
          <p:nvPr/>
        </p:nvSpPr>
        <p:spPr>
          <a:xfrm rot="5400000">
            <a:off x="6254049" y="3767332"/>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Arrow: Right 24">
            <a:extLst>
              <a:ext uri="{FF2B5EF4-FFF2-40B4-BE49-F238E27FC236}">
                <a16:creationId xmlns:a16="http://schemas.microsoft.com/office/drawing/2014/main" id="{E866F7E2-653D-07D2-C901-1346FEFDA8E5}"/>
              </a:ext>
            </a:extLst>
          </p:cNvPr>
          <p:cNvSpPr/>
          <p:nvPr/>
        </p:nvSpPr>
        <p:spPr>
          <a:xfrm rot="10800000">
            <a:off x="8422470" y="1348464"/>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F1F36AF-3C43-0845-8079-AEC47501C81D}"/>
              </a:ext>
            </a:extLst>
          </p:cNvPr>
          <p:cNvSpPr txBox="1"/>
          <p:nvPr/>
        </p:nvSpPr>
        <p:spPr>
          <a:xfrm>
            <a:off x="3882707" y="2008733"/>
            <a:ext cx="12115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Nodal EM forces</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D1118362-9740-6F13-F9D2-447ECF4C8B9B}"/>
              </a:ext>
            </a:extLst>
          </p:cNvPr>
          <p:cNvSpPr txBox="1"/>
          <p:nvPr/>
        </p:nvSpPr>
        <p:spPr>
          <a:xfrm>
            <a:off x="132781" y="2154454"/>
            <a:ext cx="177467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Boundary conditions (A</a:t>
            </a:r>
            <a:r>
              <a:rPr kumimoji="0" lang="en-US" sz="1200" b="0" i="0" u="none" strike="noStrike" kern="1200" cap="none" spc="0" normalizeH="0" baseline="-25000" noProof="0" dirty="0">
                <a:ln>
                  <a:noFill/>
                </a:ln>
                <a:solidFill>
                  <a:prstClr val="black"/>
                </a:solidFill>
                <a:effectLst/>
                <a:uLnTx/>
                <a:uFillTx/>
                <a:latin typeface="Calibri" panose="020F0502020204030204"/>
                <a:ea typeface="+mn-ea"/>
                <a:cs typeface="+mn-cs"/>
              </a:rPr>
              <a:t>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EA2C5E08-DADF-F531-9F4D-425D42631E03}"/>
              </a:ext>
            </a:extLst>
          </p:cNvPr>
          <p:cNvSpPr txBox="1"/>
          <p:nvPr/>
        </p:nvSpPr>
        <p:spPr>
          <a:xfrm>
            <a:off x="132780" y="3914466"/>
            <a:ext cx="177467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Boundary conditions (A</a:t>
            </a:r>
            <a:r>
              <a:rPr kumimoji="0" lang="en-US" sz="1200" b="0" i="0" u="none" strike="noStrike" kern="1200" cap="none" spc="0" normalizeH="0" baseline="-25000" noProof="0" dirty="0">
                <a:ln>
                  <a:noFill/>
                </a:ln>
                <a:solidFill>
                  <a:prstClr val="black"/>
                </a:solidFill>
                <a:effectLst/>
                <a:uLnTx/>
                <a:uFillTx/>
                <a:latin typeface="Calibri" panose="020F0502020204030204"/>
                <a:ea typeface="+mn-ea"/>
                <a:cs typeface="+mn-cs"/>
              </a:rPr>
              <a:t>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AF9A249C-5D4F-67F9-01F9-6F75A8A71D5E}"/>
              </a:ext>
            </a:extLst>
          </p:cNvPr>
          <p:cNvSpPr txBox="1"/>
          <p:nvPr/>
        </p:nvSpPr>
        <p:spPr>
          <a:xfrm>
            <a:off x="3882707" y="3515788"/>
            <a:ext cx="12115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Nodal EM forces</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5E287011-74FE-B24D-7185-E95D5A023BBA}"/>
              </a:ext>
            </a:extLst>
          </p:cNvPr>
          <p:cNvSpPr txBox="1"/>
          <p:nvPr/>
        </p:nvSpPr>
        <p:spPr>
          <a:xfrm>
            <a:off x="3882707" y="5282384"/>
            <a:ext cx="12115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Nodal EM forces</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21642525-FFA5-FFB0-A31F-00F51DE00F70}"/>
              </a:ext>
            </a:extLst>
          </p:cNvPr>
          <p:cNvSpPr txBox="1"/>
          <p:nvPr/>
        </p:nvSpPr>
        <p:spPr>
          <a:xfrm>
            <a:off x="4243129" y="2485261"/>
            <a:ext cx="19369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Boundary conditions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u</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r</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u</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2B8565DA-2658-8BB4-DA23-D26256D03BFD}"/>
              </a:ext>
            </a:extLst>
          </p:cNvPr>
          <p:cNvSpPr txBox="1"/>
          <p:nvPr/>
        </p:nvSpPr>
        <p:spPr>
          <a:xfrm>
            <a:off x="4243129" y="4156538"/>
            <a:ext cx="1936925"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Boundary conditions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u</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r</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u</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5" name="Arrow: Right 34">
            <a:extLst>
              <a:ext uri="{FF2B5EF4-FFF2-40B4-BE49-F238E27FC236}">
                <a16:creationId xmlns:a16="http://schemas.microsoft.com/office/drawing/2014/main" id="{2DDF4147-1FFC-1DD8-913B-2BE4B9122942}"/>
              </a:ext>
            </a:extLst>
          </p:cNvPr>
          <p:cNvSpPr/>
          <p:nvPr/>
        </p:nvSpPr>
        <p:spPr>
          <a:xfrm>
            <a:off x="8422470" y="2874534"/>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Arrow: Right 35">
            <a:extLst>
              <a:ext uri="{FF2B5EF4-FFF2-40B4-BE49-F238E27FC236}">
                <a16:creationId xmlns:a16="http://schemas.microsoft.com/office/drawing/2014/main" id="{274CA436-E6D9-4690-C542-17F44C7C0CDD}"/>
              </a:ext>
            </a:extLst>
          </p:cNvPr>
          <p:cNvSpPr/>
          <p:nvPr/>
        </p:nvSpPr>
        <p:spPr>
          <a:xfrm>
            <a:off x="8422470" y="4622469"/>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TextBox 36">
            <a:extLst>
              <a:ext uri="{FF2B5EF4-FFF2-40B4-BE49-F238E27FC236}">
                <a16:creationId xmlns:a16="http://schemas.microsoft.com/office/drawing/2014/main" id="{1B0B1BBF-9BCF-52EE-67C9-81D73A202F87}"/>
              </a:ext>
            </a:extLst>
          </p:cNvPr>
          <p:cNvSpPr txBox="1"/>
          <p:nvPr/>
        </p:nvSpPr>
        <p:spPr>
          <a:xfrm>
            <a:off x="9507255" y="2874534"/>
            <a:ext cx="2385717"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Assessment Jacket and Turn Insulation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(ITER Magnet Structural Design Criteria)</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27BB9E00-CF20-3BB1-95E4-A6BC1FA6F679}"/>
              </a:ext>
            </a:extLst>
          </p:cNvPr>
          <p:cNvSpPr txBox="1"/>
          <p:nvPr/>
        </p:nvSpPr>
        <p:spPr>
          <a:xfrm>
            <a:off x="9507255" y="4730190"/>
            <a:ext cx="238571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Assessment HTS Tapes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(Tensile and shear stresses)</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7B1BE535-86BE-0403-86D6-8E8B440D7B72}"/>
              </a:ext>
            </a:extLst>
          </p:cNvPr>
          <p:cNvSpPr txBox="1"/>
          <p:nvPr/>
        </p:nvSpPr>
        <p:spPr>
          <a:xfrm>
            <a:off x="7771837" y="2003419"/>
            <a:ext cx="2582438"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WP mechanical properties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(E</a:t>
            </a:r>
            <a:r>
              <a:rPr kumimoji="0" lang="en-US" sz="1200" b="0" i="0" u="none" strike="noStrike" kern="1200" cap="none" spc="0" normalizeH="0" baseline="-25000" noProof="0" dirty="0">
                <a:ln>
                  <a:noFill/>
                </a:ln>
                <a:solidFill>
                  <a:prstClr val="black"/>
                </a:solidFill>
                <a:effectLst/>
                <a:uLnTx/>
                <a:uFillTx/>
                <a:latin typeface="Calibri" panose="020F0502020204030204"/>
                <a:ea typeface="+mn-ea"/>
                <a:cs typeface="+mn-cs"/>
              </a:rPr>
              <a:t>x</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y</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ν</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xy</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ν</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ν</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yz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G</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xy</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G</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G</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yz</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C8073F2D-C046-97D2-98B0-775F32DA8725}"/>
              </a:ext>
            </a:extLst>
          </p:cNvPr>
          <p:cNvSpPr txBox="1"/>
          <p:nvPr/>
        </p:nvSpPr>
        <p:spPr>
          <a:xfrm>
            <a:off x="294511" y="5981023"/>
            <a:ext cx="459237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Fully parametric model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automatized with ANSYS Parametric Design Language</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(APDL).</a:t>
            </a:r>
          </a:p>
        </p:txBody>
      </p:sp>
      <p:sp>
        <p:nvSpPr>
          <p:cNvPr id="41" name="TextBox 40">
            <a:extLst>
              <a:ext uri="{FF2B5EF4-FFF2-40B4-BE49-F238E27FC236}">
                <a16:creationId xmlns:a16="http://schemas.microsoft.com/office/drawing/2014/main" id="{84F976B4-94E1-4E23-C224-B14942FB4DA0}"/>
              </a:ext>
            </a:extLst>
          </p:cNvPr>
          <p:cNvSpPr txBox="1"/>
          <p:nvPr/>
        </p:nvSpPr>
        <p:spPr>
          <a:xfrm>
            <a:off x="5421677" y="6394277"/>
            <a:ext cx="27688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3-D Homogenization Model</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Arrow: Right 41">
            <a:extLst>
              <a:ext uri="{FF2B5EF4-FFF2-40B4-BE49-F238E27FC236}">
                <a16:creationId xmlns:a16="http://schemas.microsoft.com/office/drawing/2014/main" id="{4DA9CC53-1EFD-0D7E-8CE5-0DF13A97B470}"/>
              </a:ext>
            </a:extLst>
          </p:cNvPr>
          <p:cNvSpPr/>
          <p:nvPr/>
        </p:nvSpPr>
        <p:spPr>
          <a:xfrm rot="16200000">
            <a:off x="6262225" y="5475281"/>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TextBox 42">
            <a:extLst>
              <a:ext uri="{FF2B5EF4-FFF2-40B4-BE49-F238E27FC236}">
                <a16:creationId xmlns:a16="http://schemas.microsoft.com/office/drawing/2014/main" id="{E1C34D68-D869-3033-53F7-180720547ECC}"/>
              </a:ext>
            </a:extLst>
          </p:cNvPr>
          <p:cNvSpPr txBox="1"/>
          <p:nvPr/>
        </p:nvSpPr>
        <p:spPr>
          <a:xfrm>
            <a:off x="6919683" y="5709734"/>
            <a:ext cx="2623795"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Tape mechanical properties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(E</a:t>
            </a:r>
            <a:r>
              <a:rPr kumimoji="0" lang="en-US" sz="1200" b="0" i="0" u="none" strike="noStrike" kern="1200" cap="none" spc="0" normalizeH="0" baseline="-25000" noProof="0" dirty="0">
                <a:ln>
                  <a:noFill/>
                </a:ln>
                <a:solidFill>
                  <a:prstClr val="black"/>
                </a:solidFill>
                <a:effectLst/>
                <a:uLnTx/>
                <a:uFillTx/>
                <a:latin typeface="Calibri" panose="020F0502020204030204"/>
                <a:ea typeface="+mn-ea"/>
                <a:cs typeface="+mn-cs"/>
              </a:rPr>
              <a:t>x</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y</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200" b="0" i="0" u="none" strike="noStrike" kern="1200" cap="none" spc="0" normalizeH="0" baseline="-25000" noProof="0" dirty="0" err="1">
                <a:ln>
                  <a:noFill/>
                </a:ln>
                <a:solidFill>
                  <a:prstClr val="black"/>
                </a:solidFill>
                <a:effectLst/>
                <a:uLnTx/>
                <a:uFillTx/>
                <a:latin typeface="Calibri" panose="020F0502020204030204"/>
                <a:ea typeface="+mn-ea"/>
                <a:cs typeface="+mn-cs"/>
              </a:rPr>
              <a:t>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ν</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xy</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ν</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ν</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yz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G</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xy</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G</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xz</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G</a:t>
            </a:r>
            <a:r>
              <a:rPr kumimoji="0" lang="en-US" sz="1200" b="0" i="0" u="none" strike="noStrike" kern="1200" cap="none" spc="0" normalizeH="0" baseline="-25000" noProof="0" dirty="0" err="1">
                <a:ln>
                  <a:noFill/>
                </a:ln>
                <a:solidFill>
                  <a:prstClr val="black"/>
                </a:solidFill>
                <a:effectLst/>
                <a:uLnTx/>
                <a:uFillTx/>
                <a:latin typeface="Calibri" panose="020F0502020204030204" pitchFamily="34" charset="0"/>
                <a:ea typeface="+mn-ea"/>
                <a:cs typeface="Calibri" panose="020F0502020204030204" pitchFamily="34" charset="0"/>
              </a:rPr>
              <a:t>yz</a:t>
            </a:r>
            <a:r>
              <a:rPr kumimoji="0" lang="en-US"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p:cNvSpPr txBox="1"/>
          <p:nvPr/>
        </p:nvSpPr>
        <p:spPr>
          <a:xfrm>
            <a:off x="1142760" y="841046"/>
            <a:ext cx="184377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Magnetic Models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TextBox 43"/>
          <p:cNvSpPr txBox="1"/>
          <p:nvPr/>
        </p:nvSpPr>
        <p:spPr>
          <a:xfrm>
            <a:off x="5741952" y="836171"/>
            <a:ext cx="204440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Mechanical Models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lide Number Placeholder 10">
            <a:extLst>
              <a:ext uri="{FF2B5EF4-FFF2-40B4-BE49-F238E27FC236}">
                <a16:creationId xmlns:a16="http://schemas.microsoft.com/office/drawing/2014/main" id="{62BE9E06-6DB7-DB53-A2F1-50E7D9F50DA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619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Analysis Strategy: Global Models</a:t>
            </a:r>
          </a:p>
        </p:txBody>
      </p:sp>
      <p:pic>
        <p:nvPicPr>
          <p:cNvPr id="4" name="Picture 3">
            <a:extLst>
              <a:ext uri="{FF2B5EF4-FFF2-40B4-BE49-F238E27FC236}">
                <a16:creationId xmlns:a16="http://schemas.microsoft.com/office/drawing/2014/main" id="{10C8EBE7-D979-BF7B-B73A-17418478B732}"/>
              </a:ext>
            </a:extLst>
          </p:cNvPr>
          <p:cNvPicPr>
            <a:picLocks noChangeAspect="1"/>
          </p:cNvPicPr>
          <p:nvPr/>
        </p:nvPicPr>
        <p:blipFill>
          <a:blip r:embed="rId2"/>
          <a:stretch>
            <a:fillRect/>
          </a:stretch>
        </p:blipFill>
        <p:spPr>
          <a:xfrm>
            <a:off x="210393" y="1328249"/>
            <a:ext cx="4315301" cy="4959191"/>
          </a:xfrm>
          <a:prstGeom prst="rect">
            <a:avLst/>
          </a:prstGeom>
        </p:spPr>
      </p:pic>
      <p:sp>
        <p:nvSpPr>
          <p:cNvPr id="5" name="TextBox 4">
            <a:extLst>
              <a:ext uri="{FF2B5EF4-FFF2-40B4-BE49-F238E27FC236}">
                <a16:creationId xmlns:a16="http://schemas.microsoft.com/office/drawing/2014/main" id="{5818BBCA-54AD-4FDC-93FD-15FF7F944D2E}"/>
              </a:ext>
            </a:extLst>
          </p:cNvPr>
          <p:cNvSpPr txBox="1"/>
          <p:nvPr/>
        </p:nvSpPr>
        <p:spPr>
          <a:xfrm>
            <a:off x="1597509" y="878531"/>
            <a:ext cx="190629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Magnetic Field [T]</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A61049D7-857F-295A-5F35-34ADCB15B6B6}"/>
              </a:ext>
            </a:extLst>
          </p:cNvPr>
          <p:cNvPicPr>
            <a:picLocks noChangeAspect="1"/>
          </p:cNvPicPr>
          <p:nvPr/>
        </p:nvPicPr>
        <p:blipFill>
          <a:blip r:embed="rId3"/>
          <a:stretch>
            <a:fillRect/>
          </a:stretch>
        </p:blipFill>
        <p:spPr>
          <a:xfrm>
            <a:off x="4837164" y="1356109"/>
            <a:ext cx="4401979" cy="4903470"/>
          </a:xfrm>
          <a:prstGeom prst="rect">
            <a:avLst/>
          </a:prstGeom>
        </p:spPr>
      </p:pic>
      <p:sp>
        <p:nvSpPr>
          <p:cNvPr id="8" name="TextBox 7">
            <a:extLst>
              <a:ext uri="{FF2B5EF4-FFF2-40B4-BE49-F238E27FC236}">
                <a16:creationId xmlns:a16="http://schemas.microsoft.com/office/drawing/2014/main" id="{CCCE9252-D289-A43E-C907-43FF010F5EC3}"/>
              </a:ext>
            </a:extLst>
          </p:cNvPr>
          <p:cNvSpPr txBox="1"/>
          <p:nvPr/>
        </p:nvSpPr>
        <p:spPr>
          <a:xfrm>
            <a:off x="6116522" y="878531"/>
            <a:ext cx="18785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Displacement [m]</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094E967-922E-4BAD-A3B5-94D99EDAF1B1}"/>
              </a:ext>
            </a:extLst>
          </p:cNvPr>
          <p:cNvSpPr txBox="1"/>
          <p:nvPr/>
        </p:nvSpPr>
        <p:spPr>
          <a:xfrm>
            <a:off x="5883232" y="5111205"/>
            <a:ext cx="2988510" cy="1184940"/>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Homogenized WP.</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Frictional contact between coils.</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No pre-compression force applied.</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Boundary Condition: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u</a:t>
            </a:r>
            <a:r>
              <a:rPr kumimoji="0" lang="en-US" sz="1400" b="0" i="0" u="none" strike="noStrike" kern="1200" cap="none" spc="0" normalizeH="0" baseline="-25000" noProof="0" dirty="0" err="1">
                <a:ln>
                  <a:noFill/>
                </a:ln>
                <a:solidFill>
                  <a:prstClr val="black"/>
                </a:solidFill>
                <a:effectLst/>
                <a:uLnTx/>
                <a:uFillTx/>
                <a:latin typeface="Calibri" panose="020F0502020204030204"/>
                <a:ea typeface="+mn-ea"/>
                <a:cs typeface="+mn-cs"/>
              </a:rPr>
              <a:t>y</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 0</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2" name="Straight Arrow Connector 11">
            <a:extLst>
              <a:ext uri="{FF2B5EF4-FFF2-40B4-BE49-F238E27FC236}">
                <a16:creationId xmlns:a16="http://schemas.microsoft.com/office/drawing/2014/main" id="{C711424C-537E-42E4-7297-CE46399A6208}"/>
              </a:ext>
            </a:extLst>
          </p:cNvPr>
          <p:cNvCxnSpPr>
            <a:cxnSpLocks/>
          </p:cNvCxnSpPr>
          <p:nvPr/>
        </p:nvCxnSpPr>
        <p:spPr>
          <a:xfrm flipH="1">
            <a:off x="5085184" y="6129514"/>
            <a:ext cx="877077" cy="7476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876DD9E-F668-ED88-BF64-A37A1A41F05A}"/>
              </a:ext>
            </a:extLst>
          </p:cNvPr>
          <p:cNvCxnSpPr>
            <a:cxnSpLocks/>
          </p:cNvCxnSpPr>
          <p:nvPr/>
        </p:nvCxnSpPr>
        <p:spPr>
          <a:xfrm flipH="1">
            <a:off x="5085184" y="5526179"/>
            <a:ext cx="877077" cy="10299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87E4E07-A08D-F01E-DFD2-A47B4BAAA167}"/>
              </a:ext>
            </a:extLst>
          </p:cNvPr>
          <p:cNvSpPr txBox="1"/>
          <p:nvPr/>
        </p:nvSpPr>
        <p:spPr>
          <a:xfrm>
            <a:off x="856388" y="5126105"/>
            <a:ext cx="2058320" cy="307777"/>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Peak field in coils 2/3.</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BB51C193-FBAC-CFC9-8B8E-F32D69D2F9BD}"/>
              </a:ext>
            </a:extLst>
          </p:cNvPr>
          <p:cNvPicPr>
            <a:picLocks noChangeAspect="1"/>
          </p:cNvPicPr>
          <p:nvPr/>
        </p:nvPicPr>
        <p:blipFill>
          <a:blip r:embed="rId4"/>
          <a:stretch>
            <a:fillRect/>
          </a:stretch>
        </p:blipFill>
        <p:spPr>
          <a:xfrm>
            <a:off x="9291637" y="1247863"/>
            <a:ext cx="2900363" cy="2373630"/>
          </a:xfrm>
          <a:prstGeom prst="rect">
            <a:avLst/>
          </a:prstGeom>
        </p:spPr>
      </p:pic>
      <p:sp>
        <p:nvSpPr>
          <p:cNvPr id="24" name="TextBox 23">
            <a:extLst>
              <a:ext uri="{FF2B5EF4-FFF2-40B4-BE49-F238E27FC236}">
                <a16:creationId xmlns:a16="http://schemas.microsoft.com/office/drawing/2014/main" id="{F5B65C67-D6D8-FC96-3B2C-8261E08594ED}"/>
              </a:ext>
            </a:extLst>
          </p:cNvPr>
          <p:cNvSpPr txBox="1"/>
          <p:nvPr/>
        </p:nvSpPr>
        <p:spPr>
          <a:xfrm>
            <a:off x="9723109" y="878531"/>
            <a:ext cx="20708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Smeared Properties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6" name="Picture 25">
            <a:extLst>
              <a:ext uri="{FF2B5EF4-FFF2-40B4-BE49-F238E27FC236}">
                <a16:creationId xmlns:a16="http://schemas.microsoft.com/office/drawing/2014/main" id="{4429F6DF-3199-8085-403A-B4DD002CB5C5}"/>
              </a:ext>
            </a:extLst>
          </p:cNvPr>
          <p:cNvPicPr>
            <a:picLocks noChangeAspect="1"/>
          </p:cNvPicPr>
          <p:nvPr/>
        </p:nvPicPr>
        <p:blipFill>
          <a:blip r:embed="rId5"/>
          <a:stretch>
            <a:fillRect/>
          </a:stretch>
        </p:blipFill>
        <p:spPr>
          <a:xfrm>
            <a:off x="9239143" y="4754654"/>
            <a:ext cx="2752725" cy="1543050"/>
          </a:xfrm>
          <a:prstGeom prst="rect">
            <a:avLst/>
          </a:prstGeom>
        </p:spPr>
      </p:pic>
      <p:sp>
        <p:nvSpPr>
          <p:cNvPr id="27" name="TextBox 26">
            <a:extLst>
              <a:ext uri="{FF2B5EF4-FFF2-40B4-BE49-F238E27FC236}">
                <a16:creationId xmlns:a16="http://schemas.microsoft.com/office/drawing/2014/main" id="{8944AD11-0D94-6821-3ABE-3B247D08A241}"/>
              </a:ext>
            </a:extLst>
          </p:cNvPr>
          <p:cNvSpPr txBox="1"/>
          <p:nvPr/>
        </p:nvSpPr>
        <p:spPr>
          <a:xfrm>
            <a:off x="9365454" y="3621493"/>
            <a:ext cx="2752725"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The global stiffness of the WP is modelled by means of a homogenized orthotropic material.</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Arrow: Right 27">
            <a:extLst>
              <a:ext uri="{FF2B5EF4-FFF2-40B4-BE49-F238E27FC236}">
                <a16:creationId xmlns:a16="http://schemas.microsoft.com/office/drawing/2014/main" id="{A8866363-18F4-E9BC-7F76-12480DB65044}"/>
              </a:ext>
            </a:extLst>
          </p:cNvPr>
          <p:cNvSpPr/>
          <p:nvPr/>
        </p:nvSpPr>
        <p:spPr>
          <a:xfrm>
            <a:off x="3437742" y="5126105"/>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0409F8B1-B7EB-D88C-3AC6-860B545A2963}"/>
              </a:ext>
            </a:extLst>
          </p:cNvPr>
          <p:cNvSpPr txBox="1"/>
          <p:nvPr/>
        </p:nvSpPr>
        <p:spPr>
          <a:xfrm>
            <a:off x="3387138" y="5780057"/>
            <a:ext cx="12115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Nodal EM forces</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D3C5CDA1-1DD0-B11C-8624-39D515E9516E}"/>
              </a:ext>
            </a:extLst>
          </p:cNvPr>
          <p:cNvSpPr txBox="1"/>
          <p:nvPr/>
        </p:nvSpPr>
        <p:spPr>
          <a:xfrm>
            <a:off x="702968" y="6352581"/>
            <a:ext cx="366209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Most loaded coil for detailed analysis</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F9ED6D7E-8AA8-544C-7D76-4B29DC1EDB10}"/>
              </a:ext>
            </a:extLst>
          </p:cNvPr>
          <p:cNvSpPr txBox="1"/>
          <p:nvPr/>
        </p:nvSpPr>
        <p:spPr>
          <a:xfrm>
            <a:off x="5941795" y="6352581"/>
            <a:ext cx="219271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Global displacements</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E3043282-61E5-7FAA-0DA0-A30586EB241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0771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D2466-278F-439A-8142-0DEB4198D014}"/>
              </a:ext>
            </a:extLst>
          </p:cNvPr>
          <p:cNvSpPr>
            <a:spLocks noGrp="1"/>
          </p:cNvSpPr>
          <p:nvPr>
            <p:ph type="title"/>
          </p:nvPr>
        </p:nvSpPr>
        <p:spPr>
          <a:xfrm>
            <a:off x="0" y="1"/>
            <a:ext cx="12192000" cy="806823"/>
          </a:xfrm>
        </p:spPr>
        <p:txBody>
          <a:bodyPr>
            <a:normAutofit/>
          </a:bodyPr>
          <a:lstStyle/>
          <a:p>
            <a:pPr algn="ctr"/>
            <a:r>
              <a:rPr lang="en-US" sz="4000" b="1" dirty="0">
                <a:latin typeface="+mn-lt"/>
              </a:rPr>
              <a:t>SUMMARY</a:t>
            </a:r>
            <a:endParaRPr lang="en-IE" sz="4000" b="1" dirty="0">
              <a:latin typeface="+mn-lt"/>
            </a:endParaRPr>
          </a:p>
        </p:txBody>
      </p:sp>
      <p:sp>
        <p:nvSpPr>
          <p:cNvPr id="3" name="TextBox 2">
            <a:extLst>
              <a:ext uri="{FF2B5EF4-FFF2-40B4-BE49-F238E27FC236}">
                <a16:creationId xmlns:a16="http://schemas.microsoft.com/office/drawing/2014/main" id="{5503F973-0201-488A-A65C-FE36AFEDC11B}"/>
              </a:ext>
            </a:extLst>
          </p:cNvPr>
          <p:cNvSpPr txBox="1"/>
          <p:nvPr/>
        </p:nvSpPr>
        <p:spPr>
          <a:xfrm>
            <a:off x="0" y="821419"/>
            <a:ext cx="12192000" cy="5170646"/>
          </a:xfrm>
          <a:prstGeom prst="rect">
            <a:avLst/>
          </a:prstGeom>
          <a:noFill/>
        </p:spPr>
        <p:txBody>
          <a:bodyPr wrap="square" rtlCol="0">
            <a:spAutoFit/>
          </a:bodyPr>
          <a:lstStyle/>
          <a:p>
            <a:pPr marL="457200" indent="-457200">
              <a:buFont typeface="Arial" panose="020B0604020202020204" pitchFamily="34" charset="0"/>
              <a:buChar char="•"/>
            </a:pPr>
            <a:r>
              <a:rPr lang="en-US" sz="2000" b="1" dirty="0"/>
              <a:t>Aim: </a:t>
            </a:r>
            <a:r>
              <a:rPr lang="en-US" sz="2000" dirty="0"/>
              <a:t>Develop an alternative solution to the hybrid US-MAP [1-3] (5 resistive coils and 19 SC coils, 2.4 m bore </a:t>
            </a:r>
            <a:r>
              <a:rPr lang="en-US" sz="2000" dirty="0">
                <a:sym typeface="Symbol" panose="05050102010706020507" pitchFamily="18" charset="2"/>
              </a:rPr>
              <a:t></a:t>
            </a:r>
            <a:r>
              <a:rPr lang="en-US" sz="2000" dirty="0"/>
              <a:t>) made of HTS (23 SC coils, 1.2 m bore </a:t>
            </a:r>
            <a:r>
              <a:rPr lang="en-US" sz="2000" dirty="0">
                <a:sym typeface="Symbol" panose="05050102010706020507" pitchFamily="18" charset="2"/>
              </a:rPr>
              <a:t></a:t>
            </a:r>
            <a:r>
              <a:rPr lang="en-US" sz="2000" dirty="0"/>
              <a:t>)</a:t>
            </a:r>
          </a:p>
          <a:p>
            <a:pPr marL="457200" indent="-457200">
              <a:spcBef>
                <a:spcPts val="1200"/>
              </a:spcBef>
              <a:buFont typeface="Arial" panose="020B0604020202020204" pitchFamily="34" charset="0"/>
              <a:buChar char="•"/>
            </a:pPr>
            <a:r>
              <a:rPr lang="en-US" sz="2000" b="1" dirty="0"/>
              <a:t>Design highlights</a:t>
            </a:r>
          </a:p>
          <a:p>
            <a:pPr marL="914400" lvl="1" indent="-457200">
              <a:buFont typeface="+mj-lt"/>
              <a:buAutoNum type="arabicPeriod"/>
            </a:pPr>
            <a:r>
              <a:rPr lang="en-US" sz="2000" dirty="0"/>
              <a:t>VIPER-like cable (HTS tapes, central cooling hole, steel jacket) with</a:t>
            </a:r>
            <a:r>
              <a:rPr lang="en-US" sz="2000" dirty="0">
                <a:solidFill>
                  <a:srgbClr val="FF0000"/>
                </a:solidFill>
              </a:rPr>
              <a:t> I</a:t>
            </a:r>
            <a:r>
              <a:rPr lang="en-US" sz="2000" baseline="-25000" dirty="0">
                <a:solidFill>
                  <a:srgbClr val="FF0000"/>
                </a:solidFill>
              </a:rPr>
              <a:t>max</a:t>
            </a:r>
            <a:r>
              <a:rPr lang="en-US" sz="2000" dirty="0">
                <a:solidFill>
                  <a:srgbClr val="FF0000"/>
                </a:solidFill>
                <a:sym typeface="Symbol" panose="05050102010706020507" pitchFamily="18" charset="2"/>
              </a:rPr>
              <a:t></a:t>
            </a:r>
            <a:r>
              <a:rPr lang="en-US" sz="2000" dirty="0">
                <a:solidFill>
                  <a:srgbClr val="FF0000"/>
                </a:solidFill>
              </a:rPr>
              <a:t>61 kA</a:t>
            </a:r>
          </a:p>
          <a:p>
            <a:pPr marL="914400" lvl="1" indent="-457200">
              <a:buFont typeface="+mj-lt"/>
              <a:buAutoNum type="arabicPeriod"/>
            </a:pPr>
            <a:r>
              <a:rPr lang="en-US" sz="2000" dirty="0"/>
              <a:t>Set of 23 coils in 3 sections (</a:t>
            </a:r>
            <a:r>
              <a:rPr lang="en-US" sz="2000" dirty="0">
                <a:highlight>
                  <a:srgbClr val="FFFF00"/>
                </a:highlight>
              </a:rPr>
              <a:t>300 mm gap </a:t>
            </a:r>
            <a:r>
              <a:rPr lang="en-US" sz="2000" dirty="0"/>
              <a:t>between sections, 20 mm gap between coils)</a:t>
            </a:r>
          </a:p>
          <a:p>
            <a:pPr marL="1371600" lvl="2" indent="-457200">
              <a:buFont typeface="Arial" panose="020B0604020202020204" pitchFamily="34" charset="0"/>
              <a:buChar char="•"/>
            </a:pPr>
            <a:r>
              <a:rPr lang="en-US" sz="2000" dirty="0"/>
              <a:t>Peak field on conductor </a:t>
            </a:r>
            <a:r>
              <a:rPr lang="en-US" sz="2000" dirty="0">
                <a:solidFill>
                  <a:srgbClr val="FF0000"/>
                </a:solidFill>
              </a:rPr>
              <a:t>20.9 T, </a:t>
            </a:r>
            <a:r>
              <a:rPr lang="en-US" sz="2000" dirty="0"/>
              <a:t>magnetic energy </a:t>
            </a:r>
            <a:r>
              <a:rPr lang="en-US" sz="2000" dirty="0">
                <a:solidFill>
                  <a:srgbClr val="FF0000"/>
                </a:solidFill>
              </a:rPr>
              <a:t>1.1 GJ</a:t>
            </a:r>
            <a:endParaRPr lang="en-US" sz="2000" dirty="0"/>
          </a:p>
          <a:p>
            <a:pPr marL="1371600" lvl="2" indent="-457200">
              <a:buFont typeface="Arial" panose="020B0604020202020204" pitchFamily="34" charset="0"/>
              <a:buChar char="•"/>
            </a:pPr>
            <a:r>
              <a:rPr lang="en-US" sz="2000" dirty="0"/>
              <a:t>Cable length </a:t>
            </a:r>
            <a:r>
              <a:rPr lang="en-US" sz="2000" dirty="0">
                <a:solidFill>
                  <a:srgbClr val="FF0000"/>
                </a:solidFill>
                <a:sym typeface="Symbol" panose="05050102010706020507" pitchFamily="18" charset="2"/>
              </a:rPr>
              <a:t> </a:t>
            </a:r>
            <a:r>
              <a:rPr lang="en-US" sz="2000" dirty="0">
                <a:solidFill>
                  <a:srgbClr val="FF0000"/>
                </a:solidFill>
              </a:rPr>
              <a:t>8.75 km</a:t>
            </a:r>
            <a:r>
              <a:rPr lang="en-US" sz="2000" dirty="0"/>
              <a:t>, winding mass </a:t>
            </a:r>
            <a:r>
              <a:rPr lang="en-US" sz="2000" dirty="0">
                <a:solidFill>
                  <a:srgbClr val="FF0000"/>
                </a:solidFill>
                <a:sym typeface="Symbol" panose="05050102010706020507" pitchFamily="18" charset="2"/>
              </a:rPr>
              <a:t> 114 t</a:t>
            </a:r>
            <a:endParaRPr lang="en-US" sz="2000" dirty="0">
              <a:solidFill>
                <a:srgbClr val="FF0000"/>
              </a:solidFill>
            </a:endParaRPr>
          </a:p>
          <a:p>
            <a:pPr marL="914400" lvl="1" indent="-457200">
              <a:buFont typeface="+mj-lt"/>
              <a:buAutoNum type="arabicPeriod"/>
            </a:pPr>
            <a:r>
              <a:rPr lang="en-US" sz="2000" dirty="0"/>
              <a:t>Field on axis within </a:t>
            </a:r>
            <a:r>
              <a:rPr lang="en-US" sz="2000" dirty="0">
                <a:solidFill>
                  <a:srgbClr val="FF0000"/>
                </a:solidFill>
              </a:rPr>
              <a:t>3.8%</a:t>
            </a:r>
            <a:r>
              <a:rPr lang="en-US" sz="2000" dirty="0"/>
              <a:t> accuracy of Sayed-Berg formula over 16 m channel length</a:t>
            </a:r>
          </a:p>
          <a:p>
            <a:pPr marL="914400" lvl="1" indent="-457200">
              <a:buFont typeface="+mj-lt"/>
              <a:buAutoNum type="arabicPeriod"/>
            </a:pPr>
            <a:r>
              <a:rPr lang="en-US" sz="2000" dirty="0"/>
              <a:t>Stresses in structural elements within 316 LN limits (</a:t>
            </a:r>
            <a:r>
              <a:rPr lang="en-US" sz="2000" dirty="0" err="1">
                <a:solidFill>
                  <a:srgbClr val="FF0000"/>
                </a:solidFill>
                <a:latin typeface="Symbol" panose="05050102010706020507" pitchFamily="18" charset="2"/>
              </a:rPr>
              <a:t>s</a:t>
            </a:r>
            <a:r>
              <a:rPr lang="en-US" sz="2000" baseline="-25000" dirty="0" err="1">
                <a:solidFill>
                  <a:srgbClr val="FF0000"/>
                </a:solidFill>
              </a:rPr>
              <a:t>Y</a:t>
            </a:r>
            <a:r>
              <a:rPr lang="en-US" sz="2000" baseline="-25000" dirty="0">
                <a:solidFill>
                  <a:srgbClr val="FF0000"/>
                </a:solidFill>
                <a:sym typeface="Symbol" panose="05050102010706020507" pitchFamily="18" charset="2"/>
              </a:rPr>
              <a:t> </a:t>
            </a:r>
            <a:r>
              <a:rPr lang="en-US" sz="2000" dirty="0">
                <a:solidFill>
                  <a:srgbClr val="FF0000"/>
                </a:solidFill>
                <a:sym typeface="Symbol" panose="05050102010706020507" pitchFamily="18" charset="2"/>
              </a:rPr>
              <a:t></a:t>
            </a:r>
            <a:r>
              <a:rPr lang="en-US" sz="2000" dirty="0">
                <a:solidFill>
                  <a:srgbClr val="FF0000"/>
                </a:solidFill>
              </a:rPr>
              <a:t>1000 MPa</a:t>
            </a:r>
            <a:r>
              <a:rPr lang="en-US" sz="2000" dirty="0"/>
              <a:t>)</a:t>
            </a:r>
          </a:p>
          <a:p>
            <a:pPr marL="914400" lvl="1" indent="-457200">
              <a:buFont typeface="+mj-lt"/>
              <a:buAutoNum type="arabicPeriod"/>
            </a:pPr>
            <a:r>
              <a:rPr lang="en-US" sz="2000" dirty="0"/>
              <a:t>Stresses in tapes being investigated to be minimized (</a:t>
            </a:r>
            <a:r>
              <a:rPr lang="en-US" sz="2000" dirty="0">
                <a:solidFill>
                  <a:srgbClr val="FF0000"/>
                </a:solidFill>
                <a:latin typeface="Symbol Tiger Expert" panose="05050102010706020507" pitchFamily="18" charset="2"/>
              </a:rPr>
              <a:t>t</a:t>
            </a:r>
            <a:r>
              <a:rPr lang="en-US" sz="2000" baseline="-25000" dirty="0">
                <a:solidFill>
                  <a:srgbClr val="FF0000"/>
                </a:solidFill>
              </a:rPr>
              <a:t>xy</a:t>
            </a:r>
            <a:r>
              <a:rPr lang="en-US" sz="2000" dirty="0">
                <a:solidFill>
                  <a:srgbClr val="FF0000"/>
                </a:solidFill>
                <a:sym typeface="Symbol" panose="05050102010706020507" pitchFamily="18" charset="2"/>
              </a:rPr>
              <a:t>30</a:t>
            </a:r>
            <a:r>
              <a:rPr lang="en-US" sz="2000" dirty="0">
                <a:solidFill>
                  <a:srgbClr val="FF0000"/>
                </a:solidFill>
              </a:rPr>
              <a:t> MPa</a:t>
            </a:r>
            <a:r>
              <a:rPr lang="en-US" sz="2000" dirty="0"/>
              <a:t>)</a:t>
            </a:r>
          </a:p>
          <a:p>
            <a:pPr marL="914400" lvl="1" indent="-457200">
              <a:buFont typeface="+mj-lt"/>
              <a:buAutoNum type="arabicPeriod"/>
            </a:pPr>
            <a:r>
              <a:rPr lang="en-US" sz="2000" dirty="0"/>
              <a:t>Coils operating at </a:t>
            </a:r>
            <a:r>
              <a:rPr lang="en-US" sz="2000" dirty="0">
                <a:solidFill>
                  <a:srgbClr val="FF0000"/>
                </a:solidFill>
              </a:rPr>
              <a:t>20 K, </a:t>
            </a:r>
            <a:r>
              <a:rPr lang="en-US" sz="2000" dirty="0">
                <a:solidFill>
                  <a:srgbClr val="FF0000"/>
                </a:solidFill>
                <a:sym typeface="Symbol" panose="05050102010706020507" pitchFamily="18" charset="2"/>
              </a:rPr>
              <a:t>20</a:t>
            </a:r>
            <a:r>
              <a:rPr lang="en-US" sz="2000" dirty="0">
                <a:solidFill>
                  <a:srgbClr val="FF0000"/>
                </a:solidFill>
              </a:rPr>
              <a:t> bar, </a:t>
            </a:r>
            <a:r>
              <a:rPr lang="en-US" sz="2000" dirty="0">
                <a:solidFill>
                  <a:srgbClr val="FF0000"/>
                </a:solidFill>
                <a:sym typeface="Symbol" panose="05050102010706020507" pitchFamily="18" charset="2"/>
              </a:rPr>
              <a:t>15 W pumping power, 150 W heat removal</a:t>
            </a:r>
          </a:p>
          <a:p>
            <a:pPr marL="914400" lvl="1" indent="-457200">
              <a:buFont typeface="+mj-lt"/>
              <a:buAutoNum type="arabicPeriod"/>
            </a:pPr>
            <a:r>
              <a:rPr lang="en-US" sz="2000" dirty="0"/>
              <a:t>High conductor stability (</a:t>
            </a:r>
            <a:r>
              <a:rPr lang="en-US" sz="2000" dirty="0">
                <a:solidFill>
                  <a:srgbClr val="FF0000"/>
                </a:solidFill>
                <a:latin typeface="Symbol Tiger Expert" panose="05050102010706020507" pitchFamily="18" charset="2"/>
              </a:rPr>
              <a:t>D</a:t>
            </a:r>
            <a:r>
              <a:rPr lang="en-US" sz="2000" dirty="0">
                <a:solidFill>
                  <a:srgbClr val="FF0000"/>
                </a:solidFill>
              </a:rPr>
              <a:t>T≥10 K</a:t>
            </a:r>
            <a:r>
              <a:rPr lang="en-US" sz="2000" dirty="0"/>
              <a:t>!)</a:t>
            </a:r>
          </a:p>
          <a:p>
            <a:pPr marL="914400" lvl="1" indent="-457200">
              <a:buFont typeface="+mj-lt"/>
              <a:buAutoNum type="arabicPeriod"/>
            </a:pPr>
            <a:r>
              <a:rPr lang="en-US" sz="2000" dirty="0"/>
              <a:t>D</a:t>
            </a:r>
            <a:r>
              <a:rPr lang="en-CH" sz="2000" dirty="0"/>
              <a:t>etection </a:t>
            </a:r>
            <a:r>
              <a:rPr lang="en-US" sz="2000" dirty="0"/>
              <a:t>&amp;</a:t>
            </a:r>
            <a:r>
              <a:rPr lang="en-CH" sz="2000" dirty="0"/>
              <a:t> dump for quench</a:t>
            </a:r>
            <a:r>
              <a:rPr lang="en-US" sz="2000" dirty="0"/>
              <a:t>es </a:t>
            </a:r>
            <a:r>
              <a:rPr lang="en-CH" sz="2000" dirty="0"/>
              <a:t>in low field</a:t>
            </a:r>
            <a:r>
              <a:rPr lang="en-US" sz="2000" dirty="0"/>
              <a:t>/</a:t>
            </a:r>
            <a:r>
              <a:rPr lang="en-CH" sz="2000" dirty="0"/>
              <a:t>current</a:t>
            </a:r>
            <a:r>
              <a:rPr lang="en-US" sz="2000" dirty="0"/>
              <a:t> </a:t>
            </a:r>
            <a:r>
              <a:rPr lang="en-CH" sz="2000" dirty="0"/>
              <a:t>most </a:t>
            </a:r>
            <a:r>
              <a:rPr lang="en-US" sz="2000" dirty="0"/>
              <a:t>challenging (</a:t>
            </a:r>
            <a:r>
              <a:rPr lang="en-US" sz="2000" dirty="0">
                <a:sym typeface="Wingdings" panose="05000000000000000000" pitchFamily="2" charset="2"/>
              </a:rPr>
              <a:t></a:t>
            </a:r>
            <a:r>
              <a:rPr lang="en-CH" sz="2000" dirty="0"/>
              <a:t>long detection times</a:t>
            </a:r>
            <a:r>
              <a:rPr lang="en-US" sz="2000" dirty="0"/>
              <a:t>)</a:t>
            </a:r>
            <a:r>
              <a:rPr lang="en-CH" sz="2000" dirty="0"/>
              <a:t> but </a:t>
            </a:r>
            <a:r>
              <a:rPr lang="en-US" sz="2000" dirty="0"/>
              <a:t>seems</a:t>
            </a:r>
            <a:r>
              <a:rPr lang="en-CH" sz="2000" dirty="0"/>
              <a:t> compatible with hot-spot</a:t>
            </a:r>
            <a:r>
              <a:rPr lang="en-US" sz="2000" dirty="0"/>
              <a:t> temperature limit (</a:t>
            </a:r>
            <a:r>
              <a:rPr lang="en-US" sz="2000" dirty="0">
                <a:solidFill>
                  <a:srgbClr val="FF0000"/>
                </a:solidFill>
              </a:rPr>
              <a:t>T</a:t>
            </a:r>
            <a:r>
              <a:rPr lang="en-US" sz="2000" baseline="-25000" dirty="0">
                <a:solidFill>
                  <a:srgbClr val="FF0000"/>
                </a:solidFill>
              </a:rPr>
              <a:t>HS</a:t>
            </a:r>
            <a:r>
              <a:rPr lang="en-US" sz="2000" dirty="0">
                <a:solidFill>
                  <a:srgbClr val="FF0000"/>
                </a:solidFill>
                <a:sym typeface="Symbol" panose="05050102010706020507" pitchFamily="18" charset="2"/>
              </a:rPr>
              <a:t>  </a:t>
            </a:r>
            <a:r>
              <a:rPr lang="en-US" sz="2000" dirty="0">
                <a:solidFill>
                  <a:srgbClr val="FF0000"/>
                </a:solidFill>
              </a:rPr>
              <a:t>150-200 K</a:t>
            </a:r>
            <a:r>
              <a:rPr lang="en-US" sz="2000" dirty="0"/>
              <a:t>)</a:t>
            </a:r>
          </a:p>
          <a:p>
            <a:pPr marL="914400" lvl="1" indent="-457200">
              <a:buFont typeface="+mj-lt"/>
              <a:buAutoNum type="arabicPeriod"/>
            </a:pPr>
            <a:r>
              <a:rPr lang="en-US" sz="2000" dirty="0">
                <a:highlight>
                  <a:srgbClr val="FFFF00"/>
                </a:highlight>
              </a:rPr>
              <a:t>Increasing 3-4-5 cm </a:t>
            </a:r>
            <a:r>
              <a:rPr lang="en-US" sz="2000" dirty="0">
                <a:highlight>
                  <a:srgbClr val="FFFF00"/>
                </a:highlight>
                <a:sym typeface="Wingdings" panose="05000000000000000000" pitchFamily="2" charset="2"/>
              </a:rPr>
              <a:t> </a:t>
            </a:r>
            <a:r>
              <a:rPr lang="en-US" sz="2000" dirty="0">
                <a:highlight>
                  <a:srgbClr val="FFFF00"/>
                </a:highlight>
              </a:rPr>
              <a:t>HF2-3-4 coils clear bore:  	</a:t>
            </a:r>
            <a:r>
              <a:rPr lang="en-US" sz="2000" b="1" dirty="0">
                <a:solidFill>
                  <a:srgbClr val="FF0000"/>
                </a:solidFill>
                <a:highlight>
                  <a:srgbClr val="FFFF00"/>
                </a:highlight>
                <a:latin typeface="Symbol" panose="05050102010706020507" pitchFamily="18" charset="2"/>
              </a:rPr>
              <a:t>D</a:t>
            </a:r>
            <a:r>
              <a:rPr lang="en-US" sz="2000" b="1" dirty="0">
                <a:solidFill>
                  <a:srgbClr val="FF0000"/>
                </a:solidFill>
                <a:highlight>
                  <a:srgbClr val="FFFF00"/>
                </a:highlight>
              </a:rPr>
              <a:t>L = +177 m,	</a:t>
            </a:r>
            <a:r>
              <a:rPr lang="en-US" sz="2000" b="1" dirty="0">
                <a:solidFill>
                  <a:srgbClr val="FF0000"/>
                </a:solidFill>
                <a:highlight>
                  <a:srgbClr val="FFFF00"/>
                </a:highlight>
                <a:latin typeface="Symbol" panose="05050102010706020507" pitchFamily="18" charset="2"/>
              </a:rPr>
              <a:t>D</a:t>
            </a:r>
            <a:r>
              <a:rPr lang="en-US" sz="2000" b="1" dirty="0">
                <a:solidFill>
                  <a:srgbClr val="FF0000"/>
                </a:solidFill>
                <a:highlight>
                  <a:srgbClr val="FFFF00"/>
                </a:highlight>
              </a:rPr>
              <a:t>E = +80 MJ,	</a:t>
            </a:r>
            <a:r>
              <a:rPr lang="en-US" sz="2000" b="1" dirty="0">
                <a:solidFill>
                  <a:srgbClr val="FF0000"/>
                </a:solidFill>
                <a:highlight>
                  <a:srgbClr val="FFFF00"/>
                </a:highlight>
                <a:latin typeface="Symbol" panose="05050102010706020507" pitchFamily="18" charset="2"/>
              </a:rPr>
              <a:t> D</a:t>
            </a:r>
            <a:r>
              <a:rPr lang="en-US" sz="2000" b="1" dirty="0">
                <a:solidFill>
                  <a:srgbClr val="FF0000"/>
                </a:solidFill>
                <a:highlight>
                  <a:srgbClr val="FFFF00"/>
                </a:highlight>
              </a:rPr>
              <a:t>e(%) </a:t>
            </a:r>
            <a:r>
              <a:rPr lang="en-US" sz="2000" b="1" dirty="0">
                <a:solidFill>
                  <a:srgbClr val="FF0000"/>
                </a:solidFill>
                <a:highlight>
                  <a:srgbClr val="FFFF00"/>
                </a:highlight>
                <a:sym typeface="Symbol" panose="05050102010706020507" pitchFamily="18" charset="2"/>
              </a:rPr>
              <a:t></a:t>
            </a:r>
            <a:r>
              <a:rPr lang="en-US" sz="2000" b="1" dirty="0">
                <a:solidFill>
                  <a:srgbClr val="FF0000"/>
                </a:solidFill>
                <a:highlight>
                  <a:srgbClr val="FFFF00"/>
                </a:highlight>
              </a:rPr>
              <a:t> 0</a:t>
            </a:r>
          </a:p>
          <a:p>
            <a:pPr marL="914400" lvl="1" indent="-457200">
              <a:buFont typeface="+mj-lt"/>
              <a:buAutoNum type="arabicPeriod"/>
            </a:pPr>
            <a:r>
              <a:rPr lang="en-US" sz="2000" dirty="0">
                <a:highlight>
                  <a:srgbClr val="FFFF00"/>
                </a:highlight>
              </a:rPr>
              <a:t>As (9)+increasing sections spacing 0.3 m</a:t>
            </a:r>
            <a:r>
              <a:rPr lang="en-US" sz="2000" dirty="0">
                <a:highlight>
                  <a:srgbClr val="FFFF00"/>
                </a:highlight>
                <a:sym typeface="Wingdings" panose="05000000000000000000" pitchFamily="2" charset="2"/>
              </a:rPr>
              <a:t>0.</a:t>
            </a:r>
            <a:r>
              <a:rPr lang="en-US" sz="2000" dirty="0">
                <a:highlight>
                  <a:srgbClr val="FFFF00"/>
                </a:highlight>
              </a:rPr>
              <a:t>48 m:  	</a:t>
            </a:r>
            <a:r>
              <a:rPr lang="en-US" sz="2000" b="1" dirty="0">
                <a:solidFill>
                  <a:srgbClr val="FF0000"/>
                </a:solidFill>
                <a:highlight>
                  <a:srgbClr val="FFFF00"/>
                </a:highlight>
                <a:latin typeface="Symbol" panose="05050102010706020507" pitchFamily="18" charset="2"/>
              </a:rPr>
              <a:t>D</a:t>
            </a:r>
            <a:r>
              <a:rPr lang="en-US" sz="2000" b="1" dirty="0">
                <a:solidFill>
                  <a:srgbClr val="FF0000"/>
                </a:solidFill>
                <a:highlight>
                  <a:srgbClr val="FFFF00"/>
                </a:highlight>
              </a:rPr>
              <a:t>L = +177 m,	</a:t>
            </a:r>
            <a:r>
              <a:rPr lang="en-US" sz="2000" b="1" dirty="0">
                <a:solidFill>
                  <a:srgbClr val="FF0000"/>
                </a:solidFill>
                <a:highlight>
                  <a:srgbClr val="FFFF00"/>
                </a:highlight>
                <a:latin typeface="Symbol" panose="05050102010706020507" pitchFamily="18" charset="2"/>
              </a:rPr>
              <a:t>D</a:t>
            </a:r>
            <a:r>
              <a:rPr lang="en-US" sz="2000" b="1" dirty="0">
                <a:solidFill>
                  <a:srgbClr val="FF0000"/>
                </a:solidFill>
                <a:highlight>
                  <a:srgbClr val="FFFF00"/>
                </a:highlight>
              </a:rPr>
              <a:t>E = +83 MJ,	</a:t>
            </a:r>
            <a:r>
              <a:rPr lang="en-US" sz="2000" b="1" dirty="0">
                <a:solidFill>
                  <a:srgbClr val="FF0000"/>
                </a:solidFill>
                <a:highlight>
                  <a:srgbClr val="FFFF00"/>
                </a:highlight>
                <a:latin typeface="Symbol" panose="05050102010706020507" pitchFamily="18" charset="2"/>
              </a:rPr>
              <a:t> D</a:t>
            </a:r>
            <a:r>
              <a:rPr lang="en-US" sz="2000" b="1" dirty="0">
                <a:solidFill>
                  <a:srgbClr val="FF0000"/>
                </a:solidFill>
                <a:highlight>
                  <a:srgbClr val="FFFF00"/>
                </a:highlight>
              </a:rPr>
              <a:t>e(%) </a:t>
            </a:r>
            <a:r>
              <a:rPr lang="en-US" sz="2000" b="1" dirty="0">
                <a:solidFill>
                  <a:srgbClr val="FF0000"/>
                </a:solidFill>
                <a:highlight>
                  <a:srgbClr val="FFFF00"/>
                </a:highlight>
                <a:sym typeface="Symbol" panose="05050102010706020507" pitchFamily="18" charset="2"/>
              </a:rPr>
              <a:t></a:t>
            </a:r>
            <a:r>
              <a:rPr lang="en-US" sz="2000" b="1" dirty="0">
                <a:solidFill>
                  <a:srgbClr val="FF0000"/>
                </a:solidFill>
                <a:highlight>
                  <a:srgbClr val="FFFF00"/>
                </a:highlight>
              </a:rPr>
              <a:t> +4.9</a:t>
            </a:r>
          </a:p>
        </p:txBody>
      </p:sp>
    </p:spTree>
    <p:extLst>
      <p:ext uri="{BB962C8B-B14F-4D97-AF65-F5344CB8AC3E}">
        <p14:creationId xmlns:p14="http://schemas.microsoft.com/office/powerpoint/2010/main" val="960927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A55643-AA2E-E9DB-EF6A-B6895F1978E4}"/>
              </a:ext>
            </a:extLst>
          </p:cNvPr>
          <p:cNvPicPr>
            <a:picLocks noChangeAspect="1"/>
          </p:cNvPicPr>
          <p:nvPr/>
        </p:nvPicPr>
        <p:blipFill>
          <a:blip r:embed="rId2"/>
          <a:stretch>
            <a:fillRect/>
          </a:stretch>
        </p:blipFill>
        <p:spPr>
          <a:xfrm>
            <a:off x="110255" y="1651347"/>
            <a:ext cx="4924425" cy="4175284"/>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Analysis Strategy: Local Models I</a:t>
            </a:r>
          </a:p>
        </p:txBody>
      </p:sp>
      <p:sp>
        <p:nvSpPr>
          <p:cNvPr id="5" name="TextBox 4">
            <a:extLst>
              <a:ext uri="{FF2B5EF4-FFF2-40B4-BE49-F238E27FC236}">
                <a16:creationId xmlns:a16="http://schemas.microsoft.com/office/drawing/2014/main" id="{5818BBCA-54AD-4FDC-93FD-15FF7F944D2E}"/>
              </a:ext>
            </a:extLst>
          </p:cNvPr>
          <p:cNvSpPr txBox="1"/>
          <p:nvPr/>
        </p:nvSpPr>
        <p:spPr>
          <a:xfrm>
            <a:off x="915571" y="959693"/>
            <a:ext cx="336688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Magnetic Field [T] in Coil 2 cables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CCE9252-D289-A43E-C907-43FF010F5EC3}"/>
              </a:ext>
            </a:extLst>
          </p:cNvPr>
          <p:cNvSpPr txBox="1"/>
          <p:nvPr/>
        </p:nvSpPr>
        <p:spPr>
          <a:xfrm>
            <a:off x="6015263" y="959693"/>
            <a:ext cx="33615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Tresca</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Stress [Pa] in Coil 2 jackets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Arrow: Right 27">
            <a:extLst>
              <a:ext uri="{FF2B5EF4-FFF2-40B4-BE49-F238E27FC236}">
                <a16:creationId xmlns:a16="http://schemas.microsoft.com/office/drawing/2014/main" id="{A8866363-18F4-E9BC-7F76-12480DB65044}"/>
              </a:ext>
            </a:extLst>
          </p:cNvPr>
          <p:cNvSpPr/>
          <p:nvPr/>
        </p:nvSpPr>
        <p:spPr>
          <a:xfrm>
            <a:off x="3873734" y="5218002"/>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0409F8B1-B7EB-D88C-3AC6-860B545A2963}"/>
              </a:ext>
            </a:extLst>
          </p:cNvPr>
          <p:cNvSpPr txBox="1"/>
          <p:nvPr/>
        </p:nvSpPr>
        <p:spPr>
          <a:xfrm>
            <a:off x="3823130" y="5871954"/>
            <a:ext cx="12115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Nodal EM forces</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FEC24D62-B563-CEBC-9714-07A48038D0F2}"/>
              </a:ext>
            </a:extLst>
          </p:cNvPr>
          <p:cNvPicPr>
            <a:picLocks noChangeAspect="1"/>
          </p:cNvPicPr>
          <p:nvPr/>
        </p:nvPicPr>
        <p:blipFill>
          <a:blip r:embed="rId3"/>
          <a:stretch>
            <a:fillRect/>
          </a:stretch>
        </p:blipFill>
        <p:spPr>
          <a:xfrm>
            <a:off x="5180871" y="1651347"/>
            <a:ext cx="4961096" cy="4101941"/>
          </a:xfrm>
          <a:prstGeom prst="rect">
            <a:avLst/>
          </a:prstGeom>
        </p:spPr>
      </p:pic>
      <p:pic>
        <p:nvPicPr>
          <p:cNvPr id="14" name="Picture 13">
            <a:extLst>
              <a:ext uri="{FF2B5EF4-FFF2-40B4-BE49-F238E27FC236}">
                <a16:creationId xmlns:a16="http://schemas.microsoft.com/office/drawing/2014/main" id="{903483FC-7126-A246-59BD-077F58E76B7C}"/>
              </a:ext>
            </a:extLst>
          </p:cNvPr>
          <p:cNvPicPr>
            <a:picLocks noChangeAspect="1"/>
          </p:cNvPicPr>
          <p:nvPr/>
        </p:nvPicPr>
        <p:blipFill>
          <a:blip r:embed="rId4"/>
          <a:stretch>
            <a:fillRect/>
          </a:stretch>
        </p:blipFill>
        <p:spPr>
          <a:xfrm>
            <a:off x="8758432" y="4622425"/>
            <a:ext cx="3020378" cy="2151698"/>
          </a:xfrm>
          <a:prstGeom prst="rect">
            <a:avLst/>
          </a:prstGeom>
        </p:spPr>
      </p:pic>
      <p:sp>
        <p:nvSpPr>
          <p:cNvPr id="15" name="TextBox 14">
            <a:extLst>
              <a:ext uri="{FF2B5EF4-FFF2-40B4-BE49-F238E27FC236}">
                <a16:creationId xmlns:a16="http://schemas.microsoft.com/office/drawing/2014/main" id="{65FB8AC7-0E43-3226-53F8-6BAE28976428}"/>
              </a:ext>
            </a:extLst>
          </p:cNvPr>
          <p:cNvSpPr txBox="1"/>
          <p:nvPr/>
        </p:nvSpPr>
        <p:spPr>
          <a:xfrm>
            <a:off x="9782710" y="4079403"/>
            <a:ext cx="240929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Frictional contact between cable and jacket</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91FADED4-5005-15E2-0E01-DA9C0C96CC5F}"/>
              </a:ext>
            </a:extLst>
          </p:cNvPr>
          <p:cNvSpPr txBox="1"/>
          <p:nvPr/>
        </p:nvSpPr>
        <p:spPr>
          <a:xfrm>
            <a:off x="288562" y="6010453"/>
            <a:ext cx="335482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Fine distribution of magnetic field</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0AB235FE-256E-9336-3755-EFB95DE89FD3}"/>
              </a:ext>
            </a:extLst>
          </p:cNvPr>
          <p:cNvSpPr txBox="1"/>
          <p:nvPr/>
        </p:nvSpPr>
        <p:spPr>
          <a:xfrm>
            <a:off x="5511389" y="6010453"/>
            <a:ext cx="32470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Stresses in jackets and insulation</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475B9FF4-F8F0-CD1B-34C7-B823B4E2549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0695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F11C327-DAA5-DAA1-B308-67CF2A14459F}"/>
              </a:ext>
            </a:extLst>
          </p:cNvPr>
          <p:cNvPicPr>
            <a:picLocks noChangeAspect="1"/>
          </p:cNvPicPr>
          <p:nvPr/>
        </p:nvPicPr>
        <p:blipFill>
          <a:blip r:embed="rId2"/>
          <a:stretch>
            <a:fillRect/>
          </a:stretch>
        </p:blipFill>
        <p:spPr>
          <a:xfrm>
            <a:off x="0" y="891307"/>
            <a:ext cx="6194108" cy="5280660"/>
          </a:xfrm>
          <a:prstGeom prst="rect">
            <a:avLst/>
          </a:prstGeom>
        </p:spPr>
      </p:pic>
      <p:pic>
        <p:nvPicPr>
          <p:cNvPr id="15" name="Picture 14">
            <a:extLst>
              <a:ext uri="{FF2B5EF4-FFF2-40B4-BE49-F238E27FC236}">
                <a16:creationId xmlns:a16="http://schemas.microsoft.com/office/drawing/2014/main" id="{2FC2EBAD-1DE4-27A3-D177-20E83FDB2E53}"/>
              </a:ext>
            </a:extLst>
          </p:cNvPr>
          <p:cNvPicPr>
            <a:picLocks noChangeAspect="1"/>
          </p:cNvPicPr>
          <p:nvPr/>
        </p:nvPicPr>
        <p:blipFill>
          <a:blip r:embed="rId3"/>
          <a:stretch>
            <a:fillRect/>
          </a:stretch>
        </p:blipFill>
        <p:spPr>
          <a:xfrm>
            <a:off x="6004560" y="914643"/>
            <a:ext cx="6187440" cy="5233988"/>
          </a:xfrm>
          <a:prstGeom prst="rect">
            <a:avLst/>
          </a:prstGeom>
        </p:spPr>
      </p:pic>
      <p:sp>
        <p:nvSpPr>
          <p:cNvPr id="16" name="TextBox 15">
            <a:extLst>
              <a:ext uri="{FF2B5EF4-FFF2-40B4-BE49-F238E27FC236}">
                <a16:creationId xmlns:a16="http://schemas.microsoft.com/office/drawing/2014/main" id="{CFAA23A5-271A-BDAF-3673-35337B4628E7}"/>
              </a:ext>
            </a:extLst>
          </p:cNvPr>
          <p:cNvSpPr txBox="1"/>
          <p:nvPr/>
        </p:nvSpPr>
        <p:spPr>
          <a:xfrm>
            <a:off x="2328959" y="6210027"/>
            <a:ext cx="153619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Hoop Stress</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471FFC7E-FBD9-A1DD-7C7D-945179FFB4D9}"/>
              </a:ext>
            </a:extLst>
          </p:cNvPr>
          <p:cNvSpPr txBox="1"/>
          <p:nvPr/>
        </p:nvSpPr>
        <p:spPr>
          <a:xfrm>
            <a:off x="8145904" y="6210027"/>
            <a:ext cx="19047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 Axial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C7D91468-BE89-D3E1-FA6A-0E52DE25781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I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5A5F6E39-A5A2-76BB-2520-65B592BE9783}"/>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Analysis Strategy: Local Models I</a:t>
            </a:r>
          </a:p>
        </p:txBody>
      </p:sp>
    </p:spTree>
    <p:extLst>
      <p:ext uri="{BB962C8B-B14F-4D97-AF65-F5344CB8AC3E}">
        <p14:creationId xmlns:p14="http://schemas.microsoft.com/office/powerpoint/2010/main" val="1040256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0BB6EEE-CEDF-EB9B-A79E-1E9BF0BCB548}"/>
              </a:ext>
            </a:extLst>
          </p:cNvPr>
          <p:cNvPicPr>
            <a:picLocks noChangeAspect="1"/>
          </p:cNvPicPr>
          <p:nvPr/>
        </p:nvPicPr>
        <p:blipFill>
          <a:blip r:embed="rId2"/>
          <a:stretch>
            <a:fillRect/>
          </a:stretch>
        </p:blipFill>
        <p:spPr>
          <a:xfrm>
            <a:off x="892817" y="1502715"/>
            <a:ext cx="6012180" cy="4480560"/>
          </a:xfrm>
          <a:prstGeom prst="rect">
            <a:avLst/>
          </a:prstGeom>
        </p:spPr>
      </p:pic>
      <p:pic>
        <p:nvPicPr>
          <p:cNvPr id="10" name="Picture 9">
            <a:extLst>
              <a:ext uri="{FF2B5EF4-FFF2-40B4-BE49-F238E27FC236}">
                <a16:creationId xmlns:a16="http://schemas.microsoft.com/office/drawing/2014/main" id="{590C8AC5-0347-056A-3C2D-9CF0C1BF8211}"/>
              </a:ext>
            </a:extLst>
          </p:cNvPr>
          <p:cNvPicPr>
            <a:picLocks noChangeAspect="1"/>
          </p:cNvPicPr>
          <p:nvPr/>
        </p:nvPicPr>
        <p:blipFill>
          <a:blip r:embed="rId3"/>
          <a:stretch>
            <a:fillRect/>
          </a:stretch>
        </p:blipFill>
        <p:spPr>
          <a:xfrm>
            <a:off x="7193269" y="4113380"/>
            <a:ext cx="3510439" cy="2620328"/>
          </a:xfrm>
          <a:prstGeom prst="rect">
            <a:avLst/>
          </a:prstGeom>
        </p:spPr>
      </p:pic>
      <p:pic>
        <p:nvPicPr>
          <p:cNvPr id="4" name="Picture 3">
            <a:extLst>
              <a:ext uri="{FF2B5EF4-FFF2-40B4-BE49-F238E27FC236}">
                <a16:creationId xmlns:a16="http://schemas.microsoft.com/office/drawing/2014/main" id="{1C3AE4F9-A66A-C93E-BC3B-5ECDF9E21DB9}"/>
              </a:ext>
            </a:extLst>
          </p:cNvPr>
          <p:cNvPicPr>
            <a:picLocks noChangeAspect="1"/>
          </p:cNvPicPr>
          <p:nvPr/>
        </p:nvPicPr>
        <p:blipFill>
          <a:blip r:embed="rId4"/>
          <a:stretch>
            <a:fillRect/>
          </a:stretch>
        </p:blipFill>
        <p:spPr>
          <a:xfrm>
            <a:off x="7214765" y="1155335"/>
            <a:ext cx="3513773" cy="2606993"/>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Analysis Strategy: Local Models II</a:t>
            </a:r>
          </a:p>
        </p:txBody>
      </p:sp>
      <p:sp>
        <p:nvSpPr>
          <p:cNvPr id="5" name="TextBox 4">
            <a:extLst>
              <a:ext uri="{FF2B5EF4-FFF2-40B4-BE49-F238E27FC236}">
                <a16:creationId xmlns:a16="http://schemas.microsoft.com/office/drawing/2014/main" id="{5818BBCA-54AD-4FDC-93FD-15FF7F944D2E}"/>
              </a:ext>
            </a:extLst>
          </p:cNvPr>
          <p:cNvSpPr txBox="1"/>
          <p:nvPr/>
        </p:nvSpPr>
        <p:spPr>
          <a:xfrm>
            <a:off x="2083014" y="964419"/>
            <a:ext cx="27135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Magnetic Field [T] in tapes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CCE9252-D289-A43E-C907-43FF010F5EC3}"/>
              </a:ext>
            </a:extLst>
          </p:cNvPr>
          <p:cNvSpPr txBox="1"/>
          <p:nvPr/>
        </p:nvSpPr>
        <p:spPr>
          <a:xfrm>
            <a:off x="6989793" y="790729"/>
            <a:ext cx="401077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Compressive/Tensile Stress [Pa] in tapes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Arrow: Right 27">
            <a:extLst>
              <a:ext uri="{FF2B5EF4-FFF2-40B4-BE49-F238E27FC236}">
                <a16:creationId xmlns:a16="http://schemas.microsoft.com/office/drawing/2014/main" id="{A8866363-18F4-E9BC-7F76-12480DB65044}"/>
              </a:ext>
            </a:extLst>
          </p:cNvPr>
          <p:cNvSpPr/>
          <p:nvPr/>
        </p:nvSpPr>
        <p:spPr>
          <a:xfrm>
            <a:off x="5796903" y="5005185"/>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0409F8B1-B7EB-D88C-3AC6-860B545A2963}"/>
              </a:ext>
            </a:extLst>
          </p:cNvPr>
          <p:cNvSpPr txBox="1"/>
          <p:nvPr/>
        </p:nvSpPr>
        <p:spPr>
          <a:xfrm>
            <a:off x="5746299" y="5659137"/>
            <a:ext cx="121155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Nodal EM forces</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FBA911D2-21DC-1C21-D6B4-B04EEF3B70EE}"/>
              </a:ext>
            </a:extLst>
          </p:cNvPr>
          <p:cNvSpPr txBox="1"/>
          <p:nvPr/>
        </p:nvSpPr>
        <p:spPr>
          <a:xfrm>
            <a:off x="7661467" y="3767054"/>
            <a:ext cx="259109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Shear Stress [Pa] in tapes</a:t>
            </a:r>
            <a:endPar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90333282-05E8-DEA3-C637-EFA7F801B1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50719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9362" y="1212980"/>
            <a:ext cx="4572638" cy="2057687"/>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Stresses in HTS Tapes</a:t>
            </a:r>
          </a:p>
        </p:txBody>
      </p:sp>
      <p:sp>
        <p:nvSpPr>
          <p:cNvPr id="4" name="TextBox 3">
            <a:extLst>
              <a:ext uri="{FF2B5EF4-FFF2-40B4-BE49-F238E27FC236}">
                <a16:creationId xmlns:a16="http://schemas.microsoft.com/office/drawing/2014/main" id="{E070665E-5DAC-6829-6F90-D5E3C47C3E9C}"/>
              </a:ext>
            </a:extLst>
          </p:cNvPr>
          <p:cNvSpPr txBox="1"/>
          <p:nvPr/>
        </p:nvSpPr>
        <p:spPr>
          <a:xfrm>
            <a:off x="502352" y="1227781"/>
            <a:ext cx="10895419" cy="53245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Stress components of interest in the HTS tapes (de-bonding, degradation):</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across HTS tapes.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in HTS tapes.</a:t>
            </a: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tapes are modelled as relatively stiff components (~100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due to the large amount of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hastelloy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and copper.</a:t>
            </a: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surrounding solder is modelled as a rather soft material (~10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due to the mix of Sn and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Pb</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Parametric Analyses: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Bonded/frictional stack.</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Number of stacks (3, 4, 6, 8).</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Width of stacks (3 mm, 4 mm, 6 mm).</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p:nvSpPr>
        <p:spPr>
          <a:xfrm>
            <a:off x="7945821" y="2977691"/>
            <a:ext cx="105221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err="1">
                <a:ln>
                  <a:noFill/>
                </a:ln>
                <a:solidFill>
                  <a:prstClr val="black"/>
                </a:solidFill>
                <a:effectLst/>
                <a:uLnTx/>
                <a:uFillTx/>
                <a:latin typeface="Calibri" panose="020F0502020204030204"/>
                <a:ea typeface="+mn-ea"/>
                <a:cs typeface="+mn-cs"/>
              </a:rPr>
              <a:t>SuperPower</a:t>
            </a:r>
            <a:endParaRPr kumimoji="0" lang="en-IE" sz="14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118BC5EA-468A-8D49-ED06-EE8374245C4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53296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Bonded/Frictional Stack</a:t>
            </a:r>
          </a:p>
        </p:txBody>
      </p:sp>
      <p:sp>
        <p:nvSpPr>
          <p:cNvPr id="4" name="TextBox 3">
            <a:extLst>
              <a:ext uri="{FF2B5EF4-FFF2-40B4-BE49-F238E27FC236}">
                <a16:creationId xmlns:a16="http://schemas.microsoft.com/office/drawing/2014/main" id="{E070665E-5DAC-6829-6F90-D5E3C47C3E9C}"/>
              </a:ext>
            </a:extLst>
          </p:cNvPr>
          <p:cNvSpPr txBox="1"/>
          <p:nvPr/>
        </p:nvSpPr>
        <p:spPr>
          <a:xfrm>
            <a:off x="215867" y="1441473"/>
            <a:ext cx="3874440" cy="1000274"/>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Stack bonded to copper former.</a:t>
            </a:r>
          </a:p>
          <a:p>
            <a:pPr marL="342900" marR="0" lvl="0" indent="-342900" algn="l" defTabSz="914400" rtl="0" eaLnBrk="1" fontAlgn="auto" latinLnBrk="0" hangingPunct="1">
              <a:lnSpc>
                <a:spcPct val="100000"/>
              </a:lnSpc>
              <a:spcBef>
                <a:spcPts val="0"/>
              </a:spcBef>
              <a:spcAft>
                <a:spcPts val="60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Stack allowed to separate and slide in the copper former (</a:t>
            </a: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μ</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 = 0.2</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2"/>
          <a:stretch>
            <a:fillRect/>
          </a:stretch>
        </p:blipFill>
        <p:spPr>
          <a:xfrm>
            <a:off x="4195476" y="1171195"/>
            <a:ext cx="3854768" cy="2779776"/>
          </a:xfrm>
          <a:prstGeom prst="rect">
            <a:avLst/>
          </a:prstGeom>
        </p:spPr>
      </p:pic>
      <p:pic>
        <p:nvPicPr>
          <p:cNvPr id="5" name="Picture 4"/>
          <p:cNvPicPr>
            <a:picLocks noChangeAspect="1"/>
          </p:cNvPicPr>
          <p:nvPr/>
        </p:nvPicPr>
        <p:blipFill>
          <a:blip r:embed="rId3"/>
          <a:stretch>
            <a:fillRect/>
          </a:stretch>
        </p:blipFill>
        <p:spPr>
          <a:xfrm>
            <a:off x="4180998" y="4089082"/>
            <a:ext cx="3869246" cy="2761679"/>
          </a:xfrm>
          <a:prstGeom prst="rect">
            <a:avLst/>
          </a:prstGeom>
        </p:spPr>
      </p:pic>
      <p:pic>
        <p:nvPicPr>
          <p:cNvPr id="6" name="Picture 5"/>
          <p:cNvPicPr>
            <a:picLocks noChangeAspect="1"/>
          </p:cNvPicPr>
          <p:nvPr/>
        </p:nvPicPr>
        <p:blipFill>
          <a:blip r:embed="rId4"/>
          <a:stretch>
            <a:fillRect/>
          </a:stretch>
        </p:blipFill>
        <p:spPr>
          <a:xfrm>
            <a:off x="8050244" y="1171195"/>
            <a:ext cx="3717227" cy="2747201"/>
          </a:xfrm>
          <a:prstGeom prst="rect">
            <a:avLst/>
          </a:prstGeom>
        </p:spPr>
      </p:pic>
      <p:pic>
        <p:nvPicPr>
          <p:cNvPr id="7" name="Picture 6"/>
          <p:cNvPicPr>
            <a:picLocks noChangeAspect="1"/>
          </p:cNvPicPr>
          <p:nvPr/>
        </p:nvPicPr>
        <p:blipFill>
          <a:blip r:embed="rId5"/>
          <a:stretch>
            <a:fillRect/>
          </a:stretch>
        </p:blipFill>
        <p:spPr>
          <a:xfrm>
            <a:off x="8021288" y="4056507"/>
            <a:ext cx="3746183" cy="2801493"/>
          </a:xfrm>
          <a:prstGeom prst="rect">
            <a:avLst/>
          </a:prstGeom>
        </p:spPr>
      </p:pic>
      <p:sp>
        <p:nvSpPr>
          <p:cNvPr id="8" name="TextBox 7"/>
          <p:cNvSpPr txBox="1"/>
          <p:nvPr/>
        </p:nvSpPr>
        <p:spPr>
          <a:xfrm>
            <a:off x="4180998" y="1012091"/>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p:cNvSpPr txBox="1"/>
          <p:nvPr/>
        </p:nvSpPr>
        <p:spPr>
          <a:xfrm>
            <a:off x="8064722"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p:cNvSpPr txBox="1"/>
          <p:nvPr/>
        </p:nvSpPr>
        <p:spPr>
          <a:xfrm>
            <a:off x="4180998" y="391839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8064722"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p:cNvSpPr txBox="1"/>
          <p:nvPr/>
        </p:nvSpPr>
        <p:spPr>
          <a:xfrm>
            <a:off x="5053783" y="2283015"/>
            <a:ext cx="909223"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bonded stack</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p:cNvSpPr txBox="1"/>
          <p:nvPr/>
        </p:nvSpPr>
        <p:spPr>
          <a:xfrm>
            <a:off x="5053783" y="5216243"/>
            <a:ext cx="909223"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bonded stack</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4" name="Picture 13"/>
          <p:cNvPicPr>
            <a:picLocks noChangeAspect="1"/>
          </p:cNvPicPr>
          <p:nvPr/>
        </p:nvPicPr>
        <p:blipFill>
          <a:blip r:embed="rId6"/>
          <a:stretch>
            <a:fillRect/>
          </a:stretch>
        </p:blipFill>
        <p:spPr>
          <a:xfrm>
            <a:off x="271720" y="3575909"/>
            <a:ext cx="3886200" cy="2903220"/>
          </a:xfrm>
          <a:prstGeom prst="rect">
            <a:avLst/>
          </a:prstGeom>
        </p:spPr>
      </p:pic>
      <p:sp>
        <p:nvSpPr>
          <p:cNvPr id="15" name="TextBox 14"/>
          <p:cNvSpPr txBox="1"/>
          <p:nvPr/>
        </p:nvSpPr>
        <p:spPr>
          <a:xfrm>
            <a:off x="8756531" y="2283014"/>
            <a:ext cx="115232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frictional contact</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8756531" y="5216242"/>
            <a:ext cx="115232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frictional contact</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p:cNvSpPr txBox="1"/>
          <p:nvPr/>
        </p:nvSpPr>
        <p:spPr>
          <a:xfrm>
            <a:off x="215867" y="3206577"/>
            <a:ext cx="21853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Contact Pressure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9" name="Slide Number Placeholder 18">
            <a:extLst>
              <a:ext uri="{FF2B5EF4-FFF2-40B4-BE49-F238E27FC236}">
                <a16:creationId xmlns:a16="http://schemas.microsoft.com/office/drawing/2014/main" id="{B8EDDCEF-6F74-7EBC-13C9-426AB4845EC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B0605309-FBC8-B74B-2A35-A46DF272A421}"/>
              </a:ext>
            </a:extLst>
          </p:cNvPr>
          <p:cNvSpPr txBox="1"/>
          <p:nvPr/>
        </p:nvSpPr>
        <p:spPr>
          <a:xfrm>
            <a:off x="3691235" y="6373748"/>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~40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76EE244F-5C66-EC68-C38F-C4A81BAFD795}"/>
              </a:ext>
            </a:extLst>
          </p:cNvPr>
          <p:cNvSpPr txBox="1"/>
          <p:nvPr/>
        </p:nvSpPr>
        <p:spPr>
          <a:xfrm>
            <a:off x="7577435" y="6373748"/>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Arrow: Right 21">
            <a:extLst>
              <a:ext uri="{FF2B5EF4-FFF2-40B4-BE49-F238E27FC236}">
                <a16:creationId xmlns:a16="http://schemas.microsoft.com/office/drawing/2014/main" id="{3F1CA161-BC0E-4485-7F4C-36232BE3FE0F}"/>
              </a:ext>
            </a:extLst>
          </p:cNvPr>
          <p:cNvSpPr/>
          <p:nvPr/>
        </p:nvSpPr>
        <p:spPr>
          <a:xfrm>
            <a:off x="6392389" y="3166360"/>
            <a:ext cx="4403129"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Smaller tensile stress area with lower peak.</a:t>
            </a:r>
          </a:p>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Lower shear stress in general.</a:t>
            </a:r>
            <a:endParaRPr kumimoji="0" lang="en-IE"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8855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Stack Number (6 mm wide tape, frictional contact) </a:t>
            </a:r>
          </a:p>
        </p:txBody>
      </p:sp>
      <p:pic>
        <p:nvPicPr>
          <p:cNvPr id="6" name="Picture 5"/>
          <p:cNvPicPr>
            <a:picLocks noChangeAspect="1"/>
          </p:cNvPicPr>
          <p:nvPr/>
        </p:nvPicPr>
        <p:blipFill>
          <a:blip r:embed="rId2"/>
          <a:stretch>
            <a:fillRect/>
          </a:stretch>
        </p:blipFill>
        <p:spPr>
          <a:xfrm>
            <a:off x="4297394" y="1171195"/>
            <a:ext cx="3717227" cy="2747201"/>
          </a:xfrm>
          <a:prstGeom prst="rect">
            <a:avLst/>
          </a:prstGeom>
        </p:spPr>
      </p:pic>
      <p:pic>
        <p:nvPicPr>
          <p:cNvPr id="7" name="Picture 6"/>
          <p:cNvPicPr>
            <a:picLocks noChangeAspect="1"/>
          </p:cNvPicPr>
          <p:nvPr/>
        </p:nvPicPr>
        <p:blipFill>
          <a:blip r:embed="rId3"/>
          <a:stretch>
            <a:fillRect/>
          </a:stretch>
        </p:blipFill>
        <p:spPr>
          <a:xfrm>
            <a:off x="4268438" y="4056507"/>
            <a:ext cx="3746183" cy="2801493"/>
          </a:xfrm>
          <a:prstGeom prst="rect">
            <a:avLst/>
          </a:prstGeom>
        </p:spPr>
      </p:pic>
      <p:sp>
        <p:nvSpPr>
          <p:cNvPr id="9" name="TextBox 8"/>
          <p:cNvSpPr txBox="1"/>
          <p:nvPr/>
        </p:nvSpPr>
        <p:spPr>
          <a:xfrm>
            <a:off x="4311872"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4311872"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7" name="Picture 16"/>
          <p:cNvPicPr>
            <a:picLocks noChangeAspect="1"/>
          </p:cNvPicPr>
          <p:nvPr/>
        </p:nvPicPr>
        <p:blipFill>
          <a:blip r:embed="rId4"/>
          <a:stretch>
            <a:fillRect/>
          </a:stretch>
        </p:blipFill>
        <p:spPr>
          <a:xfrm>
            <a:off x="8243221" y="1171195"/>
            <a:ext cx="3709988" cy="2812352"/>
          </a:xfrm>
          <a:prstGeom prst="rect">
            <a:avLst/>
          </a:prstGeom>
        </p:spPr>
      </p:pic>
      <p:pic>
        <p:nvPicPr>
          <p:cNvPr id="18" name="Picture 17"/>
          <p:cNvPicPr>
            <a:picLocks noChangeAspect="1"/>
          </p:cNvPicPr>
          <p:nvPr/>
        </p:nvPicPr>
        <p:blipFill>
          <a:blip r:embed="rId5"/>
          <a:stretch>
            <a:fillRect/>
          </a:stretch>
        </p:blipFill>
        <p:spPr>
          <a:xfrm>
            <a:off x="8167212" y="4056507"/>
            <a:ext cx="3785997" cy="2812352"/>
          </a:xfrm>
          <a:prstGeom prst="rect">
            <a:avLst/>
          </a:prstGeom>
        </p:spPr>
      </p:pic>
      <p:sp>
        <p:nvSpPr>
          <p:cNvPr id="19" name="TextBox 18"/>
          <p:cNvSpPr txBox="1"/>
          <p:nvPr/>
        </p:nvSpPr>
        <p:spPr>
          <a:xfrm>
            <a:off x="8158852"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p:cNvSpPr txBox="1"/>
          <p:nvPr/>
        </p:nvSpPr>
        <p:spPr>
          <a:xfrm>
            <a:off x="8158852"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2" name="Picture 11"/>
          <p:cNvPicPr>
            <a:picLocks noChangeAspect="1"/>
          </p:cNvPicPr>
          <p:nvPr/>
        </p:nvPicPr>
        <p:blipFill>
          <a:blip r:embed="rId6"/>
          <a:stretch>
            <a:fillRect/>
          </a:stretch>
        </p:blipFill>
        <p:spPr>
          <a:xfrm>
            <a:off x="347111" y="1171195"/>
            <a:ext cx="3724466" cy="2768918"/>
          </a:xfrm>
          <a:prstGeom prst="rect">
            <a:avLst/>
          </a:prstGeom>
        </p:spPr>
      </p:pic>
      <p:pic>
        <p:nvPicPr>
          <p:cNvPr id="2" name="Picture 1"/>
          <p:cNvPicPr>
            <a:picLocks noChangeAspect="1"/>
          </p:cNvPicPr>
          <p:nvPr/>
        </p:nvPicPr>
        <p:blipFill>
          <a:blip r:embed="rId7"/>
          <a:stretch>
            <a:fillRect/>
          </a:stretch>
        </p:blipFill>
        <p:spPr>
          <a:xfrm>
            <a:off x="341682" y="4037527"/>
            <a:ext cx="3735324" cy="2772537"/>
          </a:xfrm>
          <a:prstGeom prst="rect">
            <a:avLst/>
          </a:prstGeom>
        </p:spPr>
      </p:pic>
      <p:sp>
        <p:nvSpPr>
          <p:cNvPr id="14" name="TextBox 13"/>
          <p:cNvSpPr txBox="1"/>
          <p:nvPr/>
        </p:nvSpPr>
        <p:spPr>
          <a:xfrm>
            <a:off x="344295"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p:cNvSpPr txBox="1"/>
          <p:nvPr/>
        </p:nvSpPr>
        <p:spPr>
          <a:xfrm>
            <a:off x="344295"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CC6CD0A2-2E38-5BDD-3EFB-F84FD2F4010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F8C60BA-0765-EF57-98E5-C38D46463A54}"/>
              </a:ext>
            </a:extLst>
          </p:cNvPr>
          <p:cNvSpPr txBox="1"/>
          <p:nvPr/>
        </p:nvSpPr>
        <p:spPr>
          <a:xfrm>
            <a:off x="2497527" y="6098724"/>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4B696535-31D5-CE7B-B80D-B05E63FE04BB}"/>
              </a:ext>
            </a:extLst>
          </p:cNvPr>
          <p:cNvSpPr txBox="1"/>
          <p:nvPr/>
        </p:nvSpPr>
        <p:spPr>
          <a:xfrm>
            <a:off x="6559322" y="6098724"/>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D889AA64-57B4-D536-8D2F-477E2E7E1CFB}"/>
              </a:ext>
            </a:extLst>
          </p:cNvPr>
          <p:cNvSpPr txBox="1"/>
          <p:nvPr/>
        </p:nvSpPr>
        <p:spPr>
          <a:xfrm>
            <a:off x="10345319" y="6098724"/>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Arrow: Right 12">
            <a:extLst>
              <a:ext uri="{FF2B5EF4-FFF2-40B4-BE49-F238E27FC236}">
                <a16:creationId xmlns:a16="http://schemas.microsoft.com/office/drawing/2014/main" id="{8C2D7479-E7E6-436E-3A3D-543CC795B193}"/>
              </a:ext>
            </a:extLst>
          </p:cNvPr>
          <p:cNvSpPr/>
          <p:nvPr/>
        </p:nvSpPr>
        <p:spPr>
          <a:xfrm>
            <a:off x="5038531" y="3108297"/>
            <a:ext cx="3572070"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Larger tensile stress area.</a:t>
            </a:r>
          </a:p>
        </p:txBody>
      </p:sp>
      <p:cxnSp>
        <p:nvCxnSpPr>
          <p:cNvPr id="16" name="Straight Arrow Connector 15">
            <a:extLst>
              <a:ext uri="{FF2B5EF4-FFF2-40B4-BE49-F238E27FC236}">
                <a16:creationId xmlns:a16="http://schemas.microsoft.com/office/drawing/2014/main" id="{5A82FF0D-AE4D-D92A-A25D-03DAE4BC0E9B}"/>
              </a:ext>
            </a:extLst>
          </p:cNvPr>
          <p:cNvCxnSpPr>
            <a:cxnSpLocks/>
            <a:endCxn id="4" idx="0"/>
          </p:cNvCxnSpPr>
          <p:nvPr/>
        </p:nvCxnSpPr>
        <p:spPr>
          <a:xfrm>
            <a:off x="2194866" y="4823927"/>
            <a:ext cx="806902" cy="127479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03BC49B-84E2-2BC2-92AD-B7FCF0B08360}"/>
              </a:ext>
            </a:extLst>
          </p:cNvPr>
          <p:cNvCxnSpPr>
            <a:cxnSpLocks/>
            <a:endCxn id="8" idx="0"/>
          </p:cNvCxnSpPr>
          <p:nvPr/>
        </p:nvCxnSpPr>
        <p:spPr>
          <a:xfrm>
            <a:off x="5197151" y="4730620"/>
            <a:ext cx="1866412" cy="136810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61814C0-70E8-83BA-7806-682677CE8797}"/>
              </a:ext>
            </a:extLst>
          </p:cNvPr>
          <p:cNvCxnSpPr>
            <a:cxnSpLocks/>
            <a:endCxn id="10" idx="0"/>
          </p:cNvCxnSpPr>
          <p:nvPr/>
        </p:nvCxnSpPr>
        <p:spPr>
          <a:xfrm>
            <a:off x="9106678" y="4730620"/>
            <a:ext cx="1742882" cy="136810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99957AC-4C8E-08B2-3C6A-BCC70E3D156B}"/>
              </a:ext>
            </a:extLst>
          </p:cNvPr>
          <p:cNvSpPr txBox="1"/>
          <p:nvPr/>
        </p:nvSpPr>
        <p:spPr>
          <a:xfrm>
            <a:off x="1455612" y="2490434"/>
            <a:ext cx="75373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81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C8362A20-2F2B-1258-67B4-2290E75FE17E}"/>
              </a:ext>
            </a:extLst>
          </p:cNvPr>
          <p:cNvSpPr txBox="1"/>
          <p:nvPr/>
        </p:nvSpPr>
        <p:spPr>
          <a:xfrm>
            <a:off x="5237157" y="2490433"/>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5B669938-6C96-519F-BDFE-637EBB7C7350}"/>
              </a:ext>
            </a:extLst>
          </p:cNvPr>
          <p:cNvSpPr txBox="1"/>
          <p:nvPr/>
        </p:nvSpPr>
        <p:spPr>
          <a:xfrm>
            <a:off x="9215107" y="2490433"/>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162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80329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Stack Number (4 mm wide tape, frictional contact) </a:t>
            </a:r>
          </a:p>
        </p:txBody>
      </p:sp>
      <p:pic>
        <p:nvPicPr>
          <p:cNvPr id="2" name="Picture 1"/>
          <p:cNvPicPr>
            <a:picLocks noChangeAspect="1"/>
          </p:cNvPicPr>
          <p:nvPr/>
        </p:nvPicPr>
        <p:blipFill>
          <a:blip r:embed="rId2"/>
          <a:stretch>
            <a:fillRect/>
          </a:stretch>
        </p:blipFill>
        <p:spPr>
          <a:xfrm>
            <a:off x="4303278" y="1233535"/>
            <a:ext cx="3695510" cy="2732723"/>
          </a:xfrm>
          <a:prstGeom prst="rect">
            <a:avLst/>
          </a:prstGeom>
        </p:spPr>
      </p:pic>
      <p:pic>
        <p:nvPicPr>
          <p:cNvPr id="5" name="Picture 4"/>
          <p:cNvPicPr>
            <a:picLocks noChangeAspect="1"/>
          </p:cNvPicPr>
          <p:nvPr/>
        </p:nvPicPr>
        <p:blipFill>
          <a:blip r:embed="rId3"/>
          <a:stretch>
            <a:fillRect/>
          </a:stretch>
        </p:blipFill>
        <p:spPr>
          <a:xfrm>
            <a:off x="4353951" y="4118038"/>
            <a:ext cx="3644837" cy="2739962"/>
          </a:xfrm>
          <a:prstGeom prst="rect">
            <a:avLst/>
          </a:prstGeom>
        </p:spPr>
      </p:pic>
      <p:sp>
        <p:nvSpPr>
          <p:cNvPr id="21" name="TextBox 20"/>
          <p:cNvSpPr txBox="1"/>
          <p:nvPr/>
        </p:nvSpPr>
        <p:spPr>
          <a:xfrm>
            <a:off x="4353951" y="1076740"/>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p:cNvSpPr txBox="1"/>
          <p:nvPr/>
        </p:nvSpPr>
        <p:spPr>
          <a:xfrm>
            <a:off x="4353951" y="3966258"/>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p:cNvPicPr>
            <a:picLocks noChangeAspect="1"/>
          </p:cNvPicPr>
          <p:nvPr/>
        </p:nvPicPr>
        <p:blipFill>
          <a:blip r:embed="rId4"/>
          <a:stretch>
            <a:fillRect/>
          </a:stretch>
        </p:blipFill>
        <p:spPr>
          <a:xfrm>
            <a:off x="8164331" y="1233535"/>
            <a:ext cx="3793236" cy="2805113"/>
          </a:xfrm>
          <a:prstGeom prst="rect">
            <a:avLst/>
          </a:prstGeom>
        </p:spPr>
      </p:pic>
      <p:pic>
        <p:nvPicPr>
          <p:cNvPr id="7" name="Picture 6"/>
          <p:cNvPicPr>
            <a:picLocks noChangeAspect="1"/>
          </p:cNvPicPr>
          <p:nvPr/>
        </p:nvPicPr>
        <p:blipFill>
          <a:blip r:embed="rId5"/>
          <a:stretch>
            <a:fillRect/>
          </a:stretch>
        </p:blipFill>
        <p:spPr>
          <a:xfrm>
            <a:off x="8164331" y="4114419"/>
            <a:ext cx="3753422" cy="2743581"/>
          </a:xfrm>
          <a:prstGeom prst="rect">
            <a:avLst/>
          </a:prstGeom>
        </p:spPr>
      </p:pic>
      <p:sp>
        <p:nvSpPr>
          <p:cNvPr id="15" name="TextBox 14"/>
          <p:cNvSpPr txBox="1"/>
          <p:nvPr/>
        </p:nvSpPr>
        <p:spPr>
          <a:xfrm>
            <a:off x="8049461" y="1072141"/>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8049461" y="3961659"/>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p:cNvPicPr>
            <a:picLocks noChangeAspect="1"/>
          </p:cNvPicPr>
          <p:nvPr/>
        </p:nvPicPr>
        <p:blipFill>
          <a:blip r:embed="rId6"/>
          <a:stretch>
            <a:fillRect/>
          </a:stretch>
        </p:blipFill>
        <p:spPr>
          <a:xfrm>
            <a:off x="377074" y="1233535"/>
            <a:ext cx="3760661" cy="2758059"/>
          </a:xfrm>
          <a:prstGeom prst="rect">
            <a:avLst/>
          </a:prstGeom>
        </p:spPr>
      </p:pic>
      <p:pic>
        <p:nvPicPr>
          <p:cNvPr id="12" name="Picture 11"/>
          <p:cNvPicPr>
            <a:picLocks noChangeAspect="1"/>
          </p:cNvPicPr>
          <p:nvPr/>
        </p:nvPicPr>
        <p:blipFill>
          <a:blip r:embed="rId7"/>
          <a:stretch>
            <a:fillRect/>
          </a:stretch>
        </p:blipFill>
        <p:spPr>
          <a:xfrm>
            <a:off x="377074" y="4118847"/>
            <a:ext cx="3760661" cy="2725484"/>
          </a:xfrm>
          <a:prstGeom prst="rect">
            <a:avLst/>
          </a:prstGeom>
        </p:spPr>
      </p:pic>
      <p:sp>
        <p:nvSpPr>
          <p:cNvPr id="20" name="TextBox 19"/>
          <p:cNvSpPr txBox="1"/>
          <p:nvPr/>
        </p:nvSpPr>
        <p:spPr>
          <a:xfrm>
            <a:off x="377074" y="1072141"/>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p:cNvSpPr txBox="1"/>
          <p:nvPr/>
        </p:nvSpPr>
        <p:spPr>
          <a:xfrm>
            <a:off x="377074" y="3961659"/>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lide Number Placeholder 7">
            <a:extLst>
              <a:ext uri="{FF2B5EF4-FFF2-40B4-BE49-F238E27FC236}">
                <a16:creationId xmlns:a16="http://schemas.microsoft.com/office/drawing/2014/main" id="{D9C4BE5D-C997-D052-20B0-9552DCA6D5E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97ABF43C-AD78-F405-15C7-A16A455F4619}"/>
              </a:ext>
            </a:extLst>
          </p:cNvPr>
          <p:cNvSpPr txBox="1"/>
          <p:nvPr/>
        </p:nvSpPr>
        <p:spPr>
          <a:xfrm>
            <a:off x="10123055" y="6283390"/>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E73BCCB5-6054-7589-C38E-26C0D1260756}"/>
              </a:ext>
            </a:extLst>
          </p:cNvPr>
          <p:cNvSpPr txBox="1"/>
          <p:nvPr/>
        </p:nvSpPr>
        <p:spPr>
          <a:xfrm>
            <a:off x="6204522" y="6283390"/>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49D79195-E3B8-B481-4B8F-8E425735E6AE}"/>
              </a:ext>
            </a:extLst>
          </p:cNvPr>
          <p:cNvSpPr txBox="1"/>
          <p:nvPr/>
        </p:nvSpPr>
        <p:spPr>
          <a:xfrm>
            <a:off x="2426650" y="6283390"/>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Arrow: Right 13">
            <a:extLst>
              <a:ext uri="{FF2B5EF4-FFF2-40B4-BE49-F238E27FC236}">
                <a16:creationId xmlns:a16="http://schemas.microsoft.com/office/drawing/2014/main" id="{CC97F52B-779D-3893-0ECC-B9297FAE32A4}"/>
              </a:ext>
            </a:extLst>
          </p:cNvPr>
          <p:cNvSpPr/>
          <p:nvPr/>
        </p:nvSpPr>
        <p:spPr>
          <a:xfrm>
            <a:off x="5626359" y="3129820"/>
            <a:ext cx="2901821"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Larger tensile stress area.</a:t>
            </a:r>
          </a:p>
        </p:txBody>
      </p:sp>
      <p:sp>
        <p:nvSpPr>
          <p:cNvPr id="17" name="TextBox 16">
            <a:extLst>
              <a:ext uri="{FF2B5EF4-FFF2-40B4-BE49-F238E27FC236}">
                <a16:creationId xmlns:a16="http://schemas.microsoft.com/office/drawing/2014/main" id="{6ACD3400-B5A4-1494-0FC1-AE3E7E06E02C}"/>
              </a:ext>
            </a:extLst>
          </p:cNvPr>
          <p:cNvSpPr txBox="1"/>
          <p:nvPr/>
        </p:nvSpPr>
        <p:spPr>
          <a:xfrm>
            <a:off x="1367794" y="2482202"/>
            <a:ext cx="75373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72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E31B90EB-FC1D-7D64-1A81-669ACB1C950B}"/>
              </a:ext>
            </a:extLst>
          </p:cNvPr>
          <p:cNvSpPr txBox="1"/>
          <p:nvPr/>
        </p:nvSpPr>
        <p:spPr>
          <a:xfrm>
            <a:off x="5203807" y="2482202"/>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B70C1E91-88C9-B157-0BD7-A0F6B21761C6}"/>
              </a:ext>
            </a:extLst>
          </p:cNvPr>
          <p:cNvSpPr txBox="1"/>
          <p:nvPr/>
        </p:nvSpPr>
        <p:spPr>
          <a:xfrm>
            <a:off x="9054929" y="2482201"/>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144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1757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98536" y="3894222"/>
            <a:ext cx="3724466" cy="2776157"/>
          </a:xfrm>
          <a:prstGeom prst="rect">
            <a:avLst/>
          </a:prstGeom>
        </p:spPr>
      </p:pic>
      <p:pic>
        <p:nvPicPr>
          <p:cNvPr id="24" name="Picture 23"/>
          <p:cNvPicPr>
            <a:picLocks noChangeAspect="1"/>
          </p:cNvPicPr>
          <p:nvPr/>
        </p:nvPicPr>
        <p:blipFill>
          <a:blip r:embed="rId3"/>
          <a:stretch>
            <a:fillRect/>
          </a:stretch>
        </p:blipFill>
        <p:spPr>
          <a:xfrm>
            <a:off x="198536" y="1036256"/>
            <a:ext cx="3735324" cy="2772537"/>
          </a:xfrm>
          <a:prstGeom prst="rect">
            <a:avLst/>
          </a:prstGeom>
        </p:spPr>
      </p:pic>
      <p:pic>
        <p:nvPicPr>
          <p:cNvPr id="8" name="Picture 7"/>
          <p:cNvPicPr>
            <a:picLocks noChangeAspect="1"/>
          </p:cNvPicPr>
          <p:nvPr/>
        </p:nvPicPr>
        <p:blipFill>
          <a:blip r:embed="rId4"/>
          <a:stretch>
            <a:fillRect/>
          </a:stretch>
        </p:blipFill>
        <p:spPr>
          <a:xfrm>
            <a:off x="7786845" y="3894222"/>
            <a:ext cx="3811334" cy="2805113"/>
          </a:xfrm>
          <a:prstGeom prst="rect">
            <a:avLst/>
          </a:prstGeom>
        </p:spPr>
      </p:pic>
      <p:pic>
        <p:nvPicPr>
          <p:cNvPr id="19" name="Picture 18"/>
          <p:cNvPicPr>
            <a:picLocks noChangeAspect="1"/>
          </p:cNvPicPr>
          <p:nvPr/>
        </p:nvPicPr>
        <p:blipFill>
          <a:blip r:embed="rId5"/>
          <a:stretch>
            <a:fillRect/>
          </a:stretch>
        </p:blipFill>
        <p:spPr>
          <a:xfrm>
            <a:off x="7926862" y="1036256"/>
            <a:ext cx="3785997" cy="2812352"/>
          </a:xfrm>
          <a:prstGeom prst="rect">
            <a:avLst/>
          </a:prstGeom>
        </p:spPr>
      </p:pic>
      <p:pic>
        <p:nvPicPr>
          <p:cNvPr id="18" name="Picture 17"/>
          <p:cNvPicPr>
            <a:picLocks noChangeAspect="1"/>
          </p:cNvPicPr>
          <p:nvPr/>
        </p:nvPicPr>
        <p:blipFill>
          <a:blip r:embed="rId6"/>
          <a:stretch>
            <a:fillRect/>
          </a:stretch>
        </p:blipFill>
        <p:spPr>
          <a:xfrm>
            <a:off x="4040662" y="3832860"/>
            <a:ext cx="3886200" cy="2903220"/>
          </a:xfrm>
          <a:prstGeom prst="rect">
            <a:avLst/>
          </a:prstGeom>
        </p:spPr>
      </p:pic>
      <p:pic>
        <p:nvPicPr>
          <p:cNvPr id="17" name="Picture 16"/>
          <p:cNvPicPr>
            <a:picLocks noChangeAspect="1"/>
          </p:cNvPicPr>
          <p:nvPr/>
        </p:nvPicPr>
        <p:blipFill>
          <a:blip r:embed="rId7"/>
          <a:stretch>
            <a:fillRect/>
          </a:stretch>
        </p:blipFill>
        <p:spPr>
          <a:xfrm>
            <a:off x="4040662" y="1038246"/>
            <a:ext cx="3746183" cy="2801493"/>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Stack Number (6 mm wide tape, frictional contact) </a:t>
            </a:r>
          </a:p>
        </p:txBody>
      </p:sp>
      <p:sp>
        <p:nvSpPr>
          <p:cNvPr id="21" name="TextBox 20"/>
          <p:cNvSpPr txBox="1"/>
          <p:nvPr/>
        </p:nvSpPr>
        <p:spPr>
          <a:xfrm>
            <a:off x="8017539" y="954820"/>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p:cNvSpPr txBox="1"/>
          <p:nvPr/>
        </p:nvSpPr>
        <p:spPr>
          <a:xfrm>
            <a:off x="8017539" y="3844338"/>
            <a:ext cx="21853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Contact Pressure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p:cNvSpPr txBox="1"/>
          <p:nvPr/>
        </p:nvSpPr>
        <p:spPr>
          <a:xfrm>
            <a:off x="198536" y="103625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p:cNvSpPr txBox="1"/>
          <p:nvPr/>
        </p:nvSpPr>
        <p:spPr>
          <a:xfrm>
            <a:off x="198536" y="3848608"/>
            <a:ext cx="21853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Contact Pressure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p:cNvSpPr txBox="1"/>
          <p:nvPr/>
        </p:nvSpPr>
        <p:spPr>
          <a:xfrm>
            <a:off x="4040662" y="950221"/>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p:cNvSpPr txBox="1"/>
          <p:nvPr/>
        </p:nvSpPr>
        <p:spPr>
          <a:xfrm>
            <a:off x="4040662" y="3839739"/>
            <a:ext cx="213244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Contact Pressure[Pa]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47EEF1D-23CD-E3FD-8B4C-4D57F6CB9F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5" name="Straight Arrow Connector 4">
            <a:extLst>
              <a:ext uri="{FF2B5EF4-FFF2-40B4-BE49-F238E27FC236}">
                <a16:creationId xmlns:a16="http://schemas.microsoft.com/office/drawing/2014/main" id="{0DDD6621-5756-533A-1E25-5D7CE8904030}"/>
              </a:ext>
            </a:extLst>
          </p:cNvPr>
          <p:cNvCxnSpPr>
            <a:cxnSpLocks/>
          </p:cNvCxnSpPr>
          <p:nvPr/>
        </p:nvCxnSpPr>
        <p:spPr>
          <a:xfrm flipH="1">
            <a:off x="1989119" y="2174033"/>
            <a:ext cx="175583" cy="287382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CC4C963-6515-3CDB-2985-CDEBF9AD5354}"/>
              </a:ext>
            </a:extLst>
          </p:cNvPr>
          <p:cNvCxnSpPr>
            <a:cxnSpLocks/>
          </p:cNvCxnSpPr>
          <p:nvPr/>
        </p:nvCxnSpPr>
        <p:spPr>
          <a:xfrm>
            <a:off x="4842588" y="1987420"/>
            <a:ext cx="65314" cy="299512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657CA33-FF5F-BD57-44F9-DE21D9CD3672}"/>
              </a:ext>
            </a:extLst>
          </p:cNvPr>
          <p:cNvCxnSpPr>
            <a:cxnSpLocks/>
          </p:cNvCxnSpPr>
          <p:nvPr/>
        </p:nvCxnSpPr>
        <p:spPr>
          <a:xfrm flipH="1">
            <a:off x="5878286" y="3018261"/>
            <a:ext cx="65314" cy="280149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154C7CE-944F-F3A1-9916-E00062946BAB}"/>
              </a:ext>
            </a:extLst>
          </p:cNvPr>
          <p:cNvCxnSpPr>
            <a:cxnSpLocks/>
          </p:cNvCxnSpPr>
          <p:nvPr/>
        </p:nvCxnSpPr>
        <p:spPr>
          <a:xfrm flipH="1">
            <a:off x="9761991" y="2174033"/>
            <a:ext cx="231095" cy="293914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1157153-DE7C-88D0-3A0C-BD94BB96120E}"/>
              </a:ext>
            </a:extLst>
          </p:cNvPr>
          <p:cNvCxnSpPr>
            <a:cxnSpLocks/>
          </p:cNvCxnSpPr>
          <p:nvPr/>
        </p:nvCxnSpPr>
        <p:spPr>
          <a:xfrm>
            <a:off x="8610600" y="2855167"/>
            <a:ext cx="0" cy="284583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C362275-0E99-16BE-30AE-E95B8CAC8994}"/>
              </a:ext>
            </a:extLst>
          </p:cNvPr>
          <p:cNvCxnSpPr>
            <a:cxnSpLocks/>
          </p:cNvCxnSpPr>
          <p:nvPr/>
        </p:nvCxnSpPr>
        <p:spPr>
          <a:xfrm flipH="1">
            <a:off x="9675845" y="3018261"/>
            <a:ext cx="158620" cy="280149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675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Stack Width (4 stacks, frictional contact) </a:t>
            </a:r>
          </a:p>
        </p:txBody>
      </p:sp>
      <p:pic>
        <p:nvPicPr>
          <p:cNvPr id="12" name="Picture 11"/>
          <p:cNvPicPr>
            <a:picLocks noChangeAspect="1"/>
          </p:cNvPicPr>
          <p:nvPr/>
        </p:nvPicPr>
        <p:blipFill>
          <a:blip r:embed="rId2"/>
          <a:stretch>
            <a:fillRect/>
          </a:stretch>
        </p:blipFill>
        <p:spPr>
          <a:xfrm>
            <a:off x="215251" y="1171195"/>
            <a:ext cx="3717227" cy="2747201"/>
          </a:xfrm>
          <a:prstGeom prst="rect">
            <a:avLst/>
          </a:prstGeom>
        </p:spPr>
      </p:pic>
      <p:pic>
        <p:nvPicPr>
          <p:cNvPr id="13" name="Picture 12"/>
          <p:cNvPicPr>
            <a:picLocks noChangeAspect="1"/>
          </p:cNvPicPr>
          <p:nvPr/>
        </p:nvPicPr>
        <p:blipFill>
          <a:blip r:embed="rId3"/>
          <a:stretch>
            <a:fillRect/>
          </a:stretch>
        </p:blipFill>
        <p:spPr>
          <a:xfrm>
            <a:off x="186295" y="4056507"/>
            <a:ext cx="3746183" cy="2801493"/>
          </a:xfrm>
          <a:prstGeom prst="rect">
            <a:avLst/>
          </a:prstGeom>
        </p:spPr>
      </p:pic>
      <p:sp>
        <p:nvSpPr>
          <p:cNvPr id="14" name="TextBox 13"/>
          <p:cNvSpPr txBox="1"/>
          <p:nvPr/>
        </p:nvSpPr>
        <p:spPr>
          <a:xfrm>
            <a:off x="229729"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p:cNvSpPr txBox="1"/>
          <p:nvPr/>
        </p:nvSpPr>
        <p:spPr>
          <a:xfrm>
            <a:off x="229729"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p:cNvPicPr>
            <a:picLocks noChangeAspect="1"/>
          </p:cNvPicPr>
          <p:nvPr/>
        </p:nvPicPr>
        <p:blipFill>
          <a:blip r:embed="rId4"/>
          <a:stretch>
            <a:fillRect/>
          </a:stretch>
        </p:blipFill>
        <p:spPr>
          <a:xfrm>
            <a:off x="4092137" y="1171195"/>
            <a:ext cx="3760661" cy="2758059"/>
          </a:xfrm>
          <a:prstGeom prst="rect">
            <a:avLst/>
          </a:prstGeom>
        </p:spPr>
      </p:pic>
      <p:pic>
        <p:nvPicPr>
          <p:cNvPr id="7" name="Picture 6"/>
          <p:cNvPicPr>
            <a:picLocks noChangeAspect="1"/>
          </p:cNvPicPr>
          <p:nvPr/>
        </p:nvPicPr>
        <p:blipFill>
          <a:blip r:embed="rId5"/>
          <a:stretch>
            <a:fillRect/>
          </a:stretch>
        </p:blipFill>
        <p:spPr>
          <a:xfrm>
            <a:off x="4092137" y="4056507"/>
            <a:ext cx="3760661" cy="2725484"/>
          </a:xfrm>
          <a:prstGeom prst="rect">
            <a:avLst/>
          </a:prstGeom>
        </p:spPr>
      </p:pic>
      <p:sp>
        <p:nvSpPr>
          <p:cNvPr id="10" name="TextBox 9"/>
          <p:cNvSpPr txBox="1"/>
          <p:nvPr/>
        </p:nvSpPr>
        <p:spPr>
          <a:xfrm>
            <a:off x="4092137" y="1021919"/>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4092137" y="3911437"/>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6"/>
          <a:stretch>
            <a:fillRect/>
          </a:stretch>
        </p:blipFill>
        <p:spPr>
          <a:xfrm>
            <a:off x="8012457" y="1171195"/>
            <a:ext cx="3662934" cy="2703767"/>
          </a:xfrm>
          <a:prstGeom prst="rect">
            <a:avLst/>
          </a:prstGeom>
        </p:spPr>
      </p:pic>
      <p:pic>
        <p:nvPicPr>
          <p:cNvPr id="5" name="Picture 4"/>
          <p:cNvPicPr>
            <a:picLocks noChangeAspect="1"/>
          </p:cNvPicPr>
          <p:nvPr/>
        </p:nvPicPr>
        <p:blipFill>
          <a:blip r:embed="rId7"/>
          <a:stretch>
            <a:fillRect/>
          </a:stretch>
        </p:blipFill>
        <p:spPr>
          <a:xfrm>
            <a:off x="8023315" y="4057720"/>
            <a:ext cx="3641217" cy="2739962"/>
          </a:xfrm>
          <a:prstGeom prst="rect">
            <a:avLst/>
          </a:prstGeom>
        </p:spPr>
      </p:pic>
      <p:sp>
        <p:nvSpPr>
          <p:cNvPr id="16" name="TextBox 15"/>
          <p:cNvSpPr txBox="1"/>
          <p:nvPr/>
        </p:nvSpPr>
        <p:spPr>
          <a:xfrm>
            <a:off x="8020875" y="1014898"/>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p:cNvSpPr txBox="1"/>
          <p:nvPr/>
        </p:nvSpPr>
        <p:spPr>
          <a:xfrm>
            <a:off x="8020875" y="3904416"/>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lide Number Placeholder 7">
            <a:extLst>
              <a:ext uri="{FF2B5EF4-FFF2-40B4-BE49-F238E27FC236}">
                <a16:creationId xmlns:a16="http://schemas.microsoft.com/office/drawing/2014/main" id="{C270B29B-87E5-F9E5-EC25-B08640A1559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Arrow: Right 8">
            <a:extLst>
              <a:ext uri="{FF2B5EF4-FFF2-40B4-BE49-F238E27FC236}">
                <a16:creationId xmlns:a16="http://schemas.microsoft.com/office/drawing/2014/main" id="{FA76E8A0-A0AF-F6DA-7672-2CE3FE3B6216}"/>
              </a:ext>
            </a:extLst>
          </p:cNvPr>
          <p:cNvSpPr/>
          <p:nvPr/>
        </p:nvSpPr>
        <p:spPr>
          <a:xfrm>
            <a:off x="4179544" y="3077985"/>
            <a:ext cx="3981374" cy="1182169"/>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Increased peak compressive stress.</a:t>
            </a:r>
          </a:p>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Increased peak shear stress.</a:t>
            </a:r>
            <a:endParaRPr kumimoji="0" lang="en-IE"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D8784D0-343C-B387-C24D-E99E6E1FEB34}"/>
              </a:ext>
            </a:extLst>
          </p:cNvPr>
          <p:cNvSpPr txBox="1"/>
          <p:nvPr/>
        </p:nvSpPr>
        <p:spPr>
          <a:xfrm>
            <a:off x="1101955" y="2490434"/>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ADFF11E2-2BF6-B115-6082-083A90466A89}"/>
              </a:ext>
            </a:extLst>
          </p:cNvPr>
          <p:cNvSpPr txBox="1"/>
          <p:nvPr/>
        </p:nvSpPr>
        <p:spPr>
          <a:xfrm>
            <a:off x="5082857" y="2490434"/>
            <a:ext cx="75373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72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9D43D90C-7450-8559-96B8-A691EC3A6DC0}"/>
              </a:ext>
            </a:extLst>
          </p:cNvPr>
          <p:cNvSpPr txBox="1"/>
          <p:nvPr/>
        </p:nvSpPr>
        <p:spPr>
          <a:xfrm>
            <a:off x="8946160" y="2490434"/>
            <a:ext cx="75373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54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7130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Stack Width (6 stacks, frictional contact) </a:t>
            </a:r>
          </a:p>
        </p:txBody>
      </p:sp>
      <p:pic>
        <p:nvPicPr>
          <p:cNvPr id="17" name="Picture 16"/>
          <p:cNvPicPr>
            <a:picLocks noChangeAspect="1"/>
          </p:cNvPicPr>
          <p:nvPr/>
        </p:nvPicPr>
        <p:blipFill>
          <a:blip r:embed="rId2"/>
          <a:stretch>
            <a:fillRect/>
          </a:stretch>
        </p:blipFill>
        <p:spPr>
          <a:xfrm>
            <a:off x="477749" y="1160336"/>
            <a:ext cx="3709988" cy="2812352"/>
          </a:xfrm>
          <a:prstGeom prst="rect">
            <a:avLst/>
          </a:prstGeom>
        </p:spPr>
      </p:pic>
      <p:pic>
        <p:nvPicPr>
          <p:cNvPr id="18" name="Picture 17"/>
          <p:cNvPicPr>
            <a:picLocks noChangeAspect="1"/>
          </p:cNvPicPr>
          <p:nvPr/>
        </p:nvPicPr>
        <p:blipFill>
          <a:blip r:embed="rId3"/>
          <a:stretch>
            <a:fillRect/>
          </a:stretch>
        </p:blipFill>
        <p:spPr>
          <a:xfrm>
            <a:off x="401740" y="4045648"/>
            <a:ext cx="3785997" cy="2812352"/>
          </a:xfrm>
          <a:prstGeom prst="rect">
            <a:avLst/>
          </a:prstGeom>
        </p:spPr>
      </p:pic>
      <p:sp>
        <p:nvSpPr>
          <p:cNvPr id="19" name="TextBox 18"/>
          <p:cNvSpPr txBox="1"/>
          <p:nvPr/>
        </p:nvSpPr>
        <p:spPr>
          <a:xfrm>
            <a:off x="393380" y="1004039"/>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p:cNvSpPr txBox="1"/>
          <p:nvPr/>
        </p:nvSpPr>
        <p:spPr>
          <a:xfrm>
            <a:off x="393380" y="3893557"/>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4"/>
          <a:stretch>
            <a:fillRect/>
          </a:stretch>
        </p:blipFill>
        <p:spPr>
          <a:xfrm>
            <a:off x="4272106" y="1160834"/>
            <a:ext cx="3695510" cy="2732723"/>
          </a:xfrm>
          <a:prstGeom prst="rect">
            <a:avLst/>
          </a:prstGeom>
        </p:spPr>
      </p:pic>
      <p:pic>
        <p:nvPicPr>
          <p:cNvPr id="5" name="Picture 4"/>
          <p:cNvPicPr>
            <a:picLocks noChangeAspect="1"/>
          </p:cNvPicPr>
          <p:nvPr/>
        </p:nvPicPr>
        <p:blipFill>
          <a:blip r:embed="rId5"/>
          <a:stretch>
            <a:fillRect/>
          </a:stretch>
        </p:blipFill>
        <p:spPr>
          <a:xfrm>
            <a:off x="4322779" y="4045337"/>
            <a:ext cx="3644837" cy="2739962"/>
          </a:xfrm>
          <a:prstGeom prst="rect">
            <a:avLst/>
          </a:prstGeom>
        </p:spPr>
      </p:pic>
      <p:sp>
        <p:nvSpPr>
          <p:cNvPr id="21" name="TextBox 20"/>
          <p:cNvSpPr txBox="1"/>
          <p:nvPr/>
        </p:nvSpPr>
        <p:spPr>
          <a:xfrm>
            <a:off x="4322779" y="1004039"/>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TextBox 21"/>
          <p:cNvSpPr txBox="1"/>
          <p:nvPr/>
        </p:nvSpPr>
        <p:spPr>
          <a:xfrm>
            <a:off x="4322779" y="3893557"/>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p:cNvPicPr>
            <a:picLocks noChangeAspect="1"/>
          </p:cNvPicPr>
          <p:nvPr/>
        </p:nvPicPr>
        <p:blipFill>
          <a:blip r:embed="rId6"/>
          <a:stretch>
            <a:fillRect/>
          </a:stretch>
        </p:blipFill>
        <p:spPr>
          <a:xfrm>
            <a:off x="8102658" y="1160336"/>
            <a:ext cx="3699129" cy="2667572"/>
          </a:xfrm>
          <a:prstGeom prst="rect">
            <a:avLst/>
          </a:prstGeom>
        </p:spPr>
      </p:pic>
      <p:pic>
        <p:nvPicPr>
          <p:cNvPr id="7" name="Picture 6"/>
          <p:cNvPicPr>
            <a:picLocks noChangeAspect="1"/>
          </p:cNvPicPr>
          <p:nvPr/>
        </p:nvPicPr>
        <p:blipFill>
          <a:blip r:embed="rId7"/>
          <a:stretch>
            <a:fillRect/>
          </a:stretch>
        </p:blipFill>
        <p:spPr>
          <a:xfrm>
            <a:off x="8153783" y="4038753"/>
            <a:ext cx="3644837" cy="2653094"/>
          </a:xfrm>
          <a:prstGeom prst="rect">
            <a:avLst/>
          </a:prstGeom>
        </p:spPr>
      </p:pic>
      <p:sp>
        <p:nvSpPr>
          <p:cNvPr id="14" name="TextBox 13"/>
          <p:cNvSpPr txBox="1"/>
          <p:nvPr/>
        </p:nvSpPr>
        <p:spPr>
          <a:xfrm>
            <a:off x="8252178" y="1004039"/>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p:cNvSpPr txBox="1"/>
          <p:nvPr/>
        </p:nvSpPr>
        <p:spPr>
          <a:xfrm>
            <a:off x="8252178" y="3893557"/>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Slide Number Placeholder 7">
            <a:extLst>
              <a:ext uri="{FF2B5EF4-FFF2-40B4-BE49-F238E27FC236}">
                <a16:creationId xmlns:a16="http://schemas.microsoft.com/office/drawing/2014/main" id="{488B34C7-7361-CE72-4764-FE6C47B677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Arrow: Right 8">
            <a:extLst>
              <a:ext uri="{FF2B5EF4-FFF2-40B4-BE49-F238E27FC236}">
                <a16:creationId xmlns:a16="http://schemas.microsoft.com/office/drawing/2014/main" id="{91287BB4-A3F3-0597-504D-FC0AB655CA8C}"/>
              </a:ext>
            </a:extLst>
          </p:cNvPr>
          <p:cNvSpPr/>
          <p:nvPr/>
        </p:nvSpPr>
        <p:spPr>
          <a:xfrm>
            <a:off x="4187737" y="3077985"/>
            <a:ext cx="4181822" cy="1182169"/>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Increased peak compressive stress.</a:t>
            </a:r>
          </a:p>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Increased peak shear stress.</a:t>
            </a:r>
            <a:endParaRPr kumimoji="0" lang="en-IE"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DC2E2662-0326-98F9-B576-D922FF181BE6}"/>
              </a:ext>
            </a:extLst>
          </p:cNvPr>
          <p:cNvSpPr txBox="1"/>
          <p:nvPr/>
        </p:nvSpPr>
        <p:spPr>
          <a:xfrm>
            <a:off x="1398848" y="2412623"/>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162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62B4950B-F93C-0690-8C29-FEFD4B61EC90}"/>
              </a:ext>
            </a:extLst>
          </p:cNvPr>
          <p:cNvSpPr txBox="1"/>
          <p:nvPr/>
        </p:nvSpPr>
        <p:spPr>
          <a:xfrm>
            <a:off x="5248064" y="2412623"/>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C7F50F25-2071-7107-FEB2-6534943E5973}"/>
              </a:ext>
            </a:extLst>
          </p:cNvPr>
          <p:cNvSpPr txBox="1"/>
          <p:nvPr/>
        </p:nvSpPr>
        <p:spPr>
          <a:xfrm>
            <a:off x="9013407" y="2412623"/>
            <a:ext cx="75373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81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708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AB249C-5ECA-50AA-6E64-A1FCD04B607D}"/>
              </a:ext>
            </a:extLst>
          </p:cNvPr>
          <p:cNvPicPr>
            <a:picLocks noChangeAspect="1"/>
          </p:cNvPicPr>
          <p:nvPr/>
        </p:nvPicPr>
        <p:blipFill rotWithShape="1">
          <a:blip r:embed="rId2">
            <a:clrChange>
              <a:clrFrom>
                <a:srgbClr val="FFFFFF"/>
              </a:clrFrom>
              <a:clrTo>
                <a:srgbClr val="FFFFFF">
                  <a:alpha val="0"/>
                </a:srgbClr>
              </a:clrTo>
            </a:clrChange>
          </a:blip>
          <a:srcRect l="3637" t="39495" b="41675"/>
          <a:stretch/>
        </p:blipFill>
        <p:spPr>
          <a:xfrm>
            <a:off x="1748351" y="836999"/>
            <a:ext cx="8915320" cy="1208985"/>
          </a:xfrm>
          <a:prstGeom prst="rect">
            <a:avLst/>
          </a:prstGeom>
        </p:spPr>
      </p:pic>
      <p:sp>
        <p:nvSpPr>
          <p:cNvPr id="7" name="TextBox 6">
            <a:extLst>
              <a:ext uri="{FF2B5EF4-FFF2-40B4-BE49-F238E27FC236}">
                <a16:creationId xmlns:a16="http://schemas.microsoft.com/office/drawing/2014/main" id="{093C0696-64B4-6C04-7BC7-0CD7DC12FC78}"/>
              </a:ext>
            </a:extLst>
          </p:cNvPr>
          <p:cNvSpPr txBox="1"/>
          <p:nvPr/>
        </p:nvSpPr>
        <p:spPr>
          <a:xfrm>
            <a:off x="7703563" y="1674509"/>
            <a:ext cx="2637453" cy="847540"/>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Operating current: 58 kA</a:t>
            </a:r>
          </a:p>
          <a:p>
            <a:pPr defTabSz="831281">
              <a:defRPr/>
            </a:pPr>
            <a:r>
              <a:rPr lang="en-CH" sz="1636" dirty="0">
                <a:solidFill>
                  <a:prstClr val="black"/>
                </a:solidFill>
                <a:latin typeface="Calibri" panose="020F0502020204030204"/>
              </a:rPr>
              <a:t>Operating field: 20 T</a:t>
            </a:r>
          </a:p>
          <a:p>
            <a:pPr defTabSz="831281">
              <a:defRPr/>
            </a:pPr>
            <a:r>
              <a:rPr lang="en-CH" sz="1636" dirty="0">
                <a:solidFill>
                  <a:prstClr val="black"/>
                </a:solidFill>
                <a:latin typeface="Calibri" panose="020F0502020204030204"/>
              </a:rPr>
              <a:t>Operating temperature: 20 K</a:t>
            </a:r>
          </a:p>
        </p:txBody>
      </p:sp>
      <p:sp>
        <p:nvSpPr>
          <p:cNvPr id="85" name="TextBox 84">
            <a:extLst>
              <a:ext uri="{FF2B5EF4-FFF2-40B4-BE49-F238E27FC236}">
                <a16:creationId xmlns:a16="http://schemas.microsoft.com/office/drawing/2014/main" id="{0DDCFA48-3F03-84DA-20C6-C000279E011C}"/>
              </a:ext>
            </a:extLst>
          </p:cNvPr>
          <p:cNvSpPr txBox="1"/>
          <p:nvPr/>
        </p:nvSpPr>
        <p:spPr>
          <a:xfrm>
            <a:off x="7778891" y="3246259"/>
            <a:ext cx="2074988"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SOLDERED HTS STACK</a:t>
            </a:r>
          </a:p>
        </p:txBody>
      </p:sp>
      <p:sp>
        <p:nvSpPr>
          <p:cNvPr id="86" name="TextBox 85">
            <a:extLst>
              <a:ext uri="{FF2B5EF4-FFF2-40B4-BE49-F238E27FC236}">
                <a16:creationId xmlns:a16="http://schemas.microsoft.com/office/drawing/2014/main" id="{3E9023F5-D983-23C9-C561-8ED5E8457A56}"/>
              </a:ext>
            </a:extLst>
          </p:cNvPr>
          <p:cNvSpPr txBox="1"/>
          <p:nvPr/>
        </p:nvSpPr>
        <p:spPr>
          <a:xfrm>
            <a:off x="7778891" y="2978444"/>
            <a:ext cx="1714770"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COPPER FORMER</a:t>
            </a:r>
          </a:p>
        </p:txBody>
      </p:sp>
      <p:sp>
        <p:nvSpPr>
          <p:cNvPr id="87" name="TextBox 86">
            <a:extLst>
              <a:ext uri="{FF2B5EF4-FFF2-40B4-BE49-F238E27FC236}">
                <a16:creationId xmlns:a16="http://schemas.microsoft.com/office/drawing/2014/main" id="{81563D75-2402-4C3E-90D4-E9170FE385E5}"/>
              </a:ext>
            </a:extLst>
          </p:cNvPr>
          <p:cNvSpPr txBox="1"/>
          <p:nvPr/>
        </p:nvSpPr>
        <p:spPr>
          <a:xfrm>
            <a:off x="7778891" y="3514071"/>
            <a:ext cx="1895082"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COOLING CHANNEL</a:t>
            </a:r>
          </a:p>
        </p:txBody>
      </p:sp>
      <p:sp>
        <p:nvSpPr>
          <p:cNvPr id="88" name="TextBox 87">
            <a:extLst>
              <a:ext uri="{FF2B5EF4-FFF2-40B4-BE49-F238E27FC236}">
                <a16:creationId xmlns:a16="http://schemas.microsoft.com/office/drawing/2014/main" id="{34C1DFFD-E5C1-82F0-DC50-DFD6EAAA6102}"/>
              </a:ext>
            </a:extLst>
          </p:cNvPr>
          <p:cNvSpPr txBox="1"/>
          <p:nvPr/>
        </p:nvSpPr>
        <p:spPr>
          <a:xfrm>
            <a:off x="7778891" y="2710630"/>
            <a:ext cx="2366238"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STAINLESS STEEL WRAP</a:t>
            </a:r>
          </a:p>
        </p:txBody>
      </p:sp>
      <p:sp>
        <p:nvSpPr>
          <p:cNvPr id="89" name="TextBox 88">
            <a:extLst>
              <a:ext uri="{FF2B5EF4-FFF2-40B4-BE49-F238E27FC236}">
                <a16:creationId xmlns:a16="http://schemas.microsoft.com/office/drawing/2014/main" id="{5E56F0BE-9FC6-8D79-C90D-02642367D3CF}"/>
              </a:ext>
            </a:extLst>
          </p:cNvPr>
          <p:cNvSpPr txBox="1"/>
          <p:nvPr/>
        </p:nvSpPr>
        <p:spPr>
          <a:xfrm>
            <a:off x="7778892" y="2442815"/>
            <a:ext cx="2290909"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STAINLESS STEEL JACKET</a:t>
            </a:r>
          </a:p>
        </p:txBody>
      </p:sp>
      <p:grpSp>
        <p:nvGrpSpPr>
          <p:cNvPr id="114" name="Group 113">
            <a:extLst>
              <a:ext uri="{FF2B5EF4-FFF2-40B4-BE49-F238E27FC236}">
                <a16:creationId xmlns:a16="http://schemas.microsoft.com/office/drawing/2014/main" id="{05AE7895-C3C5-9A50-DCB8-FE132B13758D}"/>
              </a:ext>
            </a:extLst>
          </p:cNvPr>
          <p:cNvGrpSpPr/>
          <p:nvPr/>
        </p:nvGrpSpPr>
        <p:grpSpPr>
          <a:xfrm>
            <a:off x="5060581" y="2393379"/>
            <a:ext cx="2718310" cy="3697769"/>
            <a:chOff x="3885476" y="3142724"/>
            <a:chExt cx="2990141" cy="4067546"/>
          </a:xfrm>
        </p:grpSpPr>
        <p:sp>
          <p:nvSpPr>
            <p:cNvPr id="8" name="Rectangle 7">
              <a:extLst>
                <a:ext uri="{FF2B5EF4-FFF2-40B4-BE49-F238E27FC236}">
                  <a16:creationId xmlns:a16="http://schemas.microsoft.com/office/drawing/2014/main" id="{FE991DA4-2F3D-6A33-DF69-8A9D785C022B}"/>
                </a:ext>
              </a:extLst>
            </p:cNvPr>
            <p:cNvSpPr>
              <a:spLocks noChangeAspect="1"/>
            </p:cNvSpPr>
            <p:nvPr/>
          </p:nvSpPr>
          <p:spPr>
            <a:xfrm>
              <a:off x="3885476" y="3142724"/>
              <a:ext cx="2700000" cy="2700000"/>
            </a:xfrm>
            <a:prstGeom prst="rect">
              <a:avLst/>
            </a:prstGeom>
            <a:solidFill>
              <a:schemeClr val="bg1">
                <a:lumMod val="7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9" name="Group 8">
              <a:extLst>
                <a:ext uri="{FF2B5EF4-FFF2-40B4-BE49-F238E27FC236}">
                  <a16:creationId xmlns:a16="http://schemas.microsoft.com/office/drawing/2014/main" id="{9614A83A-A026-FCB9-FF84-2E799DF0ED1A}"/>
                </a:ext>
              </a:extLst>
            </p:cNvPr>
            <p:cNvGrpSpPr/>
            <p:nvPr/>
          </p:nvGrpSpPr>
          <p:grpSpPr>
            <a:xfrm>
              <a:off x="4344392" y="3615460"/>
              <a:ext cx="1800000" cy="1800000"/>
              <a:chOff x="2171182" y="2410549"/>
              <a:chExt cx="1800000" cy="1800000"/>
            </a:xfrm>
          </p:grpSpPr>
          <p:grpSp>
            <p:nvGrpSpPr>
              <p:cNvPr id="11" name="Group 10">
                <a:extLst>
                  <a:ext uri="{FF2B5EF4-FFF2-40B4-BE49-F238E27FC236}">
                    <a16:creationId xmlns:a16="http://schemas.microsoft.com/office/drawing/2014/main" id="{3738D891-CF0E-CA3C-5206-8E6376107AE0}"/>
                  </a:ext>
                </a:extLst>
              </p:cNvPr>
              <p:cNvGrpSpPr/>
              <p:nvPr/>
            </p:nvGrpSpPr>
            <p:grpSpPr>
              <a:xfrm>
                <a:off x="2171182" y="2410549"/>
                <a:ext cx="1800000" cy="1800000"/>
                <a:chOff x="2135183" y="2363513"/>
                <a:chExt cx="1800000" cy="1800000"/>
              </a:xfrm>
            </p:grpSpPr>
            <p:sp>
              <p:nvSpPr>
                <p:cNvPr id="82" name="Oval 81">
                  <a:extLst>
                    <a:ext uri="{FF2B5EF4-FFF2-40B4-BE49-F238E27FC236}">
                      <a16:creationId xmlns:a16="http://schemas.microsoft.com/office/drawing/2014/main" id="{63F695D2-22AA-DF0F-0811-8722062E1071}"/>
                    </a:ext>
                  </a:extLst>
                </p:cNvPr>
                <p:cNvSpPr>
                  <a:spLocks noChangeAspect="1"/>
                </p:cNvSpPr>
                <p:nvPr/>
              </p:nvSpPr>
              <p:spPr>
                <a:xfrm>
                  <a:off x="2135183" y="2363513"/>
                  <a:ext cx="1800000" cy="1800000"/>
                </a:xfrm>
                <a:prstGeom prst="ellipse">
                  <a:avLst/>
                </a:prstGeom>
                <a:solidFill>
                  <a:schemeClr val="accent2">
                    <a:lumMod val="50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sp>
              <p:nvSpPr>
                <p:cNvPr id="83" name="Oval 82">
                  <a:extLst>
                    <a:ext uri="{FF2B5EF4-FFF2-40B4-BE49-F238E27FC236}">
                      <a16:creationId xmlns:a16="http://schemas.microsoft.com/office/drawing/2014/main" id="{9D860D71-9283-6CAD-88BA-025D2C98153D}"/>
                    </a:ext>
                  </a:extLst>
                </p:cNvPr>
                <p:cNvSpPr>
                  <a:spLocks noChangeAspect="1"/>
                </p:cNvSpPr>
                <p:nvPr/>
              </p:nvSpPr>
              <p:spPr>
                <a:xfrm>
                  <a:off x="2225183" y="2453513"/>
                  <a:ext cx="1620000" cy="1620000"/>
                </a:xfrm>
                <a:prstGeom prst="ellipse">
                  <a:avLst/>
                </a:prstGeom>
                <a:solidFill>
                  <a:srgbClr val="FF6600"/>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sp>
              <p:nvSpPr>
                <p:cNvPr id="84" name="Oval 83">
                  <a:extLst>
                    <a:ext uri="{FF2B5EF4-FFF2-40B4-BE49-F238E27FC236}">
                      <a16:creationId xmlns:a16="http://schemas.microsoft.com/office/drawing/2014/main" id="{435FB1E1-B0BB-3F6D-F641-7A87CD256B4E}"/>
                    </a:ext>
                  </a:extLst>
                </p:cNvPr>
                <p:cNvSpPr>
                  <a:spLocks noChangeAspect="1"/>
                </p:cNvSpPr>
                <p:nvPr/>
              </p:nvSpPr>
              <p:spPr>
                <a:xfrm>
                  <a:off x="2711183" y="2939513"/>
                  <a:ext cx="648000" cy="648000"/>
                </a:xfrm>
                <a:prstGeom prst="ellipse">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grpSp>
            <p:nvGrpSpPr>
              <p:cNvPr id="12" name="Group 11">
                <a:extLst>
                  <a:ext uri="{FF2B5EF4-FFF2-40B4-BE49-F238E27FC236}">
                    <a16:creationId xmlns:a16="http://schemas.microsoft.com/office/drawing/2014/main" id="{0CE34432-1543-D575-FF25-805E25B1FFA6}"/>
                  </a:ext>
                </a:extLst>
              </p:cNvPr>
              <p:cNvGrpSpPr/>
              <p:nvPr/>
            </p:nvGrpSpPr>
            <p:grpSpPr>
              <a:xfrm>
                <a:off x="2259538" y="2500549"/>
                <a:ext cx="1623288" cy="1620001"/>
                <a:chOff x="2257895" y="2489513"/>
                <a:chExt cx="1623288" cy="1620001"/>
              </a:xfrm>
            </p:grpSpPr>
            <p:grpSp>
              <p:nvGrpSpPr>
                <p:cNvPr id="15" name="Group 14">
                  <a:extLst>
                    <a:ext uri="{FF2B5EF4-FFF2-40B4-BE49-F238E27FC236}">
                      <a16:creationId xmlns:a16="http://schemas.microsoft.com/office/drawing/2014/main" id="{2DADA5B5-F704-56AA-28CC-D84744D601EA}"/>
                    </a:ext>
                  </a:extLst>
                </p:cNvPr>
                <p:cNvGrpSpPr/>
                <p:nvPr/>
              </p:nvGrpSpPr>
              <p:grpSpPr>
                <a:xfrm>
                  <a:off x="3487483" y="3058884"/>
                  <a:ext cx="393700" cy="480341"/>
                  <a:chOff x="6670143" y="1917335"/>
                  <a:chExt cx="393700" cy="480341"/>
                </a:xfrm>
              </p:grpSpPr>
              <p:sp>
                <p:nvSpPr>
                  <p:cNvPr id="68" name="Freeform 67">
                    <a:extLst>
                      <a:ext uri="{FF2B5EF4-FFF2-40B4-BE49-F238E27FC236}">
                        <a16:creationId xmlns:a16="http://schemas.microsoft.com/office/drawing/2014/main" id="{70EED24C-4245-0C98-89C7-305401671886}"/>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69" name="Group 68">
                    <a:extLst>
                      <a:ext uri="{FF2B5EF4-FFF2-40B4-BE49-F238E27FC236}">
                        <a16:creationId xmlns:a16="http://schemas.microsoft.com/office/drawing/2014/main" id="{64FF50E4-D637-EEE9-B846-9984ED2E4A2D}"/>
                      </a:ext>
                    </a:extLst>
                  </p:cNvPr>
                  <p:cNvGrpSpPr/>
                  <p:nvPr/>
                </p:nvGrpSpPr>
                <p:grpSpPr>
                  <a:xfrm>
                    <a:off x="6699250" y="1941331"/>
                    <a:ext cx="310618" cy="432349"/>
                    <a:chOff x="6692900" y="1915625"/>
                    <a:chExt cx="310618" cy="482049"/>
                  </a:xfrm>
                </p:grpSpPr>
                <p:cxnSp>
                  <p:nvCxnSpPr>
                    <p:cNvPr id="70" name="Straight Connector 69">
                      <a:extLst>
                        <a:ext uri="{FF2B5EF4-FFF2-40B4-BE49-F238E27FC236}">
                          <a16:creationId xmlns:a16="http://schemas.microsoft.com/office/drawing/2014/main" id="{574A18AF-2649-2915-8FC6-17BF58366D77}"/>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6FE6A54-D81B-1474-A0AB-5568909EEA30}"/>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AFE0068-2BE4-66A4-F507-802D9AE41BD0}"/>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304B524-0883-D803-7138-308B9A9B4025}"/>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3CB65B2-0181-CCDC-801B-52DE51F270CD}"/>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CDC64F4-CCB2-7D58-F7C6-F969AA90B760}"/>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6F1208-141F-8752-F89F-2BE318EA954B}"/>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4946E8D4-530E-99B6-E8B1-8E2B2D7E2B52}"/>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B267FB75-6A21-0A1A-0C73-F8FBE64E3C14}"/>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11A8358-BED1-3A97-B121-D73362B65F1D}"/>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EEAD957-D850-334A-3C25-2DC63652EB4D}"/>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1A8346F-89A6-9675-5546-114887F9AD4C}"/>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 name="Group 17">
                  <a:extLst>
                    <a:ext uri="{FF2B5EF4-FFF2-40B4-BE49-F238E27FC236}">
                      <a16:creationId xmlns:a16="http://schemas.microsoft.com/office/drawing/2014/main" id="{38ED3F19-CEAD-5A7E-DB73-DB7AF8EB3933}"/>
                    </a:ext>
                  </a:extLst>
                </p:cNvPr>
                <p:cNvGrpSpPr/>
                <p:nvPr/>
              </p:nvGrpSpPr>
              <p:grpSpPr>
                <a:xfrm rot="5400000">
                  <a:off x="2874332" y="3672493"/>
                  <a:ext cx="393700" cy="480341"/>
                  <a:chOff x="6670143" y="1917335"/>
                  <a:chExt cx="393700" cy="480341"/>
                </a:xfrm>
              </p:grpSpPr>
              <p:sp>
                <p:nvSpPr>
                  <p:cNvPr id="54" name="Freeform 53">
                    <a:extLst>
                      <a:ext uri="{FF2B5EF4-FFF2-40B4-BE49-F238E27FC236}">
                        <a16:creationId xmlns:a16="http://schemas.microsoft.com/office/drawing/2014/main" id="{0E024892-446E-1199-89CD-74C3E9B17F79}"/>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55" name="Group 54">
                    <a:extLst>
                      <a:ext uri="{FF2B5EF4-FFF2-40B4-BE49-F238E27FC236}">
                        <a16:creationId xmlns:a16="http://schemas.microsoft.com/office/drawing/2014/main" id="{4C739E03-0ABA-4DE2-9812-C32E511279E6}"/>
                      </a:ext>
                    </a:extLst>
                  </p:cNvPr>
                  <p:cNvGrpSpPr/>
                  <p:nvPr/>
                </p:nvGrpSpPr>
                <p:grpSpPr>
                  <a:xfrm>
                    <a:off x="6699250" y="1941331"/>
                    <a:ext cx="310618" cy="432349"/>
                    <a:chOff x="6692900" y="1915625"/>
                    <a:chExt cx="310618" cy="482049"/>
                  </a:xfrm>
                </p:grpSpPr>
                <p:cxnSp>
                  <p:nvCxnSpPr>
                    <p:cNvPr id="56" name="Straight Connector 55">
                      <a:extLst>
                        <a:ext uri="{FF2B5EF4-FFF2-40B4-BE49-F238E27FC236}">
                          <a16:creationId xmlns:a16="http://schemas.microsoft.com/office/drawing/2014/main" id="{D53F67CF-6032-8BF0-8D21-0F3949F9BE62}"/>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E6A733A-2C39-D91D-DF89-6D67C59D0BC3}"/>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110C6DD-5CF3-D5D7-C4A7-62A3F6A7813E}"/>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92C718D-F74B-58DA-C905-B847CA275BD3}"/>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F1A60A6-A21F-AC4D-5E72-B40B9A811063}"/>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B5AEA42-2476-1BD6-BAF0-30730AE34D11}"/>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64FF376-3969-A81E-8CB9-18D38D853353}"/>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3C86AC1-099B-D2C6-E89F-584460796341}"/>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FAA7963-3B5D-D37D-64F0-E2351EC98A28}"/>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B9D3E22-4DF9-72EA-355A-0D60113DB9BE}"/>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C41C3EC-C80A-2172-4B8C-FA3CD0FF14A3}"/>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8CAE364-7F5D-3149-0C3B-CB207DD1D75A}"/>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4" name="Group 23">
                  <a:extLst>
                    <a:ext uri="{FF2B5EF4-FFF2-40B4-BE49-F238E27FC236}">
                      <a16:creationId xmlns:a16="http://schemas.microsoft.com/office/drawing/2014/main" id="{5647D1B6-52D2-2687-E118-7A782632670F}"/>
                    </a:ext>
                  </a:extLst>
                </p:cNvPr>
                <p:cNvGrpSpPr/>
                <p:nvPr/>
              </p:nvGrpSpPr>
              <p:grpSpPr>
                <a:xfrm rot="16200000" flipV="1">
                  <a:off x="2874334" y="2446192"/>
                  <a:ext cx="393700" cy="480341"/>
                  <a:chOff x="6670143" y="1917335"/>
                  <a:chExt cx="393700" cy="480341"/>
                </a:xfrm>
              </p:grpSpPr>
              <p:sp>
                <p:nvSpPr>
                  <p:cNvPr id="40" name="Freeform 39">
                    <a:extLst>
                      <a:ext uri="{FF2B5EF4-FFF2-40B4-BE49-F238E27FC236}">
                        <a16:creationId xmlns:a16="http://schemas.microsoft.com/office/drawing/2014/main" id="{E800F02E-DE17-DF40-9888-867CE0DA3549}"/>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41" name="Group 40">
                    <a:extLst>
                      <a:ext uri="{FF2B5EF4-FFF2-40B4-BE49-F238E27FC236}">
                        <a16:creationId xmlns:a16="http://schemas.microsoft.com/office/drawing/2014/main" id="{332FAE10-779D-E1A5-3321-28E1B4819AC7}"/>
                      </a:ext>
                    </a:extLst>
                  </p:cNvPr>
                  <p:cNvGrpSpPr/>
                  <p:nvPr/>
                </p:nvGrpSpPr>
                <p:grpSpPr>
                  <a:xfrm>
                    <a:off x="6699250" y="1941331"/>
                    <a:ext cx="310618" cy="432349"/>
                    <a:chOff x="6692900" y="1915625"/>
                    <a:chExt cx="310618" cy="482049"/>
                  </a:xfrm>
                </p:grpSpPr>
                <p:cxnSp>
                  <p:nvCxnSpPr>
                    <p:cNvPr id="42" name="Straight Connector 41">
                      <a:extLst>
                        <a:ext uri="{FF2B5EF4-FFF2-40B4-BE49-F238E27FC236}">
                          <a16:creationId xmlns:a16="http://schemas.microsoft.com/office/drawing/2014/main" id="{83809E7E-D879-4E4E-40CE-1ADFF1774FF2}"/>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2E321E2-AC39-CFDD-18E0-9EDE01810F5E}"/>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2207670-419B-84CE-C634-B28C4A1415EF}"/>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77D6451-5568-0AC6-4EF9-F080B267D0E4}"/>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5770954-40F0-3044-A72D-9EBBAB8733D2}"/>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43ACCD5-1484-1151-A3AB-427215CFCE88}"/>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BC95B99-13E5-C403-EC7E-DF8DA7E8767A}"/>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E5D0430-D32C-44D7-D830-F14536BAFF76}"/>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975B697-DAB9-3E15-901B-BDF458C3CF2C}"/>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57F1125-1D57-1273-5083-2877B14E33B9}"/>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EF0AF49-A466-0306-4363-5A7F84607F9B}"/>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165327F-E432-86DC-B231-F8FB9F458489}"/>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5" name="Group 24">
                  <a:extLst>
                    <a:ext uri="{FF2B5EF4-FFF2-40B4-BE49-F238E27FC236}">
                      <a16:creationId xmlns:a16="http://schemas.microsoft.com/office/drawing/2014/main" id="{AFF236B7-5A9F-F6FC-5A07-79071F63D68F}"/>
                    </a:ext>
                  </a:extLst>
                </p:cNvPr>
                <p:cNvGrpSpPr/>
                <p:nvPr/>
              </p:nvGrpSpPr>
              <p:grpSpPr>
                <a:xfrm flipH="1">
                  <a:off x="2257895" y="3058884"/>
                  <a:ext cx="393700" cy="480341"/>
                  <a:chOff x="6670143" y="1917335"/>
                  <a:chExt cx="393700" cy="480341"/>
                </a:xfrm>
              </p:grpSpPr>
              <p:sp>
                <p:nvSpPr>
                  <p:cNvPr id="26" name="Freeform 25">
                    <a:extLst>
                      <a:ext uri="{FF2B5EF4-FFF2-40B4-BE49-F238E27FC236}">
                        <a16:creationId xmlns:a16="http://schemas.microsoft.com/office/drawing/2014/main" id="{D553BC9C-57D2-DCAB-15B8-DD029AE0B677}"/>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27" name="Group 26">
                    <a:extLst>
                      <a:ext uri="{FF2B5EF4-FFF2-40B4-BE49-F238E27FC236}">
                        <a16:creationId xmlns:a16="http://schemas.microsoft.com/office/drawing/2014/main" id="{732A2F56-9E64-05DB-1774-21706A376472}"/>
                      </a:ext>
                    </a:extLst>
                  </p:cNvPr>
                  <p:cNvGrpSpPr/>
                  <p:nvPr/>
                </p:nvGrpSpPr>
                <p:grpSpPr>
                  <a:xfrm>
                    <a:off x="6699250" y="1941331"/>
                    <a:ext cx="310618" cy="432349"/>
                    <a:chOff x="6692900" y="1915625"/>
                    <a:chExt cx="310618" cy="482049"/>
                  </a:xfrm>
                </p:grpSpPr>
                <p:cxnSp>
                  <p:nvCxnSpPr>
                    <p:cNvPr id="28" name="Straight Connector 27">
                      <a:extLst>
                        <a:ext uri="{FF2B5EF4-FFF2-40B4-BE49-F238E27FC236}">
                          <a16:creationId xmlns:a16="http://schemas.microsoft.com/office/drawing/2014/main" id="{9C85C957-E335-0B35-EC5A-52EDBF2AE42F}"/>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52B1CDC-3E11-35E0-EFE1-DEDDEC57B23D}"/>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8CAE6F0-7048-54D4-BDC7-373B454AFD2B}"/>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1F516F6-054A-F52A-6640-25CA5DE47DD1}"/>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106F7F-617F-1B26-332F-46BAAADB442F}"/>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6F30C6-52EE-6628-280B-A92E04C58394}"/>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07F661E-2777-A79C-74CF-23F5DCB7C49B}"/>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8AB4C70-1F4A-3354-31BB-2182F5A6E9EF}"/>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07EC93C-022C-2AD3-0839-30D833F620AA}"/>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4036C4E-5907-3A74-B7EB-A4F5DE470533}"/>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EAC61A5-7FD0-E106-29B9-20BC6AC0222E}"/>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B7243DB-143D-B6FB-0183-7AB552F1C38F}"/>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cxnSp>
          <p:nvCxnSpPr>
            <p:cNvPr id="90" name="Straight Connector 89">
              <a:extLst>
                <a:ext uri="{FF2B5EF4-FFF2-40B4-BE49-F238E27FC236}">
                  <a16:creationId xmlns:a16="http://schemas.microsoft.com/office/drawing/2014/main" id="{35E9A56A-11F0-8604-E228-67CDDC5FAB95}"/>
                </a:ext>
              </a:extLst>
            </p:cNvPr>
            <p:cNvCxnSpPr>
              <a:cxnSpLocks/>
            </p:cNvCxnSpPr>
            <p:nvPr/>
          </p:nvCxnSpPr>
          <p:spPr>
            <a:xfrm>
              <a:off x="6189725" y="3410101"/>
              <a:ext cx="685892"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37FAC78-9A22-9A74-7178-421683868927}"/>
                </a:ext>
              </a:extLst>
            </p:cNvPr>
            <p:cNvCxnSpPr>
              <a:cxnSpLocks/>
            </p:cNvCxnSpPr>
            <p:nvPr/>
          </p:nvCxnSpPr>
          <p:spPr>
            <a:xfrm>
              <a:off x="5568392" y="3704696"/>
              <a:ext cx="1307225"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100C2D94-04E8-3671-0D45-E204DD908165}"/>
                </a:ext>
              </a:extLst>
            </p:cNvPr>
            <p:cNvCxnSpPr>
              <a:cxnSpLocks/>
            </p:cNvCxnSpPr>
            <p:nvPr/>
          </p:nvCxnSpPr>
          <p:spPr>
            <a:xfrm>
              <a:off x="5568392" y="3999292"/>
              <a:ext cx="1307225" cy="4574"/>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9A96E371-0423-D6F7-2919-95FAAE778658}"/>
                </a:ext>
              </a:extLst>
            </p:cNvPr>
            <p:cNvCxnSpPr>
              <a:cxnSpLocks/>
            </p:cNvCxnSpPr>
            <p:nvPr/>
          </p:nvCxnSpPr>
          <p:spPr>
            <a:xfrm>
              <a:off x="5862458" y="4293889"/>
              <a:ext cx="1013159"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ADF3863-A359-61AE-4752-11236FD8F7D9}"/>
                </a:ext>
              </a:extLst>
            </p:cNvPr>
            <p:cNvCxnSpPr>
              <a:cxnSpLocks/>
            </p:cNvCxnSpPr>
            <p:nvPr/>
          </p:nvCxnSpPr>
          <p:spPr>
            <a:xfrm>
              <a:off x="5228083" y="4590987"/>
              <a:ext cx="1647534" cy="0"/>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6A40A9A4-D309-C48F-A0E9-9B64516C1FBE}"/>
                </a:ext>
              </a:extLst>
            </p:cNvPr>
            <p:cNvGrpSpPr/>
            <p:nvPr/>
          </p:nvGrpSpPr>
          <p:grpSpPr>
            <a:xfrm>
              <a:off x="3885476" y="5804464"/>
              <a:ext cx="2700000" cy="1405806"/>
              <a:chOff x="1571208" y="2747523"/>
              <a:chExt cx="2520000" cy="1551007"/>
            </a:xfrm>
          </p:grpSpPr>
          <p:cxnSp>
            <p:nvCxnSpPr>
              <p:cNvPr id="96" name="Straight Connector 95">
                <a:extLst>
                  <a:ext uri="{FF2B5EF4-FFF2-40B4-BE49-F238E27FC236}">
                    <a16:creationId xmlns:a16="http://schemas.microsoft.com/office/drawing/2014/main" id="{65AA1B80-24E2-EEC8-DF5C-167D65B967BE}"/>
                  </a:ext>
                </a:extLst>
              </p:cNvPr>
              <p:cNvCxnSpPr>
                <a:cxnSpLocks/>
              </p:cNvCxnSpPr>
              <p:nvPr/>
            </p:nvCxnSpPr>
            <p:spPr>
              <a:xfrm>
                <a:off x="1571208" y="2747523"/>
                <a:ext cx="0" cy="1551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7DE85D8-7F36-7060-D36A-CF15A96E3495}"/>
                  </a:ext>
                </a:extLst>
              </p:cNvPr>
              <p:cNvCxnSpPr>
                <a:cxnSpLocks/>
              </p:cNvCxnSpPr>
              <p:nvPr/>
            </p:nvCxnSpPr>
            <p:spPr>
              <a:xfrm>
                <a:off x="4091208" y="2747523"/>
                <a:ext cx="0" cy="1551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a:extLst>
                <a:ext uri="{FF2B5EF4-FFF2-40B4-BE49-F238E27FC236}">
                  <a16:creationId xmlns:a16="http://schemas.microsoft.com/office/drawing/2014/main" id="{BF5752CE-8EA0-FEA8-9711-EA3FD20D761C}"/>
                </a:ext>
              </a:extLst>
            </p:cNvPr>
            <p:cNvCxnSpPr>
              <a:cxnSpLocks/>
            </p:cNvCxnSpPr>
            <p:nvPr/>
          </p:nvCxnSpPr>
          <p:spPr>
            <a:xfrm>
              <a:off x="3885476" y="7082012"/>
              <a:ext cx="27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530414DD-6555-BCE9-F96E-B6C4AF5B5064}"/>
                </a:ext>
              </a:extLst>
            </p:cNvPr>
            <p:cNvSpPr txBox="1"/>
            <p:nvPr/>
          </p:nvSpPr>
          <p:spPr>
            <a:xfrm>
              <a:off x="4956550" y="6712679"/>
              <a:ext cx="610456" cy="378476"/>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39.5</a:t>
              </a:r>
            </a:p>
          </p:txBody>
        </p:sp>
        <p:grpSp>
          <p:nvGrpSpPr>
            <p:cNvPr id="100" name="Group 99">
              <a:extLst>
                <a:ext uri="{FF2B5EF4-FFF2-40B4-BE49-F238E27FC236}">
                  <a16:creationId xmlns:a16="http://schemas.microsoft.com/office/drawing/2014/main" id="{E99625A7-B81E-8CCC-FC87-1E68644F7340}"/>
                </a:ext>
              </a:extLst>
            </p:cNvPr>
            <p:cNvGrpSpPr/>
            <p:nvPr/>
          </p:nvGrpSpPr>
          <p:grpSpPr>
            <a:xfrm>
              <a:off x="4343478" y="4548415"/>
              <a:ext cx="1800000" cy="2250663"/>
              <a:chOff x="2177436" y="3377153"/>
              <a:chExt cx="1829747" cy="1776816"/>
            </a:xfrm>
          </p:grpSpPr>
          <p:cxnSp>
            <p:nvCxnSpPr>
              <p:cNvPr id="101" name="Straight Connector 100">
                <a:extLst>
                  <a:ext uri="{FF2B5EF4-FFF2-40B4-BE49-F238E27FC236}">
                    <a16:creationId xmlns:a16="http://schemas.microsoft.com/office/drawing/2014/main" id="{5334B295-A6AF-2C20-6D0C-8BAB936B7D32}"/>
                  </a:ext>
                </a:extLst>
              </p:cNvPr>
              <p:cNvCxnSpPr>
                <a:cxnSpLocks/>
              </p:cNvCxnSpPr>
              <p:nvPr/>
            </p:nvCxnSpPr>
            <p:spPr>
              <a:xfrm>
                <a:off x="2177436" y="3377153"/>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3EABD23C-178F-41DE-2BC6-EE40D80A0CD6}"/>
                  </a:ext>
                </a:extLst>
              </p:cNvPr>
              <p:cNvCxnSpPr>
                <a:cxnSpLocks/>
              </p:cNvCxnSpPr>
              <p:nvPr/>
            </p:nvCxnSpPr>
            <p:spPr>
              <a:xfrm>
                <a:off x="4007183" y="3389969"/>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 name="Straight Connector 102">
              <a:extLst>
                <a:ext uri="{FF2B5EF4-FFF2-40B4-BE49-F238E27FC236}">
                  <a16:creationId xmlns:a16="http://schemas.microsoft.com/office/drawing/2014/main" id="{C6A9954F-A975-D84A-E7DB-A5FFBFE031B9}"/>
                </a:ext>
              </a:extLst>
            </p:cNvPr>
            <p:cNvCxnSpPr>
              <a:cxnSpLocks/>
            </p:cNvCxnSpPr>
            <p:nvPr/>
          </p:nvCxnSpPr>
          <p:spPr>
            <a:xfrm flipV="1">
              <a:off x="4343478" y="6660292"/>
              <a:ext cx="1798072" cy="108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B9302BA-E687-FF79-B6CD-288FB816A13E}"/>
                </a:ext>
              </a:extLst>
            </p:cNvPr>
            <p:cNvSpPr txBox="1"/>
            <p:nvPr/>
          </p:nvSpPr>
          <p:spPr>
            <a:xfrm>
              <a:off x="4956550" y="6301846"/>
              <a:ext cx="610456" cy="378476"/>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23.5</a:t>
              </a:r>
            </a:p>
          </p:txBody>
        </p:sp>
        <p:grpSp>
          <p:nvGrpSpPr>
            <p:cNvPr id="105" name="Group 104">
              <a:extLst>
                <a:ext uri="{FF2B5EF4-FFF2-40B4-BE49-F238E27FC236}">
                  <a16:creationId xmlns:a16="http://schemas.microsoft.com/office/drawing/2014/main" id="{C3BA5C46-A054-A040-81AD-DC899FB20FEE}"/>
                </a:ext>
              </a:extLst>
            </p:cNvPr>
            <p:cNvGrpSpPr/>
            <p:nvPr/>
          </p:nvGrpSpPr>
          <p:grpSpPr>
            <a:xfrm>
              <a:off x="4916475" y="4602652"/>
              <a:ext cx="650849" cy="1764000"/>
              <a:chOff x="2135183" y="3389969"/>
              <a:chExt cx="1872000" cy="1764000"/>
            </a:xfrm>
          </p:grpSpPr>
          <p:cxnSp>
            <p:nvCxnSpPr>
              <p:cNvPr id="106" name="Straight Connector 105">
                <a:extLst>
                  <a:ext uri="{FF2B5EF4-FFF2-40B4-BE49-F238E27FC236}">
                    <a16:creationId xmlns:a16="http://schemas.microsoft.com/office/drawing/2014/main" id="{CC2D989D-EA98-A0AD-F213-6F4C4ACD93AF}"/>
                  </a:ext>
                </a:extLst>
              </p:cNvPr>
              <p:cNvCxnSpPr>
                <a:cxnSpLocks/>
              </p:cNvCxnSpPr>
              <p:nvPr/>
            </p:nvCxnSpPr>
            <p:spPr>
              <a:xfrm>
                <a:off x="2135183" y="3389969"/>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2168ACE-4FA7-6213-EBC6-F4F12110FFC5}"/>
                  </a:ext>
                </a:extLst>
              </p:cNvPr>
              <p:cNvCxnSpPr>
                <a:cxnSpLocks/>
              </p:cNvCxnSpPr>
              <p:nvPr/>
            </p:nvCxnSpPr>
            <p:spPr>
              <a:xfrm>
                <a:off x="4007183" y="3389969"/>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8" name="Straight Connector 107">
              <a:extLst>
                <a:ext uri="{FF2B5EF4-FFF2-40B4-BE49-F238E27FC236}">
                  <a16:creationId xmlns:a16="http://schemas.microsoft.com/office/drawing/2014/main" id="{6277B9B8-1432-2D94-B4E3-E88F2C93E023}"/>
                </a:ext>
              </a:extLst>
            </p:cNvPr>
            <p:cNvCxnSpPr>
              <a:cxnSpLocks/>
            </p:cNvCxnSpPr>
            <p:nvPr/>
          </p:nvCxnSpPr>
          <p:spPr>
            <a:xfrm>
              <a:off x="4912277" y="6262494"/>
              <a:ext cx="6550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8FF09578-537A-34F4-9A10-025CE7852760}"/>
                </a:ext>
              </a:extLst>
            </p:cNvPr>
            <p:cNvSpPr txBox="1"/>
            <p:nvPr/>
          </p:nvSpPr>
          <p:spPr>
            <a:xfrm>
              <a:off x="5102023" y="5906090"/>
              <a:ext cx="319510" cy="378476"/>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8</a:t>
              </a:r>
            </a:p>
          </p:txBody>
        </p:sp>
      </p:grpSp>
      <p:pic>
        <p:nvPicPr>
          <p:cNvPr id="110" name="Picture 109">
            <a:extLst>
              <a:ext uri="{FF2B5EF4-FFF2-40B4-BE49-F238E27FC236}">
                <a16:creationId xmlns:a16="http://schemas.microsoft.com/office/drawing/2014/main" id="{C6319CCC-75E1-D3F7-D797-AE807BC7D4AC}"/>
              </a:ext>
            </a:extLst>
          </p:cNvPr>
          <p:cNvPicPr>
            <a:picLocks noChangeAspect="1"/>
          </p:cNvPicPr>
          <p:nvPr/>
        </p:nvPicPr>
        <p:blipFill rotWithShape="1">
          <a:blip r:embed="rId3"/>
          <a:srcRect l="2065" t="1184" b="-444"/>
          <a:stretch/>
        </p:blipFill>
        <p:spPr>
          <a:xfrm>
            <a:off x="1646839" y="2419139"/>
            <a:ext cx="3328338" cy="2454545"/>
          </a:xfrm>
          <a:prstGeom prst="rect">
            <a:avLst/>
          </a:prstGeom>
        </p:spPr>
      </p:pic>
      <p:sp>
        <p:nvSpPr>
          <p:cNvPr id="111" name="TextBox 110">
            <a:extLst>
              <a:ext uri="{FF2B5EF4-FFF2-40B4-BE49-F238E27FC236}">
                <a16:creationId xmlns:a16="http://schemas.microsoft.com/office/drawing/2014/main" id="{D986364A-F813-3BFA-5E39-5B8CDD4FA594}"/>
              </a:ext>
            </a:extLst>
          </p:cNvPr>
          <p:cNvSpPr txBox="1"/>
          <p:nvPr/>
        </p:nvSpPr>
        <p:spPr>
          <a:xfrm>
            <a:off x="934948" y="4984052"/>
            <a:ext cx="4024911" cy="584775"/>
          </a:xfrm>
          <a:prstGeom prst="rect">
            <a:avLst/>
          </a:prstGeom>
          <a:noFill/>
        </p:spPr>
        <p:txBody>
          <a:bodyPr wrap="square">
            <a:spAutoFit/>
          </a:bodyPr>
          <a:lstStyle/>
          <a:p>
            <a:pPr defTabSz="831281">
              <a:defRPr/>
            </a:pPr>
            <a:r>
              <a:rPr lang="en-US" sz="1600" dirty="0">
                <a:solidFill>
                  <a:prstClr val="black"/>
                </a:solidFill>
                <a:latin typeface="Calibri" panose="020F0502020204030204"/>
              </a:rPr>
              <a:t>M. Takayasu et al., IEEE TAS, 21 (2011) 2340</a:t>
            </a:r>
          </a:p>
          <a:p>
            <a:pPr defTabSz="831281">
              <a:defRPr/>
            </a:pPr>
            <a:r>
              <a:rPr lang="en-US" sz="1600" dirty="0">
                <a:solidFill>
                  <a:prstClr val="black"/>
                </a:solidFill>
                <a:latin typeface="Calibri" panose="020F0502020204030204"/>
              </a:rPr>
              <a:t>Z. S. Hartwig et al., SUST, 33 (2020) 11LT01</a:t>
            </a:r>
            <a:endParaRPr lang="en-CH" sz="1600" dirty="0">
              <a:solidFill>
                <a:prstClr val="black"/>
              </a:solidFill>
              <a:latin typeface="Calibri" panose="020F0502020204030204"/>
            </a:endParaRPr>
          </a:p>
        </p:txBody>
      </p:sp>
      <p:sp>
        <p:nvSpPr>
          <p:cNvPr id="112" name="TextBox 111">
            <a:extLst>
              <a:ext uri="{FF2B5EF4-FFF2-40B4-BE49-F238E27FC236}">
                <a16:creationId xmlns:a16="http://schemas.microsoft.com/office/drawing/2014/main" id="{36A3D8A0-A1D7-0E6E-2521-0424F3FCD17D}"/>
              </a:ext>
            </a:extLst>
          </p:cNvPr>
          <p:cNvSpPr txBox="1"/>
          <p:nvPr/>
        </p:nvSpPr>
        <p:spPr>
          <a:xfrm>
            <a:off x="5176463" y="1985259"/>
            <a:ext cx="2260555" cy="344069"/>
          </a:xfrm>
          <a:prstGeom prst="rect">
            <a:avLst/>
          </a:prstGeom>
          <a:noFill/>
        </p:spPr>
        <p:txBody>
          <a:bodyPr wrap="none" rtlCol="0">
            <a:spAutoFit/>
          </a:bodyPr>
          <a:lstStyle/>
          <a:p>
            <a:pPr algn="ctr"/>
            <a:r>
              <a:rPr lang="en-CH" sz="1636" dirty="0">
                <a:solidFill>
                  <a:srgbClr val="0055A0"/>
                </a:solidFill>
                <a:latin typeface="Arial"/>
              </a:rPr>
              <a:t>HTS conductor design</a:t>
            </a:r>
          </a:p>
        </p:txBody>
      </p:sp>
      <p:sp>
        <p:nvSpPr>
          <p:cNvPr id="113" name="TextBox 112">
            <a:extLst>
              <a:ext uri="{FF2B5EF4-FFF2-40B4-BE49-F238E27FC236}">
                <a16:creationId xmlns:a16="http://schemas.microsoft.com/office/drawing/2014/main" id="{9617E6B4-E190-E717-80EE-549068EEB601}"/>
              </a:ext>
            </a:extLst>
          </p:cNvPr>
          <p:cNvSpPr txBox="1"/>
          <p:nvPr/>
        </p:nvSpPr>
        <p:spPr>
          <a:xfrm>
            <a:off x="2032282" y="1985259"/>
            <a:ext cx="2348143" cy="344069"/>
          </a:xfrm>
          <a:prstGeom prst="rect">
            <a:avLst/>
          </a:prstGeom>
          <a:noFill/>
        </p:spPr>
        <p:txBody>
          <a:bodyPr wrap="none" rtlCol="0">
            <a:spAutoFit/>
          </a:bodyPr>
          <a:lstStyle/>
          <a:p>
            <a:pPr algn="ctr"/>
            <a:r>
              <a:rPr lang="en-CH" sz="1636" dirty="0">
                <a:solidFill>
                  <a:srgbClr val="0055A0"/>
                </a:solidFill>
                <a:latin typeface="Arial"/>
              </a:rPr>
              <a:t>MIT “VIPER” conductor</a:t>
            </a:r>
          </a:p>
        </p:txBody>
      </p:sp>
      <p:pic>
        <p:nvPicPr>
          <p:cNvPr id="6" name="Picture 5" descr="A picture containing wall, indoor&#10;&#10;Description automatically generated">
            <a:extLst>
              <a:ext uri="{FF2B5EF4-FFF2-40B4-BE49-F238E27FC236}">
                <a16:creationId xmlns:a16="http://schemas.microsoft.com/office/drawing/2014/main" id="{37FB6029-DC5F-1C12-9A0F-2C809CA7E5E4}"/>
              </a:ext>
            </a:extLst>
          </p:cNvPr>
          <p:cNvPicPr>
            <a:picLocks noChangeAspect="1"/>
          </p:cNvPicPr>
          <p:nvPr/>
        </p:nvPicPr>
        <p:blipFill rotWithShape="1">
          <a:blip r:embed="rId4"/>
          <a:srcRect l="37089" t="13962" r="15748" b="7572"/>
          <a:stretch/>
        </p:blipFill>
        <p:spPr>
          <a:xfrm rot="5400000">
            <a:off x="8068368" y="3597128"/>
            <a:ext cx="2222983" cy="2773847"/>
          </a:xfrm>
          <a:prstGeom prst="rect">
            <a:avLst/>
          </a:prstGeom>
        </p:spPr>
      </p:pic>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3</a:t>
            </a:fld>
            <a:endParaRPr lang="en-US" dirty="0">
              <a:solidFill>
                <a:srgbClr val="0055A0">
                  <a:tint val="75000"/>
                </a:srgbClr>
              </a:solidFill>
              <a:latin typeface="Arial"/>
            </a:endParaRPr>
          </a:p>
        </p:txBody>
      </p:sp>
      <p:sp>
        <p:nvSpPr>
          <p:cNvPr id="14" name="TextBox 13">
            <a:extLst>
              <a:ext uri="{FF2B5EF4-FFF2-40B4-BE49-F238E27FC236}">
                <a16:creationId xmlns:a16="http://schemas.microsoft.com/office/drawing/2014/main" id="{68BDACC2-E4CB-592A-D1F1-718B90594032}"/>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a:t>
            </a:r>
            <a:r>
              <a:rPr lang="en-US" sz="3200" b="1" dirty="0">
                <a:solidFill>
                  <a:prstClr val="black"/>
                </a:solidFill>
                <a:latin typeface="Calibri" panose="020F0502020204030204"/>
              </a:rPr>
              <a:t>HTS </a:t>
            </a: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Conductor</a:t>
            </a:r>
          </a:p>
        </p:txBody>
      </p:sp>
    </p:spTree>
    <p:extLst>
      <p:ext uri="{BB962C8B-B14F-4D97-AF65-F5344CB8AC3E}">
        <p14:creationId xmlns:p14="http://schemas.microsoft.com/office/powerpoint/2010/main" val="27050752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FE6AFCF7-75E7-ED85-BAEA-91CAFB0E02F6}"/>
              </a:ext>
            </a:extLst>
          </p:cNvPr>
          <p:cNvPicPr>
            <a:picLocks noChangeAspect="1"/>
          </p:cNvPicPr>
          <p:nvPr/>
        </p:nvPicPr>
        <p:blipFill>
          <a:blip r:embed="rId2"/>
          <a:stretch>
            <a:fillRect/>
          </a:stretch>
        </p:blipFill>
        <p:spPr>
          <a:xfrm>
            <a:off x="6257734" y="3927669"/>
            <a:ext cx="3724466" cy="2729103"/>
          </a:xfrm>
          <a:prstGeom prst="rect">
            <a:avLst/>
          </a:prstGeom>
        </p:spPr>
      </p:pic>
      <p:pic>
        <p:nvPicPr>
          <p:cNvPr id="28" name="Picture 27">
            <a:extLst>
              <a:ext uri="{FF2B5EF4-FFF2-40B4-BE49-F238E27FC236}">
                <a16:creationId xmlns:a16="http://schemas.microsoft.com/office/drawing/2014/main" id="{277D3CEE-9295-6845-2C79-83BF3C493261}"/>
              </a:ext>
            </a:extLst>
          </p:cNvPr>
          <p:cNvPicPr>
            <a:picLocks noChangeAspect="1"/>
          </p:cNvPicPr>
          <p:nvPr/>
        </p:nvPicPr>
        <p:blipFill>
          <a:blip r:embed="rId3"/>
          <a:stretch>
            <a:fillRect/>
          </a:stretch>
        </p:blipFill>
        <p:spPr>
          <a:xfrm>
            <a:off x="6283071" y="998973"/>
            <a:ext cx="3699129" cy="2768918"/>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Tape Thickness (4 stacks, frictional contact) </a:t>
            </a:r>
          </a:p>
        </p:txBody>
      </p:sp>
      <p:sp>
        <p:nvSpPr>
          <p:cNvPr id="8" name="Slide Number Placeholder 7">
            <a:extLst>
              <a:ext uri="{FF2B5EF4-FFF2-40B4-BE49-F238E27FC236}">
                <a16:creationId xmlns:a16="http://schemas.microsoft.com/office/drawing/2014/main" id="{488B34C7-7361-CE72-4764-FE6C47B677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8C7058BB-D1D3-8AD6-F417-DBF165DD042B}"/>
              </a:ext>
            </a:extLst>
          </p:cNvPr>
          <p:cNvPicPr>
            <a:picLocks noChangeAspect="1"/>
          </p:cNvPicPr>
          <p:nvPr/>
        </p:nvPicPr>
        <p:blipFill>
          <a:blip r:embed="rId4"/>
          <a:stretch>
            <a:fillRect/>
          </a:stretch>
        </p:blipFill>
        <p:spPr>
          <a:xfrm>
            <a:off x="2421613" y="1034670"/>
            <a:ext cx="3717227" cy="2747201"/>
          </a:xfrm>
          <a:prstGeom prst="rect">
            <a:avLst/>
          </a:prstGeom>
        </p:spPr>
      </p:pic>
      <p:pic>
        <p:nvPicPr>
          <p:cNvPr id="13" name="Picture 12">
            <a:extLst>
              <a:ext uri="{FF2B5EF4-FFF2-40B4-BE49-F238E27FC236}">
                <a16:creationId xmlns:a16="http://schemas.microsoft.com/office/drawing/2014/main" id="{03F6FE1C-F649-021B-E7F5-0CB56B1A254C}"/>
              </a:ext>
            </a:extLst>
          </p:cNvPr>
          <p:cNvPicPr>
            <a:picLocks noChangeAspect="1"/>
          </p:cNvPicPr>
          <p:nvPr/>
        </p:nvPicPr>
        <p:blipFill>
          <a:blip r:embed="rId5"/>
          <a:stretch>
            <a:fillRect/>
          </a:stretch>
        </p:blipFill>
        <p:spPr>
          <a:xfrm>
            <a:off x="2392657" y="3919982"/>
            <a:ext cx="3746183" cy="2801493"/>
          </a:xfrm>
          <a:prstGeom prst="rect">
            <a:avLst/>
          </a:prstGeom>
        </p:spPr>
      </p:pic>
      <p:sp>
        <p:nvSpPr>
          <p:cNvPr id="16" name="TextBox 15">
            <a:extLst>
              <a:ext uri="{FF2B5EF4-FFF2-40B4-BE49-F238E27FC236}">
                <a16:creationId xmlns:a16="http://schemas.microsoft.com/office/drawing/2014/main" id="{6065D92F-6456-9448-1745-E6D83993E07D}"/>
              </a:ext>
            </a:extLst>
          </p:cNvPr>
          <p:cNvSpPr txBox="1"/>
          <p:nvPr/>
        </p:nvSpPr>
        <p:spPr>
          <a:xfrm>
            <a:off x="2436091" y="878373"/>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72E5C959-F55D-AA26-C522-3EF6D76B0EF4}"/>
              </a:ext>
            </a:extLst>
          </p:cNvPr>
          <p:cNvSpPr txBox="1"/>
          <p:nvPr/>
        </p:nvSpPr>
        <p:spPr>
          <a:xfrm>
            <a:off x="2436091" y="3767891"/>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2E8D28B-EED6-D2CA-D912-5FDE7910F48A}"/>
              </a:ext>
            </a:extLst>
          </p:cNvPr>
          <p:cNvSpPr txBox="1"/>
          <p:nvPr/>
        </p:nvSpPr>
        <p:spPr>
          <a:xfrm>
            <a:off x="6283071" y="878373"/>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3B5843DD-8B15-8604-C44C-B295DBCC90E7}"/>
              </a:ext>
            </a:extLst>
          </p:cNvPr>
          <p:cNvSpPr txBox="1"/>
          <p:nvPr/>
        </p:nvSpPr>
        <p:spPr>
          <a:xfrm>
            <a:off x="6283071" y="3767891"/>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0AE9703D-2DD1-F3AC-CC6D-63142EDC3832}"/>
              </a:ext>
            </a:extLst>
          </p:cNvPr>
          <p:cNvSpPr txBox="1"/>
          <p:nvPr/>
        </p:nvSpPr>
        <p:spPr>
          <a:xfrm>
            <a:off x="3361376" y="2353908"/>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91402BE2-9FAF-E7CC-95DA-931F9AE01EFB}"/>
              </a:ext>
            </a:extLst>
          </p:cNvPr>
          <p:cNvSpPr txBox="1"/>
          <p:nvPr/>
        </p:nvSpPr>
        <p:spPr>
          <a:xfrm>
            <a:off x="7208356" y="2353591"/>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937CB349-7DBC-84C1-93C2-048E12EEEF71}"/>
              </a:ext>
            </a:extLst>
          </p:cNvPr>
          <p:cNvSpPr txBox="1"/>
          <p:nvPr/>
        </p:nvSpPr>
        <p:spPr>
          <a:xfrm>
            <a:off x="225229" y="3444725"/>
            <a:ext cx="2210862" cy="646331"/>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50 tapes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thickness = 90 um </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08409CC2-E729-351B-B043-7CDF55714681}"/>
              </a:ext>
            </a:extLst>
          </p:cNvPr>
          <p:cNvSpPr txBox="1"/>
          <p:nvPr/>
        </p:nvSpPr>
        <p:spPr>
          <a:xfrm>
            <a:off x="9981138" y="3449035"/>
            <a:ext cx="2210862" cy="646331"/>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75 tapes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thickness = 60 um </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60076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393CF2-6959-D6B5-94E9-AB9B41E5ECC7}"/>
              </a:ext>
            </a:extLst>
          </p:cNvPr>
          <p:cNvPicPr>
            <a:picLocks noChangeAspect="1"/>
          </p:cNvPicPr>
          <p:nvPr/>
        </p:nvPicPr>
        <p:blipFill>
          <a:blip r:embed="rId2"/>
          <a:stretch>
            <a:fillRect/>
          </a:stretch>
        </p:blipFill>
        <p:spPr>
          <a:xfrm>
            <a:off x="6167699" y="3964501"/>
            <a:ext cx="3771519" cy="2747201"/>
          </a:xfrm>
          <a:prstGeom prst="rect">
            <a:avLst/>
          </a:prstGeom>
        </p:spPr>
      </p:pic>
      <p:pic>
        <p:nvPicPr>
          <p:cNvPr id="4" name="Picture 3">
            <a:extLst>
              <a:ext uri="{FF2B5EF4-FFF2-40B4-BE49-F238E27FC236}">
                <a16:creationId xmlns:a16="http://schemas.microsoft.com/office/drawing/2014/main" id="{FD0C2307-3775-AF2A-4395-952389D91CAD}"/>
              </a:ext>
            </a:extLst>
          </p:cNvPr>
          <p:cNvPicPr>
            <a:picLocks noChangeAspect="1"/>
          </p:cNvPicPr>
          <p:nvPr/>
        </p:nvPicPr>
        <p:blipFill>
          <a:blip r:embed="rId3"/>
          <a:stretch>
            <a:fillRect/>
          </a:stretch>
        </p:blipFill>
        <p:spPr>
          <a:xfrm>
            <a:off x="6245066" y="1009334"/>
            <a:ext cx="3749802" cy="2772537"/>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Solder Stiffness (4 stacks, frictional contact) </a:t>
            </a:r>
          </a:p>
        </p:txBody>
      </p:sp>
      <p:sp>
        <p:nvSpPr>
          <p:cNvPr id="8" name="Slide Number Placeholder 7">
            <a:extLst>
              <a:ext uri="{FF2B5EF4-FFF2-40B4-BE49-F238E27FC236}">
                <a16:creationId xmlns:a16="http://schemas.microsoft.com/office/drawing/2014/main" id="{488B34C7-7361-CE72-4764-FE6C47B6775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8C7058BB-D1D3-8AD6-F417-DBF165DD042B}"/>
              </a:ext>
            </a:extLst>
          </p:cNvPr>
          <p:cNvPicPr>
            <a:picLocks noChangeAspect="1"/>
          </p:cNvPicPr>
          <p:nvPr/>
        </p:nvPicPr>
        <p:blipFill>
          <a:blip r:embed="rId4"/>
          <a:stretch>
            <a:fillRect/>
          </a:stretch>
        </p:blipFill>
        <p:spPr>
          <a:xfrm>
            <a:off x="2421613" y="1034670"/>
            <a:ext cx="3717227" cy="2747201"/>
          </a:xfrm>
          <a:prstGeom prst="rect">
            <a:avLst/>
          </a:prstGeom>
        </p:spPr>
      </p:pic>
      <p:pic>
        <p:nvPicPr>
          <p:cNvPr id="13" name="Picture 12">
            <a:extLst>
              <a:ext uri="{FF2B5EF4-FFF2-40B4-BE49-F238E27FC236}">
                <a16:creationId xmlns:a16="http://schemas.microsoft.com/office/drawing/2014/main" id="{03F6FE1C-F649-021B-E7F5-0CB56B1A254C}"/>
              </a:ext>
            </a:extLst>
          </p:cNvPr>
          <p:cNvPicPr>
            <a:picLocks noChangeAspect="1"/>
          </p:cNvPicPr>
          <p:nvPr/>
        </p:nvPicPr>
        <p:blipFill>
          <a:blip r:embed="rId5"/>
          <a:stretch>
            <a:fillRect/>
          </a:stretch>
        </p:blipFill>
        <p:spPr>
          <a:xfrm>
            <a:off x="2392657" y="3919982"/>
            <a:ext cx="3746183" cy="2801493"/>
          </a:xfrm>
          <a:prstGeom prst="rect">
            <a:avLst/>
          </a:prstGeom>
        </p:spPr>
      </p:pic>
      <p:sp>
        <p:nvSpPr>
          <p:cNvPr id="16" name="TextBox 15">
            <a:extLst>
              <a:ext uri="{FF2B5EF4-FFF2-40B4-BE49-F238E27FC236}">
                <a16:creationId xmlns:a16="http://schemas.microsoft.com/office/drawing/2014/main" id="{6065D92F-6456-9448-1745-E6D83993E07D}"/>
              </a:ext>
            </a:extLst>
          </p:cNvPr>
          <p:cNvSpPr txBox="1"/>
          <p:nvPr/>
        </p:nvSpPr>
        <p:spPr>
          <a:xfrm>
            <a:off x="2436091" y="878373"/>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72E5C959-F55D-AA26-C522-3EF6D76B0EF4}"/>
              </a:ext>
            </a:extLst>
          </p:cNvPr>
          <p:cNvSpPr txBox="1"/>
          <p:nvPr/>
        </p:nvSpPr>
        <p:spPr>
          <a:xfrm>
            <a:off x="2436091" y="3767891"/>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2E8D28B-EED6-D2CA-D912-5FDE7910F48A}"/>
              </a:ext>
            </a:extLst>
          </p:cNvPr>
          <p:cNvSpPr txBox="1"/>
          <p:nvPr/>
        </p:nvSpPr>
        <p:spPr>
          <a:xfrm>
            <a:off x="6283071" y="878373"/>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3B5843DD-8B15-8604-C44C-B295DBCC90E7}"/>
              </a:ext>
            </a:extLst>
          </p:cNvPr>
          <p:cNvSpPr txBox="1"/>
          <p:nvPr/>
        </p:nvSpPr>
        <p:spPr>
          <a:xfrm>
            <a:off x="6283071" y="3767891"/>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0AE9703D-2DD1-F3AC-CC6D-63142EDC3832}"/>
              </a:ext>
            </a:extLst>
          </p:cNvPr>
          <p:cNvSpPr txBox="1"/>
          <p:nvPr/>
        </p:nvSpPr>
        <p:spPr>
          <a:xfrm>
            <a:off x="3361376" y="2353908"/>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91402BE2-9FAF-E7CC-95DA-931F9AE01EFB}"/>
              </a:ext>
            </a:extLst>
          </p:cNvPr>
          <p:cNvSpPr txBox="1"/>
          <p:nvPr/>
        </p:nvSpPr>
        <p:spPr>
          <a:xfrm>
            <a:off x="7208356" y="2353591"/>
            <a:ext cx="84510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108 mm</a:t>
            </a:r>
            <a:r>
              <a:rPr kumimoji="0" lang="en-US" sz="1400" b="0" i="0" u="none" strike="noStrike" kern="1200" cap="none" spc="0" normalizeH="0" baseline="30000" noProof="0" dirty="0">
                <a:ln>
                  <a:noFill/>
                </a:ln>
                <a:solidFill>
                  <a:prstClr val="black"/>
                </a:solidFill>
                <a:effectLst/>
                <a:uLnTx/>
                <a:uFillTx/>
                <a:latin typeface="Calibri" panose="020F0502020204030204"/>
                <a:ea typeface="+mn-ea"/>
                <a:cs typeface="+mn-cs"/>
              </a:rPr>
              <a:t>2</a:t>
            </a:r>
            <a:endParaRPr kumimoji="0" lang="en-IE" sz="14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937CB349-7DBC-84C1-93C2-048E12EEEF71}"/>
              </a:ext>
            </a:extLst>
          </p:cNvPr>
          <p:cNvSpPr txBox="1"/>
          <p:nvPr/>
        </p:nvSpPr>
        <p:spPr>
          <a:xfrm>
            <a:off x="225229" y="3444725"/>
            <a:ext cx="1851661" cy="369332"/>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800" b="0" i="0" u="none" strike="noStrike" kern="1200" cap="none" spc="0" normalizeH="0" baseline="-25000" noProof="0" dirty="0" err="1">
                <a:ln>
                  <a:noFill/>
                </a:ln>
                <a:solidFill>
                  <a:prstClr val="black"/>
                </a:solidFill>
                <a:effectLst/>
                <a:uLnTx/>
                <a:uFillTx/>
                <a:latin typeface="Calibri" panose="020F0502020204030204"/>
                <a:ea typeface="+mn-ea"/>
                <a:cs typeface="+mn-cs"/>
              </a:rPr>
              <a:t>solder</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 10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08409CC2-E729-351B-B043-7CDF55714681}"/>
              </a:ext>
            </a:extLst>
          </p:cNvPr>
          <p:cNvSpPr txBox="1"/>
          <p:nvPr/>
        </p:nvSpPr>
        <p:spPr>
          <a:xfrm>
            <a:off x="9981138" y="3449035"/>
            <a:ext cx="1851661" cy="369332"/>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E</a:t>
            </a:r>
            <a:r>
              <a:rPr kumimoji="0" lang="en-US" sz="1800" b="0" i="0" u="none" strike="noStrike" kern="1200" cap="none" spc="0" normalizeH="0" baseline="-25000" noProof="0" dirty="0" err="1">
                <a:ln>
                  <a:noFill/>
                </a:ln>
                <a:solidFill>
                  <a:prstClr val="black"/>
                </a:solidFill>
                <a:effectLst/>
                <a:uLnTx/>
                <a:uFillTx/>
                <a:latin typeface="Calibri" panose="020F0502020204030204"/>
                <a:ea typeface="+mn-ea"/>
                <a:cs typeface="+mn-cs"/>
              </a:rPr>
              <a:t>solder</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 20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Arrow: Right 6">
            <a:extLst>
              <a:ext uri="{FF2B5EF4-FFF2-40B4-BE49-F238E27FC236}">
                <a16:creationId xmlns:a16="http://schemas.microsoft.com/office/drawing/2014/main" id="{D8882911-D733-7681-1B41-DB28D96A271B}"/>
              </a:ext>
            </a:extLst>
          </p:cNvPr>
          <p:cNvSpPr/>
          <p:nvPr/>
        </p:nvSpPr>
        <p:spPr>
          <a:xfrm>
            <a:off x="3900197" y="2938018"/>
            <a:ext cx="2892490"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Larger tensile stress area.</a:t>
            </a:r>
          </a:p>
          <a:p>
            <a:pPr marL="285750" marR="0" lvl="0" indent="-285750" algn="ctr"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b="0" i="0" u="none" strike="noStrike" kern="1200" cap="none" spc="0" normalizeH="0" baseline="0" noProof="0" dirty="0">
                <a:ln>
                  <a:noFill/>
                </a:ln>
                <a:solidFill>
                  <a:prstClr val="black">
                    <a:alpha val="50000"/>
                  </a:prstClr>
                </a:solidFill>
                <a:effectLst/>
                <a:uLnTx/>
                <a:uFillTx/>
                <a:latin typeface="Calibri" panose="020F0502020204030204"/>
                <a:ea typeface="+mn-ea"/>
                <a:cs typeface="+mn-cs"/>
              </a:rPr>
              <a:t>Increased shear stress.</a:t>
            </a:r>
          </a:p>
        </p:txBody>
      </p:sp>
      <p:sp>
        <p:nvSpPr>
          <p:cNvPr id="9" name="TextBox 8">
            <a:extLst>
              <a:ext uri="{FF2B5EF4-FFF2-40B4-BE49-F238E27FC236}">
                <a16:creationId xmlns:a16="http://schemas.microsoft.com/office/drawing/2014/main" id="{E323FE37-85A0-4A9A-948C-A700DFCBFF4E}"/>
              </a:ext>
            </a:extLst>
          </p:cNvPr>
          <p:cNvSpPr txBox="1"/>
          <p:nvPr/>
        </p:nvSpPr>
        <p:spPr>
          <a:xfrm>
            <a:off x="4842201" y="6171684"/>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~30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5616AF14-BB5D-BC73-A0CB-A6455B8B3883}"/>
              </a:ext>
            </a:extLst>
          </p:cNvPr>
          <p:cNvSpPr txBox="1"/>
          <p:nvPr/>
        </p:nvSpPr>
        <p:spPr>
          <a:xfrm>
            <a:off x="8610600" y="6171684"/>
            <a:ext cx="10084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~40 MPa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0016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66132" y="3908896"/>
            <a:ext cx="3224975" cy="2819591"/>
          </a:xfrm>
          <a:prstGeom prst="rect">
            <a:avLst/>
          </a:prstGeom>
        </p:spPr>
      </p:pic>
      <p:pic>
        <p:nvPicPr>
          <p:cNvPr id="4" name="Picture 3"/>
          <p:cNvPicPr>
            <a:picLocks noChangeAspect="1"/>
          </p:cNvPicPr>
          <p:nvPr/>
        </p:nvPicPr>
        <p:blipFill>
          <a:blip r:embed="rId3"/>
          <a:stretch>
            <a:fillRect/>
          </a:stretch>
        </p:blipFill>
        <p:spPr>
          <a:xfrm>
            <a:off x="1930400" y="1005059"/>
            <a:ext cx="3496437" cy="2794254"/>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Stack Number (6 mm wide tape, frictional contact) </a:t>
            </a:r>
          </a:p>
        </p:txBody>
      </p:sp>
      <p:sp>
        <p:nvSpPr>
          <p:cNvPr id="9" name="TextBox 8"/>
          <p:cNvSpPr txBox="1"/>
          <p:nvPr/>
        </p:nvSpPr>
        <p:spPr>
          <a:xfrm>
            <a:off x="1894492" y="909795"/>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p:cNvSpPr txBox="1"/>
          <p:nvPr/>
        </p:nvSpPr>
        <p:spPr>
          <a:xfrm>
            <a:off x="1894492" y="3799313"/>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2" name="Picture 11"/>
          <p:cNvPicPr>
            <a:picLocks noChangeAspect="1"/>
          </p:cNvPicPr>
          <p:nvPr/>
        </p:nvPicPr>
        <p:blipFill>
          <a:blip r:embed="rId4"/>
          <a:stretch>
            <a:fillRect/>
          </a:stretch>
        </p:blipFill>
        <p:spPr>
          <a:xfrm>
            <a:off x="6600766" y="1061487"/>
            <a:ext cx="3724466" cy="2768918"/>
          </a:xfrm>
          <a:prstGeom prst="rect">
            <a:avLst/>
          </a:prstGeom>
        </p:spPr>
      </p:pic>
      <p:pic>
        <p:nvPicPr>
          <p:cNvPr id="2" name="Picture 1"/>
          <p:cNvPicPr>
            <a:picLocks noChangeAspect="1"/>
          </p:cNvPicPr>
          <p:nvPr/>
        </p:nvPicPr>
        <p:blipFill>
          <a:blip r:embed="rId5"/>
          <a:stretch>
            <a:fillRect/>
          </a:stretch>
        </p:blipFill>
        <p:spPr>
          <a:xfrm>
            <a:off x="6595337" y="3927819"/>
            <a:ext cx="3735324" cy="2772537"/>
          </a:xfrm>
          <a:prstGeom prst="rect">
            <a:avLst/>
          </a:prstGeom>
        </p:spPr>
      </p:pic>
      <p:sp>
        <p:nvSpPr>
          <p:cNvPr id="14" name="TextBox 13"/>
          <p:cNvSpPr txBox="1"/>
          <p:nvPr/>
        </p:nvSpPr>
        <p:spPr>
          <a:xfrm>
            <a:off x="6597950" y="905190"/>
            <a:ext cx="18505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Tensile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p:cNvSpPr txBox="1"/>
          <p:nvPr/>
        </p:nvSpPr>
        <p:spPr>
          <a:xfrm>
            <a:off x="6597950" y="3794708"/>
            <a:ext cx="17444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Shear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9ED980D7-8648-4ACB-7B10-1FFB1670BBA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93870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a:t>
            </a:r>
          </a:p>
        </p:txBody>
      </p:sp>
      <p:sp>
        <p:nvSpPr>
          <p:cNvPr id="5" name="TextBox 4">
            <a:extLst>
              <a:ext uri="{FF2B5EF4-FFF2-40B4-BE49-F238E27FC236}">
                <a16:creationId xmlns:a16="http://schemas.microsoft.com/office/drawing/2014/main" id="{966E7925-3604-FECA-4A57-DF74A42290CA}"/>
              </a:ext>
            </a:extLst>
          </p:cNvPr>
          <p:cNvSpPr txBox="1"/>
          <p:nvPr/>
        </p:nvSpPr>
        <p:spPr>
          <a:xfrm>
            <a:off x="356929" y="928415"/>
            <a:ext cx="11478142" cy="209288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ITER Magnet Structural Design Criteria:</a:t>
            </a:r>
          </a:p>
          <a:p>
            <a:pPr marL="742950" marR="0" lvl="1"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Part 1: Main Structural Components and Welds.</a:t>
            </a:r>
          </a:p>
          <a:p>
            <a:pPr marL="742950" marR="0" lvl="1"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IE" sz="1800" b="1" i="0" u="none" strike="noStrike" kern="1200" cap="none" spc="0" normalizeH="0" baseline="0" noProof="0" dirty="0">
                <a:ln>
                  <a:noFill/>
                </a:ln>
                <a:solidFill>
                  <a:prstClr val="black"/>
                </a:solidFill>
                <a:effectLst/>
                <a:uLnTx/>
                <a:uFillTx/>
                <a:latin typeface="Calibri" panose="020F0502020204030204"/>
                <a:ea typeface="+mn-ea"/>
                <a:cs typeface="+mn-cs"/>
              </a:rPr>
              <a:t>Part 2: Magnet Windings (Radial Plates and Conductors) with High and Low Voltage Insulation and Epoxy Filler.</a:t>
            </a:r>
          </a:p>
          <a:p>
            <a:pPr marL="742950" marR="0" lvl="1"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Part 3: Bolts, Keys, Supports and Special Components.</a:t>
            </a:r>
          </a:p>
          <a:p>
            <a:pPr marL="742950" marR="0" lvl="1"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Part 4: Cryogenic Piping.</a:t>
            </a:r>
          </a:p>
        </p:txBody>
      </p:sp>
      <p:pic>
        <p:nvPicPr>
          <p:cNvPr id="7" name="Picture 6">
            <a:extLst>
              <a:ext uri="{FF2B5EF4-FFF2-40B4-BE49-F238E27FC236}">
                <a16:creationId xmlns:a16="http://schemas.microsoft.com/office/drawing/2014/main" id="{CD4B735B-3BAE-7BB7-FBDE-38B493B083DC}"/>
              </a:ext>
            </a:extLst>
          </p:cNvPr>
          <p:cNvPicPr>
            <a:picLocks noChangeAspect="1"/>
          </p:cNvPicPr>
          <p:nvPr/>
        </p:nvPicPr>
        <p:blipFill>
          <a:blip r:embed="rId2"/>
          <a:stretch>
            <a:fillRect/>
          </a:stretch>
        </p:blipFill>
        <p:spPr>
          <a:xfrm>
            <a:off x="1168692" y="3028804"/>
            <a:ext cx="6797040" cy="3680460"/>
          </a:xfrm>
          <a:prstGeom prst="rect">
            <a:avLst/>
          </a:prstGeom>
        </p:spPr>
      </p:pic>
      <p:sp>
        <p:nvSpPr>
          <p:cNvPr id="8" name="Rectangle: Rounded Corners 7">
            <a:extLst>
              <a:ext uri="{FF2B5EF4-FFF2-40B4-BE49-F238E27FC236}">
                <a16:creationId xmlns:a16="http://schemas.microsoft.com/office/drawing/2014/main" id="{97D3A678-6FC9-500E-E397-1D0B45AF2DE6}"/>
              </a:ext>
            </a:extLst>
          </p:cNvPr>
          <p:cNvSpPr/>
          <p:nvPr/>
        </p:nvSpPr>
        <p:spPr>
          <a:xfrm>
            <a:off x="1304580" y="3324592"/>
            <a:ext cx="6661151" cy="32134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95F7D582-D9FA-956C-D7F9-8E05D220F576}"/>
              </a:ext>
            </a:extLst>
          </p:cNvPr>
          <p:cNvSpPr/>
          <p:nvPr/>
        </p:nvSpPr>
        <p:spPr>
          <a:xfrm>
            <a:off x="1304580" y="5193825"/>
            <a:ext cx="6661151" cy="836818"/>
          </a:xfrm>
          <a:prstGeom prst="roundRect">
            <a:avLst>
              <a:gd name="adj" fmla="val 886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EA23BF68-D157-AC8F-23C7-4C80186303F8}"/>
              </a:ext>
            </a:extLst>
          </p:cNvPr>
          <p:cNvSpPr txBox="1"/>
          <p:nvPr/>
        </p:nvSpPr>
        <p:spPr>
          <a:xfrm>
            <a:off x="8101619" y="3300597"/>
            <a:ext cx="84446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Jackets</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20E25493-36F8-8F06-C297-B45312E85989}"/>
              </a:ext>
            </a:extLst>
          </p:cNvPr>
          <p:cNvSpPr txBox="1"/>
          <p:nvPr/>
        </p:nvSpPr>
        <p:spPr>
          <a:xfrm>
            <a:off x="8101619" y="5427568"/>
            <a:ext cx="158049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Turn insulation</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3" name="Arrow: Curved Right 12">
            <a:extLst>
              <a:ext uri="{FF2B5EF4-FFF2-40B4-BE49-F238E27FC236}">
                <a16:creationId xmlns:a16="http://schemas.microsoft.com/office/drawing/2014/main" id="{332D2FB5-EC01-CE3E-8E63-72C71552821C}"/>
              </a:ext>
            </a:extLst>
          </p:cNvPr>
          <p:cNvSpPr/>
          <p:nvPr/>
        </p:nvSpPr>
        <p:spPr>
          <a:xfrm>
            <a:off x="285766" y="1879891"/>
            <a:ext cx="531845" cy="1790038"/>
          </a:xfrm>
          <a:prstGeom prst="curved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AF8E662D-B1CE-9D9C-43D0-3F8D2C589E46}"/>
              </a:ext>
            </a:extLst>
          </p:cNvPr>
          <p:cNvSpPr txBox="1"/>
          <p:nvPr/>
        </p:nvSpPr>
        <p:spPr>
          <a:xfrm>
            <a:off x="8808099" y="3839608"/>
            <a:ext cx="3343520" cy="135421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Only static stress limits are considered.</a:t>
            </a:r>
          </a:p>
          <a:p>
            <a:pPr marL="285750" marR="0" lvl="0"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Relevance of fatigue stress to be discussed (cyclic loading?).</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37DC4158-4F38-0B83-DC17-5EBED92175C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0641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Stress Linearization</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85091C0-F4FD-4744-C894-89BD70AAE3BA}"/>
                  </a:ext>
                </a:extLst>
              </p:cNvPr>
              <p:cNvSpPr txBox="1"/>
              <p:nvPr/>
            </p:nvSpPr>
            <p:spPr>
              <a:xfrm>
                <a:off x="755541" y="1249354"/>
                <a:ext cx="4129272" cy="51860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den>
                      </m:f>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 name="TextBox 1">
                <a:extLst>
                  <a:ext uri="{FF2B5EF4-FFF2-40B4-BE49-F238E27FC236}">
                    <a16:creationId xmlns:a16="http://schemas.microsoft.com/office/drawing/2014/main" id="{685091C0-F4FD-4744-C894-89BD70AAE3BA}"/>
                  </a:ext>
                </a:extLst>
              </p:cNvPr>
              <p:cNvSpPr txBox="1">
                <a:spLocks noRot="1" noChangeAspect="1" noMove="1" noResize="1" noEditPoints="1" noAdjustHandles="1" noChangeArrowheads="1" noChangeShapeType="1" noTextEdit="1"/>
              </p:cNvSpPr>
              <p:nvPr/>
            </p:nvSpPr>
            <p:spPr>
              <a:xfrm>
                <a:off x="755541" y="1249354"/>
                <a:ext cx="4129272" cy="518604"/>
              </a:xfrm>
              <a:prstGeom prst="rect">
                <a:avLst/>
              </a:prstGeom>
              <a:blipFill>
                <a:blip r:embed="rId2"/>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5AA2540-E879-F163-60B0-62F47FAB7DA1}"/>
                  </a:ext>
                </a:extLst>
              </p:cNvPr>
              <p:cNvSpPr txBox="1"/>
              <p:nvPr/>
            </p:nvSpPr>
            <p:spPr>
              <a:xfrm>
                <a:off x="522513" y="2101767"/>
                <a:ext cx="5003855" cy="76790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oMath>
                </a14:m>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 = membrane stress tensor (constant part).</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oMath>
                </a14:m>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 = bending stress tensor (linear part).</a:t>
                </a:r>
              </a:p>
            </p:txBody>
          </p:sp>
        </mc:Choice>
        <mc:Fallback xmlns="">
          <p:sp>
            <p:nvSpPr>
              <p:cNvPr id="6" name="TextBox 5">
                <a:extLst>
                  <a:ext uri="{FF2B5EF4-FFF2-40B4-BE49-F238E27FC236}">
                    <a16:creationId xmlns:a16="http://schemas.microsoft.com/office/drawing/2014/main" id="{D5AA2540-E879-F163-60B0-62F47FAB7DA1}"/>
                  </a:ext>
                </a:extLst>
              </p:cNvPr>
              <p:cNvSpPr txBox="1">
                <a:spLocks noRot="1" noChangeAspect="1" noMove="1" noResize="1" noEditPoints="1" noAdjustHandles="1" noChangeArrowheads="1" noChangeShapeType="1" noTextEdit="1"/>
              </p:cNvSpPr>
              <p:nvPr/>
            </p:nvSpPr>
            <p:spPr>
              <a:xfrm>
                <a:off x="522513" y="2101767"/>
                <a:ext cx="5003855" cy="767903"/>
              </a:xfrm>
              <a:prstGeom prst="rect">
                <a:avLst/>
              </a:prstGeom>
              <a:blipFill>
                <a:blip r:embed="rId3"/>
                <a:stretch>
                  <a:fillRect l="-853" t="-3968" b="-9524"/>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D5AA0FA-F7A6-2F36-F570-5012ED69A801}"/>
                  </a:ext>
                </a:extLst>
              </p:cNvPr>
              <p:cNvSpPr txBox="1"/>
              <p:nvPr/>
            </p:nvSpPr>
            <p:spPr>
              <a:xfrm>
                <a:off x="755541" y="3203480"/>
                <a:ext cx="4443909" cy="80060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unc>
                        <m:funcPr>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uncPr>
                        <m:fName>
                          <m:limLow>
                            <m:limLowPr>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limLowPr>
                            <m:e>
                              <m:r>
                                <m:rPr>
                                  <m:sty m:val="p"/>
                                </m:rPr>
                                <a:rPr kumimoji="0" lang="en-IE"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min</m:t>
                              </m:r>
                            </m:e>
                            <m:lim>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lim>
                          </m:limLow>
                        </m:fName>
                        <m:e>
                          <m:f>
                            <m:fPr>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den>
                          </m:f>
                          <m:nary>
                            <m:nary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naryPr>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sub>
                            <m:sup>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sup>
                            <m:e>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d>
                                    <m:dPr>
                                      <m:begChr m:val="["/>
                                      <m:endChr m:val="]"/>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d>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den>
                                      </m:f>
                                    </m:e>
                                  </m:d>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e>
                          </m:nary>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𝑑𝑥</m:t>
                          </m:r>
                        </m:e>
                      </m:func>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5" name="TextBox 14">
                <a:extLst>
                  <a:ext uri="{FF2B5EF4-FFF2-40B4-BE49-F238E27FC236}">
                    <a16:creationId xmlns:a16="http://schemas.microsoft.com/office/drawing/2014/main" id="{AD5AA0FA-F7A6-2F36-F570-5012ED69A801}"/>
                  </a:ext>
                </a:extLst>
              </p:cNvPr>
              <p:cNvSpPr txBox="1">
                <a:spLocks noRot="1" noChangeAspect="1" noMove="1" noResize="1" noEditPoints="1" noAdjustHandles="1" noChangeArrowheads="1" noChangeShapeType="1" noTextEdit="1"/>
              </p:cNvSpPr>
              <p:nvPr/>
            </p:nvSpPr>
            <p:spPr>
              <a:xfrm>
                <a:off x="755541" y="3203480"/>
                <a:ext cx="4443909" cy="800604"/>
              </a:xfrm>
              <a:prstGeom prst="rect">
                <a:avLst/>
              </a:prstGeom>
              <a:blipFill>
                <a:blip r:embed="rId4"/>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AAE1FF1-7262-4882-E7CC-D2FAC79635AE}"/>
                  </a:ext>
                </a:extLst>
              </p:cNvPr>
              <p:cNvSpPr txBox="1"/>
              <p:nvPr/>
            </p:nvSpPr>
            <p:spPr>
              <a:xfrm>
                <a:off x="755541" y="4301171"/>
                <a:ext cx="2596243" cy="89293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den>
                      </m:f>
                      <m:nary>
                        <m:nary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naryPr>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sub>
                        <m:sup>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sup>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d>
                        </m:e>
                      </m:nary>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𝑑𝑥</m:t>
                      </m:r>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7" name="TextBox 16">
                <a:extLst>
                  <a:ext uri="{FF2B5EF4-FFF2-40B4-BE49-F238E27FC236}">
                    <a16:creationId xmlns:a16="http://schemas.microsoft.com/office/drawing/2014/main" id="{EAAE1FF1-7262-4882-E7CC-D2FAC79635AE}"/>
                  </a:ext>
                </a:extLst>
              </p:cNvPr>
              <p:cNvSpPr txBox="1">
                <a:spLocks noRot="1" noChangeAspect="1" noMove="1" noResize="1" noEditPoints="1" noAdjustHandles="1" noChangeArrowheads="1" noChangeShapeType="1" noTextEdit="1"/>
              </p:cNvSpPr>
              <p:nvPr/>
            </p:nvSpPr>
            <p:spPr>
              <a:xfrm>
                <a:off x="755541" y="4301171"/>
                <a:ext cx="2596243" cy="892937"/>
              </a:xfrm>
              <a:prstGeom prst="rect">
                <a:avLst/>
              </a:prstGeom>
              <a:blipFill>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32F2553-27AD-972D-296D-C3A88817F9F2}"/>
                  </a:ext>
                </a:extLst>
              </p:cNvPr>
              <p:cNvSpPr txBox="1"/>
              <p:nvPr/>
            </p:nvSpPr>
            <p:spPr>
              <a:xfrm>
                <a:off x="3351784" y="4301850"/>
                <a:ext cx="3142828" cy="89293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6</m:t>
                          </m:r>
                        </m:num>
                        <m:den>
                          <m:sSup>
                            <m:sSup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e>
                            <m:sup>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sup>
                          </m:sSup>
                        </m:den>
                      </m:f>
                      <m:nary>
                        <m:nary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naryPr>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sub>
                        <m:sup>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sup>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d>
                        </m:e>
                      </m:nary>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𝑑𝑥</m:t>
                      </m:r>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9" name="TextBox 18">
                <a:extLst>
                  <a:ext uri="{FF2B5EF4-FFF2-40B4-BE49-F238E27FC236}">
                    <a16:creationId xmlns:a16="http://schemas.microsoft.com/office/drawing/2014/main" id="{C32F2553-27AD-972D-296D-C3A88817F9F2}"/>
                  </a:ext>
                </a:extLst>
              </p:cNvPr>
              <p:cNvSpPr txBox="1">
                <a:spLocks noRot="1" noChangeAspect="1" noMove="1" noResize="1" noEditPoints="1" noAdjustHandles="1" noChangeArrowheads="1" noChangeShapeType="1" noTextEdit="1"/>
              </p:cNvSpPr>
              <p:nvPr/>
            </p:nvSpPr>
            <p:spPr>
              <a:xfrm>
                <a:off x="3351784" y="4301850"/>
                <a:ext cx="3142828" cy="892937"/>
              </a:xfrm>
              <a:prstGeom prst="rect">
                <a:avLst/>
              </a:prstGeom>
              <a:blipFill>
                <a:blip r:embed="rId6"/>
                <a:stretch>
                  <a:fillRect/>
                </a:stretch>
              </a:blipFill>
            </p:spPr>
            <p:txBody>
              <a:bodyPr/>
              <a:lstStyle/>
              <a:p>
                <a:r>
                  <a:rPr lang="en-IE">
                    <a:noFill/>
                  </a:rPr>
                  <a:t> </a:t>
                </a:r>
              </a:p>
            </p:txBody>
          </p:sp>
        </mc:Fallback>
      </mc:AlternateContent>
      <p:sp>
        <p:nvSpPr>
          <p:cNvPr id="20" name="TextBox 19">
            <a:extLst>
              <a:ext uri="{FF2B5EF4-FFF2-40B4-BE49-F238E27FC236}">
                <a16:creationId xmlns:a16="http://schemas.microsoft.com/office/drawing/2014/main" id="{16F3F866-C542-25AE-DD55-1DB6B66F1DD5}"/>
              </a:ext>
            </a:extLst>
          </p:cNvPr>
          <p:cNvSpPr txBox="1"/>
          <p:nvPr/>
        </p:nvSpPr>
        <p:spPr>
          <a:xfrm>
            <a:off x="522513" y="5491195"/>
            <a:ext cx="10990217" cy="80021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Once membrane and bending stress tensors are known, von Mises/</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Tresca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stresses can be computed as usual.</a:t>
            </a:r>
          </a:p>
          <a:p>
            <a:pPr marL="285750" marR="0" lvl="0" indent="-285750" algn="l" defTabSz="914400" rtl="0" eaLnBrk="1" fontAlgn="auto" latinLnBrk="0" hangingPunct="1">
              <a:lnSpc>
                <a:spcPct val="100000"/>
              </a:lnSpc>
              <a:spcBef>
                <a:spcPts val="0"/>
              </a:spcBef>
              <a:spcAft>
                <a:spcPts val="12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Von Mises/</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Tresca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stresses do not vary linearly along the defined paths.</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p:cNvPicPr>
            <a:picLocks noChangeAspect="1"/>
          </p:cNvPicPr>
          <p:nvPr/>
        </p:nvPicPr>
        <p:blipFill>
          <a:blip r:embed="rId7"/>
          <a:stretch>
            <a:fillRect/>
          </a:stretch>
        </p:blipFill>
        <p:spPr>
          <a:xfrm>
            <a:off x="5989883" y="1156109"/>
            <a:ext cx="2811780" cy="2278380"/>
          </a:xfrm>
          <a:prstGeom prst="rect">
            <a:avLst/>
          </a:prstGeom>
        </p:spPr>
      </p:pic>
      <p:pic>
        <p:nvPicPr>
          <p:cNvPr id="8" name="Picture 7"/>
          <p:cNvPicPr>
            <a:picLocks noChangeAspect="1"/>
          </p:cNvPicPr>
          <p:nvPr/>
        </p:nvPicPr>
        <p:blipFill>
          <a:blip r:embed="rId8"/>
          <a:stretch>
            <a:fillRect/>
          </a:stretch>
        </p:blipFill>
        <p:spPr>
          <a:xfrm>
            <a:off x="8938260" y="1156109"/>
            <a:ext cx="3253740" cy="2674620"/>
          </a:xfrm>
          <a:prstGeom prst="rect">
            <a:avLst/>
          </a:prstGeom>
        </p:spPr>
      </p:pic>
      <p:sp>
        <p:nvSpPr>
          <p:cNvPr id="9" name="TextBox 8"/>
          <p:cNvSpPr txBox="1"/>
          <p:nvPr/>
        </p:nvSpPr>
        <p:spPr>
          <a:xfrm>
            <a:off x="7830207" y="3973248"/>
            <a:ext cx="252024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panose="020F0502020204030204"/>
                <a:ea typeface="+mn-ea"/>
                <a:cs typeface="+mn-cs"/>
              </a:rPr>
              <a:t>Source: ANSYS Theory Reference</a:t>
            </a:r>
            <a:endParaRPr kumimoji="0" lang="en-IE" sz="14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CD102FBE-5DE8-DE1B-487C-4DD6FB2F995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38340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A11CBA71-5D8F-01E5-8B76-097EE42BD47A}"/>
              </a:ext>
            </a:extLst>
          </p:cNvPr>
          <p:cNvSpPr/>
          <p:nvPr/>
        </p:nvSpPr>
        <p:spPr>
          <a:xfrm>
            <a:off x="643812" y="877079"/>
            <a:ext cx="5452188" cy="4460031"/>
          </a:xfrm>
          <a:prstGeom prst="roundRect">
            <a:avLst>
              <a:gd name="adj" fmla="val 4721"/>
            </a:avLst>
          </a:prstGeom>
          <a:solidFill>
            <a:srgbClr val="FF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Rounded Corners 31">
            <a:extLst>
              <a:ext uri="{FF2B5EF4-FFF2-40B4-BE49-F238E27FC236}">
                <a16:creationId xmlns:a16="http://schemas.microsoft.com/office/drawing/2014/main" id="{C8A9FF5F-2ABC-D0EB-024C-0DA0F8A0784A}"/>
              </a:ext>
            </a:extLst>
          </p:cNvPr>
          <p:cNvSpPr/>
          <p:nvPr/>
        </p:nvSpPr>
        <p:spPr>
          <a:xfrm>
            <a:off x="6238564" y="877077"/>
            <a:ext cx="5452188" cy="4460031"/>
          </a:xfrm>
          <a:prstGeom prst="roundRect">
            <a:avLst>
              <a:gd name="adj" fmla="val 4721"/>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Stress Classification</a:t>
            </a:r>
          </a:p>
        </p:txBody>
      </p:sp>
      <p:sp>
        <p:nvSpPr>
          <p:cNvPr id="21" name="TextBox 20">
            <a:extLst>
              <a:ext uri="{FF2B5EF4-FFF2-40B4-BE49-F238E27FC236}">
                <a16:creationId xmlns:a16="http://schemas.microsoft.com/office/drawing/2014/main" id="{6F040CBA-D8DA-85AE-FFC8-54A5C5DF2EDE}"/>
              </a:ext>
            </a:extLst>
          </p:cNvPr>
          <p:cNvSpPr txBox="1"/>
          <p:nvPr/>
        </p:nvSpPr>
        <p:spPr>
          <a:xfrm>
            <a:off x="765111" y="954261"/>
            <a:ext cx="5676122" cy="241604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srgbClr val="FF0000"/>
                </a:solidFill>
                <a:effectLst/>
                <a:uLnTx/>
                <a:uFillTx/>
                <a:latin typeface="Calibri" panose="020F0502020204030204"/>
                <a:ea typeface="+mn-ea"/>
                <a:cs typeface="+mn-cs"/>
              </a:rPr>
              <a:t>Primary Stress, P</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Stress developed by imposed loading.</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Necessary to satisfy laws of equilibrium.</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Not self-limiting.</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Result in failure/gross distortion if considerably exceeds yield strength.</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Thermal stress is not primary.</a:t>
            </a:r>
          </a:p>
        </p:txBody>
      </p:sp>
      <p:sp>
        <p:nvSpPr>
          <p:cNvPr id="22" name="TextBox 21">
            <a:extLst>
              <a:ext uri="{FF2B5EF4-FFF2-40B4-BE49-F238E27FC236}">
                <a16:creationId xmlns:a16="http://schemas.microsoft.com/office/drawing/2014/main" id="{474BCDB5-10C3-CF4B-E752-928BE5C4997A}"/>
              </a:ext>
            </a:extLst>
          </p:cNvPr>
          <p:cNvSpPr txBox="1"/>
          <p:nvPr/>
        </p:nvSpPr>
        <p:spPr>
          <a:xfrm>
            <a:off x="6441233" y="954260"/>
            <a:ext cx="5234473" cy="17081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srgbClr val="0070C0"/>
                </a:solidFill>
                <a:effectLst/>
                <a:uLnTx/>
                <a:uFillTx/>
                <a:latin typeface="Calibri" panose="020F0502020204030204"/>
                <a:ea typeface="+mn-ea"/>
                <a:cs typeface="+mn-cs"/>
              </a:rPr>
              <a:t>Secondary Stress, Q</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Stress developed by constrain of adjacent material or by self-constraint of the structure.</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Self-limiting.</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Thermal stress.</a:t>
            </a:r>
          </a:p>
        </p:txBody>
      </p:sp>
      <p:sp>
        <p:nvSpPr>
          <p:cNvPr id="23" name="TextBox 22">
            <a:extLst>
              <a:ext uri="{FF2B5EF4-FFF2-40B4-BE49-F238E27FC236}">
                <a16:creationId xmlns:a16="http://schemas.microsoft.com/office/drawing/2014/main" id="{1D61C433-5DED-9958-39A1-A005321A9F4D}"/>
              </a:ext>
            </a:extLst>
          </p:cNvPr>
          <p:cNvSpPr txBox="1"/>
          <p:nvPr/>
        </p:nvSpPr>
        <p:spPr>
          <a:xfrm>
            <a:off x="765111" y="5415959"/>
            <a:ext cx="10506269"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Rule of thumb:</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Thermal stresses are classified as secondary.</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Stresses induced by EM loads, inertial/gravity loads, pressure loads, etc., are classified as primary.</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79601A1-2ADD-35D0-C0A5-5E63A3EEA1E1}"/>
                  </a:ext>
                </a:extLst>
              </p:cNvPr>
              <p:cNvSpPr txBox="1"/>
              <p:nvPr/>
            </p:nvSpPr>
            <p:spPr>
              <a:xfrm>
                <a:off x="765111" y="3544526"/>
                <a:ext cx="1893018" cy="169354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𝑖𝑗𝑘𝑙</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𝑘𝑙</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𝑋</m:t>
                          </m:r>
                        </m:e>
                        <m:sub>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𝐷</m:t>
                          </m:r>
                        </m:sub>
                      </m:sSub>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sub>
                      </m:sSub>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4" name="TextBox 23">
                <a:extLst>
                  <a:ext uri="{FF2B5EF4-FFF2-40B4-BE49-F238E27FC236}">
                    <a16:creationId xmlns:a16="http://schemas.microsoft.com/office/drawing/2014/main" id="{C79601A1-2ADD-35D0-C0A5-5E63A3EEA1E1}"/>
                  </a:ext>
                </a:extLst>
              </p:cNvPr>
              <p:cNvSpPr txBox="1">
                <a:spLocks noRot="1" noChangeAspect="1" noMove="1" noResize="1" noEditPoints="1" noAdjustHandles="1" noChangeArrowheads="1" noChangeShapeType="1" noTextEdit="1"/>
              </p:cNvSpPr>
              <p:nvPr/>
            </p:nvSpPr>
            <p:spPr>
              <a:xfrm>
                <a:off x="765111" y="3544526"/>
                <a:ext cx="1893018" cy="1693541"/>
              </a:xfrm>
              <a:prstGeom prst="rect">
                <a:avLst/>
              </a:prstGeom>
              <a:blipFill>
                <a:blip r:embed="rId2"/>
                <a:stretch>
                  <a:fillRect b="-359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9096B187-3BFD-141E-AF0C-24D7F8EF1051}"/>
                  </a:ext>
                </a:extLst>
              </p:cNvPr>
              <p:cNvSpPr txBox="1"/>
              <p:nvPr/>
            </p:nvSpPr>
            <p:spPr>
              <a:xfrm>
                <a:off x="3660933" y="3544526"/>
                <a:ext cx="1893018" cy="169354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𝑖𝑗𝑘𝑙</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𝑘𝑙</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𝐷</m:t>
                          </m:r>
                        </m:sub>
                      </m:sSub>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sSubPr>
                        <m:e>
                          <m:acc>
                            <m:accPr>
                              <m:chr m:val="̅"/>
                              <m:ctrlP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ctrlPr>
                            </m:accPr>
                            <m:e>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𝑡</m:t>
                              </m:r>
                            </m:e>
                          </m:acc>
                        </m:e>
                        <m:sub>
                          <m:r>
                            <a:rPr kumimoji="0" lang="en-US" sz="1800" b="0" i="1" u="none" strike="noStrike" kern="1200" cap="none" spc="0" normalizeH="0" baseline="0" noProof="0" smtClean="0">
                              <a:ln>
                                <a:noFill/>
                              </a:ln>
                              <a:solidFill>
                                <a:srgbClr val="FF0000"/>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sub>
                      </m:sSub>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5" name="TextBox 24">
                <a:extLst>
                  <a:ext uri="{FF2B5EF4-FFF2-40B4-BE49-F238E27FC236}">
                    <a16:creationId xmlns:a16="http://schemas.microsoft.com/office/drawing/2014/main" id="{9096B187-3BFD-141E-AF0C-24D7F8EF1051}"/>
                  </a:ext>
                </a:extLst>
              </p:cNvPr>
              <p:cNvSpPr txBox="1">
                <a:spLocks noRot="1" noChangeAspect="1" noMove="1" noResize="1" noEditPoints="1" noAdjustHandles="1" noChangeArrowheads="1" noChangeShapeType="1" noTextEdit="1"/>
              </p:cNvSpPr>
              <p:nvPr/>
            </p:nvSpPr>
            <p:spPr>
              <a:xfrm>
                <a:off x="3660933" y="3544526"/>
                <a:ext cx="1893018" cy="1693541"/>
              </a:xfrm>
              <a:prstGeom prst="rect">
                <a:avLst/>
              </a:prstGeom>
              <a:blipFill>
                <a:blip r:embed="rId3"/>
                <a:stretch>
                  <a:fillRect b="-359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34A8310-194C-C298-089B-AFAAA615ABA0}"/>
                  </a:ext>
                </a:extLst>
              </p:cNvPr>
              <p:cNvSpPr txBox="1"/>
              <p:nvPr/>
            </p:nvSpPr>
            <p:spPr>
              <a:xfrm>
                <a:off x="6556755" y="3537402"/>
                <a:ext cx="2407903" cy="172431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𝑖𝑗𝑘𝑙</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𝑘𝑙</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𝛼</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𝑘𝑙</m:t>
                              </m:r>
                            </m:sub>
                          </m:sSub>
                          <m:r>
                            <m:rPr>
                              <m:sty m:val="p"/>
                            </m:rPr>
                            <a:rPr kumimoji="0" lang="en-US" sz="1800" b="0" i="0"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Δ</m:t>
                          </m:r>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𝑇</m:t>
                          </m:r>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𝐷</m:t>
                          </m:r>
                        </m:sub>
                      </m:sSub>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sub>
                      </m:sSub>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6" name="TextBox 25">
                <a:extLst>
                  <a:ext uri="{FF2B5EF4-FFF2-40B4-BE49-F238E27FC236}">
                    <a16:creationId xmlns:a16="http://schemas.microsoft.com/office/drawing/2014/main" id="{B34A8310-194C-C298-089B-AFAAA615ABA0}"/>
                  </a:ext>
                </a:extLst>
              </p:cNvPr>
              <p:cNvSpPr txBox="1">
                <a:spLocks noRot="1" noChangeAspect="1" noMove="1" noResize="1" noEditPoints="1" noAdjustHandles="1" noChangeArrowheads="1" noChangeShapeType="1" noTextEdit="1"/>
              </p:cNvSpPr>
              <p:nvPr/>
            </p:nvSpPr>
            <p:spPr>
              <a:xfrm>
                <a:off x="6556755" y="3537402"/>
                <a:ext cx="2407903" cy="1724318"/>
              </a:xfrm>
              <a:prstGeom prst="rect">
                <a:avLst/>
              </a:prstGeom>
              <a:blipFill>
                <a:blip r:embed="rId4"/>
                <a:stretch>
                  <a:fillRect l="-1013" b="-176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8BC0A7F5-8F5A-945D-877D-1D9F6FF858DF}"/>
                  </a:ext>
                </a:extLst>
              </p:cNvPr>
              <p:cNvSpPr txBox="1"/>
              <p:nvPr/>
            </p:nvSpPr>
            <p:spPr>
              <a:xfrm>
                <a:off x="9825075" y="3537402"/>
                <a:ext cx="1893018" cy="169354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𝐶</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𝑖𝑗𝑘𝑙</m:t>
                          </m:r>
                        </m:sub>
                      </m:sSub>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𝑘𝑙</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𝜀</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den>
                      </m:f>
                      <m:d>
                        <m:d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m:t>
                      </m:r>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𝑢</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sSubPr>
                        <m:e>
                          <m:acc>
                            <m:accPr>
                              <m:chr m:val="̅"/>
                              <m:ctrlP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accPr>
                            <m:e>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𝑢</m:t>
                              </m:r>
                            </m:e>
                          </m:acc>
                        </m:e>
                        <m:sub>
                          <m:r>
                            <a:rPr kumimoji="0" lang="en-US" sz="1800" b="0"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t>𝑖</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𝐷</m:t>
                          </m:r>
                        </m:sub>
                      </m:sSub>
                    </m:oMath>
                  </m:oMathPara>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𝜎</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𝑖𝑗</m:t>
                          </m:r>
                        </m:sub>
                      </m:sSub>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𝑗</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  </m:t>
                      </m:r>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on</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m:rPr>
                              <m:sty m:val="p"/>
                            </m:rPr>
                            <a:rPr kumimoji="0" lang="en-US"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Ω</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𝑁</m:t>
                          </m:r>
                        </m:sub>
                      </m:sSub>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7" name="TextBox 26">
                <a:extLst>
                  <a:ext uri="{FF2B5EF4-FFF2-40B4-BE49-F238E27FC236}">
                    <a16:creationId xmlns:a16="http://schemas.microsoft.com/office/drawing/2014/main" id="{8BC0A7F5-8F5A-945D-877D-1D9F6FF858DF}"/>
                  </a:ext>
                </a:extLst>
              </p:cNvPr>
              <p:cNvSpPr txBox="1">
                <a:spLocks noRot="1" noChangeAspect="1" noMove="1" noResize="1" noEditPoints="1" noAdjustHandles="1" noChangeArrowheads="1" noChangeShapeType="1" noTextEdit="1"/>
              </p:cNvSpPr>
              <p:nvPr/>
            </p:nvSpPr>
            <p:spPr>
              <a:xfrm>
                <a:off x="9825075" y="3537402"/>
                <a:ext cx="1893018" cy="1693541"/>
              </a:xfrm>
              <a:prstGeom prst="rect">
                <a:avLst/>
              </a:prstGeom>
              <a:blipFill>
                <a:blip r:embed="rId5"/>
                <a:stretch>
                  <a:fillRect b="-3597"/>
                </a:stretch>
              </a:blipFill>
            </p:spPr>
            <p:txBody>
              <a:bodyPr/>
              <a:lstStyle/>
              <a:p>
                <a:r>
                  <a:rPr lang="en-IE">
                    <a:noFill/>
                  </a:rPr>
                  <a:t> </a:t>
                </a:r>
              </a:p>
            </p:txBody>
          </p:sp>
        </mc:Fallback>
      </mc:AlternateContent>
      <p:sp>
        <p:nvSpPr>
          <p:cNvPr id="28" name="Plus Sign 27">
            <a:extLst>
              <a:ext uri="{FF2B5EF4-FFF2-40B4-BE49-F238E27FC236}">
                <a16:creationId xmlns:a16="http://schemas.microsoft.com/office/drawing/2014/main" id="{59654F58-83CB-FD91-9CA8-05A637897C69}"/>
              </a:ext>
            </a:extLst>
          </p:cNvPr>
          <p:cNvSpPr/>
          <p:nvPr/>
        </p:nvSpPr>
        <p:spPr>
          <a:xfrm>
            <a:off x="2824142" y="4086808"/>
            <a:ext cx="643812" cy="62515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Plus Sign 28">
            <a:extLst>
              <a:ext uri="{FF2B5EF4-FFF2-40B4-BE49-F238E27FC236}">
                <a16:creationId xmlns:a16="http://schemas.microsoft.com/office/drawing/2014/main" id="{30071680-84A0-108C-826A-E58BDE12DECC}"/>
              </a:ext>
            </a:extLst>
          </p:cNvPr>
          <p:cNvSpPr/>
          <p:nvPr/>
        </p:nvSpPr>
        <p:spPr>
          <a:xfrm>
            <a:off x="5838946" y="4086808"/>
            <a:ext cx="643812" cy="62515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Plus Sign 29">
            <a:extLst>
              <a:ext uri="{FF2B5EF4-FFF2-40B4-BE49-F238E27FC236}">
                <a16:creationId xmlns:a16="http://schemas.microsoft.com/office/drawing/2014/main" id="{9F93CA06-57F1-0894-59F8-FA7C763DA047}"/>
              </a:ext>
            </a:extLst>
          </p:cNvPr>
          <p:cNvSpPr/>
          <p:nvPr/>
        </p:nvSpPr>
        <p:spPr>
          <a:xfrm>
            <a:off x="9072960" y="4086808"/>
            <a:ext cx="643812" cy="62515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53886C9B-287D-9907-2E54-0194E325355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52795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Metallic Components</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6C299A-50CA-30EC-BFA9-DE822D5BC586}"/>
                  </a:ext>
                </a:extLst>
              </p:cNvPr>
              <p:cNvSpPr txBox="1"/>
              <p:nvPr/>
            </p:nvSpPr>
            <p:spPr>
              <a:xfrm>
                <a:off x="693589" y="1194085"/>
                <a:ext cx="7855997" cy="296305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ITER MSDC Part 2 for Metallic Components:</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Allowable stress: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3</m:t>
                        </m:r>
                      </m:den>
                    </m:f>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Primary membrane stress: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≤1.0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Primary membrane + bending stress: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𝑏</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≤1.3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Primary + secondary stress			</a:t>
                </a:r>
                <a14:m>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𝑃</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𝑄</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≤1.5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oMath>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14:m>
                  <m:oMath xmlns:m="http://schemas.openxmlformats.org/officeDocument/2006/math">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sub>
                    </m:sSub>
                  </m:oMath>
                </a14:m>
                <a:r>
                  <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rPr>
                  <a:t> depends on type of service conditions:</a:t>
                </a:r>
              </a:p>
            </p:txBody>
          </p:sp>
        </mc:Choice>
        <mc:Fallback xmlns="">
          <p:sp>
            <p:nvSpPr>
              <p:cNvPr id="2" name="TextBox 1">
                <a:extLst>
                  <a:ext uri="{FF2B5EF4-FFF2-40B4-BE49-F238E27FC236}">
                    <a16:creationId xmlns:a16="http://schemas.microsoft.com/office/drawing/2014/main" id="{386C299A-50CA-30EC-BFA9-DE822D5BC586}"/>
                  </a:ext>
                </a:extLst>
              </p:cNvPr>
              <p:cNvSpPr txBox="1">
                <a:spLocks noRot="1" noChangeAspect="1" noMove="1" noResize="1" noEditPoints="1" noAdjustHandles="1" noChangeArrowheads="1" noChangeShapeType="1" noTextEdit="1"/>
              </p:cNvSpPr>
              <p:nvPr/>
            </p:nvSpPr>
            <p:spPr>
              <a:xfrm>
                <a:off x="693589" y="1194085"/>
                <a:ext cx="7855997" cy="2963055"/>
              </a:xfrm>
              <a:prstGeom prst="rect">
                <a:avLst/>
              </a:prstGeom>
              <a:blipFill>
                <a:blip r:embed="rId2"/>
                <a:stretch>
                  <a:fillRect l="-699" t="-1235" b="-2469"/>
                </a:stretch>
              </a:blipFill>
            </p:spPr>
            <p:txBody>
              <a:bodyPr/>
              <a:lstStyle/>
              <a:p>
                <a:r>
                  <a:rPr lang="en-IE">
                    <a:noFill/>
                  </a:rPr>
                  <a:t> </a:t>
                </a:r>
              </a:p>
            </p:txBody>
          </p:sp>
        </mc:Fallback>
      </mc:AlternateContent>
      <p:pic>
        <p:nvPicPr>
          <p:cNvPr id="6" name="Picture 5">
            <a:extLst>
              <a:ext uri="{FF2B5EF4-FFF2-40B4-BE49-F238E27FC236}">
                <a16:creationId xmlns:a16="http://schemas.microsoft.com/office/drawing/2014/main" id="{AF386671-BC11-2520-8527-E094E07C90B9}"/>
              </a:ext>
            </a:extLst>
          </p:cNvPr>
          <p:cNvPicPr>
            <a:picLocks noChangeAspect="1"/>
          </p:cNvPicPr>
          <p:nvPr/>
        </p:nvPicPr>
        <p:blipFill>
          <a:blip r:embed="rId3"/>
          <a:stretch>
            <a:fillRect/>
          </a:stretch>
        </p:blipFill>
        <p:spPr>
          <a:xfrm>
            <a:off x="693589" y="4157140"/>
            <a:ext cx="7924800" cy="1933575"/>
          </a:xfrm>
          <a:prstGeom prst="rect">
            <a:avLst/>
          </a:prstGeom>
        </p:spPr>
      </p:pic>
      <p:sp>
        <p:nvSpPr>
          <p:cNvPr id="5" name="Slide Number Placeholder 4">
            <a:extLst>
              <a:ext uri="{FF2B5EF4-FFF2-40B4-BE49-F238E27FC236}">
                <a16:creationId xmlns:a16="http://schemas.microsoft.com/office/drawing/2014/main" id="{365323F5-ACCD-5041-1135-69C574DEB0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51282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480366" y="3522030"/>
            <a:ext cx="4427696" cy="3227546"/>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Metallic Components</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6C299A-50CA-30EC-BFA9-DE822D5BC586}"/>
                  </a:ext>
                </a:extLst>
              </p:cNvPr>
              <p:cNvSpPr txBox="1"/>
              <p:nvPr/>
            </p:nvSpPr>
            <p:spPr>
              <a:xfrm>
                <a:off x="660857" y="932184"/>
                <a:ext cx="9014199" cy="26310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ITER MSDC Part 2:</a:t>
                </a: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=1.0</m:t>
                    </m:r>
                  </m:oMath>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=1000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𝑀𝑃𝑎</m:t>
                    </m:r>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Allowable stress: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2</m:t>
                        </m:r>
                      </m:num>
                      <m:den>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3</m:t>
                        </m:r>
                      </m:den>
                    </m:f>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𝑦</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=667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𝑀𝑃𝑎</m:t>
                    </m:r>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Primary membrane stress:			</a:t>
                </a:r>
                <a14:m>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≤1.0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=667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𝑀𝑃𝑎</m:t>
                    </m:r>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Primary membrane + bending stress:		</a:t>
                </a:r>
                <a14:m>
                  <m:oMath xmlns:m="http://schemas.openxmlformats.org/officeDocument/2006/math">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𝑃</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𝑏</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≤1.3 </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𝐾</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sSub>
                      <m:sSubPr>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m:t>
                        </m:r>
                      </m:e>
                      <m: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𝑚</m:t>
                        </m:r>
                      </m:sub>
                    </m:sSub>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=867 </m:t>
                    </m:r>
                    <m: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𝑀𝑃𝑎</m:t>
                    </m:r>
                  </m:oMath>
                </a14:m>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742950" marR="0" lvl="1"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Primary + secondary stress (not considered, no thermal load applied).</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 name="TextBox 1">
                <a:extLst>
                  <a:ext uri="{FF2B5EF4-FFF2-40B4-BE49-F238E27FC236}">
                    <a16:creationId xmlns:a16="http://schemas.microsoft.com/office/drawing/2014/main" id="{386C299A-50CA-30EC-BFA9-DE822D5BC586}"/>
                  </a:ext>
                </a:extLst>
              </p:cNvPr>
              <p:cNvSpPr txBox="1">
                <a:spLocks noRot="1" noChangeAspect="1" noMove="1" noResize="1" noEditPoints="1" noAdjustHandles="1" noChangeArrowheads="1" noChangeShapeType="1" noTextEdit="1"/>
              </p:cNvSpPr>
              <p:nvPr/>
            </p:nvSpPr>
            <p:spPr>
              <a:xfrm>
                <a:off x="660857" y="932184"/>
                <a:ext cx="9014199" cy="2631041"/>
              </a:xfrm>
              <a:prstGeom prst="rect">
                <a:avLst/>
              </a:prstGeom>
              <a:blipFill>
                <a:blip r:embed="rId3"/>
                <a:stretch>
                  <a:fillRect l="-541" t="-1389" b="-2778"/>
                </a:stretch>
              </a:blipFill>
            </p:spPr>
            <p:txBody>
              <a:bodyPr/>
              <a:lstStyle/>
              <a:p>
                <a:r>
                  <a:rPr lang="en-IE">
                    <a:noFill/>
                  </a:rPr>
                  <a:t> </a:t>
                </a:r>
              </a:p>
            </p:txBody>
          </p:sp>
        </mc:Fallback>
      </mc:AlternateContent>
      <p:pic>
        <p:nvPicPr>
          <p:cNvPr id="4" name="Picture 3"/>
          <p:cNvPicPr>
            <a:picLocks noChangeAspect="1"/>
          </p:cNvPicPr>
          <p:nvPr/>
        </p:nvPicPr>
        <p:blipFill>
          <a:blip r:embed="rId4"/>
          <a:stretch>
            <a:fillRect/>
          </a:stretch>
        </p:blipFill>
        <p:spPr>
          <a:xfrm>
            <a:off x="660857" y="3953988"/>
            <a:ext cx="4505325" cy="2795588"/>
          </a:xfrm>
          <a:prstGeom prst="rect">
            <a:avLst/>
          </a:prstGeom>
        </p:spPr>
      </p:pic>
      <p:cxnSp>
        <p:nvCxnSpPr>
          <p:cNvPr id="8" name="Straight Connector 7"/>
          <p:cNvCxnSpPr>
            <a:cxnSpLocks/>
          </p:cNvCxnSpPr>
          <p:nvPr/>
        </p:nvCxnSpPr>
        <p:spPr>
          <a:xfrm flipH="1">
            <a:off x="773865" y="5578274"/>
            <a:ext cx="4124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Rectangle 9"/>
              <p:cNvSpPr/>
              <p:nvPr/>
            </p:nvSpPr>
            <p:spPr>
              <a:xfrm>
                <a:off x="7030723" y="5197893"/>
                <a:ext cx="231037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400" b="0" i="1" u="none" strike="noStrike" kern="1200" cap="none" spc="0" normalizeH="0" baseline="0" noProof="0" smtClean="0">
                              <a:ln>
                                <a:noFill/>
                              </a:ln>
                              <a:solidFill>
                                <a:srgbClr val="00B0F0"/>
                              </a:solidFill>
                              <a:effectLst/>
                              <a:uLnTx/>
                              <a:uFillTx/>
                              <a:latin typeface="Cambria Math" panose="02040503050406030204" pitchFamily="18" charset="0"/>
                              <a:ea typeface="+mn-ea"/>
                              <a:cs typeface="+mn-cs"/>
                            </a:rPr>
                          </m:ctrlPr>
                        </m:sSubPr>
                        <m:e>
                          <m:r>
                            <a:rPr kumimoji="0" lang="en-US" sz="1400" b="0" i="1" u="none" strike="noStrike" kern="1200" cap="none" spc="0" normalizeH="0" baseline="0" noProof="0">
                              <a:ln>
                                <a:noFill/>
                              </a:ln>
                              <a:solidFill>
                                <a:srgbClr val="00B0F0"/>
                              </a:solidFill>
                              <a:effectLst/>
                              <a:uLnTx/>
                              <a:uFillTx/>
                              <a:latin typeface="Cambria Math" panose="02040503050406030204" pitchFamily="18" charset="0"/>
                              <a:ea typeface="+mn-ea"/>
                              <a:cs typeface="+mn-cs"/>
                            </a:rPr>
                            <m:t>𝑃</m:t>
                          </m:r>
                        </m:e>
                        <m:sub>
                          <m:r>
                            <a:rPr kumimoji="0" lang="en-US" sz="1400" b="0" i="1" u="none" strike="noStrike" kern="1200" cap="none" spc="0" normalizeH="0" baseline="0" noProof="0">
                              <a:ln>
                                <a:noFill/>
                              </a:ln>
                              <a:solidFill>
                                <a:srgbClr val="00B0F0"/>
                              </a:solidFill>
                              <a:effectLst/>
                              <a:uLnTx/>
                              <a:uFillTx/>
                              <a:latin typeface="Cambria Math" panose="02040503050406030204" pitchFamily="18" charset="0"/>
                              <a:ea typeface="+mn-ea"/>
                              <a:cs typeface="+mn-cs"/>
                            </a:rPr>
                            <m:t>𝑚</m:t>
                          </m:r>
                        </m:sub>
                      </m:sSub>
                      <m:r>
                        <a:rPr kumimoji="0" lang="en-US" sz="1400" b="0" i="1" u="none" strike="noStrike" kern="1200" cap="none" spc="0" normalizeH="0" baseline="0" noProof="0" smtClean="0">
                          <a:ln>
                            <a:noFill/>
                          </a:ln>
                          <a:solidFill>
                            <a:srgbClr val="00B0F0"/>
                          </a:solidFill>
                          <a:effectLst/>
                          <a:uLnTx/>
                          <a:uFillTx/>
                          <a:latin typeface="Cambria Math" panose="02040503050406030204" pitchFamily="18" charset="0"/>
                          <a:ea typeface="+mn-ea"/>
                          <a:cs typeface="+mn-cs"/>
                        </a:rPr>
                        <m:t>=664 </m:t>
                      </m:r>
                      <m:r>
                        <a:rPr kumimoji="0" lang="en-US" sz="1400" b="0" i="1" u="none" strike="noStrike" kern="1200" cap="none" spc="0" normalizeH="0" baseline="0" noProof="0" smtClean="0">
                          <a:ln>
                            <a:noFill/>
                          </a:ln>
                          <a:solidFill>
                            <a:srgbClr val="00B0F0"/>
                          </a:solidFill>
                          <a:effectLst/>
                          <a:uLnTx/>
                          <a:uFillTx/>
                          <a:latin typeface="Cambria Math" panose="02040503050406030204" pitchFamily="18" charset="0"/>
                          <a:ea typeface="+mn-ea"/>
                          <a:cs typeface="+mn-cs"/>
                        </a:rPr>
                        <m:t>𝑀𝑃𝑎</m:t>
                      </m:r>
                      <m:r>
                        <a:rPr kumimoji="0" lang="en-US" sz="1400" b="0" i="1" u="none" strike="noStrike" kern="1200" cap="none" spc="0" normalizeH="0" baseline="0" noProof="0">
                          <a:ln>
                            <a:noFill/>
                          </a:ln>
                          <a:solidFill>
                            <a:srgbClr val="00B0F0"/>
                          </a:solidFill>
                          <a:effectLst/>
                          <a:uLnTx/>
                          <a:uFillTx/>
                          <a:latin typeface="Cambria Math" panose="02040503050406030204" pitchFamily="18" charset="0"/>
                          <a:ea typeface="+mn-ea"/>
                          <a:cs typeface="+mn-cs"/>
                        </a:rPr>
                        <m:t>≤667 </m:t>
                      </m:r>
                      <m:r>
                        <a:rPr kumimoji="0" lang="en-US" sz="1400" b="0" i="1" u="none" strike="noStrike" kern="1200" cap="none" spc="0" normalizeH="0" baseline="0" noProof="0">
                          <a:ln>
                            <a:noFill/>
                          </a:ln>
                          <a:solidFill>
                            <a:srgbClr val="00B0F0"/>
                          </a:solidFill>
                          <a:effectLst/>
                          <a:uLnTx/>
                          <a:uFillTx/>
                          <a:latin typeface="Cambria Math" panose="02040503050406030204" pitchFamily="18" charset="0"/>
                          <a:ea typeface="+mn-ea"/>
                          <a:cs typeface="+mn-cs"/>
                        </a:rPr>
                        <m:t>𝑀𝑃𝑎</m:t>
                      </m:r>
                    </m:oMath>
                  </m:oMathPara>
                </a14:m>
                <a:endParaRPr kumimoji="0" lang="en-IE" sz="1400" b="0" i="0" u="none" strike="noStrike" kern="1200" cap="none" spc="0" normalizeH="0" baseline="0" noProof="0" dirty="0">
                  <a:ln>
                    <a:noFill/>
                  </a:ln>
                  <a:solidFill>
                    <a:srgbClr val="00B0F0"/>
                  </a:solidFill>
                  <a:effectLst/>
                  <a:uLnTx/>
                  <a:uFillTx/>
                  <a:latin typeface="Calibri" panose="020F0502020204030204"/>
                  <a:ea typeface="+mn-ea"/>
                  <a:cs typeface="+mn-cs"/>
                </a:endParaRPr>
              </a:p>
            </p:txBody>
          </p:sp>
        </mc:Choice>
        <mc:Fallback xmlns="">
          <p:sp>
            <p:nvSpPr>
              <p:cNvPr id="10" name="Rectangle 9"/>
              <p:cNvSpPr>
                <a:spLocks noRot="1" noChangeAspect="1" noMove="1" noResize="1" noEditPoints="1" noAdjustHandles="1" noChangeArrowheads="1" noChangeShapeType="1" noTextEdit="1"/>
              </p:cNvSpPr>
              <p:nvPr/>
            </p:nvSpPr>
            <p:spPr>
              <a:xfrm>
                <a:off x="7030723" y="5197893"/>
                <a:ext cx="2310376" cy="307777"/>
              </a:xfrm>
              <a:prstGeom prst="rect">
                <a:avLst/>
              </a:prstGeom>
              <a:blipFill>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6126559" y="4566531"/>
                <a:ext cx="2705612"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ctrlPr>
                        </m:sSubPr>
                        <m:e>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𝑃</m:t>
                          </m:r>
                        </m:e>
                        <m:sub>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𝑚</m:t>
                          </m:r>
                        </m:sub>
                      </m:sSub>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m:t>
                      </m:r>
                      <m:sSub>
                        <m:sSubPr>
                          <m:ctrlP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ctrlPr>
                        </m:sSubPr>
                        <m:e>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𝑃</m:t>
                          </m:r>
                        </m:e>
                        <m:sub>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𝑏</m:t>
                          </m:r>
                        </m:sub>
                      </m:sSub>
                      <m:r>
                        <a:rPr kumimoji="0" lang="en-US"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t>=749 </m:t>
                      </m:r>
                      <m:r>
                        <a:rPr kumimoji="0" lang="en-US" sz="1400" b="0" i="1" u="none" strike="noStrike" kern="1200" cap="none" spc="0" normalizeH="0" baseline="0" noProof="0" smtClean="0">
                          <a:ln>
                            <a:noFill/>
                          </a:ln>
                          <a:solidFill>
                            <a:srgbClr val="7030A0"/>
                          </a:solidFill>
                          <a:effectLst/>
                          <a:uLnTx/>
                          <a:uFillTx/>
                          <a:latin typeface="Cambria Math" panose="02040503050406030204" pitchFamily="18" charset="0"/>
                          <a:ea typeface="+mn-ea"/>
                          <a:cs typeface="+mn-cs"/>
                        </a:rPr>
                        <m:t>𝑀𝑃𝑎</m:t>
                      </m:r>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≤867 </m:t>
                      </m:r>
                      <m:r>
                        <a:rPr kumimoji="0" lang="en-US" sz="1400" b="0" i="1" u="none" strike="noStrike" kern="1200" cap="none" spc="0" normalizeH="0" baseline="0" noProof="0">
                          <a:ln>
                            <a:noFill/>
                          </a:ln>
                          <a:solidFill>
                            <a:srgbClr val="7030A0"/>
                          </a:solidFill>
                          <a:effectLst/>
                          <a:uLnTx/>
                          <a:uFillTx/>
                          <a:latin typeface="Cambria Math" panose="02040503050406030204" pitchFamily="18" charset="0"/>
                          <a:ea typeface="+mn-ea"/>
                          <a:cs typeface="+mn-cs"/>
                        </a:rPr>
                        <m:t>𝑀𝑃𝑎</m:t>
                      </m:r>
                    </m:oMath>
                  </m:oMathPara>
                </a14:m>
                <a:endParaRPr kumimoji="0" lang="en-IE" sz="1400" b="0" i="0" u="none" strike="noStrike" kern="1200" cap="none" spc="0" normalizeH="0" baseline="0" noProof="0" dirty="0">
                  <a:ln>
                    <a:noFill/>
                  </a:ln>
                  <a:solidFill>
                    <a:srgbClr val="7030A0"/>
                  </a:solidFill>
                  <a:effectLst/>
                  <a:uLnTx/>
                  <a:uFillTx/>
                  <a:latin typeface="Calibri" panose="020F0502020204030204"/>
                  <a:ea typeface="+mn-ea"/>
                  <a:cs typeface="+mn-cs"/>
                </a:endParaRPr>
              </a:p>
            </p:txBody>
          </p:sp>
        </mc:Choice>
        <mc:Fallback xmlns="">
          <p:sp>
            <p:nvSpPr>
              <p:cNvPr id="11" name="Rectangle 10"/>
              <p:cNvSpPr>
                <a:spLocks noRot="1" noChangeAspect="1" noMove="1" noResize="1" noEditPoints="1" noAdjustHandles="1" noChangeArrowheads="1" noChangeShapeType="1" noTextEdit="1"/>
              </p:cNvSpPr>
              <p:nvPr/>
            </p:nvSpPr>
            <p:spPr>
              <a:xfrm>
                <a:off x="6126559" y="4566531"/>
                <a:ext cx="2705612" cy="307777"/>
              </a:xfrm>
              <a:prstGeom prst="rect">
                <a:avLst/>
              </a:prstGeom>
              <a:blipFill>
                <a:blip r:embed="rId6"/>
                <a:stretch>
                  <a:fillRect/>
                </a:stretch>
              </a:blipFill>
            </p:spPr>
            <p:txBody>
              <a:bodyPr/>
              <a:lstStyle/>
              <a:p>
                <a:r>
                  <a:rPr lang="en-IE">
                    <a:noFill/>
                  </a:rPr>
                  <a:t> </a:t>
                </a:r>
              </a:p>
            </p:txBody>
          </p:sp>
        </mc:Fallback>
      </mc:AlternateContent>
      <p:pic>
        <p:nvPicPr>
          <p:cNvPr id="6" name="Picture 5"/>
          <p:cNvPicPr>
            <a:picLocks noChangeAspect="1"/>
          </p:cNvPicPr>
          <p:nvPr/>
        </p:nvPicPr>
        <p:blipFill>
          <a:blip r:embed="rId7"/>
          <a:stretch>
            <a:fillRect/>
          </a:stretch>
        </p:blipFill>
        <p:spPr>
          <a:xfrm>
            <a:off x="5554479" y="1108250"/>
            <a:ext cx="5867400" cy="928688"/>
          </a:xfrm>
          <a:prstGeom prst="rect">
            <a:avLst/>
          </a:prstGeom>
        </p:spPr>
      </p:pic>
      <p:sp>
        <p:nvSpPr>
          <p:cNvPr id="12" name="TextBox 11">
            <a:extLst>
              <a:ext uri="{FF2B5EF4-FFF2-40B4-BE49-F238E27FC236}">
                <a16:creationId xmlns:a16="http://schemas.microsoft.com/office/drawing/2014/main" id="{7ECEC9A8-4D16-7B7B-330E-7C39D684A31B}"/>
              </a:ext>
            </a:extLst>
          </p:cNvPr>
          <p:cNvSpPr txBox="1"/>
          <p:nvPr/>
        </p:nvSpPr>
        <p:spPr>
          <a:xfrm>
            <a:off x="712629" y="5578274"/>
            <a:ext cx="51161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panose="020F0502020204030204"/>
                <a:ea typeface="+mn-ea"/>
                <a:cs typeface="+mn-cs"/>
              </a:rPr>
              <a:t>PATH</a:t>
            </a:r>
            <a:endParaRPr kumimoji="0" lang="en-IE"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7A16CB44-AD55-2CCE-1089-2FF9D75332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75453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Metallic Components</a:t>
            </a:r>
          </a:p>
        </p:txBody>
      </p:sp>
      <p:sp>
        <p:nvSpPr>
          <p:cNvPr id="2" name="TextBox 1">
            <a:extLst>
              <a:ext uri="{FF2B5EF4-FFF2-40B4-BE49-F238E27FC236}">
                <a16:creationId xmlns:a16="http://schemas.microsoft.com/office/drawing/2014/main" id="{386C299A-50CA-30EC-BFA9-DE822D5BC586}"/>
              </a:ext>
            </a:extLst>
          </p:cNvPr>
          <p:cNvSpPr txBox="1"/>
          <p:nvPr/>
        </p:nvSpPr>
        <p:spPr>
          <a:xfrm>
            <a:off x="660857" y="1000700"/>
            <a:ext cx="11310426" cy="127727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Copper former is not intended to be a structural component in the cable but it reacts the magnetic load due to its relatively high stiffness (110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vs. 205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GPa</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of steel).</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The yield strength of copper is rather low compared to that of steel (factor ~3)), at least at room temperature (strength at cryogenic temperature needs to be investigated).</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p:cNvPicPr>
            <a:picLocks noChangeAspect="1"/>
          </p:cNvPicPr>
          <p:nvPr/>
        </p:nvPicPr>
        <p:blipFill>
          <a:blip r:embed="rId2"/>
          <a:stretch>
            <a:fillRect/>
          </a:stretch>
        </p:blipFill>
        <p:spPr>
          <a:xfrm>
            <a:off x="660857" y="2492670"/>
            <a:ext cx="5847398" cy="1166813"/>
          </a:xfrm>
          <a:prstGeom prst="rect">
            <a:avLst/>
          </a:prstGeom>
        </p:spPr>
      </p:pic>
      <p:pic>
        <p:nvPicPr>
          <p:cNvPr id="9" name="Picture 8"/>
          <p:cNvPicPr>
            <a:picLocks noChangeAspect="1"/>
          </p:cNvPicPr>
          <p:nvPr/>
        </p:nvPicPr>
        <p:blipFill>
          <a:blip r:embed="rId3"/>
          <a:stretch>
            <a:fillRect/>
          </a:stretch>
        </p:blipFill>
        <p:spPr>
          <a:xfrm>
            <a:off x="6630615" y="2492670"/>
            <a:ext cx="5340668" cy="833438"/>
          </a:xfrm>
          <a:prstGeom prst="rect">
            <a:avLst/>
          </a:prstGeom>
        </p:spPr>
      </p:pic>
      <p:pic>
        <p:nvPicPr>
          <p:cNvPr id="12" name="Picture 11"/>
          <p:cNvPicPr>
            <a:picLocks noChangeAspect="1"/>
          </p:cNvPicPr>
          <p:nvPr/>
        </p:nvPicPr>
        <p:blipFill>
          <a:blip r:embed="rId4"/>
          <a:stretch>
            <a:fillRect/>
          </a:stretch>
        </p:blipFill>
        <p:spPr>
          <a:xfrm>
            <a:off x="55292" y="3874180"/>
            <a:ext cx="3966210" cy="2838450"/>
          </a:xfrm>
          <a:prstGeom prst="rect">
            <a:avLst/>
          </a:prstGeom>
        </p:spPr>
      </p:pic>
      <p:pic>
        <p:nvPicPr>
          <p:cNvPr id="15" name="Picture 14"/>
          <p:cNvPicPr>
            <a:picLocks noChangeAspect="1"/>
          </p:cNvPicPr>
          <p:nvPr/>
        </p:nvPicPr>
        <p:blipFill>
          <a:blip r:embed="rId5"/>
          <a:stretch>
            <a:fillRect/>
          </a:stretch>
        </p:blipFill>
        <p:spPr>
          <a:xfrm>
            <a:off x="4021502" y="3874180"/>
            <a:ext cx="4148995" cy="2912078"/>
          </a:xfrm>
          <a:prstGeom prst="rect">
            <a:avLst/>
          </a:prstGeom>
        </p:spPr>
      </p:pic>
      <p:sp>
        <p:nvSpPr>
          <p:cNvPr id="16" name="TextBox 15"/>
          <p:cNvSpPr txBox="1"/>
          <p:nvPr/>
        </p:nvSpPr>
        <p:spPr>
          <a:xfrm>
            <a:off x="2699607" y="6169490"/>
            <a:ext cx="13458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Frictional stacks</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Box 16"/>
          <p:cNvSpPr txBox="1"/>
          <p:nvPr/>
        </p:nvSpPr>
        <p:spPr>
          <a:xfrm>
            <a:off x="6863842" y="6164235"/>
            <a:ext cx="134581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Frictional stacks</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8" name="Picture 17"/>
          <p:cNvPicPr>
            <a:picLocks noChangeAspect="1"/>
          </p:cNvPicPr>
          <p:nvPr/>
        </p:nvPicPr>
        <p:blipFill>
          <a:blip r:embed="rId6"/>
          <a:stretch>
            <a:fillRect/>
          </a:stretch>
        </p:blipFill>
        <p:spPr>
          <a:xfrm>
            <a:off x="8202930" y="3874180"/>
            <a:ext cx="3989070" cy="2773680"/>
          </a:xfrm>
          <a:prstGeom prst="rect">
            <a:avLst/>
          </a:prstGeom>
        </p:spPr>
      </p:pic>
      <p:sp>
        <p:nvSpPr>
          <p:cNvPr id="19" name="TextBox 18"/>
          <p:cNvSpPr txBox="1"/>
          <p:nvPr/>
        </p:nvSpPr>
        <p:spPr>
          <a:xfrm>
            <a:off x="10822432" y="6164234"/>
            <a:ext cx="123040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Bonded stacks</a:t>
            </a: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90E5EFC0-14E9-63FE-0963-10B587C9723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43568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Non-Metallic Components</a:t>
            </a:r>
          </a:p>
        </p:txBody>
      </p:sp>
      <mc:AlternateContent xmlns:mc="http://schemas.openxmlformats.org/markup-compatibility/2006" xmlns:a14="http://schemas.microsoft.com/office/drawing/2010/main">
        <mc:Choice Requires="a14">
          <p:sp>
            <p:nvSpPr>
              <p:cNvPr id="2" name="Rectangle 1"/>
              <p:cNvSpPr/>
              <p:nvPr/>
            </p:nvSpPr>
            <p:spPr>
              <a:xfrm>
                <a:off x="525517" y="1226348"/>
                <a:ext cx="11456276" cy="33547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ITER MSDC Part 2 for High-Voltage Insulation:</a:t>
                </a:r>
              </a:p>
              <a:p>
                <a:pPr marL="800100" marR="0" lvl="1"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compressive stress normal to the reinforcing plane. The compressive static stress in the through-thickness direction of the insulating material is limited to 50% of the minimum ultimate compressive strength:</a:t>
                </a:r>
              </a:p>
              <a:p>
                <a:pPr marL="457200" marR="0" lvl="1" indent="0" algn="l" defTabSz="914400" rtl="0" eaLnBrk="1" fontAlgn="auto" latinLnBrk="0" hangingPunct="1">
                  <a:lnSpc>
                    <a:spcPct val="100000"/>
                  </a:lnSpc>
                  <a:spcBef>
                    <a:spcPts val="0"/>
                  </a:spcBef>
                  <a:spcAft>
                    <a:spcPts val="120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I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𝑐</m:t>
                          </m:r>
                        </m:sub>
                      </m:s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=0.5</m:t>
                      </m:r>
                      <m:sSub>
                        <m:sSubPr>
                          <m:ctrlPr>
                            <a:rPr kumimoji="0" lang="en-I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𝜎</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𝑐𝑠</m:t>
                          </m:r>
                        </m:sub>
                      </m:sSub>
                    </m:oMath>
                  </m:oMathPara>
                </a14:m>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800100" marR="0" lvl="1" indent="-342900" algn="l" defTabSz="914400" rtl="0" eaLnBrk="1" fontAlgn="auto" latinLnBrk="0" hangingPunct="1">
                  <a:lnSpc>
                    <a:spcPct val="100000"/>
                  </a:lnSpc>
                  <a:spcBef>
                    <a:spcPts val="0"/>
                  </a:spcBef>
                  <a:spcAft>
                    <a:spcPts val="1200"/>
                  </a:spcAft>
                  <a:buClrTx/>
                  <a:buSzTx/>
                  <a:buFont typeface="+mj-lt"/>
                  <a:buAutoNum type="arabicPeriod" startAt="2"/>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tensile strain normal to reinforcing plane. No primary tensile strain is allowed in the direction normal to the adhesive bonds between metal and composite.</a:t>
                </a:r>
              </a:p>
              <a:p>
                <a:pPr marL="800100" marR="0" lvl="1" indent="-342900" algn="l" defTabSz="914400" rtl="0" eaLnBrk="1" fontAlgn="auto" latinLnBrk="0" hangingPunct="1">
                  <a:lnSpc>
                    <a:spcPct val="100000"/>
                  </a:lnSpc>
                  <a:spcBef>
                    <a:spcPts val="0"/>
                  </a:spcBef>
                  <a:spcAft>
                    <a:spcPts val="1200"/>
                  </a:spcAft>
                  <a:buClrTx/>
                  <a:buSzTx/>
                  <a:buFont typeface="+mj-lt"/>
                  <a:buAutoNum type="arabicPeriod" startAt="2"/>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shear stress. The allowable shear strength of an insulator depends on the applied compressive stress.</a:t>
                </a:r>
              </a:p>
              <a:p>
                <a:pPr marL="800100" marR="0" lvl="1" indent="-342900" algn="l" defTabSz="914400" rtl="0" eaLnBrk="1" fontAlgn="auto" latinLnBrk="0" hangingPunct="1">
                  <a:lnSpc>
                    <a:spcPct val="100000"/>
                  </a:lnSpc>
                  <a:spcBef>
                    <a:spcPts val="0"/>
                  </a:spcBef>
                  <a:spcAft>
                    <a:spcPts val="1200"/>
                  </a:spcAft>
                  <a:buClrTx/>
                  <a:buSzTx/>
                  <a:buFont typeface="+mj-lt"/>
                  <a:buAutoNum type="arabicPeriod" startAt="2"/>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strain in plane of reinforcing. The allowed tensile or compressive strain in the plane of the insulation material is in the range [-0.5%, 0.5%].</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 name="Rectangle 1"/>
              <p:cNvSpPr>
                <a:spLocks noRot="1" noChangeAspect="1" noMove="1" noResize="1" noEditPoints="1" noAdjustHandles="1" noChangeArrowheads="1" noChangeShapeType="1" noTextEdit="1"/>
              </p:cNvSpPr>
              <p:nvPr/>
            </p:nvSpPr>
            <p:spPr>
              <a:xfrm>
                <a:off x="525517" y="1226348"/>
                <a:ext cx="11456276" cy="3354765"/>
              </a:xfrm>
              <a:prstGeom prst="rect">
                <a:avLst/>
              </a:prstGeom>
              <a:blipFill>
                <a:blip r:embed="rId2"/>
                <a:stretch>
                  <a:fillRect l="-426" t="-909" b="-2000"/>
                </a:stretch>
              </a:blipFill>
            </p:spPr>
            <p:txBody>
              <a:bodyPr/>
              <a:lstStyle/>
              <a:p>
                <a:r>
                  <a:rPr lang="en-IE">
                    <a:noFill/>
                  </a:rPr>
                  <a:t> </a:t>
                </a:r>
              </a:p>
            </p:txBody>
          </p:sp>
        </mc:Fallback>
      </mc:AlternateContent>
      <p:pic>
        <p:nvPicPr>
          <p:cNvPr id="4" name="Picture 3"/>
          <p:cNvPicPr/>
          <p:nvPr/>
        </p:nvPicPr>
        <p:blipFill>
          <a:blip r:embed="rId3"/>
          <a:stretch>
            <a:fillRect/>
          </a:stretch>
        </p:blipFill>
        <p:spPr>
          <a:xfrm>
            <a:off x="1501426" y="4712822"/>
            <a:ext cx="6120130" cy="1895475"/>
          </a:xfrm>
          <a:prstGeom prst="rect">
            <a:avLst/>
          </a:prstGeom>
        </p:spPr>
      </p:pic>
      <p:pic>
        <p:nvPicPr>
          <p:cNvPr id="5" name="Picture 4"/>
          <p:cNvPicPr/>
          <p:nvPr/>
        </p:nvPicPr>
        <p:blipFill>
          <a:blip r:embed="rId4"/>
          <a:stretch>
            <a:fillRect/>
          </a:stretch>
        </p:blipFill>
        <p:spPr>
          <a:xfrm>
            <a:off x="8290484" y="4665196"/>
            <a:ext cx="2990850" cy="1990725"/>
          </a:xfrm>
          <a:prstGeom prst="rect">
            <a:avLst/>
          </a:prstGeom>
        </p:spPr>
      </p:pic>
      <p:sp>
        <p:nvSpPr>
          <p:cNvPr id="7" name="Slide Number Placeholder 6">
            <a:extLst>
              <a:ext uri="{FF2B5EF4-FFF2-40B4-BE49-F238E27FC236}">
                <a16:creationId xmlns:a16="http://schemas.microsoft.com/office/drawing/2014/main" id="{32DAB1F1-0959-4F57-8590-DD98194314D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0179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Field Profile and Coils Geometry</a:t>
            </a:r>
          </a:p>
        </p:txBody>
      </p:sp>
      <p:pic>
        <p:nvPicPr>
          <p:cNvPr id="16" name="Picture 15">
            <a:extLst>
              <a:ext uri="{FF2B5EF4-FFF2-40B4-BE49-F238E27FC236}">
                <a16:creationId xmlns:a16="http://schemas.microsoft.com/office/drawing/2014/main" id="{E7E14633-AE2A-E8A0-B9E6-21A83C120549}"/>
              </a:ext>
            </a:extLst>
          </p:cNvPr>
          <p:cNvPicPr>
            <a:picLocks noChangeAspect="1"/>
          </p:cNvPicPr>
          <p:nvPr/>
        </p:nvPicPr>
        <p:blipFill rotWithShape="1">
          <a:blip r:embed="rId3">
            <a:extLst>
              <a:ext uri="{28A0092B-C50C-407E-A947-70E740481C1C}">
                <a14:useLocalDpi xmlns:a14="http://schemas.microsoft.com/office/drawing/2010/main" val="0"/>
              </a:ext>
            </a:extLst>
          </a:blip>
          <a:srcRect l="3168" t="4669" r="6082" b="1851"/>
          <a:stretch/>
        </p:blipFill>
        <p:spPr>
          <a:xfrm>
            <a:off x="39466" y="2452054"/>
            <a:ext cx="6121810" cy="4398649"/>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2515AB1-0199-AFFE-0B18-D14117C7F3D7}"/>
                  </a:ext>
                </a:extLst>
              </p:cNvPr>
              <p:cNvSpPr txBox="1"/>
              <p:nvPr/>
            </p:nvSpPr>
            <p:spPr>
              <a:xfrm>
                <a:off x="5803" y="1495533"/>
                <a:ext cx="6137318" cy="95256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IE" sz="2400" b="0" i="1" u="none" strike="noStrike" kern="1200" cap="none" spc="0" normalizeH="0" baseline="0" noProof="0" smtClean="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𝐵</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sub>
                      </m:sSub>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fPr>
                        <m:num>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𝐵</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ub>
                          </m:sSub>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𝐵</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sub>
                          </m:sSub>
                          <m:sSubSup>
                            <m:sSubSup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Sup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𝐿</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𝑡</m:t>
                              </m:r>
                            </m:sub>
                            <m:sup>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3</m:t>
                              </m:r>
                            </m:sup>
                          </m:sSubSup>
                        </m:num>
                        <m:den>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𝐵</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𝑖</m:t>
                              </m:r>
                            </m:sub>
                          </m:sSub>
                          <m:sSup>
                            <m:sSup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p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e>
                            <m:sup>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d>
                            <m:d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dPr>
                            <m:e>
                              <m:r>
                                <a:rPr kumimoji="0" lang="en-US" sz="2400" b="0" i="1" u="none" strike="noStrike" kern="1200" cap="none" spc="0" normalizeH="0" baseline="0" noProof="0" smtClean="0">
                                  <a:ln>
                                    <a:noFill/>
                                  </a:ln>
                                  <a:solidFill>
                                    <a:srgbClr val="836967"/>
                                  </a:solidFill>
                                  <a:effectLst/>
                                  <a:uLnTx/>
                                  <a:uFillTx/>
                                  <a:latin typeface="Cambria Math" panose="02040503050406030204" pitchFamily="18" charset="0"/>
                                  <a:ea typeface="+mn-ea"/>
                                  <a:cs typeface="+mn-cs"/>
                                </a:rPr>
                                <m:t>3</m:t>
                              </m:r>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𝐿</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𝑡</m:t>
                                  </m:r>
                                </m:sub>
                              </m:sSub>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e>
                          </m:d>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𝐵</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𝑓</m:t>
                              </m:r>
                            </m:sub>
                          </m:sSub>
                          <m:sSup>
                            <m:sSup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pPr>
                            <m:e>
                              <m:d>
                                <m:d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dPr>
                                <m:e>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𝐿</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𝑡</m:t>
                                      </m:r>
                                    </m:sub>
                                  </m:sSub>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e>
                              </m:d>
                            </m:e>
                            <m:sup>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sup>
                          </m:sSup>
                          <m:d>
                            <m:dPr>
                              <m:ctrlP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2</m:t>
                              </m:r>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𝑧</m:t>
                              </m:r>
                              <m:r>
                                <a:rPr kumimoji="0" lang="en-IE" sz="24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sSub>
                                <m:sSubPr>
                                  <m:ctrlPr>
                                    <a:rPr kumimoji="0" lang="en-IE" sz="2400" b="0" i="1" u="none" strike="noStrike" kern="1200" cap="none" spc="0" normalizeH="0" baseline="0" noProof="0">
                                      <a:ln>
                                        <a:noFill/>
                                      </a:ln>
                                      <a:solidFill>
                                        <a:srgbClr val="836967"/>
                                      </a:solidFill>
                                      <a:effectLst/>
                                      <a:uLnTx/>
                                      <a:uFillTx/>
                                      <a:latin typeface="Cambria Math" panose="02040503050406030204" pitchFamily="18" charset="0"/>
                                      <a:ea typeface="+mn-ea"/>
                                      <a:cs typeface="+mn-cs"/>
                                    </a:rPr>
                                  </m:ctrlPr>
                                </m:sSubPr>
                                <m:e>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𝐿</m:t>
                                  </m:r>
                                </m:e>
                                <m:sub>
                                  <m:r>
                                    <a:rPr kumimoji="0" lang="en-IE" sz="24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𝑡</m:t>
                                  </m:r>
                                </m:sub>
                              </m:sSub>
                            </m:e>
                          </m:d>
                        </m:den>
                      </m:f>
                    </m:oMath>
                  </m:oMathPara>
                </a14:m>
                <a:endParaRPr kumimoji="0" lang="en-IE"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62515AB1-0199-AFFE-0B18-D14117C7F3D7}"/>
                  </a:ext>
                </a:extLst>
              </p:cNvPr>
              <p:cNvSpPr txBox="1">
                <a:spLocks noRot="1" noChangeAspect="1" noMove="1" noResize="1" noEditPoints="1" noAdjustHandles="1" noChangeArrowheads="1" noChangeShapeType="1" noTextEdit="1"/>
              </p:cNvSpPr>
              <p:nvPr/>
            </p:nvSpPr>
            <p:spPr>
              <a:xfrm>
                <a:off x="5803" y="1495533"/>
                <a:ext cx="6137318" cy="952568"/>
              </a:xfrm>
              <a:prstGeom prst="rect">
                <a:avLst/>
              </a:prstGeom>
              <a:blipFill>
                <a:blip r:embed="rId4"/>
                <a:stretch>
                  <a:fillRect/>
                </a:stretch>
              </a:blipFill>
            </p:spPr>
            <p:txBody>
              <a:bodyPr/>
              <a:lstStyle/>
              <a:p>
                <a:r>
                  <a:rPr lang="en-IE">
                    <a:noFill/>
                  </a:rPr>
                  <a:t> </a:t>
                </a:r>
              </a:p>
            </p:txBody>
          </p:sp>
        </mc:Fallback>
      </mc:AlternateContent>
      <p:sp>
        <p:nvSpPr>
          <p:cNvPr id="5" name="TextBox 4">
            <a:extLst>
              <a:ext uri="{FF2B5EF4-FFF2-40B4-BE49-F238E27FC236}">
                <a16:creationId xmlns:a16="http://schemas.microsoft.com/office/drawing/2014/main" id="{BCB80F37-0E3E-BFF5-F017-824FE8906041}"/>
              </a:ext>
            </a:extLst>
          </p:cNvPr>
          <p:cNvSpPr txBox="1"/>
          <p:nvPr/>
        </p:nvSpPr>
        <p:spPr>
          <a:xfrm>
            <a:off x="3938740" y="3504068"/>
            <a:ext cx="1845926" cy="1077218"/>
          </a:xfrm>
          <a:prstGeom prst="rect">
            <a:avLst/>
          </a:prstGeom>
          <a:noFill/>
          <a:ln w="19050">
            <a:solidFill>
              <a:schemeClr val="accent1">
                <a:shade val="50000"/>
              </a:schemeClr>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B</a:t>
            </a:r>
            <a:r>
              <a:rPr kumimoji="0" lang="en-GB" sz="1600" b="0" i="1" u="none" strike="noStrike" kern="1200" cap="none" spc="0" normalizeH="0" baseline="-2500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i</a:t>
            </a: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 = 20 T</a:t>
            </a:r>
            <a:endParaRPr lang="en-GB" sz="1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B</a:t>
            </a:r>
            <a:r>
              <a:rPr kumimoji="0" lang="en-GB" sz="1600" b="0" i="1" u="none" strike="noStrike" kern="1200" cap="none" spc="0" normalizeH="0" baseline="-2500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f</a:t>
            </a: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 = 1.5 T</a:t>
            </a:r>
            <a:endParaRPr lang="en-GB" sz="1600" dirty="0">
              <a:solidFill>
                <a:prstClr val="black"/>
              </a:solidFill>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L</a:t>
            </a:r>
            <a:r>
              <a:rPr kumimoji="0" lang="en-GB" sz="1600" b="0" i="1" u="none" strike="noStrike" kern="1200" cap="none" spc="0" normalizeH="0" baseline="-2500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t</a:t>
            </a: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 = 15 m</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a:t>
            </a:r>
            <a:r>
              <a:rPr kumimoji="0" lang="en-GB" sz="16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Times New Roman" panose="02020603050405020304" pitchFamily="18" charset="0"/>
              </a:rPr>
              <a:t>1 m &lt; z &lt; 15 m</a:t>
            </a:r>
            <a:endParaRPr kumimoji="0" lang="en-IE"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524DE94E-7033-267D-D260-FFBC14FBD15B}"/>
              </a:ext>
            </a:extLst>
          </p:cNvPr>
          <p:cNvSpPr>
            <a:spLocks noGrp="1"/>
          </p:cNvSpPr>
          <p:nvPr>
            <p:ph type="sldNum" sz="quarter" idx="12"/>
          </p:nvPr>
        </p:nvSpPr>
        <p:spPr>
          <a:xfrm>
            <a:off x="2754314"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0553964E-2B51-E7A5-F3B2-525EB7026568}"/>
              </a:ext>
            </a:extLst>
          </p:cNvPr>
          <p:cNvSpPr txBox="1"/>
          <p:nvPr/>
        </p:nvSpPr>
        <p:spPr>
          <a:xfrm>
            <a:off x="-12352" y="806552"/>
            <a:ext cx="6173628"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Reference field profile on axis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alibri" panose="020F0502020204030204"/>
                <a:ea typeface="+mn-ea"/>
                <a:cs typeface="+mn-cs"/>
              </a:rPr>
              <a:t>(H. K. Sayed and J. S. Berg, 2014)</a:t>
            </a:r>
            <a:endParaRPr kumimoji="0" lang="en-IE" sz="20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12" name="Table 11">
            <a:extLst>
              <a:ext uri="{FF2B5EF4-FFF2-40B4-BE49-F238E27FC236}">
                <a16:creationId xmlns:a16="http://schemas.microsoft.com/office/drawing/2014/main" id="{3066C152-0195-CB50-5457-AB5F55132FAE}"/>
              </a:ext>
            </a:extLst>
          </p:cNvPr>
          <p:cNvGraphicFramePr>
            <a:graphicFrameLocks noGrp="1"/>
          </p:cNvGraphicFramePr>
          <p:nvPr>
            <p:extLst>
              <p:ext uri="{D42A27DB-BD31-4B8C-83A1-F6EECF244321}">
                <p14:modId xmlns:p14="http://schemas.microsoft.com/office/powerpoint/2010/main" val="3247327621"/>
              </p:ext>
            </p:extLst>
          </p:nvPr>
        </p:nvGraphicFramePr>
        <p:xfrm>
          <a:off x="6071817" y="775730"/>
          <a:ext cx="6039900" cy="5753416"/>
        </p:xfrm>
        <a:graphic>
          <a:graphicData uri="http://schemas.openxmlformats.org/drawingml/2006/table">
            <a:tbl>
              <a:tblPr firstRow="1" firstCol="1" bandRow="1">
                <a:tableStyleId>{125E5076-3810-47DD-B79F-674D7AD40C01}</a:tableStyleId>
              </a:tblPr>
              <a:tblGrid>
                <a:gridCol w="512319">
                  <a:extLst>
                    <a:ext uri="{9D8B030D-6E8A-4147-A177-3AD203B41FA5}">
                      <a16:colId xmlns:a16="http://schemas.microsoft.com/office/drawing/2014/main" val="2456698070"/>
                    </a:ext>
                  </a:extLst>
                </a:gridCol>
                <a:gridCol w="626618">
                  <a:extLst>
                    <a:ext uri="{9D8B030D-6E8A-4147-A177-3AD203B41FA5}">
                      <a16:colId xmlns:a16="http://schemas.microsoft.com/office/drawing/2014/main" val="2165949354"/>
                    </a:ext>
                  </a:extLst>
                </a:gridCol>
                <a:gridCol w="610996">
                  <a:extLst>
                    <a:ext uri="{9D8B030D-6E8A-4147-A177-3AD203B41FA5}">
                      <a16:colId xmlns:a16="http://schemas.microsoft.com/office/drawing/2014/main" val="2935007456"/>
                    </a:ext>
                  </a:extLst>
                </a:gridCol>
                <a:gridCol w="664718">
                  <a:extLst>
                    <a:ext uri="{9D8B030D-6E8A-4147-A177-3AD203B41FA5}">
                      <a16:colId xmlns:a16="http://schemas.microsoft.com/office/drawing/2014/main" val="370070576"/>
                    </a:ext>
                  </a:extLst>
                </a:gridCol>
                <a:gridCol w="650430">
                  <a:extLst>
                    <a:ext uri="{9D8B030D-6E8A-4147-A177-3AD203B41FA5}">
                      <a16:colId xmlns:a16="http://schemas.microsoft.com/office/drawing/2014/main" val="4075151047"/>
                    </a:ext>
                  </a:extLst>
                </a:gridCol>
                <a:gridCol w="750442">
                  <a:extLst>
                    <a:ext uri="{9D8B030D-6E8A-4147-A177-3AD203B41FA5}">
                      <a16:colId xmlns:a16="http://schemas.microsoft.com/office/drawing/2014/main" val="3084763094"/>
                    </a:ext>
                  </a:extLst>
                </a:gridCol>
                <a:gridCol w="855344">
                  <a:extLst>
                    <a:ext uri="{9D8B030D-6E8A-4147-A177-3AD203B41FA5}">
                      <a16:colId xmlns:a16="http://schemas.microsoft.com/office/drawing/2014/main" val="3481071613"/>
                    </a:ext>
                  </a:extLst>
                </a:gridCol>
                <a:gridCol w="574230">
                  <a:extLst>
                    <a:ext uri="{9D8B030D-6E8A-4147-A177-3AD203B41FA5}">
                      <a16:colId xmlns:a16="http://schemas.microsoft.com/office/drawing/2014/main" val="2430431696"/>
                    </a:ext>
                  </a:extLst>
                </a:gridCol>
                <a:gridCol w="794803">
                  <a:extLst>
                    <a:ext uri="{9D8B030D-6E8A-4147-A177-3AD203B41FA5}">
                      <a16:colId xmlns:a16="http://schemas.microsoft.com/office/drawing/2014/main" val="2507310254"/>
                    </a:ext>
                  </a:extLst>
                </a:gridCol>
              </a:tblGrid>
              <a:tr h="56477">
                <a:tc>
                  <a:txBody>
                    <a:bodyPr/>
                    <a:lstStyle/>
                    <a:p>
                      <a:pPr algn="ctr">
                        <a:spcAft>
                          <a:spcPts val="400"/>
                        </a:spcAft>
                      </a:pPr>
                      <a:r>
                        <a:rPr lang="en-IE" sz="1400" b="1" dirty="0">
                          <a:effectLst/>
                        </a:rPr>
                        <a:t>Coil</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err="1">
                          <a:effectLst/>
                        </a:rPr>
                        <a:t>R</a:t>
                      </a:r>
                      <a:r>
                        <a:rPr lang="en-IE" sz="1400" b="1" baseline="-25000" dirty="0" err="1">
                          <a:effectLst/>
                        </a:rPr>
                        <a:t>c</a:t>
                      </a:r>
                      <a:r>
                        <a:rPr lang="en-IE" sz="1400" b="1" dirty="0">
                          <a:effectLst/>
                        </a:rPr>
                        <a:t> [m]</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err="1">
                          <a:effectLst/>
                        </a:rPr>
                        <a:t>Z</a:t>
                      </a:r>
                      <a:r>
                        <a:rPr lang="en-IE" sz="1400" b="1" baseline="-25000" dirty="0" err="1">
                          <a:effectLst/>
                        </a:rPr>
                        <a:t>c</a:t>
                      </a:r>
                      <a:r>
                        <a:rPr lang="en-IE" sz="1400" b="1" dirty="0">
                          <a:effectLst/>
                        </a:rPr>
                        <a:t> [m]</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a:effectLst/>
                          <a:latin typeface="Symbol Tiger Expert" panose="05050102010706020507" pitchFamily="18" charset="2"/>
                        </a:rPr>
                        <a:t>D</a:t>
                      </a:r>
                      <a:r>
                        <a:rPr lang="en-IE" sz="1400" b="1" dirty="0">
                          <a:effectLst/>
                        </a:rPr>
                        <a:t>R [m]</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a:effectLst/>
                          <a:latin typeface="Symbol Tiger Expert" panose="05050102010706020507" pitchFamily="18" charset="2"/>
                        </a:rPr>
                        <a:t>D</a:t>
                      </a:r>
                      <a:r>
                        <a:rPr lang="en-IE" sz="1400" b="1" dirty="0">
                          <a:effectLst/>
                        </a:rPr>
                        <a:t>Z [m]</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US" sz="1400" b="1" dirty="0">
                          <a:effectLst/>
                          <a:latin typeface="Arial" panose="020B0604020202020204" pitchFamily="34" charset="0"/>
                          <a:ea typeface="Times New Roman" panose="02020603050405020304" pitchFamily="18" charset="0"/>
                          <a:cs typeface="Times New Roman" panose="02020603050405020304" pitchFamily="18" charset="0"/>
                        </a:rPr>
                        <a:t>Layers</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a:effectLst/>
                        </a:rPr>
                        <a:t>Pancakes</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a:effectLst/>
                        </a:rPr>
                        <a:t>I [kA]</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400" b="1" dirty="0">
                          <a:effectLst/>
                        </a:rPr>
                        <a:t>It [</a:t>
                      </a:r>
                      <a:r>
                        <a:rPr lang="en-IE" sz="1400" b="1" dirty="0" err="1">
                          <a:effectLst/>
                        </a:rPr>
                        <a:t>MAt</a:t>
                      </a:r>
                      <a:r>
                        <a:rPr lang="en-IE" sz="1400" b="1" dirty="0">
                          <a:effectLst/>
                        </a:rPr>
                        <a:t>]</a:t>
                      </a:r>
                      <a:endParaRPr lang="en-IE"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extLst>
                  <a:ext uri="{0D108BD9-81ED-4DB2-BD59-A6C34878D82A}">
                    <a16:rowId xmlns:a16="http://schemas.microsoft.com/office/drawing/2014/main" val="1332430806"/>
                  </a:ext>
                </a:extLst>
              </a:tr>
              <a:tr h="240872">
                <a:tc>
                  <a:txBody>
                    <a:bodyPr/>
                    <a:lstStyle/>
                    <a:p>
                      <a:pPr algn="ctr" fontAlgn="b"/>
                      <a:r>
                        <a:rPr lang="en-IE" sz="1400" b="1" i="0" u="none" strike="noStrike" dirty="0">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0.849</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-0.185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0.498</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58.90</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14.137</a:t>
                      </a:r>
                    </a:p>
                  </a:txBody>
                  <a:tcPr marL="9525" marR="9525" marT="9525" marB="0" anchor="b"/>
                </a:tc>
                <a:extLst>
                  <a:ext uri="{0D108BD9-81ED-4DB2-BD59-A6C34878D82A}">
                    <a16:rowId xmlns:a16="http://schemas.microsoft.com/office/drawing/2014/main" val="3748138214"/>
                  </a:ext>
                </a:extLst>
              </a:tr>
              <a:tr h="240872">
                <a:tc>
                  <a:txBody>
                    <a:bodyPr/>
                    <a:lstStyle/>
                    <a:p>
                      <a:pPr algn="ctr" fontAlgn="b"/>
                      <a:r>
                        <a:rPr lang="en-IE" sz="1400" b="1"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60.71</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15.785</a:t>
                      </a:r>
                    </a:p>
                  </a:txBody>
                  <a:tcPr marL="9525" marR="9525" marT="9525" marB="0" anchor="b"/>
                </a:tc>
                <a:extLst>
                  <a:ext uri="{0D108BD9-81ED-4DB2-BD59-A6C34878D82A}">
                    <a16:rowId xmlns:a16="http://schemas.microsoft.com/office/drawing/2014/main" val="1403233369"/>
                  </a:ext>
                </a:extLst>
              </a:tr>
              <a:tr h="240872">
                <a:tc>
                  <a:txBody>
                    <a:bodyPr/>
                    <a:lstStyle/>
                    <a:p>
                      <a:pPr algn="ctr" fontAlgn="b"/>
                      <a:r>
                        <a:rPr lang="en-IE" sz="1400" b="1" i="0" u="none" strike="noStrike" dirty="0">
                          <a:solidFill>
                            <a:schemeClr val="bg1"/>
                          </a:solidFill>
                          <a:effectLst/>
                          <a:latin typeface="Calibri" panose="020F0502020204030204" pitchFamily="34" charset="0"/>
                        </a:rPr>
                        <a:t>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1.515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60.39</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15.702</a:t>
                      </a:r>
                    </a:p>
                  </a:txBody>
                  <a:tcPr marL="9525" marR="9525" marT="9525" marB="0" anchor="b"/>
                </a:tc>
                <a:extLst>
                  <a:ext uri="{0D108BD9-81ED-4DB2-BD59-A6C34878D82A}">
                    <a16:rowId xmlns:a16="http://schemas.microsoft.com/office/drawing/2014/main" val="3315893051"/>
                  </a:ext>
                </a:extLst>
              </a:tr>
              <a:tr h="240872">
                <a:tc>
                  <a:txBody>
                    <a:bodyPr/>
                    <a:lstStyle/>
                    <a:p>
                      <a:pPr algn="ctr" fontAlgn="b"/>
                      <a:r>
                        <a:rPr lang="en-IE" sz="1400" b="1" i="0" u="none" strike="noStrike">
                          <a:solidFill>
                            <a:schemeClr val="bg1"/>
                          </a:solidFill>
                          <a:effectLst/>
                          <a:latin typeface="Calibri" panose="020F0502020204030204" pitchFamily="34" charset="0"/>
                        </a:rPr>
                        <a:t>4</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0.808</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2.365</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51.65</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10.331</a:t>
                      </a:r>
                    </a:p>
                  </a:txBody>
                  <a:tcPr marL="9525" marR="9525" marT="9525" marB="0" anchor="b"/>
                </a:tc>
                <a:extLst>
                  <a:ext uri="{0D108BD9-81ED-4DB2-BD59-A6C34878D82A}">
                    <a16:rowId xmlns:a16="http://schemas.microsoft.com/office/drawing/2014/main" val="498983653"/>
                  </a:ext>
                </a:extLst>
              </a:tr>
              <a:tr h="240872">
                <a:tc>
                  <a:txBody>
                    <a:bodyPr/>
                    <a:lstStyle/>
                    <a:p>
                      <a:pPr algn="ctr" fontAlgn="b"/>
                      <a:r>
                        <a:rPr lang="en-IE" sz="1400" b="1"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0.766</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3.215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0.332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47.47</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7.595</a:t>
                      </a:r>
                    </a:p>
                  </a:txBody>
                  <a:tcPr marL="9525" marR="9525" marT="9525" marB="0" anchor="b"/>
                </a:tc>
                <a:extLst>
                  <a:ext uri="{0D108BD9-81ED-4DB2-BD59-A6C34878D82A}">
                    <a16:rowId xmlns:a16="http://schemas.microsoft.com/office/drawing/2014/main" val="1106287372"/>
                  </a:ext>
                </a:extLst>
              </a:tr>
              <a:tr h="240872">
                <a:tc>
                  <a:txBody>
                    <a:bodyPr/>
                    <a:lstStyle/>
                    <a:p>
                      <a:pPr algn="ctr" fontAlgn="b"/>
                      <a:r>
                        <a:rPr lang="en-IE" sz="1400" b="1" i="0" u="none" strike="noStrike">
                          <a:solidFill>
                            <a:schemeClr val="bg1"/>
                          </a:solidFill>
                          <a:effectLst/>
                          <a:latin typeface="Calibri" panose="020F0502020204030204" pitchFamily="34" charset="0"/>
                        </a:rPr>
                        <a:t>6</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4.065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46.50</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4.650</a:t>
                      </a:r>
                    </a:p>
                  </a:txBody>
                  <a:tcPr marL="9525" marR="9525" marT="9525" marB="0" anchor="b"/>
                </a:tc>
                <a:extLst>
                  <a:ext uri="{0D108BD9-81ED-4DB2-BD59-A6C34878D82A}">
                    <a16:rowId xmlns:a16="http://schemas.microsoft.com/office/drawing/2014/main" val="489948435"/>
                  </a:ext>
                </a:extLst>
              </a:tr>
              <a:tr h="240872">
                <a:tc>
                  <a:txBody>
                    <a:bodyPr/>
                    <a:lstStyle/>
                    <a:p>
                      <a:pPr algn="ctr" fontAlgn="b"/>
                      <a:r>
                        <a:rPr lang="en-IE" sz="1400" b="1"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0.745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4.708</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0.291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7</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46.29</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3.240</a:t>
                      </a:r>
                    </a:p>
                  </a:txBody>
                  <a:tcPr marL="9525" marR="9525" marT="9525" marB="0" anchor="b"/>
                </a:tc>
                <a:extLst>
                  <a:ext uri="{0D108BD9-81ED-4DB2-BD59-A6C34878D82A}">
                    <a16:rowId xmlns:a16="http://schemas.microsoft.com/office/drawing/2014/main" val="2938447759"/>
                  </a:ext>
                </a:extLst>
              </a:tr>
              <a:tr h="240872">
                <a:tc>
                  <a:txBody>
                    <a:bodyPr/>
                    <a:lstStyle/>
                    <a:p>
                      <a:pPr algn="ctr" fontAlgn="b"/>
                      <a:r>
                        <a:rPr lang="en-IE" sz="1400" b="1"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5.423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53.17</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2.658</a:t>
                      </a:r>
                    </a:p>
                  </a:txBody>
                  <a:tcPr marL="9525" marR="9525" marT="9525" marB="0" anchor="b"/>
                </a:tc>
                <a:extLst>
                  <a:ext uri="{0D108BD9-81ED-4DB2-BD59-A6C34878D82A}">
                    <a16:rowId xmlns:a16="http://schemas.microsoft.com/office/drawing/2014/main" val="2796659243"/>
                  </a:ext>
                </a:extLst>
              </a:tr>
              <a:tr h="240872">
                <a:tc>
                  <a:txBody>
                    <a:bodyPr/>
                    <a:lstStyle/>
                    <a:p>
                      <a:pPr algn="ctr" fontAlgn="b"/>
                      <a:r>
                        <a:rPr lang="en-IE" sz="1400" b="1" i="0" u="none" strike="noStrike">
                          <a:solidFill>
                            <a:schemeClr val="bg1"/>
                          </a:solidFill>
                          <a:effectLst/>
                          <a:latin typeface="Calibri" panose="020F0502020204030204" pitchFamily="34" charset="0"/>
                        </a:rPr>
                        <a:t>9</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6.065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43.28</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2.597</a:t>
                      </a:r>
                    </a:p>
                  </a:txBody>
                  <a:tcPr marL="9525" marR="9525" marT="9525" marB="0" anchor="b"/>
                </a:tc>
                <a:extLst>
                  <a:ext uri="{0D108BD9-81ED-4DB2-BD59-A6C34878D82A}">
                    <a16:rowId xmlns:a16="http://schemas.microsoft.com/office/drawing/2014/main" val="2156845006"/>
                  </a:ext>
                </a:extLst>
              </a:tr>
              <a:tr h="240872">
                <a:tc>
                  <a:txBody>
                    <a:bodyPr/>
                    <a:lstStyle/>
                    <a:p>
                      <a:pPr algn="ctr" fontAlgn="b"/>
                      <a:r>
                        <a:rPr lang="en-IE" sz="1400" b="1"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6.915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42.15</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2.529</a:t>
                      </a:r>
                    </a:p>
                  </a:txBody>
                  <a:tcPr marL="9525" marR="9525" marT="9525" marB="0" anchor="b"/>
                </a:tc>
                <a:extLst>
                  <a:ext uri="{0D108BD9-81ED-4DB2-BD59-A6C34878D82A}">
                    <a16:rowId xmlns:a16="http://schemas.microsoft.com/office/drawing/2014/main" val="3175659798"/>
                  </a:ext>
                </a:extLst>
              </a:tr>
              <a:tr h="240872">
                <a:tc>
                  <a:txBody>
                    <a:bodyPr/>
                    <a:lstStyle/>
                    <a:p>
                      <a:pPr algn="ctr" fontAlgn="b"/>
                      <a:r>
                        <a:rPr lang="en-IE" sz="1400" b="1" i="0" u="none" strike="noStrike">
                          <a:solidFill>
                            <a:schemeClr val="bg1"/>
                          </a:solidFill>
                          <a:effectLst/>
                          <a:latin typeface="Calibri" panose="020F0502020204030204" pitchFamily="34" charset="0"/>
                        </a:rPr>
                        <a:t>11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7.765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49.45</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1.978</a:t>
                      </a:r>
                    </a:p>
                  </a:txBody>
                  <a:tcPr marL="9525" marR="9525" marT="9525" marB="0" anchor="b"/>
                </a:tc>
                <a:extLst>
                  <a:ext uri="{0D108BD9-81ED-4DB2-BD59-A6C34878D82A}">
                    <a16:rowId xmlns:a16="http://schemas.microsoft.com/office/drawing/2014/main" val="2068247680"/>
                  </a:ext>
                </a:extLst>
              </a:tr>
              <a:tr h="240872">
                <a:tc>
                  <a:txBody>
                    <a:bodyPr/>
                    <a:lstStyle/>
                    <a:p>
                      <a:pPr algn="ctr" fontAlgn="b"/>
                      <a:r>
                        <a:rPr lang="en-IE" sz="1400" b="1"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8.615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44.18</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1.767</a:t>
                      </a:r>
                    </a:p>
                  </a:txBody>
                  <a:tcPr marL="9525" marR="9525" marT="9525" marB="0" anchor="b"/>
                </a:tc>
                <a:extLst>
                  <a:ext uri="{0D108BD9-81ED-4DB2-BD59-A6C34878D82A}">
                    <a16:rowId xmlns:a16="http://schemas.microsoft.com/office/drawing/2014/main" val="727684940"/>
                  </a:ext>
                </a:extLst>
              </a:tr>
              <a:tr h="240872">
                <a:tc>
                  <a:txBody>
                    <a:bodyPr/>
                    <a:lstStyle/>
                    <a:p>
                      <a:pPr algn="ctr" fontAlgn="b"/>
                      <a:r>
                        <a:rPr lang="en-IE" sz="1400" b="1"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9.465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39.57</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1.583</a:t>
                      </a:r>
                    </a:p>
                  </a:txBody>
                  <a:tcPr marL="9525" marR="9525" marT="9525" marB="0" anchor="b"/>
                </a:tc>
                <a:extLst>
                  <a:ext uri="{0D108BD9-81ED-4DB2-BD59-A6C34878D82A}">
                    <a16:rowId xmlns:a16="http://schemas.microsoft.com/office/drawing/2014/main" val="479208445"/>
                  </a:ext>
                </a:extLst>
              </a:tr>
              <a:tr h="240872">
                <a:tc>
                  <a:txBody>
                    <a:bodyPr/>
                    <a:lstStyle/>
                    <a:p>
                      <a:pPr algn="ctr" fontAlgn="b"/>
                      <a:r>
                        <a:rPr lang="en-IE" sz="1400" b="1" i="0" u="none" strike="noStrike">
                          <a:solidFill>
                            <a:schemeClr val="bg1"/>
                          </a:solidFill>
                          <a:effectLst/>
                          <a:latin typeface="Calibri" panose="020F0502020204030204" pitchFamily="34" charset="0"/>
                        </a:rPr>
                        <a:t>14</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10.315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32.71</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1.309</a:t>
                      </a:r>
                    </a:p>
                  </a:txBody>
                  <a:tcPr marL="9525" marR="9525" marT="9525" marB="0" anchor="b"/>
                </a:tc>
                <a:extLst>
                  <a:ext uri="{0D108BD9-81ED-4DB2-BD59-A6C34878D82A}">
                    <a16:rowId xmlns:a16="http://schemas.microsoft.com/office/drawing/2014/main" val="503864055"/>
                  </a:ext>
                </a:extLst>
              </a:tr>
              <a:tr h="240872">
                <a:tc>
                  <a:txBody>
                    <a:bodyPr/>
                    <a:lstStyle/>
                    <a:p>
                      <a:pPr algn="ctr" fontAlgn="b"/>
                      <a:r>
                        <a:rPr lang="en-IE" sz="1400" b="1" i="0" u="none" strike="noStrike">
                          <a:solidFill>
                            <a:schemeClr val="bg1"/>
                          </a:solidFill>
                          <a:effectLst/>
                          <a:latin typeface="Calibri" panose="020F0502020204030204" pitchFamily="34" charset="0"/>
                        </a:rPr>
                        <a:t>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10.958</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46.72</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0.934</a:t>
                      </a:r>
                    </a:p>
                  </a:txBody>
                  <a:tcPr marL="9525" marR="9525" marT="9525" marB="0" anchor="b"/>
                </a:tc>
                <a:extLst>
                  <a:ext uri="{0D108BD9-81ED-4DB2-BD59-A6C34878D82A}">
                    <a16:rowId xmlns:a16="http://schemas.microsoft.com/office/drawing/2014/main" val="3726453304"/>
                  </a:ext>
                </a:extLst>
              </a:tr>
              <a:tr h="240872">
                <a:tc>
                  <a:txBody>
                    <a:bodyPr/>
                    <a:lstStyle/>
                    <a:p>
                      <a:pPr algn="ctr" fontAlgn="b"/>
                      <a:r>
                        <a:rPr lang="en-IE" sz="1400" b="1" i="0" u="none" strike="noStrike">
                          <a:solidFill>
                            <a:schemeClr val="bg1"/>
                          </a:solidFill>
                          <a:effectLst/>
                          <a:latin typeface="Calibri" panose="020F0502020204030204" pitchFamily="34" charset="0"/>
                        </a:rPr>
                        <a:t>16</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11.673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10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45.90</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0.918</a:t>
                      </a:r>
                    </a:p>
                  </a:txBody>
                  <a:tcPr marL="9525" marR="9525" marT="9525" marB="0" anchor="b"/>
                </a:tc>
                <a:extLst>
                  <a:ext uri="{0D108BD9-81ED-4DB2-BD59-A6C34878D82A}">
                    <a16:rowId xmlns:a16="http://schemas.microsoft.com/office/drawing/2014/main" val="1244730726"/>
                  </a:ext>
                </a:extLst>
              </a:tr>
              <a:tr h="240872">
                <a:tc>
                  <a:txBody>
                    <a:bodyPr/>
                    <a:lstStyle/>
                    <a:p>
                      <a:pPr algn="ctr" fontAlgn="b"/>
                      <a:r>
                        <a:rPr lang="en-IE" sz="1400" b="1" i="0" u="none" strike="noStrike">
                          <a:solidFill>
                            <a:schemeClr val="bg1"/>
                          </a:solidFill>
                          <a:effectLst/>
                          <a:latin typeface="Calibri" panose="020F0502020204030204" pitchFamily="34" charset="0"/>
                        </a:rPr>
                        <a:t>17</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12.315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52.31</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1.046</a:t>
                      </a:r>
                    </a:p>
                  </a:txBody>
                  <a:tcPr marL="9525" marR="9525" marT="9525" marB="0" anchor="b"/>
                </a:tc>
                <a:extLst>
                  <a:ext uri="{0D108BD9-81ED-4DB2-BD59-A6C34878D82A}">
                    <a16:rowId xmlns:a16="http://schemas.microsoft.com/office/drawing/2014/main" val="4024407827"/>
                  </a:ext>
                </a:extLst>
              </a:tr>
              <a:tr h="240872">
                <a:tc>
                  <a:txBody>
                    <a:bodyPr/>
                    <a:lstStyle/>
                    <a:p>
                      <a:pPr algn="ctr" fontAlgn="b"/>
                      <a:r>
                        <a:rPr lang="en-IE" sz="1400" b="1" i="0" u="none" strike="noStrike">
                          <a:solidFill>
                            <a:schemeClr val="bg1"/>
                          </a:solidFill>
                          <a:effectLst/>
                          <a:latin typeface="Calibri" panose="020F0502020204030204" pitchFamily="34" charset="0"/>
                        </a:rPr>
                        <a:t>18</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13.165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56.06</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1.121</a:t>
                      </a:r>
                    </a:p>
                  </a:txBody>
                  <a:tcPr marL="9525" marR="9525" marT="9525" marB="0" anchor="b"/>
                </a:tc>
                <a:extLst>
                  <a:ext uri="{0D108BD9-81ED-4DB2-BD59-A6C34878D82A}">
                    <a16:rowId xmlns:a16="http://schemas.microsoft.com/office/drawing/2014/main" val="1556889985"/>
                  </a:ext>
                </a:extLst>
              </a:tr>
              <a:tr h="240872">
                <a:tc>
                  <a:txBody>
                    <a:bodyPr/>
                    <a:lstStyle/>
                    <a:p>
                      <a:pPr algn="ctr" fontAlgn="b"/>
                      <a:r>
                        <a:rPr lang="en-IE" sz="1400" b="1" i="0" u="none" strike="noStrike">
                          <a:solidFill>
                            <a:schemeClr val="bg1"/>
                          </a:solidFill>
                          <a:effectLst/>
                          <a:latin typeface="Calibri" panose="020F0502020204030204" pitchFamily="34" charset="0"/>
                        </a:rPr>
                        <a:t>19</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14.015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51.60</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1.032</a:t>
                      </a:r>
                    </a:p>
                  </a:txBody>
                  <a:tcPr marL="9525" marR="9525" marT="9525" marB="0" anchor="b"/>
                </a:tc>
                <a:extLst>
                  <a:ext uri="{0D108BD9-81ED-4DB2-BD59-A6C34878D82A}">
                    <a16:rowId xmlns:a16="http://schemas.microsoft.com/office/drawing/2014/main" val="240593336"/>
                  </a:ext>
                </a:extLst>
              </a:tr>
              <a:tr h="240872">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14.865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51.38</a:t>
                      </a:r>
                    </a:p>
                  </a:txBody>
                  <a:tcPr marL="4763" marR="4763" marT="4763" marB="0" anchor="b"/>
                </a:tc>
                <a:tc>
                  <a:txBody>
                    <a:bodyPr/>
                    <a:lstStyle/>
                    <a:p>
                      <a:pPr algn="ctr" fontAlgn="b"/>
                      <a:r>
                        <a:rPr lang="en-IE" sz="1400" b="1" i="0" u="none" strike="noStrike">
                          <a:solidFill>
                            <a:schemeClr val="bg1"/>
                          </a:solidFill>
                          <a:effectLst/>
                          <a:latin typeface="Calibri" panose="020F0502020204030204" pitchFamily="34" charset="0"/>
                        </a:rPr>
                        <a:t>1.028</a:t>
                      </a:r>
                    </a:p>
                  </a:txBody>
                  <a:tcPr marL="9525" marR="9525" marT="9525" marB="0" anchor="b"/>
                </a:tc>
                <a:extLst>
                  <a:ext uri="{0D108BD9-81ED-4DB2-BD59-A6C34878D82A}">
                    <a16:rowId xmlns:a16="http://schemas.microsoft.com/office/drawing/2014/main" val="2483589804"/>
                  </a:ext>
                </a:extLst>
              </a:tr>
              <a:tr h="240872">
                <a:tc>
                  <a:txBody>
                    <a:bodyPr/>
                    <a:lstStyle/>
                    <a:p>
                      <a:pPr algn="ctr" fontAlgn="b"/>
                      <a:r>
                        <a:rPr lang="en-IE" sz="1400" b="1" i="0" u="none" strike="noStrike">
                          <a:solidFill>
                            <a:schemeClr val="bg1"/>
                          </a:solidFill>
                          <a:effectLst/>
                          <a:latin typeface="Calibri" panose="020F0502020204030204" pitchFamily="34" charset="0"/>
                        </a:rPr>
                        <a:t>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15.715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50.47</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1.009</a:t>
                      </a:r>
                    </a:p>
                  </a:txBody>
                  <a:tcPr marL="9525" marR="9525" marT="9525" marB="0" anchor="b"/>
                </a:tc>
                <a:extLst>
                  <a:ext uri="{0D108BD9-81ED-4DB2-BD59-A6C34878D82A}">
                    <a16:rowId xmlns:a16="http://schemas.microsoft.com/office/drawing/2014/main" val="1014485156"/>
                  </a:ext>
                </a:extLst>
              </a:tr>
              <a:tr h="240872">
                <a:tc>
                  <a:txBody>
                    <a:bodyPr/>
                    <a:lstStyle/>
                    <a:p>
                      <a:pPr algn="ctr" fontAlgn="b"/>
                      <a:r>
                        <a:rPr lang="en-IE" sz="1400" b="1" i="0" u="none" strike="noStrike">
                          <a:solidFill>
                            <a:schemeClr val="bg1"/>
                          </a:solidFill>
                          <a:effectLst/>
                          <a:latin typeface="Calibri" panose="020F0502020204030204" pitchFamily="34" charset="0"/>
                        </a:rPr>
                        <a:t>22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16.565</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a:solidFill>
                            <a:schemeClr val="bg1"/>
                          </a:solidFill>
                          <a:effectLst/>
                          <a:latin typeface="Calibri" panose="020F0502020204030204" pitchFamily="34" charset="0"/>
                        </a:rPr>
                        <a:t>52.86</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1.057</a:t>
                      </a:r>
                    </a:p>
                  </a:txBody>
                  <a:tcPr marL="9525" marR="9525" marT="9525" marB="0" anchor="b"/>
                </a:tc>
                <a:extLst>
                  <a:ext uri="{0D108BD9-81ED-4DB2-BD59-A6C34878D82A}">
                    <a16:rowId xmlns:a16="http://schemas.microsoft.com/office/drawing/2014/main" val="1445656027"/>
                  </a:ext>
                </a:extLst>
              </a:tr>
              <a:tr h="240872">
                <a:tc>
                  <a:txBody>
                    <a:bodyPr/>
                    <a:lstStyle/>
                    <a:p>
                      <a:pPr algn="ctr" fontAlgn="b"/>
                      <a:r>
                        <a:rPr lang="en-IE" sz="1400" b="1" i="0" u="none" strike="noStrike" dirty="0">
                          <a:solidFill>
                            <a:schemeClr val="bg1"/>
                          </a:solidFill>
                          <a:effectLst/>
                          <a:latin typeface="Calibri" panose="020F0502020204030204" pitchFamily="34" charset="0"/>
                        </a:rPr>
                        <a:t>23</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17.415</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1</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400" b="1" i="0" u="none" strike="noStrike" dirty="0">
                          <a:solidFill>
                            <a:schemeClr val="bg1"/>
                          </a:solidFill>
                          <a:effectLst/>
                          <a:latin typeface="Calibri" panose="020F0502020204030204" pitchFamily="34" charset="0"/>
                        </a:rPr>
                        <a:t>57.44</a:t>
                      </a:r>
                    </a:p>
                  </a:txBody>
                  <a:tcPr marL="4763" marR="4763" marT="4763" marB="0" anchor="b"/>
                </a:tc>
                <a:tc>
                  <a:txBody>
                    <a:bodyPr/>
                    <a:lstStyle/>
                    <a:p>
                      <a:pPr algn="ctr" fontAlgn="b"/>
                      <a:r>
                        <a:rPr lang="en-IE" sz="1400" b="1" i="0" u="none" strike="noStrike" dirty="0">
                          <a:solidFill>
                            <a:schemeClr val="bg1"/>
                          </a:solidFill>
                          <a:effectLst/>
                          <a:latin typeface="Calibri" panose="020F0502020204030204" pitchFamily="34" charset="0"/>
                        </a:rPr>
                        <a:t>1.149</a:t>
                      </a:r>
                    </a:p>
                  </a:txBody>
                  <a:tcPr marL="9525" marR="9525" marT="9525" marB="0" anchor="b"/>
                </a:tc>
                <a:extLst>
                  <a:ext uri="{0D108BD9-81ED-4DB2-BD59-A6C34878D82A}">
                    <a16:rowId xmlns:a16="http://schemas.microsoft.com/office/drawing/2014/main" val="3180211932"/>
                  </a:ext>
                </a:extLst>
              </a:tr>
            </a:tbl>
          </a:graphicData>
        </a:graphic>
      </p:graphicFrame>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0A64E59-5A30-CFBB-F15D-33602D3D92DE}"/>
                  </a:ext>
                </a:extLst>
              </p:cNvPr>
              <p:cNvSpPr txBox="1"/>
              <p:nvPr/>
            </p:nvSpPr>
            <p:spPr>
              <a:xfrm>
                <a:off x="2856632" y="4708717"/>
                <a:ext cx="2931636" cy="406330"/>
              </a:xfrm>
              <a:prstGeom prst="rect">
                <a:avLst/>
              </a:prstGeom>
              <a:noFill/>
              <a:ln>
                <a:solidFill>
                  <a:srgbClr val="FF0000"/>
                </a:solidFill>
              </a:ln>
            </p:spPr>
            <p:txBody>
              <a:bodyPr wrap="none" lIns="0" tIns="0" rIns="0" bIns="0" rtlCol="0">
                <a:spAutoFit/>
              </a:bodyPr>
              <a:lstStyle/>
              <a:p>
                <a:r>
                  <a:rPr lang="en-IE" sz="2000" dirty="0"/>
                  <a:t>NI=1/</a:t>
                </a:r>
                <a:r>
                  <a:rPr lang="en-IE" sz="2000" dirty="0">
                    <a:sym typeface="Symbol" panose="05050102010706020507" pitchFamily="18" charset="2"/>
                  </a:rPr>
                  <a:t></a:t>
                </a:r>
                <a:r>
                  <a:rPr lang="en-IE" sz="2000" baseline="-25000" dirty="0">
                    <a:sym typeface="Symbol" panose="05050102010706020507" pitchFamily="18" charset="2"/>
                  </a:rPr>
                  <a:t>0</a:t>
                </a:r>
                <a14:m>
                  <m:oMath xmlns:m="http://schemas.openxmlformats.org/officeDocument/2006/math">
                    <m:nary>
                      <m:naryPr>
                        <m:ctrlPr>
                          <a:rPr lang="en-IE" sz="2000" i="1" smtClean="0">
                            <a:latin typeface="Cambria Math" panose="02040503050406030204" pitchFamily="18" charset="0"/>
                          </a:rPr>
                        </m:ctrlPr>
                      </m:naryPr>
                      <m:sub>
                        <m:r>
                          <m:rPr>
                            <m:brk m:alnAt="23"/>
                          </m:rP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m:t>
                        </m:r>
                      </m:sub>
                      <m:sup>
                        <m:r>
                          <a:rPr lang="en-US" sz="2000" b="0" i="1" smtClean="0">
                            <a:latin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m:t>
                        </m:r>
                      </m:sup>
                      <m:e>
                        <m:r>
                          <a:rPr lang="en-US" sz="2000" b="0" i="1" smtClean="0">
                            <a:latin typeface="Cambria Math" panose="02040503050406030204" pitchFamily="18" charset="0"/>
                          </a:rPr>
                          <m:t>𝐵</m:t>
                        </m:r>
                        <m:r>
                          <a:rPr lang="en-US" sz="2000" b="0" i="1" baseline="-25000" smtClean="0">
                            <a:latin typeface="Cambria Math" panose="02040503050406030204" pitchFamily="18" charset="0"/>
                          </a:rPr>
                          <m:t>𝑧</m:t>
                        </m:r>
                        <m:r>
                          <a:rPr lang="en-US" sz="2000" b="0" i="1" smtClean="0">
                            <a:latin typeface="Cambria Math" panose="02040503050406030204" pitchFamily="18" charset="0"/>
                          </a:rPr>
                          <m:t>𝑑𝑧</m:t>
                        </m:r>
                      </m:e>
                    </m:nary>
                    <m:r>
                      <a:rPr lang="en-IE" sz="2000" i="1" smtClean="0">
                        <a:latin typeface="Cambria Math" panose="02040503050406030204" pitchFamily="18" charset="0"/>
                        <a:sym typeface="Symbol" panose="05050102010706020507" pitchFamily="18" charset="2"/>
                      </a:rPr>
                      <m:t></m:t>
                    </m:r>
                  </m:oMath>
                </a14:m>
                <a:r>
                  <a:rPr lang="en-IE" sz="2000" dirty="0"/>
                  <a:t>100 </a:t>
                </a:r>
                <a:r>
                  <a:rPr lang="en-IE" sz="2000" dirty="0" err="1"/>
                  <a:t>MAt</a:t>
                </a:r>
                <a:endParaRPr lang="en-IE" sz="2000" dirty="0"/>
              </a:p>
            </p:txBody>
          </p:sp>
        </mc:Choice>
        <mc:Fallback xmlns="">
          <p:sp>
            <p:nvSpPr>
              <p:cNvPr id="2" name="TextBox 1">
                <a:extLst>
                  <a:ext uri="{FF2B5EF4-FFF2-40B4-BE49-F238E27FC236}">
                    <a16:creationId xmlns:a16="http://schemas.microsoft.com/office/drawing/2014/main" id="{50A64E59-5A30-CFBB-F15D-33602D3D92DE}"/>
                  </a:ext>
                </a:extLst>
              </p:cNvPr>
              <p:cNvSpPr txBox="1">
                <a:spLocks noRot="1" noChangeAspect="1" noMove="1" noResize="1" noEditPoints="1" noAdjustHandles="1" noChangeArrowheads="1" noChangeShapeType="1" noTextEdit="1"/>
              </p:cNvSpPr>
              <p:nvPr/>
            </p:nvSpPr>
            <p:spPr>
              <a:xfrm>
                <a:off x="2856632" y="4708717"/>
                <a:ext cx="2931636" cy="406330"/>
              </a:xfrm>
              <a:prstGeom prst="rect">
                <a:avLst/>
              </a:prstGeom>
              <a:blipFill>
                <a:blip r:embed="rId5"/>
                <a:stretch>
                  <a:fillRect l="-5176" t="-146377" r="-3934" b="-221739"/>
                </a:stretch>
              </a:blipFill>
              <a:ln>
                <a:solidFill>
                  <a:srgbClr val="FF0000"/>
                </a:solidFill>
              </a:ln>
            </p:spPr>
            <p:txBody>
              <a:bodyPr/>
              <a:lstStyle/>
              <a:p>
                <a:r>
                  <a:rPr lang="en-IE">
                    <a:noFill/>
                  </a:rPr>
                  <a:t> </a:t>
                </a:r>
              </a:p>
            </p:txBody>
          </p:sp>
        </mc:Fallback>
      </mc:AlternateContent>
    </p:spTree>
    <p:extLst>
      <p:ext uri="{BB962C8B-B14F-4D97-AF65-F5344CB8AC3E}">
        <p14:creationId xmlns:p14="http://schemas.microsoft.com/office/powerpoint/2010/main" val="25760222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444240" y="2180455"/>
            <a:ext cx="5303520" cy="4520565"/>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Non-Metallic Components</a:t>
            </a:r>
          </a:p>
        </p:txBody>
      </p:sp>
      <mc:AlternateContent xmlns:mc="http://schemas.openxmlformats.org/markup-compatibility/2006" xmlns:a14="http://schemas.microsoft.com/office/drawing/2010/main">
        <mc:Choice Requires="a14">
          <p:sp>
            <p:nvSpPr>
              <p:cNvPr id="2" name="Rectangle 1"/>
              <p:cNvSpPr/>
              <p:nvPr/>
            </p:nvSpPr>
            <p:spPr>
              <a:xfrm>
                <a:off x="525517" y="1226348"/>
                <a:ext cx="11456276" cy="954107"/>
              </a:xfrm>
              <a:prstGeom prst="rect">
                <a:avLst/>
              </a:prstGeom>
            </p:spPr>
            <p:txBody>
              <a:bodyPr wrap="square">
                <a:spAutoFit/>
              </a:bodyPr>
              <a:lstStyle/>
              <a:p>
                <a:pPr marL="800100" marR="0" lvl="1"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compressive stress normal to the reinforcing plane.</a:t>
                </a:r>
              </a:p>
              <a:p>
                <a:pPr marL="457200" marR="0" lvl="1" indent="0" algn="l" defTabSz="914400" rtl="0" eaLnBrk="1" fontAlgn="auto" latinLnBrk="0" hangingPunct="1">
                  <a:lnSpc>
                    <a:spcPct val="100000"/>
                  </a:lnSpc>
                  <a:spcBef>
                    <a:spcPts val="0"/>
                  </a:spcBef>
                  <a:spcAft>
                    <a:spcPts val="120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I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𝑆</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𝑐</m:t>
                          </m:r>
                        </m:sub>
                      </m:s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=0.5</m:t>
                      </m:r>
                      <m:sSub>
                        <m:sSubPr>
                          <m:ctrlPr>
                            <a:rPr kumimoji="0" lang="en-IE"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sSubPr>
                        <m:e>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𝜎</m:t>
                          </m:r>
                        </m:e>
                        <m:sub>
                          <m:r>
                            <a:rPr kumimoji="0" lang="en-GB"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𝑐𝑠</m:t>
                          </m:r>
                        </m:sub>
                      </m:sSub>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=600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𝑀𝑃𝑎</m:t>
                      </m:r>
                    </m:oMath>
                  </m:oMathPara>
                </a14:m>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2" name="Rectangle 1"/>
              <p:cNvSpPr>
                <a:spLocks noRot="1" noChangeAspect="1" noMove="1" noResize="1" noEditPoints="1" noAdjustHandles="1" noChangeArrowheads="1" noChangeShapeType="1" noTextEdit="1"/>
              </p:cNvSpPr>
              <p:nvPr/>
            </p:nvSpPr>
            <p:spPr>
              <a:xfrm>
                <a:off x="525517" y="1226348"/>
                <a:ext cx="11456276" cy="954107"/>
              </a:xfrm>
              <a:prstGeom prst="rect">
                <a:avLst/>
              </a:prstGeom>
              <a:blipFill>
                <a:blip r:embed="rId3"/>
                <a:stretch>
                  <a:fillRect t="-3185"/>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574023" y="5980385"/>
                <a:ext cx="2173737"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192 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𝑀𝑃𝑎</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&lt;600 </m:t>
                      </m:r>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𝑀𝑃𝑎</m:t>
                      </m:r>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574023" y="5980385"/>
                <a:ext cx="2173737" cy="276999"/>
              </a:xfrm>
              <a:prstGeom prst="rect">
                <a:avLst/>
              </a:prstGeom>
              <a:blipFill>
                <a:blip r:embed="rId4"/>
                <a:stretch>
                  <a:fillRect l="-1961" r="-2241" b="-8889"/>
                </a:stretch>
              </a:blipFill>
            </p:spPr>
            <p:txBody>
              <a:bodyPr/>
              <a:lstStyle/>
              <a:p>
                <a:r>
                  <a:rPr lang="en-IE">
                    <a:noFill/>
                  </a:rPr>
                  <a:t> </a:t>
                </a:r>
              </a:p>
            </p:txBody>
          </p:sp>
        </mc:Fallback>
      </mc:AlternateContent>
      <p:sp>
        <p:nvSpPr>
          <p:cNvPr id="5" name="Slide Number Placeholder 4">
            <a:extLst>
              <a:ext uri="{FF2B5EF4-FFF2-40B4-BE49-F238E27FC236}">
                <a16:creationId xmlns:a16="http://schemas.microsoft.com/office/drawing/2014/main" id="{C753A6B5-3918-93CA-36B0-0DC8FE6B224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9874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Non-Metallic Components</a:t>
            </a:r>
          </a:p>
        </p:txBody>
      </p:sp>
      <p:sp>
        <p:nvSpPr>
          <p:cNvPr id="2" name="Rectangle 1"/>
          <p:cNvSpPr/>
          <p:nvPr/>
        </p:nvSpPr>
        <p:spPr>
          <a:xfrm>
            <a:off x="525517" y="1226348"/>
            <a:ext cx="11456276" cy="369332"/>
          </a:xfrm>
          <a:prstGeom prst="rect">
            <a:avLst/>
          </a:prstGeom>
        </p:spPr>
        <p:txBody>
          <a:bodyPr wrap="square">
            <a:spAutoFit/>
          </a:bodyPr>
          <a:lstStyle/>
          <a:p>
            <a:pPr marL="800100" marR="0" lvl="1" indent="-342900" algn="l" defTabSz="914400" rtl="0" eaLnBrk="1" fontAlgn="auto" latinLnBrk="0" hangingPunct="1">
              <a:lnSpc>
                <a:spcPct val="100000"/>
              </a:lnSpc>
              <a:spcBef>
                <a:spcPts val="0"/>
              </a:spcBef>
              <a:spcAft>
                <a:spcPts val="1200"/>
              </a:spcAft>
              <a:buClrTx/>
              <a:buSzTx/>
              <a:buFont typeface="+mj-lt"/>
              <a:buAutoNum type="arabicPeriod" startAt="2"/>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tensile strain normal to reinforcing plane.</a:t>
            </a:r>
          </a:p>
        </p:txBody>
      </p:sp>
      <p:pic>
        <p:nvPicPr>
          <p:cNvPr id="4" name="Picture 3"/>
          <p:cNvPicPr>
            <a:picLocks noChangeAspect="1"/>
          </p:cNvPicPr>
          <p:nvPr/>
        </p:nvPicPr>
        <p:blipFill>
          <a:blip r:embed="rId2"/>
          <a:stretch>
            <a:fillRect/>
          </a:stretch>
        </p:blipFill>
        <p:spPr>
          <a:xfrm>
            <a:off x="525517" y="1862301"/>
            <a:ext cx="5326380" cy="4503420"/>
          </a:xfrm>
          <a:prstGeom prst="rect">
            <a:avLst/>
          </a:prstGeom>
        </p:spPr>
      </p:pic>
      <p:pic>
        <p:nvPicPr>
          <p:cNvPr id="5" name="Picture 4"/>
          <p:cNvPicPr>
            <a:picLocks noChangeAspect="1"/>
          </p:cNvPicPr>
          <p:nvPr/>
        </p:nvPicPr>
        <p:blipFill>
          <a:blip r:embed="rId3"/>
          <a:stretch>
            <a:fillRect/>
          </a:stretch>
        </p:blipFill>
        <p:spPr>
          <a:xfrm>
            <a:off x="6072483" y="1862301"/>
            <a:ext cx="5909310" cy="3674745"/>
          </a:xfrm>
          <a:prstGeom prst="rect">
            <a:avLst/>
          </a:prstGeom>
        </p:spPr>
      </p:pic>
      <p:sp>
        <p:nvSpPr>
          <p:cNvPr id="10" name="Rectangle 2"/>
          <p:cNvSpPr>
            <a:spLocks noChangeArrowheads="1"/>
          </p:cNvSpPr>
          <p:nvPr/>
        </p:nvSpPr>
        <p:spPr bwMode="auto">
          <a:xfrm>
            <a:off x="3846787" y="5719390"/>
            <a:ext cx="81350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Arial" panose="020B0604020202020204" pitchFamily="34" charset="0"/>
              </a:rPr>
              <a:t>Small spots in the corner regions show normal tensile strain likely due to the fact that bonded insulation layers are assumed, and no separation is allowed.</a:t>
            </a:r>
            <a:r>
              <a:rPr kumimoji="0" lang="en-IE" alt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7" name="Slide Number Placeholder 6">
            <a:extLst>
              <a:ext uri="{FF2B5EF4-FFF2-40B4-BE49-F238E27FC236}">
                <a16:creationId xmlns:a16="http://schemas.microsoft.com/office/drawing/2014/main" id="{1565C149-062F-A39B-3CEC-7F9091A747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1042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Non-Metallic Components</a:t>
            </a:r>
          </a:p>
        </p:txBody>
      </p:sp>
      <p:sp>
        <p:nvSpPr>
          <p:cNvPr id="2" name="Rectangle 1"/>
          <p:cNvSpPr/>
          <p:nvPr/>
        </p:nvSpPr>
        <p:spPr>
          <a:xfrm>
            <a:off x="525517" y="1226348"/>
            <a:ext cx="11456276" cy="369332"/>
          </a:xfrm>
          <a:prstGeom prst="rect">
            <a:avLst/>
          </a:prstGeom>
        </p:spPr>
        <p:txBody>
          <a:bodyPr wrap="square">
            <a:spAutoFit/>
          </a:bodyPr>
          <a:lstStyle/>
          <a:p>
            <a:pPr marL="800100" marR="0" lvl="1" indent="-342900" algn="l" defTabSz="914400" rtl="0" eaLnBrk="1" fontAlgn="auto" latinLnBrk="0" hangingPunct="1">
              <a:lnSpc>
                <a:spcPct val="100000"/>
              </a:lnSpc>
              <a:spcBef>
                <a:spcPts val="0"/>
              </a:spcBef>
              <a:spcAft>
                <a:spcPts val="1200"/>
              </a:spcAft>
              <a:buClrTx/>
              <a:buSzTx/>
              <a:buFont typeface="+mj-lt"/>
              <a:buAutoNum type="arabicPeriod" startAt="3"/>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shear stress.</a:t>
            </a:r>
          </a:p>
        </p:txBody>
      </p:sp>
      <p:pic>
        <p:nvPicPr>
          <p:cNvPr id="6" name="Picture 5"/>
          <p:cNvPicPr>
            <a:picLocks noChangeAspect="1"/>
          </p:cNvPicPr>
          <p:nvPr/>
        </p:nvPicPr>
        <p:blipFill>
          <a:blip r:embed="rId2"/>
          <a:stretch>
            <a:fillRect/>
          </a:stretch>
        </p:blipFill>
        <p:spPr>
          <a:xfrm>
            <a:off x="1310509" y="1595680"/>
            <a:ext cx="5326380" cy="4503420"/>
          </a:xfrm>
          <a:prstGeom prst="rect">
            <a:avLst/>
          </a:prstGeom>
        </p:spPr>
      </p:pic>
      <p:pic>
        <p:nvPicPr>
          <p:cNvPr id="7" name="Picture 6"/>
          <p:cNvPicPr>
            <a:picLocks noChangeAspect="1"/>
          </p:cNvPicPr>
          <p:nvPr/>
        </p:nvPicPr>
        <p:blipFill>
          <a:blip r:embed="rId3"/>
          <a:stretch>
            <a:fillRect/>
          </a:stretch>
        </p:blipFill>
        <p:spPr>
          <a:xfrm>
            <a:off x="6837603" y="1595680"/>
            <a:ext cx="4943475" cy="3671888"/>
          </a:xfrm>
          <a:prstGeom prst="rect">
            <a:avLst/>
          </a:prstGeom>
        </p:spPr>
      </p:pic>
      <p:sp>
        <p:nvSpPr>
          <p:cNvPr id="8" name="Rectangle 1"/>
          <p:cNvSpPr>
            <a:spLocks noChangeArrowheads="1"/>
          </p:cNvSpPr>
          <p:nvPr/>
        </p:nvSpPr>
        <p:spPr bwMode="auto">
          <a:xfrm>
            <a:off x="4466897" y="5351006"/>
            <a:ext cx="731418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800" b="0"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Arial" panose="020B0604020202020204" pitchFamily="34" charset="0"/>
              </a:rPr>
              <a:t>A usage factor is defined as the ratio between element shear stress and allowable shear stress, which must be less than 1. Negative values correspond to tensile stresses that should be avoided, but these are likely due to the modelling of contact between adjacent insulating layers.</a:t>
            </a:r>
            <a:r>
              <a:rPr kumimoji="0" lang="en-IE" alt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5" name="Slide Number Placeholder 4">
            <a:extLst>
              <a:ext uri="{FF2B5EF4-FFF2-40B4-BE49-F238E27FC236}">
                <a16:creationId xmlns:a16="http://schemas.microsoft.com/office/drawing/2014/main" id="{B2B9A15A-C3D5-8F7B-F962-7EDB3C6F2A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29062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Structural Design Criteria &amp; Assessment: Non-Metallic Components</a:t>
            </a:r>
          </a:p>
        </p:txBody>
      </p:sp>
      <p:sp>
        <p:nvSpPr>
          <p:cNvPr id="2" name="Rectangle 1"/>
          <p:cNvSpPr/>
          <p:nvPr/>
        </p:nvSpPr>
        <p:spPr>
          <a:xfrm>
            <a:off x="525517" y="1226348"/>
            <a:ext cx="11456276" cy="369332"/>
          </a:xfrm>
          <a:prstGeom prst="rect">
            <a:avLst/>
          </a:prstGeom>
        </p:spPr>
        <p:txBody>
          <a:bodyPr wrap="square">
            <a:spAutoFit/>
          </a:bodyPr>
          <a:lstStyle/>
          <a:p>
            <a:pPr marL="800100" marR="0" lvl="1" indent="-342900" algn="l" defTabSz="914400" rtl="0" eaLnBrk="1" fontAlgn="auto" latinLnBrk="0" hangingPunct="1">
              <a:lnSpc>
                <a:spcPct val="100000"/>
              </a:lnSpc>
              <a:spcBef>
                <a:spcPts val="0"/>
              </a:spcBef>
              <a:spcAft>
                <a:spcPts val="1200"/>
              </a:spcAft>
              <a:buClrTx/>
              <a:buSzTx/>
              <a:buFont typeface="+mj-lt"/>
              <a:buAutoNum type="arabicPeriod" startAt="4"/>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Allowable strain in plane of reinforcing.</a:t>
            </a:r>
          </a:p>
        </p:txBody>
      </p:sp>
      <p:pic>
        <p:nvPicPr>
          <p:cNvPr id="4" name="Picture 3"/>
          <p:cNvPicPr>
            <a:picLocks noChangeAspect="1"/>
          </p:cNvPicPr>
          <p:nvPr/>
        </p:nvPicPr>
        <p:blipFill>
          <a:blip r:embed="rId2"/>
          <a:stretch>
            <a:fillRect/>
          </a:stretch>
        </p:blipFill>
        <p:spPr>
          <a:xfrm>
            <a:off x="525517" y="1773266"/>
            <a:ext cx="5280660" cy="4531995"/>
          </a:xfrm>
          <a:prstGeom prst="rect">
            <a:avLst/>
          </a:prstGeom>
        </p:spPr>
      </p:pic>
      <p:pic>
        <p:nvPicPr>
          <p:cNvPr id="5" name="Picture 4"/>
          <p:cNvPicPr>
            <a:picLocks noChangeAspect="1"/>
          </p:cNvPicPr>
          <p:nvPr/>
        </p:nvPicPr>
        <p:blipFill>
          <a:blip r:embed="rId3"/>
          <a:stretch>
            <a:fillRect/>
          </a:stretch>
        </p:blipFill>
        <p:spPr>
          <a:xfrm>
            <a:off x="6244770" y="1773266"/>
            <a:ext cx="5286375" cy="4560570"/>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3882895" y="6017896"/>
                <a:ext cx="1923282"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−0.41%, +0.21%</m:t>
                          </m:r>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882895" y="6017896"/>
                <a:ext cx="1923282" cy="276999"/>
              </a:xfrm>
              <a:prstGeom prst="rect">
                <a:avLst/>
              </a:prstGeom>
              <a:blipFill>
                <a:blip r:embed="rId4"/>
                <a:stretch>
                  <a:fillRect b="-13043"/>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9619916" y="6017895"/>
                <a:ext cx="1923283"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IE"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−0.09%, +0.27%</m:t>
                          </m:r>
                        </m:e>
                      </m:d>
                    </m:oMath>
                  </m:oMathPara>
                </a14:m>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9619916" y="6017895"/>
                <a:ext cx="1923283" cy="276999"/>
              </a:xfrm>
              <a:prstGeom prst="rect">
                <a:avLst/>
              </a:prstGeom>
              <a:blipFill>
                <a:blip r:embed="rId5"/>
                <a:stretch>
                  <a:fillRect b="-13043"/>
                </a:stretch>
              </a:blipFill>
            </p:spPr>
            <p:txBody>
              <a:bodyPr/>
              <a:lstStyle/>
              <a:p>
                <a:r>
                  <a:rPr lang="en-IE">
                    <a:noFill/>
                  </a:rPr>
                  <a:t> </a:t>
                </a:r>
              </a:p>
            </p:txBody>
          </p:sp>
        </mc:Fallback>
      </mc:AlternateContent>
      <p:sp>
        <p:nvSpPr>
          <p:cNvPr id="7" name="Slide Number Placeholder 6">
            <a:extLst>
              <a:ext uri="{FF2B5EF4-FFF2-40B4-BE49-F238E27FC236}">
                <a16:creationId xmlns:a16="http://schemas.microsoft.com/office/drawing/2014/main" id="{8F41FC3D-7CBA-AA71-1E20-D24BB508E57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I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78301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5C21B-AED5-4E37-AA0E-CDC922E3DE88}"/>
              </a:ext>
            </a:extLst>
          </p:cNvPr>
          <p:cNvSpPr>
            <a:spLocks noGrp="1"/>
          </p:cNvSpPr>
          <p:nvPr>
            <p:ph type="title"/>
          </p:nvPr>
        </p:nvSpPr>
        <p:spPr>
          <a:xfrm>
            <a:off x="0" y="9526"/>
            <a:ext cx="12192000" cy="571500"/>
          </a:xfrm>
          <a:solidFill>
            <a:schemeClr val="bg1"/>
          </a:solidFill>
        </p:spPr>
        <p:txBody>
          <a:bodyPr>
            <a:normAutofit fontScale="90000"/>
          </a:bodyPr>
          <a:lstStyle/>
          <a:p>
            <a:pPr algn="ctr"/>
            <a:r>
              <a:rPr lang="en-US" b="1" dirty="0"/>
              <a:t>COMPARE FIELD ON AXIS</a:t>
            </a:r>
            <a:endParaRPr lang="en-IE" b="1" dirty="0"/>
          </a:p>
        </p:txBody>
      </p:sp>
      <p:pic>
        <p:nvPicPr>
          <p:cNvPr id="5" name="Picture 4">
            <a:extLst>
              <a:ext uri="{FF2B5EF4-FFF2-40B4-BE49-F238E27FC236}">
                <a16:creationId xmlns:a16="http://schemas.microsoft.com/office/drawing/2014/main" id="{619A919E-5AFB-43DA-84D0-F9D05739EB5B}"/>
              </a:ext>
            </a:extLst>
          </p:cNvPr>
          <p:cNvPicPr>
            <a:picLocks noChangeAspect="1"/>
          </p:cNvPicPr>
          <p:nvPr/>
        </p:nvPicPr>
        <p:blipFill rotWithShape="1">
          <a:blip r:embed="rId2">
            <a:extLst>
              <a:ext uri="{28A0092B-C50C-407E-A947-70E740481C1C}">
                <a14:useLocalDpi xmlns:a14="http://schemas.microsoft.com/office/drawing/2010/main" val="0"/>
              </a:ext>
            </a:extLst>
          </a:blip>
          <a:srcRect l="9453" t="6057" r="7984" b="3011"/>
          <a:stretch/>
        </p:blipFill>
        <p:spPr>
          <a:xfrm>
            <a:off x="53788" y="514830"/>
            <a:ext cx="12138211" cy="6343170"/>
          </a:xfrm>
          <a:prstGeom prst="rect">
            <a:avLst/>
          </a:prstGeom>
        </p:spPr>
      </p:pic>
      <p:sp>
        <p:nvSpPr>
          <p:cNvPr id="4" name="TextBox 3">
            <a:extLst>
              <a:ext uri="{FF2B5EF4-FFF2-40B4-BE49-F238E27FC236}">
                <a16:creationId xmlns:a16="http://schemas.microsoft.com/office/drawing/2014/main" id="{35EF2BC6-955D-4629-8DF0-EA1B26DF0FCE}"/>
              </a:ext>
            </a:extLst>
          </p:cNvPr>
          <p:cNvSpPr txBox="1"/>
          <p:nvPr/>
        </p:nvSpPr>
        <p:spPr>
          <a:xfrm>
            <a:off x="4907280" y="2164080"/>
            <a:ext cx="1592680" cy="646331"/>
          </a:xfrm>
          <a:prstGeom prst="rect">
            <a:avLst/>
          </a:prstGeom>
          <a:solidFill>
            <a:schemeClr val="bg1"/>
          </a:solidFill>
          <a:ln>
            <a:solidFill>
              <a:schemeClr val="accent1"/>
            </a:solidFill>
          </a:ln>
        </p:spPr>
        <p:txBody>
          <a:bodyPr wrap="none" rtlCol="0">
            <a:spAutoFit/>
          </a:bodyPr>
          <a:lstStyle/>
          <a:p>
            <a:r>
              <a:rPr lang="en-US" dirty="0"/>
              <a:t>Blue = US-MAP</a:t>
            </a:r>
          </a:p>
          <a:p>
            <a:r>
              <a:rPr lang="en-US" dirty="0"/>
              <a:t>Red = OPT. FIT</a:t>
            </a:r>
          </a:p>
        </p:txBody>
      </p:sp>
    </p:spTree>
    <p:extLst>
      <p:ext uri="{BB962C8B-B14F-4D97-AF65-F5344CB8AC3E}">
        <p14:creationId xmlns:p14="http://schemas.microsoft.com/office/powerpoint/2010/main" val="38729550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1870" y="-3352"/>
            <a:ext cx="8221807" cy="920134"/>
          </a:xfrm>
        </p:spPr>
        <p:txBody>
          <a:bodyPr/>
          <a:lstStyle/>
          <a:p>
            <a:r>
              <a:rPr lang="en-US" dirty="0"/>
              <a:t>Collider Choices</a:t>
            </a:r>
          </a:p>
        </p:txBody>
      </p:sp>
      <p:sp>
        <p:nvSpPr>
          <p:cNvPr id="12" name="Content Placeholder 11">
            <a:extLst>
              <a:ext uri="{FF2B5EF4-FFF2-40B4-BE49-F238E27FC236}">
                <a16:creationId xmlns:a16="http://schemas.microsoft.com/office/drawing/2014/main" id="{77A54DC5-8E00-D587-B600-B740611B3037}"/>
              </a:ext>
            </a:extLst>
          </p:cNvPr>
          <p:cNvSpPr>
            <a:spLocks noGrp="1"/>
          </p:cNvSpPr>
          <p:nvPr>
            <p:ph sz="half" idx="1"/>
          </p:nvPr>
        </p:nvSpPr>
        <p:spPr>
          <a:xfrm>
            <a:off x="1762617" y="916784"/>
            <a:ext cx="4332230" cy="3240175"/>
          </a:xfrm>
        </p:spPr>
        <p:txBody>
          <a:bodyPr>
            <a:normAutofit fontScale="92500" lnSpcReduction="10000"/>
          </a:bodyPr>
          <a:lstStyle/>
          <a:p>
            <a:r>
              <a:rPr lang="en-US" dirty="0"/>
              <a:t>Hadron collisions: compound particles</a:t>
            </a:r>
          </a:p>
          <a:p>
            <a:pPr lvl="1"/>
            <a:r>
              <a:rPr lang="en-US" dirty="0">
                <a:sym typeface="Symbol" charset="0"/>
              </a:rPr>
              <a:t>LHC collides 13.6 </a:t>
            </a:r>
            <a:r>
              <a:rPr lang="en-US" dirty="0" err="1">
                <a:sym typeface="Symbol" charset="0"/>
              </a:rPr>
              <a:t>TeV</a:t>
            </a:r>
            <a:r>
              <a:rPr lang="en-US" dirty="0">
                <a:sym typeface="Symbol" charset="0"/>
              </a:rPr>
              <a:t> protons</a:t>
            </a:r>
          </a:p>
          <a:p>
            <a:pPr lvl="1"/>
            <a:r>
              <a:rPr lang="en-US" dirty="0"/>
              <a:t>Protons are mix of quarks, anti-quarks and gluons</a:t>
            </a:r>
          </a:p>
          <a:p>
            <a:pPr lvl="1"/>
            <a:r>
              <a:rPr lang="en-US" b="1" dirty="0"/>
              <a:t>Very complex to extract physics</a:t>
            </a:r>
          </a:p>
          <a:p>
            <a:pPr lvl="1"/>
            <a:r>
              <a:rPr lang="en-US" b="1" dirty="0">
                <a:solidFill>
                  <a:srgbClr val="FF0000"/>
                </a:solidFill>
              </a:rPr>
              <a:t>But can reach high energies</a:t>
            </a:r>
          </a:p>
        </p:txBody>
      </p:sp>
      <p:sp>
        <p:nvSpPr>
          <p:cNvPr id="13" name="Content Placeholder 12">
            <a:extLst>
              <a:ext uri="{FF2B5EF4-FFF2-40B4-BE49-F238E27FC236}">
                <a16:creationId xmlns:a16="http://schemas.microsoft.com/office/drawing/2014/main" id="{57EBE085-A0C9-1184-A4FA-7A591A341DD6}"/>
              </a:ext>
            </a:extLst>
          </p:cNvPr>
          <p:cNvSpPr>
            <a:spLocks noGrp="1"/>
          </p:cNvSpPr>
          <p:nvPr>
            <p:ph sz="half" idx="2"/>
          </p:nvPr>
        </p:nvSpPr>
        <p:spPr>
          <a:xfrm>
            <a:off x="6097156" y="916784"/>
            <a:ext cx="4508941" cy="3240175"/>
          </a:xfrm>
        </p:spPr>
        <p:txBody>
          <a:bodyPr>
            <a:normAutofit fontScale="92500" lnSpcReduction="10000"/>
          </a:bodyPr>
          <a:lstStyle/>
          <a:p>
            <a:r>
              <a:rPr lang="en-US" dirty="0"/>
              <a:t>Lepton collisions: elementary particles</a:t>
            </a:r>
          </a:p>
          <a:p>
            <a:pPr lvl="1"/>
            <a:r>
              <a:rPr lang="en-US" dirty="0">
                <a:sym typeface="Symbol" charset="0"/>
              </a:rPr>
              <a:t>LEP reached 0.205 </a:t>
            </a:r>
            <a:r>
              <a:rPr lang="en-US" dirty="0" err="1">
                <a:sym typeface="Symbol" charset="0"/>
              </a:rPr>
              <a:t>TeV</a:t>
            </a:r>
            <a:r>
              <a:rPr lang="en-US" dirty="0">
                <a:sym typeface="Symbol" charset="0"/>
              </a:rPr>
              <a:t> with electron-positron collisions</a:t>
            </a:r>
            <a:endParaRPr lang="en-US" dirty="0"/>
          </a:p>
          <a:p>
            <a:pPr lvl="1"/>
            <a:r>
              <a:rPr lang="en-US" dirty="0"/>
              <a:t>Clean events, easy to extract physics</a:t>
            </a:r>
          </a:p>
          <a:p>
            <a:pPr lvl="1"/>
            <a:r>
              <a:rPr lang="en-US" b="1" dirty="0"/>
              <a:t>Lepton collisions  </a:t>
            </a:r>
            <a:r>
              <a:rPr lang="en-US" b="1" dirty="0">
                <a:sym typeface="Symbol" charset="0"/>
              </a:rPr>
              <a:t>  precision measurements</a:t>
            </a:r>
          </a:p>
          <a:p>
            <a:pPr lvl="1"/>
            <a:r>
              <a:rPr lang="en-US" b="1" dirty="0">
                <a:solidFill>
                  <a:srgbClr val="FF0000"/>
                </a:solidFill>
                <a:sym typeface="Symbol" charset="0"/>
              </a:rPr>
              <a:t>Hard to reach high energies</a:t>
            </a:r>
          </a:p>
        </p:txBody>
      </p:sp>
      <p:sp>
        <p:nvSpPr>
          <p:cNvPr id="6" name="Rectangle 3"/>
          <p:cNvSpPr txBox="1">
            <a:spLocks noChangeArrowheads="1"/>
          </p:cNvSpPr>
          <p:nvPr/>
        </p:nvSpPr>
        <p:spPr>
          <a:xfrm>
            <a:off x="6139228" y="107599"/>
            <a:ext cx="5355918" cy="3004743"/>
          </a:xfrm>
          <a:prstGeom prst="rect">
            <a:avLst/>
          </a:prstGeom>
        </p:spPr>
        <p:txBody>
          <a:bodyPr vert="horz" lIns="91295" tIns="45648" rIns="91295" bIns="45648"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defRPr/>
            </a:pPr>
            <a:endParaRPr lang="en-US" sz="1635" b="1" i="1" dirty="0">
              <a:solidFill>
                <a:srgbClr val="0055A0"/>
              </a:solidFill>
              <a:latin typeface="Arial"/>
            </a:endParaRPr>
          </a:p>
          <a:p>
            <a:pPr lvl="1">
              <a:defRPr/>
            </a:pPr>
            <a:endParaRPr lang="en-US" sz="1635" b="1" i="1" dirty="0">
              <a:solidFill>
                <a:srgbClr val="0055A0"/>
              </a:solidFill>
              <a:latin typeface="Arial"/>
            </a:endParaRPr>
          </a:p>
        </p:txBody>
      </p:sp>
      <p:pic>
        <p:nvPicPr>
          <p:cNvPr id="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t="46643" r="11453" b="7519"/>
          <a:stretch/>
        </p:blipFill>
        <p:spPr bwMode="auto">
          <a:xfrm>
            <a:off x="9076023" y="4505593"/>
            <a:ext cx="1530075" cy="1158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8" name="Picture 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15108" y="4257072"/>
            <a:ext cx="2002802" cy="15957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0" name="Rectangle 3"/>
          <p:cNvSpPr txBox="1">
            <a:spLocks noChangeArrowheads="1"/>
          </p:cNvSpPr>
          <p:nvPr/>
        </p:nvSpPr>
        <p:spPr>
          <a:xfrm>
            <a:off x="1822461" y="4412794"/>
            <a:ext cx="8214021" cy="2022341"/>
          </a:xfrm>
          <a:prstGeom prst="rect">
            <a:avLst/>
          </a:prstGeom>
        </p:spPr>
        <p:txBody>
          <a:bodyPr vert="horz" lIns="91295" tIns="45648" rIns="91295" bIns="45648"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endParaRPr lang="en-US" sz="1635" dirty="0">
              <a:solidFill>
                <a:srgbClr val="FF0000"/>
              </a:solidFill>
              <a:latin typeface="Arial"/>
              <a:sym typeface="Symbol" charset="0"/>
            </a:endParaRPr>
          </a:p>
        </p:txBody>
      </p:sp>
      <p:pic>
        <p:nvPicPr>
          <p:cNvPr id="3074" name="Picture 2" descr="The unseen progress of the LHC | symmetry magazine">
            <a:extLst>
              <a:ext uri="{FF2B5EF4-FFF2-40B4-BE49-F238E27FC236}">
                <a16:creationId xmlns:a16="http://schemas.microsoft.com/office/drawing/2014/main" id="{936423F7-B970-9342-34A5-5C36DD6FE3B5}"/>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62616" y="4412794"/>
            <a:ext cx="2592648" cy="145836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7D41EFC1-B972-3754-5776-E9C7416C40B1}"/>
              </a:ext>
            </a:extLst>
          </p:cNvPr>
          <p:cNvSpPr txBox="1"/>
          <p:nvPr/>
        </p:nvSpPr>
        <p:spPr>
          <a:xfrm>
            <a:off x="8849326" y="4870459"/>
            <a:ext cx="625492" cy="399789"/>
          </a:xfrm>
          <a:prstGeom prst="rect">
            <a:avLst/>
          </a:prstGeom>
          <a:noFill/>
        </p:spPr>
        <p:txBody>
          <a:bodyPr wrap="none" rtlCol="0">
            <a:spAutoFit/>
          </a:bodyPr>
          <a:lstStyle/>
          <a:p>
            <a:r>
              <a:rPr lang="en-US" sz="1998" dirty="0">
                <a:solidFill>
                  <a:srgbClr val="0055A0"/>
                </a:solidFill>
                <a:latin typeface="Arial"/>
              </a:rPr>
              <a:t>e</a:t>
            </a:r>
            <a:r>
              <a:rPr lang="en-CH" sz="1998" baseline="30000" dirty="0">
                <a:solidFill>
                  <a:srgbClr val="0055A0"/>
                </a:solidFill>
                <a:latin typeface="Arial"/>
              </a:rPr>
              <a:t>+</a:t>
            </a:r>
            <a:r>
              <a:rPr lang="en-CH" sz="1998" dirty="0">
                <a:solidFill>
                  <a:srgbClr val="0055A0"/>
                </a:solidFill>
                <a:latin typeface="Arial"/>
              </a:rPr>
              <a:t>e</a:t>
            </a:r>
            <a:r>
              <a:rPr lang="en-CH" sz="1998" baseline="30000" dirty="0">
                <a:solidFill>
                  <a:srgbClr val="0055A0"/>
                </a:solidFill>
                <a:latin typeface="Arial"/>
              </a:rPr>
              <a:t>-</a:t>
            </a:r>
          </a:p>
        </p:txBody>
      </p:sp>
      <p:pic>
        <p:nvPicPr>
          <p:cNvPr id="3078" name="Picture 6" descr="ILC: beyond the Higgs – CERN Courier">
            <a:extLst>
              <a:ext uri="{FF2B5EF4-FFF2-40B4-BE49-F238E27FC236}">
                <a16:creationId xmlns:a16="http://schemas.microsoft.com/office/drawing/2014/main" id="{88D2A2C6-5F54-A52B-8D47-91754F417CDF}"/>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5535"/>
          <a:stretch/>
        </p:blipFill>
        <p:spPr bwMode="auto">
          <a:xfrm>
            <a:off x="6527955" y="4403749"/>
            <a:ext cx="2289233" cy="1524514"/>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5">
            <a:extLst>
              <a:ext uri="{FF2B5EF4-FFF2-40B4-BE49-F238E27FC236}">
                <a16:creationId xmlns:a16="http://schemas.microsoft.com/office/drawing/2014/main" id="{0D3F6FBB-1F33-085A-1CC6-BE50E1DCED78}"/>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45</a:t>
            </a:fld>
            <a:endParaRPr lang="en-US" dirty="0">
              <a:solidFill>
                <a:srgbClr val="0055A0">
                  <a:tint val="75000"/>
                </a:srgbClr>
              </a:solidFill>
              <a:latin typeface="Arial"/>
            </a:endParaRPr>
          </a:p>
        </p:txBody>
      </p:sp>
    </p:spTree>
    <p:extLst>
      <p:ext uri="{BB962C8B-B14F-4D97-AF65-F5344CB8AC3E}">
        <p14:creationId xmlns:p14="http://schemas.microsoft.com/office/powerpoint/2010/main" val="34136356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5098" y="2"/>
            <a:ext cx="8221807" cy="814751"/>
          </a:xfrm>
        </p:spPr>
        <p:txBody>
          <a:bodyPr>
            <a:normAutofit/>
          </a:bodyPr>
          <a:lstStyle/>
          <a:p>
            <a:r>
              <a:rPr lang="en-US" sz="4000" dirty="0"/>
              <a:t>Energy Limit</a:t>
            </a:r>
          </a:p>
        </p:txBody>
      </p:sp>
      <p:sp>
        <p:nvSpPr>
          <p:cNvPr id="107" name="TextBox 106"/>
          <p:cNvSpPr txBox="1"/>
          <p:nvPr/>
        </p:nvSpPr>
        <p:spPr>
          <a:xfrm>
            <a:off x="1811591" y="1094682"/>
            <a:ext cx="4146430" cy="923261"/>
          </a:xfrm>
          <a:prstGeom prst="rect">
            <a:avLst/>
          </a:prstGeom>
          <a:noFill/>
        </p:spPr>
        <p:txBody>
          <a:bodyPr wrap="square" lIns="91372" tIns="45686" rIns="91372" bIns="45686" rtlCol="0">
            <a:spAutoFit/>
          </a:bodyPr>
          <a:lstStyle/>
          <a:p>
            <a:pPr algn="r"/>
            <a:r>
              <a:rPr lang="en-US" dirty="0">
                <a:solidFill>
                  <a:srgbClr val="0055A0"/>
                </a:solidFill>
                <a:latin typeface="Arial"/>
              </a:rPr>
              <a:t>Electron-positron rings (</a:t>
            </a:r>
            <a:r>
              <a:rPr lang="en-US" i="1" dirty="0">
                <a:solidFill>
                  <a:srgbClr val="0055A0"/>
                </a:solidFill>
                <a:latin typeface="Arial"/>
              </a:rPr>
              <a:t>multi-pass colliders</a:t>
            </a:r>
            <a:r>
              <a:rPr lang="en-US" dirty="0">
                <a:solidFill>
                  <a:srgbClr val="0055A0"/>
                </a:solidFill>
                <a:latin typeface="Arial"/>
              </a:rPr>
              <a:t>)</a:t>
            </a:r>
            <a:r>
              <a:rPr lang="en-US" b="1" dirty="0">
                <a:solidFill>
                  <a:srgbClr val="0055A0"/>
                </a:solidFill>
                <a:latin typeface="Arial"/>
              </a:rPr>
              <a:t> </a:t>
            </a:r>
            <a:r>
              <a:rPr lang="en-US" dirty="0">
                <a:solidFill>
                  <a:srgbClr val="0055A0"/>
                </a:solidFill>
                <a:latin typeface="Arial"/>
              </a:rPr>
              <a:t>are </a:t>
            </a:r>
            <a:r>
              <a:rPr lang="en-US" b="1" dirty="0">
                <a:solidFill>
                  <a:srgbClr val="0055A0"/>
                </a:solidFill>
                <a:latin typeface="Arial"/>
              </a:rPr>
              <a:t>limited by synchrotron radiation</a:t>
            </a:r>
          </a:p>
        </p:txBody>
      </p:sp>
      <p:grpSp>
        <p:nvGrpSpPr>
          <p:cNvPr id="42" name="Group 5"/>
          <p:cNvGrpSpPr>
            <a:grpSpLocks/>
          </p:cNvGrpSpPr>
          <p:nvPr/>
        </p:nvGrpSpPr>
        <p:grpSpPr bwMode="auto">
          <a:xfrm>
            <a:off x="2019692" y="2861921"/>
            <a:ext cx="7876659" cy="833441"/>
            <a:chOff x="678" y="2341"/>
            <a:chExt cx="5380" cy="525"/>
          </a:xfrm>
        </p:grpSpPr>
        <p:sp>
          <p:nvSpPr>
            <p:cNvPr id="43" name="Line 6"/>
            <p:cNvSpPr>
              <a:spLocks noChangeShapeType="1"/>
            </p:cNvSpPr>
            <p:nvPr/>
          </p:nvSpPr>
          <p:spPr bwMode="auto">
            <a:xfrm>
              <a:off x="3126" y="2341"/>
              <a:ext cx="232" cy="331"/>
            </a:xfrm>
            <a:prstGeom prst="line">
              <a:avLst/>
            </a:prstGeom>
            <a:noFill/>
            <a:ln w="0">
              <a:solidFill>
                <a:srgbClr val="99CCFF"/>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44" name="Line 7"/>
            <p:cNvSpPr>
              <a:spLocks noChangeShapeType="1"/>
            </p:cNvSpPr>
            <p:nvPr/>
          </p:nvSpPr>
          <p:spPr bwMode="auto">
            <a:xfrm flipH="1" flipV="1">
              <a:off x="3358" y="2672"/>
              <a:ext cx="156" cy="0"/>
            </a:xfrm>
            <a:prstGeom prst="line">
              <a:avLst/>
            </a:prstGeom>
            <a:noFill/>
            <a:ln w="0">
              <a:solidFill>
                <a:srgbClr val="FF6600"/>
              </a:solidFill>
              <a:round/>
              <a:headEnd/>
              <a:tailEnd type="triangle" w="med" len="med"/>
            </a:ln>
          </p:spPr>
          <p:txBody>
            <a:bodyPr wrap="none" anchor="ctr">
              <a:prstTxWarp prst="textNoShape">
                <a:avLst/>
              </a:prstTxWarp>
            </a:bodyPr>
            <a:lstStyle/>
            <a:p>
              <a:endParaRPr lang="en-US" sz="1636">
                <a:solidFill>
                  <a:srgbClr val="0055A0"/>
                </a:solidFill>
                <a:latin typeface="Arial"/>
              </a:endParaRPr>
            </a:p>
          </p:txBody>
        </p:sp>
        <p:sp>
          <p:nvSpPr>
            <p:cNvPr id="45" name="Line 8"/>
            <p:cNvSpPr>
              <a:spLocks noChangeShapeType="1"/>
            </p:cNvSpPr>
            <p:nvPr/>
          </p:nvSpPr>
          <p:spPr bwMode="auto">
            <a:xfrm>
              <a:off x="3189" y="2672"/>
              <a:ext cx="169" cy="0"/>
            </a:xfrm>
            <a:prstGeom prst="line">
              <a:avLst/>
            </a:prstGeom>
            <a:noFill/>
            <a:ln w="0">
              <a:solidFill>
                <a:srgbClr val="009999"/>
              </a:solidFill>
              <a:round/>
              <a:headEnd/>
              <a:tailEnd type="triangle" w="med" len="med"/>
            </a:ln>
          </p:spPr>
          <p:txBody>
            <a:bodyPr wrap="none" anchor="ctr">
              <a:prstTxWarp prst="textNoShape">
                <a:avLst/>
              </a:prstTxWarp>
            </a:bodyPr>
            <a:lstStyle/>
            <a:p>
              <a:endParaRPr lang="en-US" sz="1636">
                <a:solidFill>
                  <a:srgbClr val="0055A0"/>
                </a:solidFill>
                <a:latin typeface="Arial"/>
              </a:endParaRPr>
            </a:p>
          </p:txBody>
        </p:sp>
        <p:sp>
          <p:nvSpPr>
            <p:cNvPr id="46" name="Line 9"/>
            <p:cNvSpPr>
              <a:spLocks noChangeShapeType="1"/>
            </p:cNvSpPr>
            <p:nvPr/>
          </p:nvSpPr>
          <p:spPr bwMode="auto">
            <a:xfrm>
              <a:off x="3126" y="2458"/>
              <a:ext cx="232" cy="214"/>
            </a:xfrm>
            <a:prstGeom prst="line">
              <a:avLst/>
            </a:prstGeom>
            <a:noFill/>
            <a:ln w="0">
              <a:solidFill>
                <a:srgbClr val="FF66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47" name="Line 10"/>
            <p:cNvSpPr>
              <a:spLocks noChangeShapeType="1"/>
            </p:cNvSpPr>
            <p:nvPr/>
          </p:nvSpPr>
          <p:spPr bwMode="auto">
            <a:xfrm>
              <a:off x="3275" y="2417"/>
              <a:ext cx="83" cy="255"/>
            </a:xfrm>
            <a:prstGeom prst="line">
              <a:avLst/>
            </a:prstGeom>
            <a:noFill/>
            <a:ln w="0">
              <a:solidFill>
                <a:srgbClr val="00FF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48" name="Line 11"/>
            <p:cNvSpPr>
              <a:spLocks noChangeShapeType="1"/>
            </p:cNvSpPr>
            <p:nvPr/>
          </p:nvSpPr>
          <p:spPr bwMode="auto">
            <a:xfrm flipH="1">
              <a:off x="3275" y="2672"/>
              <a:ext cx="83" cy="124"/>
            </a:xfrm>
            <a:prstGeom prst="line">
              <a:avLst/>
            </a:prstGeom>
            <a:noFill/>
            <a:ln w="0">
              <a:solidFill>
                <a:srgbClr val="0000FF"/>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49" name="Line 12"/>
            <p:cNvSpPr>
              <a:spLocks noChangeShapeType="1"/>
            </p:cNvSpPr>
            <p:nvPr/>
          </p:nvSpPr>
          <p:spPr bwMode="auto">
            <a:xfrm>
              <a:off x="3358" y="2672"/>
              <a:ext cx="98" cy="194"/>
            </a:xfrm>
            <a:prstGeom prst="line">
              <a:avLst/>
            </a:prstGeom>
            <a:noFill/>
            <a:ln w="0">
              <a:solidFill>
                <a:srgbClr val="FF00FF"/>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50" name="Line 13"/>
            <p:cNvSpPr>
              <a:spLocks noChangeShapeType="1"/>
            </p:cNvSpPr>
            <p:nvPr/>
          </p:nvSpPr>
          <p:spPr bwMode="auto">
            <a:xfrm>
              <a:off x="3358" y="2672"/>
              <a:ext cx="98" cy="86"/>
            </a:xfrm>
            <a:prstGeom prst="line">
              <a:avLst/>
            </a:prstGeom>
            <a:noFill/>
            <a:ln w="0">
              <a:solidFill>
                <a:srgbClr val="FF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51" name="Rectangle 14"/>
            <p:cNvSpPr>
              <a:spLocks noChangeArrowheads="1"/>
            </p:cNvSpPr>
            <p:nvPr/>
          </p:nvSpPr>
          <p:spPr bwMode="auto">
            <a:xfrm>
              <a:off x="3036" y="2660"/>
              <a:ext cx="166"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52" name="Line 15"/>
            <p:cNvSpPr>
              <a:spLocks noChangeShapeType="1"/>
            </p:cNvSpPr>
            <p:nvPr/>
          </p:nvSpPr>
          <p:spPr bwMode="auto">
            <a:xfrm>
              <a:off x="899" y="2660"/>
              <a:ext cx="305" cy="0"/>
            </a:xfrm>
            <a:prstGeom prst="line">
              <a:avLst/>
            </a:prstGeom>
            <a:no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53" name="Rectangle 16"/>
            <p:cNvSpPr>
              <a:spLocks noChangeArrowheads="1"/>
            </p:cNvSpPr>
            <p:nvPr/>
          </p:nvSpPr>
          <p:spPr bwMode="auto">
            <a:xfrm>
              <a:off x="788" y="2660"/>
              <a:ext cx="388"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54" name="AutoShape 17"/>
            <p:cNvSpPr>
              <a:spLocks noChangeArrowheads="1"/>
            </p:cNvSpPr>
            <p:nvPr/>
          </p:nvSpPr>
          <p:spPr bwMode="auto">
            <a:xfrm>
              <a:off x="3036" y="2610"/>
              <a:ext cx="54"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sz="1636">
                <a:solidFill>
                  <a:srgbClr val="0055A0"/>
                </a:solidFill>
                <a:latin typeface="Arial" pitchFamily="34" charset="0"/>
              </a:endParaRPr>
            </a:p>
          </p:txBody>
        </p:sp>
        <p:sp>
          <p:nvSpPr>
            <p:cNvPr id="55" name="AutoShape 18"/>
            <p:cNvSpPr>
              <a:spLocks noChangeArrowheads="1"/>
            </p:cNvSpPr>
            <p:nvPr/>
          </p:nvSpPr>
          <p:spPr bwMode="auto">
            <a:xfrm>
              <a:off x="3118" y="2610"/>
              <a:ext cx="56"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sz="1636">
                <a:solidFill>
                  <a:srgbClr val="0055A0"/>
                </a:solidFill>
                <a:latin typeface="Arial" pitchFamily="34" charset="0"/>
              </a:endParaRPr>
            </a:p>
          </p:txBody>
        </p:sp>
        <p:sp>
          <p:nvSpPr>
            <p:cNvPr id="56" name="AutoShape 19"/>
            <p:cNvSpPr>
              <a:spLocks noChangeArrowheads="1"/>
            </p:cNvSpPr>
            <p:nvPr/>
          </p:nvSpPr>
          <p:spPr bwMode="auto">
            <a:xfrm>
              <a:off x="872" y="2429"/>
              <a:ext cx="277"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7 w 21600"/>
                <a:gd name="T25" fmla="*/ 3122 h 21600"/>
                <a:gd name="T26" fmla="*/ 18403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57" name="AutoShape 20"/>
            <p:cNvSpPr>
              <a:spLocks noChangeArrowheads="1"/>
            </p:cNvSpPr>
            <p:nvPr/>
          </p:nvSpPr>
          <p:spPr bwMode="auto">
            <a:xfrm>
              <a:off x="678" y="2610"/>
              <a:ext cx="140"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58" name="Rectangle 21"/>
            <p:cNvSpPr>
              <a:spLocks noChangeArrowheads="1"/>
            </p:cNvSpPr>
            <p:nvPr/>
          </p:nvSpPr>
          <p:spPr bwMode="auto">
            <a:xfrm>
              <a:off x="3507" y="2660"/>
              <a:ext cx="111"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59" name="AutoShape 22"/>
            <p:cNvSpPr>
              <a:spLocks noChangeArrowheads="1"/>
            </p:cNvSpPr>
            <p:nvPr/>
          </p:nvSpPr>
          <p:spPr bwMode="auto">
            <a:xfrm>
              <a:off x="3618" y="2610"/>
              <a:ext cx="53"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sz="1636">
                <a:solidFill>
                  <a:srgbClr val="0055A0"/>
                </a:solidFill>
                <a:latin typeface="Arial" pitchFamily="34" charset="0"/>
              </a:endParaRPr>
            </a:p>
          </p:txBody>
        </p:sp>
        <p:sp>
          <p:nvSpPr>
            <p:cNvPr id="60" name="AutoShape 23"/>
            <p:cNvSpPr>
              <a:spLocks noChangeArrowheads="1"/>
            </p:cNvSpPr>
            <p:nvPr/>
          </p:nvSpPr>
          <p:spPr bwMode="auto">
            <a:xfrm>
              <a:off x="3534" y="2610"/>
              <a:ext cx="55" cy="127"/>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defRPr/>
              </a:pPr>
              <a:endParaRPr lang="en-US" sz="1636">
                <a:solidFill>
                  <a:srgbClr val="0055A0"/>
                </a:solidFill>
                <a:latin typeface="Arial" pitchFamily="34" charset="0"/>
              </a:endParaRPr>
            </a:p>
          </p:txBody>
        </p:sp>
        <p:sp>
          <p:nvSpPr>
            <p:cNvPr id="61" name="Line 24"/>
            <p:cNvSpPr>
              <a:spLocks noChangeShapeType="1"/>
            </p:cNvSpPr>
            <p:nvPr/>
          </p:nvSpPr>
          <p:spPr bwMode="auto">
            <a:xfrm flipH="1">
              <a:off x="5532" y="2660"/>
              <a:ext cx="306" cy="0"/>
            </a:xfrm>
            <a:prstGeom prst="line">
              <a:avLst/>
            </a:prstGeom>
            <a:no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62" name="Rectangle 25"/>
            <p:cNvSpPr>
              <a:spLocks noChangeArrowheads="1"/>
            </p:cNvSpPr>
            <p:nvPr/>
          </p:nvSpPr>
          <p:spPr bwMode="auto">
            <a:xfrm flipH="1">
              <a:off x="5560" y="2660"/>
              <a:ext cx="389" cy="25"/>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63" name="AutoShape 26"/>
            <p:cNvSpPr>
              <a:spLocks noChangeArrowheads="1"/>
            </p:cNvSpPr>
            <p:nvPr/>
          </p:nvSpPr>
          <p:spPr bwMode="auto">
            <a:xfrm flipH="1">
              <a:off x="5588" y="2429"/>
              <a:ext cx="276"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30 w 21600"/>
                <a:gd name="T25" fmla="*/ 3122 h 21600"/>
                <a:gd name="T26" fmla="*/ 18470 w 21600"/>
                <a:gd name="T27" fmla="*/ 1847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64" name="AutoShape 27"/>
            <p:cNvSpPr>
              <a:spLocks noChangeArrowheads="1"/>
            </p:cNvSpPr>
            <p:nvPr/>
          </p:nvSpPr>
          <p:spPr bwMode="auto">
            <a:xfrm flipH="1">
              <a:off x="5920" y="2610"/>
              <a:ext cx="138" cy="127"/>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prstTxWarp prst="textNoShape">
                <a:avLst/>
              </a:prstTxWarp>
            </a:bodyPr>
            <a:lstStyle/>
            <a:p>
              <a:endParaRPr lang="en-US" sz="1636">
                <a:solidFill>
                  <a:srgbClr val="0055A0"/>
                </a:solidFill>
                <a:latin typeface="Arial"/>
              </a:endParaRPr>
            </a:p>
          </p:txBody>
        </p:sp>
        <p:grpSp>
          <p:nvGrpSpPr>
            <p:cNvPr id="65" name="Group 30"/>
            <p:cNvGrpSpPr>
              <a:grpSpLocks/>
            </p:cNvGrpSpPr>
            <p:nvPr/>
          </p:nvGrpSpPr>
          <p:grpSpPr bwMode="auto">
            <a:xfrm>
              <a:off x="1149" y="2610"/>
              <a:ext cx="1887" cy="119"/>
              <a:chOff x="619" y="2209"/>
              <a:chExt cx="1929" cy="133"/>
            </a:xfrm>
          </p:grpSpPr>
          <p:sp>
            <p:nvSpPr>
              <p:cNvPr id="86" name="Rectangle 31"/>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grpSp>
            <p:nvGrpSpPr>
              <p:cNvPr id="87" name="Group 32"/>
              <p:cNvGrpSpPr>
                <a:grpSpLocks/>
              </p:cNvGrpSpPr>
              <p:nvPr/>
            </p:nvGrpSpPr>
            <p:grpSpPr bwMode="auto">
              <a:xfrm flipH="1">
                <a:off x="988" y="2209"/>
                <a:ext cx="1529" cy="133"/>
                <a:chOff x="2766" y="2443"/>
                <a:chExt cx="1529" cy="133"/>
              </a:xfrm>
            </p:grpSpPr>
            <p:grpSp>
              <p:nvGrpSpPr>
                <p:cNvPr id="91" name="Group 33"/>
                <p:cNvGrpSpPr>
                  <a:grpSpLocks/>
                </p:cNvGrpSpPr>
                <p:nvPr/>
              </p:nvGrpSpPr>
              <p:grpSpPr bwMode="auto">
                <a:xfrm>
                  <a:off x="4014" y="2443"/>
                  <a:ext cx="281" cy="133"/>
                  <a:chOff x="2737" y="1615"/>
                  <a:chExt cx="281" cy="133"/>
                </a:xfrm>
              </p:grpSpPr>
              <p:sp>
                <p:nvSpPr>
                  <p:cNvPr id="105" name="Rectangle 34"/>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106" name="Line 35"/>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92" name="Group 36"/>
                <p:cNvGrpSpPr>
                  <a:grpSpLocks/>
                </p:cNvGrpSpPr>
                <p:nvPr/>
              </p:nvGrpSpPr>
              <p:grpSpPr bwMode="auto">
                <a:xfrm>
                  <a:off x="3078" y="2443"/>
                  <a:ext cx="281" cy="133"/>
                  <a:chOff x="2737" y="1615"/>
                  <a:chExt cx="281" cy="133"/>
                </a:xfrm>
              </p:grpSpPr>
              <p:sp>
                <p:nvSpPr>
                  <p:cNvPr id="103" name="Rectangle 3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104" name="Line 38"/>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94" name="Group 39"/>
                <p:cNvGrpSpPr>
                  <a:grpSpLocks/>
                </p:cNvGrpSpPr>
                <p:nvPr/>
              </p:nvGrpSpPr>
              <p:grpSpPr bwMode="auto">
                <a:xfrm>
                  <a:off x="2766" y="2443"/>
                  <a:ext cx="281" cy="133"/>
                  <a:chOff x="2737" y="1615"/>
                  <a:chExt cx="281" cy="133"/>
                </a:xfrm>
              </p:grpSpPr>
              <p:sp>
                <p:nvSpPr>
                  <p:cNvPr id="101" name="Rectangle 4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102" name="Line 4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95" name="Group 42"/>
                <p:cNvGrpSpPr>
                  <a:grpSpLocks/>
                </p:cNvGrpSpPr>
                <p:nvPr/>
              </p:nvGrpSpPr>
              <p:grpSpPr bwMode="auto">
                <a:xfrm>
                  <a:off x="3390" y="2443"/>
                  <a:ext cx="281" cy="133"/>
                  <a:chOff x="2737" y="1615"/>
                  <a:chExt cx="281" cy="133"/>
                </a:xfrm>
              </p:grpSpPr>
              <p:sp>
                <p:nvSpPr>
                  <p:cNvPr id="99" name="Rectangle 4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100" name="Line 44"/>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96" name="Group 45"/>
                <p:cNvGrpSpPr>
                  <a:grpSpLocks/>
                </p:cNvGrpSpPr>
                <p:nvPr/>
              </p:nvGrpSpPr>
              <p:grpSpPr bwMode="auto">
                <a:xfrm>
                  <a:off x="3702" y="2443"/>
                  <a:ext cx="281" cy="133"/>
                  <a:chOff x="2737" y="1615"/>
                  <a:chExt cx="281" cy="133"/>
                </a:xfrm>
              </p:grpSpPr>
              <p:sp>
                <p:nvSpPr>
                  <p:cNvPr id="97" name="Rectangle 4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98" name="Line 47"/>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grpSp>
            <p:nvGrpSpPr>
              <p:cNvPr id="88" name="Group 48"/>
              <p:cNvGrpSpPr>
                <a:grpSpLocks/>
              </p:cNvGrpSpPr>
              <p:nvPr/>
            </p:nvGrpSpPr>
            <p:grpSpPr bwMode="auto">
              <a:xfrm flipH="1">
                <a:off x="676" y="2209"/>
                <a:ext cx="281" cy="133"/>
                <a:chOff x="2737" y="1615"/>
                <a:chExt cx="281" cy="133"/>
              </a:xfrm>
            </p:grpSpPr>
            <p:sp>
              <p:nvSpPr>
                <p:cNvPr id="89" name="Rectangle 4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90" name="Line 5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grpSp>
          <p:nvGrpSpPr>
            <p:cNvPr id="66" name="Group 51"/>
            <p:cNvGrpSpPr>
              <a:grpSpLocks/>
            </p:cNvGrpSpPr>
            <p:nvPr/>
          </p:nvGrpSpPr>
          <p:grpSpPr bwMode="auto">
            <a:xfrm>
              <a:off x="3674" y="2610"/>
              <a:ext cx="1886" cy="119"/>
              <a:chOff x="3200" y="2209"/>
              <a:chExt cx="1929" cy="133"/>
            </a:xfrm>
          </p:grpSpPr>
          <p:sp>
            <p:nvSpPr>
              <p:cNvPr id="67" name="Rectangle 52"/>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grpSp>
            <p:nvGrpSpPr>
              <p:cNvPr id="68" name="Group 53"/>
              <p:cNvGrpSpPr>
                <a:grpSpLocks/>
              </p:cNvGrpSpPr>
              <p:nvPr/>
            </p:nvGrpSpPr>
            <p:grpSpPr bwMode="auto">
              <a:xfrm>
                <a:off x="4477" y="2209"/>
                <a:ext cx="281" cy="133"/>
                <a:chOff x="2737" y="1615"/>
                <a:chExt cx="281" cy="133"/>
              </a:xfrm>
            </p:grpSpPr>
            <p:sp>
              <p:nvSpPr>
                <p:cNvPr id="84" name="Rectangle 54"/>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85" name="Line 55"/>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69" name="Group 56"/>
              <p:cNvGrpSpPr>
                <a:grpSpLocks/>
              </p:cNvGrpSpPr>
              <p:nvPr/>
            </p:nvGrpSpPr>
            <p:grpSpPr bwMode="auto">
              <a:xfrm>
                <a:off x="3541" y="2209"/>
                <a:ext cx="281" cy="133"/>
                <a:chOff x="2737" y="1615"/>
                <a:chExt cx="281" cy="133"/>
              </a:xfrm>
            </p:grpSpPr>
            <p:sp>
              <p:nvSpPr>
                <p:cNvPr id="82" name="Rectangle 5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83" name="Line 58"/>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70" name="Group 59"/>
              <p:cNvGrpSpPr>
                <a:grpSpLocks/>
              </p:cNvGrpSpPr>
              <p:nvPr/>
            </p:nvGrpSpPr>
            <p:grpSpPr bwMode="auto">
              <a:xfrm>
                <a:off x="3229" y="2209"/>
                <a:ext cx="281" cy="133"/>
                <a:chOff x="2737" y="1615"/>
                <a:chExt cx="281" cy="133"/>
              </a:xfrm>
            </p:grpSpPr>
            <p:sp>
              <p:nvSpPr>
                <p:cNvPr id="80" name="Rectangle 6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81" name="Line 6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71" name="Group 62"/>
              <p:cNvGrpSpPr>
                <a:grpSpLocks/>
              </p:cNvGrpSpPr>
              <p:nvPr/>
            </p:nvGrpSpPr>
            <p:grpSpPr bwMode="auto">
              <a:xfrm>
                <a:off x="3853" y="2209"/>
                <a:ext cx="281" cy="133"/>
                <a:chOff x="2737" y="1615"/>
                <a:chExt cx="281" cy="133"/>
              </a:xfrm>
            </p:grpSpPr>
            <p:sp>
              <p:nvSpPr>
                <p:cNvPr id="78" name="Rectangle 6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79" name="Line 64"/>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72" name="Group 65"/>
              <p:cNvGrpSpPr>
                <a:grpSpLocks/>
              </p:cNvGrpSpPr>
              <p:nvPr/>
            </p:nvGrpSpPr>
            <p:grpSpPr bwMode="auto">
              <a:xfrm>
                <a:off x="4165" y="2209"/>
                <a:ext cx="281" cy="133"/>
                <a:chOff x="2737" y="1615"/>
                <a:chExt cx="281" cy="133"/>
              </a:xfrm>
            </p:grpSpPr>
            <p:sp>
              <p:nvSpPr>
                <p:cNvPr id="76" name="Rectangle 6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77" name="Line 67"/>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nvGrpSpPr>
              <p:cNvPr id="73" name="Group 68"/>
              <p:cNvGrpSpPr>
                <a:grpSpLocks/>
              </p:cNvGrpSpPr>
              <p:nvPr/>
            </p:nvGrpSpPr>
            <p:grpSpPr bwMode="auto">
              <a:xfrm>
                <a:off x="4788" y="2209"/>
                <a:ext cx="281" cy="133"/>
                <a:chOff x="2737" y="1615"/>
                <a:chExt cx="281" cy="133"/>
              </a:xfrm>
            </p:grpSpPr>
            <p:sp>
              <p:nvSpPr>
                <p:cNvPr id="74" name="Rectangle 6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75" name="Line 70"/>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grpSp>
      </p:grpSp>
      <p:sp>
        <p:nvSpPr>
          <p:cNvPr id="109" name="TextBox 108"/>
          <p:cNvSpPr txBox="1"/>
          <p:nvPr/>
        </p:nvSpPr>
        <p:spPr>
          <a:xfrm>
            <a:off x="1626504" y="2268947"/>
            <a:ext cx="8914385" cy="646262"/>
          </a:xfrm>
          <a:prstGeom prst="rect">
            <a:avLst/>
          </a:prstGeom>
          <a:noFill/>
        </p:spPr>
        <p:txBody>
          <a:bodyPr wrap="square" lIns="91372" tIns="45686" rIns="91372" bIns="45686" rtlCol="0">
            <a:spAutoFit/>
          </a:bodyPr>
          <a:lstStyle/>
          <a:p>
            <a:r>
              <a:rPr lang="en-US" dirty="0">
                <a:solidFill>
                  <a:srgbClr val="0055A0"/>
                </a:solidFill>
                <a:latin typeface="Arial"/>
              </a:rPr>
              <a:t>Electron-positron linear colliders </a:t>
            </a:r>
            <a:r>
              <a:rPr lang="en-US" b="1" dirty="0">
                <a:solidFill>
                  <a:srgbClr val="0055A0"/>
                </a:solidFill>
                <a:latin typeface="Arial"/>
              </a:rPr>
              <a:t>avoid synchrotron radiation</a:t>
            </a:r>
            <a:r>
              <a:rPr lang="en-US" dirty="0">
                <a:solidFill>
                  <a:srgbClr val="0055A0"/>
                </a:solidFill>
                <a:latin typeface="Arial"/>
              </a:rPr>
              <a:t>, but are </a:t>
            </a:r>
            <a:r>
              <a:rPr lang="en-US" b="1" dirty="0">
                <a:solidFill>
                  <a:srgbClr val="0055A0"/>
                </a:solidFill>
                <a:latin typeface="Arial"/>
              </a:rPr>
              <a:t>single pass</a:t>
            </a:r>
            <a:endParaRPr lang="en-US" dirty="0">
              <a:solidFill>
                <a:srgbClr val="0055A0"/>
              </a:solidFill>
              <a:latin typeface="Arial"/>
            </a:endParaRPr>
          </a:p>
          <a:p>
            <a:r>
              <a:rPr lang="en-US" dirty="0">
                <a:solidFill>
                  <a:srgbClr val="0055A0"/>
                </a:solidFill>
                <a:latin typeface="Arial"/>
              </a:rPr>
              <a:t>Typically cost proportional to energy and power proportional to luminosity,</a:t>
            </a:r>
          </a:p>
        </p:txBody>
      </p:sp>
      <p:sp>
        <p:nvSpPr>
          <p:cNvPr id="110" name="TextBox 109"/>
          <p:cNvSpPr txBox="1"/>
          <p:nvPr/>
        </p:nvSpPr>
        <p:spPr>
          <a:xfrm>
            <a:off x="1820427" y="4290725"/>
            <a:ext cx="8551146" cy="1200260"/>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lIns="91372" tIns="45686" rIns="91372" bIns="45686" rtlCol="0">
            <a:spAutoFit/>
          </a:bodyPr>
          <a:lstStyle/>
          <a:p>
            <a:r>
              <a:rPr lang="en-US" dirty="0">
                <a:solidFill>
                  <a:srgbClr val="0055A0"/>
                </a:solidFill>
                <a:latin typeface="Arial"/>
              </a:rPr>
              <a:t>Novel approach: the </a:t>
            </a:r>
            <a:r>
              <a:rPr lang="en-US" b="1" dirty="0">
                <a:solidFill>
                  <a:srgbClr val="0055A0"/>
                </a:solidFill>
                <a:latin typeface="Arial"/>
              </a:rPr>
              <a:t>muon collider</a:t>
            </a:r>
          </a:p>
          <a:p>
            <a:r>
              <a:rPr lang="en-US" dirty="0">
                <a:solidFill>
                  <a:srgbClr val="0055A0"/>
                </a:solidFill>
                <a:latin typeface="Arial"/>
              </a:rPr>
              <a:t>Large mass suppresses synchrotron radiation =&gt; circular collider, </a:t>
            </a:r>
            <a:r>
              <a:rPr lang="en-US" b="1" dirty="0">
                <a:solidFill>
                  <a:srgbClr val="0055A0"/>
                </a:solidFill>
                <a:latin typeface="Arial"/>
              </a:rPr>
              <a:t>multi-pass</a:t>
            </a:r>
          </a:p>
          <a:p>
            <a:r>
              <a:rPr lang="en-US" dirty="0">
                <a:solidFill>
                  <a:srgbClr val="0055A0"/>
                </a:solidFill>
                <a:latin typeface="Arial"/>
              </a:rPr>
              <a:t>Fundamental particle yields clean collisions =&gt; </a:t>
            </a:r>
            <a:r>
              <a:rPr lang="en-US" b="1" dirty="0">
                <a:solidFill>
                  <a:srgbClr val="0055A0"/>
                </a:solidFill>
                <a:latin typeface="Arial"/>
              </a:rPr>
              <a:t>less beam energy </a:t>
            </a:r>
            <a:r>
              <a:rPr lang="en-US" dirty="0">
                <a:solidFill>
                  <a:srgbClr val="0055A0"/>
                </a:solidFill>
                <a:latin typeface="Arial"/>
              </a:rPr>
              <a:t>than protons</a:t>
            </a:r>
          </a:p>
          <a:p>
            <a:r>
              <a:rPr lang="en-US" b="1" dirty="0">
                <a:solidFill>
                  <a:srgbClr val="FF0000"/>
                </a:solidFill>
                <a:latin typeface="Arial"/>
              </a:rPr>
              <a:t>But lifetime at rest only 2.2 </a:t>
            </a:r>
            <a:r>
              <a:rPr lang="en-US" b="1" dirty="0" err="1">
                <a:solidFill>
                  <a:srgbClr val="FF0000"/>
                </a:solidFill>
                <a:latin typeface="Arial"/>
              </a:rPr>
              <a:t>μs</a:t>
            </a:r>
            <a:r>
              <a:rPr lang="en-US" b="1" dirty="0">
                <a:solidFill>
                  <a:srgbClr val="FF0000"/>
                </a:solidFill>
                <a:latin typeface="Arial"/>
              </a:rPr>
              <a:t> </a:t>
            </a:r>
            <a:r>
              <a:rPr lang="en-US" dirty="0">
                <a:solidFill>
                  <a:srgbClr val="FF0000"/>
                </a:solidFill>
                <a:latin typeface="Arial"/>
              </a:rPr>
              <a:t>(increases with energy)</a:t>
            </a:r>
          </a:p>
        </p:txBody>
      </p:sp>
      <p:graphicFrame>
        <p:nvGraphicFramePr>
          <p:cNvPr id="143" name="Object 2"/>
          <p:cNvGraphicFramePr>
            <a:graphicFrameLocks noChangeAspect="1"/>
          </p:cNvGraphicFramePr>
          <p:nvPr/>
        </p:nvGraphicFramePr>
        <p:xfrm>
          <a:off x="7553025" y="855562"/>
          <a:ext cx="1909540" cy="890587"/>
        </p:xfrm>
        <a:graphic>
          <a:graphicData uri="http://schemas.openxmlformats.org/presentationml/2006/ole">
            <mc:AlternateContent xmlns:mc="http://schemas.openxmlformats.org/markup-compatibility/2006">
              <mc:Choice xmlns:v="urn:schemas-microsoft-com:vml" Requires="v">
                <p:oleObj name="Equation" r:id="rId2" imgW="927100" imgH="431800" progId="Equation.3">
                  <p:embed/>
                </p:oleObj>
              </mc:Choice>
              <mc:Fallback>
                <p:oleObj name="Equation" r:id="rId2" imgW="927100" imgH="431800" progId="Equation.3">
                  <p:embed/>
                  <p:pic>
                    <p:nvPicPr>
                      <p:cNvPr id="143"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3025" y="855562"/>
                        <a:ext cx="1909540" cy="8905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 name="TextBox 2">
            <a:extLst>
              <a:ext uri="{FF2B5EF4-FFF2-40B4-BE49-F238E27FC236}">
                <a16:creationId xmlns:a16="http://schemas.microsoft.com/office/drawing/2014/main" id="{2C112710-BAE9-381A-9A0B-0915AA08B95F}"/>
              </a:ext>
            </a:extLst>
          </p:cNvPr>
          <p:cNvSpPr txBox="1"/>
          <p:nvPr/>
        </p:nvSpPr>
        <p:spPr>
          <a:xfrm>
            <a:off x="2592478" y="3760047"/>
            <a:ext cx="7007046" cy="400110"/>
          </a:xfrm>
          <a:prstGeom prst="rect">
            <a:avLst/>
          </a:prstGeom>
          <a:noFill/>
        </p:spPr>
        <p:txBody>
          <a:bodyPr wrap="none" rtlCol="0">
            <a:spAutoFit/>
          </a:bodyPr>
          <a:lstStyle/>
          <a:p>
            <a:pPr algn="ctr"/>
            <a:r>
              <a:rPr lang="en-US" sz="2000" b="1" dirty="0">
                <a:solidFill>
                  <a:srgbClr val="FF0000"/>
                </a:solidFill>
                <a:latin typeface="Arial"/>
              </a:rPr>
              <a:t>Hence present energy frontier is probed by proton rings</a:t>
            </a:r>
          </a:p>
        </p:txBody>
      </p:sp>
      <p:grpSp>
        <p:nvGrpSpPr>
          <p:cNvPr id="5" name="Group 4">
            <a:extLst>
              <a:ext uri="{FF2B5EF4-FFF2-40B4-BE49-F238E27FC236}">
                <a16:creationId xmlns:a16="http://schemas.microsoft.com/office/drawing/2014/main" id="{2ADB5DB3-D2C4-1106-113F-37BD893DE631}"/>
              </a:ext>
            </a:extLst>
          </p:cNvPr>
          <p:cNvGrpSpPr/>
          <p:nvPr/>
        </p:nvGrpSpPr>
        <p:grpSpPr>
          <a:xfrm>
            <a:off x="6154892" y="122236"/>
            <a:ext cx="4385996" cy="2246798"/>
            <a:chOff x="4758441" y="147475"/>
            <a:chExt cx="4385996" cy="2246798"/>
          </a:xfrm>
        </p:grpSpPr>
        <p:grpSp>
          <p:nvGrpSpPr>
            <p:cNvPr id="111" name="Group 103"/>
            <p:cNvGrpSpPr>
              <a:grpSpLocks/>
            </p:cNvGrpSpPr>
            <p:nvPr/>
          </p:nvGrpSpPr>
          <p:grpSpPr bwMode="auto">
            <a:xfrm>
              <a:off x="4758441" y="147475"/>
              <a:ext cx="4232268" cy="2246798"/>
              <a:chOff x="1589" y="586"/>
              <a:chExt cx="2326" cy="951"/>
            </a:xfrm>
          </p:grpSpPr>
          <p:grpSp>
            <p:nvGrpSpPr>
              <p:cNvPr id="112" name="Group 72"/>
              <p:cNvGrpSpPr>
                <a:grpSpLocks/>
              </p:cNvGrpSpPr>
              <p:nvPr/>
            </p:nvGrpSpPr>
            <p:grpSpPr bwMode="auto">
              <a:xfrm>
                <a:off x="1707" y="760"/>
                <a:ext cx="2208" cy="603"/>
                <a:chOff x="1181" y="805"/>
                <a:chExt cx="2393" cy="603"/>
              </a:xfrm>
            </p:grpSpPr>
            <p:grpSp>
              <p:nvGrpSpPr>
                <p:cNvPr id="132" name="Group 73"/>
                <p:cNvGrpSpPr>
                  <a:grpSpLocks/>
                </p:cNvGrpSpPr>
                <p:nvPr/>
              </p:nvGrpSpPr>
              <p:grpSpPr bwMode="auto">
                <a:xfrm>
                  <a:off x="1181" y="805"/>
                  <a:ext cx="2393" cy="603"/>
                  <a:chOff x="1181" y="805"/>
                  <a:chExt cx="2393" cy="603"/>
                </a:xfrm>
              </p:grpSpPr>
              <p:grpSp>
                <p:nvGrpSpPr>
                  <p:cNvPr id="135" name="Group 74"/>
                  <p:cNvGrpSpPr>
                    <a:grpSpLocks/>
                  </p:cNvGrpSpPr>
                  <p:nvPr/>
                </p:nvGrpSpPr>
                <p:grpSpPr bwMode="auto">
                  <a:xfrm>
                    <a:off x="1181" y="808"/>
                    <a:ext cx="2393" cy="600"/>
                    <a:chOff x="1181" y="808"/>
                    <a:chExt cx="2393" cy="600"/>
                  </a:xfrm>
                </p:grpSpPr>
                <p:sp>
                  <p:nvSpPr>
                    <p:cNvPr id="138" name="Rectangle 75"/>
                    <p:cNvSpPr>
                      <a:spLocks noChangeArrowheads="1"/>
                    </p:cNvSpPr>
                    <p:nvPr/>
                  </p:nvSpPr>
                  <p:spPr bwMode="auto">
                    <a:xfrm>
                      <a:off x="3242" y="1242"/>
                      <a:ext cx="332" cy="112"/>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sz="1636">
                        <a:solidFill>
                          <a:srgbClr val="0055A0"/>
                        </a:solidFill>
                        <a:latin typeface="Arial"/>
                      </a:endParaRPr>
                    </a:p>
                  </p:txBody>
                </p:sp>
                <p:sp>
                  <p:nvSpPr>
                    <p:cNvPr id="139" name="Rectangle 76"/>
                    <p:cNvSpPr>
                      <a:spLocks noChangeArrowheads="1"/>
                    </p:cNvSpPr>
                    <p:nvPr/>
                  </p:nvSpPr>
                  <p:spPr bwMode="auto">
                    <a:xfrm>
                      <a:off x="1181" y="1232"/>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sz="1636">
                        <a:solidFill>
                          <a:srgbClr val="0055A0"/>
                        </a:solidFill>
                        <a:latin typeface="Arial"/>
                      </a:endParaRPr>
                    </a:p>
                  </p:txBody>
                </p:sp>
                <p:sp>
                  <p:nvSpPr>
                    <p:cNvPr id="140" name="Oval 77"/>
                    <p:cNvSpPr>
                      <a:spLocks noChangeArrowheads="1"/>
                    </p:cNvSpPr>
                    <p:nvPr/>
                  </p:nvSpPr>
                  <p:spPr bwMode="auto">
                    <a:xfrm>
                      <a:off x="1348" y="815"/>
                      <a:ext cx="2146" cy="593"/>
                    </a:xfrm>
                    <a:prstGeom prst="ellipse">
                      <a:avLst/>
                    </a:prstGeom>
                    <a:noFill/>
                    <a:ln w="25400">
                      <a:solidFill>
                        <a:schemeClr val="folHlink"/>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41" name="Rectangle 78"/>
                    <p:cNvSpPr>
                      <a:spLocks noChangeArrowheads="1"/>
                    </p:cNvSpPr>
                    <p:nvPr/>
                  </p:nvSpPr>
                  <p:spPr bwMode="auto">
                    <a:xfrm>
                      <a:off x="1181" y="808"/>
                      <a:ext cx="355"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sz="1636">
                        <a:solidFill>
                          <a:srgbClr val="0055A0"/>
                        </a:solidFill>
                        <a:latin typeface="Arial"/>
                      </a:endParaRPr>
                    </a:p>
                  </p:txBody>
                </p:sp>
                <p:sp>
                  <p:nvSpPr>
                    <p:cNvPr id="142" name="Rectangle 79"/>
                    <p:cNvSpPr>
                      <a:spLocks noChangeArrowheads="1"/>
                    </p:cNvSpPr>
                    <p:nvPr/>
                  </p:nvSpPr>
                  <p:spPr bwMode="auto">
                    <a:xfrm>
                      <a:off x="3242" y="817"/>
                      <a:ext cx="332" cy="113"/>
                    </a:xfrm>
                    <a:prstGeom prst="rect">
                      <a:avLst/>
                    </a:prstGeom>
                    <a:solidFill>
                      <a:srgbClr val="CCECFF"/>
                    </a:solidFill>
                    <a:ln w="9525">
                      <a:miter lim="800000"/>
                      <a:headEnd/>
                      <a:tailEnd/>
                    </a:ln>
                    <a:scene3d>
                      <a:camera prst="legacyPerspectiveTopRight"/>
                      <a:lightRig rig="legacyFlat3" dir="b"/>
                    </a:scene3d>
                    <a:sp3d extrusionH="887400" prstMaterial="legacyMatte">
                      <a:bevelT w="13500" h="13500" prst="angle"/>
                      <a:bevelB w="13500" h="13500" prst="angle"/>
                      <a:extrusionClr>
                        <a:srgbClr val="CCECFF"/>
                      </a:extrusionClr>
                    </a:sp3d>
                  </p:spPr>
                  <p:txBody>
                    <a:bodyPr wrap="none" anchor="ctr">
                      <a:prstTxWarp prst="textNoShape">
                        <a:avLst/>
                      </a:prstTxWarp>
                      <a:flatTx/>
                    </a:bodyPr>
                    <a:lstStyle/>
                    <a:p>
                      <a:endParaRPr lang="en-US" sz="1636">
                        <a:solidFill>
                          <a:srgbClr val="0055A0"/>
                        </a:solidFill>
                        <a:latin typeface="Arial"/>
                      </a:endParaRPr>
                    </a:p>
                  </p:txBody>
                </p:sp>
              </p:grpSp>
              <p:sp>
                <p:nvSpPr>
                  <p:cNvPr id="136" name="Rectangle 80"/>
                  <p:cNvSpPr>
                    <a:spLocks noChangeArrowheads="1"/>
                  </p:cNvSpPr>
                  <p:nvPr/>
                </p:nvSpPr>
                <p:spPr bwMode="auto">
                  <a:xfrm>
                    <a:off x="1290" y="805"/>
                    <a:ext cx="189" cy="104"/>
                  </a:xfrm>
                  <a:prstGeom prst="rect">
                    <a:avLst/>
                  </a:prstGeom>
                  <a:noFill/>
                  <a:ln w="9525">
                    <a:noFill/>
                    <a:miter lim="800000"/>
                    <a:headEnd/>
                    <a:tailEnd/>
                  </a:ln>
                </p:spPr>
                <p:txBody>
                  <a:bodyPr wrap="square">
                    <a:prstTxWarp prst="textNoShape">
                      <a:avLst/>
                    </a:prstTxWarp>
                    <a:spAutoFit/>
                  </a:bodyPr>
                  <a:lstStyle/>
                  <a:p>
                    <a:r>
                      <a:rPr lang="en-US" sz="1000">
                        <a:solidFill>
                          <a:srgbClr val="FFFFCC"/>
                        </a:solidFill>
                        <a:latin typeface="Arial"/>
                      </a:rPr>
                      <a:t>N</a:t>
                    </a:r>
                    <a:endParaRPr sz="1000" noProof="1">
                      <a:solidFill>
                        <a:srgbClr val="FFFFCC"/>
                      </a:solidFill>
                      <a:latin typeface="Arial"/>
                    </a:endParaRPr>
                  </a:p>
                </p:txBody>
              </p:sp>
              <p:sp>
                <p:nvSpPr>
                  <p:cNvPr id="137" name="Rectangle 81"/>
                  <p:cNvSpPr>
                    <a:spLocks noChangeArrowheads="1"/>
                  </p:cNvSpPr>
                  <p:nvPr/>
                </p:nvSpPr>
                <p:spPr bwMode="auto">
                  <a:xfrm>
                    <a:off x="1298" y="1229"/>
                    <a:ext cx="183" cy="104"/>
                  </a:xfrm>
                  <a:prstGeom prst="rect">
                    <a:avLst/>
                  </a:prstGeom>
                  <a:noFill/>
                  <a:ln w="9525">
                    <a:noFill/>
                    <a:miter lim="800000"/>
                    <a:headEnd/>
                    <a:tailEnd/>
                  </a:ln>
                </p:spPr>
                <p:txBody>
                  <a:bodyPr wrap="square">
                    <a:prstTxWarp prst="textNoShape">
                      <a:avLst/>
                    </a:prstTxWarp>
                    <a:spAutoFit/>
                  </a:bodyPr>
                  <a:lstStyle/>
                  <a:p>
                    <a:r>
                      <a:rPr lang="en-US" sz="1000">
                        <a:solidFill>
                          <a:srgbClr val="FFFFCC"/>
                        </a:solidFill>
                        <a:latin typeface="Arial"/>
                      </a:rPr>
                      <a:t>S</a:t>
                    </a:r>
                    <a:endParaRPr sz="1000" noProof="1">
                      <a:solidFill>
                        <a:srgbClr val="FFFFCC"/>
                      </a:solidFill>
                      <a:latin typeface="Arial"/>
                    </a:endParaRPr>
                  </a:p>
                </p:txBody>
              </p:sp>
            </p:grpSp>
            <p:sp>
              <p:nvSpPr>
                <p:cNvPr id="133" name="Rectangle 82"/>
                <p:cNvSpPr>
                  <a:spLocks noChangeArrowheads="1"/>
                </p:cNvSpPr>
                <p:nvPr/>
              </p:nvSpPr>
              <p:spPr bwMode="auto">
                <a:xfrm>
                  <a:off x="3336" y="819"/>
                  <a:ext cx="188" cy="104"/>
                </a:xfrm>
                <a:prstGeom prst="rect">
                  <a:avLst/>
                </a:prstGeom>
                <a:noFill/>
                <a:ln w="9525">
                  <a:noFill/>
                  <a:miter lim="800000"/>
                  <a:headEnd/>
                  <a:tailEnd/>
                </a:ln>
              </p:spPr>
              <p:txBody>
                <a:bodyPr wrap="square">
                  <a:prstTxWarp prst="textNoShape">
                    <a:avLst/>
                  </a:prstTxWarp>
                  <a:spAutoFit/>
                </a:bodyPr>
                <a:lstStyle/>
                <a:p>
                  <a:r>
                    <a:rPr lang="en-US" sz="1000">
                      <a:solidFill>
                        <a:srgbClr val="FFFFCC"/>
                      </a:solidFill>
                      <a:latin typeface="Arial"/>
                    </a:rPr>
                    <a:t>N</a:t>
                  </a:r>
                  <a:endParaRPr sz="1000" noProof="1">
                    <a:solidFill>
                      <a:srgbClr val="FFFFCC"/>
                    </a:solidFill>
                    <a:latin typeface="Arial"/>
                  </a:endParaRPr>
                </a:p>
              </p:txBody>
            </p:sp>
            <p:sp>
              <p:nvSpPr>
                <p:cNvPr id="134" name="Rectangle 83"/>
                <p:cNvSpPr>
                  <a:spLocks noChangeArrowheads="1"/>
                </p:cNvSpPr>
                <p:nvPr/>
              </p:nvSpPr>
              <p:spPr bwMode="auto">
                <a:xfrm>
                  <a:off x="3346" y="1238"/>
                  <a:ext cx="184" cy="104"/>
                </a:xfrm>
                <a:prstGeom prst="rect">
                  <a:avLst/>
                </a:prstGeom>
                <a:noFill/>
                <a:ln w="9525">
                  <a:noFill/>
                  <a:miter lim="800000"/>
                  <a:headEnd/>
                  <a:tailEnd/>
                </a:ln>
              </p:spPr>
              <p:txBody>
                <a:bodyPr wrap="square">
                  <a:prstTxWarp prst="textNoShape">
                    <a:avLst/>
                  </a:prstTxWarp>
                  <a:spAutoFit/>
                </a:bodyPr>
                <a:lstStyle/>
                <a:p>
                  <a:r>
                    <a:rPr lang="en-US" sz="1000">
                      <a:solidFill>
                        <a:srgbClr val="FFFFCC"/>
                      </a:solidFill>
                      <a:latin typeface="Arial"/>
                    </a:rPr>
                    <a:t>S</a:t>
                  </a:r>
                  <a:endParaRPr sz="1000" noProof="1">
                    <a:solidFill>
                      <a:srgbClr val="FFFFCC"/>
                    </a:solidFill>
                    <a:latin typeface="Arial"/>
                  </a:endParaRPr>
                </a:p>
              </p:txBody>
            </p:sp>
          </p:grpSp>
          <p:grpSp>
            <p:nvGrpSpPr>
              <p:cNvPr id="113" name="Group 84"/>
              <p:cNvGrpSpPr>
                <a:grpSpLocks/>
              </p:cNvGrpSpPr>
              <p:nvPr/>
            </p:nvGrpSpPr>
            <p:grpSpPr bwMode="auto">
              <a:xfrm>
                <a:off x="1589" y="980"/>
                <a:ext cx="316" cy="272"/>
                <a:chOff x="1054" y="1025"/>
                <a:chExt cx="342" cy="272"/>
              </a:xfrm>
            </p:grpSpPr>
            <p:sp>
              <p:nvSpPr>
                <p:cNvPr id="130" name="Oval 85"/>
                <p:cNvSpPr>
                  <a:spLocks noChangeArrowheads="1"/>
                </p:cNvSpPr>
                <p:nvPr/>
              </p:nvSpPr>
              <p:spPr bwMode="auto">
                <a:xfrm>
                  <a:off x="1352" y="1025"/>
                  <a:ext cx="44" cy="46"/>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31" name="Oval 86"/>
                <p:cNvSpPr>
                  <a:spLocks noChangeArrowheads="1"/>
                </p:cNvSpPr>
                <p:nvPr/>
              </p:nvSpPr>
              <p:spPr bwMode="auto">
                <a:xfrm>
                  <a:off x="1054" y="1208"/>
                  <a:ext cx="86" cy="89"/>
                </a:xfrm>
                <a:prstGeom prst="ellipse">
                  <a:avLst/>
                </a:prstGeom>
                <a:gradFill rotWithShape="0">
                  <a:gsLst>
                    <a:gs pos="0">
                      <a:srgbClr val="760000"/>
                    </a:gs>
                    <a:gs pos="100000">
                      <a:srgbClr val="FF0000"/>
                    </a:gs>
                  </a:gsLst>
                  <a:path path="shape">
                    <a:fillToRect l="50000" t="50000" r="50000" b="50000"/>
                  </a:path>
                </a:gradFill>
                <a:ln w="9525">
                  <a:round/>
                  <a:headEnd/>
                  <a:tailEnd/>
                </a:ln>
                <a:scene3d>
                  <a:camera prst="legacyPerspectiveTopRight">
                    <a:rot lat="21299986" lon="21299986" rev="0"/>
                  </a:camera>
                  <a:lightRig rig="legacyFlat3" dir="b"/>
                </a:scene3d>
                <a:sp3d extrusionH="121893000" prstMaterial="legacyMatte">
                  <a:bevelT w="13500" h="13500" prst="angle"/>
                  <a:bevelB w="13500" h="13500" prst="angle"/>
                  <a:extrusionClr>
                    <a:srgbClr val="FF0000"/>
                  </a:extrusionClr>
                </a:sp3d>
              </p:spPr>
              <p:txBody>
                <a:bodyPr wrap="none" anchor="ctr">
                  <a:prstTxWarp prst="textNoShape">
                    <a:avLst/>
                  </a:prstTxWarp>
                  <a:flatTx/>
                </a:bodyPr>
                <a:lstStyle/>
                <a:p>
                  <a:endParaRPr lang="en-US" sz="1636">
                    <a:solidFill>
                      <a:srgbClr val="0055A0"/>
                    </a:solidFill>
                    <a:latin typeface="Arial"/>
                  </a:endParaRPr>
                </a:p>
              </p:txBody>
            </p:sp>
          </p:grpSp>
          <p:grpSp>
            <p:nvGrpSpPr>
              <p:cNvPr id="114" name="Group 87"/>
              <p:cNvGrpSpPr>
                <a:grpSpLocks/>
              </p:cNvGrpSpPr>
              <p:nvPr/>
            </p:nvGrpSpPr>
            <p:grpSpPr bwMode="auto">
              <a:xfrm>
                <a:off x="2702" y="1065"/>
                <a:ext cx="328" cy="472"/>
                <a:chOff x="2260" y="1110"/>
                <a:chExt cx="355" cy="472"/>
              </a:xfrm>
            </p:grpSpPr>
            <p:sp>
              <p:nvSpPr>
                <p:cNvPr id="120" name="Line 88"/>
                <p:cNvSpPr>
                  <a:spLocks noChangeShapeType="1"/>
                </p:cNvSpPr>
                <p:nvPr/>
              </p:nvSpPr>
              <p:spPr bwMode="auto">
                <a:xfrm>
                  <a:off x="2260" y="1110"/>
                  <a:ext cx="185" cy="298"/>
                </a:xfrm>
                <a:prstGeom prst="line">
                  <a:avLst/>
                </a:prstGeom>
                <a:noFill/>
                <a:ln w="0">
                  <a:solidFill>
                    <a:srgbClr val="99CCFF"/>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1" name="Oval 89"/>
                <p:cNvSpPr>
                  <a:spLocks noChangeArrowheads="1"/>
                </p:cNvSpPr>
                <p:nvPr/>
              </p:nvSpPr>
              <p:spPr bwMode="auto">
                <a:xfrm>
                  <a:off x="2267" y="1385"/>
                  <a:ext cx="44" cy="45"/>
                </a:xfrm>
                <a:prstGeom prst="ellipse">
                  <a:avLst/>
                </a:prstGeom>
                <a:gradFill rotWithShape="1">
                  <a:gsLst>
                    <a:gs pos="0">
                      <a:srgbClr val="009999"/>
                    </a:gs>
                    <a:gs pos="100000">
                      <a:srgbClr val="004747"/>
                    </a:gs>
                  </a:gsLst>
                  <a:path path="shape">
                    <a:fillToRect l="50000" t="50000" r="50000" b="50000"/>
                  </a:path>
                </a:grad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2" name="Oval 90"/>
                <p:cNvSpPr>
                  <a:spLocks noChangeArrowheads="1"/>
                </p:cNvSpPr>
                <p:nvPr/>
              </p:nvSpPr>
              <p:spPr bwMode="auto">
                <a:xfrm>
                  <a:off x="2571" y="1385"/>
                  <a:ext cx="44" cy="45"/>
                </a:xfrm>
                <a:prstGeom prst="ellipse">
                  <a:avLst/>
                </a:prstGeom>
                <a:gradFill rotWithShape="1">
                  <a:gsLst>
                    <a:gs pos="0">
                      <a:srgbClr val="FF6600"/>
                    </a:gs>
                    <a:gs pos="100000">
                      <a:srgbClr val="762F00"/>
                    </a:gs>
                  </a:gsLst>
                  <a:path path="shape">
                    <a:fillToRect l="50000" t="50000" r="50000" b="50000"/>
                  </a:path>
                </a:gradFill>
                <a:ln w="0">
                  <a:solidFill>
                    <a:srgbClr val="0000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3" name="Line 91"/>
                <p:cNvSpPr>
                  <a:spLocks noChangeShapeType="1"/>
                </p:cNvSpPr>
                <p:nvPr/>
              </p:nvSpPr>
              <p:spPr bwMode="auto">
                <a:xfrm flipH="1" flipV="1">
                  <a:off x="2445" y="1408"/>
                  <a:ext cx="126" cy="0"/>
                </a:xfrm>
                <a:prstGeom prst="line">
                  <a:avLst/>
                </a:prstGeom>
                <a:noFill/>
                <a:ln w="0">
                  <a:solidFill>
                    <a:srgbClr val="FF6600"/>
                  </a:solidFill>
                  <a:round/>
                  <a:headEnd/>
                  <a:tailEnd type="triangle" w="med" len="med"/>
                </a:ln>
              </p:spPr>
              <p:txBody>
                <a:bodyPr wrap="none" anchor="ctr">
                  <a:prstTxWarp prst="textNoShape">
                    <a:avLst/>
                  </a:prstTxWarp>
                </a:bodyPr>
                <a:lstStyle/>
                <a:p>
                  <a:endParaRPr lang="en-US" sz="1636">
                    <a:solidFill>
                      <a:srgbClr val="0055A0"/>
                    </a:solidFill>
                    <a:latin typeface="Arial"/>
                  </a:endParaRPr>
                </a:p>
              </p:txBody>
            </p:sp>
            <p:sp>
              <p:nvSpPr>
                <p:cNvPr id="124" name="Line 92"/>
                <p:cNvSpPr>
                  <a:spLocks noChangeShapeType="1"/>
                </p:cNvSpPr>
                <p:nvPr/>
              </p:nvSpPr>
              <p:spPr bwMode="auto">
                <a:xfrm>
                  <a:off x="2311" y="1408"/>
                  <a:ext cx="134" cy="0"/>
                </a:xfrm>
                <a:prstGeom prst="line">
                  <a:avLst/>
                </a:prstGeom>
                <a:noFill/>
                <a:ln w="0">
                  <a:solidFill>
                    <a:srgbClr val="009999"/>
                  </a:solidFill>
                  <a:round/>
                  <a:headEnd/>
                  <a:tailEnd type="triangle" w="med" len="med"/>
                </a:ln>
              </p:spPr>
              <p:txBody>
                <a:bodyPr wrap="none" anchor="ctr">
                  <a:prstTxWarp prst="textNoShape">
                    <a:avLst/>
                  </a:prstTxWarp>
                </a:bodyPr>
                <a:lstStyle/>
                <a:p>
                  <a:endParaRPr lang="en-US" sz="1636">
                    <a:solidFill>
                      <a:srgbClr val="0055A0"/>
                    </a:solidFill>
                    <a:latin typeface="Arial"/>
                  </a:endParaRPr>
                </a:p>
              </p:txBody>
            </p:sp>
            <p:sp>
              <p:nvSpPr>
                <p:cNvPr id="125" name="Line 93"/>
                <p:cNvSpPr>
                  <a:spLocks noChangeShapeType="1"/>
                </p:cNvSpPr>
                <p:nvPr/>
              </p:nvSpPr>
              <p:spPr bwMode="auto">
                <a:xfrm>
                  <a:off x="2260" y="1215"/>
                  <a:ext cx="185" cy="193"/>
                </a:xfrm>
                <a:prstGeom prst="line">
                  <a:avLst/>
                </a:prstGeom>
                <a:noFill/>
                <a:ln w="0">
                  <a:solidFill>
                    <a:srgbClr val="FF66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6" name="Line 94"/>
                <p:cNvSpPr>
                  <a:spLocks noChangeShapeType="1"/>
                </p:cNvSpPr>
                <p:nvPr/>
              </p:nvSpPr>
              <p:spPr bwMode="auto">
                <a:xfrm>
                  <a:off x="2379" y="1178"/>
                  <a:ext cx="66" cy="230"/>
                </a:xfrm>
                <a:prstGeom prst="line">
                  <a:avLst/>
                </a:prstGeom>
                <a:noFill/>
                <a:ln w="0">
                  <a:solidFill>
                    <a:srgbClr val="00FF00"/>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7" name="Line 95"/>
                <p:cNvSpPr>
                  <a:spLocks noChangeShapeType="1"/>
                </p:cNvSpPr>
                <p:nvPr/>
              </p:nvSpPr>
              <p:spPr bwMode="auto">
                <a:xfrm flipH="1">
                  <a:off x="2379" y="1408"/>
                  <a:ext cx="66" cy="111"/>
                </a:xfrm>
                <a:prstGeom prst="line">
                  <a:avLst/>
                </a:prstGeom>
                <a:noFill/>
                <a:ln w="0">
                  <a:solidFill>
                    <a:srgbClr val="0000FF"/>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8" name="Line 96"/>
                <p:cNvSpPr>
                  <a:spLocks noChangeShapeType="1"/>
                </p:cNvSpPr>
                <p:nvPr/>
              </p:nvSpPr>
              <p:spPr bwMode="auto">
                <a:xfrm>
                  <a:off x="2445" y="1408"/>
                  <a:ext cx="80" cy="174"/>
                </a:xfrm>
                <a:prstGeom prst="line">
                  <a:avLst/>
                </a:prstGeom>
                <a:noFill/>
                <a:ln w="0">
                  <a:solidFill>
                    <a:srgbClr val="FF00FF"/>
                  </a:solidFill>
                  <a:round/>
                  <a:headEnd/>
                  <a:tailEnd/>
                </a:ln>
              </p:spPr>
              <p:txBody>
                <a:bodyPr wrap="none" anchor="ctr">
                  <a:prstTxWarp prst="textNoShape">
                    <a:avLst/>
                  </a:prstTxWarp>
                </a:bodyPr>
                <a:lstStyle/>
                <a:p>
                  <a:endParaRPr lang="en-US" sz="1636">
                    <a:solidFill>
                      <a:srgbClr val="0055A0"/>
                    </a:solidFill>
                    <a:latin typeface="Arial"/>
                  </a:endParaRPr>
                </a:p>
              </p:txBody>
            </p:sp>
            <p:sp>
              <p:nvSpPr>
                <p:cNvPr id="129" name="Line 97"/>
                <p:cNvSpPr>
                  <a:spLocks noChangeShapeType="1"/>
                </p:cNvSpPr>
                <p:nvPr/>
              </p:nvSpPr>
              <p:spPr bwMode="auto">
                <a:xfrm>
                  <a:off x="2445" y="1408"/>
                  <a:ext cx="80" cy="77"/>
                </a:xfrm>
                <a:prstGeom prst="line">
                  <a:avLst/>
                </a:prstGeom>
                <a:noFill/>
                <a:ln w="0">
                  <a:solidFill>
                    <a:srgbClr val="FF0000"/>
                  </a:solidFill>
                  <a:round/>
                  <a:headEnd/>
                  <a:tailEnd/>
                </a:ln>
              </p:spPr>
              <p:txBody>
                <a:bodyPr wrap="none" anchor="ctr">
                  <a:prstTxWarp prst="textNoShape">
                    <a:avLst/>
                  </a:prstTxWarp>
                </a:bodyPr>
                <a:lstStyle/>
                <a:p>
                  <a:endParaRPr lang="en-US" sz="1636">
                    <a:solidFill>
                      <a:srgbClr val="0055A0"/>
                    </a:solidFill>
                    <a:latin typeface="Arial"/>
                  </a:endParaRPr>
                </a:p>
              </p:txBody>
            </p:sp>
          </p:grpSp>
          <p:grpSp>
            <p:nvGrpSpPr>
              <p:cNvPr id="115" name="Group 98"/>
              <p:cNvGrpSpPr>
                <a:grpSpLocks/>
              </p:cNvGrpSpPr>
              <p:nvPr/>
            </p:nvGrpSpPr>
            <p:grpSpPr bwMode="auto">
              <a:xfrm>
                <a:off x="2386" y="586"/>
                <a:ext cx="923" cy="247"/>
                <a:chOff x="2081" y="631"/>
                <a:chExt cx="677" cy="247"/>
              </a:xfrm>
            </p:grpSpPr>
            <p:grpSp>
              <p:nvGrpSpPr>
                <p:cNvPr id="116" name="Group 99"/>
                <p:cNvGrpSpPr>
                  <a:grpSpLocks/>
                </p:cNvGrpSpPr>
                <p:nvPr/>
              </p:nvGrpSpPr>
              <p:grpSpPr bwMode="auto">
                <a:xfrm>
                  <a:off x="2310" y="770"/>
                  <a:ext cx="220" cy="108"/>
                  <a:chOff x="2737" y="1615"/>
                  <a:chExt cx="281" cy="133"/>
                </a:xfrm>
              </p:grpSpPr>
              <p:sp>
                <p:nvSpPr>
                  <p:cNvPr id="118" name="Rectangle 10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sz="1636">
                      <a:solidFill>
                        <a:srgbClr val="0055A0"/>
                      </a:solidFill>
                      <a:latin typeface="Arial"/>
                    </a:endParaRPr>
                  </a:p>
                </p:txBody>
              </p:sp>
              <p:sp>
                <p:nvSpPr>
                  <p:cNvPr id="119" name="Line 101"/>
                  <p:cNvSpPr>
                    <a:spLocks noChangeShapeType="1"/>
                  </p:cNvSpPr>
                  <p:nvPr/>
                </p:nvSpPr>
                <p:spPr bwMode="auto">
                  <a:xfrm flipH="1">
                    <a:off x="2774" y="1685"/>
                    <a:ext cx="207" cy="0"/>
                  </a:xfrm>
                  <a:prstGeom prst="line">
                    <a:avLst/>
                  </a:prstGeom>
                  <a:noFill/>
                  <a:ln w="9525">
                    <a:solidFill>
                      <a:srgbClr val="0000FF"/>
                    </a:solidFill>
                    <a:round/>
                    <a:headEnd/>
                    <a:tailEnd type="triangle" w="sm" len="sm"/>
                  </a:ln>
                </p:spPr>
                <p:txBody>
                  <a:bodyPr>
                    <a:prstTxWarp prst="textNoShape">
                      <a:avLst/>
                    </a:prstTxWarp>
                  </a:bodyPr>
                  <a:lstStyle/>
                  <a:p>
                    <a:endParaRPr lang="en-US" sz="1636">
                      <a:solidFill>
                        <a:srgbClr val="0055A0"/>
                      </a:solidFill>
                      <a:latin typeface="Arial"/>
                    </a:endParaRPr>
                  </a:p>
                </p:txBody>
              </p:sp>
            </p:grpSp>
            <p:sp>
              <p:nvSpPr>
                <p:cNvPr id="117" name="Text Box 102"/>
                <p:cNvSpPr txBox="1">
                  <a:spLocks noChangeArrowheads="1"/>
                </p:cNvSpPr>
                <p:nvPr/>
              </p:nvSpPr>
              <p:spPr bwMode="auto">
                <a:xfrm>
                  <a:off x="2081" y="631"/>
                  <a:ext cx="677" cy="116"/>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182" dirty="0">
                      <a:solidFill>
                        <a:srgbClr val="0055A0"/>
                      </a:solidFill>
                      <a:latin typeface="Arial"/>
                    </a:rPr>
                    <a:t>accelerating cavities</a:t>
                  </a:r>
                </a:p>
              </p:txBody>
            </p:sp>
          </p:grpSp>
        </p:grpSp>
        <p:sp>
          <p:nvSpPr>
            <p:cNvPr id="4" name="Text Box 102">
              <a:extLst>
                <a:ext uri="{FF2B5EF4-FFF2-40B4-BE49-F238E27FC236}">
                  <a16:creationId xmlns:a16="http://schemas.microsoft.com/office/drawing/2014/main" id="{4D9DED21-A743-01DC-8438-26E9A9D099D1}"/>
                </a:ext>
              </a:extLst>
            </p:cNvPr>
            <p:cNvSpPr txBox="1">
              <a:spLocks noChangeArrowheads="1"/>
            </p:cNvSpPr>
            <p:nvPr/>
          </p:nvSpPr>
          <p:spPr bwMode="auto">
            <a:xfrm>
              <a:off x="8332300" y="147964"/>
              <a:ext cx="812137" cy="274057"/>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sz="1182" dirty="0">
                  <a:solidFill>
                    <a:srgbClr val="0055A0"/>
                  </a:solidFill>
                  <a:latin typeface="Arial"/>
                </a:rPr>
                <a:t>magnets</a:t>
              </a:r>
            </a:p>
          </p:txBody>
        </p:sp>
      </p:grpSp>
      <p:sp>
        <p:nvSpPr>
          <p:cNvPr id="7" name="TextBox 6">
            <a:extLst>
              <a:ext uri="{FF2B5EF4-FFF2-40B4-BE49-F238E27FC236}">
                <a16:creationId xmlns:a16="http://schemas.microsoft.com/office/drawing/2014/main" id="{F9E331F4-3117-F733-0E9E-439B1042D986}"/>
              </a:ext>
            </a:extLst>
          </p:cNvPr>
          <p:cNvSpPr txBox="1"/>
          <p:nvPr/>
        </p:nvSpPr>
        <p:spPr>
          <a:xfrm>
            <a:off x="1820427" y="5667911"/>
            <a:ext cx="8551146" cy="400110"/>
          </a:xfrm>
          <a:prstGeom prst="rect">
            <a:avLst/>
          </a:prstGeom>
          <a:noFill/>
        </p:spPr>
        <p:txBody>
          <a:bodyPr wrap="square">
            <a:spAutoFit/>
          </a:bodyPr>
          <a:lstStyle/>
          <a:p>
            <a:pPr algn="ctr"/>
            <a:r>
              <a:rPr lang="en-US" sz="2000" b="1" dirty="0">
                <a:solidFill>
                  <a:srgbClr val="FF0000"/>
                </a:solidFill>
                <a:latin typeface="Arial"/>
              </a:rPr>
              <a:t>The muon collider is part of the European Accelerator R&amp;D Roadmap</a:t>
            </a:r>
          </a:p>
        </p:txBody>
      </p:sp>
      <p:sp>
        <p:nvSpPr>
          <p:cNvPr id="8" name="TextBox 7">
            <a:extLst>
              <a:ext uri="{FF2B5EF4-FFF2-40B4-BE49-F238E27FC236}">
                <a16:creationId xmlns:a16="http://schemas.microsoft.com/office/drawing/2014/main" id="{BF3097B4-909C-3E7A-8817-86C092695D1D}"/>
              </a:ext>
            </a:extLst>
          </p:cNvPr>
          <p:cNvSpPr txBox="1"/>
          <p:nvPr/>
        </p:nvSpPr>
        <p:spPr>
          <a:xfrm>
            <a:off x="8414185" y="6212787"/>
            <a:ext cx="1053494" cy="600164"/>
          </a:xfrm>
          <a:prstGeom prst="rect">
            <a:avLst/>
          </a:prstGeom>
          <a:noFill/>
        </p:spPr>
        <p:txBody>
          <a:bodyPr wrap="none" rtlCol="0">
            <a:spAutoFit/>
          </a:bodyPr>
          <a:lstStyle/>
          <a:p>
            <a:r>
              <a:rPr lang="en-US" sz="1100" dirty="0">
                <a:solidFill>
                  <a:prstClr val="white"/>
                </a:solidFill>
                <a:latin typeface="Arial"/>
              </a:rPr>
              <a:t>e</a:t>
            </a:r>
            <a:r>
              <a:rPr lang="en-US" sz="1100" baseline="30000" dirty="0">
                <a:solidFill>
                  <a:prstClr val="white"/>
                </a:solidFill>
                <a:latin typeface="Arial"/>
              </a:rPr>
              <a:t>-</a:t>
            </a:r>
            <a:r>
              <a:rPr lang="en-CH" sz="1100" dirty="0">
                <a:solidFill>
                  <a:prstClr val="white"/>
                </a:solidFill>
                <a:latin typeface="Arial"/>
              </a:rPr>
              <a:t>: 0.511 MeV</a:t>
            </a:r>
          </a:p>
          <a:p>
            <a:r>
              <a:rPr lang="en-US" sz="1100" dirty="0">
                <a:solidFill>
                  <a:prstClr val="white"/>
                </a:solidFill>
                <a:latin typeface="Symbol" pitchFamily="2" charset="2"/>
              </a:rPr>
              <a:t>m</a:t>
            </a:r>
            <a:r>
              <a:rPr lang="en-CH" sz="1100" dirty="0">
                <a:solidFill>
                  <a:prstClr val="white"/>
                </a:solidFill>
                <a:latin typeface="Arial"/>
              </a:rPr>
              <a:t>: 106 MeV</a:t>
            </a:r>
          </a:p>
          <a:p>
            <a:r>
              <a:rPr lang="en-US" sz="1100" dirty="0">
                <a:solidFill>
                  <a:prstClr val="white"/>
                </a:solidFill>
                <a:latin typeface="Arial"/>
              </a:rPr>
              <a:t>p</a:t>
            </a:r>
            <a:r>
              <a:rPr lang="en-CH" sz="1100" baseline="30000" dirty="0">
                <a:solidFill>
                  <a:prstClr val="white"/>
                </a:solidFill>
                <a:latin typeface="Arial"/>
              </a:rPr>
              <a:t>+</a:t>
            </a:r>
            <a:r>
              <a:rPr lang="en-CH" sz="1100" dirty="0">
                <a:solidFill>
                  <a:prstClr val="white"/>
                </a:solidFill>
                <a:latin typeface="Arial"/>
              </a:rPr>
              <a:t>: 938 MeV</a:t>
            </a:r>
          </a:p>
        </p:txBody>
      </p:sp>
      <p:sp>
        <p:nvSpPr>
          <p:cNvPr id="9" name="Slide Number Placeholder 5">
            <a:extLst>
              <a:ext uri="{FF2B5EF4-FFF2-40B4-BE49-F238E27FC236}">
                <a16:creationId xmlns:a16="http://schemas.microsoft.com/office/drawing/2014/main" id="{9DF203AC-7C8E-7273-C151-96263F21C316}"/>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46</a:t>
            </a:fld>
            <a:endParaRPr lang="en-US" dirty="0">
              <a:solidFill>
                <a:srgbClr val="0055A0">
                  <a:tint val="75000"/>
                </a:srgbClr>
              </a:solidFill>
              <a:latin typeface="Arial"/>
            </a:endParaRPr>
          </a:p>
        </p:txBody>
      </p:sp>
    </p:spTree>
    <p:extLst>
      <p:ext uri="{BB962C8B-B14F-4D97-AF65-F5344CB8AC3E}">
        <p14:creationId xmlns:p14="http://schemas.microsoft.com/office/powerpoint/2010/main" val="272115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3" grpId="0"/>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p4.tiff">
            <a:extLst>
              <a:ext uri="{FF2B5EF4-FFF2-40B4-BE49-F238E27FC236}">
                <a16:creationId xmlns:a16="http://schemas.microsoft.com/office/drawing/2014/main" id="{C78F7BAC-3925-522F-9A78-A2AFA1F89B0A}"/>
              </a:ext>
            </a:extLst>
          </p:cNvPr>
          <p:cNvPicPr>
            <a:picLocks noChangeAspect="1"/>
          </p:cNvPicPr>
          <p:nvPr/>
        </p:nvPicPr>
        <p:blipFill>
          <a:blip r:embed="rId2"/>
          <a:srcRect b="50107"/>
          <a:stretch>
            <a:fillRect/>
          </a:stretch>
        </p:blipFill>
        <p:spPr>
          <a:xfrm>
            <a:off x="1523228" y="1951821"/>
            <a:ext cx="9135341" cy="2259717"/>
          </a:xfrm>
          <a:prstGeom prst="rect">
            <a:avLst/>
          </a:prstGeom>
        </p:spPr>
      </p:pic>
      <p:sp>
        <p:nvSpPr>
          <p:cNvPr id="2" name="Title 1"/>
          <p:cNvSpPr>
            <a:spLocks noGrp="1"/>
          </p:cNvSpPr>
          <p:nvPr>
            <p:ph type="title"/>
          </p:nvPr>
        </p:nvSpPr>
        <p:spPr>
          <a:xfrm>
            <a:off x="1985098" y="0"/>
            <a:ext cx="8221807" cy="519530"/>
          </a:xfrm>
        </p:spPr>
        <p:txBody>
          <a:bodyPr>
            <a:noAutofit/>
          </a:bodyPr>
          <a:lstStyle/>
          <a:p>
            <a:r>
              <a:rPr lang="en-US" sz="3182" dirty="0"/>
              <a:t>Proton-driven </a:t>
            </a:r>
            <a:r>
              <a:rPr lang="en-US" sz="3182" dirty="0" err="1"/>
              <a:t>Muon</a:t>
            </a:r>
            <a:r>
              <a:rPr lang="en-US" sz="3182" dirty="0"/>
              <a:t> Collider Concept</a:t>
            </a:r>
          </a:p>
        </p:txBody>
      </p:sp>
      <p:sp>
        <p:nvSpPr>
          <p:cNvPr id="13" name="Slide Number Placeholder 9">
            <a:extLst>
              <a:ext uri="{FF2B5EF4-FFF2-40B4-BE49-F238E27FC236}">
                <a16:creationId xmlns:a16="http://schemas.microsoft.com/office/drawing/2014/main" id="{99DE4627-ED1E-C864-E476-6A11E3F2BCD6}"/>
              </a:ext>
            </a:extLst>
          </p:cNvPr>
          <p:cNvSpPr>
            <a:spLocks noGrp="1"/>
          </p:cNvSpPr>
          <p:nvPr>
            <p:ph type="sldNum" sz="quarter" idx="12"/>
          </p:nvPr>
        </p:nvSpPr>
        <p:spPr>
          <a:xfrm>
            <a:off x="10288859" y="7219015"/>
            <a:ext cx="446616" cy="282893"/>
          </a:xfrm>
          <a:prstGeom prst="rect">
            <a:avLst/>
          </a:prstGeom>
        </p:spPr>
        <p:txBody>
          <a:bodyPr vert="horz" lIns="100381" tIns="50191" rIns="100381" bIns="50191" rtlCol="0" anchor="ctr"/>
          <a:lstStyle>
            <a:defPPr>
              <a:defRPr lang="en-US"/>
            </a:defPPr>
            <a:lvl1pPr marL="0" algn="r" defTabSz="501915" rtl="0" eaLnBrk="1" latinLnBrk="0" hangingPunct="1">
              <a:defRPr sz="1300" kern="1200">
                <a:solidFill>
                  <a:schemeClr val="bg1"/>
                </a:solidFill>
                <a:latin typeface="+mn-lt"/>
                <a:ea typeface="+mn-ea"/>
                <a:cs typeface="+mn-cs"/>
              </a:defRPr>
            </a:lvl1pPr>
            <a:lvl2pPr marL="501915" algn="l" defTabSz="501915" rtl="0" eaLnBrk="1" latinLnBrk="0" hangingPunct="1">
              <a:defRPr sz="2000" kern="1200">
                <a:solidFill>
                  <a:schemeClr val="tx1"/>
                </a:solidFill>
                <a:latin typeface="+mn-lt"/>
                <a:ea typeface="+mn-ea"/>
                <a:cs typeface="+mn-cs"/>
              </a:defRPr>
            </a:lvl2pPr>
            <a:lvl3pPr marL="1003828" algn="l" defTabSz="501915" rtl="0" eaLnBrk="1" latinLnBrk="0" hangingPunct="1">
              <a:defRPr sz="2000" kern="1200">
                <a:solidFill>
                  <a:schemeClr val="tx1"/>
                </a:solidFill>
                <a:latin typeface="+mn-lt"/>
                <a:ea typeface="+mn-ea"/>
                <a:cs typeface="+mn-cs"/>
              </a:defRPr>
            </a:lvl3pPr>
            <a:lvl4pPr marL="1505744" algn="l" defTabSz="501915" rtl="0" eaLnBrk="1" latinLnBrk="0" hangingPunct="1">
              <a:defRPr sz="2000" kern="1200">
                <a:solidFill>
                  <a:schemeClr val="tx1"/>
                </a:solidFill>
                <a:latin typeface="+mn-lt"/>
                <a:ea typeface="+mn-ea"/>
                <a:cs typeface="+mn-cs"/>
              </a:defRPr>
            </a:lvl4pPr>
            <a:lvl5pPr marL="2007654" algn="l" defTabSz="501915" rtl="0" eaLnBrk="1" latinLnBrk="0" hangingPunct="1">
              <a:defRPr sz="2000" kern="1200">
                <a:solidFill>
                  <a:schemeClr val="tx1"/>
                </a:solidFill>
                <a:latin typeface="+mn-lt"/>
                <a:ea typeface="+mn-ea"/>
                <a:cs typeface="+mn-cs"/>
              </a:defRPr>
            </a:lvl5pPr>
            <a:lvl6pPr marL="2509567" algn="l" defTabSz="501915" rtl="0" eaLnBrk="1" latinLnBrk="0" hangingPunct="1">
              <a:defRPr sz="2000" kern="1200">
                <a:solidFill>
                  <a:schemeClr val="tx1"/>
                </a:solidFill>
                <a:latin typeface="+mn-lt"/>
                <a:ea typeface="+mn-ea"/>
                <a:cs typeface="+mn-cs"/>
              </a:defRPr>
            </a:lvl6pPr>
            <a:lvl7pPr marL="3011485" algn="l" defTabSz="501915" rtl="0" eaLnBrk="1" latinLnBrk="0" hangingPunct="1">
              <a:defRPr sz="2000" kern="1200">
                <a:solidFill>
                  <a:schemeClr val="tx1"/>
                </a:solidFill>
                <a:latin typeface="+mn-lt"/>
                <a:ea typeface="+mn-ea"/>
                <a:cs typeface="+mn-cs"/>
              </a:defRPr>
            </a:lvl7pPr>
            <a:lvl8pPr marL="3513397" algn="l" defTabSz="501915" rtl="0" eaLnBrk="1" latinLnBrk="0" hangingPunct="1">
              <a:defRPr sz="2000" kern="1200">
                <a:solidFill>
                  <a:schemeClr val="tx1"/>
                </a:solidFill>
                <a:latin typeface="+mn-lt"/>
                <a:ea typeface="+mn-ea"/>
                <a:cs typeface="+mn-cs"/>
              </a:defRPr>
            </a:lvl8pPr>
            <a:lvl9pPr marL="4015309" algn="l" defTabSz="501915" rtl="0" eaLnBrk="1" latinLnBrk="0" hangingPunct="1">
              <a:defRPr sz="2000" kern="1200">
                <a:solidFill>
                  <a:schemeClr val="tx1"/>
                </a:solidFill>
                <a:latin typeface="+mn-lt"/>
                <a:ea typeface="+mn-ea"/>
                <a:cs typeface="+mn-cs"/>
              </a:defRPr>
            </a:lvl9pPr>
          </a:lstStyle>
          <a:p>
            <a:fld id="{3478A56A-6164-B14D-A8F7-980D09C4DD92}" type="slidenum">
              <a:rPr lang="en-US">
                <a:solidFill>
                  <a:prstClr val="white"/>
                </a:solidFill>
                <a:latin typeface="Arial"/>
              </a:rPr>
              <a:pPr/>
              <a:t>47</a:t>
            </a:fld>
            <a:endParaRPr lang="en-US" dirty="0">
              <a:solidFill>
                <a:prstClr val="white"/>
              </a:solidFill>
              <a:latin typeface="Arial"/>
            </a:endParaRPr>
          </a:p>
        </p:txBody>
      </p:sp>
      <p:grpSp>
        <p:nvGrpSpPr>
          <p:cNvPr id="55" name="Group 54">
            <a:extLst>
              <a:ext uri="{FF2B5EF4-FFF2-40B4-BE49-F238E27FC236}">
                <a16:creationId xmlns:a16="http://schemas.microsoft.com/office/drawing/2014/main" id="{4FF96EDD-7058-06E8-CE79-C9EF4FB85522}"/>
              </a:ext>
            </a:extLst>
          </p:cNvPr>
          <p:cNvGrpSpPr/>
          <p:nvPr/>
        </p:nvGrpSpPr>
        <p:grpSpPr>
          <a:xfrm>
            <a:off x="3532266" y="665429"/>
            <a:ext cx="3706757" cy="1211350"/>
            <a:chOff x="2204328" y="1448763"/>
            <a:chExt cx="4077433" cy="1332485"/>
          </a:xfrm>
        </p:grpSpPr>
        <p:sp>
          <p:nvSpPr>
            <p:cNvPr id="12" name="TextBox 11">
              <a:extLst>
                <a:ext uri="{FF2B5EF4-FFF2-40B4-BE49-F238E27FC236}">
                  <a16:creationId xmlns:a16="http://schemas.microsoft.com/office/drawing/2014/main" id="{402A5D06-C5A5-A9B1-A44F-60C22FA101B6}"/>
                </a:ext>
              </a:extLst>
            </p:cNvPr>
            <p:cNvSpPr txBox="1"/>
            <p:nvPr/>
          </p:nvSpPr>
          <p:spPr>
            <a:xfrm>
              <a:off x="2204328" y="1448763"/>
              <a:ext cx="4077433" cy="963034"/>
            </a:xfrm>
            <a:prstGeom prst="rect">
              <a:avLst/>
            </a:prstGeom>
            <a:noFill/>
          </p:spPr>
          <p:txBody>
            <a:bodyPr wrap="square" lIns="91301" tIns="45651" rIns="91301" bIns="45651" rtlCol="0">
              <a:spAutoFit/>
            </a:bodyPr>
            <a:lstStyle/>
            <a:p>
              <a:pPr algn="ctr"/>
              <a:r>
                <a:rPr lang="en-US" sz="2545" dirty="0">
                  <a:solidFill>
                    <a:srgbClr val="FF0000"/>
                  </a:solidFill>
                  <a:latin typeface="Arial"/>
                </a:rPr>
                <a:t>Produce a low emittance muon beam…</a:t>
              </a:r>
            </a:p>
          </p:txBody>
        </p:sp>
        <p:sp>
          <p:nvSpPr>
            <p:cNvPr id="5" name="Right Brace 4">
              <a:extLst>
                <a:ext uri="{FF2B5EF4-FFF2-40B4-BE49-F238E27FC236}">
                  <a16:creationId xmlns:a16="http://schemas.microsoft.com/office/drawing/2014/main" id="{1BF266E2-01CD-44F1-9B17-AA4FFD52D939}"/>
                </a:ext>
              </a:extLst>
            </p:cNvPr>
            <p:cNvSpPr/>
            <p:nvPr/>
          </p:nvSpPr>
          <p:spPr>
            <a:xfrm rot="16200000">
              <a:off x="4071596" y="806374"/>
              <a:ext cx="342900" cy="3606848"/>
            </a:xfrm>
            <a:prstGeom prst="rightBrace">
              <a:avLst>
                <a:gd name="adj1" fmla="val 31666"/>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1636">
                <a:solidFill>
                  <a:srgbClr val="0055A0"/>
                </a:solidFill>
                <a:latin typeface="Arial"/>
              </a:endParaRPr>
            </a:p>
          </p:txBody>
        </p:sp>
      </p:grpSp>
      <p:grpSp>
        <p:nvGrpSpPr>
          <p:cNvPr id="57" name="Group 56">
            <a:extLst>
              <a:ext uri="{FF2B5EF4-FFF2-40B4-BE49-F238E27FC236}">
                <a16:creationId xmlns:a16="http://schemas.microsoft.com/office/drawing/2014/main" id="{FB9C9161-AD41-FC2A-33D0-4E6049383839}"/>
              </a:ext>
            </a:extLst>
          </p:cNvPr>
          <p:cNvGrpSpPr/>
          <p:nvPr/>
        </p:nvGrpSpPr>
        <p:grpSpPr>
          <a:xfrm>
            <a:off x="9076919" y="995052"/>
            <a:ext cx="1555972" cy="876203"/>
            <a:chOff x="8303447" y="1811348"/>
            <a:chExt cx="1711569" cy="963823"/>
          </a:xfrm>
        </p:grpSpPr>
        <p:sp>
          <p:nvSpPr>
            <p:cNvPr id="8" name="TextBox 7"/>
            <p:cNvSpPr txBox="1"/>
            <p:nvPr/>
          </p:nvSpPr>
          <p:spPr>
            <a:xfrm>
              <a:off x="8303447" y="1811348"/>
              <a:ext cx="1711569" cy="963033"/>
            </a:xfrm>
            <a:prstGeom prst="rect">
              <a:avLst/>
            </a:prstGeom>
            <a:noFill/>
          </p:spPr>
          <p:txBody>
            <a:bodyPr wrap="square" lIns="91301" tIns="45651" rIns="91301" bIns="45651" rtlCol="0">
              <a:spAutoFit/>
            </a:bodyPr>
            <a:lstStyle/>
            <a:p>
              <a:r>
                <a:rPr lang="en-US" sz="2545" dirty="0">
                  <a:solidFill>
                    <a:srgbClr val="FF0000"/>
                  </a:solidFill>
                  <a:latin typeface="Arial"/>
                </a:rPr>
                <a:t>… collide !</a:t>
              </a:r>
            </a:p>
          </p:txBody>
        </p:sp>
        <p:sp>
          <p:nvSpPr>
            <p:cNvPr id="6" name="Right Brace 5">
              <a:extLst>
                <a:ext uri="{FF2B5EF4-FFF2-40B4-BE49-F238E27FC236}">
                  <a16:creationId xmlns:a16="http://schemas.microsoft.com/office/drawing/2014/main" id="{7E99717C-9557-0896-C864-938BD5AA76B8}"/>
                </a:ext>
              </a:extLst>
            </p:cNvPr>
            <p:cNvSpPr/>
            <p:nvPr/>
          </p:nvSpPr>
          <p:spPr>
            <a:xfrm rot="16200000">
              <a:off x="9049304" y="1891805"/>
              <a:ext cx="342900" cy="1423831"/>
            </a:xfrm>
            <a:prstGeom prst="rightBrace">
              <a:avLst>
                <a:gd name="adj1" fmla="val 31666"/>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1636">
                <a:solidFill>
                  <a:srgbClr val="0055A0"/>
                </a:solidFill>
                <a:latin typeface="Arial"/>
              </a:endParaRPr>
            </a:p>
          </p:txBody>
        </p:sp>
      </p:grpSp>
      <p:grpSp>
        <p:nvGrpSpPr>
          <p:cNvPr id="56" name="Group 55">
            <a:extLst>
              <a:ext uri="{FF2B5EF4-FFF2-40B4-BE49-F238E27FC236}">
                <a16:creationId xmlns:a16="http://schemas.microsoft.com/office/drawing/2014/main" id="{31D69FAC-22BE-3002-5435-D982F9E5E1CF}"/>
              </a:ext>
            </a:extLst>
          </p:cNvPr>
          <p:cNvGrpSpPr/>
          <p:nvPr/>
        </p:nvGrpSpPr>
        <p:grpSpPr>
          <a:xfrm>
            <a:off x="6640469" y="4266930"/>
            <a:ext cx="3022245" cy="1195183"/>
            <a:chOff x="5623352" y="5410415"/>
            <a:chExt cx="3324469" cy="1314701"/>
          </a:xfrm>
        </p:grpSpPr>
        <p:sp>
          <p:nvSpPr>
            <p:cNvPr id="7" name="TextBox 6"/>
            <p:cNvSpPr txBox="1"/>
            <p:nvPr/>
          </p:nvSpPr>
          <p:spPr>
            <a:xfrm>
              <a:off x="5623352" y="5762083"/>
              <a:ext cx="3324469" cy="963033"/>
            </a:xfrm>
            <a:prstGeom prst="rect">
              <a:avLst/>
            </a:prstGeom>
            <a:noFill/>
          </p:spPr>
          <p:txBody>
            <a:bodyPr wrap="square" lIns="91301" tIns="45651" rIns="91301" bIns="45651" rtlCol="0">
              <a:spAutoFit/>
            </a:bodyPr>
            <a:lstStyle/>
            <a:p>
              <a:pPr algn="ctr"/>
              <a:r>
                <a:rPr lang="en-US" sz="2545" dirty="0">
                  <a:solidFill>
                    <a:srgbClr val="FF0000"/>
                  </a:solidFill>
                  <a:latin typeface="Arial"/>
                </a:rPr>
                <a:t>… accelerate muons…</a:t>
              </a:r>
            </a:p>
          </p:txBody>
        </p:sp>
        <p:sp>
          <p:nvSpPr>
            <p:cNvPr id="9" name="Right Brace 8">
              <a:extLst>
                <a:ext uri="{FF2B5EF4-FFF2-40B4-BE49-F238E27FC236}">
                  <a16:creationId xmlns:a16="http://schemas.microsoft.com/office/drawing/2014/main" id="{14F567CE-2AEA-E10A-1283-F5B82C3574EF}"/>
                </a:ext>
              </a:extLst>
            </p:cNvPr>
            <p:cNvSpPr/>
            <p:nvPr/>
          </p:nvSpPr>
          <p:spPr>
            <a:xfrm rot="5400000" flipV="1">
              <a:off x="7124082" y="4368557"/>
              <a:ext cx="342900" cy="2426616"/>
            </a:xfrm>
            <a:prstGeom prst="rightBrace">
              <a:avLst>
                <a:gd name="adj1" fmla="val 31666"/>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1636">
                <a:solidFill>
                  <a:srgbClr val="0055A0"/>
                </a:solidFill>
                <a:latin typeface="Arial"/>
              </a:endParaRPr>
            </a:p>
          </p:txBody>
        </p:sp>
      </p:grpSp>
      <p:pic>
        <p:nvPicPr>
          <p:cNvPr id="1026" name="Picture 2" descr="U.S. Muon Accelerator Program Activity Description">
            <a:extLst>
              <a:ext uri="{FF2B5EF4-FFF2-40B4-BE49-F238E27FC236}">
                <a16:creationId xmlns:a16="http://schemas.microsoft.com/office/drawing/2014/main" id="{95796704-F465-1C3C-4913-FE1D949FB508}"/>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510" t="6255" r="4807" b="3468"/>
          <a:stretch/>
        </p:blipFill>
        <p:spPr bwMode="auto">
          <a:xfrm>
            <a:off x="9762038" y="34125"/>
            <a:ext cx="842819" cy="938068"/>
          </a:xfrm>
          <a:prstGeom prst="rect">
            <a:avLst/>
          </a:prstGeom>
          <a:noFill/>
          <a:extLst>
            <a:ext uri="{909E8E84-426E-40DD-AFC4-6F175D3DCCD1}">
              <a14:hiddenFill xmlns:a14="http://schemas.microsoft.com/office/drawing/2010/main">
                <a:solidFill>
                  <a:srgbClr val="FFFFFF"/>
                </a:solidFill>
              </a14:hiddenFill>
            </a:ext>
          </a:extLst>
        </p:spPr>
      </p:pic>
      <p:grpSp>
        <p:nvGrpSpPr>
          <p:cNvPr id="54" name="Group 53">
            <a:extLst>
              <a:ext uri="{FF2B5EF4-FFF2-40B4-BE49-F238E27FC236}">
                <a16:creationId xmlns:a16="http://schemas.microsoft.com/office/drawing/2014/main" id="{EF886E6B-661B-85D6-CB4B-C4D444A8E8FC}"/>
              </a:ext>
            </a:extLst>
          </p:cNvPr>
          <p:cNvGrpSpPr/>
          <p:nvPr/>
        </p:nvGrpSpPr>
        <p:grpSpPr>
          <a:xfrm>
            <a:off x="1612304" y="4278590"/>
            <a:ext cx="6099115" cy="1761111"/>
            <a:chOff x="92369" y="5423239"/>
            <a:chExt cx="6709027" cy="1937222"/>
          </a:xfrm>
        </p:grpSpPr>
        <p:cxnSp>
          <p:nvCxnSpPr>
            <p:cNvPr id="19" name="Straight Connector 18">
              <a:extLst>
                <a:ext uri="{FF2B5EF4-FFF2-40B4-BE49-F238E27FC236}">
                  <a16:creationId xmlns:a16="http://schemas.microsoft.com/office/drawing/2014/main" id="{4AFF45B8-1033-8AEA-3FDC-57337AADA8D2}"/>
                </a:ext>
              </a:extLst>
            </p:cNvPr>
            <p:cNvCxnSpPr/>
            <p:nvPr/>
          </p:nvCxnSpPr>
          <p:spPr>
            <a:xfrm flipV="1">
              <a:off x="565589" y="5677455"/>
              <a:ext cx="0" cy="1390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7C69BD9-67E4-D2F3-D85D-FF046DEC6A68}"/>
                </a:ext>
              </a:extLst>
            </p:cNvPr>
            <p:cNvCxnSpPr>
              <a:cxnSpLocks/>
            </p:cNvCxnSpPr>
            <p:nvPr/>
          </p:nvCxnSpPr>
          <p:spPr>
            <a:xfrm>
              <a:off x="435032" y="6934540"/>
              <a:ext cx="6274635"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 name="Rectangle 22">
              <a:extLst>
                <a:ext uri="{FF2B5EF4-FFF2-40B4-BE49-F238E27FC236}">
                  <a16:creationId xmlns:a16="http://schemas.microsoft.com/office/drawing/2014/main" id="{E12727CA-57F4-0C35-2E4D-93424D7C59B3}"/>
                </a:ext>
              </a:extLst>
            </p:cNvPr>
            <p:cNvSpPr/>
            <p:nvPr/>
          </p:nvSpPr>
          <p:spPr>
            <a:xfrm>
              <a:off x="1101054" y="5812816"/>
              <a:ext cx="45719" cy="1116000"/>
            </a:xfrm>
            <a:prstGeom prst="rect">
              <a:avLst/>
            </a:prstGeom>
            <a:solidFill>
              <a:srgbClr val="FF0000">
                <a:alpha val="5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4" name="Rectangle 23">
              <a:extLst>
                <a:ext uri="{FF2B5EF4-FFF2-40B4-BE49-F238E27FC236}">
                  <a16:creationId xmlns:a16="http://schemas.microsoft.com/office/drawing/2014/main" id="{B74184AA-C7E7-D403-2A0B-B896A24E1A25}"/>
                </a:ext>
              </a:extLst>
            </p:cNvPr>
            <p:cNvSpPr/>
            <p:nvPr/>
          </p:nvSpPr>
          <p:spPr>
            <a:xfrm>
              <a:off x="2859989" y="5812816"/>
              <a:ext cx="45719" cy="1116000"/>
            </a:xfrm>
            <a:prstGeom prst="rect">
              <a:avLst/>
            </a:prstGeom>
            <a:solidFill>
              <a:srgbClr val="FF0000">
                <a:alpha val="5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5" name="Rectangle 24">
              <a:extLst>
                <a:ext uri="{FF2B5EF4-FFF2-40B4-BE49-F238E27FC236}">
                  <a16:creationId xmlns:a16="http://schemas.microsoft.com/office/drawing/2014/main" id="{D2E931A2-16E0-EF48-7BA5-7CC0CFAD2C30}"/>
                </a:ext>
              </a:extLst>
            </p:cNvPr>
            <p:cNvSpPr/>
            <p:nvPr/>
          </p:nvSpPr>
          <p:spPr>
            <a:xfrm>
              <a:off x="4618924" y="5812816"/>
              <a:ext cx="45719" cy="1116000"/>
            </a:xfrm>
            <a:prstGeom prst="rect">
              <a:avLst/>
            </a:prstGeom>
            <a:solidFill>
              <a:srgbClr val="FF0000">
                <a:alpha val="5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7" name="Freeform 26">
              <a:extLst>
                <a:ext uri="{FF2B5EF4-FFF2-40B4-BE49-F238E27FC236}">
                  <a16:creationId xmlns:a16="http://schemas.microsoft.com/office/drawing/2014/main" id="{DB4AA75D-4577-A265-7F4C-4BC9D5B72C42}"/>
                </a:ext>
              </a:extLst>
            </p:cNvPr>
            <p:cNvSpPr/>
            <p:nvPr/>
          </p:nvSpPr>
          <p:spPr>
            <a:xfrm>
              <a:off x="1172229" y="6007440"/>
              <a:ext cx="1514475" cy="930275"/>
            </a:xfrm>
            <a:custGeom>
              <a:avLst/>
              <a:gdLst>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9575 w 1524000"/>
                <a:gd name="connsiteY6" fmla="*/ 4540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3225 w 1524000"/>
                <a:gd name="connsiteY6" fmla="*/ 5048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8900 w 1524000"/>
                <a:gd name="connsiteY3" fmla="*/ 26352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30275"/>
                <a:gd name="connsiteX1" fmla="*/ 25400 w 1524000"/>
                <a:gd name="connsiteY1" fmla="*/ 0 h 930275"/>
                <a:gd name="connsiteX2" fmla="*/ 50800 w 1524000"/>
                <a:gd name="connsiteY2" fmla="*/ 180975 h 930275"/>
                <a:gd name="connsiteX3" fmla="*/ 88900 w 1524000"/>
                <a:gd name="connsiteY3" fmla="*/ 263525 h 930275"/>
                <a:gd name="connsiteX4" fmla="*/ 146050 w 1524000"/>
                <a:gd name="connsiteY4" fmla="*/ 336550 h 930275"/>
                <a:gd name="connsiteX5" fmla="*/ 231775 w 1524000"/>
                <a:gd name="connsiteY5" fmla="*/ 400050 h 930275"/>
                <a:gd name="connsiteX6" fmla="*/ 381000 w 1524000"/>
                <a:gd name="connsiteY6" fmla="*/ 485775 h 930275"/>
                <a:gd name="connsiteX7" fmla="*/ 1524000 w 1524000"/>
                <a:gd name="connsiteY7" fmla="*/ 930275 h 930275"/>
                <a:gd name="connsiteX0" fmla="*/ 0 w 1514475"/>
                <a:gd name="connsiteY0" fmla="*/ 930275 h 930275"/>
                <a:gd name="connsiteX1" fmla="*/ 15875 w 1514475"/>
                <a:gd name="connsiteY1" fmla="*/ 0 h 930275"/>
                <a:gd name="connsiteX2" fmla="*/ 41275 w 1514475"/>
                <a:gd name="connsiteY2" fmla="*/ 180975 h 930275"/>
                <a:gd name="connsiteX3" fmla="*/ 79375 w 1514475"/>
                <a:gd name="connsiteY3" fmla="*/ 263525 h 930275"/>
                <a:gd name="connsiteX4" fmla="*/ 136525 w 1514475"/>
                <a:gd name="connsiteY4" fmla="*/ 336550 h 930275"/>
                <a:gd name="connsiteX5" fmla="*/ 222250 w 1514475"/>
                <a:gd name="connsiteY5" fmla="*/ 400050 h 930275"/>
                <a:gd name="connsiteX6" fmla="*/ 371475 w 1514475"/>
                <a:gd name="connsiteY6" fmla="*/ 485775 h 930275"/>
                <a:gd name="connsiteX7" fmla="*/ 1514475 w 1514475"/>
                <a:gd name="connsiteY7" fmla="*/ 930275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930275">
                  <a:moveTo>
                    <a:pt x="0" y="930275"/>
                  </a:moveTo>
                  <a:lnTo>
                    <a:pt x="15875" y="0"/>
                  </a:lnTo>
                  <a:lnTo>
                    <a:pt x="41275" y="180975"/>
                  </a:lnTo>
                  <a:lnTo>
                    <a:pt x="79375" y="263525"/>
                  </a:lnTo>
                  <a:lnTo>
                    <a:pt x="136525" y="336550"/>
                  </a:lnTo>
                  <a:lnTo>
                    <a:pt x="222250" y="400050"/>
                  </a:lnTo>
                  <a:lnTo>
                    <a:pt x="371475" y="485775"/>
                  </a:lnTo>
                  <a:cubicBezTo>
                    <a:pt x="742950" y="640292"/>
                    <a:pt x="1143000" y="775758"/>
                    <a:pt x="1514475" y="930275"/>
                  </a:cubicBezTo>
                </a:path>
              </a:pathLst>
            </a:custGeom>
            <a:solidFill>
              <a:srgbClr val="00B050">
                <a:alpha val="5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9" name="TextBox 28">
              <a:extLst>
                <a:ext uri="{FF2B5EF4-FFF2-40B4-BE49-F238E27FC236}">
                  <a16:creationId xmlns:a16="http://schemas.microsoft.com/office/drawing/2014/main" id="{7361A7B5-0F05-C212-983C-03A3FBB24D54}"/>
                </a:ext>
              </a:extLst>
            </p:cNvPr>
            <p:cNvSpPr txBox="1"/>
            <p:nvPr/>
          </p:nvSpPr>
          <p:spPr>
            <a:xfrm>
              <a:off x="6093677" y="6935668"/>
              <a:ext cx="707719" cy="378476"/>
            </a:xfrm>
            <a:prstGeom prst="rect">
              <a:avLst/>
            </a:prstGeom>
            <a:noFill/>
          </p:spPr>
          <p:txBody>
            <a:bodyPr wrap="none" rtlCol="0">
              <a:spAutoFit/>
            </a:bodyPr>
            <a:lstStyle/>
            <a:p>
              <a:r>
                <a:rPr lang="en-CH" sz="1636" dirty="0">
                  <a:solidFill>
                    <a:srgbClr val="0055A0"/>
                  </a:solidFill>
                  <a:latin typeface="Arial"/>
                </a:rPr>
                <a:t>Time</a:t>
              </a:r>
            </a:p>
          </p:txBody>
        </p:sp>
        <p:sp>
          <p:nvSpPr>
            <p:cNvPr id="30" name="TextBox 29">
              <a:extLst>
                <a:ext uri="{FF2B5EF4-FFF2-40B4-BE49-F238E27FC236}">
                  <a16:creationId xmlns:a16="http://schemas.microsoft.com/office/drawing/2014/main" id="{CF709447-7FCC-6A43-45A4-40136853ECEE}"/>
                </a:ext>
              </a:extLst>
            </p:cNvPr>
            <p:cNvSpPr txBox="1"/>
            <p:nvPr/>
          </p:nvSpPr>
          <p:spPr>
            <a:xfrm rot="16200000">
              <a:off x="-575535" y="6124345"/>
              <a:ext cx="1714284" cy="378476"/>
            </a:xfrm>
            <a:prstGeom prst="rect">
              <a:avLst/>
            </a:prstGeom>
            <a:noFill/>
          </p:spPr>
          <p:txBody>
            <a:bodyPr wrap="none" rtlCol="0">
              <a:spAutoFit/>
            </a:bodyPr>
            <a:lstStyle/>
            <a:p>
              <a:r>
                <a:rPr lang="en-US" sz="1636" dirty="0">
                  <a:solidFill>
                    <a:srgbClr val="0055A0"/>
                  </a:solidFill>
                  <a:latin typeface="Arial"/>
                </a:rPr>
                <a:t>B</a:t>
              </a:r>
              <a:r>
                <a:rPr lang="en-CH" sz="1636" dirty="0">
                  <a:solidFill>
                    <a:srgbClr val="0055A0"/>
                  </a:solidFill>
                  <a:latin typeface="Arial"/>
                </a:rPr>
                <a:t>eam intensity</a:t>
              </a:r>
            </a:p>
          </p:txBody>
        </p:sp>
        <p:sp>
          <p:nvSpPr>
            <p:cNvPr id="31" name="TextBox 30">
              <a:extLst>
                <a:ext uri="{FF2B5EF4-FFF2-40B4-BE49-F238E27FC236}">
                  <a16:creationId xmlns:a16="http://schemas.microsoft.com/office/drawing/2014/main" id="{929A41B1-6903-0D81-C5F4-6A00CB4C9FFF}"/>
                </a:ext>
              </a:extLst>
            </p:cNvPr>
            <p:cNvSpPr txBox="1"/>
            <p:nvPr/>
          </p:nvSpPr>
          <p:spPr>
            <a:xfrm>
              <a:off x="1351618" y="6967913"/>
              <a:ext cx="1576747" cy="378476"/>
            </a:xfrm>
            <a:prstGeom prst="rect">
              <a:avLst/>
            </a:prstGeom>
            <a:noFill/>
          </p:spPr>
          <p:txBody>
            <a:bodyPr wrap="none" rtlCol="0">
              <a:spAutoFit/>
            </a:bodyPr>
            <a:lstStyle/>
            <a:p>
              <a:r>
                <a:rPr lang="en-CH" sz="1636" dirty="0">
                  <a:solidFill>
                    <a:srgbClr val="0055A0"/>
                  </a:solidFill>
                  <a:latin typeface="Arial"/>
                </a:rPr>
                <a:t>100…200 ms</a:t>
              </a:r>
            </a:p>
          </p:txBody>
        </p:sp>
        <p:sp>
          <p:nvSpPr>
            <p:cNvPr id="32" name="TextBox 31">
              <a:extLst>
                <a:ext uri="{FF2B5EF4-FFF2-40B4-BE49-F238E27FC236}">
                  <a16:creationId xmlns:a16="http://schemas.microsoft.com/office/drawing/2014/main" id="{5423FC06-5D83-8C00-C96D-462817360369}"/>
                </a:ext>
              </a:extLst>
            </p:cNvPr>
            <p:cNvSpPr txBox="1"/>
            <p:nvPr/>
          </p:nvSpPr>
          <p:spPr>
            <a:xfrm rot="16200000">
              <a:off x="487452" y="6239399"/>
              <a:ext cx="889059" cy="347864"/>
            </a:xfrm>
            <a:prstGeom prst="rect">
              <a:avLst/>
            </a:prstGeom>
            <a:noFill/>
          </p:spPr>
          <p:txBody>
            <a:bodyPr wrap="none" rtlCol="0">
              <a:spAutoFit/>
            </a:bodyPr>
            <a:lstStyle/>
            <a:p>
              <a:r>
                <a:rPr lang="en-CH" sz="1455" dirty="0">
                  <a:solidFill>
                    <a:srgbClr val="FF0000"/>
                  </a:solidFill>
                  <a:latin typeface="Arial"/>
                </a:rPr>
                <a:t>protons</a:t>
              </a:r>
            </a:p>
          </p:txBody>
        </p:sp>
        <p:sp>
          <p:nvSpPr>
            <p:cNvPr id="33" name="TextBox 32">
              <a:extLst>
                <a:ext uri="{FF2B5EF4-FFF2-40B4-BE49-F238E27FC236}">
                  <a16:creationId xmlns:a16="http://schemas.microsoft.com/office/drawing/2014/main" id="{B75F9539-3FDB-0CA2-6FDC-E0038161443C}"/>
                </a:ext>
              </a:extLst>
            </p:cNvPr>
            <p:cNvSpPr txBox="1"/>
            <p:nvPr/>
          </p:nvSpPr>
          <p:spPr>
            <a:xfrm rot="1374717">
              <a:off x="1602117" y="6340703"/>
              <a:ext cx="820289" cy="347864"/>
            </a:xfrm>
            <a:prstGeom prst="rect">
              <a:avLst/>
            </a:prstGeom>
            <a:noFill/>
          </p:spPr>
          <p:txBody>
            <a:bodyPr wrap="none" rtlCol="0">
              <a:spAutoFit/>
            </a:bodyPr>
            <a:lstStyle/>
            <a:p>
              <a:r>
                <a:rPr lang="en-CH" sz="1455" dirty="0">
                  <a:solidFill>
                    <a:srgbClr val="00B050"/>
                  </a:solidFill>
                  <a:latin typeface="Arial"/>
                </a:rPr>
                <a:t>muons</a:t>
              </a:r>
            </a:p>
          </p:txBody>
        </p:sp>
        <p:sp>
          <p:nvSpPr>
            <p:cNvPr id="34" name="Freeform 33">
              <a:extLst>
                <a:ext uri="{FF2B5EF4-FFF2-40B4-BE49-F238E27FC236}">
                  <a16:creationId xmlns:a16="http://schemas.microsoft.com/office/drawing/2014/main" id="{89D81AA0-2834-162F-FB91-8E15BC39FCBC}"/>
                </a:ext>
              </a:extLst>
            </p:cNvPr>
            <p:cNvSpPr/>
            <p:nvPr/>
          </p:nvSpPr>
          <p:spPr>
            <a:xfrm>
              <a:off x="2943619" y="5996892"/>
              <a:ext cx="1514475" cy="930275"/>
            </a:xfrm>
            <a:custGeom>
              <a:avLst/>
              <a:gdLst>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9575 w 1524000"/>
                <a:gd name="connsiteY6" fmla="*/ 4540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3225 w 1524000"/>
                <a:gd name="connsiteY6" fmla="*/ 5048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8900 w 1524000"/>
                <a:gd name="connsiteY3" fmla="*/ 26352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30275"/>
                <a:gd name="connsiteX1" fmla="*/ 25400 w 1524000"/>
                <a:gd name="connsiteY1" fmla="*/ 0 h 930275"/>
                <a:gd name="connsiteX2" fmla="*/ 50800 w 1524000"/>
                <a:gd name="connsiteY2" fmla="*/ 180975 h 930275"/>
                <a:gd name="connsiteX3" fmla="*/ 88900 w 1524000"/>
                <a:gd name="connsiteY3" fmla="*/ 263525 h 930275"/>
                <a:gd name="connsiteX4" fmla="*/ 146050 w 1524000"/>
                <a:gd name="connsiteY4" fmla="*/ 336550 h 930275"/>
                <a:gd name="connsiteX5" fmla="*/ 231775 w 1524000"/>
                <a:gd name="connsiteY5" fmla="*/ 400050 h 930275"/>
                <a:gd name="connsiteX6" fmla="*/ 381000 w 1524000"/>
                <a:gd name="connsiteY6" fmla="*/ 485775 h 930275"/>
                <a:gd name="connsiteX7" fmla="*/ 1524000 w 1524000"/>
                <a:gd name="connsiteY7" fmla="*/ 930275 h 930275"/>
                <a:gd name="connsiteX0" fmla="*/ 0 w 1514475"/>
                <a:gd name="connsiteY0" fmla="*/ 930275 h 930275"/>
                <a:gd name="connsiteX1" fmla="*/ 15875 w 1514475"/>
                <a:gd name="connsiteY1" fmla="*/ 0 h 930275"/>
                <a:gd name="connsiteX2" fmla="*/ 41275 w 1514475"/>
                <a:gd name="connsiteY2" fmla="*/ 180975 h 930275"/>
                <a:gd name="connsiteX3" fmla="*/ 79375 w 1514475"/>
                <a:gd name="connsiteY3" fmla="*/ 263525 h 930275"/>
                <a:gd name="connsiteX4" fmla="*/ 136525 w 1514475"/>
                <a:gd name="connsiteY4" fmla="*/ 336550 h 930275"/>
                <a:gd name="connsiteX5" fmla="*/ 222250 w 1514475"/>
                <a:gd name="connsiteY5" fmla="*/ 400050 h 930275"/>
                <a:gd name="connsiteX6" fmla="*/ 371475 w 1514475"/>
                <a:gd name="connsiteY6" fmla="*/ 485775 h 930275"/>
                <a:gd name="connsiteX7" fmla="*/ 1514475 w 1514475"/>
                <a:gd name="connsiteY7" fmla="*/ 930275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930275">
                  <a:moveTo>
                    <a:pt x="0" y="930275"/>
                  </a:moveTo>
                  <a:lnTo>
                    <a:pt x="15875" y="0"/>
                  </a:lnTo>
                  <a:lnTo>
                    <a:pt x="41275" y="180975"/>
                  </a:lnTo>
                  <a:lnTo>
                    <a:pt x="79375" y="263525"/>
                  </a:lnTo>
                  <a:lnTo>
                    <a:pt x="136525" y="336550"/>
                  </a:lnTo>
                  <a:lnTo>
                    <a:pt x="222250" y="400050"/>
                  </a:lnTo>
                  <a:lnTo>
                    <a:pt x="371475" y="485775"/>
                  </a:lnTo>
                  <a:cubicBezTo>
                    <a:pt x="742950" y="640292"/>
                    <a:pt x="1143000" y="775758"/>
                    <a:pt x="1514475" y="930275"/>
                  </a:cubicBezTo>
                </a:path>
              </a:pathLst>
            </a:custGeom>
            <a:solidFill>
              <a:srgbClr val="00B050">
                <a:alpha val="5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35" name="Freeform 34">
              <a:extLst>
                <a:ext uri="{FF2B5EF4-FFF2-40B4-BE49-F238E27FC236}">
                  <a16:creationId xmlns:a16="http://schemas.microsoft.com/office/drawing/2014/main" id="{53FC8BFE-6A78-F650-B75A-D4D52B1B9AF9}"/>
                </a:ext>
              </a:extLst>
            </p:cNvPr>
            <p:cNvSpPr/>
            <p:nvPr/>
          </p:nvSpPr>
          <p:spPr>
            <a:xfrm>
              <a:off x="4695421" y="5996646"/>
              <a:ext cx="1514475" cy="930275"/>
            </a:xfrm>
            <a:custGeom>
              <a:avLst/>
              <a:gdLst>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9575 w 1524000"/>
                <a:gd name="connsiteY6" fmla="*/ 4540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3225 w 1524000"/>
                <a:gd name="connsiteY6" fmla="*/ 5048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8900 w 1524000"/>
                <a:gd name="connsiteY3" fmla="*/ 26352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30275"/>
                <a:gd name="connsiteX1" fmla="*/ 25400 w 1524000"/>
                <a:gd name="connsiteY1" fmla="*/ 0 h 930275"/>
                <a:gd name="connsiteX2" fmla="*/ 50800 w 1524000"/>
                <a:gd name="connsiteY2" fmla="*/ 180975 h 930275"/>
                <a:gd name="connsiteX3" fmla="*/ 88900 w 1524000"/>
                <a:gd name="connsiteY3" fmla="*/ 263525 h 930275"/>
                <a:gd name="connsiteX4" fmla="*/ 146050 w 1524000"/>
                <a:gd name="connsiteY4" fmla="*/ 336550 h 930275"/>
                <a:gd name="connsiteX5" fmla="*/ 231775 w 1524000"/>
                <a:gd name="connsiteY5" fmla="*/ 400050 h 930275"/>
                <a:gd name="connsiteX6" fmla="*/ 381000 w 1524000"/>
                <a:gd name="connsiteY6" fmla="*/ 485775 h 930275"/>
                <a:gd name="connsiteX7" fmla="*/ 1524000 w 1524000"/>
                <a:gd name="connsiteY7" fmla="*/ 930275 h 930275"/>
                <a:gd name="connsiteX0" fmla="*/ 0 w 1514475"/>
                <a:gd name="connsiteY0" fmla="*/ 930275 h 930275"/>
                <a:gd name="connsiteX1" fmla="*/ 15875 w 1514475"/>
                <a:gd name="connsiteY1" fmla="*/ 0 h 930275"/>
                <a:gd name="connsiteX2" fmla="*/ 41275 w 1514475"/>
                <a:gd name="connsiteY2" fmla="*/ 180975 h 930275"/>
                <a:gd name="connsiteX3" fmla="*/ 79375 w 1514475"/>
                <a:gd name="connsiteY3" fmla="*/ 263525 h 930275"/>
                <a:gd name="connsiteX4" fmla="*/ 136525 w 1514475"/>
                <a:gd name="connsiteY4" fmla="*/ 336550 h 930275"/>
                <a:gd name="connsiteX5" fmla="*/ 222250 w 1514475"/>
                <a:gd name="connsiteY5" fmla="*/ 400050 h 930275"/>
                <a:gd name="connsiteX6" fmla="*/ 371475 w 1514475"/>
                <a:gd name="connsiteY6" fmla="*/ 485775 h 930275"/>
                <a:gd name="connsiteX7" fmla="*/ 1514475 w 1514475"/>
                <a:gd name="connsiteY7" fmla="*/ 930275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930275">
                  <a:moveTo>
                    <a:pt x="0" y="930275"/>
                  </a:moveTo>
                  <a:lnTo>
                    <a:pt x="15875" y="0"/>
                  </a:lnTo>
                  <a:lnTo>
                    <a:pt x="41275" y="180975"/>
                  </a:lnTo>
                  <a:lnTo>
                    <a:pt x="79375" y="263525"/>
                  </a:lnTo>
                  <a:lnTo>
                    <a:pt x="136525" y="336550"/>
                  </a:lnTo>
                  <a:lnTo>
                    <a:pt x="222250" y="400050"/>
                  </a:lnTo>
                  <a:lnTo>
                    <a:pt x="371475" y="485775"/>
                  </a:lnTo>
                  <a:cubicBezTo>
                    <a:pt x="742950" y="640292"/>
                    <a:pt x="1143000" y="775758"/>
                    <a:pt x="1514475" y="930275"/>
                  </a:cubicBezTo>
                </a:path>
              </a:pathLst>
            </a:custGeom>
            <a:solidFill>
              <a:srgbClr val="00B050">
                <a:alpha val="5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cxnSp>
          <p:nvCxnSpPr>
            <p:cNvPr id="38" name="Straight Connector 37">
              <a:extLst>
                <a:ext uri="{FF2B5EF4-FFF2-40B4-BE49-F238E27FC236}">
                  <a16:creationId xmlns:a16="http://schemas.microsoft.com/office/drawing/2014/main" id="{5A8885B7-AFA9-1B2B-59B9-C2BFF9A4EB41}"/>
                </a:ext>
              </a:extLst>
            </p:cNvPr>
            <p:cNvCxnSpPr>
              <a:cxnSpLocks/>
            </p:cNvCxnSpPr>
            <p:nvPr/>
          </p:nvCxnSpPr>
          <p:spPr>
            <a:xfrm>
              <a:off x="1066800" y="7301260"/>
              <a:ext cx="1872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EDC5CF69-8F5C-DB11-4BCD-835F7163CD13}"/>
                </a:ext>
              </a:extLst>
            </p:cNvPr>
            <p:cNvCxnSpPr>
              <a:cxnSpLocks/>
              <a:endCxn id="23" idx="2"/>
            </p:cNvCxnSpPr>
            <p:nvPr/>
          </p:nvCxnSpPr>
          <p:spPr>
            <a:xfrm flipV="1">
              <a:off x="1123913" y="6928816"/>
              <a:ext cx="1" cy="43164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C6B7343A-3B9C-07D4-B44D-0D7367AE42A4}"/>
                </a:ext>
              </a:extLst>
            </p:cNvPr>
            <p:cNvCxnSpPr>
              <a:cxnSpLocks/>
              <a:endCxn id="24" idx="2"/>
            </p:cNvCxnSpPr>
            <p:nvPr/>
          </p:nvCxnSpPr>
          <p:spPr>
            <a:xfrm flipV="1">
              <a:off x="2882849" y="6928816"/>
              <a:ext cx="0" cy="43164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9" name="Freeform 48">
              <a:extLst>
                <a:ext uri="{FF2B5EF4-FFF2-40B4-BE49-F238E27FC236}">
                  <a16:creationId xmlns:a16="http://schemas.microsoft.com/office/drawing/2014/main" id="{27927262-8F9D-DA04-F53E-F7EB98AF14B0}"/>
                </a:ext>
              </a:extLst>
            </p:cNvPr>
            <p:cNvSpPr/>
            <p:nvPr/>
          </p:nvSpPr>
          <p:spPr>
            <a:xfrm>
              <a:off x="1130300" y="5886450"/>
              <a:ext cx="73025" cy="1050925"/>
            </a:xfrm>
            <a:custGeom>
              <a:avLst/>
              <a:gdLst>
                <a:gd name="connsiteX0" fmla="*/ 0 w 73025"/>
                <a:gd name="connsiteY0" fmla="*/ 1041400 h 1050925"/>
                <a:gd name="connsiteX1" fmla="*/ 19050 w 73025"/>
                <a:gd name="connsiteY1" fmla="*/ 0 h 1050925"/>
                <a:gd name="connsiteX2" fmla="*/ 73025 w 73025"/>
                <a:gd name="connsiteY2" fmla="*/ 1050925 h 1050925"/>
                <a:gd name="connsiteX3" fmla="*/ 73025 w 73025"/>
                <a:gd name="connsiteY3" fmla="*/ 1050925 h 1050925"/>
              </a:gdLst>
              <a:ahLst/>
              <a:cxnLst>
                <a:cxn ang="0">
                  <a:pos x="connsiteX0" y="connsiteY0"/>
                </a:cxn>
                <a:cxn ang="0">
                  <a:pos x="connsiteX1" y="connsiteY1"/>
                </a:cxn>
                <a:cxn ang="0">
                  <a:pos x="connsiteX2" y="connsiteY2"/>
                </a:cxn>
                <a:cxn ang="0">
                  <a:pos x="connsiteX3" y="connsiteY3"/>
                </a:cxn>
              </a:cxnLst>
              <a:rect l="l" t="t" r="r" b="b"/>
              <a:pathLst>
                <a:path w="73025" h="1050925">
                  <a:moveTo>
                    <a:pt x="0" y="1041400"/>
                  </a:moveTo>
                  <a:lnTo>
                    <a:pt x="19050" y="0"/>
                  </a:lnTo>
                  <a:lnTo>
                    <a:pt x="73025" y="1050925"/>
                  </a:lnTo>
                  <a:lnTo>
                    <a:pt x="73025" y="1050925"/>
                  </a:lnTo>
                </a:path>
              </a:pathLst>
            </a:custGeom>
            <a:solidFill>
              <a:srgbClr val="7030A0">
                <a:alpha val="50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50" name="TextBox 49">
              <a:extLst>
                <a:ext uri="{FF2B5EF4-FFF2-40B4-BE49-F238E27FC236}">
                  <a16:creationId xmlns:a16="http://schemas.microsoft.com/office/drawing/2014/main" id="{17FF9F15-A698-EB95-BA24-41E5F734B637}"/>
                </a:ext>
              </a:extLst>
            </p:cNvPr>
            <p:cNvSpPr txBox="1"/>
            <p:nvPr/>
          </p:nvSpPr>
          <p:spPr>
            <a:xfrm rot="16200000">
              <a:off x="889625" y="5596854"/>
              <a:ext cx="695094" cy="347864"/>
            </a:xfrm>
            <a:prstGeom prst="rect">
              <a:avLst/>
            </a:prstGeom>
            <a:noFill/>
          </p:spPr>
          <p:txBody>
            <a:bodyPr wrap="none" rtlCol="0">
              <a:spAutoFit/>
            </a:bodyPr>
            <a:lstStyle/>
            <a:p>
              <a:r>
                <a:rPr lang="en-CH" sz="1455" dirty="0">
                  <a:solidFill>
                    <a:srgbClr val="7030A0"/>
                  </a:solidFill>
                  <a:latin typeface="Arial"/>
                </a:rPr>
                <a:t>pions</a:t>
              </a:r>
            </a:p>
          </p:txBody>
        </p:sp>
        <p:sp>
          <p:nvSpPr>
            <p:cNvPr id="51" name="Freeform 50">
              <a:extLst>
                <a:ext uri="{FF2B5EF4-FFF2-40B4-BE49-F238E27FC236}">
                  <a16:creationId xmlns:a16="http://schemas.microsoft.com/office/drawing/2014/main" id="{588813BC-E5C5-0276-7D2E-F0A0A173AAEC}"/>
                </a:ext>
              </a:extLst>
            </p:cNvPr>
            <p:cNvSpPr/>
            <p:nvPr/>
          </p:nvSpPr>
          <p:spPr>
            <a:xfrm>
              <a:off x="2893644" y="5886450"/>
              <a:ext cx="73025" cy="1050925"/>
            </a:xfrm>
            <a:custGeom>
              <a:avLst/>
              <a:gdLst>
                <a:gd name="connsiteX0" fmla="*/ 0 w 73025"/>
                <a:gd name="connsiteY0" fmla="*/ 1041400 h 1050925"/>
                <a:gd name="connsiteX1" fmla="*/ 19050 w 73025"/>
                <a:gd name="connsiteY1" fmla="*/ 0 h 1050925"/>
                <a:gd name="connsiteX2" fmla="*/ 73025 w 73025"/>
                <a:gd name="connsiteY2" fmla="*/ 1050925 h 1050925"/>
                <a:gd name="connsiteX3" fmla="*/ 73025 w 73025"/>
                <a:gd name="connsiteY3" fmla="*/ 1050925 h 1050925"/>
              </a:gdLst>
              <a:ahLst/>
              <a:cxnLst>
                <a:cxn ang="0">
                  <a:pos x="connsiteX0" y="connsiteY0"/>
                </a:cxn>
                <a:cxn ang="0">
                  <a:pos x="connsiteX1" y="connsiteY1"/>
                </a:cxn>
                <a:cxn ang="0">
                  <a:pos x="connsiteX2" y="connsiteY2"/>
                </a:cxn>
                <a:cxn ang="0">
                  <a:pos x="connsiteX3" y="connsiteY3"/>
                </a:cxn>
              </a:cxnLst>
              <a:rect l="l" t="t" r="r" b="b"/>
              <a:pathLst>
                <a:path w="73025" h="1050925">
                  <a:moveTo>
                    <a:pt x="0" y="1041400"/>
                  </a:moveTo>
                  <a:lnTo>
                    <a:pt x="19050" y="0"/>
                  </a:lnTo>
                  <a:lnTo>
                    <a:pt x="73025" y="1050925"/>
                  </a:lnTo>
                  <a:lnTo>
                    <a:pt x="73025" y="1050925"/>
                  </a:lnTo>
                </a:path>
              </a:pathLst>
            </a:custGeom>
            <a:solidFill>
              <a:srgbClr val="7030A0">
                <a:alpha val="50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52" name="Freeform 51">
              <a:extLst>
                <a:ext uri="{FF2B5EF4-FFF2-40B4-BE49-F238E27FC236}">
                  <a16:creationId xmlns:a16="http://schemas.microsoft.com/office/drawing/2014/main" id="{25A8B13E-D7FC-EF01-BDAA-2DDEAF029EDA}"/>
                </a:ext>
              </a:extLst>
            </p:cNvPr>
            <p:cNvSpPr/>
            <p:nvPr/>
          </p:nvSpPr>
          <p:spPr>
            <a:xfrm>
              <a:off x="4651865" y="5887868"/>
              <a:ext cx="73025" cy="1050925"/>
            </a:xfrm>
            <a:custGeom>
              <a:avLst/>
              <a:gdLst>
                <a:gd name="connsiteX0" fmla="*/ 0 w 73025"/>
                <a:gd name="connsiteY0" fmla="*/ 1041400 h 1050925"/>
                <a:gd name="connsiteX1" fmla="*/ 19050 w 73025"/>
                <a:gd name="connsiteY1" fmla="*/ 0 h 1050925"/>
                <a:gd name="connsiteX2" fmla="*/ 73025 w 73025"/>
                <a:gd name="connsiteY2" fmla="*/ 1050925 h 1050925"/>
                <a:gd name="connsiteX3" fmla="*/ 73025 w 73025"/>
                <a:gd name="connsiteY3" fmla="*/ 1050925 h 1050925"/>
              </a:gdLst>
              <a:ahLst/>
              <a:cxnLst>
                <a:cxn ang="0">
                  <a:pos x="connsiteX0" y="connsiteY0"/>
                </a:cxn>
                <a:cxn ang="0">
                  <a:pos x="connsiteX1" y="connsiteY1"/>
                </a:cxn>
                <a:cxn ang="0">
                  <a:pos x="connsiteX2" y="connsiteY2"/>
                </a:cxn>
                <a:cxn ang="0">
                  <a:pos x="connsiteX3" y="connsiteY3"/>
                </a:cxn>
              </a:cxnLst>
              <a:rect l="l" t="t" r="r" b="b"/>
              <a:pathLst>
                <a:path w="73025" h="1050925">
                  <a:moveTo>
                    <a:pt x="0" y="1041400"/>
                  </a:moveTo>
                  <a:lnTo>
                    <a:pt x="19050" y="0"/>
                  </a:lnTo>
                  <a:lnTo>
                    <a:pt x="73025" y="1050925"/>
                  </a:lnTo>
                  <a:lnTo>
                    <a:pt x="73025" y="1050925"/>
                  </a:lnTo>
                </a:path>
              </a:pathLst>
            </a:custGeom>
            <a:solidFill>
              <a:srgbClr val="7030A0">
                <a:alpha val="50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grpSp>
      <p:sp>
        <p:nvSpPr>
          <p:cNvPr id="3" name="Slide Number Placeholder 5">
            <a:extLst>
              <a:ext uri="{FF2B5EF4-FFF2-40B4-BE49-F238E27FC236}">
                <a16:creationId xmlns:a16="http://schemas.microsoft.com/office/drawing/2014/main" id="{2639BDAB-CF7F-992A-94E0-E12E045EB946}"/>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47</a:t>
            </a:fld>
            <a:endParaRPr lang="en-US" dirty="0">
              <a:solidFill>
                <a:srgbClr val="0055A0">
                  <a:tint val="75000"/>
                </a:srgbClr>
              </a:solidFill>
              <a:latin typeface="Arial"/>
            </a:endParaRPr>
          </a:p>
        </p:txBody>
      </p:sp>
    </p:spTree>
    <p:extLst>
      <p:ext uri="{BB962C8B-B14F-4D97-AF65-F5344CB8AC3E}">
        <p14:creationId xmlns:p14="http://schemas.microsoft.com/office/powerpoint/2010/main" val="2738435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1240" y="2"/>
            <a:ext cx="8221807" cy="603411"/>
          </a:xfrm>
        </p:spPr>
        <p:txBody>
          <a:bodyPr>
            <a:normAutofit fontScale="90000"/>
          </a:bodyPr>
          <a:lstStyle/>
          <a:p>
            <a:r>
              <a:rPr lang="en-US" dirty="0"/>
              <a:t>Target and capture solenoid – 1/4</a:t>
            </a:r>
            <a:endParaRPr lang="en-US" i="1" dirty="0"/>
          </a:p>
        </p:txBody>
      </p:sp>
      <p:pic>
        <p:nvPicPr>
          <p:cNvPr id="4" name="Picture 3" descr="p4.tiff"/>
          <p:cNvPicPr>
            <a:picLocks noChangeAspect="1"/>
          </p:cNvPicPr>
          <p:nvPr/>
        </p:nvPicPr>
        <p:blipFill>
          <a:blip r:embed="rId2"/>
          <a:srcRect b="50107"/>
          <a:stretch>
            <a:fillRect/>
          </a:stretch>
        </p:blipFill>
        <p:spPr>
          <a:xfrm>
            <a:off x="1523228" y="3194980"/>
            <a:ext cx="9135341" cy="2259717"/>
          </a:xfrm>
          <a:prstGeom prst="rect">
            <a:avLst/>
          </a:prstGeom>
        </p:spPr>
      </p:pic>
      <p:sp>
        <p:nvSpPr>
          <p:cNvPr id="23" name="TextBox 22">
            <a:extLst>
              <a:ext uri="{FF2B5EF4-FFF2-40B4-BE49-F238E27FC236}">
                <a16:creationId xmlns:a16="http://schemas.microsoft.com/office/drawing/2014/main" id="{05915EDD-2AF8-1143-B6A9-83AA571C50B1}"/>
              </a:ext>
            </a:extLst>
          </p:cNvPr>
          <p:cNvSpPr txBox="1"/>
          <p:nvPr/>
        </p:nvSpPr>
        <p:spPr>
          <a:xfrm>
            <a:off x="2186171" y="1842669"/>
            <a:ext cx="3989952" cy="707245"/>
          </a:xfrm>
          <a:prstGeom prst="rect">
            <a:avLst/>
          </a:prstGeom>
          <a:noFill/>
        </p:spPr>
        <p:txBody>
          <a:bodyPr wrap="square" rtlCol="0">
            <a:spAutoFit/>
          </a:bodyPr>
          <a:lstStyle/>
          <a:p>
            <a:pPr algn="r"/>
            <a:r>
              <a:rPr lang="en-US" sz="1998" dirty="0">
                <a:solidFill>
                  <a:srgbClr val="0055A0"/>
                </a:solidFill>
                <a:latin typeface="Arial"/>
              </a:rPr>
              <a:t>Field on target 20 T, 150 mm</a:t>
            </a:r>
          </a:p>
          <a:p>
            <a:pPr algn="r"/>
            <a:r>
              <a:rPr lang="en-US" sz="1998" dirty="0">
                <a:solidFill>
                  <a:srgbClr val="0055A0"/>
                </a:solidFill>
                <a:latin typeface="Arial"/>
              </a:rPr>
              <a:t>Beam power on target: 1…2 MW</a:t>
            </a:r>
          </a:p>
        </p:txBody>
      </p:sp>
      <p:sp>
        <p:nvSpPr>
          <p:cNvPr id="3" name="TextBox 2">
            <a:extLst>
              <a:ext uri="{FF2B5EF4-FFF2-40B4-BE49-F238E27FC236}">
                <a16:creationId xmlns:a16="http://schemas.microsoft.com/office/drawing/2014/main" id="{627446CF-A4C0-B542-3383-144A703AB480}"/>
              </a:ext>
            </a:extLst>
          </p:cNvPr>
          <p:cNvSpPr txBox="1"/>
          <p:nvPr/>
        </p:nvSpPr>
        <p:spPr>
          <a:xfrm>
            <a:off x="1697362" y="5551586"/>
            <a:ext cx="8787069" cy="461665"/>
          </a:xfrm>
          <a:prstGeom prst="rect">
            <a:avLst/>
          </a:prstGeom>
          <a:solidFill>
            <a:schemeClr val="bg1">
              <a:alpha val="60000"/>
            </a:schemeClr>
          </a:solidFill>
        </p:spPr>
        <p:txBody>
          <a:bodyPr wrap="square" rtlCol="0">
            <a:spAutoFit/>
          </a:bodyPr>
          <a:lstStyle/>
          <a:p>
            <a:pPr algn="ctr"/>
            <a:r>
              <a:rPr lang="en-US" sz="2400" dirty="0">
                <a:solidFill>
                  <a:srgbClr val="FF0000"/>
                </a:solidFill>
                <a:latin typeface="Arial"/>
              </a:rPr>
              <a:t>Large stored energy o(2) GJ, mass o(300) tons, cost o(100) M</a:t>
            </a:r>
          </a:p>
        </p:txBody>
      </p:sp>
      <p:sp>
        <p:nvSpPr>
          <p:cNvPr id="5" name="Slide Number Placeholder 5">
            <a:extLst>
              <a:ext uri="{FF2B5EF4-FFF2-40B4-BE49-F238E27FC236}">
                <a16:creationId xmlns:a16="http://schemas.microsoft.com/office/drawing/2014/main" id="{DA48F8FE-630B-3BCF-834F-13EA9FD783E8}"/>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48</a:t>
            </a:fld>
            <a:endParaRPr lang="en-US" dirty="0">
              <a:solidFill>
                <a:srgbClr val="0055A0">
                  <a:tint val="75000"/>
                </a:srgbClr>
              </a:solidFill>
              <a:latin typeface="Arial"/>
            </a:endParaRPr>
          </a:p>
        </p:txBody>
      </p:sp>
      <p:pic>
        <p:nvPicPr>
          <p:cNvPr id="6" name="Picture 5" descr="Graphical user interface, diagram&#10;&#10;Description automatically generated">
            <a:extLst>
              <a:ext uri="{FF2B5EF4-FFF2-40B4-BE49-F238E27FC236}">
                <a16:creationId xmlns:a16="http://schemas.microsoft.com/office/drawing/2014/main" id="{6B7BAC43-C7BA-6CFD-D000-1FF0214B1EE5}"/>
              </a:ext>
            </a:extLst>
          </p:cNvPr>
          <p:cNvPicPr>
            <a:picLocks noChangeAspect="1"/>
          </p:cNvPicPr>
          <p:nvPr/>
        </p:nvPicPr>
        <p:blipFill rotWithShape="1">
          <a:blip r:embed="rId3">
            <a:clrChange>
              <a:clrFrom>
                <a:srgbClr val="FFFFFF"/>
              </a:clrFrom>
              <a:clrTo>
                <a:srgbClr val="FFFFFF">
                  <a:alpha val="0"/>
                </a:srgbClr>
              </a:clrTo>
            </a:clrChange>
          </a:blip>
          <a:srcRect b="40610"/>
          <a:stretch/>
        </p:blipFill>
        <p:spPr>
          <a:xfrm>
            <a:off x="6128573" y="1132879"/>
            <a:ext cx="4456064" cy="1972886"/>
          </a:xfrm>
          <a:prstGeom prst="rect">
            <a:avLst/>
          </a:prstGeom>
        </p:spPr>
      </p:pic>
      <p:sp>
        <p:nvSpPr>
          <p:cNvPr id="7" name="TextBox 6">
            <a:extLst>
              <a:ext uri="{FF2B5EF4-FFF2-40B4-BE49-F238E27FC236}">
                <a16:creationId xmlns:a16="http://schemas.microsoft.com/office/drawing/2014/main" id="{DFD52B77-46BC-453E-05F4-CC36B234CB0E}"/>
              </a:ext>
            </a:extLst>
          </p:cNvPr>
          <p:cNvSpPr txBox="1"/>
          <p:nvPr/>
        </p:nvSpPr>
        <p:spPr>
          <a:xfrm>
            <a:off x="3013111" y="753475"/>
            <a:ext cx="3309432" cy="369332"/>
          </a:xfrm>
          <a:prstGeom prst="rect">
            <a:avLst/>
          </a:prstGeom>
          <a:noFill/>
        </p:spPr>
        <p:txBody>
          <a:bodyPr wrap="none" rtlCol="0">
            <a:spAutoFit/>
          </a:bodyPr>
          <a:lstStyle/>
          <a:p>
            <a:r>
              <a:rPr lang="en-US" dirty="0">
                <a:solidFill>
                  <a:srgbClr val="0055A0"/>
                </a:solidFill>
                <a:latin typeface="Arial"/>
              </a:rPr>
              <a:t>S</a:t>
            </a:r>
            <a:r>
              <a:rPr lang="en-CH" dirty="0">
                <a:solidFill>
                  <a:srgbClr val="0055A0"/>
                </a:solidFill>
                <a:latin typeface="Arial"/>
              </a:rPr>
              <a:t>uperconducting (LTS) outsert</a:t>
            </a:r>
          </a:p>
        </p:txBody>
      </p:sp>
      <p:sp>
        <p:nvSpPr>
          <p:cNvPr id="8" name="TextBox 7">
            <a:extLst>
              <a:ext uri="{FF2B5EF4-FFF2-40B4-BE49-F238E27FC236}">
                <a16:creationId xmlns:a16="http://schemas.microsoft.com/office/drawing/2014/main" id="{EB374276-D7BD-E33D-2CAD-9EF3D367F3C6}"/>
              </a:ext>
            </a:extLst>
          </p:cNvPr>
          <p:cNvSpPr txBox="1"/>
          <p:nvPr/>
        </p:nvSpPr>
        <p:spPr>
          <a:xfrm>
            <a:off x="3426529" y="1179532"/>
            <a:ext cx="2685351" cy="369332"/>
          </a:xfrm>
          <a:prstGeom prst="rect">
            <a:avLst/>
          </a:prstGeom>
          <a:noFill/>
        </p:spPr>
        <p:txBody>
          <a:bodyPr wrap="none" rtlCol="0">
            <a:spAutoFit/>
          </a:bodyPr>
          <a:lstStyle/>
          <a:p>
            <a:r>
              <a:rPr lang="en-US" dirty="0">
                <a:solidFill>
                  <a:srgbClr val="0055A0"/>
                </a:solidFill>
                <a:latin typeface="Arial"/>
              </a:rPr>
              <a:t>R</a:t>
            </a:r>
            <a:r>
              <a:rPr lang="en-CH" dirty="0">
                <a:solidFill>
                  <a:srgbClr val="0055A0"/>
                </a:solidFill>
                <a:latin typeface="Arial"/>
              </a:rPr>
              <a:t>ad-hard resistive insert</a:t>
            </a:r>
          </a:p>
        </p:txBody>
      </p:sp>
      <p:sp>
        <p:nvSpPr>
          <p:cNvPr id="9" name="Freeform 8">
            <a:extLst>
              <a:ext uri="{FF2B5EF4-FFF2-40B4-BE49-F238E27FC236}">
                <a16:creationId xmlns:a16="http://schemas.microsoft.com/office/drawing/2014/main" id="{9AA65369-71B6-B4CF-415F-225A2022B6DE}"/>
              </a:ext>
            </a:extLst>
          </p:cNvPr>
          <p:cNvSpPr/>
          <p:nvPr/>
        </p:nvSpPr>
        <p:spPr>
          <a:xfrm>
            <a:off x="3282669" y="1139697"/>
            <a:ext cx="3823731" cy="404079"/>
          </a:xfrm>
          <a:custGeom>
            <a:avLst/>
            <a:gdLst>
              <a:gd name="connsiteX0" fmla="*/ 0 w 7630886"/>
              <a:gd name="connsiteY0" fmla="*/ 0 h 1480457"/>
              <a:gd name="connsiteX1" fmla="*/ 4354286 w 7630886"/>
              <a:gd name="connsiteY1" fmla="*/ 0 h 1480457"/>
              <a:gd name="connsiteX2" fmla="*/ 7630886 w 7630886"/>
              <a:gd name="connsiteY2" fmla="*/ 1480457 h 1480457"/>
              <a:gd name="connsiteX0" fmla="*/ 0 w 12847403"/>
              <a:gd name="connsiteY0" fmla="*/ 0 h 1480457"/>
              <a:gd name="connsiteX1" fmla="*/ 9570803 w 12847403"/>
              <a:gd name="connsiteY1" fmla="*/ 0 h 1480457"/>
              <a:gd name="connsiteX2" fmla="*/ 12847403 w 12847403"/>
              <a:gd name="connsiteY2" fmla="*/ 1480457 h 1480457"/>
            </a:gdLst>
            <a:ahLst/>
            <a:cxnLst>
              <a:cxn ang="0">
                <a:pos x="connsiteX0" y="connsiteY0"/>
              </a:cxn>
              <a:cxn ang="0">
                <a:pos x="connsiteX1" y="connsiteY1"/>
              </a:cxn>
              <a:cxn ang="0">
                <a:pos x="connsiteX2" y="connsiteY2"/>
              </a:cxn>
            </a:cxnLst>
            <a:rect l="l" t="t" r="r" b="b"/>
            <a:pathLst>
              <a:path w="12847403" h="1480457">
                <a:moveTo>
                  <a:pt x="0" y="0"/>
                </a:moveTo>
                <a:lnTo>
                  <a:pt x="9570803" y="0"/>
                </a:lnTo>
                <a:lnTo>
                  <a:pt x="12847403" y="1480457"/>
                </a:lnTo>
              </a:path>
            </a:pathLst>
          </a:custGeom>
          <a:ln w="19050">
            <a:solidFill>
              <a:schemeClr val="tx1"/>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CH">
              <a:solidFill>
                <a:srgbClr val="0055A0"/>
              </a:solidFill>
              <a:latin typeface="Arial"/>
            </a:endParaRPr>
          </a:p>
        </p:txBody>
      </p:sp>
      <p:sp>
        <p:nvSpPr>
          <p:cNvPr id="10" name="Freeform 9">
            <a:extLst>
              <a:ext uri="{FF2B5EF4-FFF2-40B4-BE49-F238E27FC236}">
                <a16:creationId xmlns:a16="http://schemas.microsoft.com/office/drawing/2014/main" id="{50B654DD-15B9-0CA0-B6C2-046751F51419}"/>
              </a:ext>
            </a:extLst>
          </p:cNvPr>
          <p:cNvSpPr/>
          <p:nvPr/>
        </p:nvSpPr>
        <p:spPr>
          <a:xfrm>
            <a:off x="3657601" y="1545198"/>
            <a:ext cx="3591966" cy="500959"/>
          </a:xfrm>
          <a:custGeom>
            <a:avLst/>
            <a:gdLst>
              <a:gd name="connsiteX0" fmla="*/ 0 w 7630886"/>
              <a:gd name="connsiteY0" fmla="*/ 0 h 1480457"/>
              <a:gd name="connsiteX1" fmla="*/ 4354286 w 7630886"/>
              <a:gd name="connsiteY1" fmla="*/ 0 h 1480457"/>
              <a:gd name="connsiteX2" fmla="*/ 7630886 w 7630886"/>
              <a:gd name="connsiteY2" fmla="*/ 1480457 h 1480457"/>
              <a:gd name="connsiteX0" fmla="*/ 0 w 7155294"/>
              <a:gd name="connsiteY0" fmla="*/ 0 h 1271930"/>
              <a:gd name="connsiteX1" fmla="*/ 4354286 w 7155294"/>
              <a:gd name="connsiteY1" fmla="*/ 0 h 1271930"/>
              <a:gd name="connsiteX2" fmla="*/ 7155294 w 7155294"/>
              <a:gd name="connsiteY2" fmla="*/ 1271930 h 1271930"/>
              <a:gd name="connsiteX0" fmla="*/ 0 w 6579206"/>
              <a:gd name="connsiteY0" fmla="*/ 0 h 1195471"/>
              <a:gd name="connsiteX1" fmla="*/ 4354286 w 6579206"/>
              <a:gd name="connsiteY1" fmla="*/ 0 h 1195471"/>
              <a:gd name="connsiteX2" fmla="*/ 6579206 w 6579206"/>
              <a:gd name="connsiteY2" fmla="*/ 1195471 h 1195471"/>
              <a:gd name="connsiteX0" fmla="*/ 0 w 6579206"/>
              <a:gd name="connsiteY0" fmla="*/ 0 h 1195471"/>
              <a:gd name="connsiteX1" fmla="*/ 4354286 w 6579206"/>
              <a:gd name="connsiteY1" fmla="*/ 0 h 1195471"/>
              <a:gd name="connsiteX2" fmla="*/ 6579206 w 6579206"/>
              <a:gd name="connsiteY2" fmla="*/ 1195471 h 1195471"/>
            </a:gdLst>
            <a:ahLst/>
            <a:cxnLst>
              <a:cxn ang="0">
                <a:pos x="connsiteX0" y="connsiteY0"/>
              </a:cxn>
              <a:cxn ang="0">
                <a:pos x="connsiteX1" y="connsiteY1"/>
              </a:cxn>
              <a:cxn ang="0">
                <a:pos x="connsiteX2" y="connsiteY2"/>
              </a:cxn>
            </a:cxnLst>
            <a:rect l="l" t="t" r="r" b="b"/>
            <a:pathLst>
              <a:path w="6579206" h="1195471">
                <a:moveTo>
                  <a:pt x="0" y="0"/>
                </a:moveTo>
                <a:lnTo>
                  <a:pt x="4354286" y="0"/>
                </a:lnTo>
                <a:cubicBezTo>
                  <a:pt x="5095926" y="398490"/>
                  <a:pt x="4350638" y="3715"/>
                  <a:pt x="6579206" y="1195471"/>
                </a:cubicBezTo>
              </a:path>
            </a:pathLst>
          </a:custGeom>
          <a:ln w="19050">
            <a:solidFill>
              <a:schemeClr val="tx1"/>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CH">
              <a:solidFill>
                <a:srgbClr val="0055A0"/>
              </a:solidFill>
              <a:latin typeface="Arial"/>
            </a:endParaRPr>
          </a:p>
        </p:txBody>
      </p:sp>
      <p:sp>
        <p:nvSpPr>
          <p:cNvPr id="11" name="Rectangle 10">
            <a:extLst>
              <a:ext uri="{FF2B5EF4-FFF2-40B4-BE49-F238E27FC236}">
                <a16:creationId xmlns:a16="http://schemas.microsoft.com/office/drawing/2014/main" id="{32AD846C-4AB6-DFC4-3540-93123DE5E13B}"/>
              </a:ext>
            </a:extLst>
          </p:cNvPr>
          <p:cNvSpPr/>
          <p:nvPr/>
        </p:nvSpPr>
        <p:spPr>
          <a:xfrm>
            <a:off x="3754582" y="3770206"/>
            <a:ext cx="554181" cy="1764277"/>
          </a:xfrm>
          <a:prstGeom prst="rect">
            <a:avLst/>
          </a:prstGeom>
          <a:noFill/>
          <a:ln w="539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12" name="Rectangle 11">
            <a:extLst>
              <a:ext uri="{FF2B5EF4-FFF2-40B4-BE49-F238E27FC236}">
                <a16:creationId xmlns:a16="http://schemas.microsoft.com/office/drawing/2014/main" id="{4F7DE192-F0B1-1E79-46CB-5C10BCF9548E}"/>
              </a:ext>
            </a:extLst>
          </p:cNvPr>
          <p:cNvSpPr/>
          <p:nvPr/>
        </p:nvSpPr>
        <p:spPr>
          <a:xfrm>
            <a:off x="2133600" y="710841"/>
            <a:ext cx="8451037" cy="2394924"/>
          </a:xfrm>
          <a:prstGeom prst="rect">
            <a:avLst/>
          </a:prstGeom>
          <a:noFill/>
          <a:ln w="539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Tree>
    <p:extLst>
      <p:ext uri="{BB962C8B-B14F-4D97-AF65-F5344CB8AC3E}">
        <p14:creationId xmlns:p14="http://schemas.microsoft.com/office/powerpoint/2010/main" val="41216122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39F06-2CA0-F54A-C1FF-6483E902F08B}"/>
              </a:ext>
            </a:extLst>
          </p:cNvPr>
          <p:cNvSpPr>
            <a:spLocks noGrp="1"/>
          </p:cNvSpPr>
          <p:nvPr>
            <p:ph type="title"/>
          </p:nvPr>
        </p:nvSpPr>
        <p:spPr/>
        <p:txBody>
          <a:bodyPr/>
          <a:lstStyle/>
          <a:p>
            <a:r>
              <a:rPr lang="en-CH" dirty="0"/>
              <a:t>Target and capture – 2/4</a:t>
            </a:r>
          </a:p>
        </p:txBody>
      </p:sp>
      <p:sp>
        <p:nvSpPr>
          <p:cNvPr id="3" name="Content Placeholder 2">
            <a:extLst>
              <a:ext uri="{FF2B5EF4-FFF2-40B4-BE49-F238E27FC236}">
                <a16:creationId xmlns:a16="http://schemas.microsoft.com/office/drawing/2014/main" id="{CD8C845E-4300-37BD-11DF-2CE963416E45}"/>
              </a:ext>
            </a:extLst>
          </p:cNvPr>
          <p:cNvSpPr>
            <a:spLocks noGrp="1"/>
          </p:cNvSpPr>
          <p:nvPr>
            <p:ph idx="1"/>
          </p:nvPr>
        </p:nvSpPr>
        <p:spPr>
          <a:xfrm>
            <a:off x="1985099" y="896179"/>
            <a:ext cx="8221807" cy="1321297"/>
          </a:xfrm>
        </p:spPr>
        <p:txBody>
          <a:bodyPr>
            <a:normAutofit fontScale="92500" lnSpcReduction="10000"/>
          </a:bodyPr>
          <a:lstStyle/>
          <a:p>
            <a:r>
              <a:rPr lang="en-US" dirty="0"/>
              <a:t>Reduce the mass (CAPEX) of the system, and increase operating temperature to improve cryogenic CoP (OPEX)</a:t>
            </a:r>
            <a:endParaRPr lang="en-CH" dirty="0"/>
          </a:p>
        </p:txBody>
      </p:sp>
      <p:pic>
        <p:nvPicPr>
          <p:cNvPr id="14" name="Picture 13" descr="Table&#10;&#10;Description automatically generated">
            <a:extLst>
              <a:ext uri="{FF2B5EF4-FFF2-40B4-BE49-F238E27FC236}">
                <a16:creationId xmlns:a16="http://schemas.microsoft.com/office/drawing/2014/main" id="{B7FDD332-B3C9-4CEE-F981-C37AA65D6F9F}"/>
              </a:ext>
            </a:extLst>
          </p:cNvPr>
          <p:cNvPicPr>
            <a:picLocks noChangeAspect="1"/>
          </p:cNvPicPr>
          <p:nvPr/>
        </p:nvPicPr>
        <p:blipFill>
          <a:blip r:embed="rId2"/>
          <a:stretch>
            <a:fillRect/>
          </a:stretch>
        </p:blipFill>
        <p:spPr>
          <a:xfrm>
            <a:off x="8433222" y="2219908"/>
            <a:ext cx="2119084" cy="3047316"/>
          </a:xfrm>
          <a:prstGeom prst="rect">
            <a:avLst/>
          </a:prstGeom>
        </p:spPr>
      </p:pic>
      <p:pic>
        <p:nvPicPr>
          <p:cNvPr id="4" name="Picture 3">
            <a:extLst>
              <a:ext uri="{FF2B5EF4-FFF2-40B4-BE49-F238E27FC236}">
                <a16:creationId xmlns:a16="http://schemas.microsoft.com/office/drawing/2014/main" id="{E5503BA5-BA15-6A91-3F1C-2F8E14C1022F}"/>
              </a:ext>
            </a:extLst>
          </p:cNvPr>
          <p:cNvPicPr>
            <a:picLocks noChangeAspect="1"/>
          </p:cNvPicPr>
          <p:nvPr/>
        </p:nvPicPr>
        <p:blipFill rotWithShape="1">
          <a:blip r:embed="rId3">
            <a:clrChange>
              <a:clrFrom>
                <a:srgbClr val="FFFFFF"/>
              </a:clrFrom>
              <a:clrTo>
                <a:srgbClr val="FFFFFF">
                  <a:alpha val="0"/>
                </a:srgbClr>
              </a:clrTo>
            </a:clrChange>
          </a:blip>
          <a:srcRect l="3636" t="39495" r="52381" b="41675"/>
          <a:stretch/>
        </p:blipFill>
        <p:spPr>
          <a:xfrm>
            <a:off x="4378559" y="5041124"/>
            <a:ext cx="3893702" cy="1156845"/>
          </a:xfrm>
          <a:prstGeom prst="rect">
            <a:avLst/>
          </a:prstGeom>
        </p:spPr>
      </p:pic>
      <p:pic>
        <p:nvPicPr>
          <p:cNvPr id="7" name="Picture 6" descr="Graphical user interface, diagram&#10;&#10;Description automatically generated">
            <a:extLst>
              <a:ext uri="{FF2B5EF4-FFF2-40B4-BE49-F238E27FC236}">
                <a16:creationId xmlns:a16="http://schemas.microsoft.com/office/drawing/2014/main" id="{D0F4A328-B530-F43A-9CB2-38A025BEBBDA}"/>
              </a:ext>
            </a:extLst>
          </p:cNvPr>
          <p:cNvPicPr>
            <a:picLocks noChangeAspect="1"/>
          </p:cNvPicPr>
          <p:nvPr/>
        </p:nvPicPr>
        <p:blipFill rotWithShape="1">
          <a:blip r:embed="rId4">
            <a:clrChange>
              <a:clrFrom>
                <a:srgbClr val="FFFFFF"/>
              </a:clrFrom>
              <a:clrTo>
                <a:srgbClr val="FFFFFF">
                  <a:alpha val="0"/>
                </a:srgbClr>
              </a:clrTo>
            </a:clrChange>
          </a:blip>
          <a:srcRect t="61059"/>
          <a:stretch/>
        </p:blipFill>
        <p:spPr>
          <a:xfrm>
            <a:off x="3914106" y="2132908"/>
            <a:ext cx="3893702" cy="1130341"/>
          </a:xfrm>
          <a:prstGeom prst="rect">
            <a:avLst/>
          </a:prstGeom>
        </p:spPr>
      </p:pic>
      <p:sp>
        <p:nvSpPr>
          <p:cNvPr id="9" name="TextBox 8">
            <a:extLst>
              <a:ext uri="{FF2B5EF4-FFF2-40B4-BE49-F238E27FC236}">
                <a16:creationId xmlns:a16="http://schemas.microsoft.com/office/drawing/2014/main" id="{DF89DA72-54DF-1DE0-9DF1-308726B39020}"/>
              </a:ext>
            </a:extLst>
          </p:cNvPr>
          <p:cNvSpPr txBox="1"/>
          <p:nvPr/>
        </p:nvSpPr>
        <p:spPr>
          <a:xfrm>
            <a:off x="2055786" y="2339203"/>
            <a:ext cx="2208554" cy="595804"/>
          </a:xfrm>
          <a:prstGeom prst="rect">
            <a:avLst/>
          </a:prstGeom>
          <a:noFill/>
        </p:spPr>
        <p:txBody>
          <a:bodyPr wrap="none" rtlCol="0">
            <a:spAutoFit/>
          </a:bodyPr>
          <a:lstStyle/>
          <a:p>
            <a:pPr algn="r"/>
            <a:r>
              <a:rPr lang="en-CH" sz="1636" dirty="0">
                <a:solidFill>
                  <a:srgbClr val="0055A0"/>
                </a:solidFill>
                <a:latin typeface="Arial"/>
              </a:rPr>
              <a:t>US-MAP </a:t>
            </a:r>
            <a:r>
              <a:rPr lang="en-CH" sz="1636" b="1" dirty="0">
                <a:solidFill>
                  <a:srgbClr val="0055A0"/>
                </a:solidFill>
                <a:latin typeface="Arial"/>
              </a:rPr>
              <a:t>2010</a:t>
            </a:r>
            <a:r>
              <a:rPr lang="en-CH" sz="1636" dirty="0">
                <a:solidFill>
                  <a:srgbClr val="0055A0"/>
                </a:solidFill>
                <a:latin typeface="Arial"/>
              </a:rPr>
              <a:t> design</a:t>
            </a:r>
          </a:p>
          <a:p>
            <a:pPr algn="r"/>
            <a:r>
              <a:rPr lang="en-CH" sz="1636" dirty="0">
                <a:solidFill>
                  <a:srgbClr val="0055A0"/>
                </a:solidFill>
                <a:latin typeface="Arial"/>
              </a:rPr>
              <a:t>LTS (14 T) + NC (6 T)</a:t>
            </a:r>
          </a:p>
        </p:txBody>
      </p:sp>
      <p:sp>
        <p:nvSpPr>
          <p:cNvPr id="15" name="TextBox 14">
            <a:extLst>
              <a:ext uri="{FF2B5EF4-FFF2-40B4-BE49-F238E27FC236}">
                <a16:creationId xmlns:a16="http://schemas.microsoft.com/office/drawing/2014/main" id="{C3A11270-CCCE-20C3-76AF-47C885316491}"/>
              </a:ext>
            </a:extLst>
          </p:cNvPr>
          <p:cNvSpPr txBox="1"/>
          <p:nvPr/>
        </p:nvSpPr>
        <p:spPr>
          <a:xfrm>
            <a:off x="2055786" y="3771211"/>
            <a:ext cx="2208554" cy="595804"/>
          </a:xfrm>
          <a:prstGeom prst="rect">
            <a:avLst/>
          </a:prstGeom>
          <a:noFill/>
        </p:spPr>
        <p:txBody>
          <a:bodyPr wrap="none" rtlCol="0">
            <a:spAutoFit/>
          </a:bodyPr>
          <a:lstStyle/>
          <a:p>
            <a:pPr algn="r"/>
            <a:r>
              <a:rPr lang="en-CH" sz="1636" dirty="0">
                <a:solidFill>
                  <a:srgbClr val="0055A0"/>
                </a:solidFill>
                <a:latin typeface="Arial"/>
              </a:rPr>
              <a:t>US-MAP </a:t>
            </a:r>
            <a:r>
              <a:rPr lang="en-CH" sz="1636" b="1" dirty="0">
                <a:solidFill>
                  <a:srgbClr val="0055A0"/>
                </a:solidFill>
                <a:latin typeface="Arial"/>
              </a:rPr>
              <a:t>2011</a:t>
            </a:r>
            <a:r>
              <a:rPr lang="en-CH" sz="1636" dirty="0">
                <a:solidFill>
                  <a:srgbClr val="0055A0"/>
                </a:solidFill>
                <a:latin typeface="Arial"/>
              </a:rPr>
              <a:t> design</a:t>
            </a:r>
          </a:p>
          <a:p>
            <a:pPr algn="r"/>
            <a:r>
              <a:rPr lang="en-CH" sz="1636" dirty="0">
                <a:solidFill>
                  <a:srgbClr val="0055A0"/>
                </a:solidFill>
                <a:latin typeface="Arial"/>
              </a:rPr>
              <a:t>LTS (14 T) + NC (6 T)</a:t>
            </a:r>
          </a:p>
        </p:txBody>
      </p:sp>
      <p:pic>
        <p:nvPicPr>
          <p:cNvPr id="17" name="Picture 16" descr="Graphical user interface, diagram&#10;&#10;Description automatically generated">
            <a:extLst>
              <a:ext uri="{FF2B5EF4-FFF2-40B4-BE49-F238E27FC236}">
                <a16:creationId xmlns:a16="http://schemas.microsoft.com/office/drawing/2014/main" id="{C26B6410-4F8D-C42D-C16C-C18953396A77}"/>
              </a:ext>
            </a:extLst>
          </p:cNvPr>
          <p:cNvPicPr>
            <a:picLocks noChangeAspect="1"/>
          </p:cNvPicPr>
          <p:nvPr/>
        </p:nvPicPr>
        <p:blipFill rotWithShape="1">
          <a:blip r:embed="rId4">
            <a:clrChange>
              <a:clrFrom>
                <a:srgbClr val="FFFFFF"/>
              </a:clrFrom>
              <a:clrTo>
                <a:srgbClr val="FFFFFF">
                  <a:alpha val="0"/>
                </a:srgbClr>
              </a:clrTo>
            </a:clrChange>
          </a:blip>
          <a:srcRect b="40610"/>
          <a:stretch/>
        </p:blipFill>
        <p:spPr>
          <a:xfrm>
            <a:off x="4259507" y="3154713"/>
            <a:ext cx="3893702" cy="1723905"/>
          </a:xfrm>
          <a:prstGeom prst="rect">
            <a:avLst/>
          </a:prstGeom>
        </p:spPr>
      </p:pic>
      <p:sp>
        <p:nvSpPr>
          <p:cNvPr id="18" name="TextBox 17">
            <a:extLst>
              <a:ext uri="{FF2B5EF4-FFF2-40B4-BE49-F238E27FC236}">
                <a16:creationId xmlns:a16="http://schemas.microsoft.com/office/drawing/2014/main" id="{191DBD02-8FDA-FA55-F56F-44420E677959}"/>
              </a:ext>
            </a:extLst>
          </p:cNvPr>
          <p:cNvSpPr txBox="1"/>
          <p:nvPr/>
        </p:nvSpPr>
        <p:spPr>
          <a:xfrm>
            <a:off x="2265051" y="5294338"/>
            <a:ext cx="1994457" cy="595804"/>
          </a:xfrm>
          <a:prstGeom prst="rect">
            <a:avLst/>
          </a:prstGeom>
          <a:noFill/>
        </p:spPr>
        <p:txBody>
          <a:bodyPr wrap="none" rtlCol="0">
            <a:spAutoFit/>
          </a:bodyPr>
          <a:lstStyle/>
          <a:p>
            <a:pPr algn="r"/>
            <a:r>
              <a:rPr lang="en-CH" sz="1636" dirty="0">
                <a:solidFill>
                  <a:srgbClr val="FF0000"/>
                </a:solidFill>
                <a:latin typeface="Arial"/>
              </a:rPr>
              <a:t>MuCol </a:t>
            </a:r>
            <a:r>
              <a:rPr lang="en-CH" sz="1636" b="1" dirty="0">
                <a:solidFill>
                  <a:srgbClr val="FF0000"/>
                </a:solidFill>
                <a:latin typeface="Arial"/>
              </a:rPr>
              <a:t>2022</a:t>
            </a:r>
            <a:r>
              <a:rPr lang="en-CH" sz="1636" dirty="0">
                <a:solidFill>
                  <a:srgbClr val="FF0000"/>
                </a:solidFill>
                <a:latin typeface="Arial"/>
              </a:rPr>
              <a:t> design</a:t>
            </a:r>
          </a:p>
          <a:p>
            <a:pPr algn="r"/>
            <a:r>
              <a:rPr lang="en-CH" sz="1636" dirty="0">
                <a:solidFill>
                  <a:srgbClr val="FF0000"/>
                </a:solidFill>
                <a:latin typeface="Arial"/>
              </a:rPr>
              <a:t>HTS (20 T, 20 K)</a:t>
            </a:r>
          </a:p>
        </p:txBody>
      </p:sp>
      <p:sp>
        <p:nvSpPr>
          <p:cNvPr id="19" name="TextBox 18">
            <a:extLst>
              <a:ext uri="{FF2B5EF4-FFF2-40B4-BE49-F238E27FC236}">
                <a16:creationId xmlns:a16="http://schemas.microsoft.com/office/drawing/2014/main" id="{2BD4D576-BFE4-D2D3-3CE1-86BDEF569232}"/>
              </a:ext>
            </a:extLst>
          </p:cNvPr>
          <p:cNvSpPr txBox="1"/>
          <p:nvPr/>
        </p:nvSpPr>
        <p:spPr>
          <a:xfrm>
            <a:off x="6176178" y="4741600"/>
            <a:ext cx="1868973" cy="316240"/>
          </a:xfrm>
          <a:prstGeom prst="rect">
            <a:avLst/>
          </a:prstGeom>
          <a:noFill/>
        </p:spPr>
        <p:txBody>
          <a:bodyPr wrap="none" rtlCol="0">
            <a:spAutoFit/>
          </a:bodyPr>
          <a:lstStyle/>
          <a:p>
            <a:r>
              <a:rPr lang="en-CH" sz="1455" dirty="0">
                <a:solidFill>
                  <a:srgbClr val="0055A0"/>
                </a:solidFill>
                <a:latin typeface="Arial"/>
              </a:rPr>
              <a:t>H.G. Kirk, PAC 2011</a:t>
            </a:r>
          </a:p>
        </p:txBody>
      </p:sp>
      <p:sp>
        <p:nvSpPr>
          <p:cNvPr id="5" name="Slide Number Placeholder 5">
            <a:extLst>
              <a:ext uri="{FF2B5EF4-FFF2-40B4-BE49-F238E27FC236}">
                <a16:creationId xmlns:a16="http://schemas.microsoft.com/office/drawing/2014/main" id="{D1D37D52-4C0E-774E-EDB3-146BFFD89668}"/>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49</a:t>
            </a:fld>
            <a:endParaRPr lang="en-US" dirty="0">
              <a:solidFill>
                <a:srgbClr val="0055A0">
                  <a:tint val="75000"/>
                </a:srgbClr>
              </a:solidFill>
              <a:latin typeface="Arial"/>
            </a:endParaRPr>
          </a:p>
        </p:txBody>
      </p:sp>
      <p:sp>
        <p:nvSpPr>
          <p:cNvPr id="6" name="Rectangle 5">
            <a:extLst>
              <a:ext uri="{FF2B5EF4-FFF2-40B4-BE49-F238E27FC236}">
                <a16:creationId xmlns:a16="http://schemas.microsoft.com/office/drawing/2014/main" id="{8190CEE5-2405-4DB5-5D02-A0425166C3AA}"/>
              </a:ext>
            </a:extLst>
          </p:cNvPr>
          <p:cNvSpPr/>
          <p:nvPr/>
        </p:nvSpPr>
        <p:spPr>
          <a:xfrm>
            <a:off x="4378560" y="5054276"/>
            <a:ext cx="4054663" cy="1091181"/>
          </a:xfrm>
          <a:prstGeom prst="rect">
            <a:avLst/>
          </a:prstGeom>
          <a:noFill/>
          <a:ln w="539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Tree>
    <p:extLst>
      <p:ext uri="{BB962C8B-B14F-4D97-AF65-F5344CB8AC3E}">
        <p14:creationId xmlns:p14="http://schemas.microsoft.com/office/powerpoint/2010/main" val="735993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Coils Current and Field</a:t>
            </a:r>
          </a:p>
        </p:txBody>
      </p:sp>
      <p:pic>
        <p:nvPicPr>
          <p:cNvPr id="17" name="Picture 16">
            <a:extLst>
              <a:ext uri="{FF2B5EF4-FFF2-40B4-BE49-F238E27FC236}">
                <a16:creationId xmlns:a16="http://schemas.microsoft.com/office/drawing/2014/main" id="{36355AD8-87E4-CB96-0E4D-5335A2FBC552}"/>
              </a:ext>
            </a:extLst>
          </p:cNvPr>
          <p:cNvPicPr>
            <a:picLocks noChangeAspect="1"/>
          </p:cNvPicPr>
          <p:nvPr/>
        </p:nvPicPr>
        <p:blipFill rotWithShape="1">
          <a:blip r:embed="rId3"/>
          <a:srcRect r="79162"/>
          <a:stretch/>
        </p:blipFill>
        <p:spPr>
          <a:xfrm>
            <a:off x="7022163" y="1124478"/>
            <a:ext cx="899216" cy="4959191"/>
          </a:xfrm>
          <a:prstGeom prst="rect">
            <a:avLst/>
          </a:prstGeom>
        </p:spPr>
      </p:pic>
      <p:sp>
        <p:nvSpPr>
          <p:cNvPr id="19" name="TextBox 18">
            <a:extLst>
              <a:ext uri="{FF2B5EF4-FFF2-40B4-BE49-F238E27FC236}">
                <a16:creationId xmlns:a16="http://schemas.microsoft.com/office/drawing/2014/main" id="{073E4151-6ADC-84A5-FA14-790B149FB88B}"/>
              </a:ext>
            </a:extLst>
          </p:cNvPr>
          <p:cNvSpPr txBox="1"/>
          <p:nvPr/>
        </p:nvSpPr>
        <p:spPr>
          <a:xfrm>
            <a:off x="7512867" y="876738"/>
            <a:ext cx="171733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Magnetic Field [T]</a:t>
            </a:r>
            <a:endParaRPr kumimoji="0" lang="en-IE"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17794C96-D37C-C744-0579-072B15A2DDF4}"/>
              </a:ext>
            </a:extLst>
          </p:cNvPr>
          <p:cNvSpPr txBox="1"/>
          <p:nvPr/>
        </p:nvSpPr>
        <p:spPr>
          <a:xfrm>
            <a:off x="9950846" y="876738"/>
            <a:ext cx="1715983" cy="338554"/>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Peak field in coil 2</a:t>
            </a:r>
            <a:endParaRPr kumimoji="0" lang="en-IE" sz="16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1" name="Picture 20">
            <a:extLst>
              <a:ext uri="{FF2B5EF4-FFF2-40B4-BE49-F238E27FC236}">
                <a16:creationId xmlns:a16="http://schemas.microsoft.com/office/drawing/2014/main" id="{1C975167-3FBA-6DB2-3664-2906CAC7E714}"/>
              </a:ext>
            </a:extLst>
          </p:cNvPr>
          <p:cNvPicPr>
            <a:picLocks noChangeAspect="1"/>
          </p:cNvPicPr>
          <p:nvPr/>
        </p:nvPicPr>
        <p:blipFill rotWithShape="1">
          <a:blip r:embed="rId3"/>
          <a:srcRect l="62305" t="33471" r="7297" b="28895"/>
          <a:stretch/>
        </p:blipFill>
        <p:spPr>
          <a:xfrm>
            <a:off x="7429406" y="3946091"/>
            <a:ext cx="1617979" cy="2301962"/>
          </a:xfrm>
          <a:prstGeom prst="rect">
            <a:avLst/>
          </a:prstGeom>
        </p:spPr>
      </p:pic>
      <p:pic>
        <p:nvPicPr>
          <p:cNvPr id="22" name="Picture 21">
            <a:extLst>
              <a:ext uri="{FF2B5EF4-FFF2-40B4-BE49-F238E27FC236}">
                <a16:creationId xmlns:a16="http://schemas.microsoft.com/office/drawing/2014/main" id="{93A9B654-BCB6-91E7-2E95-F1557435D592}"/>
              </a:ext>
            </a:extLst>
          </p:cNvPr>
          <p:cNvPicPr>
            <a:picLocks noChangeAspect="1"/>
          </p:cNvPicPr>
          <p:nvPr/>
        </p:nvPicPr>
        <p:blipFill rotWithShape="1">
          <a:blip r:embed="rId4"/>
          <a:srcRect t="3221" r="44773"/>
          <a:stretch/>
        </p:blipFill>
        <p:spPr>
          <a:xfrm>
            <a:off x="8853882" y="1215291"/>
            <a:ext cx="3338118" cy="4959191"/>
          </a:xfrm>
          <a:prstGeom prst="rect">
            <a:avLst/>
          </a:prstGeom>
        </p:spPr>
      </p:pic>
      <p:pic>
        <p:nvPicPr>
          <p:cNvPr id="23" name="Picture 22">
            <a:extLst>
              <a:ext uri="{FF2B5EF4-FFF2-40B4-BE49-F238E27FC236}">
                <a16:creationId xmlns:a16="http://schemas.microsoft.com/office/drawing/2014/main" id="{552EDE77-040B-7897-7D47-2966B0F5C0E6}"/>
              </a:ext>
            </a:extLst>
          </p:cNvPr>
          <p:cNvPicPr>
            <a:picLocks noChangeAspect="1"/>
          </p:cNvPicPr>
          <p:nvPr/>
        </p:nvPicPr>
        <p:blipFill rotWithShape="1">
          <a:blip r:embed="rId5"/>
          <a:srcRect l="71827" t="33849" r="7361" b="29311"/>
          <a:stretch/>
        </p:blipFill>
        <p:spPr>
          <a:xfrm>
            <a:off x="7415597" y="1381380"/>
            <a:ext cx="1452976" cy="2180715"/>
          </a:xfrm>
          <a:prstGeom prst="rect">
            <a:avLst/>
          </a:prstGeom>
        </p:spPr>
      </p:pic>
      <p:sp>
        <p:nvSpPr>
          <p:cNvPr id="24" name="Arrow: Right 23">
            <a:extLst>
              <a:ext uri="{FF2B5EF4-FFF2-40B4-BE49-F238E27FC236}">
                <a16:creationId xmlns:a16="http://schemas.microsoft.com/office/drawing/2014/main" id="{C858F5BA-C742-5E7D-286D-513C7B37DC53}"/>
              </a:ext>
            </a:extLst>
          </p:cNvPr>
          <p:cNvSpPr/>
          <p:nvPr/>
        </p:nvSpPr>
        <p:spPr>
          <a:xfrm>
            <a:off x="8695155" y="2843715"/>
            <a:ext cx="356377" cy="2325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5" name="Rectangle 24">
            <a:extLst>
              <a:ext uri="{FF2B5EF4-FFF2-40B4-BE49-F238E27FC236}">
                <a16:creationId xmlns:a16="http://schemas.microsoft.com/office/drawing/2014/main" id="{2BD48699-6E74-A0E3-FC7B-06DE9BBD5817}"/>
              </a:ext>
            </a:extLst>
          </p:cNvPr>
          <p:cNvSpPr/>
          <p:nvPr/>
        </p:nvSpPr>
        <p:spPr>
          <a:xfrm>
            <a:off x="7415597" y="1294544"/>
            <a:ext cx="1279558" cy="2301962"/>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Rectangle 25">
            <a:extLst>
              <a:ext uri="{FF2B5EF4-FFF2-40B4-BE49-F238E27FC236}">
                <a16:creationId xmlns:a16="http://schemas.microsoft.com/office/drawing/2014/main" id="{5FA1108A-9DA4-C705-73E9-E1561DEBDDB4}"/>
              </a:ext>
            </a:extLst>
          </p:cNvPr>
          <p:cNvSpPr/>
          <p:nvPr/>
        </p:nvSpPr>
        <p:spPr>
          <a:xfrm>
            <a:off x="7547448" y="3871641"/>
            <a:ext cx="1279558" cy="2301962"/>
          </a:xfrm>
          <a:prstGeom prst="rect">
            <a:avLst/>
          </a:prstGeom>
          <a:noFill/>
          <a:ln w="317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7" name="Arrow: Right 26">
            <a:extLst>
              <a:ext uri="{FF2B5EF4-FFF2-40B4-BE49-F238E27FC236}">
                <a16:creationId xmlns:a16="http://schemas.microsoft.com/office/drawing/2014/main" id="{5E2319DB-189B-329B-0465-0D8DEFA46EBF}"/>
              </a:ext>
            </a:extLst>
          </p:cNvPr>
          <p:cNvSpPr/>
          <p:nvPr/>
        </p:nvSpPr>
        <p:spPr>
          <a:xfrm rot="10800000">
            <a:off x="7183144" y="3920616"/>
            <a:ext cx="356377" cy="232578"/>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a:extLst>
              <a:ext uri="{FF2B5EF4-FFF2-40B4-BE49-F238E27FC236}">
                <a16:creationId xmlns:a16="http://schemas.microsoft.com/office/drawing/2014/main" id="{57D0F73E-7E24-FAD7-BF25-FAD9A678A02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406" t="2784" r="7958" b="3955"/>
          <a:stretch/>
        </p:blipFill>
        <p:spPr bwMode="auto">
          <a:xfrm>
            <a:off x="-21630" y="960094"/>
            <a:ext cx="7064148" cy="501218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098782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CH" dirty="0"/>
              <a:t>Target and capture – 3/4</a:t>
            </a:r>
            <a:endParaRPr lang="it-IT" dirty="0"/>
          </a:p>
        </p:txBody>
      </p:sp>
      <p:pic>
        <p:nvPicPr>
          <p:cNvPr id="23" name="Picture 22">
            <a:extLst>
              <a:ext uri="{FF2B5EF4-FFF2-40B4-BE49-F238E27FC236}">
                <a16:creationId xmlns:a16="http://schemas.microsoft.com/office/drawing/2014/main" id="{76A95696-A42A-FF4C-5A50-44940CBE736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9454" t="6057" r="30780" b="3011"/>
          <a:stretch/>
        </p:blipFill>
        <p:spPr>
          <a:xfrm>
            <a:off x="1585791" y="1154553"/>
            <a:ext cx="6405189" cy="4623897"/>
          </a:xfrm>
          <a:prstGeom prst="rect">
            <a:avLst/>
          </a:prstGeom>
        </p:spPr>
      </p:pic>
      <p:sp>
        <p:nvSpPr>
          <p:cNvPr id="24" name="TextBox 23">
            <a:extLst>
              <a:ext uri="{FF2B5EF4-FFF2-40B4-BE49-F238E27FC236}">
                <a16:creationId xmlns:a16="http://schemas.microsoft.com/office/drawing/2014/main" id="{FA0A2C79-88D9-8FB2-FD83-005AD004B746}"/>
              </a:ext>
            </a:extLst>
          </p:cNvPr>
          <p:cNvSpPr txBox="1"/>
          <p:nvPr/>
        </p:nvSpPr>
        <p:spPr>
          <a:xfrm>
            <a:off x="5100253" y="2271838"/>
            <a:ext cx="1013419" cy="595804"/>
          </a:xfrm>
          <a:prstGeom prst="rect">
            <a:avLst/>
          </a:prstGeom>
          <a:solidFill>
            <a:schemeClr val="bg1"/>
          </a:solidFill>
          <a:ln>
            <a:solidFill>
              <a:schemeClr val="tx2"/>
            </a:solidFill>
          </a:ln>
          <a:effectLst>
            <a:outerShdw blurRad="50800" dist="38100" dir="2700000" algn="tl" rotWithShape="0">
              <a:prstClr val="black">
                <a:alpha val="40000"/>
              </a:prstClr>
            </a:outerShdw>
          </a:effectLst>
        </p:spPr>
        <p:txBody>
          <a:bodyPr wrap="none" rtlCol="0">
            <a:spAutoFit/>
          </a:bodyPr>
          <a:lstStyle/>
          <a:p>
            <a:r>
              <a:rPr lang="en-CH" sz="1636" dirty="0">
                <a:solidFill>
                  <a:srgbClr val="0055A0"/>
                </a:solidFill>
                <a:latin typeface="Arial"/>
              </a:rPr>
              <a:t>US-MAP</a:t>
            </a:r>
          </a:p>
          <a:p>
            <a:r>
              <a:rPr lang="en-CH" sz="1636" dirty="0">
                <a:solidFill>
                  <a:srgbClr val="FF0000"/>
                </a:solidFill>
                <a:latin typeface="Arial"/>
              </a:rPr>
              <a:t>Proposal</a:t>
            </a:r>
          </a:p>
        </p:txBody>
      </p:sp>
      <p:sp>
        <p:nvSpPr>
          <p:cNvPr id="13" name="TextBox 12">
            <a:extLst>
              <a:ext uri="{FF2B5EF4-FFF2-40B4-BE49-F238E27FC236}">
                <a16:creationId xmlns:a16="http://schemas.microsoft.com/office/drawing/2014/main" id="{A06564AA-2003-6075-577C-E121E98E1635}"/>
              </a:ext>
            </a:extLst>
          </p:cNvPr>
          <p:cNvSpPr txBox="1"/>
          <p:nvPr/>
        </p:nvSpPr>
        <p:spPr>
          <a:xfrm>
            <a:off x="8321865" y="804363"/>
            <a:ext cx="1923925" cy="1475725"/>
          </a:xfrm>
          <a:prstGeom prst="rect">
            <a:avLst/>
          </a:prstGeom>
          <a:solidFill>
            <a:schemeClr val="bg1"/>
          </a:solidFill>
          <a:ln>
            <a:solidFill>
              <a:schemeClr val="tx1"/>
            </a:solidFill>
          </a:ln>
        </p:spPr>
        <p:txBody>
          <a:bodyPr wrap="none" rtlCol="0">
            <a:spAutoFit/>
          </a:bodyPr>
          <a:lstStyle/>
          <a:p>
            <a:r>
              <a:rPr lang="en-CH" sz="1798" dirty="0">
                <a:solidFill>
                  <a:srgbClr val="0055A0"/>
                </a:solidFill>
                <a:latin typeface="Arial"/>
              </a:rPr>
              <a:t>E</a:t>
            </a:r>
            <a:r>
              <a:rPr lang="en-CH" sz="1798" baseline="-25000" dirty="0">
                <a:solidFill>
                  <a:srgbClr val="0055A0"/>
                </a:solidFill>
                <a:latin typeface="Arial"/>
              </a:rPr>
              <a:t>M</a:t>
            </a:r>
            <a:r>
              <a:rPr lang="en-CH" sz="1798" dirty="0">
                <a:solidFill>
                  <a:srgbClr val="0055A0"/>
                </a:solidFill>
                <a:latin typeface="Arial"/>
              </a:rPr>
              <a:t> = 2.9 GJ</a:t>
            </a:r>
          </a:p>
          <a:p>
            <a:r>
              <a:rPr lang="en-CH" sz="1798" dirty="0">
                <a:solidFill>
                  <a:srgbClr val="0055A0"/>
                </a:solidFill>
                <a:latin typeface="Arial"/>
              </a:rPr>
              <a:t>T</a:t>
            </a:r>
            <a:r>
              <a:rPr lang="en-CH" sz="1798" baseline="-25000" dirty="0">
                <a:solidFill>
                  <a:srgbClr val="0055A0"/>
                </a:solidFill>
                <a:latin typeface="Arial"/>
              </a:rPr>
              <a:t>op</a:t>
            </a:r>
            <a:r>
              <a:rPr lang="en-CH" sz="1798" dirty="0">
                <a:solidFill>
                  <a:srgbClr val="0055A0"/>
                </a:solidFill>
                <a:latin typeface="Arial"/>
              </a:rPr>
              <a:t> = 4.2 K</a:t>
            </a:r>
          </a:p>
          <a:p>
            <a:r>
              <a:rPr lang="en-CH" sz="1798" dirty="0">
                <a:solidFill>
                  <a:srgbClr val="0055A0"/>
                </a:solidFill>
                <a:latin typeface="Arial"/>
              </a:rPr>
              <a:t>M</a:t>
            </a:r>
            <a:r>
              <a:rPr lang="en-CH" sz="1798" baseline="-25000" dirty="0">
                <a:solidFill>
                  <a:srgbClr val="0055A0"/>
                </a:solidFill>
                <a:latin typeface="Arial"/>
              </a:rPr>
              <a:t>coils</a:t>
            </a:r>
            <a:r>
              <a:rPr lang="en-CH" sz="1798" dirty="0">
                <a:solidFill>
                  <a:srgbClr val="0055A0"/>
                </a:solidFill>
                <a:latin typeface="Arial"/>
              </a:rPr>
              <a:t> = 200 tons</a:t>
            </a:r>
          </a:p>
          <a:p>
            <a:r>
              <a:rPr lang="en-CH" sz="1798" dirty="0">
                <a:solidFill>
                  <a:srgbClr val="0055A0"/>
                </a:solidFill>
                <a:latin typeface="Arial"/>
              </a:rPr>
              <a:t>M</a:t>
            </a:r>
            <a:r>
              <a:rPr lang="en-CH" sz="1798" baseline="-25000" dirty="0">
                <a:solidFill>
                  <a:srgbClr val="0055A0"/>
                </a:solidFill>
                <a:latin typeface="Arial"/>
              </a:rPr>
              <a:t>shield</a:t>
            </a:r>
            <a:r>
              <a:rPr lang="en-CH" sz="1798" dirty="0">
                <a:solidFill>
                  <a:srgbClr val="0055A0"/>
                </a:solidFill>
                <a:latin typeface="Arial"/>
              </a:rPr>
              <a:t> = 300 tons</a:t>
            </a:r>
          </a:p>
          <a:p>
            <a:r>
              <a:rPr lang="en-CH" sz="1798" dirty="0">
                <a:solidFill>
                  <a:srgbClr val="0055A0"/>
                </a:solidFill>
                <a:latin typeface="Arial"/>
              </a:rPr>
              <a:t>P = 12 MW</a:t>
            </a:r>
          </a:p>
        </p:txBody>
      </p:sp>
      <p:pic>
        <p:nvPicPr>
          <p:cNvPr id="10" name="Picture 9">
            <a:extLst>
              <a:ext uri="{FF2B5EF4-FFF2-40B4-BE49-F238E27FC236}">
                <a16:creationId xmlns:a16="http://schemas.microsoft.com/office/drawing/2014/main" id="{A51E048F-B1B4-7614-2399-42EF39B3A57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64566" y="1651536"/>
            <a:ext cx="4714599" cy="1934195"/>
          </a:xfrm>
          <a:prstGeom prst="rect">
            <a:avLst/>
          </a:prstGeom>
        </p:spPr>
      </p:pic>
      <p:sp>
        <p:nvSpPr>
          <p:cNvPr id="16" name="TextBox 15">
            <a:extLst>
              <a:ext uri="{FF2B5EF4-FFF2-40B4-BE49-F238E27FC236}">
                <a16:creationId xmlns:a16="http://schemas.microsoft.com/office/drawing/2014/main" id="{9A3658A9-9154-F19B-CCF7-683A4166E399}"/>
              </a:ext>
            </a:extLst>
          </p:cNvPr>
          <p:cNvSpPr txBox="1"/>
          <p:nvPr/>
        </p:nvSpPr>
        <p:spPr>
          <a:xfrm>
            <a:off x="8321865" y="4597293"/>
            <a:ext cx="1923925" cy="1475725"/>
          </a:xfrm>
          <a:prstGeom prst="rect">
            <a:avLst/>
          </a:prstGeom>
          <a:solidFill>
            <a:schemeClr val="bg1"/>
          </a:solidFill>
          <a:ln>
            <a:solidFill>
              <a:srgbClr val="FF0000"/>
            </a:solidFill>
          </a:ln>
        </p:spPr>
        <p:txBody>
          <a:bodyPr wrap="none" rtlCol="0">
            <a:spAutoFit/>
          </a:bodyPr>
          <a:lstStyle/>
          <a:p>
            <a:r>
              <a:rPr lang="en-CH" sz="1798" dirty="0">
                <a:solidFill>
                  <a:srgbClr val="FF0000"/>
                </a:solidFill>
                <a:latin typeface="Arial"/>
              </a:rPr>
              <a:t>E</a:t>
            </a:r>
            <a:r>
              <a:rPr lang="en-CH" sz="1798" baseline="-25000" dirty="0">
                <a:solidFill>
                  <a:srgbClr val="FF0000"/>
                </a:solidFill>
                <a:latin typeface="Arial"/>
              </a:rPr>
              <a:t>M</a:t>
            </a:r>
            <a:r>
              <a:rPr lang="en-CH" sz="1798" dirty="0">
                <a:solidFill>
                  <a:srgbClr val="FF0000"/>
                </a:solidFill>
                <a:latin typeface="Arial"/>
              </a:rPr>
              <a:t> = 1 GJ</a:t>
            </a:r>
          </a:p>
          <a:p>
            <a:r>
              <a:rPr lang="en-CH" sz="1798" dirty="0">
                <a:solidFill>
                  <a:srgbClr val="FF0000"/>
                </a:solidFill>
                <a:latin typeface="Arial"/>
              </a:rPr>
              <a:t>T</a:t>
            </a:r>
            <a:r>
              <a:rPr lang="en-CH" sz="1798" baseline="-25000" dirty="0">
                <a:solidFill>
                  <a:srgbClr val="FF0000"/>
                </a:solidFill>
                <a:latin typeface="Arial"/>
              </a:rPr>
              <a:t>op</a:t>
            </a:r>
            <a:r>
              <a:rPr lang="en-CH" sz="1798" dirty="0">
                <a:solidFill>
                  <a:srgbClr val="FF0000"/>
                </a:solidFill>
                <a:latin typeface="Arial"/>
              </a:rPr>
              <a:t> = 10…20 K</a:t>
            </a:r>
          </a:p>
          <a:p>
            <a:r>
              <a:rPr lang="en-CH" sz="1798" dirty="0">
                <a:solidFill>
                  <a:srgbClr val="FF0000"/>
                </a:solidFill>
                <a:latin typeface="Arial"/>
              </a:rPr>
              <a:t>M</a:t>
            </a:r>
            <a:r>
              <a:rPr lang="en-CH" sz="1798" baseline="-25000" dirty="0">
                <a:solidFill>
                  <a:srgbClr val="FF0000"/>
                </a:solidFill>
                <a:latin typeface="Arial"/>
              </a:rPr>
              <a:t>coils</a:t>
            </a:r>
            <a:r>
              <a:rPr lang="en-CH" sz="1798" dirty="0">
                <a:solidFill>
                  <a:srgbClr val="FF0000"/>
                </a:solidFill>
                <a:latin typeface="Arial"/>
              </a:rPr>
              <a:t> = 110 tons</a:t>
            </a:r>
          </a:p>
          <a:p>
            <a:r>
              <a:rPr lang="en-CH" sz="1798" dirty="0">
                <a:solidFill>
                  <a:srgbClr val="FF0000"/>
                </a:solidFill>
                <a:latin typeface="Arial"/>
              </a:rPr>
              <a:t>M</a:t>
            </a:r>
            <a:r>
              <a:rPr lang="en-CH" sz="1798" baseline="-25000" dirty="0">
                <a:solidFill>
                  <a:srgbClr val="FF0000"/>
                </a:solidFill>
                <a:latin typeface="Arial"/>
              </a:rPr>
              <a:t>shield</a:t>
            </a:r>
            <a:r>
              <a:rPr lang="en-CH" sz="1798" dirty="0">
                <a:solidFill>
                  <a:srgbClr val="FF0000"/>
                </a:solidFill>
                <a:latin typeface="Arial"/>
              </a:rPr>
              <a:t> = 196 tons</a:t>
            </a:r>
          </a:p>
          <a:p>
            <a:r>
              <a:rPr lang="en-CH" sz="1798" dirty="0">
                <a:solidFill>
                  <a:srgbClr val="FF0000"/>
                </a:solidFill>
                <a:latin typeface="Arial"/>
              </a:rPr>
              <a:t>P = 1MW</a:t>
            </a:r>
          </a:p>
        </p:txBody>
      </p:sp>
      <p:pic>
        <p:nvPicPr>
          <p:cNvPr id="5" name="Picture 4">
            <a:extLst>
              <a:ext uri="{FF2B5EF4-FFF2-40B4-BE49-F238E27FC236}">
                <a16:creationId xmlns:a16="http://schemas.microsoft.com/office/drawing/2014/main" id="{821D8188-FEBF-4E5B-F338-F40671AF1590}"/>
              </a:ext>
            </a:extLst>
          </p:cNvPr>
          <p:cNvPicPr>
            <a:picLocks noChangeAspect="1"/>
          </p:cNvPicPr>
          <p:nvPr/>
        </p:nvPicPr>
        <p:blipFill rotWithShape="1">
          <a:blip r:embed="rId4">
            <a:clrChange>
              <a:clrFrom>
                <a:srgbClr val="FFFFFF"/>
              </a:clrFrom>
              <a:clrTo>
                <a:srgbClr val="FFFFFF">
                  <a:alpha val="0"/>
                </a:srgbClr>
              </a:clrTo>
            </a:clrChange>
          </a:blip>
          <a:srcRect t="32822" r="16709" b="23438"/>
          <a:stretch/>
        </p:blipFill>
        <p:spPr>
          <a:xfrm>
            <a:off x="5964566" y="3791409"/>
            <a:ext cx="4470529" cy="1323519"/>
          </a:xfrm>
          <a:prstGeom prst="rect">
            <a:avLst/>
          </a:prstGeom>
        </p:spPr>
      </p:pic>
      <p:sp>
        <p:nvSpPr>
          <p:cNvPr id="4" name="Slide Number Placeholder 5">
            <a:extLst>
              <a:ext uri="{FF2B5EF4-FFF2-40B4-BE49-F238E27FC236}">
                <a16:creationId xmlns:a16="http://schemas.microsoft.com/office/drawing/2014/main" id="{76D940A2-DDA9-F6B1-1892-15BA0768BEE1}"/>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50</a:t>
            </a:fld>
            <a:endParaRPr lang="en-US" dirty="0">
              <a:solidFill>
                <a:srgbClr val="0055A0">
                  <a:tint val="75000"/>
                </a:srgbClr>
              </a:solidFill>
              <a:latin typeface="Arial"/>
            </a:endParaRPr>
          </a:p>
        </p:txBody>
      </p:sp>
      <p:sp>
        <p:nvSpPr>
          <p:cNvPr id="6" name="TextBox 5">
            <a:extLst>
              <a:ext uri="{FF2B5EF4-FFF2-40B4-BE49-F238E27FC236}">
                <a16:creationId xmlns:a16="http://schemas.microsoft.com/office/drawing/2014/main" id="{35E20053-1B0C-49E4-A5D8-E1D306552C13}"/>
              </a:ext>
            </a:extLst>
          </p:cNvPr>
          <p:cNvSpPr txBox="1"/>
          <p:nvPr/>
        </p:nvSpPr>
        <p:spPr>
          <a:xfrm rot="20935260">
            <a:off x="4244836" y="3329743"/>
            <a:ext cx="6186309" cy="923330"/>
          </a:xfrm>
          <a:prstGeom prst="rect">
            <a:avLst/>
          </a:prstGeom>
          <a:noFill/>
        </p:spPr>
        <p:txBody>
          <a:bodyPr wrap="none" rtlCol="0">
            <a:spAutoFit/>
          </a:bodyPr>
          <a:lstStyle/>
          <a:p>
            <a:r>
              <a:rPr lang="en-US" dirty="0">
                <a:solidFill>
                  <a:srgbClr val="0055A0"/>
                </a:solidFill>
                <a:latin typeface="Arial"/>
              </a:rPr>
              <a:t>R</a:t>
            </a:r>
            <a:r>
              <a:rPr lang="en-CH" dirty="0">
                <a:solidFill>
                  <a:srgbClr val="0055A0"/>
                </a:solidFill>
                <a:latin typeface="Arial"/>
              </a:rPr>
              <a:t>emove resistive insert (10 MW)</a:t>
            </a:r>
          </a:p>
          <a:p>
            <a:r>
              <a:rPr lang="en-US" dirty="0">
                <a:solidFill>
                  <a:srgbClr val="0055A0"/>
                </a:solidFill>
                <a:latin typeface="Arial"/>
              </a:rPr>
              <a:t>U</a:t>
            </a:r>
            <a:r>
              <a:rPr lang="en-CH" dirty="0">
                <a:solidFill>
                  <a:srgbClr val="0055A0"/>
                </a:solidFill>
                <a:latin typeface="Arial"/>
              </a:rPr>
              <a:t>se HTS to achieve field of 20 T</a:t>
            </a:r>
          </a:p>
          <a:p>
            <a:r>
              <a:rPr lang="en-US" dirty="0">
                <a:solidFill>
                  <a:srgbClr val="0055A0"/>
                </a:solidFill>
                <a:latin typeface="Arial"/>
              </a:rPr>
              <a:t>R</a:t>
            </a:r>
            <a:r>
              <a:rPr lang="en-CH" dirty="0">
                <a:solidFill>
                  <a:srgbClr val="0055A0"/>
                </a:solidFill>
                <a:latin typeface="Arial"/>
              </a:rPr>
              <a:t>educe shield thicknes, accepting higher heat load at 20 K</a:t>
            </a:r>
          </a:p>
        </p:txBody>
      </p:sp>
      <p:sp>
        <p:nvSpPr>
          <p:cNvPr id="3" name="TextBox 2">
            <a:extLst>
              <a:ext uri="{FF2B5EF4-FFF2-40B4-BE49-F238E27FC236}">
                <a16:creationId xmlns:a16="http://schemas.microsoft.com/office/drawing/2014/main" id="{73215C89-F3F4-70AF-8020-05688B2A89FB}"/>
              </a:ext>
            </a:extLst>
          </p:cNvPr>
          <p:cNvSpPr txBox="1"/>
          <p:nvPr/>
        </p:nvSpPr>
        <p:spPr>
          <a:xfrm>
            <a:off x="2105628" y="1328370"/>
            <a:ext cx="2994625" cy="1015663"/>
          </a:xfrm>
          <a:prstGeom prst="rect">
            <a:avLst/>
          </a:prstGeom>
          <a:noFill/>
        </p:spPr>
        <p:txBody>
          <a:bodyPr wrap="square" rtlCol="0">
            <a:spAutoFit/>
          </a:bodyPr>
          <a:lstStyle/>
          <a:p>
            <a:r>
              <a:rPr lang="en-US" sz="2000" dirty="0">
                <a:solidFill>
                  <a:srgbClr val="0055A0"/>
                </a:solidFill>
                <a:latin typeface="Arial"/>
              </a:rPr>
              <a:t>F</a:t>
            </a:r>
            <a:r>
              <a:rPr lang="en-CH" sz="2000" dirty="0">
                <a:solidFill>
                  <a:srgbClr val="0055A0"/>
                </a:solidFill>
                <a:latin typeface="Arial"/>
              </a:rPr>
              <a:t>ield profile matches the requirements from beam optics</a:t>
            </a:r>
          </a:p>
        </p:txBody>
      </p:sp>
    </p:spTree>
    <p:extLst>
      <p:ext uri="{BB962C8B-B14F-4D97-AF65-F5344CB8AC3E}">
        <p14:creationId xmlns:p14="http://schemas.microsoft.com/office/powerpoint/2010/main" val="33695808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CH" dirty="0"/>
              <a:t>Target and capture – 4/4</a:t>
            </a:r>
            <a:endParaRPr lang="it-IT" dirty="0"/>
          </a:p>
        </p:txBody>
      </p:sp>
      <p:pic>
        <p:nvPicPr>
          <p:cNvPr id="3" name="Picture 2">
            <a:extLst>
              <a:ext uri="{FF2B5EF4-FFF2-40B4-BE49-F238E27FC236}">
                <a16:creationId xmlns:a16="http://schemas.microsoft.com/office/drawing/2014/main" id="{C0AB249C-5ECA-50AA-6E64-A1FCD04B607D}"/>
              </a:ext>
            </a:extLst>
          </p:cNvPr>
          <p:cNvPicPr>
            <a:picLocks noChangeAspect="1"/>
          </p:cNvPicPr>
          <p:nvPr/>
        </p:nvPicPr>
        <p:blipFill rotWithShape="1">
          <a:blip r:embed="rId2">
            <a:clrChange>
              <a:clrFrom>
                <a:srgbClr val="FFFFFF"/>
              </a:clrFrom>
              <a:clrTo>
                <a:srgbClr val="FFFFFF">
                  <a:alpha val="0"/>
                </a:srgbClr>
              </a:clrTo>
            </a:clrChange>
          </a:blip>
          <a:srcRect l="3637" t="39495" b="41675"/>
          <a:stretch/>
        </p:blipFill>
        <p:spPr>
          <a:xfrm>
            <a:off x="1748351" y="836999"/>
            <a:ext cx="8915320" cy="1208985"/>
          </a:xfrm>
          <a:prstGeom prst="rect">
            <a:avLst/>
          </a:prstGeom>
        </p:spPr>
      </p:pic>
      <p:sp>
        <p:nvSpPr>
          <p:cNvPr id="7" name="TextBox 6">
            <a:extLst>
              <a:ext uri="{FF2B5EF4-FFF2-40B4-BE49-F238E27FC236}">
                <a16:creationId xmlns:a16="http://schemas.microsoft.com/office/drawing/2014/main" id="{093C0696-64B4-6C04-7BC7-0CD7DC12FC78}"/>
              </a:ext>
            </a:extLst>
          </p:cNvPr>
          <p:cNvSpPr txBox="1"/>
          <p:nvPr/>
        </p:nvSpPr>
        <p:spPr>
          <a:xfrm>
            <a:off x="7703563" y="1674509"/>
            <a:ext cx="2637453" cy="847540"/>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Operating current: 58 kA</a:t>
            </a:r>
          </a:p>
          <a:p>
            <a:pPr defTabSz="831281">
              <a:defRPr/>
            </a:pPr>
            <a:r>
              <a:rPr lang="en-CH" sz="1636" dirty="0">
                <a:solidFill>
                  <a:prstClr val="black"/>
                </a:solidFill>
                <a:latin typeface="Calibri" panose="020F0502020204030204"/>
              </a:rPr>
              <a:t>Operating field: 20 T</a:t>
            </a:r>
          </a:p>
          <a:p>
            <a:pPr defTabSz="831281">
              <a:defRPr/>
            </a:pPr>
            <a:r>
              <a:rPr lang="en-CH" sz="1636" dirty="0">
                <a:solidFill>
                  <a:prstClr val="black"/>
                </a:solidFill>
                <a:latin typeface="Calibri" panose="020F0502020204030204"/>
              </a:rPr>
              <a:t>Operating temperature: 20 K</a:t>
            </a:r>
          </a:p>
        </p:txBody>
      </p:sp>
      <p:sp>
        <p:nvSpPr>
          <p:cNvPr id="85" name="TextBox 84">
            <a:extLst>
              <a:ext uri="{FF2B5EF4-FFF2-40B4-BE49-F238E27FC236}">
                <a16:creationId xmlns:a16="http://schemas.microsoft.com/office/drawing/2014/main" id="{0DDCFA48-3F03-84DA-20C6-C000279E011C}"/>
              </a:ext>
            </a:extLst>
          </p:cNvPr>
          <p:cNvSpPr txBox="1"/>
          <p:nvPr/>
        </p:nvSpPr>
        <p:spPr>
          <a:xfrm>
            <a:off x="7778891" y="3246259"/>
            <a:ext cx="2074988"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SOLDERED HTS STACK</a:t>
            </a:r>
          </a:p>
        </p:txBody>
      </p:sp>
      <p:sp>
        <p:nvSpPr>
          <p:cNvPr id="86" name="TextBox 85">
            <a:extLst>
              <a:ext uri="{FF2B5EF4-FFF2-40B4-BE49-F238E27FC236}">
                <a16:creationId xmlns:a16="http://schemas.microsoft.com/office/drawing/2014/main" id="{3E9023F5-D983-23C9-C561-8ED5E8457A56}"/>
              </a:ext>
            </a:extLst>
          </p:cNvPr>
          <p:cNvSpPr txBox="1"/>
          <p:nvPr/>
        </p:nvSpPr>
        <p:spPr>
          <a:xfrm>
            <a:off x="7778891" y="2978444"/>
            <a:ext cx="1714770"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COPPER FORMER</a:t>
            </a:r>
          </a:p>
        </p:txBody>
      </p:sp>
      <p:sp>
        <p:nvSpPr>
          <p:cNvPr id="87" name="TextBox 86">
            <a:extLst>
              <a:ext uri="{FF2B5EF4-FFF2-40B4-BE49-F238E27FC236}">
                <a16:creationId xmlns:a16="http://schemas.microsoft.com/office/drawing/2014/main" id="{81563D75-2402-4C3E-90D4-E9170FE385E5}"/>
              </a:ext>
            </a:extLst>
          </p:cNvPr>
          <p:cNvSpPr txBox="1"/>
          <p:nvPr/>
        </p:nvSpPr>
        <p:spPr>
          <a:xfrm>
            <a:off x="7778891" y="3514071"/>
            <a:ext cx="1895082"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COOLING CHANNEL</a:t>
            </a:r>
          </a:p>
        </p:txBody>
      </p:sp>
      <p:sp>
        <p:nvSpPr>
          <p:cNvPr id="88" name="TextBox 87">
            <a:extLst>
              <a:ext uri="{FF2B5EF4-FFF2-40B4-BE49-F238E27FC236}">
                <a16:creationId xmlns:a16="http://schemas.microsoft.com/office/drawing/2014/main" id="{34C1DFFD-E5C1-82F0-DC50-DFD6EAAA6102}"/>
              </a:ext>
            </a:extLst>
          </p:cNvPr>
          <p:cNvSpPr txBox="1"/>
          <p:nvPr/>
        </p:nvSpPr>
        <p:spPr>
          <a:xfrm>
            <a:off x="7778891" y="2710630"/>
            <a:ext cx="2366238"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STAINLESS STEEL WRAP</a:t>
            </a:r>
          </a:p>
        </p:txBody>
      </p:sp>
      <p:sp>
        <p:nvSpPr>
          <p:cNvPr id="89" name="TextBox 88">
            <a:extLst>
              <a:ext uri="{FF2B5EF4-FFF2-40B4-BE49-F238E27FC236}">
                <a16:creationId xmlns:a16="http://schemas.microsoft.com/office/drawing/2014/main" id="{5E56F0BE-9FC6-8D79-C90D-02642367D3CF}"/>
              </a:ext>
            </a:extLst>
          </p:cNvPr>
          <p:cNvSpPr txBox="1"/>
          <p:nvPr/>
        </p:nvSpPr>
        <p:spPr>
          <a:xfrm>
            <a:off x="7778892" y="2442815"/>
            <a:ext cx="2290909"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STAINLESS STEEL JACKET</a:t>
            </a:r>
          </a:p>
        </p:txBody>
      </p:sp>
      <p:grpSp>
        <p:nvGrpSpPr>
          <p:cNvPr id="114" name="Group 113">
            <a:extLst>
              <a:ext uri="{FF2B5EF4-FFF2-40B4-BE49-F238E27FC236}">
                <a16:creationId xmlns:a16="http://schemas.microsoft.com/office/drawing/2014/main" id="{05AE7895-C3C5-9A50-DCB8-FE132B13758D}"/>
              </a:ext>
            </a:extLst>
          </p:cNvPr>
          <p:cNvGrpSpPr/>
          <p:nvPr/>
        </p:nvGrpSpPr>
        <p:grpSpPr>
          <a:xfrm>
            <a:off x="5060581" y="2393379"/>
            <a:ext cx="2718310" cy="3697769"/>
            <a:chOff x="3885476" y="3142724"/>
            <a:chExt cx="2990141" cy="4067546"/>
          </a:xfrm>
        </p:grpSpPr>
        <p:sp>
          <p:nvSpPr>
            <p:cNvPr id="8" name="Rectangle 7">
              <a:extLst>
                <a:ext uri="{FF2B5EF4-FFF2-40B4-BE49-F238E27FC236}">
                  <a16:creationId xmlns:a16="http://schemas.microsoft.com/office/drawing/2014/main" id="{FE991DA4-2F3D-6A33-DF69-8A9D785C022B}"/>
                </a:ext>
              </a:extLst>
            </p:cNvPr>
            <p:cNvSpPr>
              <a:spLocks noChangeAspect="1"/>
            </p:cNvSpPr>
            <p:nvPr/>
          </p:nvSpPr>
          <p:spPr>
            <a:xfrm>
              <a:off x="3885476" y="3142724"/>
              <a:ext cx="2700000" cy="2700000"/>
            </a:xfrm>
            <a:prstGeom prst="rect">
              <a:avLst/>
            </a:prstGeom>
            <a:solidFill>
              <a:schemeClr val="bg1">
                <a:lumMod val="7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9" name="Group 8">
              <a:extLst>
                <a:ext uri="{FF2B5EF4-FFF2-40B4-BE49-F238E27FC236}">
                  <a16:creationId xmlns:a16="http://schemas.microsoft.com/office/drawing/2014/main" id="{9614A83A-A026-FCB9-FF84-2E799DF0ED1A}"/>
                </a:ext>
              </a:extLst>
            </p:cNvPr>
            <p:cNvGrpSpPr/>
            <p:nvPr/>
          </p:nvGrpSpPr>
          <p:grpSpPr>
            <a:xfrm>
              <a:off x="4344392" y="3615460"/>
              <a:ext cx="1800000" cy="1800000"/>
              <a:chOff x="2171182" y="2410549"/>
              <a:chExt cx="1800000" cy="1800000"/>
            </a:xfrm>
          </p:grpSpPr>
          <p:grpSp>
            <p:nvGrpSpPr>
              <p:cNvPr id="11" name="Group 10">
                <a:extLst>
                  <a:ext uri="{FF2B5EF4-FFF2-40B4-BE49-F238E27FC236}">
                    <a16:creationId xmlns:a16="http://schemas.microsoft.com/office/drawing/2014/main" id="{3738D891-CF0E-CA3C-5206-8E6376107AE0}"/>
                  </a:ext>
                </a:extLst>
              </p:cNvPr>
              <p:cNvGrpSpPr/>
              <p:nvPr/>
            </p:nvGrpSpPr>
            <p:grpSpPr>
              <a:xfrm>
                <a:off x="2171182" y="2410549"/>
                <a:ext cx="1800000" cy="1800000"/>
                <a:chOff x="2135183" y="2363513"/>
                <a:chExt cx="1800000" cy="1800000"/>
              </a:xfrm>
            </p:grpSpPr>
            <p:sp>
              <p:nvSpPr>
                <p:cNvPr id="82" name="Oval 81">
                  <a:extLst>
                    <a:ext uri="{FF2B5EF4-FFF2-40B4-BE49-F238E27FC236}">
                      <a16:creationId xmlns:a16="http://schemas.microsoft.com/office/drawing/2014/main" id="{63F695D2-22AA-DF0F-0811-8722062E1071}"/>
                    </a:ext>
                  </a:extLst>
                </p:cNvPr>
                <p:cNvSpPr>
                  <a:spLocks noChangeAspect="1"/>
                </p:cNvSpPr>
                <p:nvPr/>
              </p:nvSpPr>
              <p:spPr>
                <a:xfrm>
                  <a:off x="2135183" y="2363513"/>
                  <a:ext cx="1800000" cy="1800000"/>
                </a:xfrm>
                <a:prstGeom prst="ellipse">
                  <a:avLst/>
                </a:prstGeom>
                <a:solidFill>
                  <a:schemeClr val="accent2">
                    <a:lumMod val="50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sp>
              <p:nvSpPr>
                <p:cNvPr id="83" name="Oval 82">
                  <a:extLst>
                    <a:ext uri="{FF2B5EF4-FFF2-40B4-BE49-F238E27FC236}">
                      <a16:creationId xmlns:a16="http://schemas.microsoft.com/office/drawing/2014/main" id="{9D860D71-9283-6CAD-88BA-025D2C98153D}"/>
                    </a:ext>
                  </a:extLst>
                </p:cNvPr>
                <p:cNvSpPr>
                  <a:spLocks noChangeAspect="1"/>
                </p:cNvSpPr>
                <p:nvPr/>
              </p:nvSpPr>
              <p:spPr>
                <a:xfrm>
                  <a:off x="2225183" y="2453513"/>
                  <a:ext cx="1620000" cy="1620000"/>
                </a:xfrm>
                <a:prstGeom prst="ellipse">
                  <a:avLst/>
                </a:prstGeom>
                <a:solidFill>
                  <a:srgbClr val="FF6600"/>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sp>
              <p:nvSpPr>
                <p:cNvPr id="84" name="Oval 83">
                  <a:extLst>
                    <a:ext uri="{FF2B5EF4-FFF2-40B4-BE49-F238E27FC236}">
                      <a16:creationId xmlns:a16="http://schemas.microsoft.com/office/drawing/2014/main" id="{435FB1E1-B0BB-3F6D-F641-7A87CD256B4E}"/>
                    </a:ext>
                  </a:extLst>
                </p:cNvPr>
                <p:cNvSpPr>
                  <a:spLocks noChangeAspect="1"/>
                </p:cNvSpPr>
                <p:nvPr/>
              </p:nvSpPr>
              <p:spPr>
                <a:xfrm>
                  <a:off x="2711183" y="2939513"/>
                  <a:ext cx="648000" cy="648000"/>
                </a:xfrm>
                <a:prstGeom prst="ellipse">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grpSp>
            <p:nvGrpSpPr>
              <p:cNvPr id="12" name="Group 11">
                <a:extLst>
                  <a:ext uri="{FF2B5EF4-FFF2-40B4-BE49-F238E27FC236}">
                    <a16:creationId xmlns:a16="http://schemas.microsoft.com/office/drawing/2014/main" id="{0CE34432-1543-D575-FF25-805E25B1FFA6}"/>
                  </a:ext>
                </a:extLst>
              </p:cNvPr>
              <p:cNvGrpSpPr/>
              <p:nvPr/>
            </p:nvGrpSpPr>
            <p:grpSpPr>
              <a:xfrm>
                <a:off x="2259538" y="2500549"/>
                <a:ext cx="1623288" cy="1620001"/>
                <a:chOff x="2257895" y="2489513"/>
                <a:chExt cx="1623288" cy="1620001"/>
              </a:xfrm>
            </p:grpSpPr>
            <p:grpSp>
              <p:nvGrpSpPr>
                <p:cNvPr id="15" name="Group 14">
                  <a:extLst>
                    <a:ext uri="{FF2B5EF4-FFF2-40B4-BE49-F238E27FC236}">
                      <a16:creationId xmlns:a16="http://schemas.microsoft.com/office/drawing/2014/main" id="{2DADA5B5-F704-56AA-28CC-D84744D601EA}"/>
                    </a:ext>
                  </a:extLst>
                </p:cNvPr>
                <p:cNvGrpSpPr/>
                <p:nvPr/>
              </p:nvGrpSpPr>
              <p:grpSpPr>
                <a:xfrm>
                  <a:off x="3487483" y="3058884"/>
                  <a:ext cx="393700" cy="480341"/>
                  <a:chOff x="6670143" y="1917335"/>
                  <a:chExt cx="393700" cy="480341"/>
                </a:xfrm>
              </p:grpSpPr>
              <p:sp>
                <p:nvSpPr>
                  <p:cNvPr id="68" name="Freeform 67">
                    <a:extLst>
                      <a:ext uri="{FF2B5EF4-FFF2-40B4-BE49-F238E27FC236}">
                        <a16:creationId xmlns:a16="http://schemas.microsoft.com/office/drawing/2014/main" id="{70EED24C-4245-0C98-89C7-305401671886}"/>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69" name="Group 68">
                    <a:extLst>
                      <a:ext uri="{FF2B5EF4-FFF2-40B4-BE49-F238E27FC236}">
                        <a16:creationId xmlns:a16="http://schemas.microsoft.com/office/drawing/2014/main" id="{64FF50E4-D637-EEE9-B846-9984ED2E4A2D}"/>
                      </a:ext>
                    </a:extLst>
                  </p:cNvPr>
                  <p:cNvGrpSpPr/>
                  <p:nvPr/>
                </p:nvGrpSpPr>
                <p:grpSpPr>
                  <a:xfrm>
                    <a:off x="6699250" y="1941331"/>
                    <a:ext cx="310618" cy="432349"/>
                    <a:chOff x="6692900" y="1915625"/>
                    <a:chExt cx="310618" cy="482049"/>
                  </a:xfrm>
                </p:grpSpPr>
                <p:cxnSp>
                  <p:nvCxnSpPr>
                    <p:cNvPr id="70" name="Straight Connector 69">
                      <a:extLst>
                        <a:ext uri="{FF2B5EF4-FFF2-40B4-BE49-F238E27FC236}">
                          <a16:creationId xmlns:a16="http://schemas.microsoft.com/office/drawing/2014/main" id="{574A18AF-2649-2915-8FC6-17BF58366D77}"/>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6FE6A54-D81B-1474-A0AB-5568909EEA30}"/>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AFE0068-2BE4-66A4-F507-802D9AE41BD0}"/>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304B524-0883-D803-7138-308B9A9B4025}"/>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3CB65B2-0181-CCDC-801B-52DE51F270CD}"/>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CDC64F4-CCB2-7D58-F7C6-F969AA90B760}"/>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6F1208-141F-8752-F89F-2BE318EA954B}"/>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4946E8D4-530E-99B6-E8B1-8E2B2D7E2B52}"/>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B267FB75-6A21-0A1A-0C73-F8FBE64E3C14}"/>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11A8358-BED1-3A97-B121-D73362B65F1D}"/>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EEAD957-D850-334A-3C25-2DC63652EB4D}"/>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1A8346F-89A6-9675-5546-114887F9AD4C}"/>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 name="Group 17">
                  <a:extLst>
                    <a:ext uri="{FF2B5EF4-FFF2-40B4-BE49-F238E27FC236}">
                      <a16:creationId xmlns:a16="http://schemas.microsoft.com/office/drawing/2014/main" id="{38ED3F19-CEAD-5A7E-DB73-DB7AF8EB3933}"/>
                    </a:ext>
                  </a:extLst>
                </p:cNvPr>
                <p:cNvGrpSpPr/>
                <p:nvPr/>
              </p:nvGrpSpPr>
              <p:grpSpPr>
                <a:xfrm rot="5400000">
                  <a:off x="2874332" y="3672493"/>
                  <a:ext cx="393700" cy="480341"/>
                  <a:chOff x="6670143" y="1917335"/>
                  <a:chExt cx="393700" cy="480341"/>
                </a:xfrm>
              </p:grpSpPr>
              <p:sp>
                <p:nvSpPr>
                  <p:cNvPr id="54" name="Freeform 53">
                    <a:extLst>
                      <a:ext uri="{FF2B5EF4-FFF2-40B4-BE49-F238E27FC236}">
                        <a16:creationId xmlns:a16="http://schemas.microsoft.com/office/drawing/2014/main" id="{0E024892-446E-1199-89CD-74C3E9B17F79}"/>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55" name="Group 54">
                    <a:extLst>
                      <a:ext uri="{FF2B5EF4-FFF2-40B4-BE49-F238E27FC236}">
                        <a16:creationId xmlns:a16="http://schemas.microsoft.com/office/drawing/2014/main" id="{4C739E03-0ABA-4DE2-9812-C32E511279E6}"/>
                      </a:ext>
                    </a:extLst>
                  </p:cNvPr>
                  <p:cNvGrpSpPr/>
                  <p:nvPr/>
                </p:nvGrpSpPr>
                <p:grpSpPr>
                  <a:xfrm>
                    <a:off x="6699250" y="1941331"/>
                    <a:ext cx="310618" cy="432349"/>
                    <a:chOff x="6692900" y="1915625"/>
                    <a:chExt cx="310618" cy="482049"/>
                  </a:xfrm>
                </p:grpSpPr>
                <p:cxnSp>
                  <p:nvCxnSpPr>
                    <p:cNvPr id="56" name="Straight Connector 55">
                      <a:extLst>
                        <a:ext uri="{FF2B5EF4-FFF2-40B4-BE49-F238E27FC236}">
                          <a16:creationId xmlns:a16="http://schemas.microsoft.com/office/drawing/2014/main" id="{D53F67CF-6032-8BF0-8D21-0F3949F9BE62}"/>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E6A733A-2C39-D91D-DF89-6D67C59D0BC3}"/>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110C6DD-5CF3-D5D7-C4A7-62A3F6A7813E}"/>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92C718D-F74B-58DA-C905-B847CA275BD3}"/>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F1A60A6-A21F-AC4D-5E72-B40B9A811063}"/>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B5AEA42-2476-1BD6-BAF0-30730AE34D11}"/>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64FF376-3969-A81E-8CB9-18D38D853353}"/>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3C86AC1-099B-D2C6-E89F-584460796341}"/>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FAA7963-3B5D-D37D-64F0-E2351EC98A28}"/>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B9D3E22-4DF9-72EA-355A-0D60113DB9BE}"/>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C41C3EC-C80A-2172-4B8C-FA3CD0FF14A3}"/>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8CAE364-7F5D-3149-0C3B-CB207DD1D75A}"/>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4" name="Group 23">
                  <a:extLst>
                    <a:ext uri="{FF2B5EF4-FFF2-40B4-BE49-F238E27FC236}">
                      <a16:creationId xmlns:a16="http://schemas.microsoft.com/office/drawing/2014/main" id="{5647D1B6-52D2-2687-E118-7A782632670F}"/>
                    </a:ext>
                  </a:extLst>
                </p:cNvPr>
                <p:cNvGrpSpPr/>
                <p:nvPr/>
              </p:nvGrpSpPr>
              <p:grpSpPr>
                <a:xfrm rot="16200000" flipV="1">
                  <a:off x="2874334" y="2446192"/>
                  <a:ext cx="393700" cy="480341"/>
                  <a:chOff x="6670143" y="1917335"/>
                  <a:chExt cx="393700" cy="480341"/>
                </a:xfrm>
              </p:grpSpPr>
              <p:sp>
                <p:nvSpPr>
                  <p:cNvPr id="40" name="Freeform 39">
                    <a:extLst>
                      <a:ext uri="{FF2B5EF4-FFF2-40B4-BE49-F238E27FC236}">
                        <a16:creationId xmlns:a16="http://schemas.microsoft.com/office/drawing/2014/main" id="{E800F02E-DE17-DF40-9888-867CE0DA3549}"/>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41" name="Group 40">
                    <a:extLst>
                      <a:ext uri="{FF2B5EF4-FFF2-40B4-BE49-F238E27FC236}">
                        <a16:creationId xmlns:a16="http://schemas.microsoft.com/office/drawing/2014/main" id="{332FAE10-779D-E1A5-3321-28E1B4819AC7}"/>
                      </a:ext>
                    </a:extLst>
                  </p:cNvPr>
                  <p:cNvGrpSpPr/>
                  <p:nvPr/>
                </p:nvGrpSpPr>
                <p:grpSpPr>
                  <a:xfrm>
                    <a:off x="6699250" y="1941331"/>
                    <a:ext cx="310618" cy="432349"/>
                    <a:chOff x="6692900" y="1915625"/>
                    <a:chExt cx="310618" cy="482049"/>
                  </a:xfrm>
                </p:grpSpPr>
                <p:cxnSp>
                  <p:nvCxnSpPr>
                    <p:cNvPr id="42" name="Straight Connector 41">
                      <a:extLst>
                        <a:ext uri="{FF2B5EF4-FFF2-40B4-BE49-F238E27FC236}">
                          <a16:creationId xmlns:a16="http://schemas.microsoft.com/office/drawing/2014/main" id="{83809E7E-D879-4E4E-40CE-1ADFF1774FF2}"/>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2E321E2-AC39-CFDD-18E0-9EDE01810F5E}"/>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2207670-419B-84CE-C634-B28C4A1415EF}"/>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77D6451-5568-0AC6-4EF9-F080B267D0E4}"/>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5770954-40F0-3044-A72D-9EBBAB8733D2}"/>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43ACCD5-1484-1151-A3AB-427215CFCE88}"/>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BC95B99-13E5-C403-EC7E-DF8DA7E8767A}"/>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E5D0430-D32C-44D7-D830-F14536BAFF76}"/>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975B697-DAB9-3E15-901B-BDF458C3CF2C}"/>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57F1125-1D57-1273-5083-2877B14E33B9}"/>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EF0AF49-A466-0306-4363-5A7F84607F9B}"/>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165327F-E432-86DC-B231-F8FB9F458489}"/>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5" name="Group 24">
                  <a:extLst>
                    <a:ext uri="{FF2B5EF4-FFF2-40B4-BE49-F238E27FC236}">
                      <a16:creationId xmlns:a16="http://schemas.microsoft.com/office/drawing/2014/main" id="{AFF236B7-5A9F-F6FC-5A07-79071F63D68F}"/>
                    </a:ext>
                  </a:extLst>
                </p:cNvPr>
                <p:cNvGrpSpPr/>
                <p:nvPr/>
              </p:nvGrpSpPr>
              <p:grpSpPr>
                <a:xfrm flipH="1">
                  <a:off x="2257895" y="3058884"/>
                  <a:ext cx="393700" cy="480341"/>
                  <a:chOff x="6670143" y="1917335"/>
                  <a:chExt cx="393700" cy="480341"/>
                </a:xfrm>
              </p:grpSpPr>
              <p:sp>
                <p:nvSpPr>
                  <p:cNvPr id="26" name="Freeform 25">
                    <a:extLst>
                      <a:ext uri="{FF2B5EF4-FFF2-40B4-BE49-F238E27FC236}">
                        <a16:creationId xmlns:a16="http://schemas.microsoft.com/office/drawing/2014/main" id="{D553BC9C-57D2-DCAB-15B8-DD029AE0B677}"/>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27" name="Group 26">
                    <a:extLst>
                      <a:ext uri="{FF2B5EF4-FFF2-40B4-BE49-F238E27FC236}">
                        <a16:creationId xmlns:a16="http://schemas.microsoft.com/office/drawing/2014/main" id="{732A2F56-9E64-05DB-1774-21706A376472}"/>
                      </a:ext>
                    </a:extLst>
                  </p:cNvPr>
                  <p:cNvGrpSpPr/>
                  <p:nvPr/>
                </p:nvGrpSpPr>
                <p:grpSpPr>
                  <a:xfrm>
                    <a:off x="6699250" y="1941331"/>
                    <a:ext cx="310618" cy="432349"/>
                    <a:chOff x="6692900" y="1915625"/>
                    <a:chExt cx="310618" cy="482049"/>
                  </a:xfrm>
                </p:grpSpPr>
                <p:cxnSp>
                  <p:nvCxnSpPr>
                    <p:cNvPr id="28" name="Straight Connector 27">
                      <a:extLst>
                        <a:ext uri="{FF2B5EF4-FFF2-40B4-BE49-F238E27FC236}">
                          <a16:creationId xmlns:a16="http://schemas.microsoft.com/office/drawing/2014/main" id="{9C85C957-E335-0B35-EC5A-52EDBF2AE42F}"/>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52B1CDC-3E11-35E0-EFE1-DEDDEC57B23D}"/>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8CAE6F0-7048-54D4-BDC7-373B454AFD2B}"/>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1F516F6-054A-F52A-6640-25CA5DE47DD1}"/>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106F7F-617F-1B26-332F-46BAAADB442F}"/>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6F30C6-52EE-6628-280B-A92E04C58394}"/>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07F661E-2777-A79C-74CF-23F5DCB7C49B}"/>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8AB4C70-1F4A-3354-31BB-2182F5A6E9EF}"/>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07EC93C-022C-2AD3-0839-30D833F620AA}"/>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4036C4E-5907-3A74-B7EB-A4F5DE470533}"/>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EAC61A5-7FD0-E106-29B9-20BC6AC0222E}"/>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B7243DB-143D-B6FB-0183-7AB552F1C38F}"/>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cxnSp>
          <p:nvCxnSpPr>
            <p:cNvPr id="90" name="Straight Connector 89">
              <a:extLst>
                <a:ext uri="{FF2B5EF4-FFF2-40B4-BE49-F238E27FC236}">
                  <a16:creationId xmlns:a16="http://schemas.microsoft.com/office/drawing/2014/main" id="{35E9A56A-11F0-8604-E228-67CDDC5FAB95}"/>
                </a:ext>
              </a:extLst>
            </p:cNvPr>
            <p:cNvCxnSpPr>
              <a:cxnSpLocks/>
            </p:cNvCxnSpPr>
            <p:nvPr/>
          </p:nvCxnSpPr>
          <p:spPr>
            <a:xfrm>
              <a:off x="6189725" y="3410101"/>
              <a:ext cx="685892"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37FAC78-9A22-9A74-7178-421683868927}"/>
                </a:ext>
              </a:extLst>
            </p:cNvPr>
            <p:cNvCxnSpPr>
              <a:cxnSpLocks/>
            </p:cNvCxnSpPr>
            <p:nvPr/>
          </p:nvCxnSpPr>
          <p:spPr>
            <a:xfrm>
              <a:off x="5568392" y="3704696"/>
              <a:ext cx="1307225"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100C2D94-04E8-3671-0D45-E204DD908165}"/>
                </a:ext>
              </a:extLst>
            </p:cNvPr>
            <p:cNvCxnSpPr>
              <a:cxnSpLocks/>
            </p:cNvCxnSpPr>
            <p:nvPr/>
          </p:nvCxnSpPr>
          <p:spPr>
            <a:xfrm>
              <a:off x="5568392" y="3999292"/>
              <a:ext cx="1307225" cy="4574"/>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9A96E371-0423-D6F7-2919-95FAAE778658}"/>
                </a:ext>
              </a:extLst>
            </p:cNvPr>
            <p:cNvCxnSpPr>
              <a:cxnSpLocks/>
            </p:cNvCxnSpPr>
            <p:nvPr/>
          </p:nvCxnSpPr>
          <p:spPr>
            <a:xfrm>
              <a:off x="5862458" y="4293889"/>
              <a:ext cx="1013159"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ADF3863-A359-61AE-4752-11236FD8F7D9}"/>
                </a:ext>
              </a:extLst>
            </p:cNvPr>
            <p:cNvCxnSpPr>
              <a:cxnSpLocks/>
            </p:cNvCxnSpPr>
            <p:nvPr/>
          </p:nvCxnSpPr>
          <p:spPr>
            <a:xfrm>
              <a:off x="5228083" y="4590987"/>
              <a:ext cx="1647534" cy="0"/>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6A40A9A4-D309-C48F-A0E9-9B64516C1FBE}"/>
                </a:ext>
              </a:extLst>
            </p:cNvPr>
            <p:cNvGrpSpPr/>
            <p:nvPr/>
          </p:nvGrpSpPr>
          <p:grpSpPr>
            <a:xfrm>
              <a:off x="3885476" y="5804464"/>
              <a:ext cx="2700000" cy="1405806"/>
              <a:chOff x="1571208" y="2747523"/>
              <a:chExt cx="2520000" cy="1551007"/>
            </a:xfrm>
          </p:grpSpPr>
          <p:cxnSp>
            <p:nvCxnSpPr>
              <p:cNvPr id="96" name="Straight Connector 95">
                <a:extLst>
                  <a:ext uri="{FF2B5EF4-FFF2-40B4-BE49-F238E27FC236}">
                    <a16:creationId xmlns:a16="http://schemas.microsoft.com/office/drawing/2014/main" id="{65AA1B80-24E2-EEC8-DF5C-167D65B967BE}"/>
                  </a:ext>
                </a:extLst>
              </p:cNvPr>
              <p:cNvCxnSpPr>
                <a:cxnSpLocks/>
              </p:cNvCxnSpPr>
              <p:nvPr/>
            </p:nvCxnSpPr>
            <p:spPr>
              <a:xfrm>
                <a:off x="1571208" y="2747523"/>
                <a:ext cx="0" cy="1551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7DE85D8-7F36-7060-D36A-CF15A96E3495}"/>
                  </a:ext>
                </a:extLst>
              </p:cNvPr>
              <p:cNvCxnSpPr>
                <a:cxnSpLocks/>
              </p:cNvCxnSpPr>
              <p:nvPr/>
            </p:nvCxnSpPr>
            <p:spPr>
              <a:xfrm>
                <a:off x="4091208" y="2747523"/>
                <a:ext cx="0" cy="15510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a:extLst>
                <a:ext uri="{FF2B5EF4-FFF2-40B4-BE49-F238E27FC236}">
                  <a16:creationId xmlns:a16="http://schemas.microsoft.com/office/drawing/2014/main" id="{BF5752CE-8EA0-FEA8-9711-EA3FD20D761C}"/>
                </a:ext>
              </a:extLst>
            </p:cNvPr>
            <p:cNvCxnSpPr>
              <a:cxnSpLocks/>
            </p:cNvCxnSpPr>
            <p:nvPr/>
          </p:nvCxnSpPr>
          <p:spPr>
            <a:xfrm>
              <a:off x="3885476" y="7082012"/>
              <a:ext cx="27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530414DD-6555-BCE9-F96E-B6C4AF5B5064}"/>
                </a:ext>
              </a:extLst>
            </p:cNvPr>
            <p:cNvSpPr txBox="1"/>
            <p:nvPr/>
          </p:nvSpPr>
          <p:spPr>
            <a:xfrm>
              <a:off x="4956550" y="6712679"/>
              <a:ext cx="610456" cy="378476"/>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39.5</a:t>
              </a:r>
            </a:p>
          </p:txBody>
        </p:sp>
        <p:grpSp>
          <p:nvGrpSpPr>
            <p:cNvPr id="100" name="Group 99">
              <a:extLst>
                <a:ext uri="{FF2B5EF4-FFF2-40B4-BE49-F238E27FC236}">
                  <a16:creationId xmlns:a16="http://schemas.microsoft.com/office/drawing/2014/main" id="{E99625A7-B81E-8CCC-FC87-1E68644F7340}"/>
                </a:ext>
              </a:extLst>
            </p:cNvPr>
            <p:cNvGrpSpPr/>
            <p:nvPr/>
          </p:nvGrpSpPr>
          <p:grpSpPr>
            <a:xfrm>
              <a:off x="4343478" y="4548415"/>
              <a:ext cx="1800000" cy="2250663"/>
              <a:chOff x="2177436" y="3377153"/>
              <a:chExt cx="1829747" cy="1776816"/>
            </a:xfrm>
          </p:grpSpPr>
          <p:cxnSp>
            <p:nvCxnSpPr>
              <p:cNvPr id="101" name="Straight Connector 100">
                <a:extLst>
                  <a:ext uri="{FF2B5EF4-FFF2-40B4-BE49-F238E27FC236}">
                    <a16:creationId xmlns:a16="http://schemas.microsoft.com/office/drawing/2014/main" id="{5334B295-A6AF-2C20-6D0C-8BAB936B7D32}"/>
                  </a:ext>
                </a:extLst>
              </p:cNvPr>
              <p:cNvCxnSpPr>
                <a:cxnSpLocks/>
              </p:cNvCxnSpPr>
              <p:nvPr/>
            </p:nvCxnSpPr>
            <p:spPr>
              <a:xfrm>
                <a:off x="2177436" y="3377153"/>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3EABD23C-178F-41DE-2BC6-EE40D80A0CD6}"/>
                  </a:ext>
                </a:extLst>
              </p:cNvPr>
              <p:cNvCxnSpPr>
                <a:cxnSpLocks/>
              </p:cNvCxnSpPr>
              <p:nvPr/>
            </p:nvCxnSpPr>
            <p:spPr>
              <a:xfrm>
                <a:off x="4007183" y="3389969"/>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 name="Straight Connector 102">
              <a:extLst>
                <a:ext uri="{FF2B5EF4-FFF2-40B4-BE49-F238E27FC236}">
                  <a16:creationId xmlns:a16="http://schemas.microsoft.com/office/drawing/2014/main" id="{C6A9954F-A975-D84A-E7DB-A5FFBFE031B9}"/>
                </a:ext>
              </a:extLst>
            </p:cNvPr>
            <p:cNvCxnSpPr>
              <a:cxnSpLocks/>
            </p:cNvCxnSpPr>
            <p:nvPr/>
          </p:nvCxnSpPr>
          <p:spPr>
            <a:xfrm flipV="1">
              <a:off x="4343478" y="6660292"/>
              <a:ext cx="1798072" cy="108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B9302BA-E687-FF79-B6CD-288FB816A13E}"/>
                </a:ext>
              </a:extLst>
            </p:cNvPr>
            <p:cNvSpPr txBox="1"/>
            <p:nvPr/>
          </p:nvSpPr>
          <p:spPr>
            <a:xfrm>
              <a:off x="4956550" y="6301846"/>
              <a:ext cx="610456" cy="378476"/>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23.5</a:t>
              </a:r>
            </a:p>
          </p:txBody>
        </p:sp>
        <p:grpSp>
          <p:nvGrpSpPr>
            <p:cNvPr id="105" name="Group 104">
              <a:extLst>
                <a:ext uri="{FF2B5EF4-FFF2-40B4-BE49-F238E27FC236}">
                  <a16:creationId xmlns:a16="http://schemas.microsoft.com/office/drawing/2014/main" id="{C3BA5C46-A054-A040-81AD-DC899FB20FEE}"/>
                </a:ext>
              </a:extLst>
            </p:cNvPr>
            <p:cNvGrpSpPr/>
            <p:nvPr/>
          </p:nvGrpSpPr>
          <p:grpSpPr>
            <a:xfrm>
              <a:off x="4916475" y="4602652"/>
              <a:ext cx="650849" cy="1764000"/>
              <a:chOff x="2135183" y="3389969"/>
              <a:chExt cx="1872000" cy="1764000"/>
            </a:xfrm>
          </p:grpSpPr>
          <p:cxnSp>
            <p:nvCxnSpPr>
              <p:cNvPr id="106" name="Straight Connector 105">
                <a:extLst>
                  <a:ext uri="{FF2B5EF4-FFF2-40B4-BE49-F238E27FC236}">
                    <a16:creationId xmlns:a16="http://schemas.microsoft.com/office/drawing/2014/main" id="{CC2D989D-EA98-A0AD-F213-6F4C4ACD93AF}"/>
                  </a:ext>
                </a:extLst>
              </p:cNvPr>
              <p:cNvCxnSpPr>
                <a:cxnSpLocks/>
              </p:cNvCxnSpPr>
              <p:nvPr/>
            </p:nvCxnSpPr>
            <p:spPr>
              <a:xfrm>
                <a:off x="2135183" y="3389969"/>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2168ACE-4FA7-6213-EBC6-F4F12110FFC5}"/>
                  </a:ext>
                </a:extLst>
              </p:cNvPr>
              <p:cNvCxnSpPr>
                <a:cxnSpLocks/>
              </p:cNvCxnSpPr>
              <p:nvPr/>
            </p:nvCxnSpPr>
            <p:spPr>
              <a:xfrm>
                <a:off x="4007183" y="3389969"/>
                <a:ext cx="0" cy="176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8" name="Straight Connector 107">
              <a:extLst>
                <a:ext uri="{FF2B5EF4-FFF2-40B4-BE49-F238E27FC236}">
                  <a16:creationId xmlns:a16="http://schemas.microsoft.com/office/drawing/2014/main" id="{6277B9B8-1432-2D94-B4E3-E88F2C93E023}"/>
                </a:ext>
              </a:extLst>
            </p:cNvPr>
            <p:cNvCxnSpPr>
              <a:cxnSpLocks/>
            </p:cNvCxnSpPr>
            <p:nvPr/>
          </p:nvCxnSpPr>
          <p:spPr>
            <a:xfrm>
              <a:off x="4912277" y="6262494"/>
              <a:ext cx="6550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8FF09578-537A-34F4-9A10-025CE7852760}"/>
                </a:ext>
              </a:extLst>
            </p:cNvPr>
            <p:cNvSpPr txBox="1"/>
            <p:nvPr/>
          </p:nvSpPr>
          <p:spPr>
            <a:xfrm>
              <a:off x="5102023" y="5906090"/>
              <a:ext cx="319510" cy="378476"/>
            </a:xfrm>
            <a:prstGeom prst="rect">
              <a:avLst/>
            </a:prstGeom>
            <a:noFill/>
          </p:spPr>
          <p:txBody>
            <a:bodyPr wrap="none" rtlCol="0">
              <a:spAutoFit/>
            </a:bodyPr>
            <a:lstStyle/>
            <a:p>
              <a:pPr defTabSz="831281">
                <a:defRPr/>
              </a:pPr>
              <a:r>
                <a:rPr lang="en-CH" sz="1636" dirty="0">
                  <a:solidFill>
                    <a:prstClr val="black"/>
                  </a:solidFill>
                  <a:latin typeface="Calibri" panose="020F0502020204030204"/>
                </a:rPr>
                <a:t>8</a:t>
              </a:r>
            </a:p>
          </p:txBody>
        </p:sp>
      </p:grpSp>
      <p:pic>
        <p:nvPicPr>
          <p:cNvPr id="110" name="Picture 109">
            <a:extLst>
              <a:ext uri="{FF2B5EF4-FFF2-40B4-BE49-F238E27FC236}">
                <a16:creationId xmlns:a16="http://schemas.microsoft.com/office/drawing/2014/main" id="{C6319CCC-75E1-D3F7-D797-AE807BC7D4AC}"/>
              </a:ext>
            </a:extLst>
          </p:cNvPr>
          <p:cNvPicPr>
            <a:picLocks noChangeAspect="1"/>
          </p:cNvPicPr>
          <p:nvPr/>
        </p:nvPicPr>
        <p:blipFill rotWithShape="1">
          <a:blip r:embed="rId3"/>
          <a:srcRect l="2065" t="1184" b="-444"/>
          <a:stretch/>
        </p:blipFill>
        <p:spPr>
          <a:xfrm>
            <a:off x="1646839" y="2419139"/>
            <a:ext cx="3328338" cy="2454545"/>
          </a:xfrm>
          <a:prstGeom prst="rect">
            <a:avLst/>
          </a:prstGeom>
        </p:spPr>
      </p:pic>
      <p:sp>
        <p:nvSpPr>
          <p:cNvPr id="111" name="TextBox 110">
            <a:extLst>
              <a:ext uri="{FF2B5EF4-FFF2-40B4-BE49-F238E27FC236}">
                <a16:creationId xmlns:a16="http://schemas.microsoft.com/office/drawing/2014/main" id="{D986364A-F813-3BFA-5E39-5B8CDD4FA594}"/>
              </a:ext>
            </a:extLst>
          </p:cNvPr>
          <p:cNvSpPr txBox="1"/>
          <p:nvPr/>
        </p:nvSpPr>
        <p:spPr>
          <a:xfrm>
            <a:off x="1749644" y="4984052"/>
            <a:ext cx="3210215" cy="484107"/>
          </a:xfrm>
          <a:prstGeom prst="rect">
            <a:avLst/>
          </a:prstGeom>
          <a:noFill/>
        </p:spPr>
        <p:txBody>
          <a:bodyPr wrap="square">
            <a:spAutoFit/>
          </a:bodyPr>
          <a:lstStyle/>
          <a:p>
            <a:pPr defTabSz="831281">
              <a:defRPr/>
            </a:pPr>
            <a:r>
              <a:rPr lang="en-US" sz="1273" dirty="0">
                <a:solidFill>
                  <a:prstClr val="black"/>
                </a:solidFill>
                <a:latin typeface="Calibri" panose="020F0502020204030204"/>
              </a:rPr>
              <a:t>M. Takayasu et al., IEEE TAS, 21 (2011) 2340</a:t>
            </a:r>
          </a:p>
          <a:p>
            <a:pPr defTabSz="831281">
              <a:defRPr/>
            </a:pPr>
            <a:r>
              <a:rPr lang="en-US" sz="1273" dirty="0">
                <a:solidFill>
                  <a:prstClr val="black"/>
                </a:solidFill>
                <a:latin typeface="Calibri" panose="020F0502020204030204"/>
              </a:rPr>
              <a:t>Z. S. Hartwig et al., SUST, 33 (2020) 11LT01</a:t>
            </a:r>
            <a:endParaRPr lang="en-CH" sz="1273" dirty="0">
              <a:solidFill>
                <a:prstClr val="black"/>
              </a:solidFill>
              <a:latin typeface="Calibri" panose="020F0502020204030204"/>
            </a:endParaRPr>
          </a:p>
        </p:txBody>
      </p:sp>
      <p:sp>
        <p:nvSpPr>
          <p:cNvPr id="112" name="TextBox 111">
            <a:extLst>
              <a:ext uri="{FF2B5EF4-FFF2-40B4-BE49-F238E27FC236}">
                <a16:creationId xmlns:a16="http://schemas.microsoft.com/office/drawing/2014/main" id="{36A3D8A0-A1D7-0E6E-2521-0424F3FCD17D}"/>
              </a:ext>
            </a:extLst>
          </p:cNvPr>
          <p:cNvSpPr txBox="1"/>
          <p:nvPr/>
        </p:nvSpPr>
        <p:spPr>
          <a:xfrm>
            <a:off x="5176463" y="1985259"/>
            <a:ext cx="2260555" cy="344069"/>
          </a:xfrm>
          <a:prstGeom prst="rect">
            <a:avLst/>
          </a:prstGeom>
          <a:noFill/>
        </p:spPr>
        <p:txBody>
          <a:bodyPr wrap="none" rtlCol="0">
            <a:spAutoFit/>
          </a:bodyPr>
          <a:lstStyle/>
          <a:p>
            <a:pPr algn="ctr"/>
            <a:r>
              <a:rPr lang="en-CH" sz="1636" dirty="0">
                <a:solidFill>
                  <a:srgbClr val="0055A0"/>
                </a:solidFill>
                <a:latin typeface="Arial"/>
              </a:rPr>
              <a:t>HTS conductor design</a:t>
            </a:r>
          </a:p>
        </p:txBody>
      </p:sp>
      <p:sp>
        <p:nvSpPr>
          <p:cNvPr id="113" name="TextBox 112">
            <a:extLst>
              <a:ext uri="{FF2B5EF4-FFF2-40B4-BE49-F238E27FC236}">
                <a16:creationId xmlns:a16="http://schemas.microsoft.com/office/drawing/2014/main" id="{9617E6B4-E190-E717-80EE-549068EEB601}"/>
              </a:ext>
            </a:extLst>
          </p:cNvPr>
          <p:cNvSpPr txBox="1"/>
          <p:nvPr/>
        </p:nvSpPr>
        <p:spPr>
          <a:xfrm>
            <a:off x="2032282" y="1985259"/>
            <a:ext cx="2348143" cy="344069"/>
          </a:xfrm>
          <a:prstGeom prst="rect">
            <a:avLst/>
          </a:prstGeom>
          <a:noFill/>
        </p:spPr>
        <p:txBody>
          <a:bodyPr wrap="none" rtlCol="0">
            <a:spAutoFit/>
          </a:bodyPr>
          <a:lstStyle/>
          <a:p>
            <a:pPr algn="ctr"/>
            <a:r>
              <a:rPr lang="en-CH" sz="1636" dirty="0">
                <a:solidFill>
                  <a:srgbClr val="0055A0"/>
                </a:solidFill>
                <a:latin typeface="Arial"/>
              </a:rPr>
              <a:t>MIT “VIPER” conductor</a:t>
            </a:r>
          </a:p>
        </p:txBody>
      </p:sp>
      <p:pic>
        <p:nvPicPr>
          <p:cNvPr id="6" name="Picture 5" descr="A picture containing wall, indoor&#10;&#10;Description automatically generated">
            <a:extLst>
              <a:ext uri="{FF2B5EF4-FFF2-40B4-BE49-F238E27FC236}">
                <a16:creationId xmlns:a16="http://schemas.microsoft.com/office/drawing/2014/main" id="{37FB6029-DC5F-1C12-9A0F-2C809CA7E5E4}"/>
              </a:ext>
            </a:extLst>
          </p:cNvPr>
          <p:cNvPicPr>
            <a:picLocks noChangeAspect="1"/>
          </p:cNvPicPr>
          <p:nvPr/>
        </p:nvPicPr>
        <p:blipFill rotWithShape="1">
          <a:blip r:embed="rId4"/>
          <a:srcRect l="37089" t="13962" r="15748" b="7572"/>
          <a:stretch/>
        </p:blipFill>
        <p:spPr>
          <a:xfrm rot="5400000">
            <a:off x="8068368" y="3597128"/>
            <a:ext cx="2222983" cy="2773847"/>
          </a:xfrm>
          <a:prstGeom prst="rect">
            <a:avLst/>
          </a:prstGeom>
        </p:spPr>
      </p:pic>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51</a:t>
            </a:fld>
            <a:endParaRPr lang="en-US" dirty="0">
              <a:solidFill>
                <a:srgbClr val="0055A0">
                  <a:tint val="75000"/>
                </a:srgbClr>
              </a:solidFill>
              <a:latin typeface="Arial"/>
            </a:endParaRPr>
          </a:p>
        </p:txBody>
      </p:sp>
      <p:sp>
        <p:nvSpPr>
          <p:cNvPr id="5" name="TextBox 4">
            <a:extLst>
              <a:ext uri="{FF2B5EF4-FFF2-40B4-BE49-F238E27FC236}">
                <a16:creationId xmlns:a16="http://schemas.microsoft.com/office/drawing/2014/main" id="{9286BEE1-0BD9-6E90-3867-B6F3DE4D32E2}"/>
              </a:ext>
            </a:extLst>
          </p:cNvPr>
          <p:cNvSpPr txBox="1"/>
          <p:nvPr/>
        </p:nvSpPr>
        <p:spPr>
          <a:xfrm>
            <a:off x="2604513" y="6249563"/>
            <a:ext cx="6983002" cy="461665"/>
          </a:xfrm>
          <a:prstGeom prst="rect">
            <a:avLst/>
          </a:prstGeom>
          <a:noFill/>
        </p:spPr>
        <p:txBody>
          <a:bodyPr wrap="none" rtlCol="0">
            <a:spAutoFit/>
          </a:bodyPr>
          <a:lstStyle/>
          <a:p>
            <a:pPr algn="ctr"/>
            <a:r>
              <a:rPr lang="en-US" sz="2400" b="1" dirty="0">
                <a:solidFill>
                  <a:prstClr val="white"/>
                </a:solidFill>
                <a:latin typeface="Arial"/>
              </a:rPr>
              <a:t>Looks much like an </a:t>
            </a:r>
            <a:r>
              <a:rPr lang="en-CH" sz="2400" b="1" dirty="0">
                <a:solidFill>
                  <a:prstClr val="white"/>
                </a:solidFill>
                <a:latin typeface="Arial"/>
              </a:rPr>
              <a:t>HTS magnet for fusion !!! </a:t>
            </a:r>
          </a:p>
        </p:txBody>
      </p:sp>
    </p:spTree>
    <p:extLst>
      <p:ext uri="{BB962C8B-B14F-4D97-AF65-F5344CB8AC3E}">
        <p14:creationId xmlns:p14="http://schemas.microsoft.com/office/powerpoint/2010/main" val="4181691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54ED9728-13B1-6AFF-4CA0-FF33CF7CB500}"/>
              </a:ext>
            </a:extLst>
          </p:cNvPr>
          <p:cNvGraphicFramePr>
            <a:graphicFrameLocks noGrp="1"/>
          </p:cNvGraphicFramePr>
          <p:nvPr/>
        </p:nvGraphicFramePr>
        <p:xfrm>
          <a:off x="1889705" y="957481"/>
          <a:ext cx="8226427" cy="4615834"/>
        </p:xfrm>
        <a:graphic>
          <a:graphicData uri="http://schemas.openxmlformats.org/drawingml/2006/table">
            <a:tbl>
              <a:tblPr firstRow="1">
                <a:tableStyleId>{073A0DAA-6AF3-43AB-8588-CEC1D06C72B9}</a:tableStyleId>
              </a:tblPr>
              <a:tblGrid>
                <a:gridCol w="747857">
                  <a:extLst>
                    <a:ext uri="{9D8B030D-6E8A-4147-A177-3AD203B41FA5}">
                      <a16:colId xmlns:a16="http://schemas.microsoft.com/office/drawing/2014/main" val="605847293"/>
                    </a:ext>
                  </a:extLst>
                </a:gridCol>
                <a:gridCol w="747857">
                  <a:extLst>
                    <a:ext uri="{9D8B030D-6E8A-4147-A177-3AD203B41FA5}">
                      <a16:colId xmlns:a16="http://schemas.microsoft.com/office/drawing/2014/main" val="2091038956"/>
                    </a:ext>
                  </a:extLst>
                </a:gridCol>
                <a:gridCol w="747857">
                  <a:extLst>
                    <a:ext uri="{9D8B030D-6E8A-4147-A177-3AD203B41FA5}">
                      <a16:colId xmlns:a16="http://schemas.microsoft.com/office/drawing/2014/main" val="202862633"/>
                    </a:ext>
                  </a:extLst>
                </a:gridCol>
                <a:gridCol w="747857">
                  <a:extLst>
                    <a:ext uri="{9D8B030D-6E8A-4147-A177-3AD203B41FA5}">
                      <a16:colId xmlns:a16="http://schemas.microsoft.com/office/drawing/2014/main" val="3124867654"/>
                    </a:ext>
                  </a:extLst>
                </a:gridCol>
                <a:gridCol w="747857">
                  <a:extLst>
                    <a:ext uri="{9D8B030D-6E8A-4147-A177-3AD203B41FA5}">
                      <a16:colId xmlns:a16="http://schemas.microsoft.com/office/drawing/2014/main" val="4177090372"/>
                    </a:ext>
                  </a:extLst>
                </a:gridCol>
                <a:gridCol w="747857">
                  <a:extLst>
                    <a:ext uri="{9D8B030D-6E8A-4147-A177-3AD203B41FA5}">
                      <a16:colId xmlns:a16="http://schemas.microsoft.com/office/drawing/2014/main" val="1053565517"/>
                    </a:ext>
                  </a:extLst>
                </a:gridCol>
                <a:gridCol w="747857">
                  <a:extLst>
                    <a:ext uri="{9D8B030D-6E8A-4147-A177-3AD203B41FA5}">
                      <a16:colId xmlns:a16="http://schemas.microsoft.com/office/drawing/2014/main" val="567922927"/>
                    </a:ext>
                  </a:extLst>
                </a:gridCol>
                <a:gridCol w="747857">
                  <a:extLst>
                    <a:ext uri="{9D8B030D-6E8A-4147-A177-3AD203B41FA5}">
                      <a16:colId xmlns:a16="http://schemas.microsoft.com/office/drawing/2014/main" val="625024819"/>
                    </a:ext>
                  </a:extLst>
                </a:gridCol>
                <a:gridCol w="747857">
                  <a:extLst>
                    <a:ext uri="{9D8B030D-6E8A-4147-A177-3AD203B41FA5}">
                      <a16:colId xmlns:a16="http://schemas.microsoft.com/office/drawing/2014/main" val="87101182"/>
                    </a:ext>
                  </a:extLst>
                </a:gridCol>
                <a:gridCol w="747857">
                  <a:extLst>
                    <a:ext uri="{9D8B030D-6E8A-4147-A177-3AD203B41FA5}">
                      <a16:colId xmlns:a16="http://schemas.microsoft.com/office/drawing/2014/main" val="203390204"/>
                    </a:ext>
                  </a:extLst>
                </a:gridCol>
                <a:gridCol w="747857">
                  <a:extLst>
                    <a:ext uri="{9D8B030D-6E8A-4147-A177-3AD203B41FA5}">
                      <a16:colId xmlns:a16="http://schemas.microsoft.com/office/drawing/2014/main" val="1060655160"/>
                    </a:ext>
                  </a:extLst>
                </a:gridCol>
              </a:tblGrid>
              <a:tr h="184088">
                <a:tc>
                  <a:txBody>
                    <a:bodyPr/>
                    <a:lstStyle/>
                    <a:p>
                      <a:pPr algn="ctr" fontAlgn="b"/>
                      <a:r>
                        <a:rPr lang="en-US" sz="1100" u="none" strike="noStrike" dirty="0">
                          <a:solidFill>
                            <a:schemeClr val="bg1"/>
                          </a:solidFill>
                          <a:effectLst/>
                        </a:rPr>
                        <a:t>Coil</a:t>
                      </a:r>
                    </a:p>
                    <a:p>
                      <a:pPr algn="ctr" fontAlgn="b"/>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Rc</a:t>
                      </a:r>
                      <a:endParaRPr lang="en-US" sz="1100" u="none" strike="noStrike" dirty="0">
                        <a:solidFill>
                          <a:schemeClr val="bg1"/>
                        </a:solidFill>
                        <a:effectLst/>
                      </a:endParaRPr>
                    </a:p>
                    <a:p>
                      <a:pPr algn="ctr" fontAlgn="b"/>
                      <a:r>
                        <a:rPr lang="en-US" sz="1100" b="1" u="none" strike="noStrike" dirty="0">
                          <a:solidFill>
                            <a:schemeClr val="bg1"/>
                          </a:solidFill>
                          <a:effectLst/>
                        </a:rPr>
                        <a:t>(m)</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Zc</a:t>
                      </a:r>
                      <a:endParaRPr lang="en-US" sz="1100" u="none" strike="noStrike" dirty="0">
                        <a:solidFill>
                          <a:schemeClr val="bg1"/>
                        </a:solidFill>
                        <a:effectLst/>
                      </a:endParaRPr>
                    </a:p>
                    <a:p>
                      <a:pPr algn="ctr" fontAlgn="b"/>
                      <a:r>
                        <a:rPr lang="en-US" sz="1100" b="1" u="none" strike="noStrike" dirty="0">
                          <a:solidFill>
                            <a:schemeClr val="bg1"/>
                          </a:solidFill>
                          <a:effectLst/>
                        </a:rPr>
                        <a:t>(m)</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dR</a:t>
                      </a:r>
                      <a:endParaRPr lang="en-US" sz="1100" u="none" strike="noStrike" dirty="0">
                        <a:solidFill>
                          <a:schemeClr val="bg1"/>
                        </a:solidFill>
                        <a:effectLst/>
                      </a:endParaRPr>
                    </a:p>
                    <a:p>
                      <a:pPr algn="ctr" fontAlgn="b"/>
                      <a:r>
                        <a:rPr lang="en-US" sz="1100" b="1" u="none" strike="noStrike" dirty="0">
                          <a:solidFill>
                            <a:schemeClr val="bg1"/>
                          </a:solidFill>
                          <a:effectLst/>
                        </a:rPr>
                        <a:t>(m)</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dZ</a:t>
                      </a:r>
                      <a:endParaRPr lang="en-US" sz="1100" u="none" strike="noStrike" dirty="0">
                        <a:solidFill>
                          <a:schemeClr val="bg1"/>
                        </a:solidFill>
                        <a:effectLst/>
                      </a:endParaRPr>
                    </a:p>
                    <a:p>
                      <a:pPr algn="ctr" fontAlgn="b"/>
                      <a:r>
                        <a:rPr lang="en-US" sz="1100" b="1" u="none" strike="noStrike" dirty="0">
                          <a:solidFill>
                            <a:schemeClr val="bg1"/>
                          </a:solidFill>
                          <a:effectLst/>
                        </a:rPr>
                        <a:t>(m)</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a:solidFill>
                            <a:schemeClr val="bg1"/>
                          </a:solidFill>
                          <a:effectLst/>
                        </a:rPr>
                        <a:t>Layers</a:t>
                      </a:r>
                    </a:p>
                    <a:p>
                      <a:pPr algn="ctr" fontAlgn="b"/>
                      <a:r>
                        <a:rPr lang="en-US" sz="1100" b="1" u="none" strike="noStrike" dirty="0">
                          <a:solidFill>
                            <a:schemeClr val="bg1"/>
                          </a:solidFill>
                          <a:effectLst/>
                        </a:rPr>
                        <a:t>(-)</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a:solidFill>
                            <a:schemeClr val="bg1"/>
                          </a:solidFill>
                          <a:effectLst/>
                        </a:rPr>
                        <a:t>Pancakes</a:t>
                      </a:r>
                    </a:p>
                    <a:p>
                      <a:pPr algn="ctr" fontAlgn="b"/>
                      <a:r>
                        <a:rPr lang="en-US" sz="1100" b="1" u="none" strike="noStrike" dirty="0">
                          <a:solidFill>
                            <a:schemeClr val="bg1"/>
                          </a:solidFill>
                          <a:effectLst/>
                        </a:rPr>
                        <a:t>(-)</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Iconductor</a:t>
                      </a:r>
                      <a:endParaRPr lang="en-US" sz="1100" u="none" strike="noStrike" dirty="0">
                        <a:solidFill>
                          <a:schemeClr val="bg1"/>
                        </a:solidFill>
                        <a:effectLst/>
                      </a:endParaRPr>
                    </a:p>
                    <a:p>
                      <a:pPr algn="ctr" fontAlgn="b"/>
                      <a:r>
                        <a:rPr lang="en-US" sz="1100" b="1" u="none" strike="noStrike" dirty="0">
                          <a:solidFill>
                            <a:schemeClr val="bg1"/>
                          </a:solidFill>
                          <a:effectLst/>
                        </a:rPr>
                        <a:t>(A)</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a:solidFill>
                            <a:schemeClr val="bg1"/>
                          </a:solidFill>
                          <a:effectLst/>
                        </a:rPr>
                        <a:t>Turns</a:t>
                      </a:r>
                    </a:p>
                    <a:p>
                      <a:pPr algn="ctr" fontAlgn="b"/>
                      <a:r>
                        <a:rPr lang="en-US" sz="1100" b="1" u="none" strike="noStrike" dirty="0">
                          <a:solidFill>
                            <a:schemeClr val="bg1"/>
                          </a:solidFill>
                          <a:effectLst/>
                        </a:rPr>
                        <a:t>(-)</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Icoil</a:t>
                      </a:r>
                      <a:endParaRPr lang="en-US" sz="1100" u="none" strike="noStrike" dirty="0">
                        <a:solidFill>
                          <a:schemeClr val="bg1"/>
                        </a:solidFill>
                        <a:effectLst/>
                      </a:endParaRPr>
                    </a:p>
                    <a:p>
                      <a:pPr algn="ctr" fontAlgn="b"/>
                      <a:r>
                        <a:rPr lang="en-US" sz="1100" b="1" u="none" strike="noStrike" dirty="0">
                          <a:solidFill>
                            <a:schemeClr val="bg1"/>
                          </a:solidFill>
                          <a:effectLst/>
                        </a:rPr>
                        <a:t>(MA-turn)</a:t>
                      </a:r>
                      <a:endParaRPr lang="en-US" sz="1100" b="1" i="0" u="none" strike="noStrike" dirty="0">
                        <a:solidFill>
                          <a:schemeClr val="bg1"/>
                        </a:solidFill>
                        <a:effectLst/>
                        <a:latin typeface="Calibri" panose="020F0502020204030204" pitchFamily="34" charset="0"/>
                      </a:endParaRPr>
                    </a:p>
                  </a:txBody>
                  <a:tcPr marL="8629" marR="8629" marT="8629" marB="0" anchor="b"/>
                </a:tc>
                <a:tc>
                  <a:txBody>
                    <a:bodyPr/>
                    <a:lstStyle/>
                    <a:p>
                      <a:pPr algn="ctr" fontAlgn="b"/>
                      <a:r>
                        <a:rPr lang="en-US" sz="1100" u="none" strike="noStrike" dirty="0" err="1">
                          <a:solidFill>
                            <a:schemeClr val="bg1"/>
                          </a:solidFill>
                          <a:effectLst/>
                        </a:rPr>
                        <a:t>Lpancake</a:t>
                      </a:r>
                      <a:endParaRPr lang="en-US" sz="1100" u="none" strike="noStrike" dirty="0">
                        <a:solidFill>
                          <a:schemeClr val="bg1"/>
                        </a:solidFill>
                        <a:effectLst/>
                      </a:endParaRPr>
                    </a:p>
                    <a:p>
                      <a:pPr algn="ctr" fontAlgn="b"/>
                      <a:r>
                        <a:rPr lang="en-US" sz="1100" b="1" u="none" strike="noStrike" dirty="0">
                          <a:solidFill>
                            <a:schemeClr val="bg1"/>
                          </a:solidFill>
                          <a:effectLst/>
                        </a:rPr>
                        <a:t>(m)</a:t>
                      </a:r>
                      <a:endParaRPr lang="en-US" sz="1100" b="1" i="0" u="none" strike="noStrike" dirty="0">
                        <a:solidFill>
                          <a:schemeClr val="bg1"/>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901107611"/>
                  </a:ext>
                </a:extLst>
              </a:tr>
              <a:tr h="184088">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0.849</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-0.185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0.498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58905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240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14.14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dirty="0">
                          <a:effectLst/>
                        </a:rPr>
                        <a:t>64.0</a:t>
                      </a:r>
                      <a:endParaRPr lang="en-CH" sz="1100" b="0" i="0" u="none" strike="noStrike" dirty="0">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809514535"/>
                  </a:ext>
                </a:extLst>
              </a:tr>
              <a:tr h="184088">
                <a:tc>
                  <a:txBody>
                    <a:bodyPr/>
                    <a:lstStyle/>
                    <a:p>
                      <a:pPr algn="r" fontAlgn="b"/>
                      <a:r>
                        <a:rPr lang="en-CH" sz="1400" u="none" strike="noStrike" dirty="0">
                          <a:solidFill>
                            <a:srgbClr val="FF0000"/>
                          </a:solidFill>
                          <a:effectLst/>
                        </a:rPr>
                        <a:t>2</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a:solidFill>
                            <a:srgbClr val="FF0000"/>
                          </a:solidFill>
                          <a:effectLst/>
                        </a:rPr>
                        <a:t>0.87</a:t>
                      </a:r>
                      <a:endParaRPr lang="en-CH" sz="1400" b="0" i="0" u="none" strike="noStrike">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0.665</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0.54</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0.83</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13</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20</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60710</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260</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15.78</a:t>
                      </a:r>
                      <a:endParaRPr lang="en-CH" sz="1400" b="0" i="0" u="none" strike="noStrike" dirty="0">
                        <a:solidFill>
                          <a:srgbClr val="FF0000"/>
                        </a:solidFill>
                        <a:effectLst/>
                        <a:latin typeface="Calibri" panose="020F0502020204030204" pitchFamily="34" charset="0"/>
                      </a:endParaRPr>
                    </a:p>
                  </a:txBody>
                  <a:tcPr marL="8629" marR="8629" marT="8629" marB="0" anchor="b"/>
                </a:tc>
                <a:tc>
                  <a:txBody>
                    <a:bodyPr/>
                    <a:lstStyle/>
                    <a:p>
                      <a:pPr algn="r" fontAlgn="b"/>
                      <a:r>
                        <a:rPr lang="en-CH" sz="1400" u="none" strike="noStrike" dirty="0">
                          <a:solidFill>
                            <a:srgbClr val="FF0000"/>
                          </a:solidFill>
                          <a:effectLst/>
                        </a:rPr>
                        <a:t>71.1</a:t>
                      </a:r>
                      <a:endParaRPr lang="en-CH" sz="1400" b="0" i="0" u="none" strike="noStrike" dirty="0">
                        <a:solidFill>
                          <a:srgbClr val="FF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1335742433"/>
                  </a:ext>
                </a:extLst>
              </a:tr>
              <a:tr h="184088">
                <a:tc>
                  <a:txBody>
                    <a:bodyPr/>
                    <a:lstStyle/>
                    <a:p>
                      <a:pPr algn="r" fontAlgn="b"/>
                      <a:r>
                        <a:rPr lang="en-CH" sz="1100" u="none" strike="noStrike">
                          <a:effectLst/>
                        </a:rPr>
                        <a:t>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1.515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0.54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60392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260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15.70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71.1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1967539584"/>
                  </a:ext>
                </a:extLst>
              </a:tr>
              <a:tr h="184088">
                <a:tc>
                  <a:txBody>
                    <a:bodyPr/>
                    <a:lstStyle/>
                    <a:p>
                      <a:pPr algn="r" fontAlgn="b"/>
                      <a:r>
                        <a:rPr lang="en-CH" sz="1100" u="none" strike="noStrike">
                          <a:effectLst/>
                        </a:rPr>
                        <a:t>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0.808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2.365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0.415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51654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10.33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50.8</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1647114176"/>
                  </a:ext>
                </a:extLst>
              </a:tr>
              <a:tr h="184088">
                <a:tc>
                  <a:txBody>
                    <a:bodyPr/>
                    <a:lstStyle/>
                    <a:p>
                      <a:pPr algn="r" fontAlgn="b"/>
                      <a:r>
                        <a:rPr lang="en-CH" sz="1100" u="none" strike="noStrike">
                          <a:effectLst/>
                        </a:rPr>
                        <a:t>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0.766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3.215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0.332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47469</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160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7.60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38.5</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28923126"/>
                  </a:ext>
                </a:extLst>
              </a:tr>
              <a:tr h="184088">
                <a:tc>
                  <a:txBody>
                    <a:bodyPr/>
                    <a:lstStyle/>
                    <a:p>
                      <a:pPr algn="r" fontAlgn="b"/>
                      <a:r>
                        <a:rPr lang="en-CH" sz="1100" u="none" strike="noStrike">
                          <a:effectLst/>
                        </a:rPr>
                        <a:t>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0.704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4.065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0.208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46504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22.1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847688160"/>
                  </a:ext>
                </a:extLst>
              </a:tr>
              <a:tr h="184088">
                <a:tc>
                  <a:txBody>
                    <a:bodyPr/>
                    <a:lstStyle/>
                    <a:p>
                      <a:pPr algn="r" fontAlgn="b"/>
                      <a:r>
                        <a:rPr lang="en-CH" sz="1100" u="none" strike="noStrike">
                          <a:effectLst/>
                        </a:rPr>
                        <a:t>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0.745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4.708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0.291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0.415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46293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70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3.24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32.8</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072395273"/>
                  </a:ext>
                </a:extLst>
              </a:tr>
              <a:tr h="184088">
                <a:tc>
                  <a:txBody>
                    <a:bodyPr/>
                    <a:lstStyle/>
                    <a:p>
                      <a:pPr algn="r" fontAlgn="b"/>
                      <a:r>
                        <a:rPr lang="en-CH" sz="1100" u="none" strike="noStrike">
                          <a:effectLst/>
                        </a:rPr>
                        <a:t>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0.704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5.423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0.208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0.415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53168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2.66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22.1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736963952"/>
                  </a:ext>
                </a:extLst>
              </a:tr>
              <a:tr h="184088">
                <a:tc>
                  <a:txBody>
                    <a:bodyPr/>
                    <a:lstStyle/>
                    <a:p>
                      <a:pPr algn="r" fontAlgn="b"/>
                      <a:r>
                        <a:rPr lang="en-CH" sz="1100" u="none" strike="noStrike">
                          <a:effectLst/>
                        </a:rPr>
                        <a:t>9</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0.662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6.065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0.125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43280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60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2.60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12.5</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78609818"/>
                  </a:ext>
                </a:extLst>
              </a:tr>
              <a:tr h="184088">
                <a:tc>
                  <a:txBody>
                    <a:bodyPr/>
                    <a:lstStyle/>
                    <a:p>
                      <a:pPr algn="r" fontAlgn="b"/>
                      <a:r>
                        <a:rPr lang="en-CH" sz="1100" u="none" strike="noStrike">
                          <a:effectLst/>
                        </a:rPr>
                        <a:t>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0.662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6.915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0.125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42146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60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2.53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12.5</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516803563"/>
                  </a:ext>
                </a:extLst>
              </a:tr>
              <a:tr h="184088">
                <a:tc>
                  <a:txBody>
                    <a:bodyPr/>
                    <a:lstStyle/>
                    <a:p>
                      <a:pPr algn="r" fontAlgn="b"/>
                      <a:r>
                        <a:rPr lang="en-CH" sz="1100" u="none" strike="noStrike">
                          <a:effectLst/>
                        </a:rPr>
                        <a:t>11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7.765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49452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1.98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763337552"/>
                  </a:ext>
                </a:extLst>
              </a:tr>
              <a:tr h="184088">
                <a:tc>
                  <a:txBody>
                    <a:bodyPr/>
                    <a:lstStyle/>
                    <a:p>
                      <a:pPr algn="r" fontAlgn="b"/>
                      <a:r>
                        <a:rPr lang="en-CH" sz="1100" u="none" strike="noStrike">
                          <a:effectLst/>
                        </a:rPr>
                        <a:t>12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8.615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44183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1.77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159674074"/>
                  </a:ext>
                </a:extLst>
              </a:tr>
              <a:tr h="184088">
                <a:tc>
                  <a:txBody>
                    <a:bodyPr/>
                    <a:lstStyle/>
                    <a:p>
                      <a:pPr algn="r" fontAlgn="b"/>
                      <a:r>
                        <a:rPr lang="en-CH" sz="1100" u="none" strike="noStrike">
                          <a:effectLst/>
                        </a:rPr>
                        <a:t>13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9.465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39567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1.58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662654978"/>
                  </a:ext>
                </a:extLst>
              </a:tr>
              <a:tr h="184088">
                <a:tc>
                  <a:txBody>
                    <a:bodyPr/>
                    <a:lstStyle/>
                    <a:p>
                      <a:pPr algn="r" fontAlgn="b"/>
                      <a:r>
                        <a:rPr lang="en-CH" sz="1100" u="none" strike="noStrike">
                          <a:effectLst/>
                        </a:rPr>
                        <a:t>14</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10.315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32713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1.31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666919763"/>
                  </a:ext>
                </a:extLst>
              </a:tr>
              <a:tr h="184088">
                <a:tc>
                  <a:txBody>
                    <a:bodyPr/>
                    <a:lstStyle/>
                    <a:p>
                      <a:pPr algn="r" fontAlgn="b"/>
                      <a:r>
                        <a:rPr lang="en-CH" sz="1100" u="none" strike="noStrike">
                          <a:effectLst/>
                        </a:rPr>
                        <a:t>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10.958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0.415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46717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0.93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1879456097"/>
                  </a:ext>
                </a:extLst>
              </a:tr>
              <a:tr h="184088">
                <a:tc>
                  <a:txBody>
                    <a:bodyPr/>
                    <a:lstStyle/>
                    <a:p>
                      <a:pPr algn="r" fontAlgn="b"/>
                      <a:r>
                        <a:rPr lang="en-CH" sz="1100" u="none" strike="noStrike">
                          <a:effectLst/>
                        </a:rPr>
                        <a:t>16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11.673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0.415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45905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0.92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8.1</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1460959528"/>
                  </a:ext>
                </a:extLst>
              </a:tr>
              <a:tr h="184088">
                <a:tc>
                  <a:txBody>
                    <a:bodyPr/>
                    <a:lstStyle/>
                    <a:p>
                      <a:pPr algn="r" fontAlgn="b"/>
                      <a:r>
                        <a:rPr lang="en-CH" sz="1100" u="none" strike="noStrike">
                          <a:effectLst/>
                        </a:rPr>
                        <a:t>17</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12.315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52310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447762555"/>
                  </a:ext>
                </a:extLst>
              </a:tr>
              <a:tr h="184088">
                <a:tc>
                  <a:txBody>
                    <a:bodyPr/>
                    <a:lstStyle/>
                    <a:p>
                      <a:pPr algn="r" fontAlgn="b"/>
                      <a:r>
                        <a:rPr lang="en-CH" sz="1100" u="none" strike="noStrike">
                          <a:effectLst/>
                        </a:rPr>
                        <a:t>18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13.165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56056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1.12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191445790"/>
                  </a:ext>
                </a:extLst>
              </a:tr>
              <a:tr h="184088">
                <a:tc>
                  <a:txBody>
                    <a:bodyPr/>
                    <a:lstStyle/>
                    <a:p>
                      <a:pPr algn="r" fontAlgn="b"/>
                      <a:r>
                        <a:rPr lang="en-CH" sz="1100" u="none" strike="noStrike">
                          <a:effectLst/>
                        </a:rPr>
                        <a:t>19</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14.015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51602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245121226"/>
                  </a:ext>
                </a:extLst>
              </a:tr>
              <a:tr h="184088">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14.865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51376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305526325"/>
                  </a:ext>
                </a:extLst>
              </a:tr>
              <a:tr h="184088">
                <a:tc>
                  <a:txBody>
                    <a:bodyPr/>
                    <a:lstStyle/>
                    <a:p>
                      <a:pPr algn="r" fontAlgn="b"/>
                      <a:r>
                        <a:rPr lang="en-CH" sz="1100" u="none" strike="noStrike">
                          <a:effectLst/>
                        </a:rPr>
                        <a:t>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15.715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50471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2937899600"/>
                  </a:ext>
                </a:extLst>
              </a:tr>
              <a:tr h="184088">
                <a:tc>
                  <a:txBody>
                    <a:bodyPr/>
                    <a:lstStyle/>
                    <a:p>
                      <a:pPr algn="r" fontAlgn="b"/>
                      <a:r>
                        <a:rPr lang="en-CH" sz="1100" u="none" strike="noStrike">
                          <a:effectLst/>
                        </a:rPr>
                        <a:t>22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16.565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52861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1.06</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3.9</a:t>
                      </a:r>
                      <a:endParaRPr lang="en-CH" sz="1100" b="0" i="0" u="none" strike="noStrike">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3561380347"/>
                  </a:ext>
                </a:extLst>
              </a:tr>
              <a:tr h="184088">
                <a:tc>
                  <a:txBody>
                    <a:bodyPr/>
                    <a:lstStyle/>
                    <a:p>
                      <a:pPr algn="r" fontAlgn="b"/>
                      <a:r>
                        <a:rPr lang="en-CH" sz="1100" u="none" strike="noStrike">
                          <a:effectLst/>
                        </a:rPr>
                        <a:t>23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0.621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17.415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0.042</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0.83</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57438</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20</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a:effectLst/>
                        </a:rPr>
                        <a:t>1.15</a:t>
                      </a:r>
                      <a:endParaRPr lang="en-CH" sz="1100" b="0" i="0" u="none" strike="noStrike">
                        <a:solidFill>
                          <a:srgbClr val="000000"/>
                        </a:solidFill>
                        <a:effectLst/>
                        <a:latin typeface="Calibri" panose="020F0502020204030204" pitchFamily="34" charset="0"/>
                      </a:endParaRPr>
                    </a:p>
                  </a:txBody>
                  <a:tcPr marL="8629" marR="8629" marT="8629" marB="0" anchor="b"/>
                </a:tc>
                <a:tc>
                  <a:txBody>
                    <a:bodyPr/>
                    <a:lstStyle/>
                    <a:p>
                      <a:pPr algn="r" fontAlgn="b"/>
                      <a:r>
                        <a:rPr lang="en-CH" sz="1100" u="none" strike="noStrike" dirty="0">
                          <a:effectLst/>
                        </a:rPr>
                        <a:t>3.9</a:t>
                      </a:r>
                      <a:endParaRPr lang="en-CH" sz="1100" b="0" i="0" u="none" strike="noStrike" dirty="0">
                        <a:solidFill>
                          <a:srgbClr val="000000"/>
                        </a:solidFill>
                        <a:effectLst/>
                        <a:latin typeface="Calibri" panose="020F0502020204030204" pitchFamily="34" charset="0"/>
                      </a:endParaRPr>
                    </a:p>
                  </a:txBody>
                  <a:tcPr marL="8629" marR="8629" marT="8629" marB="0" anchor="b"/>
                </a:tc>
                <a:extLst>
                  <a:ext uri="{0D108BD9-81ED-4DB2-BD59-A6C34878D82A}">
                    <a16:rowId xmlns:a16="http://schemas.microsoft.com/office/drawing/2014/main" val="1733439931"/>
                  </a:ext>
                </a:extLst>
              </a:tr>
            </a:tbl>
          </a:graphicData>
        </a:graphic>
      </p:graphicFrame>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CH" dirty="0"/>
              <a:t>Coil geometry</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52</a:t>
            </a:fld>
            <a:endParaRPr lang="en-US" dirty="0">
              <a:solidFill>
                <a:srgbClr val="0055A0">
                  <a:tint val="75000"/>
                </a:srgbClr>
              </a:solidFill>
              <a:latin typeface="Arial"/>
            </a:endParaRPr>
          </a:p>
        </p:txBody>
      </p:sp>
      <p:grpSp>
        <p:nvGrpSpPr>
          <p:cNvPr id="12" name="Group 11">
            <a:extLst>
              <a:ext uri="{FF2B5EF4-FFF2-40B4-BE49-F238E27FC236}">
                <a16:creationId xmlns:a16="http://schemas.microsoft.com/office/drawing/2014/main" id="{617D4E2E-A6DF-DC68-32C8-99F6DD42310B}"/>
              </a:ext>
            </a:extLst>
          </p:cNvPr>
          <p:cNvGrpSpPr>
            <a:grpSpLocks noChangeAspect="1"/>
          </p:cNvGrpSpPr>
          <p:nvPr/>
        </p:nvGrpSpPr>
        <p:grpSpPr>
          <a:xfrm>
            <a:off x="1745974" y="2996781"/>
            <a:ext cx="8681824" cy="2844000"/>
            <a:chOff x="-548699" y="2659897"/>
            <a:chExt cx="9720000" cy="3184086"/>
          </a:xfrm>
        </p:grpSpPr>
        <p:pic>
          <p:nvPicPr>
            <p:cNvPr id="5" name="Picture 4">
              <a:extLst>
                <a:ext uri="{FF2B5EF4-FFF2-40B4-BE49-F238E27FC236}">
                  <a16:creationId xmlns:a16="http://schemas.microsoft.com/office/drawing/2014/main" id="{8708E9A5-A25C-AD2D-A76E-2A0CE9F89D3F}"/>
                </a:ext>
              </a:extLst>
            </p:cNvPr>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8634" y="2784297"/>
              <a:ext cx="9198223" cy="3059686"/>
            </a:xfrm>
            <a:prstGeom prst="rect">
              <a:avLst/>
            </a:prstGeom>
          </p:spPr>
        </p:pic>
        <p:pic>
          <p:nvPicPr>
            <p:cNvPr id="11" name="Picture 10" descr="A picture containing chart&#10;&#10;Description automatically generated">
              <a:extLst>
                <a:ext uri="{FF2B5EF4-FFF2-40B4-BE49-F238E27FC236}">
                  <a16:creationId xmlns:a16="http://schemas.microsoft.com/office/drawing/2014/main" id="{2E4B2F9A-2602-5C16-7A4A-481C71589603}"/>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8699" y="2659897"/>
              <a:ext cx="9720000" cy="3102659"/>
            </a:xfrm>
            <a:prstGeom prst="rect">
              <a:avLst/>
            </a:prstGeom>
          </p:spPr>
        </p:pic>
      </p:grpSp>
      <p:sp>
        <p:nvSpPr>
          <p:cNvPr id="13" name="TextBox 12">
            <a:extLst>
              <a:ext uri="{FF2B5EF4-FFF2-40B4-BE49-F238E27FC236}">
                <a16:creationId xmlns:a16="http://schemas.microsoft.com/office/drawing/2014/main" id="{6BB8B6E6-0DC8-8423-56CA-211B23CE1DD7}"/>
              </a:ext>
            </a:extLst>
          </p:cNvPr>
          <p:cNvSpPr txBox="1"/>
          <p:nvPr/>
        </p:nvSpPr>
        <p:spPr>
          <a:xfrm>
            <a:off x="1976733" y="5609949"/>
            <a:ext cx="7287572" cy="461665"/>
          </a:xfrm>
          <a:prstGeom prst="rect">
            <a:avLst/>
          </a:prstGeom>
          <a:noFill/>
        </p:spPr>
        <p:txBody>
          <a:bodyPr wrap="none" rtlCol="0">
            <a:spAutoFit/>
          </a:bodyPr>
          <a:lstStyle/>
          <a:p>
            <a:r>
              <a:rPr lang="en-US" sz="2400" dirty="0">
                <a:solidFill>
                  <a:srgbClr val="FF0000"/>
                </a:solidFill>
                <a:latin typeface="Arial"/>
              </a:rPr>
              <a:t>F</a:t>
            </a:r>
            <a:r>
              <a:rPr lang="en-CH" sz="2400" dirty="0">
                <a:solidFill>
                  <a:srgbClr val="FF0000"/>
                </a:solidFill>
                <a:latin typeface="Arial"/>
              </a:rPr>
              <a:t>ocus on coil C02 </a:t>
            </a:r>
            <a:r>
              <a:rPr lang="en-CH" dirty="0">
                <a:solidFill>
                  <a:srgbClr val="FF0000"/>
                </a:solidFill>
                <a:latin typeface="Arial"/>
              </a:rPr>
              <a:t>(highest current, highest field, higest energy)</a:t>
            </a:r>
            <a:endParaRPr lang="en-CH" sz="2400" dirty="0">
              <a:solidFill>
                <a:srgbClr val="FF0000"/>
              </a:solidFill>
              <a:latin typeface="Arial"/>
            </a:endParaRPr>
          </a:p>
        </p:txBody>
      </p:sp>
    </p:spTree>
    <p:extLst>
      <p:ext uri="{BB962C8B-B14F-4D97-AF65-F5344CB8AC3E}">
        <p14:creationId xmlns:p14="http://schemas.microsoft.com/office/powerpoint/2010/main" val="14631222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US" dirty="0"/>
              <a:t>C</a:t>
            </a:r>
            <a:r>
              <a:rPr lang="en-CH" dirty="0"/>
              <a:t>onductor design</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53</a:t>
            </a:fld>
            <a:endParaRPr lang="en-US" dirty="0">
              <a:solidFill>
                <a:srgbClr val="0055A0">
                  <a:tint val="75000"/>
                </a:srgbClr>
              </a:solidFill>
              <a:latin typeface="Arial"/>
            </a:endParaRPr>
          </a:p>
        </p:txBody>
      </p:sp>
      <p:pic>
        <p:nvPicPr>
          <p:cNvPr id="9" name="Picture 8" descr="Chart&#10;&#10;Description automatically generated">
            <a:extLst>
              <a:ext uri="{FF2B5EF4-FFF2-40B4-BE49-F238E27FC236}">
                <a16:creationId xmlns:a16="http://schemas.microsoft.com/office/drawing/2014/main" id="{75FD484A-83FD-D661-D6F0-1807918E4C3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343334" y="840362"/>
            <a:ext cx="3947374" cy="3226219"/>
          </a:xfrm>
          <a:prstGeom prst="rect">
            <a:avLst/>
          </a:prstGeom>
        </p:spPr>
      </p:pic>
      <p:graphicFrame>
        <p:nvGraphicFramePr>
          <p:cNvPr id="10" name="Table 9">
            <a:extLst>
              <a:ext uri="{FF2B5EF4-FFF2-40B4-BE49-F238E27FC236}">
                <a16:creationId xmlns:a16="http://schemas.microsoft.com/office/drawing/2014/main" id="{DF56DA7E-17E8-2D82-1631-832F15821AAB}"/>
              </a:ext>
            </a:extLst>
          </p:cNvPr>
          <p:cNvGraphicFramePr>
            <a:graphicFrameLocks noGrp="1"/>
          </p:cNvGraphicFramePr>
          <p:nvPr/>
        </p:nvGraphicFramePr>
        <p:xfrm>
          <a:off x="1732636" y="923331"/>
          <a:ext cx="2585770" cy="5011337"/>
        </p:xfrm>
        <a:graphic>
          <a:graphicData uri="http://schemas.openxmlformats.org/drawingml/2006/table">
            <a:tbl>
              <a:tblPr>
                <a:tableStyleId>{9D7B26C5-4107-4FEC-AEDC-1716B250A1EF}</a:tableStyleId>
              </a:tblPr>
              <a:tblGrid>
                <a:gridCol w="1642109">
                  <a:extLst>
                    <a:ext uri="{9D8B030D-6E8A-4147-A177-3AD203B41FA5}">
                      <a16:colId xmlns:a16="http://schemas.microsoft.com/office/drawing/2014/main" val="1062602207"/>
                    </a:ext>
                  </a:extLst>
                </a:gridCol>
                <a:gridCol w="504749">
                  <a:extLst>
                    <a:ext uri="{9D8B030D-6E8A-4147-A177-3AD203B41FA5}">
                      <a16:colId xmlns:a16="http://schemas.microsoft.com/office/drawing/2014/main" val="525170038"/>
                    </a:ext>
                  </a:extLst>
                </a:gridCol>
                <a:gridCol w="438912">
                  <a:extLst>
                    <a:ext uri="{9D8B030D-6E8A-4147-A177-3AD203B41FA5}">
                      <a16:colId xmlns:a16="http://schemas.microsoft.com/office/drawing/2014/main" val="3934146020"/>
                    </a:ext>
                  </a:extLst>
                </a:gridCol>
              </a:tblGrid>
              <a:tr h="215372">
                <a:tc>
                  <a:txBody>
                    <a:bodyPr/>
                    <a:lstStyle/>
                    <a:p>
                      <a:pPr algn="r" fontAlgn="b"/>
                      <a:r>
                        <a:rPr lang="en-US" sz="1200" u="none" strike="noStrike" dirty="0">
                          <a:effectLst/>
                        </a:rPr>
                        <a:t>HTS tape thickness</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62</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427459434"/>
                  </a:ext>
                </a:extLst>
              </a:tr>
              <a:tr h="215372">
                <a:tc>
                  <a:txBody>
                    <a:bodyPr/>
                    <a:lstStyle/>
                    <a:p>
                      <a:pPr algn="r" fontAlgn="b"/>
                      <a:r>
                        <a:rPr lang="en-US" sz="1200" u="none" strike="noStrike" dirty="0">
                          <a:effectLst/>
                        </a:rPr>
                        <a:t>HTS tapes</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80</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2161151657"/>
                  </a:ext>
                </a:extLst>
              </a:tr>
              <a:tr h="215372">
                <a:tc>
                  <a:txBody>
                    <a:bodyPr/>
                    <a:lstStyle/>
                    <a:p>
                      <a:pPr algn="r" fontAlgn="b"/>
                      <a:r>
                        <a:rPr lang="en-US" sz="1200" u="none" strike="noStrike" dirty="0">
                          <a:effectLst/>
                        </a:rPr>
                        <a:t>HTS stack width</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6</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2253435542"/>
                  </a:ext>
                </a:extLst>
              </a:tr>
              <a:tr h="215372">
                <a:tc>
                  <a:txBody>
                    <a:bodyPr/>
                    <a:lstStyle/>
                    <a:p>
                      <a:pPr algn="r" fontAlgn="b"/>
                      <a:r>
                        <a:rPr lang="en-US" sz="1200" u="none" strike="noStrike" dirty="0">
                          <a:effectLst/>
                        </a:rPr>
                        <a:t>HTS stack thickness</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5</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2488470716"/>
                  </a:ext>
                </a:extLst>
              </a:tr>
              <a:tr h="215372">
                <a:tc>
                  <a:txBody>
                    <a:bodyPr/>
                    <a:lstStyle/>
                    <a:p>
                      <a:pPr algn="r" fontAlgn="b"/>
                      <a:r>
                        <a:rPr lang="en-US" sz="1200" u="none" strike="noStrike" dirty="0">
                          <a:effectLst/>
                        </a:rPr>
                        <a:t>HTS stack width</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6</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3286319041"/>
                  </a:ext>
                </a:extLst>
              </a:tr>
              <a:tr h="215372">
                <a:tc>
                  <a:txBody>
                    <a:bodyPr/>
                    <a:lstStyle/>
                    <a:p>
                      <a:pPr algn="r" fontAlgn="b"/>
                      <a:r>
                        <a:rPr lang="en-US" sz="1200" u="none" strike="noStrike" dirty="0">
                          <a:effectLst/>
                        </a:rPr>
                        <a:t>HTS tapes</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80</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1958659345"/>
                  </a:ext>
                </a:extLst>
              </a:tr>
              <a:tr h="215372">
                <a:tc>
                  <a:txBody>
                    <a:bodyPr/>
                    <a:lstStyle/>
                    <a:p>
                      <a:pPr algn="r" fontAlgn="b"/>
                      <a:r>
                        <a:rPr lang="en-US" sz="1200" u="none" strike="noStrike" dirty="0">
                          <a:effectLst/>
                        </a:rPr>
                        <a:t>Number of HTS stacks</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4</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3256325860"/>
                  </a:ext>
                </a:extLst>
              </a:tr>
              <a:tr h="215372">
                <a:tc>
                  <a:txBody>
                    <a:bodyPr/>
                    <a:lstStyle/>
                    <a:p>
                      <a:pPr algn="r" fontAlgn="b"/>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1864191528"/>
                  </a:ext>
                </a:extLst>
              </a:tr>
              <a:tr h="215372">
                <a:tc>
                  <a:txBody>
                    <a:bodyPr/>
                    <a:lstStyle/>
                    <a:p>
                      <a:pPr algn="r" fontAlgn="b"/>
                      <a:r>
                        <a:rPr lang="en-US" sz="1200" u="none" strike="noStrike" dirty="0">
                          <a:effectLst/>
                        </a:rPr>
                        <a:t>Copper diameter</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23</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2546558861"/>
                  </a:ext>
                </a:extLst>
              </a:tr>
              <a:tr h="215372">
                <a:tc>
                  <a:txBody>
                    <a:bodyPr/>
                    <a:lstStyle/>
                    <a:p>
                      <a:pPr algn="r" fontAlgn="b"/>
                      <a:r>
                        <a:rPr lang="en-US" sz="1200" u="none" strike="noStrike" dirty="0">
                          <a:effectLst/>
                        </a:rPr>
                        <a:t>Hole diameter</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8</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1866925442"/>
                  </a:ext>
                </a:extLst>
              </a:tr>
              <a:tr h="242292">
                <a:tc>
                  <a:txBody>
                    <a:bodyPr/>
                    <a:lstStyle/>
                    <a:p>
                      <a:pPr algn="r" fontAlgn="b"/>
                      <a:r>
                        <a:rPr lang="en-US" sz="1200" u="none" strike="noStrike" dirty="0">
                          <a:effectLst/>
                        </a:rPr>
                        <a:t>Wetted perimeter</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25</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836877327"/>
                  </a:ext>
                </a:extLst>
              </a:tr>
              <a:tr h="242292">
                <a:tc>
                  <a:txBody>
                    <a:bodyPr/>
                    <a:lstStyle/>
                    <a:p>
                      <a:pPr algn="r" fontAlgn="b"/>
                      <a:r>
                        <a:rPr lang="en-US" sz="1200" u="none" strike="noStrike" dirty="0">
                          <a:effectLst/>
                        </a:rPr>
                        <a:t>Wrap thickness</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0.25</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393421990"/>
                  </a:ext>
                </a:extLst>
              </a:tr>
              <a:tr h="242292">
                <a:tc>
                  <a:txBody>
                    <a:bodyPr/>
                    <a:lstStyle/>
                    <a:p>
                      <a:pPr algn="r" fontAlgn="b"/>
                      <a:r>
                        <a:rPr lang="en-US" sz="1200" u="none" strike="noStrike" dirty="0">
                          <a:effectLst/>
                        </a:rPr>
                        <a:t>Jacket outer dimension</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39.5</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1913046891"/>
                  </a:ext>
                </a:extLst>
              </a:tr>
              <a:tr h="0">
                <a:tc>
                  <a:txBody>
                    <a:bodyPr/>
                    <a:lstStyle/>
                    <a:p>
                      <a:pPr algn="r" fontAlgn="b"/>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3490321469"/>
                  </a:ext>
                </a:extLst>
              </a:tr>
              <a:tr h="242292">
                <a:tc>
                  <a:txBody>
                    <a:bodyPr/>
                    <a:lstStyle/>
                    <a:p>
                      <a:pPr algn="r" fontAlgn="b"/>
                      <a:r>
                        <a:rPr lang="en-US" sz="1200" u="none" strike="noStrike" dirty="0">
                          <a:effectLst/>
                        </a:rPr>
                        <a:t>A</a:t>
                      </a:r>
                      <a:r>
                        <a:rPr lang="en-US" sz="1200" u="none" strike="noStrike" baseline="-25000" dirty="0">
                          <a:effectLst/>
                        </a:rPr>
                        <a:t>SC</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4.2</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1216620449"/>
                  </a:ext>
                </a:extLst>
              </a:tr>
              <a:tr h="242292">
                <a:tc>
                  <a:txBody>
                    <a:bodyPr/>
                    <a:lstStyle/>
                    <a:p>
                      <a:pPr algn="r" fontAlgn="b"/>
                      <a:r>
                        <a:rPr lang="en-US" sz="1200" u="none" strike="noStrike" dirty="0" err="1">
                          <a:effectLst/>
                        </a:rPr>
                        <a:t>A</a:t>
                      </a:r>
                      <a:r>
                        <a:rPr lang="en-US" sz="1200" u="none" strike="noStrike" baseline="-25000" dirty="0" err="1">
                          <a:effectLst/>
                        </a:rPr>
                        <a:t>Substrate</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77</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1447116743"/>
                  </a:ext>
                </a:extLst>
              </a:tr>
              <a:tr h="242292">
                <a:tc>
                  <a:txBody>
                    <a:bodyPr/>
                    <a:lstStyle/>
                    <a:p>
                      <a:pPr algn="r" fontAlgn="b"/>
                      <a:r>
                        <a:rPr lang="en-US" sz="1200" u="none" strike="noStrike" dirty="0" err="1">
                          <a:effectLst/>
                        </a:rPr>
                        <a:t>A</a:t>
                      </a:r>
                      <a:r>
                        <a:rPr lang="en-US" sz="1200" u="none" strike="noStrike" baseline="-25000" dirty="0" err="1">
                          <a:effectLst/>
                        </a:rPr>
                        <a:t>Cu</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361</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3199478959"/>
                  </a:ext>
                </a:extLst>
              </a:tr>
              <a:tr h="242292">
                <a:tc>
                  <a:txBody>
                    <a:bodyPr/>
                    <a:lstStyle/>
                    <a:p>
                      <a:pPr algn="r" fontAlgn="b"/>
                      <a:r>
                        <a:rPr lang="en-US" sz="1200" u="none" strike="noStrike" dirty="0" err="1">
                          <a:effectLst/>
                        </a:rPr>
                        <a:t>A</a:t>
                      </a:r>
                      <a:r>
                        <a:rPr lang="en-US" sz="1200" u="none" strike="noStrike" baseline="-25000" dirty="0" err="1">
                          <a:effectLst/>
                        </a:rPr>
                        <a:t>Helium</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50</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3391909821"/>
                  </a:ext>
                </a:extLst>
              </a:tr>
              <a:tr h="242292">
                <a:tc>
                  <a:txBody>
                    <a:bodyPr/>
                    <a:lstStyle/>
                    <a:p>
                      <a:pPr algn="r" fontAlgn="b"/>
                      <a:r>
                        <a:rPr lang="en-US" sz="1200" u="none" strike="noStrike" dirty="0">
                          <a:effectLst/>
                        </a:rPr>
                        <a:t>A </a:t>
                      </a:r>
                      <a:r>
                        <a:rPr lang="en-US" sz="1200" u="none" strike="noStrike" baseline="-25000" dirty="0">
                          <a:effectLst/>
                        </a:rPr>
                        <a:t>Wrap</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18</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540672313"/>
                  </a:ext>
                </a:extLst>
              </a:tr>
              <a:tr h="242292">
                <a:tc>
                  <a:txBody>
                    <a:bodyPr/>
                    <a:lstStyle/>
                    <a:p>
                      <a:pPr algn="r" fontAlgn="b"/>
                      <a:r>
                        <a:rPr lang="en-US" sz="1200" u="none" strike="noStrike" dirty="0" err="1">
                          <a:effectLst/>
                        </a:rPr>
                        <a:t>A</a:t>
                      </a:r>
                      <a:r>
                        <a:rPr lang="en-US" sz="1200" u="none" strike="noStrike" baseline="-25000" dirty="0" err="1">
                          <a:effectLst/>
                        </a:rPr>
                        <a:t>Jacket</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1127</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769378794"/>
                  </a:ext>
                </a:extLst>
              </a:tr>
              <a:tr h="242292">
                <a:tc>
                  <a:txBody>
                    <a:bodyPr/>
                    <a:lstStyle/>
                    <a:p>
                      <a:pPr algn="r" fontAlgn="b"/>
                      <a:r>
                        <a:rPr lang="en-US" sz="1200" u="none" strike="noStrike" dirty="0" err="1">
                          <a:effectLst/>
                        </a:rPr>
                        <a:t>A</a:t>
                      </a:r>
                      <a:r>
                        <a:rPr lang="en-US" sz="1200" u="none" strike="noStrike" baseline="-25000" dirty="0" err="1">
                          <a:effectLst/>
                        </a:rPr>
                        <a:t>Cable</a:t>
                      </a:r>
                      <a:r>
                        <a:rPr lang="en-US" sz="1200" u="none" strike="noStrike" baseline="-25000" dirty="0">
                          <a:effectLst/>
                        </a:rPr>
                        <a:t> Space</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511</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470817227"/>
                  </a:ext>
                </a:extLst>
              </a:tr>
              <a:tr h="242292">
                <a:tc>
                  <a:txBody>
                    <a:bodyPr/>
                    <a:lstStyle/>
                    <a:p>
                      <a:pPr algn="r" fontAlgn="b"/>
                      <a:r>
                        <a:rPr lang="en-US" sz="1200" u="none" strike="noStrike" dirty="0" err="1">
                          <a:effectLst/>
                        </a:rPr>
                        <a:t>A</a:t>
                      </a:r>
                      <a:r>
                        <a:rPr lang="en-US" sz="1200" u="none" strike="noStrike" baseline="-25000" dirty="0" err="1">
                          <a:effectLst/>
                        </a:rPr>
                        <a:t>Conductor</a:t>
                      </a:r>
                      <a:endParaRPr lang="en-US" sz="1200" b="0" i="0" u="none" strike="noStrike" baseline="-25000"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US" sz="1200" u="none" strike="noStrike" dirty="0">
                          <a:effectLst/>
                        </a:rPr>
                        <a:t>(mm</a:t>
                      </a:r>
                      <a:r>
                        <a:rPr lang="en-US" sz="1200" u="none" strike="noStrike" baseline="30000" dirty="0">
                          <a:effectLst/>
                        </a:rPr>
                        <a:t>2</a:t>
                      </a:r>
                      <a:r>
                        <a:rPr lang="en-US" sz="1200" u="none" strike="noStrike" dirty="0">
                          <a:effectLst/>
                        </a:rPr>
                        <a:t>)</a:t>
                      </a:r>
                      <a:endParaRPr lang="en-US"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tc>
                  <a:txBody>
                    <a:bodyPr/>
                    <a:lstStyle/>
                    <a:p>
                      <a:pPr algn="ctr" fontAlgn="b"/>
                      <a:r>
                        <a:rPr lang="en-CH" sz="1200" u="none" strike="noStrike" dirty="0">
                          <a:effectLst/>
                        </a:rPr>
                        <a:t>1560</a:t>
                      </a:r>
                      <a:endParaRPr lang="en-CH" sz="1200" b="0" i="0" u="none" strike="noStrike" dirty="0">
                        <a:effectLst/>
                        <a:latin typeface="Verdana" panose="020B0604030504040204" pitchFamily="34" charset="0"/>
                        <a:ea typeface="ＭＳ Ｐゴシック" panose="020B0600070205080204" pitchFamily="34" charset="-128"/>
                      </a:endParaRPr>
                    </a:p>
                  </a:txBody>
                  <a:tcPr marL="9525" marR="9525" marT="9525" marB="0" anchor="ctr"/>
                </a:tc>
                <a:extLst>
                  <a:ext uri="{0D108BD9-81ED-4DB2-BD59-A6C34878D82A}">
                    <a16:rowId xmlns:a16="http://schemas.microsoft.com/office/drawing/2014/main" val="2021660602"/>
                  </a:ext>
                </a:extLst>
              </a:tr>
            </a:tbl>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844F83C-8454-731B-AE48-B1B4B9232745}"/>
                  </a:ext>
                </a:extLst>
              </p:cNvPr>
              <p:cNvSpPr txBox="1"/>
              <p:nvPr/>
            </p:nvSpPr>
            <p:spPr>
              <a:xfrm>
                <a:off x="8219981" y="679148"/>
                <a:ext cx="2357392" cy="57618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H" sz="2000" i="1">
                              <a:solidFill>
                                <a:srgbClr val="0055A0"/>
                              </a:solidFill>
                              <a:latin typeface="Cambria Math" panose="02040503050406030204" pitchFamily="18" charset="0"/>
                            </a:rPr>
                          </m:ctrlPr>
                        </m:sSubPr>
                        <m:e>
                          <m:r>
                            <a:rPr lang="en-US" sz="2000" i="1">
                              <a:solidFill>
                                <a:srgbClr val="0055A0"/>
                              </a:solidFill>
                              <a:latin typeface="Cambria Math" panose="02040503050406030204" pitchFamily="18" charset="0"/>
                            </a:rPr>
                            <m:t>𝐽</m:t>
                          </m:r>
                        </m:e>
                        <m:sub>
                          <m:r>
                            <a:rPr lang="en-US" sz="2000" i="1">
                              <a:solidFill>
                                <a:srgbClr val="0055A0"/>
                              </a:solidFill>
                              <a:latin typeface="Cambria Math" panose="02040503050406030204" pitchFamily="18" charset="0"/>
                            </a:rPr>
                            <m:t>𝐶</m:t>
                          </m:r>
                        </m:sub>
                      </m:sSub>
                      <m:r>
                        <a:rPr lang="en-US" sz="2000" i="1">
                          <a:solidFill>
                            <a:srgbClr val="0055A0"/>
                          </a:solidFill>
                          <a:latin typeface="Cambria Math" panose="02040503050406030204" pitchFamily="18" charset="0"/>
                        </a:rPr>
                        <m:t>=</m:t>
                      </m:r>
                      <m:f>
                        <m:fPr>
                          <m:ctrlPr>
                            <a:rPr lang="en-US" sz="2000" i="1">
                              <a:solidFill>
                                <a:srgbClr val="0055A0"/>
                              </a:solidFill>
                              <a:latin typeface="Cambria Math" panose="02040503050406030204" pitchFamily="18" charset="0"/>
                            </a:rPr>
                          </m:ctrlPr>
                        </m:fPr>
                        <m:num>
                          <m:sSub>
                            <m:sSubPr>
                              <m:ctrlPr>
                                <a:rPr lang="en-US" sz="2000" i="1">
                                  <a:solidFill>
                                    <a:srgbClr val="0055A0"/>
                                  </a:solidFill>
                                  <a:latin typeface="Cambria Math" panose="02040503050406030204" pitchFamily="18" charset="0"/>
                                </a:rPr>
                              </m:ctrlPr>
                            </m:sSubPr>
                            <m:e>
                              <m:r>
                                <a:rPr lang="en-US" sz="2000" i="1">
                                  <a:solidFill>
                                    <a:srgbClr val="0055A0"/>
                                  </a:solidFill>
                                  <a:latin typeface="Cambria Math" panose="02040503050406030204" pitchFamily="18" charset="0"/>
                                </a:rPr>
                                <m:t>𝐶</m:t>
                              </m:r>
                            </m:e>
                            <m:sub>
                              <m:r>
                                <a:rPr lang="en-US" sz="2000" i="1">
                                  <a:solidFill>
                                    <a:srgbClr val="0055A0"/>
                                  </a:solidFill>
                                  <a:latin typeface="Cambria Math" panose="02040503050406030204" pitchFamily="18" charset="0"/>
                                </a:rPr>
                                <m:t>0</m:t>
                              </m:r>
                            </m:sub>
                          </m:sSub>
                        </m:num>
                        <m:den>
                          <m:r>
                            <a:rPr lang="en-US" sz="2000" i="1">
                              <a:solidFill>
                                <a:srgbClr val="0055A0"/>
                              </a:solidFill>
                              <a:latin typeface="Cambria Math" panose="02040503050406030204" pitchFamily="18" charset="0"/>
                            </a:rPr>
                            <m:t>𝐵</m:t>
                          </m:r>
                        </m:den>
                      </m:f>
                      <m:r>
                        <a:rPr lang="en-US" sz="2000" i="1">
                          <a:solidFill>
                            <a:srgbClr val="0055A0"/>
                          </a:solidFill>
                          <a:latin typeface="Cambria Math" panose="02040503050406030204" pitchFamily="18" charset="0"/>
                        </a:rPr>
                        <m:t>h</m:t>
                      </m:r>
                      <m:d>
                        <m:dPr>
                          <m:ctrlPr>
                            <a:rPr lang="en-US" sz="2000" i="1">
                              <a:solidFill>
                                <a:srgbClr val="0055A0"/>
                              </a:solidFill>
                              <a:latin typeface="Cambria Math" panose="02040503050406030204" pitchFamily="18" charset="0"/>
                            </a:rPr>
                          </m:ctrlPr>
                        </m:dPr>
                        <m:e>
                          <m:r>
                            <a:rPr lang="en-US" sz="2000" i="1">
                              <a:solidFill>
                                <a:srgbClr val="0055A0"/>
                              </a:solidFill>
                              <a:latin typeface="Cambria Math" panose="02040503050406030204" pitchFamily="18" charset="0"/>
                            </a:rPr>
                            <m:t>𝑡</m:t>
                          </m:r>
                        </m:e>
                      </m:d>
                      <m:sSub>
                        <m:sSubPr>
                          <m:ctrlPr>
                            <a:rPr lang="en-US" sz="2000" i="1">
                              <a:solidFill>
                                <a:srgbClr val="0055A0"/>
                              </a:solidFill>
                              <a:latin typeface="Cambria Math" panose="02040503050406030204" pitchFamily="18" charset="0"/>
                            </a:rPr>
                          </m:ctrlPr>
                        </m:sSubPr>
                        <m:e>
                          <m:r>
                            <a:rPr lang="en-US" sz="2000" i="1">
                              <a:solidFill>
                                <a:srgbClr val="0055A0"/>
                              </a:solidFill>
                              <a:latin typeface="Cambria Math" panose="02040503050406030204" pitchFamily="18" charset="0"/>
                            </a:rPr>
                            <m:t>𝑓</m:t>
                          </m:r>
                        </m:e>
                        <m:sub>
                          <m:r>
                            <a:rPr lang="en-US" sz="2000" i="1">
                              <a:solidFill>
                                <a:srgbClr val="0055A0"/>
                              </a:solidFill>
                              <a:latin typeface="Cambria Math" panose="02040503050406030204" pitchFamily="18" charset="0"/>
                            </a:rPr>
                            <m:t>𝑝</m:t>
                          </m:r>
                        </m:sub>
                      </m:sSub>
                      <m:d>
                        <m:dPr>
                          <m:ctrlPr>
                            <a:rPr lang="en-US" sz="2000" i="1">
                              <a:solidFill>
                                <a:srgbClr val="0055A0"/>
                              </a:solidFill>
                              <a:latin typeface="Cambria Math" panose="02040503050406030204" pitchFamily="18" charset="0"/>
                            </a:rPr>
                          </m:ctrlPr>
                        </m:dPr>
                        <m:e>
                          <m:r>
                            <a:rPr lang="en-US" sz="2000" i="1">
                              <a:solidFill>
                                <a:srgbClr val="0055A0"/>
                              </a:solidFill>
                              <a:latin typeface="Cambria Math" panose="02040503050406030204" pitchFamily="18" charset="0"/>
                            </a:rPr>
                            <m:t>𝑏</m:t>
                          </m:r>
                        </m:e>
                      </m:d>
                    </m:oMath>
                  </m:oMathPara>
                </a14:m>
                <a:endParaRPr lang="en-CH" sz="2000" dirty="0">
                  <a:solidFill>
                    <a:srgbClr val="0055A0"/>
                  </a:solidFill>
                  <a:latin typeface="Arial"/>
                </a:endParaRPr>
              </a:p>
            </p:txBody>
          </p:sp>
        </mc:Choice>
        <mc:Fallback xmlns="">
          <p:sp>
            <p:nvSpPr>
              <p:cNvPr id="14" name="TextBox 13">
                <a:extLst>
                  <a:ext uri="{FF2B5EF4-FFF2-40B4-BE49-F238E27FC236}">
                    <a16:creationId xmlns:a16="http://schemas.microsoft.com/office/drawing/2014/main" id="{5844F83C-8454-731B-AE48-B1B4B9232745}"/>
                  </a:ext>
                </a:extLst>
              </p:cNvPr>
              <p:cNvSpPr txBox="1">
                <a:spLocks noRot="1" noChangeAspect="1" noMove="1" noResize="1" noEditPoints="1" noAdjustHandles="1" noChangeArrowheads="1" noChangeShapeType="1" noTextEdit="1"/>
              </p:cNvSpPr>
              <p:nvPr/>
            </p:nvSpPr>
            <p:spPr>
              <a:xfrm>
                <a:off x="8219981" y="679148"/>
                <a:ext cx="2357392" cy="576183"/>
              </a:xfrm>
              <a:prstGeom prst="rect">
                <a:avLst/>
              </a:prstGeom>
              <a:blipFill>
                <a:blip r:embed="rId3"/>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79F3793-D031-F5CC-4FB9-5B7747B054AD}"/>
                  </a:ext>
                </a:extLst>
              </p:cNvPr>
              <p:cNvSpPr txBox="1"/>
              <p:nvPr/>
            </p:nvSpPr>
            <p:spPr>
              <a:xfrm>
                <a:off x="8440948" y="2508689"/>
                <a:ext cx="1915461"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a:solidFill>
                            <a:srgbClr val="0055A0"/>
                          </a:solidFill>
                          <a:latin typeface="Cambria Math" panose="02040503050406030204" pitchFamily="18" charset="0"/>
                        </a:rPr>
                        <m:t>h</m:t>
                      </m:r>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𝑡</m:t>
                          </m:r>
                        </m:e>
                      </m:d>
                      <m:r>
                        <a:rPr lang="en-US" sz="1400" i="1">
                          <a:solidFill>
                            <a:srgbClr val="0055A0"/>
                          </a:solidFill>
                          <a:latin typeface="Cambria Math" panose="02040503050406030204" pitchFamily="18" charset="0"/>
                        </a:rPr>
                        <m:t>=</m:t>
                      </m:r>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1−</m:t>
                          </m:r>
                          <m:sSup>
                            <m:sSupPr>
                              <m:ctrlPr>
                                <a:rPr lang="en-US" sz="1400" i="1">
                                  <a:solidFill>
                                    <a:srgbClr val="0055A0"/>
                                  </a:solidFill>
                                  <a:latin typeface="Cambria Math" panose="02040503050406030204" pitchFamily="18" charset="0"/>
                                </a:rPr>
                              </m:ctrlPr>
                            </m:sSupPr>
                            <m:e>
                              <m:r>
                                <a:rPr lang="en-US" sz="1400" i="1">
                                  <a:solidFill>
                                    <a:srgbClr val="0055A0"/>
                                  </a:solidFill>
                                  <a:latin typeface="Cambria Math" panose="02040503050406030204" pitchFamily="18" charset="0"/>
                                </a:rPr>
                                <m:t>𝑡</m:t>
                              </m:r>
                            </m:e>
                            <m:sup>
                              <m:r>
                                <a:rPr lang="en-US" sz="1400" i="1">
                                  <a:solidFill>
                                    <a:srgbClr val="0055A0"/>
                                  </a:solidFill>
                                  <a:latin typeface="Cambria Math" panose="02040503050406030204" pitchFamily="18" charset="0"/>
                                  <a:ea typeface="Cambria Math" panose="02040503050406030204" pitchFamily="18" charset="0"/>
                                </a:rPr>
                                <m:t>𝜈</m:t>
                              </m:r>
                            </m:sup>
                          </m:sSup>
                        </m:e>
                      </m:d>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1−</m:t>
                          </m:r>
                          <m:sSup>
                            <m:sSupPr>
                              <m:ctrlPr>
                                <a:rPr lang="en-US" sz="1400" i="1">
                                  <a:solidFill>
                                    <a:srgbClr val="0055A0"/>
                                  </a:solidFill>
                                  <a:latin typeface="Cambria Math" panose="02040503050406030204" pitchFamily="18" charset="0"/>
                                </a:rPr>
                              </m:ctrlPr>
                            </m:sSupPr>
                            <m:e>
                              <m:r>
                                <a:rPr lang="en-US" sz="1400" i="1">
                                  <a:solidFill>
                                    <a:srgbClr val="0055A0"/>
                                  </a:solidFill>
                                  <a:latin typeface="Cambria Math" panose="02040503050406030204" pitchFamily="18" charset="0"/>
                                </a:rPr>
                                <m:t>𝑡</m:t>
                              </m:r>
                            </m:e>
                            <m:sup>
                              <m:r>
                                <a:rPr lang="en-US" sz="1400" i="1">
                                  <a:solidFill>
                                    <a:srgbClr val="0055A0"/>
                                  </a:solidFill>
                                  <a:latin typeface="Cambria Math" panose="02040503050406030204" pitchFamily="18" charset="0"/>
                                </a:rPr>
                                <m:t>𝑚</m:t>
                              </m:r>
                            </m:sup>
                          </m:sSup>
                        </m:e>
                      </m:d>
                    </m:oMath>
                  </m:oMathPara>
                </a14:m>
                <a:endParaRPr lang="en-CH" sz="1400" dirty="0">
                  <a:solidFill>
                    <a:srgbClr val="0055A0"/>
                  </a:solidFill>
                  <a:latin typeface="Arial"/>
                </a:endParaRPr>
              </a:p>
            </p:txBody>
          </p:sp>
        </mc:Choice>
        <mc:Fallback xmlns="">
          <p:sp>
            <p:nvSpPr>
              <p:cNvPr id="15" name="TextBox 14">
                <a:extLst>
                  <a:ext uri="{FF2B5EF4-FFF2-40B4-BE49-F238E27FC236}">
                    <a16:creationId xmlns:a16="http://schemas.microsoft.com/office/drawing/2014/main" id="{A79F3793-D031-F5CC-4FB9-5B7747B054AD}"/>
                  </a:ext>
                </a:extLst>
              </p:cNvPr>
              <p:cNvSpPr txBox="1">
                <a:spLocks noRot="1" noChangeAspect="1" noMove="1" noResize="1" noEditPoints="1" noAdjustHandles="1" noChangeArrowheads="1" noChangeShapeType="1" noTextEdit="1"/>
              </p:cNvSpPr>
              <p:nvPr/>
            </p:nvSpPr>
            <p:spPr>
              <a:xfrm>
                <a:off x="8440948" y="2508689"/>
                <a:ext cx="1915461" cy="215444"/>
              </a:xfrm>
              <a:prstGeom prst="rect">
                <a:avLst/>
              </a:prstGeom>
              <a:blipFill>
                <a:blip r:embed="rId4"/>
                <a:stretch>
                  <a:fillRect l="-1911" b="-8571"/>
                </a:stretch>
              </a:blipFill>
            </p:spPr>
            <p:txBody>
              <a:bodyPr/>
              <a:lstStyle/>
              <a:p>
                <a:r>
                  <a:rPr lang="en-IE">
                    <a:noFill/>
                  </a:rPr>
                  <a:t> </a:t>
                </a:r>
              </a:p>
            </p:txBody>
          </p:sp>
        </mc:Fallback>
      </mc:AlternateContent>
      <p:grpSp>
        <p:nvGrpSpPr>
          <p:cNvPr id="16" name="Group 15">
            <a:extLst>
              <a:ext uri="{FF2B5EF4-FFF2-40B4-BE49-F238E27FC236}">
                <a16:creationId xmlns:a16="http://schemas.microsoft.com/office/drawing/2014/main" id="{0846F569-63A4-D1B9-3A75-3AAEAC2EFE0C}"/>
              </a:ext>
            </a:extLst>
          </p:cNvPr>
          <p:cNvGrpSpPr/>
          <p:nvPr/>
        </p:nvGrpSpPr>
        <p:grpSpPr>
          <a:xfrm>
            <a:off x="8401658" y="3291504"/>
            <a:ext cx="1994038" cy="439864"/>
            <a:chOff x="339643" y="4992156"/>
            <a:chExt cx="1994038" cy="439864"/>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08D162F-9661-0348-959F-A01DED15DA37}"/>
                    </a:ext>
                  </a:extLst>
                </p:cNvPr>
                <p:cNvSpPr txBox="1"/>
                <p:nvPr/>
              </p:nvSpPr>
              <p:spPr>
                <a:xfrm>
                  <a:off x="339643" y="4992156"/>
                  <a:ext cx="714233" cy="4398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a:solidFill>
                              <a:srgbClr val="0055A0"/>
                            </a:solidFill>
                            <a:latin typeface="Cambria Math" panose="02040503050406030204" pitchFamily="18" charset="0"/>
                          </a:rPr>
                          <m:t>𝑡</m:t>
                        </m:r>
                        <m:r>
                          <a:rPr lang="en-US" sz="1400" i="1">
                            <a:solidFill>
                              <a:srgbClr val="0055A0"/>
                            </a:solidFill>
                            <a:latin typeface="Cambria Math" panose="02040503050406030204" pitchFamily="18" charset="0"/>
                          </a:rPr>
                          <m:t>=</m:t>
                        </m:r>
                        <m:f>
                          <m:fPr>
                            <m:ctrlPr>
                              <a:rPr lang="en-US" sz="1400" i="1">
                                <a:solidFill>
                                  <a:srgbClr val="0055A0"/>
                                </a:solidFill>
                                <a:latin typeface="Cambria Math" panose="02040503050406030204" pitchFamily="18" charset="0"/>
                              </a:rPr>
                            </m:ctrlPr>
                          </m:fPr>
                          <m:num>
                            <m:r>
                              <a:rPr lang="en-US" sz="1400" i="1">
                                <a:solidFill>
                                  <a:srgbClr val="0055A0"/>
                                </a:solidFill>
                                <a:latin typeface="Cambria Math" panose="02040503050406030204" pitchFamily="18" charset="0"/>
                              </a:rPr>
                              <m:t>𝑇</m:t>
                            </m:r>
                          </m:num>
                          <m:den>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𝑇</m:t>
                                </m:r>
                              </m:e>
                              <m:sub>
                                <m:r>
                                  <a:rPr lang="en-US" sz="1400" i="1">
                                    <a:solidFill>
                                      <a:srgbClr val="0055A0"/>
                                    </a:solidFill>
                                    <a:latin typeface="Cambria Math" panose="02040503050406030204" pitchFamily="18" charset="0"/>
                                  </a:rPr>
                                  <m:t>𝑖𝑟𝑟</m:t>
                                </m:r>
                                <m:r>
                                  <a:rPr lang="en-US" sz="1400" i="1">
                                    <a:solidFill>
                                      <a:srgbClr val="0055A0"/>
                                    </a:solidFill>
                                    <a:latin typeface="Cambria Math" panose="02040503050406030204" pitchFamily="18" charset="0"/>
                                  </a:rPr>
                                  <m:t>0</m:t>
                                </m:r>
                              </m:sub>
                            </m:sSub>
                          </m:den>
                        </m:f>
                      </m:oMath>
                    </m:oMathPara>
                  </a14:m>
                  <a:endParaRPr lang="en-CH" sz="1400" dirty="0">
                    <a:solidFill>
                      <a:srgbClr val="0055A0"/>
                    </a:solidFill>
                    <a:latin typeface="Arial"/>
                  </a:endParaRPr>
                </a:p>
              </p:txBody>
            </p:sp>
          </mc:Choice>
          <mc:Fallback xmlns="">
            <p:sp>
              <p:nvSpPr>
                <p:cNvPr id="17" name="TextBox 16">
                  <a:extLst>
                    <a:ext uri="{FF2B5EF4-FFF2-40B4-BE49-F238E27FC236}">
                      <a16:creationId xmlns:a16="http://schemas.microsoft.com/office/drawing/2014/main" id="{408D162F-9661-0348-959F-A01DED15DA37}"/>
                    </a:ext>
                  </a:extLst>
                </p:cNvPr>
                <p:cNvSpPr txBox="1">
                  <a:spLocks noRot="1" noChangeAspect="1" noMove="1" noResize="1" noEditPoints="1" noAdjustHandles="1" noChangeArrowheads="1" noChangeShapeType="1" noTextEdit="1"/>
                </p:cNvSpPr>
                <p:nvPr/>
              </p:nvSpPr>
              <p:spPr>
                <a:xfrm>
                  <a:off x="339643" y="4992156"/>
                  <a:ext cx="714233" cy="439864"/>
                </a:xfrm>
                <a:prstGeom prst="rect">
                  <a:avLst/>
                </a:prstGeom>
                <a:blipFill>
                  <a:blip r:embed="rId5"/>
                  <a:stretch>
                    <a:fillRect l="-3509" t="-5714" r="-1754" b="-11429"/>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A343052-A388-6D49-6ADC-8002C022C4C6}"/>
                    </a:ext>
                  </a:extLst>
                </p:cNvPr>
                <p:cNvSpPr txBox="1"/>
                <p:nvPr/>
              </p:nvSpPr>
              <p:spPr>
                <a:xfrm>
                  <a:off x="1382331" y="4992156"/>
                  <a:ext cx="951350" cy="4396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i="1">
                            <a:solidFill>
                              <a:srgbClr val="0055A0"/>
                            </a:solidFill>
                            <a:latin typeface="Cambria Math" panose="02040503050406030204" pitchFamily="18" charset="0"/>
                          </a:rPr>
                          <m:t>𝑏</m:t>
                        </m:r>
                        <m:r>
                          <a:rPr lang="en-US" sz="1400" i="1">
                            <a:solidFill>
                              <a:srgbClr val="0055A0"/>
                            </a:solidFill>
                            <a:latin typeface="Cambria Math" panose="02040503050406030204" pitchFamily="18" charset="0"/>
                          </a:rPr>
                          <m:t>=</m:t>
                        </m:r>
                        <m:f>
                          <m:fPr>
                            <m:ctrlPr>
                              <a:rPr lang="en-US" sz="1400" i="1">
                                <a:solidFill>
                                  <a:srgbClr val="0055A0"/>
                                </a:solidFill>
                                <a:latin typeface="Cambria Math" panose="02040503050406030204" pitchFamily="18" charset="0"/>
                              </a:rPr>
                            </m:ctrlPr>
                          </m:fPr>
                          <m:num>
                            <m:r>
                              <a:rPr lang="en-US" sz="1400" i="1">
                                <a:solidFill>
                                  <a:srgbClr val="0055A0"/>
                                </a:solidFill>
                                <a:latin typeface="Cambria Math" panose="02040503050406030204" pitchFamily="18" charset="0"/>
                              </a:rPr>
                              <m:t>𝐵</m:t>
                            </m:r>
                          </m:num>
                          <m:den>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𝐵</m:t>
                                </m:r>
                              </m:e>
                              <m:sub>
                                <m:r>
                                  <a:rPr lang="en-US" sz="1400" i="1">
                                    <a:solidFill>
                                      <a:srgbClr val="0055A0"/>
                                    </a:solidFill>
                                    <a:latin typeface="Cambria Math" panose="02040503050406030204" pitchFamily="18" charset="0"/>
                                  </a:rPr>
                                  <m:t>𝑖𝑟𝑟</m:t>
                                </m:r>
                              </m:sub>
                            </m:sSub>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𝑇</m:t>
                                </m:r>
                              </m:e>
                            </m:d>
                          </m:den>
                        </m:f>
                      </m:oMath>
                    </m:oMathPara>
                  </a14:m>
                  <a:endParaRPr lang="en-CH" sz="1400" dirty="0">
                    <a:solidFill>
                      <a:srgbClr val="0055A0"/>
                    </a:solidFill>
                    <a:latin typeface="Arial"/>
                  </a:endParaRPr>
                </a:p>
              </p:txBody>
            </p:sp>
          </mc:Choice>
          <mc:Fallback xmlns="">
            <p:sp>
              <p:nvSpPr>
                <p:cNvPr id="18" name="TextBox 17">
                  <a:extLst>
                    <a:ext uri="{FF2B5EF4-FFF2-40B4-BE49-F238E27FC236}">
                      <a16:creationId xmlns:a16="http://schemas.microsoft.com/office/drawing/2014/main" id="{8A343052-A388-6D49-6ADC-8002C022C4C6}"/>
                    </a:ext>
                  </a:extLst>
                </p:cNvPr>
                <p:cNvSpPr txBox="1">
                  <a:spLocks noRot="1" noChangeAspect="1" noMove="1" noResize="1" noEditPoints="1" noAdjustHandles="1" noChangeArrowheads="1" noChangeShapeType="1" noTextEdit="1"/>
                </p:cNvSpPr>
                <p:nvPr/>
              </p:nvSpPr>
              <p:spPr>
                <a:xfrm>
                  <a:off x="1382331" y="4992156"/>
                  <a:ext cx="951350" cy="439672"/>
                </a:xfrm>
                <a:prstGeom prst="rect">
                  <a:avLst/>
                </a:prstGeom>
                <a:blipFill>
                  <a:blip r:embed="rId6"/>
                  <a:stretch>
                    <a:fillRect l="-3947" t="-5714" b="-11429"/>
                  </a:stretch>
                </a:blipFill>
              </p:spPr>
              <p:txBody>
                <a:bodyPr/>
                <a:lstStyle/>
                <a:p>
                  <a:r>
                    <a:rPr lang="en-CH">
                      <a:noFill/>
                    </a:rPr>
                    <a:t> </a:t>
                  </a:r>
                </a:p>
              </p:txBody>
            </p:sp>
          </mc:Fallback>
        </mc:AlternateContent>
      </p:gr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CED70EA-59BF-2995-C181-3432B8823A2F}"/>
                  </a:ext>
                </a:extLst>
              </p:cNvPr>
              <p:cNvSpPr txBox="1"/>
              <p:nvPr/>
            </p:nvSpPr>
            <p:spPr>
              <a:xfrm>
                <a:off x="8288373" y="1298635"/>
                <a:ext cx="2220608" cy="484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𝐵</m:t>
                          </m:r>
                        </m:e>
                        <m:sub>
                          <m:r>
                            <a:rPr lang="en-US" sz="1400" i="1">
                              <a:solidFill>
                                <a:srgbClr val="0055A0"/>
                              </a:solidFill>
                              <a:latin typeface="Cambria Math" panose="02040503050406030204" pitchFamily="18" charset="0"/>
                            </a:rPr>
                            <m:t>𝑖𝑟𝑟</m:t>
                          </m:r>
                        </m:sub>
                      </m:sSub>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𝑇</m:t>
                          </m:r>
                        </m:e>
                      </m:d>
                      <m:r>
                        <a:rPr lang="en-US" sz="1400" i="1">
                          <a:solidFill>
                            <a:srgbClr val="0055A0"/>
                          </a:solidFill>
                          <a:latin typeface="Cambria Math" panose="02040503050406030204" pitchFamily="18" charset="0"/>
                        </a:rPr>
                        <m:t>=</m:t>
                      </m:r>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𝐵</m:t>
                          </m:r>
                        </m:e>
                        <m:sub>
                          <m:r>
                            <a:rPr lang="en-US" sz="1400" i="1">
                              <a:solidFill>
                                <a:srgbClr val="0055A0"/>
                              </a:solidFill>
                              <a:latin typeface="Cambria Math" panose="02040503050406030204" pitchFamily="18" charset="0"/>
                            </a:rPr>
                            <m:t>𝑖𝑟𝑟</m:t>
                          </m:r>
                          <m:r>
                            <a:rPr lang="en-US" sz="1400" i="1">
                              <a:solidFill>
                                <a:srgbClr val="0055A0"/>
                              </a:solidFill>
                              <a:latin typeface="Cambria Math" panose="02040503050406030204" pitchFamily="18" charset="0"/>
                            </a:rPr>
                            <m:t>0</m:t>
                          </m:r>
                        </m:sub>
                      </m:sSub>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1−</m:t>
                          </m:r>
                          <m:sSup>
                            <m:sSupPr>
                              <m:ctrlPr>
                                <a:rPr lang="en-US" sz="1400" i="1">
                                  <a:solidFill>
                                    <a:srgbClr val="0055A0"/>
                                  </a:solidFill>
                                  <a:latin typeface="Cambria Math" panose="02040503050406030204" pitchFamily="18" charset="0"/>
                                </a:rPr>
                              </m:ctrlPr>
                            </m:sSupPr>
                            <m:e>
                              <m:f>
                                <m:fPr>
                                  <m:ctrlPr>
                                    <a:rPr lang="en-US" sz="1400" i="1">
                                      <a:solidFill>
                                        <a:srgbClr val="0055A0"/>
                                      </a:solidFill>
                                      <a:latin typeface="Cambria Math" panose="02040503050406030204" pitchFamily="18" charset="0"/>
                                    </a:rPr>
                                  </m:ctrlPr>
                                </m:fPr>
                                <m:num>
                                  <m:r>
                                    <a:rPr lang="en-US" sz="1400" i="1">
                                      <a:solidFill>
                                        <a:srgbClr val="0055A0"/>
                                      </a:solidFill>
                                      <a:latin typeface="Cambria Math" panose="02040503050406030204" pitchFamily="18" charset="0"/>
                                    </a:rPr>
                                    <m:t>𝑇</m:t>
                                  </m:r>
                                </m:num>
                                <m:den>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𝑇</m:t>
                                      </m:r>
                                    </m:e>
                                    <m:sub>
                                      <m:r>
                                        <a:rPr lang="en-US" sz="1400" i="1">
                                          <a:solidFill>
                                            <a:srgbClr val="0055A0"/>
                                          </a:solidFill>
                                          <a:latin typeface="Cambria Math" panose="02040503050406030204" pitchFamily="18" charset="0"/>
                                        </a:rPr>
                                        <m:t>𝑖𝑟𝑟</m:t>
                                      </m:r>
                                      <m:r>
                                        <a:rPr lang="en-US" sz="1400" i="1">
                                          <a:solidFill>
                                            <a:srgbClr val="0055A0"/>
                                          </a:solidFill>
                                          <a:latin typeface="Cambria Math" panose="02040503050406030204" pitchFamily="18" charset="0"/>
                                        </a:rPr>
                                        <m:t>0</m:t>
                                      </m:r>
                                    </m:sub>
                                  </m:sSub>
                                </m:den>
                              </m:f>
                            </m:e>
                            <m:sup>
                              <m:r>
                                <a:rPr lang="en-US" sz="1400" i="1">
                                  <a:solidFill>
                                    <a:srgbClr val="0055A0"/>
                                  </a:solidFill>
                                  <a:latin typeface="Cambria Math" panose="02040503050406030204" pitchFamily="18" charset="0"/>
                                  <a:ea typeface="Cambria Math" panose="02040503050406030204" pitchFamily="18" charset="0"/>
                                </a:rPr>
                                <m:t>𝜈</m:t>
                              </m:r>
                            </m:sup>
                          </m:sSup>
                        </m:e>
                      </m:d>
                    </m:oMath>
                  </m:oMathPara>
                </a14:m>
                <a:endParaRPr lang="en-CH" sz="1400" dirty="0">
                  <a:solidFill>
                    <a:srgbClr val="0055A0"/>
                  </a:solidFill>
                  <a:latin typeface="Arial"/>
                </a:endParaRPr>
              </a:p>
            </p:txBody>
          </p:sp>
        </mc:Choice>
        <mc:Fallback xmlns="">
          <p:sp>
            <p:nvSpPr>
              <p:cNvPr id="19" name="TextBox 18">
                <a:extLst>
                  <a:ext uri="{FF2B5EF4-FFF2-40B4-BE49-F238E27FC236}">
                    <a16:creationId xmlns:a16="http://schemas.microsoft.com/office/drawing/2014/main" id="{3CED70EA-59BF-2995-C181-3432B8823A2F}"/>
                  </a:ext>
                </a:extLst>
              </p:cNvPr>
              <p:cNvSpPr txBox="1">
                <a:spLocks noRot="1" noChangeAspect="1" noMove="1" noResize="1" noEditPoints="1" noAdjustHandles="1" noChangeArrowheads="1" noChangeShapeType="1" noTextEdit="1"/>
              </p:cNvSpPr>
              <p:nvPr/>
            </p:nvSpPr>
            <p:spPr>
              <a:xfrm>
                <a:off x="8288373" y="1298635"/>
                <a:ext cx="2220608" cy="484428"/>
              </a:xfrm>
              <a:prstGeom prst="rect">
                <a:avLst/>
              </a:prstGeom>
              <a:blipFill>
                <a:blip r:embed="rId7"/>
                <a:stretch>
                  <a:fillRect l="-1099" b="-5063"/>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393EAF5-67D9-B572-04F2-C30809B1D837}"/>
                  </a:ext>
                </a:extLst>
              </p:cNvPr>
              <p:cNvSpPr txBox="1"/>
              <p:nvPr/>
            </p:nvSpPr>
            <p:spPr>
              <a:xfrm>
                <a:off x="8631672" y="2877164"/>
                <a:ext cx="1534010" cy="2320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𝑓</m:t>
                          </m:r>
                        </m:e>
                        <m:sub>
                          <m:r>
                            <a:rPr lang="en-US" sz="1400" i="1">
                              <a:solidFill>
                                <a:srgbClr val="0055A0"/>
                              </a:solidFill>
                              <a:latin typeface="Cambria Math" panose="02040503050406030204" pitchFamily="18" charset="0"/>
                            </a:rPr>
                            <m:t>𝑝</m:t>
                          </m:r>
                        </m:sub>
                      </m:sSub>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𝑏</m:t>
                          </m:r>
                        </m:e>
                      </m:d>
                      <m:r>
                        <a:rPr lang="en-US" sz="1400" i="1">
                          <a:solidFill>
                            <a:srgbClr val="0055A0"/>
                          </a:solidFill>
                          <a:latin typeface="Cambria Math" panose="02040503050406030204" pitchFamily="18" charset="0"/>
                        </a:rPr>
                        <m:t>=</m:t>
                      </m:r>
                      <m:sSup>
                        <m:sSupPr>
                          <m:ctrlPr>
                            <a:rPr lang="en-US" sz="1400" i="1">
                              <a:solidFill>
                                <a:srgbClr val="0055A0"/>
                              </a:solidFill>
                              <a:latin typeface="Cambria Math" panose="02040503050406030204" pitchFamily="18" charset="0"/>
                            </a:rPr>
                          </m:ctrlPr>
                        </m:sSupPr>
                        <m:e>
                          <m:r>
                            <a:rPr lang="en-US" sz="1400" i="1">
                              <a:solidFill>
                                <a:srgbClr val="0055A0"/>
                              </a:solidFill>
                              <a:latin typeface="Cambria Math" panose="02040503050406030204" pitchFamily="18" charset="0"/>
                            </a:rPr>
                            <m:t>𝑏</m:t>
                          </m:r>
                        </m:e>
                        <m:sup>
                          <m:r>
                            <a:rPr lang="en-US" sz="1400" i="1">
                              <a:solidFill>
                                <a:srgbClr val="0055A0"/>
                              </a:solidFill>
                              <a:latin typeface="Cambria Math" panose="02040503050406030204" pitchFamily="18" charset="0"/>
                            </a:rPr>
                            <m:t>𝑝</m:t>
                          </m:r>
                        </m:sup>
                      </m:sSup>
                      <m:sSup>
                        <m:sSupPr>
                          <m:ctrlPr>
                            <a:rPr lang="en-US" sz="1400" i="1">
                              <a:solidFill>
                                <a:srgbClr val="0055A0"/>
                              </a:solidFill>
                              <a:latin typeface="Cambria Math" panose="02040503050406030204" pitchFamily="18" charset="0"/>
                            </a:rPr>
                          </m:ctrlPr>
                        </m:sSupPr>
                        <m:e>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1−</m:t>
                              </m:r>
                              <m:r>
                                <a:rPr lang="en-US" sz="1400" i="1">
                                  <a:solidFill>
                                    <a:srgbClr val="0055A0"/>
                                  </a:solidFill>
                                  <a:latin typeface="Cambria Math" panose="02040503050406030204" pitchFamily="18" charset="0"/>
                                </a:rPr>
                                <m:t>𝑏</m:t>
                              </m:r>
                            </m:e>
                          </m:d>
                        </m:e>
                        <m:sup>
                          <m:r>
                            <a:rPr lang="en-US" sz="1400" i="1">
                              <a:solidFill>
                                <a:srgbClr val="0055A0"/>
                              </a:solidFill>
                              <a:latin typeface="Cambria Math" panose="02040503050406030204" pitchFamily="18" charset="0"/>
                            </a:rPr>
                            <m:t>𝑞</m:t>
                          </m:r>
                        </m:sup>
                      </m:sSup>
                    </m:oMath>
                  </m:oMathPara>
                </a14:m>
                <a:endParaRPr lang="en-CH" sz="1400" dirty="0">
                  <a:solidFill>
                    <a:srgbClr val="0055A0"/>
                  </a:solidFill>
                  <a:latin typeface="Arial"/>
                </a:endParaRPr>
              </a:p>
            </p:txBody>
          </p:sp>
        </mc:Choice>
        <mc:Fallback xmlns="">
          <p:sp>
            <p:nvSpPr>
              <p:cNvPr id="20" name="TextBox 19">
                <a:extLst>
                  <a:ext uri="{FF2B5EF4-FFF2-40B4-BE49-F238E27FC236}">
                    <a16:creationId xmlns:a16="http://schemas.microsoft.com/office/drawing/2014/main" id="{4393EAF5-67D9-B572-04F2-C30809B1D837}"/>
                  </a:ext>
                </a:extLst>
              </p:cNvPr>
              <p:cNvSpPr txBox="1">
                <a:spLocks noRot="1" noChangeAspect="1" noMove="1" noResize="1" noEditPoints="1" noAdjustHandles="1" noChangeArrowheads="1" noChangeShapeType="1" noTextEdit="1"/>
              </p:cNvSpPr>
              <p:nvPr/>
            </p:nvSpPr>
            <p:spPr>
              <a:xfrm>
                <a:off x="8631672" y="2877164"/>
                <a:ext cx="1534010" cy="232051"/>
              </a:xfrm>
              <a:prstGeom prst="rect">
                <a:avLst/>
              </a:prstGeom>
              <a:blipFill>
                <a:blip r:embed="rId8"/>
                <a:stretch>
                  <a:fillRect l="-3571" b="-23684"/>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074CDE9-161A-2BE9-8C8E-C9AE92761888}"/>
                  </a:ext>
                </a:extLst>
              </p:cNvPr>
              <p:cNvSpPr txBox="1"/>
              <p:nvPr/>
            </p:nvSpPr>
            <p:spPr>
              <a:xfrm>
                <a:off x="8307898" y="1840999"/>
                <a:ext cx="2210028" cy="6027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𝑇</m:t>
                          </m:r>
                        </m:e>
                        <m:sub>
                          <m:r>
                            <a:rPr lang="en-US" sz="1400" i="1">
                              <a:solidFill>
                                <a:srgbClr val="0055A0"/>
                              </a:solidFill>
                              <a:latin typeface="Cambria Math" panose="02040503050406030204" pitchFamily="18" charset="0"/>
                            </a:rPr>
                            <m:t>𝑖𝑟𝑟</m:t>
                          </m:r>
                        </m:sub>
                      </m:sSub>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𝐵</m:t>
                          </m:r>
                        </m:e>
                      </m:d>
                      <m:r>
                        <a:rPr lang="en-US" sz="1400" i="1">
                          <a:solidFill>
                            <a:srgbClr val="0055A0"/>
                          </a:solidFill>
                          <a:latin typeface="Cambria Math" panose="02040503050406030204" pitchFamily="18" charset="0"/>
                        </a:rPr>
                        <m:t>=</m:t>
                      </m:r>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𝑇</m:t>
                          </m:r>
                        </m:e>
                        <m:sub>
                          <m:r>
                            <a:rPr lang="en-US" sz="1400" i="1">
                              <a:solidFill>
                                <a:srgbClr val="0055A0"/>
                              </a:solidFill>
                              <a:latin typeface="Cambria Math" panose="02040503050406030204" pitchFamily="18" charset="0"/>
                            </a:rPr>
                            <m:t>𝑖𝑟𝑟</m:t>
                          </m:r>
                          <m:r>
                            <a:rPr lang="en-US" sz="1400" i="1">
                              <a:solidFill>
                                <a:srgbClr val="0055A0"/>
                              </a:solidFill>
                              <a:latin typeface="Cambria Math" panose="02040503050406030204" pitchFamily="18" charset="0"/>
                            </a:rPr>
                            <m:t>0</m:t>
                          </m:r>
                        </m:sub>
                      </m:sSub>
                      <m:sSup>
                        <m:sSupPr>
                          <m:ctrlPr>
                            <a:rPr lang="en-US" sz="1400" i="1">
                              <a:solidFill>
                                <a:srgbClr val="0055A0"/>
                              </a:solidFill>
                              <a:latin typeface="Cambria Math" panose="02040503050406030204" pitchFamily="18" charset="0"/>
                            </a:rPr>
                          </m:ctrlPr>
                        </m:sSupPr>
                        <m:e>
                          <m:d>
                            <m:dPr>
                              <m:ctrlPr>
                                <a:rPr lang="en-US" sz="1400" i="1">
                                  <a:solidFill>
                                    <a:srgbClr val="0055A0"/>
                                  </a:solidFill>
                                  <a:latin typeface="Cambria Math" panose="02040503050406030204" pitchFamily="18" charset="0"/>
                                </a:rPr>
                              </m:ctrlPr>
                            </m:dPr>
                            <m:e>
                              <m:r>
                                <a:rPr lang="en-US" sz="1400" i="1">
                                  <a:solidFill>
                                    <a:srgbClr val="0055A0"/>
                                  </a:solidFill>
                                  <a:latin typeface="Cambria Math" panose="02040503050406030204" pitchFamily="18" charset="0"/>
                                </a:rPr>
                                <m:t>1−</m:t>
                              </m:r>
                              <m:f>
                                <m:fPr>
                                  <m:ctrlPr>
                                    <a:rPr lang="en-US" sz="1400" i="1">
                                      <a:solidFill>
                                        <a:srgbClr val="0055A0"/>
                                      </a:solidFill>
                                      <a:latin typeface="Cambria Math" panose="02040503050406030204" pitchFamily="18" charset="0"/>
                                    </a:rPr>
                                  </m:ctrlPr>
                                </m:fPr>
                                <m:num>
                                  <m:r>
                                    <a:rPr lang="en-US" sz="1400" i="1">
                                      <a:solidFill>
                                        <a:srgbClr val="0055A0"/>
                                      </a:solidFill>
                                      <a:latin typeface="Cambria Math" panose="02040503050406030204" pitchFamily="18" charset="0"/>
                                    </a:rPr>
                                    <m:t>𝐵</m:t>
                                  </m:r>
                                </m:num>
                                <m:den>
                                  <m:sSub>
                                    <m:sSubPr>
                                      <m:ctrlPr>
                                        <a:rPr lang="en-US" sz="1400" i="1">
                                          <a:solidFill>
                                            <a:srgbClr val="0055A0"/>
                                          </a:solidFill>
                                          <a:latin typeface="Cambria Math" panose="02040503050406030204" pitchFamily="18" charset="0"/>
                                        </a:rPr>
                                      </m:ctrlPr>
                                    </m:sSubPr>
                                    <m:e>
                                      <m:r>
                                        <a:rPr lang="en-US" sz="1400" i="1">
                                          <a:solidFill>
                                            <a:srgbClr val="0055A0"/>
                                          </a:solidFill>
                                          <a:latin typeface="Cambria Math" panose="02040503050406030204" pitchFamily="18" charset="0"/>
                                        </a:rPr>
                                        <m:t>𝐵</m:t>
                                      </m:r>
                                    </m:e>
                                    <m:sub>
                                      <m:r>
                                        <a:rPr lang="en-US" sz="1400" i="1">
                                          <a:solidFill>
                                            <a:srgbClr val="0055A0"/>
                                          </a:solidFill>
                                          <a:latin typeface="Cambria Math" panose="02040503050406030204" pitchFamily="18" charset="0"/>
                                        </a:rPr>
                                        <m:t>𝑖𝑟𝑟</m:t>
                                      </m:r>
                                      <m:r>
                                        <a:rPr lang="en-US" sz="1400" i="1">
                                          <a:solidFill>
                                            <a:srgbClr val="0055A0"/>
                                          </a:solidFill>
                                          <a:latin typeface="Cambria Math" panose="02040503050406030204" pitchFamily="18" charset="0"/>
                                        </a:rPr>
                                        <m:t>0</m:t>
                                      </m:r>
                                    </m:sub>
                                  </m:sSub>
                                </m:den>
                              </m:f>
                            </m:e>
                          </m:d>
                        </m:e>
                        <m:sup>
                          <m:f>
                            <m:fPr>
                              <m:ctrlPr>
                                <a:rPr lang="en-US" sz="1400" i="1">
                                  <a:solidFill>
                                    <a:srgbClr val="0055A0"/>
                                  </a:solidFill>
                                  <a:latin typeface="Cambria Math" panose="02040503050406030204" pitchFamily="18" charset="0"/>
                                </a:rPr>
                              </m:ctrlPr>
                            </m:fPr>
                            <m:num>
                              <m:r>
                                <a:rPr lang="en-US" sz="1400" i="1">
                                  <a:solidFill>
                                    <a:srgbClr val="0055A0"/>
                                  </a:solidFill>
                                  <a:latin typeface="Cambria Math" panose="02040503050406030204" pitchFamily="18" charset="0"/>
                                </a:rPr>
                                <m:t>1</m:t>
                              </m:r>
                            </m:num>
                            <m:den>
                              <m:r>
                                <a:rPr lang="en-US" sz="1400" i="1">
                                  <a:solidFill>
                                    <a:srgbClr val="0055A0"/>
                                  </a:solidFill>
                                  <a:latin typeface="Cambria Math" panose="02040503050406030204" pitchFamily="18" charset="0"/>
                                  <a:ea typeface="Cambria Math" panose="02040503050406030204" pitchFamily="18" charset="0"/>
                                </a:rPr>
                                <m:t>𝜈</m:t>
                              </m:r>
                            </m:den>
                          </m:f>
                        </m:sup>
                      </m:sSup>
                    </m:oMath>
                  </m:oMathPara>
                </a14:m>
                <a:endParaRPr lang="en-CH" sz="1400" dirty="0">
                  <a:solidFill>
                    <a:srgbClr val="0055A0"/>
                  </a:solidFill>
                  <a:latin typeface="Arial"/>
                </a:endParaRPr>
              </a:p>
            </p:txBody>
          </p:sp>
        </mc:Choice>
        <mc:Fallback xmlns="">
          <p:sp>
            <p:nvSpPr>
              <p:cNvPr id="21" name="TextBox 20">
                <a:extLst>
                  <a:ext uri="{FF2B5EF4-FFF2-40B4-BE49-F238E27FC236}">
                    <a16:creationId xmlns:a16="http://schemas.microsoft.com/office/drawing/2014/main" id="{8074CDE9-161A-2BE9-8C8E-C9AE92761888}"/>
                  </a:ext>
                </a:extLst>
              </p:cNvPr>
              <p:cNvSpPr txBox="1">
                <a:spLocks noRot="1" noChangeAspect="1" noMove="1" noResize="1" noEditPoints="1" noAdjustHandles="1" noChangeArrowheads="1" noChangeShapeType="1" noTextEdit="1"/>
              </p:cNvSpPr>
              <p:nvPr/>
            </p:nvSpPr>
            <p:spPr>
              <a:xfrm>
                <a:off x="8307898" y="1840999"/>
                <a:ext cx="2210028" cy="602729"/>
              </a:xfrm>
              <a:prstGeom prst="rect">
                <a:avLst/>
              </a:prstGeom>
              <a:blipFill>
                <a:blip r:embed="rId9"/>
                <a:stretch>
                  <a:fillRect/>
                </a:stretch>
              </a:blipFill>
            </p:spPr>
            <p:txBody>
              <a:bodyPr/>
              <a:lstStyle/>
              <a:p>
                <a:r>
                  <a:rPr lang="en-IE">
                    <a:noFill/>
                  </a:rPr>
                  <a:t> </a:t>
                </a:r>
              </a:p>
            </p:txBody>
          </p:sp>
        </mc:Fallback>
      </mc:AlternateContent>
      <p:sp>
        <p:nvSpPr>
          <p:cNvPr id="22" name="Oval 21">
            <a:extLst>
              <a:ext uri="{FF2B5EF4-FFF2-40B4-BE49-F238E27FC236}">
                <a16:creationId xmlns:a16="http://schemas.microsoft.com/office/drawing/2014/main" id="{E3F4E34D-DBF8-1DB6-A0C2-8D21E05D102B}"/>
              </a:ext>
            </a:extLst>
          </p:cNvPr>
          <p:cNvSpPr>
            <a:spLocks noChangeAspect="1"/>
          </p:cNvSpPr>
          <p:nvPr/>
        </p:nvSpPr>
        <p:spPr bwMode="auto">
          <a:xfrm>
            <a:off x="5660145" y="1912873"/>
            <a:ext cx="259766" cy="519351"/>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eaLnBrk="0" fontAlgn="base" hangingPunct="0">
              <a:spcBef>
                <a:spcPct val="0"/>
              </a:spcBef>
              <a:spcAft>
                <a:spcPct val="0"/>
              </a:spcAft>
            </a:pPr>
            <a:endParaRPr lang="en-CH">
              <a:solidFill>
                <a:srgbClr val="0055A0"/>
              </a:solidFill>
              <a:latin typeface="Tahoma" charset="0"/>
              <a:ea typeface="ＭＳ Ｐゴシック" charset="0"/>
            </a:endParaRPr>
          </a:p>
        </p:txBody>
      </p:sp>
      <p:sp>
        <p:nvSpPr>
          <p:cNvPr id="23" name="TextBox 22">
            <a:extLst>
              <a:ext uri="{FF2B5EF4-FFF2-40B4-BE49-F238E27FC236}">
                <a16:creationId xmlns:a16="http://schemas.microsoft.com/office/drawing/2014/main" id="{B46499BD-84CD-F364-0720-C239C99FBFDA}"/>
              </a:ext>
            </a:extLst>
          </p:cNvPr>
          <p:cNvSpPr txBox="1"/>
          <p:nvPr/>
        </p:nvSpPr>
        <p:spPr>
          <a:xfrm>
            <a:off x="5840145" y="1670962"/>
            <a:ext cx="1334020" cy="369332"/>
          </a:xfrm>
          <a:prstGeom prst="rect">
            <a:avLst/>
          </a:prstGeom>
          <a:solidFill>
            <a:schemeClr val="bg1">
              <a:alpha val="50000"/>
            </a:schemeClr>
          </a:solidFill>
        </p:spPr>
        <p:txBody>
          <a:bodyPr wrap="none" rtlCol="0">
            <a:spAutoFit/>
          </a:bodyPr>
          <a:lstStyle/>
          <a:p>
            <a:r>
              <a:rPr lang="en-CH" dirty="0">
                <a:solidFill>
                  <a:srgbClr val="FF0000"/>
                </a:solidFill>
                <a:latin typeface="Arial"/>
              </a:rPr>
              <a:t>930 A/mm</a:t>
            </a:r>
            <a:r>
              <a:rPr lang="en-CH" baseline="30000" dirty="0">
                <a:solidFill>
                  <a:srgbClr val="FF0000"/>
                </a:solidFill>
                <a:latin typeface="Arial"/>
              </a:rPr>
              <a:t>2</a:t>
            </a:r>
          </a:p>
        </p:txBody>
      </p:sp>
      <p:sp>
        <p:nvSpPr>
          <p:cNvPr id="24" name="TextBox 23">
            <a:extLst>
              <a:ext uri="{FF2B5EF4-FFF2-40B4-BE49-F238E27FC236}">
                <a16:creationId xmlns:a16="http://schemas.microsoft.com/office/drawing/2014/main" id="{67008471-84F5-74F1-6EB5-330B7BF34D23}"/>
              </a:ext>
            </a:extLst>
          </p:cNvPr>
          <p:cNvSpPr txBox="1"/>
          <p:nvPr/>
        </p:nvSpPr>
        <p:spPr>
          <a:xfrm>
            <a:off x="8004014" y="4443650"/>
            <a:ext cx="1383777" cy="1200329"/>
          </a:xfrm>
          <a:prstGeom prst="rect">
            <a:avLst/>
          </a:prstGeom>
          <a:noFill/>
        </p:spPr>
        <p:txBody>
          <a:bodyPr wrap="none" rtlCol="0">
            <a:spAutoFit/>
          </a:bodyPr>
          <a:lstStyle/>
          <a:p>
            <a:r>
              <a:rPr lang="en-CH" dirty="0">
                <a:solidFill>
                  <a:srgbClr val="0055A0"/>
                </a:solidFill>
                <a:latin typeface="Arial"/>
              </a:rPr>
              <a:t>I</a:t>
            </a:r>
            <a:r>
              <a:rPr lang="en-CH" baseline="-25000" dirty="0">
                <a:solidFill>
                  <a:srgbClr val="0055A0"/>
                </a:solidFill>
                <a:latin typeface="Arial"/>
              </a:rPr>
              <a:t>op</a:t>
            </a:r>
            <a:r>
              <a:rPr lang="en-CH" dirty="0">
                <a:solidFill>
                  <a:srgbClr val="0055A0"/>
                </a:solidFill>
                <a:latin typeface="Arial"/>
              </a:rPr>
              <a:t> = 61 kA</a:t>
            </a:r>
          </a:p>
          <a:p>
            <a:r>
              <a:rPr lang="en-CH" dirty="0">
                <a:solidFill>
                  <a:srgbClr val="0055A0"/>
                </a:solidFill>
                <a:latin typeface="Arial"/>
              </a:rPr>
              <a:t>B</a:t>
            </a:r>
            <a:r>
              <a:rPr lang="en-CH" baseline="-25000" dirty="0">
                <a:solidFill>
                  <a:srgbClr val="0055A0"/>
                </a:solidFill>
                <a:latin typeface="Arial"/>
              </a:rPr>
              <a:t>op</a:t>
            </a:r>
            <a:r>
              <a:rPr lang="en-CH" dirty="0">
                <a:solidFill>
                  <a:srgbClr val="0055A0"/>
                </a:solidFill>
                <a:latin typeface="Arial"/>
              </a:rPr>
              <a:t> = 20 T</a:t>
            </a:r>
          </a:p>
          <a:p>
            <a:r>
              <a:rPr lang="en-CH" dirty="0">
                <a:solidFill>
                  <a:srgbClr val="0055A0"/>
                </a:solidFill>
                <a:latin typeface="Arial"/>
              </a:rPr>
              <a:t>T</a:t>
            </a:r>
            <a:r>
              <a:rPr lang="en-CH" baseline="-25000" dirty="0">
                <a:solidFill>
                  <a:srgbClr val="0055A0"/>
                </a:solidFill>
                <a:latin typeface="Arial"/>
              </a:rPr>
              <a:t>op</a:t>
            </a:r>
            <a:r>
              <a:rPr lang="en-CH" dirty="0">
                <a:solidFill>
                  <a:srgbClr val="0055A0"/>
                </a:solidFill>
                <a:latin typeface="Arial"/>
              </a:rPr>
              <a:t> = 20 K</a:t>
            </a:r>
          </a:p>
          <a:p>
            <a:r>
              <a:rPr lang="en-CH" dirty="0">
                <a:solidFill>
                  <a:srgbClr val="0055A0"/>
                </a:solidFill>
                <a:latin typeface="Arial"/>
              </a:rPr>
              <a:t>T</a:t>
            </a:r>
            <a:r>
              <a:rPr lang="en-CH" baseline="-25000" dirty="0">
                <a:solidFill>
                  <a:srgbClr val="0055A0"/>
                </a:solidFill>
                <a:latin typeface="Arial"/>
              </a:rPr>
              <a:t>cs</a:t>
            </a:r>
            <a:r>
              <a:rPr lang="en-CH" dirty="0">
                <a:solidFill>
                  <a:srgbClr val="0055A0"/>
                </a:solidFill>
                <a:latin typeface="Arial"/>
              </a:rPr>
              <a:t> = 29.7 K</a:t>
            </a:r>
          </a:p>
        </p:txBody>
      </p:sp>
      <p:pic>
        <p:nvPicPr>
          <p:cNvPr id="25" name="Picture 24" descr="A picture containing wall, indoor&#10;&#10;Description automatically generated">
            <a:extLst>
              <a:ext uri="{FF2B5EF4-FFF2-40B4-BE49-F238E27FC236}">
                <a16:creationId xmlns:a16="http://schemas.microsoft.com/office/drawing/2014/main" id="{079E5EF6-8FC6-EB68-BB99-19487D8F0DCD}"/>
              </a:ext>
            </a:extLst>
          </p:cNvPr>
          <p:cNvPicPr>
            <a:picLocks noChangeAspect="1"/>
          </p:cNvPicPr>
          <p:nvPr/>
        </p:nvPicPr>
        <p:blipFill rotWithShape="1">
          <a:blip r:embed="rId10"/>
          <a:srcRect l="37089" t="13962" r="15748" b="7572"/>
          <a:stretch/>
        </p:blipFill>
        <p:spPr>
          <a:xfrm rot="5400000">
            <a:off x="5519253" y="3820728"/>
            <a:ext cx="1975802" cy="2465413"/>
          </a:xfrm>
          <a:prstGeom prst="rect">
            <a:avLst/>
          </a:prstGeom>
        </p:spPr>
      </p:pic>
    </p:spTree>
    <p:extLst>
      <p:ext uri="{BB962C8B-B14F-4D97-AF65-F5344CB8AC3E}">
        <p14:creationId xmlns:p14="http://schemas.microsoft.com/office/powerpoint/2010/main" val="11069431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Heat load from recirculation</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54</a:t>
            </a:fld>
            <a:endParaRPr lang="en-US" dirty="0">
              <a:solidFill>
                <a:srgbClr val="0055A0">
                  <a:tint val="75000"/>
                </a:srgbClr>
              </a:solidFill>
              <a:latin typeface="Aria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DF4FE54-D4D4-BCC4-ED21-0F638B743B1B}"/>
                  </a:ext>
                </a:extLst>
              </p:cNvPr>
              <p:cNvSpPr txBox="1"/>
              <p:nvPr/>
            </p:nvSpPr>
            <p:spPr>
              <a:xfrm>
                <a:off x="4724673" y="2484941"/>
                <a:ext cx="1497141"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a:solidFill>
                                <a:srgbClr val="0055A0"/>
                              </a:solidFill>
                              <a:latin typeface="Cambria Math" panose="02040503050406030204" pitchFamily="18" charset="0"/>
                            </a:rPr>
                          </m:ctrlPr>
                        </m:accPr>
                        <m:e>
                          <m:r>
                            <a:rPr lang="en-US" sz="2800" i="1">
                              <a:solidFill>
                                <a:srgbClr val="0055A0"/>
                              </a:solidFill>
                              <a:latin typeface="Cambria Math" panose="02040503050406030204" pitchFamily="18" charset="0"/>
                            </a:rPr>
                            <m:t>𝑚</m:t>
                          </m:r>
                        </m:e>
                      </m:acc>
                      <m:r>
                        <m:rPr>
                          <m:sty m:val="p"/>
                        </m:rPr>
                        <a:rPr lang="el-GR" sz="2800" i="1">
                          <a:solidFill>
                            <a:srgbClr val="0055A0"/>
                          </a:solidFill>
                          <a:latin typeface="Cambria Math" panose="02040503050406030204" pitchFamily="18" charset="0"/>
                          <a:ea typeface="Cambria Math" panose="02040503050406030204" pitchFamily="18" charset="0"/>
                        </a:rPr>
                        <m:t>Δ</m:t>
                      </m:r>
                      <m:r>
                        <a:rPr lang="en-US" sz="2800" i="1">
                          <a:solidFill>
                            <a:srgbClr val="0055A0"/>
                          </a:solidFill>
                          <a:latin typeface="Cambria Math" panose="02040503050406030204" pitchFamily="18" charset="0"/>
                          <a:ea typeface="Cambria Math" panose="02040503050406030204" pitchFamily="18" charset="0"/>
                        </a:rPr>
                        <m:t>h</m:t>
                      </m:r>
                      <m:r>
                        <a:rPr lang="en-US" sz="2800" i="1">
                          <a:solidFill>
                            <a:srgbClr val="0055A0"/>
                          </a:solidFill>
                          <a:latin typeface="Cambria Math" panose="02040503050406030204" pitchFamily="18" charset="0"/>
                        </a:rPr>
                        <m:t>=</m:t>
                      </m:r>
                      <m:acc>
                        <m:accPr>
                          <m:chr m:val="̇"/>
                          <m:ctrlPr>
                            <a:rPr lang="en-US" sz="2800" i="1">
                              <a:solidFill>
                                <a:srgbClr val="0055A0"/>
                              </a:solidFill>
                              <a:latin typeface="Cambria Math" panose="02040503050406030204" pitchFamily="18" charset="0"/>
                            </a:rPr>
                          </m:ctrlPr>
                        </m:accPr>
                        <m:e>
                          <m:r>
                            <a:rPr lang="en-US" sz="2800" i="1">
                              <a:solidFill>
                                <a:srgbClr val="0055A0"/>
                              </a:solidFill>
                              <a:latin typeface="Cambria Math" panose="02040503050406030204" pitchFamily="18" charset="0"/>
                            </a:rPr>
                            <m:t>𝑞</m:t>
                          </m:r>
                        </m:e>
                      </m:acc>
                    </m:oMath>
                  </m:oMathPara>
                </a14:m>
                <a:endParaRPr lang="en-CH" sz="2800" dirty="0">
                  <a:solidFill>
                    <a:srgbClr val="0055A0"/>
                  </a:solidFill>
                  <a:latin typeface="Arial"/>
                </a:endParaRPr>
              </a:p>
            </p:txBody>
          </p:sp>
        </mc:Choice>
        <mc:Fallback xmlns="">
          <p:sp>
            <p:nvSpPr>
              <p:cNvPr id="3" name="TextBox 2">
                <a:extLst>
                  <a:ext uri="{FF2B5EF4-FFF2-40B4-BE49-F238E27FC236}">
                    <a16:creationId xmlns:a16="http://schemas.microsoft.com/office/drawing/2014/main" id="{DDF4FE54-D4D4-BCC4-ED21-0F638B743B1B}"/>
                  </a:ext>
                </a:extLst>
              </p:cNvPr>
              <p:cNvSpPr txBox="1">
                <a:spLocks noRot="1" noChangeAspect="1" noMove="1" noResize="1" noEditPoints="1" noAdjustHandles="1" noChangeArrowheads="1" noChangeShapeType="1" noTextEdit="1"/>
              </p:cNvSpPr>
              <p:nvPr/>
            </p:nvSpPr>
            <p:spPr>
              <a:xfrm>
                <a:off x="4724673" y="2484941"/>
                <a:ext cx="1497141" cy="430887"/>
              </a:xfrm>
              <a:prstGeom prst="rect">
                <a:avLst/>
              </a:prstGeom>
              <a:blipFill>
                <a:blip r:embed="rId2"/>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8CAC437-1969-A0D5-8C66-01F711ADBEF9}"/>
                  </a:ext>
                </a:extLst>
              </p:cNvPr>
              <p:cNvSpPr txBox="1"/>
              <p:nvPr/>
            </p:nvSpPr>
            <p:spPr>
              <a:xfrm>
                <a:off x="6684387" y="2234712"/>
                <a:ext cx="1644745" cy="9313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a:solidFill>
                                <a:srgbClr val="0055A0"/>
                              </a:solidFill>
                              <a:latin typeface="Cambria Math" panose="02040503050406030204" pitchFamily="18" charset="0"/>
                            </a:rPr>
                          </m:ctrlPr>
                        </m:accPr>
                        <m:e>
                          <m:r>
                            <a:rPr lang="en-US" sz="2800" i="1">
                              <a:solidFill>
                                <a:srgbClr val="0055A0"/>
                              </a:solidFill>
                              <a:latin typeface="Cambria Math" panose="02040503050406030204" pitchFamily="18" charset="0"/>
                            </a:rPr>
                            <m:t>𝑚</m:t>
                          </m:r>
                        </m:e>
                      </m:acc>
                      <m:r>
                        <a:rPr lang="en-US" sz="2800" i="1">
                          <a:solidFill>
                            <a:srgbClr val="0055A0"/>
                          </a:solidFill>
                          <a:latin typeface="Cambria Math" panose="02040503050406030204" pitchFamily="18" charset="0"/>
                          <a:ea typeface="Cambria Math" panose="02040503050406030204" pitchFamily="18" charset="0"/>
                        </a:rPr>
                        <m:t>≈</m:t>
                      </m:r>
                      <m:f>
                        <m:fPr>
                          <m:ctrlPr>
                            <a:rPr lang="en-US" sz="2800" i="1">
                              <a:solidFill>
                                <a:srgbClr val="0055A0"/>
                              </a:solidFill>
                              <a:latin typeface="Cambria Math" panose="02040503050406030204" pitchFamily="18" charset="0"/>
                            </a:rPr>
                          </m:ctrlPr>
                        </m:fPr>
                        <m:num>
                          <m:acc>
                            <m:accPr>
                              <m:chr m:val="̇"/>
                              <m:ctrlPr>
                                <a:rPr lang="en-US" sz="2800" i="1">
                                  <a:solidFill>
                                    <a:srgbClr val="0055A0"/>
                                  </a:solidFill>
                                  <a:latin typeface="Cambria Math" panose="02040503050406030204" pitchFamily="18" charset="0"/>
                                </a:rPr>
                              </m:ctrlPr>
                            </m:accPr>
                            <m:e>
                              <m:r>
                                <a:rPr lang="en-US" sz="2800" i="1">
                                  <a:solidFill>
                                    <a:srgbClr val="0055A0"/>
                                  </a:solidFill>
                                  <a:latin typeface="Cambria Math" panose="02040503050406030204" pitchFamily="18" charset="0"/>
                                </a:rPr>
                                <m:t>𝑞</m:t>
                              </m:r>
                            </m:e>
                          </m:acc>
                        </m:num>
                        <m:den>
                          <m:sSub>
                            <m:sSubPr>
                              <m:ctrlPr>
                                <a:rPr lang="en-US" sz="2800" i="1">
                                  <a:solidFill>
                                    <a:srgbClr val="0055A0"/>
                                  </a:solidFill>
                                  <a:latin typeface="Cambria Math" panose="02040503050406030204" pitchFamily="18" charset="0"/>
                                  <a:ea typeface="Cambria Math" panose="02040503050406030204" pitchFamily="18" charset="0"/>
                                </a:rPr>
                              </m:ctrlPr>
                            </m:sSubPr>
                            <m:e>
                              <m:r>
                                <a:rPr lang="en-US" sz="2800" i="1">
                                  <a:solidFill>
                                    <a:srgbClr val="0055A0"/>
                                  </a:solidFill>
                                  <a:latin typeface="Cambria Math" panose="02040503050406030204" pitchFamily="18" charset="0"/>
                                  <a:ea typeface="Cambria Math" panose="02040503050406030204" pitchFamily="18" charset="0"/>
                                </a:rPr>
                                <m:t>𝑐</m:t>
                              </m:r>
                            </m:e>
                            <m:sub>
                              <m:r>
                                <a:rPr lang="en-US" sz="2800" i="1">
                                  <a:solidFill>
                                    <a:srgbClr val="0055A0"/>
                                  </a:solidFill>
                                  <a:latin typeface="Cambria Math" panose="02040503050406030204" pitchFamily="18" charset="0"/>
                                  <a:ea typeface="Cambria Math" panose="02040503050406030204" pitchFamily="18" charset="0"/>
                                </a:rPr>
                                <m:t>𝑝</m:t>
                              </m:r>
                            </m:sub>
                          </m:sSub>
                          <m:r>
                            <m:rPr>
                              <m:sty m:val="p"/>
                            </m:rPr>
                            <a:rPr lang="el-GR" sz="2800" i="1">
                              <a:solidFill>
                                <a:srgbClr val="0055A0"/>
                              </a:solidFill>
                              <a:latin typeface="Cambria Math" panose="02040503050406030204" pitchFamily="18" charset="0"/>
                              <a:ea typeface="Cambria Math" panose="02040503050406030204" pitchFamily="18" charset="0"/>
                            </a:rPr>
                            <m:t>Δ</m:t>
                          </m:r>
                          <m:r>
                            <a:rPr lang="en-US" sz="2800" i="1">
                              <a:solidFill>
                                <a:srgbClr val="0055A0"/>
                              </a:solidFill>
                              <a:latin typeface="Cambria Math" panose="02040503050406030204" pitchFamily="18" charset="0"/>
                              <a:ea typeface="Cambria Math" panose="02040503050406030204" pitchFamily="18" charset="0"/>
                            </a:rPr>
                            <m:t>𝑇</m:t>
                          </m:r>
                        </m:den>
                      </m:f>
                    </m:oMath>
                  </m:oMathPara>
                </a14:m>
                <a:endParaRPr lang="en-CH" sz="2800" dirty="0">
                  <a:solidFill>
                    <a:srgbClr val="0055A0"/>
                  </a:solidFill>
                  <a:latin typeface="Arial"/>
                </a:endParaRPr>
              </a:p>
            </p:txBody>
          </p:sp>
        </mc:Choice>
        <mc:Fallback xmlns="">
          <p:sp>
            <p:nvSpPr>
              <p:cNvPr id="5" name="TextBox 4">
                <a:extLst>
                  <a:ext uri="{FF2B5EF4-FFF2-40B4-BE49-F238E27FC236}">
                    <a16:creationId xmlns:a16="http://schemas.microsoft.com/office/drawing/2014/main" id="{38CAC437-1969-A0D5-8C66-01F711ADBEF9}"/>
                  </a:ext>
                </a:extLst>
              </p:cNvPr>
              <p:cNvSpPr txBox="1">
                <a:spLocks noRot="1" noChangeAspect="1" noMove="1" noResize="1" noEditPoints="1" noAdjustHandles="1" noChangeArrowheads="1" noChangeShapeType="1" noTextEdit="1"/>
              </p:cNvSpPr>
              <p:nvPr/>
            </p:nvSpPr>
            <p:spPr>
              <a:xfrm>
                <a:off x="6684387" y="2234712"/>
                <a:ext cx="1644745" cy="931345"/>
              </a:xfrm>
              <a:prstGeom prst="rect">
                <a:avLst/>
              </a:prstGeom>
              <a:blipFill>
                <a:blip r:embed="rId3"/>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F86FD8E-0F63-0108-0515-077A111CEA86}"/>
                  </a:ext>
                </a:extLst>
              </p:cNvPr>
              <p:cNvSpPr txBox="1"/>
              <p:nvPr/>
            </p:nvSpPr>
            <p:spPr>
              <a:xfrm>
                <a:off x="1669472" y="3013428"/>
                <a:ext cx="1923540" cy="9375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l-GR" sz="2800" i="1">
                              <a:solidFill>
                                <a:srgbClr val="0055A0"/>
                              </a:solidFill>
                              <a:latin typeface="Cambria Math" panose="02040503050406030204" pitchFamily="18" charset="0"/>
                              <a:ea typeface="Cambria Math" panose="02040503050406030204" pitchFamily="18" charset="0"/>
                            </a:rPr>
                          </m:ctrlPr>
                        </m:fPr>
                        <m:num>
                          <m:r>
                            <a:rPr lang="en-US" sz="2800" i="1">
                              <a:solidFill>
                                <a:srgbClr val="0055A0"/>
                              </a:solidFill>
                              <a:latin typeface="Cambria Math" panose="02040503050406030204" pitchFamily="18" charset="0"/>
                              <a:ea typeface="Cambria Math" panose="02040503050406030204" pitchFamily="18" charset="0"/>
                            </a:rPr>
                            <m:t>𝑑𝑝</m:t>
                          </m:r>
                        </m:num>
                        <m:den>
                          <m:r>
                            <a:rPr lang="en-US" sz="2800" i="1">
                              <a:solidFill>
                                <a:srgbClr val="0055A0"/>
                              </a:solidFill>
                              <a:latin typeface="Cambria Math" panose="02040503050406030204" pitchFamily="18" charset="0"/>
                              <a:ea typeface="Cambria Math" panose="02040503050406030204" pitchFamily="18" charset="0"/>
                            </a:rPr>
                            <m:t>𝑑𝑥</m:t>
                          </m:r>
                        </m:den>
                      </m:f>
                      <m:r>
                        <a:rPr lang="en-US" sz="2800" i="1">
                          <a:solidFill>
                            <a:srgbClr val="0055A0"/>
                          </a:solidFill>
                          <a:latin typeface="Cambria Math" panose="02040503050406030204" pitchFamily="18" charset="0"/>
                          <a:ea typeface="Cambria Math" panose="02040503050406030204" pitchFamily="18" charset="0"/>
                        </a:rPr>
                        <m:t>≈</m:t>
                      </m:r>
                      <m:f>
                        <m:fPr>
                          <m:ctrlPr>
                            <a:rPr lang="en-US" sz="2800" i="1">
                              <a:solidFill>
                                <a:srgbClr val="0055A0"/>
                              </a:solidFill>
                              <a:latin typeface="Cambria Math" panose="02040503050406030204" pitchFamily="18" charset="0"/>
                            </a:rPr>
                          </m:ctrlPr>
                        </m:fPr>
                        <m:num>
                          <m:r>
                            <a:rPr lang="en-US" sz="2800" i="1">
                              <a:solidFill>
                                <a:srgbClr val="0055A0"/>
                              </a:solidFill>
                              <a:latin typeface="Cambria Math" panose="02040503050406030204" pitchFamily="18" charset="0"/>
                            </a:rPr>
                            <m:t>2</m:t>
                          </m:r>
                          <m:r>
                            <a:rPr lang="en-US" sz="2800" i="1">
                              <a:solidFill>
                                <a:srgbClr val="0055A0"/>
                              </a:solidFill>
                              <a:latin typeface="Cambria Math" panose="02040503050406030204" pitchFamily="18" charset="0"/>
                            </a:rPr>
                            <m:t>𝑓</m:t>
                          </m:r>
                        </m:num>
                        <m:den>
                          <m:sSub>
                            <m:sSubPr>
                              <m:ctrlPr>
                                <a:rPr lang="en-US" sz="2800" i="1">
                                  <a:solidFill>
                                    <a:srgbClr val="0055A0"/>
                                  </a:solidFill>
                                  <a:latin typeface="Cambria Math" panose="02040503050406030204" pitchFamily="18" charset="0"/>
                                </a:rPr>
                              </m:ctrlPr>
                            </m:sSubPr>
                            <m:e>
                              <m:r>
                                <a:rPr lang="en-US" sz="2800" i="1">
                                  <a:solidFill>
                                    <a:srgbClr val="0055A0"/>
                                  </a:solidFill>
                                  <a:latin typeface="Cambria Math" panose="02040503050406030204" pitchFamily="18" charset="0"/>
                                </a:rPr>
                                <m:t>𝐷</m:t>
                              </m:r>
                            </m:e>
                            <m:sub>
                              <m:r>
                                <a:rPr lang="en-US" sz="2800" i="1">
                                  <a:solidFill>
                                    <a:srgbClr val="0055A0"/>
                                  </a:solidFill>
                                  <a:latin typeface="Cambria Math" panose="02040503050406030204" pitchFamily="18" charset="0"/>
                                </a:rPr>
                                <m:t>h</m:t>
                              </m:r>
                            </m:sub>
                          </m:sSub>
                        </m:den>
                      </m:f>
                      <m:f>
                        <m:fPr>
                          <m:ctrlPr>
                            <a:rPr lang="en-US" sz="2800" i="1">
                              <a:solidFill>
                                <a:srgbClr val="0055A0"/>
                              </a:solidFill>
                              <a:latin typeface="Cambria Math" panose="02040503050406030204" pitchFamily="18" charset="0"/>
                            </a:rPr>
                          </m:ctrlPr>
                        </m:fPr>
                        <m:num>
                          <m:sSup>
                            <m:sSupPr>
                              <m:ctrlPr>
                                <a:rPr lang="en-US" sz="2800" i="1">
                                  <a:solidFill>
                                    <a:srgbClr val="0055A0"/>
                                  </a:solidFill>
                                  <a:latin typeface="Cambria Math" panose="02040503050406030204" pitchFamily="18" charset="0"/>
                                </a:rPr>
                              </m:ctrlPr>
                            </m:sSup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𝑚</m:t>
                                  </m:r>
                                </m:e>
                              </m:acc>
                            </m:e>
                            <m:sup>
                              <m:r>
                                <a:rPr lang="en-US" sz="2800" i="1">
                                  <a:solidFill>
                                    <a:srgbClr val="0055A0"/>
                                  </a:solidFill>
                                  <a:latin typeface="Cambria Math" panose="02040503050406030204" pitchFamily="18" charset="0"/>
                                </a:rPr>
                                <m:t>2</m:t>
                              </m:r>
                            </m:sup>
                          </m:sSup>
                        </m:num>
                        <m:den>
                          <m:r>
                            <a:rPr lang="en-US" sz="2800" i="1">
                              <a:solidFill>
                                <a:srgbClr val="0055A0"/>
                              </a:solidFill>
                              <a:latin typeface="Cambria Math" panose="02040503050406030204" pitchFamily="18" charset="0"/>
                              <a:ea typeface="Cambria Math" panose="02040503050406030204" pitchFamily="18" charset="0"/>
                            </a:rPr>
                            <m:t>𝜌</m:t>
                          </m:r>
                        </m:den>
                      </m:f>
                    </m:oMath>
                  </m:oMathPara>
                </a14:m>
                <a:endParaRPr lang="en-CH" sz="2800" dirty="0">
                  <a:solidFill>
                    <a:srgbClr val="0055A0"/>
                  </a:solidFill>
                  <a:latin typeface="Arial"/>
                </a:endParaRPr>
              </a:p>
            </p:txBody>
          </p:sp>
        </mc:Choice>
        <mc:Fallback xmlns="">
          <p:sp>
            <p:nvSpPr>
              <p:cNvPr id="6" name="TextBox 5">
                <a:extLst>
                  <a:ext uri="{FF2B5EF4-FFF2-40B4-BE49-F238E27FC236}">
                    <a16:creationId xmlns:a16="http://schemas.microsoft.com/office/drawing/2014/main" id="{7F86FD8E-0F63-0108-0515-077A111CEA86}"/>
                  </a:ext>
                </a:extLst>
              </p:cNvPr>
              <p:cNvSpPr txBox="1">
                <a:spLocks noRot="1" noChangeAspect="1" noMove="1" noResize="1" noEditPoints="1" noAdjustHandles="1" noChangeArrowheads="1" noChangeShapeType="1" noTextEdit="1"/>
              </p:cNvSpPr>
              <p:nvPr/>
            </p:nvSpPr>
            <p:spPr>
              <a:xfrm>
                <a:off x="1669472" y="3013428"/>
                <a:ext cx="1923540" cy="937501"/>
              </a:xfrm>
              <a:prstGeom prst="rect">
                <a:avLst/>
              </a:prstGeom>
              <a:blipFill>
                <a:blip r:embed="rId4"/>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5654CEF-CF38-25D7-18B1-92A1D0899080}"/>
                  </a:ext>
                </a:extLst>
              </p:cNvPr>
              <p:cNvSpPr txBox="1"/>
              <p:nvPr/>
            </p:nvSpPr>
            <p:spPr>
              <a:xfrm>
                <a:off x="4042893" y="3013428"/>
                <a:ext cx="1456040" cy="9375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800" i="1">
                          <a:solidFill>
                            <a:srgbClr val="0055A0"/>
                          </a:solidFill>
                          <a:latin typeface="Cambria Math" panose="02040503050406030204" pitchFamily="18" charset="0"/>
                          <a:ea typeface="Cambria Math" panose="02040503050406030204" pitchFamily="18" charset="0"/>
                        </a:rPr>
                        <m:t>Δ</m:t>
                      </m:r>
                      <m:r>
                        <a:rPr lang="en-US" sz="2800" i="1">
                          <a:solidFill>
                            <a:srgbClr val="0055A0"/>
                          </a:solidFill>
                          <a:latin typeface="Cambria Math" panose="02040503050406030204" pitchFamily="18" charset="0"/>
                          <a:ea typeface="Cambria Math" panose="02040503050406030204" pitchFamily="18" charset="0"/>
                        </a:rPr>
                        <m:t>𝑝</m:t>
                      </m:r>
                      <m:r>
                        <a:rPr lang="en-US" sz="2800" i="1">
                          <a:solidFill>
                            <a:srgbClr val="0055A0"/>
                          </a:solidFill>
                          <a:latin typeface="Cambria Math" panose="02040503050406030204" pitchFamily="18" charset="0"/>
                          <a:ea typeface="Cambria Math" panose="02040503050406030204" pitchFamily="18" charset="0"/>
                        </a:rPr>
                        <m:t>≈</m:t>
                      </m:r>
                      <m:f>
                        <m:fPr>
                          <m:ctrlPr>
                            <a:rPr lang="en-US" sz="2800" i="1">
                              <a:solidFill>
                                <a:srgbClr val="0055A0"/>
                              </a:solidFill>
                              <a:latin typeface="Cambria Math" panose="02040503050406030204" pitchFamily="18" charset="0"/>
                            </a:rPr>
                          </m:ctrlPr>
                        </m:fPr>
                        <m:num>
                          <m:sSup>
                            <m:sSupPr>
                              <m:ctrlPr>
                                <a:rPr lang="en-US" sz="2800" i="1">
                                  <a:solidFill>
                                    <a:srgbClr val="0055A0"/>
                                  </a:solidFill>
                                  <a:latin typeface="Cambria Math" panose="02040503050406030204" pitchFamily="18" charset="0"/>
                                </a:rPr>
                              </m:ctrlPr>
                            </m:sSup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𝑚</m:t>
                                  </m:r>
                                </m:e>
                              </m:acc>
                            </m:e>
                            <m:sup>
                              <m:r>
                                <a:rPr lang="en-US" sz="2800" i="1">
                                  <a:solidFill>
                                    <a:srgbClr val="0055A0"/>
                                  </a:solidFill>
                                  <a:latin typeface="Cambria Math" panose="02040503050406030204" pitchFamily="18" charset="0"/>
                                </a:rPr>
                                <m:t>2</m:t>
                              </m:r>
                            </m:sup>
                          </m:sSup>
                        </m:num>
                        <m:den>
                          <m:d>
                            <m:dPr>
                              <m:begChr m:val="⟨"/>
                              <m:endChr m:val="⟩"/>
                              <m:ctrlPr>
                                <a:rPr lang="en-US" sz="2800" i="1">
                                  <a:solidFill>
                                    <a:srgbClr val="0055A0"/>
                                  </a:solidFill>
                                  <a:latin typeface="Cambria Math" panose="02040503050406030204" pitchFamily="18" charset="0"/>
                                </a:rPr>
                              </m:ctrlPr>
                            </m:dPr>
                            <m:e>
                              <m:r>
                                <a:rPr lang="en-US" sz="2800" i="1">
                                  <a:solidFill>
                                    <a:srgbClr val="0055A0"/>
                                  </a:solidFill>
                                  <a:latin typeface="Cambria Math" panose="02040503050406030204" pitchFamily="18" charset="0"/>
                                  <a:ea typeface="Cambria Math" panose="02040503050406030204" pitchFamily="18" charset="0"/>
                                </a:rPr>
                                <m:t>𝜌</m:t>
                              </m:r>
                            </m:e>
                          </m:d>
                        </m:den>
                      </m:f>
                    </m:oMath>
                  </m:oMathPara>
                </a14:m>
                <a:endParaRPr lang="en-CH" sz="2800" dirty="0">
                  <a:solidFill>
                    <a:srgbClr val="0055A0"/>
                  </a:solidFill>
                  <a:latin typeface="Arial"/>
                </a:endParaRPr>
              </a:p>
            </p:txBody>
          </p:sp>
        </mc:Choice>
        <mc:Fallback xmlns="">
          <p:sp>
            <p:nvSpPr>
              <p:cNvPr id="7" name="TextBox 6">
                <a:extLst>
                  <a:ext uri="{FF2B5EF4-FFF2-40B4-BE49-F238E27FC236}">
                    <a16:creationId xmlns:a16="http://schemas.microsoft.com/office/drawing/2014/main" id="{85654CEF-CF38-25D7-18B1-92A1D0899080}"/>
                  </a:ext>
                </a:extLst>
              </p:cNvPr>
              <p:cNvSpPr txBox="1">
                <a:spLocks noRot="1" noChangeAspect="1" noMove="1" noResize="1" noEditPoints="1" noAdjustHandles="1" noChangeArrowheads="1" noChangeShapeType="1" noTextEdit="1"/>
              </p:cNvSpPr>
              <p:nvPr/>
            </p:nvSpPr>
            <p:spPr>
              <a:xfrm>
                <a:off x="4042893" y="3013428"/>
                <a:ext cx="1456040" cy="937501"/>
              </a:xfrm>
              <a:prstGeom prst="rect">
                <a:avLst/>
              </a:prstGeom>
              <a:blipFill>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89D5126-8FDF-125A-69F3-886E7994AE27}"/>
                  </a:ext>
                </a:extLst>
              </p:cNvPr>
              <p:cNvSpPr txBox="1"/>
              <p:nvPr/>
            </p:nvSpPr>
            <p:spPr>
              <a:xfrm>
                <a:off x="1596736" y="4260401"/>
                <a:ext cx="2456121" cy="8841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a:solidFill>
                                <a:srgbClr val="0055A0"/>
                              </a:solidFill>
                              <a:latin typeface="Cambria Math" panose="02040503050406030204" pitchFamily="18" charset="0"/>
                              <a:ea typeface="Cambria Math" panose="02040503050406030204" pitchFamily="18" charset="0"/>
                            </a:rPr>
                          </m:ctrlPr>
                        </m:sSub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𝑞</m:t>
                              </m:r>
                            </m:e>
                          </m:acc>
                        </m:e>
                        <m:sub>
                          <m:r>
                            <a:rPr lang="en-US" sz="2800" i="1">
                              <a:solidFill>
                                <a:srgbClr val="0055A0"/>
                              </a:solidFill>
                              <a:latin typeface="Cambria Math" panose="02040503050406030204" pitchFamily="18" charset="0"/>
                              <a:ea typeface="Cambria Math" panose="02040503050406030204" pitchFamily="18" charset="0"/>
                            </a:rPr>
                            <m:t>𝑝𝑢𝑚𝑝</m:t>
                          </m:r>
                        </m:sub>
                      </m:sSub>
                      <m:r>
                        <a:rPr lang="en-US" sz="2800" i="1">
                          <a:solidFill>
                            <a:srgbClr val="0055A0"/>
                          </a:solidFill>
                          <a:latin typeface="Cambria Math" panose="02040503050406030204" pitchFamily="18" charset="0"/>
                          <a:ea typeface="Cambria Math" panose="02040503050406030204" pitchFamily="18" charset="0"/>
                        </a:rPr>
                        <m:t>≈</m:t>
                      </m:r>
                      <m:f>
                        <m:fPr>
                          <m:ctrlPr>
                            <a:rPr lang="en-US" sz="2800" i="1">
                              <a:solidFill>
                                <a:srgbClr val="0055A0"/>
                              </a:solidFill>
                              <a:latin typeface="Cambria Math" panose="02040503050406030204" pitchFamily="18" charset="0"/>
                            </a:rPr>
                          </m:ctrlPr>
                        </m:fPr>
                        <m:num>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𝑚</m:t>
                              </m:r>
                            </m:e>
                          </m:acc>
                        </m:num>
                        <m:den>
                          <m:d>
                            <m:dPr>
                              <m:begChr m:val="⟨"/>
                              <m:endChr m:val="⟩"/>
                              <m:ctrlPr>
                                <a:rPr lang="en-US" sz="2800" i="1">
                                  <a:solidFill>
                                    <a:srgbClr val="0055A0"/>
                                  </a:solidFill>
                                  <a:latin typeface="Cambria Math" panose="02040503050406030204" pitchFamily="18" charset="0"/>
                                </a:rPr>
                              </m:ctrlPr>
                            </m:dPr>
                            <m:e>
                              <m:r>
                                <a:rPr lang="en-US" sz="2800" i="1">
                                  <a:solidFill>
                                    <a:srgbClr val="0055A0"/>
                                  </a:solidFill>
                                  <a:latin typeface="Cambria Math" panose="02040503050406030204" pitchFamily="18" charset="0"/>
                                  <a:ea typeface="Cambria Math" panose="02040503050406030204" pitchFamily="18" charset="0"/>
                                </a:rPr>
                                <m:t>𝜌</m:t>
                              </m:r>
                            </m:e>
                          </m:d>
                        </m:den>
                      </m:f>
                      <m:r>
                        <m:rPr>
                          <m:sty m:val="p"/>
                        </m:rPr>
                        <a:rPr lang="el-GR" sz="2800" i="1">
                          <a:solidFill>
                            <a:srgbClr val="0055A0"/>
                          </a:solidFill>
                          <a:latin typeface="Cambria Math" panose="02040503050406030204" pitchFamily="18" charset="0"/>
                          <a:ea typeface="Cambria Math" panose="02040503050406030204" pitchFamily="18" charset="0"/>
                        </a:rPr>
                        <m:t>Δ</m:t>
                      </m:r>
                      <m:r>
                        <a:rPr lang="en-US" sz="2800" i="1">
                          <a:solidFill>
                            <a:srgbClr val="0055A0"/>
                          </a:solidFill>
                          <a:latin typeface="Cambria Math" panose="02040503050406030204" pitchFamily="18" charset="0"/>
                          <a:ea typeface="Cambria Math" panose="02040503050406030204" pitchFamily="18" charset="0"/>
                        </a:rPr>
                        <m:t>𝑝</m:t>
                      </m:r>
                    </m:oMath>
                  </m:oMathPara>
                </a14:m>
                <a:endParaRPr lang="en-CH" sz="2800" dirty="0">
                  <a:solidFill>
                    <a:srgbClr val="0055A0"/>
                  </a:solidFill>
                  <a:latin typeface="Arial"/>
                </a:endParaRPr>
              </a:p>
            </p:txBody>
          </p:sp>
        </mc:Choice>
        <mc:Fallback xmlns="">
          <p:sp>
            <p:nvSpPr>
              <p:cNvPr id="8" name="TextBox 7">
                <a:extLst>
                  <a:ext uri="{FF2B5EF4-FFF2-40B4-BE49-F238E27FC236}">
                    <a16:creationId xmlns:a16="http://schemas.microsoft.com/office/drawing/2014/main" id="{B89D5126-8FDF-125A-69F3-886E7994AE27}"/>
                  </a:ext>
                </a:extLst>
              </p:cNvPr>
              <p:cNvSpPr txBox="1">
                <a:spLocks noRot="1" noChangeAspect="1" noMove="1" noResize="1" noEditPoints="1" noAdjustHandles="1" noChangeArrowheads="1" noChangeShapeType="1" noTextEdit="1"/>
              </p:cNvSpPr>
              <p:nvPr/>
            </p:nvSpPr>
            <p:spPr>
              <a:xfrm>
                <a:off x="1596736" y="4260401"/>
                <a:ext cx="2456121" cy="884153"/>
              </a:xfrm>
              <a:prstGeom prst="rect">
                <a:avLst/>
              </a:prstGeom>
              <a:blipFill>
                <a:blip r:embed="rId6"/>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B37CF3F-C99E-7CEC-6A89-089E96A7C2AB}"/>
                  </a:ext>
                </a:extLst>
              </p:cNvPr>
              <p:cNvSpPr txBox="1"/>
              <p:nvPr/>
            </p:nvSpPr>
            <p:spPr>
              <a:xfrm>
                <a:off x="4800929" y="4233727"/>
                <a:ext cx="2145524" cy="9375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a:solidFill>
                                <a:srgbClr val="0055A0"/>
                              </a:solidFill>
                              <a:latin typeface="Cambria Math" panose="02040503050406030204" pitchFamily="18" charset="0"/>
                              <a:ea typeface="Cambria Math" panose="02040503050406030204" pitchFamily="18" charset="0"/>
                            </a:rPr>
                          </m:ctrlPr>
                        </m:sSub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𝑞</m:t>
                              </m:r>
                            </m:e>
                          </m:acc>
                        </m:e>
                        <m:sub>
                          <m:r>
                            <a:rPr lang="en-US" sz="2800" i="1">
                              <a:solidFill>
                                <a:srgbClr val="0055A0"/>
                              </a:solidFill>
                              <a:latin typeface="Cambria Math" panose="02040503050406030204" pitchFamily="18" charset="0"/>
                              <a:ea typeface="Cambria Math" panose="02040503050406030204" pitchFamily="18" charset="0"/>
                            </a:rPr>
                            <m:t>𝑝𝑢𝑚𝑝</m:t>
                          </m:r>
                        </m:sub>
                      </m:sSub>
                      <m:r>
                        <a:rPr lang="en-US" sz="2800" i="1">
                          <a:solidFill>
                            <a:srgbClr val="0055A0"/>
                          </a:solidFill>
                          <a:latin typeface="Cambria Math" panose="02040503050406030204" pitchFamily="18" charset="0"/>
                          <a:ea typeface="Cambria Math" panose="02040503050406030204" pitchFamily="18" charset="0"/>
                        </a:rPr>
                        <m:t>≈</m:t>
                      </m:r>
                      <m:f>
                        <m:fPr>
                          <m:ctrlPr>
                            <a:rPr lang="en-US" sz="2800" i="1">
                              <a:solidFill>
                                <a:srgbClr val="0055A0"/>
                              </a:solidFill>
                              <a:latin typeface="Cambria Math" panose="02040503050406030204" pitchFamily="18" charset="0"/>
                            </a:rPr>
                          </m:ctrlPr>
                        </m:fPr>
                        <m:num>
                          <m:sSup>
                            <m:sSupPr>
                              <m:ctrlPr>
                                <a:rPr lang="en-US" sz="2800" i="1">
                                  <a:solidFill>
                                    <a:srgbClr val="0055A0"/>
                                  </a:solidFill>
                                  <a:latin typeface="Cambria Math" panose="02040503050406030204" pitchFamily="18" charset="0"/>
                                </a:rPr>
                              </m:ctrlPr>
                            </m:sSup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𝑚</m:t>
                                  </m:r>
                                </m:e>
                              </m:acc>
                            </m:e>
                            <m:sup>
                              <m:r>
                                <a:rPr lang="en-US" sz="2800" i="1">
                                  <a:solidFill>
                                    <a:srgbClr val="0055A0"/>
                                  </a:solidFill>
                                  <a:latin typeface="Cambria Math" panose="02040503050406030204" pitchFamily="18" charset="0"/>
                                  <a:ea typeface="Cambria Math" panose="02040503050406030204" pitchFamily="18" charset="0"/>
                                </a:rPr>
                                <m:t>3</m:t>
                              </m:r>
                            </m:sup>
                          </m:sSup>
                        </m:num>
                        <m:den>
                          <m:sSup>
                            <m:sSupPr>
                              <m:ctrlPr>
                                <a:rPr lang="en-US" sz="2800" i="1">
                                  <a:solidFill>
                                    <a:srgbClr val="0055A0"/>
                                  </a:solidFill>
                                  <a:latin typeface="Cambria Math" panose="02040503050406030204" pitchFamily="18" charset="0"/>
                                  <a:ea typeface="Cambria Math" panose="02040503050406030204" pitchFamily="18" charset="0"/>
                                </a:rPr>
                              </m:ctrlPr>
                            </m:sSupPr>
                            <m:e>
                              <m:d>
                                <m:dPr>
                                  <m:begChr m:val="⟨"/>
                                  <m:endChr m:val="⟩"/>
                                  <m:ctrlPr>
                                    <a:rPr lang="en-US" sz="2800" i="1">
                                      <a:solidFill>
                                        <a:srgbClr val="0055A0"/>
                                      </a:solidFill>
                                      <a:latin typeface="Cambria Math" panose="02040503050406030204" pitchFamily="18" charset="0"/>
                                    </a:rPr>
                                  </m:ctrlPr>
                                </m:dPr>
                                <m:e>
                                  <m:r>
                                    <a:rPr lang="en-US" sz="2800" i="1">
                                      <a:solidFill>
                                        <a:srgbClr val="0055A0"/>
                                      </a:solidFill>
                                      <a:latin typeface="Cambria Math" panose="02040503050406030204" pitchFamily="18" charset="0"/>
                                      <a:ea typeface="Cambria Math" panose="02040503050406030204" pitchFamily="18" charset="0"/>
                                    </a:rPr>
                                    <m:t>𝜌</m:t>
                                  </m:r>
                                </m:e>
                              </m:d>
                            </m:e>
                            <m:sup>
                              <m:r>
                                <a:rPr lang="en-US" sz="2800" i="1">
                                  <a:solidFill>
                                    <a:srgbClr val="0055A0"/>
                                  </a:solidFill>
                                  <a:latin typeface="Cambria Math" panose="02040503050406030204" pitchFamily="18" charset="0"/>
                                  <a:ea typeface="Cambria Math" panose="02040503050406030204" pitchFamily="18" charset="0"/>
                                </a:rPr>
                                <m:t>2</m:t>
                              </m:r>
                            </m:sup>
                          </m:sSup>
                        </m:den>
                      </m:f>
                    </m:oMath>
                  </m:oMathPara>
                </a14:m>
                <a:endParaRPr lang="en-CH" sz="2800" dirty="0">
                  <a:solidFill>
                    <a:srgbClr val="0055A0"/>
                  </a:solidFill>
                  <a:latin typeface="Arial"/>
                </a:endParaRPr>
              </a:p>
            </p:txBody>
          </p:sp>
        </mc:Choice>
        <mc:Fallback xmlns="">
          <p:sp>
            <p:nvSpPr>
              <p:cNvPr id="9" name="TextBox 8">
                <a:extLst>
                  <a:ext uri="{FF2B5EF4-FFF2-40B4-BE49-F238E27FC236}">
                    <a16:creationId xmlns:a16="http://schemas.microsoft.com/office/drawing/2014/main" id="{BB37CF3F-C99E-7CEC-6A89-089E96A7C2AB}"/>
                  </a:ext>
                </a:extLst>
              </p:cNvPr>
              <p:cNvSpPr txBox="1">
                <a:spLocks noRot="1" noChangeAspect="1" noMove="1" noResize="1" noEditPoints="1" noAdjustHandles="1" noChangeArrowheads="1" noChangeShapeType="1" noTextEdit="1"/>
              </p:cNvSpPr>
              <p:nvPr/>
            </p:nvSpPr>
            <p:spPr>
              <a:xfrm>
                <a:off x="4800929" y="4233727"/>
                <a:ext cx="2145524" cy="937501"/>
              </a:xfrm>
              <a:prstGeom prst="rect">
                <a:avLst/>
              </a:prstGeom>
              <a:blipFill>
                <a:blip r:embed="rId7"/>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4F8B892-53B5-FAB7-D577-55123BCF2AC1}"/>
                  </a:ext>
                </a:extLst>
              </p:cNvPr>
              <p:cNvSpPr txBox="1"/>
              <p:nvPr/>
            </p:nvSpPr>
            <p:spPr>
              <a:xfrm>
                <a:off x="8095573" y="1277526"/>
                <a:ext cx="1223284" cy="810863"/>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a:solidFill>
                                <a:srgbClr val="0055A0"/>
                              </a:solidFill>
                              <a:latin typeface="Cambria Math" panose="02040503050406030204" pitchFamily="18" charset="0"/>
                              <a:ea typeface="Cambria Math" panose="02040503050406030204" pitchFamily="18" charset="0"/>
                            </a:rPr>
                          </m:ctrlPr>
                        </m:fPr>
                        <m:num>
                          <m:r>
                            <a:rPr lang="en-US" sz="2800" i="1">
                              <a:solidFill>
                                <a:srgbClr val="0055A0"/>
                              </a:solidFill>
                              <a:latin typeface="Cambria Math" panose="02040503050406030204" pitchFamily="18" charset="0"/>
                              <a:ea typeface="Cambria Math" panose="02040503050406030204" pitchFamily="18" charset="0"/>
                            </a:rPr>
                            <m:t>𝑝</m:t>
                          </m:r>
                        </m:num>
                        <m:den>
                          <m:r>
                            <a:rPr lang="en-US" sz="2800" i="1">
                              <a:solidFill>
                                <a:srgbClr val="0055A0"/>
                              </a:solidFill>
                              <a:latin typeface="Cambria Math" panose="02040503050406030204" pitchFamily="18" charset="0"/>
                              <a:ea typeface="Cambria Math" panose="02040503050406030204" pitchFamily="18" charset="0"/>
                            </a:rPr>
                            <m:t>𝜌</m:t>
                          </m:r>
                        </m:den>
                      </m:f>
                      <m:r>
                        <a:rPr lang="en-US" sz="2800" i="1">
                          <a:solidFill>
                            <a:srgbClr val="0055A0"/>
                          </a:solidFill>
                          <a:latin typeface="Cambria Math" panose="02040503050406030204" pitchFamily="18" charset="0"/>
                          <a:ea typeface="Cambria Math" panose="02040503050406030204" pitchFamily="18" charset="0"/>
                        </a:rPr>
                        <m:t>=</m:t>
                      </m:r>
                      <m:r>
                        <a:rPr lang="en-US" sz="2800" i="1">
                          <a:solidFill>
                            <a:srgbClr val="0055A0"/>
                          </a:solidFill>
                          <a:latin typeface="Cambria Math" panose="02040503050406030204" pitchFamily="18" charset="0"/>
                        </a:rPr>
                        <m:t>𝑅𝑇</m:t>
                      </m:r>
                    </m:oMath>
                  </m:oMathPara>
                </a14:m>
                <a:endParaRPr lang="en-CH" sz="2800" dirty="0">
                  <a:solidFill>
                    <a:srgbClr val="0055A0"/>
                  </a:solidFill>
                  <a:latin typeface="Arial"/>
                </a:endParaRPr>
              </a:p>
            </p:txBody>
          </p:sp>
        </mc:Choice>
        <mc:Fallback xmlns="">
          <p:sp>
            <p:nvSpPr>
              <p:cNvPr id="10" name="TextBox 9">
                <a:extLst>
                  <a:ext uri="{FF2B5EF4-FFF2-40B4-BE49-F238E27FC236}">
                    <a16:creationId xmlns:a16="http://schemas.microsoft.com/office/drawing/2014/main" id="{E4F8B892-53B5-FAB7-D577-55123BCF2AC1}"/>
                  </a:ext>
                </a:extLst>
              </p:cNvPr>
              <p:cNvSpPr txBox="1">
                <a:spLocks noRot="1" noChangeAspect="1" noMove="1" noResize="1" noEditPoints="1" noAdjustHandles="1" noChangeArrowheads="1" noChangeShapeType="1" noTextEdit="1"/>
              </p:cNvSpPr>
              <p:nvPr/>
            </p:nvSpPr>
            <p:spPr>
              <a:xfrm>
                <a:off x="8095573" y="1277526"/>
                <a:ext cx="1223284" cy="810863"/>
              </a:xfrm>
              <a:prstGeom prst="rect">
                <a:avLst/>
              </a:prstGeom>
              <a:blipFill>
                <a:blip r:embed="rId8"/>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185CCD2C-C58A-3988-BE42-CE9C532BC125}"/>
                  </a:ext>
                </a:extLst>
              </p:cNvPr>
              <p:cNvSpPr txBox="1"/>
              <p:nvPr/>
            </p:nvSpPr>
            <p:spPr>
              <a:xfrm>
                <a:off x="7453150" y="4218049"/>
                <a:ext cx="3252044" cy="11807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a:solidFill>
                                <a:srgbClr val="0055A0"/>
                              </a:solidFill>
                              <a:latin typeface="Cambria Math" panose="02040503050406030204" pitchFamily="18" charset="0"/>
                              <a:ea typeface="Cambria Math" panose="02040503050406030204" pitchFamily="18" charset="0"/>
                            </a:rPr>
                          </m:ctrlPr>
                        </m:sSub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𝑞</m:t>
                              </m:r>
                            </m:e>
                          </m:acc>
                        </m:e>
                        <m:sub>
                          <m:r>
                            <a:rPr lang="en-US" sz="2800" i="1">
                              <a:solidFill>
                                <a:srgbClr val="0055A0"/>
                              </a:solidFill>
                              <a:latin typeface="Cambria Math" panose="02040503050406030204" pitchFamily="18" charset="0"/>
                              <a:ea typeface="Cambria Math" panose="02040503050406030204" pitchFamily="18" charset="0"/>
                            </a:rPr>
                            <m:t>𝑝𝑢𝑚𝑝</m:t>
                          </m:r>
                        </m:sub>
                      </m:sSub>
                      <m:r>
                        <a:rPr lang="en-US" sz="2800" i="1">
                          <a:solidFill>
                            <a:srgbClr val="0055A0"/>
                          </a:solidFill>
                          <a:latin typeface="Cambria Math" panose="02040503050406030204" pitchFamily="18" charset="0"/>
                          <a:ea typeface="Cambria Math" panose="02040503050406030204" pitchFamily="18" charset="0"/>
                        </a:rPr>
                        <m:t>≈</m:t>
                      </m:r>
                      <m:sSup>
                        <m:sSupPr>
                          <m:ctrlPr>
                            <a:rPr lang="en-US" sz="2800" i="1">
                              <a:solidFill>
                                <a:srgbClr val="0055A0"/>
                              </a:solidFill>
                              <a:latin typeface="Cambria Math" panose="02040503050406030204" pitchFamily="18" charset="0"/>
                            </a:rPr>
                          </m:ctrlPr>
                        </m:sSupPr>
                        <m:e>
                          <m:d>
                            <m:dPr>
                              <m:ctrlPr>
                                <a:rPr lang="en-US" sz="2800" i="1">
                                  <a:solidFill>
                                    <a:srgbClr val="0055A0"/>
                                  </a:solidFill>
                                  <a:latin typeface="Cambria Math" panose="02040503050406030204" pitchFamily="18" charset="0"/>
                                </a:rPr>
                              </m:ctrlPr>
                            </m:dPr>
                            <m:e>
                              <m:f>
                                <m:fPr>
                                  <m:ctrlPr>
                                    <a:rPr lang="en-US" sz="2800" i="1">
                                      <a:solidFill>
                                        <a:srgbClr val="0055A0"/>
                                      </a:solidFill>
                                      <a:latin typeface="Cambria Math" panose="02040503050406030204" pitchFamily="18" charset="0"/>
                                    </a:rPr>
                                  </m:ctrlPr>
                                </m:fPr>
                                <m:num>
                                  <m:acc>
                                    <m:accPr>
                                      <m:chr m:val="̇"/>
                                      <m:ctrlPr>
                                        <a:rPr lang="en-US" sz="2800" i="1">
                                          <a:solidFill>
                                            <a:srgbClr val="0055A0"/>
                                          </a:solidFill>
                                          <a:latin typeface="Cambria Math" panose="02040503050406030204" pitchFamily="18" charset="0"/>
                                        </a:rPr>
                                      </m:ctrlPr>
                                    </m:accPr>
                                    <m:e>
                                      <m:r>
                                        <a:rPr lang="en-US" sz="2800" i="1">
                                          <a:solidFill>
                                            <a:srgbClr val="0055A0"/>
                                          </a:solidFill>
                                          <a:latin typeface="Cambria Math" panose="02040503050406030204" pitchFamily="18" charset="0"/>
                                        </a:rPr>
                                        <m:t>𝑞</m:t>
                                      </m:r>
                                    </m:e>
                                  </m:acc>
                                </m:num>
                                <m:den>
                                  <m:r>
                                    <m:rPr>
                                      <m:sty m:val="p"/>
                                    </m:rPr>
                                    <a:rPr lang="el-GR" sz="2800" i="1">
                                      <a:solidFill>
                                        <a:srgbClr val="0055A0"/>
                                      </a:solidFill>
                                      <a:latin typeface="Cambria Math" panose="02040503050406030204" pitchFamily="18" charset="0"/>
                                      <a:ea typeface="Cambria Math" panose="02040503050406030204" pitchFamily="18" charset="0"/>
                                    </a:rPr>
                                    <m:t>Δ</m:t>
                                  </m:r>
                                  <m:r>
                                    <a:rPr lang="en-US" sz="2800" i="1">
                                      <a:solidFill>
                                        <a:srgbClr val="0055A0"/>
                                      </a:solidFill>
                                      <a:latin typeface="Cambria Math" panose="02040503050406030204" pitchFamily="18" charset="0"/>
                                      <a:ea typeface="Cambria Math" panose="02040503050406030204" pitchFamily="18" charset="0"/>
                                    </a:rPr>
                                    <m:t>𝑇</m:t>
                                  </m:r>
                                </m:den>
                              </m:f>
                            </m:e>
                          </m:d>
                        </m:e>
                        <m:sup>
                          <m:r>
                            <a:rPr lang="en-US" sz="2800" i="1">
                              <a:solidFill>
                                <a:srgbClr val="0055A0"/>
                              </a:solidFill>
                              <a:latin typeface="Cambria Math" panose="02040503050406030204" pitchFamily="18" charset="0"/>
                              <a:ea typeface="Cambria Math" panose="02040503050406030204" pitchFamily="18" charset="0"/>
                            </a:rPr>
                            <m:t>3</m:t>
                          </m:r>
                        </m:sup>
                      </m:sSup>
                      <m:sSup>
                        <m:sSupPr>
                          <m:ctrlPr>
                            <a:rPr lang="en-US" sz="2800" i="1">
                              <a:solidFill>
                                <a:srgbClr val="0055A0"/>
                              </a:solidFill>
                              <a:latin typeface="Cambria Math" panose="02040503050406030204" pitchFamily="18" charset="0"/>
                              <a:ea typeface="Cambria Math" panose="02040503050406030204" pitchFamily="18" charset="0"/>
                            </a:rPr>
                          </m:ctrlPr>
                        </m:sSupPr>
                        <m:e>
                          <m:d>
                            <m:dPr>
                              <m:begChr m:val="⟨"/>
                              <m:endChr m:val="⟩"/>
                              <m:ctrlPr>
                                <a:rPr lang="en-US" sz="2800" i="1">
                                  <a:solidFill>
                                    <a:srgbClr val="0055A0"/>
                                  </a:solidFill>
                                  <a:latin typeface="Cambria Math" panose="02040503050406030204" pitchFamily="18" charset="0"/>
                                </a:rPr>
                              </m:ctrlPr>
                            </m:dPr>
                            <m:e>
                              <m:f>
                                <m:fPr>
                                  <m:ctrlPr>
                                    <a:rPr lang="en-US" sz="2800" i="1">
                                      <a:solidFill>
                                        <a:srgbClr val="0055A0"/>
                                      </a:solidFill>
                                      <a:latin typeface="Cambria Math" panose="02040503050406030204" pitchFamily="18" charset="0"/>
                                    </a:rPr>
                                  </m:ctrlPr>
                                </m:fPr>
                                <m:num>
                                  <m:r>
                                    <a:rPr lang="en-US" sz="2800" i="1">
                                      <a:solidFill>
                                        <a:srgbClr val="0055A0"/>
                                      </a:solidFill>
                                      <a:latin typeface="Cambria Math" panose="02040503050406030204" pitchFamily="18" charset="0"/>
                                    </a:rPr>
                                    <m:t>𝑇</m:t>
                                  </m:r>
                                </m:num>
                                <m:den>
                                  <m:r>
                                    <a:rPr lang="en-US" sz="2800" i="1">
                                      <a:solidFill>
                                        <a:srgbClr val="0055A0"/>
                                      </a:solidFill>
                                      <a:latin typeface="Cambria Math" panose="02040503050406030204" pitchFamily="18" charset="0"/>
                                    </a:rPr>
                                    <m:t>𝑝</m:t>
                                  </m:r>
                                </m:den>
                              </m:f>
                            </m:e>
                          </m:d>
                        </m:e>
                        <m:sup>
                          <m:r>
                            <a:rPr lang="en-US" sz="2800" i="1">
                              <a:solidFill>
                                <a:srgbClr val="0055A0"/>
                              </a:solidFill>
                              <a:latin typeface="Cambria Math" panose="02040503050406030204" pitchFamily="18" charset="0"/>
                              <a:ea typeface="Cambria Math" panose="02040503050406030204" pitchFamily="18" charset="0"/>
                            </a:rPr>
                            <m:t>2</m:t>
                          </m:r>
                        </m:sup>
                      </m:sSup>
                    </m:oMath>
                  </m:oMathPara>
                </a14:m>
                <a:endParaRPr lang="en-CH" sz="2800" dirty="0">
                  <a:solidFill>
                    <a:srgbClr val="0055A0"/>
                  </a:solidFill>
                  <a:latin typeface="Arial"/>
                </a:endParaRPr>
              </a:p>
            </p:txBody>
          </p:sp>
        </mc:Choice>
        <mc:Fallback xmlns="">
          <p:sp>
            <p:nvSpPr>
              <p:cNvPr id="27" name="TextBox 26">
                <a:extLst>
                  <a:ext uri="{FF2B5EF4-FFF2-40B4-BE49-F238E27FC236}">
                    <a16:creationId xmlns:a16="http://schemas.microsoft.com/office/drawing/2014/main" id="{185CCD2C-C58A-3988-BE42-CE9C532BC125}"/>
                  </a:ext>
                </a:extLst>
              </p:cNvPr>
              <p:cNvSpPr txBox="1">
                <a:spLocks noRot="1" noChangeAspect="1" noMove="1" noResize="1" noEditPoints="1" noAdjustHandles="1" noChangeArrowheads="1" noChangeShapeType="1" noTextEdit="1"/>
              </p:cNvSpPr>
              <p:nvPr/>
            </p:nvSpPr>
            <p:spPr>
              <a:xfrm>
                <a:off x="7453150" y="4218049"/>
                <a:ext cx="3252044" cy="1180708"/>
              </a:xfrm>
              <a:prstGeom prst="rect">
                <a:avLst/>
              </a:prstGeom>
              <a:blipFill>
                <a:blip r:embed="rId9"/>
                <a:stretch>
                  <a:fillRect/>
                </a:stretch>
              </a:blipFill>
            </p:spPr>
            <p:txBody>
              <a:bodyPr/>
              <a:lstStyle/>
              <a:p>
                <a:r>
                  <a:rPr lang="en-IE">
                    <a:noFill/>
                  </a:rPr>
                  <a:t> </a:t>
                </a:r>
              </a:p>
            </p:txBody>
          </p:sp>
        </mc:Fallback>
      </mc:AlternateContent>
      <p:sp>
        <p:nvSpPr>
          <p:cNvPr id="37" name="Freeform 36">
            <a:extLst>
              <a:ext uri="{FF2B5EF4-FFF2-40B4-BE49-F238E27FC236}">
                <a16:creationId xmlns:a16="http://schemas.microsoft.com/office/drawing/2014/main" id="{BCEDB5C8-0AD7-0C2D-64B4-C3BE4DBF0EFF}"/>
              </a:ext>
            </a:extLst>
          </p:cNvPr>
          <p:cNvSpPr/>
          <p:nvPr/>
        </p:nvSpPr>
        <p:spPr>
          <a:xfrm>
            <a:off x="5586789" y="3490700"/>
            <a:ext cx="900000" cy="743026"/>
          </a:xfrm>
          <a:custGeom>
            <a:avLst/>
            <a:gdLst>
              <a:gd name="connsiteX0" fmla="*/ 0 w 8499764"/>
              <a:gd name="connsiteY0" fmla="*/ 0 h 4696691"/>
              <a:gd name="connsiteX1" fmla="*/ 8499764 w 8499764"/>
              <a:gd name="connsiteY1" fmla="*/ 10391 h 4696691"/>
              <a:gd name="connsiteX2" fmla="*/ 8499764 w 8499764"/>
              <a:gd name="connsiteY2" fmla="*/ 4696691 h 4696691"/>
              <a:gd name="connsiteX3" fmla="*/ 8499764 w 8499764"/>
              <a:gd name="connsiteY3" fmla="*/ 4696691 h 4696691"/>
            </a:gdLst>
            <a:ahLst/>
            <a:cxnLst>
              <a:cxn ang="0">
                <a:pos x="connsiteX0" y="connsiteY0"/>
              </a:cxn>
              <a:cxn ang="0">
                <a:pos x="connsiteX1" y="connsiteY1"/>
              </a:cxn>
              <a:cxn ang="0">
                <a:pos x="connsiteX2" y="connsiteY2"/>
              </a:cxn>
              <a:cxn ang="0">
                <a:pos x="connsiteX3" y="connsiteY3"/>
              </a:cxn>
            </a:cxnLst>
            <a:rect l="l" t="t" r="r" b="b"/>
            <a:pathLst>
              <a:path w="8499764" h="4696691">
                <a:moveTo>
                  <a:pt x="0" y="0"/>
                </a:moveTo>
                <a:lnTo>
                  <a:pt x="8499764" y="10391"/>
                </a:lnTo>
                <a:lnTo>
                  <a:pt x="8499764" y="4696691"/>
                </a:lnTo>
                <a:lnTo>
                  <a:pt x="8499764" y="4696691"/>
                </a:lnTo>
              </a:path>
            </a:pathLst>
          </a:custGeom>
          <a:noFill/>
          <a:ln w="25400">
            <a:solidFill>
              <a:srgbClr val="FF0000"/>
            </a:solidFill>
            <a:tailEnd type="triangle" w="sm" len="lg"/>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cxnSp>
        <p:nvCxnSpPr>
          <p:cNvPr id="39" name="Straight Connector 38">
            <a:extLst>
              <a:ext uri="{FF2B5EF4-FFF2-40B4-BE49-F238E27FC236}">
                <a16:creationId xmlns:a16="http://schemas.microsoft.com/office/drawing/2014/main" id="{AC437874-81C3-4B4D-3CC6-0A0BEF59930A}"/>
              </a:ext>
            </a:extLst>
          </p:cNvPr>
          <p:cNvCxnSpPr>
            <a:stCxn id="7" idx="1"/>
            <a:endCxn id="6" idx="3"/>
          </p:cNvCxnSpPr>
          <p:nvPr/>
        </p:nvCxnSpPr>
        <p:spPr>
          <a:xfrm flipH="1">
            <a:off x="3593013" y="3482178"/>
            <a:ext cx="449881" cy="0"/>
          </a:xfrm>
          <a:prstGeom prst="line">
            <a:avLst/>
          </a:prstGeom>
          <a:ln w="25400">
            <a:solidFill>
              <a:srgbClr val="FF0000"/>
            </a:solidFill>
            <a:headEnd type="triangle" w="sm" len="lg"/>
            <a:tailEnd type="none" w="sm" len="lg"/>
          </a:ln>
          <a:effectLst>
            <a:glow rad="63500">
              <a:schemeClr val="accent1">
                <a:satMod val="175000"/>
                <a:alpha val="40000"/>
              </a:schemeClr>
            </a:glow>
          </a:effectLst>
        </p:spPr>
        <p:style>
          <a:lnRef idx="2">
            <a:schemeClr val="accent1"/>
          </a:lnRef>
          <a:fillRef idx="0">
            <a:schemeClr val="accent1"/>
          </a:fillRef>
          <a:effectRef idx="1">
            <a:schemeClr val="accent1"/>
          </a:effectRef>
          <a:fontRef idx="minor">
            <a:schemeClr val="tx1"/>
          </a:fontRef>
        </p:style>
      </p:cxnSp>
      <p:sp>
        <p:nvSpPr>
          <p:cNvPr id="40" name="Freeform 39">
            <a:extLst>
              <a:ext uri="{FF2B5EF4-FFF2-40B4-BE49-F238E27FC236}">
                <a16:creationId xmlns:a16="http://schemas.microsoft.com/office/drawing/2014/main" id="{C42D0F61-568F-633F-C0F6-CEFA5F03787C}"/>
              </a:ext>
            </a:extLst>
          </p:cNvPr>
          <p:cNvSpPr/>
          <p:nvPr/>
        </p:nvSpPr>
        <p:spPr>
          <a:xfrm>
            <a:off x="8398075" y="2700384"/>
            <a:ext cx="900000" cy="1517665"/>
          </a:xfrm>
          <a:custGeom>
            <a:avLst/>
            <a:gdLst>
              <a:gd name="connsiteX0" fmla="*/ 0 w 8499764"/>
              <a:gd name="connsiteY0" fmla="*/ 0 h 4696691"/>
              <a:gd name="connsiteX1" fmla="*/ 8499764 w 8499764"/>
              <a:gd name="connsiteY1" fmla="*/ 10391 h 4696691"/>
              <a:gd name="connsiteX2" fmla="*/ 8499764 w 8499764"/>
              <a:gd name="connsiteY2" fmla="*/ 4696691 h 4696691"/>
              <a:gd name="connsiteX3" fmla="*/ 8499764 w 8499764"/>
              <a:gd name="connsiteY3" fmla="*/ 4696691 h 4696691"/>
            </a:gdLst>
            <a:ahLst/>
            <a:cxnLst>
              <a:cxn ang="0">
                <a:pos x="connsiteX0" y="connsiteY0"/>
              </a:cxn>
              <a:cxn ang="0">
                <a:pos x="connsiteX1" y="connsiteY1"/>
              </a:cxn>
              <a:cxn ang="0">
                <a:pos x="connsiteX2" y="connsiteY2"/>
              </a:cxn>
              <a:cxn ang="0">
                <a:pos x="connsiteX3" y="connsiteY3"/>
              </a:cxn>
            </a:cxnLst>
            <a:rect l="l" t="t" r="r" b="b"/>
            <a:pathLst>
              <a:path w="8499764" h="4696691">
                <a:moveTo>
                  <a:pt x="0" y="0"/>
                </a:moveTo>
                <a:lnTo>
                  <a:pt x="8499764" y="10391"/>
                </a:lnTo>
                <a:lnTo>
                  <a:pt x="8499764" y="4696691"/>
                </a:lnTo>
                <a:lnTo>
                  <a:pt x="8499764" y="4696691"/>
                </a:lnTo>
              </a:path>
            </a:pathLst>
          </a:custGeom>
          <a:noFill/>
          <a:ln w="25400">
            <a:solidFill>
              <a:srgbClr val="FF0000"/>
            </a:solidFill>
            <a:tailEnd type="triangle" w="sm" len="lg"/>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1" name="Freeform 40">
            <a:extLst>
              <a:ext uri="{FF2B5EF4-FFF2-40B4-BE49-F238E27FC236}">
                <a16:creationId xmlns:a16="http://schemas.microsoft.com/office/drawing/2014/main" id="{8501D5EE-EE32-B536-0D08-500842FA167D}"/>
              </a:ext>
            </a:extLst>
          </p:cNvPr>
          <p:cNvSpPr/>
          <p:nvPr/>
        </p:nvSpPr>
        <p:spPr>
          <a:xfrm>
            <a:off x="9370816" y="1677396"/>
            <a:ext cx="900000" cy="2540653"/>
          </a:xfrm>
          <a:custGeom>
            <a:avLst/>
            <a:gdLst>
              <a:gd name="connsiteX0" fmla="*/ 0 w 8499764"/>
              <a:gd name="connsiteY0" fmla="*/ 0 h 4696691"/>
              <a:gd name="connsiteX1" fmla="*/ 8499764 w 8499764"/>
              <a:gd name="connsiteY1" fmla="*/ 10391 h 4696691"/>
              <a:gd name="connsiteX2" fmla="*/ 8499764 w 8499764"/>
              <a:gd name="connsiteY2" fmla="*/ 4696691 h 4696691"/>
              <a:gd name="connsiteX3" fmla="*/ 8499764 w 8499764"/>
              <a:gd name="connsiteY3" fmla="*/ 4696691 h 4696691"/>
            </a:gdLst>
            <a:ahLst/>
            <a:cxnLst>
              <a:cxn ang="0">
                <a:pos x="connsiteX0" y="connsiteY0"/>
              </a:cxn>
              <a:cxn ang="0">
                <a:pos x="connsiteX1" y="connsiteY1"/>
              </a:cxn>
              <a:cxn ang="0">
                <a:pos x="connsiteX2" y="connsiteY2"/>
              </a:cxn>
              <a:cxn ang="0">
                <a:pos x="connsiteX3" y="connsiteY3"/>
              </a:cxn>
            </a:cxnLst>
            <a:rect l="l" t="t" r="r" b="b"/>
            <a:pathLst>
              <a:path w="8499764" h="4696691">
                <a:moveTo>
                  <a:pt x="0" y="0"/>
                </a:moveTo>
                <a:lnTo>
                  <a:pt x="8499764" y="10391"/>
                </a:lnTo>
                <a:lnTo>
                  <a:pt x="8499764" y="4696691"/>
                </a:lnTo>
                <a:lnTo>
                  <a:pt x="8499764" y="4696691"/>
                </a:lnTo>
              </a:path>
            </a:pathLst>
          </a:custGeom>
          <a:noFill/>
          <a:ln w="25400">
            <a:solidFill>
              <a:srgbClr val="FF0000"/>
            </a:solidFill>
            <a:tailEnd type="triangle" w="sm" len="lg"/>
          </a:ln>
          <a:effectLst>
            <a:glow rad="635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cxnSp>
        <p:nvCxnSpPr>
          <p:cNvPr id="45" name="Straight Connector 44">
            <a:extLst>
              <a:ext uri="{FF2B5EF4-FFF2-40B4-BE49-F238E27FC236}">
                <a16:creationId xmlns:a16="http://schemas.microsoft.com/office/drawing/2014/main" id="{FFC2C0B6-0B46-E352-5B31-391E3C225D42}"/>
              </a:ext>
            </a:extLst>
          </p:cNvPr>
          <p:cNvCxnSpPr>
            <a:cxnSpLocks/>
          </p:cNvCxnSpPr>
          <p:nvPr/>
        </p:nvCxnSpPr>
        <p:spPr>
          <a:xfrm flipH="1">
            <a:off x="6221814" y="2700383"/>
            <a:ext cx="449881" cy="0"/>
          </a:xfrm>
          <a:prstGeom prst="line">
            <a:avLst/>
          </a:prstGeom>
          <a:ln w="25400">
            <a:solidFill>
              <a:srgbClr val="FF0000"/>
            </a:solidFill>
            <a:headEnd type="triangle" w="sm" len="lg"/>
            <a:tailEnd type="none" w="sm" len="lg"/>
          </a:ln>
          <a:effectLst>
            <a:glow rad="63500">
              <a:schemeClr val="accent1">
                <a:satMod val="175000"/>
                <a:alpha val="40000"/>
              </a:schemeClr>
            </a:glow>
          </a:effectLst>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2A7FCD2C-5C91-7F04-0E3A-D6AAF89FA19D}"/>
              </a:ext>
            </a:extLst>
          </p:cNvPr>
          <p:cNvCxnSpPr>
            <a:cxnSpLocks/>
          </p:cNvCxnSpPr>
          <p:nvPr/>
        </p:nvCxnSpPr>
        <p:spPr>
          <a:xfrm flipH="1">
            <a:off x="4192222" y="4702476"/>
            <a:ext cx="449881" cy="0"/>
          </a:xfrm>
          <a:prstGeom prst="line">
            <a:avLst/>
          </a:prstGeom>
          <a:ln w="25400">
            <a:solidFill>
              <a:srgbClr val="FF0000"/>
            </a:solidFill>
            <a:headEnd type="triangle" w="sm" len="lg"/>
            <a:tailEnd type="none" w="sm" len="lg"/>
          </a:ln>
          <a:effectLst>
            <a:glow rad="63500">
              <a:schemeClr val="accent1">
                <a:satMod val="175000"/>
                <a:alpha val="40000"/>
              </a:schemeClr>
            </a:glow>
          </a:effectLst>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72DA27FA-23CB-2B57-961D-E6F6E00412AA}"/>
              </a:ext>
            </a:extLst>
          </p:cNvPr>
          <p:cNvCxnSpPr>
            <a:cxnSpLocks/>
          </p:cNvCxnSpPr>
          <p:nvPr/>
        </p:nvCxnSpPr>
        <p:spPr>
          <a:xfrm flipH="1">
            <a:off x="7003270" y="4702476"/>
            <a:ext cx="449881" cy="0"/>
          </a:xfrm>
          <a:prstGeom prst="line">
            <a:avLst/>
          </a:prstGeom>
          <a:ln w="25400">
            <a:solidFill>
              <a:srgbClr val="FF0000"/>
            </a:solidFill>
            <a:headEnd type="triangle" w="sm" len="lg"/>
            <a:tailEnd type="none" w="sm" len="lg"/>
          </a:ln>
          <a:effectLst>
            <a:glow rad="63500">
              <a:schemeClr val="accent1">
                <a:satMod val="175000"/>
                <a:alpha val="40000"/>
              </a:schemeClr>
            </a:glow>
          </a:effectLst>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4ADC9E9B-F2D4-8977-DD0F-37EA0A293F29}"/>
              </a:ext>
            </a:extLst>
          </p:cNvPr>
          <p:cNvSpPr txBox="1"/>
          <p:nvPr/>
        </p:nvSpPr>
        <p:spPr>
          <a:xfrm>
            <a:off x="1681275" y="2539315"/>
            <a:ext cx="1633781" cy="369332"/>
          </a:xfrm>
          <a:prstGeom prst="rect">
            <a:avLst/>
          </a:prstGeom>
          <a:noFill/>
        </p:spPr>
        <p:txBody>
          <a:bodyPr wrap="none" rtlCol="0">
            <a:spAutoFit/>
          </a:bodyPr>
          <a:lstStyle/>
          <a:p>
            <a:r>
              <a:rPr lang="en-US" dirty="0">
                <a:solidFill>
                  <a:srgbClr val="0055A0"/>
                </a:solidFill>
                <a:latin typeface="Arial"/>
              </a:rPr>
              <a:t>P</a:t>
            </a:r>
            <a:r>
              <a:rPr lang="en-CH" dirty="0">
                <a:solidFill>
                  <a:srgbClr val="0055A0"/>
                </a:solidFill>
                <a:latin typeface="Arial"/>
              </a:rPr>
              <a:t>ressure drop</a:t>
            </a:r>
          </a:p>
        </p:txBody>
      </p:sp>
      <p:sp>
        <p:nvSpPr>
          <p:cNvPr id="49" name="TextBox 48">
            <a:extLst>
              <a:ext uri="{FF2B5EF4-FFF2-40B4-BE49-F238E27FC236}">
                <a16:creationId xmlns:a16="http://schemas.microsoft.com/office/drawing/2014/main" id="{35A89F18-DC60-308D-FFF9-1E6B9C08ECA6}"/>
              </a:ext>
            </a:extLst>
          </p:cNvPr>
          <p:cNvSpPr txBox="1"/>
          <p:nvPr/>
        </p:nvSpPr>
        <p:spPr>
          <a:xfrm>
            <a:off x="4722998" y="1997527"/>
            <a:ext cx="1633781" cy="369332"/>
          </a:xfrm>
          <a:prstGeom prst="rect">
            <a:avLst/>
          </a:prstGeom>
          <a:noFill/>
        </p:spPr>
        <p:txBody>
          <a:bodyPr wrap="none" rtlCol="0">
            <a:spAutoFit/>
          </a:bodyPr>
          <a:lstStyle/>
          <a:p>
            <a:r>
              <a:rPr lang="en-US" dirty="0">
                <a:solidFill>
                  <a:srgbClr val="0055A0"/>
                </a:solidFill>
                <a:latin typeface="Arial"/>
              </a:rPr>
              <a:t>Heat removed</a:t>
            </a:r>
            <a:endParaRPr lang="en-CH" dirty="0">
              <a:solidFill>
                <a:srgbClr val="0055A0"/>
              </a:solidFill>
              <a:latin typeface="Arial"/>
            </a:endParaRPr>
          </a:p>
        </p:txBody>
      </p:sp>
      <p:sp>
        <p:nvSpPr>
          <p:cNvPr id="11" name="Rectangle 10">
            <a:extLst>
              <a:ext uri="{FF2B5EF4-FFF2-40B4-BE49-F238E27FC236}">
                <a16:creationId xmlns:a16="http://schemas.microsoft.com/office/drawing/2014/main" id="{D5F5F198-6E0B-D718-4CF8-C5B885E37092}"/>
              </a:ext>
            </a:extLst>
          </p:cNvPr>
          <p:cNvSpPr/>
          <p:nvPr/>
        </p:nvSpPr>
        <p:spPr>
          <a:xfrm>
            <a:off x="7453151" y="4218049"/>
            <a:ext cx="3176382" cy="1077669"/>
          </a:xfrm>
          <a:prstGeom prst="rect">
            <a:avLst/>
          </a:prstGeom>
          <a:noFill/>
          <a:ln w="539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12" name="TextBox 11">
            <a:extLst>
              <a:ext uri="{FF2B5EF4-FFF2-40B4-BE49-F238E27FC236}">
                <a16:creationId xmlns:a16="http://schemas.microsoft.com/office/drawing/2014/main" id="{0A6B9618-92AF-75D3-1B80-AA7B4563D237}"/>
              </a:ext>
            </a:extLst>
          </p:cNvPr>
          <p:cNvSpPr txBox="1"/>
          <p:nvPr/>
        </p:nvSpPr>
        <p:spPr>
          <a:xfrm>
            <a:off x="8031185" y="819333"/>
            <a:ext cx="1672253" cy="369332"/>
          </a:xfrm>
          <a:prstGeom prst="rect">
            <a:avLst/>
          </a:prstGeom>
          <a:noFill/>
        </p:spPr>
        <p:txBody>
          <a:bodyPr wrap="none" rtlCol="0">
            <a:spAutoFit/>
          </a:bodyPr>
          <a:lstStyle/>
          <a:p>
            <a:r>
              <a:rPr lang="en-US" dirty="0">
                <a:solidFill>
                  <a:srgbClr val="0055A0"/>
                </a:solidFill>
                <a:latin typeface="Arial"/>
              </a:rPr>
              <a:t>State equation</a:t>
            </a:r>
            <a:endParaRPr lang="en-CH" dirty="0">
              <a:solidFill>
                <a:srgbClr val="0055A0"/>
              </a:solidFill>
              <a:latin typeface="Arial"/>
            </a:endParaRPr>
          </a:p>
        </p:txBody>
      </p:sp>
    </p:spTree>
    <p:extLst>
      <p:ext uri="{BB962C8B-B14F-4D97-AF65-F5344CB8AC3E}">
        <p14:creationId xmlns:p14="http://schemas.microsoft.com/office/powerpoint/2010/main" val="3082255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6BA12706-3941-D251-7BE7-16D7DECACC06}"/>
              </a:ext>
            </a:extLst>
          </p:cNvPr>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81878" y="933105"/>
            <a:ext cx="7581467" cy="4956503"/>
          </a:xfrm>
          <a:prstGeom prst="rect">
            <a:avLst/>
          </a:prstGeom>
        </p:spPr>
      </p:pic>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Parametric study</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55</a:t>
            </a:fld>
            <a:endParaRPr lang="en-US" dirty="0">
              <a:solidFill>
                <a:srgbClr val="0055A0">
                  <a:tint val="75000"/>
                </a:srgbClr>
              </a:solidFill>
              <a:latin typeface="Arial"/>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5321A7-B730-9028-7795-396499EA6B20}"/>
                  </a:ext>
                </a:extLst>
              </p:cNvPr>
              <p:cNvSpPr txBox="1"/>
              <p:nvPr/>
            </p:nvSpPr>
            <p:spPr>
              <a:xfrm>
                <a:off x="1562817" y="805275"/>
                <a:ext cx="1576072" cy="1938992"/>
              </a:xfrm>
              <a:prstGeom prst="rect">
                <a:avLst/>
              </a:prstGeom>
              <a:noFill/>
            </p:spPr>
            <p:txBody>
              <a:bodyPr wrap="none" rtlCol="0">
                <a:spAutoFit/>
              </a:bodyPr>
              <a:lstStyle/>
              <a:p>
                <a:r>
                  <a:rPr lang="en-CH" sz="2000" i="1" dirty="0">
                    <a:solidFill>
                      <a:srgbClr val="0055A0"/>
                    </a:solidFill>
                    <a:latin typeface="Times" pitchFamily="2" charset="0"/>
                  </a:rPr>
                  <a:t>A</a:t>
                </a:r>
                <a:r>
                  <a:rPr lang="en-CH" sz="2000" dirty="0">
                    <a:solidFill>
                      <a:srgbClr val="0055A0"/>
                    </a:solidFill>
                    <a:latin typeface="Arial"/>
                  </a:rPr>
                  <a:t>   = 5 mm</a:t>
                </a:r>
                <a:r>
                  <a:rPr lang="en-CH" sz="2000" baseline="30000" dirty="0">
                    <a:solidFill>
                      <a:srgbClr val="0055A0"/>
                    </a:solidFill>
                    <a:latin typeface="Arial"/>
                  </a:rPr>
                  <a:t>2</a:t>
                </a:r>
                <a:endParaRPr lang="en-CH" sz="2000" i="1" baseline="30000" dirty="0">
                  <a:solidFill>
                    <a:srgbClr val="0055A0"/>
                  </a:solidFill>
                  <a:latin typeface="Times" pitchFamily="2" charset="0"/>
                </a:endParaRPr>
              </a:p>
              <a:p>
                <a:r>
                  <a:rPr lang="en-CH" sz="2000" i="1" dirty="0">
                    <a:solidFill>
                      <a:srgbClr val="0055A0"/>
                    </a:solidFill>
                    <a:latin typeface="Times" pitchFamily="2" charset="0"/>
                  </a:rPr>
                  <a:t>D</a:t>
                </a:r>
                <a:r>
                  <a:rPr lang="en-CH" sz="2000" i="1" baseline="-25000" dirty="0">
                    <a:solidFill>
                      <a:srgbClr val="0055A0"/>
                    </a:solidFill>
                    <a:latin typeface="Times" pitchFamily="2" charset="0"/>
                  </a:rPr>
                  <a:t>h</a:t>
                </a:r>
                <a:r>
                  <a:rPr lang="en-CH" sz="2000" dirty="0">
                    <a:solidFill>
                      <a:srgbClr val="0055A0"/>
                    </a:solidFill>
                    <a:latin typeface="Arial"/>
                  </a:rPr>
                  <a:t> = 8 mm</a:t>
                </a:r>
                <a:endParaRPr lang="en-CH" sz="2000" i="1" dirty="0">
                  <a:solidFill>
                    <a:srgbClr val="0055A0"/>
                  </a:solidFill>
                  <a:latin typeface="Times" pitchFamily="2" charset="0"/>
                </a:endParaRPr>
              </a:p>
              <a:p>
                <a:r>
                  <a:rPr lang="en-CH" sz="2000" i="1" dirty="0">
                    <a:solidFill>
                      <a:srgbClr val="0055A0"/>
                    </a:solidFill>
                    <a:latin typeface="Times" pitchFamily="2" charset="0"/>
                  </a:rPr>
                  <a:t>L</a:t>
                </a:r>
                <a:r>
                  <a:rPr lang="en-CH" sz="2000" dirty="0">
                    <a:solidFill>
                      <a:srgbClr val="0055A0"/>
                    </a:solidFill>
                    <a:latin typeface="Arial"/>
                  </a:rPr>
                  <a:t>   = 150 m</a:t>
                </a:r>
              </a:p>
              <a:p>
                <a14:m>
                  <m:oMath xmlns:m="http://schemas.openxmlformats.org/officeDocument/2006/math">
                    <m:acc>
                      <m:accPr>
                        <m:chr m:val="̇"/>
                        <m:ctrlPr>
                          <a:rPr lang="en-US" sz="2000" i="1">
                            <a:solidFill>
                              <a:srgbClr val="0055A0"/>
                            </a:solidFill>
                            <a:latin typeface="Cambria Math" panose="02040503050406030204" pitchFamily="18" charset="0"/>
                          </a:rPr>
                        </m:ctrlPr>
                      </m:accPr>
                      <m:e>
                        <m:r>
                          <a:rPr lang="en-US" sz="2000" i="1">
                            <a:solidFill>
                              <a:srgbClr val="0055A0"/>
                            </a:solidFill>
                            <a:latin typeface="Cambria Math" panose="02040503050406030204" pitchFamily="18" charset="0"/>
                          </a:rPr>
                          <m:t>𝑞</m:t>
                        </m:r>
                      </m:e>
                    </m:acc>
                  </m:oMath>
                </a14:m>
                <a:r>
                  <a:rPr lang="en-CH" sz="2000" dirty="0">
                    <a:solidFill>
                      <a:srgbClr val="0055A0"/>
                    </a:solidFill>
                    <a:latin typeface="Arial"/>
                  </a:rPr>
                  <a:t>   = 150 W</a:t>
                </a:r>
              </a:p>
              <a:p>
                <a:r>
                  <a:rPr lang="en-CH" sz="2000" i="1" dirty="0">
                    <a:solidFill>
                      <a:srgbClr val="0055A0"/>
                    </a:solidFill>
                    <a:latin typeface="Symbol" pitchFamily="2" charset="2"/>
                  </a:rPr>
                  <a:t>D</a:t>
                </a:r>
                <a:r>
                  <a:rPr lang="en-CH" sz="2000" i="1" dirty="0">
                    <a:solidFill>
                      <a:srgbClr val="0055A0"/>
                    </a:solidFill>
                    <a:latin typeface="Times" pitchFamily="2" charset="0"/>
                  </a:rPr>
                  <a:t>T</a:t>
                </a:r>
                <a:r>
                  <a:rPr lang="en-CH" sz="2000" dirty="0">
                    <a:solidFill>
                      <a:srgbClr val="0055A0"/>
                    </a:solidFill>
                    <a:latin typeface="Arial"/>
                  </a:rPr>
                  <a:t> = 3K</a:t>
                </a:r>
              </a:p>
              <a:p>
                <a:r>
                  <a:rPr lang="en-CH" sz="2000" dirty="0">
                    <a:solidFill>
                      <a:srgbClr val="0055A0"/>
                    </a:solidFill>
                    <a:latin typeface="Symbol" pitchFamily="2" charset="2"/>
                  </a:rPr>
                  <a:t>h</a:t>
                </a:r>
                <a:r>
                  <a:rPr lang="en-CH" sz="2000" baseline="-25000" dirty="0">
                    <a:solidFill>
                      <a:srgbClr val="0055A0"/>
                    </a:solidFill>
                    <a:latin typeface="Arial"/>
                  </a:rPr>
                  <a:t>Pump</a:t>
                </a:r>
                <a:r>
                  <a:rPr lang="en-CH" sz="2000" dirty="0">
                    <a:solidFill>
                      <a:srgbClr val="0055A0"/>
                    </a:solidFill>
                    <a:latin typeface="Arial"/>
                  </a:rPr>
                  <a:t> = 80%</a:t>
                </a:r>
              </a:p>
            </p:txBody>
          </p:sp>
        </mc:Choice>
        <mc:Fallback xmlns="">
          <p:sp>
            <p:nvSpPr>
              <p:cNvPr id="8" name="TextBox 7">
                <a:extLst>
                  <a:ext uri="{FF2B5EF4-FFF2-40B4-BE49-F238E27FC236}">
                    <a16:creationId xmlns:a16="http://schemas.microsoft.com/office/drawing/2014/main" id="{905321A7-B730-9028-7795-396499EA6B20}"/>
                  </a:ext>
                </a:extLst>
              </p:cNvPr>
              <p:cNvSpPr txBox="1">
                <a:spLocks noRot="1" noChangeAspect="1" noMove="1" noResize="1" noEditPoints="1" noAdjustHandles="1" noChangeArrowheads="1" noChangeShapeType="1" noTextEdit="1"/>
              </p:cNvSpPr>
              <p:nvPr/>
            </p:nvSpPr>
            <p:spPr>
              <a:xfrm>
                <a:off x="1562817" y="805275"/>
                <a:ext cx="1576072" cy="1938992"/>
              </a:xfrm>
              <a:prstGeom prst="rect">
                <a:avLst/>
              </a:prstGeom>
              <a:blipFill>
                <a:blip r:embed="rId3"/>
                <a:stretch>
                  <a:fillRect l="-3861" t="-1572" r="-3861" b="-5031"/>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9890EEA-9428-793C-0F24-6A56FB26134F}"/>
                  </a:ext>
                </a:extLst>
              </p:cNvPr>
              <p:cNvSpPr txBox="1"/>
              <p:nvPr/>
            </p:nvSpPr>
            <p:spPr>
              <a:xfrm>
                <a:off x="7450054" y="56130"/>
                <a:ext cx="3252044" cy="11807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a:solidFill>
                                <a:srgbClr val="0055A0"/>
                              </a:solidFill>
                              <a:latin typeface="Cambria Math" panose="02040503050406030204" pitchFamily="18" charset="0"/>
                              <a:ea typeface="Cambria Math" panose="02040503050406030204" pitchFamily="18" charset="0"/>
                            </a:rPr>
                          </m:ctrlPr>
                        </m:sSubPr>
                        <m:e>
                          <m:acc>
                            <m:accPr>
                              <m:chr m:val="̇"/>
                              <m:ctrlPr>
                                <a:rPr lang="en-US" sz="2800" i="1">
                                  <a:solidFill>
                                    <a:srgbClr val="0055A0"/>
                                  </a:solidFill>
                                  <a:latin typeface="Cambria Math" panose="02040503050406030204" pitchFamily="18" charset="0"/>
                                  <a:ea typeface="Cambria Math" panose="02040503050406030204" pitchFamily="18" charset="0"/>
                                </a:rPr>
                              </m:ctrlPr>
                            </m:accPr>
                            <m:e>
                              <m:r>
                                <a:rPr lang="en-US" sz="2800" i="1">
                                  <a:solidFill>
                                    <a:srgbClr val="0055A0"/>
                                  </a:solidFill>
                                  <a:latin typeface="Cambria Math" panose="02040503050406030204" pitchFamily="18" charset="0"/>
                                  <a:ea typeface="Cambria Math" panose="02040503050406030204" pitchFamily="18" charset="0"/>
                                </a:rPr>
                                <m:t>𝑞</m:t>
                              </m:r>
                            </m:e>
                          </m:acc>
                        </m:e>
                        <m:sub>
                          <m:r>
                            <a:rPr lang="en-US" sz="2800" i="1">
                              <a:solidFill>
                                <a:srgbClr val="0055A0"/>
                              </a:solidFill>
                              <a:latin typeface="Cambria Math" panose="02040503050406030204" pitchFamily="18" charset="0"/>
                              <a:ea typeface="Cambria Math" panose="02040503050406030204" pitchFamily="18" charset="0"/>
                            </a:rPr>
                            <m:t>𝑝𝑢𝑚𝑝</m:t>
                          </m:r>
                        </m:sub>
                      </m:sSub>
                      <m:r>
                        <a:rPr lang="en-US" sz="2800" i="1">
                          <a:solidFill>
                            <a:srgbClr val="0055A0"/>
                          </a:solidFill>
                          <a:latin typeface="Cambria Math" panose="02040503050406030204" pitchFamily="18" charset="0"/>
                          <a:ea typeface="Cambria Math" panose="02040503050406030204" pitchFamily="18" charset="0"/>
                        </a:rPr>
                        <m:t>≈</m:t>
                      </m:r>
                      <m:sSup>
                        <m:sSupPr>
                          <m:ctrlPr>
                            <a:rPr lang="en-US" sz="2800" i="1">
                              <a:solidFill>
                                <a:srgbClr val="0055A0"/>
                              </a:solidFill>
                              <a:latin typeface="Cambria Math" panose="02040503050406030204" pitchFamily="18" charset="0"/>
                            </a:rPr>
                          </m:ctrlPr>
                        </m:sSupPr>
                        <m:e>
                          <m:d>
                            <m:dPr>
                              <m:ctrlPr>
                                <a:rPr lang="en-US" sz="2800" i="1">
                                  <a:solidFill>
                                    <a:srgbClr val="0055A0"/>
                                  </a:solidFill>
                                  <a:latin typeface="Cambria Math" panose="02040503050406030204" pitchFamily="18" charset="0"/>
                                </a:rPr>
                              </m:ctrlPr>
                            </m:dPr>
                            <m:e>
                              <m:f>
                                <m:fPr>
                                  <m:ctrlPr>
                                    <a:rPr lang="en-US" sz="2800" i="1">
                                      <a:solidFill>
                                        <a:srgbClr val="0055A0"/>
                                      </a:solidFill>
                                      <a:latin typeface="Cambria Math" panose="02040503050406030204" pitchFamily="18" charset="0"/>
                                    </a:rPr>
                                  </m:ctrlPr>
                                </m:fPr>
                                <m:num>
                                  <m:acc>
                                    <m:accPr>
                                      <m:chr m:val="̇"/>
                                      <m:ctrlPr>
                                        <a:rPr lang="en-US" sz="2800" i="1">
                                          <a:solidFill>
                                            <a:srgbClr val="0055A0"/>
                                          </a:solidFill>
                                          <a:latin typeface="Cambria Math" panose="02040503050406030204" pitchFamily="18" charset="0"/>
                                        </a:rPr>
                                      </m:ctrlPr>
                                    </m:accPr>
                                    <m:e>
                                      <m:r>
                                        <a:rPr lang="en-US" sz="2800" i="1">
                                          <a:solidFill>
                                            <a:srgbClr val="0055A0"/>
                                          </a:solidFill>
                                          <a:latin typeface="Cambria Math" panose="02040503050406030204" pitchFamily="18" charset="0"/>
                                        </a:rPr>
                                        <m:t>𝑞</m:t>
                                      </m:r>
                                    </m:e>
                                  </m:acc>
                                </m:num>
                                <m:den>
                                  <m:r>
                                    <m:rPr>
                                      <m:sty m:val="p"/>
                                    </m:rPr>
                                    <a:rPr lang="el-GR" sz="2800" i="1">
                                      <a:solidFill>
                                        <a:srgbClr val="0055A0"/>
                                      </a:solidFill>
                                      <a:latin typeface="Cambria Math" panose="02040503050406030204" pitchFamily="18" charset="0"/>
                                      <a:ea typeface="Cambria Math" panose="02040503050406030204" pitchFamily="18" charset="0"/>
                                    </a:rPr>
                                    <m:t>Δ</m:t>
                                  </m:r>
                                  <m:r>
                                    <a:rPr lang="en-US" sz="2800" i="1">
                                      <a:solidFill>
                                        <a:srgbClr val="0055A0"/>
                                      </a:solidFill>
                                      <a:latin typeface="Cambria Math" panose="02040503050406030204" pitchFamily="18" charset="0"/>
                                      <a:ea typeface="Cambria Math" panose="02040503050406030204" pitchFamily="18" charset="0"/>
                                    </a:rPr>
                                    <m:t>𝑇</m:t>
                                  </m:r>
                                </m:den>
                              </m:f>
                            </m:e>
                          </m:d>
                        </m:e>
                        <m:sup>
                          <m:r>
                            <a:rPr lang="en-US" sz="2800" i="1">
                              <a:solidFill>
                                <a:srgbClr val="0055A0"/>
                              </a:solidFill>
                              <a:latin typeface="Cambria Math" panose="02040503050406030204" pitchFamily="18" charset="0"/>
                              <a:ea typeface="Cambria Math" panose="02040503050406030204" pitchFamily="18" charset="0"/>
                            </a:rPr>
                            <m:t>3</m:t>
                          </m:r>
                        </m:sup>
                      </m:sSup>
                      <m:sSup>
                        <m:sSupPr>
                          <m:ctrlPr>
                            <a:rPr lang="en-US" sz="2800" i="1">
                              <a:solidFill>
                                <a:srgbClr val="0055A0"/>
                              </a:solidFill>
                              <a:latin typeface="Cambria Math" panose="02040503050406030204" pitchFamily="18" charset="0"/>
                              <a:ea typeface="Cambria Math" panose="02040503050406030204" pitchFamily="18" charset="0"/>
                            </a:rPr>
                          </m:ctrlPr>
                        </m:sSupPr>
                        <m:e>
                          <m:d>
                            <m:dPr>
                              <m:begChr m:val="⟨"/>
                              <m:endChr m:val="⟩"/>
                              <m:ctrlPr>
                                <a:rPr lang="en-US" sz="2800" i="1">
                                  <a:solidFill>
                                    <a:srgbClr val="0055A0"/>
                                  </a:solidFill>
                                  <a:latin typeface="Cambria Math" panose="02040503050406030204" pitchFamily="18" charset="0"/>
                                </a:rPr>
                              </m:ctrlPr>
                            </m:dPr>
                            <m:e>
                              <m:f>
                                <m:fPr>
                                  <m:ctrlPr>
                                    <a:rPr lang="en-US" sz="2800" i="1">
                                      <a:solidFill>
                                        <a:srgbClr val="0055A0"/>
                                      </a:solidFill>
                                      <a:latin typeface="Cambria Math" panose="02040503050406030204" pitchFamily="18" charset="0"/>
                                    </a:rPr>
                                  </m:ctrlPr>
                                </m:fPr>
                                <m:num>
                                  <m:r>
                                    <a:rPr lang="en-US" sz="2800" i="1">
                                      <a:solidFill>
                                        <a:srgbClr val="0055A0"/>
                                      </a:solidFill>
                                      <a:latin typeface="Cambria Math" panose="02040503050406030204" pitchFamily="18" charset="0"/>
                                    </a:rPr>
                                    <m:t>𝑇</m:t>
                                  </m:r>
                                </m:num>
                                <m:den>
                                  <m:r>
                                    <a:rPr lang="en-US" sz="2800" i="1">
                                      <a:solidFill>
                                        <a:srgbClr val="0055A0"/>
                                      </a:solidFill>
                                      <a:latin typeface="Cambria Math" panose="02040503050406030204" pitchFamily="18" charset="0"/>
                                    </a:rPr>
                                    <m:t>𝑝</m:t>
                                  </m:r>
                                </m:den>
                              </m:f>
                            </m:e>
                          </m:d>
                        </m:e>
                        <m:sup>
                          <m:r>
                            <a:rPr lang="en-US" sz="2800" i="1">
                              <a:solidFill>
                                <a:srgbClr val="0055A0"/>
                              </a:solidFill>
                              <a:latin typeface="Cambria Math" panose="02040503050406030204" pitchFamily="18" charset="0"/>
                              <a:ea typeface="Cambria Math" panose="02040503050406030204" pitchFamily="18" charset="0"/>
                            </a:rPr>
                            <m:t>2</m:t>
                          </m:r>
                        </m:sup>
                      </m:sSup>
                    </m:oMath>
                  </m:oMathPara>
                </a14:m>
                <a:endParaRPr lang="en-CH" sz="2800" dirty="0">
                  <a:solidFill>
                    <a:srgbClr val="0055A0"/>
                  </a:solidFill>
                  <a:latin typeface="Arial"/>
                </a:endParaRPr>
              </a:p>
            </p:txBody>
          </p:sp>
        </mc:Choice>
        <mc:Fallback xmlns="">
          <p:sp>
            <p:nvSpPr>
              <p:cNvPr id="9" name="TextBox 8">
                <a:extLst>
                  <a:ext uri="{FF2B5EF4-FFF2-40B4-BE49-F238E27FC236}">
                    <a16:creationId xmlns:a16="http://schemas.microsoft.com/office/drawing/2014/main" id="{D9890EEA-9428-793C-0F24-6A56FB26134F}"/>
                  </a:ext>
                </a:extLst>
              </p:cNvPr>
              <p:cNvSpPr txBox="1">
                <a:spLocks noRot="1" noChangeAspect="1" noMove="1" noResize="1" noEditPoints="1" noAdjustHandles="1" noChangeArrowheads="1" noChangeShapeType="1" noTextEdit="1"/>
              </p:cNvSpPr>
              <p:nvPr/>
            </p:nvSpPr>
            <p:spPr>
              <a:xfrm>
                <a:off x="7450054" y="56130"/>
                <a:ext cx="3252044" cy="1180708"/>
              </a:xfrm>
              <a:prstGeom prst="rect">
                <a:avLst/>
              </a:prstGeom>
              <a:blipFill>
                <a:blip r:embed="rId4"/>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0DF8295-691B-D729-224F-33FABBFC2A34}"/>
                  </a:ext>
                </a:extLst>
              </p:cNvPr>
              <p:cNvSpPr txBox="1"/>
              <p:nvPr/>
            </p:nvSpPr>
            <p:spPr>
              <a:xfrm rot="17880000">
                <a:off x="4279120" y="1511546"/>
                <a:ext cx="1636345" cy="4053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a:solidFill>
                                <a:srgbClr val="0055A0"/>
                              </a:solidFill>
                              <a:latin typeface="Cambria Math" panose="02040503050406030204" pitchFamily="18" charset="0"/>
                              <a:ea typeface="Cambria Math" panose="02040503050406030204" pitchFamily="18" charset="0"/>
                            </a:rPr>
                          </m:ctrlPr>
                        </m:sSubPr>
                        <m:e>
                          <m:acc>
                            <m:accPr>
                              <m:chr m:val="̇"/>
                              <m:ctrlPr>
                                <a:rPr lang="en-US" sz="2400" i="1">
                                  <a:solidFill>
                                    <a:srgbClr val="0055A0"/>
                                  </a:solidFill>
                                  <a:latin typeface="Cambria Math" panose="02040503050406030204" pitchFamily="18" charset="0"/>
                                  <a:ea typeface="Cambria Math" panose="02040503050406030204" pitchFamily="18" charset="0"/>
                                </a:rPr>
                              </m:ctrlPr>
                            </m:accPr>
                            <m:e>
                              <m:r>
                                <a:rPr lang="en-US" sz="2400" i="1">
                                  <a:solidFill>
                                    <a:srgbClr val="0055A0"/>
                                  </a:solidFill>
                                  <a:latin typeface="Cambria Math" panose="02040503050406030204" pitchFamily="18" charset="0"/>
                                  <a:ea typeface="Cambria Math" panose="02040503050406030204" pitchFamily="18" charset="0"/>
                                </a:rPr>
                                <m:t>𝑞</m:t>
                              </m:r>
                            </m:e>
                          </m:acc>
                        </m:e>
                        <m:sub>
                          <m:r>
                            <a:rPr lang="en-US" sz="2400" i="1">
                              <a:solidFill>
                                <a:srgbClr val="0055A0"/>
                              </a:solidFill>
                              <a:latin typeface="Cambria Math" panose="02040503050406030204" pitchFamily="18" charset="0"/>
                              <a:ea typeface="Cambria Math" panose="02040503050406030204" pitchFamily="18" charset="0"/>
                            </a:rPr>
                            <m:t>𝑝𝑢𝑚𝑝</m:t>
                          </m:r>
                        </m:sub>
                      </m:sSub>
                      <m:r>
                        <a:rPr lang="en-US" sz="2400" i="1">
                          <a:solidFill>
                            <a:srgbClr val="0055A0"/>
                          </a:solidFill>
                          <a:latin typeface="Cambria Math" panose="02040503050406030204" pitchFamily="18" charset="0"/>
                          <a:ea typeface="Cambria Math" panose="02040503050406030204" pitchFamily="18" charset="0"/>
                        </a:rPr>
                        <m:t>≈</m:t>
                      </m:r>
                      <m:sSup>
                        <m:sSupPr>
                          <m:ctrlPr>
                            <a:rPr lang="en-US" sz="2400" i="1">
                              <a:solidFill>
                                <a:srgbClr val="0055A0"/>
                              </a:solidFill>
                              <a:latin typeface="Cambria Math" panose="02040503050406030204" pitchFamily="18" charset="0"/>
                              <a:ea typeface="Cambria Math" panose="02040503050406030204" pitchFamily="18" charset="0"/>
                            </a:rPr>
                          </m:ctrlPr>
                        </m:sSupPr>
                        <m:e>
                          <m:r>
                            <a:rPr lang="en-US" sz="2400" i="1">
                              <a:solidFill>
                                <a:srgbClr val="0055A0"/>
                              </a:solidFill>
                              <a:latin typeface="Cambria Math" panose="02040503050406030204" pitchFamily="18" charset="0"/>
                              <a:ea typeface="Cambria Math" panose="02040503050406030204" pitchFamily="18" charset="0"/>
                            </a:rPr>
                            <m:t>𝑇</m:t>
                          </m:r>
                        </m:e>
                        <m:sup>
                          <m:r>
                            <a:rPr lang="en-US" sz="2400" i="1">
                              <a:solidFill>
                                <a:srgbClr val="0055A0"/>
                              </a:solidFill>
                              <a:latin typeface="Cambria Math" panose="02040503050406030204" pitchFamily="18" charset="0"/>
                              <a:ea typeface="Cambria Math" panose="02040503050406030204" pitchFamily="18" charset="0"/>
                            </a:rPr>
                            <m:t>2</m:t>
                          </m:r>
                        </m:sup>
                      </m:sSup>
                    </m:oMath>
                  </m:oMathPara>
                </a14:m>
                <a:endParaRPr lang="en-CH" sz="2400" dirty="0">
                  <a:solidFill>
                    <a:srgbClr val="0055A0"/>
                  </a:solidFill>
                  <a:latin typeface="Arial"/>
                </a:endParaRPr>
              </a:p>
            </p:txBody>
          </p:sp>
        </mc:Choice>
        <mc:Fallback xmlns="">
          <p:sp>
            <p:nvSpPr>
              <p:cNvPr id="11" name="TextBox 10">
                <a:extLst>
                  <a:ext uri="{FF2B5EF4-FFF2-40B4-BE49-F238E27FC236}">
                    <a16:creationId xmlns:a16="http://schemas.microsoft.com/office/drawing/2014/main" id="{50DF8295-691B-D729-224F-33FABBFC2A34}"/>
                  </a:ext>
                </a:extLst>
              </p:cNvPr>
              <p:cNvSpPr txBox="1">
                <a:spLocks noRot="1" noChangeAspect="1" noMove="1" noResize="1" noEditPoints="1" noAdjustHandles="1" noChangeArrowheads="1" noChangeShapeType="1" noTextEdit="1"/>
              </p:cNvSpPr>
              <p:nvPr/>
            </p:nvSpPr>
            <p:spPr>
              <a:xfrm rot="17880000">
                <a:off x="4279120" y="1511546"/>
                <a:ext cx="1636345" cy="405304"/>
              </a:xfrm>
              <a:prstGeom prst="rect">
                <a:avLst/>
              </a:prstGeom>
              <a:blipFill>
                <a:blip r:embed="rId5"/>
                <a:stretch>
                  <a:fillRect t="-372" b="-4833"/>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550564A-DDC0-0034-4A77-723C9E6BF9B6}"/>
                  </a:ext>
                </a:extLst>
              </p:cNvPr>
              <p:cNvSpPr txBox="1"/>
              <p:nvPr/>
            </p:nvSpPr>
            <p:spPr>
              <a:xfrm rot="3660000">
                <a:off x="5755399" y="1345078"/>
                <a:ext cx="1615442" cy="7561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a:solidFill>
                                <a:srgbClr val="0055A0"/>
                              </a:solidFill>
                              <a:latin typeface="Cambria Math" panose="02040503050406030204" pitchFamily="18" charset="0"/>
                              <a:ea typeface="Cambria Math" panose="02040503050406030204" pitchFamily="18" charset="0"/>
                            </a:rPr>
                          </m:ctrlPr>
                        </m:sSubPr>
                        <m:e>
                          <m:acc>
                            <m:accPr>
                              <m:chr m:val="̇"/>
                              <m:ctrlPr>
                                <a:rPr lang="en-US" sz="2400" i="1">
                                  <a:solidFill>
                                    <a:srgbClr val="0055A0"/>
                                  </a:solidFill>
                                  <a:latin typeface="Cambria Math" panose="02040503050406030204" pitchFamily="18" charset="0"/>
                                  <a:ea typeface="Cambria Math" panose="02040503050406030204" pitchFamily="18" charset="0"/>
                                </a:rPr>
                              </m:ctrlPr>
                            </m:accPr>
                            <m:e>
                              <m:r>
                                <a:rPr lang="en-US" sz="2400" i="1">
                                  <a:solidFill>
                                    <a:srgbClr val="0055A0"/>
                                  </a:solidFill>
                                  <a:latin typeface="Cambria Math" panose="02040503050406030204" pitchFamily="18" charset="0"/>
                                  <a:ea typeface="Cambria Math" panose="02040503050406030204" pitchFamily="18" charset="0"/>
                                </a:rPr>
                                <m:t>𝑞</m:t>
                              </m:r>
                            </m:e>
                          </m:acc>
                        </m:e>
                        <m:sub>
                          <m:r>
                            <a:rPr lang="en-US" sz="2400" i="1">
                              <a:solidFill>
                                <a:srgbClr val="0055A0"/>
                              </a:solidFill>
                              <a:latin typeface="Cambria Math" panose="02040503050406030204" pitchFamily="18" charset="0"/>
                              <a:ea typeface="Cambria Math" panose="02040503050406030204" pitchFamily="18" charset="0"/>
                            </a:rPr>
                            <m:t>𝑝𝑢𝑚𝑝</m:t>
                          </m:r>
                        </m:sub>
                      </m:sSub>
                      <m:r>
                        <a:rPr lang="en-US" sz="2400" i="1">
                          <a:solidFill>
                            <a:srgbClr val="0055A0"/>
                          </a:solidFill>
                          <a:latin typeface="Cambria Math" panose="02040503050406030204" pitchFamily="18" charset="0"/>
                          <a:ea typeface="Cambria Math" panose="02040503050406030204" pitchFamily="18" charset="0"/>
                        </a:rPr>
                        <m:t>≈</m:t>
                      </m:r>
                      <m:f>
                        <m:fPr>
                          <m:ctrlPr>
                            <a:rPr lang="en-US" sz="2400" i="1">
                              <a:solidFill>
                                <a:srgbClr val="0055A0"/>
                              </a:solidFill>
                              <a:latin typeface="Cambria Math" panose="02040503050406030204" pitchFamily="18" charset="0"/>
                              <a:ea typeface="Cambria Math" panose="02040503050406030204" pitchFamily="18" charset="0"/>
                            </a:rPr>
                          </m:ctrlPr>
                        </m:fPr>
                        <m:num>
                          <m:r>
                            <a:rPr lang="en-US" sz="2400" i="1">
                              <a:solidFill>
                                <a:srgbClr val="0055A0"/>
                              </a:solidFill>
                              <a:latin typeface="Cambria Math" panose="02040503050406030204" pitchFamily="18" charset="0"/>
                              <a:ea typeface="Cambria Math" panose="02040503050406030204" pitchFamily="18" charset="0"/>
                            </a:rPr>
                            <m:t>1</m:t>
                          </m:r>
                        </m:num>
                        <m:den>
                          <m:sSup>
                            <m:sSupPr>
                              <m:ctrlPr>
                                <a:rPr lang="en-US" sz="2400" i="1">
                                  <a:solidFill>
                                    <a:srgbClr val="0055A0"/>
                                  </a:solidFill>
                                  <a:latin typeface="Cambria Math" panose="02040503050406030204" pitchFamily="18" charset="0"/>
                                  <a:ea typeface="Cambria Math" panose="02040503050406030204" pitchFamily="18" charset="0"/>
                                </a:rPr>
                              </m:ctrlPr>
                            </m:sSupPr>
                            <m:e>
                              <m:r>
                                <a:rPr lang="en-US" sz="2400" i="1">
                                  <a:solidFill>
                                    <a:srgbClr val="0055A0"/>
                                  </a:solidFill>
                                  <a:latin typeface="Cambria Math" panose="02040503050406030204" pitchFamily="18" charset="0"/>
                                  <a:ea typeface="Cambria Math" panose="02040503050406030204" pitchFamily="18" charset="0"/>
                                </a:rPr>
                                <m:t>𝑝</m:t>
                              </m:r>
                            </m:e>
                            <m:sup>
                              <m:r>
                                <a:rPr lang="en-US" sz="2400" i="1">
                                  <a:solidFill>
                                    <a:srgbClr val="0055A0"/>
                                  </a:solidFill>
                                  <a:latin typeface="Cambria Math" panose="02040503050406030204" pitchFamily="18" charset="0"/>
                                  <a:ea typeface="Cambria Math" panose="02040503050406030204" pitchFamily="18" charset="0"/>
                                </a:rPr>
                                <m:t>2</m:t>
                              </m:r>
                            </m:sup>
                          </m:sSup>
                        </m:den>
                      </m:f>
                    </m:oMath>
                  </m:oMathPara>
                </a14:m>
                <a:endParaRPr lang="en-CH" sz="2400" dirty="0">
                  <a:solidFill>
                    <a:srgbClr val="0055A0"/>
                  </a:solidFill>
                  <a:latin typeface="Arial"/>
                </a:endParaRPr>
              </a:p>
            </p:txBody>
          </p:sp>
        </mc:Choice>
        <mc:Fallback xmlns="">
          <p:sp>
            <p:nvSpPr>
              <p:cNvPr id="12" name="TextBox 11">
                <a:extLst>
                  <a:ext uri="{FF2B5EF4-FFF2-40B4-BE49-F238E27FC236}">
                    <a16:creationId xmlns:a16="http://schemas.microsoft.com/office/drawing/2014/main" id="{6550564A-DDC0-0034-4A77-723C9E6BF9B6}"/>
                  </a:ext>
                </a:extLst>
              </p:cNvPr>
              <p:cNvSpPr txBox="1">
                <a:spLocks noRot="1" noChangeAspect="1" noMove="1" noResize="1" noEditPoints="1" noAdjustHandles="1" noChangeArrowheads="1" noChangeShapeType="1" noTextEdit="1"/>
              </p:cNvSpPr>
              <p:nvPr/>
            </p:nvSpPr>
            <p:spPr>
              <a:xfrm rot="3660000">
                <a:off x="5755399" y="1345078"/>
                <a:ext cx="1615442" cy="756104"/>
              </a:xfrm>
              <a:prstGeom prst="rect">
                <a:avLst/>
              </a:prstGeom>
              <a:blipFill>
                <a:blip r:embed="rId6"/>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F710A5E5-DC90-489B-0079-9310D154FA80}"/>
                  </a:ext>
                </a:extLst>
              </p:cNvPr>
              <p:cNvSpPr txBox="1"/>
              <p:nvPr/>
            </p:nvSpPr>
            <p:spPr>
              <a:xfrm rot="20914126">
                <a:off x="5172116" y="3919282"/>
                <a:ext cx="2047420" cy="3978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a:solidFill>
                                <a:srgbClr val="0055A0"/>
                              </a:solidFill>
                              <a:latin typeface="Cambria Math" panose="02040503050406030204" pitchFamily="18" charset="0"/>
                              <a:ea typeface="Cambria Math" panose="02040503050406030204" pitchFamily="18" charset="0"/>
                            </a:rPr>
                          </m:ctrlPr>
                        </m:sSubPr>
                        <m:e>
                          <m:acc>
                            <m:accPr>
                              <m:chr m:val="̇"/>
                              <m:ctrlPr>
                                <a:rPr lang="en-US" sz="2400" i="1">
                                  <a:solidFill>
                                    <a:srgbClr val="0055A0"/>
                                  </a:solidFill>
                                  <a:latin typeface="Cambria Math" panose="02040503050406030204" pitchFamily="18" charset="0"/>
                                  <a:ea typeface="Cambria Math" panose="02040503050406030204" pitchFamily="18" charset="0"/>
                                </a:rPr>
                              </m:ctrlPr>
                            </m:accPr>
                            <m:e>
                              <m:r>
                                <a:rPr lang="en-US" sz="2400" i="1">
                                  <a:solidFill>
                                    <a:srgbClr val="0055A0"/>
                                  </a:solidFill>
                                  <a:latin typeface="Cambria Math" panose="02040503050406030204" pitchFamily="18" charset="0"/>
                                  <a:ea typeface="Cambria Math" panose="02040503050406030204" pitchFamily="18" charset="0"/>
                                </a:rPr>
                                <m:t>𝑞</m:t>
                              </m:r>
                            </m:e>
                          </m:acc>
                        </m:e>
                        <m:sub>
                          <m:r>
                            <a:rPr lang="en-US" sz="2400" i="1">
                              <a:solidFill>
                                <a:srgbClr val="0055A0"/>
                              </a:solidFill>
                              <a:latin typeface="Cambria Math" panose="02040503050406030204" pitchFamily="18" charset="0"/>
                              <a:ea typeface="Cambria Math" panose="02040503050406030204" pitchFamily="18" charset="0"/>
                            </a:rPr>
                            <m:t>𝑝𝑢𝑚𝑝</m:t>
                          </m:r>
                        </m:sub>
                      </m:sSub>
                      <m:r>
                        <a:rPr lang="en-US" sz="2400" i="1">
                          <a:solidFill>
                            <a:srgbClr val="0055A0"/>
                          </a:solidFill>
                          <a:latin typeface="Cambria Math" panose="02040503050406030204" pitchFamily="18" charset="0"/>
                          <a:ea typeface="Cambria Math" panose="02040503050406030204" pitchFamily="18" charset="0"/>
                        </a:rPr>
                        <m:t>≈</m:t>
                      </m:r>
                      <m:r>
                        <a:rPr lang="en-US" sz="2400" i="1">
                          <a:solidFill>
                            <a:srgbClr val="0055A0"/>
                          </a:solidFill>
                          <a:latin typeface="Cambria Math" panose="02040503050406030204" pitchFamily="18" charset="0"/>
                          <a:ea typeface="Cambria Math" panose="02040503050406030204" pitchFamily="18" charset="0"/>
                        </a:rPr>
                        <m:t>𝑐𝑜𝑛𝑠𝑡</m:t>
                      </m:r>
                    </m:oMath>
                  </m:oMathPara>
                </a14:m>
                <a:endParaRPr lang="en-CH" sz="2400" dirty="0">
                  <a:solidFill>
                    <a:srgbClr val="0055A0"/>
                  </a:solidFill>
                  <a:latin typeface="Arial"/>
                </a:endParaRPr>
              </a:p>
            </p:txBody>
          </p:sp>
        </mc:Choice>
        <mc:Fallback xmlns="">
          <p:sp>
            <p:nvSpPr>
              <p:cNvPr id="13" name="TextBox 12">
                <a:extLst>
                  <a:ext uri="{FF2B5EF4-FFF2-40B4-BE49-F238E27FC236}">
                    <a16:creationId xmlns:a16="http://schemas.microsoft.com/office/drawing/2014/main" id="{F710A5E5-DC90-489B-0079-9310D154FA80}"/>
                  </a:ext>
                </a:extLst>
              </p:cNvPr>
              <p:cNvSpPr txBox="1">
                <a:spLocks noRot="1" noChangeAspect="1" noMove="1" noResize="1" noEditPoints="1" noAdjustHandles="1" noChangeArrowheads="1" noChangeShapeType="1" noTextEdit="1"/>
              </p:cNvSpPr>
              <p:nvPr/>
            </p:nvSpPr>
            <p:spPr>
              <a:xfrm rot="20914126">
                <a:off x="5172116" y="3919282"/>
                <a:ext cx="2047420" cy="397866"/>
              </a:xfrm>
              <a:prstGeom prst="rect">
                <a:avLst/>
              </a:prstGeom>
              <a:blipFill>
                <a:blip r:embed="rId7"/>
                <a:stretch>
                  <a:fillRect l="-1749" r="-1749" b="-9924"/>
                </a:stretch>
              </a:blipFill>
            </p:spPr>
            <p:txBody>
              <a:bodyPr/>
              <a:lstStyle/>
              <a:p>
                <a:r>
                  <a:rPr lang="en-IE">
                    <a:noFill/>
                  </a:rPr>
                  <a:t> </a:t>
                </a:r>
              </a:p>
            </p:txBody>
          </p:sp>
        </mc:Fallback>
      </mc:AlternateContent>
      <p:cxnSp>
        <p:nvCxnSpPr>
          <p:cNvPr id="17" name="Straight Arrow Connector 16">
            <a:extLst>
              <a:ext uri="{FF2B5EF4-FFF2-40B4-BE49-F238E27FC236}">
                <a16:creationId xmlns:a16="http://schemas.microsoft.com/office/drawing/2014/main" id="{02E67E48-3365-720C-7C8B-9292BA7298B1}"/>
              </a:ext>
            </a:extLst>
          </p:cNvPr>
          <p:cNvCxnSpPr>
            <a:cxnSpLocks/>
          </p:cNvCxnSpPr>
          <p:nvPr/>
        </p:nvCxnSpPr>
        <p:spPr>
          <a:xfrm>
            <a:off x="5808307" y="1327769"/>
            <a:ext cx="615027" cy="1108722"/>
          </a:xfrm>
          <a:prstGeom prst="straightConnector1">
            <a:avLst/>
          </a:prstGeom>
          <a:ln>
            <a:solidFill>
              <a:schemeClr val="tx1"/>
            </a:solidFill>
            <a:tailEnd type="triangle" w="sm" len="lg"/>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E71F9C2A-6542-7D66-05A0-D504293E38EC}"/>
              </a:ext>
            </a:extLst>
          </p:cNvPr>
          <p:cNvCxnSpPr>
            <a:cxnSpLocks/>
          </p:cNvCxnSpPr>
          <p:nvPr/>
        </p:nvCxnSpPr>
        <p:spPr>
          <a:xfrm flipV="1">
            <a:off x="5139426" y="1288473"/>
            <a:ext cx="539953" cy="992674"/>
          </a:xfrm>
          <a:prstGeom prst="straightConnector1">
            <a:avLst/>
          </a:prstGeom>
          <a:ln>
            <a:solidFill>
              <a:schemeClr val="tx1"/>
            </a:solidFill>
            <a:tailEnd type="triangle" w="sm" len="lg"/>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F45C0E9A-184E-E575-28DA-2F8C9C6C0715}"/>
              </a:ext>
            </a:extLst>
          </p:cNvPr>
          <p:cNvCxnSpPr>
            <a:cxnSpLocks/>
          </p:cNvCxnSpPr>
          <p:nvPr/>
        </p:nvCxnSpPr>
        <p:spPr>
          <a:xfrm flipV="1">
            <a:off x="5489805" y="3772990"/>
            <a:ext cx="1209645" cy="247437"/>
          </a:xfrm>
          <a:prstGeom prst="straightConnector1">
            <a:avLst/>
          </a:prstGeom>
          <a:ln>
            <a:solidFill>
              <a:schemeClr val="tx1"/>
            </a:solidFill>
            <a:tailEnd type="triangle" w="sm" len="lg"/>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524526A-B939-3232-D249-ACDCD8793B3E}"/>
                  </a:ext>
                </a:extLst>
              </p:cNvPr>
              <p:cNvSpPr txBox="1"/>
              <p:nvPr/>
            </p:nvSpPr>
            <p:spPr>
              <a:xfrm rot="20914126">
                <a:off x="5226834" y="3096303"/>
                <a:ext cx="1424300" cy="6301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a:solidFill>
                                <a:srgbClr val="0055A0"/>
                              </a:solidFill>
                              <a:latin typeface="Cambria Math" panose="02040503050406030204" pitchFamily="18" charset="0"/>
                              <a:ea typeface="Cambria Math" panose="02040503050406030204" pitchFamily="18" charset="0"/>
                            </a:rPr>
                          </m:ctrlPr>
                        </m:fPr>
                        <m:num>
                          <m:r>
                            <a:rPr lang="en-US" sz="2400" i="1">
                              <a:solidFill>
                                <a:srgbClr val="0055A0"/>
                              </a:solidFill>
                              <a:latin typeface="Cambria Math" panose="02040503050406030204" pitchFamily="18" charset="0"/>
                              <a:ea typeface="Cambria Math" panose="02040503050406030204" pitchFamily="18" charset="0"/>
                            </a:rPr>
                            <m:t>𝑝</m:t>
                          </m:r>
                        </m:num>
                        <m:den>
                          <m:r>
                            <a:rPr lang="en-US" sz="2400" i="1">
                              <a:solidFill>
                                <a:srgbClr val="0055A0"/>
                              </a:solidFill>
                              <a:latin typeface="Cambria Math" panose="02040503050406030204" pitchFamily="18" charset="0"/>
                              <a:ea typeface="Cambria Math" panose="02040503050406030204" pitchFamily="18" charset="0"/>
                            </a:rPr>
                            <m:t>𝑇</m:t>
                          </m:r>
                        </m:den>
                      </m:f>
                      <m:r>
                        <a:rPr lang="en-US" sz="2400" i="1">
                          <a:solidFill>
                            <a:srgbClr val="0055A0"/>
                          </a:solidFill>
                          <a:latin typeface="Cambria Math" panose="02040503050406030204" pitchFamily="18" charset="0"/>
                          <a:ea typeface="Cambria Math" panose="02040503050406030204" pitchFamily="18" charset="0"/>
                        </a:rPr>
                        <m:t>≈</m:t>
                      </m:r>
                      <m:r>
                        <a:rPr lang="en-US" sz="2400" i="1">
                          <a:solidFill>
                            <a:srgbClr val="0055A0"/>
                          </a:solidFill>
                          <a:latin typeface="Cambria Math" panose="02040503050406030204" pitchFamily="18" charset="0"/>
                          <a:ea typeface="Cambria Math" panose="02040503050406030204" pitchFamily="18" charset="0"/>
                        </a:rPr>
                        <m:t>𝑐𝑜𝑛𝑠𝑡</m:t>
                      </m:r>
                    </m:oMath>
                  </m:oMathPara>
                </a14:m>
                <a:endParaRPr lang="en-CH" sz="2400" dirty="0">
                  <a:solidFill>
                    <a:srgbClr val="0055A0"/>
                  </a:solidFill>
                  <a:latin typeface="Arial"/>
                </a:endParaRPr>
              </a:p>
            </p:txBody>
          </p:sp>
        </mc:Choice>
        <mc:Fallback xmlns="">
          <p:sp>
            <p:nvSpPr>
              <p:cNvPr id="24" name="TextBox 23">
                <a:extLst>
                  <a:ext uri="{FF2B5EF4-FFF2-40B4-BE49-F238E27FC236}">
                    <a16:creationId xmlns:a16="http://schemas.microsoft.com/office/drawing/2014/main" id="{2524526A-B939-3232-D249-ACDCD8793B3E}"/>
                  </a:ext>
                </a:extLst>
              </p:cNvPr>
              <p:cNvSpPr txBox="1">
                <a:spLocks noRot="1" noChangeAspect="1" noMove="1" noResize="1" noEditPoints="1" noAdjustHandles="1" noChangeArrowheads="1" noChangeShapeType="1" noTextEdit="1"/>
              </p:cNvSpPr>
              <p:nvPr/>
            </p:nvSpPr>
            <p:spPr>
              <a:xfrm rot="20914126">
                <a:off x="5226834" y="3096303"/>
                <a:ext cx="1424300" cy="630109"/>
              </a:xfrm>
              <a:prstGeom prst="rect">
                <a:avLst/>
              </a:prstGeom>
              <a:blipFill>
                <a:blip r:embed="rId8"/>
                <a:stretch>
                  <a:fillRect/>
                </a:stretch>
              </a:blipFill>
            </p:spPr>
            <p:txBody>
              <a:bodyPr/>
              <a:lstStyle/>
              <a:p>
                <a:r>
                  <a:rPr lang="en-IE">
                    <a:noFill/>
                  </a:rPr>
                  <a:t> </a:t>
                </a:r>
              </a:p>
            </p:txBody>
          </p:sp>
        </mc:Fallback>
      </mc:AlternateContent>
    </p:spTree>
    <p:extLst>
      <p:ext uri="{BB962C8B-B14F-4D97-AF65-F5344CB8AC3E}">
        <p14:creationId xmlns:p14="http://schemas.microsoft.com/office/powerpoint/2010/main" val="52705792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Chart, line chart&#10;&#10;Description automatically generated">
            <a:extLst>
              <a:ext uri="{FF2B5EF4-FFF2-40B4-BE49-F238E27FC236}">
                <a16:creationId xmlns:a16="http://schemas.microsoft.com/office/drawing/2014/main" id="{99E7624C-E319-05DC-39DA-E60D2C7BF1A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60326" y="1053785"/>
            <a:ext cx="4534300" cy="3960000"/>
          </a:xfrm>
          <a:prstGeom prst="rect">
            <a:avLst/>
          </a:prstGeom>
        </p:spPr>
      </p:pic>
      <p:pic>
        <p:nvPicPr>
          <p:cNvPr id="6" name="Picture 5" descr="Chart, line chart&#10;&#10;Description automatically generated">
            <a:extLst>
              <a:ext uri="{FF2B5EF4-FFF2-40B4-BE49-F238E27FC236}">
                <a16:creationId xmlns:a16="http://schemas.microsoft.com/office/drawing/2014/main" id="{2E807FA8-45DE-FD8B-3C93-EF352C33EAB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42225" y="1053785"/>
            <a:ext cx="4531410" cy="3960000"/>
          </a:xfrm>
          <a:prstGeom prst="rect">
            <a:avLst/>
          </a:prstGeom>
        </p:spPr>
      </p:pic>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US" dirty="0"/>
              <a:t>Optimal cooling conditions</a:t>
            </a:r>
            <a:endParaRPr lang="it-IT" dirty="0"/>
          </a:p>
        </p:txBody>
      </p:sp>
      <p:sp>
        <p:nvSpPr>
          <p:cNvPr id="18" name="Content Placeholder 17">
            <a:extLst>
              <a:ext uri="{FF2B5EF4-FFF2-40B4-BE49-F238E27FC236}">
                <a16:creationId xmlns:a16="http://schemas.microsoft.com/office/drawing/2014/main" id="{D772AF90-B97B-D7C0-DEA6-138015264B61}"/>
              </a:ext>
            </a:extLst>
          </p:cNvPr>
          <p:cNvSpPr>
            <a:spLocks noGrp="1"/>
          </p:cNvSpPr>
          <p:nvPr>
            <p:ph idx="1"/>
          </p:nvPr>
        </p:nvSpPr>
        <p:spPr>
          <a:xfrm>
            <a:off x="1981200" y="4989798"/>
            <a:ext cx="8226854" cy="1164422"/>
          </a:xfrm>
        </p:spPr>
        <p:txBody>
          <a:bodyPr>
            <a:normAutofit fontScale="70000" lnSpcReduction="20000"/>
          </a:bodyPr>
          <a:lstStyle/>
          <a:p>
            <a:r>
              <a:rPr lang="en-US" dirty="0"/>
              <a:t>Compared to typical conditions at 4.5 K, o</a:t>
            </a:r>
            <a:r>
              <a:rPr lang="en-CH" dirty="0"/>
              <a:t>peration at 20 K implies</a:t>
            </a:r>
          </a:p>
          <a:p>
            <a:pPr lvl="1"/>
            <a:r>
              <a:rPr lang="en-US" dirty="0"/>
              <a:t>H</a:t>
            </a:r>
            <a:r>
              <a:rPr lang="en-CH" dirty="0"/>
              <a:t>igh pressure, o(20) bar</a:t>
            </a:r>
          </a:p>
          <a:p>
            <a:pPr lvl="1"/>
            <a:r>
              <a:rPr lang="en-US" dirty="0"/>
              <a:t>L</a:t>
            </a:r>
            <a:r>
              <a:rPr lang="en-CH" dirty="0"/>
              <a:t>arge temperature increase, o(3) K</a:t>
            </a:r>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56</a:t>
            </a:fld>
            <a:endParaRPr lang="en-US" dirty="0">
              <a:solidFill>
                <a:srgbClr val="0055A0">
                  <a:tint val="75000"/>
                </a:srgbClr>
              </a:solidFill>
              <a:latin typeface="Arial"/>
            </a:endParaRPr>
          </a:p>
        </p:txBody>
      </p:sp>
      <p:sp>
        <p:nvSpPr>
          <p:cNvPr id="8" name="TextBox 7">
            <a:extLst>
              <a:ext uri="{FF2B5EF4-FFF2-40B4-BE49-F238E27FC236}">
                <a16:creationId xmlns:a16="http://schemas.microsoft.com/office/drawing/2014/main" id="{9E99C145-4711-4AD4-CF8C-D665A7053444}"/>
              </a:ext>
            </a:extLst>
          </p:cNvPr>
          <p:cNvSpPr txBox="1"/>
          <p:nvPr/>
        </p:nvSpPr>
        <p:spPr>
          <a:xfrm>
            <a:off x="4463245" y="1764611"/>
            <a:ext cx="1161536" cy="369332"/>
          </a:xfrm>
          <a:prstGeom prst="rect">
            <a:avLst/>
          </a:prstGeom>
          <a:noFill/>
        </p:spPr>
        <p:txBody>
          <a:bodyPr wrap="none" rtlCol="0">
            <a:spAutoFit/>
          </a:bodyPr>
          <a:lstStyle/>
          <a:p>
            <a:r>
              <a:rPr lang="en-CH" dirty="0">
                <a:solidFill>
                  <a:srgbClr val="FF0000"/>
                </a:solidFill>
                <a:latin typeface="Symbol" pitchFamily="2" charset="2"/>
              </a:rPr>
              <a:t>D</a:t>
            </a:r>
            <a:r>
              <a:rPr lang="en-CH" dirty="0">
                <a:solidFill>
                  <a:srgbClr val="FF0000"/>
                </a:solidFill>
                <a:latin typeface="Arial"/>
              </a:rPr>
              <a:t>T = 1 K </a:t>
            </a:r>
          </a:p>
        </p:txBody>
      </p:sp>
      <p:sp>
        <p:nvSpPr>
          <p:cNvPr id="9" name="TextBox 8">
            <a:extLst>
              <a:ext uri="{FF2B5EF4-FFF2-40B4-BE49-F238E27FC236}">
                <a16:creationId xmlns:a16="http://schemas.microsoft.com/office/drawing/2014/main" id="{7D57C490-766D-748C-F6DD-953281B07B09}"/>
              </a:ext>
            </a:extLst>
          </p:cNvPr>
          <p:cNvSpPr txBox="1"/>
          <p:nvPr/>
        </p:nvSpPr>
        <p:spPr>
          <a:xfrm>
            <a:off x="6989804" y="2005204"/>
            <a:ext cx="1161536" cy="369332"/>
          </a:xfrm>
          <a:prstGeom prst="rect">
            <a:avLst/>
          </a:prstGeom>
          <a:noFill/>
        </p:spPr>
        <p:txBody>
          <a:bodyPr wrap="none" rtlCol="0">
            <a:spAutoFit/>
          </a:bodyPr>
          <a:lstStyle/>
          <a:p>
            <a:r>
              <a:rPr lang="en-CH" dirty="0">
                <a:solidFill>
                  <a:srgbClr val="FF0000"/>
                </a:solidFill>
                <a:latin typeface="Symbol" pitchFamily="2" charset="2"/>
              </a:rPr>
              <a:t>D</a:t>
            </a:r>
            <a:r>
              <a:rPr lang="en-CH" dirty="0">
                <a:solidFill>
                  <a:srgbClr val="FF0000"/>
                </a:solidFill>
                <a:latin typeface="Arial"/>
              </a:rPr>
              <a:t>T = 1 K </a:t>
            </a:r>
          </a:p>
        </p:txBody>
      </p:sp>
      <p:sp>
        <p:nvSpPr>
          <p:cNvPr id="10" name="TextBox 9">
            <a:extLst>
              <a:ext uri="{FF2B5EF4-FFF2-40B4-BE49-F238E27FC236}">
                <a16:creationId xmlns:a16="http://schemas.microsoft.com/office/drawing/2014/main" id="{447DEE53-8275-78B9-7670-095B237E16E1}"/>
              </a:ext>
            </a:extLst>
          </p:cNvPr>
          <p:cNvSpPr txBox="1"/>
          <p:nvPr/>
        </p:nvSpPr>
        <p:spPr>
          <a:xfrm>
            <a:off x="4476069" y="2701693"/>
            <a:ext cx="1135888" cy="369332"/>
          </a:xfrm>
          <a:prstGeom prst="rect">
            <a:avLst/>
          </a:prstGeom>
          <a:noFill/>
        </p:spPr>
        <p:txBody>
          <a:bodyPr wrap="none" rtlCol="0">
            <a:spAutoFit/>
          </a:bodyPr>
          <a:lstStyle/>
          <a:p>
            <a:r>
              <a:rPr lang="en-CH" dirty="0">
                <a:solidFill>
                  <a:srgbClr val="7030A0"/>
                </a:solidFill>
                <a:latin typeface="Symbol" pitchFamily="2" charset="2"/>
              </a:rPr>
              <a:t>D</a:t>
            </a:r>
            <a:r>
              <a:rPr lang="en-CH" dirty="0">
                <a:solidFill>
                  <a:srgbClr val="7030A0"/>
                </a:solidFill>
                <a:latin typeface="Arial"/>
              </a:rPr>
              <a:t>T = 3 K </a:t>
            </a:r>
          </a:p>
        </p:txBody>
      </p:sp>
      <p:sp>
        <p:nvSpPr>
          <p:cNvPr id="11" name="TextBox 10">
            <a:extLst>
              <a:ext uri="{FF2B5EF4-FFF2-40B4-BE49-F238E27FC236}">
                <a16:creationId xmlns:a16="http://schemas.microsoft.com/office/drawing/2014/main" id="{CDE3277B-F0B5-8E33-6780-54D438256D25}"/>
              </a:ext>
            </a:extLst>
          </p:cNvPr>
          <p:cNvSpPr txBox="1"/>
          <p:nvPr/>
        </p:nvSpPr>
        <p:spPr>
          <a:xfrm>
            <a:off x="7002628" y="3161606"/>
            <a:ext cx="1135888" cy="369332"/>
          </a:xfrm>
          <a:prstGeom prst="rect">
            <a:avLst/>
          </a:prstGeom>
          <a:noFill/>
        </p:spPr>
        <p:txBody>
          <a:bodyPr wrap="none" rtlCol="0">
            <a:spAutoFit/>
          </a:bodyPr>
          <a:lstStyle/>
          <a:p>
            <a:r>
              <a:rPr lang="en-CH" dirty="0">
                <a:solidFill>
                  <a:srgbClr val="7030A0"/>
                </a:solidFill>
                <a:latin typeface="Symbol" pitchFamily="2" charset="2"/>
              </a:rPr>
              <a:t>D</a:t>
            </a:r>
            <a:r>
              <a:rPr lang="en-CH" dirty="0">
                <a:solidFill>
                  <a:srgbClr val="7030A0"/>
                </a:solidFill>
                <a:latin typeface="Arial"/>
              </a:rPr>
              <a:t>T = 3 K </a:t>
            </a:r>
          </a:p>
        </p:txBody>
      </p:sp>
      <p:sp>
        <p:nvSpPr>
          <p:cNvPr id="12" name="TextBox 11">
            <a:extLst>
              <a:ext uri="{FF2B5EF4-FFF2-40B4-BE49-F238E27FC236}">
                <a16:creationId xmlns:a16="http://schemas.microsoft.com/office/drawing/2014/main" id="{DBE9B7E9-E235-A5A9-EAB1-9907562C425A}"/>
              </a:ext>
            </a:extLst>
          </p:cNvPr>
          <p:cNvSpPr txBox="1"/>
          <p:nvPr/>
        </p:nvSpPr>
        <p:spPr>
          <a:xfrm>
            <a:off x="4476069" y="3590754"/>
            <a:ext cx="1135888" cy="369332"/>
          </a:xfrm>
          <a:prstGeom prst="rect">
            <a:avLst/>
          </a:prstGeom>
          <a:noFill/>
        </p:spPr>
        <p:txBody>
          <a:bodyPr wrap="none" rtlCol="0">
            <a:spAutoFit/>
          </a:bodyPr>
          <a:lstStyle/>
          <a:p>
            <a:r>
              <a:rPr lang="en-CH" dirty="0">
                <a:solidFill>
                  <a:srgbClr val="0055A0"/>
                </a:solidFill>
                <a:latin typeface="Symbol" pitchFamily="2" charset="2"/>
              </a:rPr>
              <a:t>D</a:t>
            </a:r>
            <a:r>
              <a:rPr lang="en-CH" dirty="0">
                <a:solidFill>
                  <a:srgbClr val="0055A0"/>
                </a:solidFill>
                <a:latin typeface="Arial"/>
              </a:rPr>
              <a:t>T = 5 K </a:t>
            </a:r>
          </a:p>
        </p:txBody>
      </p:sp>
      <p:sp>
        <p:nvSpPr>
          <p:cNvPr id="13" name="TextBox 12">
            <a:extLst>
              <a:ext uri="{FF2B5EF4-FFF2-40B4-BE49-F238E27FC236}">
                <a16:creationId xmlns:a16="http://schemas.microsoft.com/office/drawing/2014/main" id="{884B3B53-F273-409C-EED8-45062AAB7608}"/>
              </a:ext>
            </a:extLst>
          </p:cNvPr>
          <p:cNvSpPr txBox="1"/>
          <p:nvPr/>
        </p:nvSpPr>
        <p:spPr>
          <a:xfrm>
            <a:off x="7002628" y="3719356"/>
            <a:ext cx="1135888" cy="369332"/>
          </a:xfrm>
          <a:prstGeom prst="rect">
            <a:avLst/>
          </a:prstGeom>
          <a:noFill/>
        </p:spPr>
        <p:txBody>
          <a:bodyPr wrap="none" rtlCol="0">
            <a:spAutoFit/>
          </a:bodyPr>
          <a:lstStyle/>
          <a:p>
            <a:r>
              <a:rPr lang="en-CH" dirty="0">
                <a:solidFill>
                  <a:srgbClr val="0055A0"/>
                </a:solidFill>
                <a:latin typeface="Symbol" pitchFamily="2" charset="2"/>
              </a:rPr>
              <a:t>D</a:t>
            </a:r>
            <a:r>
              <a:rPr lang="en-CH" dirty="0">
                <a:solidFill>
                  <a:srgbClr val="0055A0"/>
                </a:solidFill>
                <a:latin typeface="Arial"/>
              </a:rPr>
              <a:t>T = 5 K </a:t>
            </a:r>
          </a:p>
        </p:txBody>
      </p:sp>
      <p:sp>
        <p:nvSpPr>
          <p:cNvPr id="14" name="TextBox 13">
            <a:extLst>
              <a:ext uri="{FF2B5EF4-FFF2-40B4-BE49-F238E27FC236}">
                <a16:creationId xmlns:a16="http://schemas.microsoft.com/office/drawing/2014/main" id="{DFE67B08-FF53-C384-3A51-E7EB8DABE30C}"/>
              </a:ext>
            </a:extLst>
          </p:cNvPr>
          <p:cNvSpPr txBox="1"/>
          <p:nvPr/>
        </p:nvSpPr>
        <p:spPr>
          <a:xfrm>
            <a:off x="2511449" y="3684409"/>
            <a:ext cx="1146468" cy="646331"/>
          </a:xfrm>
          <a:prstGeom prst="rect">
            <a:avLst/>
          </a:prstGeom>
          <a:noFill/>
        </p:spPr>
        <p:txBody>
          <a:bodyPr wrap="none" rtlCol="0">
            <a:spAutoFit/>
          </a:bodyPr>
          <a:lstStyle/>
          <a:p>
            <a:r>
              <a:rPr lang="en-CH" dirty="0">
                <a:solidFill>
                  <a:srgbClr val="0055A0"/>
                </a:solidFill>
                <a:latin typeface="Arial"/>
              </a:rPr>
              <a:t>150 W</a:t>
            </a:r>
          </a:p>
          <a:p>
            <a:r>
              <a:rPr lang="en-CH" dirty="0">
                <a:solidFill>
                  <a:srgbClr val="0055A0"/>
                </a:solidFill>
                <a:latin typeface="Arial"/>
              </a:rPr>
              <a:t>20 K inlet</a:t>
            </a:r>
          </a:p>
        </p:txBody>
      </p:sp>
      <p:sp>
        <p:nvSpPr>
          <p:cNvPr id="15" name="TextBox 14">
            <a:extLst>
              <a:ext uri="{FF2B5EF4-FFF2-40B4-BE49-F238E27FC236}">
                <a16:creationId xmlns:a16="http://schemas.microsoft.com/office/drawing/2014/main" id="{2A65F351-DE99-5D67-E5ED-A872F1023406}"/>
              </a:ext>
            </a:extLst>
          </p:cNvPr>
          <p:cNvSpPr txBox="1"/>
          <p:nvPr/>
        </p:nvSpPr>
        <p:spPr>
          <a:xfrm>
            <a:off x="6955861" y="1182065"/>
            <a:ext cx="1467068" cy="646331"/>
          </a:xfrm>
          <a:prstGeom prst="rect">
            <a:avLst/>
          </a:prstGeom>
          <a:noFill/>
        </p:spPr>
        <p:txBody>
          <a:bodyPr wrap="none" rtlCol="0">
            <a:spAutoFit/>
          </a:bodyPr>
          <a:lstStyle/>
          <a:p>
            <a:r>
              <a:rPr lang="en-CH" dirty="0">
                <a:solidFill>
                  <a:srgbClr val="0055A0"/>
                </a:solidFill>
                <a:latin typeface="Arial"/>
              </a:rPr>
              <a:t>150 W</a:t>
            </a:r>
          </a:p>
          <a:p>
            <a:r>
              <a:rPr lang="en-CH" dirty="0">
                <a:solidFill>
                  <a:srgbClr val="0055A0"/>
                </a:solidFill>
                <a:latin typeface="Arial"/>
              </a:rPr>
              <a:t>20 bar outlet</a:t>
            </a:r>
          </a:p>
        </p:txBody>
      </p:sp>
      <p:sp>
        <p:nvSpPr>
          <p:cNvPr id="19" name="Oval 18">
            <a:extLst>
              <a:ext uri="{FF2B5EF4-FFF2-40B4-BE49-F238E27FC236}">
                <a16:creationId xmlns:a16="http://schemas.microsoft.com/office/drawing/2014/main" id="{D92C8FCB-DDDA-4F12-71D4-E413AAFCA38D}"/>
              </a:ext>
            </a:extLst>
          </p:cNvPr>
          <p:cNvSpPr/>
          <p:nvPr/>
        </p:nvSpPr>
        <p:spPr>
          <a:xfrm>
            <a:off x="5715856" y="3052751"/>
            <a:ext cx="378771" cy="49049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21" name="Oval 20">
            <a:extLst>
              <a:ext uri="{FF2B5EF4-FFF2-40B4-BE49-F238E27FC236}">
                <a16:creationId xmlns:a16="http://schemas.microsoft.com/office/drawing/2014/main" id="{004072D1-99A3-E096-06AD-34D5E5BA2FB4}"/>
              </a:ext>
            </a:extLst>
          </p:cNvPr>
          <p:cNvSpPr/>
          <p:nvPr/>
        </p:nvSpPr>
        <p:spPr>
          <a:xfrm>
            <a:off x="9703553" y="2672504"/>
            <a:ext cx="378771" cy="49049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Tree>
    <p:extLst>
      <p:ext uri="{BB962C8B-B14F-4D97-AF65-F5344CB8AC3E}">
        <p14:creationId xmlns:p14="http://schemas.microsoft.com/office/powerpoint/2010/main" val="20709746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a:extLst>
              <a:ext uri="{FF2B5EF4-FFF2-40B4-BE49-F238E27FC236}">
                <a16:creationId xmlns:a16="http://schemas.microsoft.com/office/drawing/2014/main" id="{2896E527-EAED-9721-4410-A60C01927549}"/>
              </a:ext>
            </a:extLst>
          </p:cNvPr>
          <p:cNvSpPr txBox="1"/>
          <p:nvPr/>
        </p:nvSpPr>
        <p:spPr>
          <a:xfrm>
            <a:off x="1522027" y="5375168"/>
            <a:ext cx="1032137" cy="646331"/>
          </a:xfrm>
          <a:prstGeom prst="rect">
            <a:avLst/>
          </a:prstGeom>
          <a:noFill/>
        </p:spPr>
        <p:txBody>
          <a:bodyPr wrap="square" rtlCol="0">
            <a:spAutoFit/>
          </a:bodyPr>
          <a:lstStyle/>
          <a:p>
            <a:pPr algn="ctr"/>
            <a:r>
              <a:rPr lang="en-US" dirty="0">
                <a:solidFill>
                  <a:srgbClr val="FF0000"/>
                </a:solidFill>
                <a:latin typeface="Arial"/>
              </a:rPr>
              <a:t>P</a:t>
            </a:r>
            <a:r>
              <a:rPr lang="en-CH" dirty="0">
                <a:solidFill>
                  <a:srgbClr val="FF0000"/>
                </a:solidFill>
                <a:latin typeface="Arial"/>
              </a:rPr>
              <a:t>roton beam</a:t>
            </a:r>
          </a:p>
        </p:txBody>
      </p:sp>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Cooling</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57</a:t>
            </a:fld>
            <a:endParaRPr lang="en-US" dirty="0">
              <a:solidFill>
                <a:srgbClr val="0055A0">
                  <a:tint val="75000"/>
                </a:srgbClr>
              </a:solidFill>
              <a:latin typeface="Arial"/>
            </a:endParaRPr>
          </a:p>
        </p:txBody>
      </p:sp>
      <p:pic>
        <p:nvPicPr>
          <p:cNvPr id="5" name="Picture 4" descr="Chart&#10;&#10;Description automatically generated">
            <a:extLst>
              <a:ext uri="{FF2B5EF4-FFF2-40B4-BE49-F238E27FC236}">
                <a16:creationId xmlns:a16="http://schemas.microsoft.com/office/drawing/2014/main" id="{DD562DA6-A1E0-CE46-C32B-1E5EB000103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943888" y="419342"/>
            <a:ext cx="4244744" cy="2700000"/>
          </a:xfrm>
          <a:prstGeom prst="rect">
            <a:avLst/>
          </a:prstGeom>
        </p:spPr>
      </p:pic>
      <p:pic>
        <p:nvPicPr>
          <p:cNvPr id="7" name="Picture 6" descr="Chart&#10;&#10;Description automatically generated">
            <a:extLst>
              <a:ext uri="{FF2B5EF4-FFF2-40B4-BE49-F238E27FC236}">
                <a16:creationId xmlns:a16="http://schemas.microsoft.com/office/drawing/2014/main" id="{28194491-C7B4-225D-780A-E285F8657F66}"/>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887312" y="3380956"/>
            <a:ext cx="4357896" cy="2700000"/>
          </a:xfrm>
          <a:prstGeom prst="rect">
            <a:avLst/>
          </a:prstGeom>
        </p:spPr>
      </p:pic>
      <p:pic>
        <p:nvPicPr>
          <p:cNvPr id="9" name="Picture 8">
            <a:extLst>
              <a:ext uri="{FF2B5EF4-FFF2-40B4-BE49-F238E27FC236}">
                <a16:creationId xmlns:a16="http://schemas.microsoft.com/office/drawing/2014/main" id="{28422ED3-A2D6-0139-5113-11E18F7DB2BA}"/>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r="11095"/>
          <a:stretch/>
        </p:blipFill>
        <p:spPr>
          <a:xfrm>
            <a:off x="1635283" y="947784"/>
            <a:ext cx="4332899" cy="2705354"/>
          </a:xfrm>
          <a:prstGeom prst="rect">
            <a:avLst/>
          </a:prstGeom>
        </p:spPr>
      </p:pic>
      <p:sp>
        <p:nvSpPr>
          <p:cNvPr id="10" name="TextBox 9">
            <a:extLst>
              <a:ext uri="{FF2B5EF4-FFF2-40B4-BE49-F238E27FC236}">
                <a16:creationId xmlns:a16="http://schemas.microsoft.com/office/drawing/2014/main" id="{F1B409C7-B92E-C549-3760-27440A01248C}"/>
              </a:ext>
            </a:extLst>
          </p:cNvPr>
          <p:cNvSpPr txBox="1"/>
          <p:nvPr/>
        </p:nvSpPr>
        <p:spPr>
          <a:xfrm>
            <a:off x="2700431" y="5830743"/>
            <a:ext cx="3020832" cy="307777"/>
          </a:xfrm>
          <a:prstGeom prst="rect">
            <a:avLst/>
          </a:prstGeom>
          <a:noFill/>
        </p:spPr>
        <p:txBody>
          <a:bodyPr wrap="square" rtlCol="0">
            <a:spAutoFit/>
          </a:bodyPr>
          <a:lstStyle/>
          <a:p>
            <a:pPr algn="r"/>
            <a:r>
              <a:rPr lang="en-CH" sz="1400" dirty="0">
                <a:solidFill>
                  <a:srgbClr val="0055A0"/>
                </a:solidFill>
                <a:latin typeface="Arial"/>
              </a:rPr>
              <a:t>D. Calzolari and A. Lechner, CERN</a:t>
            </a:r>
          </a:p>
        </p:txBody>
      </p:sp>
      <p:sp>
        <p:nvSpPr>
          <p:cNvPr id="11" name="TextBox 10">
            <a:extLst>
              <a:ext uri="{FF2B5EF4-FFF2-40B4-BE49-F238E27FC236}">
                <a16:creationId xmlns:a16="http://schemas.microsoft.com/office/drawing/2014/main" id="{ED1C2DFC-6213-1FDC-84C6-0A22F3087DC0}"/>
              </a:ext>
            </a:extLst>
          </p:cNvPr>
          <p:cNvSpPr txBox="1"/>
          <p:nvPr/>
        </p:nvSpPr>
        <p:spPr>
          <a:xfrm>
            <a:off x="7061423" y="2821030"/>
            <a:ext cx="2310248" cy="307777"/>
          </a:xfrm>
          <a:prstGeom prst="rect">
            <a:avLst/>
          </a:prstGeom>
          <a:solidFill>
            <a:schemeClr val="bg1"/>
          </a:solidFill>
        </p:spPr>
        <p:txBody>
          <a:bodyPr wrap="square" rtlCol="0">
            <a:spAutoFit/>
          </a:bodyPr>
          <a:lstStyle/>
          <a:p>
            <a:r>
              <a:rPr lang="en-US" sz="1400" dirty="0">
                <a:solidFill>
                  <a:srgbClr val="4D4D4D">
                    <a:lumMod val="50000"/>
                  </a:srgbClr>
                </a:solidFill>
                <a:latin typeface="Courier" pitchFamily="2" charset="0"/>
              </a:rPr>
              <a:t>D</a:t>
            </a:r>
            <a:r>
              <a:rPr lang="en-CH" sz="1400" dirty="0">
                <a:solidFill>
                  <a:srgbClr val="4D4D4D">
                    <a:lumMod val="50000"/>
                  </a:srgbClr>
                </a:solidFill>
                <a:latin typeface="Arial"/>
              </a:rPr>
              <a:t>ouble pancake length (m)</a:t>
            </a:r>
          </a:p>
        </p:txBody>
      </p:sp>
      <p:sp>
        <p:nvSpPr>
          <p:cNvPr id="12" name="TextBox 11">
            <a:extLst>
              <a:ext uri="{FF2B5EF4-FFF2-40B4-BE49-F238E27FC236}">
                <a16:creationId xmlns:a16="http://schemas.microsoft.com/office/drawing/2014/main" id="{24D45E66-E8E7-460E-6D3B-A8CBDD33A79B}"/>
              </a:ext>
            </a:extLst>
          </p:cNvPr>
          <p:cNvSpPr txBox="1"/>
          <p:nvPr/>
        </p:nvSpPr>
        <p:spPr>
          <a:xfrm>
            <a:off x="8452076" y="2166441"/>
            <a:ext cx="1120820" cy="369332"/>
          </a:xfrm>
          <a:prstGeom prst="rect">
            <a:avLst/>
          </a:prstGeom>
          <a:noFill/>
        </p:spPr>
        <p:txBody>
          <a:bodyPr wrap="square" rtlCol="0">
            <a:spAutoFit/>
          </a:bodyPr>
          <a:lstStyle/>
          <a:p>
            <a:r>
              <a:rPr lang="en-US" dirty="0">
                <a:solidFill>
                  <a:srgbClr val="0055A0"/>
                </a:solidFill>
                <a:latin typeface="Arial"/>
              </a:rPr>
              <a:t>13 layers</a:t>
            </a:r>
            <a:endParaRPr lang="en-CH" dirty="0">
              <a:solidFill>
                <a:srgbClr val="0055A0"/>
              </a:solidFill>
              <a:latin typeface="Arial"/>
            </a:endParaRPr>
          </a:p>
        </p:txBody>
      </p:sp>
      <p:sp>
        <p:nvSpPr>
          <p:cNvPr id="13" name="TextBox 12">
            <a:extLst>
              <a:ext uri="{FF2B5EF4-FFF2-40B4-BE49-F238E27FC236}">
                <a16:creationId xmlns:a16="http://schemas.microsoft.com/office/drawing/2014/main" id="{55D4625B-6662-792A-4F5B-4FFF2E106E2F}"/>
              </a:ext>
            </a:extLst>
          </p:cNvPr>
          <p:cNvSpPr txBox="1"/>
          <p:nvPr/>
        </p:nvSpPr>
        <p:spPr>
          <a:xfrm>
            <a:off x="6904496" y="2166441"/>
            <a:ext cx="1120820" cy="369332"/>
          </a:xfrm>
          <a:prstGeom prst="rect">
            <a:avLst/>
          </a:prstGeom>
          <a:noFill/>
        </p:spPr>
        <p:txBody>
          <a:bodyPr wrap="square" rtlCol="0">
            <a:spAutoFit/>
          </a:bodyPr>
          <a:lstStyle/>
          <a:p>
            <a:r>
              <a:rPr lang="en-US" dirty="0">
                <a:solidFill>
                  <a:srgbClr val="0055A0"/>
                </a:solidFill>
                <a:latin typeface="Arial"/>
              </a:rPr>
              <a:t>13 layers</a:t>
            </a:r>
            <a:endParaRPr lang="en-CH" dirty="0">
              <a:solidFill>
                <a:srgbClr val="0055A0"/>
              </a:solidFill>
              <a:latin typeface="Arial"/>
            </a:endParaRPr>
          </a:p>
        </p:txBody>
      </p:sp>
      <p:sp>
        <p:nvSpPr>
          <p:cNvPr id="14" name="TextBox 13">
            <a:extLst>
              <a:ext uri="{FF2B5EF4-FFF2-40B4-BE49-F238E27FC236}">
                <a16:creationId xmlns:a16="http://schemas.microsoft.com/office/drawing/2014/main" id="{629DAE52-F239-DC45-205C-945B20463ACE}"/>
              </a:ext>
            </a:extLst>
          </p:cNvPr>
          <p:cNvSpPr txBox="1"/>
          <p:nvPr/>
        </p:nvSpPr>
        <p:spPr>
          <a:xfrm rot="16200000">
            <a:off x="7326193" y="1408040"/>
            <a:ext cx="1787669" cy="369332"/>
          </a:xfrm>
          <a:prstGeom prst="rect">
            <a:avLst/>
          </a:prstGeom>
          <a:noFill/>
        </p:spPr>
        <p:txBody>
          <a:bodyPr wrap="none" rtlCol="0">
            <a:spAutoFit/>
          </a:bodyPr>
          <a:lstStyle/>
          <a:p>
            <a:r>
              <a:rPr lang="en-US" dirty="0">
                <a:solidFill>
                  <a:srgbClr val="0055A0"/>
                </a:solidFill>
                <a:latin typeface="Arial"/>
              </a:rPr>
              <a:t>Innermost turns</a:t>
            </a:r>
            <a:endParaRPr lang="en-CH" dirty="0">
              <a:solidFill>
                <a:srgbClr val="0055A0"/>
              </a:solidFill>
              <a:latin typeface="Arial"/>
            </a:endParaRPr>
          </a:p>
        </p:txBody>
      </p:sp>
      <p:cxnSp>
        <p:nvCxnSpPr>
          <p:cNvPr id="16" name="Straight Arrow Connector 15">
            <a:extLst>
              <a:ext uri="{FF2B5EF4-FFF2-40B4-BE49-F238E27FC236}">
                <a16:creationId xmlns:a16="http://schemas.microsoft.com/office/drawing/2014/main" id="{C8F29FE9-292A-319C-00C5-9D1028FF0825}"/>
              </a:ext>
            </a:extLst>
          </p:cNvPr>
          <p:cNvCxnSpPr>
            <a:cxnSpLocks/>
          </p:cNvCxnSpPr>
          <p:nvPr/>
        </p:nvCxnSpPr>
        <p:spPr>
          <a:xfrm>
            <a:off x="6518679" y="2520090"/>
            <a:ext cx="1728000" cy="0"/>
          </a:xfrm>
          <a:prstGeom prst="straightConnector1">
            <a:avLst/>
          </a:prstGeom>
          <a:ln>
            <a:solidFill>
              <a:schemeClr val="tx1"/>
            </a:solidFill>
            <a:headEnd type="triangle" w="sm" len="lg"/>
            <a:tailEnd type="triangle" w="sm" len="lg"/>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3620A5C9-F026-079A-6391-BB334379AAAD}"/>
              </a:ext>
            </a:extLst>
          </p:cNvPr>
          <p:cNvCxnSpPr>
            <a:cxnSpLocks/>
          </p:cNvCxnSpPr>
          <p:nvPr/>
        </p:nvCxnSpPr>
        <p:spPr>
          <a:xfrm>
            <a:off x="8227963" y="2520090"/>
            <a:ext cx="1764000" cy="0"/>
          </a:xfrm>
          <a:prstGeom prst="straightConnector1">
            <a:avLst/>
          </a:prstGeom>
          <a:ln>
            <a:solidFill>
              <a:schemeClr val="tx1"/>
            </a:solidFill>
            <a:headEnd type="triangle" w="sm" len="lg"/>
            <a:tailEnd type="triangle" w="sm" len="lg"/>
          </a:ln>
        </p:spPr>
        <p:style>
          <a:lnRef idx="1">
            <a:schemeClr val="accent2"/>
          </a:lnRef>
          <a:fillRef idx="0">
            <a:schemeClr val="accent2"/>
          </a:fillRef>
          <a:effectRef idx="0">
            <a:schemeClr val="accent2"/>
          </a:effectRef>
          <a:fontRef idx="minor">
            <a:schemeClr val="tx1"/>
          </a:fontRef>
        </p:style>
      </p:cxnSp>
      <p:sp>
        <p:nvSpPr>
          <p:cNvPr id="18" name="TextBox 17">
            <a:extLst>
              <a:ext uri="{FF2B5EF4-FFF2-40B4-BE49-F238E27FC236}">
                <a16:creationId xmlns:a16="http://schemas.microsoft.com/office/drawing/2014/main" id="{F4C044ED-D281-90F3-8D53-CA4EA37805B0}"/>
              </a:ext>
            </a:extLst>
          </p:cNvPr>
          <p:cNvSpPr txBox="1"/>
          <p:nvPr/>
        </p:nvSpPr>
        <p:spPr>
          <a:xfrm>
            <a:off x="8634649" y="638464"/>
            <a:ext cx="1256068" cy="646331"/>
          </a:xfrm>
          <a:prstGeom prst="rect">
            <a:avLst/>
          </a:prstGeom>
          <a:noFill/>
        </p:spPr>
        <p:txBody>
          <a:bodyPr wrap="square" rtlCol="0">
            <a:spAutoFit/>
          </a:bodyPr>
          <a:lstStyle/>
          <a:p>
            <a:pPr algn="r"/>
            <a:r>
              <a:rPr lang="en-CH" dirty="0">
                <a:solidFill>
                  <a:srgbClr val="0055A0"/>
                </a:solidFill>
                <a:latin typeface="Arial"/>
              </a:rPr>
              <a:t>total heat</a:t>
            </a:r>
          </a:p>
          <a:p>
            <a:pPr algn="r"/>
            <a:r>
              <a:rPr lang="en-CH" dirty="0">
                <a:solidFill>
                  <a:srgbClr val="0055A0"/>
                </a:solidFill>
                <a:latin typeface="Arial"/>
              </a:rPr>
              <a:t>150 W</a:t>
            </a:r>
          </a:p>
        </p:txBody>
      </p:sp>
      <p:sp>
        <p:nvSpPr>
          <p:cNvPr id="19" name="TextBox 18">
            <a:extLst>
              <a:ext uri="{FF2B5EF4-FFF2-40B4-BE49-F238E27FC236}">
                <a16:creationId xmlns:a16="http://schemas.microsoft.com/office/drawing/2014/main" id="{2ECD964D-DFBF-2758-2237-2B905B4D6927}"/>
              </a:ext>
            </a:extLst>
          </p:cNvPr>
          <p:cNvSpPr txBox="1"/>
          <p:nvPr/>
        </p:nvSpPr>
        <p:spPr>
          <a:xfrm>
            <a:off x="5296181" y="315298"/>
            <a:ext cx="920101" cy="646331"/>
          </a:xfrm>
          <a:prstGeom prst="rect">
            <a:avLst/>
          </a:prstGeom>
          <a:noFill/>
        </p:spPr>
        <p:txBody>
          <a:bodyPr wrap="square" rtlCol="0">
            <a:spAutoFit/>
          </a:bodyPr>
          <a:lstStyle/>
          <a:p>
            <a:pPr algn="r"/>
            <a:r>
              <a:rPr lang="en-CH" dirty="0">
                <a:solidFill>
                  <a:srgbClr val="0055A0"/>
                </a:solidFill>
                <a:latin typeface="Arial"/>
              </a:rPr>
              <a:t>2 W/m peak</a:t>
            </a:r>
          </a:p>
        </p:txBody>
      </p:sp>
      <p:sp>
        <p:nvSpPr>
          <p:cNvPr id="20" name="TextBox 19">
            <a:extLst>
              <a:ext uri="{FF2B5EF4-FFF2-40B4-BE49-F238E27FC236}">
                <a16:creationId xmlns:a16="http://schemas.microsoft.com/office/drawing/2014/main" id="{B7318A88-FD5A-05C8-54B5-05D964450665}"/>
              </a:ext>
            </a:extLst>
          </p:cNvPr>
          <p:cNvSpPr txBox="1"/>
          <p:nvPr/>
        </p:nvSpPr>
        <p:spPr>
          <a:xfrm>
            <a:off x="6782175" y="43363"/>
            <a:ext cx="3108543" cy="369332"/>
          </a:xfrm>
          <a:prstGeom prst="rect">
            <a:avLst/>
          </a:prstGeom>
          <a:noFill/>
        </p:spPr>
        <p:txBody>
          <a:bodyPr wrap="square" rtlCol="0">
            <a:spAutoFit/>
          </a:bodyPr>
          <a:lstStyle/>
          <a:p>
            <a:r>
              <a:rPr lang="en-CH" dirty="0">
                <a:solidFill>
                  <a:srgbClr val="0055A0"/>
                </a:solidFill>
                <a:latin typeface="Arial"/>
              </a:rPr>
              <a:t>NOTE: time stucture ignored</a:t>
            </a:r>
          </a:p>
        </p:txBody>
      </p:sp>
      <p:sp>
        <p:nvSpPr>
          <p:cNvPr id="22" name="TextBox 21">
            <a:extLst>
              <a:ext uri="{FF2B5EF4-FFF2-40B4-BE49-F238E27FC236}">
                <a16:creationId xmlns:a16="http://schemas.microsoft.com/office/drawing/2014/main" id="{288C2DE9-BF5A-6933-81A5-A12EF89BF8B1}"/>
              </a:ext>
            </a:extLst>
          </p:cNvPr>
          <p:cNvSpPr txBox="1"/>
          <p:nvPr/>
        </p:nvSpPr>
        <p:spPr>
          <a:xfrm>
            <a:off x="7181321" y="5818404"/>
            <a:ext cx="2310248" cy="307777"/>
          </a:xfrm>
          <a:prstGeom prst="rect">
            <a:avLst/>
          </a:prstGeom>
          <a:solidFill>
            <a:schemeClr val="bg1"/>
          </a:solidFill>
        </p:spPr>
        <p:txBody>
          <a:bodyPr wrap="square" rtlCol="0">
            <a:spAutoFit/>
          </a:bodyPr>
          <a:lstStyle/>
          <a:p>
            <a:r>
              <a:rPr lang="en-US" sz="1400" dirty="0">
                <a:solidFill>
                  <a:srgbClr val="4D4D4D">
                    <a:lumMod val="50000"/>
                  </a:srgbClr>
                </a:solidFill>
                <a:latin typeface="Courier" pitchFamily="2" charset="0"/>
              </a:rPr>
              <a:t>D</a:t>
            </a:r>
            <a:r>
              <a:rPr lang="en-CH" sz="1400" dirty="0">
                <a:solidFill>
                  <a:srgbClr val="4D4D4D">
                    <a:lumMod val="50000"/>
                  </a:srgbClr>
                </a:solidFill>
                <a:latin typeface="Arial"/>
              </a:rPr>
              <a:t>ouble pancake length (m)</a:t>
            </a:r>
          </a:p>
        </p:txBody>
      </p:sp>
      <p:sp>
        <p:nvSpPr>
          <p:cNvPr id="24" name="TextBox 23">
            <a:extLst>
              <a:ext uri="{FF2B5EF4-FFF2-40B4-BE49-F238E27FC236}">
                <a16:creationId xmlns:a16="http://schemas.microsoft.com/office/drawing/2014/main" id="{B4438984-FFA9-2284-AB65-CB5F3ABFD6F5}"/>
              </a:ext>
            </a:extLst>
          </p:cNvPr>
          <p:cNvSpPr txBox="1"/>
          <p:nvPr/>
        </p:nvSpPr>
        <p:spPr>
          <a:xfrm>
            <a:off x="9679982" y="2919150"/>
            <a:ext cx="666001" cy="646331"/>
          </a:xfrm>
          <a:prstGeom prst="rect">
            <a:avLst/>
          </a:prstGeom>
          <a:noFill/>
        </p:spPr>
        <p:txBody>
          <a:bodyPr wrap="square" rtlCol="0">
            <a:spAutoFit/>
          </a:bodyPr>
          <a:lstStyle/>
          <a:p>
            <a:r>
              <a:rPr lang="en-US" dirty="0">
                <a:solidFill>
                  <a:srgbClr val="0055A0"/>
                </a:solidFill>
                <a:latin typeface="Arial"/>
              </a:rPr>
              <a:t>L</a:t>
            </a:r>
            <a:r>
              <a:rPr lang="en-CH" dirty="0">
                <a:solidFill>
                  <a:srgbClr val="0055A0"/>
                </a:solidFill>
                <a:latin typeface="Arial"/>
              </a:rPr>
              <a:t>ow field</a:t>
            </a:r>
          </a:p>
        </p:txBody>
      </p:sp>
      <p:sp>
        <p:nvSpPr>
          <p:cNvPr id="27" name="TextBox 26">
            <a:extLst>
              <a:ext uri="{FF2B5EF4-FFF2-40B4-BE49-F238E27FC236}">
                <a16:creationId xmlns:a16="http://schemas.microsoft.com/office/drawing/2014/main" id="{74F052F0-C8F7-2E35-2DE9-471B829A6578}"/>
              </a:ext>
            </a:extLst>
          </p:cNvPr>
          <p:cNvSpPr txBox="1"/>
          <p:nvPr/>
        </p:nvSpPr>
        <p:spPr>
          <a:xfrm>
            <a:off x="6103339" y="2919150"/>
            <a:ext cx="666001" cy="646331"/>
          </a:xfrm>
          <a:prstGeom prst="rect">
            <a:avLst/>
          </a:prstGeom>
          <a:noFill/>
        </p:spPr>
        <p:txBody>
          <a:bodyPr wrap="square" rtlCol="0">
            <a:spAutoFit/>
          </a:bodyPr>
          <a:lstStyle/>
          <a:p>
            <a:r>
              <a:rPr lang="en-US" dirty="0">
                <a:solidFill>
                  <a:srgbClr val="0055A0"/>
                </a:solidFill>
                <a:latin typeface="Arial"/>
              </a:rPr>
              <a:t>L</a:t>
            </a:r>
            <a:r>
              <a:rPr lang="en-CH" dirty="0">
                <a:solidFill>
                  <a:srgbClr val="0055A0"/>
                </a:solidFill>
                <a:latin typeface="Arial"/>
              </a:rPr>
              <a:t>ow field</a:t>
            </a:r>
          </a:p>
        </p:txBody>
      </p:sp>
      <p:sp>
        <p:nvSpPr>
          <p:cNvPr id="28" name="TextBox 27">
            <a:extLst>
              <a:ext uri="{FF2B5EF4-FFF2-40B4-BE49-F238E27FC236}">
                <a16:creationId xmlns:a16="http://schemas.microsoft.com/office/drawing/2014/main" id="{2E313E40-5E36-D77C-413F-195E4FA6AE8C}"/>
              </a:ext>
            </a:extLst>
          </p:cNvPr>
          <p:cNvSpPr txBox="1"/>
          <p:nvPr/>
        </p:nvSpPr>
        <p:spPr>
          <a:xfrm>
            <a:off x="7894963" y="3630184"/>
            <a:ext cx="666001" cy="646331"/>
          </a:xfrm>
          <a:prstGeom prst="rect">
            <a:avLst/>
          </a:prstGeom>
          <a:noFill/>
        </p:spPr>
        <p:txBody>
          <a:bodyPr wrap="square" rtlCol="0">
            <a:spAutoFit/>
          </a:bodyPr>
          <a:lstStyle/>
          <a:p>
            <a:r>
              <a:rPr lang="en-US" dirty="0">
                <a:solidFill>
                  <a:srgbClr val="0055A0"/>
                </a:solidFill>
                <a:latin typeface="Arial"/>
              </a:rPr>
              <a:t>High</a:t>
            </a:r>
            <a:r>
              <a:rPr lang="en-CH" dirty="0">
                <a:solidFill>
                  <a:srgbClr val="0055A0"/>
                </a:solidFill>
                <a:latin typeface="Arial"/>
              </a:rPr>
              <a:t> field</a:t>
            </a:r>
          </a:p>
        </p:txBody>
      </p:sp>
      <p:cxnSp>
        <p:nvCxnSpPr>
          <p:cNvPr id="29" name="Straight Arrow Connector 28">
            <a:extLst>
              <a:ext uri="{FF2B5EF4-FFF2-40B4-BE49-F238E27FC236}">
                <a16:creationId xmlns:a16="http://schemas.microsoft.com/office/drawing/2014/main" id="{E7721243-17F8-1C27-DF5C-C9E76BEA7504}"/>
              </a:ext>
            </a:extLst>
          </p:cNvPr>
          <p:cNvCxnSpPr>
            <a:cxnSpLocks/>
          </p:cNvCxnSpPr>
          <p:nvPr/>
        </p:nvCxnSpPr>
        <p:spPr>
          <a:xfrm flipH="1" flipV="1">
            <a:off x="10188632" y="3565480"/>
            <a:ext cx="0" cy="1772578"/>
          </a:xfrm>
          <a:prstGeom prst="straightConnector1">
            <a:avLst/>
          </a:prstGeom>
          <a:ln>
            <a:solidFill>
              <a:schemeClr val="tx1"/>
            </a:solidFill>
            <a:headEnd type="triangle" w="sm" len="lg"/>
            <a:tailEnd type="triangle" w="sm" len="lg"/>
          </a:ln>
        </p:spPr>
        <p:style>
          <a:lnRef idx="1">
            <a:schemeClr val="accent2"/>
          </a:lnRef>
          <a:fillRef idx="0">
            <a:schemeClr val="accent2"/>
          </a:fillRef>
          <a:effectRef idx="0">
            <a:schemeClr val="accent2"/>
          </a:effectRef>
          <a:fontRef idx="minor">
            <a:schemeClr val="tx1"/>
          </a:fontRef>
        </p:style>
      </p:cxnSp>
      <p:sp>
        <p:nvSpPr>
          <p:cNvPr id="32" name="TextBox 31">
            <a:extLst>
              <a:ext uri="{FF2B5EF4-FFF2-40B4-BE49-F238E27FC236}">
                <a16:creationId xmlns:a16="http://schemas.microsoft.com/office/drawing/2014/main" id="{68D9638A-8478-812D-66C5-21A39179EC44}"/>
              </a:ext>
            </a:extLst>
          </p:cNvPr>
          <p:cNvSpPr txBox="1"/>
          <p:nvPr/>
        </p:nvSpPr>
        <p:spPr>
          <a:xfrm rot="16200000">
            <a:off x="10050948" y="4175621"/>
            <a:ext cx="666001" cy="369332"/>
          </a:xfrm>
          <a:prstGeom prst="rect">
            <a:avLst/>
          </a:prstGeom>
          <a:noFill/>
        </p:spPr>
        <p:txBody>
          <a:bodyPr wrap="square" rtlCol="0">
            <a:spAutoFit/>
          </a:bodyPr>
          <a:lstStyle/>
          <a:p>
            <a:r>
              <a:rPr lang="en-CH" dirty="0">
                <a:solidFill>
                  <a:srgbClr val="0055A0"/>
                </a:solidFill>
                <a:latin typeface="Arial"/>
              </a:rPr>
              <a:t>3 K</a:t>
            </a:r>
          </a:p>
        </p:txBody>
      </p:sp>
      <p:pic>
        <p:nvPicPr>
          <p:cNvPr id="36" name="Picture 35">
            <a:extLst>
              <a:ext uri="{FF2B5EF4-FFF2-40B4-BE49-F238E27FC236}">
                <a16:creationId xmlns:a16="http://schemas.microsoft.com/office/drawing/2014/main" id="{E7952604-7518-8143-4519-A3D412348059}"/>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9320" t="5215" b="48805"/>
          <a:stretch/>
        </p:blipFill>
        <p:spPr>
          <a:xfrm>
            <a:off x="2499127" y="3924585"/>
            <a:ext cx="3469055" cy="1807258"/>
          </a:xfrm>
          <a:prstGeom prst="rect">
            <a:avLst/>
          </a:prstGeom>
        </p:spPr>
      </p:pic>
      <p:sp>
        <p:nvSpPr>
          <p:cNvPr id="37" name="TextBox 36">
            <a:extLst>
              <a:ext uri="{FF2B5EF4-FFF2-40B4-BE49-F238E27FC236}">
                <a16:creationId xmlns:a16="http://schemas.microsoft.com/office/drawing/2014/main" id="{C6B7CF28-C6E9-F6AA-94A4-385CA1176CB7}"/>
              </a:ext>
            </a:extLst>
          </p:cNvPr>
          <p:cNvSpPr txBox="1"/>
          <p:nvPr/>
        </p:nvSpPr>
        <p:spPr>
          <a:xfrm>
            <a:off x="3900799" y="5513667"/>
            <a:ext cx="774571" cy="369332"/>
          </a:xfrm>
          <a:prstGeom prst="rect">
            <a:avLst/>
          </a:prstGeom>
          <a:noFill/>
        </p:spPr>
        <p:txBody>
          <a:bodyPr wrap="none" rtlCol="0">
            <a:spAutoFit/>
          </a:bodyPr>
          <a:lstStyle/>
          <a:p>
            <a:r>
              <a:rPr lang="en-CH" dirty="0">
                <a:solidFill>
                  <a:srgbClr val="0055A0"/>
                </a:solidFill>
                <a:latin typeface="Arial"/>
              </a:rPr>
              <a:t>target</a:t>
            </a:r>
          </a:p>
        </p:txBody>
      </p:sp>
      <p:sp>
        <p:nvSpPr>
          <p:cNvPr id="38" name="TextBox 37">
            <a:extLst>
              <a:ext uri="{FF2B5EF4-FFF2-40B4-BE49-F238E27FC236}">
                <a16:creationId xmlns:a16="http://schemas.microsoft.com/office/drawing/2014/main" id="{E6DC3E8F-086F-C35C-5DCD-7A66CE81B5CC}"/>
              </a:ext>
            </a:extLst>
          </p:cNvPr>
          <p:cNvSpPr txBox="1"/>
          <p:nvPr/>
        </p:nvSpPr>
        <p:spPr>
          <a:xfrm>
            <a:off x="3867852" y="4824091"/>
            <a:ext cx="787395" cy="369332"/>
          </a:xfrm>
          <a:prstGeom prst="rect">
            <a:avLst/>
          </a:prstGeom>
          <a:noFill/>
        </p:spPr>
        <p:txBody>
          <a:bodyPr wrap="none" rtlCol="0">
            <a:spAutoFit/>
          </a:bodyPr>
          <a:lstStyle/>
          <a:p>
            <a:r>
              <a:rPr lang="en-CH" dirty="0">
                <a:solidFill>
                  <a:prstClr val="white"/>
                </a:solidFill>
                <a:latin typeface="Arial"/>
              </a:rPr>
              <a:t>shield</a:t>
            </a:r>
          </a:p>
        </p:txBody>
      </p:sp>
      <p:grpSp>
        <p:nvGrpSpPr>
          <p:cNvPr id="51" name="Group 50">
            <a:extLst>
              <a:ext uri="{FF2B5EF4-FFF2-40B4-BE49-F238E27FC236}">
                <a16:creationId xmlns:a16="http://schemas.microsoft.com/office/drawing/2014/main" id="{580690DE-D676-9EF1-79D0-C19AD293590D}"/>
              </a:ext>
            </a:extLst>
          </p:cNvPr>
          <p:cNvGrpSpPr/>
          <p:nvPr/>
        </p:nvGrpSpPr>
        <p:grpSpPr>
          <a:xfrm>
            <a:off x="2617213" y="3930065"/>
            <a:ext cx="3251373" cy="724938"/>
            <a:chOff x="1093212" y="4033599"/>
            <a:chExt cx="3251373" cy="566973"/>
          </a:xfrm>
        </p:grpSpPr>
        <p:sp>
          <p:nvSpPr>
            <p:cNvPr id="41" name="Freeform 40">
              <a:extLst>
                <a:ext uri="{FF2B5EF4-FFF2-40B4-BE49-F238E27FC236}">
                  <a16:creationId xmlns:a16="http://schemas.microsoft.com/office/drawing/2014/main" id="{A0419D11-82B8-B557-E18E-406E6422A5BF}"/>
                </a:ext>
              </a:extLst>
            </p:cNvPr>
            <p:cNvSpPr/>
            <p:nvPr/>
          </p:nvSpPr>
          <p:spPr>
            <a:xfrm>
              <a:off x="2385525"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2" name="Freeform 41">
              <a:extLst>
                <a:ext uri="{FF2B5EF4-FFF2-40B4-BE49-F238E27FC236}">
                  <a16:creationId xmlns:a16="http://schemas.microsoft.com/office/drawing/2014/main" id="{484FBB00-0540-42AA-A6DC-6F8D673FB975}"/>
                </a:ext>
              </a:extLst>
            </p:cNvPr>
            <p:cNvSpPr/>
            <p:nvPr/>
          </p:nvSpPr>
          <p:spPr>
            <a:xfrm>
              <a:off x="2816296"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3" name="Freeform 42">
              <a:extLst>
                <a:ext uri="{FF2B5EF4-FFF2-40B4-BE49-F238E27FC236}">
                  <a16:creationId xmlns:a16="http://schemas.microsoft.com/office/drawing/2014/main" id="{C17D4A4B-6CD5-BC6B-A876-35F550BE5AAB}"/>
                </a:ext>
              </a:extLst>
            </p:cNvPr>
            <p:cNvSpPr/>
            <p:nvPr/>
          </p:nvSpPr>
          <p:spPr>
            <a:xfrm>
              <a:off x="3247067"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4" name="Freeform 43">
              <a:extLst>
                <a:ext uri="{FF2B5EF4-FFF2-40B4-BE49-F238E27FC236}">
                  <a16:creationId xmlns:a16="http://schemas.microsoft.com/office/drawing/2014/main" id="{043ED135-9549-BA2F-56E2-D18B20011815}"/>
                </a:ext>
              </a:extLst>
            </p:cNvPr>
            <p:cNvSpPr/>
            <p:nvPr/>
          </p:nvSpPr>
          <p:spPr>
            <a:xfrm>
              <a:off x="3677838"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5" name="Freeform 44">
              <a:extLst>
                <a:ext uri="{FF2B5EF4-FFF2-40B4-BE49-F238E27FC236}">
                  <a16:creationId xmlns:a16="http://schemas.microsoft.com/office/drawing/2014/main" id="{ABB7E34B-A783-DD32-9EDA-6B3D04319596}"/>
                </a:ext>
              </a:extLst>
            </p:cNvPr>
            <p:cNvSpPr/>
            <p:nvPr/>
          </p:nvSpPr>
          <p:spPr>
            <a:xfrm>
              <a:off x="4108611"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6" name="Freeform 45">
              <a:extLst>
                <a:ext uri="{FF2B5EF4-FFF2-40B4-BE49-F238E27FC236}">
                  <a16:creationId xmlns:a16="http://schemas.microsoft.com/office/drawing/2014/main" id="{90379F0A-C389-D314-4BAF-B639E396129B}"/>
                </a:ext>
              </a:extLst>
            </p:cNvPr>
            <p:cNvSpPr/>
            <p:nvPr/>
          </p:nvSpPr>
          <p:spPr>
            <a:xfrm>
              <a:off x="1954754"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7" name="Freeform 46">
              <a:extLst>
                <a:ext uri="{FF2B5EF4-FFF2-40B4-BE49-F238E27FC236}">
                  <a16:creationId xmlns:a16="http://schemas.microsoft.com/office/drawing/2014/main" id="{E72D5898-D633-8C53-D4BE-14422E03C700}"/>
                </a:ext>
              </a:extLst>
            </p:cNvPr>
            <p:cNvSpPr/>
            <p:nvPr/>
          </p:nvSpPr>
          <p:spPr>
            <a:xfrm>
              <a:off x="1523983"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48" name="Freeform 47">
              <a:extLst>
                <a:ext uri="{FF2B5EF4-FFF2-40B4-BE49-F238E27FC236}">
                  <a16:creationId xmlns:a16="http://schemas.microsoft.com/office/drawing/2014/main" id="{FF94F7FE-4C4C-AF3D-45B9-FA82F5C4F714}"/>
                </a:ext>
              </a:extLst>
            </p:cNvPr>
            <p:cNvSpPr/>
            <p:nvPr/>
          </p:nvSpPr>
          <p:spPr>
            <a:xfrm>
              <a:off x="1093212" y="4033599"/>
              <a:ext cx="235974" cy="566973"/>
            </a:xfrm>
            <a:custGeom>
              <a:avLst/>
              <a:gdLst>
                <a:gd name="connsiteX0" fmla="*/ 0 w 658761"/>
                <a:gd name="connsiteY0" fmla="*/ 0 h 5329084"/>
                <a:gd name="connsiteX1" fmla="*/ 0 w 658761"/>
                <a:gd name="connsiteY1" fmla="*/ 5329084 h 5329084"/>
                <a:gd name="connsiteX2" fmla="*/ 658761 w 658761"/>
                <a:gd name="connsiteY2" fmla="*/ 5319251 h 5329084"/>
                <a:gd name="connsiteX3" fmla="*/ 658761 w 658761"/>
                <a:gd name="connsiteY3" fmla="*/ 0 h 5329084"/>
              </a:gdLst>
              <a:ahLst/>
              <a:cxnLst>
                <a:cxn ang="0">
                  <a:pos x="connsiteX0" y="connsiteY0"/>
                </a:cxn>
                <a:cxn ang="0">
                  <a:pos x="connsiteX1" y="connsiteY1"/>
                </a:cxn>
                <a:cxn ang="0">
                  <a:pos x="connsiteX2" y="connsiteY2"/>
                </a:cxn>
                <a:cxn ang="0">
                  <a:pos x="connsiteX3" y="connsiteY3"/>
                </a:cxn>
              </a:cxnLst>
              <a:rect l="l" t="t" r="r" b="b"/>
              <a:pathLst>
                <a:path w="658761" h="5329084">
                  <a:moveTo>
                    <a:pt x="0" y="0"/>
                  </a:moveTo>
                  <a:lnTo>
                    <a:pt x="0" y="5329084"/>
                  </a:lnTo>
                  <a:lnTo>
                    <a:pt x="658761" y="5319251"/>
                  </a:lnTo>
                  <a:lnTo>
                    <a:pt x="658761" y="0"/>
                  </a:lnTo>
                </a:path>
              </a:pathLst>
            </a:custGeom>
            <a:noFill/>
            <a:ln w="41275">
              <a:solidFill>
                <a:schemeClr val="tx1"/>
              </a:solidFill>
              <a:tailEnd type="triangle" w="sm"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grpSp>
      <p:sp>
        <p:nvSpPr>
          <p:cNvPr id="49" name="TextBox 48">
            <a:extLst>
              <a:ext uri="{FF2B5EF4-FFF2-40B4-BE49-F238E27FC236}">
                <a16:creationId xmlns:a16="http://schemas.microsoft.com/office/drawing/2014/main" id="{37429F9B-D1BB-50B1-EC3C-27395649CA11}"/>
              </a:ext>
            </a:extLst>
          </p:cNvPr>
          <p:cNvSpPr txBox="1"/>
          <p:nvPr/>
        </p:nvSpPr>
        <p:spPr>
          <a:xfrm rot="16200000">
            <a:off x="3749154"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50" name="TextBox 49">
            <a:extLst>
              <a:ext uri="{FF2B5EF4-FFF2-40B4-BE49-F238E27FC236}">
                <a16:creationId xmlns:a16="http://schemas.microsoft.com/office/drawing/2014/main" id="{F3CA267D-D23B-5D9F-50EF-F4005D5D02B1}"/>
              </a:ext>
            </a:extLst>
          </p:cNvPr>
          <p:cNvSpPr txBox="1"/>
          <p:nvPr/>
        </p:nvSpPr>
        <p:spPr>
          <a:xfrm rot="16200000">
            <a:off x="3924116"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52" name="TextBox 51">
            <a:extLst>
              <a:ext uri="{FF2B5EF4-FFF2-40B4-BE49-F238E27FC236}">
                <a16:creationId xmlns:a16="http://schemas.microsoft.com/office/drawing/2014/main" id="{FD6EFD02-2BD0-94F5-57BD-C47A3101DDA2}"/>
              </a:ext>
            </a:extLst>
          </p:cNvPr>
          <p:cNvSpPr txBox="1"/>
          <p:nvPr/>
        </p:nvSpPr>
        <p:spPr>
          <a:xfrm rot="16200000">
            <a:off x="4184650"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53" name="TextBox 52">
            <a:extLst>
              <a:ext uri="{FF2B5EF4-FFF2-40B4-BE49-F238E27FC236}">
                <a16:creationId xmlns:a16="http://schemas.microsoft.com/office/drawing/2014/main" id="{FA34AD76-2278-E969-4B00-A1DC5918B781}"/>
              </a:ext>
            </a:extLst>
          </p:cNvPr>
          <p:cNvSpPr txBox="1"/>
          <p:nvPr/>
        </p:nvSpPr>
        <p:spPr>
          <a:xfrm rot="16200000">
            <a:off x="4359612"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54" name="TextBox 53">
            <a:extLst>
              <a:ext uri="{FF2B5EF4-FFF2-40B4-BE49-F238E27FC236}">
                <a16:creationId xmlns:a16="http://schemas.microsoft.com/office/drawing/2014/main" id="{8CC9FC84-4A4D-B66B-0202-85640EC58501}"/>
              </a:ext>
            </a:extLst>
          </p:cNvPr>
          <p:cNvSpPr txBox="1"/>
          <p:nvPr/>
        </p:nvSpPr>
        <p:spPr>
          <a:xfrm rot="16200000">
            <a:off x="4596807"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55" name="TextBox 54">
            <a:extLst>
              <a:ext uri="{FF2B5EF4-FFF2-40B4-BE49-F238E27FC236}">
                <a16:creationId xmlns:a16="http://schemas.microsoft.com/office/drawing/2014/main" id="{120D200F-FF28-09E6-90C6-E95B21AC7733}"/>
              </a:ext>
            </a:extLst>
          </p:cNvPr>
          <p:cNvSpPr txBox="1"/>
          <p:nvPr/>
        </p:nvSpPr>
        <p:spPr>
          <a:xfrm rot="16200000">
            <a:off x="4771769"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56" name="TextBox 55">
            <a:extLst>
              <a:ext uri="{FF2B5EF4-FFF2-40B4-BE49-F238E27FC236}">
                <a16:creationId xmlns:a16="http://schemas.microsoft.com/office/drawing/2014/main" id="{30633495-E1AF-19E5-ED86-F1410AF89684}"/>
              </a:ext>
            </a:extLst>
          </p:cNvPr>
          <p:cNvSpPr txBox="1"/>
          <p:nvPr/>
        </p:nvSpPr>
        <p:spPr>
          <a:xfrm rot="16200000">
            <a:off x="5053195"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57" name="TextBox 56">
            <a:extLst>
              <a:ext uri="{FF2B5EF4-FFF2-40B4-BE49-F238E27FC236}">
                <a16:creationId xmlns:a16="http://schemas.microsoft.com/office/drawing/2014/main" id="{7286204B-8007-3006-412F-30CBC8AF7598}"/>
              </a:ext>
            </a:extLst>
          </p:cNvPr>
          <p:cNvSpPr txBox="1"/>
          <p:nvPr/>
        </p:nvSpPr>
        <p:spPr>
          <a:xfrm rot="16200000">
            <a:off x="5228157"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58" name="TextBox 57">
            <a:extLst>
              <a:ext uri="{FF2B5EF4-FFF2-40B4-BE49-F238E27FC236}">
                <a16:creationId xmlns:a16="http://schemas.microsoft.com/office/drawing/2014/main" id="{28BEF805-8D41-70CB-37D9-1C8627758A20}"/>
              </a:ext>
            </a:extLst>
          </p:cNvPr>
          <p:cNvSpPr txBox="1"/>
          <p:nvPr/>
        </p:nvSpPr>
        <p:spPr>
          <a:xfrm rot="16200000">
            <a:off x="5478095"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59" name="TextBox 58">
            <a:extLst>
              <a:ext uri="{FF2B5EF4-FFF2-40B4-BE49-F238E27FC236}">
                <a16:creationId xmlns:a16="http://schemas.microsoft.com/office/drawing/2014/main" id="{815AB5E1-A475-2E4B-6967-5CB50366AD71}"/>
              </a:ext>
            </a:extLst>
          </p:cNvPr>
          <p:cNvSpPr txBox="1"/>
          <p:nvPr/>
        </p:nvSpPr>
        <p:spPr>
          <a:xfrm rot="16200000">
            <a:off x="5653057"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60" name="TextBox 59">
            <a:extLst>
              <a:ext uri="{FF2B5EF4-FFF2-40B4-BE49-F238E27FC236}">
                <a16:creationId xmlns:a16="http://schemas.microsoft.com/office/drawing/2014/main" id="{9DDFC92D-FA48-8E23-BE1D-241670B686A5}"/>
              </a:ext>
            </a:extLst>
          </p:cNvPr>
          <p:cNvSpPr txBox="1"/>
          <p:nvPr/>
        </p:nvSpPr>
        <p:spPr>
          <a:xfrm rot="16200000">
            <a:off x="2472822"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61" name="TextBox 60">
            <a:extLst>
              <a:ext uri="{FF2B5EF4-FFF2-40B4-BE49-F238E27FC236}">
                <a16:creationId xmlns:a16="http://schemas.microsoft.com/office/drawing/2014/main" id="{4E9A2C3E-9945-D33A-04B5-1159E504EE7F}"/>
              </a:ext>
            </a:extLst>
          </p:cNvPr>
          <p:cNvSpPr txBox="1"/>
          <p:nvPr/>
        </p:nvSpPr>
        <p:spPr>
          <a:xfrm rot="16200000">
            <a:off x="2647784"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62" name="TextBox 61">
            <a:extLst>
              <a:ext uri="{FF2B5EF4-FFF2-40B4-BE49-F238E27FC236}">
                <a16:creationId xmlns:a16="http://schemas.microsoft.com/office/drawing/2014/main" id="{16232595-C309-C566-D6A8-A9035A5113C3}"/>
              </a:ext>
            </a:extLst>
          </p:cNvPr>
          <p:cNvSpPr txBox="1"/>
          <p:nvPr/>
        </p:nvSpPr>
        <p:spPr>
          <a:xfrm rot="16200000">
            <a:off x="2897203"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63" name="TextBox 62">
            <a:extLst>
              <a:ext uri="{FF2B5EF4-FFF2-40B4-BE49-F238E27FC236}">
                <a16:creationId xmlns:a16="http://schemas.microsoft.com/office/drawing/2014/main" id="{8955A0FC-8BEC-207B-41E4-976FDFE478BD}"/>
              </a:ext>
            </a:extLst>
          </p:cNvPr>
          <p:cNvSpPr txBox="1"/>
          <p:nvPr/>
        </p:nvSpPr>
        <p:spPr>
          <a:xfrm rot="16200000">
            <a:off x="3072165"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64" name="TextBox 63">
            <a:extLst>
              <a:ext uri="{FF2B5EF4-FFF2-40B4-BE49-F238E27FC236}">
                <a16:creationId xmlns:a16="http://schemas.microsoft.com/office/drawing/2014/main" id="{EDE62CAC-7486-087F-58DC-CE0EF9DCBDCF}"/>
              </a:ext>
            </a:extLst>
          </p:cNvPr>
          <p:cNvSpPr txBox="1"/>
          <p:nvPr/>
        </p:nvSpPr>
        <p:spPr>
          <a:xfrm rot="16200000">
            <a:off x="3310790" y="3675284"/>
            <a:ext cx="303288" cy="276999"/>
          </a:xfrm>
          <a:prstGeom prst="rect">
            <a:avLst/>
          </a:prstGeom>
          <a:noFill/>
        </p:spPr>
        <p:txBody>
          <a:bodyPr wrap="none" rtlCol="0">
            <a:spAutoFit/>
          </a:bodyPr>
          <a:lstStyle/>
          <a:p>
            <a:r>
              <a:rPr lang="en-CH" sz="1200" dirty="0">
                <a:solidFill>
                  <a:srgbClr val="0055A0"/>
                </a:solidFill>
                <a:latin typeface="Arial"/>
              </a:rPr>
              <a:t>in</a:t>
            </a:r>
          </a:p>
        </p:txBody>
      </p:sp>
      <p:sp>
        <p:nvSpPr>
          <p:cNvPr id="65" name="TextBox 64">
            <a:extLst>
              <a:ext uri="{FF2B5EF4-FFF2-40B4-BE49-F238E27FC236}">
                <a16:creationId xmlns:a16="http://schemas.microsoft.com/office/drawing/2014/main" id="{86B26159-651E-8406-5F6F-FAEB3D7B949D}"/>
              </a:ext>
            </a:extLst>
          </p:cNvPr>
          <p:cNvSpPr txBox="1"/>
          <p:nvPr/>
        </p:nvSpPr>
        <p:spPr>
          <a:xfrm rot="16200000">
            <a:off x="3485752" y="3675284"/>
            <a:ext cx="397866" cy="276999"/>
          </a:xfrm>
          <a:prstGeom prst="rect">
            <a:avLst/>
          </a:prstGeom>
          <a:noFill/>
        </p:spPr>
        <p:txBody>
          <a:bodyPr wrap="none" rtlCol="0">
            <a:spAutoFit/>
          </a:bodyPr>
          <a:lstStyle/>
          <a:p>
            <a:r>
              <a:rPr lang="en-CH" sz="1200" dirty="0">
                <a:solidFill>
                  <a:srgbClr val="0055A0"/>
                </a:solidFill>
                <a:latin typeface="Arial"/>
              </a:rPr>
              <a:t>out</a:t>
            </a:r>
          </a:p>
        </p:txBody>
      </p:sp>
      <p:sp>
        <p:nvSpPr>
          <p:cNvPr id="66" name="TextBox 65">
            <a:extLst>
              <a:ext uri="{FF2B5EF4-FFF2-40B4-BE49-F238E27FC236}">
                <a16:creationId xmlns:a16="http://schemas.microsoft.com/office/drawing/2014/main" id="{3F1E143A-F883-052D-F145-01EAE7CBD20F}"/>
              </a:ext>
            </a:extLst>
          </p:cNvPr>
          <p:cNvSpPr txBox="1"/>
          <p:nvPr/>
        </p:nvSpPr>
        <p:spPr>
          <a:xfrm>
            <a:off x="1449333" y="3713561"/>
            <a:ext cx="1002284" cy="1200329"/>
          </a:xfrm>
          <a:prstGeom prst="rect">
            <a:avLst/>
          </a:prstGeom>
          <a:noFill/>
        </p:spPr>
        <p:txBody>
          <a:bodyPr wrap="square" rtlCol="0">
            <a:spAutoFit/>
          </a:bodyPr>
          <a:lstStyle/>
          <a:p>
            <a:pPr algn="r"/>
            <a:r>
              <a:rPr lang="en-US" dirty="0">
                <a:solidFill>
                  <a:srgbClr val="0055A0"/>
                </a:solidFill>
                <a:latin typeface="Arial"/>
              </a:rPr>
              <a:t>T</a:t>
            </a:r>
            <a:r>
              <a:rPr lang="en-CH" dirty="0">
                <a:solidFill>
                  <a:srgbClr val="0055A0"/>
                </a:solidFill>
                <a:latin typeface="Arial"/>
              </a:rPr>
              <a:t>otal heat in the coil 4.1 kW</a:t>
            </a:r>
          </a:p>
        </p:txBody>
      </p:sp>
      <p:sp>
        <p:nvSpPr>
          <p:cNvPr id="39" name="TextBox 38">
            <a:extLst>
              <a:ext uri="{FF2B5EF4-FFF2-40B4-BE49-F238E27FC236}">
                <a16:creationId xmlns:a16="http://schemas.microsoft.com/office/drawing/2014/main" id="{DC7D6137-3A4E-9CEC-1A90-D826B46F2BD5}"/>
              </a:ext>
            </a:extLst>
          </p:cNvPr>
          <p:cNvSpPr txBox="1"/>
          <p:nvPr/>
        </p:nvSpPr>
        <p:spPr>
          <a:xfrm>
            <a:off x="4005570" y="4125549"/>
            <a:ext cx="530915" cy="369332"/>
          </a:xfrm>
          <a:prstGeom prst="rect">
            <a:avLst/>
          </a:prstGeom>
          <a:noFill/>
        </p:spPr>
        <p:txBody>
          <a:bodyPr wrap="none" rtlCol="0">
            <a:spAutoFit/>
          </a:bodyPr>
          <a:lstStyle/>
          <a:p>
            <a:r>
              <a:rPr lang="en-CH" dirty="0">
                <a:solidFill>
                  <a:prstClr val="white"/>
                </a:solidFill>
                <a:latin typeface="Arial"/>
              </a:rPr>
              <a:t>coil</a:t>
            </a:r>
          </a:p>
        </p:txBody>
      </p:sp>
      <p:cxnSp>
        <p:nvCxnSpPr>
          <p:cNvPr id="68" name="Straight Arrow Connector 67">
            <a:extLst>
              <a:ext uri="{FF2B5EF4-FFF2-40B4-BE49-F238E27FC236}">
                <a16:creationId xmlns:a16="http://schemas.microsoft.com/office/drawing/2014/main" id="{FC681CE0-D661-41A8-6561-C148373AA68E}"/>
              </a:ext>
            </a:extLst>
          </p:cNvPr>
          <p:cNvCxnSpPr/>
          <p:nvPr/>
        </p:nvCxnSpPr>
        <p:spPr>
          <a:xfrm>
            <a:off x="1647823" y="5709219"/>
            <a:ext cx="780300" cy="0"/>
          </a:xfrm>
          <a:prstGeom prst="straightConnector1">
            <a:avLst/>
          </a:prstGeom>
          <a:ln w="50800">
            <a:solidFill>
              <a:srgbClr val="FF0000"/>
            </a:solidFill>
            <a:tailEnd type="triangle" w="sm"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42708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US" dirty="0"/>
              <a:t>Nominal cooling condition</a:t>
            </a:r>
            <a:endParaRPr lang="it-IT" dirty="0"/>
          </a:p>
        </p:txBody>
      </p:sp>
      <p:sp>
        <p:nvSpPr>
          <p:cNvPr id="21" name="Content Placeholder 20">
            <a:extLst>
              <a:ext uri="{FF2B5EF4-FFF2-40B4-BE49-F238E27FC236}">
                <a16:creationId xmlns:a16="http://schemas.microsoft.com/office/drawing/2014/main" id="{DA1156B1-9196-15A7-A71A-273E3CACFAEF}"/>
              </a:ext>
            </a:extLst>
          </p:cNvPr>
          <p:cNvSpPr>
            <a:spLocks noGrp="1"/>
          </p:cNvSpPr>
          <p:nvPr>
            <p:ph idx="1"/>
          </p:nvPr>
        </p:nvSpPr>
        <p:spPr>
          <a:xfrm>
            <a:off x="1602946" y="1175657"/>
            <a:ext cx="4198367" cy="4909457"/>
          </a:xfrm>
        </p:spPr>
        <p:txBody>
          <a:bodyPr>
            <a:normAutofit fontScale="62500" lnSpcReduction="20000"/>
          </a:bodyPr>
          <a:lstStyle/>
          <a:p>
            <a:r>
              <a:rPr lang="en-US" dirty="0"/>
              <a:t>A</a:t>
            </a:r>
            <a:r>
              <a:rPr lang="en-CH" dirty="0"/>
              <a:t> flow </a:t>
            </a:r>
            <a:r>
              <a:rPr lang="en-CH" i="1" dirty="0">
                <a:latin typeface="Times" pitchFamily="2" charset="0"/>
              </a:rPr>
              <a:t>dm/dt </a:t>
            </a:r>
            <a:r>
              <a:rPr lang="en-CH" dirty="0"/>
              <a:t>of approximately 8 g/s is required to remove a nuclear heat load of 150 W with a temperature increase </a:t>
            </a:r>
            <a:r>
              <a:rPr lang="en-CH" dirty="0">
                <a:latin typeface="Symbol" pitchFamily="2" charset="2"/>
              </a:rPr>
              <a:t>D</a:t>
            </a:r>
            <a:r>
              <a:rPr lang="en-CH" i="1" dirty="0">
                <a:latin typeface="Times" pitchFamily="2" charset="0"/>
              </a:rPr>
              <a:t>T</a:t>
            </a:r>
            <a:r>
              <a:rPr lang="en-CH" dirty="0"/>
              <a:t> of 3 K</a:t>
            </a:r>
          </a:p>
          <a:p>
            <a:endParaRPr lang="en-US" sz="1800" dirty="0"/>
          </a:p>
          <a:p>
            <a:r>
              <a:rPr lang="en-US" dirty="0"/>
              <a:t>W</a:t>
            </a:r>
            <a:r>
              <a:rPr lang="en-CH" dirty="0"/>
              <a:t>ith this flow the pumping loss is about 20 W (considering an adiabatic efficiency </a:t>
            </a:r>
            <a:r>
              <a:rPr lang="en-CH" i="1" dirty="0">
                <a:latin typeface="Symbol" pitchFamily="2" charset="2"/>
              </a:rPr>
              <a:t>h</a:t>
            </a:r>
            <a:r>
              <a:rPr lang="en-CH" i="1" baseline="-25000" dirty="0">
                <a:latin typeface="Times" pitchFamily="2" charset="0"/>
              </a:rPr>
              <a:t>pump</a:t>
            </a:r>
            <a:r>
              <a:rPr lang="en-CH" dirty="0"/>
              <a:t> of 80 %)</a:t>
            </a:r>
          </a:p>
          <a:p>
            <a:endParaRPr lang="en-CH" sz="1800" dirty="0"/>
          </a:p>
          <a:p>
            <a:r>
              <a:rPr lang="en-US" dirty="0"/>
              <a:t>T</a:t>
            </a:r>
            <a:r>
              <a:rPr lang="en-CH" dirty="0"/>
              <a:t>his is about 13 % of the nuclear heat load, and is an acceptable overhead</a:t>
            </a:r>
          </a:p>
          <a:p>
            <a:endParaRPr lang="en-CH" sz="1800" dirty="0"/>
          </a:p>
          <a:p>
            <a:r>
              <a:rPr lang="en-US" dirty="0"/>
              <a:t>I</a:t>
            </a:r>
            <a:r>
              <a:rPr lang="en-CH" dirty="0"/>
              <a:t>t would be possible to remove higher heat loads under the same temperature increase, but the pumping loss grows rapidly, approximately like (</a:t>
            </a:r>
            <a:r>
              <a:rPr lang="en-CH" i="1" dirty="0">
                <a:latin typeface="Times" pitchFamily="2" charset="0"/>
              </a:rPr>
              <a:t>dm/dt</a:t>
            </a:r>
            <a:r>
              <a:rPr lang="en-CH" dirty="0"/>
              <a:t>)</a:t>
            </a:r>
            <a:r>
              <a:rPr lang="en-CH" baseline="30000" dirty="0">
                <a:latin typeface="Times" pitchFamily="2" charset="0"/>
              </a:rPr>
              <a:t>3</a:t>
            </a:r>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58</a:t>
            </a:fld>
            <a:endParaRPr lang="en-US" dirty="0">
              <a:solidFill>
                <a:srgbClr val="0055A0">
                  <a:tint val="75000"/>
                </a:srgbClr>
              </a:solidFill>
              <a:latin typeface="Arial"/>
            </a:endParaRPr>
          </a:p>
        </p:txBody>
      </p:sp>
      <p:pic>
        <p:nvPicPr>
          <p:cNvPr id="6" name="Picture 5">
            <a:extLst>
              <a:ext uri="{FF2B5EF4-FFF2-40B4-BE49-F238E27FC236}">
                <a16:creationId xmlns:a16="http://schemas.microsoft.com/office/drawing/2014/main" id="{7ED84853-4579-3688-4E6F-D0AE61A0C28F}"/>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801313" y="1040338"/>
            <a:ext cx="4787742" cy="4402521"/>
          </a:xfrm>
          <a:prstGeom prst="rect">
            <a:avLst/>
          </a:prstGeom>
        </p:spPr>
      </p:pic>
      <p:cxnSp>
        <p:nvCxnSpPr>
          <p:cNvPr id="25" name="Straight Connector 24">
            <a:extLst>
              <a:ext uri="{FF2B5EF4-FFF2-40B4-BE49-F238E27FC236}">
                <a16:creationId xmlns:a16="http://schemas.microsoft.com/office/drawing/2014/main" id="{F4AE2969-C72C-9DE4-7DBB-992A009E5959}"/>
              </a:ext>
            </a:extLst>
          </p:cNvPr>
          <p:cNvCxnSpPr/>
          <p:nvPr/>
        </p:nvCxnSpPr>
        <p:spPr>
          <a:xfrm flipV="1">
            <a:off x="7630886" y="3167746"/>
            <a:ext cx="0" cy="1620000"/>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3A3B1BBC-C94F-B277-C8E0-9AC087FC30C8}"/>
              </a:ext>
            </a:extLst>
          </p:cNvPr>
          <p:cNvSpPr>
            <a:spLocks noChangeAspect="1"/>
          </p:cNvSpPr>
          <p:nvPr/>
        </p:nvSpPr>
        <p:spPr>
          <a:xfrm>
            <a:off x="7522028" y="3058887"/>
            <a:ext cx="216000" cy="216000"/>
          </a:xfrm>
          <a:prstGeom prst="ellipse">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30" name="Oval 29">
            <a:extLst>
              <a:ext uri="{FF2B5EF4-FFF2-40B4-BE49-F238E27FC236}">
                <a16:creationId xmlns:a16="http://schemas.microsoft.com/office/drawing/2014/main" id="{A2F64286-B77E-D35C-6686-0AAEFF747CC0}"/>
              </a:ext>
            </a:extLst>
          </p:cNvPr>
          <p:cNvSpPr>
            <a:spLocks noChangeAspect="1"/>
          </p:cNvSpPr>
          <p:nvPr/>
        </p:nvSpPr>
        <p:spPr>
          <a:xfrm>
            <a:off x="7532913" y="4343401"/>
            <a:ext cx="216000" cy="21600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31" name="TextBox 30">
            <a:extLst>
              <a:ext uri="{FF2B5EF4-FFF2-40B4-BE49-F238E27FC236}">
                <a16:creationId xmlns:a16="http://schemas.microsoft.com/office/drawing/2014/main" id="{C808DA5D-2D51-DD29-05A7-D988BB274B64}"/>
              </a:ext>
            </a:extLst>
          </p:cNvPr>
          <p:cNvSpPr txBox="1"/>
          <p:nvPr/>
        </p:nvSpPr>
        <p:spPr>
          <a:xfrm rot="16200000">
            <a:off x="6953547" y="3637808"/>
            <a:ext cx="1005403" cy="369332"/>
          </a:xfrm>
          <a:prstGeom prst="rect">
            <a:avLst/>
          </a:prstGeom>
          <a:noFill/>
        </p:spPr>
        <p:txBody>
          <a:bodyPr wrap="none" rtlCol="0">
            <a:spAutoFit/>
          </a:bodyPr>
          <a:lstStyle/>
          <a:p>
            <a:r>
              <a:rPr lang="en-CH" dirty="0">
                <a:solidFill>
                  <a:srgbClr val="4D4D4D">
                    <a:lumMod val="50000"/>
                  </a:srgbClr>
                </a:solidFill>
                <a:latin typeface="Arial"/>
              </a:rPr>
              <a:t>8.66 g/s</a:t>
            </a:r>
          </a:p>
        </p:txBody>
      </p:sp>
      <p:sp>
        <p:nvSpPr>
          <p:cNvPr id="33" name="TextBox 32">
            <a:extLst>
              <a:ext uri="{FF2B5EF4-FFF2-40B4-BE49-F238E27FC236}">
                <a16:creationId xmlns:a16="http://schemas.microsoft.com/office/drawing/2014/main" id="{6D64F202-831D-C6E2-34EE-EFD76256356A}"/>
              </a:ext>
            </a:extLst>
          </p:cNvPr>
          <p:cNvSpPr txBox="1"/>
          <p:nvPr/>
        </p:nvSpPr>
        <p:spPr>
          <a:xfrm>
            <a:off x="6936685" y="3004870"/>
            <a:ext cx="530915" cy="369332"/>
          </a:xfrm>
          <a:prstGeom prst="rect">
            <a:avLst/>
          </a:prstGeom>
          <a:noFill/>
        </p:spPr>
        <p:txBody>
          <a:bodyPr wrap="none" rtlCol="0">
            <a:spAutoFit/>
          </a:bodyPr>
          <a:lstStyle/>
          <a:p>
            <a:r>
              <a:rPr lang="en-CH" dirty="0">
                <a:solidFill>
                  <a:srgbClr val="0055A0"/>
                </a:solidFill>
                <a:latin typeface="Arial"/>
              </a:rPr>
              <a:t>3 K</a:t>
            </a:r>
          </a:p>
        </p:txBody>
      </p:sp>
      <p:sp>
        <p:nvSpPr>
          <p:cNvPr id="34" name="TextBox 33">
            <a:extLst>
              <a:ext uri="{FF2B5EF4-FFF2-40B4-BE49-F238E27FC236}">
                <a16:creationId xmlns:a16="http://schemas.microsoft.com/office/drawing/2014/main" id="{348DF4EC-E044-7474-9108-4820F8B522D1}"/>
              </a:ext>
            </a:extLst>
          </p:cNvPr>
          <p:cNvSpPr txBox="1"/>
          <p:nvPr/>
        </p:nvSpPr>
        <p:spPr>
          <a:xfrm>
            <a:off x="7720498" y="4277621"/>
            <a:ext cx="915635" cy="369332"/>
          </a:xfrm>
          <a:prstGeom prst="rect">
            <a:avLst/>
          </a:prstGeom>
          <a:noFill/>
        </p:spPr>
        <p:txBody>
          <a:bodyPr wrap="none" rtlCol="0">
            <a:spAutoFit/>
          </a:bodyPr>
          <a:lstStyle/>
          <a:p>
            <a:r>
              <a:rPr lang="en-CH" dirty="0">
                <a:solidFill>
                  <a:srgbClr val="FF0000"/>
                </a:solidFill>
                <a:latin typeface="Arial"/>
              </a:rPr>
              <a:t>17.8 W</a:t>
            </a:r>
          </a:p>
        </p:txBody>
      </p:sp>
    </p:spTree>
    <p:extLst>
      <p:ext uri="{BB962C8B-B14F-4D97-AF65-F5344CB8AC3E}">
        <p14:creationId xmlns:p14="http://schemas.microsoft.com/office/powerpoint/2010/main" val="11928345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Margin and stability – 1/3</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59</a:t>
            </a:fld>
            <a:endParaRPr lang="en-US" dirty="0">
              <a:solidFill>
                <a:srgbClr val="0055A0">
                  <a:tint val="75000"/>
                </a:srgbClr>
              </a:solidFill>
              <a:latin typeface="Arial"/>
            </a:endParaRPr>
          </a:p>
        </p:txBody>
      </p:sp>
      <p:pic>
        <p:nvPicPr>
          <p:cNvPr id="7" name="Picture 6">
            <a:extLst>
              <a:ext uri="{FF2B5EF4-FFF2-40B4-BE49-F238E27FC236}">
                <a16:creationId xmlns:a16="http://schemas.microsoft.com/office/drawing/2014/main" id="{18F9DD29-1F59-89D2-8D4D-4B028F41C2D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09116" y="1017842"/>
            <a:ext cx="4688114" cy="4822316"/>
          </a:xfrm>
          <a:prstGeom prst="rect">
            <a:avLst/>
          </a:prstGeom>
        </p:spPr>
      </p:pic>
      <p:sp>
        <p:nvSpPr>
          <p:cNvPr id="8" name="Content Placeholder 20">
            <a:extLst>
              <a:ext uri="{FF2B5EF4-FFF2-40B4-BE49-F238E27FC236}">
                <a16:creationId xmlns:a16="http://schemas.microsoft.com/office/drawing/2014/main" id="{99CA3500-4FBA-AF79-6AE4-66D095A7CC54}"/>
              </a:ext>
            </a:extLst>
          </p:cNvPr>
          <p:cNvSpPr>
            <a:spLocks noGrp="1"/>
          </p:cNvSpPr>
          <p:nvPr>
            <p:ph idx="1"/>
          </p:nvPr>
        </p:nvSpPr>
        <p:spPr>
          <a:xfrm>
            <a:off x="6392660" y="1017843"/>
            <a:ext cx="4198367" cy="4909457"/>
          </a:xfrm>
        </p:spPr>
        <p:txBody>
          <a:bodyPr>
            <a:normAutofit fontScale="70000" lnSpcReduction="20000"/>
          </a:bodyPr>
          <a:lstStyle/>
          <a:p>
            <a:r>
              <a:rPr lang="en-US" dirty="0"/>
              <a:t>Values of stability margin are (as expected) very high ! It is very unlikely that the cable will quench because of transient heat inputs</a:t>
            </a:r>
            <a:endParaRPr lang="en-CH" dirty="0"/>
          </a:p>
          <a:p>
            <a:endParaRPr lang="en-US" sz="1800" dirty="0"/>
          </a:p>
          <a:p>
            <a:r>
              <a:rPr lang="en-US" dirty="0"/>
              <a:t>The stability margin is well above the enthalpy reserve of the cable, also including helium. The reason is that the transient is slow, and there is time to </a:t>
            </a:r>
            <a:r>
              <a:rPr lang="en-US" i="1" dirty="0"/>
              <a:t>conduct</a:t>
            </a:r>
            <a:r>
              <a:rPr lang="en-US" dirty="0"/>
              <a:t> and </a:t>
            </a:r>
            <a:r>
              <a:rPr lang="en-US" i="1" dirty="0" err="1"/>
              <a:t>convect</a:t>
            </a:r>
            <a:r>
              <a:rPr lang="en-US" dirty="0"/>
              <a:t> heat away even for very large INZ lengths</a:t>
            </a:r>
          </a:p>
          <a:p>
            <a:endParaRPr lang="en-CH" sz="1800" dirty="0"/>
          </a:p>
          <a:p>
            <a:r>
              <a:rPr lang="en-US" dirty="0"/>
              <a:t>This effect is even more marked at low field (high temperature margin)</a:t>
            </a:r>
            <a:endParaRPr lang="en-CH" baseline="30000" dirty="0">
              <a:latin typeface="Times" pitchFamily="2" charset="0"/>
            </a:endParaRPr>
          </a:p>
        </p:txBody>
      </p:sp>
      <p:sp>
        <p:nvSpPr>
          <p:cNvPr id="11" name="TextBox 10">
            <a:extLst>
              <a:ext uri="{FF2B5EF4-FFF2-40B4-BE49-F238E27FC236}">
                <a16:creationId xmlns:a16="http://schemas.microsoft.com/office/drawing/2014/main" id="{79D7CEAA-6881-5DD5-7485-2974631052B1}"/>
              </a:ext>
            </a:extLst>
          </p:cNvPr>
          <p:cNvSpPr txBox="1"/>
          <p:nvPr/>
        </p:nvSpPr>
        <p:spPr>
          <a:xfrm>
            <a:off x="3438136" y="1623041"/>
            <a:ext cx="1396536" cy="369332"/>
          </a:xfrm>
          <a:prstGeom prst="rect">
            <a:avLst/>
          </a:prstGeom>
          <a:noFill/>
        </p:spPr>
        <p:txBody>
          <a:bodyPr wrap="none" rtlCol="0">
            <a:spAutoFit/>
          </a:bodyPr>
          <a:lstStyle/>
          <a:p>
            <a:r>
              <a:rPr lang="en-US" dirty="0">
                <a:solidFill>
                  <a:srgbClr val="0055A0"/>
                </a:solidFill>
                <a:latin typeface="Arial"/>
              </a:rPr>
              <a:t>INZ = 0.1 m</a:t>
            </a:r>
            <a:endParaRPr lang="en-CH" dirty="0">
              <a:solidFill>
                <a:srgbClr val="0055A0"/>
              </a:solidFill>
              <a:latin typeface="Arial"/>
            </a:endParaRPr>
          </a:p>
        </p:txBody>
      </p:sp>
      <p:sp>
        <p:nvSpPr>
          <p:cNvPr id="12" name="TextBox 11">
            <a:extLst>
              <a:ext uri="{FF2B5EF4-FFF2-40B4-BE49-F238E27FC236}">
                <a16:creationId xmlns:a16="http://schemas.microsoft.com/office/drawing/2014/main" id="{B233E0B9-D409-4DBC-E063-89424ED06956}"/>
              </a:ext>
            </a:extLst>
          </p:cNvPr>
          <p:cNvSpPr txBox="1"/>
          <p:nvPr/>
        </p:nvSpPr>
        <p:spPr>
          <a:xfrm>
            <a:off x="2932228" y="2169133"/>
            <a:ext cx="1204176" cy="369332"/>
          </a:xfrm>
          <a:prstGeom prst="rect">
            <a:avLst/>
          </a:prstGeom>
          <a:noFill/>
        </p:spPr>
        <p:txBody>
          <a:bodyPr wrap="none" rtlCol="0">
            <a:spAutoFit/>
          </a:bodyPr>
          <a:lstStyle/>
          <a:p>
            <a:r>
              <a:rPr lang="en-US" dirty="0">
                <a:solidFill>
                  <a:srgbClr val="0055A0"/>
                </a:solidFill>
                <a:latin typeface="Arial"/>
              </a:rPr>
              <a:t>INZ = 1 m</a:t>
            </a:r>
            <a:endParaRPr lang="en-CH" dirty="0">
              <a:solidFill>
                <a:srgbClr val="0055A0"/>
              </a:solidFill>
              <a:latin typeface="Arial"/>
            </a:endParaRPr>
          </a:p>
        </p:txBody>
      </p:sp>
      <p:sp>
        <p:nvSpPr>
          <p:cNvPr id="13" name="TextBox 12">
            <a:extLst>
              <a:ext uri="{FF2B5EF4-FFF2-40B4-BE49-F238E27FC236}">
                <a16:creationId xmlns:a16="http://schemas.microsoft.com/office/drawing/2014/main" id="{E5728CB9-CECC-AF87-E999-1FD469E0131D}"/>
              </a:ext>
            </a:extLst>
          </p:cNvPr>
          <p:cNvSpPr txBox="1"/>
          <p:nvPr/>
        </p:nvSpPr>
        <p:spPr>
          <a:xfrm>
            <a:off x="2932229" y="4299467"/>
            <a:ext cx="3108543" cy="646331"/>
          </a:xfrm>
          <a:prstGeom prst="rect">
            <a:avLst/>
          </a:prstGeom>
          <a:noFill/>
        </p:spPr>
        <p:txBody>
          <a:bodyPr wrap="none" rtlCol="0">
            <a:spAutoFit/>
          </a:bodyPr>
          <a:lstStyle/>
          <a:p>
            <a:r>
              <a:rPr lang="en-CH" dirty="0">
                <a:solidFill>
                  <a:srgbClr val="0055A0"/>
                </a:solidFill>
                <a:latin typeface="Arial"/>
              </a:rPr>
              <a:t>Operating current 61 kA</a:t>
            </a:r>
          </a:p>
          <a:p>
            <a:r>
              <a:rPr lang="en-CH" dirty="0">
                <a:solidFill>
                  <a:srgbClr val="0055A0"/>
                </a:solidFill>
                <a:latin typeface="Arial"/>
              </a:rPr>
              <a:t>Operating temperature 20 K </a:t>
            </a:r>
          </a:p>
        </p:txBody>
      </p:sp>
      <p:grpSp>
        <p:nvGrpSpPr>
          <p:cNvPr id="24" name="Group 23">
            <a:extLst>
              <a:ext uri="{FF2B5EF4-FFF2-40B4-BE49-F238E27FC236}">
                <a16:creationId xmlns:a16="http://schemas.microsoft.com/office/drawing/2014/main" id="{5B58BDC9-9381-AA1B-A8EA-2359241ABD75}"/>
              </a:ext>
            </a:extLst>
          </p:cNvPr>
          <p:cNvGrpSpPr/>
          <p:nvPr/>
        </p:nvGrpSpPr>
        <p:grpSpPr>
          <a:xfrm>
            <a:off x="5437937" y="2410603"/>
            <a:ext cx="1406580" cy="646331"/>
            <a:chOff x="3913937" y="2443260"/>
            <a:chExt cx="1406580" cy="646331"/>
          </a:xfrm>
        </p:grpSpPr>
        <p:sp>
          <p:nvSpPr>
            <p:cNvPr id="10" name="TextBox 9">
              <a:extLst>
                <a:ext uri="{FF2B5EF4-FFF2-40B4-BE49-F238E27FC236}">
                  <a16:creationId xmlns:a16="http://schemas.microsoft.com/office/drawing/2014/main" id="{2B02056D-343B-9BBC-C63F-739A8F2B4B6E}"/>
                </a:ext>
              </a:extLst>
            </p:cNvPr>
            <p:cNvSpPr txBox="1"/>
            <p:nvPr/>
          </p:nvSpPr>
          <p:spPr>
            <a:xfrm>
              <a:off x="4090651" y="2443260"/>
              <a:ext cx="1229866" cy="646331"/>
            </a:xfrm>
            <a:prstGeom prst="rect">
              <a:avLst/>
            </a:prstGeom>
            <a:noFill/>
          </p:spPr>
          <p:txBody>
            <a:bodyPr wrap="square" rtlCol="0">
              <a:spAutoFit/>
            </a:bodyPr>
            <a:lstStyle/>
            <a:p>
              <a:r>
                <a:rPr lang="en-US" dirty="0">
                  <a:solidFill>
                    <a:srgbClr val="4D4D4D">
                      <a:lumMod val="50000"/>
                    </a:srgbClr>
                  </a:solidFill>
                  <a:latin typeface="Arial"/>
                </a:rPr>
                <a:t>C</a:t>
              </a:r>
              <a:r>
                <a:rPr lang="en-CH" dirty="0">
                  <a:solidFill>
                    <a:srgbClr val="4D4D4D">
                      <a:lumMod val="50000"/>
                    </a:srgbClr>
                  </a:solidFill>
                  <a:latin typeface="Arial"/>
                </a:rPr>
                <a:t>able+He enthalpy</a:t>
              </a:r>
            </a:p>
          </p:txBody>
        </p:sp>
        <p:grpSp>
          <p:nvGrpSpPr>
            <p:cNvPr id="20" name="Group 19">
              <a:extLst>
                <a:ext uri="{FF2B5EF4-FFF2-40B4-BE49-F238E27FC236}">
                  <a16:creationId xmlns:a16="http://schemas.microsoft.com/office/drawing/2014/main" id="{ED12C76C-FB4B-8D57-1CA3-7874AD3DD5D2}"/>
                </a:ext>
              </a:extLst>
            </p:cNvPr>
            <p:cNvGrpSpPr/>
            <p:nvPr/>
          </p:nvGrpSpPr>
          <p:grpSpPr>
            <a:xfrm>
              <a:off x="3913937" y="2509818"/>
              <a:ext cx="221263" cy="534553"/>
              <a:chOff x="3913937" y="2509818"/>
              <a:chExt cx="221263" cy="534553"/>
            </a:xfrm>
          </p:grpSpPr>
          <p:cxnSp>
            <p:nvCxnSpPr>
              <p:cNvPr id="15" name="Straight Connector 14">
                <a:extLst>
                  <a:ext uri="{FF2B5EF4-FFF2-40B4-BE49-F238E27FC236}">
                    <a16:creationId xmlns:a16="http://schemas.microsoft.com/office/drawing/2014/main" id="{DC4DF114-1AF3-2764-17CC-46B41C6EED8B}"/>
                  </a:ext>
                </a:extLst>
              </p:cNvPr>
              <p:cNvCxnSpPr/>
              <p:nvPr/>
            </p:nvCxnSpPr>
            <p:spPr>
              <a:xfrm>
                <a:off x="4135200" y="2509818"/>
                <a:ext cx="0" cy="534553"/>
              </a:xfrm>
              <a:prstGeom prst="line">
                <a:avLst/>
              </a:prstGeom>
            </p:spPr>
            <p:style>
              <a:lnRef idx="1">
                <a:schemeClr val="accent6"/>
              </a:lnRef>
              <a:fillRef idx="0">
                <a:schemeClr val="accent6"/>
              </a:fillRef>
              <a:effectRef idx="0">
                <a:schemeClr val="accent6"/>
              </a:effectRef>
              <a:fontRef idx="minor">
                <a:schemeClr val="tx1"/>
              </a:fontRef>
            </p:style>
          </p:cxnSp>
          <p:cxnSp>
            <p:nvCxnSpPr>
              <p:cNvPr id="16" name="Straight Connector 15">
                <a:extLst>
                  <a:ext uri="{FF2B5EF4-FFF2-40B4-BE49-F238E27FC236}">
                    <a16:creationId xmlns:a16="http://schemas.microsoft.com/office/drawing/2014/main" id="{86FBAAFC-94F4-A373-97BC-6EBA218E82BD}"/>
                  </a:ext>
                </a:extLst>
              </p:cNvPr>
              <p:cNvCxnSpPr>
                <a:cxnSpLocks/>
                <a:stCxn id="10" idx="1"/>
              </p:cNvCxnSpPr>
              <p:nvPr/>
            </p:nvCxnSpPr>
            <p:spPr>
              <a:xfrm flipH="1">
                <a:off x="3913937" y="2766425"/>
                <a:ext cx="216000" cy="252000"/>
              </a:xfrm>
              <a:prstGeom prst="line">
                <a:avLst/>
              </a:prstGeom>
              <a:ln>
                <a:tailEnd type="triangle" w="sm" len="lg"/>
              </a:ln>
            </p:spPr>
            <p:style>
              <a:lnRef idx="1">
                <a:schemeClr val="accent6"/>
              </a:lnRef>
              <a:fillRef idx="0">
                <a:schemeClr val="accent6"/>
              </a:fillRef>
              <a:effectRef idx="0">
                <a:schemeClr val="accent6"/>
              </a:effectRef>
              <a:fontRef idx="minor">
                <a:schemeClr val="tx1"/>
              </a:fontRef>
            </p:style>
          </p:cxnSp>
        </p:grpSp>
      </p:grpSp>
      <p:grpSp>
        <p:nvGrpSpPr>
          <p:cNvPr id="25" name="Group 24">
            <a:extLst>
              <a:ext uri="{FF2B5EF4-FFF2-40B4-BE49-F238E27FC236}">
                <a16:creationId xmlns:a16="http://schemas.microsoft.com/office/drawing/2014/main" id="{0744B269-7A8C-FBC2-86ED-CFC530EBA9C5}"/>
              </a:ext>
            </a:extLst>
          </p:cNvPr>
          <p:cNvGrpSpPr/>
          <p:nvPr/>
        </p:nvGrpSpPr>
        <p:grpSpPr>
          <a:xfrm>
            <a:off x="5442236" y="3059676"/>
            <a:ext cx="1250101" cy="646331"/>
            <a:chOff x="3918235" y="3059675"/>
            <a:chExt cx="1250101" cy="646331"/>
          </a:xfrm>
        </p:grpSpPr>
        <p:sp>
          <p:nvSpPr>
            <p:cNvPr id="9" name="TextBox 8">
              <a:extLst>
                <a:ext uri="{FF2B5EF4-FFF2-40B4-BE49-F238E27FC236}">
                  <a16:creationId xmlns:a16="http://schemas.microsoft.com/office/drawing/2014/main" id="{D91C574A-E303-57BC-657E-E4794F3403C9}"/>
                </a:ext>
              </a:extLst>
            </p:cNvPr>
            <p:cNvSpPr txBox="1"/>
            <p:nvPr/>
          </p:nvSpPr>
          <p:spPr>
            <a:xfrm>
              <a:off x="4090651" y="3059675"/>
              <a:ext cx="1077685" cy="646331"/>
            </a:xfrm>
            <a:prstGeom prst="rect">
              <a:avLst/>
            </a:prstGeom>
            <a:noFill/>
          </p:spPr>
          <p:txBody>
            <a:bodyPr wrap="square" rtlCol="0">
              <a:spAutoFit/>
            </a:bodyPr>
            <a:lstStyle/>
            <a:p>
              <a:r>
                <a:rPr lang="en-US" dirty="0">
                  <a:solidFill>
                    <a:srgbClr val="4D4D4D">
                      <a:lumMod val="50000"/>
                    </a:srgbClr>
                  </a:solidFill>
                  <a:latin typeface="Arial"/>
                </a:rPr>
                <a:t>C</a:t>
              </a:r>
              <a:r>
                <a:rPr lang="en-CH" dirty="0">
                  <a:solidFill>
                    <a:srgbClr val="4D4D4D">
                      <a:lumMod val="50000"/>
                    </a:srgbClr>
                  </a:solidFill>
                  <a:latin typeface="Arial"/>
                </a:rPr>
                <a:t>able enthalpy</a:t>
              </a:r>
            </a:p>
          </p:txBody>
        </p:sp>
        <p:grpSp>
          <p:nvGrpSpPr>
            <p:cNvPr id="21" name="Group 20">
              <a:extLst>
                <a:ext uri="{FF2B5EF4-FFF2-40B4-BE49-F238E27FC236}">
                  <a16:creationId xmlns:a16="http://schemas.microsoft.com/office/drawing/2014/main" id="{893176B6-9EFE-2A39-08A8-A641D2B928EE}"/>
                </a:ext>
              </a:extLst>
            </p:cNvPr>
            <p:cNvGrpSpPr/>
            <p:nvPr/>
          </p:nvGrpSpPr>
          <p:grpSpPr>
            <a:xfrm flipV="1">
              <a:off x="3918235" y="3109530"/>
              <a:ext cx="216288" cy="534553"/>
              <a:chOff x="3918912" y="2509818"/>
              <a:chExt cx="216288" cy="534553"/>
            </a:xfrm>
          </p:grpSpPr>
          <p:cxnSp>
            <p:nvCxnSpPr>
              <p:cNvPr id="22" name="Straight Connector 21">
                <a:extLst>
                  <a:ext uri="{FF2B5EF4-FFF2-40B4-BE49-F238E27FC236}">
                    <a16:creationId xmlns:a16="http://schemas.microsoft.com/office/drawing/2014/main" id="{0AC98CF5-9231-C8EF-0062-719DF328FADC}"/>
                  </a:ext>
                </a:extLst>
              </p:cNvPr>
              <p:cNvCxnSpPr/>
              <p:nvPr/>
            </p:nvCxnSpPr>
            <p:spPr>
              <a:xfrm>
                <a:off x="4135200" y="2509818"/>
                <a:ext cx="0" cy="534553"/>
              </a:xfrm>
              <a:prstGeom prst="line">
                <a:avLst/>
              </a:prstGeom>
            </p:spPr>
            <p:style>
              <a:lnRef idx="1">
                <a:schemeClr val="accent6"/>
              </a:lnRef>
              <a:fillRef idx="0">
                <a:schemeClr val="accent6"/>
              </a:fillRef>
              <a:effectRef idx="0">
                <a:schemeClr val="accent6"/>
              </a:effectRef>
              <a:fontRef idx="minor">
                <a:schemeClr val="tx1"/>
              </a:fontRef>
            </p:style>
          </p:cxnSp>
          <p:cxnSp>
            <p:nvCxnSpPr>
              <p:cNvPr id="23" name="Straight Connector 22">
                <a:extLst>
                  <a:ext uri="{FF2B5EF4-FFF2-40B4-BE49-F238E27FC236}">
                    <a16:creationId xmlns:a16="http://schemas.microsoft.com/office/drawing/2014/main" id="{CC05D1B7-65E6-106E-CF37-8E358D6F8E70}"/>
                  </a:ext>
                </a:extLst>
              </p:cNvPr>
              <p:cNvCxnSpPr>
                <a:cxnSpLocks/>
              </p:cNvCxnSpPr>
              <p:nvPr/>
            </p:nvCxnSpPr>
            <p:spPr>
              <a:xfrm flipH="1">
                <a:off x="3918912" y="2767934"/>
                <a:ext cx="216000" cy="252000"/>
              </a:xfrm>
              <a:prstGeom prst="line">
                <a:avLst/>
              </a:prstGeom>
              <a:ln>
                <a:tailEnd type="triangle" w="sm" len="lg"/>
              </a:ln>
            </p:spPr>
            <p:style>
              <a:lnRef idx="1">
                <a:schemeClr val="accent6"/>
              </a:lnRef>
              <a:fillRef idx="0">
                <a:schemeClr val="accent6"/>
              </a:fillRef>
              <a:effectRef idx="0">
                <a:schemeClr val="accent6"/>
              </a:effectRef>
              <a:fontRef idx="minor">
                <a:schemeClr val="tx1"/>
              </a:fontRef>
            </p:style>
          </p:cxnSp>
        </p:grpSp>
      </p:grpSp>
    </p:spTree>
    <p:extLst>
      <p:ext uri="{BB962C8B-B14F-4D97-AF65-F5344CB8AC3E}">
        <p14:creationId xmlns:p14="http://schemas.microsoft.com/office/powerpoint/2010/main" val="2748602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Axial Forces</a:t>
            </a:r>
          </a:p>
        </p:txBody>
      </p:sp>
      <p:graphicFrame>
        <p:nvGraphicFramePr>
          <p:cNvPr id="2" name="Chart 1">
            <a:extLst>
              <a:ext uri="{FF2B5EF4-FFF2-40B4-BE49-F238E27FC236}">
                <a16:creationId xmlns:a16="http://schemas.microsoft.com/office/drawing/2014/main" id="{3D1936C3-E109-C951-776D-482FABC00E29}"/>
              </a:ext>
            </a:extLst>
          </p:cNvPr>
          <p:cNvGraphicFramePr>
            <a:graphicFrameLocks/>
          </p:cNvGraphicFramePr>
          <p:nvPr>
            <p:extLst>
              <p:ext uri="{D42A27DB-BD31-4B8C-83A1-F6EECF244321}">
                <p14:modId xmlns:p14="http://schemas.microsoft.com/office/powerpoint/2010/main" val="2853746276"/>
              </p:ext>
            </p:extLst>
          </p:nvPr>
        </p:nvGraphicFramePr>
        <p:xfrm>
          <a:off x="7048072" y="996591"/>
          <a:ext cx="5137077" cy="3359652"/>
        </p:xfrm>
        <a:graphic>
          <a:graphicData uri="http://schemas.openxmlformats.org/drawingml/2006/chart">
            <c:chart xmlns:c="http://schemas.openxmlformats.org/drawingml/2006/chart" xmlns:r="http://schemas.openxmlformats.org/officeDocument/2006/relationships" r:id="rId3"/>
          </a:graphicData>
        </a:graphic>
      </p:graphicFrame>
      <p:pic>
        <p:nvPicPr>
          <p:cNvPr id="11" name="Picture 10">
            <a:extLst>
              <a:ext uri="{FF2B5EF4-FFF2-40B4-BE49-F238E27FC236}">
                <a16:creationId xmlns:a16="http://schemas.microsoft.com/office/drawing/2014/main" id="{D10AD489-EB9B-8C07-A8F7-577AD24DF281}"/>
              </a:ext>
            </a:extLst>
          </p:cNvPr>
          <p:cNvPicPr>
            <a:picLocks noChangeAspect="1"/>
          </p:cNvPicPr>
          <p:nvPr/>
        </p:nvPicPr>
        <p:blipFill rotWithShape="1">
          <a:blip r:embed="rId4"/>
          <a:srcRect l="20500" t="4659" r="46620" b="7444"/>
          <a:stretch/>
        </p:blipFill>
        <p:spPr>
          <a:xfrm rot="16200000">
            <a:off x="8222262" y="3106960"/>
            <a:ext cx="2826622" cy="4626544"/>
          </a:xfrm>
          <a:prstGeom prst="rect">
            <a:avLst/>
          </a:prstGeom>
        </p:spPr>
      </p:pic>
      <p:sp>
        <p:nvSpPr>
          <p:cNvPr id="13" name="Oval 12">
            <a:extLst>
              <a:ext uri="{FF2B5EF4-FFF2-40B4-BE49-F238E27FC236}">
                <a16:creationId xmlns:a16="http://schemas.microsoft.com/office/drawing/2014/main" id="{46CC909E-8E3A-C6BC-FF64-472385BFFB31}"/>
              </a:ext>
            </a:extLst>
          </p:cNvPr>
          <p:cNvSpPr/>
          <p:nvPr/>
        </p:nvSpPr>
        <p:spPr>
          <a:xfrm rot="1912940">
            <a:off x="10277599" y="5610574"/>
            <a:ext cx="1818715" cy="88181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TextBox 13">
            <a:extLst>
              <a:ext uri="{FF2B5EF4-FFF2-40B4-BE49-F238E27FC236}">
                <a16:creationId xmlns:a16="http://schemas.microsoft.com/office/drawing/2014/main" id="{07BF3155-2949-791B-EE50-6A7B7A319747}"/>
              </a:ext>
            </a:extLst>
          </p:cNvPr>
          <p:cNvSpPr txBox="1"/>
          <p:nvPr/>
        </p:nvSpPr>
        <p:spPr>
          <a:xfrm>
            <a:off x="10914905" y="5237789"/>
            <a:ext cx="926536" cy="369332"/>
          </a:xfrm>
          <a:prstGeom prst="rect">
            <a:avLst/>
          </a:prstGeom>
          <a:noFill/>
        </p:spPr>
        <p:txBody>
          <a:bodyPr wrap="none" rtlCol="0">
            <a:spAutoFit/>
          </a:bodyPr>
          <a:lstStyle/>
          <a:p>
            <a:r>
              <a:rPr lang="en-US" dirty="0">
                <a:solidFill>
                  <a:srgbClr val="FF0000"/>
                </a:solidFill>
              </a:rPr>
              <a:t>Chicane</a:t>
            </a:r>
            <a:endParaRPr lang="en-IE" dirty="0">
              <a:solidFill>
                <a:srgbClr val="FF0000"/>
              </a:solidFill>
            </a:endParaRPr>
          </a:p>
        </p:txBody>
      </p:sp>
      <p:pic>
        <p:nvPicPr>
          <p:cNvPr id="7" name="Picture 6">
            <a:extLst>
              <a:ext uri="{FF2B5EF4-FFF2-40B4-BE49-F238E27FC236}">
                <a16:creationId xmlns:a16="http://schemas.microsoft.com/office/drawing/2014/main" id="{9C86B898-52AF-44D2-61E3-841C310FF93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406" t="2784" r="7958" b="3955"/>
          <a:stretch/>
        </p:blipFill>
        <p:spPr bwMode="auto">
          <a:xfrm>
            <a:off x="-21630" y="960094"/>
            <a:ext cx="7064148" cy="501218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840833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020364E-605E-DFFF-ACD7-D9CD059A645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282499" y="957195"/>
            <a:ext cx="4654267" cy="4824000"/>
          </a:xfrm>
          <a:prstGeom prst="rect">
            <a:avLst/>
          </a:prstGeom>
        </p:spPr>
      </p:pic>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Margin and stability – 2/3</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60</a:t>
            </a:fld>
            <a:endParaRPr lang="en-US" dirty="0">
              <a:solidFill>
                <a:srgbClr val="0055A0">
                  <a:tint val="75000"/>
                </a:srgbClr>
              </a:solidFill>
              <a:latin typeface="Arial"/>
            </a:endParaRPr>
          </a:p>
        </p:txBody>
      </p:sp>
      <p:sp>
        <p:nvSpPr>
          <p:cNvPr id="8" name="Content Placeholder 20">
            <a:extLst>
              <a:ext uri="{FF2B5EF4-FFF2-40B4-BE49-F238E27FC236}">
                <a16:creationId xmlns:a16="http://schemas.microsoft.com/office/drawing/2014/main" id="{99CA3500-4FBA-AF79-6AE4-66D095A7CC54}"/>
              </a:ext>
            </a:extLst>
          </p:cNvPr>
          <p:cNvSpPr>
            <a:spLocks noGrp="1"/>
          </p:cNvSpPr>
          <p:nvPr>
            <p:ph idx="1"/>
          </p:nvPr>
        </p:nvSpPr>
        <p:spPr>
          <a:xfrm>
            <a:off x="1590068" y="1076805"/>
            <a:ext cx="3842314" cy="4824000"/>
          </a:xfrm>
        </p:spPr>
        <p:txBody>
          <a:bodyPr>
            <a:normAutofit fontScale="70000" lnSpcReduction="20000"/>
          </a:bodyPr>
          <a:lstStyle/>
          <a:p>
            <a:r>
              <a:rPr lang="en-US" dirty="0"/>
              <a:t>The temperature margin </a:t>
            </a:r>
            <a:r>
              <a:rPr lang="en-US" dirty="0">
                <a:latin typeface="Symbol" pitchFamily="2" charset="2"/>
              </a:rPr>
              <a:t>D</a:t>
            </a:r>
            <a:r>
              <a:rPr lang="en-US" dirty="0"/>
              <a:t>T </a:t>
            </a:r>
            <a:r>
              <a:rPr lang="en-US" b="1" dirty="0"/>
              <a:t>is about 10 K </a:t>
            </a:r>
            <a:r>
              <a:rPr lang="en-US" dirty="0"/>
              <a:t>at nominal conditions of current, field </a:t>
            </a:r>
            <a:r>
              <a:rPr lang="en-CH" dirty="0"/>
              <a:t>and </a:t>
            </a:r>
            <a:r>
              <a:rPr lang="en-US" dirty="0"/>
              <a:t>temperature</a:t>
            </a:r>
            <a:endParaRPr lang="en-US" b="1" dirty="0"/>
          </a:p>
          <a:p>
            <a:pPr lvl="1"/>
            <a:r>
              <a:rPr lang="en-US" sz="2800" dirty="0" err="1"/>
              <a:t>I</a:t>
            </a:r>
            <a:r>
              <a:rPr lang="en-US" sz="2800" baseline="-25000" dirty="0" err="1"/>
              <a:t>op</a:t>
            </a:r>
            <a:r>
              <a:rPr lang="en-US" sz="2800" dirty="0"/>
              <a:t>	= 61 kA</a:t>
            </a:r>
          </a:p>
          <a:p>
            <a:pPr lvl="1"/>
            <a:r>
              <a:rPr lang="en-US" sz="2800" dirty="0"/>
              <a:t>B</a:t>
            </a:r>
            <a:r>
              <a:rPr lang="en-US" sz="2800" baseline="-25000" dirty="0"/>
              <a:t>op</a:t>
            </a:r>
            <a:r>
              <a:rPr lang="en-US" sz="2800" dirty="0"/>
              <a:t>	= 20 T</a:t>
            </a:r>
          </a:p>
          <a:p>
            <a:pPr lvl="1"/>
            <a:r>
              <a:rPr lang="en-US" sz="2800" dirty="0"/>
              <a:t>T</a:t>
            </a:r>
            <a:r>
              <a:rPr lang="en-US" sz="2800" baseline="-25000" dirty="0"/>
              <a:t>op</a:t>
            </a:r>
            <a:r>
              <a:rPr lang="en-US" sz="2800" dirty="0"/>
              <a:t>	= 20 K</a:t>
            </a:r>
            <a:endParaRPr lang="en-US" b="1" dirty="0"/>
          </a:p>
          <a:p>
            <a:endParaRPr lang="en-US" sz="1800" dirty="0"/>
          </a:p>
          <a:p>
            <a:r>
              <a:rPr lang="en-US" dirty="0"/>
              <a:t>In the low field regions of the coil (e.g. 4 T) </a:t>
            </a:r>
            <a:r>
              <a:rPr lang="en-US" b="1" dirty="0"/>
              <a:t>the temperature margin is above 40 K</a:t>
            </a:r>
          </a:p>
          <a:p>
            <a:endParaRPr lang="en-CH" sz="1800" dirty="0"/>
          </a:p>
          <a:p>
            <a:r>
              <a:rPr lang="en-US" dirty="0">
                <a:solidFill>
                  <a:srgbClr val="FF0000"/>
                </a:solidFill>
              </a:rPr>
              <a:t>The large stability in the low field region may make protection difficult ?</a:t>
            </a:r>
            <a:endParaRPr lang="en-CH" baseline="30000" dirty="0">
              <a:solidFill>
                <a:srgbClr val="FF0000"/>
              </a:solidFill>
              <a:latin typeface="Times" pitchFamily="2" charset="0"/>
            </a:endParaRPr>
          </a:p>
        </p:txBody>
      </p:sp>
      <p:sp>
        <p:nvSpPr>
          <p:cNvPr id="13" name="TextBox 12">
            <a:extLst>
              <a:ext uri="{FF2B5EF4-FFF2-40B4-BE49-F238E27FC236}">
                <a16:creationId xmlns:a16="http://schemas.microsoft.com/office/drawing/2014/main" id="{E5728CB9-CECC-AF87-E999-1FD469E0131D}"/>
              </a:ext>
            </a:extLst>
          </p:cNvPr>
          <p:cNvSpPr txBox="1"/>
          <p:nvPr/>
        </p:nvSpPr>
        <p:spPr>
          <a:xfrm>
            <a:off x="6600834" y="4227444"/>
            <a:ext cx="3108543" cy="646331"/>
          </a:xfrm>
          <a:prstGeom prst="rect">
            <a:avLst/>
          </a:prstGeom>
          <a:noFill/>
        </p:spPr>
        <p:txBody>
          <a:bodyPr wrap="none" rtlCol="0">
            <a:spAutoFit/>
          </a:bodyPr>
          <a:lstStyle/>
          <a:p>
            <a:r>
              <a:rPr lang="en-CH" dirty="0">
                <a:solidFill>
                  <a:srgbClr val="0055A0"/>
                </a:solidFill>
                <a:latin typeface="Arial"/>
              </a:rPr>
              <a:t>Operating current 61 kA</a:t>
            </a:r>
          </a:p>
          <a:p>
            <a:r>
              <a:rPr lang="en-CH" dirty="0">
                <a:solidFill>
                  <a:srgbClr val="0055A0"/>
                </a:solidFill>
                <a:latin typeface="Arial"/>
              </a:rPr>
              <a:t>Operating temperature 20 K </a:t>
            </a:r>
          </a:p>
        </p:txBody>
      </p:sp>
      <p:sp>
        <p:nvSpPr>
          <p:cNvPr id="6" name="TextBox 5">
            <a:extLst>
              <a:ext uri="{FF2B5EF4-FFF2-40B4-BE49-F238E27FC236}">
                <a16:creationId xmlns:a16="http://schemas.microsoft.com/office/drawing/2014/main" id="{E2085281-19EC-7086-2E88-F0E26ECDDF12}"/>
              </a:ext>
            </a:extLst>
          </p:cNvPr>
          <p:cNvSpPr txBox="1"/>
          <p:nvPr/>
        </p:nvSpPr>
        <p:spPr>
          <a:xfrm rot="16200000">
            <a:off x="6855648" y="2019024"/>
            <a:ext cx="642163" cy="369332"/>
          </a:xfrm>
          <a:prstGeom prst="rect">
            <a:avLst/>
          </a:prstGeom>
          <a:noFill/>
        </p:spPr>
        <p:txBody>
          <a:bodyPr wrap="none" rtlCol="0">
            <a:spAutoFit/>
          </a:bodyPr>
          <a:lstStyle/>
          <a:p>
            <a:r>
              <a:rPr lang="en-CH" dirty="0">
                <a:solidFill>
                  <a:srgbClr val="0055A0"/>
                </a:solidFill>
                <a:latin typeface="Arial"/>
              </a:rPr>
              <a:t>20 T</a:t>
            </a:r>
          </a:p>
        </p:txBody>
      </p:sp>
      <p:sp>
        <p:nvSpPr>
          <p:cNvPr id="14" name="TextBox 13">
            <a:extLst>
              <a:ext uri="{FF2B5EF4-FFF2-40B4-BE49-F238E27FC236}">
                <a16:creationId xmlns:a16="http://schemas.microsoft.com/office/drawing/2014/main" id="{FA44F083-F03F-7F0D-1253-D26B73E41910}"/>
              </a:ext>
            </a:extLst>
          </p:cNvPr>
          <p:cNvSpPr txBox="1"/>
          <p:nvPr/>
        </p:nvSpPr>
        <p:spPr>
          <a:xfrm rot="16200000">
            <a:off x="7258083" y="1801644"/>
            <a:ext cx="642163" cy="369332"/>
          </a:xfrm>
          <a:prstGeom prst="rect">
            <a:avLst/>
          </a:prstGeom>
          <a:noFill/>
        </p:spPr>
        <p:txBody>
          <a:bodyPr wrap="none" rtlCol="0">
            <a:spAutoFit/>
          </a:bodyPr>
          <a:lstStyle/>
          <a:p>
            <a:r>
              <a:rPr lang="en-CH" dirty="0">
                <a:solidFill>
                  <a:srgbClr val="0055A0"/>
                </a:solidFill>
                <a:latin typeface="Arial"/>
              </a:rPr>
              <a:t>16 T</a:t>
            </a:r>
          </a:p>
        </p:txBody>
      </p:sp>
      <p:sp>
        <p:nvSpPr>
          <p:cNvPr id="15" name="TextBox 14">
            <a:extLst>
              <a:ext uri="{FF2B5EF4-FFF2-40B4-BE49-F238E27FC236}">
                <a16:creationId xmlns:a16="http://schemas.microsoft.com/office/drawing/2014/main" id="{69D2D259-9C00-EC89-DC8B-B7311E3B1857}"/>
              </a:ext>
            </a:extLst>
          </p:cNvPr>
          <p:cNvSpPr txBox="1"/>
          <p:nvPr/>
        </p:nvSpPr>
        <p:spPr>
          <a:xfrm rot="16200000">
            <a:off x="7714553" y="1589823"/>
            <a:ext cx="642163" cy="369332"/>
          </a:xfrm>
          <a:prstGeom prst="rect">
            <a:avLst/>
          </a:prstGeom>
          <a:noFill/>
        </p:spPr>
        <p:txBody>
          <a:bodyPr wrap="none" rtlCol="0">
            <a:spAutoFit/>
          </a:bodyPr>
          <a:lstStyle/>
          <a:p>
            <a:r>
              <a:rPr lang="en-CH" dirty="0">
                <a:solidFill>
                  <a:srgbClr val="0055A0"/>
                </a:solidFill>
                <a:latin typeface="Arial"/>
              </a:rPr>
              <a:t>12 T</a:t>
            </a:r>
          </a:p>
        </p:txBody>
      </p:sp>
      <p:sp>
        <p:nvSpPr>
          <p:cNvPr id="16" name="TextBox 15">
            <a:extLst>
              <a:ext uri="{FF2B5EF4-FFF2-40B4-BE49-F238E27FC236}">
                <a16:creationId xmlns:a16="http://schemas.microsoft.com/office/drawing/2014/main" id="{5CB936C7-F93F-81DF-F3C9-A44765AAA8DF}"/>
              </a:ext>
            </a:extLst>
          </p:cNvPr>
          <p:cNvSpPr txBox="1"/>
          <p:nvPr/>
        </p:nvSpPr>
        <p:spPr>
          <a:xfrm rot="16200000">
            <a:off x="8337237" y="1475511"/>
            <a:ext cx="513923" cy="369332"/>
          </a:xfrm>
          <a:prstGeom prst="rect">
            <a:avLst/>
          </a:prstGeom>
          <a:noFill/>
        </p:spPr>
        <p:txBody>
          <a:bodyPr wrap="none" rtlCol="0">
            <a:spAutoFit/>
          </a:bodyPr>
          <a:lstStyle/>
          <a:p>
            <a:r>
              <a:rPr lang="en-CH" dirty="0">
                <a:solidFill>
                  <a:srgbClr val="0055A0"/>
                </a:solidFill>
                <a:latin typeface="Arial"/>
              </a:rPr>
              <a:t>8 T</a:t>
            </a:r>
          </a:p>
        </p:txBody>
      </p:sp>
      <p:sp>
        <p:nvSpPr>
          <p:cNvPr id="17" name="TextBox 16">
            <a:extLst>
              <a:ext uri="{FF2B5EF4-FFF2-40B4-BE49-F238E27FC236}">
                <a16:creationId xmlns:a16="http://schemas.microsoft.com/office/drawing/2014/main" id="{ABC6A011-646C-5593-E0CA-3A96540FABBE}"/>
              </a:ext>
            </a:extLst>
          </p:cNvPr>
          <p:cNvSpPr txBox="1"/>
          <p:nvPr/>
        </p:nvSpPr>
        <p:spPr>
          <a:xfrm rot="16200000">
            <a:off x="9037938" y="1346969"/>
            <a:ext cx="513923" cy="369332"/>
          </a:xfrm>
          <a:prstGeom prst="rect">
            <a:avLst/>
          </a:prstGeom>
          <a:noFill/>
        </p:spPr>
        <p:txBody>
          <a:bodyPr wrap="none" rtlCol="0">
            <a:spAutoFit/>
          </a:bodyPr>
          <a:lstStyle/>
          <a:p>
            <a:r>
              <a:rPr lang="en-CH" dirty="0">
                <a:solidFill>
                  <a:srgbClr val="0055A0"/>
                </a:solidFill>
                <a:latin typeface="Arial"/>
              </a:rPr>
              <a:t>4 T</a:t>
            </a:r>
          </a:p>
        </p:txBody>
      </p:sp>
      <p:grpSp>
        <p:nvGrpSpPr>
          <p:cNvPr id="18" name="Group 17">
            <a:extLst>
              <a:ext uri="{FF2B5EF4-FFF2-40B4-BE49-F238E27FC236}">
                <a16:creationId xmlns:a16="http://schemas.microsoft.com/office/drawing/2014/main" id="{D5859D76-97DF-E2FD-3694-B0EA56C5A491}"/>
              </a:ext>
            </a:extLst>
          </p:cNvPr>
          <p:cNvGrpSpPr/>
          <p:nvPr/>
        </p:nvGrpSpPr>
        <p:grpSpPr>
          <a:xfrm>
            <a:off x="9347533" y="1878830"/>
            <a:ext cx="1406580" cy="646331"/>
            <a:chOff x="3913937" y="2443260"/>
            <a:chExt cx="1406580" cy="646331"/>
          </a:xfrm>
        </p:grpSpPr>
        <p:sp>
          <p:nvSpPr>
            <p:cNvPr id="19" name="TextBox 18">
              <a:extLst>
                <a:ext uri="{FF2B5EF4-FFF2-40B4-BE49-F238E27FC236}">
                  <a16:creationId xmlns:a16="http://schemas.microsoft.com/office/drawing/2014/main" id="{DAD35FF3-9D61-0929-50A2-55CFAADCFF67}"/>
                </a:ext>
              </a:extLst>
            </p:cNvPr>
            <p:cNvSpPr txBox="1"/>
            <p:nvPr/>
          </p:nvSpPr>
          <p:spPr>
            <a:xfrm>
              <a:off x="4090651" y="2443260"/>
              <a:ext cx="1229866" cy="646331"/>
            </a:xfrm>
            <a:prstGeom prst="rect">
              <a:avLst/>
            </a:prstGeom>
            <a:noFill/>
          </p:spPr>
          <p:txBody>
            <a:bodyPr wrap="square" rtlCol="0">
              <a:spAutoFit/>
            </a:bodyPr>
            <a:lstStyle/>
            <a:p>
              <a:r>
                <a:rPr lang="en-US" dirty="0">
                  <a:solidFill>
                    <a:srgbClr val="4D4D4D">
                      <a:lumMod val="50000"/>
                    </a:srgbClr>
                  </a:solidFill>
                  <a:latin typeface="Arial"/>
                </a:rPr>
                <a:t>C</a:t>
              </a:r>
              <a:r>
                <a:rPr lang="en-CH" dirty="0">
                  <a:solidFill>
                    <a:srgbClr val="4D4D4D">
                      <a:lumMod val="50000"/>
                    </a:srgbClr>
                  </a:solidFill>
                  <a:latin typeface="Arial"/>
                </a:rPr>
                <a:t>able+He enthalpy</a:t>
              </a:r>
            </a:p>
          </p:txBody>
        </p:sp>
        <p:grpSp>
          <p:nvGrpSpPr>
            <p:cNvPr id="20" name="Group 19">
              <a:extLst>
                <a:ext uri="{FF2B5EF4-FFF2-40B4-BE49-F238E27FC236}">
                  <a16:creationId xmlns:a16="http://schemas.microsoft.com/office/drawing/2014/main" id="{1F0C0760-C4E6-679B-3677-A5C249D633FC}"/>
                </a:ext>
              </a:extLst>
            </p:cNvPr>
            <p:cNvGrpSpPr/>
            <p:nvPr/>
          </p:nvGrpSpPr>
          <p:grpSpPr>
            <a:xfrm>
              <a:off x="3913937" y="2509818"/>
              <a:ext cx="221263" cy="534553"/>
              <a:chOff x="3913937" y="2509818"/>
              <a:chExt cx="221263" cy="534553"/>
            </a:xfrm>
          </p:grpSpPr>
          <p:cxnSp>
            <p:nvCxnSpPr>
              <p:cNvPr id="21" name="Straight Connector 20">
                <a:extLst>
                  <a:ext uri="{FF2B5EF4-FFF2-40B4-BE49-F238E27FC236}">
                    <a16:creationId xmlns:a16="http://schemas.microsoft.com/office/drawing/2014/main" id="{1A04BE22-46F2-66C6-23C5-03619D8B63F6}"/>
                  </a:ext>
                </a:extLst>
              </p:cNvPr>
              <p:cNvCxnSpPr/>
              <p:nvPr/>
            </p:nvCxnSpPr>
            <p:spPr>
              <a:xfrm>
                <a:off x="4135200" y="2509818"/>
                <a:ext cx="0" cy="534553"/>
              </a:xfrm>
              <a:prstGeom prst="line">
                <a:avLst/>
              </a:prstGeom>
            </p:spPr>
            <p:style>
              <a:lnRef idx="1">
                <a:schemeClr val="accent6"/>
              </a:lnRef>
              <a:fillRef idx="0">
                <a:schemeClr val="accent6"/>
              </a:fillRef>
              <a:effectRef idx="0">
                <a:schemeClr val="accent6"/>
              </a:effectRef>
              <a:fontRef idx="minor">
                <a:schemeClr val="tx1"/>
              </a:fontRef>
            </p:style>
          </p:cxnSp>
          <p:cxnSp>
            <p:nvCxnSpPr>
              <p:cNvPr id="22" name="Straight Connector 21">
                <a:extLst>
                  <a:ext uri="{FF2B5EF4-FFF2-40B4-BE49-F238E27FC236}">
                    <a16:creationId xmlns:a16="http://schemas.microsoft.com/office/drawing/2014/main" id="{E23787A1-D6F6-623C-8B33-7228EA08CFA6}"/>
                  </a:ext>
                </a:extLst>
              </p:cNvPr>
              <p:cNvCxnSpPr>
                <a:cxnSpLocks/>
                <a:stCxn id="19" idx="1"/>
              </p:cNvCxnSpPr>
              <p:nvPr/>
            </p:nvCxnSpPr>
            <p:spPr>
              <a:xfrm flipH="1">
                <a:off x="3913937" y="2766425"/>
                <a:ext cx="216000" cy="252000"/>
              </a:xfrm>
              <a:prstGeom prst="line">
                <a:avLst/>
              </a:prstGeom>
              <a:ln>
                <a:tailEnd type="triangle" w="sm" len="lg"/>
              </a:ln>
            </p:spPr>
            <p:style>
              <a:lnRef idx="1">
                <a:schemeClr val="accent6"/>
              </a:lnRef>
              <a:fillRef idx="0">
                <a:schemeClr val="accent6"/>
              </a:fillRef>
              <a:effectRef idx="0">
                <a:schemeClr val="accent6"/>
              </a:effectRef>
              <a:fontRef idx="minor">
                <a:schemeClr val="tx1"/>
              </a:fontRef>
            </p:style>
          </p:cxnSp>
        </p:grpSp>
      </p:grpSp>
      <p:grpSp>
        <p:nvGrpSpPr>
          <p:cNvPr id="23" name="Group 22">
            <a:extLst>
              <a:ext uri="{FF2B5EF4-FFF2-40B4-BE49-F238E27FC236}">
                <a16:creationId xmlns:a16="http://schemas.microsoft.com/office/drawing/2014/main" id="{3B6DD58F-CAF5-25E2-2058-611F6AB66F7A}"/>
              </a:ext>
            </a:extLst>
          </p:cNvPr>
          <p:cNvGrpSpPr/>
          <p:nvPr/>
        </p:nvGrpSpPr>
        <p:grpSpPr>
          <a:xfrm>
            <a:off x="9351832" y="2527903"/>
            <a:ext cx="1250101" cy="646331"/>
            <a:chOff x="3918235" y="3059675"/>
            <a:chExt cx="1250101" cy="646331"/>
          </a:xfrm>
        </p:grpSpPr>
        <p:sp>
          <p:nvSpPr>
            <p:cNvPr id="24" name="TextBox 23">
              <a:extLst>
                <a:ext uri="{FF2B5EF4-FFF2-40B4-BE49-F238E27FC236}">
                  <a16:creationId xmlns:a16="http://schemas.microsoft.com/office/drawing/2014/main" id="{314DBAAB-2582-A27B-317D-972113A2F579}"/>
                </a:ext>
              </a:extLst>
            </p:cNvPr>
            <p:cNvSpPr txBox="1"/>
            <p:nvPr/>
          </p:nvSpPr>
          <p:spPr>
            <a:xfrm>
              <a:off x="4090651" y="3059675"/>
              <a:ext cx="1077685" cy="646331"/>
            </a:xfrm>
            <a:prstGeom prst="rect">
              <a:avLst/>
            </a:prstGeom>
            <a:noFill/>
          </p:spPr>
          <p:txBody>
            <a:bodyPr wrap="square" rtlCol="0">
              <a:spAutoFit/>
            </a:bodyPr>
            <a:lstStyle/>
            <a:p>
              <a:r>
                <a:rPr lang="en-US" dirty="0">
                  <a:solidFill>
                    <a:srgbClr val="4D4D4D">
                      <a:lumMod val="50000"/>
                    </a:srgbClr>
                  </a:solidFill>
                  <a:latin typeface="Arial"/>
                </a:rPr>
                <a:t>C</a:t>
              </a:r>
              <a:r>
                <a:rPr lang="en-CH" dirty="0">
                  <a:solidFill>
                    <a:srgbClr val="4D4D4D">
                      <a:lumMod val="50000"/>
                    </a:srgbClr>
                  </a:solidFill>
                  <a:latin typeface="Arial"/>
                </a:rPr>
                <a:t>able enthalpy</a:t>
              </a:r>
            </a:p>
          </p:txBody>
        </p:sp>
        <p:grpSp>
          <p:nvGrpSpPr>
            <p:cNvPr id="25" name="Group 24">
              <a:extLst>
                <a:ext uri="{FF2B5EF4-FFF2-40B4-BE49-F238E27FC236}">
                  <a16:creationId xmlns:a16="http://schemas.microsoft.com/office/drawing/2014/main" id="{3BC86272-844E-A9F9-86F4-9B97B4CCD02D}"/>
                </a:ext>
              </a:extLst>
            </p:cNvPr>
            <p:cNvGrpSpPr/>
            <p:nvPr/>
          </p:nvGrpSpPr>
          <p:grpSpPr>
            <a:xfrm flipV="1">
              <a:off x="3918235" y="3109530"/>
              <a:ext cx="216288" cy="534553"/>
              <a:chOff x="3918912" y="2509818"/>
              <a:chExt cx="216288" cy="534553"/>
            </a:xfrm>
          </p:grpSpPr>
          <p:cxnSp>
            <p:nvCxnSpPr>
              <p:cNvPr id="26" name="Straight Connector 25">
                <a:extLst>
                  <a:ext uri="{FF2B5EF4-FFF2-40B4-BE49-F238E27FC236}">
                    <a16:creationId xmlns:a16="http://schemas.microsoft.com/office/drawing/2014/main" id="{4A3DED7C-B3F7-FF29-0EB0-9E50B36B4DFB}"/>
                  </a:ext>
                </a:extLst>
              </p:cNvPr>
              <p:cNvCxnSpPr/>
              <p:nvPr/>
            </p:nvCxnSpPr>
            <p:spPr>
              <a:xfrm>
                <a:off x="4135200" y="2509818"/>
                <a:ext cx="0" cy="534553"/>
              </a:xfrm>
              <a:prstGeom prst="line">
                <a:avLst/>
              </a:prstGeom>
            </p:spPr>
            <p:style>
              <a:lnRef idx="1">
                <a:schemeClr val="accent6"/>
              </a:lnRef>
              <a:fillRef idx="0">
                <a:schemeClr val="accent6"/>
              </a:fillRef>
              <a:effectRef idx="0">
                <a:schemeClr val="accent6"/>
              </a:effectRef>
              <a:fontRef idx="minor">
                <a:schemeClr val="tx1"/>
              </a:fontRef>
            </p:style>
          </p:cxnSp>
          <p:cxnSp>
            <p:nvCxnSpPr>
              <p:cNvPr id="27" name="Straight Connector 26">
                <a:extLst>
                  <a:ext uri="{FF2B5EF4-FFF2-40B4-BE49-F238E27FC236}">
                    <a16:creationId xmlns:a16="http://schemas.microsoft.com/office/drawing/2014/main" id="{F187C4FE-F9A0-49AE-9AC2-9E000243703F}"/>
                  </a:ext>
                </a:extLst>
              </p:cNvPr>
              <p:cNvCxnSpPr>
                <a:cxnSpLocks/>
              </p:cNvCxnSpPr>
              <p:nvPr/>
            </p:nvCxnSpPr>
            <p:spPr>
              <a:xfrm flipH="1">
                <a:off x="3918912" y="2767934"/>
                <a:ext cx="216000" cy="252000"/>
              </a:xfrm>
              <a:prstGeom prst="line">
                <a:avLst/>
              </a:prstGeom>
              <a:ln>
                <a:tailEnd type="triangle" w="sm" len="lg"/>
              </a:ln>
            </p:spPr>
            <p:style>
              <a:lnRef idx="1">
                <a:schemeClr val="accent6"/>
              </a:lnRef>
              <a:fillRef idx="0">
                <a:schemeClr val="accent6"/>
              </a:fillRef>
              <a:effectRef idx="0">
                <a:schemeClr val="accent6"/>
              </a:effectRef>
              <a:fontRef idx="minor">
                <a:schemeClr val="tx1"/>
              </a:fontRef>
            </p:style>
          </p:cxnSp>
        </p:grpSp>
      </p:grpSp>
    </p:spTree>
    <p:extLst>
      <p:ext uri="{BB962C8B-B14F-4D97-AF65-F5344CB8AC3E}">
        <p14:creationId xmlns:p14="http://schemas.microsoft.com/office/powerpoint/2010/main" val="33237481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line chart&#10;&#10;Description automatically generated">
            <a:extLst>
              <a:ext uri="{FF2B5EF4-FFF2-40B4-BE49-F238E27FC236}">
                <a16:creationId xmlns:a16="http://schemas.microsoft.com/office/drawing/2014/main" id="{6590732F-DFE0-761C-A38B-CB398733220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21843" y="968368"/>
            <a:ext cx="4680000" cy="4822901"/>
          </a:xfrm>
          <a:prstGeom prst="rect">
            <a:avLst/>
          </a:prstGeom>
        </p:spPr>
      </p:pic>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Margin and stability – 3/3</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61</a:t>
            </a:fld>
            <a:endParaRPr lang="en-US" dirty="0">
              <a:solidFill>
                <a:srgbClr val="0055A0">
                  <a:tint val="75000"/>
                </a:srgbClr>
              </a:solidFill>
              <a:latin typeface="Arial"/>
            </a:endParaRPr>
          </a:p>
        </p:txBody>
      </p:sp>
      <p:sp>
        <p:nvSpPr>
          <p:cNvPr id="8" name="Content Placeholder 20">
            <a:extLst>
              <a:ext uri="{FF2B5EF4-FFF2-40B4-BE49-F238E27FC236}">
                <a16:creationId xmlns:a16="http://schemas.microsoft.com/office/drawing/2014/main" id="{99CA3500-4FBA-AF79-6AE4-66D095A7CC54}"/>
              </a:ext>
            </a:extLst>
          </p:cNvPr>
          <p:cNvSpPr>
            <a:spLocks noGrp="1"/>
          </p:cNvSpPr>
          <p:nvPr>
            <p:ph idx="1"/>
          </p:nvPr>
        </p:nvSpPr>
        <p:spPr>
          <a:xfrm>
            <a:off x="6443988" y="1076805"/>
            <a:ext cx="4224012" cy="5037716"/>
          </a:xfrm>
        </p:spPr>
        <p:txBody>
          <a:bodyPr>
            <a:normAutofit fontScale="85000" lnSpcReduction="20000"/>
          </a:bodyPr>
          <a:lstStyle/>
          <a:p>
            <a:r>
              <a:rPr lang="en-US" dirty="0"/>
              <a:t>Operating at higher temperature than 20 K (e.g. 25 K) </a:t>
            </a:r>
            <a:r>
              <a:rPr lang="en-US" b="1" dirty="0"/>
              <a:t>may still be an option</a:t>
            </a:r>
            <a:r>
              <a:rPr lang="en-US" dirty="0"/>
              <a:t>, the energy margin is substantial</a:t>
            </a:r>
            <a:endParaRPr lang="en-US" b="1" dirty="0"/>
          </a:p>
          <a:p>
            <a:endParaRPr lang="en-US" sz="1800" dirty="0"/>
          </a:p>
          <a:p>
            <a:r>
              <a:rPr lang="en-US" dirty="0"/>
              <a:t>Operating at lower temperature than 20 K (e.g. 15 K) does not bring a substantial benefit in energy margin</a:t>
            </a:r>
          </a:p>
          <a:p>
            <a:pPr lvl="1"/>
            <a:r>
              <a:rPr lang="en-US" b="1" dirty="0"/>
              <a:t>Recall that the heat capacity drops dramatically at low temperature</a:t>
            </a:r>
          </a:p>
        </p:txBody>
      </p:sp>
      <p:sp>
        <p:nvSpPr>
          <p:cNvPr id="13" name="TextBox 12">
            <a:extLst>
              <a:ext uri="{FF2B5EF4-FFF2-40B4-BE49-F238E27FC236}">
                <a16:creationId xmlns:a16="http://schemas.microsoft.com/office/drawing/2014/main" id="{E5728CB9-CECC-AF87-E999-1FD469E0131D}"/>
              </a:ext>
            </a:extLst>
          </p:cNvPr>
          <p:cNvSpPr txBox="1"/>
          <p:nvPr/>
        </p:nvSpPr>
        <p:spPr>
          <a:xfrm>
            <a:off x="2877474" y="1489417"/>
            <a:ext cx="2634054" cy="646331"/>
          </a:xfrm>
          <a:prstGeom prst="rect">
            <a:avLst/>
          </a:prstGeom>
          <a:noFill/>
        </p:spPr>
        <p:txBody>
          <a:bodyPr wrap="none" rtlCol="0">
            <a:spAutoFit/>
          </a:bodyPr>
          <a:lstStyle/>
          <a:p>
            <a:r>
              <a:rPr lang="en-CH" dirty="0">
                <a:solidFill>
                  <a:srgbClr val="0055A0"/>
                </a:solidFill>
                <a:latin typeface="Arial"/>
              </a:rPr>
              <a:t>Operating current 61 kA</a:t>
            </a:r>
          </a:p>
          <a:p>
            <a:r>
              <a:rPr lang="en-CH" dirty="0">
                <a:solidFill>
                  <a:srgbClr val="0055A0"/>
                </a:solidFill>
                <a:latin typeface="Arial"/>
              </a:rPr>
              <a:t>Operating field 20 T</a:t>
            </a:r>
          </a:p>
        </p:txBody>
      </p:sp>
      <p:grpSp>
        <p:nvGrpSpPr>
          <p:cNvPr id="9" name="Group 8">
            <a:extLst>
              <a:ext uri="{FF2B5EF4-FFF2-40B4-BE49-F238E27FC236}">
                <a16:creationId xmlns:a16="http://schemas.microsoft.com/office/drawing/2014/main" id="{6A7036D6-71B9-52FB-0933-E4DE7507D7AB}"/>
              </a:ext>
            </a:extLst>
          </p:cNvPr>
          <p:cNvGrpSpPr/>
          <p:nvPr/>
        </p:nvGrpSpPr>
        <p:grpSpPr>
          <a:xfrm>
            <a:off x="3161690" y="2934205"/>
            <a:ext cx="1378056" cy="646331"/>
            <a:chOff x="1692545" y="3182309"/>
            <a:chExt cx="1378056" cy="646331"/>
          </a:xfrm>
        </p:grpSpPr>
        <p:sp>
          <p:nvSpPr>
            <p:cNvPr id="19" name="TextBox 18">
              <a:extLst>
                <a:ext uri="{FF2B5EF4-FFF2-40B4-BE49-F238E27FC236}">
                  <a16:creationId xmlns:a16="http://schemas.microsoft.com/office/drawing/2014/main" id="{DAD35FF3-9D61-0929-50A2-55CFAADCFF67}"/>
                </a:ext>
              </a:extLst>
            </p:cNvPr>
            <p:cNvSpPr txBox="1"/>
            <p:nvPr/>
          </p:nvSpPr>
          <p:spPr>
            <a:xfrm>
              <a:off x="1692545" y="3182309"/>
              <a:ext cx="1229866" cy="646331"/>
            </a:xfrm>
            <a:prstGeom prst="rect">
              <a:avLst/>
            </a:prstGeom>
            <a:noFill/>
          </p:spPr>
          <p:txBody>
            <a:bodyPr wrap="square" rtlCol="0">
              <a:spAutoFit/>
            </a:bodyPr>
            <a:lstStyle/>
            <a:p>
              <a:pPr algn="r"/>
              <a:r>
                <a:rPr lang="en-US" dirty="0">
                  <a:solidFill>
                    <a:srgbClr val="4D4D4D">
                      <a:lumMod val="50000"/>
                    </a:srgbClr>
                  </a:solidFill>
                  <a:latin typeface="Arial"/>
                </a:rPr>
                <a:t>C</a:t>
              </a:r>
              <a:r>
                <a:rPr lang="en-CH" dirty="0">
                  <a:solidFill>
                    <a:srgbClr val="4D4D4D">
                      <a:lumMod val="50000"/>
                    </a:srgbClr>
                  </a:solidFill>
                  <a:latin typeface="Arial"/>
                </a:rPr>
                <a:t>able+He enthalpy</a:t>
              </a:r>
            </a:p>
          </p:txBody>
        </p:sp>
        <p:grpSp>
          <p:nvGrpSpPr>
            <p:cNvPr id="20" name="Group 19">
              <a:extLst>
                <a:ext uri="{FF2B5EF4-FFF2-40B4-BE49-F238E27FC236}">
                  <a16:creationId xmlns:a16="http://schemas.microsoft.com/office/drawing/2014/main" id="{1F0C0760-C4E6-679B-3677-A5C249D633FC}"/>
                </a:ext>
              </a:extLst>
            </p:cNvPr>
            <p:cNvGrpSpPr/>
            <p:nvPr/>
          </p:nvGrpSpPr>
          <p:grpSpPr>
            <a:xfrm flipH="1">
              <a:off x="2849338" y="3246550"/>
              <a:ext cx="221263" cy="534553"/>
              <a:chOff x="3913937" y="2509818"/>
              <a:chExt cx="221263" cy="534553"/>
            </a:xfrm>
          </p:grpSpPr>
          <p:cxnSp>
            <p:nvCxnSpPr>
              <p:cNvPr id="21" name="Straight Connector 20">
                <a:extLst>
                  <a:ext uri="{FF2B5EF4-FFF2-40B4-BE49-F238E27FC236}">
                    <a16:creationId xmlns:a16="http://schemas.microsoft.com/office/drawing/2014/main" id="{1A04BE22-46F2-66C6-23C5-03619D8B63F6}"/>
                  </a:ext>
                </a:extLst>
              </p:cNvPr>
              <p:cNvCxnSpPr/>
              <p:nvPr/>
            </p:nvCxnSpPr>
            <p:spPr>
              <a:xfrm>
                <a:off x="4135200" y="2509818"/>
                <a:ext cx="0" cy="534553"/>
              </a:xfrm>
              <a:prstGeom prst="line">
                <a:avLst/>
              </a:prstGeom>
            </p:spPr>
            <p:style>
              <a:lnRef idx="1">
                <a:schemeClr val="accent6"/>
              </a:lnRef>
              <a:fillRef idx="0">
                <a:schemeClr val="accent6"/>
              </a:fillRef>
              <a:effectRef idx="0">
                <a:schemeClr val="accent6"/>
              </a:effectRef>
              <a:fontRef idx="minor">
                <a:schemeClr val="tx1"/>
              </a:fontRef>
            </p:style>
          </p:cxnSp>
          <p:cxnSp>
            <p:nvCxnSpPr>
              <p:cNvPr id="22" name="Straight Connector 21">
                <a:extLst>
                  <a:ext uri="{FF2B5EF4-FFF2-40B4-BE49-F238E27FC236}">
                    <a16:creationId xmlns:a16="http://schemas.microsoft.com/office/drawing/2014/main" id="{E23787A1-D6F6-623C-8B33-7228EA08CFA6}"/>
                  </a:ext>
                </a:extLst>
              </p:cNvPr>
              <p:cNvCxnSpPr>
                <a:cxnSpLocks/>
                <a:stCxn id="19" idx="1"/>
              </p:cNvCxnSpPr>
              <p:nvPr/>
            </p:nvCxnSpPr>
            <p:spPr>
              <a:xfrm flipH="1">
                <a:off x="3913937" y="2766425"/>
                <a:ext cx="216000" cy="252000"/>
              </a:xfrm>
              <a:prstGeom prst="line">
                <a:avLst/>
              </a:prstGeom>
              <a:ln>
                <a:tailEnd type="triangle" w="sm" len="lg"/>
              </a:ln>
            </p:spPr>
            <p:style>
              <a:lnRef idx="1">
                <a:schemeClr val="accent6"/>
              </a:lnRef>
              <a:fillRef idx="0">
                <a:schemeClr val="accent6"/>
              </a:fillRef>
              <a:effectRef idx="0">
                <a:schemeClr val="accent6"/>
              </a:effectRef>
              <a:fontRef idx="minor">
                <a:schemeClr val="tx1"/>
              </a:fontRef>
            </p:style>
          </p:cxnSp>
        </p:grpSp>
      </p:grpSp>
      <p:grpSp>
        <p:nvGrpSpPr>
          <p:cNvPr id="10" name="Group 9">
            <a:extLst>
              <a:ext uri="{FF2B5EF4-FFF2-40B4-BE49-F238E27FC236}">
                <a16:creationId xmlns:a16="http://schemas.microsoft.com/office/drawing/2014/main" id="{E7932897-0710-43E0-FB45-4DE0A199C6B6}"/>
              </a:ext>
            </a:extLst>
          </p:cNvPr>
          <p:cNvGrpSpPr/>
          <p:nvPr/>
        </p:nvGrpSpPr>
        <p:grpSpPr>
          <a:xfrm>
            <a:off x="3314772" y="4104377"/>
            <a:ext cx="1224975" cy="646331"/>
            <a:chOff x="1844949" y="3831382"/>
            <a:chExt cx="1224975" cy="646331"/>
          </a:xfrm>
        </p:grpSpPr>
        <p:sp>
          <p:nvSpPr>
            <p:cNvPr id="24" name="TextBox 23">
              <a:extLst>
                <a:ext uri="{FF2B5EF4-FFF2-40B4-BE49-F238E27FC236}">
                  <a16:creationId xmlns:a16="http://schemas.microsoft.com/office/drawing/2014/main" id="{314DBAAB-2582-A27B-317D-972113A2F579}"/>
                </a:ext>
              </a:extLst>
            </p:cNvPr>
            <p:cNvSpPr txBox="1"/>
            <p:nvPr/>
          </p:nvSpPr>
          <p:spPr>
            <a:xfrm>
              <a:off x="1844949" y="3831382"/>
              <a:ext cx="1077685" cy="646331"/>
            </a:xfrm>
            <a:prstGeom prst="rect">
              <a:avLst/>
            </a:prstGeom>
            <a:noFill/>
          </p:spPr>
          <p:txBody>
            <a:bodyPr wrap="square" rtlCol="0">
              <a:spAutoFit/>
            </a:bodyPr>
            <a:lstStyle/>
            <a:p>
              <a:pPr algn="r"/>
              <a:r>
                <a:rPr lang="en-US" dirty="0">
                  <a:solidFill>
                    <a:srgbClr val="4D4D4D">
                      <a:lumMod val="50000"/>
                    </a:srgbClr>
                  </a:solidFill>
                  <a:latin typeface="Arial"/>
                </a:rPr>
                <a:t>C</a:t>
              </a:r>
              <a:r>
                <a:rPr lang="en-CH" dirty="0">
                  <a:solidFill>
                    <a:srgbClr val="4D4D4D">
                      <a:lumMod val="50000"/>
                    </a:srgbClr>
                  </a:solidFill>
                  <a:latin typeface="Arial"/>
                </a:rPr>
                <a:t>able enthalpy</a:t>
              </a:r>
            </a:p>
          </p:txBody>
        </p:sp>
        <p:grpSp>
          <p:nvGrpSpPr>
            <p:cNvPr id="25" name="Group 24">
              <a:extLst>
                <a:ext uri="{FF2B5EF4-FFF2-40B4-BE49-F238E27FC236}">
                  <a16:creationId xmlns:a16="http://schemas.microsoft.com/office/drawing/2014/main" id="{3BC86272-844E-A9F9-86F4-9B97B4CCD02D}"/>
                </a:ext>
              </a:extLst>
            </p:cNvPr>
            <p:cNvGrpSpPr/>
            <p:nvPr/>
          </p:nvGrpSpPr>
          <p:grpSpPr>
            <a:xfrm flipH="1" flipV="1">
              <a:off x="2853636" y="3878920"/>
              <a:ext cx="216288" cy="534553"/>
              <a:chOff x="3918912" y="2509818"/>
              <a:chExt cx="216288" cy="534553"/>
            </a:xfrm>
          </p:grpSpPr>
          <p:cxnSp>
            <p:nvCxnSpPr>
              <p:cNvPr id="26" name="Straight Connector 25">
                <a:extLst>
                  <a:ext uri="{FF2B5EF4-FFF2-40B4-BE49-F238E27FC236}">
                    <a16:creationId xmlns:a16="http://schemas.microsoft.com/office/drawing/2014/main" id="{4A3DED7C-B3F7-FF29-0EB0-9E50B36B4DFB}"/>
                  </a:ext>
                </a:extLst>
              </p:cNvPr>
              <p:cNvCxnSpPr/>
              <p:nvPr/>
            </p:nvCxnSpPr>
            <p:spPr>
              <a:xfrm>
                <a:off x="4135200" y="2509818"/>
                <a:ext cx="0" cy="534553"/>
              </a:xfrm>
              <a:prstGeom prst="line">
                <a:avLst/>
              </a:prstGeom>
            </p:spPr>
            <p:style>
              <a:lnRef idx="1">
                <a:schemeClr val="accent6"/>
              </a:lnRef>
              <a:fillRef idx="0">
                <a:schemeClr val="accent6"/>
              </a:fillRef>
              <a:effectRef idx="0">
                <a:schemeClr val="accent6"/>
              </a:effectRef>
              <a:fontRef idx="minor">
                <a:schemeClr val="tx1"/>
              </a:fontRef>
            </p:style>
          </p:cxnSp>
          <p:cxnSp>
            <p:nvCxnSpPr>
              <p:cNvPr id="27" name="Straight Connector 26">
                <a:extLst>
                  <a:ext uri="{FF2B5EF4-FFF2-40B4-BE49-F238E27FC236}">
                    <a16:creationId xmlns:a16="http://schemas.microsoft.com/office/drawing/2014/main" id="{F187C4FE-F9A0-49AE-9AC2-9E000243703F}"/>
                  </a:ext>
                </a:extLst>
              </p:cNvPr>
              <p:cNvCxnSpPr>
                <a:cxnSpLocks/>
              </p:cNvCxnSpPr>
              <p:nvPr/>
            </p:nvCxnSpPr>
            <p:spPr>
              <a:xfrm flipH="1">
                <a:off x="3918912" y="2767934"/>
                <a:ext cx="216000" cy="252000"/>
              </a:xfrm>
              <a:prstGeom prst="line">
                <a:avLst/>
              </a:prstGeom>
              <a:ln>
                <a:tailEnd type="triangle" w="sm" len="lg"/>
              </a:ln>
            </p:spPr>
            <p:style>
              <a:lnRef idx="1">
                <a:schemeClr val="accent6"/>
              </a:lnRef>
              <a:fillRef idx="0">
                <a:schemeClr val="accent6"/>
              </a:fillRef>
              <a:effectRef idx="0">
                <a:schemeClr val="accent6"/>
              </a:effectRef>
              <a:fontRef idx="minor">
                <a:schemeClr val="tx1"/>
              </a:fontRef>
            </p:style>
          </p:cxnSp>
        </p:grpSp>
      </p:grpSp>
    </p:spTree>
    <p:extLst>
      <p:ext uri="{BB962C8B-B14F-4D97-AF65-F5344CB8AC3E}">
        <p14:creationId xmlns:p14="http://schemas.microsoft.com/office/powerpoint/2010/main" val="2119278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Detection and protection – 1/3</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62</a:t>
            </a:fld>
            <a:endParaRPr lang="en-US" dirty="0">
              <a:solidFill>
                <a:srgbClr val="0055A0">
                  <a:tint val="75000"/>
                </a:srgbClr>
              </a:solidFill>
              <a:latin typeface="Arial"/>
            </a:endParaRPr>
          </a:p>
        </p:txBody>
      </p:sp>
      <p:pic>
        <p:nvPicPr>
          <p:cNvPr id="5" name="Picture 4" descr="Chart, line chart&#10;&#10;Description automatically generated">
            <a:extLst>
              <a:ext uri="{FF2B5EF4-FFF2-40B4-BE49-F238E27FC236}">
                <a16:creationId xmlns:a16="http://schemas.microsoft.com/office/drawing/2014/main" id="{EEDA8514-58C7-5B64-401B-52E5AE1967F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43746" y="2164676"/>
            <a:ext cx="3132000" cy="3393454"/>
          </a:xfrm>
          <a:prstGeom prst="rect">
            <a:avLst/>
          </a:prstGeom>
        </p:spPr>
      </p:pic>
      <p:pic>
        <p:nvPicPr>
          <p:cNvPr id="7" name="Picture 6" descr="Chart, line chart&#10;&#10;Description automatically generated">
            <a:extLst>
              <a:ext uri="{FF2B5EF4-FFF2-40B4-BE49-F238E27FC236}">
                <a16:creationId xmlns:a16="http://schemas.microsoft.com/office/drawing/2014/main" id="{46D72A88-4CDF-BBE2-65C6-9CCB16666EF3}"/>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r="2807"/>
          <a:stretch/>
        </p:blipFill>
        <p:spPr>
          <a:xfrm>
            <a:off x="4775747" y="2162698"/>
            <a:ext cx="3044081" cy="3348374"/>
          </a:xfrm>
          <a:prstGeom prst="rect">
            <a:avLst/>
          </a:prstGeom>
        </p:spPr>
      </p:pic>
      <p:pic>
        <p:nvPicPr>
          <p:cNvPr id="9" name="Picture 8" descr="Chart, line chart&#10;&#10;Description automatically generated">
            <a:extLst>
              <a:ext uri="{FF2B5EF4-FFF2-40B4-BE49-F238E27FC236}">
                <a16:creationId xmlns:a16="http://schemas.microsoft.com/office/drawing/2014/main" id="{510070C9-72E4-398A-2C61-3B10769AFB00}"/>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7050" r="9536"/>
          <a:stretch/>
        </p:blipFill>
        <p:spPr>
          <a:xfrm>
            <a:off x="7923242" y="2162698"/>
            <a:ext cx="2612573" cy="3348000"/>
          </a:xfrm>
          <a:prstGeom prst="rect">
            <a:avLst/>
          </a:prstGeom>
        </p:spPr>
      </p:pic>
      <p:sp>
        <p:nvSpPr>
          <p:cNvPr id="10" name="TextBox 9">
            <a:extLst>
              <a:ext uri="{FF2B5EF4-FFF2-40B4-BE49-F238E27FC236}">
                <a16:creationId xmlns:a16="http://schemas.microsoft.com/office/drawing/2014/main" id="{02355538-8C0B-39C6-ED63-1CF3A3A9502C}"/>
              </a:ext>
            </a:extLst>
          </p:cNvPr>
          <p:cNvSpPr txBox="1"/>
          <p:nvPr/>
        </p:nvSpPr>
        <p:spPr>
          <a:xfrm>
            <a:off x="1762268" y="886168"/>
            <a:ext cx="3967753" cy="1200329"/>
          </a:xfrm>
          <a:prstGeom prst="rect">
            <a:avLst/>
          </a:prstGeom>
          <a:noFill/>
        </p:spPr>
        <p:txBody>
          <a:bodyPr wrap="none" rtlCol="0">
            <a:spAutoFit/>
          </a:bodyPr>
          <a:lstStyle/>
          <a:p>
            <a:r>
              <a:rPr lang="en-US" dirty="0">
                <a:solidFill>
                  <a:srgbClr val="0055A0"/>
                </a:solidFill>
                <a:latin typeface="Arial"/>
              </a:rPr>
              <a:t>Coil Module 2 (high field and current)</a:t>
            </a:r>
          </a:p>
          <a:p>
            <a:pPr marL="285750" indent="-285750">
              <a:buFont typeface="Arial" panose="020B0604020202020204" pitchFamily="34" charset="0"/>
              <a:buChar char="•"/>
            </a:pPr>
            <a:r>
              <a:rPr lang="en-US" dirty="0">
                <a:solidFill>
                  <a:srgbClr val="0055A0"/>
                </a:solidFill>
                <a:latin typeface="Arial"/>
              </a:rPr>
              <a:t>S</a:t>
            </a:r>
            <a:r>
              <a:rPr lang="en-CH" dirty="0">
                <a:solidFill>
                  <a:srgbClr val="0055A0"/>
                </a:solidFill>
                <a:latin typeface="Arial"/>
              </a:rPr>
              <a:t>ingle coil stored energy: 165 MJ</a:t>
            </a:r>
          </a:p>
          <a:p>
            <a:pPr marL="285750" indent="-285750">
              <a:buFont typeface="Arial" panose="020B0604020202020204" pitchFamily="34" charset="0"/>
              <a:buChar char="•"/>
            </a:pPr>
            <a:r>
              <a:rPr lang="en-CH" dirty="0">
                <a:solidFill>
                  <a:srgbClr val="0055A0"/>
                </a:solidFill>
                <a:latin typeface="Arial"/>
              </a:rPr>
              <a:t>Coulped stored energy: 299.7 MJ</a:t>
            </a:r>
          </a:p>
          <a:p>
            <a:pPr marL="285750" indent="-285750">
              <a:buFont typeface="Arial" panose="020B0604020202020204" pitchFamily="34" charset="0"/>
              <a:buChar char="•"/>
            </a:pPr>
            <a:r>
              <a:rPr lang="en-US" dirty="0">
                <a:solidFill>
                  <a:srgbClr val="0055A0"/>
                </a:solidFill>
                <a:latin typeface="Arial"/>
              </a:rPr>
              <a:t>D</a:t>
            </a:r>
            <a:r>
              <a:rPr lang="en-CH" dirty="0">
                <a:solidFill>
                  <a:srgbClr val="0055A0"/>
                </a:solidFill>
                <a:latin typeface="Arial"/>
              </a:rPr>
              <a:t>ump voltage: 5 kV</a:t>
            </a:r>
          </a:p>
        </p:txBody>
      </p:sp>
      <p:sp>
        <p:nvSpPr>
          <p:cNvPr id="11" name="TextBox 10">
            <a:extLst>
              <a:ext uri="{FF2B5EF4-FFF2-40B4-BE49-F238E27FC236}">
                <a16:creationId xmlns:a16="http://schemas.microsoft.com/office/drawing/2014/main" id="{E6A5CD1C-59C1-034E-5DED-E5E6806F095E}"/>
              </a:ext>
            </a:extLst>
          </p:cNvPr>
          <p:cNvSpPr txBox="1"/>
          <p:nvPr/>
        </p:nvSpPr>
        <p:spPr>
          <a:xfrm>
            <a:off x="3049441" y="4052708"/>
            <a:ext cx="1171440" cy="646331"/>
          </a:xfrm>
          <a:prstGeom prst="rect">
            <a:avLst/>
          </a:prstGeom>
          <a:noFill/>
        </p:spPr>
        <p:txBody>
          <a:bodyPr wrap="square" rtlCol="0">
            <a:spAutoFit/>
          </a:bodyPr>
          <a:lstStyle/>
          <a:p>
            <a:pPr algn="r"/>
            <a:r>
              <a:rPr lang="en-US" dirty="0">
                <a:solidFill>
                  <a:srgbClr val="0055A0"/>
                </a:solidFill>
                <a:latin typeface="Arial"/>
              </a:rPr>
              <a:t>D</a:t>
            </a:r>
            <a:r>
              <a:rPr lang="en-CH" dirty="0">
                <a:solidFill>
                  <a:srgbClr val="0055A0"/>
                </a:solidFill>
                <a:latin typeface="Arial"/>
              </a:rPr>
              <a:t>etect at 100 mV</a:t>
            </a:r>
          </a:p>
        </p:txBody>
      </p:sp>
      <p:cxnSp>
        <p:nvCxnSpPr>
          <p:cNvPr id="13" name="Straight Connector 12">
            <a:extLst>
              <a:ext uri="{FF2B5EF4-FFF2-40B4-BE49-F238E27FC236}">
                <a16:creationId xmlns:a16="http://schemas.microsoft.com/office/drawing/2014/main" id="{27863D9F-BBBC-4641-AD2A-7CC55C8FEBD4}"/>
              </a:ext>
            </a:extLst>
          </p:cNvPr>
          <p:cNvCxnSpPr>
            <a:cxnSpLocks/>
          </p:cNvCxnSpPr>
          <p:nvPr/>
        </p:nvCxnSpPr>
        <p:spPr>
          <a:xfrm>
            <a:off x="2207025" y="4717419"/>
            <a:ext cx="2013857" cy="0"/>
          </a:xfrm>
          <a:prstGeom prst="line">
            <a:avLst/>
          </a:prstGeom>
          <a:ln>
            <a:solidFill>
              <a:schemeClr val="tx1"/>
            </a:solidFill>
            <a:prstDash val="solid"/>
          </a:ln>
        </p:spPr>
        <p:style>
          <a:lnRef idx="1">
            <a:schemeClr val="accent6"/>
          </a:lnRef>
          <a:fillRef idx="0">
            <a:schemeClr val="accent6"/>
          </a:fillRef>
          <a:effectRef idx="0">
            <a:schemeClr val="accent6"/>
          </a:effectRef>
          <a:fontRef idx="minor">
            <a:schemeClr val="tx1"/>
          </a:fontRef>
        </p:style>
      </p:cxnSp>
      <p:cxnSp>
        <p:nvCxnSpPr>
          <p:cNvPr id="15" name="Straight Connector 14">
            <a:extLst>
              <a:ext uri="{FF2B5EF4-FFF2-40B4-BE49-F238E27FC236}">
                <a16:creationId xmlns:a16="http://schemas.microsoft.com/office/drawing/2014/main" id="{91B1054F-3BBB-6F13-489D-9B8E3516700F}"/>
              </a:ext>
            </a:extLst>
          </p:cNvPr>
          <p:cNvCxnSpPr>
            <a:cxnSpLocks/>
            <a:endCxn id="19" idx="3"/>
          </p:cNvCxnSpPr>
          <p:nvPr/>
        </p:nvCxnSpPr>
        <p:spPr>
          <a:xfrm>
            <a:off x="2631566" y="2834190"/>
            <a:ext cx="0" cy="2615410"/>
          </a:xfrm>
          <a:prstGeom prst="line">
            <a:avLst/>
          </a:prstGeom>
          <a:ln>
            <a:solidFill>
              <a:schemeClr val="tx1"/>
            </a:solidFill>
            <a:prstDash val="solid"/>
          </a:ln>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9005E951-48A1-0864-2A16-B7659E4C6147}"/>
              </a:ext>
            </a:extLst>
          </p:cNvPr>
          <p:cNvSpPr txBox="1"/>
          <p:nvPr/>
        </p:nvSpPr>
        <p:spPr>
          <a:xfrm rot="16200000">
            <a:off x="2291462" y="5605038"/>
            <a:ext cx="680208" cy="369332"/>
          </a:xfrm>
          <a:prstGeom prst="rect">
            <a:avLst/>
          </a:prstGeom>
          <a:noFill/>
        </p:spPr>
        <p:txBody>
          <a:bodyPr wrap="square" rtlCol="0">
            <a:spAutoFit/>
          </a:bodyPr>
          <a:lstStyle/>
          <a:p>
            <a:pPr algn="r"/>
            <a:r>
              <a:rPr lang="en-US" dirty="0">
                <a:solidFill>
                  <a:srgbClr val="0055A0"/>
                </a:solidFill>
                <a:latin typeface="Arial"/>
              </a:rPr>
              <a:t>2.2 s</a:t>
            </a:r>
            <a:endParaRPr lang="en-CH" dirty="0">
              <a:solidFill>
                <a:srgbClr val="0055A0"/>
              </a:solidFill>
              <a:latin typeface="Arial"/>
            </a:endParaRPr>
          </a:p>
        </p:txBody>
      </p:sp>
      <p:sp>
        <p:nvSpPr>
          <p:cNvPr id="20" name="TextBox 19">
            <a:extLst>
              <a:ext uri="{FF2B5EF4-FFF2-40B4-BE49-F238E27FC236}">
                <a16:creationId xmlns:a16="http://schemas.microsoft.com/office/drawing/2014/main" id="{8378BE00-248A-5CE9-73A6-C3951A4E8883}"/>
              </a:ext>
            </a:extLst>
          </p:cNvPr>
          <p:cNvSpPr txBox="1"/>
          <p:nvPr/>
        </p:nvSpPr>
        <p:spPr>
          <a:xfrm>
            <a:off x="5760760" y="3513533"/>
            <a:ext cx="1433651" cy="646331"/>
          </a:xfrm>
          <a:prstGeom prst="rect">
            <a:avLst/>
          </a:prstGeom>
          <a:noFill/>
        </p:spPr>
        <p:txBody>
          <a:bodyPr wrap="square" rtlCol="0">
            <a:spAutoFit/>
          </a:bodyPr>
          <a:lstStyle/>
          <a:p>
            <a:r>
              <a:rPr lang="en-US" dirty="0">
                <a:solidFill>
                  <a:srgbClr val="0055A0"/>
                </a:solidFill>
                <a:latin typeface="Arial"/>
              </a:rPr>
              <a:t>0.15 m/s</a:t>
            </a:r>
          </a:p>
          <a:p>
            <a:r>
              <a:rPr lang="en-US" dirty="0">
                <a:solidFill>
                  <a:srgbClr val="0055A0"/>
                </a:solidFill>
                <a:latin typeface="Arial"/>
              </a:rPr>
              <a:t>Two sided</a:t>
            </a:r>
            <a:endParaRPr lang="en-CH" dirty="0">
              <a:solidFill>
                <a:srgbClr val="0055A0"/>
              </a:solidFill>
              <a:latin typeface="Arial"/>
            </a:endParaRPr>
          </a:p>
        </p:txBody>
      </p:sp>
      <p:sp>
        <p:nvSpPr>
          <p:cNvPr id="21" name="TextBox 20">
            <a:extLst>
              <a:ext uri="{FF2B5EF4-FFF2-40B4-BE49-F238E27FC236}">
                <a16:creationId xmlns:a16="http://schemas.microsoft.com/office/drawing/2014/main" id="{47E1AE2F-B773-3F20-9E18-0D87FD22C9DC}"/>
              </a:ext>
            </a:extLst>
          </p:cNvPr>
          <p:cNvSpPr txBox="1"/>
          <p:nvPr/>
        </p:nvSpPr>
        <p:spPr>
          <a:xfrm>
            <a:off x="6258979" y="960969"/>
            <a:ext cx="4224233" cy="923330"/>
          </a:xfrm>
          <a:prstGeom prst="rect">
            <a:avLst/>
          </a:prstGeom>
          <a:noFill/>
        </p:spPr>
        <p:txBody>
          <a:bodyPr wrap="none" rtlCol="0">
            <a:spAutoFit/>
          </a:bodyPr>
          <a:lstStyle/>
          <a:p>
            <a:r>
              <a:rPr lang="en-CH" dirty="0">
                <a:solidFill>
                  <a:srgbClr val="0055A0"/>
                </a:solidFill>
                <a:latin typeface="Arial"/>
              </a:rPr>
              <a:t>INZ in the center of the double pancake</a:t>
            </a:r>
          </a:p>
          <a:p>
            <a:r>
              <a:rPr lang="en-CH" dirty="0">
                <a:solidFill>
                  <a:srgbClr val="0055A0"/>
                </a:solidFill>
                <a:latin typeface="Arial"/>
              </a:rPr>
              <a:t>10 cm length quenched</a:t>
            </a:r>
          </a:p>
          <a:p>
            <a:r>
              <a:rPr lang="en-US" dirty="0">
                <a:solidFill>
                  <a:srgbClr val="0055A0"/>
                </a:solidFill>
                <a:latin typeface="Arial"/>
              </a:rPr>
              <a:t>E</a:t>
            </a:r>
            <a:r>
              <a:rPr lang="en-CH" dirty="0">
                <a:solidFill>
                  <a:srgbClr val="0055A0"/>
                </a:solidFill>
                <a:latin typeface="Arial"/>
              </a:rPr>
              <a:t>xponential dump following trigger</a:t>
            </a:r>
          </a:p>
        </p:txBody>
      </p:sp>
      <p:sp>
        <p:nvSpPr>
          <p:cNvPr id="22" name="TextBox 21">
            <a:extLst>
              <a:ext uri="{FF2B5EF4-FFF2-40B4-BE49-F238E27FC236}">
                <a16:creationId xmlns:a16="http://schemas.microsoft.com/office/drawing/2014/main" id="{4A88E385-BFB2-0279-ADF6-49AC2207B757}"/>
              </a:ext>
            </a:extLst>
          </p:cNvPr>
          <p:cNvSpPr txBox="1"/>
          <p:nvPr/>
        </p:nvSpPr>
        <p:spPr>
          <a:xfrm rot="16200000">
            <a:off x="2051828" y="4145794"/>
            <a:ext cx="838691" cy="369332"/>
          </a:xfrm>
          <a:prstGeom prst="rect">
            <a:avLst/>
          </a:prstGeom>
          <a:noFill/>
        </p:spPr>
        <p:txBody>
          <a:bodyPr wrap="none" rtlCol="0">
            <a:spAutoFit/>
          </a:bodyPr>
          <a:lstStyle/>
          <a:p>
            <a:r>
              <a:rPr lang="en-CH" dirty="0">
                <a:solidFill>
                  <a:srgbClr val="0055A0"/>
                </a:solidFill>
                <a:latin typeface="Arial"/>
              </a:rPr>
              <a:t>trigger</a:t>
            </a:r>
          </a:p>
        </p:txBody>
      </p:sp>
      <p:sp>
        <p:nvSpPr>
          <p:cNvPr id="23" name="TextBox 22">
            <a:extLst>
              <a:ext uri="{FF2B5EF4-FFF2-40B4-BE49-F238E27FC236}">
                <a16:creationId xmlns:a16="http://schemas.microsoft.com/office/drawing/2014/main" id="{89AD3BCD-9FE3-8959-B02A-D41AF80D3273}"/>
              </a:ext>
            </a:extLst>
          </p:cNvPr>
          <p:cNvSpPr txBox="1"/>
          <p:nvPr/>
        </p:nvSpPr>
        <p:spPr>
          <a:xfrm>
            <a:off x="8985202" y="3008753"/>
            <a:ext cx="787395" cy="369332"/>
          </a:xfrm>
          <a:prstGeom prst="rect">
            <a:avLst/>
          </a:prstGeom>
          <a:noFill/>
        </p:spPr>
        <p:txBody>
          <a:bodyPr wrap="none" rtlCol="0">
            <a:spAutoFit/>
          </a:bodyPr>
          <a:lstStyle/>
          <a:p>
            <a:r>
              <a:rPr lang="en-CH" dirty="0">
                <a:solidFill>
                  <a:srgbClr val="0055A0"/>
                </a:solidFill>
                <a:latin typeface="Arial"/>
              </a:rPr>
              <a:t>130 K</a:t>
            </a:r>
          </a:p>
        </p:txBody>
      </p:sp>
    </p:spTree>
    <p:extLst>
      <p:ext uri="{BB962C8B-B14F-4D97-AF65-F5344CB8AC3E}">
        <p14:creationId xmlns:p14="http://schemas.microsoft.com/office/powerpoint/2010/main" val="24908394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US" dirty="0"/>
              <a:t>Detection and protection – 2/3</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63</a:t>
            </a:fld>
            <a:endParaRPr lang="en-US" dirty="0">
              <a:solidFill>
                <a:srgbClr val="0055A0">
                  <a:tint val="75000"/>
                </a:srgbClr>
              </a:solidFill>
              <a:latin typeface="Arial"/>
            </a:endParaRPr>
          </a:p>
        </p:txBody>
      </p:sp>
      <p:pic>
        <p:nvPicPr>
          <p:cNvPr id="12" name="Picture 11" descr="Chart, line chart&#10;&#10;Description automatically generated">
            <a:extLst>
              <a:ext uri="{FF2B5EF4-FFF2-40B4-BE49-F238E27FC236}">
                <a16:creationId xmlns:a16="http://schemas.microsoft.com/office/drawing/2014/main" id="{4472E8BC-D92E-AB24-E583-74DDBEEFD4AC}"/>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54884" y="885917"/>
            <a:ext cx="4320000" cy="4458517"/>
          </a:xfrm>
          <a:prstGeom prst="rect">
            <a:avLst/>
          </a:prstGeom>
        </p:spPr>
      </p:pic>
      <p:pic>
        <p:nvPicPr>
          <p:cNvPr id="16" name="Picture 15" descr="Chart&#10;&#10;Description automatically generated">
            <a:extLst>
              <a:ext uri="{FF2B5EF4-FFF2-40B4-BE49-F238E27FC236}">
                <a16:creationId xmlns:a16="http://schemas.microsoft.com/office/drawing/2014/main" id="{11143D5D-CE56-A2DE-8BC3-AE8DBCE41EE7}"/>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77630" y="885916"/>
            <a:ext cx="4320000" cy="4380480"/>
          </a:xfrm>
          <a:prstGeom prst="rect">
            <a:avLst/>
          </a:prstGeom>
        </p:spPr>
      </p:pic>
      <p:sp>
        <p:nvSpPr>
          <p:cNvPr id="17" name="TextBox 16">
            <a:extLst>
              <a:ext uri="{FF2B5EF4-FFF2-40B4-BE49-F238E27FC236}">
                <a16:creationId xmlns:a16="http://schemas.microsoft.com/office/drawing/2014/main" id="{6E9273DC-0409-C3F1-AD30-ED4927C9E36E}"/>
              </a:ext>
            </a:extLst>
          </p:cNvPr>
          <p:cNvSpPr txBox="1"/>
          <p:nvPr/>
        </p:nvSpPr>
        <p:spPr>
          <a:xfrm rot="20213263">
            <a:off x="7098176" y="2092042"/>
            <a:ext cx="2796599" cy="369332"/>
          </a:xfrm>
          <a:prstGeom prst="rect">
            <a:avLst/>
          </a:prstGeom>
          <a:noFill/>
        </p:spPr>
        <p:txBody>
          <a:bodyPr wrap="none" rtlCol="0">
            <a:spAutoFit/>
          </a:bodyPr>
          <a:lstStyle/>
          <a:p>
            <a:r>
              <a:rPr lang="en-CH" dirty="0">
                <a:solidFill>
                  <a:srgbClr val="4D4D4D">
                    <a:lumMod val="50000"/>
                  </a:srgbClr>
                </a:solidFill>
                <a:latin typeface="Arial"/>
              </a:rPr>
              <a:t>Wilson’s Gamma function</a:t>
            </a:r>
          </a:p>
        </p:txBody>
      </p:sp>
      <p:sp>
        <p:nvSpPr>
          <p:cNvPr id="18" name="TextBox 17">
            <a:extLst>
              <a:ext uri="{FF2B5EF4-FFF2-40B4-BE49-F238E27FC236}">
                <a16:creationId xmlns:a16="http://schemas.microsoft.com/office/drawing/2014/main" id="{12D1BDB8-392E-A8E6-018D-0BFD746995CA}"/>
              </a:ext>
            </a:extLst>
          </p:cNvPr>
          <p:cNvSpPr txBox="1"/>
          <p:nvPr/>
        </p:nvSpPr>
        <p:spPr>
          <a:xfrm>
            <a:off x="2295326" y="5181168"/>
            <a:ext cx="7843584" cy="954107"/>
          </a:xfrm>
          <a:prstGeom prst="rect">
            <a:avLst/>
          </a:prstGeom>
          <a:noFill/>
        </p:spPr>
        <p:txBody>
          <a:bodyPr wrap="square" rtlCol="0">
            <a:spAutoFit/>
          </a:bodyPr>
          <a:lstStyle/>
          <a:p>
            <a:pPr algn="ctr"/>
            <a:r>
              <a:rPr lang="en-US" sz="2800" dirty="0">
                <a:solidFill>
                  <a:srgbClr val="0055A0"/>
                </a:solidFill>
                <a:latin typeface="Arial"/>
              </a:rPr>
              <a:t>D</a:t>
            </a:r>
            <a:r>
              <a:rPr lang="en-CH" sz="2800" dirty="0">
                <a:solidFill>
                  <a:srgbClr val="0055A0"/>
                </a:solidFill>
                <a:latin typeface="Arial"/>
              </a:rPr>
              <a:t>etection with “reasonable” voltage values appears to work !</a:t>
            </a:r>
          </a:p>
        </p:txBody>
      </p:sp>
    </p:spTree>
    <p:extLst>
      <p:ext uri="{BB962C8B-B14F-4D97-AF65-F5344CB8AC3E}">
        <p14:creationId xmlns:p14="http://schemas.microsoft.com/office/powerpoint/2010/main" val="42373755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lstStyle/>
          <a:p>
            <a:r>
              <a:rPr lang="en-US" dirty="0"/>
              <a:t>Detection and protection – 3/3</a:t>
            </a:r>
            <a:endParaRPr lang="it-IT" dirty="0"/>
          </a:p>
        </p:txBody>
      </p:sp>
      <p:sp>
        <p:nvSpPr>
          <p:cNvPr id="8" name="Content Placeholder 7">
            <a:extLst>
              <a:ext uri="{FF2B5EF4-FFF2-40B4-BE49-F238E27FC236}">
                <a16:creationId xmlns:a16="http://schemas.microsoft.com/office/drawing/2014/main" id="{7B872CDB-1EA2-5C45-C440-1F89650D01AF}"/>
              </a:ext>
            </a:extLst>
          </p:cNvPr>
          <p:cNvSpPr>
            <a:spLocks noGrp="1"/>
          </p:cNvSpPr>
          <p:nvPr>
            <p:ph idx="1"/>
          </p:nvPr>
        </p:nvSpPr>
        <p:spPr>
          <a:xfrm>
            <a:off x="1981200" y="957482"/>
            <a:ext cx="8226854" cy="2949500"/>
          </a:xfrm>
        </p:spPr>
        <p:txBody>
          <a:bodyPr>
            <a:normAutofit lnSpcReduction="10000"/>
          </a:bodyPr>
          <a:lstStyle/>
          <a:p>
            <a:r>
              <a:rPr lang="en-CH" dirty="0"/>
              <a:t>Study the detection and dump for quenches in the low field region or at low current/field</a:t>
            </a:r>
          </a:p>
          <a:p>
            <a:pPr lvl="1"/>
            <a:r>
              <a:rPr lang="en-US" dirty="0"/>
              <a:t>T</a:t>
            </a:r>
            <a:r>
              <a:rPr lang="en-CH" dirty="0"/>
              <a:t>he low field region at nomnal current seems to be most dangerous</a:t>
            </a:r>
          </a:p>
          <a:p>
            <a:pPr lvl="1"/>
            <a:r>
              <a:rPr lang="en-US" dirty="0"/>
              <a:t>L</a:t>
            </a:r>
            <a:r>
              <a:rPr lang="en-CH" dirty="0"/>
              <a:t>ow current/low field (e.g. during ramp) implies long detection times, but this appears compatible with modest hot-spot limits</a:t>
            </a:r>
          </a:p>
          <a:p>
            <a:endParaRPr lang="en-CH"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64</a:t>
            </a:fld>
            <a:endParaRPr lang="en-US" dirty="0">
              <a:solidFill>
                <a:srgbClr val="0055A0">
                  <a:tint val="75000"/>
                </a:srgbClr>
              </a:solidFill>
              <a:latin typeface="Arial"/>
            </a:endParaRPr>
          </a:p>
        </p:txBody>
      </p:sp>
      <p:graphicFrame>
        <p:nvGraphicFramePr>
          <p:cNvPr id="3" name="Table 2">
            <a:extLst>
              <a:ext uri="{FF2B5EF4-FFF2-40B4-BE49-F238E27FC236}">
                <a16:creationId xmlns:a16="http://schemas.microsoft.com/office/drawing/2014/main" id="{B5E38DEB-CA71-77BB-5308-8271F4903E43}"/>
              </a:ext>
            </a:extLst>
          </p:cNvPr>
          <p:cNvGraphicFramePr>
            <a:graphicFrameLocks noGrp="1"/>
          </p:cNvGraphicFramePr>
          <p:nvPr/>
        </p:nvGraphicFramePr>
        <p:xfrm>
          <a:off x="2769536" y="3871357"/>
          <a:ext cx="6650183" cy="2171700"/>
        </p:xfrm>
        <a:graphic>
          <a:graphicData uri="http://schemas.openxmlformats.org/drawingml/2006/table">
            <a:tbl>
              <a:tblPr firstRow="1">
                <a:tableStyleId>{073A0DAA-6AF3-43AB-8588-CEC1D06C72B9}</a:tableStyleId>
              </a:tblPr>
              <a:tblGrid>
                <a:gridCol w="1242712">
                  <a:extLst>
                    <a:ext uri="{9D8B030D-6E8A-4147-A177-3AD203B41FA5}">
                      <a16:colId xmlns:a16="http://schemas.microsoft.com/office/drawing/2014/main" val="1117054657"/>
                    </a:ext>
                  </a:extLst>
                </a:gridCol>
                <a:gridCol w="1242712">
                  <a:extLst>
                    <a:ext uri="{9D8B030D-6E8A-4147-A177-3AD203B41FA5}">
                      <a16:colId xmlns:a16="http://schemas.microsoft.com/office/drawing/2014/main" val="2510150981"/>
                    </a:ext>
                  </a:extLst>
                </a:gridCol>
                <a:gridCol w="2619768">
                  <a:extLst>
                    <a:ext uri="{9D8B030D-6E8A-4147-A177-3AD203B41FA5}">
                      <a16:colId xmlns:a16="http://schemas.microsoft.com/office/drawing/2014/main" val="3531433758"/>
                    </a:ext>
                  </a:extLst>
                </a:gridCol>
                <a:gridCol w="1544991">
                  <a:extLst>
                    <a:ext uri="{9D8B030D-6E8A-4147-A177-3AD203B41FA5}">
                      <a16:colId xmlns:a16="http://schemas.microsoft.com/office/drawing/2014/main" val="71701660"/>
                    </a:ext>
                  </a:extLst>
                </a:gridCol>
              </a:tblGrid>
              <a:tr h="798492">
                <a:tc>
                  <a:txBody>
                    <a:bodyPr/>
                    <a:lstStyle/>
                    <a:p>
                      <a:pPr algn="ctr" fontAlgn="ctr"/>
                      <a:r>
                        <a:rPr lang="en-CH" sz="2800" u="none" strike="noStrike" dirty="0">
                          <a:effectLst/>
                          <a:latin typeface="+mn-lt"/>
                        </a:rPr>
                        <a:t>I</a:t>
                      </a:r>
                      <a:r>
                        <a:rPr lang="en-CH" sz="2800" u="none" strike="noStrike" baseline="-25000" dirty="0">
                          <a:effectLst/>
                          <a:latin typeface="+mn-lt"/>
                        </a:rPr>
                        <a:t>op</a:t>
                      </a:r>
                    </a:p>
                    <a:p>
                      <a:pPr algn="ctr" fontAlgn="ctr"/>
                      <a:r>
                        <a:rPr lang="en-CH" sz="2800" b="0" i="0" u="none" strike="noStrike" dirty="0">
                          <a:effectLst/>
                          <a:latin typeface="+mn-lt"/>
                          <a:ea typeface="ＭＳ Ｐゴシック" panose="020B0600070205080204" pitchFamily="34" charset="-128"/>
                        </a:rPr>
                        <a:t>(kA)</a:t>
                      </a:r>
                    </a:p>
                  </a:txBody>
                  <a:tcPr marL="9525" marR="9525" marT="9525" marB="0" anchor="ctr"/>
                </a:tc>
                <a:tc>
                  <a:txBody>
                    <a:bodyPr/>
                    <a:lstStyle/>
                    <a:p>
                      <a:pPr algn="ctr" fontAlgn="ctr"/>
                      <a:r>
                        <a:rPr lang="en-CH" sz="2800" u="none" strike="noStrike" dirty="0">
                          <a:effectLst/>
                          <a:latin typeface="+mn-lt"/>
                        </a:rPr>
                        <a:t>B</a:t>
                      </a:r>
                      <a:r>
                        <a:rPr lang="en-CH" sz="2800" u="none" strike="noStrike" baseline="-25000" dirty="0">
                          <a:effectLst/>
                          <a:latin typeface="+mn-lt"/>
                        </a:rPr>
                        <a:t>op</a:t>
                      </a:r>
                    </a:p>
                    <a:p>
                      <a:pPr algn="ctr" fontAlgn="ctr"/>
                      <a:r>
                        <a:rPr lang="en-CH" sz="2800" b="0" i="0" u="none" strike="noStrike" dirty="0">
                          <a:effectLst/>
                          <a:latin typeface="+mn-lt"/>
                          <a:ea typeface="ＭＳ Ｐゴシック" panose="020B0600070205080204" pitchFamily="34" charset="-128"/>
                        </a:rPr>
                        <a:t>(T)</a:t>
                      </a:r>
                    </a:p>
                  </a:txBody>
                  <a:tcPr marL="9525" marR="9525" marT="9525" marB="0" anchor="ctr"/>
                </a:tc>
                <a:tc>
                  <a:txBody>
                    <a:bodyPr/>
                    <a:lstStyle/>
                    <a:p>
                      <a:pPr algn="ctr" fontAlgn="ctr"/>
                      <a:r>
                        <a:rPr lang="en-CH" sz="2800" u="none" strike="noStrike" dirty="0">
                          <a:effectLst/>
                          <a:latin typeface="+mn-lt"/>
                        </a:rPr>
                        <a:t>t</a:t>
                      </a:r>
                      <a:r>
                        <a:rPr lang="en-CH" sz="2800" u="none" strike="noStrike" baseline="-25000" dirty="0">
                          <a:effectLst/>
                          <a:latin typeface="+mn-lt"/>
                        </a:rPr>
                        <a:t>Detection</a:t>
                      </a:r>
                    </a:p>
                    <a:p>
                      <a:pPr algn="ctr" fontAlgn="ctr"/>
                      <a:r>
                        <a:rPr lang="en-CH" sz="2800" b="0" i="0" u="none" strike="noStrike" dirty="0">
                          <a:effectLst/>
                          <a:latin typeface="+mn-lt"/>
                          <a:ea typeface="ＭＳ Ｐゴシック" panose="020B0600070205080204" pitchFamily="34" charset="-128"/>
                        </a:rPr>
                        <a:t>(s)</a:t>
                      </a:r>
                    </a:p>
                  </a:txBody>
                  <a:tcPr marL="9525" marR="9525" marT="9525" marB="0" anchor="ctr"/>
                </a:tc>
                <a:tc>
                  <a:txBody>
                    <a:bodyPr/>
                    <a:lstStyle/>
                    <a:p>
                      <a:pPr algn="ctr" fontAlgn="ctr"/>
                      <a:r>
                        <a:rPr lang="en-CH" sz="2800" u="none" strike="noStrike" dirty="0">
                          <a:effectLst/>
                          <a:latin typeface="+mn-lt"/>
                        </a:rPr>
                        <a:t>T</a:t>
                      </a:r>
                      <a:r>
                        <a:rPr lang="en-CH" sz="2800" u="none" strike="noStrike" baseline="-25000" dirty="0">
                          <a:effectLst/>
                          <a:latin typeface="+mn-lt"/>
                        </a:rPr>
                        <a:t>max</a:t>
                      </a:r>
                    </a:p>
                    <a:p>
                      <a:pPr algn="ctr" fontAlgn="ctr"/>
                      <a:r>
                        <a:rPr lang="en-CH" sz="2800" b="0" i="0" u="none" strike="noStrike" dirty="0">
                          <a:effectLst/>
                          <a:latin typeface="+mn-lt"/>
                          <a:ea typeface="ＭＳ Ｐゴシック" panose="020B0600070205080204" pitchFamily="34" charset="-128"/>
                        </a:rPr>
                        <a:t>(K)</a:t>
                      </a:r>
                    </a:p>
                  </a:txBody>
                  <a:tcPr marL="9525" marR="9525" marT="9525" marB="0" anchor="ctr"/>
                </a:tc>
                <a:extLst>
                  <a:ext uri="{0D108BD9-81ED-4DB2-BD59-A6C34878D82A}">
                    <a16:rowId xmlns:a16="http://schemas.microsoft.com/office/drawing/2014/main" val="3902876440"/>
                  </a:ext>
                </a:extLst>
              </a:tr>
              <a:tr h="405388">
                <a:tc>
                  <a:txBody>
                    <a:bodyPr/>
                    <a:lstStyle/>
                    <a:p>
                      <a:pPr algn="ctr" fontAlgn="ctr"/>
                      <a:r>
                        <a:rPr lang="en-CH" sz="2800" u="none" strike="noStrike" dirty="0">
                          <a:effectLst/>
                          <a:latin typeface="+mn-lt"/>
                        </a:rPr>
                        <a:t>61</a:t>
                      </a:r>
                      <a:endParaRPr lang="en-CH" sz="2800" b="0" i="0" u="none" strike="noStrike" dirty="0">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dirty="0">
                          <a:effectLst/>
                          <a:latin typeface="+mn-lt"/>
                        </a:rPr>
                        <a:t>20</a:t>
                      </a:r>
                      <a:endParaRPr lang="en-CH" sz="2800" b="0" i="0" u="none" strike="noStrike" dirty="0">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dirty="0">
                          <a:effectLst/>
                          <a:latin typeface="+mn-lt"/>
                        </a:rPr>
                        <a:t>2.2</a:t>
                      </a:r>
                      <a:endParaRPr lang="en-CH" sz="2800" b="0" i="0" u="none" strike="noStrike" dirty="0">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a:effectLst/>
                          <a:latin typeface="+mn-lt"/>
                        </a:rPr>
                        <a:t>130</a:t>
                      </a:r>
                      <a:endParaRPr lang="en-CH" sz="2800" b="0" i="0" u="none" strike="noStrike">
                        <a:effectLst/>
                        <a:latin typeface="+mn-lt"/>
                        <a:ea typeface="ＭＳ Ｐゴシック" panose="020B0600070205080204" pitchFamily="34" charset="-128"/>
                      </a:endParaRPr>
                    </a:p>
                  </a:txBody>
                  <a:tcPr marL="9525" marR="9525" marT="9525" marB="0" anchor="ctr"/>
                </a:tc>
                <a:extLst>
                  <a:ext uri="{0D108BD9-81ED-4DB2-BD59-A6C34878D82A}">
                    <a16:rowId xmlns:a16="http://schemas.microsoft.com/office/drawing/2014/main" val="2721510948"/>
                  </a:ext>
                </a:extLst>
              </a:tr>
              <a:tr h="405388">
                <a:tc>
                  <a:txBody>
                    <a:bodyPr/>
                    <a:lstStyle/>
                    <a:p>
                      <a:pPr algn="ctr" fontAlgn="ctr"/>
                      <a:r>
                        <a:rPr lang="en-CH" sz="2800" u="none" strike="noStrike">
                          <a:effectLst/>
                          <a:latin typeface="+mn-lt"/>
                        </a:rPr>
                        <a:t>61</a:t>
                      </a:r>
                      <a:endParaRPr lang="en-CH" sz="2800" b="0" i="0" u="none" strike="noStrike">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a:effectLst/>
                          <a:latin typeface="+mn-lt"/>
                        </a:rPr>
                        <a:t>4</a:t>
                      </a:r>
                      <a:endParaRPr lang="en-CH" sz="2800" b="0" i="0" u="none" strike="noStrike">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dirty="0">
                          <a:effectLst/>
                          <a:latin typeface="+mn-lt"/>
                        </a:rPr>
                        <a:t>2.8</a:t>
                      </a:r>
                      <a:endParaRPr lang="en-CH" sz="2800" b="0" i="0" u="none" strike="noStrike" dirty="0">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dirty="0">
                          <a:effectLst/>
                          <a:latin typeface="+mn-lt"/>
                        </a:rPr>
                        <a:t>172</a:t>
                      </a:r>
                      <a:endParaRPr lang="en-CH" sz="2800" b="0" i="0" u="none" strike="noStrike" dirty="0">
                        <a:effectLst/>
                        <a:latin typeface="+mn-lt"/>
                        <a:ea typeface="ＭＳ Ｐゴシック" panose="020B0600070205080204" pitchFamily="34" charset="-128"/>
                      </a:endParaRPr>
                    </a:p>
                  </a:txBody>
                  <a:tcPr marL="9525" marR="9525" marT="9525" marB="0" anchor="ctr"/>
                </a:tc>
                <a:extLst>
                  <a:ext uri="{0D108BD9-81ED-4DB2-BD59-A6C34878D82A}">
                    <a16:rowId xmlns:a16="http://schemas.microsoft.com/office/drawing/2014/main" val="233528774"/>
                  </a:ext>
                </a:extLst>
              </a:tr>
              <a:tr h="405388">
                <a:tc>
                  <a:txBody>
                    <a:bodyPr/>
                    <a:lstStyle/>
                    <a:p>
                      <a:pPr algn="ctr" fontAlgn="ctr"/>
                      <a:r>
                        <a:rPr lang="en-CH" sz="2800" u="none" strike="noStrike">
                          <a:effectLst/>
                          <a:latin typeface="+mn-lt"/>
                        </a:rPr>
                        <a:t>30</a:t>
                      </a:r>
                      <a:endParaRPr lang="en-CH" sz="2800" b="0" i="0" u="none" strike="noStrike">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a:effectLst/>
                          <a:latin typeface="+mn-lt"/>
                        </a:rPr>
                        <a:t>9.84</a:t>
                      </a:r>
                      <a:endParaRPr lang="en-CH" sz="2800" b="0" i="0" u="none" strike="noStrike">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dirty="0">
                          <a:effectLst/>
                          <a:latin typeface="+mn-lt"/>
                        </a:rPr>
                        <a:t>14.8</a:t>
                      </a:r>
                      <a:endParaRPr lang="en-CH" sz="2800" b="0" i="0" u="none" strike="noStrike" dirty="0">
                        <a:effectLst/>
                        <a:latin typeface="+mn-lt"/>
                        <a:ea typeface="ＭＳ Ｐゴシック" panose="020B0600070205080204" pitchFamily="34" charset="-128"/>
                      </a:endParaRPr>
                    </a:p>
                  </a:txBody>
                  <a:tcPr marL="9525" marR="9525" marT="9525" marB="0" anchor="ctr"/>
                </a:tc>
                <a:tc>
                  <a:txBody>
                    <a:bodyPr/>
                    <a:lstStyle/>
                    <a:p>
                      <a:pPr algn="ctr" fontAlgn="ctr"/>
                      <a:r>
                        <a:rPr lang="en-CH" sz="2800" u="none" strike="noStrike" dirty="0">
                          <a:effectLst/>
                          <a:latin typeface="+mn-lt"/>
                        </a:rPr>
                        <a:t>140</a:t>
                      </a:r>
                      <a:endParaRPr lang="en-CH" sz="2800" b="0" i="0" u="none" strike="noStrike" dirty="0">
                        <a:effectLst/>
                        <a:latin typeface="+mn-lt"/>
                        <a:ea typeface="ＭＳ Ｐゴシック" panose="020B0600070205080204" pitchFamily="34" charset="-128"/>
                      </a:endParaRPr>
                    </a:p>
                  </a:txBody>
                  <a:tcPr marL="9525" marR="9525" marT="9525" marB="0" anchor="ctr"/>
                </a:tc>
                <a:extLst>
                  <a:ext uri="{0D108BD9-81ED-4DB2-BD59-A6C34878D82A}">
                    <a16:rowId xmlns:a16="http://schemas.microsoft.com/office/drawing/2014/main" val="4149460723"/>
                  </a:ext>
                </a:extLst>
              </a:tr>
            </a:tbl>
          </a:graphicData>
        </a:graphic>
      </p:graphicFrame>
    </p:spTree>
    <p:extLst>
      <p:ext uri="{BB962C8B-B14F-4D97-AF65-F5344CB8AC3E}">
        <p14:creationId xmlns:p14="http://schemas.microsoft.com/office/powerpoint/2010/main" val="5915340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C800A-A758-AB34-A78F-D9ADB96A04EB}"/>
              </a:ext>
            </a:extLst>
          </p:cNvPr>
          <p:cNvSpPr>
            <a:spLocks noGrp="1"/>
          </p:cNvSpPr>
          <p:nvPr>
            <p:ph type="title"/>
          </p:nvPr>
        </p:nvSpPr>
        <p:spPr/>
        <p:txBody>
          <a:bodyPr/>
          <a:lstStyle/>
          <a:p>
            <a:r>
              <a:rPr lang="en-US" dirty="0"/>
              <a:t>HTS cable mechanics</a:t>
            </a:r>
            <a:endParaRPr lang="en-CH" dirty="0"/>
          </a:p>
        </p:txBody>
      </p:sp>
      <p:sp>
        <p:nvSpPr>
          <p:cNvPr id="6" name="Slide Number Placeholder 5">
            <a:extLst>
              <a:ext uri="{FF2B5EF4-FFF2-40B4-BE49-F238E27FC236}">
                <a16:creationId xmlns:a16="http://schemas.microsoft.com/office/drawing/2014/main" id="{0C6D2FFA-A3D1-C221-9C7F-80A97E34CE98}"/>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65</a:t>
            </a:fld>
            <a:endParaRPr lang="en-US" dirty="0">
              <a:solidFill>
                <a:srgbClr val="0055A0">
                  <a:tint val="75000"/>
                </a:srgbClr>
              </a:solidFill>
              <a:latin typeface="Arial"/>
            </a:endParaRPr>
          </a:p>
        </p:txBody>
      </p:sp>
      <p:pic>
        <p:nvPicPr>
          <p:cNvPr id="7" name="Picture 6">
            <a:extLst>
              <a:ext uri="{FF2B5EF4-FFF2-40B4-BE49-F238E27FC236}">
                <a16:creationId xmlns:a16="http://schemas.microsoft.com/office/drawing/2014/main" id="{08380897-81EE-ADAE-C6DF-43EA23CA993A}"/>
              </a:ext>
            </a:extLst>
          </p:cNvPr>
          <p:cNvPicPr>
            <a:picLocks noChangeAspect="1"/>
          </p:cNvPicPr>
          <p:nvPr/>
        </p:nvPicPr>
        <p:blipFill>
          <a:blip r:embed="rId2"/>
          <a:stretch>
            <a:fillRect/>
          </a:stretch>
        </p:blipFill>
        <p:spPr>
          <a:xfrm>
            <a:off x="3842667" y="1219727"/>
            <a:ext cx="3214484" cy="2340000"/>
          </a:xfrm>
          <a:prstGeom prst="rect">
            <a:avLst/>
          </a:prstGeom>
        </p:spPr>
      </p:pic>
      <p:pic>
        <p:nvPicPr>
          <p:cNvPr id="8" name="Picture 7">
            <a:extLst>
              <a:ext uri="{FF2B5EF4-FFF2-40B4-BE49-F238E27FC236}">
                <a16:creationId xmlns:a16="http://schemas.microsoft.com/office/drawing/2014/main" id="{B96D57A6-1A0D-F33E-15D7-7170ED57EB45}"/>
              </a:ext>
            </a:extLst>
          </p:cNvPr>
          <p:cNvPicPr>
            <a:picLocks noChangeAspect="1"/>
          </p:cNvPicPr>
          <p:nvPr/>
        </p:nvPicPr>
        <p:blipFill>
          <a:blip r:embed="rId3"/>
          <a:stretch>
            <a:fillRect/>
          </a:stretch>
        </p:blipFill>
        <p:spPr>
          <a:xfrm>
            <a:off x="7434605" y="1219727"/>
            <a:ext cx="3120000" cy="2340000"/>
          </a:xfrm>
          <a:prstGeom prst="rect">
            <a:avLst/>
          </a:prstGeom>
        </p:spPr>
      </p:pic>
      <p:pic>
        <p:nvPicPr>
          <p:cNvPr id="9" name="Picture 8">
            <a:extLst>
              <a:ext uri="{FF2B5EF4-FFF2-40B4-BE49-F238E27FC236}">
                <a16:creationId xmlns:a16="http://schemas.microsoft.com/office/drawing/2014/main" id="{D8670F0F-1600-F6AE-2D4B-9CA132E7ED6A}"/>
              </a:ext>
            </a:extLst>
          </p:cNvPr>
          <p:cNvPicPr>
            <a:picLocks noChangeAspect="1"/>
          </p:cNvPicPr>
          <p:nvPr/>
        </p:nvPicPr>
        <p:blipFill>
          <a:blip r:embed="rId4"/>
          <a:stretch>
            <a:fillRect/>
          </a:stretch>
        </p:blipFill>
        <p:spPr>
          <a:xfrm>
            <a:off x="3807588" y="3779956"/>
            <a:ext cx="3284643" cy="2340000"/>
          </a:xfrm>
          <a:prstGeom prst="rect">
            <a:avLst/>
          </a:prstGeom>
        </p:spPr>
      </p:pic>
      <p:pic>
        <p:nvPicPr>
          <p:cNvPr id="10" name="Picture 9">
            <a:extLst>
              <a:ext uri="{FF2B5EF4-FFF2-40B4-BE49-F238E27FC236}">
                <a16:creationId xmlns:a16="http://schemas.microsoft.com/office/drawing/2014/main" id="{54EDCBD5-DB2E-7CA2-34C2-52945634F2B7}"/>
              </a:ext>
            </a:extLst>
          </p:cNvPr>
          <p:cNvPicPr>
            <a:picLocks noChangeAspect="1"/>
          </p:cNvPicPr>
          <p:nvPr/>
        </p:nvPicPr>
        <p:blipFill>
          <a:blip r:embed="rId5"/>
          <a:stretch>
            <a:fillRect/>
          </a:stretch>
        </p:blipFill>
        <p:spPr>
          <a:xfrm>
            <a:off x="7398880" y="3779956"/>
            <a:ext cx="3191450" cy="2340000"/>
          </a:xfrm>
          <a:prstGeom prst="rect">
            <a:avLst/>
          </a:prstGeom>
        </p:spPr>
      </p:pic>
      <p:sp>
        <p:nvSpPr>
          <p:cNvPr id="11" name="TextBox 10">
            <a:extLst>
              <a:ext uri="{FF2B5EF4-FFF2-40B4-BE49-F238E27FC236}">
                <a16:creationId xmlns:a16="http://schemas.microsoft.com/office/drawing/2014/main" id="{95A4C331-DE5D-D533-8D2B-607F68434D45}"/>
              </a:ext>
            </a:extLst>
          </p:cNvPr>
          <p:cNvSpPr txBox="1"/>
          <p:nvPr/>
        </p:nvSpPr>
        <p:spPr>
          <a:xfrm rot="20220000">
            <a:off x="5097437" y="1392536"/>
            <a:ext cx="1245854" cy="461665"/>
          </a:xfrm>
          <a:prstGeom prst="rect">
            <a:avLst/>
          </a:prstGeom>
          <a:noFill/>
        </p:spPr>
        <p:txBody>
          <a:bodyPr wrap="none" rtlCol="0">
            <a:spAutoFit/>
          </a:bodyPr>
          <a:lstStyle/>
          <a:p>
            <a:r>
              <a:rPr lang="en-CH" sz="2400" dirty="0">
                <a:solidFill>
                  <a:srgbClr val="FF0000"/>
                </a:solidFill>
                <a:latin typeface="Arial"/>
              </a:rPr>
              <a:t>63 MPa</a:t>
            </a:r>
          </a:p>
        </p:txBody>
      </p:sp>
      <p:sp>
        <p:nvSpPr>
          <p:cNvPr id="12" name="TextBox 11">
            <a:extLst>
              <a:ext uri="{FF2B5EF4-FFF2-40B4-BE49-F238E27FC236}">
                <a16:creationId xmlns:a16="http://schemas.microsoft.com/office/drawing/2014/main" id="{9A5DA08B-E3B6-7839-563B-4EF6E1AB61A9}"/>
              </a:ext>
            </a:extLst>
          </p:cNvPr>
          <p:cNvSpPr txBox="1"/>
          <p:nvPr/>
        </p:nvSpPr>
        <p:spPr>
          <a:xfrm rot="20220000">
            <a:off x="4217841" y="4375170"/>
            <a:ext cx="1245854" cy="461665"/>
          </a:xfrm>
          <a:prstGeom prst="rect">
            <a:avLst/>
          </a:prstGeom>
          <a:noFill/>
        </p:spPr>
        <p:txBody>
          <a:bodyPr wrap="none" rtlCol="0">
            <a:spAutoFit/>
          </a:bodyPr>
          <a:lstStyle/>
          <a:p>
            <a:r>
              <a:rPr lang="en-CH" sz="2400" dirty="0">
                <a:solidFill>
                  <a:srgbClr val="FF0000"/>
                </a:solidFill>
                <a:latin typeface="Arial"/>
              </a:rPr>
              <a:t>45 MPa</a:t>
            </a:r>
          </a:p>
        </p:txBody>
      </p:sp>
      <p:sp>
        <p:nvSpPr>
          <p:cNvPr id="13" name="TextBox 12">
            <a:extLst>
              <a:ext uri="{FF2B5EF4-FFF2-40B4-BE49-F238E27FC236}">
                <a16:creationId xmlns:a16="http://schemas.microsoft.com/office/drawing/2014/main" id="{78742F74-ED84-76DC-9D74-D1DC0089FC01}"/>
              </a:ext>
            </a:extLst>
          </p:cNvPr>
          <p:cNvSpPr txBox="1"/>
          <p:nvPr/>
        </p:nvSpPr>
        <p:spPr>
          <a:xfrm>
            <a:off x="6057549" y="850895"/>
            <a:ext cx="1053494" cy="369332"/>
          </a:xfrm>
          <a:prstGeom prst="rect">
            <a:avLst/>
          </a:prstGeom>
          <a:noFill/>
        </p:spPr>
        <p:txBody>
          <a:bodyPr wrap="none" rtlCol="0">
            <a:spAutoFit/>
          </a:bodyPr>
          <a:lstStyle/>
          <a:p>
            <a:r>
              <a:rPr lang="en-US" dirty="0" err="1">
                <a:solidFill>
                  <a:srgbClr val="0055A0"/>
                </a:solidFill>
                <a:latin typeface="Symbol" pitchFamily="2" charset="2"/>
              </a:rPr>
              <a:t>s</a:t>
            </a:r>
            <a:r>
              <a:rPr lang="en-US" baseline="-25000" dirty="0" err="1">
                <a:solidFill>
                  <a:srgbClr val="0055A0"/>
                </a:solidFill>
                <a:latin typeface="Arial"/>
              </a:rPr>
              <a:t>t</a:t>
            </a:r>
            <a:r>
              <a:rPr lang="en-CH" baseline="-25000" dirty="0">
                <a:solidFill>
                  <a:srgbClr val="0055A0"/>
                </a:solidFill>
                <a:latin typeface="Arial"/>
              </a:rPr>
              <a:t>ensile </a:t>
            </a:r>
            <a:r>
              <a:rPr lang="en-CH" dirty="0">
                <a:solidFill>
                  <a:srgbClr val="0055A0"/>
                </a:solidFill>
                <a:latin typeface="Arial"/>
              </a:rPr>
              <a:t>//c</a:t>
            </a:r>
          </a:p>
        </p:txBody>
      </p:sp>
      <p:sp>
        <p:nvSpPr>
          <p:cNvPr id="14" name="TextBox 13">
            <a:extLst>
              <a:ext uri="{FF2B5EF4-FFF2-40B4-BE49-F238E27FC236}">
                <a16:creationId xmlns:a16="http://schemas.microsoft.com/office/drawing/2014/main" id="{E58CE238-8E24-F58F-5E3A-5FB7E26143EC}"/>
              </a:ext>
            </a:extLst>
          </p:cNvPr>
          <p:cNvSpPr txBox="1"/>
          <p:nvPr/>
        </p:nvSpPr>
        <p:spPr>
          <a:xfrm>
            <a:off x="6217048" y="3410624"/>
            <a:ext cx="734496" cy="369332"/>
          </a:xfrm>
          <a:prstGeom prst="rect">
            <a:avLst/>
          </a:prstGeom>
          <a:noFill/>
        </p:spPr>
        <p:txBody>
          <a:bodyPr wrap="none" rtlCol="0">
            <a:spAutoFit/>
          </a:bodyPr>
          <a:lstStyle/>
          <a:p>
            <a:r>
              <a:rPr lang="en-US" dirty="0">
                <a:solidFill>
                  <a:srgbClr val="0055A0"/>
                </a:solidFill>
                <a:latin typeface="Symbol" pitchFamily="2" charset="2"/>
              </a:rPr>
              <a:t>t</a:t>
            </a:r>
            <a:r>
              <a:rPr lang="en-US" dirty="0">
                <a:solidFill>
                  <a:srgbClr val="0055A0"/>
                </a:solidFill>
                <a:latin typeface="Arial"/>
              </a:rPr>
              <a:t> //ab</a:t>
            </a:r>
            <a:endParaRPr lang="en-CH" dirty="0">
              <a:solidFill>
                <a:srgbClr val="0055A0"/>
              </a:solidFill>
              <a:latin typeface="Arial"/>
            </a:endParaRPr>
          </a:p>
        </p:txBody>
      </p:sp>
      <p:sp>
        <p:nvSpPr>
          <p:cNvPr id="15" name="TextBox 14">
            <a:extLst>
              <a:ext uri="{FF2B5EF4-FFF2-40B4-BE49-F238E27FC236}">
                <a16:creationId xmlns:a16="http://schemas.microsoft.com/office/drawing/2014/main" id="{BC83F237-2B88-6659-013B-74E0669711CB}"/>
              </a:ext>
            </a:extLst>
          </p:cNvPr>
          <p:cNvSpPr txBox="1"/>
          <p:nvPr/>
        </p:nvSpPr>
        <p:spPr>
          <a:xfrm rot="20220000">
            <a:off x="7820451" y="4413758"/>
            <a:ext cx="1245854" cy="461665"/>
          </a:xfrm>
          <a:prstGeom prst="rect">
            <a:avLst/>
          </a:prstGeom>
          <a:noFill/>
        </p:spPr>
        <p:txBody>
          <a:bodyPr wrap="none" rtlCol="0">
            <a:spAutoFit/>
          </a:bodyPr>
          <a:lstStyle/>
          <a:p>
            <a:r>
              <a:rPr lang="en-CH" sz="2400" dirty="0">
                <a:solidFill>
                  <a:srgbClr val="FF0000"/>
                </a:solidFill>
                <a:latin typeface="Arial"/>
              </a:rPr>
              <a:t>40 MPa</a:t>
            </a:r>
          </a:p>
        </p:txBody>
      </p:sp>
      <p:sp>
        <p:nvSpPr>
          <p:cNvPr id="16" name="TextBox 15">
            <a:extLst>
              <a:ext uri="{FF2B5EF4-FFF2-40B4-BE49-F238E27FC236}">
                <a16:creationId xmlns:a16="http://schemas.microsoft.com/office/drawing/2014/main" id="{B0FEF517-47E3-4E7E-5E3B-78A8632E41E0}"/>
              </a:ext>
            </a:extLst>
          </p:cNvPr>
          <p:cNvSpPr txBox="1"/>
          <p:nvPr/>
        </p:nvSpPr>
        <p:spPr>
          <a:xfrm rot="20220000">
            <a:off x="7213419" y="2969789"/>
            <a:ext cx="1510350" cy="461665"/>
          </a:xfrm>
          <a:prstGeom prst="rect">
            <a:avLst/>
          </a:prstGeom>
          <a:noFill/>
        </p:spPr>
        <p:txBody>
          <a:bodyPr wrap="none" rtlCol="0">
            <a:spAutoFit/>
          </a:bodyPr>
          <a:lstStyle/>
          <a:p>
            <a:r>
              <a:rPr lang="en-CH" sz="2400" dirty="0">
                <a:solidFill>
                  <a:srgbClr val="0055A0"/>
                </a:solidFill>
                <a:latin typeface="Arial"/>
              </a:rPr>
              <a:t>&lt; 10 MPa</a:t>
            </a:r>
          </a:p>
        </p:txBody>
      </p:sp>
      <p:sp>
        <p:nvSpPr>
          <p:cNvPr id="17" name="TextBox 16">
            <a:extLst>
              <a:ext uri="{FF2B5EF4-FFF2-40B4-BE49-F238E27FC236}">
                <a16:creationId xmlns:a16="http://schemas.microsoft.com/office/drawing/2014/main" id="{56EA4BFE-CBF6-8391-105E-3B35EED8BBCC}"/>
              </a:ext>
            </a:extLst>
          </p:cNvPr>
          <p:cNvSpPr txBox="1"/>
          <p:nvPr/>
        </p:nvSpPr>
        <p:spPr>
          <a:xfrm>
            <a:off x="4813924" y="762541"/>
            <a:ext cx="1213794" cy="461665"/>
          </a:xfrm>
          <a:prstGeom prst="rect">
            <a:avLst/>
          </a:prstGeom>
          <a:solidFill>
            <a:schemeClr val="bg1"/>
          </a:solidFill>
        </p:spPr>
        <p:txBody>
          <a:bodyPr wrap="none" rtlCol="0">
            <a:spAutoFit/>
          </a:bodyPr>
          <a:lstStyle/>
          <a:p>
            <a:r>
              <a:rPr lang="en-CH" sz="2400" dirty="0">
                <a:solidFill>
                  <a:srgbClr val="0055A0"/>
                </a:solidFill>
                <a:latin typeface="Arial"/>
              </a:rPr>
              <a:t>bonded</a:t>
            </a:r>
          </a:p>
        </p:txBody>
      </p:sp>
      <p:sp>
        <p:nvSpPr>
          <p:cNvPr id="18" name="TextBox 17">
            <a:extLst>
              <a:ext uri="{FF2B5EF4-FFF2-40B4-BE49-F238E27FC236}">
                <a16:creationId xmlns:a16="http://schemas.microsoft.com/office/drawing/2014/main" id="{52BD9268-ED57-F972-730C-97D10816ACA0}"/>
              </a:ext>
            </a:extLst>
          </p:cNvPr>
          <p:cNvSpPr txBox="1"/>
          <p:nvPr/>
        </p:nvSpPr>
        <p:spPr>
          <a:xfrm>
            <a:off x="7814833" y="762541"/>
            <a:ext cx="1726755" cy="461665"/>
          </a:xfrm>
          <a:prstGeom prst="rect">
            <a:avLst/>
          </a:prstGeom>
          <a:solidFill>
            <a:schemeClr val="bg1"/>
          </a:solidFill>
        </p:spPr>
        <p:txBody>
          <a:bodyPr wrap="none" rtlCol="0">
            <a:spAutoFit/>
          </a:bodyPr>
          <a:lstStyle/>
          <a:p>
            <a:r>
              <a:rPr lang="en-US" sz="2400" dirty="0">
                <a:solidFill>
                  <a:srgbClr val="0055A0"/>
                </a:solidFill>
                <a:latin typeface="Arial"/>
              </a:rPr>
              <a:t>n</a:t>
            </a:r>
            <a:r>
              <a:rPr lang="en-CH" sz="2400" dirty="0">
                <a:solidFill>
                  <a:srgbClr val="0055A0"/>
                </a:solidFill>
                <a:latin typeface="Arial"/>
              </a:rPr>
              <a:t>ot bonded</a:t>
            </a:r>
          </a:p>
        </p:txBody>
      </p:sp>
      <p:pic>
        <p:nvPicPr>
          <p:cNvPr id="19" name="Picture 18" descr="A picture containing wall, indoor&#10;&#10;Description automatically generated">
            <a:extLst>
              <a:ext uri="{FF2B5EF4-FFF2-40B4-BE49-F238E27FC236}">
                <a16:creationId xmlns:a16="http://schemas.microsoft.com/office/drawing/2014/main" id="{9A75F26B-F707-4B2C-7E81-008F7DEC3344}"/>
              </a:ext>
            </a:extLst>
          </p:cNvPr>
          <p:cNvPicPr>
            <a:picLocks noChangeAspect="1"/>
          </p:cNvPicPr>
          <p:nvPr/>
        </p:nvPicPr>
        <p:blipFill rotWithShape="1">
          <a:blip r:embed="rId6">
            <a:alphaModFix amt="70000"/>
          </a:blip>
          <a:srcRect l="41166" t="13963" r="15748" b="29846"/>
          <a:stretch/>
        </p:blipFill>
        <p:spPr>
          <a:xfrm rot="5400000">
            <a:off x="1565672" y="889473"/>
            <a:ext cx="2030824" cy="1986410"/>
          </a:xfrm>
          <a:prstGeom prst="rect">
            <a:avLst/>
          </a:prstGeom>
        </p:spPr>
      </p:pic>
      <p:sp>
        <p:nvSpPr>
          <p:cNvPr id="20" name="TextBox 19">
            <a:extLst>
              <a:ext uri="{FF2B5EF4-FFF2-40B4-BE49-F238E27FC236}">
                <a16:creationId xmlns:a16="http://schemas.microsoft.com/office/drawing/2014/main" id="{A7B257D9-7D86-B49B-EA63-26405B02C9E3}"/>
              </a:ext>
            </a:extLst>
          </p:cNvPr>
          <p:cNvSpPr txBox="1"/>
          <p:nvPr/>
        </p:nvSpPr>
        <p:spPr>
          <a:xfrm>
            <a:off x="9640599" y="850895"/>
            <a:ext cx="1053494" cy="369332"/>
          </a:xfrm>
          <a:prstGeom prst="rect">
            <a:avLst/>
          </a:prstGeom>
          <a:noFill/>
        </p:spPr>
        <p:txBody>
          <a:bodyPr wrap="none" rtlCol="0">
            <a:spAutoFit/>
          </a:bodyPr>
          <a:lstStyle/>
          <a:p>
            <a:r>
              <a:rPr lang="en-US" dirty="0" err="1">
                <a:solidFill>
                  <a:srgbClr val="0055A0"/>
                </a:solidFill>
                <a:latin typeface="Symbol" pitchFamily="2" charset="2"/>
              </a:rPr>
              <a:t>s</a:t>
            </a:r>
            <a:r>
              <a:rPr lang="en-US" baseline="-25000" dirty="0" err="1">
                <a:solidFill>
                  <a:srgbClr val="0055A0"/>
                </a:solidFill>
                <a:latin typeface="Arial"/>
              </a:rPr>
              <a:t>t</a:t>
            </a:r>
            <a:r>
              <a:rPr lang="en-CH" baseline="-25000" dirty="0">
                <a:solidFill>
                  <a:srgbClr val="0055A0"/>
                </a:solidFill>
                <a:latin typeface="Arial"/>
              </a:rPr>
              <a:t>ensile </a:t>
            </a:r>
            <a:r>
              <a:rPr lang="en-CH" dirty="0">
                <a:solidFill>
                  <a:srgbClr val="0055A0"/>
                </a:solidFill>
                <a:latin typeface="Arial"/>
              </a:rPr>
              <a:t>//c</a:t>
            </a:r>
          </a:p>
        </p:txBody>
      </p:sp>
      <p:sp>
        <p:nvSpPr>
          <p:cNvPr id="21" name="TextBox 20">
            <a:extLst>
              <a:ext uri="{FF2B5EF4-FFF2-40B4-BE49-F238E27FC236}">
                <a16:creationId xmlns:a16="http://schemas.microsoft.com/office/drawing/2014/main" id="{4740857D-CFEE-3625-5609-9900F8447DF2}"/>
              </a:ext>
            </a:extLst>
          </p:cNvPr>
          <p:cNvSpPr txBox="1"/>
          <p:nvPr/>
        </p:nvSpPr>
        <p:spPr>
          <a:xfrm>
            <a:off x="9800098" y="3410624"/>
            <a:ext cx="734496" cy="369332"/>
          </a:xfrm>
          <a:prstGeom prst="rect">
            <a:avLst/>
          </a:prstGeom>
          <a:noFill/>
        </p:spPr>
        <p:txBody>
          <a:bodyPr wrap="none" rtlCol="0">
            <a:spAutoFit/>
          </a:bodyPr>
          <a:lstStyle/>
          <a:p>
            <a:r>
              <a:rPr lang="en-US" dirty="0">
                <a:solidFill>
                  <a:srgbClr val="0055A0"/>
                </a:solidFill>
                <a:latin typeface="Symbol" pitchFamily="2" charset="2"/>
              </a:rPr>
              <a:t>t</a:t>
            </a:r>
            <a:r>
              <a:rPr lang="en-US" dirty="0">
                <a:solidFill>
                  <a:srgbClr val="0055A0"/>
                </a:solidFill>
                <a:latin typeface="Arial"/>
              </a:rPr>
              <a:t> //ab</a:t>
            </a:r>
            <a:endParaRPr lang="en-CH" dirty="0">
              <a:solidFill>
                <a:srgbClr val="0055A0"/>
              </a:solidFill>
              <a:latin typeface="Arial"/>
            </a:endParaRPr>
          </a:p>
        </p:txBody>
      </p:sp>
      <p:sp>
        <p:nvSpPr>
          <p:cNvPr id="22" name="Rectangle 21">
            <a:extLst>
              <a:ext uri="{FF2B5EF4-FFF2-40B4-BE49-F238E27FC236}">
                <a16:creationId xmlns:a16="http://schemas.microsoft.com/office/drawing/2014/main" id="{D578DB5F-E6CC-1A1E-F0EF-DF202451C3BC}"/>
              </a:ext>
            </a:extLst>
          </p:cNvPr>
          <p:cNvSpPr/>
          <p:nvPr/>
        </p:nvSpPr>
        <p:spPr>
          <a:xfrm>
            <a:off x="3665472" y="850896"/>
            <a:ext cx="3384575" cy="526856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23" name="Rectangle 22">
            <a:extLst>
              <a:ext uri="{FF2B5EF4-FFF2-40B4-BE49-F238E27FC236}">
                <a16:creationId xmlns:a16="http://schemas.microsoft.com/office/drawing/2014/main" id="{5FF9DB2B-C285-926F-2602-E4729E197FC7}"/>
              </a:ext>
            </a:extLst>
          </p:cNvPr>
          <p:cNvSpPr/>
          <p:nvPr/>
        </p:nvSpPr>
        <p:spPr>
          <a:xfrm>
            <a:off x="7232485" y="850895"/>
            <a:ext cx="3384575" cy="526856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39" name="TextBox 38">
            <a:extLst>
              <a:ext uri="{FF2B5EF4-FFF2-40B4-BE49-F238E27FC236}">
                <a16:creationId xmlns:a16="http://schemas.microsoft.com/office/drawing/2014/main" id="{B1EFE70F-0312-3560-04C3-8A8D662068B2}"/>
              </a:ext>
            </a:extLst>
          </p:cNvPr>
          <p:cNvSpPr txBox="1"/>
          <p:nvPr/>
        </p:nvSpPr>
        <p:spPr>
          <a:xfrm>
            <a:off x="2445561" y="1732647"/>
            <a:ext cx="338554" cy="369332"/>
          </a:xfrm>
          <a:prstGeom prst="rect">
            <a:avLst/>
          </a:prstGeom>
          <a:noFill/>
        </p:spPr>
        <p:txBody>
          <a:bodyPr wrap="none" rtlCol="0">
            <a:spAutoFit/>
          </a:bodyPr>
          <a:lstStyle/>
          <a:p>
            <a:r>
              <a:rPr lang="en-CH" dirty="0">
                <a:solidFill>
                  <a:srgbClr val="0055A0"/>
                </a:solidFill>
                <a:latin typeface="Arial"/>
              </a:rPr>
              <a:t>B</a:t>
            </a:r>
          </a:p>
        </p:txBody>
      </p:sp>
      <p:sp>
        <p:nvSpPr>
          <p:cNvPr id="46" name="TextBox 45">
            <a:extLst>
              <a:ext uri="{FF2B5EF4-FFF2-40B4-BE49-F238E27FC236}">
                <a16:creationId xmlns:a16="http://schemas.microsoft.com/office/drawing/2014/main" id="{A93C4F79-DAC3-8E1F-1BB8-DF20CB44FA36}"/>
              </a:ext>
            </a:extLst>
          </p:cNvPr>
          <p:cNvSpPr txBox="1"/>
          <p:nvPr/>
        </p:nvSpPr>
        <p:spPr>
          <a:xfrm>
            <a:off x="2992183" y="2566676"/>
            <a:ext cx="248786" cy="369332"/>
          </a:xfrm>
          <a:prstGeom prst="rect">
            <a:avLst/>
          </a:prstGeom>
          <a:noFill/>
        </p:spPr>
        <p:txBody>
          <a:bodyPr wrap="none" rtlCol="0">
            <a:spAutoFit/>
          </a:bodyPr>
          <a:lstStyle/>
          <a:p>
            <a:r>
              <a:rPr lang="en-CH" dirty="0">
                <a:solidFill>
                  <a:srgbClr val="FF0000"/>
                </a:solidFill>
                <a:latin typeface="Arial"/>
              </a:rPr>
              <a:t>I</a:t>
            </a:r>
          </a:p>
        </p:txBody>
      </p:sp>
      <p:sp>
        <p:nvSpPr>
          <p:cNvPr id="47" name="TextBox 46">
            <a:extLst>
              <a:ext uri="{FF2B5EF4-FFF2-40B4-BE49-F238E27FC236}">
                <a16:creationId xmlns:a16="http://schemas.microsoft.com/office/drawing/2014/main" id="{864ED402-4A95-EC8F-99D3-646B0544F327}"/>
              </a:ext>
            </a:extLst>
          </p:cNvPr>
          <p:cNvSpPr txBox="1"/>
          <p:nvPr/>
        </p:nvSpPr>
        <p:spPr>
          <a:xfrm>
            <a:off x="2276464" y="2546728"/>
            <a:ext cx="338554" cy="369332"/>
          </a:xfrm>
          <a:prstGeom prst="rect">
            <a:avLst/>
          </a:prstGeom>
          <a:noFill/>
        </p:spPr>
        <p:txBody>
          <a:bodyPr wrap="none" rtlCol="0">
            <a:spAutoFit/>
          </a:bodyPr>
          <a:lstStyle/>
          <a:p>
            <a:r>
              <a:rPr lang="en-CH" dirty="0">
                <a:solidFill>
                  <a:prstClr val="white"/>
                </a:solidFill>
                <a:latin typeface="Arial"/>
              </a:rPr>
              <a:t>F</a:t>
            </a:r>
          </a:p>
        </p:txBody>
      </p:sp>
      <p:grpSp>
        <p:nvGrpSpPr>
          <p:cNvPr id="50" name="Group 49">
            <a:extLst>
              <a:ext uri="{FF2B5EF4-FFF2-40B4-BE49-F238E27FC236}">
                <a16:creationId xmlns:a16="http://schemas.microsoft.com/office/drawing/2014/main" id="{33DAE110-BF71-4838-FCD0-4968D32F85E4}"/>
              </a:ext>
            </a:extLst>
          </p:cNvPr>
          <p:cNvGrpSpPr/>
          <p:nvPr/>
        </p:nvGrpSpPr>
        <p:grpSpPr>
          <a:xfrm>
            <a:off x="2351676" y="1904017"/>
            <a:ext cx="724244" cy="996396"/>
            <a:chOff x="901847" y="3638668"/>
            <a:chExt cx="724244" cy="996396"/>
          </a:xfrm>
        </p:grpSpPr>
        <p:cxnSp>
          <p:nvCxnSpPr>
            <p:cNvPr id="51" name="Straight Arrow Connector 50">
              <a:extLst>
                <a:ext uri="{FF2B5EF4-FFF2-40B4-BE49-F238E27FC236}">
                  <a16:creationId xmlns:a16="http://schemas.microsoft.com/office/drawing/2014/main" id="{36D64C9F-DDCE-C8AE-30AA-AC8BE55D3F92}"/>
                </a:ext>
              </a:extLst>
            </p:cNvPr>
            <p:cNvCxnSpPr>
              <a:cxnSpLocks/>
            </p:cNvCxnSpPr>
            <p:nvPr/>
          </p:nvCxnSpPr>
          <p:spPr>
            <a:xfrm>
              <a:off x="1263797" y="4137848"/>
              <a:ext cx="362294" cy="497216"/>
            </a:xfrm>
            <a:prstGeom prst="straightConnector1">
              <a:avLst/>
            </a:prstGeom>
            <a:ln w="15875">
              <a:solidFill>
                <a:srgbClr val="FF0000"/>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37F88193-FCC8-11BF-E7DB-B55E4CDFABAD}"/>
                </a:ext>
              </a:extLst>
            </p:cNvPr>
            <p:cNvCxnSpPr>
              <a:cxnSpLocks/>
            </p:cNvCxnSpPr>
            <p:nvPr/>
          </p:nvCxnSpPr>
          <p:spPr>
            <a:xfrm flipH="1">
              <a:off x="901847" y="4137789"/>
              <a:ext cx="367597" cy="193456"/>
            </a:xfrm>
            <a:prstGeom prst="straightConnector1">
              <a:avLst/>
            </a:prstGeom>
            <a:ln w="15875">
              <a:solidFill>
                <a:schemeClr val="bg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BA490910-C434-4BD0-55D6-437D639F085B}"/>
                </a:ext>
              </a:extLst>
            </p:cNvPr>
            <p:cNvCxnSpPr>
              <a:cxnSpLocks/>
            </p:cNvCxnSpPr>
            <p:nvPr/>
          </p:nvCxnSpPr>
          <p:spPr>
            <a:xfrm flipV="1">
              <a:off x="1269123" y="3638668"/>
              <a:ext cx="0" cy="495519"/>
            </a:xfrm>
            <a:prstGeom prst="straightConnector1">
              <a:avLst/>
            </a:prstGeom>
            <a:ln w="15875">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grpSp>
      <p:grpSp>
        <p:nvGrpSpPr>
          <p:cNvPr id="48" name="Group 47">
            <a:extLst>
              <a:ext uri="{FF2B5EF4-FFF2-40B4-BE49-F238E27FC236}">
                <a16:creationId xmlns:a16="http://schemas.microsoft.com/office/drawing/2014/main" id="{9D5BA6E5-8573-4258-7B8E-914477DE8054}"/>
              </a:ext>
            </a:extLst>
          </p:cNvPr>
          <p:cNvGrpSpPr/>
          <p:nvPr/>
        </p:nvGrpSpPr>
        <p:grpSpPr>
          <a:xfrm>
            <a:off x="2463555" y="2196366"/>
            <a:ext cx="724244" cy="996396"/>
            <a:chOff x="901847" y="3638668"/>
            <a:chExt cx="724244" cy="996396"/>
          </a:xfrm>
        </p:grpSpPr>
        <p:cxnSp>
          <p:nvCxnSpPr>
            <p:cNvPr id="37" name="Straight Arrow Connector 36">
              <a:extLst>
                <a:ext uri="{FF2B5EF4-FFF2-40B4-BE49-F238E27FC236}">
                  <a16:creationId xmlns:a16="http://schemas.microsoft.com/office/drawing/2014/main" id="{C768BB18-F5EF-AD63-44C0-40C331035B71}"/>
                </a:ext>
              </a:extLst>
            </p:cNvPr>
            <p:cNvCxnSpPr>
              <a:cxnSpLocks/>
            </p:cNvCxnSpPr>
            <p:nvPr/>
          </p:nvCxnSpPr>
          <p:spPr>
            <a:xfrm>
              <a:off x="1263797" y="4137848"/>
              <a:ext cx="362294" cy="497216"/>
            </a:xfrm>
            <a:prstGeom prst="straightConnector1">
              <a:avLst/>
            </a:prstGeom>
            <a:ln w="15875">
              <a:solidFill>
                <a:srgbClr val="FF0000"/>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FC5383B4-BF60-B21F-A7AD-17E1CD2B31B2}"/>
                </a:ext>
              </a:extLst>
            </p:cNvPr>
            <p:cNvCxnSpPr>
              <a:cxnSpLocks/>
            </p:cNvCxnSpPr>
            <p:nvPr/>
          </p:nvCxnSpPr>
          <p:spPr>
            <a:xfrm flipH="1">
              <a:off x="901847" y="4137789"/>
              <a:ext cx="367597" cy="193456"/>
            </a:xfrm>
            <a:prstGeom prst="straightConnector1">
              <a:avLst/>
            </a:prstGeom>
            <a:ln w="15875">
              <a:solidFill>
                <a:schemeClr val="bg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F178BADD-F19D-DB20-7909-36B4F13789EC}"/>
                </a:ext>
              </a:extLst>
            </p:cNvPr>
            <p:cNvCxnSpPr>
              <a:cxnSpLocks/>
            </p:cNvCxnSpPr>
            <p:nvPr/>
          </p:nvCxnSpPr>
          <p:spPr>
            <a:xfrm flipV="1">
              <a:off x="1269123" y="3638668"/>
              <a:ext cx="0" cy="495519"/>
            </a:xfrm>
            <a:prstGeom prst="straightConnector1">
              <a:avLst/>
            </a:prstGeom>
            <a:ln w="15875">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grpSp>
      <p:grpSp>
        <p:nvGrpSpPr>
          <p:cNvPr id="54" name="Group 53">
            <a:extLst>
              <a:ext uri="{FF2B5EF4-FFF2-40B4-BE49-F238E27FC236}">
                <a16:creationId xmlns:a16="http://schemas.microsoft.com/office/drawing/2014/main" id="{EDC62D4A-D4F1-1174-F763-F86ABEB5EC38}"/>
              </a:ext>
            </a:extLst>
          </p:cNvPr>
          <p:cNvGrpSpPr/>
          <p:nvPr/>
        </p:nvGrpSpPr>
        <p:grpSpPr>
          <a:xfrm>
            <a:off x="2881147" y="1537941"/>
            <a:ext cx="724244" cy="996396"/>
            <a:chOff x="901847" y="3638668"/>
            <a:chExt cx="724244" cy="996396"/>
          </a:xfrm>
        </p:grpSpPr>
        <p:cxnSp>
          <p:nvCxnSpPr>
            <p:cNvPr id="55" name="Straight Arrow Connector 54">
              <a:extLst>
                <a:ext uri="{FF2B5EF4-FFF2-40B4-BE49-F238E27FC236}">
                  <a16:creationId xmlns:a16="http://schemas.microsoft.com/office/drawing/2014/main" id="{026C63E1-B4BE-EBD0-7601-67D977075FDD}"/>
                </a:ext>
              </a:extLst>
            </p:cNvPr>
            <p:cNvCxnSpPr>
              <a:cxnSpLocks/>
            </p:cNvCxnSpPr>
            <p:nvPr/>
          </p:nvCxnSpPr>
          <p:spPr>
            <a:xfrm>
              <a:off x="1263797" y="4137848"/>
              <a:ext cx="362294" cy="497216"/>
            </a:xfrm>
            <a:prstGeom prst="straightConnector1">
              <a:avLst/>
            </a:prstGeom>
            <a:ln w="15875">
              <a:solidFill>
                <a:srgbClr val="FF0000"/>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9684C76A-A714-02E4-81EE-08E1AEED9D31}"/>
                </a:ext>
              </a:extLst>
            </p:cNvPr>
            <p:cNvCxnSpPr>
              <a:cxnSpLocks/>
            </p:cNvCxnSpPr>
            <p:nvPr/>
          </p:nvCxnSpPr>
          <p:spPr>
            <a:xfrm flipH="1">
              <a:off x="901847" y="4137789"/>
              <a:ext cx="367597" cy="193456"/>
            </a:xfrm>
            <a:prstGeom prst="straightConnector1">
              <a:avLst/>
            </a:prstGeom>
            <a:ln w="15875">
              <a:solidFill>
                <a:schemeClr val="bg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6E433437-AAE6-B30E-F280-94C748B962C3}"/>
                </a:ext>
              </a:extLst>
            </p:cNvPr>
            <p:cNvCxnSpPr>
              <a:cxnSpLocks/>
            </p:cNvCxnSpPr>
            <p:nvPr/>
          </p:nvCxnSpPr>
          <p:spPr>
            <a:xfrm flipV="1">
              <a:off x="1269123" y="3638668"/>
              <a:ext cx="0" cy="495519"/>
            </a:xfrm>
            <a:prstGeom prst="straightConnector1">
              <a:avLst/>
            </a:prstGeom>
            <a:ln w="15875">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grpSp>
      <p:grpSp>
        <p:nvGrpSpPr>
          <p:cNvPr id="58" name="Group 57">
            <a:extLst>
              <a:ext uri="{FF2B5EF4-FFF2-40B4-BE49-F238E27FC236}">
                <a16:creationId xmlns:a16="http://schemas.microsoft.com/office/drawing/2014/main" id="{20B90180-6457-8CA6-BE8C-EA249BD8BDCD}"/>
              </a:ext>
            </a:extLst>
          </p:cNvPr>
          <p:cNvGrpSpPr/>
          <p:nvPr/>
        </p:nvGrpSpPr>
        <p:grpSpPr>
          <a:xfrm>
            <a:off x="2910997" y="1841171"/>
            <a:ext cx="724244" cy="996396"/>
            <a:chOff x="901847" y="3638668"/>
            <a:chExt cx="724244" cy="996396"/>
          </a:xfrm>
        </p:grpSpPr>
        <p:cxnSp>
          <p:nvCxnSpPr>
            <p:cNvPr id="59" name="Straight Arrow Connector 58">
              <a:extLst>
                <a:ext uri="{FF2B5EF4-FFF2-40B4-BE49-F238E27FC236}">
                  <a16:creationId xmlns:a16="http://schemas.microsoft.com/office/drawing/2014/main" id="{DAAE4D45-1481-B7CA-B7A5-D53AF9E217EB}"/>
                </a:ext>
              </a:extLst>
            </p:cNvPr>
            <p:cNvCxnSpPr>
              <a:cxnSpLocks/>
            </p:cNvCxnSpPr>
            <p:nvPr/>
          </p:nvCxnSpPr>
          <p:spPr>
            <a:xfrm>
              <a:off x="1263797" y="4137848"/>
              <a:ext cx="362294" cy="497216"/>
            </a:xfrm>
            <a:prstGeom prst="straightConnector1">
              <a:avLst/>
            </a:prstGeom>
            <a:ln w="15875">
              <a:solidFill>
                <a:srgbClr val="FF0000"/>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77647745-A338-3A2B-D0CE-3FD3E23554A9}"/>
                </a:ext>
              </a:extLst>
            </p:cNvPr>
            <p:cNvCxnSpPr>
              <a:cxnSpLocks/>
            </p:cNvCxnSpPr>
            <p:nvPr/>
          </p:nvCxnSpPr>
          <p:spPr>
            <a:xfrm flipH="1">
              <a:off x="901847" y="4137789"/>
              <a:ext cx="367597" cy="193456"/>
            </a:xfrm>
            <a:prstGeom prst="straightConnector1">
              <a:avLst/>
            </a:prstGeom>
            <a:ln w="15875">
              <a:solidFill>
                <a:schemeClr val="bg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E43C279F-D28B-1362-0B6E-3F819F88416B}"/>
                </a:ext>
              </a:extLst>
            </p:cNvPr>
            <p:cNvCxnSpPr>
              <a:cxnSpLocks/>
            </p:cNvCxnSpPr>
            <p:nvPr/>
          </p:nvCxnSpPr>
          <p:spPr>
            <a:xfrm flipV="1">
              <a:off x="1269123" y="3638668"/>
              <a:ext cx="0" cy="495519"/>
            </a:xfrm>
            <a:prstGeom prst="straightConnector1">
              <a:avLst/>
            </a:prstGeom>
            <a:ln w="15875">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grpSp>
      <p:sp>
        <p:nvSpPr>
          <p:cNvPr id="62" name="TextBox 61">
            <a:extLst>
              <a:ext uri="{FF2B5EF4-FFF2-40B4-BE49-F238E27FC236}">
                <a16:creationId xmlns:a16="http://schemas.microsoft.com/office/drawing/2014/main" id="{66D867CD-DD36-FA1B-5673-62491E3B5E52}"/>
              </a:ext>
            </a:extLst>
          </p:cNvPr>
          <p:cNvSpPr txBox="1"/>
          <p:nvPr/>
        </p:nvSpPr>
        <p:spPr>
          <a:xfrm>
            <a:off x="1564397" y="3538039"/>
            <a:ext cx="2063333" cy="2554545"/>
          </a:xfrm>
          <a:prstGeom prst="rect">
            <a:avLst/>
          </a:prstGeom>
          <a:noFill/>
        </p:spPr>
        <p:txBody>
          <a:bodyPr wrap="square" rtlCol="0">
            <a:spAutoFit/>
          </a:bodyPr>
          <a:lstStyle/>
          <a:p>
            <a:pPr algn="r"/>
            <a:r>
              <a:rPr lang="en-US" sz="2000" dirty="0">
                <a:solidFill>
                  <a:srgbClr val="FF0000"/>
                </a:solidFill>
                <a:latin typeface="Arial"/>
              </a:rPr>
              <a:t>May this be the reason why soldered and twisted high field and high current cables are also subject to degradation ?</a:t>
            </a:r>
            <a:endParaRPr lang="en-CH" sz="2000" dirty="0">
              <a:solidFill>
                <a:srgbClr val="FF0000"/>
              </a:solidFill>
              <a:latin typeface="Arial"/>
            </a:endParaRPr>
          </a:p>
        </p:txBody>
      </p:sp>
      <p:grpSp>
        <p:nvGrpSpPr>
          <p:cNvPr id="65" name="Group 64">
            <a:extLst>
              <a:ext uri="{FF2B5EF4-FFF2-40B4-BE49-F238E27FC236}">
                <a16:creationId xmlns:a16="http://schemas.microsoft.com/office/drawing/2014/main" id="{191530AE-4C79-AAD2-CABD-17F47C2F55D8}"/>
              </a:ext>
            </a:extLst>
          </p:cNvPr>
          <p:cNvGrpSpPr/>
          <p:nvPr/>
        </p:nvGrpSpPr>
        <p:grpSpPr>
          <a:xfrm>
            <a:off x="3910052" y="1337074"/>
            <a:ext cx="2196000" cy="2196000"/>
            <a:chOff x="2386052" y="1337074"/>
            <a:chExt cx="2196000" cy="2196000"/>
          </a:xfrm>
        </p:grpSpPr>
        <p:sp>
          <p:nvSpPr>
            <p:cNvPr id="63" name="Oval 62">
              <a:extLst>
                <a:ext uri="{FF2B5EF4-FFF2-40B4-BE49-F238E27FC236}">
                  <a16:creationId xmlns:a16="http://schemas.microsoft.com/office/drawing/2014/main" id="{A2966816-10B7-0467-E303-10AC69A1ED0D}"/>
                </a:ext>
              </a:extLst>
            </p:cNvPr>
            <p:cNvSpPr/>
            <p:nvPr/>
          </p:nvSpPr>
          <p:spPr>
            <a:xfrm>
              <a:off x="2386052" y="1337074"/>
              <a:ext cx="2196000" cy="2196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64" name="Oval 63">
              <a:extLst>
                <a:ext uri="{FF2B5EF4-FFF2-40B4-BE49-F238E27FC236}">
                  <a16:creationId xmlns:a16="http://schemas.microsoft.com/office/drawing/2014/main" id="{BDBC0312-119E-8DF5-41C0-091A0F4FCEA1}"/>
                </a:ext>
              </a:extLst>
            </p:cNvPr>
            <p:cNvSpPr>
              <a:spLocks noChangeAspect="1"/>
            </p:cNvSpPr>
            <p:nvPr/>
          </p:nvSpPr>
          <p:spPr>
            <a:xfrm>
              <a:off x="3124052" y="2075074"/>
              <a:ext cx="720000" cy="720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grpSp>
      <p:grpSp>
        <p:nvGrpSpPr>
          <p:cNvPr id="66" name="Group 65">
            <a:extLst>
              <a:ext uri="{FF2B5EF4-FFF2-40B4-BE49-F238E27FC236}">
                <a16:creationId xmlns:a16="http://schemas.microsoft.com/office/drawing/2014/main" id="{FD06DD6B-C9B4-EE3C-D9C1-B82DA7EB4487}"/>
              </a:ext>
            </a:extLst>
          </p:cNvPr>
          <p:cNvGrpSpPr>
            <a:grpSpLocks noChangeAspect="1"/>
          </p:cNvGrpSpPr>
          <p:nvPr/>
        </p:nvGrpSpPr>
        <p:grpSpPr>
          <a:xfrm>
            <a:off x="3893236" y="3868302"/>
            <a:ext cx="2232000" cy="2232000"/>
            <a:chOff x="2386052" y="1337074"/>
            <a:chExt cx="2196000" cy="2196000"/>
          </a:xfrm>
        </p:grpSpPr>
        <p:sp>
          <p:nvSpPr>
            <p:cNvPr id="67" name="Oval 66">
              <a:extLst>
                <a:ext uri="{FF2B5EF4-FFF2-40B4-BE49-F238E27FC236}">
                  <a16:creationId xmlns:a16="http://schemas.microsoft.com/office/drawing/2014/main" id="{0C9F6DD1-C840-DB3A-4F6A-FA2163B94435}"/>
                </a:ext>
              </a:extLst>
            </p:cNvPr>
            <p:cNvSpPr/>
            <p:nvPr/>
          </p:nvSpPr>
          <p:spPr>
            <a:xfrm>
              <a:off x="2386052" y="1337074"/>
              <a:ext cx="2196000" cy="2196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68" name="Oval 67">
              <a:extLst>
                <a:ext uri="{FF2B5EF4-FFF2-40B4-BE49-F238E27FC236}">
                  <a16:creationId xmlns:a16="http://schemas.microsoft.com/office/drawing/2014/main" id="{419A4388-C450-2A7F-AEBF-CD0DAF223F30}"/>
                </a:ext>
              </a:extLst>
            </p:cNvPr>
            <p:cNvSpPr>
              <a:spLocks noChangeAspect="1"/>
            </p:cNvSpPr>
            <p:nvPr/>
          </p:nvSpPr>
          <p:spPr>
            <a:xfrm>
              <a:off x="3124052" y="2075074"/>
              <a:ext cx="720000" cy="720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grpSp>
      <p:grpSp>
        <p:nvGrpSpPr>
          <p:cNvPr id="69" name="Group 68">
            <a:extLst>
              <a:ext uri="{FF2B5EF4-FFF2-40B4-BE49-F238E27FC236}">
                <a16:creationId xmlns:a16="http://schemas.microsoft.com/office/drawing/2014/main" id="{9BA45E03-E030-59BC-415E-5AF351F62CF1}"/>
              </a:ext>
            </a:extLst>
          </p:cNvPr>
          <p:cNvGrpSpPr>
            <a:grpSpLocks noChangeAspect="1"/>
          </p:cNvGrpSpPr>
          <p:nvPr/>
        </p:nvGrpSpPr>
        <p:grpSpPr>
          <a:xfrm>
            <a:off x="7473111" y="3906310"/>
            <a:ext cx="2196000" cy="2196000"/>
            <a:chOff x="2386052" y="1337074"/>
            <a:chExt cx="2196000" cy="2196000"/>
          </a:xfrm>
        </p:grpSpPr>
        <p:sp>
          <p:nvSpPr>
            <p:cNvPr id="70" name="Oval 69">
              <a:extLst>
                <a:ext uri="{FF2B5EF4-FFF2-40B4-BE49-F238E27FC236}">
                  <a16:creationId xmlns:a16="http://schemas.microsoft.com/office/drawing/2014/main" id="{030CA267-00DE-EA86-FBDD-1FC2BD9EC57B}"/>
                </a:ext>
              </a:extLst>
            </p:cNvPr>
            <p:cNvSpPr/>
            <p:nvPr/>
          </p:nvSpPr>
          <p:spPr>
            <a:xfrm>
              <a:off x="2386052" y="1337074"/>
              <a:ext cx="2196000" cy="2196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71" name="Oval 70">
              <a:extLst>
                <a:ext uri="{FF2B5EF4-FFF2-40B4-BE49-F238E27FC236}">
                  <a16:creationId xmlns:a16="http://schemas.microsoft.com/office/drawing/2014/main" id="{08025F7D-1E55-C7B7-59C8-0E2E6DC6B3FF}"/>
                </a:ext>
              </a:extLst>
            </p:cNvPr>
            <p:cNvSpPr>
              <a:spLocks noChangeAspect="1"/>
            </p:cNvSpPr>
            <p:nvPr/>
          </p:nvSpPr>
          <p:spPr>
            <a:xfrm>
              <a:off x="3124052" y="2075074"/>
              <a:ext cx="720000" cy="720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grpSp>
      <p:grpSp>
        <p:nvGrpSpPr>
          <p:cNvPr id="72" name="Group 71">
            <a:extLst>
              <a:ext uri="{FF2B5EF4-FFF2-40B4-BE49-F238E27FC236}">
                <a16:creationId xmlns:a16="http://schemas.microsoft.com/office/drawing/2014/main" id="{EC666660-A9F2-F988-2D29-5E7E1DD09625}"/>
              </a:ext>
            </a:extLst>
          </p:cNvPr>
          <p:cNvGrpSpPr>
            <a:grpSpLocks noChangeAspect="1"/>
          </p:cNvGrpSpPr>
          <p:nvPr/>
        </p:nvGrpSpPr>
        <p:grpSpPr>
          <a:xfrm>
            <a:off x="7445560" y="1353446"/>
            <a:ext cx="2196000" cy="2196000"/>
            <a:chOff x="2386052" y="1337074"/>
            <a:chExt cx="2196000" cy="2196000"/>
          </a:xfrm>
        </p:grpSpPr>
        <p:sp>
          <p:nvSpPr>
            <p:cNvPr id="73" name="Oval 72">
              <a:extLst>
                <a:ext uri="{FF2B5EF4-FFF2-40B4-BE49-F238E27FC236}">
                  <a16:creationId xmlns:a16="http://schemas.microsoft.com/office/drawing/2014/main" id="{E782F7BB-3E8E-5B67-931F-5FAE4B22BCD1}"/>
                </a:ext>
              </a:extLst>
            </p:cNvPr>
            <p:cNvSpPr/>
            <p:nvPr/>
          </p:nvSpPr>
          <p:spPr>
            <a:xfrm>
              <a:off x="2386052" y="1337074"/>
              <a:ext cx="2196000" cy="2196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74" name="Oval 73">
              <a:extLst>
                <a:ext uri="{FF2B5EF4-FFF2-40B4-BE49-F238E27FC236}">
                  <a16:creationId xmlns:a16="http://schemas.microsoft.com/office/drawing/2014/main" id="{70FCD757-67E4-ED53-53A9-3472D1AB7A82}"/>
                </a:ext>
              </a:extLst>
            </p:cNvPr>
            <p:cNvSpPr>
              <a:spLocks noChangeAspect="1"/>
            </p:cNvSpPr>
            <p:nvPr/>
          </p:nvSpPr>
          <p:spPr>
            <a:xfrm>
              <a:off x="3124052" y="2075074"/>
              <a:ext cx="720000" cy="72000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grpSp>
    </p:spTree>
    <p:extLst>
      <p:ext uri="{BB962C8B-B14F-4D97-AF65-F5344CB8AC3E}">
        <p14:creationId xmlns:p14="http://schemas.microsoft.com/office/powerpoint/2010/main" val="424807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7E9666E-A456-DD44-B0DE-EAD14EE9834E}"/>
              </a:ext>
            </a:extLst>
          </p:cNvPr>
          <p:cNvSpPr>
            <a:spLocks noGrp="1"/>
          </p:cNvSpPr>
          <p:nvPr>
            <p:ph type="title"/>
          </p:nvPr>
        </p:nvSpPr>
        <p:spPr/>
        <p:txBody>
          <a:bodyPr>
            <a:normAutofit/>
          </a:bodyPr>
          <a:lstStyle/>
          <a:p>
            <a:r>
              <a:rPr lang="en-US" dirty="0"/>
              <a:t>Opportunities and perspective</a:t>
            </a:r>
          </a:p>
        </p:txBody>
      </p:sp>
      <p:sp>
        <p:nvSpPr>
          <p:cNvPr id="15" name="Slide Number Placeholder 5">
            <a:extLst>
              <a:ext uri="{FF2B5EF4-FFF2-40B4-BE49-F238E27FC236}">
                <a16:creationId xmlns:a16="http://schemas.microsoft.com/office/drawing/2014/main" id="{E1763133-D7BB-8F45-8253-C8176E090ABA}"/>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66</a:t>
            </a:fld>
            <a:endParaRPr lang="en-US" dirty="0">
              <a:solidFill>
                <a:srgbClr val="0055A0">
                  <a:tint val="75000"/>
                </a:srgbClr>
              </a:solidFill>
              <a:latin typeface="Arial"/>
            </a:endParaRPr>
          </a:p>
        </p:txBody>
      </p:sp>
      <p:sp>
        <p:nvSpPr>
          <p:cNvPr id="3" name="Content Placeholder 2">
            <a:extLst>
              <a:ext uri="{FF2B5EF4-FFF2-40B4-BE49-F238E27FC236}">
                <a16:creationId xmlns:a16="http://schemas.microsoft.com/office/drawing/2014/main" id="{7EE2D452-3084-57D2-BCFA-DC8F49DAF91B}"/>
              </a:ext>
            </a:extLst>
          </p:cNvPr>
          <p:cNvSpPr>
            <a:spLocks noGrp="1"/>
          </p:cNvSpPr>
          <p:nvPr>
            <p:ph idx="1"/>
          </p:nvPr>
        </p:nvSpPr>
        <p:spPr>
          <a:xfrm>
            <a:off x="2376221" y="956672"/>
            <a:ext cx="8226854" cy="5070243"/>
          </a:xfrm>
        </p:spPr>
        <p:txBody>
          <a:bodyPr>
            <a:normAutofit fontScale="85000" lnSpcReduction="20000"/>
          </a:bodyPr>
          <a:lstStyle/>
          <a:p>
            <a:r>
              <a:rPr lang="en-US" dirty="0"/>
              <a:t>We are looking for a solution to the design of the target and capture channel of the Muon Collider, which needs a </a:t>
            </a:r>
            <a:r>
              <a:rPr lang="en-US" b="1" dirty="0"/>
              <a:t>peak field of 20 T on axis, based on an HTS force-flow cooled cable operating at 20 K</a:t>
            </a:r>
            <a:endParaRPr lang="en-US" dirty="0"/>
          </a:p>
          <a:p>
            <a:pPr lvl="1"/>
            <a:r>
              <a:rPr lang="en-US" dirty="0"/>
              <a:t>Lower footprint, mass, stored energy and cost than a LTS/NC hybrid</a:t>
            </a:r>
          </a:p>
          <a:p>
            <a:pPr lvl="1"/>
            <a:r>
              <a:rPr lang="en-US" dirty="0"/>
              <a:t>Better energy efficiency than a 4.5 K system</a:t>
            </a:r>
          </a:p>
          <a:p>
            <a:r>
              <a:rPr lang="en-US" dirty="0"/>
              <a:t>Though there is much work to do, </a:t>
            </a:r>
            <a:r>
              <a:rPr lang="en-US" b="1" dirty="0"/>
              <a:t>the design selected seems not too far from being feasible !</a:t>
            </a:r>
            <a:endParaRPr lang="en-US" dirty="0"/>
          </a:p>
          <a:p>
            <a:r>
              <a:rPr lang="en-US" dirty="0"/>
              <a:t>This is also interesting because of implications for</a:t>
            </a:r>
          </a:p>
          <a:p>
            <a:pPr lvl="1"/>
            <a:endParaRPr lang="en-US" b="1" dirty="0"/>
          </a:p>
          <a:p>
            <a:pPr lvl="2"/>
            <a:r>
              <a:rPr lang="en-US" b="1" dirty="0"/>
              <a:t>Compact fusion machines</a:t>
            </a:r>
          </a:p>
          <a:p>
            <a:pPr lvl="1"/>
            <a:endParaRPr lang="en-US" b="1" dirty="0"/>
          </a:p>
          <a:p>
            <a:pPr lvl="2"/>
            <a:r>
              <a:rPr lang="en-US" b="1" dirty="0"/>
              <a:t>Hybrid UHF magnets for science</a:t>
            </a:r>
            <a:endParaRPr lang="en-CH" b="1" dirty="0"/>
          </a:p>
        </p:txBody>
      </p:sp>
      <p:grpSp>
        <p:nvGrpSpPr>
          <p:cNvPr id="8" name="Group 7">
            <a:extLst>
              <a:ext uri="{FF2B5EF4-FFF2-40B4-BE49-F238E27FC236}">
                <a16:creationId xmlns:a16="http://schemas.microsoft.com/office/drawing/2014/main" id="{BC4B818A-B062-2728-8E7E-188FFFD254BA}"/>
              </a:ext>
            </a:extLst>
          </p:cNvPr>
          <p:cNvGrpSpPr/>
          <p:nvPr/>
        </p:nvGrpSpPr>
        <p:grpSpPr>
          <a:xfrm>
            <a:off x="1556919" y="4600031"/>
            <a:ext cx="2861952" cy="1321991"/>
            <a:chOff x="64925" y="4551481"/>
            <a:chExt cx="2861952" cy="1321991"/>
          </a:xfrm>
        </p:grpSpPr>
        <p:pic>
          <p:nvPicPr>
            <p:cNvPr id="5" name="Picture 4" descr="A picture containing desk, office, toy&#10;&#10;Description automatically generated">
              <a:extLst>
                <a:ext uri="{FF2B5EF4-FFF2-40B4-BE49-F238E27FC236}">
                  <a16:creationId xmlns:a16="http://schemas.microsoft.com/office/drawing/2014/main" id="{AC6952EB-A45D-2AAE-68EC-157674B5F98A}"/>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925" y="4551481"/>
              <a:ext cx="1838795" cy="1321991"/>
            </a:xfrm>
            <a:prstGeom prst="rect">
              <a:avLst/>
            </a:prstGeom>
          </p:spPr>
        </p:pic>
        <p:pic>
          <p:nvPicPr>
            <p:cNvPr id="7" name="Picture 6" descr="A picture containing logo&#10;&#10;Description automatically generated">
              <a:extLst>
                <a:ext uri="{FF2B5EF4-FFF2-40B4-BE49-F238E27FC236}">
                  <a16:creationId xmlns:a16="http://schemas.microsoft.com/office/drawing/2014/main" id="{8A5D9C0A-68B2-9538-E716-AC45FAEF22AC}"/>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06912" y="4652873"/>
              <a:ext cx="1119965" cy="306883"/>
            </a:xfrm>
            <a:prstGeom prst="rect">
              <a:avLst/>
            </a:prstGeom>
          </p:spPr>
        </p:pic>
      </p:grpSp>
      <p:grpSp>
        <p:nvGrpSpPr>
          <p:cNvPr id="9" name="Group 8">
            <a:extLst>
              <a:ext uri="{FF2B5EF4-FFF2-40B4-BE49-F238E27FC236}">
                <a16:creationId xmlns:a16="http://schemas.microsoft.com/office/drawing/2014/main" id="{3B4A5AEB-2598-8B6A-FF7D-63601C3C2B39}"/>
              </a:ext>
            </a:extLst>
          </p:cNvPr>
          <p:cNvGrpSpPr/>
          <p:nvPr/>
        </p:nvGrpSpPr>
        <p:grpSpPr>
          <a:xfrm>
            <a:off x="7068387" y="4701422"/>
            <a:ext cx="3518631" cy="1377822"/>
            <a:chOff x="5544386" y="4701422"/>
            <a:chExt cx="3518631" cy="1377822"/>
          </a:xfrm>
        </p:grpSpPr>
        <p:pic>
          <p:nvPicPr>
            <p:cNvPr id="5122" name="Picture 2" descr="THE 43+T GRENOBLE HYBRID MAGNET: MAJOR ACHIEVEMENTS FOR FINAL ASSEMBLY -  EMFL">
              <a:extLst>
                <a:ext uri="{FF2B5EF4-FFF2-40B4-BE49-F238E27FC236}">
                  <a16:creationId xmlns:a16="http://schemas.microsoft.com/office/drawing/2014/main" id="{91A37E97-4EE7-DC15-ABC9-8564FA396483}"/>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2704" t="29531" r="26010" b="7097"/>
            <a:stretch/>
          </p:blipFill>
          <p:spPr bwMode="auto">
            <a:xfrm>
              <a:off x="6171940" y="4701422"/>
              <a:ext cx="1252987" cy="137782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DELIVERY OF THE SUPERCONDUCTING COIL FOR THE 43+ T GRENOBLE HYBRID MAGNET -  EMFL">
              <a:extLst>
                <a:ext uri="{FF2B5EF4-FFF2-40B4-BE49-F238E27FC236}">
                  <a16:creationId xmlns:a16="http://schemas.microsoft.com/office/drawing/2014/main" id="{A162F4BD-3418-5B50-9E8F-963B4A269907}"/>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479050" y="4703266"/>
              <a:ext cx="1583967" cy="1375978"/>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Laboratoire National des Champs Magnétiques Intenses - Wikipedia">
              <a:extLst>
                <a:ext uri="{FF2B5EF4-FFF2-40B4-BE49-F238E27FC236}">
                  <a16:creationId xmlns:a16="http://schemas.microsoft.com/office/drawing/2014/main" id="{6988FAB7-40F6-877A-4B5F-242EFA33746F}"/>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544386" y="5086752"/>
              <a:ext cx="573431" cy="60716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7356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p4.tiff">
            <a:extLst>
              <a:ext uri="{FF2B5EF4-FFF2-40B4-BE49-F238E27FC236}">
                <a16:creationId xmlns:a16="http://schemas.microsoft.com/office/drawing/2014/main" id="{C78F7BAC-3925-522F-9A78-A2AFA1F89B0A}"/>
              </a:ext>
            </a:extLst>
          </p:cNvPr>
          <p:cNvPicPr>
            <a:picLocks noChangeAspect="1"/>
          </p:cNvPicPr>
          <p:nvPr/>
        </p:nvPicPr>
        <p:blipFill>
          <a:blip r:embed="rId2"/>
          <a:srcRect b="50107"/>
          <a:stretch>
            <a:fillRect/>
          </a:stretch>
        </p:blipFill>
        <p:spPr>
          <a:xfrm>
            <a:off x="1523228" y="1951821"/>
            <a:ext cx="9135341" cy="2259717"/>
          </a:xfrm>
          <a:prstGeom prst="rect">
            <a:avLst/>
          </a:prstGeom>
        </p:spPr>
      </p:pic>
      <p:sp>
        <p:nvSpPr>
          <p:cNvPr id="2" name="Title 1"/>
          <p:cNvSpPr>
            <a:spLocks noGrp="1"/>
          </p:cNvSpPr>
          <p:nvPr>
            <p:ph type="title"/>
          </p:nvPr>
        </p:nvSpPr>
        <p:spPr>
          <a:xfrm>
            <a:off x="1985098" y="0"/>
            <a:ext cx="8221807" cy="519530"/>
          </a:xfrm>
        </p:spPr>
        <p:txBody>
          <a:bodyPr>
            <a:noAutofit/>
          </a:bodyPr>
          <a:lstStyle/>
          <a:p>
            <a:r>
              <a:rPr lang="en-US" sz="3182" dirty="0"/>
              <a:t>Proton-driven </a:t>
            </a:r>
            <a:r>
              <a:rPr lang="en-US" sz="3182" dirty="0" err="1"/>
              <a:t>Muon</a:t>
            </a:r>
            <a:r>
              <a:rPr lang="en-US" sz="3182" dirty="0"/>
              <a:t> Collider Concept</a:t>
            </a:r>
          </a:p>
        </p:txBody>
      </p:sp>
      <p:sp>
        <p:nvSpPr>
          <p:cNvPr id="13" name="Slide Number Placeholder 9">
            <a:extLst>
              <a:ext uri="{FF2B5EF4-FFF2-40B4-BE49-F238E27FC236}">
                <a16:creationId xmlns:a16="http://schemas.microsoft.com/office/drawing/2014/main" id="{99DE4627-ED1E-C864-E476-6A11E3F2BCD6}"/>
              </a:ext>
            </a:extLst>
          </p:cNvPr>
          <p:cNvSpPr>
            <a:spLocks noGrp="1"/>
          </p:cNvSpPr>
          <p:nvPr>
            <p:ph type="sldNum" sz="quarter" idx="12"/>
          </p:nvPr>
        </p:nvSpPr>
        <p:spPr>
          <a:xfrm>
            <a:off x="10288859" y="7219015"/>
            <a:ext cx="446616" cy="282893"/>
          </a:xfrm>
          <a:prstGeom prst="rect">
            <a:avLst/>
          </a:prstGeom>
        </p:spPr>
        <p:txBody>
          <a:bodyPr vert="horz" lIns="100381" tIns="50191" rIns="100381" bIns="50191" rtlCol="0" anchor="ctr"/>
          <a:lstStyle>
            <a:defPPr>
              <a:defRPr lang="en-US"/>
            </a:defPPr>
            <a:lvl1pPr marL="0" algn="r" defTabSz="501915" rtl="0" eaLnBrk="1" latinLnBrk="0" hangingPunct="1">
              <a:defRPr sz="1300" kern="1200">
                <a:solidFill>
                  <a:schemeClr val="bg1"/>
                </a:solidFill>
                <a:latin typeface="+mn-lt"/>
                <a:ea typeface="+mn-ea"/>
                <a:cs typeface="+mn-cs"/>
              </a:defRPr>
            </a:lvl1pPr>
            <a:lvl2pPr marL="501915" algn="l" defTabSz="501915" rtl="0" eaLnBrk="1" latinLnBrk="0" hangingPunct="1">
              <a:defRPr sz="2000" kern="1200">
                <a:solidFill>
                  <a:schemeClr val="tx1"/>
                </a:solidFill>
                <a:latin typeface="+mn-lt"/>
                <a:ea typeface="+mn-ea"/>
                <a:cs typeface="+mn-cs"/>
              </a:defRPr>
            </a:lvl2pPr>
            <a:lvl3pPr marL="1003828" algn="l" defTabSz="501915" rtl="0" eaLnBrk="1" latinLnBrk="0" hangingPunct="1">
              <a:defRPr sz="2000" kern="1200">
                <a:solidFill>
                  <a:schemeClr val="tx1"/>
                </a:solidFill>
                <a:latin typeface="+mn-lt"/>
                <a:ea typeface="+mn-ea"/>
                <a:cs typeface="+mn-cs"/>
              </a:defRPr>
            </a:lvl3pPr>
            <a:lvl4pPr marL="1505744" algn="l" defTabSz="501915" rtl="0" eaLnBrk="1" latinLnBrk="0" hangingPunct="1">
              <a:defRPr sz="2000" kern="1200">
                <a:solidFill>
                  <a:schemeClr val="tx1"/>
                </a:solidFill>
                <a:latin typeface="+mn-lt"/>
                <a:ea typeface="+mn-ea"/>
                <a:cs typeface="+mn-cs"/>
              </a:defRPr>
            </a:lvl4pPr>
            <a:lvl5pPr marL="2007654" algn="l" defTabSz="501915" rtl="0" eaLnBrk="1" latinLnBrk="0" hangingPunct="1">
              <a:defRPr sz="2000" kern="1200">
                <a:solidFill>
                  <a:schemeClr val="tx1"/>
                </a:solidFill>
                <a:latin typeface="+mn-lt"/>
                <a:ea typeface="+mn-ea"/>
                <a:cs typeface="+mn-cs"/>
              </a:defRPr>
            </a:lvl5pPr>
            <a:lvl6pPr marL="2509567" algn="l" defTabSz="501915" rtl="0" eaLnBrk="1" latinLnBrk="0" hangingPunct="1">
              <a:defRPr sz="2000" kern="1200">
                <a:solidFill>
                  <a:schemeClr val="tx1"/>
                </a:solidFill>
                <a:latin typeface="+mn-lt"/>
                <a:ea typeface="+mn-ea"/>
                <a:cs typeface="+mn-cs"/>
              </a:defRPr>
            </a:lvl6pPr>
            <a:lvl7pPr marL="3011485" algn="l" defTabSz="501915" rtl="0" eaLnBrk="1" latinLnBrk="0" hangingPunct="1">
              <a:defRPr sz="2000" kern="1200">
                <a:solidFill>
                  <a:schemeClr val="tx1"/>
                </a:solidFill>
                <a:latin typeface="+mn-lt"/>
                <a:ea typeface="+mn-ea"/>
                <a:cs typeface="+mn-cs"/>
              </a:defRPr>
            </a:lvl7pPr>
            <a:lvl8pPr marL="3513397" algn="l" defTabSz="501915" rtl="0" eaLnBrk="1" latinLnBrk="0" hangingPunct="1">
              <a:defRPr sz="2000" kern="1200">
                <a:solidFill>
                  <a:schemeClr val="tx1"/>
                </a:solidFill>
                <a:latin typeface="+mn-lt"/>
                <a:ea typeface="+mn-ea"/>
                <a:cs typeface="+mn-cs"/>
              </a:defRPr>
            </a:lvl8pPr>
            <a:lvl9pPr marL="4015309" algn="l" defTabSz="501915" rtl="0" eaLnBrk="1" latinLnBrk="0" hangingPunct="1">
              <a:defRPr sz="2000" kern="1200">
                <a:solidFill>
                  <a:schemeClr val="tx1"/>
                </a:solidFill>
                <a:latin typeface="+mn-lt"/>
                <a:ea typeface="+mn-ea"/>
                <a:cs typeface="+mn-cs"/>
              </a:defRPr>
            </a:lvl9pPr>
          </a:lstStyle>
          <a:p>
            <a:fld id="{3478A56A-6164-B14D-A8F7-980D09C4DD92}" type="slidenum">
              <a:rPr lang="en-US">
                <a:solidFill>
                  <a:prstClr val="white"/>
                </a:solidFill>
                <a:latin typeface="Arial"/>
              </a:rPr>
              <a:pPr/>
              <a:t>67</a:t>
            </a:fld>
            <a:endParaRPr lang="en-US" dirty="0">
              <a:solidFill>
                <a:prstClr val="white"/>
              </a:solidFill>
              <a:latin typeface="Arial"/>
            </a:endParaRPr>
          </a:p>
        </p:txBody>
      </p:sp>
      <p:grpSp>
        <p:nvGrpSpPr>
          <p:cNvPr id="55" name="Group 54">
            <a:extLst>
              <a:ext uri="{FF2B5EF4-FFF2-40B4-BE49-F238E27FC236}">
                <a16:creationId xmlns:a16="http://schemas.microsoft.com/office/drawing/2014/main" id="{4FF96EDD-7058-06E8-CE79-C9EF4FB85522}"/>
              </a:ext>
            </a:extLst>
          </p:cNvPr>
          <p:cNvGrpSpPr/>
          <p:nvPr/>
        </p:nvGrpSpPr>
        <p:grpSpPr>
          <a:xfrm>
            <a:off x="3532266" y="665429"/>
            <a:ext cx="3706757" cy="1211350"/>
            <a:chOff x="2204328" y="1448763"/>
            <a:chExt cx="4077433" cy="1332485"/>
          </a:xfrm>
        </p:grpSpPr>
        <p:sp>
          <p:nvSpPr>
            <p:cNvPr id="12" name="TextBox 11">
              <a:extLst>
                <a:ext uri="{FF2B5EF4-FFF2-40B4-BE49-F238E27FC236}">
                  <a16:creationId xmlns:a16="http://schemas.microsoft.com/office/drawing/2014/main" id="{402A5D06-C5A5-A9B1-A44F-60C22FA101B6}"/>
                </a:ext>
              </a:extLst>
            </p:cNvPr>
            <p:cNvSpPr txBox="1"/>
            <p:nvPr/>
          </p:nvSpPr>
          <p:spPr>
            <a:xfrm>
              <a:off x="2204328" y="1448763"/>
              <a:ext cx="4077433" cy="963034"/>
            </a:xfrm>
            <a:prstGeom prst="rect">
              <a:avLst/>
            </a:prstGeom>
            <a:noFill/>
          </p:spPr>
          <p:txBody>
            <a:bodyPr wrap="square" lIns="91301" tIns="45651" rIns="91301" bIns="45651" rtlCol="0">
              <a:spAutoFit/>
            </a:bodyPr>
            <a:lstStyle/>
            <a:p>
              <a:pPr algn="ctr"/>
              <a:r>
                <a:rPr lang="en-US" sz="2545" dirty="0">
                  <a:solidFill>
                    <a:srgbClr val="FF0000"/>
                  </a:solidFill>
                  <a:latin typeface="Arial"/>
                </a:rPr>
                <a:t>Produce a low emittance muon beam…</a:t>
              </a:r>
            </a:p>
          </p:txBody>
        </p:sp>
        <p:sp>
          <p:nvSpPr>
            <p:cNvPr id="5" name="Right Brace 4">
              <a:extLst>
                <a:ext uri="{FF2B5EF4-FFF2-40B4-BE49-F238E27FC236}">
                  <a16:creationId xmlns:a16="http://schemas.microsoft.com/office/drawing/2014/main" id="{1BF266E2-01CD-44F1-9B17-AA4FFD52D939}"/>
                </a:ext>
              </a:extLst>
            </p:cNvPr>
            <p:cNvSpPr/>
            <p:nvPr/>
          </p:nvSpPr>
          <p:spPr>
            <a:xfrm rot="16200000">
              <a:off x="4071596" y="806374"/>
              <a:ext cx="342900" cy="3606848"/>
            </a:xfrm>
            <a:prstGeom prst="rightBrace">
              <a:avLst>
                <a:gd name="adj1" fmla="val 31666"/>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1636">
                <a:solidFill>
                  <a:srgbClr val="0055A0"/>
                </a:solidFill>
                <a:latin typeface="Arial"/>
              </a:endParaRPr>
            </a:p>
          </p:txBody>
        </p:sp>
      </p:grpSp>
      <p:grpSp>
        <p:nvGrpSpPr>
          <p:cNvPr id="57" name="Group 56">
            <a:extLst>
              <a:ext uri="{FF2B5EF4-FFF2-40B4-BE49-F238E27FC236}">
                <a16:creationId xmlns:a16="http://schemas.microsoft.com/office/drawing/2014/main" id="{FB9C9161-AD41-FC2A-33D0-4E6049383839}"/>
              </a:ext>
            </a:extLst>
          </p:cNvPr>
          <p:cNvGrpSpPr/>
          <p:nvPr/>
        </p:nvGrpSpPr>
        <p:grpSpPr>
          <a:xfrm>
            <a:off x="9076919" y="995052"/>
            <a:ext cx="1555972" cy="876203"/>
            <a:chOff x="8303447" y="1811348"/>
            <a:chExt cx="1711569" cy="963823"/>
          </a:xfrm>
        </p:grpSpPr>
        <p:sp>
          <p:nvSpPr>
            <p:cNvPr id="8" name="TextBox 7"/>
            <p:cNvSpPr txBox="1"/>
            <p:nvPr/>
          </p:nvSpPr>
          <p:spPr>
            <a:xfrm>
              <a:off x="8303447" y="1811348"/>
              <a:ext cx="1711569" cy="963033"/>
            </a:xfrm>
            <a:prstGeom prst="rect">
              <a:avLst/>
            </a:prstGeom>
            <a:noFill/>
          </p:spPr>
          <p:txBody>
            <a:bodyPr wrap="square" lIns="91301" tIns="45651" rIns="91301" bIns="45651" rtlCol="0">
              <a:spAutoFit/>
            </a:bodyPr>
            <a:lstStyle/>
            <a:p>
              <a:r>
                <a:rPr lang="en-US" sz="2545" dirty="0">
                  <a:solidFill>
                    <a:srgbClr val="FF0000"/>
                  </a:solidFill>
                  <a:latin typeface="Arial"/>
                </a:rPr>
                <a:t>… collide !</a:t>
              </a:r>
            </a:p>
          </p:txBody>
        </p:sp>
        <p:sp>
          <p:nvSpPr>
            <p:cNvPr id="6" name="Right Brace 5">
              <a:extLst>
                <a:ext uri="{FF2B5EF4-FFF2-40B4-BE49-F238E27FC236}">
                  <a16:creationId xmlns:a16="http://schemas.microsoft.com/office/drawing/2014/main" id="{7E99717C-9557-0896-C864-938BD5AA76B8}"/>
                </a:ext>
              </a:extLst>
            </p:cNvPr>
            <p:cNvSpPr/>
            <p:nvPr/>
          </p:nvSpPr>
          <p:spPr>
            <a:xfrm rot="16200000">
              <a:off x="9049304" y="1891805"/>
              <a:ext cx="342900" cy="1423831"/>
            </a:xfrm>
            <a:prstGeom prst="rightBrace">
              <a:avLst>
                <a:gd name="adj1" fmla="val 31666"/>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1636">
                <a:solidFill>
                  <a:srgbClr val="0055A0"/>
                </a:solidFill>
                <a:latin typeface="Arial"/>
              </a:endParaRPr>
            </a:p>
          </p:txBody>
        </p:sp>
      </p:grpSp>
      <p:grpSp>
        <p:nvGrpSpPr>
          <p:cNvPr id="56" name="Group 55">
            <a:extLst>
              <a:ext uri="{FF2B5EF4-FFF2-40B4-BE49-F238E27FC236}">
                <a16:creationId xmlns:a16="http://schemas.microsoft.com/office/drawing/2014/main" id="{31D69FAC-22BE-3002-5435-D982F9E5E1CF}"/>
              </a:ext>
            </a:extLst>
          </p:cNvPr>
          <p:cNvGrpSpPr/>
          <p:nvPr/>
        </p:nvGrpSpPr>
        <p:grpSpPr>
          <a:xfrm>
            <a:off x="6640469" y="4266930"/>
            <a:ext cx="3022245" cy="1195183"/>
            <a:chOff x="5623352" y="5410415"/>
            <a:chExt cx="3324469" cy="1314701"/>
          </a:xfrm>
        </p:grpSpPr>
        <p:sp>
          <p:nvSpPr>
            <p:cNvPr id="7" name="TextBox 6"/>
            <p:cNvSpPr txBox="1"/>
            <p:nvPr/>
          </p:nvSpPr>
          <p:spPr>
            <a:xfrm>
              <a:off x="5623352" y="5762083"/>
              <a:ext cx="3324469" cy="963033"/>
            </a:xfrm>
            <a:prstGeom prst="rect">
              <a:avLst/>
            </a:prstGeom>
            <a:noFill/>
          </p:spPr>
          <p:txBody>
            <a:bodyPr wrap="square" lIns="91301" tIns="45651" rIns="91301" bIns="45651" rtlCol="0">
              <a:spAutoFit/>
            </a:bodyPr>
            <a:lstStyle/>
            <a:p>
              <a:pPr algn="ctr"/>
              <a:r>
                <a:rPr lang="en-US" sz="2545" dirty="0">
                  <a:solidFill>
                    <a:srgbClr val="FF0000"/>
                  </a:solidFill>
                  <a:latin typeface="Arial"/>
                </a:rPr>
                <a:t>… accelerate muons…</a:t>
              </a:r>
            </a:p>
          </p:txBody>
        </p:sp>
        <p:sp>
          <p:nvSpPr>
            <p:cNvPr id="9" name="Right Brace 8">
              <a:extLst>
                <a:ext uri="{FF2B5EF4-FFF2-40B4-BE49-F238E27FC236}">
                  <a16:creationId xmlns:a16="http://schemas.microsoft.com/office/drawing/2014/main" id="{14F567CE-2AEA-E10A-1283-F5B82C3574EF}"/>
                </a:ext>
              </a:extLst>
            </p:cNvPr>
            <p:cNvSpPr/>
            <p:nvPr/>
          </p:nvSpPr>
          <p:spPr>
            <a:xfrm rot="5400000" flipV="1">
              <a:off x="7124082" y="4368557"/>
              <a:ext cx="342900" cy="2426616"/>
            </a:xfrm>
            <a:prstGeom prst="rightBrace">
              <a:avLst>
                <a:gd name="adj1" fmla="val 31666"/>
                <a:gd name="adj2"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sz="1636">
                <a:solidFill>
                  <a:srgbClr val="0055A0"/>
                </a:solidFill>
                <a:latin typeface="Arial"/>
              </a:endParaRPr>
            </a:p>
          </p:txBody>
        </p:sp>
      </p:grpSp>
      <p:grpSp>
        <p:nvGrpSpPr>
          <p:cNvPr id="53" name="Group 52">
            <a:extLst>
              <a:ext uri="{FF2B5EF4-FFF2-40B4-BE49-F238E27FC236}">
                <a16:creationId xmlns:a16="http://schemas.microsoft.com/office/drawing/2014/main" id="{D7FF877D-D89B-9E13-B1BF-AF640594E76B}"/>
              </a:ext>
            </a:extLst>
          </p:cNvPr>
          <p:cNvGrpSpPr/>
          <p:nvPr/>
        </p:nvGrpSpPr>
        <p:grpSpPr>
          <a:xfrm>
            <a:off x="2217986" y="1372671"/>
            <a:ext cx="8439471" cy="3123311"/>
            <a:chOff x="758620" y="2226728"/>
            <a:chExt cx="9283418" cy="3435642"/>
          </a:xfrm>
        </p:grpSpPr>
        <p:sp>
          <p:nvSpPr>
            <p:cNvPr id="10" name="TextBox 9">
              <a:extLst>
                <a:ext uri="{FF2B5EF4-FFF2-40B4-BE49-F238E27FC236}">
                  <a16:creationId xmlns:a16="http://schemas.microsoft.com/office/drawing/2014/main" id="{257604E7-9B6E-F9A7-6865-4A2035226616}"/>
                </a:ext>
              </a:extLst>
            </p:cNvPr>
            <p:cNvSpPr txBox="1"/>
            <p:nvPr/>
          </p:nvSpPr>
          <p:spPr>
            <a:xfrm>
              <a:off x="3191133" y="5283894"/>
              <a:ext cx="1827690" cy="378476"/>
            </a:xfrm>
            <a:prstGeom prst="rect">
              <a:avLst/>
            </a:prstGeom>
            <a:noFill/>
          </p:spPr>
          <p:txBody>
            <a:bodyPr wrap="square" rtlCol="0">
              <a:spAutoFit/>
            </a:bodyPr>
            <a:lstStyle/>
            <a:p>
              <a:pPr algn="ctr"/>
              <a:r>
                <a:rPr lang="en-US" sz="1636" dirty="0">
                  <a:solidFill>
                    <a:srgbClr val="0055A0"/>
                  </a:solidFill>
                  <a:latin typeface="Arial"/>
                </a:rPr>
                <a:t>S</a:t>
              </a:r>
              <a:r>
                <a:rPr lang="en-CH" sz="1636" dirty="0">
                  <a:solidFill>
                    <a:srgbClr val="0055A0"/>
                  </a:solidFill>
                  <a:latin typeface="Arial"/>
                </a:rPr>
                <a:t>teady state</a:t>
              </a:r>
            </a:p>
          </p:txBody>
        </p:sp>
        <p:sp>
          <p:nvSpPr>
            <p:cNvPr id="11" name="TextBox 10">
              <a:extLst>
                <a:ext uri="{FF2B5EF4-FFF2-40B4-BE49-F238E27FC236}">
                  <a16:creationId xmlns:a16="http://schemas.microsoft.com/office/drawing/2014/main" id="{037AE5F2-F7E8-87A1-48FD-7B42B8195A61}"/>
                </a:ext>
              </a:extLst>
            </p:cNvPr>
            <p:cNvSpPr txBox="1"/>
            <p:nvPr/>
          </p:nvSpPr>
          <p:spPr>
            <a:xfrm>
              <a:off x="8558747" y="5265397"/>
              <a:ext cx="1483291" cy="378476"/>
            </a:xfrm>
            <a:prstGeom prst="rect">
              <a:avLst/>
            </a:prstGeom>
            <a:noFill/>
          </p:spPr>
          <p:txBody>
            <a:bodyPr wrap="none" rtlCol="0">
              <a:spAutoFit/>
            </a:bodyPr>
            <a:lstStyle/>
            <a:p>
              <a:r>
                <a:rPr lang="en-US" sz="1636" dirty="0">
                  <a:solidFill>
                    <a:srgbClr val="0055A0"/>
                  </a:solidFill>
                  <a:latin typeface="Arial"/>
                </a:rPr>
                <a:t>S</a:t>
              </a:r>
              <a:r>
                <a:rPr lang="en-CH" sz="1636" dirty="0">
                  <a:solidFill>
                    <a:srgbClr val="0055A0"/>
                  </a:solidFill>
                  <a:latin typeface="Arial"/>
                </a:rPr>
                <a:t>teady state</a:t>
              </a:r>
            </a:p>
          </p:txBody>
        </p:sp>
        <p:sp>
          <p:nvSpPr>
            <p:cNvPr id="14" name="TextBox 13">
              <a:extLst>
                <a:ext uri="{FF2B5EF4-FFF2-40B4-BE49-F238E27FC236}">
                  <a16:creationId xmlns:a16="http://schemas.microsoft.com/office/drawing/2014/main" id="{5F2342AF-20F7-8437-EDA8-F6C8BBCED5FF}"/>
                </a:ext>
              </a:extLst>
            </p:cNvPr>
            <p:cNvSpPr txBox="1"/>
            <p:nvPr/>
          </p:nvSpPr>
          <p:spPr>
            <a:xfrm>
              <a:off x="7171473" y="2534504"/>
              <a:ext cx="908454" cy="378476"/>
            </a:xfrm>
            <a:prstGeom prst="rect">
              <a:avLst/>
            </a:prstGeom>
            <a:noFill/>
          </p:spPr>
          <p:txBody>
            <a:bodyPr wrap="none" rtlCol="0">
              <a:spAutoFit/>
            </a:bodyPr>
            <a:lstStyle/>
            <a:p>
              <a:r>
                <a:rPr lang="en-US" sz="1636" dirty="0">
                  <a:solidFill>
                    <a:srgbClr val="FF0000"/>
                  </a:solidFill>
                  <a:latin typeface="Arial"/>
                </a:rPr>
                <a:t>Pulsed</a:t>
              </a:r>
              <a:endParaRPr lang="en-CH" sz="1636" dirty="0">
                <a:solidFill>
                  <a:srgbClr val="FF0000"/>
                </a:solidFill>
                <a:latin typeface="Arial"/>
              </a:endParaRPr>
            </a:p>
          </p:txBody>
        </p:sp>
        <p:sp>
          <p:nvSpPr>
            <p:cNvPr id="16" name="TextBox 15">
              <a:extLst>
                <a:ext uri="{FF2B5EF4-FFF2-40B4-BE49-F238E27FC236}">
                  <a16:creationId xmlns:a16="http://schemas.microsoft.com/office/drawing/2014/main" id="{1CC9435A-234F-5ED9-2846-01DF7AD47993}"/>
                </a:ext>
              </a:extLst>
            </p:cNvPr>
            <p:cNvSpPr txBox="1"/>
            <p:nvPr/>
          </p:nvSpPr>
          <p:spPr>
            <a:xfrm>
              <a:off x="6209526" y="2226728"/>
              <a:ext cx="1000282" cy="655384"/>
            </a:xfrm>
            <a:prstGeom prst="rect">
              <a:avLst/>
            </a:prstGeom>
            <a:noFill/>
          </p:spPr>
          <p:txBody>
            <a:bodyPr wrap="square" rtlCol="0">
              <a:spAutoFit/>
            </a:bodyPr>
            <a:lstStyle/>
            <a:p>
              <a:pPr algn="ctr"/>
              <a:r>
                <a:rPr lang="en-US" sz="1636" dirty="0">
                  <a:solidFill>
                    <a:srgbClr val="0055A0"/>
                  </a:solidFill>
                  <a:latin typeface="Arial"/>
                </a:rPr>
                <a:t>Steady state</a:t>
              </a:r>
              <a:endParaRPr lang="en-CH" sz="1636" dirty="0">
                <a:solidFill>
                  <a:srgbClr val="0055A0"/>
                </a:solidFill>
                <a:latin typeface="Arial"/>
              </a:endParaRPr>
            </a:p>
          </p:txBody>
        </p:sp>
        <p:sp>
          <p:nvSpPr>
            <p:cNvPr id="17" name="TextBox 16">
              <a:extLst>
                <a:ext uri="{FF2B5EF4-FFF2-40B4-BE49-F238E27FC236}">
                  <a16:creationId xmlns:a16="http://schemas.microsoft.com/office/drawing/2014/main" id="{6E1F392B-41EC-709F-971F-27FA10D9C933}"/>
                </a:ext>
              </a:extLst>
            </p:cNvPr>
            <p:cNvSpPr txBox="1"/>
            <p:nvPr/>
          </p:nvSpPr>
          <p:spPr>
            <a:xfrm>
              <a:off x="758620" y="2534504"/>
              <a:ext cx="908454" cy="378476"/>
            </a:xfrm>
            <a:prstGeom prst="rect">
              <a:avLst/>
            </a:prstGeom>
            <a:noFill/>
          </p:spPr>
          <p:txBody>
            <a:bodyPr wrap="none" rtlCol="0">
              <a:spAutoFit/>
            </a:bodyPr>
            <a:lstStyle/>
            <a:p>
              <a:r>
                <a:rPr lang="en-US" sz="1636" dirty="0">
                  <a:solidFill>
                    <a:srgbClr val="FF0000"/>
                  </a:solidFill>
                  <a:latin typeface="Arial"/>
                </a:rPr>
                <a:t>Pulsed</a:t>
              </a:r>
              <a:endParaRPr lang="en-CH" sz="1636" dirty="0">
                <a:solidFill>
                  <a:srgbClr val="FF0000"/>
                </a:solidFill>
                <a:latin typeface="Arial"/>
              </a:endParaRPr>
            </a:p>
          </p:txBody>
        </p:sp>
      </p:grpSp>
      <p:pic>
        <p:nvPicPr>
          <p:cNvPr id="1026" name="Picture 2" descr="U.S. Muon Accelerator Program Activity Description">
            <a:extLst>
              <a:ext uri="{FF2B5EF4-FFF2-40B4-BE49-F238E27FC236}">
                <a16:creationId xmlns:a16="http://schemas.microsoft.com/office/drawing/2014/main" id="{95796704-F465-1C3C-4913-FE1D949FB508}"/>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510" t="6255" r="4807" b="3468"/>
          <a:stretch/>
        </p:blipFill>
        <p:spPr bwMode="auto">
          <a:xfrm>
            <a:off x="9762038" y="34125"/>
            <a:ext cx="842819" cy="938068"/>
          </a:xfrm>
          <a:prstGeom prst="rect">
            <a:avLst/>
          </a:prstGeom>
          <a:noFill/>
          <a:extLst>
            <a:ext uri="{909E8E84-426E-40DD-AFC4-6F175D3DCCD1}">
              <a14:hiddenFill xmlns:a14="http://schemas.microsoft.com/office/drawing/2010/main">
                <a:solidFill>
                  <a:srgbClr val="FFFFFF"/>
                </a:solidFill>
              </a14:hiddenFill>
            </a:ext>
          </a:extLst>
        </p:spPr>
      </p:pic>
      <p:grpSp>
        <p:nvGrpSpPr>
          <p:cNvPr id="54" name="Group 53">
            <a:extLst>
              <a:ext uri="{FF2B5EF4-FFF2-40B4-BE49-F238E27FC236}">
                <a16:creationId xmlns:a16="http://schemas.microsoft.com/office/drawing/2014/main" id="{EF886E6B-661B-85D6-CB4B-C4D444A8E8FC}"/>
              </a:ext>
            </a:extLst>
          </p:cNvPr>
          <p:cNvGrpSpPr/>
          <p:nvPr/>
        </p:nvGrpSpPr>
        <p:grpSpPr>
          <a:xfrm>
            <a:off x="1612304" y="4278590"/>
            <a:ext cx="6099115" cy="1761111"/>
            <a:chOff x="92369" y="5423239"/>
            <a:chExt cx="6709027" cy="1937222"/>
          </a:xfrm>
        </p:grpSpPr>
        <p:cxnSp>
          <p:nvCxnSpPr>
            <p:cNvPr id="19" name="Straight Connector 18">
              <a:extLst>
                <a:ext uri="{FF2B5EF4-FFF2-40B4-BE49-F238E27FC236}">
                  <a16:creationId xmlns:a16="http://schemas.microsoft.com/office/drawing/2014/main" id="{4AFF45B8-1033-8AEA-3FDC-57337AADA8D2}"/>
                </a:ext>
              </a:extLst>
            </p:cNvPr>
            <p:cNvCxnSpPr/>
            <p:nvPr/>
          </p:nvCxnSpPr>
          <p:spPr>
            <a:xfrm flipV="1">
              <a:off x="565589" y="5677455"/>
              <a:ext cx="0" cy="139043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7C69BD9-67E4-D2F3-D85D-FF046DEC6A68}"/>
                </a:ext>
              </a:extLst>
            </p:cNvPr>
            <p:cNvCxnSpPr>
              <a:cxnSpLocks/>
            </p:cNvCxnSpPr>
            <p:nvPr/>
          </p:nvCxnSpPr>
          <p:spPr>
            <a:xfrm>
              <a:off x="435032" y="6934540"/>
              <a:ext cx="6274635"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3" name="Rectangle 22">
              <a:extLst>
                <a:ext uri="{FF2B5EF4-FFF2-40B4-BE49-F238E27FC236}">
                  <a16:creationId xmlns:a16="http://schemas.microsoft.com/office/drawing/2014/main" id="{E12727CA-57F4-0C35-2E4D-93424D7C59B3}"/>
                </a:ext>
              </a:extLst>
            </p:cNvPr>
            <p:cNvSpPr/>
            <p:nvPr/>
          </p:nvSpPr>
          <p:spPr>
            <a:xfrm>
              <a:off x="1101054" y="5812816"/>
              <a:ext cx="45719" cy="1116000"/>
            </a:xfrm>
            <a:prstGeom prst="rect">
              <a:avLst/>
            </a:prstGeom>
            <a:solidFill>
              <a:srgbClr val="FF0000">
                <a:alpha val="5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4" name="Rectangle 23">
              <a:extLst>
                <a:ext uri="{FF2B5EF4-FFF2-40B4-BE49-F238E27FC236}">
                  <a16:creationId xmlns:a16="http://schemas.microsoft.com/office/drawing/2014/main" id="{B74184AA-C7E7-D403-2A0B-B896A24E1A25}"/>
                </a:ext>
              </a:extLst>
            </p:cNvPr>
            <p:cNvSpPr/>
            <p:nvPr/>
          </p:nvSpPr>
          <p:spPr>
            <a:xfrm>
              <a:off x="2859989" y="5812816"/>
              <a:ext cx="45719" cy="1116000"/>
            </a:xfrm>
            <a:prstGeom prst="rect">
              <a:avLst/>
            </a:prstGeom>
            <a:solidFill>
              <a:srgbClr val="FF0000">
                <a:alpha val="5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5" name="Rectangle 24">
              <a:extLst>
                <a:ext uri="{FF2B5EF4-FFF2-40B4-BE49-F238E27FC236}">
                  <a16:creationId xmlns:a16="http://schemas.microsoft.com/office/drawing/2014/main" id="{D2E931A2-16E0-EF48-7BA5-7CC0CFAD2C30}"/>
                </a:ext>
              </a:extLst>
            </p:cNvPr>
            <p:cNvSpPr/>
            <p:nvPr/>
          </p:nvSpPr>
          <p:spPr>
            <a:xfrm>
              <a:off x="4618924" y="5812816"/>
              <a:ext cx="45719" cy="1116000"/>
            </a:xfrm>
            <a:prstGeom prst="rect">
              <a:avLst/>
            </a:prstGeom>
            <a:solidFill>
              <a:srgbClr val="FF0000">
                <a:alpha val="5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7" name="Freeform 26">
              <a:extLst>
                <a:ext uri="{FF2B5EF4-FFF2-40B4-BE49-F238E27FC236}">
                  <a16:creationId xmlns:a16="http://schemas.microsoft.com/office/drawing/2014/main" id="{DB4AA75D-4577-A265-7F4C-4BC9D5B72C42}"/>
                </a:ext>
              </a:extLst>
            </p:cNvPr>
            <p:cNvSpPr/>
            <p:nvPr/>
          </p:nvSpPr>
          <p:spPr>
            <a:xfrm>
              <a:off x="1172229" y="6007440"/>
              <a:ext cx="1514475" cy="930275"/>
            </a:xfrm>
            <a:custGeom>
              <a:avLst/>
              <a:gdLst>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9575 w 1524000"/>
                <a:gd name="connsiteY6" fmla="*/ 4540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3225 w 1524000"/>
                <a:gd name="connsiteY6" fmla="*/ 5048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8900 w 1524000"/>
                <a:gd name="connsiteY3" fmla="*/ 26352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30275"/>
                <a:gd name="connsiteX1" fmla="*/ 25400 w 1524000"/>
                <a:gd name="connsiteY1" fmla="*/ 0 h 930275"/>
                <a:gd name="connsiteX2" fmla="*/ 50800 w 1524000"/>
                <a:gd name="connsiteY2" fmla="*/ 180975 h 930275"/>
                <a:gd name="connsiteX3" fmla="*/ 88900 w 1524000"/>
                <a:gd name="connsiteY3" fmla="*/ 263525 h 930275"/>
                <a:gd name="connsiteX4" fmla="*/ 146050 w 1524000"/>
                <a:gd name="connsiteY4" fmla="*/ 336550 h 930275"/>
                <a:gd name="connsiteX5" fmla="*/ 231775 w 1524000"/>
                <a:gd name="connsiteY5" fmla="*/ 400050 h 930275"/>
                <a:gd name="connsiteX6" fmla="*/ 381000 w 1524000"/>
                <a:gd name="connsiteY6" fmla="*/ 485775 h 930275"/>
                <a:gd name="connsiteX7" fmla="*/ 1524000 w 1524000"/>
                <a:gd name="connsiteY7" fmla="*/ 930275 h 930275"/>
                <a:gd name="connsiteX0" fmla="*/ 0 w 1514475"/>
                <a:gd name="connsiteY0" fmla="*/ 930275 h 930275"/>
                <a:gd name="connsiteX1" fmla="*/ 15875 w 1514475"/>
                <a:gd name="connsiteY1" fmla="*/ 0 h 930275"/>
                <a:gd name="connsiteX2" fmla="*/ 41275 w 1514475"/>
                <a:gd name="connsiteY2" fmla="*/ 180975 h 930275"/>
                <a:gd name="connsiteX3" fmla="*/ 79375 w 1514475"/>
                <a:gd name="connsiteY3" fmla="*/ 263525 h 930275"/>
                <a:gd name="connsiteX4" fmla="*/ 136525 w 1514475"/>
                <a:gd name="connsiteY4" fmla="*/ 336550 h 930275"/>
                <a:gd name="connsiteX5" fmla="*/ 222250 w 1514475"/>
                <a:gd name="connsiteY5" fmla="*/ 400050 h 930275"/>
                <a:gd name="connsiteX6" fmla="*/ 371475 w 1514475"/>
                <a:gd name="connsiteY6" fmla="*/ 485775 h 930275"/>
                <a:gd name="connsiteX7" fmla="*/ 1514475 w 1514475"/>
                <a:gd name="connsiteY7" fmla="*/ 930275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930275">
                  <a:moveTo>
                    <a:pt x="0" y="930275"/>
                  </a:moveTo>
                  <a:lnTo>
                    <a:pt x="15875" y="0"/>
                  </a:lnTo>
                  <a:lnTo>
                    <a:pt x="41275" y="180975"/>
                  </a:lnTo>
                  <a:lnTo>
                    <a:pt x="79375" y="263525"/>
                  </a:lnTo>
                  <a:lnTo>
                    <a:pt x="136525" y="336550"/>
                  </a:lnTo>
                  <a:lnTo>
                    <a:pt x="222250" y="400050"/>
                  </a:lnTo>
                  <a:lnTo>
                    <a:pt x="371475" y="485775"/>
                  </a:lnTo>
                  <a:cubicBezTo>
                    <a:pt x="742950" y="640292"/>
                    <a:pt x="1143000" y="775758"/>
                    <a:pt x="1514475" y="930275"/>
                  </a:cubicBezTo>
                </a:path>
              </a:pathLst>
            </a:custGeom>
            <a:solidFill>
              <a:srgbClr val="00B050">
                <a:alpha val="5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29" name="TextBox 28">
              <a:extLst>
                <a:ext uri="{FF2B5EF4-FFF2-40B4-BE49-F238E27FC236}">
                  <a16:creationId xmlns:a16="http://schemas.microsoft.com/office/drawing/2014/main" id="{7361A7B5-0F05-C212-983C-03A3FBB24D54}"/>
                </a:ext>
              </a:extLst>
            </p:cNvPr>
            <p:cNvSpPr txBox="1"/>
            <p:nvPr/>
          </p:nvSpPr>
          <p:spPr>
            <a:xfrm>
              <a:off x="6093677" y="6935668"/>
              <a:ext cx="707719" cy="378476"/>
            </a:xfrm>
            <a:prstGeom prst="rect">
              <a:avLst/>
            </a:prstGeom>
            <a:noFill/>
          </p:spPr>
          <p:txBody>
            <a:bodyPr wrap="none" rtlCol="0">
              <a:spAutoFit/>
            </a:bodyPr>
            <a:lstStyle/>
            <a:p>
              <a:r>
                <a:rPr lang="en-CH" sz="1636" dirty="0">
                  <a:solidFill>
                    <a:srgbClr val="0055A0"/>
                  </a:solidFill>
                  <a:latin typeface="Arial"/>
                </a:rPr>
                <a:t>Time</a:t>
              </a:r>
            </a:p>
          </p:txBody>
        </p:sp>
        <p:sp>
          <p:nvSpPr>
            <p:cNvPr id="30" name="TextBox 29">
              <a:extLst>
                <a:ext uri="{FF2B5EF4-FFF2-40B4-BE49-F238E27FC236}">
                  <a16:creationId xmlns:a16="http://schemas.microsoft.com/office/drawing/2014/main" id="{CF709447-7FCC-6A43-45A4-40136853ECEE}"/>
                </a:ext>
              </a:extLst>
            </p:cNvPr>
            <p:cNvSpPr txBox="1"/>
            <p:nvPr/>
          </p:nvSpPr>
          <p:spPr>
            <a:xfrm rot="16200000">
              <a:off x="-575535" y="6124345"/>
              <a:ext cx="1714284" cy="378476"/>
            </a:xfrm>
            <a:prstGeom prst="rect">
              <a:avLst/>
            </a:prstGeom>
            <a:noFill/>
          </p:spPr>
          <p:txBody>
            <a:bodyPr wrap="none" rtlCol="0">
              <a:spAutoFit/>
            </a:bodyPr>
            <a:lstStyle/>
            <a:p>
              <a:r>
                <a:rPr lang="en-US" sz="1636" dirty="0">
                  <a:solidFill>
                    <a:srgbClr val="0055A0"/>
                  </a:solidFill>
                  <a:latin typeface="Arial"/>
                </a:rPr>
                <a:t>B</a:t>
              </a:r>
              <a:r>
                <a:rPr lang="en-CH" sz="1636" dirty="0">
                  <a:solidFill>
                    <a:srgbClr val="0055A0"/>
                  </a:solidFill>
                  <a:latin typeface="Arial"/>
                </a:rPr>
                <a:t>eam intensity</a:t>
              </a:r>
            </a:p>
          </p:txBody>
        </p:sp>
        <p:sp>
          <p:nvSpPr>
            <p:cNvPr id="31" name="TextBox 30">
              <a:extLst>
                <a:ext uri="{FF2B5EF4-FFF2-40B4-BE49-F238E27FC236}">
                  <a16:creationId xmlns:a16="http://schemas.microsoft.com/office/drawing/2014/main" id="{929A41B1-6903-0D81-C5F4-6A00CB4C9FFF}"/>
                </a:ext>
              </a:extLst>
            </p:cNvPr>
            <p:cNvSpPr txBox="1"/>
            <p:nvPr/>
          </p:nvSpPr>
          <p:spPr>
            <a:xfrm>
              <a:off x="1351618" y="6967913"/>
              <a:ext cx="1576747" cy="378476"/>
            </a:xfrm>
            <a:prstGeom prst="rect">
              <a:avLst/>
            </a:prstGeom>
            <a:noFill/>
          </p:spPr>
          <p:txBody>
            <a:bodyPr wrap="none" rtlCol="0">
              <a:spAutoFit/>
            </a:bodyPr>
            <a:lstStyle/>
            <a:p>
              <a:r>
                <a:rPr lang="en-CH" sz="1636" dirty="0">
                  <a:solidFill>
                    <a:srgbClr val="0055A0"/>
                  </a:solidFill>
                  <a:latin typeface="Arial"/>
                </a:rPr>
                <a:t>100…200 ms</a:t>
              </a:r>
            </a:p>
          </p:txBody>
        </p:sp>
        <p:sp>
          <p:nvSpPr>
            <p:cNvPr id="32" name="TextBox 31">
              <a:extLst>
                <a:ext uri="{FF2B5EF4-FFF2-40B4-BE49-F238E27FC236}">
                  <a16:creationId xmlns:a16="http://schemas.microsoft.com/office/drawing/2014/main" id="{5423FC06-5D83-8C00-C96D-462817360369}"/>
                </a:ext>
              </a:extLst>
            </p:cNvPr>
            <p:cNvSpPr txBox="1"/>
            <p:nvPr/>
          </p:nvSpPr>
          <p:spPr>
            <a:xfrm rot="16200000">
              <a:off x="487452" y="6239399"/>
              <a:ext cx="889059" cy="347864"/>
            </a:xfrm>
            <a:prstGeom prst="rect">
              <a:avLst/>
            </a:prstGeom>
            <a:noFill/>
          </p:spPr>
          <p:txBody>
            <a:bodyPr wrap="none" rtlCol="0">
              <a:spAutoFit/>
            </a:bodyPr>
            <a:lstStyle/>
            <a:p>
              <a:r>
                <a:rPr lang="en-CH" sz="1455" dirty="0">
                  <a:solidFill>
                    <a:srgbClr val="FF0000"/>
                  </a:solidFill>
                  <a:latin typeface="Arial"/>
                </a:rPr>
                <a:t>protons</a:t>
              </a:r>
            </a:p>
          </p:txBody>
        </p:sp>
        <p:sp>
          <p:nvSpPr>
            <p:cNvPr id="33" name="TextBox 32">
              <a:extLst>
                <a:ext uri="{FF2B5EF4-FFF2-40B4-BE49-F238E27FC236}">
                  <a16:creationId xmlns:a16="http://schemas.microsoft.com/office/drawing/2014/main" id="{B75F9539-3FDB-0CA2-6FDC-E0038161443C}"/>
                </a:ext>
              </a:extLst>
            </p:cNvPr>
            <p:cNvSpPr txBox="1"/>
            <p:nvPr/>
          </p:nvSpPr>
          <p:spPr>
            <a:xfrm rot="1374717">
              <a:off x="1602117" y="6340703"/>
              <a:ext cx="820289" cy="347864"/>
            </a:xfrm>
            <a:prstGeom prst="rect">
              <a:avLst/>
            </a:prstGeom>
            <a:noFill/>
          </p:spPr>
          <p:txBody>
            <a:bodyPr wrap="none" rtlCol="0">
              <a:spAutoFit/>
            </a:bodyPr>
            <a:lstStyle/>
            <a:p>
              <a:r>
                <a:rPr lang="en-CH" sz="1455" dirty="0">
                  <a:solidFill>
                    <a:srgbClr val="00B050"/>
                  </a:solidFill>
                  <a:latin typeface="Arial"/>
                </a:rPr>
                <a:t>muons</a:t>
              </a:r>
            </a:p>
          </p:txBody>
        </p:sp>
        <p:sp>
          <p:nvSpPr>
            <p:cNvPr id="34" name="Freeform 33">
              <a:extLst>
                <a:ext uri="{FF2B5EF4-FFF2-40B4-BE49-F238E27FC236}">
                  <a16:creationId xmlns:a16="http://schemas.microsoft.com/office/drawing/2014/main" id="{89D81AA0-2834-162F-FB91-8E15BC39FCBC}"/>
                </a:ext>
              </a:extLst>
            </p:cNvPr>
            <p:cNvSpPr/>
            <p:nvPr/>
          </p:nvSpPr>
          <p:spPr>
            <a:xfrm>
              <a:off x="2943619" y="5996892"/>
              <a:ext cx="1514475" cy="930275"/>
            </a:xfrm>
            <a:custGeom>
              <a:avLst/>
              <a:gdLst>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9575 w 1524000"/>
                <a:gd name="connsiteY6" fmla="*/ 4540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3225 w 1524000"/>
                <a:gd name="connsiteY6" fmla="*/ 5048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8900 w 1524000"/>
                <a:gd name="connsiteY3" fmla="*/ 26352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30275"/>
                <a:gd name="connsiteX1" fmla="*/ 25400 w 1524000"/>
                <a:gd name="connsiteY1" fmla="*/ 0 h 930275"/>
                <a:gd name="connsiteX2" fmla="*/ 50800 w 1524000"/>
                <a:gd name="connsiteY2" fmla="*/ 180975 h 930275"/>
                <a:gd name="connsiteX3" fmla="*/ 88900 w 1524000"/>
                <a:gd name="connsiteY3" fmla="*/ 263525 h 930275"/>
                <a:gd name="connsiteX4" fmla="*/ 146050 w 1524000"/>
                <a:gd name="connsiteY4" fmla="*/ 336550 h 930275"/>
                <a:gd name="connsiteX5" fmla="*/ 231775 w 1524000"/>
                <a:gd name="connsiteY5" fmla="*/ 400050 h 930275"/>
                <a:gd name="connsiteX6" fmla="*/ 381000 w 1524000"/>
                <a:gd name="connsiteY6" fmla="*/ 485775 h 930275"/>
                <a:gd name="connsiteX7" fmla="*/ 1524000 w 1524000"/>
                <a:gd name="connsiteY7" fmla="*/ 930275 h 930275"/>
                <a:gd name="connsiteX0" fmla="*/ 0 w 1514475"/>
                <a:gd name="connsiteY0" fmla="*/ 930275 h 930275"/>
                <a:gd name="connsiteX1" fmla="*/ 15875 w 1514475"/>
                <a:gd name="connsiteY1" fmla="*/ 0 h 930275"/>
                <a:gd name="connsiteX2" fmla="*/ 41275 w 1514475"/>
                <a:gd name="connsiteY2" fmla="*/ 180975 h 930275"/>
                <a:gd name="connsiteX3" fmla="*/ 79375 w 1514475"/>
                <a:gd name="connsiteY3" fmla="*/ 263525 h 930275"/>
                <a:gd name="connsiteX4" fmla="*/ 136525 w 1514475"/>
                <a:gd name="connsiteY4" fmla="*/ 336550 h 930275"/>
                <a:gd name="connsiteX5" fmla="*/ 222250 w 1514475"/>
                <a:gd name="connsiteY5" fmla="*/ 400050 h 930275"/>
                <a:gd name="connsiteX6" fmla="*/ 371475 w 1514475"/>
                <a:gd name="connsiteY6" fmla="*/ 485775 h 930275"/>
                <a:gd name="connsiteX7" fmla="*/ 1514475 w 1514475"/>
                <a:gd name="connsiteY7" fmla="*/ 930275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930275">
                  <a:moveTo>
                    <a:pt x="0" y="930275"/>
                  </a:moveTo>
                  <a:lnTo>
                    <a:pt x="15875" y="0"/>
                  </a:lnTo>
                  <a:lnTo>
                    <a:pt x="41275" y="180975"/>
                  </a:lnTo>
                  <a:lnTo>
                    <a:pt x="79375" y="263525"/>
                  </a:lnTo>
                  <a:lnTo>
                    <a:pt x="136525" y="336550"/>
                  </a:lnTo>
                  <a:lnTo>
                    <a:pt x="222250" y="400050"/>
                  </a:lnTo>
                  <a:lnTo>
                    <a:pt x="371475" y="485775"/>
                  </a:lnTo>
                  <a:cubicBezTo>
                    <a:pt x="742950" y="640292"/>
                    <a:pt x="1143000" y="775758"/>
                    <a:pt x="1514475" y="930275"/>
                  </a:cubicBezTo>
                </a:path>
              </a:pathLst>
            </a:custGeom>
            <a:solidFill>
              <a:srgbClr val="00B050">
                <a:alpha val="5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35" name="Freeform 34">
              <a:extLst>
                <a:ext uri="{FF2B5EF4-FFF2-40B4-BE49-F238E27FC236}">
                  <a16:creationId xmlns:a16="http://schemas.microsoft.com/office/drawing/2014/main" id="{53FC8BFE-6A78-F650-B75A-D4D52B1B9AF9}"/>
                </a:ext>
              </a:extLst>
            </p:cNvPr>
            <p:cNvSpPr/>
            <p:nvPr/>
          </p:nvSpPr>
          <p:spPr>
            <a:xfrm>
              <a:off x="4695421" y="5996646"/>
              <a:ext cx="1514475" cy="930275"/>
            </a:xfrm>
            <a:custGeom>
              <a:avLst/>
              <a:gdLst>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9575 w 1524000"/>
                <a:gd name="connsiteY6" fmla="*/ 4540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403225 w 1524000"/>
                <a:gd name="connsiteY6" fmla="*/ 50482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55575 w 1524000"/>
                <a:gd name="connsiteY4" fmla="*/ 3492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2550 w 1524000"/>
                <a:gd name="connsiteY3" fmla="*/ 26987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27100"/>
                <a:gd name="connsiteX1" fmla="*/ 25400 w 1524000"/>
                <a:gd name="connsiteY1" fmla="*/ 0 h 927100"/>
                <a:gd name="connsiteX2" fmla="*/ 50800 w 1524000"/>
                <a:gd name="connsiteY2" fmla="*/ 180975 h 927100"/>
                <a:gd name="connsiteX3" fmla="*/ 88900 w 1524000"/>
                <a:gd name="connsiteY3" fmla="*/ 263525 h 927100"/>
                <a:gd name="connsiteX4" fmla="*/ 146050 w 1524000"/>
                <a:gd name="connsiteY4" fmla="*/ 336550 h 927100"/>
                <a:gd name="connsiteX5" fmla="*/ 231775 w 1524000"/>
                <a:gd name="connsiteY5" fmla="*/ 400050 h 927100"/>
                <a:gd name="connsiteX6" fmla="*/ 381000 w 1524000"/>
                <a:gd name="connsiteY6" fmla="*/ 485775 h 927100"/>
                <a:gd name="connsiteX7" fmla="*/ 1524000 w 1524000"/>
                <a:gd name="connsiteY7" fmla="*/ 917575 h 927100"/>
                <a:gd name="connsiteX0" fmla="*/ 0 w 1524000"/>
                <a:gd name="connsiteY0" fmla="*/ 927100 h 930275"/>
                <a:gd name="connsiteX1" fmla="*/ 25400 w 1524000"/>
                <a:gd name="connsiteY1" fmla="*/ 0 h 930275"/>
                <a:gd name="connsiteX2" fmla="*/ 50800 w 1524000"/>
                <a:gd name="connsiteY2" fmla="*/ 180975 h 930275"/>
                <a:gd name="connsiteX3" fmla="*/ 88900 w 1524000"/>
                <a:gd name="connsiteY3" fmla="*/ 263525 h 930275"/>
                <a:gd name="connsiteX4" fmla="*/ 146050 w 1524000"/>
                <a:gd name="connsiteY4" fmla="*/ 336550 h 930275"/>
                <a:gd name="connsiteX5" fmla="*/ 231775 w 1524000"/>
                <a:gd name="connsiteY5" fmla="*/ 400050 h 930275"/>
                <a:gd name="connsiteX6" fmla="*/ 381000 w 1524000"/>
                <a:gd name="connsiteY6" fmla="*/ 485775 h 930275"/>
                <a:gd name="connsiteX7" fmla="*/ 1524000 w 1524000"/>
                <a:gd name="connsiteY7" fmla="*/ 930275 h 930275"/>
                <a:gd name="connsiteX0" fmla="*/ 0 w 1514475"/>
                <a:gd name="connsiteY0" fmla="*/ 930275 h 930275"/>
                <a:gd name="connsiteX1" fmla="*/ 15875 w 1514475"/>
                <a:gd name="connsiteY1" fmla="*/ 0 h 930275"/>
                <a:gd name="connsiteX2" fmla="*/ 41275 w 1514475"/>
                <a:gd name="connsiteY2" fmla="*/ 180975 h 930275"/>
                <a:gd name="connsiteX3" fmla="*/ 79375 w 1514475"/>
                <a:gd name="connsiteY3" fmla="*/ 263525 h 930275"/>
                <a:gd name="connsiteX4" fmla="*/ 136525 w 1514475"/>
                <a:gd name="connsiteY4" fmla="*/ 336550 h 930275"/>
                <a:gd name="connsiteX5" fmla="*/ 222250 w 1514475"/>
                <a:gd name="connsiteY5" fmla="*/ 400050 h 930275"/>
                <a:gd name="connsiteX6" fmla="*/ 371475 w 1514475"/>
                <a:gd name="connsiteY6" fmla="*/ 485775 h 930275"/>
                <a:gd name="connsiteX7" fmla="*/ 1514475 w 1514475"/>
                <a:gd name="connsiteY7" fmla="*/ 930275 h 93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4475" h="930275">
                  <a:moveTo>
                    <a:pt x="0" y="930275"/>
                  </a:moveTo>
                  <a:lnTo>
                    <a:pt x="15875" y="0"/>
                  </a:lnTo>
                  <a:lnTo>
                    <a:pt x="41275" y="180975"/>
                  </a:lnTo>
                  <a:lnTo>
                    <a:pt x="79375" y="263525"/>
                  </a:lnTo>
                  <a:lnTo>
                    <a:pt x="136525" y="336550"/>
                  </a:lnTo>
                  <a:lnTo>
                    <a:pt x="222250" y="400050"/>
                  </a:lnTo>
                  <a:lnTo>
                    <a:pt x="371475" y="485775"/>
                  </a:lnTo>
                  <a:cubicBezTo>
                    <a:pt x="742950" y="640292"/>
                    <a:pt x="1143000" y="775758"/>
                    <a:pt x="1514475" y="930275"/>
                  </a:cubicBezTo>
                </a:path>
              </a:pathLst>
            </a:custGeom>
            <a:solidFill>
              <a:srgbClr val="00B050">
                <a:alpha val="50000"/>
              </a:srgb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cxnSp>
          <p:nvCxnSpPr>
            <p:cNvPr id="38" name="Straight Connector 37">
              <a:extLst>
                <a:ext uri="{FF2B5EF4-FFF2-40B4-BE49-F238E27FC236}">
                  <a16:creationId xmlns:a16="http://schemas.microsoft.com/office/drawing/2014/main" id="{5A8885B7-AFA9-1B2B-59B9-C2BFF9A4EB41}"/>
                </a:ext>
              </a:extLst>
            </p:cNvPr>
            <p:cNvCxnSpPr>
              <a:cxnSpLocks/>
            </p:cNvCxnSpPr>
            <p:nvPr/>
          </p:nvCxnSpPr>
          <p:spPr>
            <a:xfrm>
              <a:off x="1066800" y="7301260"/>
              <a:ext cx="1872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EDC5CF69-8F5C-DB11-4BCD-835F7163CD13}"/>
                </a:ext>
              </a:extLst>
            </p:cNvPr>
            <p:cNvCxnSpPr>
              <a:cxnSpLocks/>
              <a:endCxn id="23" idx="2"/>
            </p:cNvCxnSpPr>
            <p:nvPr/>
          </p:nvCxnSpPr>
          <p:spPr>
            <a:xfrm flipV="1">
              <a:off x="1123913" y="6928816"/>
              <a:ext cx="1" cy="43164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C6B7343A-3B9C-07D4-B44D-0D7367AE42A4}"/>
                </a:ext>
              </a:extLst>
            </p:cNvPr>
            <p:cNvCxnSpPr>
              <a:cxnSpLocks/>
              <a:endCxn id="24" idx="2"/>
            </p:cNvCxnSpPr>
            <p:nvPr/>
          </p:nvCxnSpPr>
          <p:spPr>
            <a:xfrm flipV="1">
              <a:off x="2882849" y="6928816"/>
              <a:ext cx="0" cy="43164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9" name="Freeform 48">
              <a:extLst>
                <a:ext uri="{FF2B5EF4-FFF2-40B4-BE49-F238E27FC236}">
                  <a16:creationId xmlns:a16="http://schemas.microsoft.com/office/drawing/2014/main" id="{27927262-8F9D-DA04-F53E-F7EB98AF14B0}"/>
                </a:ext>
              </a:extLst>
            </p:cNvPr>
            <p:cNvSpPr/>
            <p:nvPr/>
          </p:nvSpPr>
          <p:spPr>
            <a:xfrm>
              <a:off x="1130300" y="5886450"/>
              <a:ext cx="73025" cy="1050925"/>
            </a:xfrm>
            <a:custGeom>
              <a:avLst/>
              <a:gdLst>
                <a:gd name="connsiteX0" fmla="*/ 0 w 73025"/>
                <a:gd name="connsiteY0" fmla="*/ 1041400 h 1050925"/>
                <a:gd name="connsiteX1" fmla="*/ 19050 w 73025"/>
                <a:gd name="connsiteY1" fmla="*/ 0 h 1050925"/>
                <a:gd name="connsiteX2" fmla="*/ 73025 w 73025"/>
                <a:gd name="connsiteY2" fmla="*/ 1050925 h 1050925"/>
                <a:gd name="connsiteX3" fmla="*/ 73025 w 73025"/>
                <a:gd name="connsiteY3" fmla="*/ 1050925 h 1050925"/>
              </a:gdLst>
              <a:ahLst/>
              <a:cxnLst>
                <a:cxn ang="0">
                  <a:pos x="connsiteX0" y="connsiteY0"/>
                </a:cxn>
                <a:cxn ang="0">
                  <a:pos x="connsiteX1" y="connsiteY1"/>
                </a:cxn>
                <a:cxn ang="0">
                  <a:pos x="connsiteX2" y="connsiteY2"/>
                </a:cxn>
                <a:cxn ang="0">
                  <a:pos x="connsiteX3" y="connsiteY3"/>
                </a:cxn>
              </a:cxnLst>
              <a:rect l="l" t="t" r="r" b="b"/>
              <a:pathLst>
                <a:path w="73025" h="1050925">
                  <a:moveTo>
                    <a:pt x="0" y="1041400"/>
                  </a:moveTo>
                  <a:lnTo>
                    <a:pt x="19050" y="0"/>
                  </a:lnTo>
                  <a:lnTo>
                    <a:pt x="73025" y="1050925"/>
                  </a:lnTo>
                  <a:lnTo>
                    <a:pt x="73025" y="1050925"/>
                  </a:lnTo>
                </a:path>
              </a:pathLst>
            </a:custGeom>
            <a:solidFill>
              <a:srgbClr val="7030A0">
                <a:alpha val="50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50" name="TextBox 49">
              <a:extLst>
                <a:ext uri="{FF2B5EF4-FFF2-40B4-BE49-F238E27FC236}">
                  <a16:creationId xmlns:a16="http://schemas.microsoft.com/office/drawing/2014/main" id="{17FF9F15-A698-EB95-BA24-41E5F734B637}"/>
                </a:ext>
              </a:extLst>
            </p:cNvPr>
            <p:cNvSpPr txBox="1"/>
            <p:nvPr/>
          </p:nvSpPr>
          <p:spPr>
            <a:xfrm rot="16200000">
              <a:off x="889625" y="5596854"/>
              <a:ext cx="695094" cy="347864"/>
            </a:xfrm>
            <a:prstGeom prst="rect">
              <a:avLst/>
            </a:prstGeom>
            <a:noFill/>
          </p:spPr>
          <p:txBody>
            <a:bodyPr wrap="none" rtlCol="0">
              <a:spAutoFit/>
            </a:bodyPr>
            <a:lstStyle/>
            <a:p>
              <a:r>
                <a:rPr lang="en-CH" sz="1455" dirty="0">
                  <a:solidFill>
                    <a:srgbClr val="7030A0"/>
                  </a:solidFill>
                  <a:latin typeface="Arial"/>
                </a:rPr>
                <a:t>pions</a:t>
              </a:r>
            </a:p>
          </p:txBody>
        </p:sp>
        <p:sp>
          <p:nvSpPr>
            <p:cNvPr id="51" name="Freeform 50">
              <a:extLst>
                <a:ext uri="{FF2B5EF4-FFF2-40B4-BE49-F238E27FC236}">
                  <a16:creationId xmlns:a16="http://schemas.microsoft.com/office/drawing/2014/main" id="{588813BC-E5C5-0276-7D2E-F0A0A173AAEC}"/>
                </a:ext>
              </a:extLst>
            </p:cNvPr>
            <p:cNvSpPr/>
            <p:nvPr/>
          </p:nvSpPr>
          <p:spPr>
            <a:xfrm>
              <a:off x="2893644" y="5886450"/>
              <a:ext cx="73025" cy="1050925"/>
            </a:xfrm>
            <a:custGeom>
              <a:avLst/>
              <a:gdLst>
                <a:gd name="connsiteX0" fmla="*/ 0 w 73025"/>
                <a:gd name="connsiteY0" fmla="*/ 1041400 h 1050925"/>
                <a:gd name="connsiteX1" fmla="*/ 19050 w 73025"/>
                <a:gd name="connsiteY1" fmla="*/ 0 h 1050925"/>
                <a:gd name="connsiteX2" fmla="*/ 73025 w 73025"/>
                <a:gd name="connsiteY2" fmla="*/ 1050925 h 1050925"/>
                <a:gd name="connsiteX3" fmla="*/ 73025 w 73025"/>
                <a:gd name="connsiteY3" fmla="*/ 1050925 h 1050925"/>
              </a:gdLst>
              <a:ahLst/>
              <a:cxnLst>
                <a:cxn ang="0">
                  <a:pos x="connsiteX0" y="connsiteY0"/>
                </a:cxn>
                <a:cxn ang="0">
                  <a:pos x="connsiteX1" y="connsiteY1"/>
                </a:cxn>
                <a:cxn ang="0">
                  <a:pos x="connsiteX2" y="connsiteY2"/>
                </a:cxn>
                <a:cxn ang="0">
                  <a:pos x="connsiteX3" y="connsiteY3"/>
                </a:cxn>
              </a:cxnLst>
              <a:rect l="l" t="t" r="r" b="b"/>
              <a:pathLst>
                <a:path w="73025" h="1050925">
                  <a:moveTo>
                    <a:pt x="0" y="1041400"/>
                  </a:moveTo>
                  <a:lnTo>
                    <a:pt x="19050" y="0"/>
                  </a:lnTo>
                  <a:lnTo>
                    <a:pt x="73025" y="1050925"/>
                  </a:lnTo>
                  <a:lnTo>
                    <a:pt x="73025" y="1050925"/>
                  </a:lnTo>
                </a:path>
              </a:pathLst>
            </a:custGeom>
            <a:solidFill>
              <a:srgbClr val="7030A0">
                <a:alpha val="50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sp>
          <p:nvSpPr>
            <p:cNvPr id="52" name="Freeform 51">
              <a:extLst>
                <a:ext uri="{FF2B5EF4-FFF2-40B4-BE49-F238E27FC236}">
                  <a16:creationId xmlns:a16="http://schemas.microsoft.com/office/drawing/2014/main" id="{25A8B13E-D7FC-EF01-BDAA-2DDEAF029EDA}"/>
                </a:ext>
              </a:extLst>
            </p:cNvPr>
            <p:cNvSpPr/>
            <p:nvPr/>
          </p:nvSpPr>
          <p:spPr>
            <a:xfrm>
              <a:off x="4651865" y="5887868"/>
              <a:ext cx="73025" cy="1050925"/>
            </a:xfrm>
            <a:custGeom>
              <a:avLst/>
              <a:gdLst>
                <a:gd name="connsiteX0" fmla="*/ 0 w 73025"/>
                <a:gd name="connsiteY0" fmla="*/ 1041400 h 1050925"/>
                <a:gd name="connsiteX1" fmla="*/ 19050 w 73025"/>
                <a:gd name="connsiteY1" fmla="*/ 0 h 1050925"/>
                <a:gd name="connsiteX2" fmla="*/ 73025 w 73025"/>
                <a:gd name="connsiteY2" fmla="*/ 1050925 h 1050925"/>
                <a:gd name="connsiteX3" fmla="*/ 73025 w 73025"/>
                <a:gd name="connsiteY3" fmla="*/ 1050925 h 1050925"/>
              </a:gdLst>
              <a:ahLst/>
              <a:cxnLst>
                <a:cxn ang="0">
                  <a:pos x="connsiteX0" y="connsiteY0"/>
                </a:cxn>
                <a:cxn ang="0">
                  <a:pos x="connsiteX1" y="connsiteY1"/>
                </a:cxn>
                <a:cxn ang="0">
                  <a:pos x="connsiteX2" y="connsiteY2"/>
                </a:cxn>
                <a:cxn ang="0">
                  <a:pos x="connsiteX3" y="connsiteY3"/>
                </a:cxn>
              </a:cxnLst>
              <a:rect l="l" t="t" r="r" b="b"/>
              <a:pathLst>
                <a:path w="73025" h="1050925">
                  <a:moveTo>
                    <a:pt x="0" y="1041400"/>
                  </a:moveTo>
                  <a:lnTo>
                    <a:pt x="19050" y="0"/>
                  </a:lnTo>
                  <a:lnTo>
                    <a:pt x="73025" y="1050925"/>
                  </a:lnTo>
                  <a:lnTo>
                    <a:pt x="73025" y="1050925"/>
                  </a:lnTo>
                </a:path>
              </a:pathLst>
            </a:custGeom>
            <a:solidFill>
              <a:srgbClr val="7030A0">
                <a:alpha val="50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solidFill>
                  <a:prstClr val="white"/>
                </a:solidFill>
                <a:latin typeface="Arial"/>
              </a:endParaRPr>
            </a:p>
          </p:txBody>
        </p:sp>
      </p:grpSp>
      <p:sp>
        <p:nvSpPr>
          <p:cNvPr id="3" name="Slide Number Placeholder 5">
            <a:extLst>
              <a:ext uri="{FF2B5EF4-FFF2-40B4-BE49-F238E27FC236}">
                <a16:creationId xmlns:a16="http://schemas.microsoft.com/office/drawing/2014/main" id="{2639BDAB-CF7F-992A-94E0-E12E045EB946}"/>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67</a:t>
            </a:fld>
            <a:endParaRPr lang="en-US" dirty="0">
              <a:solidFill>
                <a:srgbClr val="0055A0">
                  <a:tint val="75000"/>
                </a:srgbClr>
              </a:solidFill>
              <a:latin typeface="Arial"/>
            </a:endParaRPr>
          </a:p>
        </p:txBody>
      </p:sp>
    </p:spTree>
    <p:extLst>
      <p:ext uri="{BB962C8B-B14F-4D97-AF65-F5344CB8AC3E}">
        <p14:creationId xmlns:p14="http://schemas.microsoft.com/office/powerpoint/2010/main" val="72981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need for high field</a:t>
            </a:r>
          </a:p>
        </p:txBody>
      </p:sp>
      <p:grpSp>
        <p:nvGrpSpPr>
          <p:cNvPr id="8" name="Group 7"/>
          <p:cNvGrpSpPr/>
          <p:nvPr/>
        </p:nvGrpSpPr>
        <p:grpSpPr>
          <a:xfrm>
            <a:off x="2394420" y="888851"/>
            <a:ext cx="5055696" cy="1268798"/>
            <a:chOff x="3467046" y="1086410"/>
            <a:chExt cx="5055696" cy="1268798"/>
          </a:xfrm>
        </p:grpSpPr>
        <p:graphicFrame>
          <p:nvGraphicFramePr>
            <p:cNvPr id="9" name="Object 60"/>
            <p:cNvGraphicFramePr>
              <a:graphicFrameLocks noChangeAspect="1"/>
            </p:cNvGraphicFramePr>
            <p:nvPr/>
          </p:nvGraphicFramePr>
          <p:xfrm>
            <a:off x="3794046" y="1483897"/>
            <a:ext cx="4499811" cy="567203"/>
          </p:xfrm>
          <a:graphic>
            <a:graphicData uri="http://schemas.openxmlformats.org/presentationml/2006/ole">
              <mc:AlternateContent xmlns:mc="http://schemas.openxmlformats.org/markup-compatibility/2006">
                <mc:Choice xmlns:v="urn:schemas-microsoft-com:vml" Requires="v">
                  <p:oleObj name="Equation" r:id="rId2" imgW="1511300" imgH="190500" progId="Equation.3">
                    <p:embed/>
                  </p:oleObj>
                </mc:Choice>
                <mc:Fallback>
                  <p:oleObj name="Equation" r:id="rId2" imgW="1511300" imgH="190500" progId="Equation.3">
                    <p:embed/>
                    <p:pic>
                      <p:nvPicPr>
                        <p:cNvPr id="9" name="Object 60"/>
                        <p:cNvPicPr>
                          <a:picLocks noChangeAspect="1" noChangeArrowheads="1"/>
                        </p:cNvPicPr>
                        <p:nvPr/>
                      </p:nvPicPr>
                      <p:blipFill>
                        <a:blip r:embed="rId3"/>
                        <a:srcRect/>
                        <a:stretch>
                          <a:fillRect/>
                        </a:stretch>
                      </p:blipFill>
                      <p:spPr bwMode="auto">
                        <a:xfrm>
                          <a:off x="3794046" y="1483897"/>
                          <a:ext cx="4499811" cy="56720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467046" y="1141032"/>
              <a:ext cx="1404552" cy="338554"/>
            </a:xfrm>
            <a:prstGeom prst="rect">
              <a:avLst/>
            </a:prstGeom>
            <a:noFill/>
          </p:spPr>
          <p:txBody>
            <a:bodyPr wrap="none" rtlCol="0">
              <a:spAutoFit/>
            </a:bodyPr>
            <a:lstStyle/>
            <a:p>
              <a:r>
                <a:rPr lang="en-US" sz="1600" dirty="0">
                  <a:solidFill>
                    <a:srgbClr val="0055A0"/>
                  </a:solidFill>
                  <a:latin typeface="Arial"/>
                </a:rPr>
                <a:t>Beam energy</a:t>
              </a:r>
            </a:p>
          </p:txBody>
        </p:sp>
        <p:sp>
          <p:nvSpPr>
            <p:cNvPr id="13" name="TextBox 12"/>
            <p:cNvSpPr txBox="1"/>
            <p:nvPr/>
          </p:nvSpPr>
          <p:spPr>
            <a:xfrm>
              <a:off x="5867082" y="2016654"/>
              <a:ext cx="1196161" cy="338554"/>
            </a:xfrm>
            <a:prstGeom prst="rect">
              <a:avLst/>
            </a:prstGeom>
            <a:noFill/>
          </p:spPr>
          <p:txBody>
            <a:bodyPr wrap="none" rtlCol="0">
              <a:spAutoFit/>
            </a:bodyPr>
            <a:lstStyle/>
            <a:p>
              <a:r>
                <a:rPr lang="en-US" sz="1600" dirty="0">
                  <a:solidFill>
                    <a:srgbClr val="0055A0"/>
                  </a:solidFill>
                  <a:latin typeface="Arial"/>
                </a:rPr>
                <a:t>Dipole field</a:t>
              </a:r>
            </a:p>
          </p:txBody>
        </p:sp>
        <p:sp>
          <p:nvSpPr>
            <p:cNvPr id="14" name="TextBox 13"/>
            <p:cNvSpPr txBox="1"/>
            <p:nvPr/>
          </p:nvSpPr>
          <p:spPr>
            <a:xfrm>
              <a:off x="6972318" y="1086410"/>
              <a:ext cx="1550424" cy="338554"/>
            </a:xfrm>
            <a:prstGeom prst="rect">
              <a:avLst/>
            </a:prstGeom>
            <a:noFill/>
          </p:spPr>
          <p:txBody>
            <a:bodyPr wrap="none" rtlCol="0">
              <a:spAutoFit/>
            </a:bodyPr>
            <a:lstStyle/>
            <a:p>
              <a:r>
                <a:rPr lang="en-US" sz="1600" dirty="0">
                  <a:solidFill>
                    <a:srgbClr val="0055A0"/>
                  </a:solidFill>
                  <a:latin typeface="Arial"/>
                </a:rPr>
                <a:t>Bending radius</a:t>
              </a:r>
            </a:p>
          </p:txBody>
        </p:sp>
      </p:grpSp>
      <p:sp>
        <p:nvSpPr>
          <p:cNvPr id="35" name="TextBox 34">
            <a:extLst>
              <a:ext uri="{FF2B5EF4-FFF2-40B4-BE49-F238E27FC236}">
                <a16:creationId xmlns:a16="http://schemas.microsoft.com/office/drawing/2014/main" id="{500066A3-69D9-33E9-1136-0FC4E6A66814}"/>
              </a:ext>
            </a:extLst>
          </p:cNvPr>
          <p:cNvSpPr txBox="1"/>
          <p:nvPr/>
        </p:nvSpPr>
        <p:spPr>
          <a:xfrm>
            <a:off x="1615226" y="2261337"/>
            <a:ext cx="8958803" cy="400110"/>
          </a:xfrm>
          <a:prstGeom prst="rect">
            <a:avLst/>
          </a:prstGeom>
          <a:noFill/>
        </p:spPr>
        <p:txBody>
          <a:bodyPr wrap="square" rtlCol="0">
            <a:spAutoFit/>
          </a:bodyPr>
          <a:lstStyle/>
          <a:p>
            <a:pPr algn="ctr"/>
            <a:r>
              <a:rPr lang="en-US" sz="2000" dirty="0">
                <a:solidFill>
                  <a:srgbClr val="0055A0"/>
                </a:solidFill>
                <a:latin typeface="Arial"/>
              </a:rPr>
              <a:t>T</a:t>
            </a:r>
            <a:r>
              <a:rPr lang="en-CH" sz="2000" dirty="0">
                <a:solidFill>
                  <a:srgbClr val="0055A0"/>
                </a:solidFill>
                <a:latin typeface="Arial"/>
              </a:rPr>
              <a:t>his is the reason for the steady call for </a:t>
            </a:r>
            <a:r>
              <a:rPr lang="en-CH" sz="2000" b="1" dirty="0">
                <a:solidFill>
                  <a:srgbClr val="0055A0"/>
                </a:solidFill>
                <a:latin typeface="Arial"/>
              </a:rPr>
              <a:t>higher fields </a:t>
            </a:r>
            <a:r>
              <a:rPr lang="en-CH" sz="2000" dirty="0">
                <a:solidFill>
                  <a:srgbClr val="0055A0"/>
                </a:solidFill>
                <a:latin typeface="Arial"/>
              </a:rPr>
              <a:t>in accelerator magnets</a:t>
            </a:r>
          </a:p>
        </p:txBody>
      </p:sp>
      <p:pic>
        <p:nvPicPr>
          <p:cNvPr id="65" name="Picture 64" descr="A picture containing shape&#10;&#10;Description automatically generated">
            <a:extLst>
              <a:ext uri="{FF2B5EF4-FFF2-40B4-BE49-F238E27FC236}">
                <a16:creationId xmlns:a16="http://schemas.microsoft.com/office/drawing/2014/main" id="{2062909B-E138-7F06-7CF2-55774251AEEE}"/>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17469" y="668561"/>
            <a:ext cx="2830763" cy="1657155"/>
          </a:xfrm>
          <a:prstGeom prst="rect">
            <a:avLst/>
          </a:prstGeom>
        </p:spPr>
      </p:pic>
      <p:grpSp>
        <p:nvGrpSpPr>
          <p:cNvPr id="3" name="Group 2">
            <a:extLst>
              <a:ext uri="{FF2B5EF4-FFF2-40B4-BE49-F238E27FC236}">
                <a16:creationId xmlns:a16="http://schemas.microsoft.com/office/drawing/2014/main" id="{188D5CA1-49FF-BE93-1A23-730A36C5139E}"/>
              </a:ext>
            </a:extLst>
          </p:cNvPr>
          <p:cNvGrpSpPr/>
          <p:nvPr/>
        </p:nvGrpSpPr>
        <p:grpSpPr>
          <a:xfrm>
            <a:off x="1572340" y="2468714"/>
            <a:ext cx="9049796" cy="3449480"/>
            <a:chOff x="48340" y="2468714"/>
            <a:chExt cx="9049796" cy="3449480"/>
          </a:xfrm>
        </p:grpSpPr>
        <p:cxnSp>
          <p:nvCxnSpPr>
            <p:cNvPr id="37" name="Straight Connector 36">
              <a:extLst>
                <a:ext uri="{FF2B5EF4-FFF2-40B4-BE49-F238E27FC236}">
                  <a16:creationId xmlns:a16="http://schemas.microsoft.com/office/drawing/2014/main" id="{6F35E35C-8127-0DCC-E39E-70B3FF815ADE}"/>
                </a:ext>
              </a:extLst>
            </p:cNvPr>
            <p:cNvCxnSpPr>
              <a:cxnSpLocks/>
            </p:cNvCxnSpPr>
            <p:nvPr/>
          </p:nvCxnSpPr>
          <p:spPr>
            <a:xfrm>
              <a:off x="3310361" y="3429000"/>
              <a:ext cx="576419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32" name="Picture 31" descr="Chart, scatter chart&#10;&#10;Description automatically generated">
              <a:extLst>
                <a:ext uri="{FF2B5EF4-FFF2-40B4-BE49-F238E27FC236}">
                  <a16:creationId xmlns:a16="http://schemas.microsoft.com/office/drawing/2014/main" id="{3E9F9C90-9FCD-FFDE-68B3-64E45F518333}"/>
                </a:ext>
              </a:extLst>
            </p:cNvPr>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340" y="2468714"/>
              <a:ext cx="5613722" cy="3431805"/>
            </a:xfrm>
            <a:prstGeom prst="rect">
              <a:avLst/>
            </a:prstGeom>
          </p:spPr>
        </p:pic>
        <p:sp>
          <p:nvSpPr>
            <p:cNvPr id="38" name="TextBox 37">
              <a:extLst>
                <a:ext uri="{FF2B5EF4-FFF2-40B4-BE49-F238E27FC236}">
                  <a16:creationId xmlns:a16="http://schemas.microsoft.com/office/drawing/2014/main" id="{7F8EDE99-0540-6024-A363-CC6E471C5A86}"/>
                </a:ext>
              </a:extLst>
            </p:cNvPr>
            <p:cNvSpPr txBox="1"/>
            <p:nvPr/>
          </p:nvSpPr>
          <p:spPr>
            <a:xfrm>
              <a:off x="5807706" y="2961936"/>
              <a:ext cx="3195298" cy="400110"/>
            </a:xfrm>
            <a:prstGeom prst="rect">
              <a:avLst/>
            </a:prstGeom>
            <a:noFill/>
          </p:spPr>
          <p:txBody>
            <a:bodyPr wrap="none" rtlCol="0">
              <a:spAutoFit/>
            </a:bodyPr>
            <a:lstStyle/>
            <a:p>
              <a:r>
                <a:rPr lang="en-US" sz="2000" dirty="0">
                  <a:solidFill>
                    <a:srgbClr val="0055A0"/>
                  </a:solidFill>
                  <a:latin typeface="Arial"/>
                </a:rPr>
                <a:t>U</a:t>
              </a:r>
              <a:r>
                <a:rPr lang="en-CH" sz="2000" dirty="0">
                  <a:solidFill>
                    <a:srgbClr val="0055A0"/>
                  </a:solidFill>
                  <a:latin typeface="Arial"/>
                </a:rPr>
                <a:t>pper limit of LTS (Nb</a:t>
              </a:r>
              <a:r>
                <a:rPr lang="en-CH" sz="2000" baseline="-25000" dirty="0">
                  <a:solidFill>
                    <a:srgbClr val="0055A0"/>
                  </a:solidFill>
                  <a:latin typeface="Arial"/>
                </a:rPr>
                <a:t>3</a:t>
              </a:r>
              <a:r>
                <a:rPr lang="en-CH" sz="2000" dirty="0">
                  <a:solidFill>
                    <a:srgbClr val="0055A0"/>
                  </a:solidFill>
                  <a:latin typeface="Arial"/>
                </a:rPr>
                <a:t>Sn)</a:t>
              </a:r>
            </a:p>
          </p:txBody>
        </p:sp>
        <p:pic>
          <p:nvPicPr>
            <p:cNvPr id="40" name="Picture 39" descr="images.jpg">
              <a:extLst>
                <a:ext uri="{FF2B5EF4-FFF2-40B4-BE49-F238E27FC236}">
                  <a16:creationId xmlns:a16="http://schemas.microsoft.com/office/drawing/2014/main" id="{5B51277F-30A4-D013-E836-3A6707E86C73}"/>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flipV="1">
              <a:off x="5672111" y="3495955"/>
              <a:ext cx="1692375" cy="1241567"/>
            </a:xfrm>
            <a:prstGeom prst="rect">
              <a:avLst/>
            </a:prstGeom>
          </p:spPr>
        </p:pic>
        <p:pic>
          <p:nvPicPr>
            <p:cNvPr id="41" name="Picture 40" descr="Screen Shot 2015-10-06 at 12.07.46.png">
              <a:extLst>
                <a:ext uri="{FF2B5EF4-FFF2-40B4-BE49-F238E27FC236}">
                  <a16:creationId xmlns:a16="http://schemas.microsoft.com/office/drawing/2014/main" id="{A7F4662F-6201-BC08-433A-A6DA40167CDF}"/>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405760" y="3482447"/>
              <a:ext cx="1692376" cy="1268584"/>
            </a:xfrm>
            <a:prstGeom prst="rect">
              <a:avLst/>
            </a:prstGeom>
          </p:spPr>
        </p:pic>
        <p:pic>
          <p:nvPicPr>
            <p:cNvPr id="42" name="Image 9">
              <a:extLst>
                <a:ext uri="{FF2B5EF4-FFF2-40B4-BE49-F238E27FC236}">
                  <a16:creationId xmlns:a16="http://schemas.microsoft.com/office/drawing/2014/main" id="{0CCEA88D-803D-242A-39A0-F41DC82C69F3}"/>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t="3279" b="10606"/>
            <a:stretch/>
          </p:blipFill>
          <p:spPr bwMode="auto">
            <a:xfrm>
              <a:off x="7405355" y="4789306"/>
              <a:ext cx="1692781" cy="1121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6" name="Picture 65" descr="Screen Shot 2017-08-10 at 22.03.19.png">
              <a:extLst>
                <a:ext uri="{FF2B5EF4-FFF2-40B4-BE49-F238E27FC236}">
                  <a16:creationId xmlns:a16="http://schemas.microsoft.com/office/drawing/2014/main" id="{4BAF93E1-70EA-12FA-DE30-71D3A89EAE09}"/>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672111" y="4781916"/>
              <a:ext cx="1692375" cy="1136278"/>
            </a:xfrm>
            <a:prstGeom prst="rect">
              <a:avLst/>
            </a:prstGeom>
          </p:spPr>
        </p:pic>
      </p:grpSp>
      <p:sp>
        <p:nvSpPr>
          <p:cNvPr id="68" name="TextBox 67">
            <a:extLst>
              <a:ext uri="{FF2B5EF4-FFF2-40B4-BE49-F238E27FC236}">
                <a16:creationId xmlns:a16="http://schemas.microsoft.com/office/drawing/2014/main" id="{CE27EDBB-6030-02B0-8EA4-892B19B45254}"/>
              </a:ext>
            </a:extLst>
          </p:cNvPr>
          <p:cNvSpPr txBox="1"/>
          <p:nvPr/>
        </p:nvSpPr>
        <p:spPr>
          <a:xfrm>
            <a:off x="3587140" y="6237186"/>
            <a:ext cx="5017720" cy="461665"/>
          </a:xfrm>
          <a:prstGeom prst="rect">
            <a:avLst/>
          </a:prstGeom>
          <a:noFill/>
        </p:spPr>
        <p:txBody>
          <a:bodyPr wrap="none" rtlCol="0">
            <a:spAutoFit/>
          </a:bodyPr>
          <a:lstStyle/>
          <a:p>
            <a:pPr algn="ctr"/>
            <a:r>
              <a:rPr lang="en-CH" sz="2400" b="1" dirty="0">
                <a:solidFill>
                  <a:prstClr val="white"/>
                </a:solidFill>
                <a:latin typeface="Arial"/>
              </a:rPr>
              <a:t>HTS is the only path beyond 16 T</a:t>
            </a:r>
          </a:p>
        </p:txBody>
      </p:sp>
      <p:sp>
        <p:nvSpPr>
          <p:cNvPr id="69" name="Slide Number Placeholder 5">
            <a:extLst>
              <a:ext uri="{FF2B5EF4-FFF2-40B4-BE49-F238E27FC236}">
                <a16:creationId xmlns:a16="http://schemas.microsoft.com/office/drawing/2014/main" id="{B42F9B68-CDCF-F4BB-30C3-E5E58DFB3408}"/>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68</a:t>
            </a:fld>
            <a:endParaRPr lang="en-US" dirty="0">
              <a:solidFill>
                <a:srgbClr val="0055A0">
                  <a:tint val="75000"/>
                </a:srgbClr>
              </a:solidFill>
              <a:latin typeface="Arial"/>
            </a:endParaRPr>
          </a:p>
        </p:txBody>
      </p:sp>
    </p:spTree>
    <p:extLst>
      <p:ext uri="{BB962C8B-B14F-4D97-AF65-F5344CB8AC3E}">
        <p14:creationId xmlns:p14="http://schemas.microsoft.com/office/powerpoint/2010/main" val="45341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92CE2-228C-7B31-A883-01CE6BFB737A}"/>
              </a:ext>
            </a:extLst>
          </p:cNvPr>
          <p:cNvSpPr>
            <a:spLocks noGrp="1"/>
          </p:cNvSpPr>
          <p:nvPr>
            <p:ph type="title"/>
          </p:nvPr>
        </p:nvSpPr>
        <p:spPr/>
        <p:txBody>
          <a:bodyPr>
            <a:normAutofit/>
          </a:bodyPr>
          <a:lstStyle/>
          <a:p>
            <a:r>
              <a:rPr lang="en-US" dirty="0"/>
              <a:t>The need for energy</a:t>
            </a:r>
            <a:endParaRPr lang="en-CH" dirty="0"/>
          </a:p>
        </p:txBody>
      </p:sp>
      <p:sp>
        <p:nvSpPr>
          <p:cNvPr id="3" name="Content Placeholder 2">
            <a:extLst>
              <a:ext uri="{FF2B5EF4-FFF2-40B4-BE49-F238E27FC236}">
                <a16:creationId xmlns:a16="http://schemas.microsoft.com/office/drawing/2014/main" id="{2504E8B6-C0C0-FEB9-D334-17B98F2123B7}"/>
              </a:ext>
            </a:extLst>
          </p:cNvPr>
          <p:cNvSpPr>
            <a:spLocks noGrp="1"/>
          </p:cNvSpPr>
          <p:nvPr>
            <p:ph idx="1"/>
          </p:nvPr>
        </p:nvSpPr>
        <p:spPr>
          <a:xfrm>
            <a:off x="1649358" y="957482"/>
            <a:ext cx="4446642" cy="5035546"/>
          </a:xfrm>
        </p:spPr>
        <p:txBody>
          <a:bodyPr>
            <a:normAutofit fontScale="77500" lnSpcReduction="20000"/>
          </a:bodyPr>
          <a:lstStyle/>
          <a:p>
            <a:r>
              <a:rPr lang="en-US" dirty="0"/>
              <a:t>CERN uses today </a:t>
            </a:r>
            <a:r>
              <a:rPr lang="en-US" b="1" dirty="0"/>
              <a:t>1.3 </a:t>
            </a:r>
            <a:r>
              <a:rPr lang="en-US" b="1" dirty="0" err="1"/>
              <a:t>TWh</a:t>
            </a:r>
            <a:r>
              <a:rPr lang="en-US" b="1" dirty="0"/>
              <a:t> </a:t>
            </a:r>
            <a:r>
              <a:rPr lang="en-US" dirty="0"/>
              <a:t>per year of operation, with peak power consumption of </a:t>
            </a:r>
            <a:r>
              <a:rPr lang="en-US" b="1" dirty="0"/>
              <a:t>200 MW </a:t>
            </a:r>
            <a:r>
              <a:rPr lang="en-US" dirty="0"/>
              <a:t>(running accelerators and experiments), dropping to </a:t>
            </a:r>
            <a:r>
              <a:rPr lang="en-US" b="1" dirty="0"/>
              <a:t>80 MW</a:t>
            </a:r>
            <a:r>
              <a:rPr lang="en-US" dirty="0"/>
              <a:t> in winter (technical stop period)</a:t>
            </a:r>
          </a:p>
          <a:p>
            <a:r>
              <a:rPr lang="en-US" dirty="0"/>
              <a:t>Electric power is drawn directly from the French 400 kV distribution, and presently supplied under agreed conditions and cost</a:t>
            </a:r>
          </a:p>
          <a:p>
            <a:r>
              <a:rPr lang="en-US" b="1" dirty="0">
                <a:solidFill>
                  <a:srgbClr val="FF0000"/>
                </a:solidFill>
              </a:rPr>
              <a:t>Supply cost, chain and risk </a:t>
            </a:r>
            <a:r>
              <a:rPr lang="en-US" dirty="0"/>
              <a:t>are obvious concerns for the present and future of the laboratory</a:t>
            </a:r>
          </a:p>
        </p:txBody>
      </p:sp>
      <p:sp>
        <p:nvSpPr>
          <p:cNvPr id="6" name="Slide Number Placeholder 5">
            <a:extLst>
              <a:ext uri="{FF2B5EF4-FFF2-40B4-BE49-F238E27FC236}">
                <a16:creationId xmlns:a16="http://schemas.microsoft.com/office/drawing/2014/main" id="{FD0B0D92-3F56-DD7D-AD4C-67EC0E7B6D39}"/>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69</a:t>
            </a:fld>
            <a:endParaRPr lang="en-US">
              <a:solidFill>
                <a:srgbClr val="0055A0">
                  <a:tint val="75000"/>
                </a:srgbClr>
              </a:solidFill>
              <a:latin typeface="Arial"/>
            </a:endParaRPr>
          </a:p>
        </p:txBody>
      </p:sp>
      <p:pic>
        <p:nvPicPr>
          <p:cNvPr id="7" name="Picture 6" descr="Graphical user interface&#10;&#10;Description automatically generated">
            <a:extLst>
              <a:ext uri="{FF2B5EF4-FFF2-40B4-BE49-F238E27FC236}">
                <a16:creationId xmlns:a16="http://schemas.microsoft.com/office/drawing/2014/main" id="{3F906E27-881A-859B-18DD-9A16E3F82A9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07208" y="2718819"/>
            <a:ext cx="4351264" cy="3276000"/>
          </a:xfrm>
          <a:prstGeom prst="rect">
            <a:avLst/>
          </a:prstGeom>
        </p:spPr>
      </p:pic>
      <p:pic>
        <p:nvPicPr>
          <p:cNvPr id="9" name="Picture 8" descr="Chart&#10;&#10;Description automatically generated">
            <a:extLst>
              <a:ext uri="{FF2B5EF4-FFF2-40B4-BE49-F238E27FC236}">
                <a16:creationId xmlns:a16="http://schemas.microsoft.com/office/drawing/2014/main" id="{32F23BCE-0796-A08A-EF44-99F62799CD7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99977" y="1019266"/>
            <a:ext cx="2142666" cy="1620000"/>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CF1132E1-C356-559E-E432-0303A839B028}"/>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07209" y="1019266"/>
            <a:ext cx="2160000" cy="1620000"/>
          </a:xfrm>
          <a:prstGeom prst="rect">
            <a:avLst/>
          </a:prstGeom>
        </p:spPr>
      </p:pic>
    </p:spTree>
    <p:extLst>
      <p:ext uri="{BB962C8B-B14F-4D97-AF65-F5344CB8AC3E}">
        <p14:creationId xmlns:p14="http://schemas.microsoft.com/office/powerpoint/2010/main" val="672357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F11C327-DAA5-DAA1-B308-67CF2A14459F}"/>
              </a:ext>
            </a:extLst>
          </p:cNvPr>
          <p:cNvPicPr>
            <a:picLocks noChangeAspect="1"/>
          </p:cNvPicPr>
          <p:nvPr/>
        </p:nvPicPr>
        <p:blipFill>
          <a:blip r:embed="rId2"/>
          <a:stretch>
            <a:fillRect/>
          </a:stretch>
        </p:blipFill>
        <p:spPr>
          <a:xfrm>
            <a:off x="0" y="891307"/>
            <a:ext cx="6194108" cy="5280660"/>
          </a:xfrm>
          <a:prstGeom prst="rect">
            <a:avLst/>
          </a:prstGeom>
        </p:spPr>
      </p:pic>
      <p:pic>
        <p:nvPicPr>
          <p:cNvPr id="15" name="Picture 14">
            <a:extLst>
              <a:ext uri="{FF2B5EF4-FFF2-40B4-BE49-F238E27FC236}">
                <a16:creationId xmlns:a16="http://schemas.microsoft.com/office/drawing/2014/main" id="{2FC2EBAD-1DE4-27A3-D177-20E83FDB2E53}"/>
              </a:ext>
            </a:extLst>
          </p:cNvPr>
          <p:cNvPicPr>
            <a:picLocks noChangeAspect="1"/>
          </p:cNvPicPr>
          <p:nvPr/>
        </p:nvPicPr>
        <p:blipFill>
          <a:blip r:embed="rId3"/>
          <a:stretch>
            <a:fillRect/>
          </a:stretch>
        </p:blipFill>
        <p:spPr>
          <a:xfrm>
            <a:off x="6004560" y="914643"/>
            <a:ext cx="6187440" cy="5233988"/>
          </a:xfrm>
          <a:prstGeom prst="rect">
            <a:avLst/>
          </a:prstGeom>
        </p:spPr>
      </p:pic>
      <p:sp>
        <p:nvSpPr>
          <p:cNvPr id="16" name="TextBox 15">
            <a:extLst>
              <a:ext uri="{FF2B5EF4-FFF2-40B4-BE49-F238E27FC236}">
                <a16:creationId xmlns:a16="http://schemas.microsoft.com/office/drawing/2014/main" id="{CFAA23A5-271A-BDAF-3673-35337B4628E7}"/>
              </a:ext>
            </a:extLst>
          </p:cNvPr>
          <p:cNvSpPr txBox="1"/>
          <p:nvPr/>
        </p:nvSpPr>
        <p:spPr>
          <a:xfrm>
            <a:off x="2328959" y="6210027"/>
            <a:ext cx="153619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 Hoop Stress</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471FFC7E-FBD9-A1DD-7C7D-945179FFB4D9}"/>
              </a:ext>
            </a:extLst>
          </p:cNvPr>
          <p:cNvSpPr txBox="1"/>
          <p:nvPr/>
        </p:nvSpPr>
        <p:spPr>
          <a:xfrm>
            <a:off x="8145904" y="6210027"/>
            <a:ext cx="19047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 Axial Stress [Pa]</a:t>
            </a:r>
            <a:endParaRPr kumimoji="0" lang="en-IE"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C7D91468-BE89-D3E1-FA6A-0E52DE25781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18F8E-E442-4454-B110-A7545E23EB4C}" type="slidenum">
              <a:rPr kumimoji="0" lang="en-I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IE"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D9B57850-2BF7-8753-D84D-0AAFB017ED6B}"/>
              </a:ext>
            </a:extLst>
          </p:cNvPr>
          <p:cNvSpPr txBox="1"/>
          <p:nvPr/>
        </p:nvSpPr>
        <p:spPr>
          <a:xfrm>
            <a:off x="0" y="2012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 </a:t>
            </a:r>
            <a:r>
              <a:rPr lang="en-US" sz="3200" b="1" dirty="0">
                <a:solidFill>
                  <a:prstClr val="black"/>
                </a:solidFill>
                <a:latin typeface="Calibri" panose="020F0502020204030204"/>
              </a:rPr>
              <a:t>Jacket Stresses</a:t>
            </a:r>
            <a:endPar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06350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Chart, line chart, scatter chart&#10;&#10;Description automatically generated">
            <a:extLst>
              <a:ext uri="{FF2B5EF4-FFF2-40B4-BE49-F238E27FC236}">
                <a16:creationId xmlns:a16="http://schemas.microsoft.com/office/drawing/2014/main" id="{C7AB2B6F-F0E5-E7EA-6E37-FD0596291ED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52598" y="757174"/>
            <a:ext cx="8829261" cy="5400000"/>
          </a:xfrm>
          <a:prstGeom prst="rect">
            <a:avLst/>
          </a:prstGeom>
        </p:spPr>
      </p:pic>
      <p:cxnSp>
        <p:nvCxnSpPr>
          <p:cNvPr id="51" name="Straight Connector 50">
            <a:extLst>
              <a:ext uri="{FF2B5EF4-FFF2-40B4-BE49-F238E27FC236}">
                <a16:creationId xmlns:a16="http://schemas.microsoft.com/office/drawing/2014/main" id="{A99C71BF-6403-B7BF-3503-2BE40F31E0A5}"/>
              </a:ext>
            </a:extLst>
          </p:cNvPr>
          <p:cNvCxnSpPr>
            <a:cxnSpLocks/>
          </p:cNvCxnSpPr>
          <p:nvPr/>
        </p:nvCxnSpPr>
        <p:spPr>
          <a:xfrm>
            <a:off x="8462435" y="4387604"/>
            <a:ext cx="0" cy="900000"/>
          </a:xfrm>
          <a:prstGeom prst="line">
            <a:avLst/>
          </a:prstGeom>
          <a:ln w="12700">
            <a:solidFill>
              <a:srgbClr val="7030A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6F9D3C6E-718C-59F0-CCC8-4D9CEF5BE7EF}"/>
              </a:ext>
            </a:extLst>
          </p:cNvPr>
          <p:cNvCxnSpPr>
            <a:cxnSpLocks/>
          </p:cNvCxnSpPr>
          <p:nvPr/>
        </p:nvCxnSpPr>
        <p:spPr>
          <a:xfrm>
            <a:off x="4720326" y="2392070"/>
            <a:ext cx="0" cy="2897677"/>
          </a:xfrm>
          <a:prstGeom prst="line">
            <a:avLst/>
          </a:prstGeom>
          <a:ln w="1270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DA0D3817-400A-726A-A5D4-AECFD008465C}"/>
              </a:ext>
            </a:extLst>
          </p:cNvPr>
          <p:cNvCxnSpPr>
            <a:cxnSpLocks/>
          </p:cNvCxnSpPr>
          <p:nvPr/>
        </p:nvCxnSpPr>
        <p:spPr>
          <a:xfrm>
            <a:off x="3657395" y="1849222"/>
            <a:ext cx="0" cy="342000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E1F92CE2-228C-7B31-A883-01CE6BFB737A}"/>
              </a:ext>
            </a:extLst>
          </p:cNvPr>
          <p:cNvSpPr>
            <a:spLocks noGrp="1"/>
          </p:cNvSpPr>
          <p:nvPr>
            <p:ph type="title"/>
          </p:nvPr>
        </p:nvSpPr>
        <p:spPr/>
        <p:txBody>
          <a:bodyPr/>
          <a:lstStyle/>
          <a:p>
            <a:r>
              <a:rPr lang="en-US" dirty="0"/>
              <a:t>Energy efficient cryogenics</a:t>
            </a:r>
            <a:endParaRPr lang="en-CH" dirty="0"/>
          </a:p>
        </p:txBody>
      </p:sp>
      <p:sp>
        <p:nvSpPr>
          <p:cNvPr id="6" name="Slide Number Placeholder 5">
            <a:extLst>
              <a:ext uri="{FF2B5EF4-FFF2-40B4-BE49-F238E27FC236}">
                <a16:creationId xmlns:a16="http://schemas.microsoft.com/office/drawing/2014/main" id="{FD0B0D92-3F56-DD7D-AD4C-67EC0E7B6D39}"/>
              </a:ext>
            </a:extLst>
          </p:cNvPr>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70</a:t>
            </a:fld>
            <a:endParaRPr lang="en-US" dirty="0">
              <a:solidFill>
                <a:srgbClr val="0055A0">
                  <a:tint val="75000"/>
                </a:srgbClr>
              </a:solidFill>
              <a:latin typeface="Arial"/>
            </a:endParaRPr>
          </a:p>
        </p:txBody>
      </p:sp>
      <p:grpSp>
        <p:nvGrpSpPr>
          <p:cNvPr id="8" name="Group 7">
            <a:extLst>
              <a:ext uri="{FF2B5EF4-FFF2-40B4-BE49-F238E27FC236}">
                <a16:creationId xmlns:a16="http://schemas.microsoft.com/office/drawing/2014/main" id="{D875C19D-AC22-3988-2900-4356637DC953}"/>
              </a:ext>
            </a:extLst>
          </p:cNvPr>
          <p:cNvGrpSpPr/>
          <p:nvPr/>
        </p:nvGrpSpPr>
        <p:grpSpPr>
          <a:xfrm>
            <a:off x="8065213" y="3118454"/>
            <a:ext cx="2381590" cy="1372758"/>
            <a:chOff x="6541213" y="3118454"/>
            <a:chExt cx="2381590" cy="1372758"/>
          </a:xfrm>
        </p:grpSpPr>
        <p:sp>
          <p:nvSpPr>
            <p:cNvPr id="26" name="Freeform 25">
              <a:extLst>
                <a:ext uri="{FF2B5EF4-FFF2-40B4-BE49-F238E27FC236}">
                  <a16:creationId xmlns:a16="http://schemas.microsoft.com/office/drawing/2014/main" id="{15E49B8E-2BF2-8E74-421A-C3091316B63B}"/>
                </a:ext>
              </a:extLst>
            </p:cNvPr>
            <p:cNvSpPr/>
            <p:nvPr/>
          </p:nvSpPr>
          <p:spPr>
            <a:xfrm>
              <a:off x="6724250" y="3806374"/>
              <a:ext cx="367021" cy="684838"/>
            </a:xfrm>
            <a:custGeom>
              <a:avLst/>
              <a:gdLst>
                <a:gd name="connsiteX0" fmla="*/ 13447 w 1438835"/>
                <a:gd name="connsiteY0" fmla="*/ 564777 h 1317812"/>
                <a:gd name="connsiteX1" fmla="*/ 1438835 w 1438835"/>
                <a:gd name="connsiteY1" fmla="*/ 1317812 h 1317812"/>
                <a:gd name="connsiteX2" fmla="*/ 1438835 w 1438835"/>
                <a:gd name="connsiteY2" fmla="*/ 13447 h 1317812"/>
                <a:gd name="connsiteX3" fmla="*/ 0 w 1438835"/>
                <a:gd name="connsiteY3" fmla="*/ 0 h 1317812"/>
                <a:gd name="connsiteX4" fmla="*/ 13447 w 1438835"/>
                <a:gd name="connsiteY4" fmla="*/ 564777 h 1317812"/>
                <a:gd name="connsiteX0" fmla="*/ 747 w 1438835"/>
                <a:gd name="connsiteY0" fmla="*/ 571127 h 1317812"/>
                <a:gd name="connsiteX1" fmla="*/ 1438835 w 1438835"/>
                <a:gd name="connsiteY1" fmla="*/ 1317812 h 1317812"/>
                <a:gd name="connsiteX2" fmla="*/ 1438835 w 1438835"/>
                <a:gd name="connsiteY2" fmla="*/ 13447 h 1317812"/>
                <a:gd name="connsiteX3" fmla="*/ 0 w 1438835"/>
                <a:gd name="connsiteY3" fmla="*/ 0 h 1317812"/>
                <a:gd name="connsiteX4" fmla="*/ 747 w 1438835"/>
                <a:gd name="connsiteY4" fmla="*/ 571127 h 1317812"/>
                <a:gd name="connsiteX0" fmla="*/ 747 w 1451535"/>
                <a:gd name="connsiteY0" fmla="*/ 571127 h 1317812"/>
                <a:gd name="connsiteX1" fmla="*/ 1438835 w 1451535"/>
                <a:gd name="connsiteY1" fmla="*/ 1317812 h 1317812"/>
                <a:gd name="connsiteX2" fmla="*/ 1451535 w 1451535"/>
                <a:gd name="connsiteY2" fmla="*/ 13447 h 1317812"/>
                <a:gd name="connsiteX3" fmla="*/ 0 w 1451535"/>
                <a:gd name="connsiteY3" fmla="*/ 0 h 1317812"/>
                <a:gd name="connsiteX4" fmla="*/ 747 w 1451535"/>
                <a:gd name="connsiteY4" fmla="*/ 571127 h 1317812"/>
                <a:gd name="connsiteX0" fmla="*/ 747 w 1448360"/>
                <a:gd name="connsiteY0" fmla="*/ 571127 h 1317812"/>
                <a:gd name="connsiteX1" fmla="*/ 1438835 w 1448360"/>
                <a:gd name="connsiteY1" fmla="*/ 1317812 h 1317812"/>
                <a:gd name="connsiteX2" fmla="*/ 1448360 w 1448360"/>
                <a:gd name="connsiteY2" fmla="*/ 7097 h 1317812"/>
                <a:gd name="connsiteX3" fmla="*/ 0 w 1448360"/>
                <a:gd name="connsiteY3" fmla="*/ 0 h 1317812"/>
                <a:gd name="connsiteX4" fmla="*/ 747 w 1448360"/>
                <a:gd name="connsiteY4" fmla="*/ 571127 h 1317812"/>
                <a:gd name="connsiteX0" fmla="*/ 747 w 1448360"/>
                <a:gd name="connsiteY0" fmla="*/ 571127 h 1317812"/>
                <a:gd name="connsiteX1" fmla="*/ 1438835 w 1448360"/>
                <a:gd name="connsiteY1" fmla="*/ 1317812 h 1317812"/>
                <a:gd name="connsiteX2" fmla="*/ 1448360 w 1448360"/>
                <a:gd name="connsiteY2" fmla="*/ 747 h 1317812"/>
                <a:gd name="connsiteX3" fmla="*/ 0 w 1448360"/>
                <a:gd name="connsiteY3" fmla="*/ 0 h 1317812"/>
                <a:gd name="connsiteX4" fmla="*/ 747 w 1448360"/>
                <a:gd name="connsiteY4" fmla="*/ 571127 h 1317812"/>
                <a:gd name="connsiteX0" fmla="*/ 746 w 1448360"/>
                <a:gd name="connsiteY0" fmla="*/ 630508 h 1317812"/>
                <a:gd name="connsiteX1" fmla="*/ 1438835 w 1448360"/>
                <a:gd name="connsiteY1" fmla="*/ 1317812 h 1317812"/>
                <a:gd name="connsiteX2" fmla="*/ 1448360 w 1448360"/>
                <a:gd name="connsiteY2" fmla="*/ 747 h 1317812"/>
                <a:gd name="connsiteX3" fmla="*/ 0 w 1448360"/>
                <a:gd name="connsiteY3" fmla="*/ 0 h 1317812"/>
                <a:gd name="connsiteX4" fmla="*/ 746 w 1448360"/>
                <a:gd name="connsiteY4" fmla="*/ 630508 h 1317812"/>
                <a:gd name="connsiteX0" fmla="*/ 746 w 1448360"/>
                <a:gd name="connsiteY0" fmla="*/ 603517 h 1317812"/>
                <a:gd name="connsiteX1" fmla="*/ 1438835 w 1448360"/>
                <a:gd name="connsiteY1" fmla="*/ 1317812 h 1317812"/>
                <a:gd name="connsiteX2" fmla="*/ 1448360 w 1448360"/>
                <a:gd name="connsiteY2" fmla="*/ 747 h 1317812"/>
                <a:gd name="connsiteX3" fmla="*/ 0 w 1448360"/>
                <a:gd name="connsiteY3" fmla="*/ 0 h 1317812"/>
                <a:gd name="connsiteX4" fmla="*/ 746 w 1448360"/>
                <a:gd name="connsiteY4" fmla="*/ 603517 h 1317812"/>
                <a:gd name="connsiteX0" fmla="*/ 746 w 1448360"/>
                <a:gd name="connsiteY0" fmla="*/ 603517 h 1317812"/>
                <a:gd name="connsiteX1" fmla="*/ 646280 w 1448360"/>
                <a:gd name="connsiteY1" fmla="*/ 902268 h 1317812"/>
                <a:gd name="connsiteX2" fmla="*/ 1438835 w 1448360"/>
                <a:gd name="connsiteY2" fmla="*/ 1317812 h 1317812"/>
                <a:gd name="connsiteX3" fmla="*/ 1448360 w 1448360"/>
                <a:gd name="connsiteY3" fmla="*/ 747 h 1317812"/>
                <a:gd name="connsiteX4" fmla="*/ 0 w 1448360"/>
                <a:gd name="connsiteY4" fmla="*/ 0 h 1317812"/>
                <a:gd name="connsiteX5" fmla="*/ 746 w 1448360"/>
                <a:gd name="connsiteY5" fmla="*/ 603517 h 1317812"/>
                <a:gd name="connsiteX0" fmla="*/ 746 w 1448360"/>
                <a:gd name="connsiteY0" fmla="*/ 603517 h 1317812"/>
                <a:gd name="connsiteX1" fmla="*/ 667624 w 1448360"/>
                <a:gd name="connsiteY1" fmla="*/ 918463 h 1317812"/>
                <a:gd name="connsiteX2" fmla="*/ 1438835 w 1448360"/>
                <a:gd name="connsiteY2" fmla="*/ 1317812 h 1317812"/>
                <a:gd name="connsiteX3" fmla="*/ 1448360 w 1448360"/>
                <a:gd name="connsiteY3" fmla="*/ 747 h 1317812"/>
                <a:gd name="connsiteX4" fmla="*/ 0 w 1448360"/>
                <a:gd name="connsiteY4" fmla="*/ 0 h 1317812"/>
                <a:gd name="connsiteX5" fmla="*/ 746 w 1448360"/>
                <a:gd name="connsiteY5" fmla="*/ 603517 h 1317812"/>
                <a:gd name="connsiteX0" fmla="*/ 9204 w 1448360"/>
                <a:gd name="connsiteY0" fmla="*/ 689888 h 1317812"/>
                <a:gd name="connsiteX1" fmla="*/ 667624 w 1448360"/>
                <a:gd name="connsiteY1" fmla="*/ 918463 h 1317812"/>
                <a:gd name="connsiteX2" fmla="*/ 1438835 w 1448360"/>
                <a:gd name="connsiteY2" fmla="*/ 1317812 h 1317812"/>
                <a:gd name="connsiteX3" fmla="*/ 1448360 w 1448360"/>
                <a:gd name="connsiteY3" fmla="*/ 747 h 1317812"/>
                <a:gd name="connsiteX4" fmla="*/ 0 w 1448360"/>
                <a:gd name="connsiteY4" fmla="*/ 0 h 1317812"/>
                <a:gd name="connsiteX5" fmla="*/ 9204 w 1448360"/>
                <a:gd name="connsiteY5" fmla="*/ 689888 h 1317812"/>
                <a:gd name="connsiteX0" fmla="*/ 9204 w 1448360"/>
                <a:gd name="connsiteY0" fmla="*/ 689888 h 1317812"/>
                <a:gd name="connsiteX1" fmla="*/ 659165 w 1448360"/>
                <a:gd name="connsiteY1" fmla="*/ 950852 h 1317812"/>
                <a:gd name="connsiteX2" fmla="*/ 1438835 w 1448360"/>
                <a:gd name="connsiteY2" fmla="*/ 1317812 h 1317812"/>
                <a:gd name="connsiteX3" fmla="*/ 1448360 w 1448360"/>
                <a:gd name="connsiteY3" fmla="*/ 747 h 1317812"/>
                <a:gd name="connsiteX4" fmla="*/ 0 w 1448360"/>
                <a:gd name="connsiteY4" fmla="*/ 0 h 1317812"/>
                <a:gd name="connsiteX5" fmla="*/ 9204 w 1448360"/>
                <a:gd name="connsiteY5" fmla="*/ 689888 h 1317812"/>
                <a:gd name="connsiteX0" fmla="*/ 9204 w 1448360"/>
                <a:gd name="connsiteY0" fmla="*/ 689888 h 1285423"/>
                <a:gd name="connsiteX1" fmla="*/ 659165 w 1448360"/>
                <a:gd name="connsiteY1" fmla="*/ 950852 h 1285423"/>
                <a:gd name="connsiteX2" fmla="*/ 1438836 w 1448360"/>
                <a:gd name="connsiteY2" fmla="*/ 1285423 h 1285423"/>
                <a:gd name="connsiteX3" fmla="*/ 1448360 w 1448360"/>
                <a:gd name="connsiteY3" fmla="*/ 747 h 1285423"/>
                <a:gd name="connsiteX4" fmla="*/ 0 w 1448360"/>
                <a:gd name="connsiteY4" fmla="*/ 0 h 1285423"/>
                <a:gd name="connsiteX5" fmla="*/ 9204 w 1448360"/>
                <a:gd name="connsiteY5" fmla="*/ 689888 h 1285423"/>
                <a:gd name="connsiteX0" fmla="*/ 23 w 1449752"/>
                <a:gd name="connsiteY0" fmla="*/ 756054 h 1285423"/>
                <a:gd name="connsiteX1" fmla="*/ 660557 w 1449752"/>
                <a:gd name="connsiteY1" fmla="*/ 950852 h 1285423"/>
                <a:gd name="connsiteX2" fmla="*/ 1440228 w 1449752"/>
                <a:gd name="connsiteY2" fmla="*/ 1285423 h 1285423"/>
                <a:gd name="connsiteX3" fmla="*/ 1449752 w 1449752"/>
                <a:gd name="connsiteY3" fmla="*/ 747 h 1285423"/>
                <a:gd name="connsiteX4" fmla="*/ 1392 w 1449752"/>
                <a:gd name="connsiteY4" fmla="*/ 0 h 1285423"/>
                <a:gd name="connsiteX5" fmla="*/ 23 w 1449752"/>
                <a:gd name="connsiteY5" fmla="*/ 756054 h 1285423"/>
                <a:gd name="connsiteX0" fmla="*/ 23 w 1449752"/>
                <a:gd name="connsiteY0" fmla="*/ 756054 h 1285423"/>
                <a:gd name="connsiteX1" fmla="*/ 660557 w 1449752"/>
                <a:gd name="connsiteY1" fmla="*/ 1004989 h 1285423"/>
                <a:gd name="connsiteX2" fmla="*/ 1440228 w 1449752"/>
                <a:gd name="connsiteY2" fmla="*/ 1285423 h 1285423"/>
                <a:gd name="connsiteX3" fmla="*/ 1449752 w 1449752"/>
                <a:gd name="connsiteY3" fmla="*/ 747 h 1285423"/>
                <a:gd name="connsiteX4" fmla="*/ 1392 w 1449752"/>
                <a:gd name="connsiteY4" fmla="*/ 0 h 1285423"/>
                <a:gd name="connsiteX5" fmla="*/ 23 w 1449752"/>
                <a:gd name="connsiteY5" fmla="*/ 756054 h 1285423"/>
                <a:gd name="connsiteX0" fmla="*/ 4 w 1462416"/>
                <a:gd name="connsiteY0" fmla="*/ 834251 h 1285423"/>
                <a:gd name="connsiteX1" fmla="*/ 673221 w 1462416"/>
                <a:gd name="connsiteY1" fmla="*/ 1004989 h 1285423"/>
                <a:gd name="connsiteX2" fmla="*/ 1452892 w 1462416"/>
                <a:gd name="connsiteY2" fmla="*/ 1285423 h 1285423"/>
                <a:gd name="connsiteX3" fmla="*/ 1462416 w 1462416"/>
                <a:gd name="connsiteY3" fmla="*/ 747 h 1285423"/>
                <a:gd name="connsiteX4" fmla="*/ 14056 w 1462416"/>
                <a:gd name="connsiteY4" fmla="*/ 0 h 1285423"/>
                <a:gd name="connsiteX5" fmla="*/ 4 w 1462416"/>
                <a:gd name="connsiteY5" fmla="*/ 834251 h 1285423"/>
                <a:gd name="connsiteX0" fmla="*/ 4 w 1462416"/>
                <a:gd name="connsiteY0" fmla="*/ 834251 h 1285423"/>
                <a:gd name="connsiteX1" fmla="*/ 635167 w 1462416"/>
                <a:gd name="connsiteY1" fmla="*/ 1047095 h 1285423"/>
                <a:gd name="connsiteX2" fmla="*/ 1452892 w 1462416"/>
                <a:gd name="connsiteY2" fmla="*/ 1285423 h 1285423"/>
                <a:gd name="connsiteX3" fmla="*/ 1462416 w 1462416"/>
                <a:gd name="connsiteY3" fmla="*/ 747 h 1285423"/>
                <a:gd name="connsiteX4" fmla="*/ 14056 w 1462416"/>
                <a:gd name="connsiteY4" fmla="*/ 0 h 1285423"/>
                <a:gd name="connsiteX5" fmla="*/ 4 w 1462416"/>
                <a:gd name="connsiteY5" fmla="*/ 834251 h 1285423"/>
                <a:gd name="connsiteX0" fmla="*/ 4 w 1466235"/>
                <a:gd name="connsiteY0" fmla="*/ 834251 h 1297453"/>
                <a:gd name="connsiteX1" fmla="*/ 635167 w 1466235"/>
                <a:gd name="connsiteY1" fmla="*/ 1047095 h 1297453"/>
                <a:gd name="connsiteX2" fmla="*/ 1465576 w 1466235"/>
                <a:gd name="connsiteY2" fmla="*/ 1297453 h 1297453"/>
                <a:gd name="connsiteX3" fmla="*/ 1462416 w 1466235"/>
                <a:gd name="connsiteY3" fmla="*/ 747 h 1297453"/>
                <a:gd name="connsiteX4" fmla="*/ 14056 w 1466235"/>
                <a:gd name="connsiteY4" fmla="*/ 0 h 1297453"/>
                <a:gd name="connsiteX5" fmla="*/ 4 w 1466235"/>
                <a:gd name="connsiteY5" fmla="*/ 834251 h 129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6235" h="1297453">
                  <a:moveTo>
                    <a:pt x="4" y="834251"/>
                  </a:moveTo>
                  <a:cubicBezTo>
                    <a:pt x="193837" y="928436"/>
                    <a:pt x="441334" y="952910"/>
                    <a:pt x="635167" y="1047095"/>
                  </a:cubicBezTo>
                  <a:lnTo>
                    <a:pt x="1465576" y="1297453"/>
                  </a:lnTo>
                  <a:cubicBezTo>
                    <a:pt x="1468751" y="869228"/>
                    <a:pt x="1459241" y="428972"/>
                    <a:pt x="1462416" y="747"/>
                  </a:cubicBezTo>
                  <a:lnTo>
                    <a:pt x="14056" y="0"/>
                  </a:lnTo>
                  <a:cubicBezTo>
                    <a:pt x="14305" y="210169"/>
                    <a:pt x="-245" y="624082"/>
                    <a:pt x="4" y="834251"/>
                  </a:cubicBezTo>
                  <a:close/>
                </a:path>
              </a:pathLst>
            </a:custGeom>
            <a:gradFill flip="none" rotWithShape="1">
              <a:gsLst>
                <a:gs pos="51000">
                  <a:srgbClr val="7030A0"/>
                </a:gs>
                <a:gs pos="0">
                  <a:schemeClr val="accent1">
                    <a:shade val="63000"/>
                    <a:satMod val="160000"/>
                    <a:alpha val="41000"/>
                  </a:schemeClr>
                </a:gs>
                <a:gs pos="100000">
                  <a:srgbClr val="7030A0"/>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27" name="TextBox 26">
              <a:extLst>
                <a:ext uri="{FF2B5EF4-FFF2-40B4-BE49-F238E27FC236}">
                  <a16:creationId xmlns:a16="http://schemas.microsoft.com/office/drawing/2014/main" id="{61E3F44E-9FAE-0414-8340-31BF1E98BA70}"/>
                </a:ext>
              </a:extLst>
            </p:cNvPr>
            <p:cNvSpPr txBox="1"/>
            <p:nvPr/>
          </p:nvSpPr>
          <p:spPr>
            <a:xfrm>
              <a:off x="6541213" y="3118454"/>
              <a:ext cx="2381590" cy="646331"/>
            </a:xfrm>
            <a:prstGeom prst="rect">
              <a:avLst/>
            </a:prstGeom>
            <a:noFill/>
          </p:spPr>
          <p:txBody>
            <a:bodyPr wrap="square" rtlCol="0">
              <a:spAutoFit/>
            </a:bodyPr>
            <a:lstStyle/>
            <a:p>
              <a:r>
                <a:rPr lang="en-US" dirty="0">
                  <a:solidFill>
                    <a:srgbClr val="7030A0"/>
                  </a:solidFill>
                  <a:latin typeface="Arial"/>
                </a:rPr>
                <a:t>The 60…80 K range would be a dream…</a:t>
              </a:r>
              <a:endParaRPr lang="en-CH" dirty="0">
                <a:solidFill>
                  <a:srgbClr val="7030A0"/>
                </a:solidFill>
                <a:latin typeface="Arial"/>
              </a:endParaRPr>
            </a:p>
          </p:txBody>
        </p:sp>
      </p:grpSp>
      <p:grpSp>
        <p:nvGrpSpPr>
          <p:cNvPr id="3" name="Group 2">
            <a:extLst>
              <a:ext uri="{FF2B5EF4-FFF2-40B4-BE49-F238E27FC236}">
                <a16:creationId xmlns:a16="http://schemas.microsoft.com/office/drawing/2014/main" id="{8773B20A-A74F-847F-55BF-1E8C9AAC7C70}"/>
              </a:ext>
            </a:extLst>
          </p:cNvPr>
          <p:cNvGrpSpPr/>
          <p:nvPr/>
        </p:nvGrpSpPr>
        <p:grpSpPr>
          <a:xfrm>
            <a:off x="2774606" y="854729"/>
            <a:ext cx="1087084" cy="1109836"/>
            <a:chOff x="1250606" y="854729"/>
            <a:chExt cx="1087084" cy="1109836"/>
          </a:xfrm>
        </p:grpSpPr>
        <p:sp>
          <p:nvSpPr>
            <p:cNvPr id="14" name="Freeform 13">
              <a:extLst>
                <a:ext uri="{FF2B5EF4-FFF2-40B4-BE49-F238E27FC236}">
                  <a16:creationId xmlns:a16="http://schemas.microsoft.com/office/drawing/2014/main" id="{61FF0F45-9301-8D79-B7A4-0599B0C07B57}"/>
                </a:ext>
              </a:extLst>
            </p:cNvPr>
            <p:cNvSpPr/>
            <p:nvPr/>
          </p:nvSpPr>
          <p:spPr>
            <a:xfrm>
              <a:off x="1998618" y="1514475"/>
              <a:ext cx="269554" cy="417806"/>
            </a:xfrm>
            <a:custGeom>
              <a:avLst/>
              <a:gdLst>
                <a:gd name="connsiteX0" fmla="*/ 0 w 267129"/>
                <a:gd name="connsiteY0" fmla="*/ 318499 h 452063"/>
                <a:gd name="connsiteX1" fmla="*/ 267129 w 267129"/>
                <a:gd name="connsiteY1" fmla="*/ 452063 h 452063"/>
                <a:gd name="connsiteX2" fmla="*/ 256854 w 267129"/>
                <a:gd name="connsiteY2" fmla="*/ 0 h 452063"/>
                <a:gd name="connsiteX3" fmla="*/ 10275 w 267129"/>
                <a:gd name="connsiteY3" fmla="*/ 0 h 452063"/>
                <a:gd name="connsiteX4" fmla="*/ 0 w 267129"/>
                <a:gd name="connsiteY4" fmla="*/ 318499 h 452063"/>
                <a:gd name="connsiteX0" fmla="*/ 2425 w 269554"/>
                <a:gd name="connsiteY0" fmla="*/ 318499 h 452063"/>
                <a:gd name="connsiteX1" fmla="*/ 269554 w 269554"/>
                <a:gd name="connsiteY1" fmla="*/ 452063 h 452063"/>
                <a:gd name="connsiteX2" fmla="*/ 259279 w 269554"/>
                <a:gd name="connsiteY2" fmla="*/ 0 h 452063"/>
                <a:gd name="connsiteX3" fmla="*/ 0 w 269554"/>
                <a:gd name="connsiteY3" fmla="*/ 3175 h 452063"/>
                <a:gd name="connsiteX4" fmla="*/ 2425 w 269554"/>
                <a:gd name="connsiteY4" fmla="*/ 318499 h 452063"/>
                <a:gd name="connsiteX0" fmla="*/ 2425 w 269554"/>
                <a:gd name="connsiteY0" fmla="*/ 315324 h 448888"/>
                <a:gd name="connsiteX1" fmla="*/ 269554 w 269554"/>
                <a:gd name="connsiteY1" fmla="*/ 448888 h 448888"/>
                <a:gd name="connsiteX2" fmla="*/ 265629 w 269554"/>
                <a:gd name="connsiteY2" fmla="*/ 3175 h 448888"/>
                <a:gd name="connsiteX3" fmla="*/ 0 w 269554"/>
                <a:gd name="connsiteY3" fmla="*/ 0 h 448888"/>
                <a:gd name="connsiteX4" fmla="*/ 2425 w 269554"/>
                <a:gd name="connsiteY4" fmla="*/ 315324 h 448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54" h="448888">
                  <a:moveTo>
                    <a:pt x="2425" y="315324"/>
                  </a:moveTo>
                  <a:lnTo>
                    <a:pt x="269554" y="448888"/>
                  </a:lnTo>
                  <a:cubicBezTo>
                    <a:pt x="268246" y="300317"/>
                    <a:pt x="266937" y="151746"/>
                    <a:pt x="265629" y="3175"/>
                  </a:cubicBezTo>
                  <a:lnTo>
                    <a:pt x="0" y="0"/>
                  </a:lnTo>
                  <a:cubicBezTo>
                    <a:pt x="808" y="105108"/>
                    <a:pt x="1617" y="210216"/>
                    <a:pt x="2425" y="315324"/>
                  </a:cubicBezTo>
                  <a:close/>
                </a:path>
              </a:pathLst>
            </a:custGeom>
            <a:solidFill>
              <a:schemeClr val="tx2">
                <a:alpha val="26109"/>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16" name="TextBox 15">
              <a:extLst>
                <a:ext uri="{FF2B5EF4-FFF2-40B4-BE49-F238E27FC236}">
                  <a16:creationId xmlns:a16="http://schemas.microsoft.com/office/drawing/2014/main" id="{5C454F97-A771-EEC5-2FFF-6829208FD604}"/>
                </a:ext>
              </a:extLst>
            </p:cNvPr>
            <p:cNvSpPr txBox="1"/>
            <p:nvPr/>
          </p:nvSpPr>
          <p:spPr>
            <a:xfrm>
              <a:off x="1250606" y="1318234"/>
              <a:ext cx="813043" cy="646331"/>
            </a:xfrm>
            <a:prstGeom prst="rect">
              <a:avLst/>
            </a:prstGeom>
            <a:noFill/>
          </p:spPr>
          <p:txBody>
            <a:bodyPr wrap="none" rtlCol="0">
              <a:spAutoFit/>
            </a:bodyPr>
            <a:lstStyle/>
            <a:p>
              <a:pPr algn="r"/>
              <a:r>
                <a:rPr lang="en-CH" dirty="0">
                  <a:solidFill>
                    <a:srgbClr val="0055A0"/>
                  </a:solidFill>
                  <a:latin typeface="Arial"/>
                </a:rPr>
                <a:t>LHC</a:t>
              </a:r>
            </a:p>
            <a:p>
              <a:pPr algn="r"/>
              <a:r>
                <a:rPr lang="en-CH" dirty="0">
                  <a:solidFill>
                    <a:srgbClr val="0055A0"/>
                  </a:solidFill>
                  <a:latin typeface="Arial"/>
                </a:rPr>
                <a:t>(FCC)</a:t>
              </a:r>
            </a:p>
          </p:txBody>
        </p:sp>
        <p:pic>
          <p:nvPicPr>
            <p:cNvPr id="5122" name="Picture 2" descr="Welt der Physik: Häufige Fragen zum LHC">
              <a:extLst>
                <a:ext uri="{FF2B5EF4-FFF2-40B4-BE49-F238E27FC236}">
                  <a16:creationId xmlns:a16="http://schemas.microsoft.com/office/drawing/2014/main" id="{CA161DA3-F255-797E-E6DC-4AD71917778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13749" y="854729"/>
              <a:ext cx="923941" cy="52048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a:extLst>
              <a:ext uri="{FF2B5EF4-FFF2-40B4-BE49-F238E27FC236}">
                <a16:creationId xmlns:a16="http://schemas.microsoft.com/office/drawing/2014/main" id="{03A47F9F-43CD-F01A-EB71-DCAE5A570109}"/>
              </a:ext>
            </a:extLst>
          </p:cNvPr>
          <p:cNvGrpSpPr/>
          <p:nvPr/>
        </p:nvGrpSpPr>
        <p:grpSpPr>
          <a:xfrm>
            <a:off x="5827060" y="1284073"/>
            <a:ext cx="4422973" cy="2109068"/>
            <a:chOff x="4303059" y="1284073"/>
            <a:chExt cx="4422973" cy="2109068"/>
          </a:xfrm>
        </p:grpSpPr>
        <p:sp>
          <p:nvSpPr>
            <p:cNvPr id="21" name="Freeform 20">
              <a:extLst>
                <a:ext uri="{FF2B5EF4-FFF2-40B4-BE49-F238E27FC236}">
                  <a16:creationId xmlns:a16="http://schemas.microsoft.com/office/drawing/2014/main" id="{87CD59D1-E027-E667-46DE-B5625EA8D5A5}"/>
                </a:ext>
              </a:extLst>
            </p:cNvPr>
            <p:cNvSpPr/>
            <p:nvPr/>
          </p:nvSpPr>
          <p:spPr>
            <a:xfrm>
              <a:off x="4303059" y="2380129"/>
              <a:ext cx="913261" cy="1013012"/>
            </a:xfrm>
            <a:custGeom>
              <a:avLst/>
              <a:gdLst>
                <a:gd name="connsiteX0" fmla="*/ 13447 w 1438835"/>
                <a:gd name="connsiteY0" fmla="*/ 564777 h 1317812"/>
                <a:gd name="connsiteX1" fmla="*/ 1438835 w 1438835"/>
                <a:gd name="connsiteY1" fmla="*/ 1317812 h 1317812"/>
                <a:gd name="connsiteX2" fmla="*/ 1438835 w 1438835"/>
                <a:gd name="connsiteY2" fmla="*/ 13447 h 1317812"/>
                <a:gd name="connsiteX3" fmla="*/ 0 w 1438835"/>
                <a:gd name="connsiteY3" fmla="*/ 0 h 1317812"/>
                <a:gd name="connsiteX4" fmla="*/ 13447 w 1438835"/>
                <a:gd name="connsiteY4" fmla="*/ 564777 h 1317812"/>
                <a:gd name="connsiteX0" fmla="*/ 747 w 1438835"/>
                <a:gd name="connsiteY0" fmla="*/ 571127 h 1317812"/>
                <a:gd name="connsiteX1" fmla="*/ 1438835 w 1438835"/>
                <a:gd name="connsiteY1" fmla="*/ 1317812 h 1317812"/>
                <a:gd name="connsiteX2" fmla="*/ 1438835 w 1438835"/>
                <a:gd name="connsiteY2" fmla="*/ 13447 h 1317812"/>
                <a:gd name="connsiteX3" fmla="*/ 0 w 1438835"/>
                <a:gd name="connsiteY3" fmla="*/ 0 h 1317812"/>
                <a:gd name="connsiteX4" fmla="*/ 747 w 1438835"/>
                <a:gd name="connsiteY4" fmla="*/ 571127 h 1317812"/>
                <a:gd name="connsiteX0" fmla="*/ 747 w 1451535"/>
                <a:gd name="connsiteY0" fmla="*/ 571127 h 1317812"/>
                <a:gd name="connsiteX1" fmla="*/ 1438835 w 1451535"/>
                <a:gd name="connsiteY1" fmla="*/ 1317812 h 1317812"/>
                <a:gd name="connsiteX2" fmla="*/ 1451535 w 1451535"/>
                <a:gd name="connsiteY2" fmla="*/ 13447 h 1317812"/>
                <a:gd name="connsiteX3" fmla="*/ 0 w 1451535"/>
                <a:gd name="connsiteY3" fmla="*/ 0 h 1317812"/>
                <a:gd name="connsiteX4" fmla="*/ 747 w 1451535"/>
                <a:gd name="connsiteY4" fmla="*/ 571127 h 1317812"/>
                <a:gd name="connsiteX0" fmla="*/ 747 w 1448360"/>
                <a:gd name="connsiteY0" fmla="*/ 571127 h 1317812"/>
                <a:gd name="connsiteX1" fmla="*/ 1438835 w 1448360"/>
                <a:gd name="connsiteY1" fmla="*/ 1317812 h 1317812"/>
                <a:gd name="connsiteX2" fmla="*/ 1448360 w 1448360"/>
                <a:gd name="connsiteY2" fmla="*/ 7097 h 1317812"/>
                <a:gd name="connsiteX3" fmla="*/ 0 w 1448360"/>
                <a:gd name="connsiteY3" fmla="*/ 0 h 1317812"/>
                <a:gd name="connsiteX4" fmla="*/ 747 w 1448360"/>
                <a:gd name="connsiteY4" fmla="*/ 571127 h 1317812"/>
                <a:gd name="connsiteX0" fmla="*/ 747 w 1448360"/>
                <a:gd name="connsiteY0" fmla="*/ 571127 h 1317812"/>
                <a:gd name="connsiteX1" fmla="*/ 1438835 w 1448360"/>
                <a:gd name="connsiteY1" fmla="*/ 1317812 h 1317812"/>
                <a:gd name="connsiteX2" fmla="*/ 1448360 w 1448360"/>
                <a:gd name="connsiteY2" fmla="*/ 747 h 1317812"/>
                <a:gd name="connsiteX3" fmla="*/ 0 w 1448360"/>
                <a:gd name="connsiteY3" fmla="*/ 0 h 1317812"/>
                <a:gd name="connsiteX4" fmla="*/ 747 w 1448360"/>
                <a:gd name="connsiteY4" fmla="*/ 571127 h 1317812"/>
                <a:gd name="connsiteX0" fmla="*/ 747 w 1448360"/>
                <a:gd name="connsiteY0" fmla="*/ 571127 h 1013012"/>
                <a:gd name="connsiteX1" fmla="*/ 1443870 w 1448360"/>
                <a:gd name="connsiteY1" fmla="*/ 1013012 h 1013012"/>
                <a:gd name="connsiteX2" fmla="*/ 1448360 w 1448360"/>
                <a:gd name="connsiteY2" fmla="*/ 747 h 1013012"/>
                <a:gd name="connsiteX3" fmla="*/ 0 w 1448360"/>
                <a:gd name="connsiteY3" fmla="*/ 0 h 1013012"/>
                <a:gd name="connsiteX4" fmla="*/ 747 w 1448360"/>
                <a:gd name="connsiteY4" fmla="*/ 571127 h 1013012"/>
                <a:gd name="connsiteX0" fmla="*/ 5782 w 1448360"/>
                <a:gd name="connsiteY0" fmla="*/ 558427 h 1013012"/>
                <a:gd name="connsiteX1" fmla="*/ 1443870 w 1448360"/>
                <a:gd name="connsiteY1" fmla="*/ 1013012 h 1013012"/>
                <a:gd name="connsiteX2" fmla="*/ 1448360 w 1448360"/>
                <a:gd name="connsiteY2" fmla="*/ 747 h 1013012"/>
                <a:gd name="connsiteX3" fmla="*/ 0 w 1448360"/>
                <a:gd name="connsiteY3" fmla="*/ 0 h 1013012"/>
                <a:gd name="connsiteX4" fmla="*/ 5782 w 1448360"/>
                <a:gd name="connsiteY4" fmla="*/ 558427 h 1013012"/>
                <a:gd name="connsiteX0" fmla="*/ 747 w 1448360"/>
                <a:gd name="connsiteY0" fmla="*/ 555252 h 1013012"/>
                <a:gd name="connsiteX1" fmla="*/ 1443870 w 1448360"/>
                <a:gd name="connsiteY1" fmla="*/ 1013012 h 1013012"/>
                <a:gd name="connsiteX2" fmla="*/ 1448360 w 1448360"/>
                <a:gd name="connsiteY2" fmla="*/ 747 h 1013012"/>
                <a:gd name="connsiteX3" fmla="*/ 0 w 1448360"/>
                <a:gd name="connsiteY3" fmla="*/ 0 h 1013012"/>
                <a:gd name="connsiteX4" fmla="*/ 747 w 1448360"/>
                <a:gd name="connsiteY4" fmla="*/ 555252 h 1013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360" h="1013012">
                  <a:moveTo>
                    <a:pt x="747" y="555252"/>
                  </a:moveTo>
                  <a:lnTo>
                    <a:pt x="1443870" y="1013012"/>
                  </a:lnTo>
                  <a:cubicBezTo>
                    <a:pt x="1445367" y="675590"/>
                    <a:pt x="1446863" y="338169"/>
                    <a:pt x="1448360" y="747"/>
                  </a:cubicBezTo>
                  <a:lnTo>
                    <a:pt x="0" y="0"/>
                  </a:lnTo>
                  <a:cubicBezTo>
                    <a:pt x="1927" y="186142"/>
                    <a:pt x="-1180" y="369110"/>
                    <a:pt x="747" y="555252"/>
                  </a:cubicBezTo>
                  <a:close/>
                </a:path>
              </a:pathLst>
            </a:custGeom>
            <a:gradFill flip="none" rotWithShape="1">
              <a:gsLst>
                <a:gs pos="51000">
                  <a:srgbClr val="DABA5A">
                    <a:alpha val="74000"/>
                  </a:srgbClr>
                </a:gs>
                <a:gs pos="0">
                  <a:schemeClr val="accent1">
                    <a:shade val="63000"/>
                    <a:satMod val="160000"/>
                    <a:alpha val="41000"/>
                  </a:schemeClr>
                </a:gs>
                <a:gs pos="100000">
                  <a:srgbClr val="FFC000">
                    <a:alpha val="50080"/>
                  </a:srgb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22" name="TextBox 21">
              <a:extLst>
                <a:ext uri="{FF2B5EF4-FFF2-40B4-BE49-F238E27FC236}">
                  <a16:creationId xmlns:a16="http://schemas.microsoft.com/office/drawing/2014/main" id="{73CFC1E4-78AA-FDF6-D421-3E1F7B30483C}"/>
                </a:ext>
              </a:extLst>
            </p:cNvPr>
            <p:cNvSpPr txBox="1"/>
            <p:nvPr/>
          </p:nvSpPr>
          <p:spPr>
            <a:xfrm>
              <a:off x="5216320" y="2947539"/>
              <a:ext cx="646331" cy="369332"/>
            </a:xfrm>
            <a:prstGeom prst="rect">
              <a:avLst/>
            </a:prstGeom>
            <a:noFill/>
          </p:spPr>
          <p:txBody>
            <a:bodyPr wrap="none" rtlCol="0">
              <a:spAutoFit/>
            </a:bodyPr>
            <a:lstStyle/>
            <a:p>
              <a:r>
                <a:rPr lang="en-CH" dirty="0">
                  <a:solidFill>
                    <a:srgbClr val="C00000"/>
                  </a:solidFill>
                  <a:latin typeface="Arial"/>
                </a:rPr>
                <a:t>ESS</a:t>
              </a:r>
            </a:p>
          </p:txBody>
        </p:sp>
        <p:sp>
          <p:nvSpPr>
            <p:cNvPr id="25" name="TextBox 24">
              <a:extLst>
                <a:ext uri="{FF2B5EF4-FFF2-40B4-BE49-F238E27FC236}">
                  <a16:creationId xmlns:a16="http://schemas.microsoft.com/office/drawing/2014/main" id="{9B694926-0C06-CD60-5AE6-F829A8D4340A}"/>
                </a:ext>
              </a:extLst>
            </p:cNvPr>
            <p:cNvSpPr txBox="1"/>
            <p:nvPr/>
          </p:nvSpPr>
          <p:spPr>
            <a:xfrm>
              <a:off x="5769707" y="1284073"/>
              <a:ext cx="2956325" cy="1107996"/>
            </a:xfrm>
            <a:prstGeom prst="rect">
              <a:avLst/>
            </a:prstGeom>
            <a:noFill/>
          </p:spPr>
          <p:txBody>
            <a:bodyPr wrap="square" rtlCol="0">
              <a:spAutoFit/>
            </a:bodyPr>
            <a:lstStyle/>
            <a:p>
              <a:r>
                <a:rPr lang="en-US" dirty="0">
                  <a:solidFill>
                    <a:srgbClr val="C00000"/>
                  </a:solidFill>
                  <a:latin typeface="Arial"/>
                </a:rPr>
                <a:t>Need efficient cryo-plant and heat removal scheme in the range of 10…20 K </a:t>
              </a:r>
              <a:r>
                <a:rPr lang="en-US" sz="1200" dirty="0">
                  <a:solidFill>
                    <a:srgbClr val="C00000"/>
                  </a:solidFill>
                  <a:latin typeface="Arial"/>
                </a:rPr>
                <a:t>(see work at ESS)</a:t>
              </a:r>
              <a:endParaRPr lang="en-CH" dirty="0">
                <a:solidFill>
                  <a:srgbClr val="C00000"/>
                </a:solidFill>
                <a:latin typeface="Arial"/>
              </a:endParaRPr>
            </a:p>
          </p:txBody>
        </p:sp>
        <p:pic>
          <p:nvPicPr>
            <p:cNvPr id="5130" name="Picture 10" descr="TCCP hall">
              <a:extLst>
                <a:ext uri="{FF2B5EF4-FFF2-40B4-BE49-F238E27FC236}">
                  <a16:creationId xmlns:a16="http://schemas.microsoft.com/office/drawing/2014/main" id="{CAAC61AC-9CC2-EE09-944E-6BA583D5D810}"/>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326511" y="1348551"/>
              <a:ext cx="1425513" cy="95034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a:extLst>
              <a:ext uri="{FF2B5EF4-FFF2-40B4-BE49-F238E27FC236}">
                <a16:creationId xmlns:a16="http://schemas.microsoft.com/office/drawing/2014/main" id="{A6A5D424-CA54-3C92-C4D4-0E4AEDE5C2EC}"/>
              </a:ext>
            </a:extLst>
          </p:cNvPr>
          <p:cNvGrpSpPr/>
          <p:nvPr/>
        </p:nvGrpSpPr>
        <p:grpSpPr>
          <a:xfrm>
            <a:off x="2154550" y="3002708"/>
            <a:ext cx="4664552" cy="1663459"/>
            <a:chOff x="630550" y="3002707"/>
            <a:chExt cx="4664552" cy="1663459"/>
          </a:xfrm>
        </p:grpSpPr>
        <p:sp>
          <p:nvSpPr>
            <p:cNvPr id="29" name="TextBox 28">
              <a:extLst>
                <a:ext uri="{FF2B5EF4-FFF2-40B4-BE49-F238E27FC236}">
                  <a16:creationId xmlns:a16="http://schemas.microsoft.com/office/drawing/2014/main" id="{BFAC44D8-AF4F-FF8B-AAC7-F8B136C49EC2}"/>
                </a:ext>
              </a:extLst>
            </p:cNvPr>
            <p:cNvSpPr txBox="1"/>
            <p:nvPr/>
          </p:nvSpPr>
          <p:spPr>
            <a:xfrm>
              <a:off x="630550" y="4019835"/>
              <a:ext cx="4542631" cy="646331"/>
            </a:xfrm>
            <a:prstGeom prst="rect">
              <a:avLst/>
            </a:prstGeom>
            <a:solidFill>
              <a:schemeClr val="bg1">
                <a:alpha val="75000"/>
              </a:schemeClr>
            </a:solidFill>
          </p:spPr>
          <p:txBody>
            <a:bodyPr wrap="square" rtlCol="0">
              <a:spAutoFit/>
            </a:bodyPr>
            <a:lstStyle/>
            <a:p>
              <a:pPr algn="r"/>
              <a:r>
                <a:rPr lang="en-US" dirty="0">
                  <a:solidFill>
                    <a:srgbClr val="C00000"/>
                  </a:solidFill>
                  <a:latin typeface="Arial"/>
                </a:rPr>
                <a:t>T</a:t>
              </a:r>
              <a:r>
                <a:rPr lang="en-CH" dirty="0">
                  <a:solidFill>
                    <a:srgbClr val="C00000"/>
                  </a:solidFill>
                  <a:latin typeface="Arial"/>
                </a:rPr>
                <a:t>his could be the best range of operating temperature of a future HEP collider</a:t>
              </a:r>
            </a:p>
          </p:txBody>
        </p:sp>
        <p:cxnSp>
          <p:nvCxnSpPr>
            <p:cNvPr id="33" name="Straight Connector 32">
              <a:extLst>
                <a:ext uri="{FF2B5EF4-FFF2-40B4-BE49-F238E27FC236}">
                  <a16:creationId xmlns:a16="http://schemas.microsoft.com/office/drawing/2014/main" id="{4DAFF7FD-52E6-A553-AB1E-728F9236C593}"/>
                </a:ext>
              </a:extLst>
            </p:cNvPr>
            <p:cNvCxnSpPr>
              <a:cxnSpLocks/>
            </p:cNvCxnSpPr>
            <p:nvPr/>
          </p:nvCxnSpPr>
          <p:spPr>
            <a:xfrm flipH="1">
              <a:off x="4315136" y="3002707"/>
              <a:ext cx="0" cy="10800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743D7AA6-7754-37D6-1754-44B8ACB3DE4E}"/>
                </a:ext>
              </a:extLst>
            </p:cNvPr>
            <p:cNvCxnSpPr>
              <a:cxnSpLocks/>
            </p:cNvCxnSpPr>
            <p:nvPr/>
          </p:nvCxnSpPr>
          <p:spPr>
            <a:xfrm flipH="1">
              <a:off x="5213279" y="3441619"/>
              <a:ext cx="3041" cy="6480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FEE8E64A-9B3E-2608-E934-E7D278DA1421}"/>
                </a:ext>
              </a:extLst>
            </p:cNvPr>
            <p:cNvCxnSpPr>
              <a:cxnSpLocks/>
            </p:cNvCxnSpPr>
            <p:nvPr/>
          </p:nvCxnSpPr>
          <p:spPr>
            <a:xfrm>
              <a:off x="1581385" y="4020299"/>
              <a:ext cx="3713717"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grpSp>
        <p:nvGrpSpPr>
          <p:cNvPr id="4" name="Group 3">
            <a:extLst>
              <a:ext uri="{FF2B5EF4-FFF2-40B4-BE49-F238E27FC236}">
                <a16:creationId xmlns:a16="http://schemas.microsoft.com/office/drawing/2014/main" id="{9E5941AD-099B-6CB8-6223-DF2C9E10913B}"/>
              </a:ext>
            </a:extLst>
          </p:cNvPr>
          <p:cNvGrpSpPr/>
          <p:nvPr/>
        </p:nvGrpSpPr>
        <p:grpSpPr>
          <a:xfrm>
            <a:off x="3930451" y="1122710"/>
            <a:ext cx="1901772" cy="1763351"/>
            <a:chOff x="2406451" y="1122709"/>
            <a:chExt cx="1901772" cy="1763351"/>
          </a:xfrm>
        </p:grpSpPr>
        <p:sp>
          <p:nvSpPr>
            <p:cNvPr id="15" name="Freeform 14">
              <a:extLst>
                <a:ext uri="{FF2B5EF4-FFF2-40B4-BE49-F238E27FC236}">
                  <a16:creationId xmlns:a16="http://schemas.microsoft.com/office/drawing/2014/main" id="{7D22E2F6-FB33-9CEE-B572-CCBEF7185625}"/>
                </a:ext>
              </a:extLst>
            </p:cNvPr>
            <p:cNvSpPr/>
            <p:nvPr/>
          </p:nvSpPr>
          <p:spPr>
            <a:xfrm>
              <a:off x="3078118" y="1762125"/>
              <a:ext cx="269554" cy="711200"/>
            </a:xfrm>
            <a:custGeom>
              <a:avLst/>
              <a:gdLst>
                <a:gd name="connsiteX0" fmla="*/ 0 w 267129"/>
                <a:gd name="connsiteY0" fmla="*/ 318499 h 452063"/>
                <a:gd name="connsiteX1" fmla="*/ 267129 w 267129"/>
                <a:gd name="connsiteY1" fmla="*/ 452063 h 452063"/>
                <a:gd name="connsiteX2" fmla="*/ 256854 w 267129"/>
                <a:gd name="connsiteY2" fmla="*/ 0 h 452063"/>
                <a:gd name="connsiteX3" fmla="*/ 10275 w 267129"/>
                <a:gd name="connsiteY3" fmla="*/ 0 h 452063"/>
                <a:gd name="connsiteX4" fmla="*/ 0 w 267129"/>
                <a:gd name="connsiteY4" fmla="*/ 318499 h 452063"/>
                <a:gd name="connsiteX0" fmla="*/ 2425 w 269554"/>
                <a:gd name="connsiteY0" fmla="*/ 318499 h 452063"/>
                <a:gd name="connsiteX1" fmla="*/ 269554 w 269554"/>
                <a:gd name="connsiteY1" fmla="*/ 452063 h 452063"/>
                <a:gd name="connsiteX2" fmla="*/ 259279 w 269554"/>
                <a:gd name="connsiteY2" fmla="*/ 0 h 452063"/>
                <a:gd name="connsiteX3" fmla="*/ 0 w 269554"/>
                <a:gd name="connsiteY3" fmla="*/ 3175 h 452063"/>
                <a:gd name="connsiteX4" fmla="*/ 2425 w 269554"/>
                <a:gd name="connsiteY4" fmla="*/ 318499 h 452063"/>
                <a:gd name="connsiteX0" fmla="*/ 2425 w 269554"/>
                <a:gd name="connsiteY0" fmla="*/ 315324 h 448888"/>
                <a:gd name="connsiteX1" fmla="*/ 269554 w 269554"/>
                <a:gd name="connsiteY1" fmla="*/ 448888 h 448888"/>
                <a:gd name="connsiteX2" fmla="*/ 265629 w 269554"/>
                <a:gd name="connsiteY2" fmla="*/ 3175 h 448888"/>
                <a:gd name="connsiteX3" fmla="*/ 0 w 269554"/>
                <a:gd name="connsiteY3" fmla="*/ 0 h 448888"/>
                <a:gd name="connsiteX4" fmla="*/ 2425 w 269554"/>
                <a:gd name="connsiteY4" fmla="*/ 315324 h 448888"/>
                <a:gd name="connsiteX0" fmla="*/ 2425 w 269554"/>
                <a:gd name="connsiteY0" fmla="*/ 361415 h 448888"/>
                <a:gd name="connsiteX1" fmla="*/ 269554 w 269554"/>
                <a:gd name="connsiteY1" fmla="*/ 448888 h 448888"/>
                <a:gd name="connsiteX2" fmla="*/ 265629 w 269554"/>
                <a:gd name="connsiteY2" fmla="*/ 3175 h 448888"/>
                <a:gd name="connsiteX3" fmla="*/ 0 w 269554"/>
                <a:gd name="connsiteY3" fmla="*/ 0 h 448888"/>
                <a:gd name="connsiteX4" fmla="*/ 2425 w 269554"/>
                <a:gd name="connsiteY4" fmla="*/ 361415 h 448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54" h="448888">
                  <a:moveTo>
                    <a:pt x="2425" y="361415"/>
                  </a:moveTo>
                  <a:lnTo>
                    <a:pt x="269554" y="448888"/>
                  </a:lnTo>
                  <a:cubicBezTo>
                    <a:pt x="268246" y="300317"/>
                    <a:pt x="266937" y="151746"/>
                    <a:pt x="265629" y="3175"/>
                  </a:cubicBezTo>
                  <a:lnTo>
                    <a:pt x="0" y="0"/>
                  </a:lnTo>
                  <a:cubicBezTo>
                    <a:pt x="808" y="105108"/>
                    <a:pt x="1617" y="256307"/>
                    <a:pt x="2425" y="361415"/>
                  </a:cubicBezTo>
                  <a:close/>
                </a:path>
              </a:pathLst>
            </a:custGeom>
            <a:solidFill>
              <a:srgbClr val="FF0000">
                <a:alpha val="26109"/>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sp>
          <p:nvSpPr>
            <p:cNvPr id="18" name="TextBox 17">
              <a:extLst>
                <a:ext uri="{FF2B5EF4-FFF2-40B4-BE49-F238E27FC236}">
                  <a16:creationId xmlns:a16="http://schemas.microsoft.com/office/drawing/2014/main" id="{CFB51FAA-03BC-0882-861F-E5BB9E4EB2B9}"/>
                </a:ext>
              </a:extLst>
            </p:cNvPr>
            <p:cNvSpPr txBox="1"/>
            <p:nvPr/>
          </p:nvSpPr>
          <p:spPr>
            <a:xfrm>
              <a:off x="2429363" y="1600609"/>
              <a:ext cx="748923" cy="369332"/>
            </a:xfrm>
            <a:prstGeom prst="rect">
              <a:avLst/>
            </a:prstGeom>
            <a:noFill/>
          </p:spPr>
          <p:txBody>
            <a:bodyPr wrap="none" rtlCol="0">
              <a:spAutoFit/>
            </a:bodyPr>
            <a:lstStyle/>
            <a:p>
              <a:r>
                <a:rPr lang="en-CH" dirty="0">
                  <a:solidFill>
                    <a:srgbClr val="FF0000"/>
                  </a:solidFill>
                  <a:latin typeface="Arial"/>
                </a:rPr>
                <a:t>RHIC</a:t>
              </a:r>
            </a:p>
          </p:txBody>
        </p:sp>
        <p:sp>
          <p:nvSpPr>
            <p:cNvPr id="19" name="TextBox 18">
              <a:extLst>
                <a:ext uri="{FF2B5EF4-FFF2-40B4-BE49-F238E27FC236}">
                  <a16:creationId xmlns:a16="http://schemas.microsoft.com/office/drawing/2014/main" id="{FB599449-EE60-50B3-AE6F-9D9890D1324E}"/>
                </a:ext>
              </a:extLst>
            </p:cNvPr>
            <p:cNvSpPr txBox="1"/>
            <p:nvPr/>
          </p:nvSpPr>
          <p:spPr>
            <a:xfrm>
              <a:off x="3238635" y="1781188"/>
              <a:ext cx="1069588" cy="369332"/>
            </a:xfrm>
            <a:prstGeom prst="rect">
              <a:avLst/>
            </a:prstGeom>
            <a:noFill/>
          </p:spPr>
          <p:txBody>
            <a:bodyPr wrap="none" rtlCol="0">
              <a:spAutoFit/>
            </a:bodyPr>
            <a:lstStyle/>
            <a:p>
              <a:r>
                <a:rPr lang="en-CH" dirty="0">
                  <a:solidFill>
                    <a:srgbClr val="FF0000"/>
                  </a:solidFill>
                  <a:latin typeface="Arial"/>
                </a:rPr>
                <a:t>Tevatron</a:t>
              </a:r>
            </a:p>
          </p:txBody>
        </p:sp>
        <p:sp>
          <p:nvSpPr>
            <p:cNvPr id="20" name="TextBox 19">
              <a:extLst>
                <a:ext uri="{FF2B5EF4-FFF2-40B4-BE49-F238E27FC236}">
                  <a16:creationId xmlns:a16="http://schemas.microsoft.com/office/drawing/2014/main" id="{8DDCF2EA-7B36-CDC1-05E6-E8B923BF433A}"/>
                </a:ext>
              </a:extLst>
            </p:cNvPr>
            <p:cNvSpPr txBox="1"/>
            <p:nvPr/>
          </p:nvSpPr>
          <p:spPr>
            <a:xfrm>
              <a:off x="3365960" y="2042989"/>
              <a:ext cx="825867" cy="369332"/>
            </a:xfrm>
            <a:prstGeom prst="rect">
              <a:avLst/>
            </a:prstGeom>
            <a:noFill/>
          </p:spPr>
          <p:txBody>
            <a:bodyPr wrap="none" rtlCol="0">
              <a:spAutoFit/>
            </a:bodyPr>
            <a:lstStyle/>
            <a:p>
              <a:r>
                <a:rPr lang="en-CH" dirty="0">
                  <a:solidFill>
                    <a:srgbClr val="FF0000"/>
                  </a:solidFill>
                  <a:latin typeface="Arial"/>
                </a:rPr>
                <a:t>HERA</a:t>
              </a:r>
            </a:p>
          </p:txBody>
        </p:sp>
        <p:pic>
          <p:nvPicPr>
            <p:cNvPr id="5124" name="Picture 4" descr="DESY News: The most precise picture of the proton - Deutsches  Elektronen-Synchrotron DESY">
              <a:extLst>
                <a:ext uri="{FF2B5EF4-FFF2-40B4-BE49-F238E27FC236}">
                  <a16:creationId xmlns:a16="http://schemas.microsoft.com/office/drawing/2014/main" id="{39E96E45-62B0-BF8B-F29F-501D224FD7E0}"/>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flipH="1">
              <a:off x="3378703" y="2365791"/>
              <a:ext cx="777575" cy="52026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RHIC at BNL, Brookhaven The two collider rings intersect in six... |  Download Scientific Diagram">
              <a:extLst>
                <a:ext uri="{FF2B5EF4-FFF2-40B4-BE49-F238E27FC236}">
                  <a16:creationId xmlns:a16="http://schemas.microsoft.com/office/drawing/2014/main" id="{98CD74F6-17C4-32B6-030F-76612EEFC63A}"/>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406451" y="1122709"/>
              <a:ext cx="748923" cy="52048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ermilab | Tevatron">
              <a:extLst>
                <a:ext uri="{FF2B5EF4-FFF2-40B4-BE49-F238E27FC236}">
                  <a16:creationId xmlns:a16="http://schemas.microsoft.com/office/drawing/2014/main" id="{4CD7676E-A34C-3AAE-AA38-5B90AA4CF949}"/>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401455" y="1303453"/>
              <a:ext cx="780405" cy="52027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28A6B848-327D-1F47-7C8E-CA9A4EEA0838}"/>
                </a:ext>
              </a:extLst>
            </p:cNvPr>
            <p:cNvSpPr txBox="1"/>
            <p:nvPr/>
          </p:nvSpPr>
          <p:spPr>
            <a:xfrm>
              <a:off x="2444254" y="2199772"/>
              <a:ext cx="646331" cy="369332"/>
            </a:xfrm>
            <a:prstGeom prst="rect">
              <a:avLst/>
            </a:prstGeom>
            <a:noFill/>
          </p:spPr>
          <p:txBody>
            <a:bodyPr wrap="none" rtlCol="0">
              <a:spAutoFit/>
            </a:bodyPr>
            <a:lstStyle/>
            <a:p>
              <a:r>
                <a:rPr lang="en-CH" dirty="0">
                  <a:solidFill>
                    <a:srgbClr val="FF0000"/>
                  </a:solidFill>
                  <a:latin typeface="Arial"/>
                </a:rPr>
                <a:t>LHC</a:t>
              </a:r>
            </a:p>
          </p:txBody>
        </p:sp>
      </p:grpSp>
      <p:sp>
        <p:nvSpPr>
          <p:cNvPr id="43" name="TextBox 42">
            <a:extLst>
              <a:ext uri="{FF2B5EF4-FFF2-40B4-BE49-F238E27FC236}">
                <a16:creationId xmlns:a16="http://schemas.microsoft.com/office/drawing/2014/main" id="{FD8E9DF6-8DD7-1757-66CC-3029CB158D4B}"/>
              </a:ext>
            </a:extLst>
          </p:cNvPr>
          <p:cNvSpPr txBox="1"/>
          <p:nvPr/>
        </p:nvSpPr>
        <p:spPr>
          <a:xfrm>
            <a:off x="2295923" y="6249563"/>
            <a:ext cx="7600159" cy="461665"/>
          </a:xfrm>
          <a:prstGeom prst="rect">
            <a:avLst/>
          </a:prstGeom>
          <a:noFill/>
        </p:spPr>
        <p:txBody>
          <a:bodyPr wrap="none" rtlCol="0">
            <a:spAutoFit/>
          </a:bodyPr>
          <a:lstStyle/>
          <a:p>
            <a:pPr algn="ctr"/>
            <a:r>
              <a:rPr lang="en-CH" sz="2400" b="1" dirty="0">
                <a:solidFill>
                  <a:prstClr val="white"/>
                </a:solidFill>
                <a:latin typeface="Arial"/>
              </a:rPr>
              <a:t>HTS may be the only path towards a future collider</a:t>
            </a:r>
          </a:p>
        </p:txBody>
      </p:sp>
      <p:grpSp>
        <p:nvGrpSpPr>
          <p:cNvPr id="47" name="Group 46">
            <a:extLst>
              <a:ext uri="{FF2B5EF4-FFF2-40B4-BE49-F238E27FC236}">
                <a16:creationId xmlns:a16="http://schemas.microsoft.com/office/drawing/2014/main" id="{2BB7D43B-315A-D72B-7BA8-1EACF8B046E5}"/>
              </a:ext>
            </a:extLst>
          </p:cNvPr>
          <p:cNvGrpSpPr/>
          <p:nvPr/>
        </p:nvGrpSpPr>
        <p:grpSpPr>
          <a:xfrm>
            <a:off x="3356196" y="2559083"/>
            <a:ext cx="1542210" cy="578324"/>
            <a:chOff x="1832196" y="2559083"/>
            <a:chExt cx="1542210" cy="578324"/>
          </a:xfrm>
        </p:grpSpPr>
        <p:sp>
          <p:nvSpPr>
            <p:cNvPr id="10" name="Chevron 9">
              <a:extLst>
                <a:ext uri="{FF2B5EF4-FFF2-40B4-BE49-F238E27FC236}">
                  <a16:creationId xmlns:a16="http://schemas.microsoft.com/office/drawing/2014/main" id="{50A97768-BCF9-1E3D-FCDE-CB05F7D1FD92}"/>
                </a:ext>
              </a:extLst>
            </p:cNvPr>
            <p:cNvSpPr/>
            <p:nvPr/>
          </p:nvSpPr>
          <p:spPr>
            <a:xfrm>
              <a:off x="1901702" y="2559083"/>
              <a:ext cx="1388589" cy="288598"/>
            </a:xfrm>
            <a:prstGeom prst="chevron">
              <a:avLst/>
            </a:prstGeom>
            <a:gradFill>
              <a:gsLst>
                <a:gs pos="0">
                  <a:schemeClr val="accent1">
                    <a:tint val="73000"/>
                    <a:satMod val="150000"/>
                  </a:schemeClr>
                </a:gs>
                <a:gs pos="63000">
                  <a:schemeClr val="bg1">
                    <a:lumMod val="50000"/>
                  </a:schemeClr>
                </a:gs>
                <a:gs pos="100000">
                  <a:schemeClr val="accent6">
                    <a:lumMod val="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600" dirty="0">
                  <a:solidFill>
                    <a:prstClr val="white"/>
                  </a:solidFill>
                  <a:latin typeface="Arial"/>
                </a:rPr>
                <a:t>Nb-Ti</a:t>
              </a:r>
            </a:p>
          </p:txBody>
        </p:sp>
        <p:sp>
          <p:nvSpPr>
            <p:cNvPr id="30" name="TextBox 29">
              <a:extLst>
                <a:ext uri="{FF2B5EF4-FFF2-40B4-BE49-F238E27FC236}">
                  <a16:creationId xmlns:a16="http://schemas.microsoft.com/office/drawing/2014/main" id="{A6320A60-B866-EF1A-BE30-6CDAE13E0732}"/>
                </a:ext>
              </a:extLst>
            </p:cNvPr>
            <p:cNvSpPr txBox="1"/>
            <p:nvPr/>
          </p:nvSpPr>
          <p:spPr>
            <a:xfrm>
              <a:off x="1832196" y="2829630"/>
              <a:ext cx="393056" cy="307777"/>
            </a:xfrm>
            <a:prstGeom prst="rect">
              <a:avLst/>
            </a:prstGeom>
            <a:noFill/>
          </p:spPr>
          <p:txBody>
            <a:bodyPr wrap="none" rtlCol="0">
              <a:spAutoFit/>
            </a:bodyPr>
            <a:lstStyle/>
            <a:p>
              <a:r>
                <a:rPr lang="en-CH" sz="1400" dirty="0">
                  <a:solidFill>
                    <a:srgbClr val="4D4D4D">
                      <a:lumMod val="50000"/>
                    </a:srgbClr>
                  </a:solidFill>
                  <a:latin typeface="Arial"/>
                </a:rPr>
                <a:t>8T</a:t>
              </a:r>
            </a:p>
          </p:txBody>
        </p:sp>
        <p:sp>
          <p:nvSpPr>
            <p:cNvPr id="32" name="TextBox 31">
              <a:extLst>
                <a:ext uri="{FF2B5EF4-FFF2-40B4-BE49-F238E27FC236}">
                  <a16:creationId xmlns:a16="http://schemas.microsoft.com/office/drawing/2014/main" id="{E6C9FE5E-25C8-7C4A-205F-CFBB6769BBBE}"/>
                </a:ext>
              </a:extLst>
            </p:cNvPr>
            <p:cNvSpPr txBox="1"/>
            <p:nvPr/>
          </p:nvSpPr>
          <p:spPr>
            <a:xfrm>
              <a:off x="2981350" y="2829630"/>
              <a:ext cx="393056" cy="307777"/>
            </a:xfrm>
            <a:prstGeom prst="rect">
              <a:avLst/>
            </a:prstGeom>
            <a:noFill/>
          </p:spPr>
          <p:txBody>
            <a:bodyPr wrap="none" rtlCol="0">
              <a:spAutoFit/>
            </a:bodyPr>
            <a:lstStyle/>
            <a:p>
              <a:r>
                <a:rPr lang="en-CH" sz="1400" dirty="0">
                  <a:solidFill>
                    <a:srgbClr val="4D4D4D">
                      <a:lumMod val="50000"/>
                    </a:srgbClr>
                  </a:solidFill>
                  <a:latin typeface="Arial"/>
                </a:rPr>
                <a:t>5T</a:t>
              </a:r>
            </a:p>
          </p:txBody>
        </p:sp>
      </p:grpSp>
      <p:grpSp>
        <p:nvGrpSpPr>
          <p:cNvPr id="46" name="Group 45">
            <a:extLst>
              <a:ext uri="{FF2B5EF4-FFF2-40B4-BE49-F238E27FC236}">
                <a16:creationId xmlns:a16="http://schemas.microsoft.com/office/drawing/2014/main" id="{9E849E28-1974-A309-F134-16A5EE1022B8}"/>
              </a:ext>
            </a:extLst>
          </p:cNvPr>
          <p:cNvGrpSpPr/>
          <p:nvPr/>
        </p:nvGrpSpPr>
        <p:grpSpPr>
          <a:xfrm>
            <a:off x="3346773" y="3258015"/>
            <a:ext cx="1864073" cy="595081"/>
            <a:chOff x="1822772" y="3258014"/>
            <a:chExt cx="1864073" cy="595081"/>
          </a:xfrm>
        </p:grpSpPr>
        <p:sp>
          <p:nvSpPr>
            <p:cNvPr id="11" name="Chevron 10">
              <a:extLst>
                <a:ext uri="{FF2B5EF4-FFF2-40B4-BE49-F238E27FC236}">
                  <a16:creationId xmlns:a16="http://schemas.microsoft.com/office/drawing/2014/main" id="{BF0E02FB-797A-C7C7-E39B-E16ED6902758}"/>
                </a:ext>
              </a:extLst>
            </p:cNvPr>
            <p:cNvSpPr/>
            <p:nvPr/>
          </p:nvSpPr>
          <p:spPr>
            <a:xfrm>
              <a:off x="1901702" y="3258014"/>
              <a:ext cx="1785143" cy="288598"/>
            </a:xfrm>
            <a:prstGeom prst="chevron">
              <a:avLst/>
            </a:prstGeom>
            <a:gradFill>
              <a:gsLst>
                <a:gs pos="0">
                  <a:schemeClr val="accent1">
                    <a:tint val="73000"/>
                    <a:satMod val="150000"/>
                  </a:schemeClr>
                </a:gs>
                <a:gs pos="78000">
                  <a:srgbClr val="0024F4"/>
                </a:gs>
                <a:gs pos="100000">
                  <a:schemeClr val="tx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600" dirty="0">
                  <a:solidFill>
                    <a:prstClr val="white"/>
                  </a:solidFill>
                  <a:latin typeface="Arial"/>
                </a:rPr>
                <a:t>Nb</a:t>
              </a:r>
              <a:r>
                <a:rPr lang="en-CH" sz="1600" baseline="-25000" dirty="0">
                  <a:solidFill>
                    <a:prstClr val="white"/>
                  </a:solidFill>
                  <a:latin typeface="Arial"/>
                </a:rPr>
                <a:t>3</a:t>
              </a:r>
              <a:r>
                <a:rPr lang="en-CH" sz="1600" dirty="0">
                  <a:solidFill>
                    <a:prstClr val="white"/>
                  </a:solidFill>
                  <a:latin typeface="Arial"/>
                </a:rPr>
                <a:t>Sn</a:t>
              </a:r>
            </a:p>
          </p:txBody>
        </p:sp>
        <p:sp>
          <p:nvSpPr>
            <p:cNvPr id="35" name="TextBox 34">
              <a:extLst>
                <a:ext uri="{FF2B5EF4-FFF2-40B4-BE49-F238E27FC236}">
                  <a16:creationId xmlns:a16="http://schemas.microsoft.com/office/drawing/2014/main" id="{C598056F-FF8B-C6E7-70DC-E3EBA6FB8226}"/>
                </a:ext>
              </a:extLst>
            </p:cNvPr>
            <p:cNvSpPr txBox="1"/>
            <p:nvPr/>
          </p:nvSpPr>
          <p:spPr>
            <a:xfrm>
              <a:off x="1822772" y="3545318"/>
              <a:ext cx="492443" cy="307777"/>
            </a:xfrm>
            <a:prstGeom prst="rect">
              <a:avLst/>
            </a:prstGeom>
            <a:noFill/>
          </p:spPr>
          <p:txBody>
            <a:bodyPr wrap="none" rtlCol="0">
              <a:spAutoFit/>
            </a:bodyPr>
            <a:lstStyle/>
            <a:p>
              <a:r>
                <a:rPr lang="en-CH" sz="1400" dirty="0">
                  <a:solidFill>
                    <a:srgbClr val="0055A0"/>
                  </a:solidFill>
                  <a:latin typeface="Arial"/>
                </a:rPr>
                <a:t>16T</a:t>
              </a:r>
            </a:p>
          </p:txBody>
        </p:sp>
        <p:sp>
          <p:nvSpPr>
            <p:cNvPr id="36" name="TextBox 35">
              <a:extLst>
                <a:ext uri="{FF2B5EF4-FFF2-40B4-BE49-F238E27FC236}">
                  <a16:creationId xmlns:a16="http://schemas.microsoft.com/office/drawing/2014/main" id="{C5C02FF7-EB2B-A2B5-3C6A-317854A606FA}"/>
                </a:ext>
              </a:extLst>
            </p:cNvPr>
            <p:cNvSpPr txBox="1"/>
            <p:nvPr/>
          </p:nvSpPr>
          <p:spPr>
            <a:xfrm>
              <a:off x="2746890" y="3545318"/>
              <a:ext cx="870751" cy="307777"/>
            </a:xfrm>
            <a:prstGeom prst="rect">
              <a:avLst/>
            </a:prstGeom>
            <a:noFill/>
          </p:spPr>
          <p:txBody>
            <a:bodyPr wrap="none" rtlCol="0">
              <a:spAutoFit/>
            </a:bodyPr>
            <a:lstStyle/>
            <a:p>
              <a:r>
                <a:rPr lang="en-CH" sz="1400" dirty="0">
                  <a:solidFill>
                    <a:srgbClr val="0055A0"/>
                  </a:solidFill>
                  <a:latin typeface="Arial"/>
                </a:rPr>
                <a:t>12…14T</a:t>
              </a:r>
            </a:p>
          </p:txBody>
        </p:sp>
      </p:grpSp>
      <p:grpSp>
        <p:nvGrpSpPr>
          <p:cNvPr id="48" name="Group 47">
            <a:extLst>
              <a:ext uri="{FF2B5EF4-FFF2-40B4-BE49-F238E27FC236}">
                <a16:creationId xmlns:a16="http://schemas.microsoft.com/office/drawing/2014/main" id="{757DCFB1-CDD5-2ED8-B62D-289DA222E73A}"/>
              </a:ext>
            </a:extLst>
          </p:cNvPr>
          <p:cNvGrpSpPr/>
          <p:nvPr/>
        </p:nvGrpSpPr>
        <p:grpSpPr>
          <a:xfrm>
            <a:off x="4568069" y="4699033"/>
            <a:ext cx="4314932" cy="592255"/>
            <a:chOff x="3044069" y="4743636"/>
            <a:chExt cx="4314932" cy="592255"/>
          </a:xfrm>
        </p:grpSpPr>
        <p:sp>
          <p:nvSpPr>
            <p:cNvPr id="12" name="Chevron 11">
              <a:extLst>
                <a:ext uri="{FF2B5EF4-FFF2-40B4-BE49-F238E27FC236}">
                  <a16:creationId xmlns:a16="http://schemas.microsoft.com/office/drawing/2014/main" id="{1C2FED50-79E0-D006-BADD-5E4EDD122E02}"/>
                </a:ext>
              </a:extLst>
            </p:cNvPr>
            <p:cNvSpPr/>
            <p:nvPr/>
          </p:nvSpPr>
          <p:spPr>
            <a:xfrm>
              <a:off x="3212895" y="4743636"/>
              <a:ext cx="4135759" cy="288598"/>
            </a:xfrm>
            <a:prstGeom prst="chevron">
              <a:avLst/>
            </a:prstGeom>
            <a:gradFill>
              <a:gsLst>
                <a:gs pos="0">
                  <a:schemeClr val="accent1">
                    <a:tint val="73000"/>
                    <a:satMod val="150000"/>
                  </a:schemeClr>
                </a:gs>
                <a:gs pos="38000">
                  <a:srgbClr val="FF0000"/>
                </a:gs>
                <a:gs pos="100000">
                  <a:srgbClr val="C0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600" dirty="0">
                  <a:solidFill>
                    <a:prstClr val="white"/>
                  </a:solidFill>
                  <a:latin typeface="Arial"/>
                </a:rPr>
                <a:t>HTS</a:t>
              </a:r>
            </a:p>
          </p:txBody>
        </p:sp>
        <p:sp>
          <p:nvSpPr>
            <p:cNvPr id="37" name="TextBox 36">
              <a:extLst>
                <a:ext uri="{FF2B5EF4-FFF2-40B4-BE49-F238E27FC236}">
                  <a16:creationId xmlns:a16="http://schemas.microsoft.com/office/drawing/2014/main" id="{DE8F9200-1FC0-5FC7-4D36-0D6E8B7F3D00}"/>
                </a:ext>
              </a:extLst>
            </p:cNvPr>
            <p:cNvSpPr txBox="1"/>
            <p:nvPr/>
          </p:nvSpPr>
          <p:spPr>
            <a:xfrm>
              <a:off x="3044069" y="5028114"/>
              <a:ext cx="870751" cy="307777"/>
            </a:xfrm>
            <a:prstGeom prst="rect">
              <a:avLst/>
            </a:prstGeom>
            <a:noFill/>
          </p:spPr>
          <p:txBody>
            <a:bodyPr wrap="none" rtlCol="0">
              <a:spAutoFit/>
            </a:bodyPr>
            <a:lstStyle/>
            <a:p>
              <a:r>
                <a:rPr lang="en-CH" sz="1400" dirty="0">
                  <a:solidFill>
                    <a:srgbClr val="FF0000"/>
                  </a:solidFill>
                  <a:latin typeface="Arial"/>
                </a:rPr>
                <a:t>40…60T</a:t>
              </a:r>
            </a:p>
          </p:txBody>
        </p:sp>
        <p:sp>
          <p:nvSpPr>
            <p:cNvPr id="39" name="TextBox 38">
              <a:extLst>
                <a:ext uri="{FF2B5EF4-FFF2-40B4-BE49-F238E27FC236}">
                  <a16:creationId xmlns:a16="http://schemas.microsoft.com/office/drawing/2014/main" id="{177090A5-1BEA-30E2-9C3B-66222EAF38A9}"/>
                </a:ext>
              </a:extLst>
            </p:cNvPr>
            <p:cNvSpPr txBox="1"/>
            <p:nvPr/>
          </p:nvSpPr>
          <p:spPr>
            <a:xfrm>
              <a:off x="4292834" y="5028114"/>
              <a:ext cx="920445" cy="307777"/>
            </a:xfrm>
            <a:prstGeom prst="rect">
              <a:avLst/>
            </a:prstGeom>
            <a:noFill/>
          </p:spPr>
          <p:txBody>
            <a:bodyPr wrap="none" rtlCol="0">
              <a:spAutoFit/>
            </a:bodyPr>
            <a:lstStyle/>
            <a:p>
              <a:r>
                <a:rPr lang="en-CH" sz="1400" dirty="0">
                  <a:solidFill>
                    <a:srgbClr val="FF0000"/>
                  </a:solidFill>
                  <a:latin typeface="Arial"/>
                </a:rPr>
                <a:t> 20…40T</a:t>
              </a:r>
            </a:p>
          </p:txBody>
        </p:sp>
        <p:sp>
          <p:nvSpPr>
            <p:cNvPr id="40" name="TextBox 39">
              <a:extLst>
                <a:ext uri="{FF2B5EF4-FFF2-40B4-BE49-F238E27FC236}">
                  <a16:creationId xmlns:a16="http://schemas.microsoft.com/office/drawing/2014/main" id="{773B3D4A-F5FF-A07D-73A2-D3DFCBF265C8}"/>
                </a:ext>
              </a:extLst>
            </p:cNvPr>
            <p:cNvSpPr txBox="1"/>
            <p:nvPr/>
          </p:nvSpPr>
          <p:spPr>
            <a:xfrm>
              <a:off x="6541213" y="5028114"/>
              <a:ext cx="817788" cy="307777"/>
            </a:xfrm>
            <a:prstGeom prst="rect">
              <a:avLst/>
            </a:prstGeom>
            <a:noFill/>
          </p:spPr>
          <p:txBody>
            <a:bodyPr wrap="none" rtlCol="0">
              <a:spAutoFit/>
            </a:bodyPr>
            <a:lstStyle/>
            <a:p>
              <a:r>
                <a:rPr lang="en-CH" sz="1400" dirty="0">
                  <a:solidFill>
                    <a:srgbClr val="FF0000"/>
                  </a:solidFill>
                  <a:latin typeface="Arial"/>
                </a:rPr>
                <a:t> a few T</a:t>
              </a:r>
            </a:p>
          </p:txBody>
        </p:sp>
      </p:grpSp>
      <p:sp>
        <p:nvSpPr>
          <p:cNvPr id="59" name="TextBox 58">
            <a:extLst>
              <a:ext uri="{FF2B5EF4-FFF2-40B4-BE49-F238E27FC236}">
                <a16:creationId xmlns:a16="http://schemas.microsoft.com/office/drawing/2014/main" id="{A02CC1B2-E819-7CA4-B34E-03B690944ED3}"/>
              </a:ext>
            </a:extLst>
          </p:cNvPr>
          <p:cNvSpPr txBox="1"/>
          <p:nvPr/>
        </p:nvSpPr>
        <p:spPr>
          <a:xfrm>
            <a:off x="3404762" y="5292368"/>
            <a:ext cx="505267" cy="369332"/>
          </a:xfrm>
          <a:prstGeom prst="rect">
            <a:avLst/>
          </a:prstGeom>
          <a:noFill/>
        </p:spPr>
        <p:txBody>
          <a:bodyPr wrap="none" rtlCol="0">
            <a:spAutoFit/>
          </a:bodyPr>
          <a:lstStyle/>
          <a:p>
            <a:r>
              <a:rPr lang="en-CH" dirty="0">
                <a:solidFill>
                  <a:srgbClr val="0055A0"/>
                </a:solidFill>
                <a:latin typeface="Arial"/>
              </a:rPr>
              <a:t>1.9</a:t>
            </a:r>
          </a:p>
        </p:txBody>
      </p:sp>
      <p:sp>
        <p:nvSpPr>
          <p:cNvPr id="60" name="TextBox 59">
            <a:extLst>
              <a:ext uri="{FF2B5EF4-FFF2-40B4-BE49-F238E27FC236}">
                <a16:creationId xmlns:a16="http://schemas.microsoft.com/office/drawing/2014/main" id="{017F3BD5-6BF4-DA2B-925D-8774A27E94B6}"/>
              </a:ext>
            </a:extLst>
          </p:cNvPr>
          <p:cNvSpPr txBox="1"/>
          <p:nvPr/>
        </p:nvSpPr>
        <p:spPr>
          <a:xfrm>
            <a:off x="4481261" y="5292368"/>
            <a:ext cx="505267" cy="369332"/>
          </a:xfrm>
          <a:prstGeom prst="rect">
            <a:avLst/>
          </a:prstGeom>
          <a:noFill/>
        </p:spPr>
        <p:txBody>
          <a:bodyPr wrap="none" rtlCol="0">
            <a:spAutoFit/>
          </a:bodyPr>
          <a:lstStyle/>
          <a:p>
            <a:r>
              <a:rPr lang="en-CH" dirty="0">
                <a:solidFill>
                  <a:srgbClr val="FF0000"/>
                </a:solidFill>
                <a:latin typeface="Arial"/>
              </a:rPr>
              <a:t>4.2</a:t>
            </a:r>
          </a:p>
        </p:txBody>
      </p:sp>
      <p:sp>
        <p:nvSpPr>
          <p:cNvPr id="61" name="TextBox 60">
            <a:extLst>
              <a:ext uri="{FF2B5EF4-FFF2-40B4-BE49-F238E27FC236}">
                <a16:creationId xmlns:a16="http://schemas.microsoft.com/office/drawing/2014/main" id="{66C1A8B3-C9FE-4319-E28D-0A2EDCAAA4E9}"/>
              </a:ext>
            </a:extLst>
          </p:cNvPr>
          <p:cNvSpPr txBox="1"/>
          <p:nvPr/>
        </p:nvSpPr>
        <p:spPr>
          <a:xfrm>
            <a:off x="8217861" y="5292368"/>
            <a:ext cx="441146" cy="369332"/>
          </a:xfrm>
          <a:prstGeom prst="rect">
            <a:avLst/>
          </a:prstGeom>
          <a:noFill/>
        </p:spPr>
        <p:txBody>
          <a:bodyPr wrap="none" rtlCol="0">
            <a:spAutoFit/>
          </a:bodyPr>
          <a:lstStyle/>
          <a:p>
            <a:r>
              <a:rPr lang="en-CH" dirty="0">
                <a:solidFill>
                  <a:srgbClr val="7030A0"/>
                </a:solidFill>
                <a:latin typeface="Arial"/>
              </a:rPr>
              <a:t>77</a:t>
            </a:r>
          </a:p>
        </p:txBody>
      </p:sp>
      <p:sp>
        <p:nvSpPr>
          <p:cNvPr id="9" name="TextBox 8">
            <a:extLst>
              <a:ext uri="{FF2B5EF4-FFF2-40B4-BE49-F238E27FC236}">
                <a16:creationId xmlns:a16="http://schemas.microsoft.com/office/drawing/2014/main" id="{0936B6A1-AEB8-65F5-E046-FF45FA841875}"/>
              </a:ext>
            </a:extLst>
          </p:cNvPr>
          <p:cNvSpPr txBox="1"/>
          <p:nvPr/>
        </p:nvSpPr>
        <p:spPr>
          <a:xfrm>
            <a:off x="5797517" y="912718"/>
            <a:ext cx="4437753" cy="307777"/>
          </a:xfrm>
          <a:prstGeom prst="rect">
            <a:avLst/>
          </a:prstGeom>
          <a:noFill/>
        </p:spPr>
        <p:txBody>
          <a:bodyPr wrap="none" rtlCol="0">
            <a:spAutoFit/>
          </a:bodyPr>
          <a:lstStyle/>
          <a:p>
            <a:pPr algn="r"/>
            <a:r>
              <a:rPr lang="en-US" sz="1400" dirty="0">
                <a:solidFill>
                  <a:srgbClr val="0055A0"/>
                </a:solidFill>
                <a:latin typeface="Arial"/>
              </a:rPr>
              <a:t>Credits to P. De Sousa and R. Van </a:t>
            </a:r>
            <a:r>
              <a:rPr lang="en-US" sz="1400" dirty="0" err="1">
                <a:solidFill>
                  <a:srgbClr val="0055A0"/>
                </a:solidFill>
                <a:latin typeface="Arial"/>
              </a:rPr>
              <a:t>Weelderen</a:t>
            </a:r>
            <a:r>
              <a:rPr lang="en-US" sz="1400" dirty="0">
                <a:solidFill>
                  <a:srgbClr val="0055A0"/>
                </a:solidFill>
                <a:latin typeface="Arial"/>
              </a:rPr>
              <a:t>, CERN</a:t>
            </a:r>
            <a:endParaRPr lang="en-CH" sz="1400" dirty="0">
              <a:solidFill>
                <a:srgbClr val="0055A0"/>
              </a:solidFill>
              <a:latin typeface="Arial"/>
            </a:endParaRPr>
          </a:p>
        </p:txBody>
      </p:sp>
      <p:sp>
        <p:nvSpPr>
          <p:cNvPr id="13" name="TextBox 12">
            <a:extLst>
              <a:ext uri="{FF2B5EF4-FFF2-40B4-BE49-F238E27FC236}">
                <a16:creationId xmlns:a16="http://schemas.microsoft.com/office/drawing/2014/main" id="{29C8078C-82A9-52E4-F939-C4086F403CA7}"/>
              </a:ext>
            </a:extLst>
          </p:cNvPr>
          <p:cNvSpPr txBox="1"/>
          <p:nvPr/>
        </p:nvSpPr>
        <p:spPr>
          <a:xfrm>
            <a:off x="9119882" y="393050"/>
            <a:ext cx="1361976" cy="307777"/>
          </a:xfrm>
          <a:prstGeom prst="rect">
            <a:avLst/>
          </a:prstGeom>
          <a:noFill/>
        </p:spPr>
        <p:txBody>
          <a:bodyPr wrap="none" rtlCol="0">
            <a:spAutoFit/>
          </a:bodyPr>
          <a:lstStyle/>
          <a:p>
            <a:r>
              <a:rPr lang="en-US" sz="1400" i="1" dirty="0">
                <a:solidFill>
                  <a:srgbClr val="0055A0"/>
                </a:solidFill>
                <a:latin typeface="Times" pitchFamily="2" charset="0"/>
              </a:rPr>
              <a:t>W</a:t>
            </a:r>
            <a:r>
              <a:rPr lang="en-US" sz="1400" dirty="0">
                <a:solidFill>
                  <a:srgbClr val="0055A0"/>
                </a:solidFill>
                <a:latin typeface="Times" pitchFamily="2" charset="0"/>
              </a:rPr>
              <a:t>/</a:t>
            </a:r>
            <a:r>
              <a:rPr lang="en-US" sz="1400" i="1" dirty="0">
                <a:solidFill>
                  <a:srgbClr val="0055A0"/>
                </a:solidFill>
                <a:latin typeface="Times" pitchFamily="2" charset="0"/>
              </a:rPr>
              <a:t>Q</a:t>
            </a:r>
            <a:r>
              <a:rPr lang="en-CH" sz="1400" dirty="0">
                <a:solidFill>
                  <a:srgbClr val="0055A0"/>
                </a:solidFill>
                <a:latin typeface="Times" pitchFamily="2" charset="0"/>
              </a:rPr>
              <a:t> = (</a:t>
            </a:r>
            <a:r>
              <a:rPr lang="en-CH" sz="1400" i="1" dirty="0">
                <a:solidFill>
                  <a:srgbClr val="0055A0"/>
                </a:solidFill>
                <a:latin typeface="Times" pitchFamily="2" charset="0"/>
              </a:rPr>
              <a:t>T</a:t>
            </a:r>
            <a:r>
              <a:rPr lang="en-CH" sz="1400" i="1" baseline="-25000" dirty="0">
                <a:solidFill>
                  <a:srgbClr val="0055A0"/>
                </a:solidFill>
                <a:latin typeface="Times" pitchFamily="2" charset="0"/>
              </a:rPr>
              <a:t>h</a:t>
            </a:r>
            <a:r>
              <a:rPr lang="en-CH" sz="1400" dirty="0">
                <a:solidFill>
                  <a:srgbClr val="0055A0"/>
                </a:solidFill>
                <a:latin typeface="Times" pitchFamily="2" charset="0"/>
              </a:rPr>
              <a:t>-</a:t>
            </a:r>
            <a:r>
              <a:rPr lang="en-CH" sz="1400" i="1" dirty="0">
                <a:solidFill>
                  <a:srgbClr val="0055A0"/>
                </a:solidFill>
                <a:latin typeface="Times" pitchFamily="2" charset="0"/>
              </a:rPr>
              <a:t>T</a:t>
            </a:r>
            <a:r>
              <a:rPr lang="en-CH" sz="1400" i="1" baseline="-25000" dirty="0">
                <a:solidFill>
                  <a:srgbClr val="0055A0"/>
                </a:solidFill>
                <a:latin typeface="Times" pitchFamily="2" charset="0"/>
              </a:rPr>
              <a:t>c</a:t>
            </a:r>
            <a:r>
              <a:rPr lang="en-CH" sz="1400" dirty="0">
                <a:solidFill>
                  <a:srgbClr val="0055A0"/>
                </a:solidFill>
                <a:latin typeface="Times" pitchFamily="2" charset="0"/>
              </a:rPr>
              <a:t>)/</a:t>
            </a:r>
            <a:r>
              <a:rPr lang="en-CH" sz="1400" i="1" dirty="0">
                <a:solidFill>
                  <a:srgbClr val="0055A0"/>
                </a:solidFill>
                <a:latin typeface="Times" pitchFamily="2" charset="0"/>
              </a:rPr>
              <a:t>T</a:t>
            </a:r>
            <a:r>
              <a:rPr lang="en-CH" sz="1400" i="1" baseline="-25000" dirty="0">
                <a:solidFill>
                  <a:srgbClr val="0055A0"/>
                </a:solidFill>
                <a:latin typeface="Times" pitchFamily="2" charset="0"/>
              </a:rPr>
              <a:t>c</a:t>
            </a:r>
          </a:p>
        </p:txBody>
      </p:sp>
    </p:spTree>
    <p:extLst>
      <p:ext uri="{BB962C8B-B14F-4D97-AF65-F5344CB8AC3E}">
        <p14:creationId xmlns:p14="http://schemas.microsoft.com/office/powerpoint/2010/main" val="3689121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left)">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left)">
                                      <p:cBhvr>
                                        <p:cTn id="17" dur="5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B263A77-29AA-63B2-94AF-8E78E08BA73D}"/>
              </a:ext>
            </a:extLst>
          </p:cNvPr>
          <p:cNvPicPr>
            <a:picLocks noChangeAspect="1"/>
          </p:cNvPicPr>
          <p:nvPr/>
        </p:nvPicPr>
        <p:blipFill>
          <a:blip r:embed="rId2"/>
          <a:stretch>
            <a:fillRect/>
          </a:stretch>
        </p:blipFill>
        <p:spPr>
          <a:xfrm>
            <a:off x="1749584" y="27614"/>
            <a:ext cx="4346416" cy="3054535"/>
          </a:xfrm>
          <a:prstGeom prst="rect">
            <a:avLst/>
          </a:prstGeom>
        </p:spPr>
      </p:pic>
      <p:pic>
        <p:nvPicPr>
          <p:cNvPr id="8" name="Picture 7">
            <a:extLst>
              <a:ext uri="{FF2B5EF4-FFF2-40B4-BE49-F238E27FC236}">
                <a16:creationId xmlns:a16="http://schemas.microsoft.com/office/drawing/2014/main" id="{A4EE0A62-6213-E6D7-98BA-185CF9B6756D}"/>
              </a:ext>
            </a:extLst>
          </p:cNvPr>
          <p:cNvPicPr>
            <a:picLocks noChangeAspect="1"/>
          </p:cNvPicPr>
          <p:nvPr/>
        </p:nvPicPr>
        <p:blipFill rotWithShape="1">
          <a:blip r:embed="rId3">
            <a:clrChange>
              <a:clrFrom>
                <a:srgbClr val="FFFFFF"/>
              </a:clrFrom>
              <a:clrTo>
                <a:srgbClr val="FFFFFF">
                  <a:alpha val="0"/>
                </a:srgbClr>
              </a:clrTo>
            </a:clrChange>
          </a:blip>
          <a:srcRect b="14432"/>
          <a:stretch/>
        </p:blipFill>
        <p:spPr>
          <a:xfrm>
            <a:off x="4071259" y="2906919"/>
            <a:ext cx="6411685" cy="3075412"/>
          </a:xfrm>
          <a:prstGeom prst="rect">
            <a:avLst/>
          </a:prstGeom>
        </p:spPr>
      </p:pic>
      <p:sp>
        <p:nvSpPr>
          <p:cNvPr id="13" name="TextBox 12">
            <a:extLst>
              <a:ext uri="{FF2B5EF4-FFF2-40B4-BE49-F238E27FC236}">
                <a16:creationId xmlns:a16="http://schemas.microsoft.com/office/drawing/2014/main" id="{C1A6F507-AE2A-C156-84A7-A47C8004F679}"/>
              </a:ext>
            </a:extLst>
          </p:cNvPr>
          <p:cNvSpPr txBox="1"/>
          <p:nvPr/>
        </p:nvSpPr>
        <p:spPr>
          <a:xfrm>
            <a:off x="1558725" y="3182590"/>
            <a:ext cx="2415564" cy="2677656"/>
          </a:xfrm>
          <a:prstGeom prst="rect">
            <a:avLst/>
          </a:prstGeom>
          <a:noFill/>
        </p:spPr>
        <p:txBody>
          <a:bodyPr wrap="square" rtlCol="0">
            <a:spAutoFit/>
          </a:bodyPr>
          <a:lstStyle/>
          <a:p>
            <a:pPr algn="r"/>
            <a:r>
              <a:rPr lang="en-US" sz="2400" dirty="0">
                <a:solidFill>
                  <a:srgbClr val="FF0000"/>
                </a:solidFill>
                <a:latin typeface="Arial"/>
              </a:rPr>
              <a:t>Future h</a:t>
            </a:r>
            <a:r>
              <a:rPr lang="en-CH" sz="2400" dirty="0">
                <a:solidFill>
                  <a:srgbClr val="FF0000"/>
                </a:solidFill>
                <a:latin typeface="Arial"/>
              </a:rPr>
              <a:t>elium </a:t>
            </a:r>
            <a:r>
              <a:rPr lang="en-CH" sz="2400" b="1" dirty="0">
                <a:solidFill>
                  <a:srgbClr val="FF0000"/>
                </a:solidFill>
                <a:latin typeface="Arial"/>
              </a:rPr>
              <a:t>supply is limited </a:t>
            </a:r>
            <a:r>
              <a:rPr lang="en-CH" sz="2400" dirty="0">
                <a:solidFill>
                  <a:srgbClr val="FF0000"/>
                </a:solidFill>
                <a:latin typeface="Arial"/>
              </a:rPr>
              <a:t>and entails a substantial economical and availability </a:t>
            </a:r>
            <a:r>
              <a:rPr lang="en-CH" sz="2400" b="1" dirty="0">
                <a:solidFill>
                  <a:srgbClr val="FF0000"/>
                </a:solidFill>
                <a:latin typeface="Arial"/>
              </a:rPr>
              <a:t>risk</a:t>
            </a:r>
          </a:p>
        </p:txBody>
      </p:sp>
      <p:sp>
        <p:nvSpPr>
          <p:cNvPr id="14" name="Rectangle 13">
            <a:extLst>
              <a:ext uri="{FF2B5EF4-FFF2-40B4-BE49-F238E27FC236}">
                <a16:creationId xmlns:a16="http://schemas.microsoft.com/office/drawing/2014/main" id="{EB60EC49-29D2-58F5-ECE5-B9EB655CF90E}"/>
              </a:ext>
            </a:extLst>
          </p:cNvPr>
          <p:cNvSpPr/>
          <p:nvPr/>
        </p:nvSpPr>
        <p:spPr>
          <a:xfrm>
            <a:off x="4082833" y="4850959"/>
            <a:ext cx="5736772" cy="31568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prstClr val="white"/>
              </a:solidFill>
              <a:latin typeface="Arial"/>
            </a:endParaRPr>
          </a:p>
        </p:txBody>
      </p:sp>
      <p:pic>
        <p:nvPicPr>
          <p:cNvPr id="10" name="Picture 9">
            <a:extLst>
              <a:ext uri="{FF2B5EF4-FFF2-40B4-BE49-F238E27FC236}">
                <a16:creationId xmlns:a16="http://schemas.microsoft.com/office/drawing/2014/main" id="{F83ADB4C-6F9C-8FB1-8130-28FDFD65587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977962" y="27614"/>
            <a:ext cx="4601950" cy="3159548"/>
          </a:xfrm>
          <a:prstGeom prst="rect">
            <a:avLst/>
          </a:prstGeom>
        </p:spPr>
      </p:pic>
      <p:sp>
        <p:nvSpPr>
          <p:cNvPr id="2" name="TextBox 1">
            <a:extLst>
              <a:ext uri="{FF2B5EF4-FFF2-40B4-BE49-F238E27FC236}">
                <a16:creationId xmlns:a16="http://schemas.microsoft.com/office/drawing/2014/main" id="{37F8071F-B9EB-0E95-04E5-6CF1E4576D93}"/>
              </a:ext>
            </a:extLst>
          </p:cNvPr>
          <p:cNvSpPr txBox="1"/>
          <p:nvPr/>
        </p:nvSpPr>
        <p:spPr>
          <a:xfrm>
            <a:off x="6588270" y="6297280"/>
            <a:ext cx="3262496" cy="369332"/>
          </a:xfrm>
          <a:prstGeom prst="rect">
            <a:avLst/>
          </a:prstGeom>
          <a:noFill/>
        </p:spPr>
        <p:txBody>
          <a:bodyPr wrap="none" rtlCol="0">
            <a:spAutoFit/>
          </a:bodyPr>
          <a:lstStyle/>
          <a:p>
            <a:pPr algn="r"/>
            <a:r>
              <a:rPr lang="en-US" dirty="0">
                <a:solidFill>
                  <a:prstClr val="white"/>
                </a:solidFill>
                <a:latin typeface="Arial"/>
              </a:rPr>
              <a:t>C</a:t>
            </a:r>
            <a:r>
              <a:rPr lang="en-CH" dirty="0">
                <a:solidFill>
                  <a:prstClr val="white"/>
                </a:solidFill>
                <a:latin typeface="Arial"/>
              </a:rPr>
              <a:t>ourtesy of F. Ferrand, CERN</a:t>
            </a:r>
          </a:p>
        </p:txBody>
      </p:sp>
      <p:sp>
        <p:nvSpPr>
          <p:cNvPr id="3" name="Slide Number Placeholder 5">
            <a:extLst>
              <a:ext uri="{FF2B5EF4-FFF2-40B4-BE49-F238E27FC236}">
                <a16:creationId xmlns:a16="http://schemas.microsoft.com/office/drawing/2014/main" id="{CF98B802-2C6C-1229-3B48-5087B1F55D29}"/>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71</a:t>
            </a:fld>
            <a:endParaRPr lang="en-US" dirty="0">
              <a:solidFill>
                <a:srgbClr val="0055A0">
                  <a:tint val="75000"/>
                </a:srgbClr>
              </a:solidFill>
              <a:latin typeface="Arial"/>
            </a:endParaRPr>
          </a:p>
        </p:txBody>
      </p:sp>
    </p:spTree>
    <p:extLst>
      <p:ext uri="{BB962C8B-B14F-4D97-AF65-F5344CB8AC3E}">
        <p14:creationId xmlns:p14="http://schemas.microsoft.com/office/powerpoint/2010/main" val="396301533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B5BE3-2594-1A85-D86B-C0ACDDEC2463}"/>
              </a:ext>
            </a:extLst>
          </p:cNvPr>
          <p:cNvSpPr>
            <a:spLocks noGrp="1"/>
          </p:cNvSpPr>
          <p:nvPr>
            <p:ph type="title"/>
          </p:nvPr>
        </p:nvSpPr>
        <p:spPr/>
        <p:txBody>
          <a:bodyPr/>
          <a:lstStyle/>
          <a:p>
            <a:r>
              <a:rPr lang="en-CH" dirty="0"/>
              <a:t>The need for economics</a:t>
            </a:r>
          </a:p>
        </p:txBody>
      </p:sp>
      <p:sp>
        <p:nvSpPr>
          <p:cNvPr id="7" name="Content Placeholder 6">
            <a:extLst>
              <a:ext uri="{FF2B5EF4-FFF2-40B4-BE49-F238E27FC236}">
                <a16:creationId xmlns:a16="http://schemas.microsoft.com/office/drawing/2014/main" id="{0A972D8F-772A-2101-C626-2E9885398798}"/>
              </a:ext>
            </a:extLst>
          </p:cNvPr>
          <p:cNvSpPr>
            <a:spLocks noGrp="1"/>
          </p:cNvSpPr>
          <p:nvPr>
            <p:ph idx="1"/>
          </p:nvPr>
        </p:nvSpPr>
        <p:spPr/>
        <p:txBody>
          <a:bodyPr>
            <a:normAutofit/>
          </a:bodyPr>
          <a:lstStyle/>
          <a:p>
            <a:r>
              <a:rPr lang="en-US" dirty="0"/>
              <a:t>A large component in the m</a:t>
            </a:r>
            <a:r>
              <a:rPr lang="en-CH" dirty="0"/>
              <a:t>agnet cost is the </a:t>
            </a:r>
            <a:r>
              <a:rPr lang="en-CH" b="1" dirty="0"/>
              <a:t>amount of superconductor</a:t>
            </a:r>
            <a:r>
              <a:rPr lang="en-CH" dirty="0"/>
              <a:t> </a:t>
            </a:r>
            <a:r>
              <a:rPr lang="en-CH" sz="2000" dirty="0"/>
              <a:t>(coil cross section)</a:t>
            </a:r>
            <a:endParaRPr lang="en-CH" b="1" dirty="0"/>
          </a:p>
          <a:p>
            <a:r>
              <a:rPr lang="en-US" dirty="0"/>
              <a:t>High-field superconductors are (significantly) more expensive than </a:t>
            </a:r>
            <a:r>
              <a:rPr lang="en-US" i="1" dirty="0"/>
              <a:t>good-old </a:t>
            </a:r>
            <a:r>
              <a:rPr lang="en-US" dirty="0"/>
              <a:t>Nb-</a:t>
            </a:r>
            <a:r>
              <a:rPr lang="en-US" dirty="0" err="1"/>
              <a:t>Ti</a:t>
            </a:r>
            <a:endParaRPr lang="en-US" dirty="0"/>
          </a:p>
          <a:p>
            <a:r>
              <a:rPr lang="en-US" dirty="0"/>
              <a:t>N</a:t>
            </a:r>
            <a:r>
              <a:rPr lang="en-CH" dirty="0"/>
              <a:t>eed to work in two directions:</a:t>
            </a:r>
          </a:p>
          <a:p>
            <a:pPr lvl="1"/>
            <a:r>
              <a:rPr lang="en-US" b="1" dirty="0"/>
              <a:t>R</a:t>
            </a:r>
            <a:r>
              <a:rPr lang="en-CH" b="1" dirty="0"/>
              <a:t>educe the coil cross section </a:t>
            </a:r>
            <a:r>
              <a:rPr lang="en-CH" dirty="0"/>
              <a:t>(</a:t>
            </a:r>
            <a:r>
              <a:rPr lang="en-CH" b="1" dirty="0">
                <a:solidFill>
                  <a:srgbClr val="FF0000"/>
                </a:solidFill>
              </a:rPr>
              <a:t>increase </a:t>
            </a:r>
            <a:r>
              <a:rPr lang="en-CH" b="1" i="1" dirty="0">
                <a:solidFill>
                  <a:srgbClr val="FF0000"/>
                </a:solidFill>
                <a:latin typeface="Times" pitchFamily="2" charset="0"/>
              </a:rPr>
              <a:t>J</a:t>
            </a:r>
            <a:r>
              <a:rPr lang="en-CH" b="1" dirty="0">
                <a:solidFill>
                  <a:srgbClr val="FF0000"/>
                </a:solidFill>
              </a:rPr>
              <a:t> !</a:t>
            </a:r>
            <a:r>
              <a:rPr lang="en-CH" dirty="0"/>
              <a:t>)</a:t>
            </a:r>
          </a:p>
          <a:p>
            <a:pPr lvl="1"/>
            <a:endParaRPr lang="en-CH" dirty="0"/>
          </a:p>
          <a:p>
            <a:pPr lvl="1"/>
            <a:endParaRPr lang="en-CH" dirty="0"/>
          </a:p>
          <a:p>
            <a:pPr lvl="1"/>
            <a:endParaRPr lang="en-CH" dirty="0"/>
          </a:p>
          <a:p>
            <a:pPr lvl="1"/>
            <a:r>
              <a:rPr lang="en-US" b="1" dirty="0"/>
              <a:t>R</a:t>
            </a:r>
            <a:r>
              <a:rPr lang="en-CH" b="1" dirty="0"/>
              <a:t>educe unit conductor cost</a:t>
            </a:r>
          </a:p>
        </p:txBody>
      </p:sp>
      <p:sp>
        <p:nvSpPr>
          <p:cNvPr id="34" name="TextBox 33">
            <a:extLst>
              <a:ext uri="{FF2B5EF4-FFF2-40B4-BE49-F238E27FC236}">
                <a16:creationId xmlns:a16="http://schemas.microsoft.com/office/drawing/2014/main" id="{C6E97B30-9F05-8A8A-8ACD-22EB3FDA63FA}"/>
              </a:ext>
            </a:extLst>
          </p:cNvPr>
          <p:cNvSpPr txBox="1"/>
          <p:nvPr/>
        </p:nvSpPr>
        <p:spPr>
          <a:xfrm>
            <a:off x="4585013" y="6249563"/>
            <a:ext cx="3021981" cy="461665"/>
          </a:xfrm>
          <a:prstGeom prst="rect">
            <a:avLst/>
          </a:prstGeom>
          <a:noFill/>
        </p:spPr>
        <p:txBody>
          <a:bodyPr wrap="none" rtlCol="0">
            <a:spAutoFit/>
          </a:bodyPr>
          <a:lstStyle/>
          <a:p>
            <a:pPr algn="ctr"/>
            <a:r>
              <a:rPr lang="en-CH" sz="2400" b="1" dirty="0">
                <a:solidFill>
                  <a:prstClr val="white"/>
                </a:solidFill>
                <a:latin typeface="Arial"/>
              </a:rPr>
              <a:t>HTS may offer both</a:t>
            </a:r>
          </a:p>
        </p:txBody>
      </p:sp>
      <p:sp>
        <p:nvSpPr>
          <p:cNvPr id="35" name="Slide Number Placeholder 5">
            <a:extLst>
              <a:ext uri="{FF2B5EF4-FFF2-40B4-BE49-F238E27FC236}">
                <a16:creationId xmlns:a16="http://schemas.microsoft.com/office/drawing/2014/main" id="{9AFFB36C-AB46-9BE6-1DE2-CE5E2352FE85}"/>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72</a:t>
            </a:fld>
            <a:endParaRPr lang="en-US" dirty="0">
              <a:solidFill>
                <a:srgbClr val="0055A0">
                  <a:tint val="75000"/>
                </a:srgbClr>
              </a:solidFill>
              <a:latin typeface="Arial"/>
            </a:endParaRPr>
          </a:p>
        </p:txBody>
      </p:sp>
      <p:grpSp>
        <p:nvGrpSpPr>
          <p:cNvPr id="4" name="Group 3">
            <a:extLst>
              <a:ext uri="{FF2B5EF4-FFF2-40B4-BE49-F238E27FC236}">
                <a16:creationId xmlns:a16="http://schemas.microsoft.com/office/drawing/2014/main" id="{40C5FBF8-D814-66C9-0F4B-697094E5CB09}"/>
              </a:ext>
            </a:extLst>
          </p:cNvPr>
          <p:cNvGrpSpPr/>
          <p:nvPr/>
        </p:nvGrpSpPr>
        <p:grpSpPr>
          <a:xfrm>
            <a:off x="2699657" y="3800856"/>
            <a:ext cx="7668300" cy="2135021"/>
            <a:chOff x="1175657" y="3800855"/>
            <a:chExt cx="7668300" cy="2135021"/>
          </a:xfrm>
        </p:grpSpPr>
        <p:grpSp>
          <p:nvGrpSpPr>
            <p:cNvPr id="36" name="Group 35">
              <a:extLst>
                <a:ext uri="{FF2B5EF4-FFF2-40B4-BE49-F238E27FC236}">
                  <a16:creationId xmlns:a16="http://schemas.microsoft.com/office/drawing/2014/main" id="{2C68925F-C418-92B6-5198-E56752F0B3C5}"/>
                </a:ext>
              </a:extLst>
            </p:cNvPr>
            <p:cNvGrpSpPr>
              <a:grpSpLocks noChangeAspect="1"/>
            </p:cNvGrpSpPr>
            <p:nvPr/>
          </p:nvGrpSpPr>
          <p:grpSpPr>
            <a:xfrm>
              <a:off x="6324744" y="3800855"/>
              <a:ext cx="2519213" cy="2135021"/>
              <a:chOff x="5860155" y="3475255"/>
              <a:chExt cx="2857250" cy="2421506"/>
            </a:xfrm>
          </p:grpSpPr>
          <p:grpSp>
            <p:nvGrpSpPr>
              <p:cNvPr id="37" name="Group 36">
                <a:extLst>
                  <a:ext uri="{FF2B5EF4-FFF2-40B4-BE49-F238E27FC236}">
                    <a16:creationId xmlns:a16="http://schemas.microsoft.com/office/drawing/2014/main" id="{50BED478-AE99-ADE5-27FE-CF9B02E78D3D}"/>
                  </a:ext>
                </a:extLst>
              </p:cNvPr>
              <p:cNvGrpSpPr/>
              <p:nvPr/>
            </p:nvGrpSpPr>
            <p:grpSpPr>
              <a:xfrm>
                <a:off x="5860155" y="3475255"/>
                <a:ext cx="2857250" cy="2421506"/>
                <a:chOff x="817283" y="1760303"/>
                <a:chExt cx="2857250" cy="2421506"/>
              </a:xfrm>
            </p:grpSpPr>
            <p:grpSp>
              <p:nvGrpSpPr>
                <p:cNvPr id="39" name="Group 38">
                  <a:extLst>
                    <a:ext uri="{FF2B5EF4-FFF2-40B4-BE49-F238E27FC236}">
                      <a16:creationId xmlns:a16="http://schemas.microsoft.com/office/drawing/2014/main" id="{3703DB5D-4DEA-59C4-113F-3912C78BB3DB}"/>
                    </a:ext>
                  </a:extLst>
                </p:cNvPr>
                <p:cNvGrpSpPr/>
                <p:nvPr/>
              </p:nvGrpSpPr>
              <p:grpSpPr>
                <a:xfrm>
                  <a:off x="817283" y="1760303"/>
                  <a:ext cx="2391088" cy="2421506"/>
                  <a:chOff x="878346" y="1793536"/>
                  <a:chExt cx="2391088" cy="2421506"/>
                </a:xfrm>
              </p:grpSpPr>
              <p:grpSp>
                <p:nvGrpSpPr>
                  <p:cNvPr id="50" name="Group 49">
                    <a:extLst>
                      <a:ext uri="{FF2B5EF4-FFF2-40B4-BE49-F238E27FC236}">
                        <a16:creationId xmlns:a16="http://schemas.microsoft.com/office/drawing/2014/main" id="{BDECF174-F08A-14D0-5FB1-2ED592CA0713}"/>
                      </a:ext>
                    </a:extLst>
                  </p:cNvPr>
                  <p:cNvGrpSpPr/>
                  <p:nvPr/>
                </p:nvGrpSpPr>
                <p:grpSpPr>
                  <a:xfrm>
                    <a:off x="878347" y="1793537"/>
                    <a:ext cx="2391087" cy="2421505"/>
                    <a:chOff x="878347" y="1793537"/>
                    <a:chExt cx="2391087" cy="2421505"/>
                  </a:xfrm>
                </p:grpSpPr>
                <p:sp>
                  <p:nvSpPr>
                    <p:cNvPr id="54" name="Block Arc 53">
                      <a:extLst>
                        <a:ext uri="{FF2B5EF4-FFF2-40B4-BE49-F238E27FC236}">
                          <a16:creationId xmlns:a16="http://schemas.microsoft.com/office/drawing/2014/main" id="{8AFDEA75-CC68-0039-A855-1D1B200C66DF}"/>
                        </a:ext>
                      </a:extLst>
                    </p:cNvPr>
                    <p:cNvSpPr>
                      <a:spLocks noChangeAspect="1"/>
                    </p:cNvSpPr>
                    <p:nvPr/>
                  </p:nvSpPr>
                  <p:spPr>
                    <a:xfrm rot="5400000">
                      <a:off x="869073" y="1802811"/>
                      <a:ext cx="2409635" cy="2391087"/>
                    </a:xfrm>
                    <a:prstGeom prst="blockArc">
                      <a:avLst>
                        <a:gd name="adj1" fmla="val 13094613"/>
                        <a:gd name="adj2" fmla="val 16217479"/>
                        <a:gd name="adj3" fmla="val 24432"/>
                      </a:avLst>
                    </a:prstGeom>
                    <a:solidFill>
                      <a:srgbClr val="0000FF">
                        <a:alpha val="29000"/>
                      </a:srgbClr>
                    </a:solidFill>
                    <a:ln>
                      <a:solidFill>
                        <a:srgbClr val="0000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55A0"/>
                        </a:solidFill>
                        <a:latin typeface="Arial"/>
                      </a:endParaRPr>
                    </a:p>
                  </p:txBody>
                </p:sp>
                <p:sp>
                  <p:nvSpPr>
                    <p:cNvPr id="55" name="Block Arc 54">
                      <a:extLst>
                        <a:ext uri="{FF2B5EF4-FFF2-40B4-BE49-F238E27FC236}">
                          <a16:creationId xmlns:a16="http://schemas.microsoft.com/office/drawing/2014/main" id="{A1580577-CCB0-249E-6F9F-98EB1E2EA353}"/>
                        </a:ext>
                      </a:extLst>
                    </p:cNvPr>
                    <p:cNvSpPr>
                      <a:spLocks noChangeAspect="1"/>
                    </p:cNvSpPr>
                    <p:nvPr/>
                  </p:nvSpPr>
                  <p:spPr>
                    <a:xfrm rot="16200000" flipV="1">
                      <a:off x="869073" y="1814681"/>
                      <a:ext cx="2409635" cy="2391087"/>
                    </a:xfrm>
                    <a:prstGeom prst="blockArc">
                      <a:avLst>
                        <a:gd name="adj1" fmla="val 13094613"/>
                        <a:gd name="adj2" fmla="val 16217479"/>
                        <a:gd name="adj3" fmla="val 24432"/>
                      </a:avLst>
                    </a:prstGeom>
                    <a:solidFill>
                      <a:srgbClr val="0000FF">
                        <a:alpha val="29000"/>
                      </a:srgbClr>
                    </a:solidFill>
                    <a:ln>
                      <a:solidFill>
                        <a:srgbClr val="0000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55A0"/>
                        </a:solidFill>
                        <a:latin typeface="Arial"/>
                      </a:endParaRPr>
                    </a:p>
                  </p:txBody>
                </p:sp>
              </p:grpSp>
              <p:grpSp>
                <p:nvGrpSpPr>
                  <p:cNvPr id="51" name="Group 50">
                    <a:extLst>
                      <a:ext uri="{FF2B5EF4-FFF2-40B4-BE49-F238E27FC236}">
                        <a16:creationId xmlns:a16="http://schemas.microsoft.com/office/drawing/2014/main" id="{02803B27-D274-6CD9-7A3E-4D9647543F20}"/>
                      </a:ext>
                    </a:extLst>
                  </p:cNvPr>
                  <p:cNvGrpSpPr/>
                  <p:nvPr/>
                </p:nvGrpSpPr>
                <p:grpSpPr>
                  <a:xfrm flipH="1">
                    <a:off x="878346" y="1793536"/>
                    <a:ext cx="2391087" cy="2421505"/>
                    <a:chOff x="878347" y="1793537"/>
                    <a:chExt cx="2391087" cy="2421505"/>
                  </a:xfrm>
                </p:grpSpPr>
                <p:sp>
                  <p:nvSpPr>
                    <p:cNvPr id="52" name="Block Arc 51">
                      <a:extLst>
                        <a:ext uri="{FF2B5EF4-FFF2-40B4-BE49-F238E27FC236}">
                          <a16:creationId xmlns:a16="http://schemas.microsoft.com/office/drawing/2014/main" id="{282962AB-0DC2-DDA8-38EC-19FDF6D785AF}"/>
                        </a:ext>
                      </a:extLst>
                    </p:cNvPr>
                    <p:cNvSpPr>
                      <a:spLocks noChangeAspect="1"/>
                    </p:cNvSpPr>
                    <p:nvPr/>
                  </p:nvSpPr>
                  <p:spPr>
                    <a:xfrm rot="5400000">
                      <a:off x="869073" y="1802811"/>
                      <a:ext cx="2409635" cy="2391087"/>
                    </a:xfrm>
                    <a:prstGeom prst="blockArc">
                      <a:avLst>
                        <a:gd name="adj1" fmla="val 13094613"/>
                        <a:gd name="adj2" fmla="val 16217479"/>
                        <a:gd name="adj3" fmla="val 24432"/>
                      </a:avLst>
                    </a:prstGeom>
                    <a:solidFill>
                      <a:srgbClr val="FF0000">
                        <a:alpha val="29000"/>
                      </a:srgbClr>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55A0"/>
                        </a:solidFill>
                        <a:latin typeface="Arial"/>
                      </a:endParaRPr>
                    </a:p>
                  </p:txBody>
                </p:sp>
                <p:sp>
                  <p:nvSpPr>
                    <p:cNvPr id="53" name="Block Arc 52">
                      <a:extLst>
                        <a:ext uri="{FF2B5EF4-FFF2-40B4-BE49-F238E27FC236}">
                          <a16:creationId xmlns:a16="http://schemas.microsoft.com/office/drawing/2014/main" id="{E209C962-EB99-D5A4-52C4-DF4BBD0798A2}"/>
                        </a:ext>
                      </a:extLst>
                    </p:cNvPr>
                    <p:cNvSpPr>
                      <a:spLocks noChangeAspect="1"/>
                    </p:cNvSpPr>
                    <p:nvPr/>
                  </p:nvSpPr>
                  <p:spPr>
                    <a:xfrm rot="16200000" flipV="1">
                      <a:off x="869073" y="1814681"/>
                      <a:ext cx="2409635" cy="2391087"/>
                    </a:xfrm>
                    <a:prstGeom prst="blockArc">
                      <a:avLst>
                        <a:gd name="adj1" fmla="val 13094613"/>
                        <a:gd name="adj2" fmla="val 16217479"/>
                        <a:gd name="adj3" fmla="val 24432"/>
                      </a:avLst>
                    </a:prstGeom>
                    <a:solidFill>
                      <a:srgbClr val="FF0000">
                        <a:alpha val="29000"/>
                      </a:srgbClr>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55A0"/>
                        </a:solidFill>
                        <a:latin typeface="Arial"/>
                      </a:endParaRPr>
                    </a:p>
                  </p:txBody>
                </p:sp>
              </p:grpSp>
            </p:grpSp>
            <p:grpSp>
              <p:nvGrpSpPr>
                <p:cNvPr id="40" name="Group 39">
                  <a:extLst>
                    <a:ext uri="{FF2B5EF4-FFF2-40B4-BE49-F238E27FC236}">
                      <a16:creationId xmlns:a16="http://schemas.microsoft.com/office/drawing/2014/main" id="{92C676BC-23A8-FAD7-42C5-966D29CF52B0}"/>
                    </a:ext>
                  </a:extLst>
                </p:cNvPr>
                <p:cNvGrpSpPr/>
                <p:nvPr/>
              </p:nvGrpSpPr>
              <p:grpSpPr>
                <a:xfrm>
                  <a:off x="1633179" y="2490737"/>
                  <a:ext cx="1005109" cy="866746"/>
                  <a:chOff x="6200600" y="2564003"/>
                  <a:chExt cx="1005109" cy="866746"/>
                </a:xfrm>
              </p:grpSpPr>
              <p:cxnSp>
                <p:nvCxnSpPr>
                  <p:cNvPr id="46" name="Straight Connector 45">
                    <a:extLst>
                      <a:ext uri="{FF2B5EF4-FFF2-40B4-BE49-F238E27FC236}">
                        <a16:creationId xmlns:a16="http://schemas.microsoft.com/office/drawing/2014/main" id="{3EF619AA-8732-B6DE-0595-FA1D6E60F285}"/>
                      </a:ext>
                    </a:extLst>
                  </p:cNvPr>
                  <p:cNvCxnSpPr/>
                  <p:nvPr/>
                </p:nvCxnSpPr>
                <p:spPr>
                  <a:xfrm flipH="1">
                    <a:off x="6435912" y="3048024"/>
                    <a:ext cx="767635" cy="4725"/>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A944F68C-9189-4A85-5701-12A7C71FBB27}"/>
                      </a:ext>
                    </a:extLst>
                  </p:cNvPr>
                  <p:cNvCxnSpPr/>
                  <p:nvPr/>
                </p:nvCxnSpPr>
                <p:spPr>
                  <a:xfrm flipH="1">
                    <a:off x="6491839" y="2564003"/>
                    <a:ext cx="464760" cy="597424"/>
                  </a:xfrm>
                  <a:prstGeom prst="line">
                    <a:avLst/>
                  </a:prstGeom>
                  <a:ln>
                    <a:solidFill>
                      <a:schemeClr val="accent6">
                        <a:lumMod val="50000"/>
                      </a:schemeClr>
                    </a:solidFill>
                    <a:headEnd type="stealth" w="med" len="lg"/>
                    <a:tailEnd type="none"/>
                  </a:ln>
                </p:spPr>
                <p:style>
                  <a:lnRef idx="1">
                    <a:schemeClr val="dk1"/>
                  </a:lnRef>
                  <a:fillRef idx="0">
                    <a:schemeClr val="dk1"/>
                  </a:fillRef>
                  <a:effectRef idx="0">
                    <a:schemeClr val="dk1"/>
                  </a:effectRef>
                  <a:fontRef idx="minor">
                    <a:schemeClr val="tx1"/>
                  </a:fontRef>
                </p:style>
              </p:cxnSp>
              <p:sp>
                <p:nvSpPr>
                  <p:cNvPr id="48" name="Arc 47">
                    <a:extLst>
                      <a:ext uri="{FF2B5EF4-FFF2-40B4-BE49-F238E27FC236}">
                        <a16:creationId xmlns:a16="http://schemas.microsoft.com/office/drawing/2014/main" id="{B09ACCDD-4EAE-DACE-91DF-8541C25F4897}"/>
                      </a:ext>
                    </a:extLst>
                  </p:cNvPr>
                  <p:cNvSpPr>
                    <a:spLocks noChangeAspect="1"/>
                  </p:cNvSpPr>
                  <p:nvPr/>
                </p:nvSpPr>
                <p:spPr>
                  <a:xfrm>
                    <a:off x="6200600" y="2674749"/>
                    <a:ext cx="755999" cy="756000"/>
                  </a:xfrm>
                  <a:prstGeom prst="arc">
                    <a:avLst>
                      <a:gd name="adj1" fmla="val 17911171"/>
                      <a:gd name="adj2" fmla="val 600207"/>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solidFill>
                        <a:srgbClr val="0055A0"/>
                      </a:solidFill>
                      <a:latin typeface="Arial"/>
                    </a:endParaRPr>
                  </a:p>
                </p:txBody>
              </p:sp>
              <p:sp>
                <p:nvSpPr>
                  <p:cNvPr id="49" name="TextBox 48">
                    <a:extLst>
                      <a:ext uri="{FF2B5EF4-FFF2-40B4-BE49-F238E27FC236}">
                        <a16:creationId xmlns:a16="http://schemas.microsoft.com/office/drawing/2014/main" id="{4B9CDC55-FBF0-7CE0-C089-250F5B2596DD}"/>
                      </a:ext>
                    </a:extLst>
                  </p:cNvPr>
                  <p:cNvSpPr txBox="1"/>
                  <p:nvPr/>
                </p:nvSpPr>
                <p:spPr>
                  <a:xfrm>
                    <a:off x="6838088" y="2601724"/>
                    <a:ext cx="367621" cy="418891"/>
                  </a:xfrm>
                  <a:prstGeom prst="rect">
                    <a:avLst/>
                  </a:prstGeom>
                  <a:noFill/>
                </p:spPr>
                <p:txBody>
                  <a:bodyPr wrap="none" rtlCol="0">
                    <a:spAutoFit/>
                  </a:bodyPr>
                  <a:lstStyle/>
                  <a:p>
                    <a:r>
                      <a:rPr lang="en-US" i="1" dirty="0">
                        <a:solidFill>
                          <a:srgbClr val="4D4D4D">
                            <a:lumMod val="50000"/>
                          </a:srgbClr>
                        </a:solidFill>
                        <a:latin typeface="Symbol" charset="2"/>
                        <a:cs typeface="Symbol" charset="2"/>
                      </a:rPr>
                      <a:t>j</a:t>
                    </a:r>
                  </a:p>
                </p:txBody>
              </p:sp>
            </p:grpSp>
            <p:grpSp>
              <p:nvGrpSpPr>
                <p:cNvPr id="41" name="Group 40">
                  <a:extLst>
                    <a:ext uri="{FF2B5EF4-FFF2-40B4-BE49-F238E27FC236}">
                      <a16:creationId xmlns:a16="http://schemas.microsoft.com/office/drawing/2014/main" id="{B3FF0D76-7365-5D0C-790A-D2A6E9091D72}"/>
                    </a:ext>
                  </a:extLst>
                </p:cNvPr>
                <p:cNvGrpSpPr/>
                <p:nvPr/>
              </p:nvGrpSpPr>
              <p:grpSpPr>
                <a:xfrm>
                  <a:off x="2594532" y="2932095"/>
                  <a:ext cx="1080001" cy="418890"/>
                  <a:chOff x="2594532" y="2932095"/>
                  <a:chExt cx="1080001" cy="418890"/>
                </a:xfrm>
              </p:grpSpPr>
              <p:cxnSp>
                <p:nvCxnSpPr>
                  <p:cNvPr id="42" name="Straight Connector 41">
                    <a:extLst>
                      <a:ext uri="{FF2B5EF4-FFF2-40B4-BE49-F238E27FC236}">
                        <a16:creationId xmlns:a16="http://schemas.microsoft.com/office/drawing/2014/main" id="{50514458-303D-FC28-5472-515043F8EAA8}"/>
                      </a:ext>
                    </a:extLst>
                  </p:cNvPr>
                  <p:cNvCxnSpPr/>
                  <p:nvPr/>
                </p:nvCxnSpPr>
                <p:spPr>
                  <a:xfrm>
                    <a:off x="2636126" y="2971161"/>
                    <a:ext cx="0" cy="36369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C78811D5-807C-6E1A-F72C-3C8DE28FDD55}"/>
                      </a:ext>
                    </a:extLst>
                  </p:cNvPr>
                  <p:cNvCxnSpPr/>
                  <p:nvPr/>
                </p:nvCxnSpPr>
                <p:spPr>
                  <a:xfrm>
                    <a:off x="3208370" y="2971161"/>
                    <a:ext cx="0" cy="363698"/>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9968F3CC-EEF2-942D-67CB-1D48556863E7}"/>
                      </a:ext>
                    </a:extLst>
                  </p:cNvPr>
                  <p:cNvCxnSpPr/>
                  <p:nvPr/>
                </p:nvCxnSpPr>
                <p:spPr>
                  <a:xfrm flipH="1">
                    <a:off x="2594532" y="3267125"/>
                    <a:ext cx="1080001" cy="0"/>
                  </a:xfrm>
                  <a:prstGeom prst="line">
                    <a:avLst/>
                  </a:prstGeom>
                  <a:ln>
                    <a:solidFill>
                      <a:schemeClr val="accent6">
                        <a:lumMod val="50000"/>
                      </a:schemeClr>
                    </a:solidFill>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B62E023B-4BC8-84CB-F7A0-C5F48B860E68}"/>
                      </a:ext>
                    </a:extLst>
                  </p:cNvPr>
                  <p:cNvSpPr txBox="1"/>
                  <p:nvPr/>
                </p:nvSpPr>
                <p:spPr>
                  <a:xfrm>
                    <a:off x="3242732" y="2932095"/>
                    <a:ext cx="383982" cy="418890"/>
                  </a:xfrm>
                  <a:prstGeom prst="rect">
                    <a:avLst/>
                  </a:prstGeom>
                  <a:noFill/>
                </p:spPr>
                <p:txBody>
                  <a:bodyPr wrap="none" rtlCol="0">
                    <a:spAutoFit/>
                  </a:bodyPr>
                  <a:lstStyle/>
                  <a:p>
                    <a:r>
                      <a:rPr lang="en-US" i="1" dirty="0">
                        <a:solidFill>
                          <a:srgbClr val="262626"/>
                        </a:solidFill>
                        <a:latin typeface="Times"/>
                        <a:cs typeface="Times"/>
                      </a:rPr>
                      <a:t>w</a:t>
                    </a:r>
                  </a:p>
                </p:txBody>
              </p:sp>
            </p:grpSp>
          </p:grpSp>
          <p:sp>
            <p:nvSpPr>
              <p:cNvPr id="38" name="TextBox 37">
                <a:extLst>
                  <a:ext uri="{FF2B5EF4-FFF2-40B4-BE49-F238E27FC236}">
                    <a16:creationId xmlns:a16="http://schemas.microsoft.com/office/drawing/2014/main" id="{42456042-B032-9A9B-463D-06E3616D0318}"/>
                  </a:ext>
                </a:extLst>
              </p:cNvPr>
              <p:cNvSpPr txBox="1"/>
              <p:nvPr/>
            </p:nvSpPr>
            <p:spPr>
              <a:xfrm rot="18511668">
                <a:off x="6766142" y="4102266"/>
                <a:ext cx="505796" cy="418890"/>
              </a:xfrm>
              <a:prstGeom prst="rect">
                <a:avLst/>
              </a:prstGeom>
              <a:noFill/>
            </p:spPr>
            <p:txBody>
              <a:bodyPr wrap="none" rtlCol="0">
                <a:spAutoFit/>
              </a:bodyPr>
              <a:lstStyle/>
              <a:p>
                <a:r>
                  <a:rPr lang="en-US" i="1" dirty="0" err="1">
                    <a:solidFill>
                      <a:srgbClr val="262626"/>
                    </a:solidFill>
                    <a:latin typeface="Times"/>
                    <a:cs typeface="Times"/>
                  </a:rPr>
                  <a:t>R</a:t>
                </a:r>
                <a:r>
                  <a:rPr lang="en-US" i="1" baseline="-25000" dirty="0" err="1">
                    <a:solidFill>
                      <a:srgbClr val="262626"/>
                    </a:solidFill>
                    <a:latin typeface="Times"/>
                    <a:cs typeface="Times"/>
                  </a:rPr>
                  <a:t>in</a:t>
                </a:r>
                <a:endParaRPr lang="en-US" i="1" baseline="-25000" dirty="0">
                  <a:solidFill>
                    <a:srgbClr val="262626"/>
                  </a:solidFill>
                  <a:latin typeface="Times"/>
                  <a:cs typeface="Times"/>
                </a:endParaRPr>
              </a:p>
            </p:txBody>
          </p:sp>
        </p:grp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84AF0C3A-0656-1762-D127-6922098E62B5}"/>
                    </a:ext>
                  </a:extLst>
                </p:cNvPr>
                <p:cNvSpPr txBox="1"/>
                <p:nvPr/>
              </p:nvSpPr>
              <p:spPr>
                <a:xfrm>
                  <a:off x="1370627" y="4720278"/>
                  <a:ext cx="4800156" cy="67531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CH" sz="2800" i="1">
                                <a:solidFill>
                                  <a:srgbClr val="836967"/>
                                </a:solidFill>
                                <a:latin typeface="Cambria Math" panose="02040503050406030204" pitchFamily="18" charset="0"/>
                              </a:rPr>
                            </m:ctrlPr>
                          </m:sSubPr>
                          <m:e>
                            <m:r>
                              <a:rPr lang="en-CH" sz="2800" i="1">
                                <a:solidFill>
                                  <a:srgbClr val="0055A0"/>
                                </a:solidFill>
                                <a:latin typeface="Cambria Math" panose="02040503050406030204" pitchFamily="18" charset="0"/>
                              </a:rPr>
                              <m:t>𝐴</m:t>
                            </m:r>
                          </m:e>
                          <m:sub>
                            <m:r>
                              <a:rPr lang="en-CH" sz="2800" i="1">
                                <a:solidFill>
                                  <a:srgbClr val="0055A0"/>
                                </a:solidFill>
                                <a:latin typeface="Cambria Math" panose="02040503050406030204" pitchFamily="18" charset="0"/>
                              </a:rPr>
                              <m:t>𝑐𝑜𝑖𝑙</m:t>
                            </m:r>
                          </m:sub>
                        </m:sSub>
                        <m:r>
                          <a:rPr lang="en-CH" sz="2800">
                            <a:solidFill>
                              <a:srgbClr val="0055A0"/>
                            </a:solidFill>
                            <a:latin typeface="Cambria Math" panose="02040503050406030204" pitchFamily="18" charset="0"/>
                          </a:rPr>
                          <m:t>=2</m:t>
                        </m:r>
                        <m:r>
                          <a:rPr lang="en-CH" sz="2800" i="1">
                            <a:solidFill>
                              <a:srgbClr val="0055A0"/>
                            </a:solidFill>
                            <a:latin typeface="Cambria Math" panose="02040503050406030204" pitchFamily="18" charset="0"/>
                          </a:rPr>
                          <m:t>𝜑</m:t>
                        </m:r>
                        <m:d>
                          <m:dPr>
                            <m:ctrlPr>
                              <a:rPr lang="en-CH" sz="2800" i="1">
                                <a:solidFill>
                                  <a:srgbClr val="836967"/>
                                </a:solidFill>
                                <a:latin typeface="Cambria Math" panose="02040503050406030204" pitchFamily="18" charset="0"/>
                              </a:rPr>
                            </m:ctrlPr>
                          </m:dPr>
                          <m:e>
                            <m:sSup>
                              <m:sSupPr>
                                <m:ctrlPr>
                                  <a:rPr lang="en-CH" sz="2800" i="1">
                                    <a:solidFill>
                                      <a:srgbClr val="836967"/>
                                    </a:solidFill>
                                    <a:latin typeface="Cambria Math" panose="02040503050406030204" pitchFamily="18" charset="0"/>
                                  </a:rPr>
                                </m:ctrlPr>
                              </m:sSupPr>
                              <m:e>
                                <m:r>
                                  <a:rPr lang="en-CH" sz="2800" i="1">
                                    <a:solidFill>
                                      <a:srgbClr val="0055A0"/>
                                    </a:solidFill>
                                    <a:latin typeface="Cambria Math" panose="02040503050406030204" pitchFamily="18" charset="0"/>
                                  </a:rPr>
                                  <m:t>𝑤</m:t>
                                </m:r>
                              </m:e>
                              <m:sup>
                                <m:r>
                                  <a:rPr lang="en-CH" sz="2800">
                                    <a:solidFill>
                                      <a:srgbClr val="0055A0"/>
                                    </a:solidFill>
                                    <a:latin typeface="Cambria Math" panose="02040503050406030204" pitchFamily="18" charset="0"/>
                                  </a:rPr>
                                  <m:t>2</m:t>
                                </m:r>
                              </m:sup>
                            </m:sSup>
                            <m:r>
                              <a:rPr lang="en-CH" sz="2800">
                                <a:solidFill>
                                  <a:srgbClr val="0055A0"/>
                                </a:solidFill>
                                <a:latin typeface="Cambria Math" panose="02040503050406030204" pitchFamily="18" charset="0"/>
                              </a:rPr>
                              <m:t>+2</m:t>
                            </m:r>
                            <m:sSub>
                              <m:sSubPr>
                                <m:ctrlPr>
                                  <a:rPr lang="en-CH" sz="2800" i="1">
                                    <a:solidFill>
                                      <a:srgbClr val="836967"/>
                                    </a:solidFill>
                                    <a:latin typeface="Cambria Math" panose="02040503050406030204" pitchFamily="18" charset="0"/>
                                  </a:rPr>
                                </m:ctrlPr>
                              </m:sSubPr>
                              <m:e>
                                <m:r>
                                  <a:rPr lang="en-CH" sz="2800" i="1">
                                    <a:solidFill>
                                      <a:srgbClr val="0055A0"/>
                                    </a:solidFill>
                                    <a:latin typeface="Cambria Math" panose="02040503050406030204" pitchFamily="18" charset="0"/>
                                  </a:rPr>
                                  <m:t>𝑅</m:t>
                                </m:r>
                              </m:e>
                              <m:sub>
                                <m:r>
                                  <a:rPr lang="en-CH" sz="2800" i="1">
                                    <a:solidFill>
                                      <a:srgbClr val="0055A0"/>
                                    </a:solidFill>
                                    <a:latin typeface="Cambria Math" panose="02040503050406030204" pitchFamily="18" charset="0"/>
                                  </a:rPr>
                                  <m:t>𝑖𝑛</m:t>
                                </m:r>
                              </m:sub>
                            </m:sSub>
                            <m:r>
                              <a:rPr lang="en-CH" sz="2800" i="1">
                                <a:solidFill>
                                  <a:srgbClr val="0055A0"/>
                                </a:solidFill>
                                <a:latin typeface="Cambria Math" panose="02040503050406030204" pitchFamily="18" charset="0"/>
                              </a:rPr>
                              <m:t>𝑤</m:t>
                            </m:r>
                          </m:e>
                        </m:d>
                        <m:r>
                          <a:rPr lang="en-CH" sz="2800">
                            <a:solidFill>
                              <a:srgbClr val="0055A0"/>
                            </a:solidFill>
                            <a:latin typeface="Cambria Math" panose="02040503050406030204" pitchFamily="18" charset="0"/>
                          </a:rPr>
                          <m:t>~</m:t>
                        </m:r>
                        <m:box>
                          <m:boxPr>
                            <m:ctrlPr>
                              <a:rPr lang="en-CH" sz="2800" i="1">
                                <a:solidFill>
                                  <a:srgbClr val="0055A0"/>
                                </a:solidFill>
                                <a:latin typeface="Cambria Math" panose="02040503050406030204" pitchFamily="18" charset="0"/>
                              </a:rPr>
                            </m:ctrlPr>
                          </m:boxPr>
                          <m:e>
                            <m:argPr>
                              <m:argSz m:val="-1"/>
                            </m:argPr>
                            <m:f>
                              <m:fPr>
                                <m:ctrlPr>
                                  <a:rPr lang="en-CH" sz="2800" i="1">
                                    <a:solidFill>
                                      <a:srgbClr val="0055A0"/>
                                    </a:solidFill>
                                    <a:latin typeface="Cambria Math" panose="02040503050406030204" pitchFamily="18" charset="0"/>
                                  </a:rPr>
                                </m:ctrlPr>
                              </m:fPr>
                              <m:num>
                                <m:r>
                                  <a:rPr lang="en-US" sz="2800" i="1">
                                    <a:solidFill>
                                      <a:srgbClr val="0055A0"/>
                                    </a:solidFill>
                                    <a:latin typeface="Cambria Math" panose="02040503050406030204" pitchFamily="18" charset="0"/>
                                  </a:rPr>
                                  <m:t>1</m:t>
                                </m:r>
                              </m:num>
                              <m:den>
                                <m:sSup>
                                  <m:sSupPr>
                                    <m:ctrlPr>
                                      <a:rPr lang="en-CH" sz="2800" i="1">
                                        <a:solidFill>
                                          <a:srgbClr val="0055A0"/>
                                        </a:solidFill>
                                        <a:latin typeface="Cambria Math" panose="02040503050406030204" pitchFamily="18" charset="0"/>
                                      </a:rPr>
                                    </m:ctrlPr>
                                  </m:sSupPr>
                                  <m:e>
                                    <m:r>
                                      <a:rPr lang="en-US" sz="2800" i="1">
                                        <a:solidFill>
                                          <a:srgbClr val="0055A0"/>
                                        </a:solidFill>
                                        <a:latin typeface="Cambria Math" panose="02040503050406030204" pitchFamily="18" charset="0"/>
                                      </a:rPr>
                                      <m:t>𝐽</m:t>
                                    </m:r>
                                  </m:e>
                                  <m:sup>
                                    <m:r>
                                      <a:rPr lang="en-US" sz="2800" i="1">
                                        <a:solidFill>
                                          <a:srgbClr val="0055A0"/>
                                        </a:solidFill>
                                        <a:latin typeface="Cambria Math" panose="02040503050406030204" pitchFamily="18" charset="0"/>
                                      </a:rPr>
                                      <m:t>1.5</m:t>
                                    </m:r>
                                  </m:sup>
                                </m:sSup>
                              </m:den>
                            </m:f>
                          </m:e>
                        </m:box>
                      </m:oMath>
                    </m:oMathPara>
                  </a14:m>
                  <a:endParaRPr lang="en-CH" sz="2800" dirty="0">
                    <a:solidFill>
                      <a:srgbClr val="0055A0"/>
                    </a:solidFill>
                    <a:latin typeface="Arial"/>
                  </a:endParaRPr>
                </a:p>
              </p:txBody>
            </p:sp>
          </mc:Choice>
          <mc:Fallback xmlns="">
            <p:sp>
              <p:nvSpPr>
                <p:cNvPr id="56" name="TextBox 55">
                  <a:extLst>
                    <a:ext uri="{FF2B5EF4-FFF2-40B4-BE49-F238E27FC236}">
                      <a16:creationId xmlns:a16="http://schemas.microsoft.com/office/drawing/2014/main" id="{84AF0C3A-0656-1762-D127-6922098E62B5}"/>
                    </a:ext>
                  </a:extLst>
                </p:cNvPr>
                <p:cNvSpPr txBox="1">
                  <a:spLocks noRot="1" noChangeAspect="1" noMove="1" noResize="1" noEditPoints="1" noAdjustHandles="1" noChangeArrowheads="1" noChangeShapeType="1" noTextEdit="1"/>
                </p:cNvSpPr>
                <p:nvPr/>
              </p:nvSpPr>
              <p:spPr>
                <a:xfrm>
                  <a:off x="1370627" y="4720278"/>
                  <a:ext cx="4800156" cy="675313"/>
                </a:xfrm>
                <a:prstGeom prst="rect">
                  <a:avLst/>
                </a:prstGeom>
                <a:blipFill>
                  <a:blip r:embed="rId2"/>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E9572E1E-273F-64A6-6093-1DAA4BD8915F}"/>
                    </a:ext>
                  </a:extLst>
                </p:cNvPr>
                <p:cNvSpPr txBox="1"/>
                <p:nvPr/>
              </p:nvSpPr>
              <p:spPr>
                <a:xfrm>
                  <a:off x="1370627" y="4054688"/>
                  <a:ext cx="3048368" cy="60054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CH" sz="2800" i="1">
                            <a:solidFill>
                              <a:srgbClr val="0055A0"/>
                            </a:solidFill>
                            <a:latin typeface="Cambria Math" panose="02040503050406030204" pitchFamily="18" charset="0"/>
                          </a:rPr>
                          <m:t>𝐵</m:t>
                        </m:r>
                        <m:r>
                          <a:rPr lang="en-CH" sz="2800">
                            <a:solidFill>
                              <a:srgbClr val="0055A0"/>
                            </a:solidFill>
                            <a:latin typeface="Cambria Math" panose="02040503050406030204" pitchFamily="18" charset="0"/>
                          </a:rPr>
                          <m:t>=</m:t>
                        </m:r>
                        <m:box>
                          <m:boxPr>
                            <m:ctrlPr>
                              <a:rPr lang="en-CH" sz="2800" i="1">
                                <a:solidFill>
                                  <a:srgbClr val="0055A0"/>
                                </a:solidFill>
                                <a:latin typeface="Cambria Math" panose="02040503050406030204" pitchFamily="18" charset="0"/>
                              </a:rPr>
                            </m:ctrlPr>
                          </m:boxPr>
                          <m:e>
                            <m:argPr>
                              <m:argSz m:val="-1"/>
                            </m:argPr>
                            <m:f>
                              <m:fPr>
                                <m:ctrlPr>
                                  <a:rPr lang="en-CH" sz="2800" i="1">
                                    <a:solidFill>
                                      <a:srgbClr val="0055A0"/>
                                    </a:solidFill>
                                    <a:latin typeface="Cambria Math" panose="02040503050406030204" pitchFamily="18" charset="0"/>
                                  </a:rPr>
                                </m:ctrlPr>
                              </m:fPr>
                              <m:num>
                                <m:r>
                                  <a:rPr lang="en-CH" sz="2800">
                                    <a:solidFill>
                                      <a:srgbClr val="0055A0"/>
                                    </a:solidFill>
                                    <a:latin typeface="Cambria Math" panose="02040503050406030204" pitchFamily="18" charset="0"/>
                                  </a:rPr>
                                  <m:t>2</m:t>
                                </m:r>
                                <m:sSub>
                                  <m:sSubPr>
                                    <m:ctrlPr>
                                      <a:rPr lang="en-CH" sz="2800" i="1">
                                        <a:solidFill>
                                          <a:srgbClr val="836967"/>
                                        </a:solidFill>
                                        <a:latin typeface="Cambria Math" panose="02040503050406030204" pitchFamily="18" charset="0"/>
                                      </a:rPr>
                                    </m:ctrlPr>
                                  </m:sSubPr>
                                  <m:e>
                                    <m:r>
                                      <a:rPr lang="en-CH" sz="2800" i="1">
                                        <a:solidFill>
                                          <a:srgbClr val="0055A0"/>
                                        </a:solidFill>
                                        <a:latin typeface="Cambria Math" panose="02040503050406030204" pitchFamily="18" charset="0"/>
                                      </a:rPr>
                                      <m:t>𝜇</m:t>
                                    </m:r>
                                  </m:e>
                                  <m:sub>
                                    <m:r>
                                      <a:rPr lang="en-CH" sz="2800">
                                        <a:solidFill>
                                          <a:srgbClr val="0055A0"/>
                                        </a:solidFill>
                                        <a:latin typeface="Cambria Math" panose="02040503050406030204" pitchFamily="18" charset="0"/>
                                      </a:rPr>
                                      <m:t>0</m:t>
                                    </m:r>
                                  </m:sub>
                                </m:sSub>
                              </m:num>
                              <m:den>
                                <m:r>
                                  <a:rPr lang="en-CH" sz="2800" i="1">
                                    <a:solidFill>
                                      <a:srgbClr val="0055A0"/>
                                    </a:solidFill>
                                    <a:latin typeface="Cambria Math" panose="02040503050406030204" pitchFamily="18" charset="0"/>
                                  </a:rPr>
                                  <m:t>𝜋</m:t>
                                </m:r>
                              </m:den>
                            </m:f>
                          </m:e>
                        </m:box>
                        <m:r>
                          <a:rPr lang="en-CH" sz="2800">
                            <a:solidFill>
                              <a:srgbClr val="0055A0"/>
                            </a:solidFill>
                            <a:latin typeface="Cambria Math" panose="02040503050406030204" pitchFamily="18" charset="0"/>
                          </a:rPr>
                          <m:t> </m:t>
                        </m:r>
                        <m:r>
                          <a:rPr lang="en-CH" sz="2800" i="1">
                            <a:solidFill>
                              <a:srgbClr val="0055A0"/>
                            </a:solidFill>
                            <a:latin typeface="Cambria Math" panose="02040503050406030204" pitchFamily="18" charset="0"/>
                          </a:rPr>
                          <m:t>𝐽𝑤</m:t>
                        </m:r>
                        <m:r>
                          <a:rPr lang="en-CH" sz="2800">
                            <a:solidFill>
                              <a:srgbClr val="0055A0"/>
                            </a:solidFill>
                            <a:latin typeface="Cambria Math" panose="02040503050406030204" pitchFamily="18" charset="0"/>
                          </a:rPr>
                          <m:t> </m:t>
                        </m:r>
                        <m:r>
                          <a:rPr lang="en-CH" sz="2800" i="1">
                            <a:solidFill>
                              <a:srgbClr val="0055A0"/>
                            </a:solidFill>
                            <a:latin typeface="Cambria Math" panose="02040503050406030204" pitchFamily="18" charset="0"/>
                          </a:rPr>
                          <m:t>𝑠𝑖𝑛</m:t>
                        </m:r>
                        <m:d>
                          <m:dPr>
                            <m:ctrlPr>
                              <a:rPr lang="en-CH" sz="2800" i="1">
                                <a:solidFill>
                                  <a:srgbClr val="836967"/>
                                </a:solidFill>
                                <a:latin typeface="Cambria Math" panose="02040503050406030204" pitchFamily="18" charset="0"/>
                              </a:rPr>
                            </m:ctrlPr>
                          </m:dPr>
                          <m:e>
                            <m:r>
                              <a:rPr lang="en-CH" sz="2800" i="1">
                                <a:solidFill>
                                  <a:srgbClr val="0055A0"/>
                                </a:solidFill>
                                <a:latin typeface="Cambria Math" panose="02040503050406030204" pitchFamily="18" charset="0"/>
                              </a:rPr>
                              <m:t>𝜑</m:t>
                            </m:r>
                          </m:e>
                        </m:d>
                      </m:oMath>
                    </m:oMathPara>
                  </a14:m>
                  <a:endParaRPr lang="en-CH" sz="2800" dirty="0">
                    <a:solidFill>
                      <a:srgbClr val="0055A0"/>
                    </a:solidFill>
                    <a:latin typeface="Arial"/>
                  </a:endParaRPr>
                </a:p>
              </p:txBody>
            </p:sp>
          </mc:Choice>
          <mc:Fallback xmlns="">
            <p:sp>
              <p:nvSpPr>
                <p:cNvPr id="57" name="TextBox 56">
                  <a:extLst>
                    <a:ext uri="{FF2B5EF4-FFF2-40B4-BE49-F238E27FC236}">
                      <a16:creationId xmlns:a16="http://schemas.microsoft.com/office/drawing/2014/main" id="{E9572E1E-273F-64A6-6093-1DAA4BD8915F}"/>
                    </a:ext>
                  </a:extLst>
                </p:cNvPr>
                <p:cNvSpPr txBox="1">
                  <a:spLocks noRot="1" noChangeAspect="1" noMove="1" noResize="1" noEditPoints="1" noAdjustHandles="1" noChangeArrowheads="1" noChangeShapeType="1" noTextEdit="1"/>
                </p:cNvSpPr>
                <p:nvPr/>
              </p:nvSpPr>
              <p:spPr>
                <a:xfrm>
                  <a:off x="1370627" y="4054688"/>
                  <a:ext cx="3048368" cy="600549"/>
                </a:xfrm>
                <a:prstGeom prst="rect">
                  <a:avLst/>
                </a:prstGeom>
                <a:blipFill>
                  <a:blip r:embed="rId3"/>
                  <a:stretch>
                    <a:fillRect l="-1250" b="-12500"/>
                  </a:stretch>
                </a:blipFill>
              </p:spPr>
              <p:txBody>
                <a:bodyPr/>
                <a:lstStyle/>
                <a:p>
                  <a:r>
                    <a:rPr lang="en-CH">
                      <a:noFill/>
                    </a:rPr>
                    <a:t> </a:t>
                  </a:r>
                </a:p>
              </p:txBody>
            </p:sp>
          </mc:Fallback>
        </mc:AlternateContent>
        <p:sp>
          <p:nvSpPr>
            <p:cNvPr id="3" name="Rectangle 2">
              <a:extLst>
                <a:ext uri="{FF2B5EF4-FFF2-40B4-BE49-F238E27FC236}">
                  <a16:creationId xmlns:a16="http://schemas.microsoft.com/office/drawing/2014/main" id="{3F9092A6-142D-F127-D187-840B283C446D}"/>
                </a:ext>
              </a:extLst>
            </p:cNvPr>
            <p:cNvSpPr/>
            <p:nvPr/>
          </p:nvSpPr>
          <p:spPr>
            <a:xfrm>
              <a:off x="1175657" y="4655237"/>
              <a:ext cx="4995126" cy="819288"/>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grpSp>
    </p:spTree>
    <p:extLst>
      <p:ext uri="{BB962C8B-B14F-4D97-AF65-F5344CB8AC3E}">
        <p14:creationId xmlns:p14="http://schemas.microsoft.com/office/powerpoint/2010/main" val="335846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E147114A-C1EC-D198-1791-816DAE1DAB8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23157" y="901626"/>
            <a:ext cx="7984897" cy="4956661"/>
          </a:xfrm>
          <a:prstGeom prst="rect">
            <a:avLst/>
          </a:prstGeom>
        </p:spPr>
      </p:pic>
      <p:sp>
        <p:nvSpPr>
          <p:cNvPr id="2" name="Title 1">
            <a:extLst>
              <a:ext uri="{FF2B5EF4-FFF2-40B4-BE49-F238E27FC236}">
                <a16:creationId xmlns:a16="http://schemas.microsoft.com/office/drawing/2014/main" id="{D89B5BE3-2594-1A85-D86B-C0ACDDEC2463}"/>
              </a:ext>
            </a:extLst>
          </p:cNvPr>
          <p:cNvSpPr>
            <a:spLocks noGrp="1"/>
          </p:cNvSpPr>
          <p:nvPr>
            <p:ph type="title"/>
          </p:nvPr>
        </p:nvSpPr>
        <p:spPr/>
        <p:txBody>
          <a:bodyPr/>
          <a:lstStyle/>
          <a:p>
            <a:r>
              <a:rPr lang="en-CH" dirty="0"/>
              <a:t>Conductor cost</a:t>
            </a:r>
          </a:p>
        </p:txBody>
      </p:sp>
      <p:grpSp>
        <p:nvGrpSpPr>
          <p:cNvPr id="47" name="Group 46">
            <a:extLst>
              <a:ext uri="{FF2B5EF4-FFF2-40B4-BE49-F238E27FC236}">
                <a16:creationId xmlns:a16="http://schemas.microsoft.com/office/drawing/2014/main" id="{5437D6CE-8E49-2D09-C293-5F05A800FCA9}"/>
              </a:ext>
            </a:extLst>
          </p:cNvPr>
          <p:cNvGrpSpPr/>
          <p:nvPr/>
        </p:nvGrpSpPr>
        <p:grpSpPr>
          <a:xfrm>
            <a:off x="6094627" y="3441211"/>
            <a:ext cx="2557148" cy="720000"/>
            <a:chOff x="4570627" y="3441211"/>
            <a:chExt cx="2557148" cy="720000"/>
          </a:xfrm>
        </p:grpSpPr>
        <p:sp>
          <p:nvSpPr>
            <p:cNvPr id="43" name="Rectangle 42">
              <a:extLst>
                <a:ext uri="{FF2B5EF4-FFF2-40B4-BE49-F238E27FC236}">
                  <a16:creationId xmlns:a16="http://schemas.microsoft.com/office/drawing/2014/main" id="{E52FDC45-AFD5-89E6-ADDB-3E7028090221}"/>
                </a:ext>
              </a:extLst>
            </p:cNvPr>
            <p:cNvSpPr/>
            <p:nvPr/>
          </p:nvSpPr>
          <p:spPr>
            <a:xfrm>
              <a:off x="4795138" y="3623683"/>
              <a:ext cx="1885062" cy="4729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cxnSp>
          <p:nvCxnSpPr>
            <p:cNvPr id="45" name="Straight Connector 44">
              <a:extLst>
                <a:ext uri="{FF2B5EF4-FFF2-40B4-BE49-F238E27FC236}">
                  <a16:creationId xmlns:a16="http://schemas.microsoft.com/office/drawing/2014/main" id="{59648707-B24F-3F6F-68F2-B28E6E6FD9F6}"/>
                </a:ext>
              </a:extLst>
            </p:cNvPr>
            <p:cNvCxnSpPr/>
            <p:nvPr/>
          </p:nvCxnSpPr>
          <p:spPr>
            <a:xfrm>
              <a:off x="4570627" y="3776892"/>
              <a:ext cx="255714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C5FA0D5D-8211-6DA1-3C67-2F305EE3A35A}"/>
                </a:ext>
              </a:extLst>
            </p:cNvPr>
            <p:cNvCxnSpPr>
              <a:cxnSpLocks/>
            </p:cNvCxnSpPr>
            <p:nvPr/>
          </p:nvCxnSpPr>
          <p:spPr>
            <a:xfrm rot="5400000">
              <a:off x="5427267" y="3801211"/>
              <a:ext cx="720000"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grpSp>
      <p:grpSp>
        <p:nvGrpSpPr>
          <p:cNvPr id="13" name="Group 12">
            <a:extLst>
              <a:ext uri="{FF2B5EF4-FFF2-40B4-BE49-F238E27FC236}">
                <a16:creationId xmlns:a16="http://schemas.microsoft.com/office/drawing/2014/main" id="{010993D0-E8A6-3F92-F03D-B213EC29DC7F}"/>
              </a:ext>
            </a:extLst>
          </p:cNvPr>
          <p:cNvGrpSpPr/>
          <p:nvPr/>
        </p:nvGrpSpPr>
        <p:grpSpPr>
          <a:xfrm>
            <a:off x="7400200" y="95230"/>
            <a:ext cx="2865781" cy="2312548"/>
            <a:chOff x="5632359" y="119614"/>
            <a:chExt cx="2865781" cy="2312548"/>
          </a:xfrm>
        </p:grpSpPr>
        <p:pic>
          <p:nvPicPr>
            <p:cNvPr id="10" name="Picture 2" descr="MIT-designed project achieves major advance toward fusion energy | MIT News  | Massachusetts Institute of Technology">
              <a:extLst>
                <a:ext uri="{FF2B5EF4-FFF2-40B4-BE49-F238E27FC236}">
                  <a16:creationId xmlns:a16="http://schemas.microsoft.com/office/drawing/2014/main" id="{94D5C897-667A-4ECF-D9B8-82B65003B631}"/>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345" r="6996"/>
            <a:stretch/>
          </p:blipFill>
          <p:spPr bwMode="auto">
            <a:xfrm>
              <a:off x="5980865" y="119614"/>
              <a:ext cx="2168768" cy="16129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009C33F-6832-EBB0-C311-9D07BD71D9E7}"/>
                </a:ext>
              </a:extLst>
            </p:cNvPr>
            <p:cNvSpPr txBox="1"/>
            <p:nvPr/>
          </p:nvSpPr>
          <p:spPr>
            <a:xfrm>
              <a:off x="5632359" y="1724276"/>
              <a:ext cx="2865781" cy="707886"/>
            </a:xfrm>
            <a:prstGeom prst="rect">
              <a:avLst/>
            </a:prstGeom>
            <a:noFill/>
          </p:spPr>
          <p:txBody>
            <a:bodyPr wrap="square" rtlCol="0">
              <a:spAutoFit/>
            </a:bodyPr>
            <a:lstStyle/>
            <a:p>
              <a:pPr algn="ctr"/>
              <a:r>
                <a:rPr lang="en-US" sz="2000" b="1" dirty="0">
                  <a:solidFill>
                    <a:srgbClr val="0055A0"/>
                  </a:solidFill>
                  <a:latin typeface="Arial"/>
                </a:rPr>
                <a:t>G</a:t>
              </a:r>
              <a:r>
                <a:rPr lang="en-CH" sz="2000" b="1" dirty="0">
                  <a:solidFill>
                    <a:srgbClr val="0055A0"/>
                  </a:solidFill>
                  <a:latin typeface="Arial"/>
                </a:rPr>
                <a:t>rateful thanks to fusion !</a:t>
              </a:r>
            </a:p>
          </p:txBody>
        </p:sp>
      </p:grpSp>
      <p:grpSp>
        <p:nvGrpSpPr>
          <p:cNvPr id="19" name="Group 18">
            <a:extLst>
              <a:ext uri="{FF2B5EF4-FFF2-40B4-BE49-F238E27FC236}">
                <a16:creationId xmlns:a16="http://schemas.microsoft.com/office/drawing/2014/main" id="{2DC6680F-D469-7391-EE76-D2296A52B62F}"/>
              </a:ext>
            </a:extLst>
          </p:cNvPr>
          <p:cNvGrpSpPr/>
          <p:nvPr/>
        </p:nvGrpSpPr>
        <p:grpSpPr>
          <a:xfrm>
            <a:off x="6047591" y="1840523"/>
            <a:ext cx="2557148" cy="2627486"/>
            <a:chOff x="4523591" y="1840523"/>
            <a:chExt cx="2557148" cy="2627486"/>
          </a:xfrm>
        </p:grpSpPr>
        <p:sp>
          <p:nvSpPr>
            <p:cNvPr id="14" name="Freeform 13">
              <a:extLst>
                <a:ext uri="{FF2B5EF4-FFF2-40B4-BE49-F238E27FC236}">
                  <a16:creationId xmlns:a16="http://schemas.microsoft.com/office/drawing/2014/main" id="{6080951E-8275-09DC-6859-1450BAF4C507}"/>
                </a:ext>
              </a:extLst>
            </p:cNvPr>
            <p:cNvSpPr/>
            <p:nvPr/>
          </p:nvSpPr>
          <p:spPr>
            <a:xfrm>
              <a:off x="4994031" y="1840523"/>
              <a:ext cx="1875692" cy="1622135"/>
            </a:xfrm>
            <a:custGeom>
              <a:avLst/>
              <a:gdLst>
                <a:gd name="connsiteX0" fmla="*/ 164123 w 1875692"/>
                <a:gd name="connsiteY0" fmla="*/ 0 h 2625969"/>
                <a:gd name="connsiteX1" fmla="*/ 0 w 1875692"/>
                <a:gd name="connsiteY1" fmla="*/ 23446 h 2625969"/>
                <a:gd name="connsiteX2" fmla="*/ 23446 w 1875692"/>
                <a:gd name="connsiteY2" fmla="*/ 2614246 h 2625969"/>
                <a:gd name="connsiteX3" fmla="*/ 1875692 w 1875692"/>
                <a:gd name="connsiteY3" fmla="*/ 2625969 h 2625969"/>
                <a:gd name="connsiteX4" fmla="*/ 1875692 w 1875692"/>
                <a:gd name="connsiteY4" fmla="*/ 363415 h 2625969"/>
                <a:gd name="connsiteX5" fmla="*/ 164123 w 1875692"/>
                <a:gd name="connsiteY5" fmla="*/ 0 h 2625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5692" h="2625969">
                  <a:moveTo>
                    <a:pt x="164123" y="0"/>
                  </a:moveTo>
                  <a:lnTo>
                    <a:pt x="0" y="23446"/>
                  </a:lnTo>
                  <a:lnTo>
                    <a:pt x="23446" y="2614246"/>
                  </a:lnTo>
                  <a:lnTo>
                    <a:pt x="1875692" y="2625969"/>
                  </a:lnTo>
                  <a:lnTo>
                    <a:pt x="1875692" y="363415"/>
                  </a:lnTo>
                  <a:lnTo>
                    <a:pt x="164123"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cxnSp>
          <p:nvCxnSpPr>
            <p:cNvPr id="16" name="Straight Connector 15">
              <a:extLst>
                <a:ext uri="{FF2B5EF4-FFF2-40B4-BE49-F238E27FC236}">
                  <a16:creationId xmlns:a16="http://schemas.microsoft.com/office/drawing/2014/main" id="{71FECA9B-1A34-F79E-2155-87440D6018FE}"/>
                </a:ext>
              </a:extLst>
            </p:cNvPr>
            <p:cNvCxnSpPr/>
            <p:nvPr/>
          </p:nvCxnSpPr>
          <p:spPr>
            <a:xfrm>
              <a:off x="4523591" y="2405292"/>
              <a:ext cx="255714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401E0A01-DC6C-2E65-0816-07B18E3E3251}"/>
                </a:ext>
              </a:extLst>
            </p:cNvPr>
            <p:cNvCxnSpPr>
              <a:cxnSpLocks/>
            </p:cNvCxnSpPr>
            <p:nvPr/>
          </p:nvCxnSpPr>
          <p:spPr>
            <a:xfrm rot="5400000">
              <a:off x="4508693" y="3189435"/>
              <a:ext cx="2557148" cy="0"/>
            </a:xfrm>
            <a:prstGeom prst="line">
              <a:avLst/>
            </a:prstGeom>
            <a:ln w="9525">
              <a:solidFill>
                <a:schemeClr val="accent2"/>
              </a:solidFill>
            </a:ln>
            <a:effectLst/>
          </p:spPr>
          <p:style>
            <a:lnRef idx="2">
              <a:schemeClr val="accent1"/>
            </a:lnRef>
            <a:fillRef idx="0">
              <a:schemeClr val="accent1"/>
            </a:fillRef>
            <a:effectRef idx="1">
              <a:schemeClr val="accent1"/>
            </a:effectRef>
            <a:fontRef idx="minor">
              <a:schemeClr val="tx1"/>
            </a:fontRef>
          </p:style>
        </p:cxnSp>
      </p:grpSp>
      <p:pic>
        <p:nvPicPr>
          <p:cNvPr id="23" name="Picture 22">
            <a:extLst>
              <a:ext uri="{FF2B5EF4-FFF2-40B4-BE49-F238E27FC236}">
                <a16:creationId xmlns:a16="http://schemas.microsoft.com/office/drawing/2014/main" id="{CDCBA14A-1CD8-A1B1-0FE8-E865EC5D000C}"/>
              </a:ext>
            </a:extLst>
          </p:cNvPr>
          <p:cNvPicPr>
            <a:picLocks noChangeAspect="1"/>
          </p:cNvPicPr>
          <p:nvPr/>
        </p:nvPicPr>
        <p:blipFill rotWithShape="1">
          <a:blip r:embed="rId4">
            <a:clrChange>
              <a:clrFrom>
                <a:srgbClr val="FFFFFF"/>
              </a:clrFrom>
              <a:clrTo>
                <a:srgbClr val="FFFFFF">
                  <a:alpha val="0"/>
                </a:srgbClr>
              </a:clrTo>
            </a:clrChange>
          </a:blip>
          <a:srcRect l="5537" t="5921"/>
          <a:stretch/>
        </p:blipFill>
        <p:spPr>
          <a:xfrm>
            <a:off x="4527952" y="3039964"/>
            <a:ext cx="1313534" cy="611823"/>
          </a:xfrm>
          <a:prstGeom prst="rect">
            <a:avLst/>
          </a:prstGeom>
        </p:spPr>
      </p:pic>
      <p:grpSp>
        <p:nvGrpSpPr>
          <p:cNvPr id="36" name="Group 35">
            <a:extLst>
              <a:ext uri="{FF2B5EF4-FFF2-40B4-BE49-F238E27FC236}">
                <a16:creationId xmlns:a16="http://schemas.microsoft.com/office/drawing/2014/main" id="{D1180080-03A0-6EDA-6ECA-F433B040AEB3}"/>
              </a:ext>
            </a:extLst>
          </p:cNvPr>
          <p:cNvGrpSpPr/>
          <p:nvPr/>
        </p:nvGrpSpPr>
        <p:grpSpPr>
          <a:xfrm>
            <a:off x="5575300" y="1291844"/>
            <a:ext cx="3187700" cy="2013922"/>
            <a:chOff x="4051300" y="1206500"/>
            <a:chExt cx="3187700" cy="2013922"/>
          </a:xfrm>
        </p:grpSpPr>
        <p:sp>
          <p:nvSpPr>
            <p:cNvPr id="25" name="Freeform 24">
              <a:extLst>
                <a:ext uri="{FF2B5EF4-FFF2-40B4-BE49-F238E27FC236}">
                  <a16:creationId xmlns:a16="http://schemas.microsoft.com/office/drawing/2014/main" id="{C641DA7E-72B0-7B2B-CA02-3AD8E3D85D97}"/>
                </a:ext>
              </a:extLst>
            </p:cNvPr>
            <p:cNvSpPr/>
            <p:nvPr/>
          </p:nvSpPr>
          <p:spPr>
            <a:xfrm>
              <a:off x="4051300" y="1206500"/>
              <a:ext cx="2628900" cy="2000250"/>
            </a:xfrm>
            <a:custGeom>
              <a:avLst/>
              <a:gdLst>
                <a:gd name="connsiteX0" fmla="*/ 6350 w 2628900"/>
                <a:gd name="connsiteY0" fmla="*/ 0 h 2000250"/>
                <a:gd name="connsiteX1" fmla="*/ 2622550 w 2628900"/>
                <a:gd name="connsiteY1" fmla="*/ 1123950 h 2000250"/>
                <a:gd name="connsiteX2" fmla="*/ 2628900 w 2628900"/>
                <a:gd name="connsiteY2" fmla="*/ 1841500 h 2000250"/>
                <a:gd name="connsiteX3" fmla="*/ 2432050 w 2628900"/>
                <a:gd name="connsiteY3" fmla="*/ 2000250 h 2000250"/>
                <a:gd name="connsiteX4" fmla="*/ 0 w 2628900"/>
                <a:gd name="connsiteY4" fmla="*/ 571500 h 2000250"/>
                <a:gd name="connsiteX5" fmla="*/ 6350 w 2628900"/>
                <a:gd name="connsiteY5" fmla="*/ 0 h 200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8900" h="2000250">
                  <a:moveTo>
                    <a:pt x="6350" y="0"/>
                  </a:moveTo>
                  <a:lnTo>
                    <a:pt x="2622550" y="1123950"/>
                  </a:lnTo>
                  <a:cubicBezTo>
                    <a:pt x="2624667" y="1363133"/>
                    <a:pt x="2626783" y="1602317"/>
                    <a:pt x="2628900" y="1841500"/>
                  </a:cubicBezTo>
                  <a:lnTo>
                    <a:pt x="2432050" y="2000250"/>
                  </a:lnTo>
                  <a:lnTo>
                    <a:pt x="0" y="571500"/>
                  </a:lnTo>
                  <a:cubicBezTo>
                    <a:pt x="2117" y="381000"/>
                    <a:pt x="4233" y="190500"/>
                    <a:pt x="6350" y="0"/>
                  </a:cubicBezTo>
                  <a:close/>
                </a:path>
              </a:pathLst>
            </a:custGeom>
            <a:solidFill>
              <a:srgbClr val="FF0000">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cxnSp>
          <p:nvCxnSpPr>
            <p:cNvPr id="28" name="Straight Connector 27">
              <a:extLst>
                <a:ext uri="{FF2B5EF4-FFF2-40B4-BE49-F238E27FC236}">
                  <a16:creationId xmlns:a16="http://schemas.microsoft.com/office/drawing/2014/main" id="{19FFE24A-10C9-30D2-6B37-E313F96BEC34}"/>
                </a:ext>
              </a:extLst>
            </p:cNvPr>
            <p:cNvCxnSpPr>
              <a:cxnSpLocks/>
            </p:cNvCxnSpPr>
            <p:nvPr/>
          </p:nvCxnSpPr>
          <p:spPr>
            <a:xfrm>
              <a:off x="4095750" y="1548322"/>
              <a:ext cx="3143250" cy="1672100"/>
            </a:xfrm>
            <a:prstGeom prst="line">
              <a:avLst/>
            </a:prstGeom>
            <a:ln>
              <a:solidFill>
                <a:srgbClr val="FF0000"/>
              </a:solidFill>
              <a:prstDash val="sysDot"/>
            </a:ln>
          </p:spPr>
          <p:style>
            <a:lnRef idx="2">
              <a:schemeClr val="accent1"/>
            </a:lnRef>
            <a:fillRef idx="0">
              <a:schemeClr val="accent1"/>
            </a:fillRef>
            <a:effectRef idx="1">
              <a:schemeClr val="accent1"/>
            </a:effectRef>
            <a:fontRef idx="minor">
              <a:schemeClr val="tx1"/>
            </a:fontRef>
          </p:style>
        </p:cxnSp>
      </p:grpSp>
      <p:grpSp>
        <p:nvGrpSpPr>
          <p:cNvPr id="37" name="Group 36">
            <a:extLst>
              <a:ext uri="{FF2B5EF4-FFF2-40B4-BE49-F238E27FC236}">
                <a16:creationId xmlns:a16="http://schemas.microsoft.com/office/drawing/2014/main" id="{5A20A837-0BE5-CDC4-773E-3C187A798BF7}"/>
              </a:ext>
            </a:extLst>
          </p:cNvPr>
          <p:cNvGrpSpPr/>
          <p:nvPr/>
        </p:nvGrpSpPr>
        <p:grpSpPr>
          <a:xfrm>
            <a:off x="4806950" y="3578352"/>
            <a:ext cx="3942150" cy="641350"/>
            <a:chOff x="3282950" y="3505200"/>
            <a:chExt cx="3942150" cy="641350"/>
          </a:xfrm>
        </p:grpSpPr>
        <p:sp>
          <p:nvSpPr>
            <p:cNvPr id="26" name="Freeform 25">
              <a:extLst>
                <a:ext uri="{FF2B5EF4-FFF2-40B4-BE49-F238E27FC236}">
                  <a16:creationId xmlns:a16="http://schemas.microsoft.com/office/drawing/2014/main" id="{F746EB12-D577-6B5A-3F0F-B66FB90ECFF0}"/>
                </a:ext>
              </a:extLst>
            </p:cNvPr>
            <p:cNvSpPr/>
            <p:nvPr/>
          </p:nvSpPr>
          <p:spPr>
            <a:xfrm>
              <a:off x="3282950" y="3505200"/>
              <a:ext cx="3073400" cy="641350"/>
            </a:xfrm>
            <a:custGeom>
              <a:avLst/>
              <a:gdLst>
                <a:gd name="connsiteX0" fmla="*/ 0 w 3073400"/>
                <a:gd name="connsiteY0" fmla="*/ 641350 h 641350"/>
                <a:gd name="connsiteX1" fmla="*/ 0 w 3073400"/>
                <a:gd name="connsiteY1" fmla="*/ 342900 h 641350"/>
                <a:gd name="connsiteX2" fmla="*/ 2393950 w 3073400"/>
                <a:gd name="connsiteY2" fmla="*/ 0 h 641350"/>
                <a:gd name="connsiteX3" fmla="*/ 3073400 w 3073400"/>
                <a:gd name="connsiteY3" fmla="*/ 6350 h 641350"/>
                <a:gd name="connsiteX4" fmla="*/ 3067050 w 3073400"/>
                <a:gd name="connsiteY4" fmla="*/ 247650 h 641350"/>
                <a:gd name="connsiteX5" fmla="*/ 412750 w 3073400"/>
                <a:gd name="connsiteY5" fmla="*/ 628650 h 641350"/>
                <a:gd name="connsiteX6" fmla="*/ 0 w 3073400"/>
                <a:gd name="connsiteY6" fmla="*/ 641350 h 6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73400" h="641350">
                  <a:moveTo>
                    <a:pt x="0" y="641350"/>
                  </a:moveTo>
                  <a:lnTo>
                    <a:pt x="0" y="342900"/>
                  </a:lnTo>
                  <a:lnTo>
                    <a:pt x="2393950" y="0"/>
                  </a:lnTo>
                  <a:lnTo>
                    <a:pt x="3073400" y="6350"/>
                  </a:lnTo>
                  <a:lnTo>
                    <a:pt x="3067050" y="247650"/>
                  </a:lnTo>
                  <a:lnTo>
                    <a:pt x="412750" y="628650"/>
                  </a:lnTo>
                  <a:lnTo>
                    <a:pt x="0" y="641350"/>
                  </a:lnTo>
                  <a:close/>
                </a:path>
              </a:pathLst>
            </a:custGeom>
            <a:solidFill>
              <a:srgbClr val="0024F4">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prstClr val="white"/>
                </a:solidFill>
                <a:latin typeface="Arial"/>
              </a:endParaRPr>
            </a:p>
          </p:txBody>
        </p:sp>
        <p:cxnSp>
          <p:nvCxnSpPr>
            <p:cNvPr id="30" name="Straight Connector 29">
              <a:extLst>
                <a:ext uri="{FF2B5EF4-FFF2-40B4-BE49-F238E27FC236}">
                  <a16:creationId xmlns:a16="http://schemas.microsoft.com/office/drawing/2014/main" id="{4D0825F5-F742-1B54-43A2-53565EF72049}"/>
                </a:ext>
              </a:extLst>
            </p:cNvPr>
            <p:cNvCxnSpPr>
              <a:cxnSpLocks/>
            </p:cNvCxnSpPr>
            <p:nvPr/>
          </p:nvCxnSpPr>
          <p:spPr>
            <a:xfrm flipV="1">
              <a:off x="3338628" y="3533176"/>
              <a:ext cx="3886472" cy="447585"/>
            </a:xfrm>
            <a:prstGeom prst="line">
              <a:avLst/>
            </a:prstGeom>
            <a:ln>
              <a:solidFill>
                <a:srgbClr val="0024F4"/>
              </a:solidFill>
              <a:prstDash val="sysDot"/>
            </a:ln>
          </p:spPr>
          <p:style>
            <a:lnRef idx="2">
              <a:schemeClr val="accent1"/>
            </a:lnRef>
            <a:fillRef idx="0">
              <a:schemeClr val="accent1"/>
            </a:fillRef>
            <a:effectRef idx="1">
              <a:schemeClr val="accent1"/>
            </a:effectRef>
            <a:fontRef idx="minor">
              <a:schemeClr val="tx1"/>
            </a:fontRef>
          </p:style>
        </p:cxnSp>
      </p:grpSp>
      <p:sp>
        <p:nvSpPr>
          <p:cNvPr id="38" name="TextBox 37">
            <a:extLst>
              <a:ext uri="{FF2B5EF4-FFF2-40B4-BE49-F238E27FC236}">
                <a16:creationId xmlns:a16="http://schemas.microsoft.com/office/drawing/2014/main" id="{B2A83DCB-E496-2715-ACDA-88ADCFEABC4F}"/>
              </a:ext>
            </a:extLst>
          </p:cNvPr>
          <p:cNvSpPr txBox="1"/>
          <p:nvPr/>
        </p:nvSpPr>
        <p:spPr>
          <a:xfrm>
            <a:off x="3474139" y="6249563"/>
            <a:ext cx="5243744" cy="461665"/>
          </a:xfrm>
          <a:prstGeom prst="rect">
            <a:avLst/>
          </a:prstGeom>
          <a:noFill/>
        </p:spPr>
        <p:txBody>
          <a:bodyPr wrap="none" rtlCol="0">
            <a:spAutoFit/>
          </a:bodyPr>
          <a:lstStyle/>
          <a:p>
            <a:pPr algn="ctr"/>
            <a:r>
              <a:rPr lang="en-US" sz="2400" b="1" dirty="0">
                <a:solidFill>
                  <a:prstClr val="white"/>
                </a:solidFill>
                <a:latin typeface="Arial"/>
              </a:rPr>
              <a:t>I</a:t>
            </a:r>
            <a:r>
              <a:rPr lang="en-CH" sz="2400" b="1" dirty="0">
                <a:solidFill>
                  <a:prstClr val="white"/>
                </a:solidFill>
                <a:latin typeface="Arial"/>
              </a:rPr>
              <a:t>mpressive cost reduction in HTS !</a:t>
            </a:r>
          </a:p>
        </p:txBody>
      </p:sp>
      <p:sp>
        <p:nvSpPr>
          <p:cNvPr id="39" name="TextBox 38">
            <a:extLst>
              <a:ext uri="{FF2B5EF4-FFF2-40B4-BE49-F238E27FC236}">
                <a16:creationId xmlns:a16="http://schemas.microsoft.com/office/drawing/2014/main" id="{6CCF1AD5-D84D-ED49-9453-963CFBFBE99A}"/>
              </a:ext>
            </a:extLst>
          </p:cNvPr>
          <p:cNvSpPr txBox="1"/>
          <p:nvPr/>
        </p:nvSpPr>
        <p:spPr>
          <a:xfrm>
            <a:off x="3430641" y="4656630"/>
            <a:ext cx="4993483" cy="461665"/>
          </a:xfrm>
          <a:prstGeom prst="rect">
            <a:avLst/>
          </a:prstGeom>
          <a:solidFill>
            <a:schemeClr val="bg1"/>
          </a:solidFill>
        </p:spPr>
        <p:txBody>
          <a:bodyPr wrap="none" rtlCol="0">
            <a:spAutoFit/>
          </a:bodyPr>
          <a:lstStyle/>
          <a:p>
            <a:r>
              <a:rPr lang="en-US" sz="1200" dirty="0">
                <a:solidFill>
                  <a:srgbClr val="002060"/>
                </a:solidFill>
                <a:latin typeface="Arial"/>
              </a:rPr>
              <a:t>B</a:t>
            </a:r>
            <a:r>
              <a:rPr lang="en-CH" sz="1200" dirty="0">
                <a:solidFill>
                  <a:srgbClr val="002060"/>
                </a:solidFill>
                <a:latin typeface="Arial"/>
              </a:rPr>
              <a:t>ased on CERN orders and requests for quotations 2010-2022</a:t>
            </a:r>
          </a:p>
          <a:p>
            <a:r>
              <a:rPr lang="en-CH" sz="1200" dirty="0">
                <a:solidFill>
                  <a:srgbClr val="002060"/>
                </a:solidFill>
                <a:latin typeface="Arial"/>
              </a:rPr>
              <a:t>Normalised costs are not aligned to currency, nor corrected for inflation</a:t>
            </a:r>
          </a:p>
        </p:txBody>
      </p:sp>
      <p:pic>
        <p:nvPicPr>
          <p:cNvPr id="41" name="Picture 40">
            <a:extLst>
              <a:ext uri="{FF2B5EF4-FFF2-40B4-BE49-F238E27FC236}">
                <a16:creationId xmlns:a16="http://schemas.microsoft.com/office/drawing/2014/main" id="{F84BAE67-8C37-B7D7-4A44-124E8D387036}"/>
              </a:ext>
            </a:extLst>
          </p:cNvPr>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rcRect l="27045" t="10755" r="21782" b="16096"/>
          <a:stretch/>
        </p:blipFill>
        <p:spPr>
          <a:xfrm>
            <a:off x="6319138" y="2705263"/>
            <a:ext cx="907706" cy="918420"/>
          </a:xfrm>
          <a:prstGeom prst="rect">
            <a:avLst/>
          </a:prstGeom>
        </p:spPr>
      </p:pic>
      <p:pic>
        <p:nvPicPr>
          <p:cNvPr id="48" name="Picture 47" descr="logoEuCARD2.jpg">
            <a:extLst>
              <a:ext uri="{FF2B5EF4-FFF2-40B4-BE49-F238E27FC236}">
                <a16:creationId xmlns:a16="http://schemas.microsoft.com/office/drawing/2014/main" id="{CBD48370-88E4-DFD3-51C6-F0E3F69AF9A0}"/>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905833" y="1107237"/>
            <a:ext cx="1294484" cy="571981"/>
          </a:xfrm>
          <a:prstGeom prst="rect">
            <a:avLst/>
          </a:prstGeom>
        </p:spPr>
      </p:pic>
      <p:sp>
        <p:nvSpPr>
          <p:cNvPr id="3" name="Slide Number Placeholder 5">
            <a:extLst>
              <a:ext uri="{FF2B5EF4-FFF2-40B4-BE49-F238E27FC236}">
                <a16:creationId xmlns:a16="http://schemas.microsoft.com/office/drawing/2014/main" id="{18D338CF-6536-A97E-7650-C8B6C4EABA4F}"/>
              </a:ext>
            </a:extLst>
          </p:cNvPr>
          <p:cNvSpPr>
            <a:spLocks noGrp="1"/>
          </p:cNvSpPr>
          <p:nvPr>
            <p:ph type="sldNum" sz="quarter" idx="4"/>
          </p:nvPr>
        </p:nvSpPr>
        <p:spPr>
          <a:xfrm>
            <a:off x="9709376" y="6356351"/>
            <a:ext cx="501424" cy="365125"/>
          </a:xfrm>
        </p:spPr>
        <p:txBody>
          <a:bodyPr/>
          <a:lstStyle/>
          <a:p>
            <a:fld id="{17918391-D411-FE40-AAD7-861AE5233E0E}" type="slidenum">
              <a:rPr lang="en-US">
                <a:solidFill>
                  <a:srgbClr val="0055A0">
                    <a:tint val="75000"/>
                  </a:srgbClr>
                </a:solidFill>
                <a:latin typeface="Arial"/>
              </a:rPr>
              <a:pPr/>
              <a:t>73</a:t>
            </a:fld>
            <a:endParaRPr lang="en-US" dirty="0">
              <a:solidFill>
                <a:srgbClr val="0055A0">
                  <a:tint val="75000"/>
                </a:srgbClr>
              </a:solidFill>
              <a:latin typeface="Arial"/>
            </a:endParaRPr>
          </a:p>
        </p:txBody>
      </p:sp>
    </p:spTree>
    <p:extLst>
      <p:ext uri="{BB962C8B-B14F-4D97-AF65-F5344CB8AC3E}">
        <p14:creationId xmlns:p14="http://schemas.microsoft.com/office/powerpoint/2010/main" val="19326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19"/>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10728"/>
            <a:ext cx="121920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a:t>
            </a:r>
            <a:r>
              <a:rPr lang="en-US" sz="3200" b="1" dirty="0">
                <a:solidFill>
                  <a:srgbClr val="FF0000"/>
                </a:solidFill>
                <a:latin typeface="Calibri" panose="020F0502020204030204"/>
              </a:rPr>
              <a:t> </a:t>
            </a:r>
            <a:r>
              <a:rPr lang="en-US" sz="3200" b="1" dirty="0">
                <a:solidFill>
                  <a:srgbClr val="FF0000"/>
                </a:solidFill>
                <a:latin typeface="Calibri" panose="020F0502020204030204"/>
                <a:sym typeface="Wingdings" panose="05000000000000000000" pitchFamily="2" charset="2"/>
              </a:rPr>
              <a:t></a:t>
            </a:r>
            <a:r>
              <a:rPr kumimoji="0" lang="en-US" sz="3200" b="1" i="0" u="none" strike="noStrike" kern="1200" cap="none" spc="0" normalizeH="0" baseline="0" noProof="0" dirty="0">
                <a:ln>
                  <a:noFill/>
                </a:ln>
                <a:solidFill>
                  <a:srgbClr val="FF0000"/>
                </a:solidFill>
                <a:effectLst/>
                <a:uLnTx/>
                <a:uFillTx/>
                <a:latin typeface="Calibri" panose="020F0502020204030204"/>
                <a:ea typeface="+mn-ea"/>
                <a:cs typeface="+mn-cs"/>
              </a:rPr>
              <a:t>Increase high field bore</a:t>
            </a:r>
          </a:p>
        </p:txBody>
      </p:sp>
      <p:pic>
        <p:nvPicPr>
          <p:cNvPr id="5" name="Picture 4">
            <a:extLst>
              <a:ext uri="{FF2B5EF4-FFF2-40B4-BE49-F238E27FC236}">
                <a16:creationId xmlns:a16="http://schemas.microsoft.com/office/drawing/2014/main" id="{3199A7F8-72F2-00AD-7646-275274CCFB45}"/>
              </a:ext>
            </a:extLst>
          </p:cNvPr>
          <p:cNvPicPr>
            <a:picLocks noChangeAspect="1"/>
          </p:cNvPicPr>
          <p:nvPr/>
        </p:nvPicPr>
        <p:blipFill rotWithShape="1">
          <a:blip r:embed="rId3">
            <a:extLst>
              <a:ext uri="{28A0092B-C50C-407E-A947-70E740481C1C}">
                <a14:useLocalDpi xmlns:a14="http://schemas.microsoft.com/office/drawing/2010/main" val="0"/>
              </a:ext>
            </a:extLst>
          </a:blip>
          <a:srcRect l="6563" t="2934" r="7396" b="1667"/>
          <a:stretch/>
        </p:blipFill>
        <p:spPr>
          <a:xfrm>
            <a:off x="0" y="971550"/>
            <a:ext cx="6060853" cy="5040000"/>
          </a:xfrm>
          <a:prstGeom prst="rect">
            <a:avLst/>
          </a:prstGeom>
        </p:spPr>
      </p:pic>
      <p:pic>
        <p:nvPicPr>
          <p:cNvPr id="8" name="Picture 7">
            <a:extLst>
              <a:ext uri="{FF2B5EF4-FFF2-40B4-BE49-F238E27FC236}">
                <a16:creationId xmlns:a16="http://schemas.microsoft.com/office/drawing/2014/main" id="{53A862E8-A5E0-02EF-1C88-62DFC665DBE5}"/>
              </a:ext>
            </a:extLst>
          </p:cNvPr>
          <p:cNvPicPr>
            <a:picLocks noChangeAspect="1"/>
          </p:cNvPicPr>
          <p:nvPr/>
        </p:nvPicPr>
        <p:blipFill rotWithShape="1">
          <a:blip r:embed="rId4">
            <a:extLst>
              <a:ext uri="{28A0092B-C50C-407E-A947-70E740481C1C}">
                <a14:useLocalDpi xmlns:a14="http://schemas.microsoft.com/office/drawing/2010/main" val="0"/>
              </a:ext>
            </a:extLst>
          </a:blip>
          <a:srcRect l="6355" t="4026" r="6875" b="1667"/>
          <a:stretch/>
        </p:blipFill>
        <p:spPr>
          <a:xfrm>
            <a:off x="6000748" y="971550"/>
            <a:ext cx="6183092" cy="5040000"/>
          </a:xfrm>
          <a:prstGeom prst="rect">
            <a:avLst/>
          </a:prstGeom>
        </p:spPr>
      </p:pic>
      <p:sp>
        <p:nvSpPr>
          <p:cNvPr id="9" name="TextBox 8">
            <a:extLst>
              <a:ext uri="{FF2B5EF4-FFF2-40B4-BE49-F238E27FC236}">
                <a16:creationId xmlns:a16="http://schemas.microsoft.com/office/drawing/2014/main" id="{FA76E8D0-F5FE-E2F4-FDEC-DC7F3FB342E8}"/>
              </a:ext>
            </a:extLst>
          </p:cNvPr>
          <p:cNvSpPr txBox="1"/>
          <p:nvPr/>
        </p:nvSpPr>
        <p:spPr>
          <a:xfrm>
            <a:off x="1619250" y="2657475"/>
            <a:ext cx="713657" cy="369332"/>
          </a:xfrm>
          <a:prstGeom prst="rect">
            <a:avLst/>
          </a:prstGeom>
          <a:noFill/>
        </p:spPr>
        <p:txBody>
          <a:bodyPr wrap="none" rtlCol="0">
            <a:spAutoFit/>
          </a:bodyPr>
          <a:lstStyle/>
          <a:p>
            <a:r>
              <a:rPr lang="en-US" dirty="0"/>
              <a:t>.30 m</a:t>
            </a:r>
            <a:endParaRPr lang="en-IE" dirty="0"/>
          </a:p>
        </p:txBody>
      </p:sp>
      <p:sp>
        <p:nvSpPr>
          <p:cNvPr id="10" name="TextBox 9">
            <a:extLst>
              <a:ext uri="{FF2B5EF4-FFF2-40B4-BE49-F238E27FC236}">
                <a16:creationId xmlns:a16="http://schemas.microsoft.com/office/drawing/2014/main" id="{2CE9ED6F-B2A8-CCB6-A78F-64AA02C537C3}"/>
              </a:ext>
            </a:extLst>
          </p:cNvPr>
          <p:cNvSpPr txBox="1"/>
          <p:nvPr/>
        </p:nvSpPr>
        <p:spPr>
          <a:xfrm>
            <a:off x="1619249" y="4040309"/>
            <a:ext cx="713657" cy="369332"/>
          </a:xfrm>
          <a:prstGeom prst="rect">
            <a:avLst/>
          </a:prstGeom>
          <a:noFill/>
        </p:spPr>
        <p:txBody>
          <a:bodyPr wrap="none" rtlCol="0">
            <a:spAutoFit/>
          </a:bodyPr>
          <a:lstStyle/>
          <a:p>
            <a:r>
              <a:rPr lang="en-US" dirty="0"/>
              <a:t>.30 m</a:t>
            </a:r>
            <a:endParaRPr lang="en-IE" dirty="0"/>
          </a:p>
        </p:txBody>
      </p:sp>
      <p:sp>
        <p:nvSpPr>
          <p:cNvPr id="12" name="TextBox 11">
            <a:extLst>
              <a:ext uri="{FF2B5EF4-FFF2-40B4-BE49-F238E27FC236}">
                <a16:creationId xmlns:a16="http://schemas.microsoft.com/office/drawing/2014/main" id="{183A2F39-F3E6-7392-454D-9F80D43417B5}"/>
              </a:ext>
            </a:extLst>
          </p:cNvPr>
          <p:cNvSpPr txBox="1"/>
          <p:nvPr/>
        </p:nvSpPr>
        <p:spPr>
          <a:xfrm>
            <a:off x="7619997" y="2590800"/>
            <a:ext cx="713657" cy="369332"/>
          </a:xfrm>
          <a:prstGeom prst="rect">
            <a:avLst/>
          </a:prstGeom>
          <a:noFill/>
        </p:spPr>
        <p:txBody>
          <a:bodyPr wrap="none" rtlCol="0">
            <a:spAutoFit/>
          </a:bodyPr>
          <a:lstStyle/>
          <a:p>
            <a:r>
              <a:rPr lang="en-US" dirty="0"/>
              <a:t>.30 m</a:t>
            </a:r>
            <a:endParaRPr lang="en-IE" dirty="0"/>
          </a:p>
        </p:txBody>
      </p:sp>
      <p:sp>
        <p:nvSpPr>
          <p:cNvPr id="15" name="TextBox 14">
            <a:extLst>
              <a:ext uri="{FF2B5EF4-FFF2-40B4-BE49-F238E27FC236}">
                <a16:creationId xmlns:a16="http://schemas.microsoft.com/office/drawing/2014/main" id="{05F149D4-C556-0083-34CE-C278167975E0}"/>
              </a:ext>
            </a:extLst>
          </p:cNvPr>
          <p:cNvSpPr txBox="1"/>
          <p:nvPr/>
        </p:nvSpPr>
        <p:spPr>
          <a:xfrm>
            <a:off x="7619996" y="3973634"/>
            <a:ext cx="713657" cy="369332"/>
          </a:xfrm>
          <a:prstGeom prst="rect">
            <a:avLst/>
          </a:prstGeom>
          <a:noFill/>
        </p:spPr>
        <p:txBody>
          <a:bodyPr wrap="none" rtlCol="0">
            <a:spAutoFit/>
          </a:bodyPr>
          <a:lstStyle/>
          <a:p>
            <a:r>
              <a:rPr lang="en-US" dirty="0"/>
              <a:t>.30 m</a:t>
            </a:r>
            <a:endParaRPr lang="en-IE" dirty="0"/>
          </a:p>
        </p:txBody>
      </p:sp>
      <p:sp>
        <p:nvSpPr>
          <p:cNvPr id="16" name="TextBox 15">
            <a:extLst>
              <a:ext uri="{FF2B5EF4-FFF2-40B4-BE49-F238E27FC236}">
                <a16:creationId xmlns:a16="http://schemas.microsoft.com/office/drawing/2014/main" id="{79898B7C-D20C-1CEB-4BF1-50AEC7E05F80}"/>
              </a:ext>
            </a:extLst>
          </p:cNvPr>
          <p:cNvSpPr txBox="1"/>
          <p:nvPr/>
        </p:nvSpPr>
        <p:spPr>
          <a:xfrm>
            <a:off x="7648571" y="4575635"/>
            <a:ext cx="691215" cy="338554"/>
          </a:xfrm>
          <a:prstGeom prst="rect">
            <a:avLst/>
          </a:prstGeom>
          <a:noFill/>
        </p:spPr>
        <p:txBody>
          <a:bodyPr wrap="none" rtlCol="0">
            <a:spAutoFit/>
          </a:bodyPr>
          <a:lstStyle/>
          <a:p>
            <a:r>
              <a:rPr lang="en-US" sz="1600" b="1" dirty="0">
                <a:solidFill>
                  <a:srgbClr val="FF0000"/>
                </a:solidFill>
              </a:rPr>
              <a:t>+5 cm</a:t>
            </a:r>
            <a:endParaRPr lang="en-IE" sz="1600" b="1" dirty="0">
              <a:solidFill>
                <a:srgbClr val="FF0000"/>
              </a:solidFill>
            </a:endParaRPr>
          </a:p>
        </p:txBody>
      </p:sp>
      <p:sp>
        <p:nvSpPr>
          <p:cNvPr id="17" name="TextBox 16">
            <a:extLst>
              <a:ext uri="{FF2B5EF4-FFF2-40B4-BE49-F238E27FC236}">
                <a16:creationId xmlns:a16="http://schemas.microsoft.com/office/drawing/2014/main" id="{33DEA805-D878-6720-4C9F-1B501440C47C}"/>
              </a:ext>
            </a:extLst>
          </p:cNvPr>
          <p:cNvSpPr txBox="1"/>
          <p:nvPr/>
        </p:nvSpPr>
        <p:spPr>
          <a:xfrm>
            <a:off x="7629521" y="4760912"/>
            <a:ext cx="691215" cy="338554"/>
          </a:xfrm>
          <a:prstGeom prst="rect">
            <a:avLst/>
          </a:prstGeom>
          <a:noFill/>
        </p:spPr>
        <p:txBody>
          <a:bodyPr wrap="none" rtlCol="0">
            <a:spAutoFit/>
          </a:bodyPr>
          <a:lstStyle/>
          <a:p>
            <a:r>
              <a:rPr lang="en-US" sz="1600" b="1" dirty="0">
                <a:solidFill>
                  <a:srgbClr val="FF0000"/>
                </a:solidFill>
              </a:rPr>
              <a:t>+4 cm</a:t>
            </a:r>
            <a:endParaRPr lang="en-IE" sz="1600" b="1" dirty="0">
              <a:solidFill>
                <a:srgbClr val="FF0000"/>
              </a:solidFill>
            </a:endParaRPr>
          </a:p>
        </p:txBody>
      </p:sp>
      <p:sp>
        <p:nvSpPr>
          <p:cNvPr id="18" name="TextBox 17">
            <a:extLst>
              <a:ext uri="{FF2B5EF4-FFF2-40B4-BE49-F238E27FC236}">
                <a16:creationId xmlns:a16="http://schemas.microsoft.com/office/drawing/2014/main" id="{C782202D-6152-CCF9-DADE-AB5947E30C47}"/>
              </a:ext>
            </a:extLst>
          </p:cNvPr>
          <p:cNvSpPr txBox="1"/>
          <p:nvPr/>
        </p:nvSpPr>
        <p:spPr>
          <a:xfrm>
            <a:off x="7624213" y="4965509"/>
            <a:ext cx="691215" cy="338554"/>
          </a:xfrm>
          <a:prstGeom prst="rect">
            <a:avLst/>
          </a:prstGeom>
          <a:noFill/>
        </p:spPr>
        <p:txBody>
          <a:bodyPr wrap="none" rtlCol="0">
            <a:spAutoFit/>
          </a:bodyPr>
          <a:lstStyle/>
          <a:p>
            <a:r>
              <a:rPr lang="en-US" sz="1600" b="1" dirty="0">
                <a:solidFill>
                  <a:srgbClr val="FF0000"/>
                </a:solidFill>
              </a:rPr>
              <a:t>+3 cm</a:t>
            </a:r>
            <a:endParaRPr lang="en-IE" sz="1600" b="1" dirty="0">
              <a:solidFill>
                <a:srgbClr val="FF0000"/>
              </a:solidFill>
            </a:endParaRPr>
          </a:p>
        </p:txBody>
      </p:sp>
    </p:spTree>
    <p:extLst>
      <p:ext uri="{BB962C8B-B14F-4D97-AF65-F5344CB8AC3E}">
        <p14:creationId xmlns:p14="http://schemas.microsoft.com/office/powerpoint/2010/main" val="644595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57150" y="20253"/>
            <a:ext cx="12306300" cy="58477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a:ea typeface="+mn-ea"/>
                <a:cs typeface="+mn-cs"/>
              </a:rPr>
              <a:t>HTS-Based Target Solenoids</a:t>
            </a:r>
            <a:r>
              <a:rPr lang="en-US" sz="3200" b="1" dirty="0">
                <a:solidFill>
                  <a:srgbClr val="FF0000"/>
                </a:solidFill>
                <a:latin typeface="Calibri" panose="020F0502020204030204"/>
                <a:sym typeface="Wingdings" panose="05000000000000000000" pitchFamily="2" charset="2"/>
              </a:rPr>
              <a:t></a:t>
            </a:r>
            <a:r>
              <a:rPr kumimoji="0" lang="en-US" sz="3200" b="1" i="0" u="none" strike="noStrike" kern="1200" cap="none" spc="0" normalizeH="0" baseline="0" noProof="0" dirty="0">
                <a:ln>
                  <a:noFill/>
                </a:ln>
                <a:solidFill>
                  <a:srgbClr val="FF0000"/>
                </a:solidFill>
                <a:effectLst/>
                <a:uLnTx/>
                <a:uFillTx/>
                <a:latin typeface="Calibri" panose="020F0502020204030204"/>
                <a:ea typeface="+mn-ea"/>
                <a:cs typeface="+mn-cs"/>
              </a:rPr>
              <a:t>increase high field bore &amp; section spacing</a:t>
            </a:r>
          </a:p>
        </p:txBody>
      </p:sp>
      <p:pic>
        <p:nvPicPr>
          <p:cNvPr id="5" name="Picture 4">
            <a:extLst>
              <a:ext uri="{FF2B5EF4-FFF2-40B4-BE49-F238E27FC236}">
                <a16:creationId xmlns:a16="http://schemas.microsoft.com/office/drawing/2014/main" id="{3199A7F8-72F2-00AD-7646-275274CCFB45}"/>
              </a:ext>
            </a:extLst>
          </p:cNvPr>
          <p:cNvPicPr>
            <a:picLocks noChangeAspect="1"/>
          </p:cNvPicPr>
          <p:nvPr/>
        </p:nvPicPr>
        <p:blipFill rotWithShape="1">
          <a:blip r:embed="rId3">
            <a:extLst>
              <a:ext uri="{28A0092B-C50C-407E-A947-70E740481C1C}">
                <a14:useLocalDpi xmlns:a14="http://schemas.microsoft.com/office/drawing/2010/main" val="0"/>
              </a:ext>
            </a:extLst>
          </a:blip>
          <a:srcRect l="6563" t="2934" r="7396" b="1667"/>
          <a:stretch/>
        </p:blipFill>
        <p:spPr>
          <a:xfrm>
            <a:off x="0" y="971550"/>
            <a:ext cx="6060853" cy="5040000"/>
          </a:xfrm>
          <a:prstGeom prst="rect">
            <a:avLst/>
          </a:prstGeom>
        </p:spPr>
      </p:pic>
      <p:pic>
        <p:nvPicPr>
          <p:cNvPr id="4" name="Picture 3">
            <a:extLst>
              <a:ext uri="{FF2B5EF4-FFF2-40B4-BE49-F238E27FC236}">
                <a16:creationId xmlns:a16="http://schemas.microsoft.com/office/drawing/2014/main" id="{17CBA575-8777-B5AF-9C63-FD13CA8194DE}"/>
              </a:ext>
            </a:extLst>
          </p:cNvPr>
          <p:cNvPicPr>
            <a:picLocks noChangeAspect="1"/>
          </p:cNvPicPr>
          <p:nvPr/>
        </p:nvPicPr>
        <p:blipFill rotWithShape="1">
          <a:blip r:embed="rId4">
            <a:extLst>
              <a:ext uri="{28A0092B-C50C-407E-A947-70E740481C1C}">
                <a14:useLocalDpi xmlns:a14="http://schemas.microsoft.com/office/drawing/2010/main" val="0"/>
              </a:ext>
            </a:extLst>
          </a:blip>
          <a:srcRect l="6563" t="2934" r="8161" b="2586"/>
          <a:stretch/>
        </p:blipFill>
        <p:spPr>
          <a:xfrm>
            <a:off x="6000751" y="914399"/>
            <a:ext cx="6065412" cy="5040000"/>
          </a:xfrm>
          <a:prstGeom prst="rect">
            <a:avLst/>
          </a:prstGeom>
        </p:spPr>
      </p:pic>
      <p:sp>
        <p:nvSpPr>
          <p:cNvPr id="6" name="TextBox 5">
            <a:extLst>
              <a:ext uri="{FF2B5EF4-FFF2-40B4-BE49-F238E27FC236}">
                <a16:creationId xmlns:a16="http://schemas.microsoft.com/office/drawing/2014/main" id="{A5F29E40-A4D9-BBFD-683C-2E57CF54AD06}"/>
              </a:ext>
            </a:extLst>
          </p:cNvPr>
          <p:cNvSpPr txBox="1"/>
          <p:nvPr/>
        </p:nvSpPr>
        <p:spPr>
          <a:xfrm>
            <a:off x="7639050" y="2571750"/>
            <a:ext cx="660758" cy="338554"/>
          </a:xfrm>
          <a:prstGeom prst="rect">
            <a:avLst/>
          </a:prstGeom>
          <a:noFill/>
        </p:spPr>
        <p:txBody>
          <a:bodyPr wrap="none" rtlCol="0">
            <a:spAutoFit/>
          </a:bodyPr>
          <a:lstStyle/>
          <a:p>
            <a:r>
              <a:rPr lang="en-US" sz="1600" b="1" dirty="0">
                <a:solidFill>
                  <a:srgbClr val="FF0000"/>
                </a:solidFill>
              </a:rPr>
              <a:t>.48 m</a:t>
            </a:r>
            <a:endParaRPr lang="en-IE" sz="1600" b="1" dirty="0">
              <a:solidFill>
                <a:srgbClr val="FF0000"/>
              </a:solidFill>
            </a:endParaRPr>
          </a:p>
        </p:txBody>
      </p:sp>
      <p:sp>
        <p:nvSpPr>
          <p:cNvPr id="7" name="TextBox 6">
            <a:extLst>
              <a:ext uri="{FF2B5EF4-FFF2-40B4-BE49-F238E27FC236}">
                <a16:creationId xmlns:a16="http://schemas.microsoft.com/office/drawing/2014/main" id="{0EE90F3B-FA8F-1A22-729A-983D840EC02C}"/>
              </a:ext>
            </a:extLst>
          </p:cNvPr>
          <p:cNvSpPr txBox="1"/>
          <p:nvPr/>
        </p:nvSpPr>
        <p:spPr>
          <a:xfrm>
            <a:off x="7639049" y="3954584"/>
            <a:ext cx="660758" cy="338554"/>
          </a:xfrm>
          <a:prstGeom prst="rect">
            <a:avLst/>
          </a:prstGeom>
          <a:noFill/>
        </p:spPr>
        <p:txBody>
          <a:bodyPr wrap="none" rtlCol="0">
            <a:spAutoFit/>
          </a:bodyPr>
          <a:lstStyle/>
          <a:p>
            <a:r>
              <a:rPr lang="en-US" sz="1600" b="1" dirty="0">
                <a:solidFill>
                  <a:srgbClr val="FF0000"/>
                </a:solidFill>
              </a:rPr>
              <a:t>.48 m</a:t>
            </a:r>
            <a:endParaRPr lang="en-IE" sz="1600" b="1" dirty="0">
              <a:solidFill>
                <a:srgbClr val="FF0000"/>
              </a:solidFill>
            </a:endParaRPr>
          </a:p>
        </p:txBody>
      </p:sp>
      <p:sp>
        <p:nvSpPr>
          <p:cNvPr id="9" name="TextBox 8">
            <a:extLst>
              <a:ext uri="{FF2B5EF4-FFF2-40B4-BE49-F238E27FC236}">
                <a16:creationId xmlns:a16="http://schemas.microsoft.com/office/drawing/2014/main" id="{D25664C4-5D1D-9295-B341-7D4D25772008}"/>
              </a:ext>
            </a:extLst>
          </p:cNvPr>
          <p:cNvSpPr txBox="1"/>
          <p:nvPr/>
        </p:nvSpPr>
        <p:spPr>
          <a:xfrm>
            <a:off x="1619250" y="2657475"/>
            <a:ext cx="713657" cy="369332"/>
          </a:xfrm>
          <a:prstGeom prst="rect">
            <a:avLst/>
          </a:prstGeom>
          <a:noFill/>
        </p:spPr>
        <p:txBody>
          <a:bodyPr wrap="none" rtlCol="0">
            <a:spAutoFit/>
          </a:bodyPr>
          <a:lstStyle/>
          <a:p>
            <a:r>
              <a:rPr lang="en-US" dirty="0"/>
              <a:t>.30 m</a:t>
            </a:r>
            <a:endParaRPr lang="en-IE" dirty="0"/>
          </a:p>
        </p:txBody>
      </p:sp>
      <p:sp>
        <p:nvSpPr>
          <p:cNvPr id="10" name="TextBox 9">
            <a:extLst>
              <a:ext uri="{FF2B5EF4-FFF2-40B4-BE49-F238E27FC236}">
                <a16:creationId xmlns:a16="http://schemas.microsoft.com/office/drawing/2014/main" id="{F9D7B4D1-4A9C-5FC9-A130-2522B8CE3BF6}"/>
              </a:ext>
            </a:extLst>
          </p:cNvPr>
          <p:cNvSpPr txBox="1"/>
          <p:nvPr/>
        </p:nvSpPr>
        <p:spPr>
          <a:xfrm>
            <a:off x="1619249" y="4040309"/>
            <a:ext cx="713657" cy="369332"/>
          </a:xfrm>
          <a:prstGeom prst="rect">
            <a:avLst/>
          </a:prstGeom>
          <a:noFill/>
        </p:spPr>
        <p:txBody>
          <a:bodyPr wrap="none" rtlCol="0">
            <a:spAutoFit/>
          </a:bodyPr>
          <a:lstStyle/>
          <a:p>
            <a:r>
              <a:rPr lang="en-US" dirty="0"/>
              <a:t>.30 m</a:t>
            </a:r>
            <a:endParaRPr lang="en-IE" dirty="0"/>
          </a:p>
        </p:txBody>
      </p:sp>
      <p:sp>
        <p:nvSpPr>
          <p:cNvPr id="11" name="TextBox 10">
            <a:extLst>
              <a:ext uri="{FF2B5EF4-FFF2-40B4-BE49-F238E27FC236}">
                <a16:creationId xmlns:a16="http://schemas.microsoft.com/office/drawing/2014/main" id="{94234633-0580-49D5-3D45-61B4ADD84B7D}"/>
              </a:ext>
            </a:extLst>
          </p:cNvPr>
          <p:cNvSpPr txBox="1"/>
          <p:nvPr/>
        </p:nvSpPr>
        <p:spPr>
          <a:xfrm>
            <a:off x="7648571" y="4575635"/>
            <a:ext cx="691215" cy="338554"/>
          </a:xfrm>
          <a:prstGeom prst="rect">
            <a:avLst/>
          </a:prstGeom>
          <a:noFill/>
        </p:spPr>
        <p:txBody>
          <a:bodyPr wrap="none" rtlCol="0">
            <a:spAutoFit/>
          </a:bodyPr>
          <a:lstStyle/>
          <a:p>
            <a:r>
              <a:rPr lang="en-US" sz="1600" b="1" dirty="0">
                <a:solidFill>
                  <a:srgbClr val="FF0000"/>
                </a:solidFill>
              </a:rPr>
              <a:t>+5 cm</a:t>
            </a:r>
            <a:endParaRPr lang="en-IE" sz="1600" b="1" dirty="0">
              <a:solidFill>
                <a:srgbClr val="FF0000"/>
              </a:solidFill>
            </a:endParaRPr>
          </a:p>
        </p:txBody>
      </p:sp>
      <p:sp>
        <p:nvSpPr>
          <p:cNvPr id="12" name="TextBox 11">
            <a:extLst>
              <a:ext uri="{FF2B5EF4-FFF2-40B4-BE49-F238E27FC236}">
                <a16:creationId xmlns:a16="http://schemas.microsoft.com/office/drawing/2014/main" id="{7A2489C5-C40D-195A-09AD-D766B2312776}"/>
              </a:ext>
            </a:extLst>
          </p:cNvPr>
          <p:cNvSpPr txBox="1"/>
          <p:nvPr/>
        </p:nvSpPr>
        <p:spPr>
          <a:xfrm>
            <a:off x="7629521" y="4760912"/>
            <a:ext cx="691215" cy="338554"/>
          </a:xfrm>
          <a:prstGeom prst="rect">
            <a:avLst/>
          </a:prstGeom>
          <a:noFill/>
        </p:spPr>
        <p:txBody>
          <a:bodyPr wrap="none" rtlCol="0">
            <a:spAutoFit/>
          </a:bodyPr>
          <a:lstStyle/>
          <a:p>
            <a:r>
              <a:rPr lang="en-US" sz="1600" b="1" dirty="0">
                <a:solidFill>
                  <a:srgbClr val="FF0000"/>
                </a:solidFill>
              </a:rPr>
              <a:t>+4 cm</a:t>
            </a:r>
            <a:endParaRPr lang="en-IE" sz="1600" b="1" dirty="0">
              <a:solidFill>
                <a:srgbClr val="FF0000"/>
              </a:solidFill>
            </a:endParaRPr>
          </a:p>
        </p:txBody>
      </p:sp>
      <p:sp>
        <p:nvSpPr>
          <p:cNvPr id="13" name="TextBox 12">
            <a:extLst>
              <a:ext uri="{FF2B5EF4-FFF2-40B4-BE49-F238E27FC236}">
                <a16:creationId xmlns:a16="http://schemas.microsoft.com/office/drawing/2014/main" id="{B2E91AAA-884E-601D-BACD-1BA577EB1C4F}"/>
              </a:ext>
            </a:extLst>
          </p:cNvPr>
          <p:cNvSpPr txBox="1"/>
          <p:nvPr/>
        </p:nvSpPr>
        <p:spPr>
          <a:xfrm>
            <a:off x="7624213" y="4965509"/>
            <a:ext cx="691215" cy="338554"/>
          </a:xfrm>
          <a:prstGeom prst="rect">
            <a:avLst/>
          </a:prstGeom>
          <a:noFill/>
        </p:spPr>
        <p:txBody>
          <a:bodyPr wrap="none" rtlCol="0">
            <a:spAutoFit/>
          </a:bodyPr>
          <a:lstStyle/>
          <a:p>
            <a:r>
              <a:rPr lang="en-US" sz="1600" b="1" dirty="0">
                <a:solidFill>
                  <a:srgbClr val="FF0000"/>
                </a:solidFill>
              </a:rPr>
              <a:t>+3 cm</a:t>
            </a:r>
            <a:endParaRPr lang="en-IE" sz="1600" b="1" dirty="0">
              <a:solidFill>
                <a:srgbClr val="FF0000"/>
              </a:solidFill>
            </a:endParaRPr>
          </a:p>
        </p:txBody>
      </p:sp>
    </p:spTree>
    <p:extLst>
      <p:ext uri="{BB962C8B-B14F-4D97-AF65-F5344CB8AC3E}">
        <p14:creationId xmlns:p14="http://schemas.microsoft.com/office/powerpoint/2010/main" val="48829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4247</TotalTime>
  <Words>6195</Words>
  <Application>Microsoft Office PowerPoint</Application>
  <PresentationFormat>Widescreen</PresentationFormat>
  <Paragraphs>1765</Paragraphs>
  <Slides>73</Slides>
  <Notes>7</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73</vt:i4>
      </vt:variant>
    </vt:vector>
  </HeadingPairs>
  <TitlesOfParts>
    <vt:vector size="88" baseType="lpstr">
      <vt:lpstr>Arial</vt:lpstr>
      <vt:lpstr>Calibri</vt:lpstr>
      <vt:lpstr>Calibri Light</vt:lpstr>
      <vt:lpstr>Cambria Math</vt:lpstr>
      <vt:lpstr>Courier</vt:lpstr>
      <vt:lpstr>Symbol</vt:lpstr>
      <vt:lpstr>Symbol Tiger Expert</vt:lpstr>
      <vt:lpstr>Tahoma</vt:lpstr>
      <vt:lpstr>Times</vt:lpstr>
      <vt:lpstr>Verdana</vt:lpstr>
      <vt:lpstr>Wingdings</vt:lpstr>
      <vt:lpstr>Office Theme</vt:lpstr>
      <vt:lpstr>1_Office Theme</vt:lpstr>
      <vt:lpstr>CERN(4-3)</vt:lpstr>
      <vt:lpstr>Equation</vt:lpstr>
      <vt:lpstr>Recent Developments on the Target Magnet Design</vt:lpstr>
      <vt:lpstr>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COMPARE FIELD ON AXIS</vt:lpstr>
      <vt:lpstr>Collider Choices</vt:lpstr>
      <vt:lpstr>Energy Limit</vt:lpstr>
      <vt:lpstr>Proton-driven Muon Collider Concept</vt:lpstr>
      <vt:lpstr>Target and capture solenoid – 1/4</vt:lpstr>
      <vt:lpstr>Target and capture – 2/4</vt:lpstr>
      <vt:lpstr>Target and capture – 3/4</vt:lpstr>
      <vt:lpstr>Target and capture – 4/4</vt:lpstr>
      <vt:lpstr>Coil geometry</vt:lpstr>
      <vt:lpstr>Conductor design</vt:lpstr>
      <vt:lpstr>Heat load from recirculation</vt:lpstr>
      <vt:lpstr>Parametric study</vt:lpstr>
      <vt:lpstr>Optimal cooling conditions</vt:lpstr>
      <vt:lpstr>Cooling</vt:lpstr>
      <vt:lpstr>Nominal cooling condition</vt:lpstr>
      <vt:lpstr>Margin and stability – 1/3</vt:lpstr>
      <vt:lpstr>Margin and stability – 2/3</vt:lpstr>
      <vt:lpstr>Margin and stability – 3/3</vt:lpstr>
      <vt:lpstr>Detection and protection – 1/3</vt:lpstr>
      <vt:lpstr>Detection and protection – 2/3</vt:lpstr>
      <vt:lpstr>Detection and protection – 3/3</vt:lpstr>
      <vt:lpstr>HTS cable mechanics</vt:lpstr>
      <vt:lpstr>Opportunities and perspective</vt:lpstr>
      <vt:lpstr>Proton-driven Muon Collider Concept</vt:lpstr>
      <vt:lpstr>The need for high field</vt:lpstr>
      <vt:lpstr>The need for energy</vt:lpstr>
      <vt:lpstr>Energy efficient cryogenics</vt:lpstr>
      <vt:lpstr>PowerPoint Presentation</vt:lpstr>
      <vt:lpstr>The need for economics</vt:lpstr>
      <vt:lpstr>Conductor cost</vt:lpstr>
    </vt:vector>
  </TitlesOfParts>
  <Company>Fusion For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coils</dc:title>
  <dc:creator>Testoni Pietro (F4E)</dc:creator>
  <cp:lastModifiedBy>Portone Alfredo (F4E)</cp:lastModifiedBy>
  <cp:revision>167</cp:revision>
  <dcterms:created xsi:type="dcterms:W3CDTF">2022-09-16T16:16:35Z</dcterms:created>
  <dcterms:modified xsi:type="dcterms:W3CDTF">2023-11-30T13:47:48Z</dcterms:modified>
</cp:coreProperties>
</file>