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30"/>
  </p:notesMasterIdLst>
  <p:handoutMasterIdLst>
    <p:handoutMasterId r:id="rId31"/>
  </p:handoutMasterIdLst>
  <p:sldIdLst>
    <p:sldId id="256" r:id="rId6"/>
    <p:sldId id="266" r:id="rId7"/>
    <p:sldId id="381" r:id="rId8"/>
    <p:sldId id="348" r:id="rId9"/>
    <p:sldId id="349" r:id="rId10"/>
    <p:sldId id="354" r:id="rId11"/>
    <p:sldId id="355" r:id="rId12"/>
    <p:sldId id="382" r:id="rId13"/>
    <p:sldId id="344" r:id="rId14"/>
    <p:sldId id="380" r:id="rId15"/>
    <p:sldId id="346" r:id="rId16"/>
    <p:sldId id="357" r:id="rId17"/>
    <p:sldId id="360" r:id="rId18"/>
    <p:sldId id="364" r:id="rId19"/>
    <p:sldId id="366" r:id="rId20"/>
    <p:sldId id="367" r:id="rId21"/>
    <p:sldId id="384" r:id="rId22"/>
    <p:sldId id="383" r:id="rId23"/>
    <p:sldId id="369" r:id="rId24"/>
    <p:sldId id="370" r:id="rId25"/>
    <p:sldId id="372" r:id="rId26"/>
    <p:sldId id="371" r:id="rId27"/>
    <p:sldId id="374" r:id="rId28"/>
    <p:sldId id="343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9"/>
    <a:srgbClr val="FFFEE4"/>
    <a:srgbClr val="E60019"/>
    <a:srgbClr val="F7FEFF"/>
    <a:srgbClr val="DEF3FE"/>
    <a:srgbClr val="E5FCFF"/>
    <a:srgbClr val="82CFF2"/>
    <a:srgbClr val="B3E2F7"/>
    <a:srgbClr val="000000"/>
    <a:srgbClr val="3E4A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64" y="192"/>
      </p:cViewPr>
      <p:guideLst>
        <p:guide orient="horz" pos="2137"/>
        <p:guide pos="3817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85" d="100"/>
          <a:sy n="85" d="100"/>
        </p:scale>
        <p:origin x="272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30/11/2023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6347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940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87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093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567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9482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375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548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2854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30/11/2023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30/11/2023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19/09/2023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19/09/2023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19/09/2023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/>
              <a:t>30/11/2023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7.png"/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2.png"/><Relationship Id="rId4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0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8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7" Type="http://schemas.openxmlformats.org/officeDocument/2006/relationships/image" Target="../media/image1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13" Type="http://schemas.openxmlformats.org/officeDocument/2006/relationships/image" Target="../media/image29.pn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jpg"/><Relationship Id="rId11" Type="http://schemas.openxmlformats.org/officeDocument/2006/relationships/image" Target="../media/image27.png"/><Relationship Id="rId5" Type="http://schemas.openxmlformats.org/officeDocument/2006/relationships/image" Target="../media/image17.jpg"/><Relationship Id="rId10" Type="http://schemas.openxmlformats.org/officeDocument/2006/relationships/image" Target="../media/image26.png"/><Relationship Id="rId4" Type="http://schemas.openxmlformats.org/officeDocument/2006/relationships/image" Target="../media/image16.jp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2654299"/>
            <a:ext cx="8744671" cy="1587501"/>
          </a:xfrm>
        </p:spPr>
        <p:txBody>
          <a:bodyPr>
            <a:normAutofit/>
          </a:bodyPr>
          <a:lstStyle/>
          <a:p>
            <a:r>
              <a:rPr lang="fr-FR" dirty="0" err="1"/>
              <a:t>Study</a:t>
            </a:r>
            <a:r>
              <a:rPr lang="fr-FR" dirty="0"/>
              <a:t> of </a:t>
            </a:r>
            <a:r>
              <a:rPr lang="fr-FR" dirty="0" err="1"/>
              <a:t>liquid</a:t>
            </a: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pool </a:t>
            </a:r>
            <a:r>
              <a:rPr lang="fr-FR" dirty="0" err="1"/>
              <a:t>boiling</a:t>
            </a:r>
            <a:r>
              <a:rPr lang="fr-FR" dirty="0"/>
              <a:t>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degradation</a:t>
            </a:r>
            <a:r>
              <a:rPr lang="fr-FR" dirty="0"/>
              <a:t> </a:t>
            </a:r>
            <a:r>
              <a:rPr lang="fr-FR" dirty="0" err="1"/>
              <a:t>under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high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field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IRFU/DACM</a:t>
            </a:r>
          </a:p>
          <a:p>
            <a:r>
              <a:rPr lang="fr-FR" dirty="0"/>
              <a:t>Simon </a:t>
            </a:r>
            <a:r>
              <a:rPr lang="fr-FR" dirty="0" err="1"/>
              <a:t>Bagnis</a:t>
            </a:r>
            <a:r>
              <a:rPr lang="fr-FR" dirty="0"/>
              <a:t>	</a:t>
            </a:r>
          </a:p>
          <a:p>
            <a:r>
              <a:rPr lang="fr-FR" dirty="0"/>
              <a:t>30 </a:t>
            </a:r>
            <a:r>
              <a:rPr lang="fr-FR" dirty="0" err="1"/>
              <a:t>november</a:t>
            </a:r>
            <a:r>
              <a:rPr lang="fr-FR" dirty="0"/>
              <a:t> 2023</a:t>
            </a:r>
          </a:p>
        </p:txBody>
      </p:sp>
      <p:pic>
        <p:nvPicPr>
          <p:cNvPr id="5" name="Imag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527" y="738554"/>
            <a:ext cx="6827275" cy="142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Autofit/>
          </a:bodyPr>
          <a:lstStyle/>
          <a:p>
            <a:r>
              <a:rPr lang="fr-FR" sz="2400" dirty="0" err="1"/>
              <a:t>Magnetic</a:t>
            </a:r>
            <a:r>
              <a:rPr lang="fr-FR" sz="2400" dirty="0"/>
              <a:t> compensation system</a:t>
            </a:r>
          </a:p>
        </p:txBody>
      </p:sp>
      <p:sp>
        <p:nvSpPr>
          <p:cNvPr id="2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80000"/>
            <a:ext cx="5229015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M10, LNCMI Grenoble station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Resistive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magnet</a:t>
            </a:r>
            <a:r>
              <a:rPr lang="fr-FR" dirty="0">
                <a:sym typeface="Wingdings" panose="05000000000000000000" pitchFamily="2" charset="2"/>
              </a:rPr>
              <a:t> up to 30 </a:t>
            </a:r>
            <a:r>
              <a:rPr lang="fr-FR" dirty="0" err="1">
                <a:sym typeface="Wingdings" panose="05000000000000000000" pitchFamily="2" charset="2"/>
              </a:rPr>
              <a:t>T</a:t>
            </a:r>
            <a:r>
              <a:rPr lang="fr-FR" dirty="0">
                <a:sym typeface="Wingdings" panose="05000000000000000000" pitchFamily="2" charset="2"/>
              </a:rPr>
              <a:t>   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>
                <a:sym typeface="Wingdings" panose="05000000000000000000" pitchFamily="2" charset="2"/>
              </a:rPr>
              <a:t>Cryostat </a:t>
            </a:r>
            <a:r>
              <a:rPr lang="fr-FR" dirty="0" err="1">
                <a:sym typeface="Wingdings" panose="05000000000000000000" pitchFamily="2" charset="2"/>
              </a:rPr>
              <a:t>internal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diameter</a:t>
            </a:r>
            <a:r>
              <a:rPr lang="fr-FR" dirty="0">
                <a:sym typeface="Wingdings" panose="05000000000000000000" pitchFamily="2" charset="2"/>
              </a:rPr>
              <a:t> : 38 mm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dirty="0" err="1">
                <a:sym typeface="Wingdings" panose="05000000000000000000" pitchFamily="2" charset="2"/>
              </a:rPr>
              <a:t>Possibility</a:t>
            </a:r>
            <a:r>
              <a:rPr lang="fr-FR" dirty="0">
                <a:sym typeface="Wingdings" panose="05000000000000000000" pitchFamily="2" charset="2"/>
              </a:rPr>
              <a:t> of axial variation in the position of the </a:t>
            </a:r>
            <a:r>
              <a:rPr lang="fr-FR" dirty="0" err="1">
                <a:sym typeface="Wingdings" panose="05000000000000000000" pitchFamily="2" charset="2"/>
              </a:rPr>
              <a:t>experimental</a:t>
            </a:r>
            <a:r>
              <a:rPr lang="fr-FR" dirty="0">
                <a:sym typeface="Wingdings" panose="05000000000000000000" pitchFamily="2" charset="2"/>
              </a:rPr>
              <a:t> system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74" y="2600096"/>
            <a:ext cx="3790665" cy="3711804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526306" y="3405030"/>
            <a:ext cx="149349" cy="1836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0" name="Rectangle 29"/>
          <p:cNvSpPr/>
          <p:nvPr/>
        </p:nvSpPr>
        <p:spPr>
          <a:xfrm>
            <a:off x="1522201" y="3405030"/>
            <a:ext cx="169801" cy="906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2128838" y="6338026"/>
            <a:ext cx="2087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Magnet</a:t>
            </a:r>
            <a:r>
              <a:rPr lang="fr-FR" sz="1400" i="1" dirty="0"/>
              <a:t> </a:t>
            </a:r>
            <a:r>
              <a:rPr lang="fr-FR" sz="1400" i="1" dirty="0" err="1"/>
              <a:t>geometry</a:t>
            </a:r>
            <a:endParaRPr lang="fr-FR" sz="1400" i="1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803" y="1080000"/>
            <a:ext cx="4631853" cy="4077416"/>
          </a:xfrm>
          <a:prstGeom prst="rect">
            <a:avLst/>
          </a:prstGeom>
        </p:spPr>
      </p:pic>
      <p:sp>
        <p:nvSpPr>
          <p:cNvPr id="37" name="ZoneTexte 36"/>
          <p:cNvSpPr txBox="1"/>
          <p:nvPr/>
        </p:nvSpPr>
        <p:spPr>
          <a:xfrm>
            <a:off x="6210380" y="5241510"/>
            <a:ext cx="3946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Resulting</a:t>
            </a:r>
            <a:r>
              <a:rPr lang="fr-FR" sz="1400" i="1" dirty="0"/>
              <a:t> </a:t>
            </a:r>
            <a:r>
              <a:rPr lang="fr-FR" sz="1400" i="1" dirty="0" err="1"/>
              <a:t>gravity</a:t>
            </a:r>
            <a:r>
              <a:rPr lang="fr-FR" sz="1400" i="1" dirty="0"/>
              <a:t> </a:t>
            </a:r>
            <a:r>
              <a:rPr lang="fr-FR" sz="1400" i="1" dirty="0" err="1"/>
              <a:t>map</a:t>
            </a:r>
            <a:r>
              <a:rPr lang="fr-FR" sz="1400" i="1" dirty="0"/>
              <a:t> for </a:t>
            </a:r>
            <a:r>
              <a:rPr lang="fr-FR" sz="1400" i="1" dirty="0" err="1"/>
              <a:t>helium</a:t>
            </a:r>
            <a:r>
              <a:rPr lang="fr-FR" sz="1400" i="1" dirty="0"/>
              <a:t> in the </a:t>
            </a:r>
            <a:r>
              <a:rPr lang="fr-FR" sz="1400" i="1" dirty="0" err="1"/>
              <a:t>magnet</a:t>
            </a:r>
            <a:r>
              <a:rPr lang="fr-FR" sz="1400" i="1" dirty="0"/>
              <a:t> at maximum power (30 </a:t>
            </a:r>
            <a:r>
              <a:rPr lang="fr-FR" sz="1400" i="1" dirty="0" err="1"/>
              <a:t>T</a:t>
            </a:r>
            <a:r>
              <a:rPr lang="fr-FR" sz="1400" i="1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/>
              <p:cNvSpPr txBox="1"/>
              <p:nvPr/>
            </p:nvSpPr>
            <p:spPr>
              <a:xfrm>
                <a:off x="10321656" y="2297148"/>
                <a:ext cx="16087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func>
                            <m:func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=−0,76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ZoneTexte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1656" y="2297148"/>
                <a:ext cx="1608774" cy="276999"/>
              </a:xfrm>
              <a:prstGeom prst="rect">
                <a:avLst/>
              </a:prstGeom>
              <a:blipFill>
                <a:blip r:embed="rId4"/>
                <a:stretch>
                  <a:fillRect l="-3030" r="-3030" b="-28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10275896" y="1873400"/>
                <a:ext cx="15840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At</a:t>
                </a:r>
                <a:r>
                  <a:rPr lang="fr-FR" b="0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=88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5896" y="1873400"/>
                <a:ext cx="1584023" cy="369332"/>
              </a:xfrm>
              <a:prstGeom prst="rect">
                <a:avLst/>
              </a:prstGeom>
              <a:blipFill>
                <a:blip r:embed="rId5"/>
                <a:stretch>
                  <a:fillRect l="-3175" t="-6667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/>
              <p:cNvSpPr txBox="1"/>
              <p:nvPr/>
            </p:nvSpPr>
            <p:spPr>
              <a:xfrm>
                <a:off x="10321656" y="3405030"/>
                <a:ext cx="14612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b>
                          <m:func>
                            <m:func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=2,76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0" name="ZoneTexte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1656" y="3405030"/>
                <a:ext cx="1461297" cy="276999"/>
              </a:xfrm>
              <a:prstGeom prst="rect">
                <a:avLst/>
              </a:prstGeom>
              <a:blipFill>
                <a:blip r:embed="rId6"/>
                <a:stretch>
                  <a:fillRect l="-3333" r="-3333" b="-288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ZoneTexte 40"/>
              <p:cNvSpPr txBox="1"/>
              <p:nvPr/>
            </p:nvSpPr>
            <p:spPr>
              <a:xfrm>
                <a:off x="10275895" y="3035698"/>
                <a:ext cx="17571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/>
                  <a:t>At</a:t>
                </a:r>
                <a:r>
                  <a:rPr lang="fr-FR" b="0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=−88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1" name="ZoneTexte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5895" y="3035698"/>
                <a:ext cx="1757148" cy="369332"/>
              </a:xfrm>
              <a:prstGeom prst="rect">
                <a:avLst/>
              </a:prstGeom>
              <a:blipFill>
                <a:blip r:embed="rId7"/>
                <a:stretch>
                  <a:fillRect l="-2878" t="-3333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139340" y="1138920"/>
            <a:ext cx="3609974" cy="3564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43" name="Connecteur droit avec flèche 42"/>
          <p:cNvCxnSpPr/>
          <p:nvPr/>
        </p:nvCxnSpPr>
        <p:spPr>
          <a:xfrm>
            <a:off x="1692002" y="3543529"/>
            <a:ext cx="440399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574001" y="5866155"/>
            <a:ext cx="3994875" cy="40993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Homogeneous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resulting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gravity</a:t>
            </a:r>
            <a:r>
              <a:rPr lang="fr-FR" dirty="0">
                <a:sym typeface="Wingdings" panose="05000000000000000000" pitchFamily="2" charset="2"/>
              </a:rPr>
              <a:t> zone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cxnSp>
        <p:nvCxnSpPr>
          <p:cNvPr id="45" name="Connecteur droit avec flèche 44"/>
          <p:cNvCxnSpPr/>
          <p:nvPr/>
        </p:nvCxnSpPr>
        <p:spPr>
          <a:xfrm flipV="1">
            <a:off x="7574001" y="6495380"/>
            <a:ext cx="36000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8094590" y="6290413"/>
            <a:ext cx="2808708" cy="40993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Optimal </a:t>
            </a:r>
            <a:r>
              <a:rPr lang="fr-FR" dirty="0" err="1">
                <a:sym typeface="Wingdings" panose="05000000000000000000" pitchFamily="2" charset="2"/>
              </a:rPr>
              <a:t>positioning</a:t>
            </a: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1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9334" y="6343650"/>
            <a:ext cx="693738" cy="365125"/>
          </a:xfrm>
        </p:spPr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 dirty="0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10558430" y="1257983"/>
            <a:ext cx="360000" cy="0"/>
          </a:xfrm>
          <a:prstGeom prst="straightConnector1">
            <a:avLst/>
          </a:prstGeom>
          <a:ln w="12700">
            <a:solidFill>
              <a:srgbClr val="E5001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0966148" y="1036582"/>
                <a:ext cx="278281" cy="3053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66148" y="1036582"/>
                <a:ext cx="278281" cy="305340"/>
              </a:xfrm>
              <a:prstGeom prst="rect">
                <a:avLst/>
              </a:prstGeom>
              <a:blipFill>
                <a:blip r:embed="rId10"/>
                <a:stretch>
                  <a:fillRect l="-19565" b="-26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>
            <a:extLst>
              <a:ext uri="{FF2B5EF4-FFF2-40B4-BE49-F238E27FC236}">
                <a16:creationId xmlns:a16="http://schemas.microsoft.com/office/drawing/2014/main" id="{5D5821F3-86CA-BD4B-9A33-3625B8C9966A}"/>
              </a:ext>
            </a:extLst>
          </p:cNvPr>
          <p:cNvSpPr/>
          <p:nvPr/>
        </p:nvSpPr>
        <p:spPr>
          <a:xfrm rot="16200000">
            <a:off x="-64148" y="3827160"/>
            <a:ext cx="235273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/>
              <a:t>Axial position [mm]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EE7AD0E-5770-3847-AC95-6D0A244A5E48}"/>
              </a:ext>
            </a:extLst>
          </p:cNvPr>
          <p:cNvSpPr/>
          <p:nvPr/>
        </p:nvSpPr>
        <p:spPr>
          <a:xfrm>
            <a:off x="2517104" y="6097248"/>
            <a:ext cx="235273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/>
              <a:t>Radius [mm]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1802597-AB21-7545-9C55-0A865B2610CA}"/>
              </a:ext>
            </a:extLst>
          </p:cNvPr>
          <p:cNvSpPr/>
          <p:nvPr/>
        </p:nvSpPr>
        <p:spPr>
          <a:xfrm rot="16200000">
            <a:off x="4581004" y="2111891"/>
            <a:ext cx="2352735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/>
              <a:t>Axial position – z [mm]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6359BB3-1ED5-7A41-B5F7-DC09463DC485}"/>
              </a:ext>
            </a:extLst>
          </p:cNvPr>
          <p:cNvSpPr/>
          <p:nvPr/>
        </p:nvSpPr>
        <p:spPr>
          <a:xfrm>
            <a:off x="7377828" y="4928516"/>
            <a:ext cx="126129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dirty="0"/>
              <a:t>Radius [mm]</a:t>
            </a:r>
          </a:p>
        </p:txBody>
      </p:sp>
    </p:spTree>
    <p:extLst>
      <p:ext uri="{BB962C8B-B14F-4D97-AF65-F5344CB8AC3E}">
        <p14:creationId xmlns:p14="http://schemas.microsoft.com/office/powerpoint/2010/main" val="1274171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rmAutofit/>
          </a:bodyPr>
          <a:lstStyle/>
          <a:p>
            <a:r>
              <a:rPr lang="fr-FR" sz="2400" dirty="0" err="1"/>
              <a:t>Experimental</a:t>
            </a:r>
            <a:r>
              <a:rPr lang="fr-FR" sz="2400" dirty="0"/>
              <a:t> setup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1169194"/>
            <a:ext cx="2283684" cy="4956174"/>
          </a:xfrm>
          <a:prstGeom prst="rect">
            <a:avLst/>
          </a:prstGeom>
        </p:spPr>
      </p:pic>
      <p:sp>
        <p:nvSpPr>
          <p:cNvPr id="9" name="Accolade fermante 8"/>
          <p:cNvSpPr/>
          <p:nvPr/>
        </p:nvSpPr>
        <p:spPr>
          <a:xfrm>
            <a:off x="2953265" y="1169194"/>
            <a:ext cx="271849" cy="301974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17" y="950913"/>
            <a:ext cx="6045032" cy="4394546"/>
          </a:xfrm>
          <a:prstGeom prst="rect">
            <a:avLst/>
          </a:prstGeom>
        </p:spPr>
      </p:pic>
      <p:sp>
        <p:nvSpPr>
          <p:cNvPr id="10" name="Accolade fermante 9"/>
          <p:cNvSpPr/>
          <p:nvPr/>
        </p:nvSpPr>
        <p:spPr>
          <a:xfrm>
            <a:off x="2960581" y="4235448"/>
            <a:ext cx="271849" cy="12303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colade fermante 10"/>
          <p:cNvSpPr/>
          <p:nvPr/>
        </p:nvSpPr>
        <p:spPr>
          <a:xfrm>
            <a:off x="2960581" y="5511251"/>
            <a:ext cx="271849" cy="5686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334049" y="2358474"/>
            <a:ext cx="1979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Interfacing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cryostat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197009" y="4527459"/>
            <a:ext cx="2696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Thermalization</a:t>
            </a:r>
            <a:r>
              <a:rPr lang="fr-FR" dirty="0"/>
              <a:t> of instrumentation </a:t>
            </a:r>
            <a:r>
              <a:rPr lang="fr-FR" dirty="0" err="1"/>
              <a:t>wires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3252788" y="4412367"/>
            <a:ext cx="3698346" cy="1383220"/>
            <a:chOff x="3232430" y="4320540"/>
            <a:chExt cx="4258030" cy="1472665"/>
          </a:xfrm>
        </p:grpSpPr>
        <p:cxnSp>
          <p:nvCxnSpPr>
            <p:cNvPr id="12" name="Connecteur droit 11"/>
            <p:cNvCxnSpPr/>
            <p:nvPr/>
          </p:nvCxnSpPr>
          <p:spPr>
            <a:xfrm>
              <a:off x="3232430" y="5793205"/>
              <a:ext cx="20809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flipV="1">
              <a:off x="5313406" y="4320540"/>
              <a:ext cx="2177054" cy="14726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7492A2F2-296F-0849-8583-D1342149536C}"/>
              </a:ext>
            </a:extLst>
          </p:cNvPr>
          <p:cNvSpPr txBox="1"/>
          <p:nvPr/>
        </p:nvSpPr>
        <p:spPr>
          <a:xfrm>
            <a:off x="5527060" y="1019631"/>
            <a:ext cx="181088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/>
              <a:t>Vaccum</a:t>
            </a:r>
            <a:r>
              <a:rPr lang="fr-FR" sz="1600" dirty="0"/>
              <a:t> </a:t>
            </a:r>
            <a:r>
              <a:rPr lang="fr-FR" sz="1600" dirty="0" err="1"/>
              <a:t>pumping</a:t>
            </a:r>
            <a:r>
              <a:rPr lang="fr-FR" sz="1600" dirty="0"/>
              <a:t> </a:t>
            </a:r>
          </a:p>
          <a:p>
            <a:r>
              <a:rPr lang="fr-FR" sz="1600" dirty="0"/>
              <a:t>tube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EAFCBB2-408D-4344-8C88-F86C870FECB4}"/>
              </a:ext>
            </a:extLst>
          </p:cNvPr>
          <p:cNvSpPr txBox="1"/>
          <p:nvPr/>
        </p:nvSpPr>
        <p:spPr>
          <a:xfrm>
            <a:off x="5483557" y="2285796"/>
            <a:ext cx="204332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err="1"/>
              <a:t>Temperature</a:t>
            </a:r>
            <a:r>
              <a:rPr lang="fr-FR" sz="1600" dirty="0"/>
              <a:t> probe</a:t>
            </a:r>
          </a:p>
          <a:p>
            <a:r>
              <a:rPr lang="fr-FR" sz="1600" dirty="0"/>
              <a:t> </a:t>
            </a:r>
            <a:r>
              <a:rPr lang="fr-FR" sz="1600" dirty="0" err="1"/>
              <a:t>positionning</a:t>
            </a:r>
            <a:endParaRPr lang="fr-FR" sz="16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3A57D05-0849-C248-98CE-261747B39947}"/>
              </a:ext>
            </a:extLst>
          </p:cNvPr>
          <p:cNvSpPr txBox="1"/>
          <p:nvPr/>
        </p:nvSpPr>
        <p:spPr>
          <a:xfrm>
            <a:off x="5494166" y="3319760"/>
            <a:ext cx="90999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/>
              <a:t>Vaccum</a:t>
            </a:r>
            <a:endParaRPr lang="fr-FR" sz="16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3A497D4-AF88-BE48-AEB9-0F2C99C96A11}"/>
              </a:ext>
            </a:extLst>
          </p:cNvPr>
          <p:cNvSpPr txBox="1"/>
          <p:nvPr/>
        </p:nvSpPr>
        <p:spPr>
          <a:xfrm>
            <a:off x="9652019" y="995342"/>
            <a:ext cx="216758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/>
              <a:t>Liquid</a:t>
            </a:r>
            <a:r>
              <a:rPr lang="fr-FR" sz="1600" dirty="0"/>
              <a:t> </a:t>
            </a:r>
            <a:r>
              <a:rPr lang="fr-FR" sz="1600" dirty="0" err="1"/>
              <a:t>helium</a:t>
            </a:r>
            <a:r>
              <a:rPr lang="fr-FR" sz="1600" dirty="0"/>
              <a:t> contact </a:t>
            </a:r>
          </a:p>
          <a:p>
            <a:r>
              <a:rPr lang="fr-FR" sz="1600" dirty="0"/>
              <a:t>surface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B3A6F72-857A-1E48-B994-5CAD57235D77}"/>
              </a:ext>
            </a:extLst>
          </p:cNvPr>
          <p:cNvSpPr txBox="1"/>
          <p:nvPr/>
        </p:nvSpPr>
        <p:spPr>
          <a:xfrm>
            <a:off x="9652019" y="2110545"/>
            <a:ext cx="123303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Indium joint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1AF275FA-1671-0842-AE77-3407A3383273}"/>
              </a:ext>
            </a:extLst>
          </p:cNvPr>
          <p:cNvSpPr txBox="1"/>
          <p:nvPr/>
        </p:nvSpPr>
        <p:spPr>
          <a:xfrm>
            <a:off x="9660486" y="2578183"/>
            <a:ext cx="166791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Copper part 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9881A8E9-351F-0443-A4DE-FAAA4C993DAF}"/>
              </a:ext>
            </a:extLst>
          </p:cNvPr>
          <p:cNvSpPr txBox="1"/>
          <p:nvPr/>
        </p:nvSpPr>
        <p:spPr>
          <a:xfrm>
            <a:off x="9678289" y="3054220"/>
            <a:ext cx="166791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Groove for </a:t>
            </a:r>
            <a:r>
              <a:rPr lang="fr-FR" sz="1600" dirty="0" err="1"/>
              <a:t>resistive</a:t>
            </a:r>
            <a:r>
              <a:rPr lang="fr-FR" sz="1600" dirty="0"/>
              <a:t> driver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B26AD384-5F97-C648-A4E3-D25D57373024}"/>
              </a:ext>
            </a:extLst>
          </p:cNvPr>
          <p:cNvSpPr txBox="1"/>
          <p:nvPr/>
        </p:nvSpPr>
        <p:spPr>
          <a:xfrm>
            <a:off x="9678289" y="4558236"/>
            <a:ext cx="166791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/>
              <a:t>Hall probe</a:t>
            </a:r>
          </a:p>
          <a:p>
            <a:r>
              <a:rPr lang="fr-FR" sz="1600" dirty="0" err="1"/>
              <a:t>positionning</a:t>
            </a:r>
            <a:endParaRPr lang="fr-FR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83B6BD-C92D-3D45-8385-2072B7F8187C}"/>
              </a:ext>
            </a:extLst>
          </p:cNvPr>
          <p:cNvSpPr/>
          <p:nvPr/>
        </p:nvSpPr>
        <p:spPr>
          <a:xfrm>
            <a:off x="7337940" y="1019631"/>
            <a:ext cx="188946" cy="430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849E032-7213-A649-8E85-80C7620BFA90}"/>
              </a:ext>
            </a:extLst>
          </p:cNvPr>
          <p:cNvSpPr/>
          <p:nvPr/>
        </p:nvSpPr>
        <p:spPr>
          <a:xfrm>
            <a:off x="7423772" y="2086536"/>
            <a:ext cx="338403" cy="430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6062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rmAutofit/>
          </a:bodyPr>
          <a:lstStyle/>
          <a:p>
            <a:r>
              <a:rPr lang="fr-FR" sz="2400" dirty="0" err="1"/>
              <a:t>Boiling</a:t>
            </a:r>
            <a:r>
              <a:rPr lang="fr-FR" sz="2400" dirty="0"/>
              <a:t> </a:t>
            </a:r>
            <a:r>
              <a:rPr lang="fr-FR" sz="2400" dirty="0" err="1"/>
              <a:t>curve</a:t>
            </a:r>
            <a:r>
              <a:rPr lang="fr-FR" sz="2400" dirty="0"/>
              <a:t> </a:t>
            </a:r>
            <a:r>
              <a:rPr lang="fr-FR" sz="2400" dirty="0" err="1"/>
              <a:t>measurement</a:t>
            </a:r>
            <a:r>
              <a:rPr lang="fr-FR" sz="2400" dirty="0"/>
              <a:t> </a:t>
            </a:r>
            <a:r>
              <a:rPr lang="fr-FR" sz="2400" dirty="0" err="1"/>
              <a:t>method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59457" y="5728821"/>
            <a:ext cx="4536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Boiling</a:t>
            </a:r>
            <a:r>
              <a:rPr lang="fr-FR" sz="1400" i="1" dirty="0"/>
              <a:t> </a:t>
            </a:r>
            <a:r>
              <a:rPr lang="fr-FR" sz="1400" i="1" dirty="0" err="1"/>
              <a:t>curve</a:t>
            </a:r>
            <a:r>
              <a:rPr lang="fr-FR" sz="1400" i="1" dirty="0"/>
              <a:t> </a:t>
            </a:r>
            <a:r>
              <a:rPr lang="fr-FR" sz="1400" i="1" dirty="0" err="1"/>
              <a:t>measurement</a:t>
            </a:r>
            <a:r>
              <a:rPr lang="fr-FR" sz="1400" i="1" dirty="0"/>
              <a:t> </a:t>
            </a:r>
            <a:r>
              <a:rPr lang="fr-FR" sz="1400" i="1" dirty="0" err="1"/>
              <a:t>from</a:t>
            </a:r>
            <a:r>
              <a:rPr lang="fr-FR" sz="1400" i="1" dirty="0"/>
              <a:t> CESAR </a:t>
            </a:r>
            <a:r>
              <a:rPr lang="fr-FR" sz="1400" i="1" dirty="0" err="1"/>
              <a:t>experimental</a:t>
            </a:r>
            <a:r>
              <a:rPr lang="fr-FR" sz="1400" i="1" dirty="0"/>
              <a:t> </a:t>
            </a:r>
            <a:r>
              <a:rPr lang="fr-FR" sz="1400" i="1" dirty="0" err="1"/>
              <a:t>cell</a:t>
            </a:r>
            <a:endParaRPr lang="fr-FR" sz="14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6" cy="450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6045200" y="1282700"/>
            <a:ext cx="58547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1) </a:t>
            </a:r>
            <a:r>
              <a:rPr lang="fr-FR" dirty="0" err="1"/>
              <a:t>Measurement</a:t>
            </a:r>
            <a:r>
              <a:rPr lang="fr-FR" dirty="0"/>
              <a:t> in the </a:t>
            </a:r>
            <a:r>
              <a:rPr lang="fr-FR" dirty="0" err="1"/>
              <a:t>nucleate</a:t>
            </a:r>
            <a:r>
              <a:rPr lang="fr-FR" dirty="0"/>
              <a:t> </a:t>
            </a:r>
            <a:r>
              <a:rPr lang="fr-FR" dirty="0" err="1"/>
              <a:t>boiling</a:t>
            </a:r>
            <a:r>
              <a:rPr lang="fr-FR" dirty="0"/>
              <a:t> </a:t>
            </a:r>
            <a:r>
              <a:rPr lang="fr-FR" dirty="0" err="1"/>
              <a:t>regime</a:t>
            </a:r>
            <a:r>
              <a:rPr lang="fr-FR" dirty="0"/>
              <a:t> : </a:t>
            </a:r>
          </a:p>
          <a:p>
            <a:r>
              <a:rPr lang="fr-FR" dirty="0"/>
              <a:t>	</a:t>
            </a:r>
          </a:p>
          <a:p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increments</a:t>
            </a:r>
            <a:r>
              <a:rPr lang="fr-FR" dirty="0"/>
              <a:t> of 170 W/m² per minute </a:t>
            </a:r>
            <a:r>
              <a:rPr lang="fr-FR" dirty="0" err="1"/>
              <a:t>until</a:t>
            </a:r>
            <a:r>
              <a:rPr lang="fr-FR" dirty="0"/>
              <a:t> </a:t>
            </a:r>
            <a:r>
              <a:rPr lang="fr-FR" dirty="0" err="1"/>
              <a:t>critical</a:t>
            </a:r>
            <a:r>
              <a:rPr lang="fr-FR" dirty="0"/>
              <a:t> </a:t>
            </a:r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detected</a:t>
            </a:r>
            <a:endParaRPr lang="fr-FR" dirty="0"/>
          </a:p>
          <a:p>
            <a:endParaRPr lang="fr-FR" dirty="0"/>
          </a:p>
          <a:p>
            <a:r>
              <a:rPr lang="fr-FR" dirty="0"/>
              <a:t>2) Critical </a:t>
            </a:r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detection</a:t>
            </a:r>
            <a:endParaRPr lang="fr-FR" dirty="0"/>
          </a:p>
          <a:p>
            <a:endParaRPr lang="fr-FR" dirty="0"/>
          </a:p>
          <a:p>
            <a:r>
              <a:rPr lang="fr-FR" dirty="0"/>
              <a:t>3) </a:t>
            </a:r>
            <a:r>
              <a:rPr lang="fr-FR" dirty="0" err="1"/>
              <a:t>Measurement</a:t>
            </a:r>
            <a:r>
              <a:rPr lang="fr-FR" dirty="0"/>
              <a:t> in the film </a:t>
            </a:r>
            <a:r>
              <a:rPr lang="fr-FR" dirty="0" err="1"/>
              <a:t>boiling</a:t>
            </a:r>
            <a:r>
              <a:rPr lang="fr-FR" dirty="0"/>
              <a:t> </a:t>
            </a:r>
            <a:r>
              <a:rPr lang="fr-FR" dirty="0" err="1"/>
              <a:t>regime</a:t>
            </a:r>
            <a:r>
              <a:rPr lang="fr-FR" dirty="0"/>
              <a:t> : </a:t>
            </a:r>
          </a:p>
          <a:p>
            <a:endParaRPr lang="fr-FR" dirty="0"/>
          </a:p>
          <a:p>
            <a:r>
              <a:rPr lang="fr-FR" dirty="0"/>
              <a:t>500 W/m² </a:t>
            </a:r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increments</a:t>
            </a:r>
            <a:r>
              <a:rPr lang="fr-FR" dirty="0"/>
              <a:t> and </a:t>
            </a:r>
            <a:r>
              <a:rPr lang="fr-FR" dirty="0" err="1"/>
              <a:t>decrements</a:t>
            </a:r>
            <a:r>
              <a:rPr lang="fr-FR" dirty="0"/>
              <a:t> </a:t>
            </a:r>
            <a:r>
              <a:rPr lang="fr-FR" dirty="0" err="1"/>
              <a:t>until</a:t>
            </a:r>
            <a:r>
              <a:rPr lang="fr-FR" dirty="0"/>
              <a:t> minimum </a:t>
            </a:r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detected</a:t>
            </a:r>
            <a:endParaRPr lang="fr-FR" dirty="0"/>
          </a:p>
          <a:p>
            <a:endParaRPr lang="fr-FR" dirty="0"/>
          </a:p>
          <a:p>
            <a:r>
              <a:rPr lang="fr-FR" dirty="0"/>
              <a:t>4) Minimum </a:t>
            </a:r>
            <a:r>
              <a:rPr lang="fr-FR" dirty="0" err="1"/>
              <a:t>heat</a:t>
            </a:r>
            <a:r>
              <a:rPr lang="fr-FR" dirty="0"/>
              <a:t> flux </a:t>
            </a:r>
            <a:r>
              <a:rPr lang="fr-FR" dirty="0" err="1"/>
              <a:t>detection</a:t>
            </a:r>
            <a:endParaRPr lang="fr-FR" dirty="0"/>
          </a:p>
          <a:p>
            <a:endParaRPr lang="fr-FR" dirty="0"/>
          </a:p>
          <a:p>
            <a:r>
              <a:rPr lang="fr-FR" dirty="0"/>
              <a:t>5)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increments</a:t>
            </a:r>
            <a:r>
              <a:rPr lang="fr-FR" dirty="0"/>
              <a:t> for all </a:t>
            </a:r>
            <a:r>
              <a:rPr lang="fr-FR" dirty="0" err="1"/>
              <a:t>curves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1228821"/>
            <a:ext cx="4652434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9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" y="1820450"/>
            <a:ext cx="4530360" cy="4320000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Autofit/>
          </a:bodyPr>
          <a:lstStyle/>
          <a:p>
            <a:r>
              <a:rPr lang="fr-FR" sz="2400" dirty="0" err="1"/>
              <a:t>Nucleate</a:t>
            </a:r>
            <a:r>
              <a:rPr lang="fr-FR" sz="2400" dirty="0"/>
              <a:t> </a:t>
            </a:r>
            <a:r>
              <a:rPr lang="fr-FR" sz="2400" dirty="0" err="1"/>
              <a:t>boiling</a:t>
            </a:r>
            <a:r>
              <a:rPr lang="fr-FR" sz="2400" dirty="0"/>
              <a:t> </a:t>
            </a:r>
            <a:r>
              <a:rPr lang="fr-FR" sz="2400" dirty="0" err="1"/>
              <a:t>measurement</a:t>
            </a:r>
            <a:endParaRPr lang="fr-FR" sz="2400" dirty="0"/>
          </a:p>
        </p:txBody>
      </p:sp>
      <p:sp>
        <p:nvSpPr>
          <p:cNvPr id="15" name="Rectangle 14"/>
          <p:cNvSpPr/>
          <p:nvPr/>
        </p:nvSpPr>
        <p:spPr>
          <a:xfrm>
            <a:off x="9330436" y="1056800"/>
            <a:ext cx="2624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ym typeface="Wingdings" panose="05000000000000000000" pitchFamily="2" charset="2"/>
              </a:rPr>
              <a:t>No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transfer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degradation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observed</a:t>
            </a:r>
            <a:r>
              <a:rPr lang="fr-FR" dirty="0">
                <a:sym typeface="Wingdings" panose="05000000000000000000" pitchFamily="2" charset="2"/>
              </a:rPr>
              <a:t> at </a:t>
            </a:r>
            <a:r>
              <a:rPr lang="fr-FR" dirty="0" err="1">
                <a:sym typeface="Wingdings" panose="05000000000000000000" pitchFamily="2" charset="2"/>
              </a:rPr>
              <a:t>low</a:t>
            </a:r>
            <a:r>
              <a:rPr lang="fr-FR" dirty="0">
                <a:sym typeface="Wingdings" panose="05000000000000000000" pitchFamily="2" charset="2"/>
              </a:rPr>
              <a:t> g*</a:t>
            </a:r>
            <a:endParaRPr lang="fr-FR" dirty="0"/>
          </a:p>
        </p:txBody>
      </p:sp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1" y="1056800"/>
            <a:ext cx="3806960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measurement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before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critical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flux for the CESAR </a:t>
            </a:r>
            <a:r>
              <a:rPr lang="fr-FR" dirty="0" err="1">
                <a:sym typeface="Wingdings" panose="05000000000000000000" pitchFamily="2" charset="2"/>
              </a:rPr>
              <a:t>cell</a:t>
            </a: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5249668" y="1056800"/>
            <a:ext cx="3798672" cy="17339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measurement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before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critical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flux for the CLIO </a:t>
            </a:r>
            <a:r>
              <a:rPr lang="fr-FR" dirty="0" err="1">
                <a:sym typeface="Wingdings" panose="05000000000000000000" pitchFamily="2" charset="2"/>
              </a:rPr>
              <a:t>cell</a:t>
            </a: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76" y="1820450"/>
            <a:ext cx="4530360" cy="4320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76" y="1820450"/>
            <a:ext cx="4530360" cy="4320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76" y="1820450"/>
            <a:ext cx="4530360" cy="43200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" y="1820450"/>
            <a:ext cx="4530360" cy="4320000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" y="1820450"/>
            <a:ext cx="4530360" cy="43200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9" y="1820450"/>
            <a:ext cx="4530360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0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77" y="2642136"/>
            <a:ext cx="3663710" cy="3864091"/>
          </a:xfrm>
          <a:prstGeom prst="rect">
            <a:avLst/>
          </a:prstGeom>
        </p:spPr>
      </p:pic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15697"/>
          </a:xfrm>
        </p:spPr>
        <p:txBody>
          <a:bodyPr>
            <a:noAutofit/>
          </a:bodyPr>
          <a:lstStyle/>
          <a:p>
            <a:r>
              <a:rPr lang="fr-FR" sz="2400" dirty="0"/>
              <a:t>Critical </a:t>
            </a:r>
            <a:r>
              <a:rPr lang="fr-FR" sz="2400" dirty="0" err="1"/>
              <a:t>heat</a:t>
            </a:r>
            <a:r>
              <a:rPr lang="fr-FR" sz="2400" dirty="0"/>
              <a:t> flux </a:t>
            </a:r>
            <a:r>
              <a:rPr lang="fr-FR" sz="2400" dirty="0" err="1"/>
              <a:t>measurements</a:t>
            </a:r>
            <a:endParaRPr lang="fr-FR" sz="2400" dirty="0"/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112" y="1266568"/>
            <a:ext cx="3805330" cy="899264"/>
          </a:xfrm>
        </p:spPr>
        <p:txBody>
          <a:bodyPr>
            <a:normAutofit/>
          </a:bodyPr>
          <a:lstStyle/>
          <a:p>
            <a:r>
              <a:rPr lang="fr-FR" dirty="0"/>
              <a:t>Critical flux </a:t>
            </a:r>
            <a:r>
              <a:rPr lang="fr-FR" dirty="0" err="1"/>
              <a:t>measurements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first </a:t>
            </a:r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campaign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983799" y="3032693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K=0,197</a:t>
            </a: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5964046" y="3424176"/>
            <a:ext cx="530352" cy="61040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10792" y="1260000"/>
                <a:ext cx="3328631" cy="1733909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6700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41338" indent="-2746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747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FR" dirty="0" err="1"/>
                  <a:t>Correlation</a:t>
                </a:r>
                <a:r>
                  <a:rPr lang="fr-FR" dirty="0"/>
                  <a:t> </a:t>
                </a:r>
                <a:r>
                  <a:rPr lang="fr-FR" dirty="0" err="1"/>
                  <a:t>with</a:t>
                </a:r>
                <a:r>
                  <a:rPr lang="fr-FR" dirty="0"/>
                  <a:t> </a:t>
                </a:r>
                <a:r>
                  <a:rPr lang="fr-FR" dirty="0" err="1"/>
                  <a:t>Kutateladze</a:t>
                </a:r>
                <a:r>
                  <a:rPr lang="fr-FR" dirty="0"/>
                  <a:t> </a:t>
                </a:r>
                <a:r>
                  <a:rPr lang="fr-FR" dirty="0" err="1"/>
                  <a:t>equation</a:t>
                </a:r>
                <a:r>
                  <a:rPr lang="fr-FR" dirty="0"/>
                  <a:t> :</a:t>
                </a:r>
              </a:p>
              <a:p>
                <a:r>
                  <a:rPr lang="fr-FR" dirty="0"/>
                  <a:t>-&gt;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𝐶𝐻𝐹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𝐾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𝑙𝑣</m:t>
                        </m:r>
                      </m:sub>
                    </m:sSub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m:rPr>
                                    <m:sty m:val="p"/>
                                  </m:rPr>
                                  <a:rPr lang="fr-FR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g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</m:oMath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5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0792" y="1260000"/>
                <a:ext cx="3328631" cy="1733909"/>
              </a:xfrm>
              <a:prstGeom prst="rect">
                <a:avLst/>
              </a:prstGeom>
              <a:blipFill>
                <a:blip r:embed="rId4"/>
                <a:stretch>
                  <a:fillRect l="-3802" t="-14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216123" y="1260000"/>
            <a:ext cx="37808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fr-FR" dirty="0" err="1">
                <a:sym typeface="Wingdings" panose="05000000000000000000" pitchFamily="2" charset="2"/>
              </a:rPr>
              <a:t>Very</a:t>
            </a:r>
            <a:r>
              <a:rPr lang="fr-FR" dirty="0">
                <a:sym typeface="Wingdings" panose="05000000000000000000" pitchFamily="2" charset="2"/>
              </a:rPr>
              <a:t> good </a:t>
            </a: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with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theory</a:t>
            </a:r>
            <a:r>
              <a:rPr lang="fr-FR" dirty="0">
                <a:sym typeface="Wingdings" panose="05000000000000000000" pitchFamily="2" charset="2"/>
              </a:rPr>
              <a:t> over the range 0.03g - 2.2g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8216122" y="2104581"/>
            <a:ext cx="37808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fr-FR" dirty="0" err="1">
                <a:sym typeface="Wingdings" panose="05000000000000000000" pitchFamily="2" charset="2"/>
              </a:rPr>
              <a:t>Confirmed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with</a:t>
            </a:r>
            <a:r>
              <a:rPr lang="fr-FR" dirty="0">
                <a:sym typeface="Wingdings" panose="05000000000000000000" pitchFamily="2" charset="2"/>
              </a:rPr>
              <a:t> the second </a:t>
            </a:r>
            <a:r>
              <a:rPr lang="fr-FR" dirty="0" err="1">
                <a:sym typeface="Wingdings" panose="05000000000000000000" pitchFamily="2" charset="2"/>
              </a:rPr>
              <a:t>experimental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campaign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 rot="18929306">
            <a:off x="5944117" y="46050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-10%</a:t>
            </a:r>
          </a:p>
        </p:txBody>
      </p:sp>
      <p:sp>
        <p:nvSpPr>
          <p:cNvPr id="20" name="ZoneTexte 19"/>
          <p:cNvSpPr txBox="1"/>
          <p:nvPr/>
        </p:nvSpPr>
        <p:spPr>
          <a:xfrm rot="18929306">
            <a:off x="5329776" y="4151911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+10%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" y="2642136"/>
            <a:ext cx="3885553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3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3" grpId="0"/>
      <p:bldP spid="13" grpId="0"/>
      <p:bldP spid="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15697"/>
          </a:xfrm>
        </p:spPr>
        <p:txBody>
          <a:bodyPr>
            <a:noAutofit/>
          </a:bodyPr>
          <a:lstStyle/>
          <a:p>
            <a:r>
              <a:rPr lang="fr-FR" sz="2400" dirty="0"/>
              <a:t>Film </a:t>
            </a:r>
            <a:r>
              <a:rPr lang="fr-FR" sz="2400" dirty="0" err="1"/>
              <a:t>boiling</a:t>
            </a:r>
            <a:r>
              <a:rPr lang="fr-FR" sz="2400" dirty="0"/>
              <a:t> </a:t>
            </a:r>
            <a:r>
              <a:rPr lang="fr-FR" sz="2400" dirty="0" err="1"/>
              <a:t>measurements</a:t>
            </a:r>
            <a:endParaRPr lang="fr-FR" sz="2400" dirty="0"/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401" y="1260000"/>
            <a:ext cx="3703382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measurements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after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critical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flux for the CESAR </a:t>
            </a:r>
            <a:r>
              <a:rPr lang="fr-FR" dirty="0" err="1">
                <a:sym typeface="Wingdings" panose="05000000000000000000" pitchFamily="2" charset="2"/>
              </a:rPr>
              <a:t>experimental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cell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99845" y="2413279"/>
            <a:ext cx="31109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fr-FR" dirty="0" err="1">
                <a:sym typeface="Wingdings" panose="05000000000000000000" pitchFamily="2" charset="2"/>
              </a:rPr>
              <a:t>Slight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degradation</a:t>
            </a:r>
            <a:r>
              <a:rPr lang="fr-FR" dirty="0">
                <a:sym typeface="Wingdings" panose="05000000000000000000" pitchFamily="2" charset="2"/>
              </a:rPr>
              <a:t> of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transfer</a:t>
            </a:r>
            <a:r>
              <a:rPr lang="fr-FR" dirty="0">
                <a:sym typeface="Wingdings" panose="05000000000000000000" pitchFamily="2" charset="2"/>
              </a:rPr>
              <a:t> at </a:t>
            </a:r>
            <a:r>
              <a:rPr lang="fr-FR" dirty="0" err="1">
                <a:sym typeface="Wingdings" panose="05000000000000000000" pitchFamily="2" charset="2"/>
              </a:rPr>
              <a:t>low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gravity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7097409" y="3416840"/>
            <a:ext cx="3113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"/>
            </a:pPr>
            <a:r>
              <a:rPr lang="fr-FR" dirty="0" err="1">
                <a:sym typeface="Wingdings" panose="05000000000000000000" pitchFamily="2" charset="2"/>
              </a:rPr>
              <a:t>Lack</a:t>
            </a:r>
            <a:r>
              <a:rPr lang="fr-FR" dirty="0">
                <a:sym typeface="Wingdings" panose="05000000000000000000" pitchFamily="2" charset="2"/>
              </a:rPr>
              <a:t> of high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flux data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54" y="2269457"/>
            <a:ext cx="4466337" cy="432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54" y="2269457"/>
            <a:ext cx="4466337" cy="432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54" y="2269457"/>
            <a:ext cx="4466337" cy="432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354" y="2269457"/>
            <a:ext cx="4466337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2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15697"/>
          </a:xfrm>
        </p:spPr>
        <p:txBody>
          <a:bodyPr>
            <a:noAutofit/>
          </a:bodyPr>
          <a:lstStyle/>
          <a:p>
            <a:r>
              <a:rPr lang="fr-FR" sz="2400" dirty="0"/>
              <a:t>Minimum </a:t>
            </a:r>
            <a:r>
              <a:rPr lang="fr-FR" sz="2400" dirty="0" err="1"/>
              <a:t>heat</a:t>
            </a:r>
            <a:r>
              <a:rPr lang="fr-FR" sz="2400" dirty="0"/>
              <a:t> flux </a:t>
            </a:r>
            <a:r>
              <a:rPr lang="fr-FR" sz="2400" dirty="0" err="1"/>
              <a:t>measurements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222" y="2370293"/>
            <a:ext cx="4171266" cy="4338482"/>
          </a:xfrm>
          <a:prstGeom prst="rect">
            <a:avLst/>
          </a:prstGeom>
        </p:spPr>
      </p:pic>
      <p:sp>
        <p:nvSpPr>
          <p:cNvPr id="1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2213947" y="1305911"/>
            <a:ext cx="3703382" cy="3783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with</a:t>
            </a:r>
            <a:endParaRPr lang="fr-FR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2427575" y="1612240"/>
                <a:ext cx="3617657" cy="688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=0,16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𝑙𝑣</m:t>
                          </m:r>
                        </m:sub>
                      </m:sSub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g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7575" y="1612240"/>
                <a:ext cx="3617657" cy="688202"/>
              </a:xfrm>
              <a:prstGeom prst="rect">
                <a:avLst/>
              </a:prstGeom>
              <a:blipFill>
                <a:blip r:embed="rId4"/>
                <a:stretch>
                  <a:fillRect l="-350" b="-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257130" y="1305910"/>
                <a:ext cx="3780805" cy="379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00B050"/>
                  </a:buClr>
                  <a:buFont typeface="Wingdings" panose="05000000000000000000" pitchFamily="2" charset="2"/>
                  <a:buChar char="þ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g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1/4</m:t>
                        </m:r>
                      </m:sup>
                    </m:sSup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heat</a:t>
                </a:r>
                <a:r>
                  <a:rPr lang="fr-FR" dirty="0"/>
                  <a:t> flux variation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7130" y="1305910"/>
                <a:ext cx="3780805" cy="379656"/>
              </a:xfrm>
              <a:prstGeom prst="rect">
                <a:avLst/>
              </a:prstGeom>
              <a:blipFill>
                <a:blip r:embed="rId5"/>
                <a:stretch>
                  <a:fillRect l="-1007" t="-6452" b="-193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6257130" y="1792667"/>
            <a:ext cx="3185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tx2"/>
              </a:buClr>
              <a:buFont typeface="Wingdings" panose="05000000000000000000" pitchFamily="2" charset="2"/>
              <a:buChar char=""/>
            </a:pPr>
            <a:r>
              <a:rPr lang="fr-FR" dirty="0">
                <a:sym typeface="Wingdings" panose="05000000000000000000" pitchFamily="2" charset="2"/>
              </a:rPr>
              <a:t>Not the </a:t>
            </a:r>
            <a:r>
              <a:rPr lang="fr-FR" dirty="0" err="1">
                <a:sym typeface="Wingdings" panose="05000000000000000000" pitchFamily="2" charset="2"/>
              </a:rPr>
              <a:t>same</a:t>
            </a:r>
            <a:r>
              <a:rPr lang="fr-FR" dirty="0">
                <a:sym typeface="Wingdings" panose="05000000000000000000" pitchFamily="2" charset="2"/>
              </a:rPr>
              <a:t> as </a:t>
            </a:r>
            <a:r>
              <a:rPr lang="fr-FR" dirty="0" err="1">
                <a:sym typeface="Wingdings" panose="05000000000000000000" pitchFamily="2" charset="2"/>
              </a:rPr>
              <a:t>theoretical</a:t>
            </a:r>
            <a:r>
              <a:rPr lang="fr-FR" dirty="0">
                <a:sym typeface="Wingdings" panose="05000000000000000000" pitchFamily="2" charset="2"/>
              </a:rPr>
              <a:t> expression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9636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DF57AA1-E1B3-4546-9DDF-4B38F6C10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No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degradation</a:t>
            </a:r>
            <a:r>
              <a:rPr lang="fr-FR" dirty="0"/>
              <a:t> in the </a:t>
            </a:r>
            <a:r>
              <a:rPr lang="fr-FR" dirty="0" err="1"/>
              <a:t>nucleate</a:t>
            </a:r>
            <a:r>
              <a:rPr lang="fr-FR" dirty="0"/>
              <a:t> </a:t>
            </a:r>
            <a:r>
              <a:rPr lang="fr-FR" dirty="0" err="1"/>
              <a:t>boiling</a:t>
            </a:r>
            <a:r>
              <a:rPr lang="fr-FR" dirty="0"/>
              <a:t> </a:t>
            </a:r>
            <a:r>
              <a:rPr lang="fr-FR" dirty="0" err="1"/>
              <a:t>regime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CHF </a:t>
            </a:r>
            <a:r>
              <a:rPr lang="fr-FR" dirty="0" err="1"/>
              <a:t>behave</a:t>
            </a:r>
            <a:r>
              <a:rPr lang="fr-FR" dirty="0"/>
              <a:t> </a:t>
            </a:r>
            <a:r>
              <a:rPr lang="fr-FR" dirty="0" err="1"/>
              <a:t>accordingly</a:t>
            </a:r>
            <a:r>
              <a:rPr lang="fr-FR" dirty="0"/>
              <a:t> to the </a:t>
            </a:r>
            <a:r>
              <a:rPr lang="fr-FR" dirty="0" err="1"/>
              <a:t>theory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MHF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theory</a:t>
            </a:r>
            <a:r>
              <a:rPr lang="fr-FR" dirty="0"/>
              <a:t> but </a:t>
            </a:r>
            <a:r>
              <a:rPr lang="fr-FR" dirty="0" err="1"/>
              <a:t>lack</a:t>
            </a:r>
            <a:r>
              <a:rPr lang="fr-FR" dirty="0"/>
              <a:t> of data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Slight</a:t>
            </a:r>
            <a:r>
              <a:rPr lang="fr-FR" dirty="0"/>
              <a:t> </a:t>
            </a:r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degradation</a:t>
            </a:r>
            <a:r>
              <a:rPr lang="fr-FR" dirty="0"/>
              <a:t> in the film </a:t>
            </a:r>
            <a:r>
              <a:rPr lang="fr-FR" dirty="0" err="1"/>
              <a:t>boiling</a:t>
            </a:r>
            <a:r>
              <a:rPr lang="fr-FR" dirty="0"/>
              <a:t> </a:t>
            </a:r>
            <a:r>
              <a:rPr lang="fr-FR" dirty="0" err="1"/>
              <a:t>regime</a:t>
            </a:r>
            <a:r>
              <a:rPr lang="fr-FR" dirty="0"/>
              <a:t> but </a:t>
            </a:r>
            <a:r>
              <a:rPr lang="fr-FR" dirty="0" err="1"/>
              <a:t>lack</a:t>
            </a:r>
            <a:r>
              <a:rPr lang="fr-FR" dirty="0"/>
              <a:t> of </a:t>
            </a:r>
            <a:r>
              <a:rPr lang="fr-FR" dirty="0" err="1"/>
              <a:t>measurements</a:t>
            </a:r>
            <a:r>
              <a:rPr lang="fr-FR" dirty="0"/>
              <a:t> at high </a:t>
            </a:r>
            <a:r>
              <a:rPr lang="fr-FR" dirty="0" err="1"/>
              <a:t>heat</a:t>
            </a:r>
            <a:r>
              <a:rPr lang="fr-FR" dirty="0"/>
              <a:t> flux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36D6ED3-3F39-A149-8EBE-B247B0346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DA975A3-D047-5647-8E09-46849130E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577C7A5-4462-644A-B278-1520087BA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D7B13ECA-8484-F546-97F2-A6958187C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Experimental</a:t>
            </a:r>
            <a:r>
              <a:rPr lang="fr-FR" dirty="0"/>
              <a:t> conclusion </a:t>
            </a:r>
          </a:p>
        </p:txBody>
      </p:sp>
    </p:spTree>
    <p:extLst>
      <p:ext uri="{BB962C8B-B14F-4D97-AF65-F5344CB8AC3E}">
        <p14:creationId xmlns:p14="http://schemas.microsoft.com/office/powerpoint/2010/main" val="1715139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682999" y="2836862"/>
            <a:ext cx="8137525" cy="2390775"/>
          </a:xfrm>
        </p:spPr>
        <p:txBody>
          <a:bodyPr>
            <a:noAutofit/>
          </a:bodyPr>
          <a:lstStyle/>
          <a:p>
            <a:r>
              <a:rPr lang="fr-FR" sz="4000" dirty="0" err="1"/>
              <a:t>Analysis</a:t>
            </a:r>
            <a:r>
              <a:rPr lang="fr-FR" sz="4000" dirty="0"/>
              <a:t> of the </a:t>
            </a:r>
            <a:r>
              <a:rPr lang="fr-FR" sz="4000" dirty="0" err="1"/>
              <a:t>cooling</a:t>
            </a:r>
            <a:r>
              <a:rPr lang="fr-FR" sz="4000" dirty="0"/>
              <a:t> of a high-</a:t>
            </a:r>
            <a:r>
              <a:rPr lang="fr-FR" sz="4000" dirty="0" err="1"/>
              <a:t>field</a:t>
            </a:r>
            <a:r>
              <a:rPr lang="fr-FR" sz="4000" dirty="0"/>
              <a:t> </a:t>
            </a:r>
            <a:r>
              <a:rPr lang="fr-FR" sz="4000" dirty="0" err="1"/>
              <a:t>HTc</a:t>
            </a:r>
            <a:r>
              <a:rPr lang="fr-FR" sz="4000" dirty="0"/>
              <a:t> </a:t>
            </a:r>
            <a:r>
              <a:rPr lang="fr-FR" sz="4000" dirty="0" err="1"/>
              <a:t>magnet</a:t>
            </a:r>
            <a:r>
              <a:rPr lang="fr-FR" sz="4000" dirty="0"/>
              <a:t> in the </a:t>
            </a:r>
            <a:r>
              <a:rPr lang="fr-FR" sz="4000" dirty="0" err="1"/>
              <a:t>presence</a:t>
            </a:r>
            <a:r>
              <a:rPr lang="fr-FR" sz="4000" dirty="0"/>
              <a:t> of </a:t>
            </a:r>
            <a:r>
              <a:rPr lang="fr-FR" sz="4000" dirty="0" err="1"/>
              <a:t>magnetogravitational</a:t>
            </a:r>
            <a:r>
              <a:rPr lang="fr-FR" sz="4000" dirty="0"/>
              <a:t> forces: the case of the NOUGAT </a:t>
            </a:r>
            <a:r>
              <a:rPr lang="fr-FR" sz="4000" dirty="0" err="1"/>
              <a:t>magnet</a:t>
            </a:r>
            <a:endParaRPr lang="da-DK" sz="400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42827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945964"/>
          </a:xfrm>
        </p:spPr>
        <p:txBody>
          <a:bodyPr>
            <a:noAutofit/>
          </a:bodyPr>
          <a:lstStyle/>
          <a:p>
            <a:r>
              <a:rPr lang="fr-FR" sz="2400" dirty="0"/>
              <a:t>NOUGAT </a:t>
            </a:r>
            <a:r>
              <a:rPr lang="fr-FR" sz="2400" dirty="0" err="1"/>
              <a:t>Magnet</a:t>
            </a:r>
            <a:endParaRPr lang="fr-FR" sz="2400" dirty="0"/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1" y="1260000"/>
            <a:ext cx="4173275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NOUGAT (CEA/CNRS): </a:t>
            </a:r>
            <a:r>
              <a:rPr lang="fr-FR" dirty="0" err="1">
                <a:sym typeface="Wingdings" panose="05000000000000000000" pitchFamily="2" charset="2"/>
              </a:rPr>
              <a:t>HTc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superconducting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solenoid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cooled</a:t>
            </a:r>
            <a:r>
              <a:rPr lang="fr-FR" dirty="0">
                <a:sym typeface="Wingdings" panose="05000000000000000000" pitchFamily="2" charset="2"/>
              </a:rPr>
              <a:t> to 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4.2 K </a:t>
            </a:r>
            <a:r>
              <a:rPr lang="fr-FR" dirty="0" err="1">
                <a:sym typeface="Wingdings" panose="05000000000000000000" pitchFamily="2" charset="2"/>
              </a:rPr>
              <a:t>with</a:t>
            </a:r>
            <a:r>
              <a:rPr lang="fr-FR" dirty="0">
                <a:sym typeface="Wingdings" panose="05000000000000000000" pitchFamily="2" charset="2"/>
              </a:rPr>
              <a:t> a background </a:t>
            </a:r>
            <a:r>
              <a:rPr lang="fr-FR" dirty="0" err="1">
                <a:sym typeface="Wingdings" panose="05000000000000000000" pitchFamily="2" charset="2"/>
              </a:rPr>
              <a:t>field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produced</a:t>
            </a:r>
            <a:r>
              <a:rPr lang="fr-FR" dirty="0">
                <a:sym typeface="Wingdings" panose="05000000000000000000" pitchFamily="2" charset="2"/>
              </a:rPr>
              <a:t> by an </a:t>
            </a:r>
            <a:r>
              <a:rPr lang="fr-FR" dirty="0" err="1">
                <a:sym typeface="Wingdings" panose="05000000000000000000" pitchFamily="2" charset="2"/>
              </a:rPr>
              <a:t>external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solenoid</a:t>
            </a:r>
            <a:r>
              <a:rPr lang="fr-FR" dirty="0">
                <a:sym typeface="Wingdings" panose="05000000000000000000" pitchFamily="2" charset="2"/>
              </a:rPr>
              <a:t> [1].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193097" y="2227727"/>
            <a:ext cx="3122998" cy="406919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470" y="1260000"/>
            <a:ext cx="3069276" cy="490168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646" y="1260000"/>
            <a:ext cx="2968265" cy="45640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0001" y="2700823"/>
            <a:ext cx="4069191" cy="312299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5885170" y="4154322"/>
            <a:ext cx="1544331" cy="10800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2" name="Connecteur droit avec flèche 11"/>
          <p:cNvCxnSpPr>
            <a:stCxn id="9" idx="3"/>
          </p:cNvCxnSpPr>
          <p:nvPr/>
        </p:nvCxnSpPr>
        <p:spPr>
          <a:xfrm flipV="1">
            <a:off x="4789192" y="4208322"/>
            <a:ext cx="1054396" cy="5400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8161020" y="4511040"/>
            <a:ext cx="1603779" cy="183315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027470" y="1260000"/>
            <a:ext cx="3069276" cy="490168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731838" y="6214314"/>
            <a:ext cx="101742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Philippe </a:t>
            </a:r>
            <a:r>
              <a:rPr lang="fr-FR" sz="900" dirty="0" err="1"/>
              <a:t>Fazilleau</a:t>
            </a:r>
            <a:r>
              <a:rPr lang="fr-FR" sz="900" dirty="0"/>
              <a:t> et al. 38 mm </a:t>
            </a:r>
            <a:r>
              <a:rPr lang="fr-FR" sz="900" dirty="0" err="1"/>
              <a:t>diameter</a:t>
            </a:r>
            <a:r>
              <a:rPr lang="fr-FR" sz="900" dirty="0"/>
              <a:t> cold bore </a:t>
            </a:r>
            <a:r>
              <a:rPr lang="fr-FR" sz="900" dirty="0" err="1"/>
              <a:t>metal</a:t>
            </a:r>
            <a:r>
              <a:rPr lang="fr-FR" sz="900" dirty="0"/>
              <a:t>-as-</a:t>
            </a:r>
            <a:r>
              <a:rPr lang="fr-FR" sz="900" dirty="0" err="1"/>
              <a:t>insulation</a:t>
            </a:r>
            <a:r>
              <a:rPr lang="fr-FR" sz="900" dirty="0"/>
              <a:t> HTS insert </a:t>
            </a:r>
            <a:r>
              <a:rPr lang="fr-FR" sz="900" dirty="0" err="1"/>
              <a:t>reached</a:t>
            </a:r>
            <a:r>
              <a:rPr lang="fr-FR" sz="900" dirty="0"/>
              <a:t> 32.5 T in a background </a:t>
            </a:r>
            <a:r>
              <a:rPr lang="fr-FR" sz="900" dirty="0" err="1"/>
              <a:t>magnetic</a:t>
            </a:r>
            <a:r>
              <a:rPr lang="fr-FR" sz="900" dirty="0"/>
              <a:t> </a:t>
            </a:r>
            <a:r>
              <a:rPr lang="fr-FR" sz="900" dirty="0" err="1"/>
              <a:t>field</a:t>
            </a:r>
            <a:r>
              <a:rPr lang="fr-FR" sz="900" dirty="0"/>
              <a:t> </a:t>
            </a:r>
            <a:r>
              <a:rPr lang="fr-FR" sz="900" dirty="0" err="1"/>
              <a:t>generated</a:t>
            </a:r>
            <a:r>
              <a:rPr lang="fr-FR" sz="900" dirty="0"/>
              <a:t> by </a:t>
            </a:r>
            <a:r>
              <a:rPr lang="fr-FR" sz="900" dirty="0" err="1"/>
              <a:t>resistive</a:t>
            </a:r>
            <a:r>
              <a:rPr lang="fr-FR" sz="900" dirty="0"/>
              <a:t> </a:t>
            </a:r>
            <a:r>
              <a:rPr lang="fr-FR" sz="900" dirty="0" err="1"/>
              <a:t>magnet</a:t>
            </a:r>
            <a:r>
              <a:rPr lang="fr-FR" sz="900" dirty="0"/>
              <a:t>. </a:t>
            </a:r>
            <a:r>
              <a:rPr lang="fr-FR" sz="900" dirty="0" err="1"/>
              <a:t>Cryogenics</a:t>
            </a:r>
            <a:r>
              <a:rPr lang="fr-FR" sz="900" dirty="0"/>
              <a:t>, 2020</a:t>
            </a:r>
          </a:p>
        </p:txBody>
      </p:sp>
    </p:spTree>
    <p:extLst>
      <p:ext uri="{BB962C8B-B14F-4D97-AF65-F5344CB8AC3E}">
        <p14:creationId xmlns:p14="http://schemas.microsoft.com/office/powerpoint/2010/main" val="128502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6" y="1765299"/>
            <a:ext cx="11058524" cy="4148139"/>
          </a:xfrm>
        </p:spPr>
        <p:txBody>
          <a:bodyPr numCol="1"/>
          <a:lstStyle/>
          <a:p>
            <a:r>
              <a:rPr lang="fr-FR" dirty="0" err="1"/>
              <a:t>Context</a:t>
            </a:r>
            <a:endParaRPr lang="fr-FR" dirty="0"/>
          </a:p>
          <a:p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studies</a:t>
            </a:r>
            <a:endParaRPr lang="fr-FR" dirty="0"/>
          </a:p>
          <a:p>
            <a:r>
              <a:rPr lang="fr-FR" dirty="0" err="1"/>
              <a:t>Analysis</a:t>
            </a:r>
            <a:r>
              <a:rPr lang="fr-FR" dirty="0"/>
              <a:t> of the </a:t>
            </a:r>
            <a:r>
              <a:rPr lang="fr-FR" dirty="0" err="1"/>
              <a:t>cooling</a:t>
            </a:r>
            <a:r>
              <a:rPr lang="fr-FR" dirty="0"/>
              <a:t> of a high-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HTc</a:t>
            </a:r>
            <a:r>
              <a:rPr lang="fr-FR" dirty="0"/>
              <a:t> </a:t>
            </a:r>
            <a:r>
              <a:rPr lang="fr-FR" dirty="0" err="1"/>
              <a:t>magnet</a:t>
            </a:r>
            <a:r>
              <a:rPr lang="fr-FR" dirty="0"/>
              <a:t> in the </a:t>
            </a:r>
            <a:r>
              <a:rPr lang="fr-FR" dirty="0" err="1"/>
              <a:t>presence</a:t>
            </a:r>
            <a:r>
              <a:rPr lang="fr-FR" dirty="0"/>
              <a:t> of </a:t>
            </a:r>
            <a:r>
              <a:rPr lang="fr-FR" dirty="0" err="1"/>
              <a:t>magnetogravitational</a:t>
            </a:r>
            <a:r>
              <a:rPr lang="fr-FR" dirty="0"/>
              <a:t> forces: the case of the NOUGAT </a:t>
            </a:r>
            <a:r>
              <a:rPr lang="fr-FR" dirty="0" err="1"/>
              <a:t>magnet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3CA77CF-90B0-156C-C226-029958F16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r-FR" sz="2400" dirty="0"/>
              <a:t>Organisation</a:t>
            </a:r>
            <a:r>
              <a:rPr lang="fr-FR" dirty="0"/>
              <a:t>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6646E4-AC2D-2AE6-38D5-1C39CE613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B0E96E-CC02-3FED-3FAF-F96BE8D9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1980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54364"/>
          </a:xfrm>
        </p:spPr>
        <p:txBody>
          <a:bodyPr>
            <a:noAutofit/>
          </a:bodyPr>
          <a:lstStyle/>
          <a:p>
            <a:r>
              <a:rPr lang="fr-FR" sz="2400" dirty="0" err="1"/>
              <a:t>Resulting</a:t>
            </a:r>
            <a:r>
              <a:rPr lang="fr-FR" sz="2400" dirty="0"/>
              <a:t> </a:t>
            </a:r>
            <a:r>
              <a:rPr lang="fr-FR" sz="2400" dirty="0" err="1"/>
              <a:t>gravity</a:t>
            </a:r>
            <a:r>
              <a:rPr lang="fr-FR" sz="2400" dirty="0"/>
              <a:t> </a:t>
            </a:r>
            <a:r>
              <a:rPr lang="fr-FR" sz="2400" dirty="0" err="1"/>
              <a:t>maps</a:t>
            </a:r>
            <a:r>
              <a:rPr lang="fr-FR" sz="2400" dirty="0"/>
              <a:t> of the NOUGAT </a:t>
            </a:r>
            <a:r>
              <a:rPr lang="fr-FR" sz="2400" dirty="0" err="1"/>
              <a:t>magnet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20001" y="1260001"/>
                <a:ext cx="4347054" cy="797400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fr-FR" dirty="0">
                    <a:sym typeface="Wingdings" panose="05000000000000000000" pitchFamily="2" charset="2"/>
                  </a:rPr>
                  <a:t>NOUGAT = </a:t>
                </a:r>
                <a:r>
                  <a:rPr lang="fr-FR" dirty="0" err="1">
                    <a:sym typeface="Wingdings" panose="05000000000000000000" pitchFamily="2" charset="2"/>
                  </a:rPr>
                  <a:t>Solenoid</a:t>
                </a:r>
                <a:r>
                  <a:rPr lang="fr-FR" dirty="0">
                    <a:sym typeface="Wingdings" panose="05000000000000000000" pitchFamily="2" charset="2"/>
                  </a:rPr>
                  <a:t> </a:t>
                </a:r>
              </a:p>
              <a:p>
                <a:pPr marL="552450" lvl="1" indent="-285750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g</m:t>
                        </m:r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fr-FR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&gt;1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g</m:t>
                    </m:r>
                  </m:oMath>
                </a14:m>
                <a:r>
                  <a:rPr lang="fr-FR" dirty="0">
                    <a:sym typeface="Wingdings" panose="05000000000000000000" pitchFamily="2" charset="2"/>
                  </a:rPr>
                  <a:t> in the </a:t>
                </a:r>
                <a:r>
                  <a:rPr lang="fr-FR" dirty="0" err="1">
                    <a:sym typeface="Wingdings" panose="05000000000000000000" pitchFamily="2" charset="2"/>
                  </a:rPr>
                  <a:t>lower</a:t>
                </a:r>
                <a:r>
                  <a:rPr lang="fr-FR" dirty="0">
                    <a:sym typeface="Wingdings" panose="05000000000000000000" pitchFamily="2" charset="2"/>
                  </a:rPr>
                  <a:t> part</a:t>
                </a:r>
              </a:p>
            </p:txBody>
          </p:sp>
        </mc:Choice>
        <mc:Fallback xmlns="">
          <p:sp>
            <p:nvSpPr>
              <p:cNvPr id="18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20001" y="1260001"/>
                <a:ext cx="4347054" cy="797400"/>
              </a:xfrm>
              <a:blipFill>
                <a:blip r:embed="rId3"/>
                <a:stretch>
                  <a:fillRect l="-3207"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6" y="2032001"/>
            <a:ext cx="4633088" cy="396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700" y="2032001"/>
            <a:ext cx="4582606" cy="39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92055" y="1344824"/>
                <a:ext cx="2330226" cy="1733909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 fontScale="85000" lnSpcReduction="10000"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6700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41338" indent="-2746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747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fr-FR" dirty="0">
                    <a:sym typeface="Wingdings" panose="05000000000000000000" pitchFamily="2" charset="2"/>
                  </a:rPr>
                  <a:t>At maximum </a:t>
                </a:r>
                <a:r>
                  <a:rPr lang="fr-FR" dirty="0" err="1">
                    <a:sym typeface="Wingdings" panose="05000000000000000000" pitchFamily="2" charset="2"/>
                  </a:rPr>
                  <a:t>field</a:t>
                </a:r>
                <a:r>
                  <a:rPr lang="fr-FR" dirty="0">
                    <a:sym typeface="Wingdings" panose="05000000000000000000" pitchFamily="2" charset="2"/>
                  </a:rPr>
                  <a:t> on the axis : </a:t>
                </a:r>
              </a:p>
              <a:p>
                <a:pPr marL="552450" lvl="1" indent="-285750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à 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𝑧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=56 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𝑚𝑚</m:t>
                    </m:r>
                    <m:r>
                      <a:rPr lang="fr-F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</m:t>
                    </m:r>
                  </m:oMath>
                </a14:m>
                <a:endParaRPr lang="fr-FR" b="0" i="1" dirty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lvl="1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g</m:t>
                          </m:r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∗</m:t>
                          </m:r>
                        </m:sup>
                      </m:sSup>
                      <m:r>
                        <a:rPr lang="fr-FR" b="0" i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=−2</m:t>
                      </m:r>
                      <m:r>
                        <m:rPr>
                          <m:sty m:val="p"/>
                        </m:rPr>
                        <a:rPr lang="fr-FR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g</m:t>
                      </m:r>
                    </m:oMath>
                  </m:oMathPara>
                </a14:m>
                <a:endParaRPr lang="fr-FR" dirty="0">
                  <a:sym typeface="Wingdings" panose="05000000000000000000" pitchFamily="2" charset="2"/>
                </a:endParaRPr>
              </a:p>
              <a:p>
                <a:pPr marL="552450" lvl="1" indent="-285750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à 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𝑧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=−56 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𝑚𝑚</m:t>
                    </m:r>
                    <m:r>
                      <a:rPr lang="fr-F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</m:t>
                    </m:r>
                  </m:oMath>
                </a14:m>
                <a:endParaRPr lang="fr-FR" i="1" dirty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lvl="1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g</m:t>
                          </m:r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∗</m:t>
                          </m:r>
                        </m:sup>
                      </m:sSup>
                      <m:r>
                        <a:rPr lang="fr-FR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r>
                        <a:rPr lang="fr-FR" b="0" i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4</m:t>
                      </m:r>
                      <m:r>
                        <m:rPr>
                          <m:sty m:val="p"/>
                        </m:rPr>
                        <a:rPr lang="fr-FR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g</m:t>
                      </m:r>
                    </m:oMath>
                  </m:oMathPara>
                </a14:m>
                <a:endParaRPr lang="fr-FR" dirty="0">
                  <a:sym typeface="Wingdings" panose="05000000000000000000" pitchFamily="2" charset="2"/>
                </a:endParaRPr>
              </a:p>
              <a:p>
                <a:pPr marL="552450" lvl="1" indent="-285750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:endParaRPr lang="fr-FR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9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2055" y="1344824"/>
                <a:ext cx="2330226" cy="1733909"/>
              </a:xfrm>
              <a:prstGeom prst="rect">
                <a:avLst/>
              </a:prstGeom>
              <a:blipFill>
                <a:blip r:embed="rId6"/>
                <a:stretch>
                  <a:fillRect l="-4865" t="-2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16252" y="1238554"/>
                <a:ext cx="4347054" cy="79740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6700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tx2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41338" indent="-2746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8080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074738" indent="-2667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fr-FR" dirty="0">
                    <a:sym typeface="Wingdings" panose="05000000000000000000" pitchFamily="2" charset="2"/>
                  </a:rPr>
                  <a:t> </a:t>
                </a:r>
              </a:p>
              <a:p>
                <a:pPr marL="552450" lvl="1" indent="-285750">
                  <a:spcBef>
                    <a:spcPts val="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g</m:t>
                        </m:r>
                      </m:e>
                      <m:sup>
                        <m:r>
                          <a:rPr lang="fr-F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fr-FR" b="0" i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r>
                      <a:rPr lang="fr-FR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1</m:t>
                    </m:r>
                    <m:r>
                      <m:rPr>
                        <m:sty m:val="p"/>
                      </m:rPr>
                      <a:rPr lang="fr-FR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g</m:t>
                    </m:r>
                  </m:oMath>
                </a14:m>
                <a:r>
                  <a:rPr lang="fr-FR" dirty="0">
                    <a:sym typeface="Wingdings" panose="05000000000000000000" pitchFamily="2" charset="2"/>
                  </a:rPr>
                  <a:t> in the </a:t>
                </a:r>
                <a:r>
                  <a:rPr lang="fr-FR" dirty="0" err="1">
                    <a:sym typeface="Wingdings" panose="05000000000000000000" pitchFamily="2" charset="2"/>
                  </a:rPr>
                  <a:t>upper</a:t>
                </a:r>
                <a:r>
                  <a:rPr lang="fr-FR" dirty="0">
                    <a:sym typeface="Wingdings" panose="05000000000000000000" pitchFamily="2" charset="2"/>
                  </a:rPr>
                  <a:t> part</a:t>
                </a:r>
              </a:p>
            </p:txBody>
          </p:sp>
        </mc:Choice>
        <mc:Fallback xmlns="">
          <p:sp>
            <p:nvSpPr>
              <p:cNvPr id="10" name="Espace réservé du contenu 6">
                <a:extLst>
                  <a:ext uri="{FF2B5EF4-FFF2-40B4-BE49-F238E27FC236}">
                    <a16:creationId xmlns:a16="http://schemas.microsoft.com/office/drawing/2014/main" id="{69904E05-C7BF-272F-1F49-76572513FD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252" y="1238554"/>
                <a:ext cx="4347054" cy="7974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778695" y="6185555"/>
            <a:ext cx="3750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Resulting</a:t>
            </a:r>
            <a:r>
              <a:rPr lang="fr-FR" sz="1400" i="1" dirty="0"/>
              <a:t> </a:t>
            </a:r>
            <a:r>
              <a:rPr lang="fr-FR" sz="1400" i="1" dirty="0" err="1"/>
              <a:t>gravity</a:t>
            </a:r>
            <a:r>
              <a:rPr lang="fr-FR" sz="1400" i="1" dirty="0"/>
              <a:t> </a:t>
            </a:r>
            <a:r>
              <a:rPr lang="fr-FR" sz="1400" i="1" dirty="0" err="1"/>
              <a:t>map</a:t>
            </a:r>
            <a:r>
              <a:rPr lang="fr-FR" sz="1400" i="1" dirty="0"/>
              <a:t> in the </a:t>
            </a:r>
            <a:r>
              <a:rPr lang="fr-FR" sz="1400" i="1" dirty="0" err="1"/>
              <a:t>lower</a:t>
            </a:r>
            <a:r>
              <a:rPr lang="fr-FR" sz="1400" i="1" dirty="0"/>
              <a:t> part of the </a:t>
            </a:r>
            <a:r>
              <a:rPr lang="fr-FR" sz="1400" i="1" dirty="0" err="1"/>
              <a:t>magnet</a:t>
            </a:r>
            <a:r>
              <a:rPr lang="fr-FR" sz="1400" i="1" dirty="0"/>
              <a:t> at maximum power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593275" y="6185555"/>
            <a:ext cx="3750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Resulting</a:t>
            </a:r>
            <a:r>
              <a:rPr lang="fr-FR" sz="1400" i="1" dirty="0"/>
              <a:t> </a:t>
            </a:r>
            <a:r>
              <a:rPr lang="fr-FR" sz="1400" i="1" dirty="0" err="1"/>
              <a:t>gravity</a:t>
            </a:r>
            <a:r>
              <a:rPr lang="fr-FR" sz="1400" i="1" dirty="0"/>
              <a:t> </a:t>
            </a:r>
            <a:r>
              <a:rPr lang="fr-FR" sz="1400" i="1" dirty="0" err="1"/>
              <a:t>map</a:t>
            </a:r>
            <a:r>
              <a:rPr lang="fr-FR" sz="1400" i="1" dirty="0"/>
              <a:t> in the </a:t>
            </a:r>
            <a:r>
              <a:rPr lang="fr-FR" sz="1400" i="1" dirty="0" err="1"/>
              <a:t>upper</a:t>
            </a:r>
            <a:r>
              <a:rPr lang="fr-FR" sz="1400" i="1" dirty="0"/>
              <a:t> part of the </a:t>
            </a:r>
            <a:r>
              <a:rPr lang="fr-FR" sz="1400" i="1" dirty="0" err="1"/>
              <a:t>magnet</a:t>
            </a:r>
            <a:r>
              <a:rPr lang="fr-FR" sz="1400" i="1" dirty="0"/>
              <a:t> at maximum power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0CFC3C1-E60B-1749-BC19-069CF5562ADE}"/>
              </a:ext>
            </a:extLst>
          </p:cNvPr>
          <p:cNvSpPr txBox="1"/>
          <p:nvPr/>
        </p:nvSpPr>
        <p:spPr>
          <a:xfrm rot="16200000">
            <a:off x="-651226" y="3657600"/>
            <a:ext cx="19768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Axial position – z [mm]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11F4901-9005-AA41-A519-E979257E0086}"/>
              </a:ext>
            </a:extLst>
          </p:cNvPr>
          <p:cNvSpPr txBox="1"/>
          <p:nvPr/>
        </p:nvSpPr>
        <p:spPr>
          <a:xfrm rot="16200000">
            <a:off x="4325005" y="3657600"/>
            <a:ext cx="197682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Axial position – z [mm]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EC4EC13-F9C4-4E4D-87B8-0E70207E780F}"/>
              </a:ext>
            </a:extLst>
          </p:cNvPr>
          <p:cNvSpPr txBox="1"/>
          <p:nvPr/>
        </p:nvSpPr>
        <p:spPr>
          <a:xfrm>
            <a:off x="1687313" y="5781001"/>
            <a:ext cx="18069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Radial position [mm]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5A60691-E3F5-C34E-824B-4FB4713CF4FC}"/>
              </a:ext>
            </a:extLst>
          </p:cNvPr>
          <p:cNvSpPr txBox="1"/>
          <p:nvPr/>
        </p:nvSpPr>
        <p:spPr>
          <a:xfrm>
            <a:off x="6474236" y="5759549"/>
            <a:ext cx="180690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Radial position [mm]</a:t>
            </a:r>
          </a:p>
        </p:txBody>
      </p:sp>
    </p:spTree>
    <p:extLst>
      <p:ext uri="{BB962C8B-B14F-4D97-AF65-F5344CB8AC3E}">
        <p14:creationId xmlns:p14="http://schemas.microsoft.com/office/powerpoint/2010/main" val="188777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515697"/>
          </a:xfrm>
        </p:spPr>
        <p:txBody>
          <a:bodyPr>
            <a:noAutofit/>
          </a:bodyPr>
          <a:lstStyle/>
          <a:p>
            <a:r>
              <a:rPr lang="fr-FR" sz="2400" dirty="0"/>
              <a:t>Influence of </a:t>
            </a:r>
            <a:r>
              <a:rPr lang="fr-FR" sz="2400" dirty="0" err="1"/>
              <a:t>inverted</a:t>
            </a:r>
            <a:r>
              <a:rPr lang="fr-FR" sz="2400" dirty="0"/>
              <a:t> </a:t>
            </a:r>
            <a:r>
              <a:rPr lang="fr-FR" sz="2400" dirty="0" err="1"/>
              <a:t>gravity</a:t>
            </a:r>
            <a:r>
              <a:rPr lang="fr-FR" sz="2400" dirty="0"/>
              <a:t> on </a:t>
            </a:r>
            <a:r>
              <a:rPr lang="fr-FR" sz="2400" dirty="0" err="1"/>
              <a:t>heat</a:t>
            </a:r>
            <a:r>
              <a:rPr lang="fr-FR" sz="2400" dirty="0"/>
              <a:t> </a:t>
            </a:r>
            <a:r>
              <a:rPr lang="fr-FR" sz="2400" dirty="0" err="1"/>
              <a:t>transfer</a:t>
            </a:r>
            <a:endParaRPr lang="fr-FR" sz="2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309" y="2007100"/>
            <a:ext cx="3904547" cy="3924000"/>
          </a:xfrm>
          <a:prstGeom prst="rect">
            <a:avLst/>
          </a:prstGeom>
        </p:spPr>
      </p:pic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1" y="967901"/>
            <a:ext cx="3703382" cy="9796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How do </a:t>
            </a:r>
            <a:r>
              <a:rPr lang="fr-FR" dirty="0" err="1">
                <a:sym typeface="Wingdings" panose="05000000000000000000" pitchFamily="2" charset="2"/>
              </a:rPr>
              <a:t>you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simulate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heat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transfer</a:t>
            </a:r>
            <a:r>
              <a:rPr lang="fr-FR" dirty="0">
                <a:sym typeface="Wingdings" panose="05000000000000000000" pitchFamily="2" charset="2"/>
              </a:rPr>
              <a:t> in the </a:t>
            </a:r>
            <a:r>
              <a:rPr lang="fr-FR" dirty="0" err="1">
                <a:sym typeface="Wingdings" panose="05000000000000000000" pitchFamily="2" charset="2"/>
              </a:rPr>
              <a:t>presence</a:t>
            </a:r>
            <a:r>
              <a:rPr lang="fr-FR" dirty="0">
                <a:sym typeface="Wingdings" panose="05000000000000000000" pitchFamily="2" charset="2"/>
              </a:rPr>
              <a:t> of a </a:t>
            </a:r>
            <a:r>
              <a:rPr lang="fr-FR" dirty="0" err="1">
                <a:sym typeface="Wingdings" panose="05000000000000000000" pitchFamily="2" charset="2"/>
              </a:rPr>
              <a:t>trapped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gas</a:t>
            </a:r>
            <a:r>
              <a:rPr lang="fr-FR" dirty="0">
                <a:sym typeface="Wingdings" panose="05000000000000000000" pitchFamily="2" charset="2"/>
              </a:rPr>
              <a:t> cluster?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775" y="2002650"/>
            <a:ext cx="3904547" cy="3924000"/>
          </a:xfrm>
          <a:prstGeom prst="rect">
            <a:avLst/>
          </a:prstGeom>
        </p:spPr>
      </p:pic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546825" y="967901"/>
            <a:ext cx="3651565" cy="9796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Application of </a:t>
            </a:r>
            <a:r>
              <a:rPr lang="fr-FR" dirty="0" err="1">
                <a:sym typeface="Wingdings" panose="05000000000000000000" pitchFamily="2" charset="2"/>
              </a:rPr>
              <a:t>inverted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resultant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gravity</a:t>
            </a:r>
            <a:r>
              <a:rPr lang="fr-FR" dirty="0">
                <a:sym typeface="Wingdings" panose="05000000000000000000" pitchFamily="2" charset="2"/>
              </a:rPr>
              <a:t> on the exchange surface</a:t>
            </a: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8349961" y="1209591"/>
            <a:ext cx="36000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8816817" y="967901"/>
            <a:ext cx="2486183" cy="97965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No </a:t>
            </a: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stabilization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36513" y="5871550"/>
            <a:ext cx="3670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Temperature</a:t>
            </a:r>
            <a:r>
              <a:rPr lang="fr-FR" sz="1400" i="1" dirty="0"/>
              <a:t> </a:t>
            </a:r>
            <a:r>
              <a:rPr lang="fr-FR" sz="1400" i="1" dirty="0" err="1"/>
              <a:t>difference</a:t>
            </a:r>
            <a:r>
              <a:rPr lang="fr-FR" sz="1400" i="1" dirty="0"/>
              <a:t> </a:t>
            </a:r>
            <a:r>
              <a:rPr lang="fr-FR" sz="1400" i="1" dirty="0" err="1"/>
              <a:t>during</a:t>
            </a:r>
            <a:r>
              <a:rPr lang="fr-FR" sz="1400" i="1" dirty="0"/>
              <a:t> </a:t>
            </a:r>
            <a:r>
              <a:rPr lang="fr-FR" sz="1400" i="1" dirty="0" err="1"/>
              <a:t>reduced-gravity</a:t>
            </a:r>
            <a:r>
              <a:rPr lang="fr-FR" sz="1400" i="1" dirty="0"/>
              <a:t> tests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499795" y="5907550"/>
            <a:ext cx="4006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Overlay of the </a:t>
            </a:r>
            <a:r>
              <a:rPr lang="fr-FR" sz="1400" i="1" dirty="0" err="1"/>
              <a:t>experimental</a:t>
            </a:r>
            <a:r>
              <a:rPr lang="fr-FR" sz="1400" i="1" dirty="0"/>
              <a:t> </a:t>
            </a:r>
            <a:r>
              <a:rPr lang="fr-FR" sz="1400" i="1" dirty="0" err="1"/>
              <a:t>cell</a:t>
            </a:r>
            <a:r>
              <a:rPr lang="fr-FR" sz="1400" i="1" dirty="0"/>
              <a:t> </a:t>
            </a:r>
            <a:r>
              <a:rPr lang="fr-FR" sz="1400" i="1" dirty="0" err="1"/>
              <a:t>used</a:t>
            </a:r>
            <a:r>
              <a:rPr lang="fr-FR" sz="1400" i="1" dirty="0"/>
              <a:t> </a:t>
            </a:r>
            <a:r>
              <a:rPr lang="fr-FR" sz="1400" i="1" dirty="0" err="1"/>
              <a:t>with</a:t>
            </a:r>
            <a:r>
              <a:rPr lang="fr-FR" sz="1400" i="1" dirty="0"/>
              <a:t> the </a:t>
            </a:r>
            <a:r>
              <a:rPr lang="fr-FR" sz="1400" i="1" dirty="0" err="1"/>
              <a:t>resulting</a:t>
            </a:r>
            <a:r>
              <a:rPr lang="fr-FR" sz="1400" i="1" dirty="0"/>
              <a:t> </a:t>
            </a:r>
            <a:r>
              <a:rPr lang="fr-FR" sz="1400" i="1" dirty="0" err="1"/>
              <a:t>gravity</a:t>
            </a:r>
            <a:r>
              <a:rPr lang="fr-FR" sz="1400" i="1" dirty="0"/>
              <a:t> </a:t>
            </a:r>
            <a:r>
              <a:rPr lang="fr-FR" sz="1400" i="1" dirty="0" err="1"/>
              <a:t>map</a:t>
            </a:r>
            <a:endParaRPr lang="fr-FR" sz="1400" i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8505800" y="5871550"/>
            <a:ext cx="3670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Evolution of </a:t>
            </a:r>
            <a:r>
              <a:rPr lang="fr-FR" sz="1400" i="1" dirty="0" err="1"/>
              <a:t>temperature</a:t>
            </a:r>
            <a:r>
              <a:rPr lang="fr-FR" sz="1400" i="1" dirty="0"/>
              <a:t> </a:t>
            </a:r>
            <a:r>
              <a:rPr lang="fr-FR" sz="1400" i="1" dirty="0" err="1"/>
              <a:t>difference</a:t>
            </a:r>
            <a:r>
              <a:rPr lang="fr-FR" sz="1400" i="1" dirty="0"/>
              <a:t> </a:t>
            </a:r>
            <a:r>
              <a:rPr lang="fr-FR" sz="1400" i="1" dirty="0" err="1"/>
              <a:t>during</a:t>
            </a:r>
            <a:r>
              <a:rPr lang="fr-FR" sz="1400" i="1" dirty="0"/>
              <a:t> </a:t>
            </a:r>
            <a:r>
              <a:rPr lang="fr-FR" sz="1400" i="1" dirty="0" err="1"/>
              <a:t>inverted</a:t>
            </a:r>
            <a:r>
              <a:rPr lang="fr-FR" sz="1400" i="1" dirty="0"/>
              <a:t> </a:t>
            </a:r>
            <a:r>
              <a:rPr lang="fr-FR" sz="1400" i="1" dirty="0" err="1"/>
              <a:t>gravity</a:t>
            </a:r>
            <a:r>
              <a:rPr lang="fr-FR" sz="1400" i="1" dirty="0"/>
              <a:t> tests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45" y="2074650"/>
            <a:ext cx="3956686" cy="378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390" y="2067325"/>
            <a:ext cx="3793385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7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54364"/>
          </a:xfrm>
        </p:spPr>
        <p:txBody>
          <a:bodyPr>
            <a:noAutofit/>
          </a:bodyPr>
          <a:lstStyle/>
          <a:p>
            <a:r>
              <a:rPr lang="fr-FR" sz="2400" dirty="0" err="1"/>
              <a:t>Trapping</a:t>
            </a:r>
            <a:r>
              <a:rPr lang="fr-FR" sz="2400" dirty="0"/>
              <a:t> </a:t>
            </a:r>
            <a:r>
              <a:rPr lang="fr-FR" sz="2400" dirty="0" err="1"/>
              <a:t>gas</a:t>
            </a:r>
            <a:r>
              <a:rPr lang="fr-FR" sz="2400" dirty="0"/>
              <a:t> clusters in the </a:t>
            </a:r>
            <a:r>
              <a:rPr lang="fr-FR" sz="2400" dirty="0" err="1"/>
              <a:t>liquid</a:t>
            </a:r>
            <a:r>
              <a:rPr lang="fr-FR" sz="2400" dirty="0"/>
              <a:t> </a:t>
            </a:r>
            <a:r>
              <a:rPr lang="fr-FR" sz="2400" dirty="0" err="1"/>
              <a:t>helium</a:t>
            </a:r>
            <a:r>
              <a:rPr lang="fr-FR" sz="2400" dirty="0"/>
              <a:t> bath – 1/2</a:t>
            </a:r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1" y="917100"/>
            <a:ext cx="3703382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Trapping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gas</a:t>
            </a:r>
            <a:r>
              <a:rPr lang="fr-FR" dirty="0">
                <a:sym typeface="Wingdings" panose="05000000000000000000" pitchFamily="2" charset="2"/>
              </a:rPr>
              <a:t> clusters in a </a:t>
            </a:r>
            <a:r>
              <a:rPr lang="fr-FR" dirty="0" err="1">
                <a:sym typeface="Wingdings" panose="05000000000000000000" pitchFamily="2" charset="2"/>
              </a:rPr>
              <a:t>potential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energy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well</a:t>
            </a:r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66" y="2040750"/>
            <a:ext cx="4187355" cy="39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177496" y="1584351"/>
                <a:ext cx="2788392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𝑝𝑜𝑡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sub>
                      </m:sSub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496" y="1584351"/>
                <a:ext cx="2788392" cy="399405"/>
              </a:xfrm>
              <a:prstGeom prst="rect">
                <a:avLst/>
              </a:prstGeom>
              <a:blipFill>
                <a:blip r:embed="rId4"/>
                <a:stretch>
                  <a:fillRect l="-1747" r="-437" b="-261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914100" y="895680"/>
            <a:ext cx="3859071" cy="17339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1</a:t>
            </a:r>
            <a:r>
              <a:rPr lang="fr-FR" baseline="30000" dirty="0">
                <a:sym typeface="Wingdings" panose="05000000000000000000" pitchFamily="2" charset="2"/>
              </a:rPr>
              <a:t>st </a:t>
            </a:r>
            <a:r>
              <a:rPr lang="fr-FR" dirty="0" err="1">
                <a:sym typeface="Wingdings" panose="05000000000000000000" pitchFamily="2" charset="2"/>
              </a:rPr>
              <a:t>problematic</a:t>
            </a:r>
            <a:r>
              <a:rPr lang="fr-FR" dirty="0">
                <a:sym typeface="Wingdings" panose="05000000000000000000" pitchFamily="2" charset="2"/>
              </a:rPr>
              <a:t> case: the </a:t>
            </a:r>
            <a:r>
              <a:rPr lang="fr-FR" dirty="0" err="1">
                <a:sym typeface="Wingdings" panose="05000000000000000000" pitchFamily="2" charset="2"/>
              </a:rPr>
              <a:t>appearance</a:t>
            </a:r>
            <a:r>
              <a:rPr lang="fr-FR" dirty="0">
                <a:sym typeface="Wingdings" panose="05000000000000000000" pitchFamily="2" charset="2"/>
              </a:rPr>
              <a:t> of a </a:t>
            </a:r>
            <a:r>
              <a:rPr lang="fr-FR" dirty="0" err="1">
                <a:sym typeface="Wingdings" panose="05000000000000000000" pitchFamily="2" charset="2"/>
              </a:rPr>
              <a:t>potential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well</a:t>
            </a:r>
            <a:endParaRPr lang="fr-FR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ext</a:t>
            </a:r>
            <a:r>
              <a:rPr lang="fr-FR" dirty="0">
                <a:sym typeface="Wingdings" panose="05000000000000000000" pitchFamily="2" charset="2"/>
              </a:rPr>
              <a:t> = 18 </a:t>
            </a:r>
            <a:r>
              <a:rPr lang="fr-FR" dirty="0" err="1">
                <a:sym typeface="Wingdings" panose="05000000000000000000" pitchFamily="2" charset="2"/>
              </a:rPr>
              <a:t>T</a:t>
            </a:r>
            <a:r>
              <a:rPr lang="fr-FR" dirty="0">
                <a:sym typeface="Wingdings" panose="05000000000000000000" pitchFamily="2" charset="2"/>
              </a:rPr>
              <a:t> and </a:t>
            </a: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int</a:t>
            </a:r>
            <a:r>
              <a:rPr lang="fr-FR" dirty="0">
                <a:sym typeface="Wingdings" panose="05000000000000000000" pitchFamily="2" charset="2"/>
              </a:rPr>
              <a:t> = 4,2 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39" y="2040750"/>
            <a:ext cx="3990850" cy="3960000"/>
          </a:xfrm>
          <a:prstGeom prst="rect">
            <a:avLst/>
          </a:prstGeom>
        </p:spPr>
      </p:pic>
      <p:sp>
        <p:nvSpPr>
          <p:cNvPr id="11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914100" y="895680"/>
            <a:ext cx="3859071" cy="17339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2</a:t>
            </a:r>
            <a:r>
              <a:rPr lang="fr-FR" baseline="30000" dirty="0">
                <a:sym typeface="Wingdings" panose="05000000000000000000" pitchFamily="2" charset="2"/>
              </a:rPr>
              <a:t>nd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problematic</a:t>
            </a:r>
            <a:r>
              <a:rPr lang="fr-FR" dirty="0">
                <a:sym typeface="Wingdings" panose="05000000000000000000" pitchFamily="2" charset="2"/>
              </a:rPr>
              <a:t> case : </a:t>
            </a:r>
            <a:r>
              <a:rPr lang="fr-FR" dirty="0" err="1">
                <a:sym typeface="Wingdings" panose="05000000000000000000" pitchFamily="2" charset="2"/>
              </a:rPr>
              <a:t>closing</a:t>
            </a:r>
            <a:r>
              <a:rPr lang="fr-FR" dirty="0">
                <a:sym typeface="Wingdings" panose="05000000000000000000" pitchFamily="2" charset="2"/>
              </a:rPr>
              <a:t> the </a:t>
            </a:r>
            <a:r>
              <a:rPr lang="fr-FR" dirty="0" err="1">
                <a:sym typeface="Wingdings" panose="05000000000000000000" pitchFamily="2" charset="2"/>
              </a:rPr>
              <a:t>potential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well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diaphragm</a:t>
            </a:r>
            <a:endParaRPr lang="fr-FR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ext</a:t>
            </a:r>
            <a:r>
              <a:rPr lang="fr-FR" dirty="0">
                <a:sym typeface="Wingdings" panose="05000000000000000000" pitchFamily="2" charset="2"/>
              </a:rPr>
              <a:t> = 18 </a:t>
            </a:r>
            <a:r>
              <a:rPr lang="fr-FR" dirty="0" err="1">
                <a:sym typeface="Wingdings" panose="05000000000000000000" pitchFamily="2" charset="2"/>
              </a:rPr>
              <a:t>T</a:t>
            </a:r>
            <a:r>
              <a:rPr lang="fr-FR" dirty="0">
                <a:sym typeface="Wingdings" panose="05000000000000000000" pitchFamily="2" charset="2"/>
              </a:rPr>
              <a:t> and </a:t>
            </a: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int</a:t>
            </a:r>
            <a:r>
              <a:rPr lang="fr-FR" dirty="0">
                <a:sym typeface="Wingdings" panose="05000000000000000000" pitchFamily="2" charset="2"/>
              </a:rPr>
              <a:t> = 5 T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39" y="2040750"/>
            <a:ext cx="3990850" cy="3960000"/>
          </a:xfrm>
          <a:prstGeom prst="rect">
            <a:avLst/>
          </a:prstGeom>
        </p:spPr>
      </p:pic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4914100" y="895680"/>
            <a:ext cx="3859071" cy="173390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3</a:t>
            </a:r>
            <a:r>
              <a:rPr lang="fr-FR" baseline="30000" dirty="0">
                <a:sym typeface="Wingdings" panose="05000000000000000000" pitchFamily="2" charset="2"/>
              </a:rPr>
              <a:t>rd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problematic</a:t>
            </a:r>
            <a:r>
              <a:rPr lang="fr-FR" dirty="0">
                <a:sym typeface="Wingdings" panose="05000000000000000000" pitchFamily="2" charset="2"/>
              </a:rPr>
              <a:t> case : maximum size of </a:t>
            </a:r>
            <a:r>
              <a:rPr lang="fr-FR" dirty="0" err="1">
                <a:sym typeface="Wingdings" panose="05000000000000000000" pitchFamily="2" charset="2"/>
              </a:rPr>
              <a:t>potential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well</a:t>
            </a:r>
            <a:endParaRPr lang="fr-FR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ext</a:t>
            </a:r>
            <a:r>
              <a:rPr lang="fr-FR" dirty="0">
                <a:sym typeface="Wingdings" panose="05000000000000000000" pitchFamily="2" charset="2"/>
              </a:rPr>
              <a:t> = 18 </a:t>
            </a:r>
            <a:r>
              <a:rPr lang="fr-FR" dirty="0" err="1">
                <a:sym typeface="Wingdings" panose="05000000000000000000" pitchFamily="2" charset="2"/>
              </a:rPr>
              <a:t>T</a:t>
            </a:r>
            <a:r>
              <a:rPr lang="fr-FR" dirty="0">
                <a:sym typeface="Wingdings" panose="05000000000000000000" pitchFamily="2" charset="2"/>
              </a:rPr>
              <a:t> and </a:t>
            </a:r>
            <a:r>
              <a:rPr lang="fr-FR" dirty="0" err="1"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ym typeface="Wingdings" panose="05000000000000000000" pitchFamily="2" charset="2"/>
              </a:rPr>
              <a:t>int</a:t>
            </a:r>
            <a:r>
              <a:rPr lang="fr-FR" dirty="0">
                <a:sym typeface="Wingdings" panose="05000000000000000000" pitchFamily="2" charset="2"/>
              </a:rPr>
              <a:t> = 14,5 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68002" y="2993905"/>
            <a:ext cx="29491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fr-FR" dirty="0" err="1">
                <a:sym typeface="Wingdings" panose="05000000000000000000" pitchFamily="2" charset="2"/>
              </a:rPr>
              <a:t>Enough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helium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gas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generated</a:t>
            </a:r>
            <a:r>
              <a:rPr lang="fr-FR" dirty="0">
                <a:sym typeface="Wingdings" panose="05000000000000000000" pitchFamily="2" charset="2"/>
              </a:rPr>
              <a:t> to </a:t>
            </a:r>
            <a:r>
              <a:rPr lang="fr-FR" dirty="0" err="1">
                <a:sym typeface="Wingdings" panose="05000000000000000000" pitchFamily="2" charset="2"/>
              </a:rPr>
              <a:t>fill</a:t>
            </a:r>
            <a:r>
              <a:rPr lang="fr-FR" dirty="0">
                <a:sym typeface="Wingdings" panose="05000000000000000000" pitchFamily="2" charset="2"/>
              </a:rPr>
              <a:t> the </a:t>
            </a:r>
            <a:r>
              <a:rPr lang="fr-FR" dirty="0" err="1">
                <a:sym typeface="Wingdings" panose="05000000000000000000" pitchFamily="2" charset="2"/>
              </a:rPr>
              <a:t>potential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well</a:t>
            </a:r>
            <a:r>
              <a:rPr lang="fr-FR" dirty="0">
                <a:sym typeface="Wingdings" panose="05000000000000000000" pitchFamily="2" charset="2"/>
              </a:rPr>
              <a:t>?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736" y="2040750"/>
            <a:ext cx="3990850" cy="39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9396491" y="2260257"/>
                <a:ext cx="17674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𝑤𝑒𝑙𝑙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=0,156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6491" y="2260257"/>
                <a:ext cx="1767471" cy="369332"/>
              </a:xfrm>
              <a:prstGeom prst="rect">
                <a:avLst/>
              </a:prstGeom>
              <a:blipFill>
                <a:blip r:embed="rId8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ZoneTexte 16"/>
          <p:cNvSpPr txBox="1"/>
          <p:nvPr/>
        </p:nvSpPr>
        <p:spPr>
          <a:xfrm>
            <a:off x="817151" y="6082040"/>
            <a:ext cx="3750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Potential</a:t>
            </a:r>
            <a:r>
              <a:rPr lang="fr-FR" sz="1400" i="1" dirty="0"/>
              <a:t> </a:t>
            </a:r>
            <a:r>
              <a:rPr lang="fr-FR" sz="1400" i="1" dirty="0" err="1"/>
              <a:t>energy</a:t>
            </a:r>
            <a:r>
              <a:rPr lang="fr-FR" sz="1400" i="1" dirty="0"/>
              <a:t> of the </a:t>
            </a:r>
            <a:r>
              <a:rPr lang="fr-FR" sz="1400" i="1" dirty="0" err="1"/>
              <a:t>gas</a:t>
            </a:r>
            <a:r>
              <a:rPr lang="fr-FR" sz="1400" i="1" dirty="0"/>
              <a:t> phase in the </a:t>
            </a:r>
            <a:r>
              <a:rPr lang="fr-FR" sz="1400" i="1" dirty="0" err="1"/>
              <a:t>liquid</a:t>
            </a:r>
            <a:r>
              <a:rPr lang="fr-FR" sz="1400" i="1" dirty="0"/>
              <a:t> bath at maximum power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965543" y="6082040"/>
            <a:ext cx="3750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Potential</a:t>
            </a:r>
            <a:r>
              <a:rPr lang="fr-FR" sz="1400" i="1" dirty="0"/>
              <a:t> </a:t>
            </a:r>
            <a:r>
              <a:rPr lang="fr-FR" sz="1400" i="1" dirty="0" err="1"/>
              <a:t>energy</a:t>
            </a:r>
            <a:r>
              <a:rPr lang="fr-FR" sz="1400" i="1" dirty="0"/>
              <a:t> </a:t>
            </a:r>
            <a:r>
              <a:rPr lang="fr-FR" sz="1400" i="1" dirty="0" err="1"/>
              <a:t>well</a:t>
            </a:r>
            <a:r>
              <a:rPr lang="fr-FR" sz="1400" i="1" dirty="0"/>
              <a:t> of </a:t>
            </a:r>
            <a:r>
              <a:rPr lang="fr-FR" sz="1400" i="1" dirty="0" err="1"/>
              <a:t>gas</a:t>
            </a:r>
            <a:r>
              <a:rPr lang="fr-FR" sz="1400" i="1" dirty="0"/>
              <a:t> phase in </a:t>
            </a:r>
            <a:r>
              <a:rPr lang="fr-FR" sz="1400" i="1" dirty="0" err="1"/>
              <a:t>liquid</a:t>
            </a:r>
            <a:r>
              <a:rPr lang="fr-FR" sz="1400" i="1" dirty="0"/>
              <a:t> bath</a:t>
            </a:r>
          </a:p>
        </p:txBody>
      </p:sp>
      <p:sp>
        <p:nvSpPr>
          <p:cNvPr id="5" name="ZoneTexte 4"/>
          <p:cNvSpPr txBox="1"/>
          <p:nvPr/>
        </p:nvSpPr>
        <p:spPr>
          <a:xfrm rot="16200000">
            <a:off x="-853477" y="3620473"/>
            <a:ext cx="246668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/>
              <a:t>Potential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[J/m</a:t>
            </a:r>
            <a:r>
              <a:rPr lang="fr-FR" sz="1400" baseline="30000" dirty="0"/>
              <a:t>3</a:t>
            </a:r>
            <a:r>
              <a:rPr lang="fr-FR" sz="1400" dirty="0"/>
              <a:t>]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34F675-B0A2-9D4C-A873-C37882B2C123}"/>
              </a:ext>
            </a:extLst>
          </p:cNvPr>
          <p:cNvSpPr txBox="1"/>
          <p:nvPr/>
        </p:nvSpPr>
        <p:spPr>
          <a:xfrm>
            <a:off x="2992751" y="5780745"/>
            <a:ext cx="15744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Radial position [mm]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806A1BE-D6DF-5941-A239-106EB75E8F97}"/>
              </a:ext>
            </a:extLst>
          </p:cNvPr>
          <p:cNvSpPr txBox="1"/>
          <p:nvPr/>
        </p:nvSpPr>
        <p:spPr>
          <a:xfrm>
            <a:off x="533755" y="5723751"/>
            <a:ext cx="16453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Axial position [mm]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FDAE9D7-5694-ED47-A7A7-3D6707EC7FAB}"/>
              </a:ext>
            </a:extLst>
          </p:cNvPr>
          <p:cNvSpPr txBox="1"/>
          <p:nvPr/>
        </p:nvSpPr>
        <p:spPr>
          <a:xfrm>
            <a:off x="6096000" y="5780745"/>
            <a:ext cx="15744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/>
              <a:t>Radial position [mm]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7998D53-564D-2046-BE3E-6DB18D00A29F}"/>
              </a:ext>
            </a:extLst>
          </p:cNvPr>
          <p:cNvSpPr txBox="1"/>
          <p:nvPr/>
        </p:nvSpPr>
        <p:spPr>
          <a:xfrm rot="16200000">
            <a:off x="3854517" y="3579474"/>
            <a:ext cx="16453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Axial position [mm]</a:t>
            </a:r>
          </a:p>
        </p:txBody>
      </p:sp>
    </p:spTree>
    <p:extLst>
      <p:ext uri="{BB962C8B-B14F-4D97-AF65-F5344CB8AC3E}">
        <p14:creationId xmlns:p14="http://schemas.microsoft.com/office/powerpoint/2010/main" val="27106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1" grpId="0"/>
      <p:bldP spid="11" grpId="1"/>
      <p:bldP spid="13" grpId="0"/>
      <p:bldP spid="14" grpId="0"/>
      <p:bldP spid="15" grpId="0"/>
      <p:bldP spid="19" grpId="0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23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54364"/>
          </a:xfrm>
        </p:spPr>
        <p:txBody>
          <a:bodyPr>
            <a:noAutofit/>
          </a:bodyPr>
          <a:lstStyle/>
          <a:p>
            <a:r>
              <a:rPr lang="fr-FR" sz="2400" dirty="0" err="1"/>
              <a:t>Trapping</a:t>
            </a:r>
            <a:r>
              <a:rPr lang="fr-FR" sz="2400" dirty="0"/>
              <a:t> </a:t>
            </a:r>
            <a:r>
              <a:rPr lang="fr-FR" sz="2400" dirty="0" err="1"/>
              <a:t>gas</a:t>
            </a:r>
            <a:r>
              <a:rPr lang="fr-FR" sz="2400" dirty="0"/>
              <a:t> clusters in the </a:t>
            </a:r>
            <a:r>
              <a:rPr lang="fr-FR" sz="2400" dirty="0" err="1"/>
              <a:t>liquid</a:t>
            </a:r>
            <a:r>
              <a:rPr lang="fr-FR" sz="2400" dirty="0"/>
              <a:t> </a:t>
            </a:r>
            <a:r>
              <a:rPr lang="fr-FR" sz="2400" dirty="0" err="1"/>
              <a:t>helium</a:t>
            </a:r>
            <a:r>
              <a:rPr lang="fr-FR" sz="2400" dirty="0"/>
              <a:t> bath – 2/2</a:t>
            </a:r>
          </a:p>
        </p:txBody>
      </p:sp>
      <p:sp>
        <p:nvSpPr>
          <p:cNvPr id="18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260000"/>
            <a:ext cx="5466032" cy="808619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Power </a:t>
            </a:r>
            <a:r>
              <a:rPr lang="fr-FR" dirty="0" err="1">
                <a:sym typeface="Wingdings" panose="05000000000000000000" pitchFamily="2" charset="2"/>
              </a:rPr>
              <a:t>dissipated</a:t>
            </a:r>
            <a:r>
              <a:rPr lang="fr-FR" dirty="0">
                <a:sym typeface="Wingdings" panose="05000000000000000000" pitchFamily="2" charset="2"/>
              </a:rPr>
              <a:t> by the insert in the </a:t>
            </a:r>
            <a:r>
              <a:rPr lang="fr-FR" dirty="0" err="1">
                <a:sym typeface="Wingdings" panose="05000000000000000000" pitchFamily="2" charset="2"/>
              </a:rPr>
              <a:t>liquid</a:t>
            </a:r>
            <a:r>
              <a:rPr lang="fr-FR" dirty="0">
                <a:sym typeface="Wingdings" panose="05000000000000000000" pitchFamily="2" charset="2"/>
              </a:rPr>
              <a:t> bath :	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	Joule </a:t>
            </a:r>
            <a:r>
              <a:rPr lang="fr-FR" dirty="0" err="1">
                <a:sym typeface="Wingdings" panose="05000000000000000000" pitchFamily="2" charset="2"/>
              </a:rPr>
              <a:t>losses</a:t>
            </a:r>
            <a:r>
              <a:rPr lang="fr-FR" dirty="0">
                <a:sym typeface="Wingdings" panose="05000000000000000000" pitchFamily="2" charset="2"/>
              </a:rPr>
              <a:t> + AC </a:t>
            </a:r>
            <a:r>
              <a:rPr lang="fr-FR" dirty="0" err="1">
                <a:sym typeface="Wingdings" panose="05000000000000000000" pitchFamily="2" charset="2"/>
              </a:rPr>
              <a:t>losses</a:t>
            </a:r>
            <a:endParaRPr lang="fr-FR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85818"/>
            <a:ext cx="4763368" cy="4284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70238"/>
            <a:ext cx="3237063" cy="317341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491659" y="4110613"/>
            <a:ext cx="2573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FF0000"/>
                </a:solidFill>
              </a:rPr>
              <a:t>Filling</a:t>
            </a:r>
            <a:r>
              <a:rPr lang="fr-FR" dirty="0">
                <a:solidFill>
                  <a:srgbClr val="FF0000"/>
                </a:solidFill>
              </a:rPr>
              <a:t> of the potentiel </a:t>
            </a:r>
            <a:r>
              <a:rPr lang="fr-FR" dirty="0" err="1">
                <a:solidFill>
                  <a:srgbClr val="FF0000"/>
                </a:solidFill>
              </a:rPr>
              <a:t>well</a:t>
            </a:r>
            <a:r>
              <a:rPr lang="fr-FR" dirty="0">
                <a:solidFill>
                  <a:srgbClr val="FF0000"/>
                </a:solidFill>
              </a:rPr>
              <a:t> possible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711024"/>
              </p:ext>
            </p:extLst>
          </p:nvPr>
        </p:nvGraphicFramePr>
        <p:xfrm>
          <a:off x="6501485" y="1277160"/>
          <a:ext cx="5296815" cy="1405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477">
                  <a:extLst>
                    <a:ext uri="{9D8B030D-6E8A-4147-A177-3AD203B41FA5}">
                      <a16:colId xmlns:a16="http://schemas.microsoft.com/office/drawing/2014/main" val="1476868088"/>
                    </a:ext>
                  </a:extLst>
                </a:gridCol>
                <a:gridCol w="1860477">
                  <a:extLst>
                    <a:ext uri="{9D8B030D-6E8A-4147-A177-3AD203B41FA5}">
                      <a16:colId xmlns:a16="http://schemas.microsoft.com/office/drawing/2014/main" val="3156893346"/>
                    </a:ext>
                  </a:extLst>
                </a:gridCol>
                <a:gridCol w="1575861">
                  <a:extLst>
                    <a:ext uri="{9D8B030D-6E8A-4147-A177-3AD203B41FA5}">
                      <a16:colId xmlns:a16="http://schemas.microsoft.com/office/drawing/2014/main" val="3531479401"/>
                    </a:ext>
                  </a:extLst>
                </a:gridCol>
              </a:tblGrid>
              <a:tr h="702719">
                <a:tc>
                  <a:txBody>
                    <a:bodyPr/>
                    <a:lstStyle/>
                    <a:p>
                      <a:pPr algn="ctr"/>
                      <a:r>
                        <a:rPr lang="fr-FR" sz="1800" b="0" kern="1200" cap="small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Dissipated</a:t>
                      </a:r>
                      <a:r>
                        <a:rPr lang="fr-FR" sz="1800" b="0" kern="1200" cap="small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b="0" kern="1200" cap="small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energy</a:t>
                      </a:r>
                      <a:endParaRPr lang="fr-FR" sz="1800" b="0" kern="1200" cap="small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kern="1200" cap="small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Equivalent </a:t>
                      </a:r>
                      <a:r>
                        <a:rPr lang="fr-FR" sz="1800" b="0" kern="1200" cap="small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gas</a:t>
                      </a:r>
                      <a:r>
                        <a:rPr lang="fr-FR" sz="1800" b="0" kern="1200" cap="small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volume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kern="1200" cap="small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Potential</a:t>
                      </a:r>
                      <a:r>
                        <a:rPr lang="fr-FR" sz="1800" b="0" kern="1200" cap="small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800" b="0" kern="1200" cap="small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fr-FR" sz="1800" b="0" kern="1200" cap="small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volume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786379"/>
                  </a:ext>
                </a:extLst>
              </a:tr>
              <a:tr h="702916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410 J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1.2 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/>
                        <a:t>0.09 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793426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1192449" y="6334780"/>
            <a:ext cx="3750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Evolution of </a:t>
            </a:r>
            <a:r>
              <a:rPr lang="fr-FR" sz="1400" i="1" dirty="0" err="1"/>
              <a:t>magnet</a:t>
            </a:r>
            <a:r>
              <a:rPr lang="fr-FR" sz="1400" i="1" dirty="0"/>
              <a:t> </a:t>
            </a:r>
            <a:r>
              <a:rPr lang="fr-FR" sz="1400" i="1" dirty="0" err="1"/>
              <a:t>temperature</a:t>
            </a:r>
            <a:r>
              <a:rPr lang="fr-FR" sz="1400" i="1" dirty="0"/>
              <a:t> and </a:t>
            </a:r>
            <a:r>
              <a:rPr lang="fr-FR" sz="1400" i="1" dirty="0" err="1"/>
              <a:t>current</a:t>
            </a:r>
            <a:r>
              <a:rPr lang="fr-FR" sz="1400" i="1" dirty="0"/>
              <a:t> </a:t>
            </a:r>
            <a:r>
              <a:rPr lang="fr-FR" sz="1400" i="1" dirty="0" err="1"/>
              <a:t>during</a:t>
            </a:r>
            <a:r>
              <a:rPr lang="fr-FR" sz="1400" i="1" dirty="0"/>
              <a:t> a test at 14 </a:t>
            </a:r>
            <a:r>
              <a:rPr lang="fr-FR" sz="1400" i="1" dirty="0" err="1"/>
              <a:t>T</a:t>
            </a:r>
            <a:endParaRPr lang="fr-FR" sz="1400" i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6416129" y="6334780"/>
            <a:ext cx="375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Potential</a:t>
            </a:r>
            <a:r>
              <a:rPr lang="fr-FR" sz="1400" i="1" dirty="0"/>
              <a:t> </a:t>
            </a:r>
            <a:r>
              <a:rPr lang="fr-FR" sz="1400" i="1" dirty="0" err="1"/>
              <a:t>well</a:t>
            </a:r>
            <a:r>
              <a:rPr lang="fr-FR" sz="1400" i="1" dirty="0"/>
              <a:t> </a:t>
            </a:r>
            <a:r>
              <a:rPr lang="fr-FR" sz="1400" i="1" dirty="0" err="1"/>
              <a:t>during</a:t>
            </a:r>
            <a:r>
              <a:rPr lang="fr-FR" sz="1400" i="1" dirty="0"/>
              <a:t> </a:t>
            </a:r>
            <a:r>
              <a:rPr lang="fr-FR" sz="1400" i="1" dirty="0" err="1"/>
              <a:t>temperature</a:t>
            </a:r>
            <a:r>
              <a:rPr lang="fr-FR" sz="1400" i="1" dirty="0"/>
              <a:t> </a:t>
            </a:r>
            <a:r>
              <a:rPr lang="fr-FR" sz="1400" i="1" dirty="0" err="1"/>
              <a:t>rise</a:t>
            </a:r>
            <a:endParaRPr lang="fr-FR" sz="1400" i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2A9D9A-AF2F-1C42-8873-720D0030EC47}"/>
              </a:ext>
            </a:extLst>
          </p:cNvPr>
          <p:cNvSpPr txBox="1"/>
          <p:nvPr/>
        </p:nvSpPr>
        <p:spPr>
          <a:xfrm>
            <a:off x="1581665" y="2682795"/>
            <a:ext cx="108715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err="1"/>
              <a:t>Potential</a:t>
            </a:r>
            <a:r>
              <a:rPr lang="fr-FR" sz="1200" dirty="0"/>
              <a:t> </a:t>
            </a:r>
            <a:r>
              <a:rPr lang="fr-FR" sz="1200" dirty="0" err="1"/>
              <a:t>well</a:t>
            </a:r>
            <a:endParaRPr lang="fr-FR" sz="1200" dirty="0"/>
          </a:p>
          <a:p>
            <a:r>
              <a:rPr lang="fr-FR" sz="1200" dirty="0"/>
              <a:t> </a:t>
            </a:r>
            <a:r>
              <a:rPr lang="fr-FR" sz="1200" dirty="0" err="1"/>
              <a:t>appearance</a:t>
            </a:r>
            <a:endParaRPr lang="fr-FR" sz="12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03CF139-94C0-B247-ABC6-A249AC64CC08}"/>
              </a:ext>
            </a:extLst>
          </p:cNvPr>
          <p:cNvSpPr txBox="1"/>
          <p:nvPr/>
        </p:nvSpPr>
        <p:spPr>
          <a:xfrm>
            <a:off x="3564687" y="2939405"/>
            <a:ext cx="104605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err="1"/>
              <a:t>Temperature</a:t>
            </a:r>
            <a:endParaRPr lang="fr-FR" sz="1200" dirty="0"/>
          </a:p>
          <a:p>
            <a:r>
              <a:rPr lang="fr-FR" sz="1200" dirty="0"/>
              <a:t> </a:t>
            </a:r>
            <a:r>
              <a:rPr lang="fr-FR" sz="1200" dirty="0" err="1"/>
              <a:t>rising</a:t>
            </a:r>
            <a:endParaRPr lang="fr-FR" sz="12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04A4BB2-038B-234E-BC51-CD750FC745AC}"/>
              </a:ext>
            </a:extLst>
          </p:cNvPr>
          <p:cNvSpPr txBox="1"/>
          <p:nvPr/>
        </p:nvSpPr>
        <p:spPr>
          <a:xfrm>
            <a:off x="2473514" y="4221593"/>
            <a:ext cx="11879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/>
              <a:t>Time for </a:t>
            </a:r>
            <a:r>
              <a:rPr lang="fr-FR" sz="1200" dirty="0" err="1"/>
              <a:t>helium</a:t>
            </a:r>
            <a:r>
              <a:rPr lang="fr-FR" sz="1200" dirty="0"/>
              <a:t> </a:t>
            </a:r>
            <a:r>
              <a:rPr lang="fr-FR" sz="1200" dirty="0" err="1"/>
              <a:t>gas</a:t>
            </a:r>
            <a:r>
              <a:rPr lang="fr-FR" sz="1200" dirty="0"/>
              <a:t> accumulation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376A05-DF5B-B440-8D26-11AF0CF32CD0}"/>
              </a:ext>
            </a:extLst>
          </p:cNvPr>
          <p:cNvSpPr/>
          <p:nvPr/>
        </p:nvSpPr>
        <p:spPr>
          <a:xfrm>
            <a:off x="3564687" y="3426050"/>
            <a:ext cx="92982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057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E7C6220-27BF-EE46-598B-6D39D773A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98612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81943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1260764"/>
          </a:xfrm>
        </p:spPr>
        <p:txBody>
          <a:bodyPr>
            <a:normAutofit/>
          </a:bodyPr>
          <a:lstStyle/>
          <a:p>
            <a:r>
              <a:rPr lang="fr-FR" sz="2400" dirty="0"/>
              <a:t> </a:t>
            </a:r>
            <a:r>
              <a:rPr lang="fr-FR" sz="2400" dirty="0" err="1"/>
              <a:t>Superconducting</a:t>
            </a:r>
            <a:r>
              <a:rPr lang="fr-FR" sz="2400" dirty="0"/>
              <a:t> </a:t>
            </a:r>
            <a:r>
              <a:rPr lang="fr-FR" sz="2400" dirty="0" err="1"/>
              <a:t>magnet</a:t>
            </a:r>
            <a:r>
              <a:rPr lang="fr-FR" sz="2400" dirty="0"/>
              <a:t> </a:t>
            </a:r>
            <a:r>
              <a:rPr lang="fr-FR" sz="2400" dirty="0" err="1"/>
              <a:t>cooling</a:t>
            </a:r>
            <a:r>
              <a:rPr lang="fr-FR" sz="2400" dirty="0"/>
              <a:t> </a:t>
            </a:r>
            <a:r>
              <a:rPr lang="fr-FR" sz="2400" dirty="0" err="1"/>
              <a:t>problems</a:t>
            </a:r>
            <a:endParaRPr lang="fr-FR" sz="2400" dirty="0"/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260000"/>
            <a:ext cx="5603162" cy="5083650"/>
          </a:xfrm>
        </p:spPr>
        <p:txBody>
          <a:bodyPr>
            <a:normAutofit/>
          </a:bodyPr>
          <a:lstStyle/>
          <a:p>
            <a:r>
              <a:rPr lang="fr-FR" dirty="0" err="1"/>
              <a:t>Cooling</a:t>
            </a:r>
            <a:r>
              <a:rPr lang="fr-FR" dirty="0"/>
              <a:t>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some</a:t>
            </a:r>
            <a:r>
              <a:rPr lang="fr-FR" dirty="0"/>
              <a:t> high-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magnets</a:t>
            </a:r>
            <a:r>
              <a:rPr lang="fr-FR" dirty="0"/>
              <a:t> </a:t>
            </a:r>
            <a:r>
              <a:rPr lang="fr-FR" dirty="0" err="1"/>
              <a:t>cooled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b="1" dirty="0" err="1"/>
              <a:t>saturated</a:t>
            </a:r>
            <a:r>
              <a:rPr lang="fr-FR" b="1" dirty="0"/>
              <a:t> </a:t>
            </a:r>
            <a:r>
              <a:rPr lang="fr-FR" b="1" dirty="0" err="1"/>
              <a:t>liquid</a:t>
            </a:r>
            <a:r>
              <a:rPr lang="fr-FR" b="1" dirty="0"/>
              <a:t> </a:t>
            </a:r>
            <a:r>
              <a:rPr lang="fr-FR" b="1" dirty="0" err="1"/>
              <a:t>helium</a:t>
            </a:r>
            <a:r>
              <a:rPr lang="fr-FR" b="1" dirty="0"/>
              <a:t> at 4.2 K</a:t>
            </a:r>
            <a:r>
              <a:rPr lang="fr-FR" dirty="0"/>
              <a:t>  </a:t>
            </a:r>
          </a:p>
          <a:p>
            <a:pPr marL="285750" indent="-285750">
              <a:buFontTx/>
              <a:buChar char="-"/>
            </a:pPr>
            <a:r>
              <a:rPr lang="fr-FR" dirty="0"/>
              <a:t>NHMFL : 33.8 </a:t>
            </a:r>
            <a:r>
              <a:rPr lang="fr-FR" dirty="0" err="1"/>
              <a:t>T</a:t>
            </a:r>
            <a:r>
              <a:rPr lang="fr-FR" dirty="0"/>
              <a:t> [1]</a:t>
            </a:r>
          </a:p>
          <a:p>
            <a:pPr marL="552450" lvl="1" indent="-285750">
              <a:buFontTx/>
              <a:buChar char="-"/>
            </a:pPr>
            <a:r>
              <a:rPr lang="fr-FR" dirty="0" err="1">
                <a:sym typeface="Wingdings" panose="05000000000000000000" pitchFamily="2" charset="2"/>
              </a:rPr>
              <a:t>Magnet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not </a:t>
            </a:r>
            <a:r>
              <a:rPr lang="fr-FR" dirty="0" err="1">
                <a:sym typeface="Wingdings" panose="05000000000000000000" pitchFamily="2" charset="2"/>
              </a:rPr>
              <a:t>stabilized</a:t>
            </a:r>
            <a:r>
              <a:rPr lang="fr-FR" dirty="0">
                <a:sym typeface="Wingdings" panose="05000000000000000000" pitchFamily="2" charset="2"/>
              </a:rPr>
              <a:t> at 4.2 K</a:t>
            </a:r>
          </a:p>
          <a:p>
            <a:pPr lvl="1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CEA/CNRS : 32.5 T [2]</a:t>
            </a:r>
          </a:p>
          <a:p>
            <a:pPr marL="552450" lvl="1" indent="-285750">
              <a:buFontTx/>
              <a:buChar char="-"/>
            </a:pPr>
            <a:r>
              <a:rPr lang="fr-FR" dirty="0" err="1">
                <a:sym typeface="Wingdings" panose="05000000000000000000" pitchFamily="2" charset="2"/>
              </a:rPr>
              <a:t>Magnet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not </a:t>
            </a:r>
            <a:r>
              <a:rPr lang="fr-FR" dirty="0" err="1">
                <a:sym typeface="Wingdings" panose="05000000000000000000" pitchFamily="2" charset="2"/>
              </a:rPr>
              <a:t>stabilized</a:t>
            </a:r>
            <a:r>
              <a:rPr lang="fr-FR" dirty="0">
                <a:sym typeface="Wingdings" panose="05000000000000000000" pitchFamily="2" charset="2"/>
              </a:rPr>
              <a:t> at 4.2 K</a:t>
            </a:r>
          </a:p>
          <a:p>
            <a:pPr lvl="1" indent="0">
              <a:buNone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fr-FR" dirty="0">
                <a:sym typeface="Wingdings" panose="05000000000000000000" pitchFamily="2" charset="2"/>
              </a:rPr>
              <a:t>HMFLCAS : 31.5 T [3]</a:t>
            </a:r>
          </a:p>
          <a:p>
            <a:pPr marL="552450" lvl="1" indent="-285750">
              <a:buFontTx/>
              <a:buChar char="-"/>
            </a:pPr>
            <a:r>
              <a:rPr lang="fr-FR" dirty="0" err="1"/>
              <a:t>Continuous</a:t>
            </a:r>
            <a:r>
              <a:rPr lang="fr-FR" dirty="0"/>
              <a:t> </a:t>
            </a:r>
            <a:r>
              <a:rPr lang="fr-FR" dirty="0" err="1"/>
              <a:t>temperature</a:t>
            </a:r>
            <a:r>
              <a:rPr lang="fr-FR" dirty="0"/>
              <a:t> </a:t>
            </a:r>
            <a:r>
              <a:rPr lang="fr-FR" dirty="0" err="1"/>
              <a:t>increase</a:t>
            </a:r>
            <a:r>
              <a:rPr lang="fr-FR" dirty="0"/>
              <a:t> </a:t>
            </a:r>
            <a:r>
              <a:rPr lang="fr-FR" dirty="0" err="1"/>
              <a:t>until</a:t>
            </a:r>
            <a:r>
              <a:rPr lang="fr-FR" dirty="0"/>
              <a:t> </a:t>
            </a:r>
            <a:r>
              <a:rPr lang="fr-FR" dirty="0" err="1"/>
              <a:t>quench</a:t>
            </a:r>
            <a:r>
              <a:rPr lang="fr-FR" dirty="0"/>
              <a:t> of the </a:t>
            </a:r>
            <a:r>
              <a:rPr lang="fr-FR" dirty="0" err="1"/>
              <a:t>magnet</a:t>
            </a:r>
            <a:endParaRPr lang="fr-FR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464057" y="1260000"/>
            <a:ext cx="5229015" cy="230259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B050"/>
              </a:buClr>
              <a:buFont typeface="Wingdings" panose="05000000000000000000" pitchFamily="2" charset="2"/>
              <a:buChar char="þ"/>
            </a:pPr>
            <a:r>
              <a:rPr lang="fr-FR" dirty="0"/>
              <a:t>A </a:t>
            </a:r>
            <a:r>
              <a:rPr lang="fr-FR" dirty="0" err="1"/>
              <a:t>phenomenon</a:t>
            </a:r>
            <a:r>
              <a:rPr lang="fr-FR" dirty="0"/>
              <a:t> </a:t>
            </a:r>
            <a:r>
              <a:rPr lang="fr-FR" dirty="0" err="1"/>
              <a:t>already</a:t>
            </a:r>
            <a:r>
              <a:rPr lang="fr-FR" dirty="0"/>
              <a:t> </a:t>
            </a:r>
            <a:r>
              <a:rPr lang="fr-FR" dirty="0" err="1"/>
              <a:t>observed</a:t>
            </a:r>
            <a:r>
              <a:rPr lang="fr-FR" dirty="0"/>
              <a:t> at MIT in 1986 in a </a:t>
            </a:r>
            <a:r>
              <a:rPr lang="fr-FR" dirty="0" err="1"/>
              <a:t>liquid</a:t>
            </a:r>
            <a:r>
              <a:rPr lang="fr-FR" dirty="0"/>
              <a:t> </a:t>
            </a:r>
            <a:r>
              <a:rPr lang="fr-FR" dirty="0" err="1"/>
              <a:t>helium</a:t>
            </a:r>
            <a:r>
              <a:rPr lang="fr-FR" dirty="0"/>
              <a:t> cryostat [4]</a:t>
            </a:r>
          </a:p>
          <a:p>
            <a:pPr>
              <a:buClr>
                <a:srgbClr val="00B050"/>
              </a:buClr>
            </a:pPr>
            <a:endParaRPr lang="fr-FR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r>
              <a:rPr lang="fr-FR" dirty="0" err="1">
                <a:solidFill>
                  <a:srgbClr val="FF0000"/>
                </a:solidFill>
              </a:rPr>
              <a:t>Hypothesis</a:t>
            </a:r>
            <a:r>
              <a:rPr lang="fr-FR" dirty="0">
                <a:solidFill>
                  <a:srgbClr val="FF0000"/>
                </a:solidFill>
              </a:rPr>
              <a:t>: </a:t>
            </a:r>
            <a:r>
              <a:rPr lang="fr-FR" dirty="0" err="1">
                <a:solidFill>
                  <a:srgbClr val="FF0000"/>
                </a:solidFill>
              </a:rPr>
              <a:t>magnetic</a:t>
            </a:r>
            <a:r>
              <a:rPr lang="fr-FR" dirty="0">
                <a:solidFill>
                  <a:srgbClr val="FF0000"/>
                </a:solidFill>
              </a:rPr>
              <a:t> forces </a:t>
            </a:r>
            <a:r>
              <a:rPr lang="fr-FR" dirty="0" err="1">
                <a:solidFill>
                  <a:srgbClr val="FF0000"/>
                </a:solidFill>
              </a:rPr>
              <a:t>linked</a:t>
            </a:r>
            <a:r>
              <a:rPr lang="fr-FR" dirty="0">
                <a:solidFill>
                  <a:srgbClr val="FF0000"/>
                </a:solidFill>
              </a:rPr>
              <a:t> to </a:t>
            </a:r>
            <a:r>
              <a:rPr lang="fr-FR" dirty="0" err="1">
                <a:solidFill>
                  <a:srgbClr val="FF0000"/>
                </a:solidFill>
              </a:rPr>
              <a:t>helium's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diamagnetism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degrade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heat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transfer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15865" y="6089734"/>
            <a:ext cx="948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[1] : W. D. </a:t>
            </a:r>
            <a:r>
              <a:rPr lang="fr-FR" sz="900" dirty="0" err="1"/>
              <a:t>Markiewicz</a:t>
            </a:r>
            <a:r>
              <a:rPr lang="fr-FR" sz="900" dirty="0"/>
              <a:t> et al. 33.8 TESLA WITH A YBa2Cu3O7 SUPERCONDUCTING TEST COIL, 2010</a:t>
            </a:r>
          </a:p>
          <a:p>
            <a:r>
              <a:rPr lang="fr-FR" sz="900" dirty="0"/>
              <a:t>[2] : Philippe </a:t>
            </a:r>
            <a:r>
              <a:rPr lang="fr-FR" sz="900" dirty="0" err="1"/>
              <a:t>Fazilleau</a:t>
            </a:r>
            <a:r>
              <a:rPr lang="fr-FR" sz="900" dirty="0"/>
              <a:t> et al. 38 mm </a:t>
            </a:r>
            <a:r>
              <a:rPr lang="fr-FR" sz="900" dirty="0" err="1"/>
              <a:t>diameter</a:t>
            </a:r>
            <a:r>
              <a:rPr lang="fr-FR" sz="900" dirty="0"/>
              <a:t> cold bore </a:t>
            </a:r>
            <a:r>
              <a:rPr lang="fr-FR" sz="900" dirty="0" err="1"/>
              <a:t>metal</a:t>
            </a:r>
            <a:r>
              <a:rPr lang="fr-FR" sz="900" dirty="0"/>
              <a:t>-as-</a:t>
            </a:r>
            <a:r>
              <a:rPr lang="fr-FR" sz="900" dirty="0" err="1"/>
              <a:t>insulation</a:t>
            </a:r>
            <a:r>
              <a:rPr lang="fr-FR" sz="900" dirty="0"/>
              <a:t> HTS insert </a:t>
            </a:r>
            <a:r>
              <a:rPr lang="fr-FR" sz="900" dirty="0" err="1"/>
              <a:t>reached</a:t>
            </a:r>
            <a:r>
              <a:rPr lang="fr-FR" sz="900" dirty="0"/>
              <a:t> 32.5 T in a background </a:t>
            </a:r>
            <a:r>
              <a:rPr lang="fr-FR" sz="900" dirty="0" err="1"/>
              <a:t>magnetic</a:t>
            </a:r>
            <a:r>
              <a:rPr lang="fr-FR" sz="900" dirty="0"/>
              <a:t> </a:t>
            </a:r>
            <a:r>
              <a:rPr lang="fr-FR" sz="900" dirty="0" err="1"/>
              <a:t>field</a:t>
            </a:r>
            <a:r>
              <a:rPr lang="fr-FR" sz="900" dirty="0"/>
              <a:t> </a:t>
            </a:r>
            <a:r>
              <a:rPr lang="fr-FR" sz="900" dirty="0" err="1"/>
              <a:t>generated</a:t>
            </a:r>
            <a:r>
              <a:rPr lang="fr-FR" sz="900" dirty="0"/>
              <a:t> by </a:t>
            </a:r>
            <a:r>
              <a:rPr lang="fr-FR" sz="900" dirty="0" err="1"/>
              <a:t>resistive</a:t>
            </a:r>
            <a:r>
              <a:rPr lang="fr-FR" sz="900" dirty="0"/>
              <a:t> </a:t>
            </a:r>
            <a:r>
              <a:rPr lang="fr-FR" sz="900" dirty="0" err="1"/>
              <a:t>magnet</a:t>
            </a:r>
            <a:r>
              <a:rPr lang="fr-FR" sz="900" dirty="0"/>
              <a:t>. </a:t>
            </a:r>
            <a:r>
              <a:rPr lang="fr-FR" sz="900" dirty="0" err="1"/>
              <a:t>Cryogenics</a:t>
            </a:r>
            <a:r>
              <a:rPr lang="fr-FR" sz="900" dirty="0"/>
              <a:t>, 2020</a:t>
            </a:r>
          </a:p>
          <a:p>
            <a:r>
              <a:rPr lang="fr-FR" sz="900" dirty="0"/>
              <a:t>[3] : </a:t>
            </a:r>
            <a:r>
              <a:rPr lang="fr-FR" sz="900" dirty="0" err="1"/>
              <a:t>Donghui</a:t>
            </a:r>
            <a:r>
              <a:rPr lang="fr-FR" sz="900" dirty="0"/>
              <a:t> Jiang et al. </a:t>
            </a:r>
            <a:r>
              <a:rPr lang="fr-FR" sz="900" dirty="0" err="1"/>
              <a:t>Energizing</a:t>
            </a:r>
            <a:r>
              <a:rPr lang="fr-FR" sz="900" dirty="0"/>
              <a:t> </a:t>
            </a:r>
            <a:r>
              <a:rPr lang="fr-FR" sz="900" dirty="0" err="1"/>
              <a:t>behaviors</a:t>
            </a:r>
            <a:r>
              <a:rPr lang="fr-FR" sz="900" dirty="0"/>
              <a:t> of a no-</a:t>
            </a:r>
            <a:r>
              <a:rPr lang="fr-FR" sz="900" dirty="0" err="1"/>
              <a:t>insulation</a:t>
            </a:r>
            <a:r>
              <a:rPr lang="fr-FR" sz="900" dirty="0"/>
              <a:t> and layer-</a:t>
            </a:r>
            <a:r>
              <a:rPr lang="fr-FR" sz="900" dirty="0" err="1"/>
              <a:t>wound</a:t>
            </a:r>
            <a:r>
              <a:rPr lang="fr-FR" sz="900" dirty="0"/>
              <a:t> REBCO </a:t>
            </a:r>
            <a:r>
              <a:rPr lang="fr-FR" sz="900" dirty="0" err="1"/>
              <a:t>coil</a:t>
            </a:r>
            <a:r>
              <a:rPr lang="fr-FR" sz="900" dirty="0"/>
              <a:t> in high </a:t>
            </a:r>
            <a:r>
              <a:rPr lang="fr-FR" sz="900" dirty="0" err="1"/>
              <a:t>magnetic</a:t>
            </a:r>
            <a:r>
              <a:rPr lang="fr-FR" sz="900" dirty="0"/>
              <a:t> </a:t>
            </a:r>
            <a:r>
              <a:rPr lang="fr-FR" sz="900" dirty="0" err="1"/>
              <a:t>field</a:t>
            </a:r>
            <a:r>
              <a:rPr lang="fr-FR" sz="900" dirty="0"/>
              <a:t> </a:t>
            </a:r>
            <a:r>
              <a:rPr lang="fr-FR" sz="900" dirty="0" err="1"/>
              <a:t>Cryogenics</a:t>
            </a:r>
            <a:r>
              <a:rPr lang="fr-FR" sz="900" dirty="0"/>
              <a:t>, 2019</a:t>
            </a:r>
          </a:p>
          <a:p>
            <a:r>
              <a:rPr lang="fr-FR" sz="900" dirty="0"/>
              <a:t>[4] : </a:t>
            </a:r>
            <a:r>
              <a:rPr lang="en-US" sz="900" dirty="0"/>
              <a:t>L. G. Rubin et al, 33.6 T dc magnetic field produced in a hybrid magnet with Ho pole pieces,1986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24632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Autofit/>
          </a:bodyPr>
          <a:lstStyle/>
          <a:p>
            <a:r>
              <a:rPr lang="fr-FR" sz="2400" dirty="0" err="1"/>
              <a:t>Magnetic</a:t>
            </a:r>
            <a:r>
              <a:rPr lang="fr-FR" sz="2400" dirty="0"/>
              <a:t> force and </a:t>
            </a:r>
            <a:r>
              <a:rPr lang="fr-FR" sz="2400" dirty="0" err="1"/>
              <a:t>related</a:t>
            </a:r>
            <a:r>
              <a:rPr lang="fr-FR" sz="2400" dirty="0"/>
              <a:t> </a:t>
            </a:r>
            <a:r>
              <a:rPr lang="fr-FR" sz="2400" dirty="0" err="1"/>
              <a:t>quantities</a:t>
            </a:r>
            <a:endParaRPr lang="fr-FR" sz="2400" dirty="0"/>
          </a:p>
        </p:txBody>
      </p:sp>
      <p:sp>
        <p:nvSpPr>
          <p:cNvPr id="16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19999" y="2629044"/>
            <a:ext cx="5229015" cy="4216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acceleration</a:t>
            </a:r>
            <a:r>
              <a:rPr lang="fr-FR" dirty="0"/>
              <a:t> &lt;-&gt; </a:t>
            </a:r>
            <a:r>
              <a:rPr lang="fr-FR" dirty="0" err="1"/>
              <a:t>resulting</a:t>
            </a:r>
            <a:r>
              <a:rPr lang="fr-FR" dirty="0"/>
              <a:t> </a:t>
            </a:r>
            <a:r>
              <a:rPr lang="fr-FR" dirty="0" err="1"/>
              <a:t>gravity</a:t>
            </a:r>
            <a:endParaRPr lang="fr-FR" dirty="0"/>
          </a:p>
        </p:txBody>
      </p:sp>
      <p:sp>
        <p:nvSpPr>
          <p:cNvPr id="2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31838" y="3967377"/>
            <a:ext cx="5427422" cy="65217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Exact </a:t>
            </a:r>
            <a:r>
              <a:rPr lang="fr-FR" dirty="0" err="1"/>
              <a:t>gravity</a:t>
            </a:r>
            <a:r>
              <a:rPr lang="fr-FR" dirty="0"/>
              <a:t> compensation possible if :</a:t>
            </a: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582" y="1260001"/>
            <a:ext cx="4428231" cy="239518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7147983" y="2504293"/>
            <a:ext cx="3920067" cy="33866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292217" y="1736621"/>
                <a:ext cx="4084580" cy="695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𝑚𝑎𝑔</m:t>
                              </m:r>
                            </m:sub>
                          </m:sSub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𝑔𝑟𝑎𝑑</m:t>
                          </m:r>
                        </m:e>
                      </m:acc>
                      <m:d>
                        <m:d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217" y="1736621"/>
                <a:ext cx="4084580" cy="6951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142993" y="3133821"/>
                <a:ext cx="2383025" cy="97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acc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2993" y="3133821"/>
                <a:ext cx="2383025" cy="9721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1990900" y="4684153"/>
                <a:ext cx="2687209" cy="750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sub>
                          </m:sSub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0900" y="4684153"/>
                <a:ext cx="2687209" cy="7503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20000" y="1260001"/>
            <a:ext cx="5229015" cy="364722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Magnetic</a:t>
            </a:r>
            <a:r>
              <a:rPr lang="fr-FR" dirty="0"/>
              <a:t> force: </a:t>
            </a:r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493508" y="3967377"/>
            <a:ext cx="5229015" cy="65217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Magneto-</a:t>
            </a:r>
            <a:r>
              <a:rPr lang="fr-FR" dirty="0" err="1"/>
              <a:t>gravitational</a:t>
            </a:r>
            <a:r>
              <a:rPr lang="fr-FR" dirty="0"/>
              <a:t> </a:t>
            </a:r>
            <a:r>
              <a:rPr lang="fr-FR" dirty="0" err="1"/>
              <a:t>potential</a:t>
            </a:r>
            <a:r>
              <a:rPr lang="fr-FR" dirty="0"/>
              <a:t>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7700087" y="4684153"/>
                <a:ext cx="2434513" cy="695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𝑚𝑔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0087" y="4684153"/>
                <a:ext cx="2434513" cy="6951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/>
              <p:cNvSpPr txBox="1"/>
              <p:nvPr/>
            </p:nvSpPr>
            <p:spPr>
              <a:xfrm>
                <a:off x="2083618" y="3133821"/>
                <a:ext cx="3065326" cy="97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latin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</m:acc>
                      <m:r>
                        <a:rPr lang="fr-F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acc>
                    </m:oMath>
                  </m:oMathPara>
                </a14:m>
                <a:endParaRPr lang="fr-FR" dirty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3618" y="3133821"/>
                <a:ext cx="3065326" cy="9721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>
            <a:extLst>
              <a:ext uri="{FF2B5EF4-FFF2-40B4-BE49-F238E27FC236}">
                <a16:creationId xmlns:a16="http://schemas.microsoft.com/office/drawing/2014/main" id="{95EB6E57-69E9-2947-8A96-6AE2F9F56F80}"/>
              </a:ext>
            </a:extLst>
          </p:cNvPr>
          <p:cNvSpPr txBox="1"/>
          <p:nvPr/>
        </p:nvSpPr>
        <p:spPr>
          <a:xfrm>
            <a:off x="7996026" y="1430741"/>
            <a:ext cx="92212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err="1"/>
              <a:t>Matter</a:t>
            </a:r>
            <a:endParaRPr lang="fr-FR" sz="16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8F5616E-4F02-9940-8392-5967A653411E}"/>
              </a:ext>
            </a:extLst>
          </p:cNvPr>
          <p:cNvSpPr txBox="1"/>
          <p:nvPr/>
        </p:nvSpPr>
        <p:spPr>
          <a:xfrm>
            <a:off x="7035833" y="1806985"/>
            <a:ext cx="10174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/>
              <a:t>Element</a:t>
            </a:r>
            <a:endParaRPr lang="fr-FR" sz="14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E41B09E-80E6-0B47-AA4D-1E6CB0E1E94B}"/>
              </a:ext>
            </a:extLst>
          </p:cNvPr>
          <p:cNvSpPr txBox="1"/>
          <p:nvPr/>
        </p:nvSpPr>
        <p:spPr>
          <a:xfrm>
            <a:off x="8152025" y="1806985"/>
            <a:ext cx="181824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/>
              <a:t>Temperature</a:t>
            </a:r>
            <a:r>
              <a:rPr lang="fr-FR" sz="1400" dirty="0"/>
              <a:t> [K]</a:t>
            </a:r>
          </a:p>
        </p:txBody>
      </p:sp>
    </p:spTree>
    <p:extLst>
      <p:ext uri="{BB962C8B-B14F-4D97-AF65-F5344CB8AC3E}">
        <p14:creationId xmlns:p14="http://schemas.microsoft.com/office/powerpoint/2010/main" val="363463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 animBg="1"/>
      <p:bldP spid="4" grpId="0"/>
      <p:bldP spid="9" grpId="0"/>
      <p:bldP spid="14" grpId="0"/>
      <p:bldP spid="15" grpId="0"/>
      <p:bldP spid="17" grpId="0"/>
      <p:bldP spid="5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Autofit/>
          </a:bodyPr>
          <a:lstStyle/>
          <a:p>
            <a:r>
              <a:rPr lang="fr-FR" sz="2400" dirty="0" err="1"/>
              <a:t>Magnetic</a:t>
            </a:r>
            <a:r>
              <a:rPr lang="fr-FR" sz="2400" dirty="0"/>
              <a:t> </a:t>
            </a:r>
            <a:r>
              <a:rPr lang="fr-FR" sz="2400" dirty="0" err="1"/>
              <a:t>field</a:t>
            </a:r>
            <a:r>
              <a:rPr lang="fr-FR" sz="2400" dirty="0"/>
              <a:t> and </a:t>
            </a:r>
            <a:r>
              <a:rPr lang="fr-FR" sz="2400" dirty="0" err="1"/>
              <a:t>grad</a:t>
            </a:r>
            <a:r>
              <a:rPr lang="fr-FR" sz="2400" dirty="0"/>
              <a:t>(B²) on a </a:t>
            </a:r>
            <a:r>
              <a:rPr lang="fr-FR" sz="2400" dirty="0" err="1"/>
              <a:t>solenoid</a:t>
            </a:r>
            <a:r>
              <a:rPr lang="fr-FR" sz="2400" dirty="0"/>
              <a:t> axis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326524" y="5036809"/>
            <a:ext cx="2396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Magnetic</a:t>
            </a:r>
            <a:r>
              <a:rPr lang="fr-FR" sz="1400" i="1" dirty="0"/>
              <a:t> </a:t>
            </a:r>
            <a:r>
              <a:rPr lang="fr-FR" sz="1400" i="1" dirty="0" err="1"/>
              <a:t>field</a:t>
            </a:r>
            <a:r>
              <a:rPr lang="fr-FR" sz="1400" i="1" dirty="0"/>
              <a:t> on the </a:t>
            </a:r>
            <a:r>
              <a:rPr lang="fr-FR" sz="1400" i="1" dirty="0" err="1"/>
              <a:t>solenoid</a:t>
            </a:r>
            <a:r>
              <a:rPr lang="fr-FR" sz="1400" i="1" dirty="0"/>
              <a:t> axis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8825081" y="5036809"/>
            <a:ext cx="217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Magnetic</a:t>
            </a:r>
            <a:r>
              <a:rPr lang="fr-FR" sz="1400" i="1" dirty="0"/>
              <a:t> gradient on the </a:t>
            </a:r>
            <a:r>
              <a:rPr lang="fr-FR" sz="1400" i="1" dirty="0" err="1"/>
              <a:t>solenoid</a:t>
            </a:r>
            <a:r>
              <a:rPr lang="fr-FR" sz="1400" i="1" dirty="0"/>
              <a:t> axis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999589" y="501264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Solenoid</a:t>
            </a:r>
            <a:r>
              <a:rPr lang="fr-FR" sz="1400" i="1" dirty="0"/>
              <a:t> </a:t>
            </a:r>
            <a:r>
              <a:rPr lang="fr-FR" sz="1400" i="1" dirty="0" err="1"/>
              <a:t>geometry</a:t>
            </a:r>
            <a:endParaRPr lang="fr-FR" sz="1400" i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5" t="25101" r="8737" b="19587"/>
          <a:stretch/>
        </p:blipFill>
        <p:spPr>
          <a:xfrm>
            <a:off x="731838" y="1540262"/>
            <a:ext cx="10453108" cy="345165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778001" y="2327274"/>
            <a:ext cx="533400" cy="1314000"/>
          </a:xfrm>
          <a:prstGeom prst="rect">
            <a:avLst/>
          </a:prstGeom>
          <a:solidFill>
            <a:srgbClr val="FFFEE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6" name="Connecteur droit 15"/>
          <p:cNvCxnSpPr/>
          <p:nvPr/>
        </p:nvCxnSpPr>
        <p:spPr>
          <a:xfrm>
            <a:off x="1778001" y="2327274"/>
            <a:ext cx="533400" cy="131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778001" y="2327274"/>
            <a:ext cx="533400" cy="131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e 24"/>
          <p:cNvGrpSpPr/>
          <p:nvPr/>
        </p:nvGrpSpPr>
        <p:grpSpPr>
          <a:xfrm>
            <a:off x="3409951" y="2320581"/>
            <a:ext cx="533400" cy="1314000"/>
            <a:chOff x="3409951" y="2320581"/>
            <a:chExt cx="533400" cy="1314000"/>
          </a:xfrm>
        </p:grpSpPr>
        <p:sp>
          <p:nvSpPr>
            <p:cNvPr id="22" name="Rectangle 21"/>
            <p:cNvSpPr/>
            <p:nvPr/>
          </p:nvSpPr>
          <p:spPr>
            <a:xfrm>
              <a:off x="3409951" y="2320581"/>
              <a:ext cx="533400" cy="1314000"/>
            </a:xfrm>
            <a:prstGeom prst="rect">
              <a:avLst/>
            </a:prstGeom>
            <a:solidFill>
              <a:srgbClr val="FFFEE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23" name="Connecteur droit 22"/>
            <p:cNvCxnSpPr/>
            <p:nvPr/>
          </p:nvCxnSpPr>
          <p:spPr>
            <a:xfrm>
              <a:off x="3409951" y="232058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/>
            <p:cNvCxnSpPr/>
            <p:nvPr/>
          </p:nvCxnSpPr>
          <p:spPr>
            <a:xfrm flipH="1">
              <a:off x="3409951" y="232058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" name="Connecteur droit 26"/>
          <p:cNvCxnSpPr/>
          <p:nvPr/>
        </p:nvCxnSpPr>
        <p:spPr>
          <a:xfrm>
            <a:off x="2857500" y="1661160"/>
            <a:ext cx="0" cy="261366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5013960" y="1661160"/>
            <a:ext cx="0" cy="261366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8479575" y="1673035"/>
            <a:ext cx="0" cy="2613660"/>
          </a:xfrm>
          <a:prstGeom prst="line">
            <a:avLst/>
          </a:prstGeom>
          <a:ln w="19050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Étoile à 5 branches 29"/>
          <p:cNvSpPr/>
          <p:nvPr/>
        </p:nvSpPr>
        <p:spPr>
          <a:xfrm>
            <a:off x="2753947" y="2857224"/>
            <a:ext cx="216000" cy="216000"/>
          </a:xfrm>
          <a:prstGeom prst="star5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31" name="Connecteur droit 30"/>
          <p:cNvCxnSpPr/>
          <p:nvPr/>
        </p:nvCxnSpPr>
        <p:spPr>
          <a:xfrm flipH="1">
            <a:off x="2869096" y="2977581"/>
            <a:ext cx="8208000" cy="0"/>
          </a:xfrm>
          <a:prstGeom prst="line">
            <a:avLst/>
          </a:prstGeom>
          <a:ln w="19050">
            <a:solidFill>
              <a:srgbClr val="E5001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E5FFB8D7-8E79-A846-8EC0-596D7764A843}"/>
              </a:ext>
            </a:extLst>
          </p:cNvPr>
          <p:cNvSpPr txBox="1"/>
          <p:nvPr/>
        </p:nvSpPr>
        <p:spPr>
          <a:xfrm>
            <a:off x="2117554" y="4610009"/>
            <a:ext cx="14798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Radius [mm]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6B33C0-E4B3-6D41-A3DC-304F5F512ED7}"/>
              </a:ext>
            </a:extLst>
          </p:cNvPr>
          <p:cNvSpPr/>
          <p:nvPr/>
        </p:nvSpPr>
        <p:spPr>
          <a:xfrm rot="16200000">
            <a:off x="-289003" y="2664736"/>
            <a:ext cx="235273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dirty="0"/>
              <a:t>Axial position [mm]</a:t>
            </a:r>
          </a:p>
        </p:txBody>
      </p:sp>
    </p:spTree>
    <p:extLst>
      <p:ext uri="{BB962C8B-B14F-4D97-AF65-F5344CB8AC3E}">
        <p14:creationId xmlns:p14="http://schemas.microsoft.com/office/powerpoint/2010/main" val="350524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Autofit/>
          </a:bodyPr>
          <a:lstStyle/>
          <a:p>
            <a:r>
              <a:rPr lang="fr-FR" sz="2400" dirty="0" err="1"/>
              <a:t>Magnetic</a:t>
            </a:r>
            <a:r>
              <a:rPr lang="fr-FR" sz="2400" dirty="0"/>
              <a:t> forces on a </a:t>
            </a:r>
            <a:r>
              <a:rPr lang="fr-FR" sz="2400" dirty="0" err="1"/>
              <a:t>solenoid</a:t>
            </a:r>
            <a:r>
              <a:rPr lang="fr-FR" sz="2400" dirty="0"/>
              <a:t> axis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92"/>
          <a:stretch/>
        </p:blipFill>
        <p:spPr>
          <a:xfrm>
            <a:off x="4873072" y="1266823"/>
            <a:ext cx="6286393" cy="3168000"/>
          </a:xfrm>
          <a:prstGeom prst="rect">
            <a:avLst/>
          </a:prstGeom>
        </p:spPr>
      </p:pic>
      <p:sp>
        <p:nvSpPr>
          <p:cNvPr id="1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319" y="2442841"/>
            <a:ext cx="3488318" cy="1051619"/>
          </a:xfrm>
        </p:spPr>
        <p:txBody>
          <a:bodyPr>
            <a:normAutofit/>
          </a:bodyPr>
          <a:lstStyle/>
          <a:p>
            <a:r>
              <a:rPr lang="fr-FR" dirty="0"/>
              <a:t>In the </a:t>
            </a:r>
            <a:r>
              <a:rPr lang="fr-FR" dirty="0" err="1"/>
              <a:t>upper</a:t>
            </a:r>
            <a:r>
              <a:rPr lang="fr-FR" dirty="0"/>
              <a:t> part, vertical </a:t>
            </a:r>
            <a:r>
              <a:rPr lang="fr-FR" dirty="0" err="1"/>
              <a:t>magnetic</a:t>
            </a:r>
            <a:r>
              <a:rPr lang="fr-FR" dirty="0"/>
              <a:t> forces oppose </a:t>
            </a:r>
            <a:r>
              <a:rPr lang="fr-FR" dirty="0" err="1"/>
              <a:t>gravity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5534025" y="1543050"/>
            <a:ext cx="1057275" cy="110490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17" name="Connecteur droit 16"/>
          <p:cNvCxnSpPr>
            <a:stCxn id="14" idx="3"/>
          </p:cNvCxnSpPr>
          <p:nvPr/>
        </p:nvCxnSpPr>
        <p:spPr>
          <a:xfrm flipH="1">
            <a:off x="4283776" y="2486141"/>
            <a:ext cx="1405083" cy="621015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4283775" y="2567773"/>
            <a:ext cx="143" cy="94567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/>
          <p:nvPr/>
        </p:nvSpPr>
        <p:spPr>
          <a:xfrm>
            <a:off x="6529198" y="2511161"/>
            <a:ext cx="144000" cy="144000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cxnSp>
        <p:nvCxnSpPr>
          <p:cNvPr id="28" name="Connecteur droit 27"/>
          <p:cNvCxnSpPr>
            <a:stCxn id="13" idx="3"/>
          </p:cNvCxnSpPr>
          <p:nvPr/>
        </p:nvCxnSpPr>
        <p:spPr>
          <a:xfrm flipH="1">
            <a:off x="5122373" y="2634073"/>
            <a:ext cx="1427913" cy="14411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>
            <a:off x="4296174" y="4066084"/>
            <a:ext cx="826199" cy="15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>
            <a:off x="4290743" y="3736944"/>
            <a:ext cx="143" cy="94567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ZoneTexte 34"/>
              <p:cNvSpPr txBox="1"/>
              <p:nvPr/>
            </p:nvSpPr>
            <p:spPr>
              <a:xfrm>
                <a:off x="1916638" y="3170004"/>
                <a:ext cx="109504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&lt;1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5" name="ZoneTexte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638" y="3170004"/>
                <a:ext cx="1095043" cy="369332"/>
              </a:xfrm>
              <a:prstGeom prst="rect">
                <a:avLst/>
              </a:prstGeom>
              <a:blipFill>
                <a:blip r:embed="rId3"/>
                <a:stretch>
                  <a:fillRect l="-4598" r="-4598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20000" y="3662607"/>
            <a:ext cx="3488318" cy="68228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At the center of the </a:t>
            </a:r>
            <a:r>
              <a:rPr lang="fr-FR" dirty="0" err="1"/>
              <a:t>magnet</a:t>
            </a:r>
            <a:r>
              <a:rPr lang="fr-FR" dirty="0"/>
              <a:t>, </a:t>
            </a:r>
            <a:r>
              <a:rPr lang="fr-FR" dirty="0" err="1"/>
              <a:t>magnetic</a:t>
            </a:r>
            <a:r>
              <a:rPr lang="fr-FR" dirty="0"/>
              <a:t> forces are </a:t>
            </a:r>
            <a:r>
              <a:rPr lang="fr-FR" dirty="0" err="1"/>
              <a:t>zero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ZoneTexte 38"/>
              <p:cNvSpPr txBox="1"/>
              <p:nvPr/>
            </p:nvSpPr>
            <p:spPr>
              <a:xfrm>
                <a:off x="1914879" y="4372121"/>
                <a:ext cx="109344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9" name="ZoneTexte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4879" y="4372121"/>
                <a:ext cx="1093441" cy="369332"/>
              </a:xfrm>
              <a:prstGeom prst="rect">
                <a:avLst/>
              </a:prstGeom>
              <a:blipFill>
                <a:blip r:embed="rId4"/>
                <a:stretch>
                  <a:fillRect l="-4598" r="-4598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e 62"/>
          <p:cNvGrpSpPr/>
          <p:nvPr/>
        </p:nvGrpSpPr>
        <p:grpSpPr>
          <a:xfrm>
            <a:off x="4289866" y="2507324"/>
            <a:ext cx="3358709" cy="3376984"/>
            <a:chOff x="4289866" y="2507324"/>
            <a:chExt cx="3358709" cy="3376984"/>
          </a:xfrm>
        </p:grpSpPr>
        <p:sp>
          <p:nvSpPr>
            <p:cNvPr id="15" name="Ellipse 14"/>
            <p:cNvSpPr/>
            <p:nvPr/>
          </p:nvSpPr>
          <p:spPr>
            <a:xfrm>
              <a:off x="6591300" y="2507324"/>
              <a:ext cx="1057275" cy="1104900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41" name="Connecteur droit 40"/>
            <p:cNvCxnSpPr>
              <a:stCxn id="15" idx="2"/>
            </p:cNvCxnSpPr>
            <p:nvPr/>
          </p:nvCxnSpPr>
          <p:spPr>
            <a:xfrm flipH="1">
              <a:off x="4623956" y="3059774"/>
              <a:ext cx="1967344" cy="212046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>
              <a:off x="4290727" y="5180240"/>
              <a:ext cx="333229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 flipH="1">
              <a:off x="4289866" y="4938638"/>
              <a:ext cx="143" cy="94567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20000" y="4885664"/>
            <a:ext cx="3500155" cy="105161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In the </a:t>
            </a:r>
            <a:r>
              <a:rPr lang="fr-FR" dirty="0" err="1"/>
              <a:t>lower</a:t>
            </a:r>
            <a:r>
              <a:rPr lang="fr-FR" dirty="0"/>
              <a:t> part, vertical </a:t>
            </a:r>
            <a:r>
              <a:rPr lang="fr-FR" dirty="0" err="1"/>
              <a:t>magnetic</a:t>
            </a:r>
            <a:r>
              <a:rPr lang="fr-FR" dirty="0"/>
              <a:t> forces are </a:t>
            </a:r>
            <a:r>
              <a:rPr lang="fr-FR" dirty="0" err="1"/>
              <a:t>added</a:t>
            </a:r>
            <a:r>
              <a:rPr lang="fr-FR" dirty="0"/>
              <a:t> to </a:t>
            </a:r>
            <a:r>
              <a:rPr lang="fr-FR" dirty="0" err="1"/>
              <a:t>gravity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ZoneTexte 49"/>
              <p:cNvSpPr txBox="1"/>
              <p:nvPr/>
            </p:nvSpPr>
            <p:spPr>
              <a:xfrm>
                <a:off x="1914879" y="5653025"/>
                <a:ext cx="109504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g</m:t>
                          </m:r>
                        </m:e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&gt;1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</a:rPr>
                        <m:t>g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50" name="ZoneTexte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4879" y="5653025"/>
                <a:ext cx="1095043" cy="369332"/>
              </a:xfrm>
              <a:prstGeom prst="rect">
                <a:avLst/>
              </a:prstGeom>
              <a:blipFill>
                <a:blip r:embed="rId5"/>
                <a:stretch>
                  <a:fillRect l="-4598" r="-4598" b="-2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720000" y="1260001"/>
            <a:ext cx="5229015" cy="364722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For a </a:t>
            </a:r>
            <a:r>
              <a:rPr lang="fr-FR" u="sng" dirty="0" err="1"/>
              <a:t>diamagnetic</a:t>
            </a:r>
            <a:r>
              <a:rPr lang="fr-FR" dirty="0"/>
              <a:t> </a:t>
            </a:r>
            <a:r>
              <a:rPr lang="fr-FR" dirty="0" err="1"/>
              <a:t>fluid</a:t>
            </a:r>
            <a:r>
              <a:rPr lang="fr-FR" dirty="0"/>
              <a:t>:</a:t>
            </a:r>
          </a:p>
        </p:txBody>
      </p:sp>
      <p:cxnSp>
        <p:nvCxnSpPr>
          <p:cNvPr id="57" name="Connecteur droit avec flèche 56"/>
          <p:cNvCxnSpPr/>
          <p:nvPr/>
        </p:nvCxnSpPr>
        <p:spPr>
          <a:xfrm>
            <a:off x="6068250" y="5923105"/>
            <a:ext cx="62465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962985" y="5580092"/>
            <a:ext cx="4730087" cy="8028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Diamagnetic</a:t>
            </a:r>
            <a:r>
              <a:rPr lang="fr-FR" dirty="0"/>
              <a:t> </a:t>
            </a:r>
            <a:r>
              <a:rPr lang="fr-FR" dirty="0" err="1"/>
              <a:t>levitation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only</a:t>
            </a:r>
            <a:r>
              <a:rPr lang="fr-FR" dirty="0"/>
              <a:t> possible in the </a:t>
            </a:r>
            <a:r>
              <a:rPr lang="fr-FR" dirty="0" err="1"/>
              <a:t>upper</a:t>
            </a:r>
            <a:r>
              <a:rPr lang="fr-FR" dirty="0"/>
              <a:t> section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/>
              <p:cNvSpPr txBox="1"/>
              <p:nvPr/>
            </p:nvSpPr>
            <p:spPr>
              <a:xfrm>
                <a:off x="7476543" y="4969677"/>
                <a:ext cx="3035508" cy="5690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m:rPr>
                                <m:sty m:val="p"/>
                              </m:rPr>
                              <a:rPr lang="fr-FR" sz="2400" b="0" i="0" smtClean="0">
                                <a:latin typeface="Cambria Math" panose="02040503050406030204" pitchFamily="18" charset="0"/>
                              </a:rPr>
                              <m:t>g</m:t>
                            </m:r>
                          </m:sub>
                        </m:sSub>
                      </m:e>
                    </m:acc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𝜒</m:t>
                        </m:r>
                      </m:den>
                    </m:f>
                    <m:acc>
                      <m:accPr>
                        <m:chr m:val="⃗"/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</m:acc>
                  </m:oMath>
                </a14:m>
                <a:r>
                  <a:rPr lang="fr-FR" sz="2400" dirty="0"/>
                  <a:t> </a:t>
                </a:r>
                <a:r>
                  <a:rPr lang="fr-FR" dirty="0"/>
                  <a:t>with</a:t>
                </a:r>
                <a:r>
                  <a:rPr lang="fr-FR" sz="2400" dirty="0"/>
                  <a:t> </a:t>
                </a:r>
                <a:r>
                  <a:rPr lang="el-GR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χ</a:t>
                </a:r>
                <a:r>
                  <a:rPr lang="fr-FR" sz="2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&lt;0</a:t>
                </a:r>
                <a:endParaRPr lang="fr-FR" sz="2400" dirty="0"/>
              </a:p>
            </p:txBody>
          </p:sp>
        </mc:Choice>
        <mc:Fallback xmlns=""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543" y="4969677"/>
                <a:ext cx="3035508" cy="569067"/>
              </a:xfrm>
              <a:prstGeom prst="rect">
                <a:avLst/>
              </a:prstGeom>
              <a:blipFill>
                <a:blip r:embed="rId6"/>
                <a:stretch>
                  <a:fillRect l="-3333" r="-417" b="-152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/>
              <p:cNvSpPr txBox="1"/>
              <p:nvPr/>
            </p:nvSpPr>
            <p:spPr>
              <a:xfrm>
                <a:off x="1550327" y="1683600"/>
                <a:ext cx="1851340" cy="6951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fr-F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𝑚𝑎𝑔</m:t>
                              </m:r>
                            </m:sub>
                          </m:sSub>
                        </m:e>
                      </m:acc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𝜒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acc>
                        <m:accPr>
                          <m:chr m:val="⃗"/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2" name="ZoneText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0327" y="1683600"/>
                <a:ext cx="1851340" cy="69512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3145345" y="1137889"/>
            <a:ext cx="11453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sz="2400" dirty="0">
                <a:latin typeface="Calibri" panose="020F0502020204030204" pitchFamily="34" charset="0"/>
                <a:cs typeface="Calibri" panose="020F0502020204030204" pitchFamily="34" charset="0"/>
              </a:rPr>
              <a:t>χ</a:t>
            </a: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&lt;0</a:t>
            </a:r>
            <a:endParaRPr lang="fr-FR" sz="2400" dirty="0"/>
          </a:p>
          <a:p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8834436" y="1971348"/>
            <a:ext cx="495302" cy="1220148"/>
            <a:chOff x="8848725" y="1998161"/>
            <a:chExt cx="533400" cy="1314000"/>
          </a:xfrm>
        </p:grpSpPr>
        <p:sp>
          <p:nvSpPr>
            <p:cNvPr id="33" name="Rectangle 32"/>
            <p:cNvSpPr/>
            <p:nvPr/>
          </p:nvSpPr>
          <p:spPr>
            <a:xfrm>
              <a:off x="8848725" y="1998161"/>
              <a:ext cx="533400" cy="1314000"/>
            </a:xfrm>
            <a:prstGeom prst="rect">
              <a:avLst/>
            </a:prstGeom>
            <a:solidFill>
              <a:srgbClr val="FFFEE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36" name="Connecteur droit 35"/>
            <p:cNvCxnSpPr/>
            <p:nvPr/>
          </p:nvCxnSpPr>
          <p:spPr>
            <a:xfrm>
              <a:off x="8848725" y="199816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flipH="1">
              <a:off x="8848725" y="199816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 39"/>
          <p:cNvGrpSpPr/>
          <p:nvPr/>
        </p:nvGrpSpPr>
        <p:grpSpPr>
          <a:xfrm>
            <a:off x="10375897" y="1971606"/>
            <a:ext cx="495302" cy="1220148"/>
            <a:chOff x="8848725" y="1998161"/>
            <a:chExt cx="533400" cy="1314000"/>
          </a:xfrm>
        </p:grpSpPr>
        <p:sp>
          <p:nvSpPr>
            <p:cNvPr id="45" name="Rectangle 44"/>
            <p:cNvSpPr/>
            <p:nvPr/>
          </p:nvSpPr>
          <p:spPr>
            <a:xfrm>
              <a:off x="8848725" y="1998161"/>
              <a:ext cx="533400" cy="1314000"/>
            </a:xfrm>
            <a:prstGeom prst="rect">
              <a:avLst/>
            </a:prstGeom>
            <a:solidFill>
              <a:srgbClr val="FFFEE4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cxnSp>
          <p:nvCxnSpPr>
            <p:cNvPr id="47" name="Connecteur droit 46"/>
            <p:cNvCxnSpPr/>
            <p:nvPr/>
          </p:nvCxnSpPr>
          <p:spPr>
            <a:xfrm>
              <a:off x="8848725" y="199816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 flipH="1">
              <a:off x="8848725" y="1998161"/>
              <a:ext cx="533400" cy="131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ZoneTexte 50">
            <a:extLst>
              <a:ext uri="{FF2B5EF4-FFF2-40B4-BE49-F238E27FC236}">
                <a16:creationId xmlns:a16="http://schemas.microsoft.com/office/drawing/2014/main" id="{55C907B0-6856-0E49-AD62-374ABC622046}"/>
              </a:ext>
            </a:extLst>
          </p:cNvPr>
          <p:cNvSpPr txBox="1"/>
          <p:nvPr/>
        </p:nvSpPr>
        <p:spPr>
          <a:xfrm>
            <a:off x="5605773" y="4410440"/>
            <a:ext cx="217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/>
              <a:t>Magnetic</a:t>
            </a:r>
            <a:r>
              <a:rPr lang="fr-FR" sz="1400" i="1" dirty="0"/>
              <a:t> gradient on the </a:t>
            </a:r>
            <a:r>
              <a:rPr lang="fr-FR" sz="1400" i="1" dirty="0" err="1"/>
              <a:t>solenoid</a:t>
            </a:r>
            <a:r>
              <a:rPr lang="fr-FR" sz="1400" i="1" dirty="0"/>
              <a:t> axis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5DE7E5E-AD8F-4945-BD31-F5CA6C45FBD4}"/>
              </a:ext>
            </a:extLst>
          </p:cNvPr>
          <p:cNvSpPr txBox="1"/>
          <p:nvPr/>
        </p:nvSpPr>
        <p:spPr>
          <a:xfrm>
            <a:off x="8965538" y="4394472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err="1"/>
              <a:t>Solenoid</a:t>
            </a:r>
            <a:r>
              <a:rPr lang="fr-FR" sz="1400" i="1" dirty="0"/>
              <a:t> </a:t>
            </a:r>
            <a:r>
              <a:rPr lang="fr-FR" sz="1400" i="1" dirty="0" err="1"/>
              <a:t>geometry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52485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7" grpId="0"/>
      <p:bldP spid="39" grpId="0"/>
      <p:bldP spid="49" grpId="0"/>
      <p:bldP spid="50" grpId="0"/>
      <p:bldP spid="5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771900" y="2171700"/>
            <a:ext cx="7921172" cy="2390775"/>
          </a:xfrm>
        </p:spPr>
        <p:txBody>
          <a:bodyPr/>
          <a:lstStyle/>
          <a:p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studies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46381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5537076" cy="3780000"/>
          </a:xfrm>
          <a:prstGeom prst="rect">
            <a:avLst/>
          </a:prstGeom>
        </p:spPr>
      </p:pic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30/11/2023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636877"/>
          </a:xfrm>
        </p:spPr>
        <p:txBody>
          <a:bodyPr>
            <a:normAutofit/>
          </a:bodyPr>
          <a:lstStyle/>
          <a:p>
            <a:r>
              <a:rPr lang="fr-FR" sz="2400" dirty="0" err="1"/>
              <a:t>Experimental</a:t>
            </a:r>
            <a:r>
              <a:rPr lang="fr-FR" sz="2400" dirty="0"/>
              <a:t> goal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7447847" cy="378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7447847" cy="378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7447847" cy="378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7447847" cy="378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52" y="2122316"/>
            <a:ext cx="7447847" cy="3780000"/>
          </a:xfrm>
          <a:prstGeom prst="rect">
            <a:avLst/>
          </a:prstGeom>
        </p:spPr>
      </p:pic>
      <p:sp>
        <p:nvSpPr>
          <p:cNvPr id="1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80000"/>
            <a:ext cx="7321700" cy="173390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Nukiyama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curve</a:t>
            </a:r>
            <a:r>
              <a:rPr lang="fr-FR" dirty="0">
                <a:sym typeface="Wingdings" panose="05000000000000000000" pitchFamily="2" charset="2"/>
              </a:rPr>
              <a:t>: </a:t>
            </a:r>
            <a:r>
              <a:rPr lang="fr-FR" dirty="0" err="1">
                <a:sym typeface="Wingdings" panose="05000000000000000000" pitchFamily="2" charset="2"/>
              </a:rPr>
              <a:t>relationship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between</a:t>
            </a:r>
            <a:r>
              <a:rPr lang="fr-FR" dirty="0">
                <a:sym typeface="Wingdings" panose="05000000000000000000" pitchFamily="2" charset="2"/>
              </a:rPr>
              <a:t> flux </a:t>
            </a:r>
            <a:r>
              <a:rPr lang="fr-FR" dirty="0" err="1">
                <a:sym typeface="Wingdings" panose="05000000000000000000" pitchFamily="2" charset="2"/>
              </a:rPr>
              <a:t>dissipated</a:t>
            </a:r>
            <a:r>
              <a:rPr lang="fr-FR" dirty="0">
                <a:sym typeface="Wingdings" panose="05000000000000000000" pitchFamily="2" charset="2"/>
              </a:rPr>
              <a:t> by a surface in a </a:t>
            </a:r>
            <a:r>
              <a:rPr lang="fr-FR" dirty="0" err="1">
                <a:sym typeface="Wingdings" panose="05000000000000000000" pitchFamily="2" charset="2"/>
              </a:rPr>
              <a:t>liquid</a:t>
            </a:r>
            <a:r>
              <a:rPr lang="fr-FR" dirty="0">
                <a:sym typeface="Wingdings" panose="05000000000000000000" pitchFamily="2" charset="2"/>
              </a:rPr>
              <a:t> bath and the </a:t>
            </a:r>
            <a:r>
              <a:rPr lang="fr-FR" dirty="0" err="1">
                <a:sym typeface="Wingdings" panose="05000000000000000000" pitchFamily="2" charset="2"/>
              </a:rPr>
              <a:t>temperature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rise</a:t>
            </a:r>
            <a:r>
              <a:rPr lang="fr-FR" dirty="0">
                <a:sym typeface="Wingdings" panose="05000000000000000000" pitchFamily="2" charset="2"/>
              </a:rPr>
              <a:t> of the surface [1]</a:t>
            </a: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8673849" y="950913"/>
            <a:ext cx="2211565" cy="3371304"/>
            <a:chOff x="8924160" y="1125450"/>
            <a:chExt cx="2211565" cy="3371304"/>
          </a:xfrm>
        </p:grpSpPr>
        <p:grpSp>
          <p:nvGrpSpPr>
            <p:cNvPr id="19" name="Groupe 18"/>
            <p:cNvGrpSpPr/>
            <p:nvPr/>
          </p:nvGrpSpPr>
          <p:grpSpPr>
            <a:xfrm>
              <a:off x="8924160" y="1125451"/>
              <a:ext cx="2204946" cy="3371303"/>
              <a:chOff x="1023253" y="1315359"/>
              <a:chExt cx="845506" cy="1227943"/>
            </a:xfrm>
          </p:grpSpPr>
          <p:sp>
            <p:nvSpPr>
              <p:cNvPr id="27" name="AutoShape 28"/>
              <p:cNvSpPr>
                <a:spLocks noChangeArrowheads="1"/>
              </p:cNvSpPr>
              <p:nvPr/>
            </p:nvSpPr>
            <p:spPr bwMode="auto">
              <a:xfrm>
                <a:off x="1063989" y="1360605"/>
                <a:ext cx="769470" cy="1147972"/>
              </a:xfrm>
              <a:prstGeom prst="can">
                <a:avLst>
                  <a:gd name="adj" fmla="val 19164"/>
                </a:avLst>
              </a:prstGeom>
              <a:solidFill>
                <a:srgbClr val="DEF3F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8" name="AutoShape 166"/>
              <p:cNvSpPr>
                <a:spLocks noChangeArrowheads="1"/>
              </p:cNvSpPr>
              <p:nvPr/>
            </p:nvSpPr>
            <p:spPr bwMode="auto">
              <a:xfrm>
                <a:off x="1023253" y="1315359"/>
                <a:ext cx="845506" cy="1227943"/>
              </a:xfrm>
              <a:prstGeom prst="can">
                <a:avLst>
                  <a:gd name="adj" fmla="val 194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29" name="Oval 154"/>
              <p:cNvSpPr>
                <a:spLocks noChangeArrowheads="1"/>
              </p:cNvSpPr>
              <p:nvPr/>
            </p:nvSpPr>
            <p:spPr bwMode="auto">
              <a:xfrm>
                <a:off x="1063019" y="2352808"/>
                <a:ext cx="771353" cy="1588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30" name="Group 153"/>
              <p:cNvGrpSpPr>
                <a:grpSpLocks/>
              </p:cNvGrpSpPr>
              <p:nvPr/>
            </p:nvGrpSpPr>
            <p:grpSpPr bwMode="auto">
              <a:xfrm>
                <a:off x="1275806" y="1775522"/>
                <a:ext cx="336939" cy="609885"/>
                <a:chOff x="3107" y="2432"/>
                <a:chExt cx="590" cy="1044"/>
              </a:xfrm>
            </p:grpSpPr>
            <p:sp>
              <p:nvSpPr>
                <p:cNvPr id="36" name="AutoShape 145"/>
                <p:cNvSpPr>
                  <a:spLocks noChangeArrowheads="1"/>
                </p:cNvSpPr>
                <p:nvPr/>
              </p:nvSpPr>
              <p:spPr bwMode="auto">
                <a:xfrm>
                  <a:off x="3107" y="2478"/>
                  <a:ext cx="590" cy="998"/>
                </a:xfrm>
                <a:prstGeom prst="can">
                  <a:avLst>
                    <a:gd name="adj" fmla="val 26101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37" name="Oval 146"/>
                <p:cNvSpPr>
                  <a:spLocks noChangeArrowheads="1"/>
                </p:cNvSpPr>
                <p:nvPr/>
              </p:nvSpPr>
              <p:spPr bwMode="auto">
                <a:xfrm>
                  <a:off x="3289" y="2523"/>
                  <a:ext cx="226" cy="4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38" name="Arc 147"/>
                <p:cNvSpPr>
                  <a:spLocks/>
                </p:cNvSpPr>
                <p:nvPr/>
              </p:nvSpPr>
              <p:spPr bwMode="auto">
                <a:xfrm rot="-626166" flipH="1" flipV="1">
                  <a:off x="3136" y="2976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9" name="Arc 148"/>
                <p:cNvSpPr>
                  <a:spLocks/>
                </p:cNvSpPr>
                <p:nvPr/>
              </p:nvSpPr>
              <p:spPr bwMode="auto">
                <a:xfrm rot="-626166" flipH="1" flipV="1">
                  <a:off x="3143" y="2840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0" name="Arc 149"/>
                <p:cNvSpPr>
                  <a:spLocks/>
                </p:cNvSpPr>
                <p:nvPr/>
              </p:nvSpPr>
              <p:spPr bwMode="auto">
                <a:xfrm rot="-626166" flipH="1" flipV="1">
                  <a:off x="3153" y="2704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1" name="Arc 150"/>
                <p:cNvSpPr>
                  <a:spLocks/>
                </p:cNvSpPr>
                <p:nvPr/>
              </p:nvSpPr>
              <p:spPr bwMode="auto">
                <a:xfrm rot="-626166" flipH="1" flipV="1">
                  <a:off x="3153" y="2568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2" name="Arc 151"/>
                <p:cNvSpPr>
                  <a:spLocks/>
                </p:cNvSpPr>
                <p:nvPr/>
              </p:nvSpPr>
              <p:spPr bwMode="auto">
                <a:xfrm rot="-626166" flipH="1" flipV="1">
                  <a:off x="3153" y="2432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31" name="Forme libre 30"/>
              <p:cNvSpPr/>
              <p:nvPr/>
            </p:nvSpPr>
            <p:spPr>
              <a:xfrm>
                <a:off x="1085935" y="1524524"/>
                <a:ext cx="163601" cy="826682"/>
              </a:xfrm>
              <a:custGeom>
                <a:avLst/>
                <a:gdLst>
                  <a:gd name="connsiteX0" fmla="*/ 200190 w 208127"/>
                  <a:gd name="connsiteY0" fmla="*/ 579533 h 859639"/>
                  <a:gd name="connsiteX1" fmla="*/ 173202 w 208127"/>
                  <a:gd name="connsiteY1" fmla="*/ 798608 h 859639"/>
                  <a:gd name="connsiteX2" fmla="*/ 25565 w 208127"/>
                  <a:gd name="connsiteY2" fmla="*/ 801783 h 859639"/>
                  <a:gd name="connsiteX3" fmla="*/ 14452 w 208127"/>
                  <a:gd name="connsiteY3" fmla="*/ 128683 h 859639"/>
                  <a:gd name="connsiteX4" fmla="*/ 174790 w 208127"/>
                  <a:gd name="connsiteY4" fmla="*/ 27083 h 859639"/>
                  <a:gd name="connsiteX5" fmla="*/ 208127 w 208127"/>
                  <a:gd name="connsiteY5" fmla="*/ 462058 h 8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8127" h="859639">
                    <a:moveTo>
                      <a:pt x="200190" y="579533"/>
                    </a:moveTo>
                    <a:cubicBezTo>
                      <a:pt x="201248" y="670549"/>
                      <a:pt x="202306" y="761566"/>
                      <a:pt x="173202" y="798608"/>
                    </a:cubicBezTo>
                    <a:cubicBezTo>
                      <a:pt x="144098" y="835650"/>
                      <a:pt x="52023" y="913437"/>
                      <a:pt x="25565" y="801783"/>
                    </a:cubicBezTo>
                    <a:cubicBezTo>
                      <a:pt x="-893" y="690129"/>
                      <a:pt x="-10419" y="257800"/>
                      <a:pt x="14452" y="128683"/>
                    </a:cubicBezTo>
                    <a:cubicBezTo>
                      <a:pt x="39323" y="-434"/>
                      <a:pt x="142511" y="-28479"/>
                      <a:pt x="174790" y="27083"/>
                    </a:cubicBezTo>
                    <a:cubicBezTo>
                      <a:pt x="207069" y="82645"/>
                      <a:pt x="204423" y="391150"/>
                      <a:pt x="208127" y="462058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triangle" w="sm" len="sm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" name="Forme libre 31"/>
              <p:cNvSpPr/>
              <p:nvPr/>
            </p:nvSpPr>
            <p:spPr>
              <a:xfrm>
                <a:off x="1101163" y="1556960"/>
                <a:ext cx="125270" cy="768828"/>
              </a:xfrm>
              <a:custGeom>
                <a:avLst/>
                <a:gdLst>
                  <a:gd name="connsiteX0" fmla="*/ 200190 w 208127"/>
                  <a:gd name="connsiteY0" fmla="*/ 579533 h 859639"/>
                  <a:gd name="connsiteX1" fmla="*/ 173202 w 208127"/>
                  <a:gd name="connsiteY1" fmla="*/ 798608 h 859639"/>
                  <a:gd name="connsiteX2" fmla="*/ 25565 w 208127"/>
                  <a:gd name="connsiteY2" fmla="*/ 801783 h 859639"/>
                  <a:gd name="connsiteX3" fmla="*/ 14452 w 208127"/>
                  <a:gd name="connsiteY3" fmla="*/ 128683 h 859639"/>
                  <a:gd name="connsiteX4" fmla="*/ 174790 w 208127"/>
                  <a:gd name="connsiteY4" fmla="*/ 27083 h 859639"/>
                  <a:gd name="connsiteX5" fmla="*/ 208127 w 208127"/>
                  <a:gd name="connsiteY5" fmla="*/ 462058 h 8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8127" h="859639">
                    <a:moveTo>
                      <a:pt x="200190" y="579533"/>
                    </a:moveTo>
                    <a:cubicBezTo>
                      <a:pt x="201248" y="670549"/>
                      <a:pt x="202306" y="761566"/>
                      <a:pt x="173202" y="798608"/>
                    </a:cubicBezTo>
                    <a:cubicBezTo>
                      <a:pt x="144098" y="835650"/>
                      <a:pt x="52023" y="913437"/>
                      <a:pt x="25565" y="801783"/>
                    </a:cubicBezTo>
                    <a:cubicBezTo>
                      <a:pt x="-893" y="690129"/>
                      <a:pt x="-10419" y="257800"/>
                      <a:pt x="14452" y="128683"/>
                    </a:cubicBezTo>
                    <a:cubicBezTo>
                      <a:pt x="39323" y="-434"/>
                      <a:pt x="142511" y="-28479"/>
                      <a:pt x="174790" y="27083"/>
                    </a:cubicBezTo>
                    <a:cubicBezTo>
                      <a:pt x="207069" y="82645"/>
                      <a:pt x="204423" y="391150"/>
                      <a:pt x="208127" y="462058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triangle" w="sm" len="sm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Forme libre 32"/>
              <p:cNvSpPr/>
              <p:nvPr/>
            </p:nvSpPr>
            <p:spPr>
              <a:xfrm>
                <a:off x="1130032" y="1599557"/>
                <a:ext cx="72397" cy="684227"/>
              </a:xfrm>
              <a:custGeom>
                <a:avLst/>
                <a:gdLst>
                  <a:gd name="connsiteX0" fmla="*/ 200190 w 208127"/>
                  <a:gd name="connsiteY0" fmla="*/ 579533 h 859639"/>
                  <a:gd name="connsiteX1" fmla="*/ 173202 w 208127"/>
                  <a:gd name="connsiteY1" fmla="*/ 798608 h 859639"/>
                  <a:gd name="connsiteX2" fmla="*/ 25565 w 208127"/>
                  <a:gd name="connsiteY2" fmla="*/ 801783 h 859639"/>
                  <a:gd name="connsiteX3" fmla="*/ 14452 w 208127"/>
                  <a:gd name="connsiteY3" fmla="*/ 128683 h 859639"/>
                  <a:gd name="connsiteX4" fmla="*/ 174790 w 208127"/>
                  <a:gd name="connsiteY4" fmla="*/ 27083 h 859639"/>
                  <a:gd name="connsiteX5" fmla="*/ 208127 w 208127"/>
                  <a:gd name="connsiteY5" fmla="*/ 462058 h 8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8127" h="859639">
                    <a:moveTo>
                      <a:pt x="200190" y="579533"/>
                    </a:moveTo>
                    <a:cubicBezTo>
                      <a:pt x="201248" y="670549"/>
                      <a:pt x="202306" y="761566"/>
                      <a:pt x="173202" y="798608"/>
                    </a:cubicBezTo>
                    <a:cubicBezTo>
                      <a:pt x="144098" y="835650"/>
                      <a:pt x="52023" y="913437"/>
                      <a:pt x="25565" y="801783"/>
                    </a:cubicBezTo>
                    <a:cubicBezTo>
                      <a:pt x="-893" y="690129"/>
                      <a:pt x="-10419" y="257800"/>
                      <a:pt x="14452" y="128683"/>
                    </a:cubicBezTo>
                    <a:cubicBezTo>
                      <a:pt x="39323" y="-434"/>
                      <a:pt x="142511" y="-28479"/>
                      <a:pt x="174790" y="27083"/>
                    </a:cubicBezTo>
                    <a:cubicBezTo>
                      <a:pt x="207069" y="82645"/>
                      <a:pt x="204423" y="391150"/>
                      <a:pt x="208127" y="462058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headEnd type="none" w="sm" len="sm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AutoShape 163"/>
              <p:cNvSpPr>
                <a:spLocks noChangeArrowheads="1"/>
              </p:cNvSpPr>
              <p:nvPr/>
            </p:nvSpPr>
            <p:spPr bwMode="auto">
              <a:xfrm>
                <a:off x="1327203" y="1378527"/>
                <a:ext cx="26270" cy="466511"/>
              </a:xfrm>
              <a:prstGeom prst="cube">
                <a:avLst>
                  <a:gd name="adj" fmla="val 25000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35" name="AutoShape 162"/>
              <p:cNvSpPr>
                <a:spLocks noChangeArrowheads="1"/>
              </p:cNvSpPr>
              <p:nvPr/>
            </p:nvSpPr>
            <p:spPr bwMode="auto">
              <a:xfrm>
                <a:off x="1534507" y="1397371"/>
                <a:ext cx="26270" cy="457598"/>
              </a:xfrm>
              <a:prstGeom prst="cube">
                <a:avLst>
                  <a:gd name="adj" fmla="val 25000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  <p:sp>
          <p:nvSpPr>
            <p:cNvPr id="20" name="Forme libre 19"/>
            <p:cNvSpPr/>
            <p:nvPr/>
          </p:nvSpPr>
          <p:spPr>
            <a:xfrm>
              <a:off x="9249678" y="2014686"/>
              <a:ext cx="92998" cy="1607152"/>
            </a:xfrm>
            <a:custGeom>
              <a:avLst/>
              <a:gdLst>
                <a:gd name="connsiteX0" fmla="*/ 200190 w 208127"/>
                <a:gd name="connsiteY0" fmla="*/ 579533 h 859639"/>
                <a:gd name="connsiteX1" fmla="*/ 173202 w 208127"/>
                <a:gd name="connsiteY1" fmla="*/ 798608 h 859639"/>
                <a:gd name="connsiteX2" fmla="*/ 25565 w 208127"/>
                <a:gd name="connsiteY2" fmla="*/ 801783 h 859639"/>
                <a:gd name="connsiteX3" fmla="*/ 14452 w 208127"/>
                <a:gd name="connsiteY3" fmla="*/ 128683 h 859639"/>
                <a:gd name="connsiteX4" fmla="*/ 174790 w 208127"/>
                <a:gd name="connsiteY4" fmla="*/ 27083 h 859639"/>
                <a:gd name="connsiteX5" fmla="*/ 208127 w 208127"/>
                <a:gd name="connsiteY5" fmla="*/ 462058 h 85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27" h="859639">
                  <a:moveTo>
                    <a:pt x="200190" y="579533"/>
                  </a:moveTo>
                  <a:cubicBezTo>
                    <a:pt x="201248" y="670549"/>
                    <a:pt x="202306" y="761566"/>
                    <a:pt x="173202" y="798608"/>
                  </a:cubicBezTo>
                  <a:cubicBezTo>
                    <a:pt x="144098" y="835650"/>
                    <a:pt x="52023" y="913437"/>
                    <a:pt x="25565" y="801783"/>
                  </a:cubicBezTo>
                  <a:cubicBezTo>
                    <a:pt x="-893" y="690129"/>
                    <a:pt x="-10419" y="257800"/>
                    <a:pt x="14452" y="128683"/>
                  </a:cubicBezTo>
                  <a:cubicBezTo>
                    <a:pt x="39323" y="-434"/>
                    <a:pt x="142511" y="-28479"/>
                    <a:pt x="174790" y="27083"/>
                  </a:cubicBezTo>
                  <a:cubicBezTo>
                    <a:pt x="207069" y="82645"/>
                    <a:pt x="204423" y="391150"/>
                    <a:pt x="208127" y="462058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headEnd type="none" w="sm" len="sm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Forme libre 20"/>
            <p:cNvSpPr/>
            <p:nvPr/>
          </p:nvSpPr>
          <p:spPr>
            <a:xfrm flipH="1">
              <a:off x="10548382" y="1708590"/>
              <a:ext cx="426646" cy="2269646"/>
            </a:xfrm>
            <a:custGeom>
              <a:avLst/>
              <a:gdLst>
                <a:gd name="connsiteX0" fmla="*/ 200190 w 208127"/>
                <a:gd name="connsiteY0" fmla="*/ 579533 h 859639"/>
                <a:gd name="connsiteX1" fmla="*/ 173202 w 208127"/>
                <a:gd name="connsiteY1" fmla="*/ 798608 h 859639"/>
                <a:gd name="connsiteX2" fmla="*/ 25565 w 208127"/>
                <a:gd name="connsiteY2" fmla="*/ 801783 h 859639"/>
                <a:gd name="connsiteX3" fmla="*/ 14452 w 208127"/>
                <a:gd name="connsiteY3" fmla="*/ 128683 h 859639"/>
                <a:gd name="connsiteX4" fmla="*/ 174790 w 208127"/>
                <a:gd name="connsiteY4" fmla="*/ 27083 h 859639"/>
                <a:gd name="connsiteX5" fmla="*/ 208127 w 208127"/>
                <a:gd name="connsiteY5" fmla="*/ 462058 h 85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27" h="859639">
                  <a:moveTo>
                    <a:pt x="200190" y="579533"/>
                  </a:moveTo>
                  <a:cubicBezTo>
                    <a:pt x="201248" y="670549"/>
                    <a:pt x="202306" y="761566"/>
                    <a:pt x="173202" y="798608"/>
                  </a:cubicBezTo>
                  <a:cubicBezTo>
                    <a:pt x="144098" y="835650"/>
                    <a:pt x="52023" y="913437"/>
                    <a:pt x="25565" y="801783"/>
                  </a:cubicBezTo>
                  <a:cubicBezTo>
                    <a:pt x="-893" y="690129"/>
                    <a:pt x="-10419" y="257800"/>
                    <a:pt x="14452" y="128683"/>
                  </a:cubicBezTo>
                  <a:cubicBezTo>
                    <a:pt x="39323" y="-434"/>
                    <a:pt x="142511" y="-28479"/>
                    <a:pt x="174790" y="27083"/>
                  </a:cubicBezTo>
                  <a:cubicBezTo>
                    <a:pt x="207069" y="82645"/>
                    <a:pt x="204423" y="391150"/>
                    <a:pt x="208127" y="462058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headEnd type="triangle" w="sm" len="sm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orme libre 21"/>
            <p:cNvSpPr/>
            <p:nvPr/>
          </p:nvSpPr>
          <p:spPr>
            <a:xfrm flipH="1">
              <a:off x="10588094" y="1797643"/>
              <a:ext cx="326684" cy="2110808"/>
            </a:xfrm>
            <a:custGeom>
              <a:avLst/>
              <a:gdLst>
                <a:gd name="connsiteX0" fmla="*/ 200190 w 208127"/>
                <a:gd name="connsiteY0" fmla="*/ 579533 h 859639"/>
                <a:gd name="connsiteX1" fmla="*/ 173202 w 208127"/>
                <a:gd name="connsiteY1" fmla="*/ 798608 h 859639"/>
                <a:gd name="connsiteX2" fmla="*/ 25565 w 208127"/>
                <a:gd name="connsiteY2" fmla="*/ 801783 h 859639"/>
                <a:gd name="connsiteX3" fmla="*/ 14452 w 208127"/>
                <a:gd name="connsiteY3" fmla="*/ 128683 h 859639"/>
                <a:gd name="connsiteX4" fmla="*/ 174790 w 208127"/>
                <a:gd name="connsiteY4" fmla="*/ 27083 h 859639"/>
                <a:gd name="connsiteX5" fmla="*/ 208127 w 208127"/>
                <a:gd name="connsiteY5" fmla="*/ 462058 h 85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27" h="859639">
                  <a:moveTo>
                    <a:pt x="200190" y="579533"/>
                  </a:moveTo>
                  <a:cubicBezTo>
                    <a:pt x="201248" y="670549"/>
                    <a:pt x="202306" y="761566"/>
                    <a:pt x="173202" y="798608"/>
                  </a:cubicBezTo>
                  <a:cubicBezTo>
                    <a:pt x="144098" y="835650"/>
                    <a:pt x="52023" y="913437"/>
                    <a:pt x="25565" y="801783"/>
                  </a:cubicBezTo>
                  <a:cubicBezTo>
                    <a:pt x="-893" y="690129"/>
                    <a:pt x="-10419" y="257800"/>
                    <a:pt x="14452" y="128683"/>
                  </a:cubicBezTo>
                  <a:cubicBezTo>
                    <a:pt x="39323" y="-434"/>
                    <a:pt x="142511" y="-28479"/>
                    <a:pt x="174790" y="27083"/>
                  </a:cubicBezTo>
                  <a:cubicBezTo>
                    <a:pt x="207069" y="82645"/>
                    <a:pt x="204423" y="391150"/>
                    <a:pt x="208127" y="462058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headEnd type="triangle" w="sm" len="sm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Forme libre 22"/>
            <p:cNvSpPr/>
            <p:nvPr/>
          </p:nvSpPr>
          <p:spPr>
            <a:xfrm flipH="1">
              <a:off x="10663380" y="1914592"/>
              <a:ext cx="188800" cy="1878537"/>
            </a:xfrm>
            <a:custGeom>
              <a:avLst/>
              <a:gdLst>
                <a:gd name="connsiteX0" fmla="*/ 200190 w 208127"/>
                <a:gd name="connsiteY0" fmla="*/ 579533 h 859639"/>
                <a:gd name="connsiteX1" fmla="*/ 173202 w 208127"/>
                <a:gd name="connsiteY1" fmla="*/ 798608 h 859639"/>
                <a:gd name="connsiteX2" fmla="*/ 25565 w 208127"/>
                <a:gd name="connsiteY2" fmla="*/ 801783 h 859639"/>
                <a:gd name="connsiteX3" fmla="*/ 14452 w 208127"/>
                <a:gd name="connsiteY3" fmla="*/ 128683 h 859639"/>
                <a:gd name="connsiteX4" fmla="*/ 174790 w 208127"/>
                <a:gd name="connsiteY4" fmla="*/ 27083 h 859639"/>
                <a:gd name="connsiteX5" fmla="*/ 208127 w 208127"/>
                <a:gd name="connsiteY5" fmla="*/ 462058 h 85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27" h="859639">
                  <a:moveTo>
                    <a:pt x="200190" y="579533"/>
                  </a:moveTo>
                  <a:cubicBezTo>
                    <a:pt x="201248" y="670549"/>
                    <a:pt x="202306" y="761566"/>
                    <a:pt x="173202" y="798608"/>
                  </a:cubicBezTo>
                  <a:cubicBezTo>
                    <a:pt x="144098" y="835650"/>
                    <a:pt x="52023" y="913437"/>
                    <a:pt x="25565" y="801783"/>
                  </a:cubicBezTo>
                  <a:cubicBezTo>
                    <a:pt x="-893" y="690129"/>
                    <a:pt x="-10419" y="257800"/>
                    <a:pt x="14452" y="128683"/>
                  </a:cubicBezTo>
                  <a:cubicBezTo>
                    <a:pt x="39323" y="-434"/>
                    <a:pt x="142511" y="-28479"/>
                    <a:pt x="174790" y="27083"/>
                  </a:cubicBezTo>
                  <a:cubicBezTo>
                    <a:pt x="207069" y="82645"/>
                    <a:pt x="204423" y="391150"/>
                    <a:pt x="208127" y="462058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headEnd type="none" w="sm" len="sm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Forme libre 23"/>
            <p:cNvSpPr/>
            <p:nvPr/>
          </p:nvSpPr>
          <p:spPr>
            <a:xfrm flipH="1">
              <a:off x="10710435" y="2023565"/>
              <a:ext cx="92998" cy="1607152"/>
            </a:xfrm>
            <a:custGeom>
              <a:avLst/>
              <a:gdLst>
                <a:gd name="connsiteX0" fmla="*/ 200190 w 208127"/>
                <a:gd name="connsiteY0" fmla="*/ 579533 h 859639"/>
                <a:gd name="connsiteX1" fmla="*/ 173202 w 208127"/>
                <a:gd name="connsiteY1" fmla="*/ 798608 h 859639"/>
                <a:gd name="connsiteX2" fmla="*/ 25565 w 208127"/>
                <a:gd name="connsiteY2" fmla="*/ 801783 h 859639"/>
                <a:gd name="connsiteX3" fmla="*/ 14452 w 208127"/>
                <a:gd name="connsiteY3" fmla="*/ 128683 h 859639"/>
                <a:gd name="connsiteX4" fmla="*/ 174790 w 208127"/>
                <a:gd name="connsiteY4" fmla="*/ 27083 h 859639"/>
                <a:gd name="connsiteX5" fmla="*/ 208127 w 208127"/>
                <a:gd name="connsiteY5" fmla="*/ 462058 h 85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127" h="859639">
                  <a:moveTo>
                    <a:pt x="200190" y="579533"/>
                  </a:moveTo>
                  <a:cubicBezTo>
                    <a:pt x="201248" y="670549"/>
                    <a:pt x="202306" y="761566"/>
                    <a:pt x="173202" y="798608"/>
                  </a:cubicBezTo>
                  <a:cubicBezTo>
                    <a:pt x="144098" y="835650"/>
                    <a:pt x="52023" y="913437"/>
                    <a:pt x="25565" y="801783"/>
                  </a:cubicBezTo>
                  <a:cubicBezTo>
                    <a:pt x="-893" y="690129"/>
                    <a:pt x="-10419" y="257800"/>
                    <a:pt x="14452" y="128683"/>
                  </a:cubicBezTo>
                  <a:cubicBezTo>
                    <a:pt x="39323" y="-434"/>
                    <a:pt x="142511" y="-28479"/>
                    <a:pt x="174790" y="27083"/>
                  </a:cubicBezTo>
                  <a:cubicBezTo>
                    <a:pt x="207069" y="82645"/>
                    <a:pt x="204423" y="391150"/>
                    <a:pt x="208127" y="462058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headEnd type="none" w="sm" len="sm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Ellipse 24"/>
            <p:cNvSpPr/>
            <p:nvPr/>
          </p:nvSpPr>
          <p:spPr>
            <a:xfrm>
              <a:off x="9027863" y="1249673"/>
              <a:ext cx="2009185" cy="38555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Ellipse 25"/>
            <p:cNvSpPr/>
            <p:nvPr/>
          </p:nvSpPr>
          <p:spPr>
            <a:xfrm>
              <a:off x="8931154" y="1125450"/>
              <a:ext cx="2204571" cy="4292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8669863" y="947984"/>
            <a:ext cx="2211565" cy="3371304"/>
            <a:chOff x="7474693" y="3348323"/>
            <a:chExt cx="2211565" cy="3371304"/>
          </a:xfrm>
        </p:grpSpPr>
        <p:grpSp>
          <p:nvGrpSpPr>
            <p:cNvPr id="103" name="Groupe 102"/>
            <p:cNvGrpSpPr/>
            <p:nvPr/>
          </p:nvGrpSpPr>
          <p:grpSpPr>
            <a:xfrm>
              <a:off x="7474693" y="3348324"/>
              <a:ext cx="2204946" cy="3371303"/>
              <a:chOff x="1023253" y="1315359"/>
              <a:chExt cx="845506" cy="1227943"/>
            </a:xfrm>
          </p:grpSpPr>
          <p:sp>
            <p:nvSpPr>
              <p:cNvPr id="127" name="AutoShape 28"/>
              <p:cNvSpPr>
                <a:spLocks noChangeArrowheads="1"/>
              </p:cNvSpPr>
              <p:nvPr/>
            </p:nvSpPr>
            <p:spPr bwMode="auto">
              <a:xfrm>
                <a:off x="1063989" y="1360605"/>
                <a:ext cx="769470" cy="1147972"/>
              </a:xfrm>
              <a:prstGeom prst="can">
                <a:avLst>
                  <a:gd name="adj" fmla="val 19164"/>
                </a:avLst>
              </a:prstGeom>
              <a:solidFill>
                <a:srgbClr val="DEF3F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28" name="AutoShape 166"/>
              <p:cNvSpPr>
                <a:spLocks noChangeArrowheads="1"/>
              </p:cNvSpPr>
              <p:nvPr/>
            </p:nvSpPr>
            <p:spPr bwMode="auto">
              <a:xfrm>
                <a:off x="1023253" y="1315359"/>
                <a:ext cx="845506" cy="1227943"/>
              </a:xfrm>
              <a:prstGeom prst="can">
                <a:avLst>
                  <a:gd name="adj" fmla="val 194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29" name="Oval 154"/>
              <p:cNvSpPr>
                <a:spLocks noChangeArrowheads="1"/>
              </p:cNvSpPr>
              <p:nvPr/>
            </p:nvSpPr>
            <p:spPr bwMode="auto">
              <a:xfrm>
                <a:off x="1063019" y="2352808"/>
                <a:ext cx="771353" cy="1588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130" name="Group 153"/>
              <p:cNvGrpSpPr>
                <a:grpSpLocks/>
              </p:cNvGrpSpPr>
              <p:nvPr/>
            </p:nvGrpSpPr>
            <p:grpSpPr bwMode="auto">
              <a:xfrm>
                <a:off x="1275806" y="1775522"/>
                <a:ext cx="336939" cy="609885"/>
                <a:chOff x="3107" y="2432"/>
                <a:chExt cx="590" cy="1044"/>
              </a:xfrm>
            </p:grpSpPr>
            <p:sp>
              <p:nvSpPr>
                <p:cNvPr id="133" name="AutoShape 145"/>
                <p:cNvSpPr>
                  <a:spLocks noChangeArrowheads="1"/>
                </p:cNvSpPr>
                <p:nvPr/>
              </p:nvSpPr>
              <p:spPr bwMode="auto">
                <a:xfrm>
                  <a:off x="3107" y="2478"/>
                  <a:ext cx="590" cy="998"/>
                </a:xfrm>
                <a:prstGeom prst="can">
                  <a:avLst>
                    <a:gd name="adj" fmla="val 26101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34" name="Oval 146"/>
                <p:cNvSpPr>
                  <a:spLocks noChangeArrowheads="1"/>
                </p:cNvSpPr>
                <p:nvPr/>
              </p:nvSpPr>
              <p:spPr bwMode="auto">
                <a:xfrm>
                  <a:off x="3289" y="2523"/>
                  <a:ext cx="226" cy="4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135" name="Arc 147"/>
                <p:cNvSpPr>
                  <a:spLocks/>
                </p:cNvSpPr>
                <p:nvPr/>
              </p:nvSpPr>
              <p:spPr bwMode="auto">
                <a:xfrm rot="-626166" flipH="1" flipV="1">
                  <a:off x="3136" y="2976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36" name="Arc 148"/>
                <p:cNvSpPr>
                  <a:spLocks/>
                </p:cNvSpPr>
                <p:nvPr/>
              </p:nvSpPr>
              <p:spPr bwMode="auto">
                <a:xfrm rot="-626166" flipH="1" flipV="1">
                  <a:off x="3143" y="2840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37" name="Arc 149"/>
                <p:cNvSpPr>
                  <a:spLocks/>
                </p:cNvSpPr>
                <p:nvPr/>
              </p:nvSpPr>
              <p:spPr bwMode="auto">
                <a:xfrm rot="-626166" flipH="1" flipV="1">
                  <a:off x="3153" y="2704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38" name="Arc 150"/>
                <p:cNvSpPr>
                  <a:spLocks/>
                </p:cNvSpPr>
                <p:nvPr/>
              </p:nvSpPr>
              <p:spPr bwMode="auto">
                <a:xfrm rot="-626166" flipH="1" flipV="1">
                  <a:off x="3153" y="2568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39" name="Arc 151"/>
                <p:cNvSpPr>
                  <a:spLocks/>
                </p:cNvSpPr>
                <p:nvPr/>
              </p:nvSpPr>
              <p:spPr bwMode="auto">
                <a:xfrm rot="-626166" flipH="1" flipV="1">
                  <a:off x="3153" y="2432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131" name="AutoShape 163"/>
              <p:cNvSpPr>
                <a:spLocks noChangeArrowheads="1"/>
              </p:cNvSpPr>
              <p:nvPr/>
            </p:nvSpPr>
            <p:spPr bwMode="auto">
              <a:xfrm>
                <a:off x="1327203" y="1378527"/>
                <a:ext cx="26270" cy="466511"/>
              </a:xfrm>
              <a:prstGeom prst="cube">
                <a:avLst>
                  <a:gd name="adj" fmla="val 25000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132" name="AutoShape 162"/>
              <p:cNvSpPr>
                <a:spLocks noChangeArrowheads="1"/>
              </p:cNvSpPr>
              <p:nvPr/>
            </p:nvSpPr>
            <p:spPr bwMode="auto">
              <a:xfrm>
                <a:off x="1534507" y="1397371"/>
                <a:ext cx="26270" cy="457598"/>
              </a:xfrm>
              <a:prstGeom prst="cube">
                <a:avLst>
                  <a:gd name="adj" fmla="val 25000"/>
                </a:avLst>
              </a:prstGeom>
              <a:solidFill>
                <a:schemeClr val="accent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  <p:sp>
          <p:nvSpPr>
            <p:cNvPr id="104" name="Ellipse 103"/>
            <p:cNvSpPr/>
            <p:nvPr/>
          </p:nvSpPr>
          <p:spPr>
            <a:xfrm>
              <a:off x="7578396" y="3472546"/>
              <a:ext cx="2009185" cy="38555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Ellipse 104"/>
            <p:cNvSpPr/>
            <p:nvPr/>
          </p:nvSpPr>
          <p:spPr>
            <a:xfrm>
              <a:off x="7481687" y="3348323"/>
              <a:ext cx="2204571" cy="4292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1"/>
            <p:cNvSpPr>
              <a:spLocks noChangeArrowheads="1"/>
            </p:cNvSpPr>
            <p:nvPr/>
          </p:nvSpPr>
          <p:spPr bwMode="auto">
            <a:xfrm>
              <a:off x="8962681" y="5033876"/>
              <a:ext cx="137612" cy="140775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07" name="Oval 12"/>
            <p:cNvSpPr>
              <a:spLocks noChangeArrowheads="1"/>
            </p:cNvSpPr>
            <p:nvPr/>
          </p:nvSpPr>
          <p:spPr bwMode="auto">
            <a:xfrm>
              <a:off x="7994699" y="5050402"/>
              <a:ext cx="211680" cy="194406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08" name="Oval 13"/>
            <p:cNvSpPr>
              <a:spLocks noChangeArrowheads="1"/>
            </p:cNvSpPr>
            <p:nvPr/>
          </p:nvSpPr>
          <p:spPr bwMode="auto">
            <a:xfrm>
              <a:off x="8371566" y="4851315"/>
              <a:ext cx="228974" cy="24382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09" name="Oval 14"/>
            <p:cNvSpPr>
              <a:spLocks noChangeArrowheads="1"/>
            </p:cNvSpPr>
            <p:nvPr/>
          </p:nvSpPr>
          <p:spPr bwMode="auto">
            <a:xfrm>
              <a:off x="8168761" y="4684032"/>
              <a:ext cx="217524" cy="210464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0" name="Oval 15"/>
            <p:cNvSpPr>
              <a:spLocks noChangeArrowheads="1"/>
            </p:cNvSpPr>
            <p:nvPr/>
          </p:nvSpPr>
          <p:spPr bwMode="auto">
            <a:xfrm>
              <a:off x="8795886" y="4619025"/>
              <a:ext cx="189003" cy="177253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1" name="Oval 16"/>
            <p:cNvSpPr>
              <a:spLocks noChangeArrowheads="1"/>
            </p:cNvSpPr>
            <p:nvPr/>
          </p:nvSpPr>
          <p:spPr bwMode="auto">
            <a:xfrm>
              <a:off x="8248900" y="5969116"/>
              <a:ext cx="228974" cy="24007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2" name="Oval 17"/>
            <p:cNvSpPr>
              <a:spLocks noChangeArrowheads="1"/>
            </p:cNvSpPr>
            <p:nvPr/>
          </p:nvSpPr>
          <p:spPr bwMode="auto">
            <a:xfrm>
              <a:off x="8669751" y="5127416"/>
              <a:ext cx="122106" cy="117389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3" name="Oval 18"/>
            <p:cNvSpPr>
              <a:spLocks noChangeArrowheads="1"/>
            </p:cNvSpPr>
            <p:nvPr/>
          </p:nvSpPr>
          <p:spPr bwMode="auto">
            <a:xfrm>
              <a:off x="8459150" y="5504068"/>
              <a:ext cx="284596" cy="336324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4" name="Oval 19"/>
            <p:cNvSpPr>
              <a:spLocks noChangeArrowheads="1"/>
            </p:cNvSpPr>
            <p:nvPr/>
          </p:nvSpPr>
          <p:spPr bwMode="auto">
            <a:xfrm>
              <a:off x="8795885" y="4753099"/>
              <a:ext cx="178245" cy="24382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5" name="Oval 20"/>
            <p:cNvSpPr>
              <a:spLocks noChangeArrowheads="1"/>
            </p:cNvSpPr>
            <p:nvPr/>
          </p:nvSpPr>
          <p:spPr bwMode="auto">
            <a:xfrm>
              <a:off x="8719015" y="5214099"/>
              <a:ext cx="232443" cy="24007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6" name="Oval 21"/>
            <p:cNvSpPr>
              <a:spLocks noChangeArrowheads="1"/>
            </p:cNvSpPr>
            <p:nvPr/>
          </p:nvSpPr>
          <p:spPr bwMode="auto">
            <a:xfrm>
              <a:off x="8263621" y="4295849"/>
              <a:ext cx="281309" cy="274656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7" name="Oval 155"/>
            <p:cNvSpPr>
              <a:spLocks noChangeArrowheads="1"/>
            </p:cNvSpPr>
            <p:nvPr/>
          </p:nvSpPr>
          <p:spPr bwMode="auto">
            <a:xfrm>
              <a:off x="8967591" y="5819452"/>
              <a:ext cx="228974" cy="28212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8" name="Oval 156"/>
            <p:cNvSpPr>
              <a:spLocks noChangeArrowheads="1"/>
            </p:cNvSpPr>
            <p:nvPr/>
          </p:nvSpPr>
          <p:spPr bwMode="auto">
            <a:xfrm>
              <a:off x="8633966" y="4522655"/>
              <a:ext cx="239704" cy="267389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19" name="Oval 157"/>
            <p:cNvSpPr>
              <a:spLocks noChangeArrowheads="1"/>
            </p:cNvSpPr>
            <p:nvPr/>
          </p:nvSpPr>
          <p:spPr bwMode="auto">
            <a:xfrm>
              <a:off x="8536034" y="4189837"/>
              <a:ext cx="170814" cy="257607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0" name="Oval 158"/>
            <p:cNvSpPr>
              <a:spLocks noChangeArrowheads="1"/>
            </p:cNvSpPr>
            <p:nvPr/>
          </p:nvSpPr>
          <p:spPr bwMode="auto">
            <a:xfrm>
              <a:off x="8355210" y="4619026"/>
              <a:ext cx="222431" cy="199080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1" name="Oval 167"/>
            <p:cNvSpPr>
              <a:spLocks noChangeArrowheads="1"/>
            </p:cNvSpPr>
            <p:nvPr/>
          </p:nvSpPr>
          <p:spPr bwMode="auto">
            <a:xfrm>
              <a:off x="8348668" y="4161776"/>
              <a:ext cx="196261" cy="162129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2" name="Oval 181"/>
            <p:cNvSpPr>
              <a:spLocks noChangeArrowheads="1"/>
            </p:cNvSpPr>
            <p:nvPr/>
          </p:nvSpPr>
          <p:spPr bwMode="auto">
            <a:xfrm>
              <a:off x="8793530" y="5468216"/>
              <a:ext cx="234797" cy="24007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3" name="Oval 182"/>
            <p:cNvSpPr>
              <a:spLocks noChangeArrowheads="1"/>
            </p:cNvSpPr>
            <p:nvPr/>
          </p:nvSpPr>
          <p:spPr bwMode="auto">
            <a:xfrm>
              <a:off x="8126237" y="5143942"/>
              <a:ext cx="241144" cy="297769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4" name="Oval 183"/>
            <p:cNvSpPr>
              <a:spLocks noChangeArrowheads="1"/>
            </p:cNvSpPr>
            <p:nvPr/>
          </p:nvSpPr>
          <p:spPr bwMode="auto">
            <a:xfrm>
              <a:off x="8600540" y="5772212"/>
              <a:ext cx="191316" cy="17847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5" name="Oval 184"/>
            <p:cNvSpPr>
              <a:spLocks noChangeArrowheads="1"/>
            </p:cNvSpPr>
            <p:nvPr/>
          </p:nvSpPr>
          <p:spPr bwMode="auto">
            <a:xfrm>
              <a:off x="8126237" y="5610085"/>
              <a:ext cx="228974" cy="240078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  <p:sp>
          <p:nvSpPr>
            <p:cNvPr id="126" name="Oval 185"/>
            <p:cNvSpPr>
              <a:spLocks noChangeArrowheads="1"/>
            </p:cNvSpPr>
            <p:nvPr/>
          </p:nvSpPr>
          <p:spPr bwMode="auto">
            <a:xfrm>
              <a:off x="8410819" y="5348165"/>
              <a:ext cx="192422" cy="194360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/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8673212" y="948548"/>
            <a:ext cx="2211565" cy="3371304"/>
            <a:chOff x="6178358" y="111991"/>
            <a:chExt cx="2211565" cy="3371304"/>
          </a:xfrm>
        </p:grpSpPr>
        <p:grpSp>
          <p:nvGrpSpPr>
            <p:cNvPr id="44" name="Groupe 43"/>
            <p:cNvGrpSpPr/>
            <p:nvPr/>
          </p:nvGrpSpPr>
          <p:grpSpPr>
            <a:xfrm>
              <a:off x="6178358" y="111992"/>
              <a:ext cx="2204946" cy="3371303"/>
              <a:chOff x="1023253" y="1315359"/>
              <a:chExt cx="845506" cy="1227943"/>
            </a:xfrm>
          </p:grpSpPr>
          <p:sp>
            <p:nvSpPr>
              <p:cNvPr id="51" name="AutoShape 28"/>
              <p:cNvSpPr>
                <a:spLocks noChangeArrowheads="1"/>
              </p:cNvSpPr>
              <p:nvPr/>
            </p:nvSpPr>
            <p:spPr bwMode="auto">
              <a:xfrm>
                <a:off x="1063989" y="1360605"/>
                <a:ext cx="769470" cy="1147972"/>
              </a:xfrm>
              <a:prstGeom prst="can">
                <a:avLst>
                  <a:gd name="adj" fmla="val 19164"/>
                </a:avLst>
              </a:prstGeom>
              <a:solidFill>
                <a:srgbClr val="DEF3F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2" name="AutoShape 166"/>
              <p:cNvSpPr>
                <a:spLocks noChangeArrowheads="1"/>
              </p:cNvSpPr>
              <p:nvPr/>
            </p:nvSpPr>
            <p:spPr bwMode="auto">
              <a:xfrm>
                <a:off x="1023253" y="1315359"/>
                <a:ext cx="845506" cy="1227943"/>
              </a:xfrm>
              <a:prstGeom prst="can">
                <a:avLst>
                  <a:gd name="adj" fmla="val 1941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3" name="Oval 154"/>
              <p:cNvSpPr>
                <a:spLocks noChangeArrowheads="1"/>
              </p:cNvSpPr>
              <p:nvPr/>
            </p:nvSpPr>
            <p:spPr bwMode="auto">
              <a:xfrm>
                <a:off x="1063019" y="2352808"/>
                <a:ext cx="771353" cy="158897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grpSp>
            <p:nvGrpSpPr>
              <p:cNvPr id="54" name="Group 153"/>
              <p:cNvGrpSpPr>
                <a:grpSpLocks/>
              </p:cNvGrpSpPr>
              <p:nvPr/>
            </p:nvGrpSpPr>
            <p:grpSpPr bwMode="auto">
              <a:xfrm>
                <a:off x="1275806" y="1775522"/>
                <a:ext cx="336939" cy="609885"/>
                <a:chOff x="3107" y="2432"/>
                <a:chExt cx="590" cy="1044"/>
              </a:xfrm>
            </p:grpSpPr>
            <p:sp>
              <p:nvSpPr>
                <p:cNvPr id="57" name="AutoShape 145"/>
                <p:cNvSpPr>
                  <a:spLocks noChangeArrowheads="1"/>
                </p:cNvSpPr>
                <p:nvPr/>
              </p:nvSpPr>
              <p:spPr bwMode="auto">
                <a:xfrm>
                  <a:off x="3107" y="2478"/>
                  <a:ext cx="590" cy="998"/>
                </a:xfrm>
                <a:prstGeom prst="can">
                  <a:avLst>
                    <a:gd name="adj" fmla="val 26101"/>
                  </a:avLst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58" name="Oval 146"/>
                <p:cNvSpPr>
                  <a:spLocks noChangeArrowheads="1"/>
                </p:cNvSpPr>
                <p:nvPr/>
              </p:nvSpPr>
              <p:spPr bwMode="auto">
                <a:xfrm>
                  <a:off x="3289" y="2523"/>
                  <a:ext cx="226" cy="45"/>
                </a:xfrm>
                <a:prstGeom prst="ellipse">
                  <a:avLst/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16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1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1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en-US" altLang="en-US"/>
                </a:p>
              </p:txBody>
            </p:sp>
            <p:sp>
              <p:nvSpPr>
                <p:cNvPr id="59" name="Arc 147"/>
                <p:cNvSpPr>
                  <a:spLocks/>
                </p:cNvSpPr>
                <p:nvPr/>
              </p:nvSpPr>
              <p:spPr bwMode="auto">
                <a:xfrm rot="-626166" flipH="1" flipV="1">
                  <a:off x="3136" y="2976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0" name="Arc 148"/>
                <p:cNvSpPr>
                  <a:spLocks/>
                </p:cNvSpPr>
                <p:nvPr/>
              </p:nvSpPr>
              <p:spPr bwMode="auto">
                <a:xfrm rot="-626166" flipH="1" flipV="1">
                  <a:off x="3143" y="2840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1" name="Arc 149"/>
                <p:cNvSpPr>
                  <a:spLocks/>
                </p:cNvSpPr>
                <p:nvPr/>
              </p:nvSpPr>
              <p:spPr bwMode="auto">
                <a:xfrm rot="-626166" flipH="1" flipV="1">
                  <a:off x="3153" y="2704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2" name="Arc 150"/>
                <p:cNvSpPr>
                  <a:spLocks/>
                </p:cNvSpPr>
                <p:nvPr/>
              </p:nvSpPr>
              <p:spPr bwMode="auto">
                <a:xfrm rot="-626166" flipH="1" flipV="1">
                  <a:off x="3153" y="2568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63" name="Arc 151"/>
                <p:cNvSpPr>
                  <a:spLocks/>
                </p:cNvSpPr>
                <p:nvPr/>
              </p:nvSpPr>
              <p:spPr bwMode="auto">
                <a:xfrm rot="-626166" flipH="1" flipV="1">
                  <a:off x="3153" y="2432"/>
                  <a:ext cx="463" cy="362"/>
                </a:xfrm>
                <a:custGeom>
                  <a:avLst/>
                  <a:gdLst>
                    <a:gd name="T0" fmla="*/ 0 w 16762"/>
                    <a:gd name="T1" fmla="*/ 0 h 21600"/>
                    <a:gd name="T2" fmla="*/ 0 w 16762"/>
                    <a:gd name="T3" fmla="*/ 0 h 21600"/>
                    <a:gd name="T4" fmla="*/ 0 w 16762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6762" h="21600" fill="none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</a:path>
                    <a:path w="16762" h="21600" stroke="0" extrusionOk="0">
                      <a:moveTo>
                        <a:pt x="-1" y="65"/>
                      </a:moveTo>
                      <a:cubicBezTo>
                        <a:pt x="559" y="21"/>
                        <a:pt x="1120" y="-1"/>
                        <a:pt x="1682" y="0"/>
                      </a:cubicBezTo>
                      <a:cubicBezTo>
                        <a:pt x="7316" y="0"/>
                        <a:pt x="12727" y="2201"/>
                        <a:pt x="16761" y="6135"/>
                      </a:cubicBezTo>
                      <a:lnTo>
                        <a:pt x="1682" y="21600"/>
                      </a:lnTo>
                      <a:lnTo>
                        <a:pt x="-1" y="65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5" name="AutoShape 163"/>
              <p:cNvSpPr>
                <a:spLocks noChangeArrowheads="1"/>
              </p:cNvSpPr>
              <p:nvPr/>
            </p:nvSpPr>
            <p:spPr bwMode="auto">
              <a:xfrm>
                <a:off x="1327203" y="1378527"/>
                <a:ext cx="26270" cy="466511"/>
              </a:xfrm>
              <a:prstGeom prst="cube">
                <a:avLst>
                  <a:gd name="adj" fmla="val 25000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  <p:sp>
            <p:nvSpPr>
              <p:cNvPr id="56" name="AutoShape 162"/>
              <p:cNvSpPr>
                <a:spLocks noChangeArrowheads="1"/>
              </p:cNvSpPr>
              <p:nvPr/>
            </p:nvSpPr>
            <p:spPr bwMode="auto">
              <a:xfrm>
                <a:off x="1534507" y="1397371"/>
                <a:ext cx="26270" cy="457598"/>
              </a:xfrm>
              <a:prstGeom prst="cube">
                <a:avLst>
                  <a:gd name="adj" fmla="val 25000"/>
                </a:avLst>
              </a:prstGeom>
              <a:solidFill>
                <a:srgbClr val="FFC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1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/>
              </a:p>
            </p:txBody>
          </p:sp>
        </p:grpSp>
        <p:sp>
          <p:nvSpPr>
            <p:cNvPr id="45" name="Ellipse 44"/>
            <p:cNvSpPr/>
            <p:nvPr/>
          </p:nvSpPr>
          <p:spPr>
            <a:xfrm>
              <a:off x="6282061" y="236214"/>
              <a:ext cx="2009185" cy="38555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Ellipse 45"/>
            <p:cNvSpPr/>
            <p:nvPr/>
          </p:nvSpPr>
          <p:spPr>
            <a:xfrm>
              <a:off x="6185352" y="111991"/>
              <a:ext cx="2204571" cy="42927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orme libre 46"/>
            <p:cNvSpPr/>
            <p:nvPr/>
          </p:nvSpPr>
          <p:spPr>
            <a:xfrm>
              <a:off x="6526053" y="1223886"/>
              <a:ext cx="1415345" cy="2042008"/>
            </a:xfrm>
            <a:custGeom>
              <a:avLst/>
              <a:gdLst>
                <a:gd name="connsiteX0" fmla="*/ 759720 w 1415345"/>
                <a:gd name="connsiteY0" fmla="*/ 0 h 2042008"/>
                <a:gd name="connsiteX1" fmla="*/ 897833 w 1415345"/>
                <a:gd name="connsiteY1" fmla="*/ 151775 h 2042008"/>
                <a:gd name="connsiteX2" fmla="*/ 896563 w 1415345"/>
                <a:gd name="connsiteY2" fmla="*/ 158690 h 2042008"/>
                <a:gd name="connsiteX3" fmla="*/ 898274 w 1415345"/>
                <a:gd name="connsiteY3" fmla="*/ 157422 h 2042008"/>
                <a:gd name="connsiteX4" fmla="*/ 952034 w 1415345"/>
                <a:gd name="connsiteY4" fmla="*/ 145495 h 2042008"/>
                <a:gd name="connsiteX5" fmla="*/ 1005794 w 1415345"/>
                <a:gd name="connsiteY5" fmla="*/ 157422 h 2042008"/>
                <a:gd name="connsiteX6" fmla="*/ 1017873 w 1415345"/>
                <a:gd name="connsiteY6" fmla="*/ 166372 h 2042008"/>
                <a:gd name="connsiteX7" fmla="*/ 1059431 w 1415345"/>
                <a:gd name="connsiteY7" fmla="*/ 135581 h 2042008"/>
                <a:gd name="connsiteX8" fmla="*/ 1113191 w 1415345"/>
                <a:gd name="connsiteY8" fmla="*/ 123654 h 2042008"/>
                <a:gd name="connsiteX9" fmla="*/ 1251304 w 1415345"/>
                <a:gd name="connsiteY9" fmla="*/ 275429 h 2042008"/>
                <a:gd name="connsiteX10" fmla="*/ 1249067 w 1415345"/>
                <a:gd name="connsiteY10" fmla="*/ 287609 h 2042008"/>
                <a:gd name="connsiteX11" fmla="*/ 1252008 w 1415345"/>
                <a:gd name="connsiteY11" fmla="*/ 295943 h 2042008"/>
                <a:gd name="connsiteX12" fmla="*/ 1252008 w 1415345"/>
                <a:gd name="connsiteY12" fmla="*/ 375662 h 2042008"/>
                <a:gd name="connsiteX13" fmla="*/ 1277868 w 1415345"/>
                <a:gd name="connsiteY13" fmla="*/ 417810 h 2042008"/>
                <a:gd name="connsiteX14" fmla="*/ 1288721 w 1415345"/>
                <a:gd name="connsiteY14" fmla="*/ 476888 h 2042008"/>
                <a:gd name="connsiteX15" fmla="*/ 1277868 w 1415345"/>
                <a:gd name="connsiteY15" fmla="*/ 535966 h 2042008"/>
                <a:gd name="connsiteX16" fmla="*/ 1252008 w 1415345"/>
                <a:gd name="connsiteY16" fmla="*/ 578115 h 2042008"/>
                <a:gd name="connsiteX17" fmla="*/ 1252008 w 1415345"/>
                <a:gd name="connsiteY17" fmla="*/ 732868 h 2042008"/>
                <a:gd name="connsiteX18" fmla="*/ 1264703 w 1415345"/>
                <a:gd name="connsiteY18" fmla="*/ 753559 h 2042008"/>
                <a:gd name="connsiteX19" fmla="*/ 1275556 w 1415345"/>
                <a:gd name="connsiteY19" fmla="*/ 812637 h 2042008"/>
                <a:gd name="connsiteX20" fmla="*/ 1264703 w 1415345"/>
                <a:gd name="connsiteY20" fmla="*/ 871715 h 2042008"/>
                <a:gd name="connsiteX21" fmla="*/ 1252008 w 1415345"/>
                <a:gd name="connsiteY21" fmla="*/ 892406 h 2042008"/>
                <a:gd name="connsiteX22" fmla="*/ 1252008 w 1415345"/>
                <a:gd name="connsiteY22" fmla="*/ 902616 h 2042008"/>
                <a:gd name="connsiteX23" fmla="*/ 1277232 w 1415345"/>
                <a:gd name="connsiteY23" fmla="*/ 897020 h 2042008"/>
                <a:gd name="connsiteX24" fmla="*/ 1415345 w 1415345"/>
                <a:gd name="connsiteY24" fmla="*/ 1048795 h 2042008"/>
                <a:gd name="connsiteX25" fmla="*/ 1277232 w 1415345"/>
                <a:gd name="connsiteY25" fmla="*/ 1200570 h 2042008"/>
                <a:gd name="connsiteX26" fmla="*/ 1256344 w 1415345"/>
                <a:gd name="connsiteY26" fmla="*/ 1195936 h 2042008"/>
                <a:gd name="connsiteX27" fmla="*/ 1275289 w 1415345"/>
                <a:gd name="connsiteY27" fmla="*/ 1226813 h 2042008"/>
                <a:gd name="connsiteX28" fmla="*/ 1286142 w 1415345"/>
                <a:gd name="connsiteY28" fmla="*/ 1285891 h 2042008"/>
                <a:gd name="connsiteX29" fmla="*/ 1275289 w 1415345"/>
                <a:gd name="connsiteY29" fmla="*/ 1344969 h 2042008"/>
                <a:gd name="connsiteX30" fmla="*/ 1252008 w 1415345"/>
                <a:gd name="connsiteY30" fmla="*/ 1382915 h 2042008"/>
                <a:gd name="connsiteX31" fmla="*/ 1252007 w 1415345"/>
                <a:gd name="connsiteY31" fmla="*/ 1469257 h 2042008"/>
                <a:gd name="connsiteX32" fmla="*/ 1255183 w 1415345"/>
                <a:gd name="connsiteY32" fmla="*/ 1474433 h 2042008"/>
                <a:gd name="connsiteX33" fmla="*/ 1266036 w 1415345"/>
                <a:gd name="connsiteY33" fmla="*/ 1533510 h 2042008"/>
                <a:gd name="connsiteX34" fmla="*/ 1255183 w 1415345"/>
                <a:gd name="connsiteY34" fmla="*/ 1592588 h 2042008"/>
                <a:gd name="connsiteX35" fmla="*/ 1252007 w 1415345"/>
                <a:gd name="connsiteY35" fmla="*/ 1597763 h 2042008"/>
                <a:gd name="connsiteX36" fmla="*/ 1252007 w 1415345"/>
                <a:gd name="connsiteY36" fmla="*/ 1700153 h 2042008"/>
                <a:gd name="connsiteX37" fmla="*/ 1264470 w 1415345"/>
                <a:gd name="connsiteY37" fmla="*/ 1720466 h 2042008"/>
                <a:gd name="connsiteX38" fmla="*/ 1275323 w 1415345"/>
                <a:gd name="connsiteY38" fmla="*/ 1779543 h 2042008"/>
                <a:gd name="connsiteX39" fmla="*/ 1137210 w 1415345"/>
                <a:gd name="connsiteY39" fmla="*/ 1931318 h 2042008"/>
                <a:gd name="connsiteX40" fmla="*/ 1083450 w 1415345"/>
                <a:gd name="connsiteY40" fmla="*/ 1919391 h 2042008"/>
                <a:gd name="connsiteX41" fmla="*/ 1060078 w 1415345"/>
                <a:gd name="connsiteY41" fmla="*/ 1902074 h 2042008"/>
                <a:gd name="connsiteX42" fmla="*/ 1008833 w 1415345"/>
                <a:gd name="connsiteY42" fmla="*/ 1912644 h 2042008"/>
                <a:gd name="connsiteX43" fmla="*/ 1008565 w 1415345"/>
                <a:gd name="connsiteY43" fmla="*/ 1912680 h 2042008"/>
                <a:gd name="connsiteX44" fmla="*/ 968728 w 1415345"/>
                <a:gd name="connsiteY44" fmla="*/ 1942196 h 2042008"/>
                <a:gd name="connsiteX45" fmla="*/ 914968 w 1415345"/>
                <a:gd name="connsiteY45" fmla="*/ 1954123 h 2042008"/>
                <a:gd name="connsiteX46" fmla="*/ 861208 w 1415345"/>
                <a:gd name="connsiteY46" fmla="*/ 1942196 h 2042008"/>
                <a:gd name="connsiteX47" fmla="*/ 845750 w 1415345"/>
                <a:gd name="connsiteY47" fmla="*/ 1930743 h 2042008"/>
                <a:gd name="connsiteX48" fmla="*/ 817260 w 1415345"/>
                <a:gd name="connsiteY48" fmla="*/ 1932953 h 2042008"/>
                <a:gd name="connsiteX49" fmla="*/ 814255 w 1415345"/>
                <a:gd name="connsiteY49" fmla="*/ 1949311 h 2042008"/>
                <a:gd name="connsiteX50" fmla="*/ 686995 w 1415345"/>
                <a:gd name="connsiteY50" fmla="*/ 2042008 h 2042008"/>
                <a:gd name="connsiteX51" fmla="*/ 559736 w 1415345"/>
                <a:gd name="connsiteY51" fmla="*/ 1949311 h 2042008"/>
                <a:gd name="connsiteX52" fmla="*/ 556362 w 1415345"/>
                <a:gd name="connsiteY52" fmla="*/ 1930946 h 2042008"/>
                <a:gd name="connsiteX53" fmla="*/ 555416 w 1415345"/>
                <a:gd name="connsiteY53" fmla="*/ 1930876 h 2042008"/>
                <a:gd name="connsiteX54" fmla="*/ 503328 w 1415345"/>
                <a:gd name="connsiteY54" fmla="*/ 1942432 h 2042008"/>
                <a:gd name="connsiteX55" fmla="*/ 449568 w 1415345"/>
                <a:gd name="connsiteY55" fmla="*/ 1930505 h 2042008"/>
                <a:gd name="connsiteX56" fmla="*/ 433492 w 1415345"/>
                <a:gd name="connsiteY56" fmla="*/ 1918594 h 2042008"/>
                <a:gd name="connsiteX57" fmla="*/ 414454 w 1415345"/>
                <a:gd name="connsiteY57" fmla="*/ 1916231 h 2042008"/>
                <a:gd name="connsiteX58" fmla="*/ 411056 w 1415345"/>
                <a:gd name="connsiteY58" fmla="*/ 1915611 h 2042008"/>
                <a:gd name="connsiteX59" fmla="*/ 383977 w 1415345"/>
                <a:gd name="connsiteY59" fmla="*/ 1935674 h 2042008"/>
                <a:gd name="connsiteX60" fmla="*/ 330217 w 1415345"/>
                <a:gd name="connsiteY60" fmla="*/ 1947601 h 2042008"/>
                <a:gd name="connsiteX61" fmla="*/ 232556 w 1415345"/>
                <a:gd name="connsiteY61" fmla="*/ 1903147 h 2042008"/>
                <a:gd name="connsiteX62" fmla="*/ 204643 w 1415345"/>
                <a:gd name="connsiteY62" fmla="*/ 1857652 h 2042008"/>
                <a:gd name="connsiteX63" fmla="*/ 182369 w 1415345"/>
                <a:gd name="connsiteY63" fmla="*/ 1845716 h 2042008"/>
                <a:gd name="connsiteX64" fmla="*/ 148901 w 1415345"/>
                <a:gd name="connsiteY64" fmla="*/ 1798305 h 2042008"/>
                <a:gd name="connsiteX65" fmla="*/ 148901 w 1415345"/>
                <a:gd name="connsiteY65" fmla="*/ 1685400 h 2042008"/>
                <a:gd name="connsiteX66" fmla="*/ 132646 w 1415345"/>
                <a:gd name="connsiteY66" fmla="*/ 1674562 h 2042008"/>
                <a:gd name="connsiteX67" fmla="*/ 82386 w 1415345"/>
                <a:gd name="connsiteY67" fmla="*/ 1557445 h 2042008"/>
                <a:gd name="connsiteX68" fmla="*/ 122838 w 1415345"/>
                <a:gd name="connsiteY68" fmla="*/ 1450124 h 2042008"/>
                <a:gd name="connsiteX69" fmla="*/ 148901 w 1415345"/>
                <a:gd name="connsiteY69" fmla="*/ 1430814 h 2042008"/>
                <a:gd name="connsiteX70" fmla="*/ 148901 w 1415345"/>
                <a:gd name="connsiteY70" fmla="*/ 1323215 h 2042008"/>
                <a:gd name="connsiteX71" fmla="*/ 128544 w 1415345"/>
                <a:gd name="connsiteY71" fmla="*/ 1290035 h 2042008"/>
                <a:gd name="connsiteX72" fmla="*/ 117691 w 1415345"/>
                <a:gd name="connsiteY72" fmla="*/ 1230957 h 2042008"/>
                <a:gd name="connsiteX73" fmla="*/ 126887 w 1415345"/>
                <a:gd name="connsiteY73" fmla="*/ 1180903 h 2042008"/>
                <a:gd name="connsiteX74" fmla="*/ 99843 w 1415345"/>
                <a:gd name="connsiteY74" fmla="*/ 1136825 h 2042008"/>
                <a:gd name="connsiteX75" fmla="*/ 88990 w 1415345"/>
                <a:gd name="connsiteY75" fmla="*/ 1077747 h 2042008"/>
                <a:gd name="connsiteX76" fmla="*/ 99843 w 1415345"/>
                <a:gd name="connsiteY76" fmla="*/ 1018669 h 2042008"/>
                <a:gd name="connsiteX77" fmla="*/ 116813 w 1415345"/>
                <a:gd name="connsiteY77" fmla="*/ 991011 h 2042008"/>
                <a:gd name="connsiteX78" fmla="*/ 75682 w 1415345"/>
                <a:gd name="connsiteY78" fmla="*/ 960536 h 2042008"/>
                <a:gd name="connsiteX79" fmla="*/ 35230 w 1415345"/>
                <a:gd name="connsiteY79" fmla="*/ 853215 h 2042008"/>
                <a:gd name="connsiteX80" fmla="*/ 119583 w 1415345"/>
                <a:gd name="connsiteY80" fmla="*/ 713367 h 2042008"/>
                <a:gd name="connsiteX81" fmla="*/ 121803 w 1415345"/>
                <a:gd name="connsiteY81" fmla="*/ 712875 h 2042008"/>
                <a:gd name="connsiteX82" fmla="*/ 109779 w 1415345"/>
                <a:gd name="connsiteY82" fmla="*/ 693278 h 2042008"/>
                <a:gd name="connsiteX83" fmla="*/ 98926 w 1415345"/>
                <a:gd name="connsiteY83" fmla="*/ 634200 h 2042008"/>
                <a:gd name="connsiteX84" fmla="*/ 109779 w 1415345"/>
                <a:gd name="connsiteY84" fmla="*/ 575122 h 2042008"/>
                <a:gd name="connsiteX85" fmla="*/ 122505 w 1415345"/>
                <a:gd name="connsiteY85" fmla="*/ 554380 h 2042008"/>
                <a:gd name="connsiteX86" fmla="*/ 84353 w 1415345"/>
                <a:gd name="connsiteY86" fmla="*/ 545916 h 2042008"/>
                <a:gd name="connsiteX87" fmla="*/ 0 w 1415345"/>
                <a:gd name="connsiteY87" fmla="*/ 406068 h 2042008"/>
                <a:gd name="connsiteX88" fmla="*/ 138113 w 1415345"/>
                <a:gd name="connsiteY88" fmla="*/ 254293 h 2042008"/>
                <a:gd name="connsiteX89" fmla="*/ 163409 w 1415345"/>
                <a:gd name="connsiteY89" fmla="*/ 259905 h 2042008"/>
                <a:gd name="connsiteX90" fmla="*/ 183030 w 1415345"/>
                <a:gd name="connsiteY90" fmla="*/ 227924 h 2042008"/>
                <a:gd name="connsiteX91" fmla="*/ 280691 w 1415345"/>
                <a:gd name="connsiteY91" fmla="*/ 183470 h 2042008"/>
                <a:gd name="connsiteX92" fmla="*/ 326935 w 1415345"/>
                <a:gd name="connsiteY92" fmla="*/ 193730 h 2042008"/>
                <a:gd name="connsiteX93" fmla="*/ 370289 w 1415345"/>
                <a:gd name="connsiteY93" fmla="*/ 161608 h 2042008"/>
                <a:gd name="connsiteX94" fmla="*/ 424049 w 1415345"/>
                <a:gd name="connsiteY94" fmla="*/ 149681 h 2042008"/>
                <a:gd name="connsiteX95" fmla="*/ 477809 w 1415345"/>
                <a:gd name="connsiteY95" fmla="*/ 161608 h 2042008"/>
                <a:gd name="connsiteX96" fmla="*/ 486611 w 1415345"/>
                <a:gd name="connsiteY96" fmla="*/ 168130 h 2042008"/>
                <a:gd name="connsiteX97" fmla="*/ 488707 w 1415345"/>
                <a:gd name="connsiteY97" fmla="*/ 164714 h 2042008"/>
                <a:gd name="connsiteX98" fmla="*/ 586367 w 1415345"/>
                <a:gd name="connsiteY98" fmla="*/ 120260 h 2042008"/>
                <a:gd name="connsiteX99" fmla="*/ 625790 w 1415345"/>
                <a:gd name="connsiteY99" fmla="*/ 129006 h 2042008"/>
                <a:gd name="connsiteX100" fmla="*/ 632461 w 1415345"/>
                <a:gd name="connsiteY100" fmla="*/ 92697 h 2042008"/>
                <a:gd name="connsiteX101" fmla="*/ 759720 w 1415345"/>
                <a:gd name="connsiteY101" fmla="*/ 0 h 2042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1415345" h="2042008">
                  <a:moveTo>
                    <a:pt x="759720" y="0"/>
                  </a:moveTo>
                  <a:cubicBezTo>
                    <a:pt x="835998" y="0"/>
                    <a:pt x="897833" y="67952"/>
                    <a:pt x="897833" y="151775"/>
                  </a:cubicBezTo>
                  <a:lnTo>
                    <a:pt x="896563" y="158690"/>
                  </a:lnTo>
                  <a:lnTo>
                    <a:pt x="898274" y="157422"/>
                  </a:lnTo>
                  <a:cubicBezTo>
                    <a:pt x="914798" y="149742"/>
                    <a:pt x="932965" y="145495"/>
                    <a:pt x="952034" y="145495"/>
                  </a:cubicBezTo>
                  <a:cubicBezTo>
                    <a:pt x="971104" y="145495"/>
                    <a:pt x="989271" y="149742"/>
                    <a:pt x="1005794" y="157422"/>
                  </a:cubicBezTo>
                  <a:lnTo>
                    <a:pt x="1017873" y="166372"/>
                  </a:lnTo>
                  <a:lnTo>
                    <a:pt x="1059431" y="135581"/>
                  </a:lnTo>
                  <a:cubicBezTo>
                    <a:pt x="1075955" y="127901"/>
                    <a:pt x="1094122" y="123654"/>
                    <a:pt x="1113191" y="123654"/>
                  </a:cubicBezTo>
                  <a:cubicBezTo>
                    <a:pt x="1189469" y="123654"/>
                    <a:pt x="1251304" y="191606"/>
                    <a:pt x="1251304" y="275429"/>
                  </a:cubicBezTo>
                  <a:lnTo>
                    <a:pt x="1249067" y="287609"/>
                  </a:lnTo>
                  <a:lnTo>
                    <a:pt x="1252008" y="295943"/>
                  </a:lnTo>
                  <a:lnTo>
                    <a:pt x="1252008" y="375662"/>
                  </a:lnTo>
                  <a:lnTo>
                    <a:pt x="1277868" y="417810"/>
                  </a:lnTo>
                  <a:cubicBezTo>
                    <a:pt x="1284856" y="435969"/>
                    <a:pt x="1288721" y="455932"/>
                    <a:pt x="1288721" y="476888"/>
                  </a:cubicBezTo>
                  <a:cubicBezTo>
                    <a:pt x="1288721" y="497844"/>
                    <a:pt x="1284857" y="517808"/>
                    <a:pt x="1277868" y="535966"/>
                  </a:cubicBezTo>
                  <a:lnTo>
                    <a:pt x="1252008" y="578115"/>
                  </a:lnTo>
                  <a:lnTo>
                    <a:pt x="1252008" y="732868"/>
                  </a:lnTo>
                  <a:lnTo>
                    <a:pt x="1264703" y="753559"/>
                  </a:lnTo>
                  <a:cubicBezTo>
                    <a:pt x="1271692" y="771718"/>
                    <a:pt x="1275556" y="791681"/>
                    <a:pt x="1275556" y="812637"/>
                  </a:cubicBezTo>
                  <a:cubicBezTo>
                    <a:pt x="1275556" y="833593"/>
                    <a:pt x="1271692" y="853557"/>
                    <a:pt x="1264703" y="871715"/>
                  </a:cubicBezTo>
                  <a:lnTo>
                    <a:pt x="1252008" y="892406"/>
                  </a:lnTo>
                  <a:lnTo>
                    <a:pt x="1252008" y="902616"/>
                  </a:lnTo>
                  <a:lnTo>
                    <a:pt x="1277232" y="897020"/>
                  </a:lnTo>
                  <a:cubicBezTo>
                    <a:pt x="1353510" y="897020"/>
                    <a:pt x="1415345" y="964972"/>
                    <a:pt x="1415345" y="1048795"/>
                  </a:cubicBezTo>
                  <a:cubicBezTo>
                    <a:pt x="1415345" y="1132618"/>
                    <a:pt x="1353510" y="1200570"/>
                    <a:pt x="1277232" y="1200570"/>
                  </a:cubicBezTo>
                  <a:lnTo>
                    <a:pt x="1256344" y="1195936"/>
                  </a:lnTo>
                  <a:lnTo>
                    <a:pt x="1275289" y="1226813"/>
                  </a:lnTo>
                  <a:cubicBezTo>
                    <a:pt x="1282278" y="1244972"/>
                    <a:pt x="1286142" y="1264935"/>
                    <a:pt x="1286142" y="1285891"/>
                  </a:cubicBezTo>
                  <a:cubicBezTo>
                    <a:pt x="1286142" y="1306847"/>
                    <a:pt x="1282278" y="1326811"/>
                    <a:pt x="1275289" y="1344969"/>
                  </a:cubicBezTo>
                  <a:lnTo>
                    <a:pt x="1252008" y="1382915"/>
                  </a:lnTo>
                  <a:lnTo>
                    <a:pt x="1252007" y="1469257"/>
                  </a:lnTo>
                  <a:lnTo>
                    <a:pt x="1255183" y="1474433"/>
                  </a:lnTo>
                  <a:cubicBezTo>
                    <a:pt x="1262172" y="1492591"/>
                    <a:pt x="1266036" y="1512555"/>
                    <a:pt x="1266036" y="1533510"/>
                  </a:cubicBezTo>
                  <a:cubicBezTo>
                    <a:pt x="1266036" y="1554466"/>
                    <a:pt x="1262171" y="1574430"/>
                    <a:pt x="1255183" y="1592588"/>
                  </a:cubicBezTo>
                  <a:lnTo>
                    <a:pt x="1252007" y="1597763"/>
                  </a:lnTo>
                  <a:lnTo>
                    <a:pt x="1252007" y="1700153"/>
                  </a:lnTo>
                  <a:lnTo>
                    <a:pt x="1264470" y="1720466"/>
                  </a:lnTo>
                  <a:cubicBezTo>
                    <a:pt x="1271459" y="1738624"/>
                    <a:pt x="1275323" y="1758588"/>
                    <a:pt x="1275323" y="1779543"/>
                  </a:cubicBezTo>
                  <a:cubicBezTo>
                    <a:pt x="1275323" y="1863366"/>
                    <a:pt x="1213488" y="1931318"/>
                    <a:pt x="1137210" y="1931318"/>
                  </a:cubicBezTo>
                  <a:cubicBezTo>
                    <a:pt x="1118141" y="1931318"/>
                    <a:pt x="1099974" y="1927071"/>
                    <a:pt x="1083450" y="1919391"/>
                  </a:cubicBezTo>
                  <a:lnTo>
                    <a:pt x="1060078" y="1902074"/>
                  </a:lnTo>
                  <a:lnTo>
                    <a:pt x="1008833" y="1912644"/>
                  </a:lnTo>
                  <a:lnTo>
                    <a:pt x="1008565" y="1912680"/>
                  </a:lnTo>
                  <a:lnTo>
                    <a:pt x="968728" y="1942196"/>
                  </a:lnTo>
                  <a:cubicBezTo>
                    <a:pt x="952205" y="1949876"/>
                    <a:pt x="934038" y="1954123"/>
                    <a:pt x="914968" y="1954123"/>
                  </a:cubicBezTo>
                  <a:cubicBezTo>
                    <a:pt x="895899" y="1954123"/>
                    <a:pt x="877732" y="1949876"/>
                    <a:pt x="861208" y="1942196"/>
                  </a:cubicBezTo>
                  <a:lnTo>
                    <a:pt x="845750" y="1930743"/>
                  </a:lnTo>
                  <a:lnTo>
                    <a:pt x="817260" y="1932953"/>
                  </a:lnTo>
                  <a:lnTo>
                    <a:pt x="814255" y="1949311"/>
                  </a:lnTo>
                  <a:cubicBezTo>
                    <a:pt x="793288" y="2003785"/>
                    <a:pt x="744204" y="2042008"/>
                    <a:pt x="686995" y="2042008"/>
                  </a:cubicBezTo>
                  <a:cubicBezTo>
                    <a:pt x="629787" y="2042008"/>
                    <a:pt x="580702" y="2003785"/>
                    <a:pt x="559736" y="1949311"/>
                  </a:cubicBezTo>
                  <a:lnTo>
                    <a:pt x="556362" y="1930946"/>
                  </a:lnTo>
                  <a:lnTo>
                    <a:pt x="555416" y="1930876"/>
                  </a:lnTo>
                  <a:lnTo>
                    <a:pt x="503328" y="1942432"/>
                  </a:lnTo>
                  <a:cubicBezTo>
                    <a:pt x="484259" y="1942432"/>
                    <a:pt x="466092" y="1938185"/>
                    <a:pt x="449568" y="1930505"/>
                  </a:cubicBezTo>
                  <a:lnTo>
                    <a:pt x="433492" y="1918594"/>
                  </a:lnTo>
                  <a:lnTo>
                    <a:pt x="414454" y="1916231"/>
                  </a:lnTo>
                  <a:lnTo>
                    <a:pt x="411056" y="1915611"/>
                  </a:lnTo>
                  <a:lnTo>
                    <a:pt x="383977" y="1935674"/>
                  </a:lnTo>
                  <a:cubicBezTo>
                    <a:pt x="367454" y="1943354"/>
                    <a:pt x="349287" y="1947601"/>
                    <a:pt x="330217" y="1947601"/>
                  </a:cubicBezTo>
                  <a:cubicBezTo>
                    <a:pt x="292078" y="1947601"/>
                    <a:pt x="257550" y="1930613"/>
                    <a:pt x="232556" y="1903147"/>
                  </a:cubicBezTo>
                  <a:lnTo>
                    <a:pt x="204643" y="1857652"/>
                  </a:lnTo>
                  <a:lnTo>
                    <a:pt x="182369" y="1845716"/>
                  </a:lnTo>
                  <a:cubicBezTo>
                    <a:pt x="160717" y="1830932"/>
                    <a:pt x="148901" y="1814964"/>
                    <a:pt x="148901" y="1798305"/>
                  </a:cubicBezTo>
                  <a:lnTo>
                    <a:pt x="148901" y="1685400"/>
                  </a:lnTo>
                  <a:lnTo>
                    <a:pt x="132646" y="1674562"/>
                  </a:lnTo>
                  <a:cubicBezTo>
                    <a:pt x="101951" y="1646724"/>
                    <a:pt x="82386" y="1604596"/>
                    <a:pt x="82386" y="1557445"/>
                  </a:cubicBezTo>
                  <a:cubicBezTo>
                    <a:pt x="82386" y="1515534"/>
                    <a:pt x="97845" y="1477590"/>
                    <a:pt x="122838" y="1450124"/>
                  </a:cubicBezTo>
                  <a:lnTo>
                    <a:pt x="148901" y="1430814"/>
                  </a:lnTo>
                  <a:lnTo>
                    <a:pt x="148901" y="1323215"/>
                  </a:lnTo>
                  <a:lnTo>
                    <a:pt x="128544" y="1290035"/>
                  </a:lnTo>
                  <a:cubicBezTo>
                    <a:pt x="121555" y="1271877"/>
                    <a:pt x="117691" y="1251913"/>
                    <a:pt x="117691" y="1230957"/>
                  </a:cubicBezTo>
                  <a:lnTo>
                    <a:pt x="126887" y="1180903"/>
                  </a:lnTo>
                  <a:lnTo>
                    <a:pt x="99843" y="1136825"/>
                  </a:lnTo>
                  <a:cubicBezTo>
                    <a:pt x="92854" y="1118667"/>
                    <a:pt x="88990" y="1098703"/>
                    <a:pt x="88990" y="1077747"/>
                  </a:cubicBezTo>
                  <a:cubicBezTo>
                    <a:pt x="88990" y="1056791"/>
                    <a:pt x="92854" y="1036828"/>
                    <a:pt x="99843" y="1018669"/>
                  </a:cubicBezTo>
                  <a:lnTo>
                    <a:pt x="116813" y="991011"/>
                  </a:lnTo>
                  <a:lnTo>
                    <a:pt x="75682" y="960536"/>
                  </a:lnTo>
                  <a:cubicBezTo>
                    <a:pt x="50689" y="933070"/>
                    <a:pt x="35230" y="895127"/>
                    <a:pt x="35230" y="853215"/>
                  </a:cubicBezTo>
                  <a:cubicBezTo>
                    <a:pt x="35230" y="790348"/>
                    <a:pt x="70012" y="736408"/>
                    <a:pt x="119583" y="713367"/>
                  </a:cubicBezTo>
                  <a:lnTo>
                    <a:pt x="121803" y="712875"/>
                  </a:lnTo>
                  <a:lnTo>
                    <a:pt x="109779" y="693278"/>
                  </a:lnTo>
                  <a:cubicBezTo>
                    <a:pt x="102790" y="675120"/>
                    <a:pt x="98926" y="655156"/>
                    <a:pt x="98926" y="634200"/>
                  </a:cubicBezTo>
                  <a:cubicBezTo>
                    <a:pt x="98926" y="613244"/>
                    <a:pt x="102790" y="593281"/>
                    <a:pt x="109779" y="575122"/>
                  </a:cubicBezTo>
                  <a:lnTo>
                    <a:pt x="122505" y="554380"/>
                  </a:lnTo>
                  <a:lnTo>
                    <a:pt x="84353" y="545916"/>
                  </a:lnTo>
                  <a:cubicBezTo>
                    <a:pt x="34782" y="522875"/>
                    <a:pt x="0" y="468935"/>
                    <a:pt x="0" y="406068"/>
                  </a:cubicBezTo>
                  <a:cubicBezTo>
                    <a:pt x="0" y="322245"/>
                    <a:pt x="61835" y="254293"/>
                    <a:pt x="138113" y="254293"/>
                  </a:cubicBezTo>
                  <a:lnTo>
                    <a:pt x="163409" y="259905"/>
                  </a:lnTo>
                  <a:lnTo>
                    <a:pt x="183030" y="227924"/>
                  </a:lnTo>
                  <a:cubicBezTo>
                    <a:pt x="208024" y="200458"/>
                    <a:pt x="242552" y="183470"/>
                    <a:pt x="280691" y="183470"/>
                  </a:cubicBezTo>
                  <a:lnTo>
                    <a:pt x="326935" y="193730"/>
                  </a:lnTo>
                  <a:lnTo>
                    <a:pt x="370289" y="161608"/>
                  </a:lnTo>
                  <a:cubicBezTo>
                    <a:pt x="386813" y="153928"/>
                    <a:pt x="404980" y="149681"/>
                    <a:pt x="424049" y="149681"/>
                  </a:cubicBezTo>
                  <a:cubicBezTo>
                    <a:pt x="443119" y="149681"/>
                    <a:pt x="461286" y="153928"/>
                    <a:pt x="477809" y="161608"/>
                  </a:cubicBezTo>
                  <a:lnTo>
                    <a:pt x="486611" y="168130"/>
                  </a:lnTo>
                  <a:lnTo>
                    <a:pt x="488707" y="164714"/>
                  </a:lnTo>
                  <a:cubicBezTo>
                    <a:pt x="513700" y="137248"/>
                    <a:pt x="548228" y="120260"/>
                    <a:pt x="586367" y="120260"/>
                  </a:cubicBezTo>
                  <a:lnTo>
                    <a:pt x="625790" y="129006"/>
                  </a:lnTo>
                  <a:lnTo>
                    <a:pt x="632461" y="92697"/>
                  </a:lnTo>
                  <a:cubicBezTo>
                    <a:pt x="653427" y="38223"/>
                    <a:pt x="702512" y="0"/>
                    <a:pt x="759720" y="0"/>
                  </a:cubicBezTo>
                  <a:close/>
                </a:path>
              </a:pathLst>
            </a:custGeom>
            <a:solidFill>
              <a:srgbClr val="F7FEFF">
                <a:alpha val="60000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Ellipse 47"/>
            <p:cNvSpPr/>
            <p:nvPr/>
          </p:nvSpPr>
          <p:spPr>
            <a:xfrm>
              <a:off x="6412411" y="991593"/>
              <a:ext cx="307602" cy="354432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Ellipse 48"/>
            <p:cNvSpPr/>
            <p:nvPr/>
          </p:nvSpPr>
          <p:spPr>
            <a:xfrm>
              <a:off x="6817211" y="886833"/>
              <a:ext cx="307602" cy="354432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Ellipse 49"/>
            <p:cNvSpPr/>
            <p:nvPr/>
          </p:nvSpPr>
          <p:spPr>
            <a:xfrm>
              <a:off x="7581740" y="843574"/>
              <a:ext cx="307602" cy="354432"/>
            </a:xfrm>
            <a:prstGeom prst="ellipse">
              <a:avLst/>
            </a:prstGeom>
            <a:solidFill>
              <a:srgbClr val="F7FEFF">
                <a:alpha val="60000"/>
              </a:srgbClr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7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856978" y="4523681"/>
            <a:ext cx="5229015" cy="56890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Rosenhow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[3] : 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6809913" y="4903093"/>
                <a:ext cx="5033429" cy="69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𝑙𝑣</m:t>
                          </m:r>
                        </m:sub>
                      </m:sSub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b="0" i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g</m:t>
                                      </m:r>
                                    </m:e>
                                    <m:sup>
                                      <m:r>
                                        <a:rPr lang="fr-FR" b="0" i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p>
                      </m:sSup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𝑝𝑎𝑟𝑜𝑖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𝑠𝑎𝑡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𝑠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𝑙𝑣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𝑃𝑟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13" y="4903093"/>
                <a:ext cx="5033429" cy="69410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856978" y="4523681"/>
            <a:ext cx="5229015" cy="56890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Kutateladze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[5] : 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ZoneTexte 99"/>
              <p:cNvSpPr txBox="1"/>
              <p:nvPr/>
            </p:nvSpPr>
            <p:spPr>
              <a:xfrm>
                <a:off x="6809913" y="4903093"/>
                <a:ext cx="3439724" cy="688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𝐶𝐻𝐹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𝐾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𝑙𝑣</m:t>
                          </m:r>
                        </m:sub>
                      </m:sSub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b="0" i="0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g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0" name="ZoneTexte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13" y="4903093"/>
                <a:ext cx="3439724" cy="68820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856978" y="4523681"/>
            <a:ext cx="5229015" cy="56890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Lienhard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[6] : 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ZoneTexte 140"/>
              <p:cNvSpPr txBox="1"/>
              <p:nvPr/>
            </p:nvSpPr>
            <p:spPr>
              <a:xfrm>
                <a:off x="6809913" y="4903093"/>
                <a:ext cx="3617657" cy="6882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=0,16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𝑙𝑣</m:t>
                          </m:r>
                        </m:sub>
                      </m:sSub>
                      <m:sSup>
                        <m:sSup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  <m:sSup>
                                    <m:sSupPr>
                                      <m:ctrlPr>
                                        <a:rPr lang="fr-FR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g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b>
                                          <m:r>
                                            <a:rPr lang="fr-F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</m:sub>
                                      </m:s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ZoneTexte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13" y="4903093"/>
                <a:ext cx="3617657" cy="68820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2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856978" y="4523681"/>
            <a:ext cx="5229015" cy="56890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 err="1">
                <a:sym typeface="Wingdings" panose="05000000000000000000" pitchFamily="2" charset="2"/>
              </a:rPr>
              <a:t>Fluid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momentum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err="1">
                <a:sym typeface="Wingdings" panose="05000000000000000000" pitchFamily="2" charset="2"/>
              </a:rPr>
              <a:t>equation</a:t>
            </a:r>
            <a:r>
              <a:rPr lang="fr-FR" dirty="0">
                <a:sym typeface="Wingdings" panose="05000000000000000000" pitchFamily="2" charset="2"/>
              </a:rPr>
              <a:t> [2] :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ZoneTexte 142"/>
              <p:cNvSpPr txBox="1"/>
              <p:nvPr/>
            </p:nvSpPr>
            <p:spPr>
              <a:xfrm>
                <a:off x="6809913" y="4903093"/>
                <a:ext cx="3742819" cy="5902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acc>
                            <m:accPr>
                              <m:chr m:val="⃗"/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num>
                        <m:den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</m:acc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lang="fr-FR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g</m:t>
                              </m:r>
                            </m:e>
                            <m:sup>
                              <m:r>
                                <a:rPr lang="fr-FR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acc>
                      <m:r>
                        <a:rPr lang="fr-F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</m:acc>
                      <m:r>
                        <m:rPr>
                          <m:sty m:val="p"/>
                        </m:rP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</m:t>
                      </m:r>
                      <m:r>
                        <a:rPr lang="fr-FR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𝜌𝜈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𝛻</m:t>
                              </m:r>
                            </m:e>
                          </m:acc>
                        </m:e>
                        <m:sup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fr-FR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3" name="ZoneTexte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13" y="4903093"/>
                <a:ext cx="3742819" cy="59022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Espace réservé du contenu 6">
            <a:extLst>
              <a:ext uri="{FF2B5EF4-FFF2-40B4-BE49-F238E27FC236}">
                <a16:creationId xmlns:a16="http://schemas.microsoft.com/office/drawing/2014/main" id="{69904E05-C7BF-272F-1F49-76572513FD57}"/>
              </a:ext>
            </a:extLst>
          </p:cNvPr>
          <p:cNvSpPr txBox="1">
            <a:spLocks/>
          </p:cNvSpPr>
          <p:nvPr/>
        </p:nvSpPr>
        <p:spPr>
          <a:xfrm>
            <a:off x="6856978" y="4523681"/>
            <a:ext cx="2526809" cy="568903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Berenson </a:t>
            </a:r>
            <a:r>
              <a:rPr lang="fr-FR" dirty="0" err="1">
                <a:sym typeface="Wingdings" panose="05000000000000000000" pitchFamily="2" charset="2"/>
              </a:rPr>
              <a:t>correlation</a:t>
            </a:r>
            <a:r>
              <a:rPr lang="fr-FR" dirty="0">
                <a:sym typeface="Wingdings" panose="05000000000000000000" pitchFamily="2" charset="2"/>
              </a:rPr>
              <a:t> [4] : </a:t>
            </a:r>
          </a:p>
          <a:p>
            <a:pPr>
              <a:spcBef>
                <a:spcPts val="0"/>
              </a:spcBef>
            </a:pPr>
            <a:r>
              <a:rPr lang="fr-FR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0"/>
              </a:spcBef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>
              <a:sym typeface="Wingdings" panose="05000000000000000000" pitchFamily="2" charset="2"/>
            </a:endParaRPr>
          </a:p>
          <a:p>
            <a:pPr marL="5524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ZoneTexte 144"/>
              <p:cNvSpPr txBox="1"/>
              <p:nvPr/>
            </p:nvSpPr>
            <p:spPr>
              <a:xfrm>
                <a:off x="6809913" y="4903440"/>
                <a:ext cx="4787593" cy="12223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𝑓𝑖𝑙𝑚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0,62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𝑝𝑎𝑟𝑜𝑖</m:t>
                                  </m:r>
                                </m:sub>
                              </m:s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𝑠𝑎𝑡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3/4</m:t>
                          </m:r>
                        </m:sup>
                      </m:sSup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fr-FR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i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g</m:t>
                                      </m:r>
                                    </m:e>
                                    <m:sup>
                                      <m:r>
                                        <a:rPr lang="fr-FR" i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fr-FR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sub>
                                  </m:sSub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fr-F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1/8</m:t>
                          </m:r>
                        </m:sup>
                      </m:sSup>
                    </m:oMath>
                  </m:oMathPara>
                </a14:m>
                <a:endParaRPr lang="fr-FR" b="0" i="1" dirty="0">
                  <a:latin typeface="Cambria Math" panose="02040503050406030204" pitchFamily="18" charset="0"/>
                </a:endParaRPr>
              </a:p>
              <a:p>
                <a:r>
                  <a:rPr lang="fr-FR" dirty="0"/>
                  <a:t>	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g</m:t>
                                    </m:r>
                                  </m:e>
                                  <m:sup>
                                    <m:r>
                                      <a:rPr lang="fr-FR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45" name="ZoneTexte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13" y="4903440"/>
                <a:ext cx="4787593" cy="1222386"/>
              </a:xfrm>
              <a:prstGeom prst="rect">
                <a:avLst/>
              </a:prstGeom>
              <a:blipFill>
                <a:blip r:embed="rId13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ZoneTexte 15"/>
          <p:cNvSpPr txBox="1"/>
          <p:nvPr/>
        </p:nvSpPr>
        <p:spPr>
          <a:xfrm>
            <a:off x="408419" y="1991267"/>
            <a:ext cx="20954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Heat</a:t>
            </a:r>
            <a:r>
              <a:rPr lang="fr-FR" dirty="0"/>
              <a:t> flux, </a:t>
            </a:r>
            <a:r>
              <a:rPr lang="fr-FR" i="1" dirty="0"/>
              <a:t>q</a:t>
            </a:r>
            <a:r>
              <a:rPr lang="fr-FR" dirty="0"/>
              <a:t> [W/m²]</a:t>
            </a:r>
            <a:endParaRPr lang="fr-FR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ZoneTexte 145"/>
              <p:cNvSpPr txBox="1"/>
              <p:nvPr/>
            </p:nvSpPr>
            <p:spPr>
              <a:xfrm>
                <a:off x="4198493" y="5916418"/>
                <a:ext cx="2658485" cy="3915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𝑠𝑢𝑟𝑓𝑎𝑐𝑒</m:t>
                        </m:r>
                      </m:sub>
                    </m:sSub>
                    <m:r>
                      <a:rPr lang="fr-FR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fr-FR" dirty="0"/>
                  <a:t> [K]</a:t>
                </a:r>
                <a:endParaRPr lang="fr-FR" i="1" dirty="0"/>
              </a:p>
            </p:txBody>
          </p:sp>
        </mc:Choice>
        <mc:Fallback xmlns="">
          <p:sp>
            <p:nvSpPr>
              <p:cNvPr id="146" name="ZoneTexte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493" y="5916418"/>
                <a:ext cx="2658485" cy="391582"/>
              </a:xfrm>
              <a:prstGeom prst="rect">
                <a:avLst/>
              </a:prstGeom>
              <a:blipFill>
                <a:blip r:embed="rId14"/>
                <a:stretch>
                  <a:fillRect t="-9375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/>
          <p:cNvSpPr/>
          <p:nvPr/>
        </p:nvSpPr>
        <p:spPr>
          <a:xfrm>
            <a:off x="5203734" y="5444969"/>
            <a:ext cx="698860" cy="5190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147" name="ZoneTexte 146"/>
          <p:cNvSpPr txBox="1"/>
          <p:nvPr/>
        </p:nvSpPr>
        <p:spPr>
          <a:xfrm>
            <a:off x="668069" y="6339443"/>
            <a:ext cx="86820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</p:txBody>
      </p:sp>
      <p:sp>
        <p:nvSpPr>
          <p:cNvPr id="148" name="ZoneTexte 147"/>
          <p:cNvSpPr txBox="1"/>
          <p:nvPr/>
        </p:nvSpPr>
        <p:spPr>
          <a:xfrm>
            <a:off x="668069" y="6339443"/>
            <a:ext cx="86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  <a:p>
            <a:r>
              <a:rPr lang="en-US" sz="900" dirty="0"/>
              <a:t>[2] : Adrian </a:t>
            </a:r>
            <a:r>
              <a:rPr lang="en-US" sz="900" dirty="0" err="1"/>
              <a:t>Bejan</a:t>
            </a:r>
            <a:r>
              <a:rPr lang="en-US" sz="900" dirty="0"/>
              <a:t>. Convection Heat Transfer. 2013</a:t>
            </a:r>
            <a:endParaRPr lang="fr-FR" sz="900" dirty="0"/>
          </a:p>
        </p:txBody>
      </p:sp>
      <p:sp>
        <p:nvSpPr>
          <p:cNvPr id="149" name="ZoneTexte 148"/>
          <p:cNvSpPr txBox="1"/>
          <p:nvPr/>
        </p:nvSpPr>
        <p:spPr>
          <a:xfrm>
            <a:off x="668069" y="6339443"/>
            <a:ext cx="86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  <a:p>
            <a:r>
              <a:rPr lang="en-US" sz="900" dirty="0"/>
              <a:t>[3] : W. M. </a:t>
            </a:r>
            <a:r>
              <a:rPr lang="en-US" sz="900" dirty="0" err="1"/>
              <a:t>Rohsenow</a:t>
            </a:r>
            <a:r>
              <a:rPr lang="en-US" sz="900" dirty="0"/>
              <a:t>. A Method of Correlating Heat-Transfer Data for Surface Boiling of Liquids. 1952</a:t>
            </a:r>
            <a:endParaRPr lang="fr-FR" sz="900" dirty="0"/>
          </a:p>
        </p:txBody>
      </p:sp>
      <p:sp>
        <p:nvSpPr>
          <p:cNvPr id="150" name="ZoneTexte 149"/>
          <p:cNvSpPr txBox="1"/>
          <p:nvPr/>
        </p:nvSpPr>
        <p:spPr>
          <a:xfrm>
            <a:off x="668069" y="6339443"/>
            <a:ext cx="86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  <a:p>
            <a:r>
              <a:rPr lang="en-US" sz="900" dirty="0"/>
              <a:t>[4] : P. J. Berenson. Film-Boiling Heat Transfer From a Horizontal Surface.1961</a:t>
            </a:r>
            <a:endParaRPr lang="fr-FR" sz="900" dirty="0"/>
          </a:p>
        </p:txBody>
      </p:sp>
      <p:sp>
        <p:nvSpPr>
          <p:cNvPr id="151" name="ZoneTexte 150"/>
          <p:cNvSpPr txBox="1"/>
          <p:nvPr/>
        </p:nvSpPr>
        <p:spPr>
          <a:xfrm>
            <a:off x="668069" y="6339443"/>
            <a:ext cx="86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  <a:p>
            <a:r>
              <a:rPr lang="en-US" sz="900" dirty="0"/>
              <a:t>[5] : </a:t>
            </a:r>
            <a:r>
              <a:rPr lang="fr-FR" sz="900" dirty="0"/>
              <a:t>Samson </a:t>
            </a:r>
            <a:r>
              <a:rPr lang="fr-FR" sz="900" dirty="0" err="1"/>
              <a:t>Semenovich</a:t>
            </a:r>
            <a:r>
              <a:rPr lang="fr-FR" sz="900" dirty="0"/>
              <a:t> </a:t>
            </a:r>
            <a:r>
              <a:rPr lang="fr-FR" sz="900" dirty="0" err="1"/>
              <a:t>Kutateladze</a:t>
            </a:r>
            <a:r>
              <a:rPr lang="fr-FR" sz="900" dirty="0"/>
              <a:t>. </a:t>
            </a:r>
            <a:r>
              <a:rPr lang="fr-FR" sz="900" dirty="0" err="1"/>
              <a:t>Boiling</a:t>
            </a:r>
            <a:r>
              <a:rPr lang="fr-FR" sz="900" dirty="0"/>
              <a:t> </a:t>
            </a:r>
            <a:r>
              <a:rPr lang="fr-FR" sz="900" dirty="0" err="1"/>
              <a:t>heat</a:t>
            </a:r>
            <a:r>
              <a:rPr lang="fr-FR" sz="900" dirty="0"/>
              <a:t> transfer.1961</a:t>
            </a:r>
          </a:p>
        </p:txBody>
      </p:sp>
      <p:sp>
        <p:nvSpPr>
          <p:cNvPr id="152" name="ZoneTexte 151"/>
          <p:cNvSpPr txBox="1"/>
          <p:nvPr/>
        </p:nvSpPr>
        <p:spPr>
          <a:xfrm>
            <a:off x="668069" y="6339443"/>
            <a:ext cx="868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[1] : </a:t>
            </a:r>
            <a:r>
              <a:rPr lang="en-US" sz="900" dirty="0" err="1"/>
              <a:t>Shiro</a:t>
            </a:r>
            <a:r>
              <a:rPr lang="en-US" sz="900" dirty="0"/>
              <a:t> </a:t>
            </a:r>
            <a:r>
              <a:rPr lang="en-US" sz="900" dirty="0" err="1"/>
              <a:t>Nukiyama</a:t>
            </a:r>
            <a:r>
              <a:rPr lang="en-US" sz="900" dirty="0"/>
              <a:t>. Film boiling water on thin wires.1934</a:t>
            </a:r>
          </a:p>
          <a:p>
            <a:r>
              <a:rPr lang="en-US" sz="900" dirty="0"/>
              <a:t>[6] : </a:t>
            </a:r>
            <a:r>
              <a:rPr lang="en-US" sz="900" dirty="0" err="1"/>
              <a:t>Lienhard</a:t>
            </a:r>
            <a:r>
              <a:rPr lang="en-US" sz="900" dirty="0"/>
              <a:t>. Extended hydrodynamic theory of peak minimum </a:t>
            </a:r>
            <a:r>
              <a:rPr lang="en-US" sz="900" dirty="0" err="1"/>
              <a:t>poil</a:t>
            </a:r>
            <a:r>
              <a:rPr lang="en-US" sz="900" dirty="0"/>
              <a:t> boiling heat fluxes. 1973</a:t>
            </a:r>
            <a:endParaRPr lang="fr-FR" sz="9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8EF70B7-CBA5-4540-B982-C8A13B7139AE}"/>
              </a:ext>
            </a:extLst>
          </p:cNvPr>
          <p:cNvSpPr txBox="1"/>
          <p:nvPr/>
        </p:nvSpPr>
        <p:spPr>
          <a:xfrm>
            <a:off x="5751442" y="2447527"/>
            <a:ext cx="20954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Natural convection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E49DF6C8-201F-434B-BFED-B4FF33754ED4}"/>
              </a:ext>
            </a:extLst>
          </p:cNvPr>
          <p:cNvSpPr txBox="1"/>
          <p:nvPr/>
        </p:nvSpPr>
        <p:spPr>
          <a:xfrm>
            <a:off x="5754835" y="2920428"/>
            <a:ext cx="182614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err="1"/>
              <a:t>Nucleate</a:t>
            </a:r>
            <a:r>
              <a:rPr lang="fr-FR" dirty="0"/>
              <a:t> </a:t>
            </a:r>
            <a:r>
              <a:rPr lang="fr-FR" dirty="0" err="1"/>
              <a:t>boiling</a:t>
            </a:r>
            <a:endParaRPr lang="fr-FR" dirty="0"/>
          </a:p>
        </p:txBody>
      </p:sp>
      <p:sp>
        <p:nvSpPr>
          <p:cNvPr id="154" name="ZoneTexte 153">
            <a:extLst>
              <a:ext uri="{FF2B5EF4-FFF2-40B4-BE49-F238E27FC236}">
                <a16:creationId xmlns:a16="http://schemas.microsoft.com/office/drawing/2014/main" id="{21594634-E1CD-354D-B961-FA5537DCF81C}"/>
              </a:ext>
            </a:extLst>
          </p:cNvPr>
          <p:cNvSpPr txBox="1"/>
          <p:nvPr/>
        </p:nvSpPr>
        <p:spPr>
          <a:xfrm>
            <a:off x="5751442" y="3365685"/>
            <a:ext cx="17251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Film </a:t>
            </a:r>
            <a:r>
              <a:rPr lang="fr-FR" dirty="0" err="1"/>
              <a:t>boiling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703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7" grpId="1"/>
      <p:bldP spid="9" grpId="0"/>
      <p:bldP spid="9" grpId="1"/>
      <p:bldP spid="99" grpId="0"/>
      <p:bldP spid="99" grpId="1"/>
      <p:bldP spid="100" grpId="0"/>
      <p:bldP spid="100" grpId="1"/>
      <p:bldP spid="140" grpId="0"/>
      <p:bldP spid="141" grpId="0"/>
      <p:bldP spid="142" grpId="0"/>
      <p:bldP spid="142" grpId="1"/>
      <p:bldP spid="143" grpId="0"/>
      <p:bldP spid="143" grpId="1"/>
      <p:bldP spid="144" grpId="0"/>
      <p:bldP spid="144" grpId="1"/>
      <p:bldP spid="145" grpId="0"/>
      <p:bldP spid="145" grpId="1"/>
      <p:bldP spid="147" grpId="0"/>
      <p:bldP spid="147" grpId="1"/>
      <p:bldP spid="148" grpId="0"/>
      <p:bldP spid="148" grpId="1"/>
      <p:bldP spid="149" grpId="0"/>
      <p:bldP spid="149" grpId="2"/>
      <p:bldP spid="150" grpId="0"/>
      <p:bldP spid="150" grpId="1"/>
      <p:bldP spid="151" grpId="0"/>
      <p:bldP spid="151" grpId="1"/>
      <p:bldP spid="152" grpId="0"/>
      <p:bldP spid="5" grpId="0" animBg="1"/>
      <p:bldP spid="153" grpId="0" animBg="1"/>
      <p:bldP spid="15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F5003DA-E900-47F2-BA91-7AD870D471EB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sharepoint/v3"/>
    <ds:schemaRef ds:uri="582fa2ad-bcfb-4c30-8490-7bbd511b1880"/>
    <ds:schemaRef ds:uri="http://purl.org/dc/terms/"/>
    <ds:schemaRef ds:uri="http://schemas.microsoft.com/office/infopath/2007/PartnerControls"/>
    <ds:schemaRef ds:uri="151dffeb-2989-4a61-aef8-844a993007f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5042</TotalTime>
  <Words>1642</Words>
  <Application>Microsoft Macintosh PowerPoint</Application>
  <PresentationFormat>Grand écran</PresentationFormat>
  <Paragraphs>296</Paragraphs>
  <Slides>24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Arial</vt:lpstr>
      <vt:lpstr>Arial Black</vt:lpstr>
      <vt:lpstr>Calibri</vt:lpstr>
      <vt:lpstr>Cambria Math</vt:lpstr>
      <vt:lpstr>Times New Roman</vt:lpstr>
      <vt:lpstr>Wingdings</vt:lpstr>
      <vt:lpstr>Thème Office</vt:lpstr>
      <vt:lpstr>Study of liquid helium pool boiling heat transfer degradation under very high magnetic field</vt:lpstr>
      <vt:lpstr>Organisation </vt:lpstr>
      <vt:lpstr>Context</vt:lpstr>
      <vt:lpstr> Superconducting magnet cooling problems</vt:lpstr>
      <vt:lpstr>Magnetic force and related quantities</vt:lpstr>
      <vt:lpstr>Magnetic field and grad(B²) on a solenoid axis</vt:lpstr>
      <vt:lpstr>Magnetic forces on a solenoid axis</vt:lpstr>
      <vt:lpstr>Experimental studies</vt:lpstr>
      <vt:lpstr>Experimental goal</vt:lpstr>
      <vt:lpstr>Magnetic compensation system</vt:lpstr>
      <vt:lpstr>Experimental setup</vt:lpstr>
      <vt:lpstr>Boiling curve measurement method</vt:lpstr>
      <vt:lpstr>Nucleate boiling measurement</vt:lpstr>
      <vt:lpstr>Critical heat flux measurements</vt:lpstr>
      <vt:lpstr>Film boiling measurements</vt:lpstr>
      <vt:lpstr>Minimum heat flux measurements</vt:lpstr>
      <vt:lpstr>Experimental conclusion </vt:lpstr>
      <vt:lpstr>Analysis of the cooling of a high-field HTc magnet in the presence of magnetogravitational forces: the case of the NOUGAT magnet</vt:lpstr>
      <vt:lpstr>NOUGAT Magnet</vt:lpstr>
      <vt:lpstr>Resulting gravity maps of the NOUGAT magnet</vt:lpstr>
      <vt:lpstr>Influence of inverted gravity on heat transfer</vt:lpstr>
      <vt:lpstr>Trapping gas clusters in the liquid helium bath – 1/2</vt:lpstr>
      <vt:lpstr>Trapping gas clusters in the liquid helium bath – 2/2</vt:lpstr>
      <vt:lpstr>Merci</vt:lpstr>
    </vt:vector>
  </TitlesOfParts>
  <Company>CEA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Microsoft Office User</cp:lastModifiedBy>
  <cp:revision>293</cp:revision>
  <dcterms:created xsi:type="dcterms:W3CDTF">2023-01-13T15:17:34Z</dcterms:created>
  <dcterms:modified xsi:type="dcterms:W3CDTF">2023-11-30T13:31:41Z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