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92" r:id="rId4"/>
    <p:sldMasterId id="2147483678" r:id="rId5"/>
  </p:sldMasterIdLst>
  <p:notesMasterIdLst>
    <p:notesMasterId r:id="rId17"/>
  </p:notesMasterIdLst>
  <p:handoutMasterIdLst>
    <p:handoutMasterId r:id="rId18"/>
  </p:handoutMasterIdLst>
  <p:sldIdLst>
    <p:sldId id="287" r:id="rId6"/>
    <p:sldId id="2658" r:id="rId7"/>
    <p:sldId id="2659" r:id="rId8"/>
    <p:sldId id="2662" r:id="rId9"/>
    <p:sldId id="2664" r:id="rId10"/>
    <p:sldId id="2667" r:id="rId11"/>
    <p:sldId id="2665" r:id="rId12"/>
    <p:sldId id="2666" r:id="rId13"/>
    <p:sldId id="2663" r:id="rId14"/>
    <p:sldId id="2668" r:id="rId15"/>
    <p:sldId id="268" r:id="rId1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100"/>
    <a:srgbClr val="8E69DE"/>
    <a:srgbClr val="F802C8"/>
    <a:srgbClr val="38BEEF"/>
    <a:srgbClr val="F505C9"/>
    <a:srgbClr val="D5D000"/>
    <a:srgbClr val="828200"/>
    <a:srgbClr val="4D4D99"/>
    <a:srgbClr val="03BE03"/>
    <a:srgbClr val="0EE7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7722B5-2915-45F6-B3FD-D3A993ACD591}" v="158" dt="2023-04-11T22:43:52.2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3067"/>
        <p:guide pos="7015"/>
        <p:guide pos="66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14/09/2023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14/09/2023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4787" y="5419084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53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/>
              <a:t>Test Presentation</a:t>
            </a:r>
          </a:p>
          <a:p>
            <a:pPr lvl="0"/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/>
              <a:t>Venue / Date / Event / </a:t>
            </a:r>
            <a:r>
              <a:rPr lang="fr-FR" err="1"/>
              <a:t>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496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63552" y="6307001"/>
            <a:ext cx="799288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 algn="l"/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IFAST WP9 meeting 			      alessandro.salmaso@lnl.infn.it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07001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caption</a:t>
            </a:r>
            <a:endParaRPr lang="fr-FR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</a:t>
            </a:r>
            <a:r>
              <a:rPr lang="fr-FR" err="1"/>
              <a:t>add</a:t>
            </a:r>
            <a:r>
              <a:rPr lang="fr-FR"/>
              <a:t> </a:t>
            </a:r>
            <a:r>
              <a:rPr lang="fr-FR" err="1"/>
              <a:t>title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US"/>
              <a:t>WP9 2nd annual meeting                  alessandro.salmaso@lnl.infn.it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8" r:id="rId2"/>
    <p:sldLayoutId id="2147483711" r:id="rId3"/>
    <p:sldLayoutId id="2147483694" r:id="rId4"/>
    <p:sldLayoutId id="2147483696" r:id="rId5"/>
    <p:sldLayoutId id="2147483697" r:id="rId6"/>
    <p:sldLayoutId id="2147483700" r:id="rId7"/>
    <p:sldLayoutId id="2147483701" r:id="rId8"/>
    <p:sldLayoutId id="2147483710" r:id="rId9"/>
    <p:sldLayoutId id="2147483699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WP9 2nd annual meeting                  alessandro.salmaso@lnl.infn.it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951222"/>
            <a:ext cx="7402857" cy="553998"/>
          </a:xfrm>
        </p:spPr>
        <p:txBody>
          <a:bodyPr/>
          <a:lstStyle/>
          <a:p>
            <a:r>
              <a:rPr lang="en-GB" b="1" dirty="0"/>
              <a:t>Task 9.2 progress @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2969443"/>
            <a:ext cx="6293155" cy="1498862"/>
          </a:xfrm>
        </p:spPr>
        <p:txBody>
          <a:bodyPr>
            <a:normAutofit/>
          </a:bodyPr>
          <a:lstStyle/>
          <a:p>
            <a:r>
              <a:rPr lang="it-IT" sz="2800" dirty="0"/>
              <a:t>1.3 GHz cavities deposition facility</a:t>
            </a:r>
            <a:endParaRPr lang="en-US" sz="2800" dirty="0"/>
          </a:p>
          <a:p>
            <a:r>
              <a:rPr lang="en-US" sz="2400" dirty="0"/>
              <a:t>10th IFAST WP9 online meeting</a:t>
            </a:r>
          </a:p>
          <a:p>
            <a:r>
              <a:rPr lang="it-IT" sz="2400" dirty="0"/>
              <a:t>1</a:t>
            </a:r>
            <a:r>
              <a:rPr lang="en-US" sz="2400" dirty="0"/>
              <a:t>4/09/2023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5960F03-2F8B-49CD-97C2-E9FE906127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485" y="1635084"/>
            <a:ext cx="2465804" cy="1139201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9150FD-C6E1-4407-B4AD-8B735A57FC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6432" y="4554318"/>
            <a:ext cx="7402857" cy="378210"/>
          </a:xfrm>
        </p:spPr>
        <p:txBody>
          <a:bodyPr/>
          <a:lstStyle/>
          <a:p>
            <a:r>
              <a:rPr lang="it-IT" dirty="0"/>
              <a:t>Alessandro Salmaso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32897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2998823-07EB-DDD9-EEB4-EDFA720B0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Next steps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B051B8-CF88-6572-1968-30C3600B9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257925" cy="3763615"/>
          </a:xfrm>
        </p:spPr>
        <p:txBody>
          <a:bodyPr/>
          <a:lstStyle/>
          <a:p>
            <a:r>
              <a:rPr lang="it-IT" dirty="0" err="1"/>
              <a:t>Assemble</a:t>
            </a:r>
            <a:r>
              <a:rPr lang="it-IT" dirty="0"/>
              <a:t> vacuum system ASAP</a:t>
            </a:r>
          </a:p>
          <a:p>
            <a:r>
              <a:rPr lang="it-IT" dirty="0"/>
              <a:t>Commission Magnetron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i="1" dirty="0"/>
              <a:t>In the </a:t>
            </a:r>
            <a:r>
              <a:rPr lang="it-IT" i="1" dirty="0" err="1"/>
              <a:t>meantime</a:t>
            </a:r>
            <a:endParaRPr lang="it-IT" i="1" dirty="0"/>
          </a:p>
          <a:p>
            <a:r>
              <a:rPr lang="it-IT" dirty="0"/>
              <a:t>Test vacuum </a:t>
            </a:r>
            <a:r>
              <a:rPr lang="it-IT" dirty="0" err="1"/>
              <a:t>components</a:t>
            </a:r>
            <a:r>
              <a:rPr lang="it-IT" dirty="0"/>
              <a:t> </a:t>
            </a:r>
            <a:r>
              <a:rPr lang="it-IT" dirty="0" err="1"/>
              <a:t>already</a:t>
            </a:r>
            <a:r>
              <a:rPr lang="it-IT" dirty="0"/>
              <a:t> </a:t>
            </a:r>
            <a:r>
              <a:rPr lang="it-IT" dirty="0" err="1"/>
              <a:t>available</a:t>
            </a:r>
            <a:endParaRPr lang="it-IT" dirty="0"/>
          </a:p>
          <a:p>
            <a:r>
              <a:rPr lang="it-IT" dirty="0"/>
              <a:t>Test </a:t>
            </a:r>
            <a:r>
              <a:rPr lang="it-IT" dirty="0" err="1"/>
              <a:t>thermal</a:t>
            </a:r>
            <a:r>
              <a:rPr lang="it-IT" dirty="0"/>
              <a:t> </a:t>
            </a:r>
            <a:r>
              <a:rPr lang="it-IT" dirty="0" err="1"/>
              <a:t>cycle</a:t>
            </a:r>
            <a:r>
              <a:rPr lang="it-IT" dirty="0"/>
              <a:t> of the </a:t>
            </a:r>
            <a:r>
              <a:rPr lang="it-IT" dirty="0" err="1"/>
              <a:t>cavity</a:t>
            </a:r>
            <a:endParaRPr lang="it-IT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1754ABA-755B-F9ED-EE6E-D77C50C33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E8F20F6-003C-1E00-6164-106A586D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9" name="Immagine 8" descr="Immagine che contiene Ricambio auto, Modello in scala, macchina, giocattolo&#10;&#10;Descrizione generata automaticamente">
            <a:extLst>
              <a:ext uri="{FF2B5EF4-FFF2-40B4-BE49-F238E27FC236}">
                <a16:creationId xmlns:a16="http://schemas.microsoft.com/office/drawing/2014/main" id="{531C226A-4995-2868-E9BC-E6E3EA319D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6491298" y="1444499"/>
            <a:ext cx="6153129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4346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90B2B74-F0D4-4E26-B58B-931BB57E1C13}"/>
              </a:ext>
            </a:extLst>
          </p:cNvPr>
          <p:cNvSpPr txBox="1"/>
          <p:nvPr/>
        </p:nvSpPr>
        <p:spPr>
          <a:xfrm>
            <a:off x="990041" y="3075057"/>
            <a:ext cx="81524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chemeClr val="bg1"/>
                </a:solidFill>
              </a:rPr>
              <a:t>Thanks for your attention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0D2D856-B9D1-4A93-91C7-5A1F527C600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6400" y="525803"/>
            <a:ext cx="1978987" cy="1400037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CCCF9E97-A6B3-44A2-B184-3C74B21CDC56}"/>
              </a:ext>
            </a:extLst>
          </p:cNvPr>
          <p:cNvSpPr txBox="1"/>
          <p:nvPr/>
        </p:nvSpPr>
        <p:spPr>
          <a:xfrm>
            <a:off x="8534400" y="1720876"/>
            <a:ext cx="34410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alessandro.salmaso@lnl.infn.it</a:t>
            </a:r>
            <a:endParaRPr lang="it-IT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C6B828F-E5F4-43EC-B61A-6825BDA18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1454" y="326365"/>
            <a:ext cx="4405064" cy="58734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4F43D84-6316-4B59-BC65-84952E98A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Objective recap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0880D2-7BA6-4B6D-A4FE-C4CC0817A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80175" cy="3763615"/>
          </a:xfrm>
        </p:spPr>
        <p:txBody>
          <a:bodyPr>
            <a:normAutofit/>
          </a:bodyPr>
          <a:lstStyle/>
          <a:p>
            <a:r>
              <a:rPr lang="it-IT" sz="2400" dirty="0"/>
              <a:t>«Hybrid» coating system for 1.3GHz cavities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/>
              <a:t>Rectangular magnetron &amp; rotating cavity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/>
              <a:t>Post magnetron configuration with Nb</a:t>
            </a:r>
            <a:r>
              <a:rPr lang="it-IT" baseline="-25000" dirty="0"/>
              <a:t>3</a:t>
            </a:r>
            <a:r>
              <a:rPr lang="it-IT" dirty="0"/>
              <a:t>Sn cylindircal target produced via dipping</a:t>
            </a:r>
          </a:p>
          <a:p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CDDE0D-6CD9-4A28-9B73-D436F1A3EC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6BF8BE-1997-4220-B7E4-3055CAAF5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78E45D2-E8CE-42A5-9F89-2197B36D8503}"/>
              </a:ext>
            </a:extLst>
          </p:cNvPr>
          <p:cNvSpPr/>
          <p:nvPr/>
        </p:nvSpPr>
        <p:spPr>
          <a:xfrm>
            <a:off x="7794506" y="397525"/>
            <a:ext cx="1838960" cy="2326640"/>
          </a:xfrm>
          <a:prstGeom prst="roundRect">
            <a:avLst/>
          </a:prstGeom>
          <a:noFill/>
          <a:ln w="76200">
            <a:solidFill>
              <a:srgbClr val="EE0B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9546B28-2F59-4B54-A6D9-AACDE25E590D}"/>
              </a:ext>
            </a:extLst>
          </p:cNvPr>
          <p:cNvSpPr txBox="1"/>
          <p:nvPr/>
        </p:nvSpPr>
        <p:spPr>
          <a:xfrm>
            <a:off x="6294360" y="1626456"/>
            <a:ext cx="191008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solidFill>
                  <a:srgbClr val="EE0BCA"/>
                </a:solidFill>
              </a:rPr>
              <a:t>COIL</a:t>
            </a:r>
            <a:endParaRPr lang="en-US" sz="2800" b="1" dirty="0">
              <a:solidFill>
                <a:srgbClr val="EE0BC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108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1DECC-7520-4248-8508-2E9FEADE7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Coating system design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BBF38-262E-4128-A2C4-F0501FD3C9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306" y="1388078"/>
            <a:ext cx="10779809" cy="3763615"/>
          </a:xfrm>
        </p:spPr>
        <p:txBody>
          <a:bodyPr>
            <a:normAutofit/>
          </a:bodyPr>
          <a:lstStyle/>
          <a:p>
            <a:r>
              <a:rPr lang="it-IT" sz="2400" dirty="0"/>
              <a:t>Commisioned a 80cm long chamber to reduce the number of </a:t>
            </a:r>
            <a:r>
              <a:rPr lang="it-IT" sz="2400" dirty="0" err="1"/>
              <a:t>flanges</a:t>
            </a:r>
            <a:r>
              <a:rPr lang="it-IT" sz="2400" dirty="0"/>
              <a:t> (to be delivered mid-october)</a:t>
            </a:r>
          </a:p>
          <a:p>
            <a:r>
              <a:rPr lang="it-IT" sz="2400" dirty="0"/>
              <a:t>Prototype system assembled to test the pumping system and other components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D190FE-385F-40D1-A806-788481880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892B19-5183-4D9A-8B36-6F352974B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1D4D0F9-A274-4AC8-BCA6-B6862DA5DF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018" b="4080"/>
          <a:stretch/>
        </p:blipFill>
        <p:spPr>
          <a:xfrm>
            <a:off x="7377242" y="2762572"/>
            <a:ext cx="3209504" cy="3462105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6F3DB60E-3E3F-4CE5-93E3-448815E81945}"/>
              </a:ext>
            </a:extLst>
          </p:cNvPr>
          <p:cNvGrpSpPr/>
          <p:nvPr/>
        </p:nvGrpSpPr>
        <p:grpSpPr>
          <a:xfrm>
            <a:off x="3264899" y="2815585"/>
            <a:ext cx="3589890" cy="3409092"/>
            <a:chOff x="3931459" y="2974298"/>
            <a:chExt cx="3329765" cy="316206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F1EE634-9622-42D9-A5FD-FA2B52FE437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6200000">
              <a:off x="3234659" y="3942022"/>
              <a:ext cx="3162067" cy="1226622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277F355-9BDD-46B1-8378-1B062E713B8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4896244" y="3976207"/>
              <a:ext cx="3160099" cy="1156281"/>
            </a:xfrm>
            <a:prstGeom prst="rect">
              <a:avLst/>
            </a:prstGeom>
          </p:spPr>
        </p:pic>
        <p:sp>
          <p:nvSpPr>
            <p:cNvPr id="24" name="Left Bracket 23">
              <a:extLst>
                <a:ext uri="{FF2B5EF4-FFF2-40B4-BE49-F238E27FC236}">
                  <a16:creationId xmlns:a16="http://schemas.microsoft.com/office/drawing/2014/main" id="{604C922A-9A51-4218-822D-48FFB37FDCEC}"/>
                </a:ext>
              </a:extLst>
            </p:cNvPr>
            <p:cNvSpPr/>
            <p:nvPr/>
          </p:nvSpPr>
          <p:spPr>
            <a:xfrm>
              <a:off x="3931459" y="3137535"/>
              <a:ext cx="206790" cy="2332387"/>
            </a:xfrm>
            <a:prstGeom prst="leftBracket">
              <a:avLst>
                <a:gd name="adj" fmla="val 112451"/>
              </a:avLst>
            </a:prstGeom>
            <a:ln w="76200">
              <a:solidFill>
                <a:srgbClr val="FA00C8">
                  <a:alpha val="69804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Left Bracket 24">
              <a:extLst>
                <a:ext uri="{FF2B5EF4-FFF2-40B4-BE49-F238E27FC236}">
                  <a16:creationId xmlns:a16="http://schemas.microsoft.com/office/drawing/2014/main" id="{EF9A575E-E4E5-47FB-AEDA-9E3848D98244}"/>
                </a:ext>
              </a:extLst>
            </p:cNvPr>
            <p:cNvSpPr/>
            <p:nvPr/>
          </p:nvSpPr>
          <p:spPr>
            <a:xfrm rot="10800000">
              <a:off x="7054434" y="3137534"/>
              <a:ext cx="206790" cy="2332387"/>
            </a:xfrm>
            <a:prstGeom prst="leftBracket">
              <a:avLst>
                <a:gd name="adj" fmla="val 112451"/>
              </a:avLst>
            </a:prstGeom>
            <a:ln w="76200">
              <a:solidFill>
                <a:srgbClr val="FA00C8">
                  <a:alpha val="69804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8515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471A46F-3389-4AAC-BF47-736A2E3F3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699815" y="1587087"/>
            <a:ext cx="6641819" cy="363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3DD6EB-BC50-4A50-ACFA-920C177D2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Coating system design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478629-5FB1-4B87-A102-81A7E0900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57852-4514-4F19-9E2E-B94F964A3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B6D81FFD-F7DC-44C2-9DA6-CF4161B0AAB1}"/>
              </a:ext>
            </a:extLst>
          </p:cNvPr>
          <p:cNvSpPr/>
          <p:nvPr/>
        </p:nvSpPr>
        <p:spPr>
          <a:xfrm>
            <a:off x="7423350" y="2713641"/>
            <a:ext cx="3336090" cy="2470544"/>
          </a:xfrm>
          <a:prstGeom prst="roundRect">
            <a:avLst/>
          </a:prstGeom>
          <a:noFill/>
          <a:ln w="76200">
            <a:solidFill>
              <a:srgbClr val="EE0B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ABE7D905-C565-47C0-93EF-35ED749D9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305" y="1388078"/>
            <a:ext cx="10828247" cy="4202017"/>
          </a:xfrm>
        </p:spPr>
        <p:txBody>
          <a:bodyPr>
            <a:normAutofit/>
          </a:bodyPr>
          <a:lstStyle/>
          <a:p>
            <a:r>
              <a:rPr lang="it-IT" dirty="0"/>
              <a:t>«Utilities» on the lower part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/>
              <a:t>Pump unit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/>
              <a:t>Gauges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/>
              <a:t>Gas inlets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it-IT" dirty="0"/>
              <a:t>Electrical and water feedthrough	</a:t>
            </a:r>
          </a:p>
          <a:p>
            <a:pPr>
              <a:buFont typeface="Wingdings" panose="05000000000000000000" pitchFamily="2" charset="2"/>
              <a:buChar char="§"/>
            </a:pPr>
            <a:endParaRPr lang="it-IT" dirty="0"/>
          </a:p>
          <a:p>
            <a:pPr>
              <a:buFont typeface="Wingdings" panose="05000000000000000000" pitchFamily="2" charset="2"/>
              <a:buChar char="§"/>
            </a:pPr>
            <a:endParaRPr lang="it-IT" dirty="0"/>
          </a:p>
          <a:p>
            <a:pPr lvl="8">
              <a:buFont typeface="Wingdings" panose="05000000000000000000" pitchFamily="2" charset="2"/>
              <a:buChar char="§"/>
            </a:pPr>
            <a:endParaRPr lang="it-IT" dirty="0"/>
          </a:p>
          <a:p>
            <a:pPr lvl="2">
              <a:buFont typeface="Wingdings" panose="05000000000000000000" pitchFamily="2" charset="2"/>
              <a:buChar char="§"/>
            </a:pPr>
            <a:endParaRPr lang="it-IT" dirty="0"/>
          </a:p>
          <a:p>
            <a:pPr lvl="1">
              <a:buFont typeface="Wingdings" panose="05000000000000000000" pitchFamily="2" charset="2"/>
              <a:buChar char="§"/>
            </a:pPr>
            <a:endParaRPr lang="it-IT" dirty="0"/>
          </a:p>
          <a:p>
            <a:pPr marL="457200" lvl="1" indent="0">
              <a:buNone/>
            </a:pPr>
            <a:endParaRPr lang="it-IT" dirty="0"/>
          </a:p>
          <a:p>
            <a:pPr lvl="1">
              <a:buFont typeface="Wingdings" panose="05000000000000000000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8024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DC548-91D6-4EB3-997C-36548DA61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Cavity stand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29ED3-D4E0-4517-A40E-01C4BB743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78436" cy="3763615"/>
          </a:xfrm>
        </p:spPr>
        <p:txBody>
          <a:bodyPr>
            <a:normAutofit/>
          </a:bodyPr>
          <a:lstStyle/>
          <a:p>
            <a:r>
              <a:rPr lang="it-IT" sz="2400" dirty="0"/>
              <a:t>Cavity suspended from rotating ferrofluidic vacuum feedtrough</a:t>
            </a:r>
          </a:p>
          <a:p>
            <a:r>
              <a:rPr lang="it-IT" sz="2400" dirty="0"/>
              <a:t>Stand designed to center the cavity and minimize deformation due to high temperature deposition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B6149-9A41-44C9-9475-6E4FF012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CC66E-8F69-4867-B18E-BD7C0F952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E19A7D9-1743-4CFC-8BF8-138FD2923879}"/>
              </a:ext>
            </a:extLst>
          </p:cNvPr>
          <p:cNvGrpSpPr/>
          <p:nvPr/>
        </p:nvGrpSpPr>
        <p:grpSpPr>
          <a:xfrm>
            <a:off x="9114472" y="65989"/>
            <a:ext cx="1883935" cy="6606137"/>
            <a:chOff x="8964357" y="65989"/>
            <a:chExt cx="1883935" cy="660613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C6F2358-AFC3-4667-BBB8-69A7364DB1D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370" r="2191" b="20004"/>
            <a:stretch/>
          </p:blipFill>
          <p:spPr>
            <a:xfrm rot="16200000">
              <a:off x="6663504" y="2487338"/>
              <a:ext cx="6485641" cy="1883935"/>
            </a:xfrm>
            <a:prstGeom prst="rect">
              <a:avLst/>
            </a:prstGeom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70BE33E0-C280-4619-ACB4-33C09C66B5D1}"/>
                </a:ext>
              </a:extLst>
            </p:cNvPr>
            <p:cNvSpPr/>
            <p:nvPr/>
          </p:nvSpPr>
          <p:spPr>
            <a:xfrm>
              <a:off x="9181708" y="65989"/>
              <a:ext cx="1385740" cy="1857080"/>
            </a:xfrm>
            <a:prstGeom prst="roundRect">
              <a:avLst/>
            </a:prstGeom>
            <a:noFill/>
            <a:ln w="76200">
              <a:solidFill>
                <a:srgbClr val="EE0BC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E5950923-CA76-4FF7-8F46-14C4AA9B9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5297" y="742445"/>
            <a:ext cx="3148331" cy="236124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8482B4-1AFF-492B-B31E-E56B5F3355B3}"/>
              </a:ext>
            </a:extLst>
          </p:cNvPr>
          <p:cNvSpPr txBox="1"/>
          <p:nvPr/>
        </p:nvSpPr>
        <p:spPr>
          <a:xfrm>
            <a:off x="5759777" y="3214540"/>
            <a:ext cx="29993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Torque: 80Nm</a:t>
            </a:r>
          </a:p>
          <a:p>
            <a:r>
              <a:rPr lang="it-IT" dirty="0"/>
              <a:t>Load: 60 kg</a:t>
            </a:r>
          </a:p>
          <a:p>
            <a:endParaRPr lang="it-IT" dirty="0"/>
          </a:p>
          <a:p>
            <a:r>
              <a:rPr lang="it-IT" dirty="0"/>
              <a:t>Stand weight: 8kg (max)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63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64042D-D44D-4BC5-A645-D9B58F54AA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Deformation at 700°C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036219-8D3D-49CB-891C-04812BA797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414840"/>
            <a:ext cx="5792387" cy="2699241"/>
          </a:xfrm>
        </p:spPr>
        <p:txBody>
          <a:bodyPr>
            <a:normAutofit/>
          </a:bodyPr>
          <a:lstStyle/>
          <a:p>
            <a:r>
              <a:rPr lang="it-IT" sz="2400" dirty="0"/>
              <a:t>Solidworks static simulation of the cavity at 700°C</a:t>
            </a:r>
          </a:p>
          <a:p>
            <a:r>
              <a:rPr lang="it-IT" sz="2400" dirty="0"/>
              <a:t>Deformation along cavity axis about 1mm at the cell</a:t>
            </a:r>
          </a:p>
          <a:p>
            <a:r>
              <a:rPr lang="it-IT" sz="2400" dirty="0"/>
              <a:t>To be simulated and tested whole thermal cycle: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118915-4C02-4447-8F47-56CCE4A4E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15932-AFF0-45B9-A8C7-9B4D3846E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DC47D6-8660-4E29-84E8-47E95354B112}"/>
              </a:ext>
            </a:extLst>
          </p:cNvPr>
          <p:cNvSpPr txBox="1"/>
          <p:nvPr/>
        </p:nvSpPr>
        <p:spPr>
          <a:xfrm>
            <a:off x="838200" y="5154323"/>
            <a:ext cx="1564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8BEEF"/>
                </a:solidFill>
              </a:rPr>
              <a:t>Room T </a:t>
            </a:r>
            <a:endParaRPr lang="en-US" sz="2400" b="1" dirty="0">
              <a:solidFill>
                <a:srgbClr val="38BEE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8F6F87-BC09-4F9D-962C-7BA49919F6E0}"/>
              </a:ext>
            </a:extLst>
          </p:cNvPr>
          <p:cNvSpPr txBox="1"/>
          <p:nvPr/>
        </p:nvSpPr>
        <p:spPr>
          <a:xfrm>
            <a:off x="3133817" y="4298249"/>
            <a:ext cx="22295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i="1" dirty="0">
                <a:solidFill>
                  <a:srgbClr val="F802C8"/>
                </a:solidFill>
              </a:rPr>
              <a:t>x</a:t>
            </a:r>
            <a:r>
              <a:rPr lang="it-IT" sz="2400" b="1" dirty="0">
                <a:solidFill>
                  <a:srgbClr val="F802C8"/>
                </a:solidFill>
              </a:rPr>
              <a:t> hours @ deposition T </a:t>
            </a:r>
            <a:endParaRPr lang="en-US" sz="2400" b="1" dirty="0">
              <a:solidFill>
                <a:srgbClr val="F802C8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1875AF-E22C-450E-99C0-E85942365046}"/>
              </a:ext>
            </a:extLst>
          </p:cNvPr>
          <p:cNvSpPr txBox="1"/>
          <p:nvPr/>
        </p:nvSpPr>
        <p:spPr>
          <a:xfrm>
            <a:off x="5788058" y="5157526"/>
            <a:ext cx="15648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38BEEF"/>
                </a:solidFill>
              </a:rPr>
              <a:t>Room T </a:t>
            </a:r>
            <a:endParaRPr lang="en-US" sz="2400" b="1" dirty="0">
              <a:solidFill>
                <a:srgbClr val="38BEEF"/>
              </a:solidFill>
            </a:endParaRPr>
          </a:p>
        </p:txBody>
      </p:sp>
      <p:pic>
        <p:nvPicPr>
          <p:cNvPr id="12" name="Graphic 11" descr="Arrow Counterclockwise curve">
            <a:extLst>
              <a:ext uri="{FF2B5EF4-FFF2-40B4-BE49-F238E27FC236}">
                <a16:creationId xmlns:a16="http://schemas.microsoft.com/office/drawing/2014/main" id="{5A6216D0-CA0A-4BD2-8810-05ACC396B0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5205004">
            <a:off x="2402816" y="4740817"/>
            <a:ext cx="731609" cy="1081697"/>
          </a:xfrm>
          <a:prstGeom prst="rect">
            <a:avLst/>
          </a:prstGeom>
        </p:spPr>
      </p:pic>
      <p:pic>
        <p:nvPicPr>
          <p:cNvPr id="15" name="Graphic 14" descr="Arrow Counterclockwise curve">
            <a:extLst>
              <a:ext uri="{FF2B5EF4-FFF2-40B4-BE49-F238E27FC236}">
                <a16:creationId xmlns:a16="http://schemas.microsoft.com/office/drawing/2014/main" id="{A9CEA802-2010-4030-8E34-A579A7E052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6394996" flipV="1">
            <a:off x="5324682" y="4309929"/>
            <a:ext cx="731609" cy="108169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AA5DFCE9-F96A-4550-910C-879298C8F4BA}"/>
              </a:ext>
            </a:extLst>
          </p:cNvPr>
          <p:cNvGrpSpPr/>
          <p:nvPr/>
        </p:nvGrpSpPr>
        <p:grpSpPr>
          <a:xfrm>
            <a:off x="7190390" y="101033"/>
            <a:ext cx="4647660" cy="6299523"/>
            <a:chOff x="7190390" y="101033"/>
            <a:chExt cx="4647660" cy="6299523"/>
          </a:xfrm>
        </p:grpSpPr>
        <p:pic>
          <p:nvPicPr>
            <p:cNvPr id="9" name="Immagine 8" descr="Immagine che contiene schermata, arte&#10;&#10;Descrizione generata automaticamente">
              <a:extLst>
                <a:ext uri="{FF2B5EF4-FFF2-40B4-BE49-F238E27FC236}">
                  <a16:creationId xmlns:a16="http://schemas.microsoft.com/office/drawing/2014/main" id="{C8C7D1B0-D5BE-64AF-B5F3-B851158E9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90390" y="101033"/>
              <a:ext cx="4235753" cy="6299523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6ECB469-2DEF-4727-9969-86ACC8C39449}"/>
                </a:ext>
              </a:extLst>
            </p:cNvPr>
            <p:cNvSpPr txBox="1"/>
            <p:nvPr/>
          </p:nvSpPr>
          <p:spPr>
            <a:xfrm>
              <a:off x="10284357" y="1648740"/>
              <a:ext cx="1553693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600" dirty="0"/>
                <a:t>Deformation  axis (mm)</a:t>
              </a:r>
              <a:endParaRPr lang="en-US" sz="1600" dirty="0"/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34E6EC42-5A06-4375-9B0A-D0ECBB509AD8}"/>
                </a:ext>
              </a:extLst>
            </p:cNvPr>
            <p:cNvCxnSpPr>
              <a:cxnSpLocks/>
            </p:cNvCxnSpPr>
            <p:nvPr/>
          </p:nvCxnSpPr>
          <p:spPr>
            <a:xfrm>
              <a:off x="10284357" y="1624482"/>
              <a:ext cx="0" cy="74562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Left Bracket 15">
            <a:extLst>
              <a:ext uri="{FF2B5EF4-FFF2-40B4-BE49-F238E27FC236}">
                <a16:creationId xmlns:a16="http://schemas.microsoft.com/office/drawing/2014/main" id="{1588BF78-F4BB-4B2B-9576-5ED4572681CC}"/>
              </a:ext>
            </a:extLst>
          </p:cNvPr>
          <p:cNvSpPr/>
          <p:nvPr/>
        </p:nvSpPr>
        <p:spPr>
          <a:xfrm>
            <a:off x="7042494" y="3015720"/>
            <a:ext cx="206790" cy="1072412"/>
          </a:xfrm>
          <a:prstGeom prst="leftBracket">
            <a:avLst>
              <a:gd name="adj" fmla="val 112451"/>
            </a:avLst>
          </a:prstGeom>
          <a:ln w="76200">
            <a:solidFill>
              <a:srgbClr val="FA00C8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ket 16">
            <a:extLst>
              <a:ext uri="{FF2B5EF4-FFF2-40B4-BE49-F238E27FC236}">
                <a16:creationId xmlns:a16="http://schemas.microsoft.com/office/drawing/2014/main" id="{CCE44525-214C-40EE-872F-CCE2DB18077E}"/>
              </a:ext>
            </a:extLst>
          </p:cNvPr>
          <p:cNvSpPr/>
          <p:nvPr/>
        </p:nvSpPr>
        <p:spPr>
          <a:xfrm rot="10800000">
            <a:off x="10077567" y="3015721"/>
            <a:ext cx="206790" cy="1072411"/>
          </a:xfrm>
          <a:prstGeom prst="leftBracket">
            <a:avLst>
              <a:gd name="adj" fmla="val 112451"/>
            </a:avLst>
          </a:prstGeom>
          <a:ln w="76200">
            <a:solidFill>
              <a:srgbClr val="FA00C8">
                <a:alpha val="69804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44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B6149-9A41-44C9-9475-6E4FF012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CC66E-8F69-4867-B18E-BD7C0F952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296C0CB-9D41-4346-9CBC-BA477C1DB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8322846" y="2558911"/>
            <a:ext cx="5066568" cy="19095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226493-D38B-4499-97FC-B65B31A0D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792404" y="2056157"/>
            <a:ext cx="5142344" cy="283923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29ED3-D4E0-4517-A40E-01C4BB743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105756" cy="3763615"/>
          </a:xfrm>
        </p:spPr>
        <p:txBody>
          <a:bodyPr>
            <a:normAutofit/>
          </a:bodyPr>
          <a:lstStyle/>
          <a:p>
            <a:r>
              <a:rPr lang="it-IT" sz="2400" dirty="0"/>
              <a:t>Magnetron fixed on the lower flange </a:t>
            </a:r>
          </a:p>
          <a:p>
            <a:r>
              <a:rPr lang="it-IT" sz="2400" dirty="0"/>
              <a:t>Design still ongoing</a:t>
            </a:r>
          </a:p>
          <a:p>
            <a:pPr marL="0" indent="0">
              <a:buNone/>
            </a:pPr>
            <a:endParaRPr lang="it-IT" sz="2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2A45AAA-CF76-4300-AF0C-EDCD37474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2" y="3232163"/>
            <a:ext cx="3654711" cy="28147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3DC548-91D6-4EB3-997C-36548DA61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Rectangular</a:t>
            </a:r>
            <a:r>
              <a:rPr lang="it-IT" dirty="0"/>
              <a:t> magnetron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552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DC548-91D6-4EB3-997C-36548DA61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Centering</a:t>
            </a:r>
            <a:r>
              <a:rPr lang="it-IT" dirty="0"/>
              <a:t> system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29ED3-D4E0-4517-A40E-01C4BB743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642499" cy="3763615"/>
          </a:xfrm>
        </p:spPr>
        <p:txBody>
          <a:bodyPr>
            <a:normAutofit/>
          </a:bodyPr>
          <a:lstStyle/>
          <a:p>
            <a:r>
              <a:rPr lang="it-IT" sz="2400" dirty="0"/>
              <a:t>Magnetron and cavity will be aligned on the same axis by means of centering system: 	              two </a:t>
            </a:r>
            <a:r>
              <a:rPr lang="it-IT" b="1" dirty="0">
                <a:solidFill>
                  <a:srgbClr val="03BE03"/>
                </a:solidFill>
              </a:rPr>
              <a:t>disks</a:t>
            </a:r>
            <a:r>
              <a:rPr lang="it-IT" sz="2400" dirty="0"/>
              <a:t> tangent to three vertical </a:t>
            </a:r>
            <a:r>
              <a:rPr lang="it-IT" b="1" dirty="0">
                <a:solidFill>
                  <a:srgbClr val="4D4D99"/>
                </a:solidFill>
              </a:rPr>
              <a:t>rods</a:t>
            </a:r>
            <a:r>
              <a:rPr lang="it-IT" sz="2400" b="1" dirty="0">
                <a:solidFill>
                  <a:srgbClr val="4D4D99"/>
                </a:solidFill>
              </a:rPr>
              <a:t> </a:t>
            </a:r>
            <a:r>
              <a:rPr lang="it-IT" sz="2400" dirty="0"/>
              <a:t>with small tolerance</a:t>
            </a:r>
          </a:p>
          <a:p>
            <a:pPr marL="0" indent="0">
              <a:buNone/>
            </a:pPr>
            <a:endParaRPr lang="it-IT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1B6149-9A41-44C9-9475-6E4FF0122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3CC66E-8F69-4867-B18E-BD7C0F952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E09B876-5B84-4C08-907C-BA944F81F9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319868" y="1904598"/>
            <a:ext cx="6312623" cy="287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418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D1EE4C7D-9F01-4CE5-88A4-AF19EA2C6503}"/>
              </a:ext>
            </a:extLst>
          </p:cNvPr>
          <p:cNvGrpSpPr/>
          <p:nvPr/>
        </p:nvGrpSpPr>
        <p:grpSpPr>
          <a:xfrm>
            <a:off x="2063552" y="3351241"/>
            <a:ext cx="2661283" cy="2719583"/>
            <a:chOff x="2141803" y="3215304"/>
            <a:chExt cx="2661283" cy="271958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C78274C-8FFC-453E-AD5B-F7D7A40F12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800000">
              <a:off x="2295515" y="3429000"/>
              <a:ext cx="2342666" cy="2300347"/>
            </a:xfrm>
            <a:prstGeom prst="rect">
              <a:avLst/>
            </a:prstGeom>
          </p:spPr>
        </p:pic>
        <p:pic>
          <p:nvPicPr>
            <p:cNvPr id="11" name="Graphic 10" descr="Arrow Straight">
              <a:extLst>
                <a:ext uri="{FF2B5EF4-FFF2-40B4-BE49-F238E27FC236}">
                  <a16:creationId xmlns:a16="http://schemas.microsoft.com/office/drawing/2014/main" id="{A54B3BB5-61EC-41D1-B488-1F4D5EBB34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3425513">
              <a:off x="2141803" y="3311305"/>
              <a:ext cx="557162" cy="557162"/>
            </a:xfrm>
            <a:prstGeom prst="rect">
              <a:avLst/>
            </a:prstGeom>
          </p:spPr>
        </p:pic>
        <p:pic>
          <p:nvPicPr>
            <p:cNvPr id="15" name="Graphic 14" descr="Arrow Straight">
              <a:extLst>
                <a:ext uri="{FF2B5EF4-FFF2-40B4-BE49-F238E27FC236}">
                  <a16:creationId xmlns:a16="http://schemas.microsoft.com/office/drawing/2014/main" id="{027D23B9-8E2B-4C28-A25B-5CE4BE7F4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2597293">
              <a:off x="4245924" y="5266909"/>
              <a:ext cx="557162" cy="557162"/>
            </a:xfrm>
            <a:prstGeom prst="rect">
              <a:avLst/>
            </a:prstGeom>
          </p:spPr>
        </p:pic>
        <p:pic>
          <p:nvPicPr>
            <p:cNvPr id="16" name="Graphic 15" descr="Arrow Straight">
              <a:extLst>
                <a:ext uri="{FF2B5EF4-FFF2-40B4-BE49-F238E27FC236}">
                  <a16:creationId xmlns:a16="http://schemas.microsoft.com/office/drawing/2014/main" id="{41D84157-F21E-4E01-BCC6-527B6F828D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18775250">
              <a:off x="4167654" y="3215304"/>
              <a:ext cx="557162" cy="557162"/>
            </a:xfrm>
            <a:prstGeom prst="rect">
              <a:avLst/>
            </a:prstGeom>
          </p:spPr>
        </p:pic>
        <p:pic>
          <p:nvPicPr>
            <p:cNvPr id="17" name="Graphic 16" descr="Arrow Straight">
              <a:extLst>
                <a:ext uri="{FF2B5EF4-FFF2-40B4-BE49-F238E27FC236}">
                  <a16:creationId xmlns:a16="http://schemas.microsoft.com/office/drawing/2014/main" id="{5A2D896F-D868-48EE-9E94-B3654CF0BE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 rot="8093862">
              <a:off x="2227945" y="5377725"/>
              <a:ext cx="557162" cy="557162"/>
            </a:xfrm>
            <a:prstGeom prst="rect">
              <a:avLst/>
            </a:prstGeom>
          </p:spPr>
        </p:pic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471A46F-3389-4AAC-BF47-736A2E3F35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6471336" y="1569811"/>
            <a:ext cx="6676372" cy="363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13DD6EB-BC50-4A50-ACFA-920C177D2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Heating system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478629-5FB1-4B87-A102-81A7E0900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/>
              <a:t>10</a:t>
            </a:r>
            <a:r>
              <a:rPr lang="en-US" baseline="30000"/>
              <a:t>th</a:t>
            </a:r>
            <a:r>
              <a:rPr lang="en-US"/>
              <a:t> IFAST WP9 meeting 			      alessandro.salmaso@lnl.infn.it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857852-4514-4F19-9E2E-B94F964A3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1" name="Content Placeholder 2">
            <a:extLst>
              <a:ext uri="{FF2B5EF4-FFF2-40B4-BE49-F238E27FC236}">
                <a16:creationId xmlns:a16="http://schemas.microsoft.com/office/drawing/2014/main" id="{ABE7D905-C565-47C0-93EF-35ED749D95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305" y="1388078"/>
            <a:ext cx="4775819" cy="3763615"/>
          </a:xfrm>
        </p:spPr>
        <p:txBody>
          <a:bodyPr>
            <a:normAutofit/>
          </a:bodyPr>
          <a:lstStyle/>
          <a:p>
            <a:r>
              <a:rPr lang="it-IT" sz="2400" dirty="0"/>
              <a:t>4 </a:t>
            </a:r>
            <a:r>
              <a:rPr lang="it-IT" sz="3200" b="1" dirty="0">
                <a:solidFill>
                  <a:srgbClr val="E6E100"/>
                </a:solidFill>
              </a:rPr>
              <a:t>IR lamps </a:t>
            </a:r>
            <a:r>
              <a:rPr lang="it-IT" sz="2400" dirty="0"/>
              <a:t>(max) </a:t>
            </a:r>
            <a:endParaRPr lang="it-IT" sz="2400" b="1" dirty="0">
              <a:solidFill>
                <a:srgbClr val="D5D000"/>
              </a:solidFill>
            </a:endParaRPr>
          </a:p>
          <a:p>
            <a:r>
              <a:rPr lang="it-IT" sz="2400" dirty="0"/>
              <a:t>Copper shield will reduce the heat-up of the chamber</a:t>
            </a:r>
            <a:endParaRPr lang="en-US" sz="2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9730A0-5AD5-4279-8FB2-704510E1A2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4295896" y="2159968"/>
            <a:ext cx="5129524" cy="221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57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.Fast - Kick off meeting.pptx" id="{DA7DF920-03AB-4F15-9D0A-DF69EAE7A7F4}" vid="{D210E2EE-DA83-4FE6-B3DE-B8BDD22ABA3A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.Fast - Kick off meeting.pptx" id="{DA7DF920-03AB-4F15-9D0A-DF69EAE7A7F4}" vid="{D10B85FB-AC78-440D-B51F-CB099DEA5277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C2115D08E677248BDCA1802405EB194" ma:contentTypeVersion="13" ma:contentTypeDescription="Create a new document." ma:contentTypeScope="" ma:versionID="34f245b5fc5545921cad9db836a822b3">
  <xsd:schema xmlns:xsd="http://www.w3.org/2001/XMLSchema" xmlns:xs="http://www.w3.org/2001/XMLSchema" xmlns:p="http://schemas.microsoft.com/office/2006/metadata/properties" xmlns:ns3="e47f35ae-fbd5-4fcb-aa0e-162c0b89555d" xmlns:ns4="adf77701-ae93-4853-aa7d-9da7e7fa76b3" targetNamespace="http://schemas.microsoft.com/office/2006/metadata/properties" ma:root="true" ma:fieldsID="e0215bf63018cd1dfcff03b3f59b35eb" ns3:_="" ns4:_="">
    <xsd:import namespace="e47f35ae-fbd5-4fcb-aa0e-162c0b89555d"/>
    <xsd:import namespace="adf77701-ae93-4853-aa7d-9da7e7fa76b3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7f35ae-fbd5-4fcb-aa0e-162c0b89555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77701-ae93-4853-aa7d-9da7e7fa76b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79D8B24-8F98-4DDA-9790-F62C761D20F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DBA52B-EB2F-4D11-BFF1-4FD773224844}">
  <ds:schemaRefs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  <ds:schemaRef ds:uri="e47f35ae-fbd5-4fcb-aa0e-162c0b89555d"/>
    <ds:schemaRef ds:uri="http://schemas.openxmlformats.org/package/2006/metadata/core-properties"/>
    <ds:schemaRef ds:uri="adf77701-ae93-4853-aa7d-9da7e7fa76b3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79405E4-9321-4289-B033-BC2E6E1D1B50}">
  <ds:schemaRefs>
    <ds:schemaRef ds:uri="adf77701-ae93-4853-aa7d-9da7e7fa76b3"/>
    <ds:schemaRef ds:uri="e47f35ae-fbd5-4fcb-aa0e-162c0b89555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I.Fast - Kick off meeting</Template>
  <TotalTime>3564</TotalTime>
  <Words>434</Words>
  <Application>Microsoft Office PowerPoint</Application>
  <PresentationFormat>Widescreen</PresentationFormat>
  <Paragraphs>74</Paragraphs>
  <Slides>11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Montserrat</vt:lpstr>
      <vt:lpstr>Montserrat ExtraBold</vt:lpstr>
      <vt:lpstr>Montserrat SemiBold</vt:lpstr>
      <vt:lpstr>Wingdings</vt:lpstr>
      <vt:lpstr>I.FAST Custom Slides</vt:lpstr>
      <vt:lpstr>Generic</vt:lpstr>
      <vt:lpstr>Presentazione standard di PowerPoint</vt:lpstr>
      <vt:lpstr>Objective recap</vt:lpstr>
      <vt:lpstr>Coating system design</vt:lpstr>
      <vt:lpstr>Coating system design</vt:lpstr>
      <vt:lpstr>Cavity stand</vt:lpstr>
      <vt:lpstr>Deformation at 700°C</vt:lpstr>
      <vt:lpstr>Rectangular magnetron</vt:lpstr>
      <vt:lpstr>Centering system</vt:lpstr>
      <vt:lpstr>Heating system</vt:lpstr>
      <vt:lpstr>Next steps</vt:lpstr>
      <vt:lpstr>Presentazione standard di PowerPoint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Cristian Pira</dc:creator>
  <cp:lastModifiedBy>Alessandro Salmaso</cp:lastModifiedBy>
  <cp:revision>93</cp:revision>
  <dcterms:created xsi:type="dcterms:W3CDTF">2021-05-03T13:12:24Z</dcterms:created>
  <dcterms:modified xsi:type="dcterms:W3CDTF">2023-09-14T13:55:34Z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0x010100BC2115D08E677248BDCA1802405EB194</vt:lpwstr>
  </property>
</Properties>
</file>