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9" r:id="rId3"/>
    <p:sldId id="307" r:id="rId4"/>
    <p:sldId id="305" r:id="rId5"/>
    <p:sldId id="282" r:id="rId6"/>
    <p:sldId id="315" r:id="rId7"/>
    <p:sldId id="288" r:id="rId8"/>
    <p:sldId id="308" r:id="rId9"/>
    <p:sldId id="289" r:id="rId10"/>
    <p:sldId id="311" r:id="rId11"/>
    <p:sldId id="300" r:id="rId12"/>
    <p:sldId id="314" r:id="rId13"/>
    <p:sldId id="296" r:id="rId14"/>
    <p:sldId id="316" r:id="rId15"/>
    <p:sldId id="318" r:id="rId16"/>
    <p:sldId id="309" r:id="rId17"/>
    <p:sldId id="319" r:id="rId18"/>
    <p:sldId id="306" r:id="rId19"/>
    <p:sldId id="294" r:id="rId20"/>
    <p:sldId id="292" r:id="rId21"/>
    <p:sldId id="295" r:id="rId22"/>
    <p:sldId id="27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D02D183-059A-FF4C-A96D-4E9B40C99EE0}">
          <p14:sldIdLst>
            <p14:sldId id="259"/>
            <p14:sldId id="307"/>
            <p14:sldId id="305"/>
            <p14:sldId id="282"/>
            <p14:sldId id="315"/>
            <p14:sldId id="288"/>
            <p14:sldId id="308"/>
            <p14:sldId id="289"/>
            <p14:sldId id="311"/>
            <p14:sldId id="300"/>
            <p14:sldId id="314"/>
            <p14:sldId id="296"/>
            <p14:sldId id="316"/>
            <p14:sldId id="318"/>
            <p14:sldId id="309"/>
            <p14:sldId id="319"/>
            <p14:sldId id="306"/>
            <p14:sldId id="294"/>
            <p14:sldId id="292"/>
            <p14:sldId id="295"/>
            <p14:sldId id="2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6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52B1E"/>
    <a:srgbClr val="B5121B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53" autoAdjust="0"/>
    <p:restoredTop sz="88721" autoAdjust="0"/>
  </p:normalViewPr>
  <p:slideViewPr>
    <p:cSldViewPr snapToGrid="0">
      <p:cViewPr varScale="1">
        <p:scale>
          <a:sx n="59" d="100"/>
          <a:sy n="59" d="100"/>
        </p:scale>
        <p:origin x="1604" y="56"/>
      </p:cViewPr>
      <p:guideLst>
        <p:guide orient="horz" pos="2160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XP900\Documents\EXP%20900\Sample%20Tests\Nb%20on%20Cu%20Samples\2.%20Investigating%20deposition%20temperature%20HiPIMS\Surface%20Resistance%20vs%20Deposition%20Temperatur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17456793793184"/>
          <c:y val="4.4879415802737119E-2"/>
          <c:w val="0.79748827545444168"/>
          <c:h val="0.76174735006768379"/>
        </c:manualLayout>
      </c:layout>
      <c:scatterChart>
        <c:scatterStyle val="lineMarker"/>
        <c:varyColors val="0"/>
        <c:ser>
          <c:idx val="0"/>
          <c:order val="0"/>
          <c:tx>
            <c:v>Target 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rgbClr val="0000FF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('Data Summary For Plotting'!$J$3,'Data Summary For Plotting'!$J$5:$J$8)</c:f>
                <c:numCache>
                  <c:formatCode>General</c:formatCode>
                  <c:ptCount val="5"/>
                  <c:pt idx="0">
                    <c:v>6.92402515055681</c:v>
                  </c:pt>
                  <c:pt idx="1">
                    <c:v>3.5541752807408749</c:v>
                  </c:pt>
                  <c:pt idx="2">
                    <c:v>2.2169453369287897</c:v>
                  </c:pt>
                  <c:pt idx="3">
                    <c:v>2.0982433924670745</c:v>
                  </c:pt>
                  <c:pt idx="4">
                    <c:v>6.3157978352899189</c:v>
                  </c:pt>
                </c:numCache>
              </c:numRef>
            </c:plus>
            <c:minus>
              <c:numRef>
                <c:f>('Data Summary For Plotting'!$J$3,'Data Summary For Plotting'!$J$5:$J$8)</c:f>
                <c:numCache>
                  <c:formatCode>General</c:formatCode>
                  <c:ptCount val="5"/>
                  <c:pt idx="0">
                    <c:v>6.92402515055681</c:v>
                  </c:pt>
                  <c:pt idx="1">
                    <c:v>3.5541752807408749</c:v>
                  </c:pt>
                  <c:pt idx="2">
                    <c:v>2.2169453369287897</c:v>
                  </c:pt>
                  <c:pt idx="3">
                    <c:v>2.0982433924670745</c:v>
                  </c:pt>
                  <c:pt idx="4">
                    <c:v>6.3157978352899189</c:v>
                  </c:pt>
                </c:numCache>
              </c:numRef>
            </c:minus>
            <c:spPr>
              <a:noFill/>
              <a:ln w="15875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('Data Summary For Plotting'!$F$3,'Data Summary For Plotting'!$F$5:$F$8)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23</c:v>
                </c:pt>
                <c:pt idx="3">
                  <c:v>30</c:v>
                </c:pt>
                <c:pt idx="4">
                  <c:v>35</c:v>
                </c:pt>
              </c:numCache>
            </c:numRef>
          </c:xVal>
          <c:yVal>
            <c:numRef>
              <c:f>('Data Summary For Plotting'!$I$3,'Data Summary For Plotting'!$I$5:$I$8)</c:f>
              <c:numCache>
                <c:formatCode>0.00</c:formatCode>
                <c:ptCount val="5"/>
                <c:pt idx="0" formatCode="General">
                  <c:v>55.026520370216588</c:v>
                </c:pt>
                <c:pt idx="1">
                  <c:v>31.421471754209708</c:v>
                </c:pt>
                <c:pt idx="2" formatCode="General">
                  <c:v>21.007941516418125</c:v>
                </c:pt>
                <c:pt idx="3" formatCode="General">
                  <c:v>13.118508731996432</c:v>
                </c:pt>
                <c:pt idx="4" formatCode="General">
                  <c:v>41.782195019731091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F93-4924-9757-ADBE89894F37}"/>
            </c:ext>
          </c:extLst>
        </c:ser>
        <c:ser>
          <c:idx val="1"/>
          <c:order val="1"/>
          <c:tx>
            <c:v>Target 2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8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'Data Summary For Plotting'!$J$9:$J$13</c:f>
                <c:numCache>
                  <c:formatCode>General</c:formatCode>
                  <c:ptCount val="5"/>
                  <c:pt idx="0">
                    <c:v>4.6960434413404926</c:v>
                  </c:pt>
                  <c:pt idx="1">
                    <c:v>2.6418096321769311</c:v>
                  </c:pt>
                  <c:pt idx="2">
                    <c:v>1.1670407431725871</c:v>
                  </c:pt>
                  <c:pt idx="3">
                    <c:v>1.9810361427455168</c:v>
                  </c:pt>
                  <c:pt idx="4">
                    <c:v>0.6539070412709771</c:v>
                  </c:pt>
                </c:numCache>
              </c:numRef>
            </c:plus>
            <c:minus>
              <c:numRef>
                <c:f>'Data Summary For Plotting'!$J$9:$J$13</c:f>
                <c:numCache>
                  <c:formatCode>General</c:formatCode>
                  <c:ptCount val="5"/>
                  <c:pt idx="0">
                    <c:v>4.6960434413404926</c:v>
                  </c:pt>
                  <c:pt idx="1">
                    <c:v>2.6418096321769311</c:v>
                  </c:pt>
                  <c:pt idx="2">
                    <c:v>1.1670407431725871</c:v>
                  </c:pt>
                  <c:pt idx="3">
                    <c:v>1.9810361427455168</c:v>
                  </c:pt>
                  <c:pt idx="4">
                    <c:v>0.6539070412709771</c:v>
                  </c:pt>
                </c:numCache>
              </c:numRef>
            </c:minus>
            <c:spPr>
              <a:noFill/>
              <a:ln w="15875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'Data Summary For Plotting'!$F$9:$F$13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32</c:v>
                </c:pt>
                <c:pt idx="3">
                  <c:v>35</c:v>
                </c:pt>
                <c:pt idx="4">
                  <c:v>28</c:v>
                </c:pt>
              </c:numCache>
            </c:numRef>
          </c:xVal>
          <c:yVal>
            <c:numRef>
              <c:f>'Data Summary For Plotting'!$I$9:$I$13</c:f>
              <c:numCache>
                <c:formatCode>General</c:formatCode>
                <c:ptCount val="5"/>
                <c:pt idx="0">
                  <c:v>39.225241538487047</c:v>
                </c:pt>
                <c:pt idx="1">
                  <c:v>14.678273843399866</c:v>
                </c:pt>
                <c:pt idx="2">
                  <c:v>7.2629398577275825</c:v>
                </c:pt>
                <c:pt idx="3">
                  <c:v>16.600892862452152</c:v>
                </c:pt>
                <c:pt idx="4" formatCode="0.00">
                  <c:v>4.3344053419988846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F93-4924-9757-ADBE89894F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7625104"/>
        <c:axId val="627628848"/>
      </c:scatterChart>
      <c:valAx>
        <c:axId val="627625104"/>
        <c:scaling>
          <c:orientation val="minMax"/>
          <c:min val="-5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Heater Current (A)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27628848"/>
        <c:crossesAt val="-5"/>
        <c:crossBetween val="midCat"/>
        <c:majorUnit val="5"/>
      </c:valAx>
      <c:valAx>
        <c:axId val="627628848"/>
        <c:scaling>
          <c:logBase val="10"/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err="1"/>
                  <a:t>R</a:t>
                </a:r>
                <a:r>
                  <a:rPr lang="en-GB" baseline="-25000" dirty="0" err="1"/>
                  <a:t>s</a:t>
                </a:r>
                <a:r>
                  <a:rPr lang="en-GB" dirty="0"/>
                  <a:t> (µ</a:t>
                </a:r>
                <a:r>
                  <a:rPr lang="el-GR" dirty="0"/>
                  <a:t>Ω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low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27625104"/>
        <c:crossesAt val="-5"/>
        <c:crossBetween val="midCat"/>
      </c:valAx>
      <c:spPr>
        <a:noFill/>
        <a:ln w="28575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22605698165403856"/>
          <c:y val="0.49522572187396491"/>
          <c:w val="0.17453411093194138"/>
          <c:h val="0.15317691938297337"/>
        </c:manualLayout>
      </c:layout>
      <c:overlay val="0"/>
      <c:spPr>
        <a:noFill/>
        <a:ln w="28575"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4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2CDB6F-9360-4AC5-A1A4-B746F8B27D7E}" type="datetimeFigureOut">
              <a:rPr lang="en-GB" smtClean="0"/>
              <a:pPr/>
              <a:t>14/09/2023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8AF62-0413-459D-A055-9BD345497D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165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sz="1200" kern="1200" dirty="0">
              <a:solidFill>
                <a:srgbClr val="731F43"/>
              </a:solidFill>
              <a:latin typeface="Lucida Grande" pitchFamily="80" charset="0"/>
              <a:ea typeface="ＭＳ Ｐゴシック" charset="-128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671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2 possible</a:t>
            </a:r>
            <a:r>
              <a:rPr lang="en-GB" baseline="0" dirty="0"/>
              <a:t> choke cavities</a:t>
            </a:r>
            <a:endParaRPr lang="en-GB" dirty="0"/>
          </a:p>
          <a:p>
            <a:r>
              <a:rPr lang="en-GB" dirty="0"/>
              <a:t>Understand performance of split cavity </a:t>
            </a:r>
            <a:r>
              <a:rPr lang="en-GB" dirty="0">
                <a:sym typeface="Wingdings" panose="05000000000000000000" pitchFamily="2" charset="2"/>
              </a:rPr>
              <a:t> direct comparison</a:t>
            </a:r>
            <a:endParaRPr lang="en-GB" dirty="0"/>
          </a:p>
          <a:p>
            <a:r>
              <a:rPr lang="en-GB" dirty="0"/>
              <a:t>Two cavities – one treated (2</a:t>
            </a:r>
            <a:r>
              <a:rPr lang="en-GB" baseline="0" dirty="0"/>
              <a:t> chokes) at </a:t>
            </a:r>
            <a:r>
              <a:rPr lang="en-GB" baseline="0" dirty="0" err="1"/>
              <a:t>IJCLab</a:t>
            </a:r>
            <a:r>
              <a:rPr lang="en-GB" baseline="0" dirty="0"/>
              <a:t> from </a:t>
            </a:r>
            <a:r>
              <a:rPr lang="en-GB" baseline="0" dirty="0" err="1"/>
              <a:t>Davide</a:t>
            </a:r>
            <a:r>
              <a:rPr lang="en-GB" baseline="0" dirty="0"/>
              <a:t> – plan to install and test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921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 chemical treatments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102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BCS from SRIMP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595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Maximum temperature at 35 A ~ 650 C, temperature</a:t>
            </a:r>
            <a:r>
              <a:rPr lang="en-GB" baseline="0" dirty="0"/>
              <a:t> calibration still required</a:t>
            </a:r>
            <a:endParaRPr lang="en-GB" dirty="0"/>
          </a:p>
          <a:p>
            <a:r>
              <a:rPr lang="en-GB" dirty="0"/>
              <a:t>BCS – best </a:t>
            </a:r>
            <a:r>
              <a:rPr lang="en-GB" dirty="0" err="1"/>
              <a:t>srimp</a:t>
            </a:r>
            <a:r>
              <a:rPr lang="en-GB" baseline="0" dirty="0"/>
              <a:t> parameters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633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Increasing</a:t>
            </a:r>
            <a:r>
              <a:rPr lang="en-GB" baseline="0" dirty="0"/>
              <a:t> substrate temperature</a:t>
            </a:r>
            <a:endParaRPr lang="en-GB" dirty="0"/>
          </a:p>
          <a:p>
            <a:r>
              <a:rPr lang="en-GB" dirty="0"/>
              <a:t>Mainly interested in comparing surface resistance</a:t>
            </a:r>
            <a:r>
              <a:rPr lang="en-GB" baseline="0" dirty="0"/>
              <a:t> at 4.2 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312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Want smaller </a:t>
            </a:r>
            <a:r>
              <a:rPr lang="en-GB" dirty="0" err="1"/>
              <a:t>Df</a:t>
            </a:r>
            <a:r>
              <a:rPr lang="en-GB" dirty="0"/>
              <a:t> - RRR,</a:t>
            </a:r>
            <a:r>
              <a:rPr lang="en-GB" baseline="0" dirty="0"/>
              <a:t> </a:t>
            </a:r>
            <a:r>
              <a:rPr lang="en-GB" baseline="0" dirty="0" err="1"/>
              <a:t>mfp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158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Ideal</a:t>
            </a:r>
            <a:r>
              <a:rPr lang="en-GB" baseline="0" dirty="0"/>
              <a:t> sample parameters used for BCS comparison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871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5433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434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FB5618-41BA-0141-ED22-5796D0FE451D}"/>
              </a:ext>
            </a:extLst>
          </p:cNvPr>
          <p:cNvSpPr/>
          <p:nvPr userDrawn="1"/>
        </p:nvSpPr>
        <p:spPr>
          <a:xfrm>
            <a:off x="5659654" y="77003"/>
            <a:ext cx="1443790" cy="10780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F443B2-F63D-C74E-4A99-E50B03506F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77535" y="139027"/>
            <a:ext cx="1270729" cy="720080"/>
          </a:xfrm>
          <a:prstGeom prst="rect">
            <a:avLst/>
          </a:prstGeom>
        </p:spPr>
      </p:pic>
      <p:pic>
        <p:nvPicPr>
          <p:cNvPr id="10" name="Picture 2" descr="See the source image">
            <a:extLst>
              <a:ext uri="{FF2B5EF4-FFF2-40B4-BE49-F238E27FC236}">
                <a16:creationId xmlns:a16="http://schemas.microsoft.com/office/drawing/2014/main" id="{394B3263-3766-093B-BE02-BF88CCBCF0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923" y="245103"/>
            <a:ext cx="2022381" cy="56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4" name="Picture 2" descr="See the source image">
            <a:extLst>
              <a:ext uri="{FF2B5EF4-FFF2-40B4-BE49-F238E27FC236}">
                <a16:creationId xmlns:a16="http://schemas.microsoft.com/office/drawing/2014/main" id="{90418299-1552-6548-A4C3-24E756CEDAF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923" y="245103"/>
            <a:ext cx="2022381" cy="56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677C1E0-3598-A0AC-EBE6-0F346CD13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>
          <a:xfrm>
            <a:off x="251520" y="6356350"/>
            <a:ext cx="8754144" cy="3651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Daniel Seal - 10th IFAST WP9 Meeting - 14th Sept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51520" y="6356350"/>
            <a:ext cx="8754144" cy="399391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Daniel Seal - 10th IFAST WP9 Meeting - 14th Sept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tiff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tiff"/><Relationship Id="rId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1101"/>
            <a:ext cx="9143998" cy="686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1C8DBD2-4738-7F45-BF58-D236D994CC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724128" y="188640"/>
            <a:ext cx="1270729" cy="7200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4148"/>
            <a:ext cx="9132955" cy="686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51520" y="6356350"/>
            <a:ext cx="8754144" cy="399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Daniel Seal - 10th IFAST WP9 Meeting - 14th Sept 2023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>
          <a:xfrm>
            <a:off x="9645662" y="4742934"/>
            <a:ext cx="457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C91FD35-273A-4D3F-A1F6-736CC8034085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4B0178-F689-1349-99F8-B24E2449EC6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677535" y="139027"/>
            <a:ext cx="1270729" cy="720080"/>
          </a:xfrm>
          <a:prstGeom prst="rect">
            <a:avLst/>
          </a:prstGeom>
        </p:spPr>
      </p:pic>
      <p:pic>
        <p:nvPicPr>
          <p:cNvPr id="8" name="Picture 2" descr="See the source image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923" y="245103"/>
            <a:ext cx="2022381" cy="56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1F4E3FA-DB3B-E878-13C4-4372175D6E91}"/>
              </a:ext>
            </a:extLst>
          </p:cNvPr>
          <p:cNvSpPr/>
          <p:nvPr userDrawn="1"/>
        </p:nvSpPr>
        <p:spPr>
          <a:xfrm>
            <a:off x="251520" y="1299411"/>
            <a:ext cx="855559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EFAE76C-0E24-445D-BA2E-7A78CE4E70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4326" t="63333" r="76527" b="17161"/>
          <a:stretch/>
        </p:blipFill>
        <p:spPr>
          <a:xfrm>
            <a:off x="251520" y="213277"/>
            <a:ext cx="1194016" cy="68424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48264" y="63906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C91FD35-273A-4D3F-A1F6-736CC803408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7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658" y="1879546"/>
            <a:ext cx="8208912" cy="1010543"/>
          </a:xfrm>
        </p:spPr>
        <p:txBody>
          <a:bodyPr/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RF Surface Resistance Measurements on Planar Samples </a:t>
            </a:r>
            <a:r>
              <a:rPr lang="en-US" b="1" dirty="0">
                <a:solidFill>
                  <a:srgbClr val="000000"/>
                </a:solidFill>
              </a:rPr>
              <a:t>at STFC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D3C6FF7-F423-D242-BF96-F7FE8EA4A142}"/>
              </a:ext>
            </a:extLst>
          </p:cNvPr>
          <p:cNvSpPr txBox="1">
            <a:spLocks/>
          </p:cNvSpPr>
          <p:nvPr/>
        </p:nvSpPr>
        <p:spPr>
          <a:xfrm>
            <a:off x="1700926" y="2907981"/>
            <a:ext cx="5670376" cy="72008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i="1" dirty="0">
                <a:solidFill>
                  <a:srgbClr val="000000"/>
                </a:solidFill>
              </a:rPr>
              <a:t>10</a:t>
            </a:r>
            <a:r>
              <a:rPr lang="en-GB" b="1" i="1" baseline="30000" dirty="0">
                <a:solidFill>
                  <a:srgbClr val="000000"/>
                </a:solidFill>
              </a:rPr>
              <a:t>th</a:t>
            </a:r>
            <a:r>
              <a:rPr lang="en-GB" b="1" i="1" dirty="0">
                <a:solidFill>
                  <a:srgbClr val="000000"/>
                </a:solidFill>
              </a:rPr>
              <a:t> IFAST WP9 Meeting</a:t>
            </a:r>
          </a:p>
          <a:p>
            <a:pPr algn="ctr"/>
            <a:r>
              <a:rPr lang="en-GB" b="1" i="1" dirty="0">
                <a:solidFill>
                  <a:srgbClr val="000000"/>
                </a:solidFill>
              </a:rPr>
              <a:t>14</a:t>
            </a:r>
            <a:r>
              <a:rPr lang="en-GB" b="1" i="1" baseline="30000" dirty="0">
                <a:solidFill>
                  <a:srgbClr val="000000"/>
                </a:solidFill>
              </a:rPr>
              <a:t>th</a:t>
            </a:r>
            <a:r>
              <a:rPr lang="en-GB" b="1" i="1" dirty="0">
                <a:solidFill>
                  <a:srgbClr val="000000"/>
                </a:solidFill>
              </a:rPr>
              <a:t> Sept 2023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512812" y="3783976"/>
            <a:ext cx="8208912" cy="720080"/>
          </a:xfrm>
        </p:spPr>
        <p:txBody>
          <a:bodyPr/>
          <a:lstStyle/>
          <a:p>
            <a:r>
              <a:rPr lang="en-GB" b="1" dirty="0">
                <a:solidFill>
                  <a:srgbClr val="000000"/>
                </a:solidFill>
              </a:rPr>
              <a:t>Daniel Seal</a:t>
            </a:r>
          </a:p>
          <a:p>
            <a:r>
              <a:rPr lang="en-GB" i="1" dirty="0">
                <a:solidFill>
                  <a:srgbClr val="000000"/>
                </a:solidFill>
              </a:rPr>
              <a:t>Lancaster University/Cockcroft Institute</a:t>
            </a:r>
          </a:p>
          <a:p>
            <a:r>
              <a:rPr lang="en-GB" i="1" dirty="0">
                <a:solidFill>
                  <a:srgbClr val="000000"/>
                </a:solidFill>
              </a:rPr>
              <a:t>daniel.seal@cockcroft.ac.uk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09F74C-E5DE-5DE8-9E63-52F722463A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26" t="63333" r="76527" b="17161"/>
          <a:stretch/>
        </p:blipFill>
        <p:spPr>
          <a:xfrm>
            <a:off x="5940624" y="3783976"/>
            <a:ext cx="2530276" cy="1450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4"/>
    </mc:Choice>
    <mc:Fallback xmlns="">
      <p:transition spd="slow" advTm="53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30E6A-FC30-43F9-AE20-1A59481A2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7624" y="2852936"/>
            <a:ext cx="6768752" cy="1152128"/>
          </a:xfrm>
        </p:spPr>
        <p:txBody>
          <a:bodyPr/>
          <a:lstStyle/>
          <a:p>
            <a:pPr algn="ctr"/>
            <a:r>
              <a:rPr lang="en-GB" sz="4000" dirty="0">
                <a:solidFill>
                  <a:schemeClr val="tx1"/>
                </a:solidFill>
              </a:rPr>
              <a:t>RF measurements of Nb</a:t>
            </a:r>
            <a:r>
              <a:rPr lang="en-GB" sz="4000" baseline="-25000" dirty="0">
                <a:solidFill>
                  <a:schemeClr val="tx1"/>
                </a:solidFill>
              </a:rPr>
              <a:t>3</a:t>
            </a:r>
            <a:r>
              <a:rPr lang="en-GB" sz="4000" dirty="0">
                <a:solidFill>
                  <a:schemeClr val="tx1"/>
                </a:solidFill>
              </a:rPr>
              <a:t>Sn samples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69FABF-D17B-3FFC-BE87-48E0A71AB2B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EC714E-EC06-EB7D-2D70-C03D0E6D71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878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63729" y="942452"/>
            <a:ext cx="8402475" cy="1152128"/>
          </a:xfrm>
          <a:prstGeom prst="rect">
            <a:avLst/>
          </a:prstGeom>
        </p:spPr>
        <p:txBody>
          <a:bodyPr/>
          <a:lstStyle/>
          <a:p>
            <a:r>
              <a:rPr lang="en-GB" sz="3200" dirty="0"/>
              <a:t>Sample preparation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9C2C23-E87E-42AD-2106-4297947C253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8CE2346-602D-3C28-574C-EC7B64E275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11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16935" y="1518516"/>
            <a:ext cx="78960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Aim: </a:t>
            </a:r>
            <a:r>
              <a:rPr lang="en-GB" dirty="0"/>
              <a:t>investigate effect of target power/deposition method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Substrate preparation: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Diamond turned Cu disks – 10 cm diameter, 3 mm thick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Average roughness ~ 2-3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Sample preparation: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3 DCMS, 1 </a:t>
            </a:r>
            <a:r>
              <a:rPr lang="en-GB" dirty="0" err="1"/>
              <a:t>HiPIMS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630655"/>
              </p:ext>
            </p:extLst>
          </p:nvPr>
        </p:nvGraphicFramePr>
        <p:xfrm>
          <a:off x="976787" y="3562016"/>
          <a:ext cx="5382192" cy="1584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7156">
                  <a:extLst>
                    <a:ext uri="{9D8B030D-6E8A-4147-A177-3AD203B41FA5}">
                      <a16:colId xmlns:a16="http://schemas.microsoft.com/office/drawing/2014/main" val="4034014286"/>
                    </a:ext>
                  </a:extLst>
                </a:gridCol>
                <a:gridCol w="1755525">
                  <a:extLst>
                    <a:ext uri="{9D8B030D-6E8A-4147-A177-3AD203B41FA5}">
                      <a16:colId xmlns:a16="http://schemas.microsoft.com/office/drawing/2014/main" val="2470550694"/>
                    </a:ext>
                  </a:extLst>
                </a:gridCol>
                <a:gridCol w="1859511">
                  <a:extLst>
                    <a:ext uri="{9D8B030D-6E8A-4147-A177-3AD203B41FA5}">
                      <a16:colId xmlns:a16="http://schemas.microsoft.com/office/drawing/2014/main" val="3420624985"/>
                    </a:ext>
                  </a:extLst>
                </a:gridCol>
              </a:tblGrid>
              <a:tr h="244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/>
                        <a:t>DCMS</a:t>
                      </a:r>
                      <a:endParaRPr lang="en-GB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 err="1"/>
                        <a:t>HiPIMS</a:t>
                      </a:r>
                      <a:endParaRPr lang="en-GB" sz="1200" baseline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9287111"/>
                  </a:ext>
                </a:extLst>
              </a:tr>
              <a:tr h="42649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Substrate</a:t>
                      </a:r>
                      <a:r>
                        <a:rPr lang="en-GB" sz="1200" baseline="0" dirty="0"/>
                        <a:t> heater current (A)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/>
                        <a:t>35 (</a:t>
                      </a:r>
                      <a:r>
                        <a:rPr lang="en-GB" sz="1200" dirty="0"/>
                        <a:t>~ 650 </a:t>
                      </a:r>
                      <a:r>
                        <a:rPr lang="en-GB" sz="1200" dirty="0">
                          <a:cs typeface="Times New Roman" panose="02020603050405020304" pitchFamily="18" charset="0"/>
                        </a:rPr>
                        <a:t>°C)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/>
                        <a:t>35 (</a:t>
                      </a:r>
                      <a:r>
                        <a:rPr lang="en-GB" sz="1200" dirty="0"/>
                        <a:t>~ 650 </a:t>
                      </a:r>
                      <a:r>
                        <a:rPr lang="en-GB" sz="1200" dirty="0">
                          <a:cs typeface="Times New Roman" panose="02020603050405020304" pitchFamily="18" charset="0"/>
                        </a:rPr>
                        <a:t>°C)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5401908"/>
                  </a:ext>
                </a:extLst>
              </a:tr>
              <a:tr h="42649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Target power (W)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200, 100, 50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063171"/>
                  </a:ext>
                </a:extLst>
              </a:tr>
              <a:tr h="42649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Expected thickness (µm)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8531988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6519" t="38333" r="26212" b="36667"/>
          <a:stretch/>
        </p:blipFill>
        <p:spPr>
          <a:xfrm>
            <a:off x="6895656" y="3562016"/>
            <a:ext cx="1750745" cy="161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128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44377" y="968896"/>
            <a:ext cx="8455247" cy="11521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500"/>
              </a:lnSpc>
              <a:spcBef>
                <a:spcPct val="0"/>
              </a:spcBef>
              <a:buNone/>
              <a:defRPr sz="3600" kern="1200">
                <a:solidFill>
                  <a:srgbClr val="B5121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>
                <a:solidFill>
                  <a:schemeClr val="tx1"/>
                </a:solidFill>
              </a:rPr>
              <a:t>Nb</a:t>
            </a:r>
            <a:r>
              <a:rPr lang="en-GB" sz="4000" baseline="-25000" dirty="0">
                <a:solidFill>
                  <a:schemeClr val="tx1"/>
                </a:solidFill>
              </a:rPr>
              <a:t>3</a:t>
            </a:r>
            <a:r>
              <a:rPr lang="en-GB" sz="4000" dirty="0">
                <a:solidFill>
                  <a:schemeClr val="tx1"/>
                </a:solidFill>
              </a:rPr>
              <a:t>Sn: surface resistance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BDB6F03-D9EE-D881-5A7C-81A17A39728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453322-D94D-89EB-B400-8E99B272BC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12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1" y="1344457"/>
            <a:ext cx="6183634" cy="50461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97394" y="3551017"/>
            <a:ext cx="174660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*BCS from SRIMP code</a:t>
            </a:r>
          </a:p>
          <a:p>
            <a:r>
              <a:rPr lang="en-GB" sz="1400" dirty="0"/>
              <a:t>(Parameters from: </a:t>
            </a:r>
          </a:p>
          <a:p>
            <a:r>
              <a:rPr lang="en-GB" sz="1400" dirty="0"/>
              <a:t>A-M Valente-Feliciano, </a:t>
            </a:r>
            <a:r>
              <a:rPr lang="en-GB" sz="1400" i="1" dirty="0"/>
              <a:t>Superconducting RF materials other than bulk niobium: a review)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374147" y="2200834"/>
            <a:ext cx="17466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T</a:t>
            </a:r>
            <a:r>
              <a:rPr lang="en-GB" sz="1400" baseline="-25000" dirty="0"/>
              <a:t>c </a:t>
            </a:r>
            <a:r>
              <a:rPr lang="en-GB" sz="1400" dirty="0"/>
              <a:t>~ 16.5 – 17 K from frequency shift</a:t>
            </a:r>
            <a:endParaRPr lang="en-GB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036804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30E6A-FC30-43F9-AE20-1A59481A2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7624" y="2852936"/>
            <a:ext cx="6768752" cy="1152128"/>
          </a:xfrm>
        </p:spPr>
        <p:txBody>
          <a:bodyPr/>
          <a:lstStyle/>
          <a:p>
            <a:pPr algn="ctr"/>
            <a:r>
              <a:rPr lang="en-GB" sz="4000" dirty="0">
                <a:solidFill>
                  <a:schemeClr val="tx1"/>
                </a:solidFill>
              </a:rPr>
              <a:t>RF measurements of </a:t>
            </a:r>
            <a:r>
              <a:rPr lang="en-GB" sz="4000" dirty="0" err="1">
                <a:solidFill>
                  <a:schemeClr val="tx1"/>
                </a:solidFill>
              </a:rPr>
              <a:t>NbTiN</a:t>
            </a:r>
            <a:r>
              <a:rPr lang="en-GB" sz="4000" dirty="0">
                <a:solidFill>
                  <a:schemeClr val="tx1"/>
                </a:solidFill>
              </a:rPr>
              <a:t> samples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69FABF-D17B-3FFC-BE87-48E0A71AB2B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EC714E-EC06-EB7D-2D70-C03D0E6D71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054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63729" y="942452"/>
            <a:ext cx="8402475" cy="1152128"/>
          </a:xfrm>
          <a:prstGeom prst="rect">
            <a:avLst/>
          </a:prstGeom>
        </p:spPr>
        <p:txBody>
          <a:bodyPr/>
          <a:lstStyle/>
          <a:p>
            <a:r>
              <a:rPr lang="en-GB" sz="3200" dirty="0"/>
              <a:t>Sample preparation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9C2C23-E87E-42AD-2106-4297947C253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8CE2346-602D-3C28-574C-EC7B64E275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14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16935" y="1682012"/>
            <a:ext cx="78960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Substrate preparation: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Diamond turned Cu disk – 10 cm diameter, 3 mm thick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Average roughness ~ 2-3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Sample preparation: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1 DCMS, 1 </a:t>
            </a:r>
            <a:r>
              <a:rPr lang="en-GB" dirty="0" err="1"/>
              <a:t>HiPIMS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709837"/>
              </p:ext>
            </p:extLst>
          </p:nvPr>
        </p:nvGraphicFramePr>
        <p:xfrm>
          <a:off x="794664" y="3652239"/>
          <a:ext cx="5382192" cy="1584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7156">
                  <a:extLst>
                    <a:ext uri="{9D8B030D-6E8A-4147-A177-3AD203B41FA5}">
                      <a16:colId xmlns:a16="http://schemas.microsoft.com/office/drawing/2014/main" val="4034014286"/>
                    </a:ext>
                  </a:extLst>
                </a:gridCol>
                <a:gridCol w="1755525">
                  <a:extLst>
                    <a:ext uri="{9D8B030D-6E8A-4147-A177-3AD203B41FA5}">
                      <a16:colId xmlns:a16="http://schemas.microsoft.com/office/drawing/2014/main" val="2470550694"/>
                    </a:ext>
                  </a:extLst>
                </a:gridCol>
                <a:gridCol w="1859511">
                  <a:extLst>
                    <a:ext uri="{9D8B030D-6E8A-4147-A177-3AD203B41FA5}">
                      <a16:colId xmlns:a16="http://schemas.microsoft.com/office/drawing/2014/main" val="3420624985"/>
                    </a:ext>
                  </a:extLst>
                </a:gridCol>
              </a:tblGrid>
              <a:tr h="244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/>
                        <a:t>DCMS</a:t>
                      </a:r>
                      <a:endParaRPr lang="en-GB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 err="1"/>
                        <a:t>HiPIMS</a:t>
                      </a:r>
                      <a:endParaRPr lang="en-GB" sz="1200" baseline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9287111"/>
                  </a:ext>
                </a:extLst>
              </a:tr>
              <a:tr h="42649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Substrate</a:t>
                      </a:r>
                      <a:r>
                        <a:rPr lang="en-GB" sz="1200" baseline="0" dirty="0"/>
                        <a:t> heater current (A)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/>
                        <a:t>35 (</a:t>
                      </a:r>
                      <a:r>
                        <a:rPr lang="en-GB" sz="1200" dirty="0"/>
                        <a:t>~ 650 </a:t>
                      </a:r>
                      <a:r>
                        <a:rPr lang="en-GB" sz="1200" dirty="0">
                          <a:cs typeface="Times New Roman" panose="02020603050405020304" pitchFamily="18" charset="0"/>
                        </a:rPr>
                        <a:t>°C)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/>
                        <a:t>35 (</a:t>
                      </a:r>
                      <a:r>
                        <a:rPr lang="en-GB" sz="1200" dirty="0"/>
                        <a:t>~ 650 </a:t>
                      </a:r>
                      <a:r>
                        <a:rPr lang="en-GB" sz="1200" dirty="0">
                          <a:cs typeface="Times New Roman" panose="02020603050405020304" pitchFamily="18" charset="0"/>
                        </a:rPr>
                        <a:t>°C)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5401908"/>
                  </a:ext>
                </a:extLst>
              </a:tr>
              <a:tr h="42649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Target power (W)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063171"/>
                  </a:ext>
                </a:extLst>
              </a:tr>
              <a:tr h="42649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Expected thickness (µm)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8531988"/>
                  </a:ext>
                </a:extLst>
              </a:tr>
            </a:tbl>
          </a:graphicData>
        </a:graphic>
      </p:graphicFrame>
      <p:pic>
        <p:nvPicPr>
          <p:cNvPr id="1026" name="Picture 2" descr="Image preview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1" t="33317" r="7668" b="27005"/>
          <a:stretch/>
        </p:blipFill>
        <p:spPr bwMode="auto">
          <a:xfrm>
            <a:off x="6877699" y="3652239"/>
            <a:ext cx="1719320" cy="163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705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15</a:t>
            </a:fld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44376" y="968896"/>
            <a:ext cx="8455247" cy="11521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500"/>
              </a:lnSpc>
              <a:spcBef>
                <a:spcPct val="0"/>
              </a:spcBef>
              <a:buNone/>
              <a:defRPr sz="3600" kern="1200">
                <a:solidFill>
                  <a:srgbClr val="B5121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 err="1">
                <a:solidFill>
                  <a:schemeClr val="tx1"/>
                </a:solidFill>
              </a:rPr>
              <a:t>NbTiN</a:t>
            </a:r>
            <a:r>
              <a:rPr lang="en-GB" sz="4000" dirty="0">
                <a:solidFill>
                  <a:schemeClr val="tx1"/>
                </a:solidFill>
              </a:rPr>
              <a:t>: surface resistance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97394" y="3704637"/>
            <a:ext cx="174660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*BCS from SRIMP code</a:t>
            </a:r>
          </a:p>
          <a:p>
            <a:r>
              <a:rPr lang="en-GB" sz="1400" dirty="0"/>
              <a:t>(Parameters from: </a:t>
            </a:r>
          </a:p>
          <a:p>
            <a:r>
              <a:rPr lang="en-GB" sz="1400" dirty="0"/>
              <a:t>A-M Valente-Feliciano, </a:t>
            </a:r>
            <a:r>
              <a:rPr lang="en-GB" sz="1400" i="1" dirty="0"/>
              <a:t>Superconducting RF materials other than bulk niobium: a review)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660" y="1415373"/>
            <a:ext cx="6096734" cy="497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150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16</a:t>
            </a:fld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44376" y="968896"/>
            <a:ext cx="8455247" cy="11521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500"/>
              </a:lnSpc>
              <a:spcBef>
                <a:spcPct val="0"/>
              </a:spcBef>
              <a:buNone/>
              <a:defRPr sz="3600" kern="1200">
                <a:solidFill>
                  <a:srgbClr val="B5121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 err="1">
                <a:solidFill>
                  <a:schemeClr val="tx1"/>
                </a:solidFill>
              </a:rPr>
              <a:t>Nb</a:t>
            </a:r>
            <a:r>
              <a:rPr lang="en-GB" sz="4000" dirty="0">
                <a:solidFill>
                  <a:schemeClr val="tx1"/>
                </a:solidFill>
              </a:rPr>
              <a:t>, </a:t>
            </a:r>
            <a:r>
              <a:rPr lang="en-GB" sz="4000" dirty="0" err="1">
                <a:solidFill>
                  <a:schemeClr val="tx1"/>
                </a:solidFill>
              </a:rPr>
              <a:t>NbTiN</a:t>
            </a:r>
            <a:r>
              <a:rPr lang="en-GB" sz="4000" dirty="0">
                <a:solidFill>
                  <a:schemeClr val="tx1"/>
                </a:solidFill>
              </a:rPr>
              <a:t>, Nb</a:t>
            </a:r>
            <a:r>
              <a:rPr lang="en-GB" sz="4000" baseline="-25000" dirty="0">
                <a:solidFill>
                  <a:schemeClr val="tx1"/>
                </a:solidFill>
              </a:rPr>
              <a:t>3</a:t>
            </a:r>
            <a:r>
              <a:rPr lang="en-GB" sz="4000" dirty="0">
                <a:solidFill>
                  <a:schemeClr val="tx1"/>
                </a:solidFill>
              </a:rPr>
              <a:t>Sn comparison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596" y="1521804"/>
            <a:ext cx="6048261" cy="483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7269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30E6A-FC30-43F9-AE20-1A59481A2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7624" y="2852936"/>
            <a:ext cx="6768752" cy="1152128"/>
          </a:xfrm>
        </p:spPr>
        <p:txBody>
          <a:bodyPr/>
          <a:lstStyle/>
          <a:p>
            <a:pPr algn="ctr"/>
            <a:r>
              <a:rPr lang="en-GB" sz="4000" dirty="0">
                <a:solidFill>
                  <a:schemeClr val="tx1"/>
                </a:solidFill>
              </a:rPr>
              <a:t>Next steps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69FABF-D17B-3FFC-BE87-48E0A71AB2B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EC714E-EC06-EB7D-2D70-C03D0E6D71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719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876" y="875048"/>
            <a:ext cx="8723711" cy="1152128"/>
          </a:xfrm>
          <a:prstGeom prst="rect">
            <a:avLst/>
          </a:prstGeom>
        </p:spPr>
        <p:txBody>
          <a:bodyPr/>
          <a:lstStyle/>
          <a:p>
            <a:r>
              <a:rPr lang="en-GB" sz="4000" dirty="0"/>
              <a:t>From planar samples to real cavities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843560" y="2152997"/>
            <a:ext cx="5544864" cy="4819896"/>
          </a:xfrm>
        </p:spPr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chemeClr val="tx1"/>
                </a:solidFill>
              </a:rPr>
              <a:t>3 sets of samples: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Nb coated planar samples </a:t>
            </a:r>
          </a:p>
          <a:p>
            <a:pPr lvl="2"/>
            <a:r>
              <a:rPr lang="en-GB" dirty="0">
                <a:solidFill>
                  <a:srgbClr val="00B0F0"/>
                </a:solidFill>
                <a:sym typeface="Wingdings" panose="05000000000000000000" pitchFamily="2" charset="2"/>
              </a:rPr>
              <a:t>Low power RF test with choke cavity </a:t>
            </a:r>
          </a:p>
          <a:p>
            <a:pPr lvl="2"/>
            <a:r>
              <a:rPr lang="en-GB" dirty="0">
                <a:solidFill>
                  <a:srgbClr val="FFC000"/>
                </a:solidFill>
                <a:sym typeface="Wingdings" panose="05000000000000000000" pitchFamily="2" charset="2"/>
              </a:rPr>
              <a:t>High power RF test with QPR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Split cavity deposited with planar magnetron &amp; planar target</a:t>
            </a:r>
          </a:p>
          <a:p>
            <a:pPr lvl="2"/>
            <a:r>
              <a:rPr lang="en-GB" dirty="0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RF test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Split cavity deposited with cylindrical magnetron &amp; tubular target</a:t>
            </a:r>
          </a:p>
          <a:p>
            <a:pPr lvl="2"/>
            <a:r>
              <a:rPr lang="en-GB" dirty="0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RF test </a:t>
            </a:r>
          </a:p>
          <a:p>
            <a:pPr marL="914400" lvl="2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005" y="1705814"/>
            <a:ext cx="1453744" cy="1808557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093" y="4869154"/>
            <a:ext cx="1356419" cy="1808558"/>
          </a:xfrm>
          <a:prstGeom prst="rect">
            <a:avLst/>
          </a:prstGeom>
        </p:spPr>
      </p:pic>
      <p:cxnSp>
        <p:nvCxnSpPr>
          <p:cNvPr id="9" name="Straight Arrow Connector 8"/>
          <p:cNvCxnSpPr>
            <a:cxnSpLocks/>
          </p:cNvCxnSpPr>
          <p:nvPr/>
        </p:nvCxnSpPr>
        <p:spPr>
          <a:xfrm>
            <a:off x="1692749" y="2736903"/>
            <a:ext cx="647003" cy="112175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cxnSpLocks/>
          </p:cNvCxnSpPr>
          <p:nvPr/>
        </p:nvCxnSpPr>
        <p:spPr>
          <a:xfrm>
            <a:off x="1692749" y="3514371"/>
            <a:ext cx="647003" cy="494552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/>
            <a:stCxn id="7" idx="3"/>
          </p:cNvCxnSpPr>
          <p:nvPr/>
        </p:nvCxnSpPr>
        <p:spPr>
          <a:xfrm flipV="1">
            <a:off x="1605512" y="5152186"/>
            <a:ext cx="734240" cy="621247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Image preview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84" r="7508" b="7712"/>
          <a:stretch/>
        </p:blipFill>
        <p:spPr bwMode="auto">
          <a:xfrm>
            <a:off x="7603379" y="4461917"/>
            <a:ext cx="1161051" cy="196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>
            <a:cxnSpLocks/>
          </p:cNvCxnSpPr>
          <p:nvPr/>
        </p:nvCxnSpPr>
        <p:spPr>
          <a:xfrm>
            <a:off x="4104167" y="4642694"/>
            <a:ext cx="3284257" cy="171632"/>
          </a:xfrm>
          <a:prstGeom prst="straightConnector1">
            <a:avLst/>
          </a:prstGeom>
          <a:ln w="4445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 flipV="1">
            <a:off x="4077888" y="5613973"/>
            <a:ext cx="3284257" cy="251790"/>
          </a:xfrm>
          <a:prstGeom prst="straightConnector1">
            <a:avLst/>
          </a:prstGeom>
          <a:ln w="4445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6" t="71269" r="38495" b="9673"/>
          <a:stretch/>
        </p:blipFill>
        <p:spPr>
          <a:xfrm>
            <a:off x="7464645" y="2050665"/>
            <a:ext cx="1541019" cy="900581"/>
          </a:xfrm>
          <a:prstGeom prst="rect">
            <a:avLst/>
          </a:prstGeom>
          <a:ln w="38100">
            <a:noFill/>
          </a:ln>
        </p:spPr>
      </p:pic>
      <p:cxnSp>
        <p:nvCxnSpPr>
          <p:cNvPr id="20" name="Straight Arrow Connector 19"/>
          <p:cNvCxnSpPr>
            <a:cxnSpLocks/>
          </p:cNvCxnSpPr>
          <p:nvPr/>
        </p:nvCxnSpPr>
        <p:spPr>
          <a:xfrm flipV="1">
            <a:off x="6458552" y="2271707"/>
            <a:ext cx="961944" cy="810468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6104B0-46AA-FD28-32DB-4AF7E327EFA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2F5705-5DD2-05CA-D14E-3E332B3B480F}"/>
              </a:ext>
            </a:extLst>
          </p:cNvPr>
          <p:cNvSpPr txBox="1"/>
          <p:nvPr/>
        </p:nvSpPr>
        <p:spPr>
          <a:xfrm>
            <a:off x="1972632" y="1579644"/>
            <a:ext cx="5695675" cy="40011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2000" b="1" dirty="0">
                <a:solidFill>
                  <a:schemeClr val="tx1"/>
                </a:solidFill>
                <a:cs typeface="Calibri"/>
              </a:rPr>
              <a:t>Aim: </a:t>
            </a:r>
            <a:r>
              <a:rPr lang="en-GB" sz="2000" dirty="0">
                <a:solidFill>
                  <a:schemeClr val="tx1"/>
                </a:solidFill>
                <a:cs typeface="Calibri"/>
              </a:rPr>
              <a:t>Flat samples </a:t>
            </a:r>
            <a:r>
              <a:rPr lang="en-GB" sz="2000" dirty="0">
                <a:solidFill>
                  <a:schemeClr val="tx1"/>
                </a:solidFill>
                <a:cs typeface="Calibri"/>
                <a:sym typeface="Wingdings" panose="05000000000000000000" pitchFamily="2" charset="2"/>
              </a:rPr>
              <a:t></a:t>
            </a:r>
            <a:r>
              <a:rPr lang="en-GB" sz="2000" dirty="0">
                <a:solidFill>
                  <a:schemeClr val="tx1"/>
                </a:solidFill>
                <a:cs typeface="Calibri"/>
              </a:rPr>
              <a:t> split cavities </a:t>
            </a:r>
            <a:r>
              <a:rPr lang="en-GB" sz="2000" dirty="0">
                <a:solidFill>
                  <a:schemeClr val="tx1"/>
                </a:solidFill>
                <a:cs typeface="Calibri"/>
                <a:sym typeface="Wingdings" panose="05000000000000000000" pitchFamily="2" charset="2"/>
              </a:rPr>
              <a:t> 1.3 GHz cavities</a:t>
            </a:r>
            <a:r>
              <a:rPr lang="en-GB" sz="2000" dirty="0">
                <a:solidFill>
                  <a:schemeClr val="tx1"/>
                </a:solidFill>
                <a:cs typeface="Calibri"/>
              </a:rPr>
              <a:t> 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3EFC870-7530-2A23-C022-D6BBF879503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18</a:t>
            </a:fld>
            <a:endParaRPr lang="en-GB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F3E3744-0D6F-9D4B-C41E-F74BD176429E}"/>
              </a:ext>
            </a:extLst>
          </p:cNvPr>
          <p:cNvCxnSpPr>
            <a:cxnSpLocks/>
          </p:cNvCxnSpPr>
          <p:nvPr/>
        </p:nvCxnSpPr>
        <p:spPr>
          <a:xfrm flipV="1">
            <a:off x="6130647" y="3572762"/>
            <a:ext cx="1594483" cy="69669"/>
          </a:xfrm>
          <a:prstGeom prst="straightConnector1">
            <a:avLst/>
          </a:prstGeom>
          <a:ln w="444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084F8446-A766-2531-82EE-1FFE51E3453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1310" t="61267" r="61655" b="20705"/>
          <a:stretch/>
        </p:blipFill>
        <p:spPr>
          <a:xfrm>
            <a:off x="7797820" y="3011966"/>
            <a:ext cx="874667" cy="126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7530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878194"/>
            <a:ext cx="8425184" cy="1152128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Future plans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95288" y="1694046"/>
            <a:ext cx="8353424" cy="4763947"/>
          </a:xfrm>
          <a:ln w="38100">
            <a:noFill/>
          </a:ln>
        </p:spPr>
        <p:txBody>
          <a:bodyPr/>
          <a:lstStyle/>
          <a:p>
            <a:r>
              <a:rPr lang="en-GB" sz="1600" b="1" dirty="0">
                <a:solidFill>
                  <a:schemeClr val="tx1"/>
                </a:solidFill>
              </a:rPr>
              <a:t>Complete </a:t>
            </a:r>
            <a:r>
              <a:rPr lang="en-GB" sz="1600" b="1" dirty="0" err="1">
                <a:solidFill>
                  <a:schemeClr val="tx1"/>
                </a:solidFill>
              </a:rPr>
              <a:t>Nb</a:t>
            </a:r>
            <a:r>
              <a:rPr lang="en-GB" sz="1600" b="1" dirty="0">
                <a:solidFill>
                  <a:schemeClr val="tx1"/>
                </a:solidFill>
              </a:rPr>
              <a:t>/Cu substrate temperature study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Full substrate heater/temperature calibration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Surface analysis (STFC)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SC DC measurements (STFC &amp; IEE?)</a:t>
            </a:r>
          </a:p>
          <a:p>
            <a:r>
              <a:rPr lang="en-GB" sz="1600" b="1" dirty="0">
                <a:solidFill>
                  <a:schemeClr val="tx1"/>
                </a:solidFill>
              </a:rPr>
              <a:t>FLASH on </a:t>
            </a:r>
            <a:r>
              <a:rPr lang="en-GB" sz="1600" b="1" dirty="0" err="1">
                <a:solidFill>
                  <a:schemeClr val="tx1"/>
                </a:solidFill>
              </a:rPr>
              <a:t>Nb</a:t>
            </a:r>
            <a:r>
              <a:rPr lang="en-GB" sz="1600" b="1" dirty="0">
                <a:solidFill>
                  <a:schemeClr val="tx1"/>
                </a:solidFill>
              </a:rPr>
              <a:t>/Cu samples (HZDR):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RT samples – can flash replace the need for high temperature depositions?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Best sample – can flash further improve the sample performance?</a:t>
            </a:r>
          </a:p>
          <a:p>
            <a:r>
              <a:rPr lang="en-GB" sz="1600" b="1" dirty="0" err="1">
                <a:solidFill>
                  <a:schemeClr val="tx1"/>
                </a:solidFill>
              </a:rPr>
              <a:t>Nb</a:t>
            </a:r>
            <a:r>
              <a:rPr lang="en-GB" sz="1600" b="1" dirty="0">
                <a:solidFill>
                  <a:schemeClr val="tx1"/>
                </a:solidFill>
              </a:rPr>
              <a:t>/Cu on chemically treated Cu disks to compare with split cavity</a:t>
            </a:r>
          </a:p>
          <a:p>
            <a:r>
              <a:rPr lang="en-GB" sz="1600" b="1" dirty="0">
                <a:solidFill>
                  <a:schemeClr val="tx1"/>
                </a:solidFill>
              </a:rPr>
              <a:t>Continue Nb</a:t>
            </a:r>
            <a:r>
              <a:rPr lang="en-GB" sz="1600" b="1" baseline="-25000" dirty="0">
                <a:solidFill>
                  <a:schemeClr val="tx1"/>
                </a:solidFill>
              </a:rPr>
              <a:t>3</a:t>
            </a:r>
            <a:r>
              <a:rPr lang="en-GB" sz="1600" b="1" dirty="0">
                <a:solidFill>
                  <a:schemeClr val="tx1"/>
                </a:solidFill>
              </a:rPr>
              <a:t>Sn, </a:t>
            </a:r>
            <a:r>
              <a:rPr lang="en-GB" sz="1600" b="1" dirty="0" err="1">
                <a:solidFill>
                  <a:schemeClr val="tx1"/>
                </a:solidFill>
              </a:rPr>
              <a:t>NbTiN</a:t>
            </a:r>
            <a:r>
              <a:rPr lang="en-GB" sz="1600" b="1" dirty="0">
                <a:solidFill>
                  <a:schemeClr val="tx1"/>
                </a:solidFill>
              </a:rPr>
              <a:t>, V</a:t>
            </a:r>
            <a:r>
              <a:rPr lang="en-GB" sz="1600" b="1" baseline="-25000" dirty="0">
                <a:solidFill>
                  <a:schemeClr val="tx1"/>
                </a:solidFill>
              </a:rPr>
              <a:t>3</a:t>
            </a:r>
            <a:r>
              <a:rPr lang="en-GB" sz="1600" b="1" dirty="0">
                <a:solidFill>
                  <a:schemeClr val="tx1"/>
                </a:solidFill>
              </a:rPr>
              <a:t>Si single layer studies</a:t>
            </a:r>
          </a:p>
          <a:p>
            <a:r>
              <a:rPr lang="en-GB" sz="1600" b="1" dirty="0">
                <a:solidFill>
                  <a:schemeClr val="tx1"/>
                </a:solidFill>
              </a:rPr>
              <a:t>Multilayers: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On Bulk </a:t>
            </a:r>
            <a:r>
              <a:rPr lang="en-GB" sz="1400" dirty="0" err="1">
                <a:solidFill>
                  <a:schemeClr val="tx1"/>
                </a:solidFill>
              </a:rPr>
              <a:t>Nb</a:t>
            </a:r>
            <a:r>
              <a:rPr lang="en-GB" sz="1400" dirty="0">
                <a:solidFill>
                  <a:schemeClr val="tx1"/>
                </a:solidFill>
              </a:rPr>
              <a:t> treated at INFN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On </a:t>
            </a:r>
            <a:r>
              <a:rPr lang="en-GB" sz="1400" dirty="0" err="1">
                <a:solidFill>
                  <a:schemeClr val="tx1"/>
                </a:solidFill>
              </a:rPr>
              <a:t>Nb</a:t>
            </a:r>
            <a:r>
              <a:rPr lang="en-GB" sz="1400" dirty="0">
                <a:solidFill>
                  <a:schemeClr val="tx1"/>
                </a:solidFill>
              </a:rPr>
              <a:t>/Cu deposited at DL</a:t>
            </a:r>
          </a:p>
          <a:p>
            <a:r>
              <a:rPr lang="en-GB" sz="1600" b="1" dirty="0">
                <a:solidFill>
                  <a:schemeClr val="tx1"/>
                </a:solidFill>
              </a:rPr>
              <a:t>Facility upgrades to increase B-field</a:t>
            </a:r>
          </a:p>
          <a:p>
            <a:pPr lvl="1"/>
            <a:r>
              <a:rPr lang="en-GB" sz="1400" dirty="0" err="1">
                <a:solidFill>
                  <a:schemeClr val="tx1"/>
                </a:solidFill>
              </a:rPr>
              <a:t>IJCLab</a:t>
            </a:r>
            <a:r>
              <a:rPr lang="en-GB" sz="1400" dirty="0">
                <a:solidFill>
                  <a:schemeClr val="tx1"/>
                </a:solidFill>
              </a:rPr>
              <a:t> treated bulk Nb 2 choke cavity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TF on INFN treated Cu choke cavity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Test bunker</a:t>
            </a:r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C97538-E461-DAD2-8B42-F7BAD0556A7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  <a:endParaRPr lang="en-GB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E3851DC-ECF8-7E50-2F27-BD69BA82BE7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44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16000" y="1820203"/>
            <a:ext cx="8425184" cy="4752975"/>
          </a:xfrm>
        </p:spPr>
        <p:txBody>
          <a:bodyPr/>
          <a:lstStyle/>
          <a:p>
            <a:r>
              <a:rPr lang="en-GB" sz="2000" b="1" dirty="0">
                <a:solidFill>
                  <a:schemeClr val="tx1"/>
                </a:solidFill>
              </a:rPr>
              <a:t>Continuing thin film optimisation studies with choke cavity</a:t>
            </a:r>
          </a:p>
          <a:p>
            <a:r>
              <a:rPr lang="en-GB" sz="2000" b="1" dirty="0" err="1">
                <a:solidFill>
                  <a:schemeClr val="tx1"/>
                </a:solidFill>
              </a:rPr>
              <a:t>Nb</a:t>
            </a:r>
            <a:r>
              <a:rPr lang="en-GB" sz="2000" b="1" dirty="0">
                <a:solidFill>
                  <a:schemeClr val="tx1"/>
                </a:solidFill>
              </a:rPr>
              <a:t>/Cu:</a:t>
            </a:r>
          </a:p>
          <a:p>
            <a:pPr lvl="1"/>
            <a:r>
              <a:rPr lang="en-GB" sz="2000" dirty="0" err="1">
                <a:solidFill>
                  <a:schemeClr val="tx1"/>
                </a:solidFill>
              </a:rPr>
              <a:t>HiPIMS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Study effect of substrate temperature during deposition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Samples from 2 </a:t>
            </a:r>
            <a:r>
              <a:rPr lang="en-GB" sz="2000" dirty="0" err="1">
                <a:solidFill>
                  <a:schemeClr val="tx1"/>
                </a:solidFill>
              </a:rPr>
              <a:t>Nb</a:t>
            </a:r>
            <a:r>
              <a:rPr lang="en-GB" sz="2000" dirty="0">
                <a:solidFill>
                  <a:schemeClr val="tx1"/>
                </a:solidFill>
              </a:rPr>
              <a:t> targets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Further analysis (MFP, RRR, </a:t>
            </a:r>
            <a:r>
              <a:rPr lang="en-GB" sz="2000" i="1" dirty="0">
                <a:solidFill>
                  <a:schemeClr val="tx1"/>
                </a:solidFill>
              </a:rPr>
              <a:t>T</a:t>
            </a:r>
            <a:r>
              <a:rPr lang="en-GB" sz="2000" baseline="-25000" dirty="0">
                <a:solidFill>
                  <a:schemeClr val="tx1"/>
                </a:solidFill>
              </a:rPr>
              <a:t>c</a:t>
            </a:r>
            <a:r>
              <a:rPr lang="en-GB" sz="2000" dirty="0">
                <a:solidFill>
                  <a:schemeClr val="tx1"/>
                </a:solidFill>
              </a:rPr>
              <a:t>, surface analysis) in progress</a:t>
            </a:r>
          </a:p>
          <a:p>
            <a:r>
              <a:rPr lang="en-GB" sz="2000" b="1" dirty="0">
                <a:solidFill>
                  <a:schemeClr val="tx1"/>
                </a:solidFill>
              </a:rPr>
              <a:t>Nb</a:t>
            </a:r>
            <a:r>
              <a:rPr lang="en-GB" sz="2000" b="1" baseline="-25000" dirty="0">
                <a:solidFill>
                  <a:schemeClr val="tx1"/>
                </a:solidFill>
              </a:rPr>
              <a:t>3</a:t>
            </a:r>
            <a:r>
              <a:rPr lang="en-GB" sz="2000" b="1" dirty="0">
                <a:solidFill>
                  <a:schemeClr val="tx1"/>
                </a:solidFill>
              </a:rPr>
              <a:t>Sn/Cu: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DCMS, </a:t>
            </a:r>
            <a:r>
              <a:rPr lang="en-GB" sz="2000" dirty="0" err="1">
                <a:solidFill>
                  <a:schemeClr val="tx1"/>
                </a:solidFill>
              </a:rPr>
              <a:t>HiPIMS</a:t>
            </a:r>
            <a:endParaRPr lang="en-GB" sz="2000" dirty="0">
              <a:solidFill>
                <a:schemeClr val="tx1"/>
              </a:solidFill>
            </a:endParaRP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Effect of target power</a:t>
            </a:r>
          </a:p>
          <a:p>
            <a:r>
              <a:rPr lang="en-GB" sz="2000" b="1" dirty="0" err="1">
                <a:solidFill>
                  <a:schemeClr val="tx1"/>
                </a:solidFill>
              </a:rPr>
              <a:t>NbTiN</a:t>
            </a:r>
            <a:r>
              <a:rPr lang="en-GB" sz="2000" b="1" dirty="0">
                <a:solidFill>
                  <a:schemeClr val="tx1"/>
                </a:solidFill>
              </a:rPr>
              <a:t>/Cu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DCMS, </a:t>
            </a:r>
            <a:r>
              <a:rPr lang="en-GB" sz="2000" dirty="0" err="1">
                <a:solidFill>
                  <a:schemeClr val="tx1"/>
                </a:solidFill>
              </a:rPr>
              <a:t>HiPIMS</a:t>
            </a:r>
            <a:endParaRPr lang="en-GB" sz="2000" b="1" dirty="0">
              <a:solidFill>
                <a:schemeClr val="tx1"/>
              </a:solidFill>
            </a:endParaRPr>
          </a:p>
          <a:p>
            <a:pPr lvl="1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288" y="963642"/>
            <a:ext cx="7886700" cy="822296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05700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892164"/>
            <a:ext cx="8457051" cy="1152128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95288" y="1785938"/>
            <a:ext cx="8313282" cy="2901566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  <a:ea typeface="+mn-lt"/>
                <a:cs typeface="+mn-lt"/>
              </a:rPr>
              <a:t>STFC/CI: </a:t>
            </a:r>
            <a:r>
              <a:rPr lang="en-US" sz="2000" dirty="0">
                <a:solidFill>
                  <a:schemeClr val="tx1"/>
                </a:solidFill>
                <a:ea typeface="+mn-lt"/>
                <a:cs typeface="+mn-lt"/>
              </a:rPr>
              <a:t>O. B. Malyshev, T. Sian, R. Valizadeh, P. Goudket, S. Hitchen, L. Smith, J. Conlon, C. Benjamin, S. Wilde, K. Dumbell, N. </a:t>
            </a:r>
            <a:r>
              <a:rPr lang="en-US" sz="2000" dirty="0" err="1">
                <a:solidFill>
                  <a:schemeClr val="tx1"/>
                </a:solidFill>
                <a:ea typeface="+mn-lt"/>
                <a:cs typeface="+mn-lt"/>
              </a:rPr>
              <a:t>Pattalwar</a:t>
            </a:r>
            <a:r>
              <a:rPr lang="en-US" sz="2000" dirty="0">
                <a:solidFill>
                  <a:schemeClr val="tx1"/>
                </a:solidFill>
                <a:ea typeface="+mn-lt"/>
                <a:cs typeface="+mn-lt"/>
              </a:rPr>
              <a:t>, S. </a:t>
            </a:r>
            <a:r>
              <a:rPr lang="en-US" sz="2000" dirty="0" err="1">
                <a:solidFill>
                  <a:schemeClr val="tx1"/>
                </a:solidFill>
                <a:ea typeface="+mn-lt"/>
                <a:cs typeface="+mn-lt"/>
              </a:rPr>
              <a:t>Pattalwar</a:t>
            </a:r>
            <a:r>
              <a:rPr lang="en-US" sz="2000" dirty="0">
                <a:solidFill>
                  <a:schemeClr val="tx1"/>
                </a:solidFill>
                <a:ea typeface="+mn-lt"/>
                <a:cs typeface="+mn-lt"/>
              </a:rPr>
              <a:t>, A. Blackett-May, F. Lockwood-Estrin, A. Hannah, A. Vick, L. Cowie, S. Bibby-Trevor, R. McAllister, A. Palmer, A. Wooten, K. Morrow, M. Roper, M. Beardsley, L. Bushnell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  <a:ea typeface="+mn-lt"/>
                <a:cs typeface="+mn-lt"/>
              </a:rPr>
              <a:t>Lancaster University/CI: </a:t>
            </a:r>
            <a:r>
              <a:rPr lang="en-US" sz="2000" dirty="0">
                <a:solidFill>
                  <a:schemeClr val="tx1"/>
                </a:solidFill>
                <a:ea typeface="+mn-lt"/>
                <a:cs typeface="+mn-lt"/>
              </a:rPr>
              <a:t>G. Burt, N. Leicester, D. Turner, H. Marks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  <a:ea typeface="+mn-lt"/>
                <a:cs typeface="+mn-lt"/>
              </a:rPr>
              <a:t>INFN: </a:t>
            </a:r>
            <a:r>
              <a:rPr lang="en-US" sz="2000" dirty="0">
                <a:solidFill>
                  <a:schemeClr val="tx1"/>
                </a:solidFill>
                <a:ea typeface="+mn-lt"/>
                <a:cs typeface="+mn-lt"/>
              </a:rPr>
              <a:t>C. </a:t>
            </a:r>
            <a:r>
              <a:rPr lang="en-US" sz="2000" dirty="0" err="1">
                <a:solidFill>
                  <a:schemeClr val="tx1"/>
                </a:solidFill>
                <a:ea typeface="+mn-lt"/>
                <a:cs typeface="+mn-lt"/>
              </a:rPr>
              <a:t>Pira</a:t>
            </a:r>
            <a:r>
              <a:rPr lang="en-US" sz="2000" dirty="0">
                <a:solidFill>
                  <a:schemeClr val="tx1"/>
                </a:solidFill>
                <a:ea typeface="+mn-lt"/>
                <a:cs typeface="+mn-lt"/>
              </a:rPr>
              <a:t>, E. </a:t>
            </a:r>
            <a:r>
              <a:rPr lang="en-US" sz="2000" dirty="0" err="1">
                <a:solidFill>
                  <a:schemeClr val="tx1"/>
                </a:solidFill>
                <a:ea typeface="+mn-lt"/>
                <a:cs typeface="+mn-lt"/>
              </a:rPr>
              <a:t>Chyhyrynets</a:t>
            </a:r>
            <a:endParaRPr lang="en-US" sz="2000" dirty="0">
              <a:solidFill>
                <a:schemeClr val="tx1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  <a:ea typeface="+mn-lt"/>
                <a:cs typeface="+mn-lt"/>
              </a:rPr>
              <a:t>IJCLAB: </a:t>
            </a:r>
            <a:r>
              <a:rPr lang="en-GB" sz="2000" dirty="0">
                <a:solidFill>
                  <a:schemeClr val="tx1"/>
                </a:solidFill>
              </a:rPr>
              <a:t>D. </a:t>
            </a:r>
            <a:r>
              <a:rPr lang="en-GB" sz="2000" dirty="0" err="1">
                <a:solidFill>
                  <a:schemeClr val="tx1"/>
                </a:solidFill>
              </a:rPr>
              <a:t>Longuevergne</a:t>
            </a:r>
            <a:r>
              <a:rPr lang="en-GB" sz="2000" dirty="0">
                <a:solidFill>
                  <a:schemeClr val="tx1"/>
                </a:solidFill>
              </a:rPr>
              <a:t>, O. Hryhorenko</a:t>
            </a:r>
          </a:p>
          <a:p>
            <a:pPr marL="0" indent="0">
              <a:buNone/>
            </a:pPr>
            <a:r>
              <a:rPr lang="en-GB" sz="2000" b="1" dirty="0">
                <a:solidFill>
                  <a:schemeClr val="tx1"/>
                </a:solidFill>
              </a:rPr>
              <a:t>CEA: </a:t>
            </a:r>
            <a:r>
              <a:rPr lang="en-GB" sz="2000" dirty="0">
                <a:solidFill>
                  <a:schemeClr val="tx1"/>
                </a:solidFill>
              </a:rPr>
              <a:t>C. Antoine</a:t>
            </a:r>
            <a:endParaRPr lang="en-GB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70940C-75AB-DC6A-A7D3-8E4D09AF940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A5B58-8FF4-A001-BA03-4D4E015C336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15414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736913"/>
            <a:ext cx="8208912" cy="1010543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Thank you for listening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ubtitle 10"/>
          <p:cNvSpPr txBox="1">
            <a:spLocks/>
          </p:cNvSpPr>
          <p:nvPr/>
        </p:nvSpPr>
        <p:spPr>
          <a:xfrm>
            <a:off x="512812" y="378397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0000"/>
                </a:solidFill>
              </a:rPr>
              <a:t>Daniel Seal</a:t>
            </a:r>
          </a:p>
          <a:p>
            <a:r>
              <a:rPr lang="en-GB" i="1" dirty="0">
                <a:solidFill>
                  <a:srgbClr val="000000"/>
                </a:solidFill>
              </a:rPr>
              <a:t>Lancaster University/Cockcroft Institute</a:t>
            </a:r>
          </a:p>
          <a:p>
            <a:r>
              <a:rPr lang="en-GB" i="1" dirty="0">
                <a:solidFill>
                  <a:srgbClr val="000000"/>
                </a:solidFill>
              </a:rPr>
              <a:t>daniel.seal@cockcroft.ac.uk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6A64B7-B24E-EE68-FE3E-7591D9BE16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26" t="63333" r="76527" b="17161"/>
          <a:stretch/>
        </p:blipFill>
        <p:spPr>
          <a:xfrm>
            <a:off x="5940624" y="3783976"/>
            <a:ext cx="2530276" cy="145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94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30E6A-FC30-43F9-AE20-1A59481A2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7624" y="2852936"/>
            <a:ext cx="6768752" cy="1152128"/>
          </a:xfrm>
        </p:spPr>
        <p:txBody>
          <a:bodyPr/>
          <a:lstStyle/>
          <a:p>
            <a:pPr algn="ctr"/>
            <a:r>
              <a:rPr lang="en-GB" sz="4000" dirty="0">
                <a:solidFill>
                  <a:schemeClr val="tx1"/>
                </a:solidFill>
              </a:rPr>
              <a:t>RF measurements of </a:t>
            </a:r>
            <a:r>
              <a:rPr lang="en-GB" sz="4000" dirty="0" err="1">
                <a:solidFill>
                  <a:schemeClr val="tx1"/>
                </a:solidFill>
              </a:rPr>
              <a:t>Nb</a:t>
            </a:r>
            <a:r>
              <a:rPr lang="en-GB" sz="4000" dirty="0">
                <a:solidFill>
                  <a:schemeClr val="tx1"/>
                </a:solidFill>
              </a:rPr>
              <a:t> samples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69FABF-D17B-3FFC-BE87-48E0A71AB2B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9B000-6F20-E22C-7CF7-907B55CA93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758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63729" y="942452"/>
            <a:ext cx="8402475" cy="1152128"/>
          </a:xfrm>
          <a:prstGeom prst="rect">
            <a:avLst/>
          </a:prstGeom>
        </p:spPr>
        <p:txBody>
          <a:bodyPr/>
          <a:lstStyle/>
          <a:p>
            <a:r>
              <a:rPr lang="en-GB" sz="4000" dirty="0"/>
              <a:t>Sample preparation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9C2C23-E87E-42AD-2106-4297947C253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8CE2346-602D-3C28-574C-EC7B64E275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4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16935" y="1682012"/>
            <a:ext cx="78960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Aim: </a:t>
            </a:r>
            <a:r>
              <a:rPr lang="en-GB" dirty="0"/>
              <a:t>investigate effect of substrate heating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Substrate preparation: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Diamond turned Cu disks – 10 cm diameter, 3 mm thick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Average roughness ~ 2-3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Sample preparation:</a:t>
            </a:r>
          </a:p>
          <a:p>
            <a:pPr marL="742950" lvl="1" indent="-285750">
              <a:buFontTx/>
              <a:buChar char="-"/>
            </a:pPr>
            <a:r>
              <a:rPr lang="en-GB" dirty="0" err="1"/>
              <a:t>HiPIMS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610107"/>
              </p:ext>
            </p:extLst>
          </p:nvPr>
        </p:nvGraphicFramePr>
        <p:xfrm>
          <a:off x="914399" y="3578190"/>
          <a:ext cx="5382192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7156">
                  <a:extLst>
                    <a:ext uri="{9D8B030D-6E8A-4147-A177-3AD203B41FA5}">
                      <a16:colId xmlns:a16="http://schemas.microsoft.com/office/drawing/2014/main" val="4034014286"/>
                    </a:ext>
                  </a:extLst>
                </a:gridCol>
                <a:gridCol w="1755525">
                  <a:extLst>
                    <a:ext uri="{9D8B030D-6E8A-4147-A177-3AD203B41FA5}">
                      <a16:colId xmlns:a16="http://schemas.microsoft.com/office/drawing/2014/main" val="2470550694"/>
                    </a:ext>
                  </a:extLst>
                </a:gridCol>
                <a:gridCol w="1859511">
                  <a:extLst>
                    <a:ext uri="{9D8B030D-6E8A-4147-A177-3AD203B41FA5}">
                      <a16:colId xmlns:a16="http://schemas.microsoft.com/office/drawing/2014/main" val="3420624985"/>
                    </a:ext>
                  </a:extLst>
                </a:gridCol>
              </a:tblGrid>
              <a:tr h="25894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dirty="0"/>
                        <a:t>Target 1</a:t>
                      </a:r>
                      <a:endParaRPr lang="en-GB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dirty="0"/>
                        <a:t>Target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9287111"/>
                  </a:ext>
                </a:extLst>
              </a:tr>
              <a:tr h="42649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Substrate</a:t>
                      </a:r>
                      <a:r>
                        <a:rPr lang="en-GB" sz="1400" baseline="0" dirty="0"/>
                        <a:t> heater current (A)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0,</a:t>
                      </a:r>
                      <a:r>
                        <a:rPr lang="en-GB" sz="1400" baseline="0" dirty="0"/>
                        <a:t> 10, 15, 23, 30, 35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0,</a:t>
                      </a:r>
                      <a:r>
                        <a:rPr lang="en-GB" sz="1400" baseline="0" dirty="0"/>
                        <a:t> 10, 15*, 23*, 28, 32 35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5401908"/>
                  </a:ext>
                </a:extLst>
              </a:tr>
              <a:tr h="42649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Substrate</a:t>
                      </a:r>
                      <a:r>
                        <a:rPr lang="en-GB" sz="1400" baseline="0" dirty="0"/>
                        <a:t> heater temperature (A)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RT to ~ 650 </a:t>
                      </a:r>
                      <a:r>
                        <a:rPr lang="en-GB" sz="1400" dirty="0">
                          <a:cs typeface="Times New Roman" panose="02020603050405020304" pitchFamily="18" charset="0"/>
                        </a:rPr>
                        <a:t>°C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RT to ~ 650 </a:t>
                      </a:r>
                      <a:r>
                        <a:rPr lang="en-GB" sz="1400" dirty="0">
                          <a:cs typeface="Times New Roman" panose="02020603050405020304" pitchFamily="18" charset="0"/>
                        </a:rPr>
                        <a:t>°C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063171"/>
                  </a:ext>
                </a:extLst>
              </a:tr>
              <a:tr h="42649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Expected thickness (µm)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8531988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914399" y="5579322"/>
            <a:ext cx="1181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 In progress</a:t>
            </a:r>
          </a:p>
        </p:txBody>
      </p:sp>
      <p:pic>
        <p:nvPicPr>
          <p:cNvPr id="2050" name="Picture 2" descr="Image preview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62" t="25898" r="24039" b="50069"/>
          <a:stretch/>
        </p:blipFill>
        <p:spPr bwMode="auto">
          <a:xfrm>
            <a:off x="6948264" y="2830375"/>
            <a:ext cx="1529980" cy="150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21975" t="36964" r="27008" b="39702"/>
          <a:stretch/>
        </p:blipFill>
        <p:spPr>
          <a:xfrm>
            <a:off x="6948264" y="4526040"/>
            <a:ext cx="1529980" cy="147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55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5</a:t>
            </a:fld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76788" y="1025982"/>
            <a:ext cx="8503607" cy="11521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500"/>
              </a:lnSpc>
              <a:spcBef>
                <a:spcPct val="0"/>
              </a:spcBef>
              <a:buNone/>
              <a:defRPr sz="3600" kern="1200">
                <a:solidFill>
                  <a:srgbClr val="B5121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>
                <a:solidFill>
                  <a:schemeClr val="tx1"/>
                </a:solidFill>
              </a:rPr>
              <a:t>Optimising </a:t>
            </a:r>
            <a:r>
              <a:rPr lang="en-GB" sz="4000" dirty="0" err="1">
                <a:solidFill>
                  <a:schemeClr val="tx1"/>
                </a:solidFill>
              </a:rPr>
              <a:t>Nb</a:t>
            </a:r>
            <a:r>
              <a:rPr lang="en-GB" sz="4000" dirty="0">
                <a:solidFill>
                  <a:schemeClr val="tx1"/>
                </a:solidFill>
              </a:rPr>
              <a:t>/Cu surface resistance</a:t>
            </a:r>
            <a:endParaRPr lang="en-GB" sz="4000" baseline="-250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958" y="1445659"/>
            <a:ext cx="6059622" cy="49449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59058" y="5072782"/>
            <a:ext cx="17466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*BCS from SRIMP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56824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88873" y="1025981"/>
            <a:ext cx="8503607" cy="11521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500"/>
              </a:lnSpc>
              <a:spcBef>
                <a:spcPct val="0"/>
              </a:spcBef>
              <a:buNone/>
              <a:defRPr sz="3600" kern="1200">
                <a:solidFill>
                  <a:srgbClr val="B5121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 err="1">
                <a:solidFill>
                  <a:schemeClr val="tx1"/>
                </a:solidFill>
              </a:rPr>
              <a:t>Nb</a:t>
            </a:r>
            <a:r>
              <a:rPr lang="en-GB" sz="4000" dirty="0">
                <a:solidFill>
                  <a:schemeClr val="tx1"/>
                </a:solidFill>
              </a:rPr>
              <a:t>/Cu: surface resistance (target 1)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8F8CE1-71E2-32C6-4988-A164DE084DD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1C0126-B879-4116-6EE2-097EA832294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6</a:t>
            </a:fld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566256" y="5179052"/>
            <a:ext cx="1746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*BCS from SRIMP code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219" y="1419803"/>
            <a:ext cx="6127562" cy="5080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361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88873" y="1025981"/>
            <a:ext cx="8503607" cy="11521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500"/>
              </a:lnSpc>
              <a:spcBef>
                <a:spcPct val="0"/>
              </a:spcBef>
              <a:buNone/>
              <a:defRPr sz="3600" kern="1200">
                <a:solidFill>
                  <a:srgbClr val="B5121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 err="1">
                <a:solidFill>
                  <a:schemeClr val="tx1"/>
                </a:solidFill>
              </a:rPr>
              <a:t>Nb</a:t>
            </a:r>
            <a:r>
              <a:rPr lang="en-GB" sz="4000" dirty="0">
                <a:solidFill>
                  <a:schemeClr val="tx1"/>
                </a:solidFill>
              </a:rPr>
              <a:t>/Cu: surface resistance (target 2)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8F8CE1-71E2-32C6-4988-A164DE084DD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1C0126-B879-4116-6EE2-097EA832294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7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066" y="1467602"/>
            <a:ext cx="6219868" cy="505663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555831" y="5254304"/>
            <a:ext cx="1746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*BCS from SRIMP code</a:t>
            </a:r>
          </a:p>
        </p:txBody>
      </p:sp>
    </p:spTree>
    <p:extLst>
      <p:ext uri="{BB962C8B-B14F-4D97-AF65-F5344CB8AC3E}">
        <p14:creationId xmlns:p14="http://schemas.microsoft.com/office/powerpoint/2010/main" val="137713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952407"/>
            <a:ext cx="8946173" cy="1152128"/>
          </a:xfrm>
          <a:prstGeom prst="rect">
            <a:avLst/>
          </a:prstGeom>
        </p:spPr>
        <p:txBody>
          <a:bodyPr/>
          <a:lstStyle/>
          <a:p>
            <a:r>
              <a:rPr lang="en-GB" sz="4000" dirty="0" err="1"/>
              <a:t>Nb</a:t>
            </a:r>
            <a:r>
              <a:rPr lang="en-GB" sz="4000" dirty="0"/>
              <a:t>/Cu: surface resistance at 4.2 K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5B2388-6B0F-6243-09E3-509BC24D11A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C008ECD-3E09-E1E2-CDC0-D3BD8B158F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8</a:t>
            </a:fld>
            <a:endParaRPr lang="en-GB" dirty="0"/>
          </a:p>
        </p:txBody>
      </p:sp>
      <p:graphicFrame>
        <p:nvGraphicFramePr>
          <p:cNvPr id="9" name="Char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75151"/>
              </p:ext>
            </p:extLst>
          </p:nvPr>
        </p:nvGraphicFramePr>
        <p:xfrm>
          <a:off x="995362" y="1579870"/>
          <a:ext cx="6938830" cy="4793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800042" y="4668620"/>
            <a:ext cx="2448483" cy="369332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i="1" dirty="0" err="1"/>
              <a:t>R</a:t>
            </a:r>
            <a:r>
              <a:rPr lang="en-GB" baseline="-25000" dirty="0" err="1"/>
              <a:t>s,min</a:t>
            </a:r>
            <a:r>
              <a:rPr lang="en-GB" dirty="0"/>
              <a:t> ~ 500 – 550 </a:t>
            </a:r>
            <a:r>
              <a:rPr lang="en-GB" dirty="0">
                <a:cs typeface="Times New Roman" panose="02020603050405020304" pitchFamily="18" charset="0"/>
              </a:rPr>
              <a:t>°C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62000" y="5334000"/>
            <a:ext cx="466725" cy="493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667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952407"/>
            <a:ext cx="8946173" cy="1152128"/>
          </a:xfrm>
          <a:prstGeom prst="rect">
            <a:avLst/>
          </a:prstGeom>
        </p:spPr>
        <p:txBody>
          <a:bodyPr/>
          <a:lstStyle/>
          <a:p>
            <a:r>
              <a:rPr lang="en-GB" sz="4000" dirty="0" err="1"/>
              <a:t>Nb</a:t>
            </a:r>
            <a:r>
              <a:rPr lang="en-GB" sz="4000" dirty="0"/>
              <a:t>/Cu: frequency shift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5B2388-6B0F-6243-09E3-509BC24D11A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Daniel Seal - 10th IFAST WP9 Meeting - 14th Sept 2023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C008ECD-3E09-E1E2-CDC0-D3BD8B158F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9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5" y="2104535"/>
            <a:ext cx="4473276" cy="34530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062" y="2043858"/>
            <a:ext cx="4668002" cy="35097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4629" y="1799901"/>
            <a:ext cx="38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Target 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04047" y="1799901"/>
            <a:ext cx="38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Target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24832" y="5662889"/>
            <a:ext cx="3248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Variation in </a:t>
            </a:r>
            <a:r>
              <a:rPr lang="en-GB" i="1" dirty="0"/>
              <a:t>T</a:t>
            </a:r>
            <a:r>
              <a:rPr lang="en-GB" baseline="-25000" dirty="0"/>
              <a:t>c </a:t>
            </a:r>
            <a:r>
              <a:rPr lang="en-GB" dirty="0"/>
              <a:t>due to Cu contamination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88549" y="5761264"/>
            <a:ext cx="3277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T</a:t>
            </a:r>
            <a:r>
              <a:rPr lang="en-GB" baseline="-25000" dirty="0"/>
              <a:t>c </a:t>
            </a:r>
            <a:r>
              <a:rPr lang="en-GB" dirty="0"/>
              <a:t>as expected for all samples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702540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4445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33977</TotalTime>
  <Words>1174</Words>
  <Application>Microsoft Office PowerPoint</Application>
  <PresentationFormat>On-screen Show (4:3)</PresentationFormat>
  <Paragraphs>203</Paragraphs>
  <Slides>21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Lucida Grande</vt:lpstr>
      <vt:lpstr>Times New Roman</vt:lpstr>
      <vt:lpstr>Office Theme</vt:lpstr>
      <vt:lpstr>Slide 2: Text Only</vt:lpstr>
      <vt:lpstr>RF Surface Resistance Measurements on Planar Samples at STFC</vt:lpstr>
      <vt:lpstr>Outline</vt:lpstr>
      <vt:lpstr>RF measurements of Nb samples</vt:lpstr>
      <vt:lpstr>Sample preparation</vt:lpstr>
      <vt:lpstr>PowerPoint Presentation</vt:lpstr>
      <vt:lpstr>PowerPoint Presentation</vt:lpstr>
      <vt:lpstr>PowerPoint Presentation</vt:lpstr>
      <vt:lpstr>Nb/Cu: surface resistance at 4.2 K</vt:lpstr>
      <vt:lpstr>Nb/Cu: frequency shift</vt:lpstr>
      <vt:lpstr>RF measurements of Nb3Sn samples</vt:lpstr>
      <vt:lpstr>Sample preparation</vt:lpstr>
      <vt:lpstr>PowerPoint Presentation</vt:lpstr>
      <vt:lpstr>RF measurements of NbTiN samples</vt:lpstr>
      <vt:lpstr>Sample preparation</vt:lpstr>
      <vt:lpstr>PowerPoint Presentation</vt:lpstr>
      <vt:lpstr>PowerPoint Presentation</vt:lpstr>
      <vt:lpstr>Next steps</vt:lpstr>
      <vt:lpstr>From planar samples to real cavities</vt:lpstr>
      <vt:lpstr>Future plans</vt:lpstr>
      <vt:lpstr>Acknowledgements</vt:lpstr>
      <vt:lpstr>Thank you for listening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Seal, Daniel (-,DL,-)</cp:lastModifiedBy>
  <cp:revision>504</cp:revision>
  <dcterms:created xsi:type="dcterms:W3CDTF">2011-10-31T13:04:17Z</dcterms:created>
  <dcterms:modified xsi:type="dcterms:W3CDTF">2023-09-14T08:04:14Z</dcterms:modified>
</cp:coreProperties>
</file>