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7"/>
  </p:notesMasterIdLst>
  <p:handoutMasterIdLst>
    <p:handoutMasterId r:id="rId8"/>
  </p:handoutMasterIdLst>
  <p:sldIdLst>
    <p:sldId id="257" r:id="rId3"/>
    <p:sldId id="319" r:id="rId4"/>
    <p:sldId id="321" r:id="rId5"/>
    <p:sldId id="322" r:id="rId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34"/>
    <a:srgbClr val="105268"/>
    <a:srgbClr val="996633"/>
    <a:srgbClr val="E5F4D4"/>
    <a:srgbClr val="F2F2F2"/>
    <a:srgbClr val="F3D7E1"/>
    <a:srgbClr val="F0D1FF"/>
    <a:srgbClr val="CBE9A9"/>
    <a:srgbClr val="FFFFE1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75" autoAdjust="0"/>
    <p:restoredTop sz="94558" autoAdjust="0"/>
  </p:normalViewPr>
  <p:slideViewPr>
    <p:cSldViewPr snapToObjects="1" showGuides="1">
      <p:cViewPr>
        <p:scale>
          <a:sx n="150" d="100"/>
          <a:sy n="150" d="100"/>
        </p:scale>
        <p:origin x="2454" y="8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04/08/2023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04/08/2023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83" descr="LHC-Tunel-04A0112-s.jpg"/>
          <p:cNvPicPr>
            <a:picLocks/>
          </p:cNvPicPr>
          <p:nvPr/>
        </p:nvPicPr>
        <p:blipFill>
          <a:blip r:embed="rId2"/>
          <a:srcRect t="11617" b="21185"/>
          <a:stretch>
            <a:fillRect/>
          </a:stretch>
        </p:blipFill>
        <p:spPr>
          <a:xfrm>
            <a:off x="0" y="1127206"/>
            <a:ext cx="9144000" cy="4070904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3923928" y="4263048"/>
            <a:ext cx="5042520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by </a:t>
            </a:r>
            <a:r>
              <a:rPr lang="en-GB" sz="1600" u="sng" dirty="0">
                <a:solidFill>
                  <a:schemeClr val="bg1"/>
                </a:solidFill>
                <a:latin typeface="Arial Narrow"/>
                <a:cs typeface="Arial Narrow"/>
              </a:rPr>
              <a:t>Rui Franqueira Ximenes (CERN-SY-STI-TCD)</a:t>
            </a:r>
          </a:p>
          <a:p>
            <a:pPr algn="r"/>
            <a:r>
              <a:rPr lang="en-GB" sz="1600" b="1" dirty="0">
                <a:solidFill>
                  <a:schemeClr val="bg1"/>
                </a:solidFill>
                <a:latin typeface="Arial Narrow"/>
                <a:cs typeface="Arial Narrow"/>
              </a:rPr>
              <a:t>M. Calviani</a:t>
            </a:r>
            <a:r>
              <a:rPr lang="en-GB" sz="1600" b="1" baseline="30000" dirty="0">
                <a:solidFill>
                  <a:schemeClr val="bg1"/>
                </a:solidFill>
                <a:latin typeface="Arial Narrow"/>
                <a:cs typeface="Arial Narrow"/>
              </a:rPr>
              <a:t>1</a:t>
            </a:r>
            <a:r>
              <a:rPr lang="en-GB" sz="1600" b="1" dirty="0">
                <a:solidFill>
                  <a:schemeClr val="bg1"/>
                </a:solidFill>
                <a:latin typeface="Arial Narrow"/>
                <a:cs typeface="Arial Narrow"/>
              </a:rPr>
              <a:t>, </a:t>
            </a:r>
            <a:r>
              <a:rPr lang="it-IT" sz="1600" b="1" dirty="0">
                <a:solidFill>
                  <a:schemeClr val="bg1"/>
                </a:solidFill>
                <a:latin typeface="Arial Narrow"/>
                <a:cs typeface="Arial Narrow"/>
              </a:rPr>
              <a:t>D. Calzolari</a:t>
            </a:r>
            <a:r>
              <a:rPr lang="en-GB" sz="1600" b="1" baseline="30000" dirty="0">
                <a:solidFill>
                  <a:schemeClr val="bg1"/>
                </a:solidFill>
                <a:latin typeface="Arial Narrow"/>
                <a:cs typeface="Arial Narrow"/>
              </a:rPr>
              <a:t>1</a:t>
            </a:r>
            <a:r>
              <a:rPr lang="it-IT" sz="1600" b="1" dirty="0">
                <a:solidFill>
                  <a:schemeClr val="bg1"/>
                </a:solidFill>
                <a:latin typeface="Arial Narrow"/>
                <a:cs typeface="Arial Narrow"/>
              </a:rPr>
              <a:t>, </a:t>
            </a:r>
            <a:r>
              <a:rPr lang="de-DE" sz="1600" b="1" dirty="0">
                <a:solidFill>
                  <a:schemeClr val="bg1"/>
                </a:solidFill>
                <a:latin typeface="Arial Narrow"/>
                <a:cs typeface="Arial Narrow"/>
              </a:rPr>
              <a:t>A. Lechner</a:t>
            </a:r>
            <a:r>
              <a:rPr lang="en-GB" sz="1600" b="1" baseline="30000" dirty="0">
                <a:solidFill>
                  <a:schemeClr val="bg1"/>
                </a:solidFill>
                <a:latin typeface="Arial Narrow"/>
                <a:cs typeface="Arial Narrow"/>
              </a:rPr>
              <a:t>1</a:t>
            </a:r>
            <a:r>
              <a:rPr lang="de-DE" sz="1600" b="1" dirty="0">
                <a:solidFill>
                  <a:schemeClr val="bg1"/>
                </a:solidFill>
                <a:latin typeface="Arial Narrow"/>
                <a:cs typeface="Arial Narrow"/>
              </a:rPr>
              <a:t>,</a:t>
            </a:r>
            <a:r>
              <a:rPr lang="it-IT" sz="1600" b="1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en-GB" sz="1600" b="1" dirty="0">
                <a:solidFill>
                  <a:schemeClr val="bg1"/>
                </a:solidFill>
                <a:latin typeface="Arial Narrow"/>
                <a:cs typeface="Arial Narrow"/>
              </a:rPr>
              <a:t>F. Saura</a:t>
            </a:r>
            <a:r>
              <a:rPr lang="en-GB" sz="1600" b="1" baseline="30000" dirty="0">
                <a:solidFill>
                  <a:schemeClr val="bg1"/>
                </a:solidFill>
                <a:latin typeface="Arial Narrow"/>
                <a:cs typeface="Arial Narrow"/>
              </a:rPr>
              <a:t>1</a:t>
            </a:r>
            <a:endParaRPr lang="de-DE" sz="1600" b="1" baseline="30000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r"/>
            <a:r>
              <a:rPr lang="en-GB" sz="1050" dirty="0">
                <a:solidFill>
                  <a:schemeClr val="bg1"/>
                </a:solidFill>
                <a:latin typeface="Arial Narrow"/>
                <a:cs typeface="Arial Narrow"/>
              </a:rPr>
              <a:t>CERN – Systems Department, Sources Targets Interaction (STI), Targets Collimators Dumps (TCD)</a:t>
            </a:r>
          </a:p>
        </p:txBody>
      </p:sp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MDI Meeting </a:t>
            </a:r>
            <a:br>
              <a:rPr lang="en-GB" dirty="0"/>
            </a:br>
            <a:r>
              <a:rPr lang="en-GB" sz="1800" i="0" dirty="0">
                <a:solidFill>
                  <a:schemeClr val="accent5"/>
                </a:solidFill>
                <a:effectLst/>
                <a:latin typeface="Roboto" panose="02000000000000000000" pitchFamily="2" charset="0"/>
              </a:rPr>
              <a:t>First considerations concerning the tungsten nozzle</a:t>
            </a:r>
            <a:br>
              <a:rPr lang="en-GB" sz="1800" i="0" dirty="0">
                <a:solidFill>
                  <a:schemeClr val="accent5"/>
                </a:solidFill>
                <a:effectLst/>
                <a:latin typeface="Roboto" panose="02000000000000000000" pitchFamily="2" charset="0"/>
              </a:rPr>
            </a:b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2" name="ZoneTexte 86">
            <a:extLst>
              <a:ext uri="{FF2B5EF4-FFF2-40B4-BE49-F238E27FC236}">
                <a16:creationId xmlns:a16="http://schemas.microsoft.com/office/drawing/2014/main" id="{14B01FEF-2568-6FA8-8D42-C655D74E04EF}"/>
              </a:ext>
            </a:extLst>
          </p:cNvPr>
          <p:cNvSpPr txBox="1"/>
          <p:nvPr/>
        </p:nvSpPr>
        <p:spPr>
          <a:xfrm>
            <a:off x="152729" y="4747796"/>
            <a:ext cx="1072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2023/04/24</a:t>
            </a:r>
            <a:endParaRPr lang="en-GB" sz="16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57200" y="1275606"/>
            <a:ext cx="8305800" cy="3536900"/>
          </a:xfrm>
        </p:spPr>
        <p:txBody>
          <a:bodyPr/>
          <a:lstStyle/>
          <a:p>
            <a:pPr>
              <a:spcBef>
                <a:spcPts val="200"/>
              </a:spcBef>
            </a:pPr>
            <a:r>
              <a:rPr lang="en-US" sz="2000" b="1" dirty="0"/>
              <a:t>a</a:t>
            </a:r>
            <a:endParaRPr lang="en-GB" sz="2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Nozzle – From Daniele’s </a:t>
            </a:r>
            <a:r>
              <a:rPr lang="en-US" dirty="0" err="1"/>
              <a:t>Fluka</a:t>
            </a:r>
            <a:r>
              <a:rPr lang="en-US" dirty="0"/>
              <a:t> model</a:t>
            </a:r>
            <a:endParaRPr lang="en-GB" dirty="0"/>
          </a:p>
        </p:txBody>
      </p:sp>
      <p:pic>
        <p:nvPicPr>
          <p:cNvPr id="4" name="Picture 3" descr="A drawing of a building&#10;&#10;Description automatically generated">
            <a:extLst>
              <a:ext uri="{FF2B5EF4-FFF2-40B4-BE49-F238E27FC236}">
                <a16:creationId xmlns:a16="http://schemas.microsoft.com/office/drawing/2014/main" id="{0F693B6E-32D2-7D27-4D43-D333057545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863" y="1293116"/>
            <a:ext cx="3456384" cy="2304256"/>
          </a:xfrm>
          <a:prstGeom prst="rect">
            <a:avLst/>
          </a:prstGeom>
        </p:spPr>
      </p:pic>
      <p:pic>
        <p:nvPicPr>
          <p:cNvPr id="8" name="Picture 7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0D03C730-CBF4-ADCA-0110-7D23E6ABC6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8" y="1437599"/>
            <a:ext cx="5051710" cy="32129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06CDDC-C15D-96BE-98C6-DCB1DBE9FE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961" y="3765085"/>
            <a:ext cx="3573213" cy="124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335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B84527-5D2B-C979-E604-7E3380FDB08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6 m length x 1.2 m max D </a:t>
            </a:r>
            <a:r>
              <a:rPr lang="en-US" sz="1800" dirty="0">
                <a:latin typeface="Arial Narrow" panose="020B0606020202030204" pitchFamily="34" charset="0"/>
              </a:rPr>
              <a:t>→</a:t>
            </a:r>
            <a:r>
              <a:rPr lang="en-US" sz="1800" dirty="0"/>
              <a:t> ~100 </a:t>
            </a:r>
            <a:r>
              <a:rPr lang="en-US" sz="1800" dirty="0" err="1"/>
              <a:t>tonnes</a:t>
            </a:r>
            <a:r>
              <a:rPr lang="en-US" sz="1800" dirty="0"/>
              <a:t> (considering W)</a:t>
            </a:r>
          </a:p>
          <a:p>
            <a:r>
              <a:rPr lang="en-US" sz="1800" dirty="0"/>
              <a:t>Size &amp; shape &amp; weight make it virtually impossible to produce as a single piece</a:t>
            </a:r>
          </a:p>
          <a:p>
            <a:r>
              <a:rPr lang="en-US" sz="1800" dirty="0"/>
              <a:t>Likely to be segmented. E.g. inner nozzle as single part + multiple segments on larger cone.</a:t>
            </a:r>
          </a:p>
          <a:p>
            <a:r>
              <a:rPr lang="en-US" sz="1800" dirty="0"/>
              <a:t>Material W </a:t>
            </a:r>
            <a:r>
              <a:rPr lang="en-US" sz="1800" dirty="0">
                <a:latin typeface="Arial Narrow" panose="020B0606020202030204" pitchFamily="34" charset="0"/>
              </a:rPr>
              <a:t>→</a:t>
            </a:r>
            <a:r>
              <a:rPr lang="en-US" sz="1800" dirty="0"/>
              <a:t> unless radiation damage &amp; structural function is a requirement, W-based alloys are suggested. E.g. WHA based on Ni, Cu, Fe allow much better machining and have less size limitations. Possible Pb ?</a:t>
            </a:r>
          </a:p>
          <a:p>
            <a:r>
              <a:rPr lang="en-US" sz="1800" dirty="0"/>
              <a:t>Power deposited by the beam in the order of 1-10 kW ? – cooling may likely be required.</a:t>
            </a:r>
          </a:p>
          <a:p>
            <a:r>
              <a:rPr lang="en-US" sz="1800" dirty="0"/>
              <a:t>(Despite W’s low vapor pressure) dedicated vacuum pipes required.</a:t>
            </a:r>
          </a:p>
          <a:p>
            <a:endParaRPr lang="en-GB" sz="1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5FFBB9-4B3C-A5B6-F21A-8889F6500D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B2BDE70-4AEC-A1A7-B671-04A5AC92A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Nozzle /shielding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A0D156-ADF7-EA46-1D5E-514AAE3242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627534"/>
            <a:ext cx="5053372" cy="1753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819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6E9D2B5-86F4-1E0A-4054-A77FAB33232F}"/>
              </a:ext>
            </a:extLst>
          </p:cNvPr>
          <p:cNvSpPr/>
          <p:nvPr/>
        </p:nvSpPr>
        <p:spPr>
          <a:xfrm>
            <a:off x="2339752" y="627534"/>
            <a:ext cx="4464496" cy="1656184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Detector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B84527-5D2B-C979-E604-7E3380FDB08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2448376"/>
            <a:ext cx="8305800" cy="2364130"/>
          </a:xfrm>
        </p:spPr>
        <p:txBody>
          <a:bodyPr/>
          <a:lstStyle/>
          <a:p>
            <a:r>
              <a:rPr lang="en-GB" sz="1800" dirty="0"/>
              <a:t>Integration very challenging.</a:t>
            </a:r>
          </a:p>
          <a:p>
            <a:r>
              <a:rPr lang="en-GB" sz="1800" dirty="0"/>
              <a:t>Can we open the detector ? E.g. vertical plane ?</a:t>
            </a:r>
          </a:p>
          <a:p>
            <a:r>
              <a:rPr lang="en-GB" sz="1800" dirty="0"/>
              <a:t>Can the detector assembly structurally hold the shielding ?</a:t>
            </a:r>
          </a:p>
          <a:p>
            <a:r>
              <a:rPr lang="en-GB" sz="1800" dirty="0"/>
              <a:t>What is the useful volume / Gap between Detector and upstream beamline which one shall use for the supporting structure? 1 m ?</a:t>
            </a:r>
          </a:p>
          <a:p>
            <a:r>
              <a:rPr lang="en-GB" sz="1800" dirty="0"/>
              <a:t>Vacuum beam pipe integration along the detector</a:t>
            </a:r>
          </a:p>
          <a:p>
            <a:r>
              <a:rPr lang="en-GB" sz="1800" dirty="0"/>
              <a:t>Check what we can learn from other facilities (e.g. </a:t>
            </a:r>
            <a:r>
              <a:rPr lang="en-GB" sz="1800" dirty="0" err="1"/>
              <a:t>SuperKEKB</a:t>
            </a:r>
            <a:r>
              <a:rPr lang="en-GB" sz="1800" dirty="0"/>
              <a:t> Belle II, 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5FFBB9-4B3C-A5B6-F21A-8889F6500D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B2BDE70-4AEC-A1A7-B671-04A5AC92A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Nozzle /shielding</a:t>
            </a:r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AB231A0-DCBE-5C76-6930-776B61585076}"/>
              </a:ext>
            </a:extLst>
          </p:cNvPr>
          <p:cNvGrpSpPr/>
          <p:nvPr/>
        </p:nvGrpSpPr>
        <p:grpSpPr>
          <a:xfrm>
            <a:off x="2339752" y="1228283"/>
            <a:ext cx="4490983" cy="545891"/>
            <a:chOff x="2339752" y="1228283"/>
            <a:chExt cx="4490983" cy="54589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430A826-FFA0-8B50-9782-2B5791C2DF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180" b="89180" l="2615" r="98019">
                          <a14:foregroundMark x1="20761" y1="46557" x2="60697" y2="46230"/>
                          <a14:foregroundMark x1="60697" y1="46230" x2="87639" y2="77377"/>
                          <a14:foregroundMark x1="87639" y1="77377" x2="94374" y2="19672"/>
                          <a14:foregroundMark x1="97861" y1="28525" x2="98098" y2="86557"/>
                          <a14:foregroundMark x1="11490" y1="51803" x2="12124" y2="46557"/>
                          <a14:foregroundMark x1="9509" y1="49180" x2="2615" y2="48197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572000" y="1228283"/>
              <a:ext cx="2258735" cy="545891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212570C-B2C5-C9C5-6931-A0238C7B16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180" b="89180" l="2615" r="98019">
                          <a14:foregroundMark x1="20761" y1="46557" x2="60697" y2="46230"/>
                          <a14:foregroundMark x1="60697" y1="46230" x2="87639" y2="77377"/>
                          <a14:foregroundMark x1="87639" y1="77377" x2="94374" y2="19672"/>
                          <a14:foregroundMark x1="97861" y1="28525" x2="98098" y2="86557"/>
                          <a14:foregroundMark x1="11490" y1="51803" x2="12124" y2="46557"/>
                          <a14:foregroundMark x1="9509" y1="49180" x2="2615" y2="48197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flipH="1">
              <a:off x="2339752" y="1228283"/>
              <a:ext cx="2258735" cy="545891"/>
            </a:xfrm>
            <a:prstGeom prst="rect">
              <a:avLst/>
            </a:prstGeom>
          </p:spPr>
        </p:pic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CD4B6EA7-0AF8-FEB6-3F6D-69B51EA948C2}"/>
              </a:ext>
            </a:extLst>
          </p:cNvPr>
          <p:cNvSpPr/>
          <p:nvPr/>
        </p:nvSpPr>
        <p:spPr>
          <a:xfrm>
            <a:off x="7202486" y="878631"/>
            <a:ext cx="1440160" cy="1232644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8A39323-EDC0-E5BA-C77D-E7C3353E67B9}"/>
              </a:ext>
            </a:extLst>
          </p:cNvPr>
          <p:cNvCxnSpPr>
            <a:cxnSpLocks/>
          </p:cNvCxnSpPr>
          <p:nvPr/>
        </p:nvCxnSpPr>
        <p:spPr>
          <a:xfrm>
            <a:off x="6830735" y="987574"/>
            <a:ext cx="360040" cy="0"/>
          </a:xfrm>
          <a:prstGeom prst="straightConnector1">
            <a:avLst/>
          </a:prstGeom>
          <a:ln w="12700"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3D9A42B-43D8-FAC0-1F4B-B0198FBE594D}"/>
              </a:ext>
            </a:extLst>
          </p:cNvPr>
          <p:cNvSpPr txBox="1"/>
          <p:nvPr/>
        </p:nvSpPr>
        <p:spPr>
          <a:xfrm>
            <a:off x="6795040" y="51805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m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38786DF-9211-DE1B-8A34-1BCB33F013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1936" y="1408440"/>
            <a:ext cx="1889010" cy="13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73562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7902</TotalTime>
  <Words>272</Words>
  <Application>Microsoft Office PowerPoint</Application>
  <PresentationFormat>On-screen Show (16:9)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Narrow</vt:lpstr>
      <vt:lpstr>Calibri</vt:lpstr>
      <vt:lpstr>Roboto</vt:lpstr>
      <vt:lpstr>Wingdings</vt:lpstr>
      <vt:lpstr>IMCC - 1</vt:lpstr>
      <vt:lpstr>1_IMCC - 1</vt:lpstr>
      <vt:lpstr>MDI Meeting  First considerations concerning the tungsten nozzle </vt:lpstr>
      <vt:lpstr>Nozzle – From Daniele’s Fluka model</vt:lpstr>
      <vt:lpstr>Nozzle /shielding</vt:lpstr>
      <vt:lpstr>Nozzle /shielding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Rui Franqueira Ximenes</cp:lastModifiedBy>
  <cp:revision>363</cp:revision>
  <dcterms:created xsi:type="dcterms:W3CDTF">2021-05-17T12:13:58Z</dcterms:created>
  <dcterms:modified xsi:type="dcterms:W3CDTF">2023-08-04T14:44:20Z</dcterms:modified>
</cp:coreProperties>
</file>