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432" r:id="rId6"/>
    <p:sldId id="418" r:id="rId7"/>
    <p:sldId id="433" r:id="rId8"/>
    <p:sldId id="434" r:id="rId9"/>
    <p:sldId id="425" r:id="rId10"/>
    <p:sldId id="427" r:id="rId11"/>
    <p:sldId id="435" r:id="rId12"/>
    <p:sldId id="436" r:id="rId13"/>
    <p:sldId id="438" r:id="rId14"/>
    <p:sldId id="439" r:id="rId15"/>
    <p:sldId id="440" r:id="rId16"/>
    <p:sldId id="441" r:id="rId17"/>
    <p:sldId id="437" r:id="rId18"/>
  </p:sldIdLst>
  <p:sldSz cx="9144000" cy="6858000" type="screen4x3"/>
  <p:notesSz cx="70104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pe Baudrenghien" initials="PB" lastIdx="9" clrIdx="0">
    <p:extLst>
      <p:ext uri="{19B8F6BF-5375-455C-9EA6-DF929625EA0E}">
        <p15:presenceInfo xmlns:p15="http://schemas.microsoft.com/office/powerpoint/2012/main" userId="S::philippe.baudrenghien@cern.ch::eee922af-9ff5-46c7-ba64-fe7b596d6f94" providerId="AD"/>
      </p:ext>
    </p:extLst>
  </p:cmAuthor>
  <p:cmAuthor id="2" name="Themis Mastoridis" initials="TM" lastIdx="1" clrIdx="1">
    <p:extLst>
      <p:ext uri="{19B8F6BF-5375-455C-9EA6-DF929625EA0E}">
        <p15:presenceInfo xmlns:p15="http://schemas.microsoft.com/office/powerpoint/2012/main" userId="S::tmastori@calpoly.edu::58f80974-a79f-4179-acef-104b3b18ce7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01" autoAdjust="0"/>
    <p:restoredTop sz="86259" autoAdjust="0"/>
  </p:normalViewPr>
  <p:slideViewPr>
    <p:cSldViewPr snapToObjects="1" showGuides="1">
      <p:cViewPr varScale="1">
        <p:scale>
          <a:sx n="57" d="100"/>
          <a:sy n="57" d="100"/>
        </p:scale>
        <p:origin x="1104" y="4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03/08/2023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03/08/2023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3912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790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WP2/WP4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HL-LHC WP2/WP4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WP2/WP4 meeting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accelconf.web.cern.ch/ipac2017/papers/tupik093.pdf" TargetMode="External"/><Relationship Id="rId3" Type="http://schemas.openxmlformats.org/officeDocument/2006/relationships/hyperlink" Target="https://cds.cern.ch/record/2803611/files/CERN-ACC-2022-0001.pdf" TargetMode="External"/><Relationship Id="rId7" Type="http://schemas.openxmlformats.org/officeDocument/2006/relationships/hyperlink" Target="https://cds.cern.ch/record/2665950/files/CERN-ACC-NOTE-2019-0006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59258/files/CCnoiseNoteFinal.pdf" TargetMode="External"/><Relationship Id="rId5" Type="http://schemas.openxmlformats.org/officeDocument/2006/relationships/hyperlink" Target="https://cds.cern.ch/record/2301292/files/CERN-ACC-NOTE-2018-0002.pdf" TargetMode="External"/><Relationship Id="rId4" Type="http://schemas.openxmlformats.org/officeDocument/2006/relationships/hyperlink" Target="https://journals.aps.org/prab/abstract/10.1103/PhysRevSTAB.18.101001" TargetMode="External"/><Relationship Id="rId9" Type="http://schemas.openxmlformats.org/officeDocument/2006/relationships/hyperlink" Target="https://indico.cern.ch/event/1013753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92928" y="2276872"/>
            <a:ext cx="7200000" cy="1041648"/>
          </a:xfrm>
        </p:spPr>
        <p:txBody>
          <a:bodyPr/>
          <a:lstStyle/>
          <a:p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Crab Cavity RF Noise: Effect, issue, theory and mitigations. </a:t>
            </a:r>
            <a:r>
              <a:rPr lang="en-US" sz="3200">
                <a:solidFill>
                  <a:schemeClr val="accent1">
                    <a:lumMod val="75000"/>
                  </a:schemeClr>
                </a:solidFill>
              </a:rPr>
              <a:t>A status</a:t>
            </a: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br>
              <a:rPr lang="en-US" sz="3200" dirty="0">
                <a:solidFill>
                  <a:schemeClr val="accent1">
                    <a:lumMod val="75000"/>
                  </a:schemeClr>
                </a:solidFill>
              </a:rPr>
            </a:br>
            <a:endParaRPr lang="en-GB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83895" y="3645023"/>
            <a:ext cx="7402687" cy="1800201"/>
          </a:xfrm>
        </p:spPr>
        <p:txBody>
          <a:bodyPr>
            <a:normAutofit/>
          </a:bodyPr>
          <a:lstStyle/>
          <a:p>
            <a:r>
              <a:rPr lang="en-GB" sz="1800" dirty="0"/>
              <a:t>P. Baudrenghien, </a:t>
            </a:r>
            <a:r>
              <a:rPr lang="en-GB" sz="1800" i="1" dirty="0"/>
              <a:t>CERN, SY-RF</a:t>
            </a:r>
          </a:p>
          <a:p>
            <a:r>
              <a:rPr lang="en-GB" sz="1800" i="1" dirty="0"/>
              <a:t>T. Mastoridis, California Polytechnic Institute, San Luis Obispo, CA, USA</a:t>
            </a:r>
          </a:p>
          <a:p>
            <a:endParaRPr lang="en-GB" sz="1800" i="1" dirty="0"/>
          </a:p>
          <a:p>
            <a:endParaRPr lang="en-GB" sz="1800" i="1" dirty="0"/>
          </a:p>
          <a:p>
            <a:endParaRPr lang="en-GB" sz="1800" dirty="0"/>
          </a:p>
          <a:p>
            <a:endParaRPr lang="en-GB" sz="1800" dirty="0"/>
          </a:p>
          <a:p>
            <a:endParaRPr lang="en-GB" sz="18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8170" y="5899150"/>
            <a:ext cx="6480000" cy="349250"/>
          </a:xfrm>
        </p:spPr>
        <p:txBody>
          <a:bodyPr>
            <a:normAutofit/>
          </a:bodyPr>
          <a:lstStyle/>
          <a:p>
            <a:r>
              <a:rPr lang="en-GB" dirty="0"/>
              <a:t>Internal SY/RF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E5BCD-8E5A-941C-05D0-EEAEE4E62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 feedback PU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E486F-30EA-FCD4-1338-979FB88A0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8182" y="764705"/>
            <a:ext cx="3193738" cy="5591646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We have a PU next to each cryostat (cavity pair)</a:t>
            </a:r>
          </a:p>
          <a:p>
            <a:r>
              <a:rPr lang="en-US" sz="2000" dirty="0"/>
              <a:t>We have 2 available PU candidates</a:t>
            </a:r>
          </a:p>
          <a:p>
            <a:pPr lvl="1"/>
            <a:r>
              <a:rPr lang="en-US" sz="1600" dirty="0"/>
              <a:t>Button</a:t>
            </a:r>
          </a:p>
          <a:p>
            <a:pPr lvl="1"/>
            <a:r>
              <a:rPr lang="en-US" sz="1600" dirty="0" err="1"/>
              <a:t>Stripline</a:t>
            </a:r>
            <a:endParaRPr lang="en-US" sz="1600" dirty="0"/>
          </a:p>
          <a:p>
            <a:pPr marL="400050"/>
            <a:r>
              <a:rPr lang="en-US" sz="2000" dirty="0"/>
              <a:t>We consider operation (demodulation) at 400 or 800 MHz-&gt; 120 mm </a:t>
            </a:r>
            <a:r>
              <a:rPr lang="en-US" sz="2000" dirty="0" err="1"/>
              <a:t>stripline</a:t>
            </a:r>
            <a:r>
              <a:rPr lang="en-US" sz="2000" dirty="0"/>
              <a:t> (green) and button are good options</a:t>
            </a:r>
          </a:p>
          <a:p>
            <a:pPr marL="400050"/>
            <a:r>
              <a:rPr lang="en-US" sz="2000" dirty="0"/>
              <a:t>The frequency responses of the two Pus are very similar</a:t>
            </a:r>
          </a:p>
          <a:p>
            <a:pPr marL="400050"/>
            <a:r>
              <a:rPr lang="en-US" sz="2000" dirty="0"/>
              <a:t>The </a:t>
            </a:r>
            <a:r>
              <a:rPr lang="en-US" sz="2000" dirty="0" err="1">
                <a:solidFill>
                  <a:srgbClr val="0070C0"/>
                </a:solidFill>
              </a:rPr>
              <a:t>stripline</a:t>
            </a:r>
            <a:r>
              <a:rPr lang="en-US" sz="2000" dirty="0"/>
              <a:t> gives </a:t>
            </a:r>
            <a:r>
              <a:rPr lang="en-US" sz="2000" b="1" dirty="0">
                <a:solidFill>
                  <a:srgbClr val="0070C0"/>
                </a:solidFill>
              </a:rPr>
              <a:t>~20 dB more signal</a:t>
            </a:r>
            <a:r>
              <a:rPr lang="en-US" sz="2000" dirty="0"/>
              <a:t>. Can we </a:t>
            </a:r>
            <a:r>
              <a:rPr lang="en-US" sz="2000" dirty="0">
                <a:solidFill>
                  <a:srgbClr val="0070C0"/>
                </a:solidFill>
              </a:rPr>
              <a:t>make use of it </a:t>
            </a:r>
            <a:r>
              <a:rPr lang="en-US" sz="2000" dirty="0"/>
              <a:t>?</a:t>
            </a:r>
          </a:p>
          <a:p>
            <a:pPr marL="400050"/>
            <a:endParaRPr lang="en-US" sz="2000" dirty="0"/>
          </a:p>
          <a:p>
            <a:pPr lvl="1"/>
            <a:endParaRPr lang="en-US" sz="1600" dirty="0"/>
          </a:p>
          <a:p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A370D0-DE9B-0EC1-5CD3-34945ED7D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E01FDD-D9AD-AD7C-F7BE-E27A0F1A6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6" descr="A graph with lines and dots&#10;&#10;Description automatically generated">
            <a:extLst>
              <a:ext uri="{FF2B5EF4-FFF2-40B4-BE49-F238E27FC236}">
                <a16:creationId xmlns:a16="http://schemas.microsoft.com/office/drawing/2014/main" id="{4491B240-120A-D6BE-0B10-24B39B6E54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574" y="927709"/>
            <a:ext cx="5186426" cy="1823479"/>
          </a:xfrm>
          <a:prstGeom prst="rect">
            <a:avLst/>
          </a:prstGeom>
        </p:spPr>
      </p:pic>
      <p:pic>
        <p:nvPicPr>
          <p:cNvPr id="9" name="Picture 8" descr="A graph with different colored lines&#10;&#10;Description automatically generated">
            <a:extLst>
              <a:ext uri="{FF2B5EF4-FFF2-40B4-BE49-F238E27FC236}">
                <a16:creationId xmlns:a16="http://schemas.microsoft.com/office/drawing/2014/main" id="{B224F1FB-0B1F-C626-E848-078CA7777A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596" y="2866736"/>
            <a:ext cx="5142403" cy="1823479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BC811E7-5439-0392-6C1F-4D1DDFDF058E}"/>
              </a:ext>
            </a:extLst>
          </p:cNvPr>
          <p:cNvCxnSpPr>
            <a:cxnSpLocks/>
          </p:cNvCxnSpPr>
          <p:nvPr/>
        </p:nvCxnSpPr>
        <p:spPr>
          <a:xfrm flipV="1">
            <a:off x="2123728" y="2132856"/>
            <a:ext cx="1877868" cy="2625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2A7BB80-3319-3E0D-CD50-03A0D3FF0BC6}"/>
              </a:ext>
            </a:extLst>
          </p:cNvPr>
          <p:cNvCxnSpPr>
            <a:cxnSpLocks/>
          </p:cNvCxnSpPr>
          <p:nvPr/>
        </p:nvCxnSpPr>
        <p:spPr>
          <a:xfrm>
            <a:off x="2255051" y="2607173"/>
            <a:ext cx="1746545" cy="67781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4AD1DDF-A117-6A32-3DAD-9431D22FF133}"/>
              </a:ext>
            </a:extLst>
          </p:cNvPr>
          <p:cNvSpPr txBox="1"/>
          <p:nvPr/>
        </p:nvSpPr>
        <p:spPr>
          <a:xfrm>
            <a:off x="5398659" y="4934058"/>
            <a:ext cx="2304256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Courtesy of M. Krupa</a:t>
            </a:r>
          </a:p>
        </p:txBody>
      </p:sp>
    </p:spTree>
    <p:extLst>
      <p:ext uri="{BB962C8B-B14F-4D97-AF65-F5344CB8AC3E}">
        <p14:creationId xmlns:p14="http://schemas.microsoft.com/office/powerpoint/2010/main" val="2368117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52F9D-05E6-9886-CE5F-5D2254B51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Signals from button PU before demodulation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41F4E-10CC-9975-7D60-2F5EEDBD0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  <a:p>
            <a:r>
              <a:rPr lang="en-GB" noProof="0" dirty="0"/>
              <a:t>Internal discussion on CC, Aug 3rd  2023</a:t>
            </a:r>
          </a:p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  <a:p>
            <a:r>
              <a:rPr lang="en-GB" noProof="0" dirty="0"/>
              <a:t>Internal discussion on CC, Aug 3rd 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390075-8940-1FC5-E1FB-020DF7AF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AE5AC5D-FD78-B05B-7BAA-345931F6C1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133" y="1628800"/>
            <a:ext cx="3743255" cy="22251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C44FF42-2690-06C2-B973-2C4A1618F8FE}"/>
              </a:ext>
            </a:extLst>
          </p:cNvPr>
          <p:cNvSpPr txBox="1"/>
          <p:nvPr/>
        </p:nvSpPr>
        <p:spPr>
          <a:xfrm>
            <a:off x="1835696" y="2187028"/>
            <a:ext cx="2736304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omic Sans MS" panose="030F0702030302020204" pitchFamily="66" charset="0"/>
              </a:rPr>
              <a:t>PU signal. Common mode. ~35 </a:t>
            </a:r>
            <a:r>
              <a:rPr lang="en-GB" sz="1200" dirty="0" err="1">
                <a:latin typeface="Comic Sans MS" panose="030F0702030302020204" pitchFamily="66" charset="0"/>
              </a:rPr>
              <a:t>Vpk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F532386-D729-2722-1C8D-44ED2499F8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016" y="1394970"/>
            <a:ext cx="4136612" cy="24589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2CBBF6B-0C0E-75A5-1180-479F58E753DE}"/>
              </a:ext>
            </a:extLst>
          </p:cNvPr>
          <p:cNvSpPr txBox="1"/>
          <p:nvPr/>
        </p:nvSpPr>
        <p:spPr>
          <a:xfrm>
            <a:off x="5950496" y="2094696"/>
            <a:ext cx="273630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omic Sans MS" panose="030F0702030302020204" pitchFamily="66" charset="0"/>
              </a:rPr>
              <a:t>PU signal. Differential mode 0 for 5.3 um displacement. ~9 </a:t>
            </a:r>
            <a:r>
              <a:rPr lang="en-GB" sz="1200" dirty="0" err="1">
                <a:latin typeface="Comic Sans MS" panose="030F0702030302020204" pitchFamily="66" charset="0"/>
              </a:rPr>
              <a:t>mVpk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58E3FA4-29FB-4B67-E7FF-DE02E6CDB4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9610" y="3818776"/>
            <a:ext cx="4573042" cy="271841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1AC4DD37-BE17-9539-D263-50471CB3AF09}"/>
              </a:ext>
            </a:extLst>
          </p:cNvPr>
          <p:cNvSpPr txBox="1"/>
          <p:nvPr/>
        </p:nvSpPr>
        <p:spPr>
          <a:xfrm>
            <a:off x="5976958" y="4519266"/>
            <a:ext cx="273630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omic Sans MS" panose="030F0702030302020204" pitchFamily="66" charset="0"/>
              </a:rPr>
              <a:t>PU signal. Differential mode 1 for 55 urad tilt. ~7 </a:t>
            </a:r>
            <a:r>
              <a:rPr lang="en-GB" sz="1200" dirty="0" err="1">
                <a:latin typeface="Comic Sans MS" panose="030F0702030302020204" pitchFamily="66" charset="0"/>
              </a:rPr>
              <a:t>mVpk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864A105-E09A-C1A8-7C9F-2CB0C53B73D8}"/>
              </a:ext>
            </a:extLst>
          </p:cNvPr>
          <p:cNvSpPr txBox="1">
            <a:spLocks/>
          </p:cNvSpPr>
          <p:nvPr/>
        </p:nvSpPr>
        <p:spPr>
          <a:xfrm>
            <a:off x="407108" y="3991413"/>
            <a:ext cx="4339569" cy="2167430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Single bunch, 1.05 ns, 2.3e11 ppb</a:t>
            </a:r>
          </a:p>
          <a:p>
            <a:r>
              <a:rPr lang="en-US" sz="1800" dirty="0"/>
              <a:t>For the required resolution (5.3 um and 55 urad) the </a:t>
            </a:r>
            <a:r>
              <a:rPr lang="en-US" sz="1800" dirty="0">
                <a:solidFill>
                  <a:srgbClr val="0070C0"/>
                </a:solidFill>
              </a:rPr>
              <a:t>mode 0 and 1 signals have similar peak amplitude</a:t>
            </a:r>
            <a:r>
              <a:rPr lang="en-US" sz="1800" dirty="0"/>
              <a:t>. Good</a:t>
            </a:r>
          </a:p>
          <a:p>
            <a:r>
              <a:rPr lang="en-US" sz="1800" dirty="0"/>
              <a:t>But they are </a:t>
            </a:r>
            <a:r>
              <a:rPr lang="en-US" sz="1800" b="1" dirty="0">
                <a:solidFill>
                  <a:srgbClr val="0070C0"/>
                </a:solidFill>
              </a:rPr>
              <a:t>4000-5000</a:t>
            </a:r>
            <a:r>
              <a:rPr lang="en-US" sz="1800" dirty="0">
                <a:solidFill>
                  <a:srgbClr val="0070C0"/>
                </a:solidFill>
              </a:rPr>
              <a:t> below common mode</a:t>
            </a:r>
          </a:p>
          <a:p>
            <a:r>
              <a:rPr lang="en-US" sz="1800" dirty="0"/>
              <a:t>Assuming 20 dB rejection from delta hybrid (can we get more?) we would still have </a:t>
            </a:r>
            <a:r>
              <a:rPr lang="en-US" sz="1800" dirty="0">
                <a:solidFill>
                  <a:srgbClr val="0070C0"/>
                </a:solidFill>
              </a:rPr>
              <a:t>common mode </a:t>
            </a:r>
            <a:r>
              <a:rPr lang="en-US" sz="1800" b="1" dirty="0">
                <a:solidFill>
                  <a:srgbClr val="0070C0"/>
                </a:solidFill>
              </a:rPr>
              <a:t>400-500</a:t>
            </a:r>
            <a:r>
              <a:rPr lang="en-US" sz="1800" dirty="0">
                <a:solidFill>
                  <a:srgbClr val="0070C0"/>
                </a:solidFill>
              </a:rPr>
              <a:t> times larger than mode 0 or 1 measurements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57927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252F9D-05E6-9886-CE5F-5D2254B51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23759"/>
            <a:ext cx="7920000" cy="720000"/>
          </a:xfrm>
        </p:spPr>
        <p:txBody>
          <a:bodyPr/>
          <a:lstStyle/>
          <a:p>
            <a:r>
              <a:rPr lang="en-US" dirty="0"/>
              <a:t>Signals from button PU after 400 MHz BPF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E41F4E-10CC-9975-7D60-2F5EEDBD0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390075-8940-1FC5-E1FB-020DF7AF1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44FF42-2690-06C2-B973-2C4A1618F8FE}"/>
              </a:ext>
            </a:extLst>
          </p:cNvPr>
          <p:cNvSpPr txBox="1"/>
          <p:nvPr/>
        </p:nvSpPr>
        <p:spPr>
          <a:xfrm>
            <a:off x="808011" y="3114488"/>
            <a:ext cx="2989379" cy="2769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omic Sans MS" panose="030F0702030302020204" pitchFamily="66" charset="0"/>
              </a:rPr>
              <a:t>Common mode. ~5 </a:t>
            </a:r>
            <a:r>
              <a:rPr lang="en-GB" sz="1200" dirty="0" err="1">
                <a:latin typeface="Comic Sans MS" panose="030F0702030302020204" pitchFamily="66" charset="0"/>
              </a:rPr>
              <a:t>Vpkpk</a:t>
            </a:r>
            <a:r>
              <a:rPr lang="en-GB" sz="1200" dirty="0">
                <a:latin typeface="Comic Sans MS" panose="030F0702030302020204" pitchFamily="66" charset="0"/>
              </a:rPr>
              <a:t> (blue).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CBBF6B-0C0E-75A5-1180-479F58E753DE}"/>
              </a:ext>
            </a:extLst>
          </p:cNvPr>
          <p:cNvSpPr txBox="1"/>
          <p:nvPr/>
        </p:nvSpPr>
        <p:spPr>
          <a:xfrm>
            <a:off x="5508104" y="3110439"/>
            <a:ext cx="3205158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omic Sans MS" panose="030F0702030302020204" pitchFamily="66" charset="0"/>
              </a:rPr>
              <a:t>Differential mode 0 for 5.3 um displacement. ~1.3 </a:t>
            </a:r>
            <a:r>
              <a:rPr lang="en-GB" sz="1200" dirty="0" err="1">
                <a:latin typeface="Comic Sans MS" panose="030F0702030302020204" pitchFamily="66" charset="0"/>
              </a:rPr>
              <a:t>mVpkpk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AC4DD37-BE17-9539-D263-50471CB3AF09}"/>
              </a:ext>
            </a:extLst>
          </p:cNvPr>
          <p:cNvSpPr txBox="1"/>
          <p:nvPr/>
        </p:nvSpPr>
        <p:spPr>
          <a:xfrm>
            <a:off x="5599685" y="6001277"/>
            <a:ext cx="2736304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Comic Sans MS" panose="030F0702030302020204" pitchFamily="66" charset="0"/>
              </a:rPr>
              <a:t>Differential mode 1 for 55 urad tilt. ~1.1 </a:t>
            </a:r>
            <a:r>
              <a:rPr lang="en-GB" sz="1200" dirty="0" err="1">
                <a:latin typeface="Comic Sans MS" panose="030F0702030302020204" pitchFamily="66" charset="0"/>
              </a:rPr>
              <a:t>mVpkpk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F864A105-E09A-C1A8-7C9F-2CB0C53B73D8}"/>
              </a:ext>
            </a:extLst>
          </p:cNvPr>
          <p:cNvSpPr txBox="1">
            <a:spLocks/>
          </p:cNvSpPr>
          <p:nvPr/>
        </p:nvSpPr>
        <p:spPr>
          <a:xfrm>
            <a:off x="272222" y="3582643"/>
            <a:ext cx="4573042" cy="244868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Again, for the required resolution (5.3 </a:t>
            </a:r>
            <a:r>
              <a:rPr lang="en-US" sz="1800" dirty="0">
                <a:latin typeface="Symbol" panose="05050102010706020507" pitchFamily="18" charset="2"/>
              </a:rPr>
              <a:t>m</a:t>
            </a:r>
            <a:r>
              <a:rPr lang="en-US" sz="1800" dirty="0"/>
              <a:t>m and 55 </a:t>
            </a:r>
            <a:r>
              <a:rPr lang="en-US" sz="1800" dirty="0" err="1">
                <a:latin typeface="Symbol" panose="05050102010706020507" pitchFamily="18" charset="2"/>
              </a:rPr>
              <a:t>m</a:t>
            </a:r>
            <a:r>
              <a:rPr lang="en-US" sz="1800" dirty="0" err="1"/>
              <a:t>rad</a:t>
            </a:r>
            <a:r>
              <a:rPr lang="en-US" sz="1800" dirty="0"/>
              <a:t>) the mode 0 and 1 signals have </a:t>
            </a:r>
            <a:r>
              <a:rPr lang="en-US" sz="1800" dirty="0">
                <a:solidFill>
                  <a:srgbClr val="0070C0"/>
                </a:solidFill>
              </a:rPr>
              <a:t>similar 400 MHz component</a:t>
            </a:r>
            <a:r>
              <a:rPr lang="en-US" sz="1800" dirty="0"/>
              <a:t>. Good</a:t>
            </a:r>
          </a:p>
          <a:p>
            <a:r>
              <a:rPr lang="en-US" sz="1800" dirty="0"/>
              <a:t>But they are still </a:t>
            </a:r>
            <a:r>
              <a:rPr lang="en-US" sz="1800" dirty="0">
                <a:solidFill>
                  <a:srgbClr val="0070C0"/>
                </a:solidFill>
              </a:rPr>
              <a:t>4000-5000 below common mode</a:t>
            </a:r>
          </a:p>
          <a:p>
            <a:r>
              <a:rPr lang="en-US" sz="1800" dirty="0"/>
              <a:t>Note that the mode 0 and mode 1 signals, after 400 MHz BPF, are </a:t>
            </a:r>
            <a:r>
              <a:rPr lang="en-US" sz="1800" dirty="0">
                <a:solidFill>
                  <a:srgbClr val="0070C0"/>
                </a:solidFill>
              </a:rPr>
              <a:t>indeed in quadrature.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06EEBEC-D5F8-0517-38E1-379097D0C0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699157"/>
            <a:ext cx="3705565" cy="235715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CCD23038-924B-889F-0A45-2032B74282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4937" y="681266"/>
            <a:ext cx="3905899" cy="234353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E0E4658-1E71-C2BB-DE2E-0F01463DA5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0901" y="3657738"/>
            <a:ext cx="3905899" cy="2343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089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603BF-D030-0476-ECE5-6F56E62B7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Plans. Near future (2023-mid 2024)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B9DCB-C990-3AB5-DEA6-95CE209D2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8074800" cy="4906963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800" dirty="0"/>
              <a:t>Design an </a:t>
            </a:r>
            <a:r>
              <a:rPr lang="en-US" sz="1800" dirty="0">
                <a:solidFill>
                  <a:schemeClr val="tx1"/>
                </a:solidFill>
              </a:rPr>
              <a:t>RF feedback </a:t>
            </a:r>
            <a:r>
              <a:rPr lang="en-US" sz="1800" dirty="0"/>
              <a:t>that fulfills the noise requirement</a:t>
            </a:r>
            <a:r>
              <a:rPr lang="en-US" sz="1800" dirty="0">
                <a:solidFill>
                  <a:schemeClr val="tx1"/>
                </a:solidFill>
              </a:rPr>
              <a:t>: -143 </a:t>
            </a:r>
            <a:r>
              <a:rPr lang="en-US" sz="1800" dirty="0" err="1">
                <a:solidFill>
                  <a:schemeClr val="tx1"/>
                </a:solidFill>
              </a:rPr>
              <a:t>dBc</a:t>
            </a:r>
            <a:r>
              <a:rPr lang="en-US" sz="1800" dirty="0">
                <a:solidFill>
                  <a:schemeClr val="tx1"/>
                </a:solidFill>
              </a:rPr>
              <a:t>/Hz </a:t>
            </a:r>
            <a:r>
              <a:rPr lang="en-US" sz="1800" dirty="0"/>
              <a:t>max on all </a:t>
            </a:r>
            <a:r>
              <a:rPr lang="en-US" sz="1800" dirty="0" err="1"/>
              <a:t>betatron</a:t>
            </a:r>
            <a:r>
              <a:rPr lang="en-US" sz="1800" dirty="0"/>
              <a:t> lines from first (3 kHz) to </a:t>
            </a:r>
            <a:r>
              <a:rPr lang="en-US" sz="1800" dirty="0" err="1"/>
              <a:t>fdbk</a:t>
            </a:r>
            <a:r>
              <a:rPr lang="en-US" sz="1800" dirty="0"/>
              <a:t> BW (136 kHz)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Test the CC </a:t>
            </a:r>
            <a:r>
              <a:rPr lang="en-US" sz="1800" dirty="0" err="1"/>
              <a:t>fdbk</a:t>
            </a:r>
            <a:r>
              <a:rPr lang="en-US" sz="1800" dirty="0"/>
              <a:t> in SPS 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Cabling existing (button) PU, add hybrid and 400 MHz BPF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Check/deploy demodulation for the Sigma Delta PU signal in </a:t>
            </a:r>
            <a:r>
              <a:rPr lang="en-US" sz="1600" dirty="0" err="1"/>
              <a:t>CavLoop</a:t>
            </a:r>
            <a:r>
              <a:rPr lang="en-US" sz="1600" dirty="0"/>
              <a:t> module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Implement the Delta/Sigma operation, extract mode 0 and 1 signals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Design the optimal filter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Implement BPF with proper phase shift on the mode0 and 1 signals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Feedback on CC voltage set point</a:t>
            </a:r>
          </a:p>
          <a:p>
            <a:pPr marL="400050" lvl="1" indent="0">
              <a:buNone/>
            </a:pPr>
            <a:r>
              <a:rPr lang="en-US" sz="1600" dirty="0"/>
              <a:t>NB: In the SPS CC the RF noise is much higher than HL-LHC goal, with measured SSB around -125 </a:t>
            </a:r>
            <a:r>
              <a:rPr lang="en-US" sz="1600" dirty="0" err="1"/>
              <a:t>dBc</a:t>
            </a:r>
            <a:r>
              <a:rPr lang="en-US" sz="1600" dirty="0"/>
              <a:t>/Hz at first </a:t>
            </a:r>
            <a:r>
              <a:rPr lang="en-US" sz="1600" dirty="0" err="1"/>
              <a:t>betatron</a:t>
            </a:r>
            <a:r>
              <a:rPr lang="en-US" sz="1600" dirty="0"/>
              <a:t> band. Plus we can inject RF noise  -&gt; we can design </a:t>
            </a:r>
            <a:r>
              <a:rPr lang="en-US" sz="1600"/>
              <a:t>CC FDBK tests </a:t>
            </a:r>
            <a:r>
              <a:rPr lang="en-US" sz="1600" dirty="0"/>
              <a:t>with much larger PU measurement noise level 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800" dirty="0"/>
              <a:t>Select PU and PU front end for the HL-LHC CC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Button or coupler? Urgent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sz="1600" dirty="0"/>
              <a:t>Study the front-end. Can we live with common mode? Do we still have enough resolution for the 5.3 </a:t>
            </a:r>
            <a:r>
              <a:rPr lang="en-US" sz="1600" dirty="0">
                <a:latin typeface="Symbol" panose="05050102010706020507" pitchFamily="18" charset="2"/>
              </a:rPr>
              <a:t>m</a:t>
            </a:r>
            <a:r>
              <a:rPr lang="en-US" sz="1600" dirty="0"/>
              <a:t>m, 55 </a:t>
            </a:r>
            <a:r>
              <a:rPr lang="en-US" sz="1600" dirty="0" err="1">
                <a:latin typeface="Symbol" panose="05050102010706020507" pitchFamily="18" charset="2"/>
              </a:rPr>
              <a:t>m</a:t>
            </a:r>
            <a:r>
              <a:rPr lang="en-US" sz="1600" dirty="0" err="1"/>
              <a:t>rad</a:t>
            </a:r>
            <a:r>
              <a:rPr lang="en-US" sz="1600" dirty="0"/>
              <a:t> precision?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326A52-FFC2-8D4B-2A57-F6D9646539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16A003-04FF-DFA8-FDF0-A424FD6F1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8732D49-A32F-894F-F4B0-1608B4DE7C54}"/>
              </a:ext>
            </a:extLst>
          </p:cNvPr>
          <p:cNvSpPr/>
          <p:nvPr/>
        </p:nvSpPr>
        <p:spPr>
          <a:xfrm>
            <a:off x="2267744" y="5818049"/>
            <a:ext cx="3381672" cy="718301"/>
          </a:xfrm>
          <a:prstGeom prst="rect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Thank you for your attention. Questions? Comments?</a:t>
            </a:r>
          </a:p>
        </p:txBody>
      </p:sp>
    </p:spTree>
    <p:extLst>
      <p:ext uri="{BB962C8B-B14F-4D97-AF65-F5344CB8AC3E}">
        <p14:creationId xmlns:p14="http://schemas.microsoft.com/office/powerpoint/2010/main" val="2545316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95" y="796404"/>
            <a:ext cx="8268305" cy="55599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/>
              <a:t>[1] G. Arduini et al., Hl-</a:t>
            </a:r>
            <a:r>
              <a:rPr lang="en-GB" sz="1400" dirty="0" err="1"/>
              <a:t>lhc</a:t>
            </a:r>
            <a:r>
              <a:rPr lang="en-GB" sz="1400" dirty="0"/>
              <a:t> run 4 proton operational scenario, CERN-ACC-2022-0001, June</a:t>
            </a:r>
          </a:p>
          <a:p>
            <a:pPr marL="0" indent="0">
              <a:buNone/>
            </a:pPr>
            <a:r>
              <a:rPr lang="en-GB" sz="1400" dirty="0"/>
              <a:t>2022 </a:t>
            </a:r>
            <a:r>
              <a:rPr lang="en-GB" sz="1400" dirty="0">
                <a:hlinkClick r:id="rId3"/>
              </a:rPr>
              <a:t>https://cds.cern.ch/record/2803611/files/CERN-ACC-2022-0001.pdf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[2] P. Baudrenghien, T. Mastoridis, </a:t>
            </a:r>
            <a:r>
              <a:rPr lang="en-GB" sz="1400" i="1" dirty="0"/>
              <a:t>Transverse emittance growth due to RF noise in the high-luminosity LHC crab cavities</a:t>
            </a:r>
            <a:r>
              <a:rPr lang="en-GB" sz="1400" dirty="0"/>
              <a:t>, Phys. Rev. ST Accel. Beams 18 (2015) 101001 </a:t>
            </a:r>
            <a:r>
              <a:rPr lang="en-GB" sz="1400" dirty="0">
                <a:hlinkClick r:id="rId4"/>
              </a:rPr>
              <a:t>https://journals.aps.org/prab/abstract/10.1103/PhysRevSTAB.18.101001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[3] E. </a:t>
            </a:r>
            <a:r>
              <a:rPr lang="en-GB" sz="1400" dirty="0" err="1"/>
              <a:t>Metral</a:t>
            </a:r>
            <a:r>
              <a:rPr lang="en-GB" sz="1400" dirty="0"/>
              <a:t>, </a:t>
            </a:r>
            <a:r>
              <a:rPr lang="en-GB" sz="1400" i="1" dirty="0"/>
              <a:t>et. al., Update of the HL-LHC Operational Scenarios for Proton Operation, </a:t>
            </a:r>
            <a:r>
              <a:rPr lang="en-GB" sz="1400" dirty="0"/>
              <a:t>CERN-ACC-Note-2018-0002 </a:t>
            </a:r>
            <a:r>
              <a:rPr lang="en-GB" sz="1400" dirty="0">
                <a:hlinkClick r:id="rId5"/>
              </a:rPr>
              <a:t>https://cds.cern.ch/record/2301292/files/CERN-ACC-NOTE-2018-0002.pdf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[4] P. Baudrenghien, T. Mastoridis, HL-LHC Crab Cavity Field Regulation and Resulting RF Noise Spectrum, CERN-ACC-NOTE-2023-0006 (2023) </a:t>
            </a:r>
            <a:r>
              <a:rPr lang="en-GB" sz="1400" dirty="0">
                <a:hlinkClick r:id="rId6"/>
              </a:rPr>
              <a:t>https://cds.cern.ch/record/2859258/files/CCnoiseNoteFinal.pdf</a:t>
            </a:r>
            <a:r>
              <a:rPr lang="en-GB" sz="1400" dirty="0"/>
              <a:t>?</a:t>
            </a:r>
          </a:p>
          <a:p>
            <a:pPr marL="0" indent="0">
              <a:buNone/>
            </a:pPr>
            <a:r>
              <a:rPr lang="en-GB" sz="1400" dirty="0"/>
              <a:t>[5] P. Baudrenghien, T. Mastoridis, Crab Cavity RF Noise Feedback and Transverse Damper Interaction, CERN-ACC-NOTE-2019-0006, 2019-03-08 </a:t>
            </a:r>
            <a:r>
              <a:rPr lang="en-GB" sz="1400" dirty="0">
                <a:hlinkClick r:id="rId7"/>
              </a:rPr>
              <a:t>https://cds.cern.ch/record/2665950/files/CERN-ACC-NOTE-2019-0006.pdf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[6] P. Baudrenghien, T. Mastoridis, </a:t>
            </a:r>
            <a:r>
              <a:rPr lang="en-GB" sz="1400" i="1" dirty="0"/>
              <a:t>Transverse Emittance Growth due to RF Noise in Crab</a:t>
            </a:r>
          </a:p>
          <a:p>
            <a:pPr marL="0" indent="0">
              <a:buNone/>
            </a:pPr>
            <a:r>
              <a:rPr lang="en-GB" sz="1400" i="1" dirty="0"/>
              <a:t>Cavities: Theory, Measurements, Cure, and High Luminosity LHC estimates</a:t>
            </a:r>
            <a:r>
              <a:rPr lang="en-GB" sz="1400" dirty="0"/>
              <a:t>, submitted to Phys. Rev. ST Accel. Beams </a:t>
            </a:r>
          </a:p>
          <a:p>
            <a:pPr marL="0" indent="0">
              <a:buNone/>
            </a:pPr>
            <a:r>
              <a:rPr lang="en-GB" sz="1400" dirty="0"/>
              <a:t>[7] G. Kotzian et al., Sensitivity of the LHC Transverse Feedback System to Intra-Bunch motion, IPAC2017, </a:t>
            </a:r>
            <a:r>
              <a:rPr lang="en-GB" sz="1400" dirty="0">
                <a:hlinkClick r:id="rId8"/>
              </a:rPr>
              <a:t>Sensitivity of the LHC Transverse Feedback System to Intra-Bunch Motion (cern.ch)</a:t>
            </a:r>
            <a:endParaRPr lang="en-GB" sz="1400" dirty="0"/>
          </a:p>
          <a:p>
            <a:pPr marL="0" indent="0">
              <a:buNone/>
            </a:pPr>
            <a:r>
              <a:rPr lang="en-GB" sz="1400" dirty="0"/>
              <a:t>[8] P. Baudrenghien, T. Mastoridis, Crab Cavity RF Noise: Update, HL-LHC WP2/WP4 meeting, March 23</a:t>
            </a:r>
            <a:r>
              <a:rPr lang="en-GB" sz="1400" baseline="30000" dirty="0"/>
              <a:t>rd</a:t>
            </a:r>
            <a:r>
              <a:rPr lang="en-GB" sz="1400" dirty="0"/>
              <a:t> 2021, </a:t>
            </a:r>
            <a:r>
              <a:rPr lang="en-GB" sz="1400" dirty="0">
                <a:hlinkClick r:id="rId9"/>
              </a:rPr>
              <a:t>https://indico.cern.ch/event/1013753/</a:t>
            </a: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Internal discussion on CC, Aug 3rd 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46DAFB-800A-431D-9E2B-D957DCE74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0272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FF0CBF-FD98-055C-B263-D1981AD85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CC RF noise matters so much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08CA3-9FD5-37BE-DAC9-D1BE07ABB8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As CC acts in the transverse plane, its RF noise will increase the beam transverse emittance</a:t>
            </a:r>
          </a:p>
          <a:p>
            <a:r>
              <a:rPr lang="en-US" sz="2000" dirty="0"/>
              <a:t>This results in loss of luminosity as it is inversely proportional to the normalized transverse emittance</a:t>
            </a:r>
          </a:p>
          <a:p>
            <a:r>
              <a:rPr lang="en-US" sz="2000" dirty="0"/>
              <a:t>We have been given a </a:t>
            </a:r>
            <a:r>
              <a:rPr lang="en-US" sz="2000" dirty="0">
                <a:solidFill>
                  <a:srgbClr val="0070C0"/>
                </a:solidFill>
              </a:rPr>
              <a:t>budget for the loss of integrated luminosity </a:t>
            </a:r>
            <a:r>
              <a:rPr lang="en-US" sz="2000" dirty="0"/>
              <a:t>(over a fill) </a:t>
            </a:r>
            <a:r>
              <a:rPr lang="en-US" sz="2000" dirty="0">
                <a:solidFill>
                  <a:srgbClr val="0070C0"/>
                </a:solidFill>
              </a:rPr>
              <a:t>caused by CC RF noise: </a:t>
            </a:r>
            <a:r>
              <a:rPr lang="en-US" sz="2000" b="1" dirty="0">
                <a:solidFill>
                  <a:srgbClr val="0070C0"/>
                </a:solidFill>
              </a:rPr>
              <a:t>1 %</a:t>
            </a:r>
            <a:r>
              <a:rPr lang="en-US" sz="2000" dirty="0"/>
              <a:t> ([1],[3] tables 6-9, e-growth &lt; 0.05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m/h for 2.5 </a:t>
            </a:r>
            <a:r>
              <a:rPr lang="en-US" sz="2000" dirty="0">
                <a:latin typeface="Symbol" panose="05050102010706020507" pitchFamily="18" charset="2"/>
              </a:rPr>
              <a:t>m</a:t>
            </a:r>
            <a:r>
              <a:rPr lang="en-US" sz="2000" dirty="0"/>
              <a:t>m emittance)</a:t>
            </a:r>
          </a:p>
          <a:p>
            <a:r>
              <a:rPr lang="en-US" sz="2000" dirty="0"/>
              <a:t>This corresponds to a </a:t>
            </a:r>
            <a:r>
              <a:rPr lang="en-US" sz="2000" dirty="0">
                <a:solidFill>
                  <a:srgbClr val="0070C0"/>
                </a:solidFill>
              </a:rPr>
              <a:t>maximum of </a:t>
            </a:r>
            <a:r>
              <a:rPr lang="en-US" sz="2000" b="1" dirty="0">
                <a:solidFill>
                  <a:srgbClr val="0070C0"/>
                </a:solidFill>
              </a:rPr>
              <a:t>2%/hour </a:t>
            </a:r>
            <a:r>
              <a:rPr lang="en-US" sz="2000" dirty="0">
                <a:solidFill>
                  <a:srgbClr val="0070C0"/>
                </a:solidFill>
              </a:rPr>
              <a:t>emittance growth</a:t>
            </a:r>
            <a:r>
              <a:rPr lang="en-US" sz="2000" dirty="0"/>
              <a:t> due to CC at lowest </a:t>
            </a:r>
            <a:r>
              <a:rPr lang="en-US" sz="2000" dirty="0">
                <a:latin typeface="Symbol" panose="05050102010706020507" pitchFamily="18" charset="2"/>
              </a:rPr>
              <a:t>b</a:t>
            </a:r>
            <a:r>
              <a:rPr lang="en-US" sz="2000" dirty="0"/>
              <a:t>* (15 cm)</a:t>
            </a:r>
          </a:p>
          <a:p>
            <a:r>
              <a:rPr lang="en-US" sz="2000" dirty="0"/>
              <a:t>This is very small -&gt; study of CC RF noise was encouraged from beginning of HL-LHC.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2D331E-3520-DF63-4C58-8A5F17A02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8F18F2-2424-AEFB-85BE-80F46105B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4733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3609E4-82FD-7F4D-AE7F-2DF93CC0D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Transverse Emittance Growth. Theory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871493-D76D-2A46-BFF9-E0EFE63DA1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4293096"/>
            <a:ext cx="7920000" cy="1833067"/>
          </a:xfrm>
        </p:spPr>
        <p:txBody>
          <a:bodyPr>
            <a:normAutofit fontScale="92500"/>
          </a:bodyPr>
          <a:lstStyle/>
          <a:p>
            <a:r>
              <a:rPr lang="en-US" sz="1800" dirty="0"/>
              <a:t>Transverse emittance growth due to RF noise as derived in [2], Eq. (20) (22).</a:t>
            </a:r>
          </a:p>
          <a:p>
            <a:r>
              <a:rPr lang="en-US" sz="1800" dirty="0">
                <a:solidFill>
                  <a:srgbClr val="0070C0"/>
                </a:solidFill>
              </a:rPr>
              <a:t>Operational parameters: </a:t>
            </a:r>
            <a:r>
              <a:rPr lang="en-US" sz="1800" dirty="0"/>
              <a:t>Little or no control. This term is effectively inversely proportional to 1/</a:t>
            </a:r>
            <a:r>
              <a:rPr lang="el-GR" sz="1800" dirty="0"/>
              <a:t>β</a:t>
            </a:r>
            <a:r>
              <a:rPr lang="en-US" sz="1800" dirty="0"/>
              <a:t>* for constant full crabbing angle </a:t>
            </a:r>
            <a:r>
              <a:rPr lang="en-US" sz="1800" i="1" dirty="0" err="1">
                <a:latin typeface="Symbol" panose="05050102010706020507" pitchFamily="18" charset="2"/>
              </a:rPr>
              <a:t>q</a:t>
            </a:r>
            <a:r>
              <a:rPr lang="en-US" sz="1800" i="1" baseline="-25000" dirty="0" err="1"/>
              <a:t>cc</a:t>
            </a:r>
            <a:r>
              <a:rPr lang="en-US" sz="1800" dirty="0"/>
              <a:t>. According to [3], we use 380 </a:t>
            </a:r>
            <a:r>
              <a:rPr lang="el-GR" sz="1800" dirty="0"/>
              <a:t>μ</a:t>
            </a:r>
            <a:r>
              <a:rPr lang="en-US" sz="1800" dirty="0"/>
              <a:t>rad full crabbing angle from the beginning of physics.</a:t>
            </a:r>
          </a:p>
          <a:p>
            <a:r>
              <a:rPr lang="en-US" sz="1800" dirty="0">
                <a:solidFill>
                  <a:srgbClr val="FF0000"/>
                </a:solidFill>
              </a:rPr>
              <a:t>Bunch length dependence: </a:t>
            </a:r>
            <a:r>
              <a:rPr lang="en-US" sz="1800" dirty="0"/>
              <a:t>Effectively constant over operational range. </a:t>
            </a:r>
          </a:p>
          <a:p>
            <a:r>
              <a:rPr lang="en-US" sz="1800" dirty="0"/>
              <a:t>RF noise: Depends on RF and LLRF technology (to be determined).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CB6587-E010-1142-9859-B13EB3AF4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meeting,</a:t>
            </a:r>
            <a:r>
              <a:rPr lang="en-GB" dirty="0"/>
              <a:t> March 23</a:t>
            </a:r>
            <a:r>
              <a:rPr lang="en-GB" baseline="30000" dirty="0"/>
              <a:t>rd</a:t>
            </a:r>
            <a:r>
              <a:rPr lang="en-GB" dirty="0"/>
              <a:t>  2021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0522E0-7301-BB41-90AC-6D01EE3A6D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741F0B80-08C2-114F-A3C8-E22CA95104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69100" y="3810000"/>
          <a:ext cx="8128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Equation.DSMT4">
                  <p:embed/>
                </p:oleObj>
              </mc:Choice>
              <mc:Fallback>
                <p:oleObj r:id="rId2" imgW="0" imgH="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/>
                    <p:spPr>
                      <a:xfrm>
                        <a:off x="6769100" y="3810000"/>
                        <a:ext cx="8128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EA21CBEF-7BDE-4541-8658-485730D7C05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39466" y="919063"/>
            <a:ext cx="8265068" cy="182600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5D51A71-1771-1E42-92A7-D2245A2CEA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626" y="2773452"/>
            <a:ext cx="7621296" cy="1375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783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A444E-37D4-B401-CBE3-76C743385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allowable RF noise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001091-8DAB-2C87-97B1-66383B2AB9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With the analytical model we can compute the allowable RF noise to remain below 2%/h:</a:t>
            </a:r>
          </a:p>
          <a:p>
            <a:pPr lvl="1"/>
            <a:r>
              <a:rPr lang="en-GB" dirty="0"/>
              <a:t>End of physics conditions: 𝑉</a:t>
            </a:r>
            <a:r>
              <a:rPr lang="en-GB" baseline="-25000" dirty="0"/>
              <a:t>𝑐𝑐</a:t>
            </a:r>
            <a:r>
              <a:rPr lang="en-GB" dirty="0"/>
              <a:t>=3.3 MV, 𝛽</a:t>
            </a:r>
            <a:r>
              <a:rPr lang="en-GB" baseline="-25000" dirty="0"/>
              <a:t>𝑐𝑐</a:t>
            </a:r>
            <a:r>
              <a:rPr lang="en-GB" dirty="0"/>
              <a:t>=3800, 4 cavities/plane, 1 ns 4σ bunch length), </a:t>
            </a:r>
            <a:r>
              <a:rPr lang="en-GB" dirty="0" err="1">
                <a:latin typeface="Symbol" panose="05050102010706020507" pitchFamily="18" charset="2"/>
              </a:rPr>
              <a:t>e</a:t>
            </a:r>
            <a:r>
              <a:rPr lang="en-GB" baseline="-25000" dirty="0" err="1"/>
              <a:t>n</a:t>
            </a:r>
            <a:r>
              <a:rPr lang="en-GB" dirty="0"/>
              <a:t>= 2.5 </a:t>
            </a:r>
            <a:r>
              <a:rPr lang="en-GB" dirty="0">
                <a:latin typeface="Symbol" panose="05050102010706020507" pitchFamily="18" charset="2"/>
              </a:rPr>
              <a:t>m</a:t>
            </a:r>
            <a:r>
              <a:rPr lang="en-GB" dirty="0"/>
              <a:t>m</a:t>
            </a:r>
          </a:p>
          <a:p>
            <a:pPr lvl="1"/>
            <a:r>
              <a:rPr lang="en-GB" dirty="0"/>
              <a:t>The ADT damper will provide some reduction of phase noise (no effect on amplitude noise). With 50 turns damping ([3], tables 5,6,8,9), analytical formulas ([2], Fig.9) give a </a:t>
            </a:r>
            <a:r>
              <a:rPr lang="en-GB" dirty="0">
                <a:solidFill>
                  <a:srgbClr val="0070C0"/>
                </a:solidFill>
              </a:rPr>
              <a:t>reduction factor of 0.32 </a:t>
            </a:r>
          </a:p>
          <a:p>
            <a:pPr lvl="1"/>
            <a:r>
              <a:rPr lang="en-GB" dirty="0"/>
              <a:t>Phase noise </a:t>
            </a:r>
            <a:r>
              <a:rPr lang="en-GB" b="1" dirty="0">
                <a:solidFill>
                  <a:srgbClr val="0070C0"/>
                </a:solidFill>
              </a:rPr>
              <a:t>𝜎</a:t>
            </a:r>
            <a:r>
              <a:rPr lang="en-GB" b="1" baseline="-25000" dirty="0">
                <a:solidFill>
                  <a:srgbClr val="0070C0"/>
                </a:solidFill>
              </a:rPr>
              <a:t>Δ𝜑</a:t>
            </a:r>
            <a:r>
              <a:rPr lang="en-GB" b="1" dirty="0">
                <a:solidFill>
                  <a:srgbClr val="0070C0"/>
                </a:solidFill>
              </a:rPr>
              <a:t>=14 </a:t>
            </a:r>
            <a:r>
              <a:rPr lang="en-GB" b="1" dirty="0" err="1">
                <a:solidFill>
                  <a:srgbClr val="0070C0"/>
                </a:solidFill>
              </a:rPr>
              <a:t>μrad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/>
              <a:t>will result in emittance growth </a:t>
            </a:r>
            <a:r>
              <a:rPr lang="en-GB" dirty="0">
                <a:solidFill>
                  <a:srgbClr val="0070C0"/>
                </a:solidFill>
              </a:rPr>
              <a:t>0.92 %/h </a:t>
            </a:r>
            <a:r>
              <a:rPr lang="en-GB" dirty="0"/>
              <a:t>with damper on</a:t>
            </a:r>
          </a:p>
          <a:p>
            <a:pPr lvl="1"/>
            <a:r>
              <a:rPr lang="en-GB" dirty="0"/>
              <a:t>Amplitude noise </a:t>
            </a:r>
            <a:r>
              <a:rPr lang="en-GB" b="1" dirty="0">
                <a:solidFill>
                  <a:srgbClr val="0070C0"/>
                </a:solidFill>
              </a:rPr>
              <a:t>𝜎</a:t>
            </a:r>
            <a:r>
              <a:rPr lang="en-GB" b="1" baseline="-25000" dirty="0">
                <a:solidFill>
                  <a:srgbClr val="0070C0"/>
                </a:solidFill>
              </a:rPr>
              <a:t>ΔΑ</a:t>
            </a:r>
            <a:r>
              <a:rPr lang="en-GB" b="1" dirty="0">
                <a:solidFill>
                  <a:srgbClr val="0070C0"/>
                </a:solidFill>
              </a:rPr>
              <a:t>=14∗10</a:t>
            </a:r>
            <a:r>
              <a:rPr lang="en-GB" b="1" baseline="30000" dirty="0">
                <a:solidFill>
                  <a:srgbClr val="0070C0"/>
                </a:solidFill>
              </a:rPr>
              <a:t>-6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/>
              <a:t>will result in emittance growth </a:t>
            </a:r>
            <a:r>
              <a:rPr lang="en-GB" dirty="0">
                <a:solidFill>
                  <a:srgbClr val="0070C0"/>
                </a:solidFill>
              </a:rPr>
              <a:t>1.08%/h</a:t>
            </a:r>
            <a:r>
              <a:rPr lang="en-GB" dirty="0"/>
              <a:t>.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493D99-79BA-E57D-7C7A-D1B803E24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6D86CD-47DF-9A8C-6839-E2198C885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650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F00939-7614-2DC9-96F6-2DC2897BB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518"/>
            <a:ext cx="7920000" cy="720000"/>
          </a:xfrm>
        </p:spPr>
        <p:txBody>
          <a:bodyPr/>
          <a:lstStyle/>
          <a:p>
            <a:r>
              <a:rPr lang="en-US" dirty="0"/>
              <a:t>Mitigation 1. Low noise LLRF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BDC4C-1498-FFA9-B1F6-4B443EEF48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8642" y="737125"/>
            <a:ext cx="4152930" cy="5447114"/>
          </a:xfrm>
        </p:spPr>
        <p:txBody>
          <a:bodyPr>
            <a:normAutofit/>
          </a:bodyPr>
          <a:lstStyle/>
          <a:p>
            <a:r>
              <a:rPr lang="en-US" sz="2000" dirty="0"/>
              <a:t>The LLRF includes a proportional RF feedback that must reduce the cavity impedance at the fundamental by &gt;100 linear. This results in a 136 kHz regulation BW [4] (Sec. 1)</a:t>
            </a:r>
          </a:p>
          <a:p>
            <a:r>
              <a:rPr lang="en-US" sz="2000" dirty="0"/>
              <a:t>Comparison of the ACS phase noise and the CC target</a:t>
            </a:r>
          </a:p>
          <a:p>
            <a:r>
              <a:rPr lang="en-US" sz="2000" dirty="0"/>
              <a:t>We aim at </a:t>
            </a:r>
            <a:r>
              <a:rPr lang="en-US" sz="2000" b="1" dirty="0">
                <a:solidFill>
                  <a:srgbClr val="0070C0"/>
                </a:solidFill>
              </a:rPr>
              <a:t>-143 </a:t>
            </a:r>
            <a:r>
              <a:rPr lang="en-US" sz="2000" b="1" dirty="0" err="1">
                <a:solidFill>
                  <a:srgbClr val="0070C0"/>
                </a:solidFill>
              </a:rPr>
              <a:t>dBc</a:t>
            </a:r>
            <a:r>
              <a:rPr lang="en-US" sz="2000" b="1" dirty="0">
                <a:solidFill>
                  <a:srgbClr val="0070C0"/>
                </a:solidFill>
              </a:rPr>
              <a:t>/Hz  </a:t>
            </a:r>
            <a:r>
              <a:rPr lang="en-US" sz="2000" dirty="0">
                <a:solidFill>
                  <a:schemeClr val="tx1"/>
                </a:solidFill>
              </a:rPr>
              <a:t>SSB phase noise and amplitude noise</a:t>
            </a:r>
            <a:r>
              <a:rPr lang="en-US" sz="2000" dirty="0"/>
              <a:t> in the 3 kHz-136 kHz band [4]</a:t>
            </a:r>
          </a:p>
          <a:p>
            <a:r>
              <a:rPr lang="en-US" sz="2000" dirty="0"/>
              <a:t>That is 10 dB better than ACS</a:t>
            </a:r>
          </a:p>
          <a:p>
            <a:r>
              <a:rPr lang="en-US" sz="2000" dirty="0"/>
              <a:t>This will result in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7.6%/h </a:t>
            </a:r>
            <a:r>
              <a:rPr lang="en-US" sz="1600" dirty="0"/>
              <a:t>e-growth due to phase noise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9%/h </a:t>
            </a:r>
            <a:r>
              <a:rPr lang="en-US" sz="1600" dirty="0"/>
              <a:t>due to amplitude noise</a:t>
            </a:r>
          </a:p>
          <a:p>
            <a:r>
              <a:rPr lang="en-US" sz="2000" b="1" dirty="0">
                <a:solidFill>
                  <a:srgbClr val="0070C0"/>
                </a:solidFill>
              </a:rPr>
              <a:t>Factor 10 excess!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458026-DF8A-2D32-18E9-0745735A2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B7D689-C81A-0B9C-B0F2-F952E2F64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1D382C3-6D94-3A34-8F89-CAD06ECDA4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721" y="695704"/>
            <a:ext cx="4152930" cy="3448075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630309-50C6-EE77-641E-EE98DDB75358}"/>
              </a:ext>
            </a:extLst>
          </p:cNvPr>
          <p:cNvSpPr txBox="1">
            <a:spLocks/>
          </p:cNvSpPr>
          <p:nvPr/>
        </p:nvSpPr>
        <p:spPr>
          <a:xfrm>
            <a:off x="4604816" y="3867598"/>
            <a:ext cx="4152930" cy="284875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Low noise by</a:t>
            </a:r>
          </a:p>
          <a:p>
            <a:pPr lvl="1"/>
            <a:r>
              <a:rPr lang="en-GB" sz="1600" dirty="0"/>
              <a:t>Fixed-frequency clocks and LO, we can use narrow phase-lock loops to improve the demodulator LO and thereby reduce the RF phase noise at the first two </a:t>
            </a:r>
            <a:r>
              <a:rPr lang="en-GB" sz="1600" dirty="0" err="1"/>
              <a:t>betatron</a:t>
            </a:r>
            <a:r>
              <a:rPr lang="en-GB" sz="1600" dirty="0"/>
              <a:t> sidebands</a:t>
            </a:r>
          </a:p>
          <a:p>
            <a:pPr lvl="1"/>
            <a:r>
              <a:rPr lang="en-GB" sz="1600" dirty="0"/>
              <a:t>Using IOTs instead of klystrons</a:t>
            </a:r>
          </a:p>
          <a:p>
            <a:pPr lvl="1"/>
            <a:r>
              <a:rPr lang="en-GB" sz="1600" dirty="0">
                <a:solidFill>
                  <a:srgbClr val="0070C0"/>
                </a:solidFill>
              </a:rPr>
              <a:t>Reducing the RF demodulator noise by </a:t>
            </a:r>
            <a:r>
              <a:rPr lang="en-GB" sz="1600" b="1" dirty="0">
                <a:solidFill>
                  <a:srgbClr val="0070C0"/>
                </a:solidFill>
              </a:rPr>
              <a:t>at least 10 dB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0C257BB-6E6B-79AC-C44B-6955C870BBD7}"/>
              </a:ext>
            </a:extLst>
          </p:cNvPr>
          <p:cNvCxnSpPr/>
          <p:nvPr/>
        </p:nvCxnSpPr>
        <p:spPr>
          <a:xfrm>
            <a:off x="3851920" y="2780928"/>
            <a:ext cx="88080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CA619853-A358-4C02-B94C-03EF549A9A62}"/>
              </a:ext>
            </a:extLst>
          </p:cNvPr>
          <p:cNvSpPr txBox="1"/>
          <p:nvPr/>
        </p:nvSpPr>
        <p:spPr>
          <a:xfrm>
            <a:off x="5218500" y="3344270"/>
            <a:ext cx="2675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The dots indicate the </a:t>
            </a:r>
            <a:r>
              <a:rPr lang="en-US" sz="1200" dirty="0" err="1"/>
              <a:t>betatron</a:t>
            </a:r>
            <a:r>
              <a:rPr lang="en-US" sz="1200" dirty="0"/>
              <a:t> bands</a:t>
            </a:r>
          </a:p>
        </p:txBody>
      </p:sp>
    </p:spTree>
    <p:extLst>
      <p:ext uri="{BB962C8B-B14F-4D97-AF65-F5344CB8AC3E}">
        <p14:creationId xmlns:p14="http://schemas.microsoft.com/office/powerpoint/2010/main" val="3381204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B9D181-6953-E944-A9B9-85F6E347A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Mitigation 2. CC feedback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7F127E-6685-6D4B-8F1E-075F2294E7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77403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/>
              <a:t>Dedicated feedback system to counteract crab cavity noise could be developed [6],[8] to provide the extra factor 10</a:t>
            </a:r>
          </a:p>
          <a:p>
            <a:pPr lvl="1"/>
            <a:r>
              <a:rPr lang="en-US" sz="1800" dirty="0"/>
              <a:t>Such a system could work in conjunction with the ADT</a:t>
            </a:r>
          </a:p>
          <a:p>
            <a:pPr lvl="1"/>
            <a:r>
              <a:rPr lang="en-US" sz="1800" dirty="0"/>
              <a:t>Its </a:t>
            </a:r>
            <a:r>
              <a:rPr lang="en-US" sz="1800" dirty="0">
                <a:solidFill>
                  <a:srgbClr val="0070C0"/>
                </a:solidFill>
              </a:rPr>
              <a:t>performance will be limited by the </a:t>
            </a:r>
            <a:r>
              <a:rPr lang="en-US" sz="1800" b="1" dirty="0">
                <a:solidFill>
                  <a:srgbClr val="0070C0"/>
                </a:solidFill>
              </a:rPr>
              <a:t>pickup measurement noise </a:t>
            </a:r>
            <a:r>
              <a:rPr lang="en-US" sz="1800" dirty="0"/>
              <a:t>(pickup specs later in this presentation. </a:t>
            </a:r>
          </a:p>
          <a:p>
            <a:pPr lvl="1"/>
            <a:r>
              <a:rPr lang="en-US" sz="1800" dirty="0"/>
              <a:t>Theory and simulations have shown very promising performance [6][8]. 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E98794-1BE8-7A4F-9546-7B4F1E91B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meeting,</a:t>
            </a:r>
            <a:r>
              <a:rPr lang="en-GB" dirty="0"/>
              <a:t> March 23</a:t>
            </a:r>
            <a:r>
              <a:rPr lang="en-GB" baseline="30000" dirty="0"/>
              <a:t>rd</a:t>
            </a:r>
            <a:r>
              <a:rPr lang="en-GB" dirty="0"/>
              <a:t>  2021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80BA6-38B3-C942-BD3F-088C0C44B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0B8174-F7A7-0045-898F-A91CB64925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2844" y="3506149"/>
            <a:ext cx="5938312" cy="18234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35C7426-A8B8-134C-A5DC-E9AE676F6F1D}"/>
              </a:ext>
            </a:extLst>
          </p:cNvPr>
          <p:cNvSpPr txBox="1"/>
          <p:nvPr/>
        </p:nvSpPr>
        <p:spPr>
          <a:xfrm>
            <a:off x="2555776" y="5500263"/>
            <a:ext cx="4032448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omic Sans MS" panose="030F0702030302020204" pitchFamily="66" charset="0"/>
              </a:rPr>
              <a:t>Feedback system using CC as kicker</a:t>
            </a:r>
          </a:p>
        </p:txBody>
      </p:sp>
    </p:spTree>
    <p:extLst>
      <p:ext uri="{BB962C8B-B14F-4D97-AF65-F5344CB8AC3E}">
        <p14:creationId xmlns:p14="http://schemas.microsoft.com/office/powerpoint/2010/main" val="1861447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31B22-B4E7-45C1-904E-E4570EF9B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519" y="584564"/>
            <a:ext cx="4259105" cy="5623906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This system is very promising in simulations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But the performance is limited by the measurement noise level. Emittance growth rate curves with varying magnitudes of measurement error in the presence of both phase and amplitude noise</a:t>
            </a:r>
          </a:p>
          <a:p>
            <a:r>
              <a:rPr lang="en-US" sz="2000" dirty="0"/>
              <a:t>Need for a</a:t>
            </a:r>
            <a:r>
              <a:rPr lang="en-US" sz="2000" b="1" dirty="0"/>
              <a:t> </a:t>
            </a:r>
            <a:r>
              <a:rPr lang="en-US" sz="2000" b="1" dirty="0">
                <a:solidFill>
                  <a:srgbClr val="0070C0"/>
                </a:solidFill>
              </a:rPr>
              <a:t>low-noise </a:t>
            </a:r>
            <a:r>
              <a:rPr lang="en-US" sz="2000" dirty="0">
                <a:solidFill>
                  <a:srgbClr val="0070C0"/>
                </a:solidFill>
              </a:rPr>
              <a:t>bunch displacement</a:t>
            </a:r>
            <a:r>
              <a:rPr lang="en-US" sz="2000" dirty="0"/>
              <a:t> (mode 0) and </a:t>
            </a:r>
            <a:r>
              <a:rPr lang="en-US" sz="2000" dirty="0">
                <a:solidFill>
                  <a:srgbClr val="0070C0"/>
                </a:solidFill>
              </a:rPr>
              <a:t>tilt</a:t>
            </a:r>
            <a:r>
              <a:rPr lang="en-US" sz="2000" dirty="0"/>
              <a:t> (mode 1) measurement chain.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72F964-92BB-49B3-957E-C46A7EAD0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WP2/WP4 meeting,</a:t>
            </a:r>
            <a:r>
              <a:rPr lang="en-GB" dirty="0"/>
              <a:t> March 23</a:t>
            </a:r>
            <a:r>
              <a:rPr lang="en-GB" baseline="30000" dirty="0"/>
              <a:t>rd</a:t>
            </a:r>
            <a:r>
              <a:rPr lang="en-GB" dirty="0"/>
              <a:t>  2021 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73F45E-1FD8-445A-82FE-6511C2ACF4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C11A64-45A1-4313-B454-A8F85ABB5F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1124744"/>
            <a:ext cx="3055771" cy="226929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990601F-51BF-4673-9B60-F3144A10A2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19390" y="1281077"/>
            <a:ext cx="2930960" cy="21137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7D8F82-5E99-4B83-8869-833598BFBB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7109" y="3636913"/>
            <a:ext cx="2693241" cy="2411642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7A40916-430E-484C-BDE0-6B2E5227AD7E}"/>
              </a:ext>
            </a:extLst>
          </p:cNvPr>
          <p:cNvCxnSpPr/>
          <p:nvPr/>
        </p:nvCxnSpPr>
        <p:spPr>
          <a:xfrm>
            <a:off x="2987824" y="5301208"/>
            <a:ext cx="2669285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924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4862B36C-8E10-3CE6-6CC3-A03FDFCFA4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5163" y="476672"/>
            <a:ext cx="3600400" cy="2700300"/>
          </a:xfrm>
          <a:prstGeom prst="rect">
            <a:avLst/>
          </a:prstGeom>
        </p:spPr>
      </p:pic>
      <p:pic>
        <p:nvPicPr>
          <p:cNvPr id="7" name="Picture 6" descr="A graph of a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27626B3D-63FB-5B2A-E7EE-249E9B05BC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265" y="501650"/>
            <a:ext cx="3600400" cy="27003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967BDE-5374-3F15-9382-33881B5550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483" y="369229"/>
            <a:ext cx="7920000" cy="5987121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What measurement precision is required?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For single bunch we get </a:t>
            </a:r>
            <a:r>
              <a:rPr lang="en-US" sz="2000" b="1" dirty="0">
                <a:solidFill>
                  <a:srgbClr val="0070C0"/>
                </a:solidFill>
              </a:rPr>
              <a:t>440 nm </a:t>
            </a:r>
            <a:r>
              <a:rPr lang="en-US" sz="2000" dirty="0"/>
              <a:t>for </a:t>
            </a:r>
            <a:r>
              <a:rPr lang="en-US" sz="2000" dirty="0">
                <a:solidFill>
                  <a:srgbClr val="0070C0"/>
                </a:solidFill>
              </a:rPr>
              <a:t>mode 0</a:t>
            </a:r>
            <a:r>
              <a:rPr lang="en-US" sz="2000" dirty="0"/>
              <a:t> and </a:t>
            </a:r>
            <a:r>
              <a:rPr lang="en-US" sz="2000" b="1" dirty="0">
                <a:solidFill>
                  <a:srgbClr val="0070C0"/>
                </a:solidFill>
              </a:rPr>
              <a:t>4.5 </a:t>
            </a:r>
            <a:r>
              <a:rPr lang="en-US" sz="2000" b="1" dirty="0" err="1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sz="2000" b="1" dirty="0" err="1">
                <a:solidFill>
                  <a:srgbClr val="0070C0"/>
                </a:solidFill>
              </a:rPr>
              <a:t>rad</a:t>
            </a:r>
            <a:r>
              <a:rPr lang="en-US" sz="2000" b="1" dirty="0">
                <a:solidFill>
                  <a:srgbClr val="0070C0"/>
                </a:solidFill>
              </a:rPr>
              <a:t> </a:t>
            </a:r>
            <a:r>
              <a:rPr lang="en-US" sz="2000" dirty="0"/>
              <a:t>for </a:t>
            </a:r>
            <a:r>
              <a:rPr lang="en-US" sz="2000" dirty="0">
                <a:solidFill>
                  <a:srgbClr val="0070C0"/>
                </a:solidFill>
              </a:rPr>
              <a:t>mode 1</a:t>
            </a:r>
          </a:p>
          <a:p>
            <a:r>
              <a:rPr lang="en-US" sz="2000" dirty="0"/>
              <a:t>As the CC noise spectrum extends to 136 kHz only, while measurement noise is white (25 ns spacing -&gt; 20 MHz BW), an </a:t>
            </a:r>
            <a:r>
              <a:rPr lang="en-US" sz="2000" i="1" dirty="0">
                <a:solidFill>
                  <a:srgbClr val="0070C0"/>
                </a:solidFill>
              </a:rPr>
              <a:t>optimal</a:t>
            </a:r>
            <a:r>
              <a:rPr lang="en-US" sz="2000" dirty="0"/>
              <a:t> filter will </a:t>
            </a:r>
            <a:r>
              <a:rPr lang="en-US" sz="2000" dirty="0">
                <a:solidFill>
                  <a:srgbClr val="0070C0"/>
                </a:solidFill>
              </a:rPr>
              <a:t>reduce measurement noise by </a:t>
            </a:r>
            <a:r>
              <a:rPr lang="en-US" sz="2000" b="1" dirty="0">
                <a:solidFill>
                  <a:srgbClr val="0070C0"/>
                </a:solidFill>
              </a:rPr>
              <a:t>12</a:t>
            </a:r>
            <a:r>
              <a:rPr lang="en-US" sz="2000" dirty="0">
                <a:solidFill>
                  <a:srgbClr val="0070C0"/>
                </a:solidFill>
              </a:rPr>
              <a:t> linear-</a:t>
            </a:r>
            <a:r>
              <a:rPr lang="en-US" sz="2000" dirty="0"/>
              <a:t>&gt; in batch mode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5.3 </a:t>
            </a:r>
            <a:r>
              <a:rPr lang="en-US" sz="1600" b="1" dirty="0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sz="1600" b="1" dirty="0">
                <a:solidFill>
                  <a:srgbClr val="0070C0"/>
                </a:solidFill>
              </a:rPr>
              <a:t>m </a:t>
            </a:r>
            <a:r>
              <a:rPr lang="en-US" sz="1600" dirty="0"/>
              <a:t>for </a:t>
            </a:r>
            <a:r>
              <a:rPr lang="en-US" sz="1600" dirty="0">
                <a:solidFill>
                  <a:srgbClr val="0070C0"/>
                </a:solidFill>
              </a:rPr>
              <a:t>mode 0</a:t>
            </a:r>
          </a:p>
          <a:p>
            <a:pPr lvl="1"/>
            <a:r>
              <a:rPr lang="en-US" sz="1600" b="1" dirty="0">
                <a:solidFill>
                  <a:srgbClr val="0070C0"/>
                </a:solidFill>
              </a:rPr>
              <a:t>55 </a:t>
            </a:r>
            <a:r>
              <a:rPr lang="en-US" sz="1600" b="1" dirty="0" err="1">
                <a:solidFill>
                  <a:srgbClr val="0070C0"/>
                </a:solidFill>
                <a:latin typeface="Symbol" panose="05050102010706020507" pitchFamily="18" charset="2"/>
              </a:rPr>
              <a:t>m</a:t>
            </a:r>
            <a:r>
              <a:rPr lang="en-US" sz="1600" b="1" dirty="0" err="1">
                <a:solidFill>
                  <a:srgbClr val="0070C0"/>
                </a:solidFill>
              </a:rPr>
              <a:t>rad</a:t>
            </a:r>
            <a:r>
              <a:rPr lang="en-US" sz="1600" b="1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for </a:t>
            </a:r>
            <a:r>
              <a:rPr lang="en-US" sz="1600" dirty="0">
                <a:solidFill>
                  <a:srgbClr val="0070C0"/>
                </a:solidFill>
              </a:rPr>
              <a:t>mode 1</a:t>
            </a:r>
          </a:p>
          <a:p>
            <a:r>
              <a:rPr lang="en-US" sz="2000" dirty="0"/>
              <a:t>See [6] for analytical derivations and more simulations.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5AD175-0EC7-35E9-6F53-EB89C17C5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718E24-BC37-1205-7105-2D581AFFA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01497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7F30EB2-6AE0-87B1-A094-AB7288BF4B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5816" y="4077072"/>
            <a:ext cx="3312368" cy="72523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53C64C9-EA6F-B6C7-2C26-2241630C5D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2646"/>
            <a:ext cx="7920000" cy="720000"/>
          </a:xfrm>
        </p:spPr>
        <p:txBody>
          <a:bodyPr/>
          <a:lstStyle/>
          <a:p>
            <a:r>
              <a:rPr lang="en-US" dirty="0"/>
              <a:t>LLRF processing (tentative)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E3CEF1-D9C1-AD6A-910C-6711AEBD05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92696"/>
            <a:ext cx="8795280" cy="5832648"/>
          </a:xfrm>
        </p:spPr>
        <p:txBody>
          <a:bodyPr>
            <a:noAutofit/>
          </a:bodyPr>
          <a:lstStyle/>
          <a:p>
            <a:pPr lvl="1"/>
            <a:r>
              <a:rPr lang="en-US" sz="1800" dirty="0"/>
              <a:t>Except for the novel use of a CC as kicker, it is a </a:t>
            </a:r>
            <a:r>
              <a:rPr lang="en-US" sz="1800" i="1" dirty="0"/>
              <a:t>classic</a:t>
            </a:r>
            <a:r>
              <a:rPr lang="en-US" sz="1800" dirty="0"/>
              <a:t> transverse feedback with mode 0 (displacement)  and 1 (tilt)</a:t>
            </a:r>
          </a:p>
          <a:p>
            <a:pPr lvl="1"/>
            <a:r>
              <a:rPr lang="en-US" sz="1800" dirty="0"/>
              <a:t>We plan to follow processing shown in [7] Eq. (16) to extract mode 0 and 1 signals, at least for SPS test bench</a:t>
            </a:r>
          </a:p>
          <a:p>
            <a:pPr lvl="2"/>
            <a:r>
              <a:rPr lang="en-US" sz="1600" dirty="0"/>
              <a:t>Delta/Sigma signals from WB PU</a:t>
            </a:r>
          </a:p>
          <a:p>
            <a:pPr lvl="2"/>
            <a:r>
              <a:rPr lang="en-US" sz="1600" dirty="0"/>
              <a:t>Filtering with 400 MHz BPF</a:t>
            </a:r>
          </a:p>
          <a:p>
            <a:pPr lvl="2"/>
            <a:r>
              <a:rPr lang="en-US" sz="1600" dirty="0"/>
              <a:t>Analog mixer with 375 MHz LO</a:t>
            </a:r>
          </a:p>
          <a:p>
            <a:pPr lvl="2"/>
            <a:r>
              <a:rPr lang="en-US" sz="1600" dirty="0"/>
              <a:t>ADC clocked at 100 MHz</a:t>
            </a:r>
          </a:p>
          <a:p>
            <a:pPr lvl="2"/>
            <a:r>
              <a:rPr lang="en-US" sz="1600" dirty="0"/>
              <a:t>I/Q demodulation</a:t>
            </a:r>
          </a:p>
          <a:p>
            <a:pPr lvl="2"/>
            <a:r>
              <a:rPr lang="en-US" sz="1600" dirty="0"/>
              <a:t>Optimal filter to increase SNR</a:t>
            </a:r>
          </a:p>
          <a:p>
            <a:pPr lvl="2"/>
            <a:r>
              <a:rPr lang="en-US" sz="1600" dirty="0"/>
              <a:t>Then we compute Delta/Sigma. The signal has both dipole (real-valued I = mode 0) and tilt (imaginary Q = mode 1) info. See [7]</a:t>
            </a:r>
          </a:p>
          <a:p>
            <a:pPr lvl="2"/>
            <a:endParaRPr lang="en-US" sz="1600" dirty="0"/>
          </a:p>
          <a:p>
            <a:pPr marL="914400" lvl="2" indent="0">
              <a:buNone/>
            </a:pPr>
            <a:endParaRPr lang="en-US" sz="1600" dirty="0"/>
          </a:p>
          <a:p>
            <a:pPr lvl="1"/>
            <a:r>
              <a:rPr lang="en-US" sz="2000" dirty="0"/>
              <a:t>We then apply phase shift (around </a:t>
            </a:r>
            <a:r>
              <a:rPr lang="en-US" sz="2000" dirty="0" err="1"/>
              <a:t>betatron</a:t>
            </a:r>
            <a:r>
              <a:rPr lang="en-US" sz="2000" dirty="0"/>
              <a:t> tune) to have 90 degrees, including latency and PU-CC phase advance, plus BPF for SNR</a:t>
            </a:r>
          </a:p>
          <a:p>
            <a:pPr lvl="1"/>
            <a:r>
              <a:rPr lang="en-US" sz="2000" dirty="0"/>
              <a:t>We modulate CC set-point in phase (phase </a:t>
            </a:r>
            <a:r>
              <a:rPr lang="en-US" sz="2000" dirty="0" err="1"/>
              <a:t>fdbk</a:t>
            </a:r>
            <a:r>
              <a:rPr lang="en-US" sz="2000" dirty="0"/>
              <a:t>) and amplitude (amplitude </a:t>
            </a:r>
            <a:r>
              <a:rPr lang="en-US" sz="2000" dirty="0" err="1"/>
              <a:t>fdbk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To be tested in SPS in 2024.</a:t>
            </a:r>
          </a:p>
          <a:p>
            <a:endParaRPr lang="en-US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8B0610-DFA7-8D33-2AE4-31FB22790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Internal discussion on CC, Aug 3</a:t>
            </a:r>
            <a:r>
              <a:rPr lang="en-GB" baseline="30000" dirty="0"/>
              <a:t>rd</a:t>
            </a:r>
            <a:r>
              <a:rPr lang="en-GB" dirty="0"/>
              <a:t>  2023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1EC72A-8141-904C-F5D5-4DBA3CA840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2205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schemas.microsoft.com/office/2006/documentManagement/types"/>
    <ds:schemaRef ds:uri="8946e33d-fd2f-4ae4-8ee9-d90c129cdf9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6203</TotalTime>
  <Words>1935</Words>
  <Application>Microsoft Office PowerPoint</Application>
  <PresentationFormat>On-screen Show (4:3)</PresentationFormat>
  <Paragraphs>174</Paragraphs>
  <Slides>14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Comic Sans MS</vt:lpstr>
      <vt:lpstr>Symbol</vt:lpstr>
      <vt:lpstr>Wingdings</vt:lpstr>
      <vt:lpstr>Thème Office</vt:lpstr>
      <vt:lpstr>MathType 7.0 Equation</vt:lpstr>
      <vt:lpstr>Crab Cavity RF Noise: Effect, issue, theory and mitigations. A status  </vt:lpstr>
      <vt:lpstr>Why CC RF noise matters so much ?</vt:lpstr>
      <vt:lpstr>Transverse Emittance Growth. Theory </vt:lpstr>
      <vt:lpstr>Maximum allowable RF noise</vt:lpstr>
      <vt:lpstr>Mitigation 1. Low noise LLRF</vt:lpstr>
      <vt:lpstr>Mitigation 2. CC feedback</vt:lpstr>
      <vt:lpstr>PowerPoint Presentation</vt:lpstr>
      <vt:lpstr>PowerPoint Presentation</vt:lpstr>
      <vt:lpstr>LLRF processing (tentative)</vt:lpstr>
      <vt:lpstr>CC feedback PU</vt:lpstr>
      <vt:lpstr>Signals from button PU before demodulation</vt:lpstr>
      <vt:lpstr>Signals from button PU after 400 MHz BPF</vt:lpstr>
      <vt:lpstr>Plans. Near future (2023-mid 2024)</vt:lpstr>
      <vt:lpstr>References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Philippe Baudrenghien</cp:lastModifiedBy>
  <cp:revision>660</cp:revision>
  <cp:lastPrinted>2019-06-18T09:17:42Z</cp:lastPrinted>
  <dcterms:created xsi:type="dcterms:W3CDTF">2016-02-12T10:02:27Z</dcterms:created>
  <dcterms:modified xsi:type="dcterms:W3CDTF">2023-08-03T10:00:48Z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