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29" r:id="rId3"/>
    <p:sldId id="337" r:id="rId4"/>
    <p:sldId id="334" r:id="rId5"/>
    <p:sldId id="258" r:id="rId6"/>
    <p:sldId id="328" r:id="rId7"/>
    <p:sldId id="262" r:id="rId8"/>
    <p:sldId id="265" r:id="rId9"/>
    <p:sldId id="335" r:id="rId10"/>
    <p:sldId id="336" r:id="rId11"/>
    <p:sldId id="261" r:id="rId12"/>
    <p:sldId id="330" r:id="rId13"/>
    <p:sldId id="341" r:id="rId14"/>
    <p:sldId id="350" r:id="rId15"/>
    <p:sldId id="352" r:id="rId16"/>
    <p:sldId id="351" r:id="rId17"/>
    <p:sldId id="353" r:id="rId18"/>
    <p:sldId id="354" r:id="rId19"/>
    <p:sldId id="348" r:id="rId20"/>
    <p:sldId id="259" r:id="rId21"/>
    <p:sldId id="345" r:id="rId22"/>
    <p:sldId id="347" r:id="rId23"/>
    <p:sldId id="338" r:id="rId24"/>
    <p:sldId id="340" r:id="rId25"/>
    <p:sldId id="331" r:id="rId26"/>
    <p:sldId id="294"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52" autoAdjust="0"/>
    <p:restoredTop sz="94660"/>
  </p:normalViewPr>
  <p:slideViewPr>
    <p:cSldViewPr snapToGrid="0">
      <p:cViewPr varScale="1">
        <p:scale>
          <a:sx n="111" d="100"/>
          <a:sy n="111" d="100"/>
        </p:scale>
        <p:origin x="126"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EBD49D-C453-4E13-8A8C-E52C6695A6A9}" type="datetimeFigureOut">
              <a:rPr lang="fr-CH" smtClean="0"/>
              <a:t>31.08.2023</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F9003B-0C75-4256-941E-C4B5E6CB8E46}" type="slidenum">
              <a:rPr lang="fr-CH" smtClean="0"/>
              <a:t>‹#›</a:t>
            </a:fld>
            <a:endParaRPr lang="fr-CH"/>
          </a:p>
        </p:txBody>
      </p:sp>
    </p:spTree>
    <p:extLst>
      <p:ext uri="{BB962C8B-B14F-4D97-AF65-F5344CB8AC3E}">
        <p14:creationId xmlns:p14="http://schemas.microsoft.com/office/powerpoint/2010/main" val="2340319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Resources</a:t>
            </a:r>
            <a:r>
              <a:rPr lang="fr-CH" baseline="0" dirty="0"/>
              <a:t> </a:t>
            </a:r>
            <a:r>
              <a:rPr lang="en-GB" sz="1200" b="0" i="0" kern="1200" dirty="0">
                <a:solidFill>
                  <a:schemeClr val="tx1"/>
                </a:solidFill>
                <a:effectLst/>
                <a:latin typeface="+mn-lt"/>
                <a:ea typeface="+mn-ea"/>
                <a:cs typeface="+mn-cs"/>
              </a:rPr>
              <a:t>Sustainability has to do with using resources in a way so that they aren't depleted over time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Water scarce or abundant</a:t>
            </a:r>
            <a:endParaRPr lang="fr-CH" dirty="0"/>
          </a:p>
        </p:txBody>
      </p:sp>
      <p:sp>
        <p:nvSpPr>
          <p:cNvPr id="4" name="Slide Number Placeholder 3"/>
          <p:cNvSpPr>
            <a:spLocks noGrp="1"/>
          </p:cNvSpPr>
          <p:nvPr>
            <p:ph type="sldNum" sz="quarter" idx="10"/>
          </p:nvPr>
        </p:nvSpPr>
        <p:spPr/>
        <p:txBody>
          <a:bodyPr/>
          <a:lstStyle/>
          <a:p>
            <a:fld id="{B66BC254-215A-4561-A8D1-898868F17974}" type="slidenum">
              <a:rPr lang="fr-CH" smtClean="0"/>
              <a:t>2</a:t>
            </a:fld>
            <a:endParaRPr lang="fr-CH"/>
          </a:p>
        </p:txBody>
      </p:sp>
    </p:spTree>
    <p:extLst>
      <p:ext uri="{BB962C8B-B14F-4D97-AF65-F5344CB8AC3E}">
        <p14:creationId xmlns:p14="http://schemas.microsoft.com/office/powerpoint/2010/main" val="1136094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Resources</a:t>
            </a:r>
            <a:r>
              <a:rPr lang="fr-CH" baseline="0" dirty="0"/>
              <a:t> </a:t>
            </a:r>
            <a:r>
              <a:rPr lang="en-GB" sz="1200" b="0" i="0" kern="1200" dirty="0">
                <a:solidFill>
                  <a:schemeClr val="tx1"/>
                </a:solidFill>
                <a:effectLst/>
                <a:latin typeface="+mn-lt"/>
                <a:ea typeface="+mn-ea"/>
                <a:cs typeface="+mn-cs"/>
              </a:rPr>
              <a:t>Sustainability has to do with using resources in a way so that they aren't depleted over time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Water scarce or abundant</a:t>
            </a:r>
            <a:endParaRPr lang="fr-CH" dirty="0"/>
          </a:p>
        </p:txBody>
      </p:sp>
      <p:sp>
        <p:nvSpPr>
          <p:cNvPr id="4" name="Slide Number Placeholder 3"/>
          <p:cNvSpPr>
            <a:spLocks noGrp="1"/>
          </p:cNvSpPr>
          <p:nvPr>
            <p:ph type="sldNum" sz="quarter" idx="10"/>
          </p:nvPr>
        </p:nvSpPr>
        <p:spPr/>
        <p:txBody>
          <a:bodyPr/>
          <a:lstStyle/>
          <a:p>
            <a:fld id="{B66BC254-215A-4561-A8D1-898868F17974}" type="slidenum">
              <a:rPr lang="fr-CH" smtClean="0"/>
              <a:t>3</a:t>
            </a:fld>
            <a:endParaRPr lang="fr-CH"/>
          </a:p>
        </p:txBody>
      </p:sp>
    </p:spTree>
    <p:extLst>
      <p:ext uri="{BB962C8B-B14F-4D97-AF65-F5344CB8AC3E}">
        <p14:creationId xmlns:p14="http://schemas.microsoft.com/office/powerpoint/2010/main" val="3801536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6BC254-215A-4561-A8D1-898868F17974}" type="slidenum">
              <a:rPr lang="fr-CH" smtClean="0"/>
              <a:t>26</a:t>
            </a:fld>
            <a:endParaRPr lang="fr-CH"/>
          </a:p>
        </p:txBody>
      </p:sp>
    </p:spTree>
    <p:extLst>
      <p:ext uri="{BB962C8B-B14F-4D97-AF65-F5344CB8AC3E}">
        <p14:creationId xmlns:p14="http://schemas.microsoft.com/office/powerpoint/2010/main" val="2679238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7A8182BB-1BDE-417D-8381-39FB2AF435C0}" type="datetimeFigureOut">
              <a:rPr lang="fr-CH" smtClean="0"/>
              <a:t>31.08.2023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832020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7A8182BB-1BDE-417D-8381-39FB2AF435C0}" type="datetimeFigureOut">
              <a:rPr lang="fr-CH" smtClean="0"/>
              <a:t>31.08.2023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310991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7A8182BB-1BDE-417D-8381-39FB2AF435C0}" type="datetimeFigureOut">
              <a:rPr lang="fr-CH" smtClean="0"/>
              <a:t>31.08.2023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609739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7A8182BB-1BDE-417D-8381-39FB2AF435C0}" type="datetimeFigureOut">
              <a:rPr lang="fr-CH" smtClean="0"/>
              <a:t>31.08.2023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317835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A8182BB-1BDE-417D-8381-39FB2AF435C0}" type="datetimeFigureOut">
              <a:rPr lang="fr-CH" smtClean="0"/>
              <a:t>31.08.2023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97887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7A8182BB-1BDE-417D-8381-39FB2AF435C0}" type="datetimeFigureOut">
              <a:rPr lang="fr-CH" smtClean="0"/>
              <a:t>31.08.2023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924547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7A8182BB-1BDE-417D-8381-39FB2AF435C0}" type="datetimeFigureOut">
              <a:rPr lang="fr-CH" smtClean="0"/>
              <a:t>31.08.2023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346963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7A8182BB-1BDE-417D-8381-39FB2AF435C0}" type="datetimeFigureOut">
              <a:rPr lang="fr-CH" smtClean="0"/>
              <a:t>31.08.2023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1487950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182BB-1BDE-417D-8381-39FB2AF435C0}" type="datetimeFigureOut">
              <a:rPr lang="fr-CH" smtClean="0"/>
              <a:t>31.08.2023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211132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A8182BB-1BDE-417D-8381-39FB2AF435C0}" type="datetimeFigureOut">
              <a:rPr lang="fr-CH" smtClean="0"/>
              <a:t>31.08.2023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239593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A8182BB-1BDE-417D-8381-39FB2AF435C0}" type="datetimeFigureOut">
              <a:rPr lang="fr-CH" smtClean="0"/>
              <a:t>31.08.2023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BEE3913-99E7-4A58-9406-D5B85B1B24F9}" type="slidenum">
              <a:rPr lang="fr-CH" smtClean="0"/>
              <a:t>‹#›</a:t>
            </a:fld>
            <a:endParaRPr lang="fr-CH"/>
          </a:p>
        </p:txBody>
      </p:sp>
    </p:spTree>
    <p:extLst>
      <p:ext uri="{BB962C8B-B14F-4D97-AF65-F5344CB8AC3E}">
        <p14:creationId xmlns:p14="http://schemas.microsoft.com/office/powerpoint/2010/main" val="285741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182BB-1BDE-417D-8381-39FB2AF435C0}" type="datetimeFigureOut">
              <a:rPr lang="fr-CH" smtClean="0"/>
              <a:t>31.08.2023</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EE3913-99E7-4A58-9406-D5B85B1B24F9}" type="slidenum">
              <a:rPr lang="fr-CH" smtClean="0"/>
              <a:t>‹#›</a:t>
            </a:fld>
            <a:endParaRPr lang="fr-CH"/>
          </a:p>
        </p:txBody>
      </p:sp>
    </p:spTree>
    <p:extLst>
      <p:ext uri="{BB962C8B-B14F-4D97-AF65-F5344CB8AC3E}">
        <p14:creationId xmlns:p14="http://schemas.microsoft.com/office/powerpoint/2010/main" val="1537743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6.emf"/><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8.emf"/></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hyperlink" Target="https://edms.cern.ch/ui/file/1174007/1/LHCF35820067F001.pdf" TargetMode="External"/><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hyperlink" Target="https://blog.sintef.com/sintefenergy/thermochemical-energy-storage-the-next-generation-thermal-batteries/"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9.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bafu.admin.ch/bafu/en/home/topics/economy-consumption/info-specialists/circular-economy.htm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GB" sz="4800" b="1" dirty="0">
                <a:solidFill>
                  <a:srgbClr val="002060"/>
                </a:solidFill>
              </a:rPr>
              <a:t>Sustainability in the field of Cooling and Ventilation at CERN, main advances and outlook to the future</a:t>
            </a:r>
            <a:endParaRPr lang="fr-CH" sz="4800" b="1" dirty="0">
              <a:solidFill>
                <a:srgbClr val="002060"/>
              </a:solidFill>
            </a:endParaRPr>
          </a:p>
        </p:txBody>
      </p:sp>
      <p:sp>
        <p:nvSpPr>
          <p:cNvPr id="5" name="TextBox 4">
            <a:extLst>
              <a:ext uri="{FF2B5EF4-FFF2-40B4-BE49-F238E27FC236}">
                <a16:creationId xmlns:a16="http://schemas.microsoft.com/office/drawing/2014/main" id="{08C8E97B-9287-9D20-B5AC-EEB498EC820F}"/>
              </a:ext>
            </a:extLst>
          </p:cNvPr>
          <p:cNvSpPr txBox="1"/>
          <p:nvPr/>
        </p:nvSpPr>
        <p:spPr>
          <a:xfrm>
            <a:off x="4572000" y="5540580"/>
            <a:ext cx="6096000" cy="1077218"/>
          </a:xfrm>
          <a:prstGeom prst="rect">
            <a:avLst/>
          </a:prstGeom>
          <a:noFill/>
        </p:spPr>
        <p:txBody>
          <a:bodyPr wrap="square">
            <a:spAutoFit/>
          </a:bodyPr>
          <a:lstStyle/>
          <a:p>
            <a:pPr algn="just"/>
            <a:r>
              <a:rPr lang="en-GB" sz="1600" b="1" i="1" dirty="0">
                <a:solidFill>
                  <a:schemeClr val="accent5">
                    <a:lumMod val="50000"/>
                  </a:schemeClr>
                </a:solidFill>
              </a:rPr>
              <a:t>Sustainable development - a concept that emerged in the Brundtland report in 1987 - is development that meets the needs of the present generation without compromising the ability of future generations to meet their own needs.</a:t>
            </a:r>
            <a:endParaRPr lang="fr-CH" sz="1600" b="1" i="1" dirty="0">
              <a:solidFill>
                <a:schemeClr val="accent5">
                  <a:lumMod val="50000"/>
                </a:schemeClr>
              </a:solidFill>
            </a:endParaRPr>
          </a:p>
        </p:txBody>
      </p:sp>
      <p:sp>
        <p:nvSpPr>
          <p:cNvPr id="6" name="Subtitle 5">
            <a:extLst>
              <a:ext uri="{FF2B5EF4-FFF2-40B4-BE49-F238E27FC236}">
                <a16:creationId xmlns:a16="http://schemas.microsoft.com/office/drawing/2014/main" id="{B3EF8AF6-6E73-C6D8-C67C-7682AC169940}"/>
              </a:ext>
            </a:extLst>
          </p:cNvPr>
          <p:cNvSpPr>
            <a:spLocks noGrp="1"/>
          </p:cNvSpPr>
          <p:nvPr>
            <p:ph type="subTitle" idx="1"/>
          </p:nvPr>
        </p:nvSpPr>
        <p:spPr>
          <a:xfrm>
            <a:off x="8389620" y="4792980"/>
            <a:ext cx="2278380" cy="464820"/>
          </a:xfrm>
        </p:spPr>
        <p:txBody>
          <a:bodyPr/>
          <a:lstStyle/>
          <a:p>
            <a:pPr algn="r"/>
            <a:r>
              <a:rPr lang="fr-CH" dirty="0">
                <a:solidFill>
                  <a:schemeClr val="accent5">
                    <a:lumMod val="50000"/>
                  </a:schemeClr>
                </a:solidFill>
              </a:rPr>
              <a:t>G. Peon (EN/CV)</a:t>
            </a:r>
          </a:p>
        </p:txBody>
      </p:sp>
      <p:sp>
        <p:nvSpPr>
          <p:cNvPr id="7" name="Subtitle 5">
            <a:extLst>
              <a:ext uri="{FF2B5EF4-FFF2-40B4-BE49-F238E27FC236}">
                <a16:creationId xmlns:a16="http://schemas.microsoft.com/office/drawing/2014/main" id="{E6DBCD74-1C6F-D921-9C72-D04257CCB355}"/>
              </a:ext>
            </a:extLst>
          </p:cNvPr>
          <p:cNvSpPr txBox="1">
            <a:spLocks/>
          </p:cNvSpPr>
          <p:nvPr/>
        </p:nvSpPr>
        <p:spPr>
          <a:xfrm>
            <a:off x="1524000" y="4602480"/>
            <a:ext cx="3230880" cy="845820"/>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dirty="0">
                <a:solidFill>
                  <a:schemeClr val="accent5">
                    <a:lumMod val="50000"/>
                  </a:schemeClr>
                </a:solidFill>
              </a:rPr>
              <a:t>31/08/2023</a:t>
            </a:r>
          </a:p>
          <a:p>
            <a:pPr algn="l"/>
            <a:r>
              <a:rPr lang="en-AU" i="1" dirty="0">
                <a:solidFill>
                  <a:schemeClr val="accent5">
                    <a:lumMod val="50000"/>
                  </a:schemeClr>
                </a:solidFill>
              </a:rPr>
              <a:t>Sustainable Accelerators Panel</a:t>
            </a:r>
          </a:p>
        </p:txBody>
      </p:sp>
    </p:spTree>
    <p:extLst>
      <p:ext uri="{BB962C8B-B14F-4D97-AF65-F5344CB8AC3E}">
        <p14:creationId xmlns:p14="http://schemas.microsoft.com/office/powerpoint/2010/main" val="466662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531F4-E090-597E-09FA-F8A605F8A32B}"/>
              </a:ext>
            </a:extLst>
          </p:cNvPr>
          <p:cNvSpPr>
            <a:spLocks noGrp="1"/>
          </p:cNvSpPr>
          <p:nvPr>
            <p:ph type="title"/>
          </p:nvPr>
        </p:nvSpPr>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Project Design</a:t>
            </a:r>
            <a:br>
              <a:rPr lang="en-AU" sz="3600" b="1" dirty="0">
                <a:solidFill>
                  <a:schemeClr val="accent1">
                    <a:lumMod val="50000"/>
                  </a:schemeClr>
                </a:solidFill>
                <a:latin typeface="Arial" panose="020B0604020202020204" pitchFamily="34" charset="0"/>
                <a:cs typeface="Arial" panose="020B0604020202020204" pitchFamily="34" charset="0"/>
              </a:rPr>
            </a:br>
            <a:r>
              <a:rPr lang="en-AU" sz="2400" b="1" dirty="0">
                <a:solidFill>
                  <a:schemeClr val="accent1">
                    <a:lumMod val="50000"/>
                  </a:schemeClr>
                </a:solidFill>
                <a:latin typeface="Arial" panose="020B0604020202020204" pitchFamily="34" charset="0"/>
                <a:cs typeface="Arial" panose="020B0604020202020204" pitchFamily="34" charset="0"/>
              </a:rPr>
              <a:t>Best example: Make-up water for Cooling Towers</a:t>
            </a:r>
            <a:endParaRPr lang="en-AU" sz="3600" b="1" dirty="0">
              <a:solidFill>
                <a:schemeClr val="accent1">
                  <a:lumMod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E6FF87D-597A-DB33-3C67-DB39010A0E0D}"/>
              </a:ext>
            </a:extLst>
          </p:cNvPr>
          <p:cNvPicPr>
            <a:picLocks noChangeAspect="1"/>
          </p:cNvPicPr>
          <p:nvPr/>
        </p:nvPicPr>
        <p:blipFill>
          <a:blip r:embed="rId2"/>
          <a:stretch>
            <a:fillRect/>
          </a:stretch>
        </p:blipFill>
        <p:spPr>
          <a:xfrm>
            <a:off x="838200" y="1866900"/>
            <a:ext cx="3443288" cy="2633103"/>
          </a:xfrm>
          <a:prstGeom prst="rect">
            <a:avLst/>
          </a:prstGeom>
        </p:spPr>
      </p:pic>
      <p:pic>
        <p:nvPicPr>
          <p:cNvPr id="6" name="Picture 5">
            <a:extLst>
              <a:ext uri="{FF2B5EF4-FFF2-40B4-BE49-F238E27FC236}">
                <a16:creationId xmlns:a16="http://schemas.microsoft.com/office/drawing/2014/main" id="{4D90EDE1-37F3-088B-4864-F13F10DD35BF}"/>
              </a:ext>
            </a:extLst>
          </p:cNvPr>
          <p:cNvPicPr>
            <a:picLocks noChangeAspect="1"/>
          </p:cNvPicPr>
          <p:nvPr/>
        </p:nvPicPr>
        <p:blipFill>
          <a:blip r:embed="rId3"/>
          <a:stretch>
            <a:fillRect/>
          </a:stretch>
        </p:blipFill>
        <p:spPr>
          <a:xfrm>
            <a:off x="2820694" y="1690688"/>
            <a:ext cx="6237581" cy="4535405"/>
          </a:xfrm>
          <a:prstGeom prst="rect">
            <a:avLst/>
          </a:prstGeom>
        </p:spPr>
      </p:pic>
      <p:pic>
        <p:nvPicPr>
          <p:cNvPr id="8" name="Picture 7">
            <a:extLst>
              <a:ext uri="{FF2B5EF4-FFF2-40B4-BE49-F238E27FC236}">
                <a16:creationId xmlns:a16="http://schemas.microsoft.com/office/drawing/2014/main" id="{A1FD764B-0C27-368C-3BBF-2C9C5F63AAA7}"/>
              </a:ext>
            </a:extLst>
          </p:cNvPr>
          <p:cNvPicPr>
            <a:picLocks noChangeAspect="1"/>
          </p:cNvPicPr>
          <p:nvPr/>
        </p:nvPicPr>
        <p:blipFill>
          <a:blip r:embed="rId4"/>
          <a:stretch>
            <a:fillRect/>
          </a:stretch>
        </p:blipFill>
        <p:spPr>
          <a:xfrm>
            <a:off x="8982074" y="1773405"/>
            <a:ext cx="2695575" cy="1136482"/>
          </a:xfrm>
          <a:prstGeom prst="rect">
            <a:avLst/>
          </a:prstGeom>
        </p:spPr>
      </p:pic>
      <p:pic>
        <p:nvPicPr>
          <p:cNvPr id="10" name="Picture 9">
            <a:extLst>
              <a:ext uri="{FF2B5EF4-FFF2-40B4-BE49-F238E27FC236}">
                <a16:creationId xmlns:a16="http://schemas.microsoft.com/office/drawing/2014/main" id="{82FA6C54-4D3D-0FCB-B94C-7F12BA4B01AE}"/>
              </a:ext>
            </a:extLst>
          </p:cNvPr>
          <p:cNvPicPr>
            <a:picLocks noChangeAspect="1"/>
          </p:cNvPicPr>
          <p:nvPr/>
        </p:nvPicPr>
        <p:blipFill>
          <a:blip r:embed="rId5"/>
          <a:stretch>
            <a:fillRect/>
          </a:stretch>
        </p:blipFill>
        <p:spPr>
          <a:xfrm>
            <a:off x="8733398" y="3076575"/>
            <a:ext cx="3615763" cy="2743199"/>
          </a:xfrm>
          <a:prstGeom prst="rect">
            <a:avLst/>
          </a:prstGeom>
        </p:spPr>
      </p:pic>
      <p:sp>
        <p:nvSpPr>
          <p:cNvPr id="11" name="TextBox 10">
            <a:extLst>
              <a:ext uri="{FF2B5EF4-FFF2-40B4-BE49-F238E27FC236}">
                <a16:creationId xmlns:a16="http://schemas.microsoft.com/office/drawing/2014/main" id="{49A196C6-E01D-8D71-AB3C-EE1C5123807C}"/>
              </a:ext>
            </a:extLst>
          </p:cNvPr>
          <p:cNvSpPr txBox="1"/>
          <p:nvPr/>
        </p:nvSpPr>
        <p:spPr>
          <a:xfrm>
            <a:off x="8733398" y="6155549"/>
            <a:ext cx="1520096" cy="307777"/>
          </a:xfrm>
          <a:prstGeom prst="rect">
            <a:avLst/>
          </a:prstGeom>
          <a:noFill/>
        </p:spPr>
        <p:txBody>
          <a:bodyPr wrap="none" rtlCol="0">
            <a:spAutoFit/>
          </a:bodyPr>
          <a:lstStyle/>
          <a:p>
            <a:r>
              <a:rPr lang="en-AU" sz="1400" b="1" i="1" dirty="0">
                <a:solidFill>
                  <a:srgbClr val="0070C0"/>
                </a:solidFill>
              </a:rPr>
              <a:t>Credits: S. Deleval</a:t>
            </a:r>
          </a:p>
        </p:txBody>
      </p:sp>
      <p:grpSp>
        <p:nvGrpSpPr>
          <p:cNvPr id="12" name="Group 11">
            <a:extLst>
              <a:ext uri="{FF2B5EF4-FFF2-40B4-BE49-F238E27FC236}">
                <a16:creationId xmlns:a16="http://schemas.microsoft.com/office/drawing/2014/main" id="{F4255DF5-1652-E64F-AD3D-82548F76BA9B}"/>
              </a:ext>
            </a:extLst>
          </p:cNvPr>
          <p:cNvGrpSpPr/>
          <p:nvPr/>
        </p:nvGrpSpPr>
        <p:grpSpPr>
          <a:xfrm>
            <a:off x="0" y="-2130"/>
            <a:ext cx="12192000" cy="495299"/>
            <a:chOff x="851482" y="-2130"/>
            <a:chExt cx="11340517" cy="495299"/>
          </a:xfrm>
        </p:grpSpPr>
        <p:pic>
          <p:nvPicPr>
            <p:cNvPr id="13" name="Picture 12">
              <a:extLst>
                <a:ext uri="{FF2B5EF4-FFF2-40B4-BE49-F238E27FC236}">
                  <a16:creationId xmlns:a16="http://schemas.microsoft.com/office/drawing/2014/main" id="{1E6454F4-8DB4-2CC1-920F-FA8C8E5C8E7A}"/>
                </a:ext>
              </a:extLst>
            </p:cNvPr>
            <p:cNvPicPr>
              <a:picLocks noChangeAspect="1"/>
            </p:cNvPicPr>
            <p:nvPr/>
          </p:nvPicPr>
          <p:blipFill>
            <a:blip r:embed="rId6"/>
            <a:stretch>
              <a:fillRect/>
            </a:stretch>
          </p:blipFill>
          <p:spPr>
            <a:xfrm>
              <a:off x="851482" y="-2130"/>
              <a:ext cx="11340517" cy="495299"/>
            </a:xfrm>
            <a:prstGeom prst="rect">
              <a:avLst/>
            </a:prstGeom>
          </p:spPr>
        </p:pic>
        <p:sp>
          <p:nvSpPr>
            <p:cNvPr id="14" name="Textfeld 3">
              <a:extLst>
                <a:ext uri="{FF2B5EF4-FFF2-40B4-BE49-F238E27FC236}">
                  <a16:creationId xmlns:a16="http://schemas.microsoft.com/office/drawing/2014/main" id="{5F10336D-2C5E-CBB1-2AD6-08A74C4C4034}"/>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5" name="Textfeld 4">
              <a:extLst>
                <a:ext uri="{FF2B5EF4-FFF2-40B4-BE49-F238E27FC236}">
                  <a16:creationId xmlns:a16="http://schemas.microsoft.com/office/drawing/2014/main" id="{1FCB3236-FB6F-7DBC-A00A-A20A39C43F5C}"/>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6" name="Foliennummernplatzhalter 2">
            <a:extLst>
              <a:ext uri="{FF2B5EF4-FFF2-40B4-BE49-F238E27FC236}">
                <a16:creationId xmlns:a16="http://schemas.microsoft.com/office/drawing/2014/main" id="{3892B67C-3DC3-3587-E9EC-97559508E402}"/>
              </a:ext>
            </a:extLst>
          </p:cNvPr>
          <p:cNvSpPr txBox="1">
            <a:spLocks/>
          </p:cNvSpPr>
          <p:nvPr/>
        </p:nvSpPr>
        <p:spPr>
          <a:xfrm>
            <a:off x="10986531" y="212102"/>
            <a:ext cx="367269" cy="153024"/>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10</a:t>
            </a:fld>
            <a:endParaRPr lang="de-AT" sz="1400" dirty="0">
              <a:solidFill>
                <a:schemeClr val="bg1"/>
              </a:solidFill>
            </a:endParaRPr>
          </a:p>
        </p:txBody>
      </p:sp>
      <p:sp>
        <p:nvSpPr>
          <p:cNvPr id="17" name="Textfeld 3">
            <a:extLst>
              <a:ext uri="{FF2B5EF4-FFF2-40B4-BE49-F238E27FC236}">
                <a16:creationId xmlns:a16="http://schemas.microsoft.com/office/drawing/2014/main" id="{ABF1CFB4-6528-3342-9E95-69398EDD27AC}"/>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71447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31" y="134467"/>
            <a:ext cx="10515600" cy="1325563"/>
          </a:xfrm>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Controls</a:t>
            </a:r>
          </a:p>
        </p:txBody>
      </p:sp>
      <p:sp>
        <p:nvSpPr>
          <p:cNvPr id="3" name="Content Placeholder 2"/>
          <p:cNvSpPr>
            <a:spLocks noGrp="1"/>
          </p:cNvSpPr>
          <p:nvPr>
            <p:ph idx="1"/>
          </p:nvPr>
        </p:nvSpPr>
        <p:spPr>
          <a:xfrm>
            <a:off x="3831460" y="1125405"/>
            <a:ext cx="8010020" cy="4351338"/>
          </a:xfrm>
        </p:spPr>
        <p:txBody>
          <a:bodyPr/>
          <a:lstStyle/>
          <a:p>
            <a:r>
              <a:rPr lang="en-AU" dirty="0">
                <a:solidFill>
                  <a:srgbClr val="002060"/>
                </a:solidFill>
              </a:rPr>
              <a:t>… a documented old example</a:t>
            </a:r>
          </a:p>
          <a:p>
            <a:r>
              <a:rPr lang="en-AU" dirty="0">
                <a:solidFill>
                  <a:srgbClr val="002060"/>
                </a:solidFill>
              </a:rPr>
              <a:t>Study to reduce electrical consumed power of the combined Cooling Tower and Primary circuit in the SPS by changing the cooling water temperature</a:t>
            </a:r>
          </a:p>
        </p:txBody>
      </p:sp>
      <p:pic>
        <p:nvPicPr>
          <p:cNvPr id="8" name="Picture 7">
            <a:extLst>
              <a:ext uri="{FF2B5EF4-FFF2-40B4-BE49-F238E27FC236}">
                <a16:creationId xmlns:a16="http://schemas.microsoft.com/office/drawing/2014/main" id="{060C5E83-8EF8-E883-92FD-2022DA792407}"/>
              </a:ext>
            </a:extLst>
          </p:cNvPr>
          <p:cNvPicPr>
            <a:picLocks noChangeAspect="1"/>
          </p:cNvPicPr>
          <p:nvPr/>
        </p:nvPicPr>
        <p:blipFill>
          <a:blip r:embed="rId2"/>
          <a:stretch>
            <a:fillRect/>
          </a:stretch>
        </p:blipFill>
        <p:spPr>
          <a:xfrm>
            <a:off x="192660" y="1125405"/>
            <a:ext cx="3460880" cy="5598128"/>
          </a:xfrm>
          <a:prstGeom prst="rect">
            <a:avLst/>
          </a:prstGeom>
        </p:spPr>
      </p:pic>
      <p:pic>
        <p:nvPicPr>
          <p:cNvPr id="6" name="Picture 5">
            <a:extLst>
              <a:ext uri="{FF2B5EF4-FFF2-40B4-BE49-F238E27FC236}">
                <a16:creationId xmlns:a16="http://schemas.microsoft.com/office/drawing/2014/main" id="{A6E8C016-EF7B-A7A3-AF33-E27BACB2AD57}"/>
              </a:ext>
            </a:extLst>
          </p:cNvPr>
          <p:cNvPicPr>
            <a:picLocks noChangeAspect="1"/>
          </p:cNvPicPr>
          <p:nvPr/>
        </p:nvPicPr>
        <p:blipFill>
          <a:blip r:embed="rId3"/>
          <a:stretch>
            <a:fillRect/>
          </a:stretch>
        </p:blipFill>
        <p:spPr>
          <a:xfrm>
            <a:off x="5361215" y="2972024"/>
            <a:ext cx="4787911" cy="3693959"/>
          </a:xfrm>
          <a:prstGeom prst="rect">
            <a:avLst/>
          </a:prstGeom>
        </p:spPr>
      </p:pic>
      <p:grpSp>
        <p:nvGrpSpPr>
          <p:cNvPr id="4" name="Group 3">
            <a:extLst>
              <a:ext uri="{FF2B5EF4-FFF2-40B4-BE49-F238E27FC236}">
                <a16:creationId xmlns:a16="http://schemas.microsoft.com/office/drawing/2014/main" id="{12A48B88-E5F3-CA96-32EC-0E947DFBA6A4}"/>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EAA975FB-D839-E6E3-7F9F-D62FC884AC93}"/>
                </a:ext>
              </a:extLst>
            </p:cNvPr>
            <p:cNvPicPr>
              <a:picLocks noChangeAspect="1"/>
            </p:cNvPicPr>
            <p:nvPr/>
          </p:nvPicPr>
          <p:blipFill>
            <a:blip r:embed="rId4"/>
            <a:stretch>
              <a:fillRect/>
            </a:stretch>
          </p:blipFill>
          <p:spPr>
            <a:xfrm>
              <a:off x="851482" y="-2130"/>
              <a:ext cx="11340517" cy="495299"/>
            </a:xfrm>
            <a:prstGeom prst="rect">
              <a:avLst/>
            </a:prstGeom>
          </p:spPr>
        </p:pic>
        <p:sp>
          <p:nvSpPr>
            <p:cNvPr id="7" name="Textfeld 3">
              <a:extLst>
                <a:ext uri="{FF2B5EF4-FFF2-40B4-BE49-F238E27FC236}">
                  <a16:creationId xmlns:a16="http://schemas.microsoft.com/office/drawing/2014/main" id="{38005473-F02B-8144-5768-37FF607C18D7}"/>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9" name="Textfeld 4">
              <a:extLst>
                <a:ext uri="{FF2B5EF4-FFF2-40B4-BE49-F238E27FC236}">
                  <a16:creationId xmlns:a16="http://schemas.microsoft.com/office/drawing/2014/main" id="{BB8F4FFE-3A64-FCA4-E7DB-8E4FE2F344AB}"/>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0" name="Foliennummernplatzhalter 2">
            <a:extLst>
              <a:ext uri="{FF2B5EF4-FFF2-40B4-BE49-F238E27FC236}">
                <a16:creationId xmlns:a16="http://schemas.microsoft.com/office/drawing/2014/main" id="{F6E99C94-EDC2-2050-63CB-5E3C9860D61F}"/>
              </a:ext>
            </a:extLst>
          </p:cNvPr>
          <p:cNvSpPr txBox="1">
            <a:spLocks/>
          </p:cNvSpPr>
          <p:nvPr/>
        </p:nvSpPr>
        <p:spPr>
          <a:xfrm>
            <a:off x="10986531" y="212102"/>
            <a:ext cx="367269" cy="13983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11</a:t>
            </a:fld>
            <a:endParaRPr lang="de-AT" sz="1400" dirty="0">
              <a:solidFill>
                <a:schemeClr val="bg1"/>
              </a:solidFill>
            </a:endParaRPr>
          </a:p>
        </p:txBody>
      </p:sp>
      <p:sp>
        <p:nvSpPr>
          <p:cNvPr id="11" name="Textfeld 3">
            <a:extLst>
              <a:ext uri="{FF2B5EF4-FFF2-40B4-BE49-F238E27FC236}">
                <a16:creationId xmlns:a16="http://schemas.microsoft.com/office/drawing/2014/main" id="{506280F0-3A4E-032B-43FA-D1864029A4D1}"/>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1766493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B2E0CB8-61A5-7BF0-B3AA-3DF7A6404964}"/>
              </a:ext>
            </a:extLst>
          </p:cNvPr>
          <p:cNvGrpSpPr/>
          <p:nvPr/>
        </p:nvGrpSpPr>
        <p:grpSpPr>
          <a:xfrm>
            <a:off x="6175365" y="666277"/>
            <a:ext cx="4444693" cy="6138830"/>
            <a:chOff x="6175365" y="666277"/>
            <a:chExt cx="4444693" cy="6138830"/>
          </a:xfrm>
        </p:grpSpPr>
        <p:pic>
          <p:nvPicPr>
            <p:cNvPr id="8" name="Picture 7">
              <a:extLst>
                <a:ext uri="{FF2B5EF4-FFF2-40B4-BE49-F238E27FC236}">
                  <a16:creationId xmlns:a16="http://schemas.microsoft.com/office/drawing/2014/main" id="{4B36D7D3-FA20-33A4-2810-382303A7B317}"/>
                </a:ext>
              </a:extLst>
            </p:cNvPr>
            <p:cNvPicPr>
              <a:picLocks noChangeAspect="1"/>
            </p:cNvPicPr>
            <p:nvPr/>
          </p:nvPicPr>
          <p:blipFill>
            <a:blip r:embed="rId2"/>
            <a:stretch>
              <a:fillRect/>
            </a:stretch>
          </p:blipFill>
          <p:spPr>
            <a:xfrm>
              <a:off x="6175365" y="666277"/>
              <a:ext cx="4444693" cy="6138830"/>
            </a:xfrm>
            <a:prstGeom prst="rect">
              <a:avLst/>
            </a:prstGeom>
          </p:spPr>
        </p:pic>
        <p:sp>
          <p:nvSpPr>
            <p:cNvPr id="3" name="Freeform: Shape 2">
              <a:extLst>
                <a:ext uri="{FF2B5EF4-FFF2-40B4-BE49-F238E27FC236}">
                  <a16:creationId xmlns:a16="http://schemas.microsoft.com/office/drawing/2014/main" id="{735912A2-A9F1-4665-EEBA-B05906532440}"/>
                </a:ext>
              </a:extLst>
            </p:cNvPr>
            <p:cNvSpPr/>
            <p:nvPr/>
          </p:nvSpPr>
          <p:spPr>
            <a:xfrm>
              <a:off x="8480453" y="3027951"/>
              <a:ext cx="2023009" cy="1325563"/>
            </a:xfrm>
            <a:custGeom>
              <a:avLst/>
              <a:gdLst>
                <a:gd name="connsiteX0" fmla="*/ 1586039 w 2023009"/>
                <a:gd name="connsiteY0" fmla="*/ 113289 h 1343278"/>
                <a:gd name="connsiteX1" fmla="*/ 1594131 w 2023009"/>
                <a:gd name="connsiteY1" fmla="*/ 0 h 1343278"/>
                <a:gd name="connsiteX2" fmla="*/ 1990641 w 2023009"/>
                <a:gd name="connsiteY2" fmla="*/ 0 h 1343278"/>
                <a:gd name="connsiteX3" fmla="*/ 2023009 w 2023009"/>
                <a:gd name="connsiteY3" fmla="*/ 1238082 h 1343278"/>
                <a:gd name="connsiteX4" fmla="*/ 275129 w 2023009"/>
                <a:gd name="connsiteY4" fmla="*/ 1238082 h 1343278"/>
                <a:gd name="connsiteX5" fmla="*/ 291313 w 2023009"/>
                <a:gd name="connsiteY5" fmla="*/ 1343278 h 1343278"/>
                <a:gd name="connsiteX6" fmla="*/ 0 w 2023009"/>
                <a:gd name="connsiteY6" fmla="*/ 1343278 h 1343278"/>
                <a:gd name="connsiteX7" fmla="*/ 0 w 2023009"/>
                <a:gd name="connsiteY7" fmla="*/ 129473 h 1343278"/>
                <a:gd name="connsiteX8" fmla="*/ 1586039 w 2023009"/>
                <a:gd name="connsiteY8" fmla="*/ 113289 h 134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3009" h="1343278">
                  <a:moveTo>
                    <a:pt x="1586039" y="113289"/>
                  </a:moveTo>
                  <a:lnTo>
                    <a:pt x="1594131" y="0"/>
                  </a:lnTo>
                  <a:lnTo>
                    <a:pt x="1990641" y="0"/>
                  </a:lnTo>
                  <a:lnTo>
                    <a:pt x="2023009" y="1238082"/>
                  </a:lnTo>
                  <a:lnTo>
                    <a:pt x="275129" y="1238082"/>
                  </a:lnTo>
                  <a:lnTo>
                    <a:pt x="291313" y="1343278"/>
                  </a:lnTo>
                  <a:lnTo>
                    <a:pt x="0" y="1343278"/>
                  </a:lnTo>
                  <a:lnTo>
                    <a:pt x="0" y="129473"/>
                  </a:lnTo>
                  <a:lnTo>
                    <a:pt x="1586039" y="113289"/>
                  </a:lnTo>
                  <a:close/>
                </a:path>
              </a:pathLst>
            </a:custGeom>
            <a:solidFill>
              <a:schemeClr val="accent1">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grpSp>
      <p:sp>
        <p:nvSpPr>
          <p:cNvPr id="2" name="Title 1">
            <a:extLst>
              <a:ext uri="{FF2B5EF4-FFF2-40B4-BE49-F238E27FC236}">
                <a16:creationId xmlns:a16="http://schemas.microsoft.com/office/drawing/2014/main" id="{F0AFF4B3-493F-34C6-521C-3B03C39EC049}"/>
              </a:ext>
            </a:extLst>
          </p:cNvPr>
          <p:cNvSpPr>
            <a:spLocks noGrp="1"/>
          </p:cNvSpPr>
          <p:nvPr>
            <p:ph type="title"/>
          </p:nvPr>
        </p:nvSpPr>
        <p:spPr/>
        <p:txBody>
          <a:bodyPr/>
          <a:lstStyle/>
          <a:p>
            <a:endParaRPr lang="fr-CH"/>
          </a:p>
        </p:txBody>
      </p:sp>
      <p:pic>
        <p:nvPicPr>
          <p:cNvPr id="6" name="Picture 5">
            <a:extLst>
              <a:ext uri="{FF2B5EF4-FFF2-40B4-BE49-F238E27FC236}">
                <a16:creationId xmlns:a16="http://schemas.microsoft.com/office/drawing/2014/main" id="{833DAB36-6676-6DCD-92D9-AEECEF17C069}"/>
              </a:ext>
            </a:extLst>
          </p:cNvPr>
          <p:cNvPicPr>
            <a:picLocks noChangeAspect="1"/>
          </p:cNvPicPr>
          <p:nvPr/>
        </p:nvPicPr>
        <p:blipFill>
          <a:blip r:embed="rId3"/>
          <a:stretch>
            <a:fillRect/>
          </a:stretch>
        </p:blipFill>
        <p:spPr>
          <a:xfrm>
            <a:off x="661505" y="698649"/>
            <a:ext cx="4675660" cy="5732145"/>
          </a:xfrm>
          <a:prstGeom prst="rect">
            <a:avLst/>
          </a:prstGeom>
        </p:spPr>
      </p:pic>
      <p:grpSp>
        <p:nvGrpSpPr>
          <p:cNvPr id="9" name="Group 8">
            <a:extLst>
              <a:ext uri="{FF2B5EF4-FFF2-40B4-BE49-F238E27FC236}">
                <a16:creationId xmlns:a16="http://schemas.microsoft.com/office/drawing/2014/main" id="{EF9E13AD-6180-A97C-CD93-05F2F0B39614}"/>
              </a:ext>
            </a:extLst>
          </p:cNvPr>
          <p:cNvGrpSpPr/>
          <p:nvPr/>
        </p:nvGrpSpPr>
        <p:grpSpPr>
          <a:xfrm>
            <a:off x="0" y="-2130"/>
            <a:ext cx="12192000" cy="495299"/>
            <a:chOff x="851482" y="-2130"/>
            <a:chExt cx="11340517" cy="495299"/>
          </a:xfrm>
        </p:grpSpPr>
        <p:pic>
          <p:nvPicPr>
            <p:cNvPr id="10" name="Picture 9">
              <a:extLst>
                <a:ext uri="{FF2B5EF4-FFF2-40B4-BE49-F238E27FC236}">
                  <a16:creationId xmlns:a16="http://schemas.microsoft.com/office/drawing/2014/main" id="{12BC1FC8-DD2C-BD18-C56A-8D74D8F56409}"/>
                </a:ext>
              </a:extLst>
            </p:cNvPr>
            <p:cNvPicPr>
              <a:picLocks noChangeAspect="1"/>
            </p:cNvPicPr>
            <p:nvPr/>
          </p:nvPicPr>
          <p:blipFill>
            <a:blip r:embed="rId4"/>
            <a:stretch>
              <a:fillRect/>
            </a:stretch>
          </p:blipFill>
          <p:spPr>
            <a:xfrm>
              <a:off x="851482" y="-2130"/>
              <a:ext cx="11340517" cy="495299"/>
            </a:xfrm>
            <a:prstGeom prst="rect">
              <a:avLst/>
            </a:prstGeom>
          </p:spPr>
        </p:pic>
        <p:sp>
          <p:nvSpPr>
            <p:cNvPr id="11" name="Textfeld 3">
              <a:extLst>
                <a:ext uri="{FF2B5EF4-FFF2-40B4-BE49-F238E27FC236}">
                  <a16:creationId xmlns:a16="http://schemas.microsoft.com/office/drawing/2014/main" id="{004E2678-94C4-B3A5-7694-5FC73B98AD8B}"/>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2" name="Textfeld 4">
              <a:extLst>
                <a:ext uri="{FF2B5EF4-FFF2-40B4-BE49-F238E27FC236}">
                  <a16:creationId xmlns:a16="http://schemas.microsoft.com/office/drawing/2014/main" id="{145C71FF-B575-31F8-90DD-2B71F73FF33E}"/>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3" name="Foliennummernplatzhalter 2">
            <a:extLst>
              <a:ext uri="{FF2B5EF4-FFF2-40B4-BE49-F238E27FC236}">
                <a16:creationId xmlns:a16="http://schemas.microsoft.com/office/drawing/2014/main" id="{91CA8666-3626-A96A-793B-E36B79CB84BA}"/>
              </a:ext>
            </a:extLst>
          </p:cNvPr>
          <p:cNvSpPr txBox="1">
            <a:spLocks/>
          </p:cNvSpPr>
          <p:nvPr/>
        </p:nvSpPr>
        <p:spPr>
          <a:xfrm>
            <a:off x="10986531" y="212102"/>
            <a:ext cx="367269" cy="13983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12</a:t>
            </a:fld>
            <a:endParaRPr lang="de-AT" sz="1400" dirty="0">
              <a:solidFill>
                <a:schemeClr val="bg1"/>
              </a:solidFill>
            </a:endParaRPr>
          </a:p>
        </p:txBody>
      </p:sp>
      <p:sp>
        <p:nvSpPr>
          <p:cNvPr id="14" name="Textfeld 3">
            <a:extLst>
              <a:ext uri="{FF2B5EF4-FFF2-40B4-BE49-F238E27FC236}">
                <a16:creationId xmlns:a16="http://schemas.microsoft.com/office/drawing/2014/main" id="{DAEBBA5C-950C-2A72-B317-BE27B2426B1E}"/>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pic>
        <p:nvPicPr>
          <p:cNvPr id="4" name="Picture 3">
            <a:extLst>
              <a:ext uri="{FF2B5EF4-FFF2-40B4-BE49-F238E27FC236}">
                <a16:creationId xmlns:a16="http://schemas.microsoft.com/office/drawing/2014/main" id="{A5648203-0560-F715-C2AF-649EB4ED175F}"/>
              </a:ext>
            </a:extLst>
          </p:cNvPr>
          <p:cNvPicPr>
            <a:picLocks noChangeAspect="1"/>
          </p:cNvPicPr>
          <p:nvPr/>
        </p:nvPicPr>
        <p:blipFill>
          <a:blip r:embed="rId5"/>
          <a:stretch>
            <a:fillRect/>
          </a:stretch>
        </p:blipFill>
        <p:spPr>
          <a:xfrm>
            <a:off x="123568" y="1896168"/>
            <a:ext cx="6490553" cy="4506064"/>
          </a:xfrm>
          <a:prstGeom prst="rect">
            <a:avLst/>
          </a:prstGeom>
        </p:spPr>
      </p:pic>
      <p:pic>
        <p:nvPicPr>
          <p:cNvPr id="7" name="Picture 6">
            <a:extLst>
              <a:ext uri="{FF2B5EF4-FFF2-40B4-BE49-F238E27FC236}">
                <a16:creationId xmlns:a16="http://schemas.microsoft.com/office/drawing/2014/main" id="{3D09184D-F899-61A3-6D21-65E5F192FD37}"/>
              </a:ext>
            </a:extLst>
          </p:cNvPr>
          <p:cNvPicPr>
            <a:picLocks noChangeAspect="1"/>
          </p:cNvPicPr>
          <p:nvPr/>
        </p:nvPicPr>
        <p:blipFill>
          <a:blip r:embed="rId6"/>
          <a:stretch>
            <a:fillRect/>
          </a:stretch>
        </p:blipFill>
        <p:spPr>
          <a:xfrm>
            <a:off x="6175365" y="1830432"/>
            <a:ext cx="5276595" cy="1598568"/>
          </a:xfrm>
          <a:prstGeom prst="rect">
            <a:avLst/>
          </a:prstGeom>
        </p:spPr>
      </p:pic>
      <p:grpSp>
        <p:nvGrpSpPr>
          <p:cNvPr id="17" name="Group 16">
            <a:extLst>
              <a:ext uri="{FF2B5EF4-FFF2-40B4-BE49-F238E27FC236}">
                <a16:creationId xmlns:a16="http://schemas.microsoft.com/office/drawing/2014/main" id="{0028BFAD-C445-9E62-771A-336F7F3AB8D7}"/>
              </a:ext>
            </a:extLst>
          </p:cNvPr>
          <p:cNvGrpSpPr/>
          <p:nvPr/>
        </p:nvGrpSpPr>
        <p:grpSpPr>
          <a:xfrm>
            <a:off x="6175365" y="3429000"/>
            <a:ext cx="5847810" cy="3352712"/>
            <a:chOff x="6175365" y="3429000"/>
            <a:chExt cx="5847810" cy="3352712"/>
          </a:xfrm>
        </p:grpSpPr>
        <p:pic>
          <p:nvPicPr>
            <p:cNvPr id="16" name="Picture 15">
              <a:extLst>
                <a:ext uri="{FF2B5EF4-FFF2-40B4-BE49-F238E27FC236}">
                  <a16:creationId xmlns:a16="http://schemas.microsoft.com/office/drawing/2014/main" id="{C7A7649F-69E4-0039-7CEF-0F32E55B6153}"/>
                </a:ext>
              </a:extLst>
            </p:cNvPr>
            <p:cNvPicPr>
              <a:picLocks noChangeAspect="1"/>
            </p:cNvPicPr>
            <p:nvPr/>
          </p:nvPicPr>
          <p:blipFill>
            <a:blip r:embed="rId7"/>
            <a:stretch>
              <a:fillRect/>
            </a:stretch>
          </p:blipFill>
          <p:spPr>
            <a:xfrm>
              <a:off x="6175365" y="3429000"/>
              <a:ext cx="5847810" cy="2027149"/>
            </a:xfrm>
            <a:prstGeom prst="rect">
              <a:avLst/>
            </a:prstGeom>
          </p:spPr>
        </p:pic>
        <p:sp>
          <p:nvSpPr>
            <p:cNvPr id="15" name="Rectangle 14">
              <a:extLst>
                <a:ext uri="{FF2B5EF4-FFF2-40B4-BE49-F238E27FC236}">
                  <a16:creationId xmlns:a16="http://schemas.microsoft.com/office/drawing/2014/main" id="{DE20F2A8-03F8-145B-1C06-8E8F78C9D5D0}"/>
                </a:ext>
              </a:extLst>
            </p:cNvPr>
            <p:cNvSpPr/>
            <p:nvPr/>
          </p:nvSpPr>
          <p:spPr>
            <a:xfrm>
              <a:off x="6614121" y="5456149"/>
              <a:ext cx="4005937" cy="132556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8" name="Rectangle: Rounded Corners 17">
            <a:extLst>
              <a:ext uri="{FF2B5EF4-FFF2-40B4-BE49-F238E27FC236}">
                <a16:creationId xmlns:a16="http://schemas.microsoft.com/office/drawing/2014/main" id="{3FBBD897-3A10-AF78-8DB3-612364217A5D}"/>
              </a:ext>
            </a:extLst>
          </p:cNvPr>
          <p:cNvSpPr/>
          <p:nvPr/>
        </p:nvSpPr>
        <p:spPr>
          <a:xfrm>
            <a:off x="10018797" y="3759087"/>
            <a:ext cx="428021" cy="1697062"/>
          </a:xfrm>
          <a:prstGeom prst="roundRect">
            <a:avLst/>
          </a:prstGeom>
          <a:solidFill>
            <a:srgbClr val="FF0000">
              <a:alpha val="2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Tree>
    <p:extLst>
      <p:ext uri="{BB962C8B-B14F-4D97-AF65-F5344CB8AC3E}">
        <p14:creationId xmlns:p14="http://schemas.microsoft.com/office/powerpoint/2010/main" val="122780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92623-9CBF-D042-93DB-5B2227AF2004}"/>
              </a:ext>
            </a:extLst>
          </p:cNvPr>
          <p:cNvSpPr>
            <a:spLocks noGrp="1"/>
          </p:cNvSpPr>
          <p:nvPr>
            <p:ph type="title"/>
          </p:nvPr>
        </p:nvSpPr>
        <p:spPr>
          <a:xfrm>
            <a:off x="0" y="402258"/>
            <a:ext cx="6314365" cy="1325563"/>
          </a:xfrm>
        </p:spPr>
        <p:txBody>
          <a:bodyPr>
            <a:normAutofit fontScale="90000"/>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in Consolidation Projects:</a:t>
            </a:r>
            <a:br>
              <a:rPr lang="en-AU" sz="3600" b="1" dirty="0">
                <a:solidFill>
                  <a:schemeClr val="accent1">
                    <a:lumMod val="50000"/>
                  </a:schemeClr>
                </a:solidFill>
                <a:latin typeface="Arial" panose="020B0604020202020204" pitchFamily="34" charset="0"/>
                <a:cs typeface="Arial" panose="020B0604020202020204" pitchFamily="34" charset="0"/>
              </a:rPr>
            </a:br>
            <a:r>
              <a:rPr lang="en-AU" sz="2000" b="1" dirty="0">
                <a:solidFill>
                  <a:schemeClr val="accent1">
                    <a:lumMod val="50000"/>
                  </a:schemeClr>
                </a:solidFill>
                <a:latin typeface="Arial" panose="020B0604020202020204" pitchFamily="34" charset="0"/>
                <a:cs typeface="Arial" panose="020B0604020202020204" pitchFamily="34" charset="0"/>
              </a:rPr>
              <a:t>The Main Data Centre Example</a:t>
            </a:r>
            <a:endParaRPr lang="en-AU" sz="3600"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7492A959-57E0-90F4-3880-A8FDC802B892}"/>
              </a:ext>
            </a:extLst>
          </p:cNvPr>
          <p:cNvSpPr>
            <a:spLocks noGrp="1"/>
          </p:cNvSpPr>
          <p:nvPr>
            <p:ph idx="1"/>
          </p:nvPr>
        </p:nvSpPr>
        <p:spPr>
          <a:xfrm>
            <a:off x="838200" y="1690688"/>
            <a:ext cx="5257800" cy="4667250"/>
          </a:xfrm>
        </p:spPr>
        <p:txBody>
          <a:bodyPr>
            <a:normAutofit fontScale="55000" lnSpcReduction="20000"/>
          </a:bodyPr>
          <a:lstStyle/>
          <a:p>
            <a:r>
              <a:rPr lang="en-GB" dirty="0">
                <a:solidFill>
                  <a:srgbClr val="002060"/>
                </a:solidFill>
              </a:rPr>
              <a:t>Analysing and modifying the operation of AHUs to increase the use of </a:t>
            </a:r>
            <a:r>
              <a:rPr lang="en-GB" dirty="0">
                <a:solidFill>
                  <a:schemeClr val="accent6">
                    <a:lumMod val="75000"/>
                  </a:schemeClr>
                </a:solidFill>
              </a:rPr>
              <a:t>free cooling </a:t>
            </a:r>
            <a:r>
              <a:rPr lang="en-GB" dirty="0">
                <a:solidFill>
                  <a:srgbClr val="002060"/>
                </a:solidFill>
              </a:rPr>
              <a:t>by:</a:t>
            </a:r>
          </a:p>
          <a:p>
            <a:pPr lvl="1"/>
            <a:r>
              <a:rPr lang="en-GB" dirty="0">
                <a:solidFill>
                  <a:srgbClr val="002060"/>
                </a:solidFill>
              </a:rPr>
              <a:t>improving measurement and implementing full automation of air intake and mixing;</a:t>
            </a:r>
          </a:p>
          <a:p>
            <a:pPr lvl="1"/>
            <a:r>
              <a:rPr lang="en-GB" dirty="0">
                <a:solidFill>
                  <a:srgbClr val="002060"/>
                </a:solidFill>
              </a:rPr>
              <a:t>reducing the intake of hot exhaust air;</a:t>
            </a:r>
          </a:p>
          <a:p>
            <a:pPr lvl="1"/>
            <a:r>
              <a:rPr lang="en-GB" dirty="0">
                <a:solidFill>
                  <a:srgbClr val="002060"/>
                </a:solidFill>
              </a:rPr>
              <a:t>modifying the anti-freeze protection;</a:t>
            </a:r>
          </a:p>
          <a:p>
            <a:r>
              <a:rPr lang="en-GB" dirty="0">
                <a:solidFill>
                  <a:srgbClr val="002060"/>
                </a:solidFill>
              </a:rPr>
              <a:t>Maximum server inlet temperature increased from 25</a:t>
            </a:r>
            <a:r>
              <a:rPr lang="en-GB" baseline="30000" dirty="0">
                <a:solidFill>
                  <a:srgbClr val="002060"/>
                </a:solidFill>
              </a:rPr>
              <a:t>o</a:t>
            </a:r>
            <a:r>
              <a:rPr lang="en-GB" dirty="0">
                <a:solidFill>
                  <a:srgbClr val="002060"/>
                </a:solidFill>
              </a:rPr>
              <a:t>C to 27</a:t>
            </a:r>
            <a:r>
              <a:rPr lang="en-GB" baseline="30000" dirty="0">
                <a:solidFill>
                  <a:srgbClr val="002060"/>
                </a:solidFill>
              </a:rPr>
              <a:t>o</a:t>
            </a:r>
            <a:r>
              <a:rPr lang="en-GB" dirty="0">
                <a:solidFill>
                  <a:srgbClr val="002060"/>
                </a:solidFill>
              </a:rPr>
              <a:t>C (ASHRAE);</a:t>
            </a:r>
          </a:p>
          <a:p>
            <a:r>
              <a:rPr lang="en-GB" dirty="0">
                <a:solidFill>
                  <a:srgbClr val="002060"/>
                </a:solidFill>
              </a:rPr>
              <a:t>Set points increased:</a:t>
            </a:r>
          </a:p>
          <a:p>
            <a:pPr lvl="1"/>
            <a:r>
              <a:rPr lang="en-GB" dirty="0">
                <a:solidFill>
                  <a:srgbClr val="002060"/>
                </a:solidFill>
              </a:rPr>
              <a:t>temperature of air produced by AHUs increased in steps from 14</a:t>
            </a:r>
            <a:r>
              <a:rPr lang="en-GB" baseline="30000" dirty="0">
                <a:solidFill>
                  <a:srgbClr val="002060"/>
                </a:solidFill>
              </a:rPr>
              <a:t>o</a:t>
            </a:r>
            <a:r>
              <a:rPr lang="en-GB" dirty="0">
                <a:solidFill>
                  <a:srgbClr val="002060"/>
                </a:solidFill>
              </a:rPr>
              <a:t>C to 22</a:t>
            </a:r>
            <a:r>
              <a:rPr lang="en-GB" baseline="30000" dirty="0">
                <a:solidFill>
                  <a:srgbClr val="002060"/>
                </a:solidFill>
              </a:rPr>
              <a:t>o</a:t>
            </a:r>
            <a:r>
              <a:rPr lang="en-GB" dirty="0">
                <a:solidFill>
                  <a:srgbClr val="002060"/>
                </a:solidFill>
              </a:rPr>
              <a:t>C;</a:t>
            </a:r>
          </a:p>
          <a:p>
            <a:pPr lvl="1"/>
            <a:r>
              <a:rPr lang="en-GB" dirty="0">
                <a:solidFill>
                  <a:srgbClr val="002060"/>
                </a:solidFill>
              </a:rPr>
              <a:t>temperature of chilled water circuit increased from  5</a:t>
            </a:r>
            <a:r>
              <a:rPr lang="en-GB" baseline="30000" dirty="0">
                <a:solidFill>
                  <a:srgbClr val="002060"/>
                </a:solidFill>
              </a:rPr>
              <a:t>o</a:t>
            </a:r>
            <a:r>
              <a:rPr lang="en-GB" dirty="0">
                <a:solidFill>
                  <a:srgbClr val="002060"/>
                </a:solidFill>
              </a:rPr>
              <a:t>C to 8</a:t>
            </a:r>
            <a:r>
              <a:rPr lang="en-GB" baseline="30000" dirty="0">
                <a:solidFill>
                  <a:srgbClr val="002060"/>
                </a:solidFill>
              </a:rPr>
              <a:t>o</a:t>
            </a:r>
            <a:r>
              <a:rPr lang="en-GB" dirty="0">
                <a:solidFill>
                  <a:srgbClr val="002060"/>
                </a:solidFill>
              </a:rPr>
              <a:t>C;</a:t>
            </a:r>
          </a:p>
          <a:p>
            <a:r>
              <a:rPr lang="en-GB" dirty="0">
                <a:solidFill>
                  <a:srgbClr val="002060"/>
                </a:solidFill>
              </a:rPr>
              <a:t>Improved monitoring;</a:t>
            </a:r>
          </a:p>
          <a:p>
            <a:r>
              <a:rPr lang="en-GB" dirty="0">
                <a:solidFill>
                  <a:srgbClr val="002060"/>
                </a:solidFill>
              </a:rPr>
              <a:t>Identified and fixed leaks between the hot and cold plenums;</a:t>
            </a:r>
          </a:p>
          <a:p>
            <a:pPr lvl="1"/>
            <a:r>
              <a:rPr lang="en-GB" dirty="0">
                <a:solidFill>
                  <a:srgbClr val="002060"/>
                </a:solidFill>
              </a:rPr>
              <a:t>Now able to run with 4 from 10 AHUs switched off;</a:t>
            </a:r>
          </a:p>
          <a:p>
            <a:r>
              <a:rPr lang="en-GB" dirty="0">
                <a:solidFill>
                  <a:srgbClr val="002060"/>
                </a:solidFill>
              </a:rPr>
              <a:t>Investigate the possibility to change the fixed speed motors of the AHUs to variable speed motors;</a:t>
            </a:r>
          </a:p>
          <a:p>
            <a:pPr lvl="1"/>
            <a:r>
              <a:rPr lang="en-GB" dirty="0">
                <a:solidFill>
                  <a:srgbClr val="002060"/>
                </a:solidFill>
              </a:rPr>
              <a:t>Allow better control of the flow rate to meet actual needs;</a:t>
            </a:r>
          </a:p>
          <a:p>
            <a:r>
              <a:rPr lang="en-GB" dirty="0">
                <a:solidFill>
                  <a:srgbClr val="002060"/>
                </a:solidFill>
              </a:rPr>
              <a:t>Introduction of water-cooled racks; first active and now passive;</a:t>
            </a:r>
          </a:p>
          <a:p>
            <a:r>
              <a:rPr lang="en-GB" dirty="0">
                <a:solidFill>
                  <a:srgbClr val="002060"/>
                </a:solidFill>
              </a:rPr>
              <a:t>Increasing power density per rack.</a:t>
            </a:r>
          </a:p>
          <a:p>
            <a:endParaRPr lang="fr-CH" dirty="0"/>
          </a:p>
        </p:txBody>
      </p:sp>
      <p:pic>
        <p:nvPicPr>
          <p:cNvPr id="25" name="Picture 24" descr="20131017_140038.jpeg">
            <a:extLst>
              <a:ext uri="{FF2B5EF4-FFF2-40B4-BE49-F238E27FC236}">
                <a16:creationId xmlns:a16="http://schemas.microsoft.com/office/drawing/2014/main" id="{17BC97D1-E146-B023-B650-30FA4CBDD7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312" t="696" b="12524"/>
          <a:stretch/>
        </p:blipFill>
        <p:spPr>
          <a:xfrm>
            <a:off x="8868435" y="593490"/>
            <a:ext cx="2952157" cy="1930257"/>
          </a:xfrm>
          <a:prstGeom prst="rect">
            <a:avLst/>
          </a:prstGeom>
        </p:spPr>
      </p:pic>
      <p:pic>
        <p:nvPicPr>
          <p:cNvPr id="26" name="Picture 25" descr="ColdCorridor3.jpeg">
            <a:extLst>
              <a:ext uri="{FF2B5EF4-FFF2-40B4-BE49-F238E27FC236}">
                <a16:creationId xmlns:a16="http://schemas.microsoft.com/office/drawing/2014/main" id="{1CA7DA5C-958B-FA18-2C99-458DC4F469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438" y="2536123"/>
            <a:ext cx="2570969" cy="1772799"/>
          </a:xfrm>
          <a:prstGeom prst="rect">
            <a:avLst/>
          </a:prstGeom>
        </p:spPr>
      </p:pic>
      <p:grpSp>
        <p:nvGrpSpPr>
          <p:cNvPr id="30" name="Group 29">
            <a:extLst>
              <a:ext uri="{FF2B5EF4-FFF2-40B4-BE49-F238E27FC236}">
                <a16:creationId xmlns:a16="http://schemas.microsoft.com/office/drawing/2014/main" id="{FFA6529A-EC2D-DCEC-AE94-6B0C0362AA5B}"/>
              </a:ext>
            </a:extLst>
          </p:cNvPr>
          <p:cNvGrpSpPr/>
          <p:nvPr/>
        </p:nvGrpSpPr>
        <p:grpSpPr>
          <a:xfrm>
            <a:off x="8875252" y="2268920"/>
            <a:ext cx="2952157" cy="2423160"/>
            <a:chOff x="8864200" y="1991751"/>
            <a:chExt cx="2707965" cy="2328789"/>
          </a:xfrm>
        </p:grpSpPr>
        <p:grpSp>
          <p:nvGrpSpPr>
            <p:cNvPr id="6" name="Group 41">
              <a:extLst>
                <a:ext uri="{FF2B5EF4-FFF2-40B4-BE49-F238E27FC236}">
                  <a16:creationId xmlns:a16="http://schemas.microsoft.com/office/drawing/2014/main" id="{9EA95199-4549-2DAA-C0EC-5C0FA36A3F0F}"/>
                </a:ext>
              </a:extLst>
            </p:cNvPr>
            <p:cNvGrpSpPr>
              <a:grpSpLocks/>
            </p:cNvGrpSpPr>
            <p:nvPr/>
          </p:nvGrpSpPr>
          <p:grpSpPr bwMode="auto">
            <a:xfrm>
              <a:off x="8864200" y="1991751"/>
              <a:ext cx="2707965" cy="2167499"/>
              <a:chOff x="179512" y="3573016"/>
              <a:chExt cx="4320480" cy="3157856"/>
            </a:xfrm>
          </p:grpSpPr>
          <p:grpSp>
            <p:nvGrpSpPr>
              <p:cNvPr id="7" name="Group 12">
                <a:extLst>
                  <a:ext uri="{FF2B5EF4-FFF2-40B4-BE49-F238E27FC236}">
                    <a16:creationId xmlns:a16="http://schemas.microsoft.com/office/drawing/2014/main" id="{32C33576-9EC8-ECBA-ACB9-ADDC18476890}"/>
                  </a:ext>
                </a:extLst>
              </p:cNvPr>
              <p:cNvGrpSpPr>
                <a:grpSpLocks/>
              </p:cNvGrpSpPr>
              <p:nvPr/>
            </p:nvGrpSpPr>
            <p:grpSpPr bwMode="auto">
              <a:xfrm>
                <a:off x="179512" y="3573016"/>
                <a:ext cx="4320480" cy="2880320"/>
                <a:chOff x="539552" y="1059582"/>
                <a:chExt cx="6278824" cy="2906452"/>
              </a:xfrm>
            </p:grpSpPr>
            <p:pic>
              <p:nvPicPr>
                <p:cNvPr id="9" name="Picture 15" descr="IR000395.JPG">
                  <a:extLst>
                    <a:ext uri="{FF2B5EF4-FFF2-40B4-BE49-F238E27FC236}">
                      <a16:creationId xmlns:a16="http://schemas.microsoft.com/office/drawing/2014/main" id="{76CFE5C4-7E42-B7F8-313D-7ED606D6EC38}"/>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9552" y="1419622"/>
                  <a:ext cx="6278824" cy="25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4C3C4133-001A-55C0-9389-6A4EF7AD1C32}"/>
                    </a:ext>
                  </a:extLst>
                </p:cNvPr>
                <p:cNvSpPr/>
                <p:nvPr/>
              </p:nvSpPr>
              <p:spPr>
                <a:xfrm>
                  <a:off x="1178506" y="1671606"/>
                  <a:ext cx="2412803" cy="125929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a:extLst>
                    <a:ext uri="{FF2B5EF4-FFF2-40B4-BE49-F238E27FC236}">
                      <a16:creationId xmlns:a16="http://schemas.microsoft.com/office/drawing/2014/main" id="{469D02B1-D607-52B8-F994-3BEE63810999}"/>
                    </a:ext>
                  </a:extLst>
                </p:cNvPr>
                <p:cNvSpPr/>
                <p:nvPr/>
              </p:nvSpPr>
              <p:spPr>
                <a:xfrm>
                  <a:off x="3591309" y="1671606"/>
                  <a:ext cx="2338989" cy="125929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ight Arrow 12">
                  <a:extLst>
                    <a:ext uri="{FF2B5EF4-FFF2-40B4-BE49-F238E27FC236}">
                      <a16:creationId xmlns:a16="http://schemas.microsoft.com/office/drawing/2014/main" id="{0A181966-953D-5DE4-0A04-2FF09BBF609D}"/>
                    </a:ext>
                  </a:extLst>
                </p:cNvPr>
                <p:cNvSpPr/>
                <p:nvPr/>
              </p:nvSpPr>
              <p:spPr>
                <a:xfrm rot="16200000">
                  <a:off x="2798235"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ectangle 12">
                  <a:extLst>
                    <a:ext uri="{FF2B5EF4-FFF2-40B4-BE49-F238E27FC236}">
                      <a16:creationId xmlns:a16="http://schemas.microsoft.com/office/drawing/2014/main" id="{4F5CFAF8-33CF-A6F3-24AE-B5500472F05A}"/>
                    </a:ext>
                  </a:extLst>
                </p:cNvPr>
                <p:cNvSpPr/>
                <p:nvPr/>
              </p:nvSpPr>
              <p:spPr>
                <a:xfrm>
                  <a:off x="2986955"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a:extLst>
                    <a:ext uri="{FF2B5EF4-FFF2-40B4-BE49-F238E27FC236}">
                      <a16:creationId xmlns:a16="http://schemas.microsoft.com/office/drawing/2014/main" id="{1FF0A8E4-0C72-1E74-0444-5EF7F9FC4370}"/>
                    </a:ext>
                  </a:extLst>
                </p:cNvPr>
                <p:cNvSpPr/>
                <p:nvPr/>
              </p:nvSpPr>
              <p:spPr>
                <a:xfrm>
                  <a:off x="2375681"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a:extLst>
                    <a:ext uri="{FF2B5EF4-FFF2-40B4-BE49-F238E27FC236}">
                      <a16:creationId xmlns:a16="http://schemas.microsoft.com/office/drawing/2014/main" id="{28F4D4AB-4B0C-DF81-6F68-8D34B751F545}"/>
                    </a:ext>
                  </a:extLst>
                </p:cNvPr>
                <p:cNvSpPr/>
                <p:nvPr/>
              </p:nvSpPr>
              <p:spPr>
                <a:xfrm>
                  <a:off x="1762100"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ight Arrow 16">
                  <a:extLst>
                    <a:ext uri="{FF2B5EF4-FFF2-40B4-BE49-F238E27FC236}">
                      <a16:creationId xmlns:a16="http://schemas.microsoft.com/office/drawing/2014/main" id="{7D304D04-475E-D678-ACA4-ED2F7FE2B242}"/>
                    </a:ext>
                  </a:extLst>
                </p:cNvPr>
                <p:cNvSpPr/>
                <p:nvPr/>
              </p:nvSpPr>
              <p:spPr>
                <a:xfrm rot="5400000">
                  <a:off x="1575687"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ight Arrow 17">
                  <a:extLst>
                    <a:ext uri="{FF2B5EF4-FFF2-40B4-BE49-F238E27FC236}">
                      <a16:creationId xmlns:a16="http://schemas.microsoft.com/office/drawing/2014/main" id="{1E1B486F-C2F9-CFE2-A447-5AE7D80BFD7E}"/>
                    </a:ext>
                  </a:extLst>
                </p:cNvPr>
                <p:cNvSpPr/>
                <p:nvPr/>
              </p:nvSpPr>
              <p:spPr>
                <a:xfrm rot="5400000">
                  <a:off x="2186961"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ight Arrow 18">
                  <a:extLst>
                    <a:ext uri="{FF2B5EF4-FFF2-40B4-BE49-F238E27FC236}">
                      <a16:creationId xmlns:a16="http://schemas.microsoft.com/office/drawing/2014/main" id="{3283189B-FF5C-F632-1CED-AE4DC628CAE6}"/>
                    </a:ext>
                  </a:extLst>
                </p:cNvPr>
                <p:cNvSpPr/>
                <p:nvPr/>
              </p:nvSpPr>
              <p:spPr>
                <a:xfrm rot="16200000">
                  <a:off x="3411816"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a:extLst>
                    <a:ext uri="{FF2B5EF4-FFF2-40B4-BE49-F238E27FC236}">
                      <a16:creationId xmlns:a16="http://schemas.microsoft.com/office/drawing/2014/main" id="{A8D7D0A4-42D3-1AB1-EFFB-6A3D11C2973F}"/>
                    </a:ext>
                  </a:extLst>
                </p:cNvPr>
                <p:cNvSpPr/>
                <p:nvPr/>
              </p:nvSpPr>
              <p:spPr>
                <a:xfrm>
                  <a:off x="4850764"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a:extLst>
                    <a:ext uri="{FF2B5EF4-FFF2-40B4-BE49-F238E27FC236}">
                      <a16:creationId xmlns:a16="http://schemas.microsoft.com/office/drawing/2014/main" id="{2D6C4436-55B5-50C6-58A4-8B5490857ABE}"/>
                    </a:ext>
                  </a:extLst>
                </p:cNvPr>
                <p:cNvSpPr/>
                <p:nvPr/>
              </p:nvSpPr>
              <p:spPr>
                <a:xfrm>
                  <a:off x="4239491"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a:extLst>
                    <a:ext uri="{FF2B5EF4-FFF2-40B4-BE49-F238E27FC236}">
                      <a16:creationId xmlns:a16="http://schemas.microsoft.com/office/drawing/2014/main" id="{C373BBA2-BE86-D1F7-80FD-CDECAEA4AFFA}"/>
                    </a:ext>
                  </a:extLst>
                </p:cNvPr>
                <p:cNvSpPr/>
                <p:nvPr/>
              </p:nvSpPr>
              <p:spPr>
                <a:xfrm>
                  <a:off x="3625910" y="2067339"/>
                  <a:ext cx="604354" cy="756219"/>
                </a:xfrm>
                <a:prstGeom prst="rect">
                  <a:avLst/>
                </a:prstGeom>
                <a:noFill/>
                <a:ln>
                  <a:solidFill>
                    <a:srgbClr val="000F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ight Arrow 22">
                  <a:extLst>
                    <a:ext uri="{FF2B5EF4-FFF2-40B4-BE49-F238E27FC236}">
                      <a16:creationId xmlns:a16="http://schemas.microsoft.com/office/drawing/2014/main" id="{61A75351-2616-930A-C4D0-E7317B412E8E}"/>
                    </a:ext>
                  </a:extLst>
                </p:cNvPr>
                <p:cNvSpPr/>
                <p:nvPr/>
              </p:nvSpPr>
              <p:spPr>
                <a:xfrm rot="5400000">
                  <a:off x="4708179"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ight Arrow 23">
                  <a:extLst>
                    <a:ext uri="{FF2B5EF4-FFF2-40B4-BE49-F238E27FC236}">
                      <a16:creationId xmlns:a16="http://schemas.microsoft.com/office/drawing/2014/main" id="{5A564334-49A6-B16E-5992-1C8930910117}"/>
                    </a:ext>
                  </a:extLst>
                </p:cNvPr>
                <p:cNvSpPr/>
                <p:nvPr/>
              </p:nvSpPr>
              <p:spPr>
                <a:xfrm rot="5400000">
                  <a:off x="4050770" y="1347490"/>
                  <a:ext cx="935660" cy="3598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ight Arrow 24">
                  <a:extLst>
                    <a:ext uri="{FF2B5EF4-FFF2-40B4-BE49-F238E27FC236}">
                      <a16:creationId xmlns:a16="http://schemas.microsoft.com/office/drawing/2014/main" id="{E2CE1432-7903-8A59-849C-26D05272F0FB}"/>
                    </a:ext>
                  </a:extLst>
                </p:cNvPr>
                <p:cNvSpPr/>
                <p:nvPr/>
              </p:nvSpPr>
              <p:spPr>
                <a:xfrm rot="10800000">
                  <a:off x="2246506" y="2355727"/>
                  <a:ext cx="934211" cy="14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Rectangle 14">
                <a:extLst>
                  <a:ext uri="{FF2B5EF4-FFF2-40B4-BE49-F238E27FC236}">
                    <a16:creationId xmlns:a16="http://schemas.microsoft.com/office/drawing/2014/main" id="{976B5E5F-687A-3439-A9EF-5EF841A16A66}"/>
                  </a:ext>
                </a:extLst>
              </p:cNvPr>
              <p:cNvSpPr>
                <a:spLocks noChangeArrowheads="1"/>
              </p:cNvSpPr>
              <p:nvPr/>
            </p:nvSpPr>
            <p:spPr bwMode="auto">
              <a:xfrm>
                <a:off x="1043608" y="6361481"/>
                <a:ext cx="1748916" cy="36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solidFill>
                      <a:srgbClr val="000F2E"/>
                    </a:solidFill>
                  </a:rPr>
                  <a:t>Thermal analysis</a:t>
                </a:r>
              </a:p>
            </p:txBody>
          </p:sp>
        </p:grpSp>
        <p:sp>
          <p:nvSpPr>
            <p:cNvPr id="29" name="Rectangle 28">
              <a:extLst>
                <a:ext uri="{FF2B5EF4-FFF2-40B4-BE49-F238E27FC236}">
                  <a16:creationId xmlns:a16="http://schemas.microsoft.com/office/drawing/2014/main" id="{F4BC2EBD-1E61-AEEC-0244-A4CE76EC7EA2}"/>
                </a:ext>
              </a:extLst>
            </p:cNvPr>
            <p:cNvSpPr/>
            <p:nvPr/>
          </p:nvSpPr>
          <p:spPr>
            <a:xfrm>
              <a:off x="9471660" y="3978912"/>
              <a:ext cx="1584960" cy="34162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grpSp>
      <p:pic>
        <p:nvPicPr>
          <p:cNvPr id="5" name="Picture 4">
            <a:extLst>
              <a:ext uri="{FF2B5EF4-FFF2-40B4-BE49-F238E27FC236}">
                <a16:creationId xmlns:a16="http://schemas.microsoft.com/office/drawing/2014/main" id="{30D206F0-5B2E-4669-47D7-3EB11FC1C7FE}"/>
              </a:ext>
            </a:extLst>
          </p:cNvPr>
          <p:cNvPicPr>
            <a:picLocks noChangeAspect="1"/>
          </p:cNvPicPr>
          <p:nvPr/>
        </p:nvPicPr>
        <p:blipFill>
          <a:blip r:embed="rId5"/>
          <a:stretch>
            <a:fillRect/>
          </a:stretch>
        </p:blipFill>
        <p:spPr>
          <a:xfrm>
            <a:off x="8894977" y="4308923"/>
            <a:ext cx="2940509" cy="2167666"/>
          </a:xfrm>
          <a:prstGeom prst="rect">
            <a:avLst/>
          </a:prstGeom>
        </p:spPr>
      </p:pic>
      <p:pic>
        <p:nvPicPr>
          <p:cNvPr id="32" name="Picture 31">
            <a:extLst>
              <a:ext uri="{FF2B5EF4-FFF2-40B4-BE49-F238E27FC236}">
                <a16:creationId xmlns:a16="http://schemas.microsoft.com/office/drawing/2014/main" id="{B93D0746-7406-EB76-9EC1-35D0D7FB0AC9}"/>
              </a:ext>
            </a:extLst>
          </p:cNvPr>
          <p:cNvPicPr>
            <a:picLocks noChangeAspect="1"/>
          </p:cNvPicPr>
          <p:nvPr/>
        </p:nvPicPr>
        <p:blipFill>
          <a:blip r:embed="rId6"/>
          <a:stretch>
            <a:fillRect/>
          </a:stretch>
        </p:blipFill>
        <p:spPr>
          <a:xfrm>
            <a:off x="6314365" y="596405"/>
            <a:ext cx="2580613" cy="1939718"/>
          </a:xfrm>
          <a:prstGeom prst="rect">
            <a:avLst/>
          </a:prstGeom>
        </p:spPr>
      </p:pic>
      <p:pic>
        <p:nvPicPr>
          <p:cNvPr id="36" name="Picture 35">
            <a:extLst>
              <a:ext uri="{FF2B5EF4-FFF2-40B4-BE49-F238E27FC236}">
                <a16:creationId xmlns:a16="http://schemas.microsoft.com/office/drawing/2014/main" id="{16599D65-85CA-E55D-4E62-0DF7BF790F3D}"/>
              </a:ext>
            </a:extLst>
          </p:cNvPr>
          <p:cNvPicPr>
            <a:picLocks noChangeAspect="1"/>
          </p:cNvPicPr>
          <p:nvPr/>
        </p:nvPicPr>
        <p:blipFill>
          <a:blip r:embed="rId7"/>
          <a:stretch>
            <a:fillRect/>
          </a:stretch>
        </p:blipFill>
        <p:spPr>
          <a:xfrm>
            <a:off x="6297439" y="4282799"/>
            <a:ext cx="2597538" cy="2193789"/>
          </a:xfrm>
          <a:prstGeom prst="rect">
            <a:avLst/>
          </a:prstGeom>
        </p:spPr>
      </p:pic>
      <p:pic>
        <p:nvPicPr>
          <p:cNvPr id="38" name="Picture 37">
            <a:extLst>
              <a:ext uri="{FF2B5EF4-FFF2-40B4-BE49-F238E27FC236}">
                <a16:creationId xmlns:a16="http://schemas.microsoft.com/office/drawing/2014/main" id="{22BB4CC1-B025-17A7-4C89-3CC01B396918}"/>
              </a:ext>
            </a:extLst>
          </p:cNvPr>
          <p:cNvPicPr>
            <a:picLocks noChangeAspect="1"/>
          </p:cNvPicPr>
          <p:nvPr/>
        </p:nvPicPr>
        <p:blipFill>
          <a:blip r:embed="rId8"/>
          <a:stretch>
            <a:fillRect/>
          </a:stretch>
        </p:blipFill>
        <p:spPr>
          <a:xfrm>
            <a:off x="7487844" y="4910272"/>
            <a:ext cx="1066953" cy="321655"/>
          </a:xfrm>
          <a:prstGeom prst="rect">
            <a:avLst/>
          </a:prstGeom>
        </p:spPr>
      </p:pic>
      <p:grpSp>
        <p:nvGrpSpPr>
          <p:cNvPr id="4" name="Group 3">
            <a:extLst>
              <a:ext uri="{FF2B5EF4-FFF2-40B4-BE49-F238E27FC236}">
                <a16:creationId xmlns:a16="http://schemas.microsoft.com/office/drawing/2014/main" id="{B40DBC91-3EBC-FB14-31B2-AA541993BEF5}"/>
              </a:ext>
            </a:extLst>
          </p:cNvPr>
          <p:cNvGrpSpPr/>
          <p:nvPr/>
        </p:nvGrpSpPr>
        <p:grpSpPr>
          <a:xfrm>
            <a:off x="0" y="-2130"/>
            <a:ext cx="12192000" cy="495299"/>
            <a:chOff x="851482" y="-2130"/>
            <a:chExt cx="11340517" cy="495299"/>
          </a:xfrm>
        </p:grpSpPr>
        <p:pic>
          <p:nvPicPr>
            <p:cNvPr id="27" name="Picture 26">
              <a:extLst>
                <a:ext uri="{FF2B5EF4-FFF2-40B4-BE49-F238E27FC236}">
                  <a16:creationId xmlns:a16="http://schemas.microsoft.com/office/drawing/2014/main" id="{72B0C885-5FB8-13FA-8192-411C2B063C25}"/>
                </a:ext>
              </a:extLst>
            </p:cNvPr>
            <p:cNvPicPr>
              <a:picLocks noChangeAspect="1"/>
            </p:cNvPicPr>
            <p:nvPr/>
          </p:nvPicPr>
          <p:blipFill>
            <a:blip r:embed="rId9"/>
            <a:stretch>
              <a:fillRect/>
            </a:stretch>
          </p:blipFill>
          <p:spPr>
            <a:xfrm>
              <a:off x="851482" y="-2130"/>
              <a:ext cx="11340517" cy="495299"/>
            </a:xfrm>
            <a:prstGeom prst="rect">
              <a:avLst/>
            </a:prstGeom>
          </p:spPr>
        </p:pic>
        <p:sp>
          <p:nvSpPr>
            <p:cNvPr id="28" name="Textfeld 3">
              <a:extLst>
                <a:ext uri="{FF2B5EF4-FFF2-40B4-BE49-F238E27FC236}">
                  <a16:creationId xmlns:a16="http://schemas.microsoft.com/office/drawing/2014/main" id="{9BBDACD9-9650-F19A-0607-8241D3A7A566}"/>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31" name="Textfeld 4">
              <a:extLst>
                <a:ext uri="{FF2B5EF4-FFF2-40B4-BE49-F238E27FC236}">
                  <a16:creationId xmlns:a16="http://schemas.microsoft.com/office/drawing/2014/main" id="{2C824EA1-938C-3398-4471-89F1D30BC1B6}"/>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33" name="Foliennummernplatzhalter 2">
            <a:extLst>
              <a:ext uri="{FF2B5EF4-FFF2-40B4-BE49-F238E27FC236}">
                <a16:creationId xmlns:a16="http://schemas.microsoft.com/office/drawing/2014/main" id="{77213693-BD7C-B91D-01C0-F30CB1591906}"/>
              </a:ext>
            </a:extLst>
          </p:cNvPr>
          <p:cNvSpPr txBox="1">
            <a:spLocks/>
          </p:cNvSpPr>
          <p:nvPr/>
        </p:nvSpPr>
        <p:spPr>
          <a:xfrm>
            <a:off x="10986531" y="212102"/>
            <a:ext cx="367269" cy="13983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13</a:t>
            </a:fld>
            <a:endParaRPr lang="de-AT" sz="1400" dirty="0">
              <a:solidFill>
                <a:schemeClr val="bg1"/>
              </a:solidFill>
            </a:endParaRPr>
          </a:p>
        </p:txBody>
      </p:sp>
      <p:sp>
        <p:nvSpPr>
          <p:cNvPr id="34" name="Textfeld 3">
            <a:extLst>
              <a:ext uri="{FF2B5EF4-FFF2-40B4-BE49-F238E27FC236}">
                <a16:creationId xmlns:a16="http://schemas.microsoft.com/office/drawing/2014/main" id="{491A18A4-29E0-DC0E-3CC9-047FDE5B74FF}"/>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2060593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672" y="475988"/>
            <a:ext cx="11475589" cy="1325563"/>
          </a:xfrm>
        </p:spPr>
        <p:txBody>
          <a:bodyPr/>
          <a:lstStyle/>
          <a:p>
            <a:r>
              <a:rPr lang="en-AU" b="1" dirty="0">
                <a:solidFill>
                  <a:schemeClr val="accent1">
                    <a:lumMod val="50000"/>
                  </a:schemeClr>
                </a:solidFill>
                <a:latin typeface="Arial" panose="020B0604020202020204" pitchFamily="34" charset="0"/>
                <a:cs typeface="Arial" panose="020B0604020202020204" pitchFamily="34" charset="0"/>
              </a:rPr>
              <a:t>Waste Heat Recovery (WHR)</a:t>
            </a:r>
          </a:p>
        </p:txBody>
      </p:sp>
      <p:sp>
        <p:nvSpPr>
          <p:cNvPr id="3" name="Content Placeholder 2"/>
          <p:cNvSpPr>
            <a:spLocks noGrp="1"/>
          </p:cNvSpPr>
          <p:nvPr>
            <p:ph idx="1"/>
          </p:nvPr>
        </p:nvSpPr>
        <p:spPr>
          <a:xfrm>
            <a:off x="241183" y="1758744"/>
            <a:ext cx="4517834" cy="4351338"/>
          </a:xfrm>
        </p:spPr>
        <p:txBody>
          <a:bodyPr>
            <a:normAutofit fontScale="55000" lnSpcReduction="20000"/>
          </a:bodyPr>
          <a:lstStyle/>
          <a:p>
            <a:r>
              <a:rPr lang="en-GB" dirty="0">
                <a:solidFill>
                  <a:schemeClr val="accent1">
                    <a:lumMod val="50000"/>
                  </a:schemeClr>
                </a:solidFill>
              </a:rPr>
              <a:t>Waste heat recovery reduces the water consumption, energy bill and CO</a:t>
            </a:r>
            <a:r>
              <a:rPr lang="en-GB" baseline="-25000" dirty="0">
                <a:solidFill>
                  <a:schemeClr val="accent1">
                    <a:lumMod val="50000"/>
                  </a:schemeClr>
                </a:solidFill>
              </a:rPr>
              <a:t>2</a:t>
            </a:r>
            <a:r>
              <a:rPr lang="en-GB" dirty="0">
                <a:solidFill>
                  <a:schemeClr val="accent1">
                    <a:lumMod val="50000"/>
                  </a:schemeClr>
                </a:solidFill>
              </a:rPr>
              <a:t> footprint;</a:t>
            </a:r>
          </a:p>
          <a:p>
            <a:r>
              <a:rPr lang="en-GB" dirty="0">
                <a:solidFill>
                  <a:schemeClr val="accent1">
                    <a:lumMod val="50000"/>
                  </a:schemeClr>
                </a:solidFill>
              </a:rPr>
              <a:t>Heat loss classification:</a:t>
            </a:r>
          </a:p>
          <a:p>
            <a:pPr lvl="1"/>
            <a:r>
              <a:rPr lang="en-GB" dirty="0">
                <a:solidFill>
                  <a:schemeClr val="accent1">
                    <a:lumMod val="50000"/>
                  </a:schemeClr>
                </a:solidFill>
              </a:rPr>
              <a:t>High temperature grade;</a:t>
            </a:r>
          </a:p>
          <a:p>
            <a:pPr lvl="2"/>
            <a:r>
              <a:rPr lang="en-GB" dirty="0">
                <a:solidFill>
                  <a:schemeClr val="accent1">
                    <a:lumMod val="50000"/>
                  </a:schemeClr>
                </a:solidFill>
              </a:rPr>
              <a:t>at temperatures greater than 400 °C;</a:t>
            </a:r>
          </a:p>
          <a:p>
            <a:pPr lvl="2"/>
            <a:r>
              <a:rPr lang="en-GB" dirty="0">
                <a:solidFill>
                  <a:schemeClr val="accent1">
                    <a:lumMod val="50000"/>
                  </a:schemeClr>
                </a:solidFill>
              </a:rPr>
              <a:t>From direct combustion processes;</a:t>
            </a:r>
          </a:p>
          <a:p>
            <a:pPr lvl="1"/>
            <a:r>
              <a:rPr lang="en-GB" dirty="0">
                <a:solidFill>
                  <a:schemeClr val="accent1">
                    <a:lumMod val="50000"/>
                  </a:schemeClr>
                </a:solidFill>
              </a:rPr>
              <a:t>Medium temperature grade;</a:t>
            </a:r>
          </a:p>
          <a:p>
            <a:pPr lvl="2"/>
            <a:r>
              <a:rPr lang="en-GB" dirty="0">
                <a:solidFill>
                  <a:schemeClr val="accent1">
                    <a:lumMod val="50000"/>
                  </a:schemeClr>
                </a:solidFill>
              </a:rPr>
              <a:t>At temperatures from 100 to 400 °C;</a:t>
            </a:r>
          </a:p>
          <a:p>
            <a:pPr lvl="2"/>
            <a:r>
              <a:rPr lang="en-GB" dirty="0">
                <a:solidFill>
                  <a:schemeClr val="accent1">
                    <a:lumMod val="50000"/>
                  </a:schemeClr>
                </a:solidFill>
              </a:rPr>
              <a:t>From the exhaust of combustion units;</a:t>
            </a:r>
          </a:p>
          <a:p>
            <a:pPr lvl="1"/>
            <a:r>
              <a:rPr lang="en-GB" dirty="0">
                <a:solidFill>
                  <a:schemeClr val="accent1">
                    <a:lumMod val="50000"/>
                  </a:schemeClr>
                </a:solidFill>
              </a:rPr>
              <a:t>Low temperature grades;</a:t>
            </a:r>
          </a:p>
          <a:p>
            <a:pPr lvl="2"/>
            <a:r>
              <a:rPr lang="en-GB" dirty="0">
                <a:solidFill>
                  <a:schemeClr val="accent1">
                    <a:lumMod val="50000"/>
                  </a:schemeClr>
                </a:solidFill>
              </a:rPr>
              <a:t>For temperatures less than 100 °C;</a:t>
            </a:r>
          </a:p>
          <a:p>
            <a:pPr lvl="2"/>
            <a:r>
              <a:rPr lang="en-GB" dirty="0">
                <a:solidFill>
                  <a:schemeClr val="accent1">
                    <a:lumMod val="50000"/>
                  </a:schemeClr>
                </a:solidFill>
              </a:rPr>
              <a:t>From cooling in various processes;</a:t>
            </a:r>
          </a:p>
          <a:p>
            <a:r>
              <a:rPr lang="en-GB" dirty="0">
                <a:solidFill>
                  <a:schemeClr val="accent1">
                    <a:lumMod val="50000"/>
                  </a:schemeClr>
                </a:solidFill>
              </a:rPr>
              <a:t>… but Heat Pumps can transfer heat from a heat source to a heat sink using a “small” amount of energy; </a:t>
            </a:r>
          </a:p>
          <a:p>
            <a:pPr lvl="1"/>
            <a:r>
              <a:rPr lang="en-GB" dirty="0">
                <a:solidFill>
                  <a:schemeClr val="accent1">
                    <a:lumMod val="50000"/>
                  </a:schemeClr>
                </a:solidFill>
              </a:rPr>
              <a:t>Heat pumps are good for low-temperature WHR, as they give the capability to upgrade waste heat to a higher temperature.</a:t>
            </a:r>
          </a:p>
          <a:p>
            <a:pPr lvl="1"/>
            <a:endParaRPr lang="en-GB" dirty="0">
              <a:solidFill>
                <a:schemeClr val="accent1">
                  <a:lumMod val="50000"/>
                </a:schemeClr>
              </a:solidFill>
            </a:endParaRPr>
          </a:p>
          <a:p>
            <a:r>
              <a:rPr lang="en-GB" dirty="0">
                <a:solidFill>
                  <a:schemeClr val="accent1">
                    <a:lumMod val="50000"/>
                  </a:schemeClr>
                </a:solidFill>
              </a:rPr>
              <a:t> In the example:</a:t>
            </a:r>
            <a:endParaRPr lang="en-GB" sz="2300" i="1" dirty="0">
              <a:solidFill>
                <a:schemeClr val="accent1">
                  <a:lumMod val="50000"/>
                </a:schemeClr>
              </a:solidFill>
              <a:latin typeface="Cambria Math" panose="02040503050406030204" pitchFamily="18" charset="0"/>
            </a:endParaRPr>
          </a:p>
        </p:txBody>
      </p:sp>
      <p:sp>
        <p:nvSpPr>
          <p:cNvPr id="20" name="TextBox 19"/>
          <p:cNvSpPr txBox="1"/>
          <p:nvPr/>
        </p:nvSpPr>
        <p:spPr>
          <a:xfrm>
            <a:off x="8903855" y="5772727"/>
            <a:ext cx="184731" cy="369332"/>
          </a:xfrm>
          <a:prstGeom prst="rect">
            <a:avLst/>
          </a:prstGeom>
          <a:noFill/>
        </p:spPr>
        <p:txBody>
          <a:bodyPr wrap="none" rtlCol="0">
            <a:spAutoFit/>
          </a:bodyPr>
          <a:lstStyle/>
          <a:p>
            <a:endParaRPr lang="fr-CH" dirty="0"/>
          </a:p>
        </p:txBody>
      </p:sp>
      <mc:AlternateContent xmlns:mc="http://schemas.openxmlformats.org/markup-compatibility/2006" xmlns:a14="http://schemas.microsoft.com/office/drawing/2010/main">
        <mc:Choice Requires="a14">
          <p:sp>
            <p:nvSpPr>
              <p:cNvPr id="21" name="Rectangle 20"/>
              <p:cNvSpPr/>
              <p:nvPr/>
            </p:nvSpPr>
            <p:spPr>
              <a:xfrm>
                <a:off x="3138721" y="5329974"/>
                <a:ext cx="2288832" cy="6580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CH" i="1" smtClean="0">
                              <a:solidFill>
                                <a:schemeClr val="accent1">
                                  <a:lumMod val="50000"/>
                                </a:schemeClr>
                              </a:solidFill>
                              <a:latin typeface="Cambria Math" panose="02040503050406030204" pitchFamily="18" charset="0"/>
                            </a:rPr>
                          </m:ctrlPr>
                        </m:sSubPr>
                        <m:e>
                          <m:r>
                            <a:rPr lang="fr-CH" i="1" smtClean="0">
                              <a:solidFill>
                                <a:schemeClr val="accent1">
                                  <a:lumMod val="50000"/>
                                </a:schemeClr>
                              </a:solidFill>
                              <a:latin typeface="Cambria Math" panose="02040503050406030204" pitchFamily="18" charset="0"/>
                            </a:rPr>
                            <m:t>𝐶𝑂𝑃</m:t>
                          </m:r>
                        </m:e>
                        <m:sub>
                          <m:r>
                            <a:rPr lang="fr-CH" i="1">
                              <a:solidFill>
                                <a:schemeClr val="accent1">
                                  <a:lumMod val="50000"/>
                                </a:schemeClr>
                              </a:solidFill>
                              <a:latin typeface="Cambria Math" panose="02040503050406030204" pitchFamily="18" charset="0"/>
                            </a:rPr>
                            <m:t>𝑐𝑎𝑟𝑛𝑜𝑡</m:t>
                          </m:r>
                        </m:sub>
                      </m:sSub>
                      <m:r>
                        <a:rPr lang="fr-CH" i="0">
                          <a:solidFill>
                            <a:schemeClr val="accent1">
                              <a:lumMod val="50000"/>
                            </a:schemeClr>
                          </a:solidFill>
                          <a:latin typeface="Cambria Math" panose="02040503050406030204" pitchFamily="18" charset="0"/>
                        </a:rPr>
                        <m:t>=</m:t>
                      </m:r>
                      <m:f>
                        <m:fPr>
                          <m:ctrlPr>
                            <a:rPr lang="fr-CH" i="1">
                              <a:solidFill>
                                <a:schemeClr val="accent1">
                                  <a:lumMod val="50000"/>
                                </a:schemeClr>
                              </a:solidFill>
                              <a:latin typeface="Cambria Math" panose="02040503050406030204" pitchFamily="18" charset="0"/>
                            </a:rPr>
                          </m:ctrlPr>
                        </m:fPr>
                        <m:num>
                          <m:sSub>
                            <m:sSubPr>
                              <m:ctrlPr>
                                <a:rPr lang="fr-CH" i="1">
                                  <a:solidFill>
                                    <a:schemeClr val="accent1">
                                      <a:lumMod val="50000"/>
                                    </a:schemeClr>
                                  </a:solidFill>
                                  <a:latin typeface="Cambria Math" panose="02040503050406030204" pitchFamily="18" charset="0"/>
                                </a:rPr>
                              </m:ctrlPr>
                            </m:sSubPr>
                            <m:e>
                              <m:r>
                                <a:rPr lang="fr-CH" i="1">
                                  <a:solidFill>
                                    <a:schemeClr val="accent1">
                                      <a:lumMod val="50000"/>
                                    </a:schemeClr>
                                  </a:solidFill>
                                  <a:latin typeface="Cambria Math" panose="02040503050406030204" pitchFamily="18" charset="0"/>
                                </a:rPr>
                                <m:t>𝑇</m:t>
                              </m:r>
                            </m:e>
                            <m:sub>
                              <m:r>
                                <a:rPr lang="fr-CH" i="1">
                                  <a:solidFill>
                                    <a:schemeClr val="accent1">
                                      <a:lumMod val="50000"/>
                                    </a:schemeClr>
                                  </a:solidFill>
                                  <a:latin typeface="Cambria Math" panose="02040503050406030204" pitchFamily="18" charset="0"/>
                                </a:rPr>
                                <m:t>𝐻</m:t>
                              </m:r>
                            </m:sub>
                          </m:sSub>
                        </m:num>
                        <m:den>
                          <m:sSub>
                            <m:sSubPr>
                              <m:ctrlPr>
                                <a:rPr lang="fr-CH" i="1">
                                  <a:solidFill>
                                    <a:schemeClr val="accent1">
                                      <a:lumMod val="50000"/>
                                    </a:schemeClr>
                                  </a:solidFill>
                                  <a:latin typeface="Cambria Math" panose="02040503050406030204" pitchFamily="18" charset="0"/>
                                </a:rPr>
                              </m:ctrlPr>
                            </m:sSubPr>
                            <m:e>
                              <m:r>
                                <a:rPr lang="fr-CH" i="1">
                                  <a:solidFill>
                                    <a:schemeClr val="accent1">
                                      <a:lumMod val="50000"/>
                                    </a:schemeClr>
                                  </a:solidFill>
                                  <a:latin typeface="Cambria Math" panose="02040503050406030204" pitchFamily="18" charset="0"/>
                                </a:rPr>
                                <m:t>𝑇</m:t>
                              </m:r>
                            </m:e>
                            <m:sub>
                              <m:r>
                                <a:rPr lang="fr-CH" i="1">
                                  <a:solidFill>
                                    <a:schemeClr val="accent1">
                                      <a:lumMod val="50000"/>
                                    </a:schemeClr>
                                  </a:solidFill>
                                  <a:latin typeface="Cambria Math" panose="02040503050406030204" pitchFamily="18" charset="0"/>
                                </a:rPr>
                                <m:t>𝐻</m:t>
                              </m:r>
                            </m:sub>
                          </m:sSub>
                          <m:r>
                            <a:rPr lang="fr-CH" i="0">
                              <a:solidFill>
                                <a:schemeClr val="accent1">
                                  <a:lumMod val="50000"/>
                                </a:schemeClr>
                              </a:solidFill>
                              <a:latin typeface="Cambria Math" panose="02040503050406030204" pitchFamily="18" charset="0"/>
                            </a:rPr>
                            <m:t>−</m:t>
                          </m:r>
                          <m:sSub>
                            <m:sSubPr>
                              <m:ctrlPr>
                                <a:rPr lang="fr-CH" i="1">
                                  <a:solidFill>
                                    <a:schemeClr val="accent1">
                                      <a:lumMod val="50000"/>
                                    </a:schemeClr>
                                  </a:solidFill>
                                  <a:latin typeface="Cambria Math" panose="02040503050406030204" pitchFamily="18" charset="0"/>
                                </a:rPr>
                              </m:ctrlPr>
                            </m:sSubPr>
                            <m:e>
                              <m:r>
                                <a:rPr lang="fr-CH" i="1">
                                  <a:solidFill>
                                    <a:schemeClr val="accent1">
                                      <a:lumMod val="50000"/>
                                    </a:schemeClr>
                                  </a:solidFill>
                                  <a:latin typeface="Cambria Math" panose="02040503050406030204" pitchFamily="18" charset="0"/>
                                </a:rPr>
                                <m:t>𝑇</m:t>
                              </m:r>
                            </m:e>
                            <m:sub>
                              <m:r>
                                <a:rPr lang="fr-CH" i="1">
                                  <a:solidFill>
                                    <a:schemeClr val="accent1">
                                      <a:lumMod val="50000"/>
                                    </a:schemeClr>
                                  </a:solidFill>
                                  <a:latin typeface="Cambria Math" panose="02040503050406030204" pitchFamily="18" charset="0"/>
                                </a:rPr>
                                <m:t>𝐶</m:t>
                              </m:r>
                            </m:sub>
                          </m:sSub>
                        </m:den>
                      </m:f>
                    </m:oMath>
                  </m:oMathPara>
                </a14:m>
                <a:endParaRPr lang="fr-CH" dirty="0">
                  <a:solidFill>
                    <a:schemeClr val="accent1">
                      <a:lumMod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3138721" y="5329974"/>
                <a:ext cx="2288832" cy="658001"/>
              </a:xfrm>
              <a:prstGeom prst="rect">
                <a:avLst/>
              </a:prstGeom>
              <a:blipFill>
                <a:blip r:embed="rId2"/>
                <a:stretch>
                  <a:fillRect/>
                </a:stretch>
              </a:blipFill>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7602441" y="5474308"/>
                <a:ext cx="217412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CH" i="1" smtClean="0">
                              <a:solidFill>
                                <a:schemeClr val="accent1">
                                  <a:lumMod val="50000"/>
                                </a:schemeClr>
                              </a:solidFill>
                              <a:latin typeface="Cambria Math" panose="02040503050406030204" pitchFamily="18" charset="0"/>
                            </a:rPr>
                          </m:ctrlPr>
                        </m:sSubPr>
                        <m:e>
                          <m:r>
                            <a:rPr lang="fr-CH" i="1">
                              <a:solidFill>
                                <a:schemeClr val="accent1">
                                  <a:lumMod val="50000"/>
                                </a:schemeClr>
                              </a:solidFill>
                              <a:latin typeface="Cambria Math" panose="02040503050406030204" pitchFamily="18" charset="0"/>
                            </a:rPr>
                            <m:t>𝐶𝑂𝑃</m:t>
                          </m:r>
                        </m:e>
                        <m:sub>
                          <m:r>
                            <a:rPr lang="fr-CH" b="0" i="1" smtClean="0">
                              <a:solidFill>
                                <a:schemeClr val="accent1">
                                  <a:lumMod val="50000"/>
                                </a:schemeClr>
                              </a:solidFill>
                              <a:latin typeface="Cambria Math" panose="02040503050406030204" pitchFamily="18" charset="0"/>
                            </a:rPr>
                            <m:t>𝑅𝑒𝑎𝑙</m:t>
                          </m:r>
                        </m:sub>
                      </m:sSub>
                      <m:r>
                        <a:rPr lang="fr-CH" b="0" i="0" smtClean="0">
                          <a:solidFill>
                            <a:schemeClr val="accent1">
                              <a:lumMod val="50000"/>
                            </a:schemeClr>
                          </a:solidFill>
                          <a:latin typeface="Cambria Math" panose="02040503050406030204" pitchFamily="18" charset="0"/>
                        </a:rPr>
                        <m:t> </m:t>
                      </m:r>
                      <m:r>
                        <m:rPr>
                          <m:sty m:val="p"/>
                        </m:rPr>
                        <a:rPr lang="fr-CH" b="0" i="0" smtClean="0">
                          <a:solidFill>
                            <a:schemeClr val="accent1">
                              <a:lumMod val="50000"/>
                            </a:schemeClr>
                          </a:solidFill>
                          <a:latin typeface="Cambria Math" panose="02040503050406030204" pitchFamily="18" charset="0"/>
                        </a:rPr>
                        <m:t>from</m:t>
                      </m:r>
                      <m:r>
                        <a:rPr lang="fr-CH" b="0" i="0" smtClean="0">
                          <a:solidFill>
                            <a:schemeClr val="accent1">
                              <a:lumMod val="50000"/>
                            </a:schemeClr>
                          </a:solidFill>
                          <a:latin typeface="Cambria Math" panose="02040503050406030204" pitchFamily="18" charset="0"/>
                        </a:rPr>
                        <m:t> 3 </m:t>
                      </m:r>
                      <m:r>
                        <m:rPr>
                          <m:sty m:val="p"/>
                        </m:rPr>
                        <a:rPr lang="fr-CH" b="0" i="0" smtClean="0">
                          <a:solidFill>
                            <a:schemeClr val="accent1">
                              <a:lumMod val="50000"/>
                            </a:schemeClr>
                          </a:solidFill>
                          <a:latin typeface="Cambria Math" panose="02040503050406030204" pitchFamily="18" charset="0"/>
                        </a:rPr>
                        <m:t>to</m:t>
                      </m:r>
                      <m:r>
                        <a:rPr lang="fr-CH" b="0" i="0" smtClean="0">
                          <a:solidFill>
                            <a:schemeClr val="accent1">
                              <a:lumMod val="50000"/>
                            </a:schemeClr>
                          </a:solidFill>
                          <a:latin typeface="Cambria Math" panose="02040503050406030204" pitchFamily="18" charset="0"/>
                        </a:rPr>
                        <m:t> 4</m:t>
                      </m:r>
                    </m:oMath>
                  </m:oMathPara>
                </a14:m>
                <a:endParaRPr lang="fr-CH" dirty="0">
                  <a:solidFill>
                    <a:schemeClr val="accent1">
                      <a:lumMod val="50000"/>
                    </a:schemeClr>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7602441" y="5474308"/>
                <a:ext cx="2174121" cy="369332"/>
              </a:xfrm>
              <a:prstGeom prst="rect">
                <a:avLst/>
              </a:prstGeom>
              <a:blipFill>
                <a:blip r:embed="rId3"/>
                <a:stretch>
                  <a:fillRect/>
                </a:stretch>
              </a:blipFill>
            </p:spPr>
            <p:txBody>
              <a:bodyPr/>
              <a:lstStyle/>
              <a:p>
                <a:r>
                  <a:rPr lang="fr-CH">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5610698" y="5474308"/>
                <a:ext cx="1579728" cy="369332"/>
              </a:xfrm>
              <a:prstGeom prst="rect">
                <a:avLst/>
              </a:prstGeom>
            </p:spPr>
            <p:txBody>
              <a:bodyPr wrap="none">
                <a:spAutoFit/>
              </a:bodyPr>
              <a:lstStyle/>
              <a:p>
                <a14:m>
                  <m:oMath xmlns:m="http://schemas.openxmlformats.org/officeDocument/2006/math">
                    <m:sSub>
                      <m:sSubPr>
                        <m:ctrlPr>
                          <a:rPr lang="fr-CH" i="1" smtClean="0">
                            <a:solidFill>
                              <a:schemeClr val="accent1">
                                <a:lumMod val="50000"/>
                              </a:schemeClr>
                            </a:solidFill>
                            <a:latin typeface="Cambria Math" panose="02040503050406030204" pitchFamily="18" charset="0"/>
                          </a:rPr>
                        </m:ctrlPr>
                      </m:sSubPr>
                      <m:e>
                        <m:r>
                          <a:rPr lang="fr-CH" i="1">
                            <a:solidFill>
                              <a:schemeClr val="accent1">
                                <a:lumMod val="50000"/>
                              </a:schemeClr>
                            </a:solidFill>
                            <a:latin typeface="Cambria Math" panose="02040503050406030204" pitchFamily="18" charset="0"/>
                          </a:rPr>
                          <m:t>𝐶𝑂𝑃</m:t>
                        </m:r>
                      </m:e>
                      <m:sub>
                        <m:r>
                          <a:rPr lang="fr-CH" i="1">
                            <a:solidFill>
                              <a:schemeClr val="accent1">
                                <a:lumMod val="50000"/>
                              </a:schemeClr>
                            </a:solidFill>
                            <a:latin typeface="Cambria Math" panose="02040503050406030204" pitchFamily="18" charset="0"/>
                          </a:rPr>
                          <m:t>𝑐𝑎𝑟𝑛𝑜𝑡</m:t>
                        </m:r>
                      </m:sub>
                    </m:sSub>
                    <m:r>
                      <a:rPr lang="fr-CH">
                        <a:solidFill>
                          <a:schemeClr val="accent1">
                            <a:lumMod val="50000"/>
                          </a:schemeClr>
                        </a:solidFill>
                        <a:latin typeface="Cambria Math" panose="02040503050406030204" pitchFamily="18" charset="0"/>
                      </a:rPr>
                      <m:t>=</m:t>
                    </m:r>
                  </m:oMath>
                </a14:m>
                <a:r>
                  <a:rPr lang="fr-CH" dirty="0">
                    <a:solidFill>
                      <a:schemeClr val="accent1">
                        <a:lumMod val="50000"/>
                      </a:schemeClr>
                    </a:solidFill>
                  </a:rPr>
                  <a:t> 7</a:t>
                </a:r>
              </a:p>
            </p:txBody>
          </p:sp>
        </mc:Choice>
        <mc:Fallback xmlns="">
          <p:sp>
            <p:nvSpPr>
              <p:cNvPr id="24" name="Rectangle 23"/>
              <p:cNvSpPr>
                <a:spLocks noRot="1" noChangeAspect="1" noMove="1" noResize="1" noEditPoints="1" noAdjustHandles="1" noChangeArrowheads="1" noChangeShapeType="1" noTextEdit="1"/>
              </p:cNvSpPr>
              <p:nvPr/>
            </p:nvSpPr>
            <p:spPr>
              <a:xfrm>
                <a:off x="5610698" y="5474308"/>
                <a:ext cx="1579728" cy="369332"/>
              </a:xfrm>
              <a:prstGeom prst="rect">
                <a:avLst/>
              </a:prstGeom>
              <a:blipFill>
                <a:blip r:embed="rId4"/>
                <a:stretch>
                  <a:fillRect t="-8197" r="-2308" b="-24590"/>
                </a:stretch>
              </a:blipFill>
            </p:spPr>
            <p:txBody>
              <a:bodyPr/>
              <a:lstStyle/>
              <a:p>
                <a:r>
                  <a:rPr lang="fr-CH">
                    <a:noFill/>
                  </a:rPr>
                  <a:t> </a:t>
                </a:r>
              </a:p>
            </p:txBody>
          </p:sp>
        </mc:Fallback>
      </mc:AlternateContent>
      <p:pic>
        <p:nvPicPr>
          <p:cNvPr id="25" name="Picture 24"/>
          <p:cNvPicPr>
            <a:picLocks noChangeAspect="1"/>
          </p:cNvPicPr>
          <p:nvPr/>
        </p:nvPicPr>
        <p:blipFill>
          <a:blip r:embed="rId5"/>
          <a:stretch>
            <a:fillRect/>
          </a:stretch>
        </p:blipFill>
        <p:spPr>
          <a:xfrm>
            <a:off x="4867562" y="1758744"/>
            <a:ext cx="6659416" cy="3638111"/>
          </a:xfrm>
          <a:prstGeom prst="rect">
            <a:avLst/>
          </a:prstGeom>
        </p:spPr>
      </p:pic>
      <p:sp>
        <p:nvSpPr>
          <p:cNvPr id="4" name="Rectangle 3"/>
          <p:cNvSpPr/>
          <p:nvPr/>
        </p:nvSpPr>
        <p:spPr>
          <a:xfrm>
            <a:off x="282296" y="3524332"/>
            <a:ext cx="4276983" cy="655782"/>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 name="TextBox 4"/>
          <p:cNvSpPr txBox="1"/>
          <p:nvPr/>
        </p:nvSpPr>
        <p:spPr>
          <a:xfrm>
            <a:off x="238831" y="3852223"/>
            <a:ext cx="694421" cy="369332"/>
          </a:xfrm>
          <a:prstGeom prst="rect">
            <a:avLst/>
          </a:prstGeom>
          <a:noFill/>
        </p:spPr>
        <p:txBody>
          <a:bodyPr wrap="none" rtlCol="0">
            <a:spAutoFit/>
          </a:bodyPr>
          <a:lstStyle/>
          <a:p>
            <a:r>
              <a:rPr lang="fr-CH" dirty="0"/>
              <a:t>CERN</a:t>
            </a:r>
          </a:p>
        </p:txBody>
      </p:sp>
      <p:grpSp>
        <p:nvGrpSpPr>
          <p:cNvPr id="6" name="Group 5">
            <a:extLst>
              <a:ext uri="{FF2B5EF4-FFF2-40B4-BE49-F238E27FC236}">
                <a16:creationId xmlns:a16="http://schemas.microsoft.com/office/drawing/2014/main" id="{E136FBCF-A2B1-9A02-6637-F59799C446A3}"/>
              </a:ext>
            </a:extLst>
          </p:cNvPr>
          <p:cNvGrpSpPr/>
          <p:nvPr/>
        </p:nvGrpSpPr>
        <p:grpSpPr>
          <a:xfrm>
            <a:off x="0" y="-2130"/>
            <a:ext cx="12192000" cy="495299"/>
            <a:chOff x="851482" y="-2130"/>
            <a:chExt cx="11340517" cy="495299"/>
          </a:xfrm>
        </p:grpSpPr>
        <p:pic>
          <p:nvPicPr>
            <p:cNvPr id="7" name="Picture 6">
              <a:extLst>
                <a:ext uri="{FF2B5EF4-FFF2-40B4-BE49-F238E27FC236}">
                  <a16:creationId xmlns:a16="http://schemas.microsoft.com/office/drawing/2014/main" id="{CC5A0233-70BB-25C9-4ACA-F6D00A62CD52}"/>
                </a:ext>
              </a:extLst>
            </p:cNvPr>
            <p:cNvPicPr>
              <a:picLocks noChangeAspect="1"/>
            </p:cNvPicPr>
            <p:nvPr/>
          </p:nvPicPr>
          <p:blipFill>
            <a:blip r:embed="rId6"/>
            <a:stretch>
              <a:fillRect/>
            </a:stretch>
          </p:blipFill>
          <p:spPr>
            <a:xfrm>
              <a:off x="851482" y="-2130"/>
              <a:ext cx="11340517" cy="495299"/>
            </a:xfrm>
            <a:prstGeom prst="rect">
              <a:avLst/>
            </a:prstGeom>
          </p:spPr>
        </p:pic>
        <p:sp>
          <p:nvSpPr>
            <p:cNvPr id="8" name="Textfeld 3">
              <a:extLst>
                <a:ext uri="{FF2B5EF4-FFF2-40B4-BE49-F238E27FC236}">
                  <a16:creationId xmlns:a16="http://schemas.microsoft.com/office/drawing/2014/main" id="{8FA6E59C-9260-D4FB-5224-8346996E92BC}"/>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9" name="Textfeld 4">
              <a:extLst>
                <a:ext uri="{FF2B5EF4-FFF2-40B4-BE49-F238E27FC236}">
                  <a16:creationId xmlns:a16="http://schemas.microsoft.com/office/drawing/2014/main" id="{F8A4E6CB-0B95-330B-6972-54A3BD4969C2}"/>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0" name="Foliennummernplatzhalter 2">
            <a:extLst>
              <a:ext uri="{FF2B5EF4-FFF2-40B4-BE49-F238E27FC236}">
                <a16:creationId xmlns:a16="http://schemas.microsoft.com/office/drawing/2014/main" id="{1274B7C9-BFBB-C84F-5975-5D76363128AF}"/>
              </a:ext>
            </a:extLst>
          </p:cNvPr>
          <p:cNvSpPr txBox="1">
            <a:spLocks/>
          </p:cNvSpPr>
          <p:nvPr/>
        </p:nvSpPr>
        <p:spPr>
          <a:xfrm>
            <a:off x="10986531" y="212101"/>
            <a:ext cx="367269" cy="190157"/>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14</a:t>
            </a:fld>
            <a:endParaRPr lang="de-AT" sz="1400" dirty="0">
              <a:solidFill>
                <a:schemeClr val="bg1"/>
              </a:solidFill>
            </a:endParaRPr>
          </a:p>
        </p:txBody>
      </p:sp>
      <p:sp>
        <p:nvSpPr>
          <p:cNvPr id="11" name="Textfeld 3">
            <a:extLst>
              <a:ext uri="{FF2B5EF4-FFF2-40B4-BE49-F238E27FC236}">
                <a16:creationId xmlns:a16="http://schemas.microsoft.com/office/drawing/2014/main" id="{BED9A5B7-BFDA-E513-B80A-10DAED866BB2}"/>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15209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fade">
                                      <p:cBhvr>
                                        <p:cTn id="45" dur="500"/>
                                        <p:tgtEl>
                                          <p:spTgt spid="3">
                                            <p:txEl>
                                              <p:pRg st="12" end="1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500"/>
                                        <p:tgtEl>
                                          <p:spTgt spid="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500"/>
                                        <p:tgtEl>
                                          <p:spTgt spid="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
                                            <p:txEl>
                                              <p:pRg st="14" end="14"/>
                                            </p:txEl>
                                          </p:spTgt>
                                        </p:tgtEl>
                                        <p:attrNameLst>
                                          <p:attrName>style.visibility</p:attrName>
                                        </p:attrNameLst>
                                      </p:cBhvr>
                                      <p:to>
                                        <p:strVal val="visible"/>
                                      </p:to>
                                    </p:set>
                                    <p:animEffect transition="in" filter="fade">
                                      <p:cBhvr>
                                        <p:cTn id="58" dur="500"/>
                                        <p:tgtEl>
                                          <p:spTgt spid="3">
                                            <p:txEl>
                                              <p:pRg st="14" end="14"/>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par>
                                <p:cTn id="68" presetID="10" presetClass="entr" presetSubtype="0"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p:bldP spid="23" grpId="0"/>
      <p:bldP spid="24" grpId="0"/>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5BC4A-7ADE-DD48-3AB1-9AE3709173A0}"/>
              </a:ext>
            </a:extLst>
          </p:cNvPr>
          <p:cNvSpPr txBox="1">
            <a:spLocks/>
          </p:cNvSpPr>
          <p:nvPr/>
        </p:nvSpPr>
        <p:spPr>
          <a:xfrm>
            <a:off x="279247" y="630066"/>
            <a:ext cx="11475589"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b="1" dirty="0">
                <a:solidFill>
                  <a:schemeClr val="accent1">
                    <a:lumMod val="50000"/>
                  </a:schemeClr>
                </a:solidFill>
                <a:latin typeface="Arial" panose="020B0604020202020204" pitchFamily="34" charset="0"/>
                <a:cs typeface="Arial" panose="020B0604020202020204" pitchFamily="34" charset="0"/>
              </a:rPr>
              <a:t>Waste Heat Recovery (LWHR) Challenges</a:t>
            </a:r>
          </a:p>
        </p:txBody>
      </p:sp>
      <p:sp>
        <p:nvSpPr>
          <p:cNvPr id="3" name="Content Placeholder 2">
            <a:extLst>
              <a:ext uri="{FF2B5EF4-FFF2-40B4-BE49-F238E27FC236}">
                <a16:creationId xmlns:a16="http://schemas.microsoft.com/office/drawing/2014/main" id="{BDDD381C-86B2-F606-E933-BC6411F1A6F3}"/>
              </a:ext>
            </a:extLst>
          </p:cNvPr>
          <p:cNvSpPr txBox="1">
            <a:spLocks/>
          </p:cNvSpPr>
          <p:nvPr/>
        </p:nvSpPr>
        <p:spPr>
          <a:xfrm>
            <a:off x="739700" y="1650822"/>
            <a:ext cx="5517233" cy="449123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“Is it worth the effort ? Savings?" </a:t>
            </a:r>
          </a:p>
          <a:p>
            <a:pPr lvl="1"/>
            <a:r>
              <a:rPr lang="en-GB" sz="1400" dirty="0"/>
              <a:t>Energy cost </a:t>
            </a:r>
            <a:r>
              <a:rPr lang="en-GB" sz="1400" dirty="0">
                <a:solidFill>
                  <a:srgbClr val="00B0F0"/>
                </a:solidFill>
              </a:rPr>
              <a:t>savings</a:t>
            </a:r>
            <a:r>
              <a:rPr lang="en-GB" sz="1400" dirty="0"/>
              <a:t> </a:t>
            </a:r>
            <a:r>
              <a:rPr lang="en-GB" sz="1400" dirty="0">
                <a:solidFill>
                  <a:srgbClr val="00B0F0"/>
                </a:solidFill>
              </a:rPr>
              <a:t>outweigh</a:t>
            </a:r>
            <a:r>
              <a:rPr lang="en-GB" sz="1400" dirty="0"/>
              <a:t> the installed </a:t>
            </a:r>
            <a:r>
              <a:rPr lang="en-GB" sz="1400" dirty="0">
                <a:solidFill>
                  <a:srgbClr val="00B0F0"/>
                </a:solidFill>
              </a:rPr>
              <a:t>cost</a:t>
            </a:r>
            <a:r>
              <a:rPr lang="en-GB" sz="1400" dirty="0"/>
              <a:t> of the proposed waste heat recovery project plus the operation? </a:t>
            </a:r>
          </a:p>
          <a:p>
            <a:pPr lvl="1"/>
            <a:r>
              <a:rPr lang="en-GB" sz="1400" dirty="0"/>
              <a:t>Payback period is longer than two or three years ?</a:t>
            </a:r>
          </a:p>
          <a:p>
            <a:pPr lvl="1"/>
            <a:r>
              <a:rPr lang="en-GB" sz="1400" dirty="0"/>
              <a:t>Quantify </a:t>
            </a:r>
            <a:r>
              <a:rPr lang="en-GB" sz="1400" dirty="0">
                <a:solidFill>
                  <a:srgbClr val="00B0F0"/>
                </a:solidFill>
              </a:rPr>
              <a:t>environmental and social aspects</a:t>
            </a:r>
            <a:r>
              <a:rPr lang="en-GB" sz="1400" dirty="0"/>
              <a:t>.</a:t>
            </a:r>
          </a:p>
          <a:p>
            <a:r>
              <a:rPr lang="en-GB" sz="1800" dirty="0"/>
              <a:t>Reasons why many companies do not consider WHR recovery systems:</a:t>
            </a:r>
          </a:p>
          <a:p>
            <a:pPr lvl="1"/>
            <a:r>
              <a:rPr lang="en-GB" sz="1400" dirty="0"/>
              <a:t>Lack of information or technology knowledge;</a:t>
            </a:r>
          </a:p>
          <a:p>
            <a:pPr lvl="1"/>
            <a:r>
              <a:rPr lang="en-GB" sz="1400" dirty="0">
                <a:solidFill>
                  <a:srgbClr val="00B0F0"/>
                </a:solidFill>
              </a:rPr>
              <a:t>Technology risks</a:t>
            </a:r>
            <a:r>
              <a:rPr lang="en-GB" sz="1400" dirty="0"/>
              <a:t>;</a:t>
            </a:r>
          </a:p>
          <a:p>
            <a:pPr lvl="1"/>
            <a:r>
              <a:rPr lang="en-GB" sz="1400" dirty="0">
                <a:solidFill>
                  <a:srgbClr val="00B0F0"/>
                </a:solidFill>
              </a:rPr>
              <a:t>No requirement </a:t>
            </a:r>
            <a:r>
              <a:rPr lang="en-GB" sz="1400" dirty="0"/>
              <a:t>for using the recovered heat;</a:t>
            </a:r>
          </a:p>
          <a:p>
            <a:pPr lvl="1"/>
            <a:r>
              <a:rPr lang="en-GB" sz="1400" dirty="0"/>
              <a:t>High initial </a:t>
            </a:r>
            <a:r>
              <a:rPr lang="en-GB" sz="1400" dirty="0">
                <a:solidFill>
                  <a:srgbClr val="00B0F0"/>
                </a:solidFill>
              </a:rPr>
              <a:t>costs</a:t>
            </a:r>
            <a:r>
              <a:rPr lang="en-GB" sz="1400" dirty="0"/>
              <a:t>;</a:t>
            </a:r>
          </a:p>
          <a:p>
            <a:pPr lvl="1"/>
            <a:r>
              <a:rPr lang="en-GB" sz="1400" dirty="0"/>
              <a:t>Running and maintenance costs;</a:t>
            </a:r>
          </a:p>
          <a:p>
            <a:pPr lvl="1"/>
            <a:r>
              <a:rPr lang="en-GB" sz="1400" dirty="0"/>
              <a:t>Lack of financial </a:t>
            </a:r>
            <a:r>
              <a:rPr lang="en-GB" sz="1400" dirty="0">
                <a:solidFill>
                  <a:srgbClr val="00B0F0"/>
                </a:solidFill>
              </a:rPr>
              <a:t>support</a:t>
            </a:r>
            <a:r>
              <a:rPr lang="en-GB" sz="1400" dirty="0"/>
              <a:t> or incentives;</a:t>
            </a:r>
          </a:p>
          <a:p>
            <a:pPr lvl="1"/>
            <a:r>
              <a:rPr lang="en-GB" sz="1400" dirty="0"/>
              <a:t>Available </a:t>
            </a:r>
            <a:r>
              <a:rPr lang="en-GB" sz="1400" dirty="0">
                <a:solidFill>
                  <a:srgbClr val="00B0F0"/>
                </a:solidFill>
              </a:rPr>
              <a:t>space</a:t>
            </a:r>
            <a:r>
              <a:rPr lang="en-GB" sz="1400" dirty="0"/>
              <a:t> limitation;</a:t>
            </a:r>
          </a:p>
          <a:p>
            <a:pPr lvl="1"/>
            <a:r>
              <a:rPr lang="en-GB" sz="1400" dirty="0"/>
              <a:t>Lack of available </a:t>
            </a:r>
            <a:r>
              <a:rPr lang="en-GB" sz="1400" dirty="0">
                <a:solidFill>
                  <a:srgbClr val="00B0F0"/>
                </a:solidFill>
              </a:rPr>
              <a:t>infrastructure around</a:t>
            </a:r>
            <a:r>
              <a:rPr lang="en-GB" sz="1400" dirty="0"/>
              <a:t>;</a:t>
            </a:r>
          </a:p>
          <a:p>
            <a:pPr lvl="1"/>
            <a:r>
              <a:rPr lang="en-GB" sz="1400" dirty="0">
                <a:solidFill>
                  <a:srgbClr val="00B0F0"/>
                </a:solidFill>
              </a:rPr>
              <a:t>Production</a:t>
            </a:r>
            <a:r>
              <a:rPr lang="en-GB" sz="1400" dirty="0"/>
              <a:t> constraints;</a:t>
            </a:r>
          </a:p>
          <a:p>
            <a:pPr lvl="1"/>
            <a:r>
              <a:rPr lang="en-GB" sz="1400" dirty="0">
                <a:solidFill>
                  <a:srgbClr val="00B0F0"/>
                </a:solidFill>
              </a:rPr>
              <a:t>Risk</a:t>
            </a:r>
            <a:r>
              <a:rPr lang="en-GB" sz="1400" dirty="0"/>
              <a:t> of production disruptions;</a:t>
            </a:r>
            <a:endParaRPr lang="fr-CH" sz="1800" dirty="0"/>
          </a:p>
          <a:p>
            <a:endParaRPr lang="en-GB" sz="2300" i="1" dirty="0">
              <a:solidFill>
                <a:schemeClr val="accent1">
                  <a:lumMod val="50000"/>
                </a:schemeClr>
              </a:solidFill>
              <a:latin typeface="Cambria Math" panose="02040503050406030204" pitchFamily="18" charset="0"/>
            </a:endParaRPr>
          </a:p>
        </p:txBody>
      </p:sp>
      <p:grpSp>
        <p:nvGrpSpPr>
          <p:cNvPr id="4" name="Group 3">
            <a:extLst>
              <a:ext uri="{FF2B5EF4-FFF2-40B4-BE49-F238E27FC236}">
                <a16:creationId xmlns:a16="http://schemas.microsoft.com/office/drawing/2014/main" id="{653C4C4C-64D5-3F3F-9E35-704CD52534D6}"/>
              </a:ext>
            </a:extLst>
          </p:cNvPr>
          <p:cNvGrpSpPr/>
          <p:nvPr/>
        </p:nvGrpSpPr>
        <p:grpSpPr>
          <a:xfrm>
            <a:off x="3758" y="-2130"/>
            <a:ext cx="12188241" cy="495300"/>
            <a:chOff x="3758" y="-2130"/>
            <a:chExt cx="12188241" cy="495300"/>
          </a:xfrm>
        </p:grpSpPr>
        <p:grpSp>
          <p:nvGrpSpPr>
            <p:cNvPr id="5" name="Group 4">
              <a:extLst>
                <a:ext uri="{FF2B5EF4-FFF2-40B4-BE49-F238E27FC236}">
                  <a16:creationId xmlns:a16="http://schemas.microsoft.com/office/drawing/2014/main" id="{09744D4F-516A-EFD3-DC51-10CBAE7E09C3}"/>
                </a:ext>
              </a:extLst>
            </p:cNvPr>
            <p:cNvGrpSpPr/>
            <p:nvPr/>
          </p:nvGrpSpPr>
          <p:grpSpPr>
            <a:xfrm>
              <a:off x="3758" y="-2130"/>
              <a:ext cx="12188241" cy="495300"/>
              <a:chOff x="3758" y="-2130"/>
              <a:chExt cx="12188241" cy="495300"/>
            </a:xfrm>
          </p:grpSpPr>
          <p:pic>
            <p:nvPicPr>
              <p:cNvPr id="8" name="Picture 7">
                <a:extLst>
                  <a:ext uri="{FF2B5EF4-FFF2-40B4-BE49-F238E27FC236}">
                    <a16:creationId xmlns:a16="http://schemas.microsoft.com/office/drawing/2014/main" id="{90833FDD-F283-DCC2-40F9-494CD4321716}"/>
                  </a:ext>
                </a:extLst>
              </p:cNvPr>
              <p:cNvPicPr>
                <a:picLocks noChangeAspect="1"/>
              </p:cNvPicPr>
              <p:nvPr/>
            </p:nvPicPr>
            <p:blipFill>
              <a:blip r:embed="rId2"/>
              <a:stretch>
                <a:fillRect/>
              </a:stretch>
            </p:blipFill>
            <p:spPr>
              <a:xfrm>
                <a:off x="3758" y="-2130"/>
                <a:ext cx="847725" cy="495300"/>
              </a:xfrm>
              <a:prstGeom prst="rect">
                <a:avLst/>
              </a:prstGeom>
            </p:spPr>
          </p:pic>
          <p:pic>
            <p:nvPicPr>
              <p:cNvPr id="9" name="Picture 8">
                <a:extLst>
                  <a:ext uri="{FF2B5EF4-FFF2-40B4-BE49-F238E27FC236}">
                    <a16:creationId xmlns:a16="http://schemas.microsoft.com/office/drawing/2014/main" id="{AC70CD69-C048-A829-0947-C1C231DCA95A}"/>
                  </a:ext>
                </a:extLst>
              </p:cNvPr>
              <p:cNvPicPr>
                <a:picLocks noChangeAspect="1"/>
              </p:cNvPicPr>
              <p:nvPr/>
            </p:nvPicPr>
            <p:blipFill>
              <a:blip r:embed="rId3"/>
              <a:stretch>
                <a:fillRect/>
              </a:stretch>
            </p:blipFill>
            <p:spPr>
              <a:xfrm>
                <a:off x="851482" y="-2130"/>
                <a:ext cx="11340517" cy="495299"/>
              </a:xfrm>
              <a:prstGeom prst="rect">
                <a:avLst/>
              </a:prstGeom>
            </p:spPr>
          </p:pic>
        </p:grpSp>
        <p:sp>
          <p:nvSpPr>
            <p:cNvPr id="6" name="Textfeld 3">
              <a:extLst>
                <a:ext uri="{FF2B5EF4-FFF2-40B4-BE49-F238E27FC236}">
                  <a16:creationId xmlns:a16="http://schemas.microsoft.com/office/drawing/2014/main" id="{6EACCB98-587C-7C64-94CD-D8F64360FE69}"/>
                </a:ext>
              </a:extLst>
            </p:cNvPr>
            <p:cNvSpPr txBox="1"/>
            <p:nvPr/>
          </p:nvSpPr>
          <p:spPr>
            <a:xfrm>
              <a:off x="5350543" y="160483"/>
              <a:ext cx="2177307" cy="156565"/>
            </a:xfrm>
            <a:prstGeom prst="rect">
              <a:avLst/>
            </a:prstGeom>
            <a:noFill/>
          </p:spPr>
          <p:txBody>
            <a:bodyPr wrap="square" rtlCol="0">
              <a:noAutofit/>
            </a:bodyPr>
            <a:lstStyle/>
            <a:p>
              <a:pPr>
                <a:lnSpc>
                  <a:spcPts val="1238"/>
                </a:lnSpc>
              </a:pPr>
              <a:r>
                <a:rPr lang="fr-CH" sz="1200" dirty="0">
                  <a:solidFill>
                    <a:schemeClr val="bg1"/>
                  </a:solidFill>
                </a:rPr>
                <a:t>Guillermo Peon (CERN/EN/CV)</a:t>
              </a:r>
              <a:endParaRPr lang="de-AT" sz="1200" dirty="0">
                <a:solidFill>
                  <a:schemeClr val="bg1"/>
                </a:solidFill>
              </a:endParaRPr>
            </a:p>
          </p:txBody>
        </p:sp>
        <p:sp>
          <p:nvSpPr>
            <p:cNvPr id="7" name="Textfeld 4">
              <a:extLst>
                <a:ext uri="{FF2B5EF4-FFF2-40B4-BE49-F238E27FC236}">
                  <a16:creationId xmlns:a16="http://schemas.microsoft.com/office/drawing/2014/main" id="{470A0CB7-F117-D6EF-72CC-B53DBDC32C05}"/>
                </a:ext>
              </a:extLst>
            </p:cNvPr>
            <p:cNvSpPr txBox="1"/>
            <p:nvPr/>
          </p:nvSpPr>
          <p:spPr>
            <a:xfrm>
              <a:off x="1778517" y="153729"/>
              <a:ext cx="2038500" cy="170071"/>
            </a:xfrm>
            <a:prstGeom prst="rect">
              <a:avLst/>
            </a:prstGeom>
            <a:noFill/>
          </p:spPr>
          <p:txBody>
            <a:bodyPr wrap="square" rtlCol="0">
              <a:noAutofit/>
            </a:bodyPr>
            <a:lstStyle/>
            <a:p>
              <a:pPr>
                <a:lnSpc>
                  <a:spcPts val="1238"/>
                </a:lnSpc>
              </a:pPr>
              <a:r>
                <a:rPr lang="en-US" sz="1100" dirty="0">
                  <a:solidFill>
                    <a:schemeClr val="bg1"/>
                  </a:solidFill>
                </a:rPr>
                <a:t>06 June 2023 / FCC week 2023</a:t>
              </a:r>
              <a:endParaRPr lang="de-AT" sz="1100" dirty="0">
                <a:solidFill>
                  <a:schemeClr val="bg1"/>
                </a:solidFill>
              </a:endParaRPr>
            </a:p>
          </p:txBody>
        </p:sp>
      </p:grpSp>
      <p:sp>
        <p:nvSpPr>
          <p:cNvPr id="10" name="Foliennummernplatzhalter 2">
            <a:extLst>
              <a:ext uri="{FF2B5EF4-FFF2-40B4-BE49-F238E27FC236}">
                <a16:creationId xmlns:a16="http://schemas.microsoft.com/office/drawing/2014/main" id="{95474D56-1C90-034F-6F6C-42261FDEF02E}"/>
              </a:ext>
            </a:extLst>
          </p:cNvPr>
          <p:cNvSpPr txBox="1">
            <a:spLocks/>
          </p:cNvSpPr>
          <p:nvPr/>
        </p:nvSpPr>
        <p:spPr>
          <a:xfrm>
            <a:off x="11343449" y="160483"/>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15</a:t>
            </a:fld>
            <a:endParaRPr lang="de-AT" sz="1400" dirty="0">
              <a:solidFill>
                <a:schemeClr val="bg1"/>
              </a:solidFill>
            </a:endParaRPr>
          </a:p>
        </p:txBody>
      </p:sp>
      <p:sp>
        <p:nvSpPr>
          <p:cNvPr id="11" name="TextBox 10">
            <a:extLst>
              <a:ext uri="{FF2B5EF4-FFF2-40B4-BE49-F238E27FC236}">
                <a16:creationId xmlns:a16="http://schemas.microsoft.com/office/drawing/2014/main" id="{9378E007-835D-7E28-E15C-557D821C3136}"/>
              </a:ext>
            </a:extLst>
          </p:cNvPr>
          <p:cNvSpPr txBox="1"/>
          <p:nvPr/>
        </p:nvSpPr>
        <p:spPr>
          <a:xfrm>
            <a:off x="8903855" y="5772727"/>
            <a:ext cx="184731" cy="369332"/>
          </a:xfrm>
          <a:prstGeom prst="rect">
            <a:avLst/>
          </a:prstGeom>
          <a:noFill/>
        </p:spPr>
        <p:txBody>
          <a:bodyPr wrap="none" rtlCol="0">
            <a:spAutoFit/>
          </a:bodyPr>
          <a:lstStyle/>
          <a:p>
            <a:endParaRPr lang="fr-CH" dirty="0"/>
          </a:p>
        </p:txBody>
      </p:sp>
      <p:sp>
        <p:nvSpPr>
          <p:cNvPr id="12" name="Content Placeholder 2">
            <a:extLst>
              <a:ext uri="{FF2B5EF4-FFF2-40B4-BE49-F238E27FC236}">
                <a16:creationId xmlns:a16="http://schemas.microsoft.com/office/drawing/2014/main" id="{90D93859-8B12-7AD7-7B48-0A86665BBFD7}"/>
              </a:ext>
            </a:extLst>
          </p:cNvPr>
          <p:cNvSpPr txBox="1">
            <a:spLocks/>
          </p:cNvSpPr>
          <p:nvPr/>
        </p:nvSpPr>
        <p:spPr>
          <a:xfrm>
            <a:off x="6237603" y="1453345"/>
            <a:ext cx="5517233" cy="17355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 Barriers</a:t>
            </a:r>
          </a:p>
          <a:p>
            <a:pPr lvl="1"/>
            <a:r>
              <a:rPr lang="en-GB" sz="1400" dirty="0"/>
              <a:t>High capital cost per kW generated (low system </a:t>
            </a:r>
            <a:r>
              <a:rPr lang="en-GB" sz="1400" dirty="0">
                <a:solidFill>
                  <a:srgbClr val="00B0F0"/>
                </a:solidFill>
              </a:rPr>
              <a:t>efficiency</a:t>
            </a:r>
            <a:r>
              <a:rPr lang="en-GB" sz="1400" dirty="0"/>
              <a:t>);</a:t>
            </a:r>
          </a:p>
          <a:p>
            <a:pPr lvl="1"/>
            <a:r>
              <a:rPr lang="en-GB" sz="1400" dirty="0">
                <a:solidFill>
                  <a:srgbClr val="00B0F0"/>
                </a:solidFill>
              </a:rPr>
              <a:t>Low quality and not constant heat stream</a:t>
            </a:r>
            <a:r>
              <a:rPr lang="en-GB" sz="1400" dirty="0"/>
              <a:t>;</a:t>
            </a:r>
          </a:p>
          <a:p>
            <a:pPr lvl="1"/>
            <a:r>
              <a:rPr lang="en-GB" sz="1400" dirty="0"/>
              <a:t>High-cost material to withstand the heat;</a:t>
            </a:r>
          </a:p>
          <a:p>
            <a:pPr lvl="1"/>
            <a:r>
              <a:rPr lang="en-GB" sz="1400" dirty="0"/>
              <a:t>Stream with high chemical activity;</a:t>
            </a:r>
          </a:p>
          <a:p>
            <a:pPr lvl="1"/>
            <a:r>
              <a:rPr lang="en-GB" sz="1400" dirty="0">
                <a:solidFill>
                  <a:srgbClr val="00B0F0"/>
                </a:solidFill>
              </a:rPr>
              <a:t>Transportability</a:t>
            </a:r>
            <a:r>
              <a:rPr lang="en-GB" sz="1400" dirty="0"/>
              <a:t> (long-distance transport of low-grade heat);</a:t>
            </a:r>
            <a:endParaRPr lang="fr-CH" sz="1400" dirty="0"/>
          </a:p>
          <a:p>
            <a:endParaRPr lang="en-GB" i="1" dirty="0">
              <a:solidFill>
                <a:schemeClr val="accent1">
                  <a:lumMod val="50000"/>
                </a:schemeClr>
              </a:solidFill>
              <a:latin typeface="Cambria Math" panose="02040503050406030204" pitchFamily="18" charset="0"/>
            </a:endParaRPr>
          </a:p>
        </p:txBody>
      </p:sp>
      <p:sp>
        <p:nvSpPr>
          <p:cNvPr id="13" name="TextBox 12">
            <a:extLst>
              <a:ext uri="{FF2B5EF4-FFF2-40B4-BE49-F238E27FC236}">
                <a16:creationId xmlns:a16="http://schemas.microsoft.com/office/drawing/2014/main" id="{5FC8A25F-B9C1-B196-0830-2531F0BCBAB0}"/>
              </a:ext>
            </a:extLst>
          </p:cNvPr>
          <p:cNvSpPr txBox="1"/>
          <p:nvPr/>
        </p:nvSpPr>
        <p:spPr>
          <a:xfrm>
            <a:off x="6465594" y="5509292"/>
            <a:ext cx="5245983" cy="577081"/>
          </a:xfrm>
          <a:prstGeom prst="rect">
            <a:avLst/>
          </a:prstGeom>
          <a:noFill/>
        </p:spPr>
        <p:txBody>
          <a:bodyPr wrap="square" rtlCol="0">
            <a:spAutoFit/>
          </a:bodyPr>
          <a:lstStyle/>
          <a:p>
            <a:r>
              <a:rPr lang="en-GB" sz="1050" i="1" dirty="0"/>
              <a:t>From: </a:t>
            </a:r>
            <a:r>
              <a:rPr lang="en-GB" sz="1050" i="1" dirty="0" err="1"/>
              <a:t>Christodoulides</a:t>
            </a:r>
            <a:r>
              <a:rPr lang="en-GB" sz="1050" i="1" dirty="0"/>
              <a:t>, P., </a:t>
            </a:r>
            <a:r>
              <a:rPr lang="en-GB" sz="1050" i="1" dirty="0" err="1"/>
              <a:t>Aresti</a:t>
            </a:r>
            <a:r>
              <a:rPr lang="en-GB" sz="1050" i="1" dirty="0"/>
              <a:t>, L., </a:t>
            </a:r>
            <a:r>
              <a:rPr lang="en-GB" sz="1050" i="1" dirty="0" err="1"/>
              <a:t>Panayiotou</a:t>
            </a:r>
            <a:r>
              <a:rPr lang="en-GB" sz="1050" i="1" dirty="0"/>
              <a:t>, G.P. et al. ”Adoption of Waste Heat Recovery Technologies: Reviewing the Relevant Barriers and Recommendations on How to Overcome Them”. </a:t>
            </a:r>
            <a:r>
              <a:rPr lang="en-GB" sz="1050" i="1" dirty="0" err="1"/>
              <a:t>Oper</a:t>
            </a:r>
            <a:r>
              <a:rPr lang="en-GB" sz="1050" i="1" dirty="0"/>
              <a:t>. Res. Forum </a:t>
            </a:r>
            <a:r>
              <a:rPr lang="en-GB" sz="1050" b="1" i="1" dirty="0"/>
              <a:t>3</a:t>
            </a:r>
            <a:r>
              <a:rPr lang="en-GB" sz="1050" i="1" dirty="0"/>
              <a:t>, 3 (2022). https://doi.org/10.1007/s43069-021-00108-6</a:t>
            </a:r>
            <a:endParaRPr lang="fr-CH" sz="800" i="1" dirty="0"/>
          </a:p>
        </p:txBody>
      </p:sp>
      <p:pic>
        <p:nvPicPr>
          <p:cNvPr id="14" name="Picture 13">
            <a:extLst>
              <a:ext uri="{FF2B5EF4-FFF2-40B4-BE49-F238E27FC236}">
                <a16:creationId xmlns:a16="http://schemas.microsoft.com/office/drawing/2014/main" id="{608BE469-726E-F80C-5984-622EC633FC30}"/>
              </a:ext>
            </a:extLst>
          </p:cNvPr>
          <p:cNvPicPr>
            <a:picLocks noChangeAspect="1"/>
          </p:cNvPicPr>
          <p:nvPr/>
        </p:nvPicPr>
        <p:blipFill>
          <a:blip r:embed="rId4"/>
          <a:stretch>
            <a:fillRect/>
          </a:stretch>
        </p:blipFill>
        <p:spPr>
          <a:xfrm>
            <a:off x="7710993" y="3188885"/>
            <a:ext cx="2570452" cy="1922715"/>
          </a:xfrm>
          <a:prstGeom prst="rect">
            <a:avLst/>
          </a:prstGeom>
        </p:spPr>
      </p:pic>
      <p:sp>
        <p:nvSpPr>
          <p:cNvPr id="15" name="TextBox 14">
            <a:extLst>
              <a:ext uri="{FF2B5EF4-FFF2-40B4-BE49-F238E27FC236}">
                <a16:creationId xmlns:a16="http://schemas.microsoft.com/office/drawing/2014/main" id="{BE2027C5-F4EB-BD15-749B-41AE7A624781}"/>
              </a:ext>
            </a:extLst>
          </p:cNvPr>
          <p:cNvSpPr txBox="1"/>
          <p:nvPr/>
        </p:nvSpPr>
        <p:spPr>
          <a:xfrm>
            <a:off x="7832436" y="4010561"/>
            <a:ext cx="643766" cy="276999"/>
          </a:xfrm>
          <a:prstGeom prst="rect">
            <a:avLst/>
          </a:prstGeom>
          <a:noFill/>
        </p:spPr>
        <p:txBody>
          <a:bodyPr wrap="none" rtlCol="0">
            <a:spAutoFit/>
          </a:bodyPr>
          <a:lstStyle/>
          <a:p>
            <a:r>
              <a:rPr lang="en-AU" sz="1200" dirty="0"/>
              <a:t>Savings</a:t>
            </a:r>
            <a:endParaRPr lang="en-AU" dirty="0"/>
          </a:p>
        </p:txBody>
      </p:sp>
      <p:sp>
        <p:nvSpPr>
          <p:cNvPr id="16" name="TextBox 15">
            <a:extLst>
              <a:ext uri="{FF2B5EF4-FFF2-40B4-BE49-F238E27FC236}">
                <a16:creationId xmlns:a16="http://schemas.microsoft.com/office/drawing/2014/main" id="{1CB2F243-7458-F8F5-1847-90DE53EE85E9}"/>
              </a:ext>
            </a:extLst>
          </p:cNvPr>
          <p:cNvSpPr txBox="1"/>
          <p:nvPr/>
        </p:nvSpPr>
        <p:spPr>
          <a:xfrm>
            <a:off x="7692521" y="4178837"/>
            <a:ext cx="984500" cy="276999"/>
          </a:xfrm>
          <a:prstGeom prst="rect">
            <a:avLst/>
          </a:prstGeom>
          <a:noFill/>
        </p:spPr>
        <p:txBody>
          <a:bodyPr wrap="none" rtlCol="0">
            <a:spAutoFit/>
          </a:bodyPr>
          <a:lstStyle/>
          <a:p>
            <a:r>
              <a:rPr lang="en-AU" sz="1200" dirty="0"/>
              <a:t>Environment</a:t>
            </a:r>
            <a:endParaRPr lang="en-AU" dirty="0"/>
          </a:p>
        </p:txBody>
      </p:sp>
      <p:sp>
        <p:nvSpPr>
          <p:cNvPr id="17" name="TextBox 16">
            <a:extLst>
              <a:ext uri="{FF2B5EF4-FFF2-40B4-BE49-F238E27FC236}">
                <a16:creationId xmlns:a16="http://schemas.microsoft.com/office/drawing/2014/main" id="{CA0E6233-1E00-7471-99B7-1E044310214C}"/>
              </a:ext>
            </a:extLst>
          </p:cNvPr>
          <p:cNvSpPr txBox="1"/>
          <p:nvPr/>
        </p:nvSpPr>
        <p:spPr>
          <a:xfrm>
            <a:off x="7844921" y="4331237"/>
            <a:ext cx="546945" cy="276999"/>
          </a:xfrm>
          <a:prstGeom prst="rect">
            <a:avLst/>
          </a:prstGeom>
          <a:noFill/>
        </p:spPr>
        <p:txBody>
          <a:bodyPr wrap="none" rtlCol="0">
            <a:spAutoFit/>
          </a:bodyPr>
          <a:lstStyle/>
          <a:p>
            <a:r>
              <a:rPr lang="en-AU" sz="1200" dirty="0"/>
              <a:t>Social</a:t>
            </a:r>
            <a:endParaRPr lang="en-AU" dirty="0"/>
          </a:p>
        </p:txBody>
      </p:sp>
      <p:sp>
        <p:nvSpPr>
          <p:cNvPr id="18" name="TextBox 17">
            <a:extLst>
              <a:ext uri="{FF2B5EF4-FFF2-40B4-BE49-F238E27FC236}">
                <a16:creationId xmlns:a16="http://schemas.microsoft.com/office/drawing/2014/main" id="{E7218310-E040-2E19-CFDA-E4ED29FC54D8}"/>
              </a:ext>
            </a:extLst>
          </p:cNvPr>
          <p:cNvSpPr txBox="1"/>
          <p:nvPr/>
        </p:nvSpPr>
        <p:spPr>
          <a:xfrm>
            <a:off x="9559632" y="4010561"/>
            <a:ext cx="494238" cy="276999"/>
          </a:xfrm>
          <a:prstGeom prst="rect">
            <a:avLst/>
          </a:prstGeom>
          <a:noFill/>
        </p:spPr>
        <p:txBody>
          <a:bodyPr wrap="none" rtlCol="0">
            <a:spAutoFit/>
          </a:bodyPr>
          <a:lstStyle/>
          <a:p>
            <a:r>
              <a:rPr lang="en-AU" sz="1200" dirty="0"/>
              <a:t>Risks</a:t>
            </a:r>
            <a:endParaRPr lang="en-AU" dirty="0"/>
          </a:p>
        </p:txBody>
      </p:sp>
      <p:sp>
        <p:nvSpPr>
          <p:cNvPr id="19" name="TextBox 18">
            <a:extLst>
              <a:ext uri="{FF2B5EF4-FFF2-40B4-BE49-F238E27FC236}">
                <a16:creationId xmlns:a16="http://schemas.microsoft.com/office/drawing/2014/main" id="{0A2021D0-7891-56C1-4FC4-CEA0ED8FC7BB}"/>
              </a:ext>
            </a:extLst>
          </p:cNvPr>
          <p:cNvSpPr txBox="1"/>
          <p:nvPr/>
        </p:nvSpPr>
        <p:spPr>
          <a:xfrm>
            <a:off x="9366124" y="4163595"/>
            <a:ext cx="880241" cy="276999"/>
          </a:xfrm>
          <a:prstGeom prst="rect">
            <a:avLst/>
          </a:prstGeom>
          <a:noFill/>
        </p:spPr>
        <p:txBody>
          <a:bodyPr wrap="none" rtlCol="0">
            <a:spAutoFit/>
          </a:bodyPr>
          <a:lstStyle/>
          <a:p>
            <a:r>
              <a:rPr lang="en-AU" sz="1200" dirty="0"/>
              <a:t>Costs, time</a:t>
            </a:r>
            <a:endParaRPr lang="en-AU" dirty="0"/>
          </a:p>
        </p:txBody>
      </p:sp>
      <p:sp>
        <p:nvSpPr>
          <p:cNvPr id="20" name="TextBox 19">
            <a:extLst>
              <a:ext uri="{FF2B5EF4-FFF2-40B4-BE49-F238E27FC236}">
                <a16:creationId xmlns:a16="http://schemas.microsoft.com/office/drawing/2014/main" id="{A021028D-1551-644B-1F5D-24DA9EDD0CE0}"/>
              </a:ext>
            </a:extLst>
          </p:cNvPr>
          <p:cNvSpPr txBox="1"/>
          <p:nvPr/>
        </p:nvSpPr>
        <p:spPr>
          <a:xfrm>
            <a:off x="9530368" y="4331237"/>
            <a:ext cx="551754" cy="276999"/>
          </a:xfrm>
          <a:prstGeom prst="rect">
            <a:avLst/>
          </a:prstGeom>
          <a:noFill/>
        </p:spPr>
        <p:txBody>
          <a:bodyPr wrap="none" rtlCol="0">
            <a:spAutoFit/>
          </a:bodyPr>
          <a:lstStyle/>
          <a:p>
            <a:r>
              <a:rPr lang="en-AU" sz="1200" dirty="0"/>
              <a:t>Space</a:t>
            </a:r>
            <a:endParaRPr lang="en-AU" dirty="0"/>
          </a:p>
        </p:txBody>
      </p:sp>
    </p:spTree>
    <p:extLst>
      <p:ext uri="{BB962C8B-B14F-4D97-AF65-F5344CB8AC3E}">
        <p14:creationId xmlns:p14="http://schemas.microsoft.com/office/powerpoint/2010/main" val="2212696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45BD-2AE4-4584-D6E3-B015E17E91D1}"/>
              </a:ext>
            </a:extLst>
          </p:cNvPr>
          <p:cNvSpPr>
            <a:spLocks noGrp="1"/>
          </p:cNvSpPr>
          <p:nvPr>
            <p:ph type="title"/>
          </p:nvPr>
        </p:nvSpPr>
        <p:spPr/>
        <p:txBody>
          <a:bodyPr/>
          <a:lstStyle/>
          <a:p>
            <a:r>
              <a:rPr lang="fr-CH" b="1" dirty="0">
                <a:solidFill>
                  <a:srgbClr val="002060"/>
                </a:solidFill>
              </a:rPr>
              <a:t>Heat </a:t>
            </a:r>
            <a:r>
              <a:rPr lang="fr-CH" b="1" dirty="0" err="1">
                <a:solidFill>
                  <a:srgbClr val="002060"/>
                </a:solidFill>
              </a:rPr>
              <a:t>recovery</a:t>
            </a:r>
            <a:r>
              <a:rPr lang="fr-CH" b="1" dirty="0">
                <a:solidFill>
                  <a:srgbClr val="002060"/>
                </a:solidFill>
              </a:rPr>
              <a:t> in CERN </a:t>
            </a:r>
            <a:r>
              <a:rPr lang="fr-CH" b="1" dirty="0" err="1">
                <a:solidFill>
                  <a:srgbClr val="002060"/>
                </a:solidFill>
              </a:rPr>
              <a:t>own</a:t>
            </a:r>
            <a:r>
              <a:rPr lang="fr-CH" b="1" dirty="0">
                <a:solidFill>
                  <a:srgbClr val="002060"/>
                </a:solidFill>
              </a:rPr>
              <a:t> installations</a:t>
            </a:r>
          </a:p>
        </p:txBody>
      </p:sp>
      <p:sp>
        <p:nvSpPr>
          <p:cNvPr id="11" name="Foliennummernplatzhalter 2">
            <a:extLst>
              <a:ext uri="{FF2B5EF4-FFF2-40B4-BE49-F238E27FC236}">
                <a16:creationId xmlns:a16="http://schemas.microsoft.com/office/drawing/2014/main" id="{F5EA4371-294F-1387-CF56-89D98F638493}"/>
              </a:ext>
            </a:extLst>
          </p:cNvPr>
          <p:cNvSpPr txBox="1">
            <a:spLocks/>
          </p:cNvSpPr>
          <p:nvPr/>
        </p:nvSpPr>
        <p:spPr>
          <a:xfrm>
            <a:off x="11343449" y="160483"/>
            <a:ext cx="491812"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16</a:t>
            </a:fld>
            <a:endParaRPr lang="de-AT" sz="1400" dirty="0">
              <a:solidFill>
                <a:schemeClr val="bg1"/>
              </a:solidFill>
            </a:endParaRPr>
          </a:p>
        </p:txBody>
      </p:sp>
      <p:sp>
        <p:nvSpPr>
          <p:cNvPr id="12" name="Content Placeholder 2">
            <a:extLst>
              <a:ext uri="{FF2B5EF4-FFF2-40B4-BE49-F238E27FC236}">
                <a16:creationId xmlns:a16="http://schemas.microsoft.com/office/drawing/2014/main" id="{C85369C8-5345-5B53-4AAC-269D729EAD76}"/>
              </a:ext>
            </a:extLst>
          </p:cNvPr>
          <p:cNvSpPr txBox="1">
            <a:spLocks/>
          </p:cNvSpPr>
          <p:nvPr/>
        </p:nvSpPr>
        <p:spPr>
          <a:xfrm>
            <a:off x="4023784" y="1619263"/>
            <a:ext cx="2823114" cy="2626166"/>
          </a:xfrm>
          <a:prstGeom prst="rect">
            <a:avLst/>
          </a:prstGeom>
        </p:spPr>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400">
                <a:solidFill>
                  <a:schemeClr val="accent1">
                    <a:lumMod val="50000"/>
                  </a:schemeClr>
                </a:solidFill>
              </a:rPr>
              <a:t>Hot water from Chillers can be cooled either:</a:t>
            </a:r>
          </a:p>
          <a:p>
            <a:pPr lvl="1" algn="just"/>
            <a:r>
              <a:rPr lang="en-GB" sz="2000">
                <a:solidFill>
                  <a:schemeClr val="accent1">
                    <a:lumMod val="50000"/>
                  </a:schemeClr>
                </a:solidFill>
              </a:rPr>
              <a:t>in heat exchangers connected to the cooling towers or </a:t>
            </a:r>
          </a:p>
          <a:p>
            <a:pPr lvl="1" algn="just"/>
            <a:r>
              <a:rPr lang="en-GB" sz="2000">
                <a:solidFill>
                  <a:schemeClr val="accent1">
                    <a:lumMod val="50000"/>
                  </a:schemeClr>
                </a:solidFill>
              </a:rPr>
              <a:t>be distributed to our Air Handling units:</a:t>
            </a:r>
          </a:p>
          <a:p>
            <a:r>
              <a:rPr lang="en-GB" sz="2400">
                <a:solidFill>
                  <a:schemeClr val="accent1">
                    <a:lumMod val="50000"/>
                  </a:schemeClr>
                </a:solidFill>
              </a:rPr>
              <a:t> Example, SUX5:</a:t>
            </a:r>
          </a:p>
          <a:p>
            <a:pPr lvl="1"/>
            <a:r>
              <a:rPr lang="en-GB" sz="2000">
                <a:hlinkClick r:id="rId2"/>
              </a:rPr>
              <a:t>SUX5 Chilled Water Production (cern.ch)</a:t>
            </a:r>
            <a:endParaRPr lang="en-GB" sz="2000" dirty="0">
              <a:solidFill>
                <a:schemeClr val="accent1">
                  <a:lumMod val="50000"/>
                </a:schemeClr>
              </a:solidFill>
            </a:endParaRPr>
          </a:p>
        </p:txBody>
      </p:sp>
      <p:pic>
        <p:nvPicPr>
          <p:cNvPr id="13" name="Picture 12">
            <a:extLst>
              <a:ext uri="{FF2B5EF4-FFF2-40B4-BE49-F238E27FC236}">
                <a16:creationId xmlns:a16="http://schemas.microsoft.com/office/drawing/2014/main" id="{F3BD6A3F-4B3E-676E-97EC-7D81F8212EE5}"/>
              </a:ext>
            </a:extLst>
          </p:cNvPr>
          <p:cNvPicPr>
            <a:picLocks noChangeAspect="1"/>
          </p:cNvPicPr>
          <p:nvPr/>
        </p:nvPicPr>
        <p:blipFill>
          <a:blip r:embed="rId3"/>
          <a:stretch>
            <a:fillRect/>
          </a:stretch>
        </p:blipFill>
        <p:spPr>
          <a:xfrm>
            <a:off x="138463" y="1508289"/>
            <a:ext cx="3824150" cy="5201550"/>
          </a:xfrm>
          <a:prstGeom prst="rect">
            <a:avLst/>
          </a:prstGeom>
        </p:spPr>
      </p:pic>
      <p:pic>
        <p:nvPicPr>
          <p:cNvPr id="14" name="Picture 13">
            <a:extLst>
              <a:ext uri="{FF2B5EF4-FFF2-40B4-BE49-F238E27FC236}">
                <a16:creationId xmlns:a16="http://schemas.microsoft.com/office/drawing/2014/main" id="{9875E231-0D75-FBF6-91A4-9F73F166C7C4}"/>
              </a:ext>
            </a:extLst>
          </p:cNvPr>
          <p:cNvPicPr>
            <a:picLocks noChangeAspect="1"/>
          </p:cNvPicPr>
          <p:nvPr/>
        </p:nvPicPr>
        <p:blipFill>
          <a:blip r:embed="rId4"/>
          <a:stretch>
            <a:fillRect/>
          </a:stretch>
        </p:blipFill>
        <p:spPr>
          <a:xfrm>
            <a:off x="7073743" y="1619262"/>
            <a:ext cx="4780800" cy="4384601"/>
          </a:xfrm>
          <a:prstGeom prst="rect">
            <a:avLst/>
          </a:prstGeom>
        </p:spPr>
      </p:pic>
      <p:sp>
        <p:nvSpPr>
          <p:cNvPr id="15" name="Content Placeholder 2">
            <a:extLst>
              <a:ext uri="{FF2B5EF4-FFF2-40B4-BE49-F238E27FC236}">
                <a16:creationId xmlns:a16="http://schemas.microsoft.com/office/drawing/2014/main" id="{8D63EA1A-3AF4-C420-E9DF-5A4D28C42CBC}"/>
              </a:ext>
            </a:extLst>
          </p:cNvPr>
          <p:cNvSpPr txBox="1">
            <a:spLocks/>
          </p:cNvSpPr>
          <p:nvPr/>
        </p:nvSpPr>
        <p:spPr>
          <a:xfrm>
            <a:off x="6846897" y="6003864"/>
            <a:ext cx="5162767" cy="7059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000" dirty="0">
                <a:solidFill>
                  <a:schemeClr val="accent1">
                    <a:lumMod val="50000"/>
                  </a:schemeClr>
                </a:solidFill>
              </a:rPr>
              <a:t>Extracted air (yellow) exchange heat with Primary air (green).</a:t>
            </a:r>
          </a:p>
        </p:txBody>
      </p:sp>
      <p:sp>
        <p:nvSpPr>
          <p:cNvPr id="16" name="Rectangle 15">
            <a:extLst>
              <a:ext uri="{FF2B5EF4-FFF2-40B4-BE49-F238E27FC236}">
                <a16:creationId xmlns:a16="http://schemas.microsoft.com/office/drawing/2014/main" id="{FF12DA7C-3CAD-A365-E3E6-D30BB25D4978}"/>
              </a:ext>
            </a:extLst>
          </p:cNvPr>
          <p:cNvSpPr/>
          <p:nvPr/>
        </p:nvSpPr>
        <p:spPr>
          <a:xfrm>
            <a:off x="7073743" y="3394012"/>
            <a:ext cx="5033893" cy="1445079"/>
          </a:xfrm>
          <a:prstGeom prst="rect">
            <a:avLst/>
          </a:prstGeom>
          <a:solidFill>
            <a:schemeClr val="accent6">
              <a:lumMod val="20000"/>
              <a:lumOff val="80000"/>
              <a:alpha val="1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grpSp>
        <p:nvGrpSpPr>
          <p:cNvPr id="17" name="Group 16">
            <a:extLst>
              <a:ext uri="{FF2B5EF4-FFF2-40B4-BE49-F238E27FC236}">
                <a16:creationId xmlns:a16="http://schemas.microsoft.com/office/drawing/2014/main" id="{4F719F03-7057-01CC-CB12-440ADC207951}"/>
              </a:ext>
            </a:extLst>
          </p:cNvPr>
          <p:cNvGrpSpPr/>
          <p:nvPr/>
        </p:nvGrpSpPr>
        <p:grpSpPr>
          <a:xfrm>
            <a:off x="0" y="-2130"/>
            <a:ext cx="12192000" cy="495299"/>
            <a:chOff x="851482" y="-2130"/>
            <a:chExt cx="11340517" cy="495299"/>
          </a:xfrm>
        </p:grpSpPr>
        <p:pic>
          <p:nvPicPr>
            <p:cNvPr id="18" name="Picture 17">
              <a:extLst>
                <a:ext uri="{FF2B5EF4-FFF2-40B4-BE49-F238E27FC236}">
                  <a16:creationId xmlns:a16="http://schemas.microsoft.com/office/drawing/2014/main" id="{F0AF8144-2635-9F58-88EB-D3DD3AA3F349}"/>
                </a:ext>
              </a:extLst>
            </p:cNvPr>
            <p:cNvPicPr>
              <a:picLocks noChangeAspect="1"/>
            </p:cNvPicPr>
            <p:nvPr/>
          </p:nvPicPr>
          <p:blipFill>
            <a:blip r:embed="rId5"/>
            <a:stretch>
              <a:fillRect/>
            </a:stretch>
          </p:blipFill>
          <p:spPr>
            <a:xfrm>
              <a:off x="851482" y="-2130"/>
              <a:ext cx="11340517" cy="495299"/>
            </a:xfrm>
            <a:prstGeom prst="rect">
              <a:avLst/>
            </a:prstGeom>
          </p:spPr>
        </p:pic>
        <p:sp>
          <p:nvSpPr>
            <p:cNvPr id="19" name="Textfeld 3">
              <a:extLst>
                <a:ext uri="{FF2B5EF4-FFF2-40B4-BE49-F238E27FC236}">
                  <a16:creationId xmlns:a16="http://schemas.microsoft.com/office/drawing/2014/main" id="{4B4508C0-9997-E350-24F6-A2E980180020}"/>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20" name="Textfeld 4">
              <a:extLst>
                <a:ext uri="{FF2B5EF4-FFF2-40B4-BE49-F238E27FC236}">
                  <a16:creationId xmlns:a16="http://schemas.microsoft.com/office/drawing/2014/main" id="{22487C93-C48B-F5F8-9530-B3E4FE41AC91}"/>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21" name="Foliennummernplatzhalter 2">
            <a:extLst>
              <a:ext uri="{FF2B5EF4-FFF2-40B4-BE49-F238E27FC236}">
                <a16:creationId xmlns:a16="http://schemas.microsoft.com/office/drawing/2014/main" id="{DBB60EF0-CA3C-E372-516D-F6DD0A14B1A8}"/>
              </a:ext>
            </a:extLst>
          </p:cNvPr>
          <p:cNvSpPr txBox="1">
            <a:spLocks/>
          </p:cNvSpPr>
          <p:nvPr/>
        </p:nvSpPr>
        <p:spPr>
          <a:xfrm>
            <a:off x="10986531" y="212101"/>
            <a:ext cx="367269" cy="190157"/>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16</a:t>
            </a:fld>
            <a:endParaRPr lang="de-AT" sz="1400" dirty="0">
              <a:solidFill>
                <a:schemeClr val="bg1"/>
              </a:solidFill>
            </a:endParaRPr>
          </a:p>
        </p:txBody>
      </p:sp>
      <p:sp>
        <p:nvSpPr>
          <p:cNvPr id="22" name="Textfeld 3">
            <a:extLst>
              <a:ext uri="{FF2B5EF4-FFF2-40B4-BE49-F238E27FC236}">
                <a16:creationId xmlns:a16="http://schemas.microsoft.com/office/drawing/2014/main" id="{92082DDD-0B4E-A24A-5429-4574A4155098}"/>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67871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15"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6A797-6D09-1BF4-D258-673E102712F3}"/>
              </a:ext>
            </a:extLst>
          </p:cNvPr>
          <p:cNvSpPr txBox="1">
            <a:spLocks/>
          </p:cNvSpPr>
          <p:nvPr/>
        </p:nvSpPr>
        <p:spPr>
          <a:xfrm>
            <a:off x="702398" y="50006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b="1" dirty="0">
                <a:solidFill>
                  <a:schemeClr val="accent1">
                    <a:lumMod val="50000"/>
                  </a:schemeClr>
                </a:solidFill>
                <a:latin typeface="Arial" panose="020B0604020202020204" pitchFamily="34" charset="0"/>
                <a:cs typeface="Arial" panose="020B0604020202020204" pitchFamily="34" charset="0"/>
              </a:rPr>
              <a:t>What to do with the Waste Heat ?</a:t>
            </a:r>
          </a:p>
        </p:txBody>
      </p:sp>
      <p:sp>
        <p:nvSpPr>
          <p:cNvPr id="3" name="Content Placeholder 2">
            <a:extLst>
              <a:ext uri="{FF2B5EF4-FFF2-40B4-BE49-F238E27FC236}">
                <a16:creationId xmlns:a16="http://schemas.microsoft.com/office/drawing/2014/main" id="{F08C5AE5-BB28-CF3C-3841-216E4B6415AE}"/>
              </a:ext>
            </a:extLst>
          </p:cNvPr>
          <p:cNvSpPr txBox="1">
            <a:spLocks/>
          </p:cNvSpPr>
          <p:nvPr/>
        </p:nvSpPr>
        <p:spPr>
          <a:xfrm>
            <a:off x="838200" y="1825625"/>
            <a:ext cx="10515600" cy="4351338"/>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solidFill>
                  <a:schemeClr val="accent1">
                    <a:lumMod val="50000"/>
                  </a:schemeClr>
                </a:solidFill>
              </a:rPr>
              <a:t>Reuse it in our own installations for heating;</a:t>
            </a:r>
          </a:p>
          <a:p>
            <a:r>
              <a:rPr lang="en-AU" dirty="0">
                <a:solidFill>
                  <a:schemeClr val="accent1">
                    <a:lumMod val="50000"/>
                  </a:schemeClr>
                </a:solidFill>
              </a:rPr>
              <a:t>Store it in the first place and reuse it where/when needed;</a:t>
            </a:r>
          </a:p>
          <a:p>
            <a:pPr lvl="1"/>
            <a:r>
              <a:rPr lang="en-AU" i="1" dirty="0">
                <a:solidFill>
                  <a:schemeClr val="accent2">
                    <a:lumMod val="50000"/>
                  </a:schemeClr>
                </a:solidFill>
              </a:rPr>
              <a:t>To keep in mind that during winter periods (highest heating demand) the accelerator should be stopped;</a:t>
            </a:r>
          </a:p>
          <a:p>
            <a:pPr lvl="1"/>
            <a:r>
              <a:rPr lang="en-AU" dirty="0">
                <a:solidFill>
                  <a:schemeClr val="accent1">
                    <a:lumMod val="50000"/>
                  </a:schemeClr>
                </a:solidFill>
              </a:rPr>
              <a:t>Phase Change Materials (PCM);</a:t>
            </a:r>
          </a:p>
          <a:p>
            <a:pPr lvl="1"/>
            <a:r>
              <a:rPr lang="en-AU" dirty="0">
                <a:solidFill>
                  <a:schemeClr val="accent1">
                    <a:lumMod val="50000"/>
                  </a:schemeClr>
                </a:solidFill>
              </a:rPr>
              <a:t>Thermochemical Energy Storage </a:t>
            </a:r>
            <a:r>
              <a:rPr lang="en-AU" b="1" dirty="0">
                <a:solidFill>
                  <a:schemeClr val="accent1">
                    <a:lumMod val="50000"/>
                  </a:schemeClr>
                </a:solidFill>
              </a:rPr>
              <a:t>(</a:t>
            </a:r>
            <a:r>
              <a:rPr lang="en-AU" dirty="0">
                <a:solidFill>
                  <a:schemeClr val="accent1">
                    <a:lumMod val="50000"/>
                  </a:schemeClr>
                </a:solidFill>
                <a:hlinkClick r:id="rId2"/>
              </a:rPr>
              <a:t>https://blog.sintef.com/sintefenergy/thermochemical-energy-storage-the-next-generation-thermal-batteries/</a:t>
            </a:r>
            <a:r>
              <a:rPr lang="en-AU" dirty="0">
                <a:solidFill>
                  <a:schemeClr val="accent1">
                    <a:lumMod val="50000"/>
                  </a:schemeClr>
                </a:solidFill>
              </a:rPr>
              <a:t>);</a:t>
            </a:r>
          </a:p>
          <a:p>
            <a:pPr lvl="2"/>
            <a:r>
              <a:rPr lang="en-GB" dirty="0">
                <a:solidFill>
                  <a:schemeClr val="accent1">
                    <a:lumMod val="50000"/>
                  </a:schemeClr>
                </a:solidFill>
              </a:rPr>
              <a:t>Materials store heat through reversible chemical reactions. Upon combination or separation of two substances, heat is absorbed or released. TCES materials can generally store more energy than sensible and latent heat TES compounds.</a:t>
            </a:r>
            <a:endParaRPr lang="en-AU" dirty="0">
              <a:solidFill>
                <a:schemeClr val="accent1">
                  <a:lumMod val="50000"/>
                </a:schemeClr>
              </a:solidFill>
            </a:endParaRPr>
          </a:p>
          <a:p>
            <a:pPr lvl="1"/>
            <a:r>
              <a:rPr lang="en-AU" dirty="0">
                <a:solidFill>
                  <a:schemeClr val="accent1">
                    <a:lumMod val="50000"/>
                  </a:schemeClr>
                </a:solidFill>
              </a:rPr>
              <a:t>Underground Thermal Storage in particular Borehole Thermal Energy Storage;</a:t>
            </a:r>
          </a:p>
          <a:p>
            <a:pPr lvl="1"/>
            <a:r>
              <a:rPr lang="en-AU" dirty="0">
                <a:solidFill>
                  <a:schemeClr val="accent1">
                    <a:lumMod val="50000"/>
                  </a:schemeClr>
                </a:solidFill>
              </a:rPr>
              <a:t>Thermal Storage in the FCC tunnel rock;</a:t>
            </a:r>
          </a:p>
          <a:p>
            <a:r>
              <a:rPr lang="en-AU" dirty="0">
                <a:solidFill>
                  <a:schemeClr val="accent1">
                    <a:lumMod val="50000"/>
                  </a:schemeClr>
                </a:solidFill>
              </a:rPr>
              <a:t>Send it away from CERN site to external users for use in:</a:t>
            </a:r>
          </a:p>
          <a:p>
            <a:pPr lvl="1"/>
            <a:r>
              <a:rPr lang="en-AU" dirty="0">
                <a:solidFill>
                  <a:schemeClr val="accent1">
                    <a:lumMod val="50000"/>
                  </a:schemeClr>
                </a:solidFill>
              </a:rPr>
              <a:t>Heating;</a:t>
            </a:r>
          </a:p>
          <a:p>
            <a:pPr lvl="1"/>
            <a:r>
              <a:rPr lang="en-AU" dirty="0">
                <a:solidFill>
                  <a:schemeClr val="accent1">
                    <a:lumMod val="50000"/>
                  </a:schemeClr>
                </a:solidFill>
              </a:rPr>
              <a:t>Processes at the same or higher temperature (Heat Pumps);</a:t>
            </a:r>
          </a:p>
        </p:txBody>
      </p:sp>
    </p:spTree>
    <p:extLst>
      <p:ext uri="{BB962C8B-B14F-4D97-AF65-F5344CB8AC3E}">
        <p14:creationId xmlns:p14="http://schemas.microsoft.com/office/powerpoint/2010/main" val="251040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1CDDDD-354C-1BE6-4D8A-B931862FAC08}"/>
              </a:ext>
            </a:extLst>
          </p:cNvPr>
          <p:cNvPicPr>
            <a:picLocks noChangeAspect="1"/>
          </p:cNvPicPr>
          <p:nvPr/>
        </p:nvPicPr>
        <p:blipFill>
          <a:blip r:embed="rId2"/>
          <a:stretch>
            <a:fillRect/>
          </a:stretch>
        </p:blipFill>
        <p:spPr>
          <a:xfrm>
            <a:off x="0" y="3589"/>
            <a:ext cx="3925063" cy="2205537"/>
          </a:xfrm>
          <a:prstGeom prst="rect">
            <a:avLst/>
          </a:prstGeom>
        </p:spPr>
      </p:pic>
      <p:pic>
        <p:nvPicPr>
          <p:cNvPr id="5" name="Picture 4">
            <a:extLst>
              <a:ext uri="{FF2B5EF4-FFF2-40B4-BE49-F238E27FC236}">
                <a16:creationId xmlns:a16="http://schemas.microsoft.com/office/drawing/2014/main" id="{6FE09DED-029A-C7A1-B199-BE669492A419}"/>
              </a:ext>
            </a:extLst>
          </p:cNvPr>
          <p:cNvPicPr>
            <a:picLocks noChangeAspect="1"/>
          </p:cNvPicPr>
          <p:nvPr/>
        </p:nvPicPr>
        <p:blipFill>
          <a:blip r:embed="rId3"/>
          <a:stretch>
            <a:fillRect/>
          </a:stretch>
        </p:blipFill>
        <p:spPr>
          <a:xfrm>
            <a:off x="3925063" y="0"/>
            <a:ext cx="3925063" cy="2204885"/>
          </a:xfrm>
          <a:prstGeom prst="rect">
            <a:avLst/>
          </a:prstGeom>
        </p:spPr>
      </p:pic>
      <p:pic>
        <p:nvPicPr>
          <p:cNvPr id="7" name="Picture 6">
            <a:extLst>
              <a:ext uri="{FF2B5EF4-FFF2-40B4-BE49-F238E27FC236}">
                <a16:creationId xmlns:a16="http://schemas.microsoft.com/office/drawing/2014/main" id="{F707490D-C360-EB08-94B2-D244FF8DC139}"/>
              </a:ext>
            </a:extLst>
          </p:cNvPr>
          <p:cNvPicPr>
            <a:picLocks noChangeAspect="1"/>
          </p:cNvPicPr>
          <p:nvPr/>
        </p:nvPicPr>
        <p:blipFill>
          <a:blip r:embed="rId4"/>
          <a:stretch>
            <a:fillRect/>
          </a:stretch>
        </p:blipFill>
        <p:spPr>
          <a:xfrm>
            <a:off x="0" y="2204885"/>
            <a:ext cx="3930490" cy="2207608"/>
          </a:xfrm>
          <a:prstGeom prst="rect">
            <a:avLst/>
          </a:prstGeom>
        </p:spPr>
      </p:pic>
      <p:pic>
        <p:nvPicPr>
          <p:cNvPr id="9" name="Picture 8">
            <a:extLst>
              <a:ext uri="{FF2B5EF4-FFF2-40B4-BE49-F238E27FC236}">
                <a16:creationId xmlns:a16="http://schemas.microsoft.com/office/drawing/2014/main" id="{7D4EC527-5E66-1C58-DADF-B1CB828114AF}"/>
              </a:ext>
            </a:extLst>
          </p:cNvPr>
          <p:cNvPicPr>
            <a:picLocks noChangeAspect="1"/>
          </p:cNvPicPr>
          <p:nvPr/>
        </p:nvPicPr>
        <p:blipFill>
          <a:blip r:embed="rId5"/>
          <a:stretch>
            <a:fillRect/>
          </a:stretch>
        </p:blipFill>
        <p:spPr>
          <a:xfrm>
            <a:off x="3930490" y="2202765"/>
            <a:ext cx="3929016" cy="2207608"/>
          </a:xfrm>
          <a:prstGeom prst="rect">
            <a:avLst/>
          </a:prstGeom>
        </p:spPr>
      </p:pic>
      <p:pic>
        <p:nvPicPr>
          <p:cNvPr id="11" name="Picture 10">
            <a:extLst>
              <a:ext uri="{FF2B5EF4-FFF2-40B4-BE49-F238E27FC236}">
                <a16:creationId xmlns:a16="http://schemas.microsoft.com/office/drawing/2014/main" id="{95440DA9-A732-4301-1311-594BDC89FEEA}"/>
              </a:ext>
            </a:extLst>
          </p:cNvPr>
          <p:cNvPicPr>
            <a:picLocks noChangeAspect="1"/>
          </p:cNvPicPr>
          <p:nvPr/>
        </p:nvPicPr>
        <p:blipFill>
          <a:blip r:embed="rId6"/>
          <a:stretch>
            <a:fillRect/>
          </a:stretch>
        </p:blipFill>
        <p:spPr>
          <a:xfrm>
            <a:off x="7850126" y="3638"/>
            <a:ext cx="3898592" cy="2197055"/>
          </a:xfrm>
          <a:prstGeom prst="rect">
            <a:avLst/>
          </a:prstGeom>
        </p:spPr>
      </p:pic>
      <p:pic>
        <p:nvPicPr>
          <p:cNvPr id="13" name="Picture 12">
            <a:extLst>
              <a:ext uri="{FF2B5EF4-FFF2-40B4-BE49-F238E27FC236}">
                <a16:creationId xmlns:a16="http://schemas.microsoft.com/office/drawing/2014/main" id="{44C8BE8F-872F-67A5-43CA-03E4BDA9F230}"/>
              </a:ext>
            </a:extLst>
          </p:cNvPr>
          <p:cNvPicPr>
            <a:picLocks noChangeAspect="1"/>
          </p:cNvPicPr>
          <p:nvPr/>
        </p:nvPicPr>
        <p:blipFill>
          <a:blip r:embed="rId7"/>
          <a:stretch>
            <a:fillRect/>
          </a:stretch>
        </p:blipFill>
        <p:spPr>
          <a:xfrm>
            <a:off x="7806866" y="2209126"/>
            <a:ext cx="3890224" cy="2192814"/>
          </a:xfrm>
          <a:prstGeom prst="rect">
            <a:avLst/>
          </a:prstGeom>
        </p:spPr>
      </p:pic>
      <p:pic>
        <p:nvPicPr>
          <p:cNvPr id="17" name="Picture 16">
            <a:extLst>
              <a:ext uri="{FF2B5EF4-FFF2-40B4-BE49-F238E27FC236}">
                <a16:creationId xmlns:a16="http://schemas.microsoft.com/office/drawing/2014/main" id="{4D143128-EF51-910E-C2CF-3F448CEA7082}"/>
              </a:ext>
            </a:extLst>
          </p:cNvPr>
          <p:cNvPicPr>
            <a:picLocks noChangeAspect="1"/>
          </p:cNvPicPr>
          <p:nvPr/>
        </p:nvPicPr>
        <p:blipFill>
          <a:blip r:embed="rId8"/>
          <a:stretch>
            <a:fillRect/>
          </a:stretch>
        </p:blipFill>
        <p:spPr>
          <a:xfrm>
            <a:off x="0" y="4325260"/>
            <a:ext cx="3881803" cy="2192814"/>
          </a:xfrm>
          <a:prstGeom prst="rect">
            <a:avLst/>
          </a:prstGeom>
        </p:spPr>
      </p:pic>
      <p:pic>
        <p:nvPicPr>
          <p:cNvPr id="19" name="Picture 18">
            <a:extLst>
              <a:ext uri="{FF2B5EF4-FFF2-40B4-BE49-F238E27FC236}">
                <a16:creationId xmlns:a16="http://schemas.microsoft.com/office/drawing/2014/main" id="{C9C6A7C1-6A41-5A6C-588B-E3D5D849E354}"/>
              </a:ext>
            </a:extLst>
          </p:cNvPr>
          <p:cNvPicPr>
            <a:picLocks noChangeAspect="1"/>
          </p:cNvPicPr>
          <p:nvPr/>
        </p:nvPicPr>
        <p:blipFill>
          <a:blip r:embed="rId9"/>
          <a:stretch>
            <a:fillRect/>
          </a:stretch>
        </p:blipFill>
        <p:spPr>
          <a:xfrm>
            <a:off x="5051278" y="3642967"/>
            <a:ext cx="5713830" cy="3211395"/>
          </a:xfrm>
          <a:prstGeom prst="rect">
            <a:avLst/>
          </a:prstGeom>
        </p:spPr>
      </p:pic>
    </p:spTree>
    <p:extLst>
      <p:ext uri="{BB962C8B-B14F-4D97-AF65-F5344CB8AC3E}">
        <p14:creationId xmlns:p14="http://schemas.microsoft.com/office/powerpoint/2010/main" val="1633230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58722-DE0F-9B40-1E92-88186481B8E4}"/>
              </a:ext>
            </a:extLst>
          </p:cNvPr>
          <p:cNvSpPr>
            <a:spLocks noGrp="1"/>
          </p:cNvSpPr>
          <p:nvPr>
            <p:ph type="title"/>
          </p:nvPr>
        </p:nvSpPr>
        <p:spPr>
          <a:xfrm>
            <a:off x="327660" y="430848"/>
            <a:ext cx="10515600" cy="894715"/>
          </a:xfrm>
        </p:spPr>
        <p:txBody>
          <a:bodyPr/>
          <a:lstStyle/>
          <a:p>
            <a:r>
              <a:rPr lang="fr-CH" b="1" dirty="0">
                <a:solidFill>
                  <a:srgbClr val="002060"/>
                </a:solidFill>
              </a:rPr>
              <a:t>ISO 50001</a:t>
            </a:r>
          </a:p>
        </p:txBody>
      </p:sp>
      <p:pic>
        <p:nvPicPr>
          <p:cNvPr id="4" name="Picture 3">
            <a:extLst>
              <a:ext uri="{FF2B5EF4-FFF2-40B4-BE49-F238E27FC236}">
                <a16:creationId xmlns:a16="http://schemas.microsoft.com/office/drawing/2014/main" id="{6B2554F9-B3FB-B767-8B97-B2009BB737C6}"/>
              </a:ext>
            </a:extLst>
          </p:cNvPr>
          <p:cNvPicPr>
            <a:picLocks noChangeAspect="1"/>
          </p:cNvPicPr>
          <p:nvPr/>
        </p:nvPicPr>
        <p:blipFill>
          <a:blip r:embed="rId2"/>
          <a:stretch>
            <a:fillRect/>
          </a:stretch>
        </p:blipFill>
        <p:spPr>
          <a:xfrm>
            <a:off x="7597561" y="784860"/>
            <a:ext cx="4531999" cy="5982836"/>
          </a:xfrm>
          <a:prstGeom prst="rect">
            <a:avLst/>
          </a:prstGeom>
          <a:noFill/>
          <a:ln>
            <a:solidFill>
              <a:srgbClr val="2F2F2F"/>
            </a:solidFill>
          </a:ln>
        </p:spPr>
      </p:pic>
      <p:sp>
        <p:nvSpPr>
          <p:cNvPr id="5" name="Content Placeholder 2">
            <a:extLst>
              <a:ext uri="{FF2B5EF4-FFF2-40B4-BE49-F238E27FC236}">
                <a16:creationId xmlns:a16="http://schemas.microsoft.com/office/drawing/2014/main" id="{CF2D4E6F-820E-79D2-AD95-9A6324D2794E}"/>
              </a:ext>
            </a:extLst>
          </p:cNvPr>
          <p:cNvSpPr txBox="1">
            <a:spLocks/>
          </p:cNvSpPr>
          <p:nvPr/>
        </p:nvSpPr>
        <p:spPr>
          <a:xfrm>
            <a:off x="327660" y="1132841"/>
            <a:ext cx="7315200" cy="61245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rgbClr val="002060"/>
                </a:solidFill>
              </a:rPr>
              <a:t>CV is an actor for </a:t>
            </a:r>
            <a:r>
              <a:rPr lang="en-GB" dirty="0">
                <a:solidFill>
                  <a:schemeClr val="accent6">
                    <a:lumMod val="75000"/>
                  </a:schemeClr>
                </a:solidFill>
              </a:rPr>
              <a:t>CERN ISO 50001 Certificate</a:t>
            </a:r>
          </a:p>
          <a:p>
            <a:pPr marL="0" indent="0">
              <a:buNone/>
            </a:pPr>
            <a:endParaRPr lang="en-GB" dirty="0">
              <a:solidFill>
                <a:srgbClr val="002060"/>
              </a:solidFill>
            </a:endParaRPr>
          </a:p>
          <a:p>
            <a:pPr marL="1200150" lvl="2" indent="-285750"/>
            <a:endParaRPr lang="en-GB" dirty="0">
              <a:solidFill>
                <a:srgbClr val="002060"/>
              </a:solidFill>
            </a:endParaRPr>
          </a:p>
          <a:p>
            <a:pPr marL="285750" indent="-285750"/>
            <a:endParaRPr lang="en-GB" dirty="0">
              <a:solidFill>
                <a:srgbClr val="002060"/>
              </a:solidFill>
            </a:endParaRPr>
          </a:p>
          <a:p>
            <a:pPr marL="285750" indent="-285750"/>
            <a:endParaRPr lang="en-GB" dirty="0">
              <a:solidFill>
                <a:srgbClr val="002060"/>
              </a:solidFill>
            </a:endParaRPr>
          </a:p>
          <a:p>
            <a:endParaRPr lang="fr-CH" dirty="0"/>
          </a:p>
        </p:txBody>
      </p:sp>
      <p:sp>
        <p:nvSpPr>
          <p:cNvPr id="6" name="Content Placeholder 2">
            <a:extLst>
              <a:ext uri="{FF2B5EF4-FFF2-40B4-BE49-F238E27FC236}">
                <a16:creationId xmlns:a16="http://schemas.microsoft.com/office/drawing/2014/main" id="{6AA3714A-AC23-38A0-4798-064DD5399998}"/>
              </a:ext>
            </a:extLst>
          </p:cNvPr>
          <p:cNvSpPr txBox="1">
            <a:spLocks/>
          </p:cNvSpPr>
          <p:nvPr/>
        </p:nvSpPr>
        <p:spPr>
          <a:xfrm>
            <a:off x="327660" y="1658620"/>
            <a:ext cx="7315200" cy="894715"/>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rgbClr val="002060"/>
                </a:solidFill>
              </a:rPr>
              <a:t>10 main projects are planned for the near</a:t>
            </a:r>
          </a:p>
          <a:p>
            <a:pPr marL="0" indent="0">
              <a:buNone/>
            </a:pPr>
            <a:r>
              <a:rPr lang="en-GB" dirty="0">
                <a:solidFill>
                  <a:srgbClr val="002060"/>
                </a:solidFill>
              </a:rPr>
              <a:t>future with a budget of about 14 MCHF</a:t>
            </a:r>
            <a:endParaRPr lang="en-GB" dirty="0">
              <a:solidFill>
                <a:schemeClr val="accent6">
                  <a:lumMod val="75000"/>
                </a:schemeClr>
              </a:solidFill>
            </a:endParaRPr>
          </a:p>
          <a:p>
            <a:pPr marL="0" indent="0">
              <a:buNone/>
            </a:pPr>
            <a:endParaRPr lang="en-GB" dirty="0">
              <a:solidFill>
                <a:srgbClr val="002060"/>
              </a:solidFill>
            </a:endParaRPr>
          </a:p>
          <a:p>
            <a:pPr marL="1200150" lvl="2" indent="-285750"/>
            <a:endParaRPr lang="en-GB" dirty="0">
              <a:solidFill>
                <a:srgbClr val="002060"/>
              </a:solidFill>
            </a:endParaRPr>
          </a:p>
          <a:p>
            <a:pPr marL="285750" indent="-285750"/>
            <a:endParaRPr lang="en-GB" dirty="0">
              <a:solidFill>
                <a:srgbClr val="002060"/>
              </a:solidFill>
            </a:endParaRPr>
          </a:p>
          <a:p>
            <a:pPr marL="285750" indent="-285750"/>
            <a:endParaRPr lang="en-GB" dirty="0">
              <a:solidFill>
                <a:srgbClr val="002060"/>
              </a:solidFill>
            </a:endParaRPr>
          </a:p>
          <a:p>
            <a:endParaRPr lang="fr-CH" dirty="0"/>
          </a:p>
        </p:txBody>
      </p:sp>
      <p:graphicFrame>
        <p:nvGraphicFramePr>
          <p:cNvPr id="7" name="Table 6">
            <a:extLst>
              <a:ext uri="{FF2B5EF4-FFF2-40B4-BE49-F238E27FC236}">
                <a16:creationId xmlns:a16="http://schemas.microsoft.com/office/drawing/2014/main" id="{4DCC72B4-73EC-D8D2-9282-74E84271F917}"/>
              </a:ext>
            </a:extLst>
          </p:cNvPr>
          <p:cNvGraphicFramePr>
            <a:graphicFrameLocks noGrp="1"/>
          </p:cNvGraphicFramePr>
          <p:nvPr>
            <p:extLst>
              <p:ext uri="{D42A27DB-BD31-4B8C-83A1-F6EECF244321}">
                <p14:modId xmlns:p14="http://schemas.microsoft.com/office/powerpoint/2010/main" val="1588345920"/>
              </p:ext>
            </p:extLst>
          </p:nvPr>
        </p:nvGraphicFramePr>
        <p:xfrm>
          <a:off x="62440" y="2500496"/>
          <a:ext cx="7617092" cy="4267200"/>
        </p:xfrm>
        <a:graphic>
          <a:graphicData uri="http://schemas.openxmlformats.org/drawingml/2006/table">
            <a:tbl>
              <a:tblPr>
                <a:tableStyleId>{5C22544A-7EE6-4342-B048-85BDC9FD1C3A}</a:tableStyleId>
              </a:tblPr>
              <a:tblGrid>
                <a:gridCol w="566877">
                  <a:extLst>
                    <a:ext uri="{9D8B030D-6E8A-4147-A177-3AD203B41FA5}">
                      <a16:colId xmlns:a16="http://schemas.microsoft.com/office/drawing/2014/main" val="3829447526"/>
                    </a:ext>
                  </a:extLst>
                </a:gridCol>
                <a:gridCol w="510700">
                  <a:extLst>
                    <a:ext uri="{9D8B030D-6E8A-4147-A177-3AD203B41FA5}">
                      <a16:colId xmlns:a16="http://schemas.microsoft.com/office/drawing/2014/main" val="2208229308"/>
                    </a:ext>
                  </a:extLst>
                </a:gridCol>
                <a:gridCol w="1283134">
                  <a:extLst>
                    <a:ext uri="{9D8B030D-6E8A-4147-A177-3AD203B41FA5}">
                      <a16:colId xmlns:a16="http://schemas.microsoft.com/office/drawing/2014/main" val="1474690472"/>
                    </a:ext>
                  </a:extLst>
                </a:gridCol>
                <a:gridCol w="291099">
                  <a:extLst>
                    <a:ext uri="{9D8B030D-6E8A-4147-A177-3AD203B41FA5}">
                      <a16:colId xmlns:a16="http://schemas.microsoft.com/office/drawing/2014/main" val="3840784350"/>
                    </a:ext>
                  </a:extLst>
                </a:gridCol>
                <a:gridCol w="505593">
                  <a:extLst>
                    <a:ext uri="{9D8B030D-6E8A-4147-A177-3AD203B41FA5}">
                      <a16:colId xmlns:a16="http://schemas.microsoft.com/office/drawing/2014/main" val="3726604846"/>
                    </a:ext>
                  </a:extLst>
                </a:gridCol>
                <a:gridCol w="367704">
                  <a:extLst>
                    <a:ext uri="{9D8B030D-6E8A-4147-A177-3AD203B41FA5}">
                      <a16:colId xmlns:a16="http://schemas.microsoft.com/office/drawing/2014/main" val="1680382281"/>
                    </a:ext>
                  </a:extLst>
                </a:gridCol>
                <a:gridCol w="379195">
                  <a:extLst>
                    <a:ext uri="{9D8B030D-6E8A-4147-A177-3AD203B41FA5}">
                      <a16:colId xmlns:a16="http://schemas.microsoft.com/office/drawing/2014/main" val="3039710176"/>
                    </a:ext>
                  </a:extLst>
                </a:gridCol>
                <a:gridCol w="566877">
                  <a:extLst>
                    <a:ext uri="{9D8B030D-6E8A-4147-A177-3AD203B41FA5}">
                      <a16:colId xmlns:a16="http://schemas.microsoft.com/office/drawing/2014/main" val="200388910"/>
                    </a:ext>
                  </a:extLst>
                </a:gridCol>
                <a:gridCol w="291099">
                  <a:extLst>
                    <a:ext uri="{9D8B030D-6E8A-4147-A177-3AD203B41FA5}">
                      <a16:colId xmlns:a16="http://schemas.microsoft.com/office/drawing/2014/main" val="1608614744"/>
                    </a:ext>
                  </a:extLst>
                </a:gridCol>
                <a:gridCol w="1399319">
                  <a:extLst>
                    <a:ext uri="{9D8B030D-6E8A-4147-A177-3AD203B41FA5}">
                      <a16:colId xmlns:a16="http://schemas.microsoft.com/office/drawing/2014/main" val="117231357"/>
                    </a:ext>
                  </a:extLst>
                </a:gridCol>
                <a:gridCol w="291099">
                  <a:extLst>
                    <a:ext uri="{9D8B030D-6E8A-4147-A177-3AD203B41FA5}">
                      <a16:colId xmlns:a16="http://schemas.microsoft.com/office/drawing/2014/main" val="710724908"/>
                    </a:ext>
                  </a:extLst>
                </a:gridCol>
                <a:gridCol w="291099">
                  <a:extLst>
                    <a:ext uri="{9D8B030D-6E8A-4147-A177-3AD203B41FA5}">
                      <a16:colId xmlns:a16="http://schemas.microsoft.com/office/drawing/2014/main" val="2478879664"/>
                    </a:ext>
                  </a:extLst>
                </a:gridCol>
                <a:gridCol w="291099">
                  <a:extLst>
                    <a:ext uri="{9D8B030D-6E8A-4147-A177-3AD203B41FA5}">
                      <a16:colId xmlns:a16="http://schemas.microsoft.com/office/drawing/2014/main" val="2747602246"/>
                    </a:ext>
                  </a:extLst>
                </a:gridCol>
                <a:gridCol w="291099">
                  <a:extLst>
                    <a:ext uri="{9D8B030D-6E8A-4147-A177-3AD203B41FA5}">
                      <a16:colId xmlns:a16="http://schemas.microsoft.com/office/drawing/2014/main" val="3671145135"/>
                    </a:ext>
                  </a:extLst>
                </a:gridCol>
                <a:gridCol w="291099">
                  <a:extLst>
                    <a:ext uri="{9D8B030D-6E8A-4147-A177-3AD203B41FA5}">
                      <a16:colId xmlns:a16="http://schemas.microsoft.com/office/drawing/2014/main" val="420028131"/>
                    </a:ext>
                  </a:extLst>
                </a:gridCol>
              </a:tblGrid>
              <a:tr h="178182">
                <a:tc rowSpan="2">
                  <a:txBody>
                    <a:bodyPr/>
                    <a:lstStyle/>
                    <a:p>
                      <a:pPr algn="ctr" fontAlgn="ctr"/>
                      <a:r>
                        <a:rPr lang="fr-CH" sz="500" u="none" strike="noStrike">
                          <a:effectLst/>
                        </a:rPr>
                        <a:t>n° action</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Atelier / installation / secteur d'usages</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Action</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Type d’énergie</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Installation</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UES correspondant</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IPE associé</a:t>
                      </a:r>
                      <a:endParaRPr lang="fr-CH" sz="500" b="1" i="0" u="none" strike="noStrike">
                        <a:solidFill>
                          <a:srgbClr val="FFFFFF"/>
                        </a:solidFill>
                        <a:effectLst/>
                        <a:latin typeface="Calibri" panose="020F0502020204030204" pitchFamily="34" charset="0"/>
                      </a:endParaRPr>
                    </a:p>
                  </a:txBody>
                  <a:tcPr marL="0" marR="0" marT="0" marB="0" anchor="ctr"/>
                </a:tc>
                <a:tc gridSpan="2">
                  <a:txBody>
                    <a:bodyPr/>
                    <a:lstStyle/>
                    <a:p>
                      <a:pPr algn="ctr" fontAlgn="ctr"/>
                      <a:r>
                        <a:rPr lang="fr-CH" sz="500" u="none" strike="noStrike">
                          <a:effectLst/>
                        </a:rPr>
                        <a:t>Gain énergie prévisionnel</a:t>
                      </a:r>
                      <a:endParaRPr lang="fr-CH" sz="500" b="1" i="0" u="none" strike="noStrike">
                        <a:solidFill>
                          <a:srgbClr val="FFFFFF"/>
                        </a:solidFill>
                        <a:effectLst/>
                        <a:latin typeface="Calibri" panose="020F0502020204030204" pitchFamily="34" charset="0"/>
                      </a:endParaRPr>
                    </a:p>
                  </a:txBody>
                  <a:tcPr marL="0" marR="0" marT="0" marB="0" anchor="ctr"/>
                </a:tc>
                <a:tc hMerge="1">
                  <a:txBody>
                    <a:bodyPr/>
                    <a:lstStyle/>
                    <a:p>
                      <a:endParaRPr lang="fr-CH"/>
                    </a:p>
                  </a:txBody>
                  <a:tcPr/>
                </a:tc>
                <a:tc rowSpan="2">
                  <a:txBody>
                    <a:bodyPr/>
                    <a:lstStyle/>
                    <a:p>
                      <a:pPr algn="ctr" fontAlgn="ctr"/>
                      <a:r>
                        <a:rPr lang="fr-CH" sz="500" u="none" strike="noStrike">
                          <a:effectLst/>
                        </a:rPr>
                        <a:t>Description</a:t>
                      </a:r>
                      <a:br>
                        <a:rPr lang="fr-CH" sz="500" u="none" strike="noStrike">
                          <a:effectLst/>
                        </a:rPr>
                      </a:br>
                      <a:r>
                        <a:rPr lang="fr-CH" sz="500" u="none" strike="noStrike">
                          <a:effectLst/>
                        </a:rPr>
                        <a:t>_et gain prévisionnel de l’action</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Indicateur de suivi / de mesurage</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Fréquence de suivi</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Date réalisation programmée de l’action</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Etat d’avancement</a:t>
                      </a:r>
                      <a:endParaRPr lang="fr-CH" sz="5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ctr"/>
                      <a:r>
                        <a:rPr lang="fr-CH" sz="500" u="none" strike="noStrike">
                          <a:effectLst/>
                        </a:rPr>
                        <a:t>Pilote du projet</a:t>
                      </a:r>
                      <a:endParaRPr lang="fr-CH" sz="500" b="1" i="0" u="none" strike="noStrike">
                        <a:solidFill>
                          <a:srgbClr val="FFFFFF"/>
                        </a:solidFill>
                        <a:effectLst/>
                        <a:latin typeface="Calibri" panose="020F0502020204030204" pitchFamily="34" charset="0"/>
                      </a:endParaRPr>
                    </a:p>
                  </a:txBody>
                  <a:tcPr marL="0" marR="0" marT="0" marB="0" anchor="ctr"/>
                </a:tc>
                <a:extLst>
                  <a:ext uri="{0D108BD9-81ED-4DB2-BD59-A6C34878D82A}">
                    <a16:rowId xmlns:a16="http://schemas.microsoft.com/office/drawing/2014/main" val="3044918084"/>
                  </a:ext>
                </a:extLst>
              </a:tr>
              <a:tr h="178182">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a:txBody>
                    <a:bodyPr/>
                    <a:lstStyle/>
                    <a:p>
                      <a:pPr algn="ctr" fontAlgn="ctr"/>
                      <a:r>
                        <a:rPr lang="fr-CH" sz="500" u="none" strike="noStrike">
                          <a:effectLst/>
                        </a:rPr>
                        <a:t>unité énergétique / an</a:t>
                      </a:r>
                      <a:endParaRPr lang="fr-CH" sz="5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Gain / conso réf</a:t>
                      </a:r>
                      <a:endParaRPr lang="fr-CH" sz="500" b="1" i="0" u="none" strike="noStrike">
                        <a:solidFill>
                          <a:srgbClr val="FFFFFF"/>
                        </a:solidFill>
                        <a:effectLst/>
                        <a:latin typeface="Calibri" panose="020F0502020204030204" pitchFamily="34" charset="0"/>
                      </a:endParaRPr>
                    </a:p>
                  </a:txBody>
                  <a:tcPr marL="0" marR="0" marT="0" marB="0" anchor="ct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tc vMerge="1">
                  <a:txBody>
                    <a:bodyPr/>
                    <a:lstStyle/>
                    <a:p>
                      <a:endParaRPr lang="fr-CH"/>
                    </a:p>
                  </a:txBody>
                  <a:tcPr/>
                </a:tc>
                <a:extLst>
                  <a:ext uri="{0D108BD9-81ED-4DB2-BD59-A6C34878D82A}">
                    <a16:rowId xmlns:a16="http://schemas.microsoft.com/office/drawing/2014/main" val="2404092256"/>
                  </a:ext>
                </a:extLst>
              </a:tr>
              <a:tr h="572011">
                <a:tc>
                  <a:txBody>
                    <a:bodyPr/>
                    <a:lstStyle/>
                    <a:p>
                      <a:pPr algn="ctr" fontAlgn="ctr"/>
                      <a:r>
                        <a:rPr lang="fr-CH" sz="500" u="none" strike="noStrike">
                          <a:effectLst/>
                        </a:rPr>
                        <a:t>1</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des groupes de production d'eau glacée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dirty="0">
                          <a:effectLst/>
                        </a:rPr>
                        <a:t>Electricité</a:t>
                      </a:r>
                      <a:endParaRPr lang="fr-CH" sz="500" b="0" i="0" u="none" strike="noStrike" dirty="0">
                        <a:solidFill>
                          <a:srgbClr val="000000"/>
                        </a:solidFill>
                        <a:effectLst/>
                        <a:latin typeface="Calibri (Corps)"/>
                      </a:endParaRPr>
                    </a:p>
                  </a:txBody>
                  <a:tcPr marL="0" marR="0" marT="0" marB="0" anchor="ctr"/>
                </a:tc>
                <a:tc>
                  <a:txBody>
                    <a:bodyPr/>
                    <a:lstStyle/>
                    <a:p>
                      <a:pPr algn="ctr" fontAlgn="ctr"/>
                      <a:r>
                        <a:rPr lang="fr-CH" sz="500" u="none" strike="noStrike">
                          <a:effectLst/>
                        </a:rPr>
                        <a:t>Production d'eau glacée du Linac 4 , des bâtiments BA2, BA4, BA6, BA7 du SPS, du bâtiment SU4 du LHC et du bâtiment 2011 de Meyrin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 SPS, LHC</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 IPE SPS, IPE LHC</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1 500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Utilisation de chillers avec un meilleur rendement et mise en place de fonction de "free cooling" quand cela était possible.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2020-2022</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 service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3238402943"/>
                  </a:ext>
                </a:extLst>
              </a:tr>
              <a:tr h="320582">
                <a:tc>
                  <a:txBody>
                    <a:bodyPr/>
                    <a:lstStyle/>
                    <a:p>
                      <a:pPr algn="ctr" fontAlgn="ctr"/>
                      <a:r>
                        <a:rPr lang="fr-CH" sz="500" u="none" strike="noStrike">
                          <a:effectLst/>
                        </a:rPr>
                        <a:t>2</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Rénovation complète du système de ventilation du bâtiment 365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Système de ventilation du bâtiment 365</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10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Réduction des débits circulés, mise en place de mode "free cooling", "free heating". Remplacement par des moteurs électriques avec un meilleur rendement. Fonctionnement des unités en parallèle à vitesse réduite.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2022</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1006345617"/>
                  </a:ext>
                </a:extLst>
              </a:tr>
              <a:tr h="192349">
                <a:tc>
                  <a:txBody>
                    <a:bodyPr/>
                    <a:lstStyle/>
                    <a:p>
                      <a:pPr algn="ctr" fontAlgn="ctr"/>
                      <a:r>
                        <a:rPr lang="fr-CH" sz="500" u="none" strike="noStrike">
                          <a:effectLst/>
                        </a:rPr>
                        <a:t>3</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du système de contrôle et de l'instrumentation du bâtiment SXL2 (expérimentation ALICE)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Système de ventilation du bâtiment SXL2</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LHC</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LHC</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115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Mise en place de mode "free cooling".</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2022</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4190460087"/>
                  </a:ext>
                </a:extLst>
              </a:tr>
              <a:tr h="384699">
                <a:tc>
                  <a:txBody>
                    <a:bodyPr/>
                    <a:lstStyle/>
                    <a:p>
                      <a:pPr algn="ctr" fontAlgn="ctr"/>
                      <a:r>
                        <a:rPr lang="fr-CH" sz="500" u="none" strike="noStrike">
                          <a:effectLst/>
                        </a:rPr>
                        <a:t>4</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des groupes de production d'eau glacée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Production d'eau glacée des bâtiments BA3, BA6, BA7 du SPS et du bâtiment 186 de Meyrin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 SPS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 SPS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455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Utilisation de chillers avec un meilleur rendement et mise en place de fonction de "free cooling" quand cela était possible.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2023-2025</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1132613983"/>
                  </a:ext>
                </a:extLst>
              </a:tr>
              <a:tr h="577048">
                <a:tc>
                  <a:txBody>
                    <a:bodyPr/>
                    <a:lstStyle/>
                    <a:p>
                      <a:pPr algn="ctr" fontAlgn="ctr"/>
                      <a:r>
                        <a:rPr lang="fr-CH" sz="500" u="none" strike="noStrike">
                          <a:effectLst/>
                        </a:rPr>
                        <a:t>5</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Rénovation complète de circuit de refroidissement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Circuit de refroidissement de plusieurs zones sur Meyrin dont l'expérimentation n_ToF et la zone de test des convertisseurs de puissance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250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Installation de variation de vitesse sur les pompes.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2023-2024</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2322848993"/>
                  </a:ext>
                </a:extLst>
              </a:tr>
              <a:tr h="192349">
                <a:tc>
                  <a:txBody>
                    <a:bodyPr/>
                    <a:lstStyle/>
                    <a:p>
                      <a:pPr algn="ctr" fontAlgn="ctr"/>
                      <a:r>
                        <a:rPr lang="fr-CH" sz="500" u="none" strike="noStrike">
                          <a:effectLst/>
                        </a:rPr>
                        <a:t>6</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Rénovation complète du système de ventilation du PSB</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Système de ventilation du Booster</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830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Mise en place de mode "free cooling" et remplacement par des moteurs électriques avec un meilleur rendement.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2026-2027</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2571708389"/>
                  </a:ext>
                </a:extLst>
              </a:tr>
              <a:tr h="384699">
                <a:tc>
                  <a:txBody>
                    <a:bodyPr/>
                    <a:lstStyle/>
                    <a:p>
                      <a:pPr algn="ctr" fontAlgn="ctr"/>
                      <a:r>
                        <a:rPr lang="fr-CH" sz="500" u="none" strike="noStrike">
                          <a:effectLst/>
                        </a:rPr>
                        <a:t>7</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de la station de refroidissement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Station de refroidissement de la zone d'expérimentation AD au bâtiment 193</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400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Mise en place de régulation de vitesse sur les circuits et moteurs électriques avec un meilleur rendement.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2026-2027</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2397880812"/>
                  </a:ext>
                </a:extLst>
              </a:tr>
              <a:tr h="256466">
                <a:tc>
                  <a:txBody>
                    <a:bodyPr/>
                    <a:lstStyle/>
                    <a:p>
                      <a:pPr algn="ctr" fontAlgn="ctr"/>
                      <a:r>
                        <a:rPr lang="fr-CH" sz="500" u="none" strike="noStrike">
                          <a:effectLst/>
                        </a:rPr>
                        <a:t>8</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des stations de refroidissement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Stations de refroidissement du SPS dans les bâtiments BA</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SPS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2 115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Mise en place de régulation de vitesse sur les circuits et moteurs électriques avec un meilleur rendement.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2026-2027</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3681548080"/>
                  </a:ext>
                </a:extLst>
              </a:tr>
              <a:tr h="256466">
                <a:tc>
                  <a:txBody>
                    <a:bodyPr/>
                    <a:lstStyle/>
                    <a:p>
                      <a:pPr algn="ctr" fontAlgn="ctr"/>
                      <a:r>
                        <a:rPr lang="fr-CH" sz="500" u="none" strike="noStrike">
                          <a:effectLst/>
                        </a:rPr>
                        <a:t>9</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Remplacement de la station de production d'eau glacée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Electricité</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Station de production d'eau glacée au bâtiment 355</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IPE Complexe PS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350 MWh/an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Mise en place de régulation de vitesse sur le circuit et moteurs électriques et groupes de production d'eau glacée avec un meilleur rendement.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 </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2026-2027</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Etudes</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EN-CV</a:t>
                      </a:r>
                      <a:endParaRPr lang="fr-CH" sz="500" b="0" i="0" u="none" strike="noStrike">
                        <a:solidFill>
                          <a:srgbClr val="000000"/>
                        </a:solidFill>
                        <a:effectLst/>
                        <a:latin typeface="Calibri (Corps)"/>
                      </a:endParaRPr>
                    </a:p>
                  </a:txBody>
                  <a:tcPr marL="0" marR="0" marT="0" marB="0" anchor="ctr"/>
                </a:tc>
                <a:extLst>
                  <a:ext uri="{0D108BD9-81ED-4DB2-BD59-A6C34878D82A}">
                    <a16:rowId xmlns:a16="http://schemas.microsoft.com/office/drawing/2014/main" val="1724446863"/>
                  </a:ext>
                </a:extLst>
              </a:tr>
              <a:tr h="192349">
                <a:tc>
                  <a:txBody>
                    <a:bodyPr/>
                    <a:lstStyle/>
                    <a:p>
                      <a:pPr algn="ctr" fontAlgn="ctr"/>
                      <a:r>
                        <a:rPr lang="fr-CH" sz="500" u="none" strike="noStrike">
                          <a:effectLst/>
                        </a:rPr>
                        <a:t>10</a:t>
                      </a:r>
                      <a:endParaRPr lang="fr-CH" sz="5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fr-CH" sz="500" u="none" strike="noStrike">
                          <a:effectLst/>
                        </a:rPr>
                        <a:t>Groupe refroidissement et ventilation EN-CV</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Valorisation d'énergie fatale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Point 8 du LHC</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20 000 MWh/an</a:t>
                      </a:r>
                      <a:endParaRPr lang="fr-CH" sz="500" b="0" i="0" u="none" strike="noStrike">
                        <a:solidFill>
                          <a:srgbClr val="000000"/>
                        </a:solidFill>
                        <a:effectLst/>
                        <a:latin typeface="Calibri (Corps)"/>
                      </a:endParaRPr>
                    </a:p>
                  </a:txBody>
                  <a:tcPr marL="0" marR="0" marT="0" marB="0" anchor="ctr"/>
                </a:tc>
                <a:tc>
                  <a:txBody>
                    <a:bodyPr/>
                    <a:lstStyle/>
                    <a:p>
                      <a:pPr algn="l" fontAlgn="b"/>
                      <a:r>
                        <a:rPr lang="fr-CH" sz="500" u="none" strike="noStrike">
                          <a:effectLst/>
                        </a:rPr>
                        <a:t> </a:t>
                      </a:r>
                      <a:endParaRPr lang="fr-CH" sz="500" b="0" i="0" u="none" strike="noStrike">
                        <a:solidFill>
                          <a:srgbClr val="000000"/>
                        </a:solidFill>
                        <a:effectLst/>
                        <a:latin typeface="Calibri (Corps)"/>
                      </a:endParaRPr>
                    </a:p>
                  </a:txBody>
                  <a:tcPr marL="0" marR="0" marT="0" marB="0" anchor="b"/>
                </a:tc>
                <a:tc>
                  <a:txBody>
                    <a:bodyPr/>
                    <a:lstStyle/>
                    <a:p>
                      <a:pPr algn="ctr" fontAlgn="ctr"/>
                      <a:r>
                        <a:rPr lang="fr-CH" sz="500" u="none" strike="noStrike">
                          <a:effectLst/>
                        </a:rPr>
                        <a:t>Récupération de chaleur sur les tours aéroréfrigérantes du point 8 du LHC pour alimenter un réseau de chaleur à Ferney-Voltaire</a:t>
                      </a:r>
                      <a:endParaRPr lang="fr-CH" sz="500" b="0" i="0" u="none" strike="noStrike">
                        <a:solidFill>
                          <a:srgbClr val="000000"/>
                        </a:solidFill>
                        <a:effectLst/>
                        <a:latin typeface="Calibri (Corps)"/>
                      </a:endParaRPr>
                    </a:p>
                  </a:txBody>
                  <a:tcPr marL="0" marR="0" marT="0" marB="0" anchor="ctr"/>
                </a:tc>
                <a:tc>
                  <a:txBody>
                    <a:bodyPr/>
                    <a:lstStyle/>
                    <a:p>
                      <a:pPr algn="l" fontAlgn="b"/>
                      <a:r>
                        <a:rPr lang="fr-CH" sz="500" u="none" strike="noStrike">
                          <a:effectLst/>
                        </a:rPr>
                        <a:t> </a:t>
                      </a:r>
                      <a:endParaRPr lang="fr-CH" sz="500" b="0" i="0" u="none" strike="noStrike">
                        <a:solidFill>
                          <a:srgbClr val="000000"/>
                        </a:solidFill>
                        <a:effectLst/>
                        <a:latin typeface="Calibri (Corps)"/>
                      </a:endParaRPr>
                    </a:p>
                  </a:txBody>
                  <a:tcPr marL="0" marR="0" marT="0" marB="0" anchor="b"/>
                </a:tc>
                <a:tc>
                  <a:txBody>
                    <a:bodyPr/>
                    <a:lstStyle/>
                    <a:p>
                      <a:pPr algn="ctr" fontAlgn="ctr"/>
                      <a:r>
                        <a:rPr lang="fr-CH" sz="500" u="none" strike="noStrike">
                          <a:effectLst/>
                        </a:rPr>
                        <a:t>Annuelle</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2022-2023</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a:effectLst/>
                        </a:rPr>
                        <a:t>En construction</a:t>
                      </a:r>
                      <a:endParaRPr lang="fr-CH" sz="500" b="0" i="0" u="none" strike="noStrike">
                        <a:solidFill>
                          <a:srgbClr val="000000"/>
                        </a:solidFill>
                        <a:effectLst/>
                        <a:latin typeface="Calibri (Corps)"/>
                      </a:endParaRPr>
                    </a:p>
                  </a:txBody>
                  <a:tcPr marL="0" marR="0" marT="0" marB="0" anchor="ctr"/>
                </a:tc>
                <a:tc>
                  <a:txBody>
                    <a:bodyPr/>
                    <a:lstStyle/>
                    <a:p>
                      <a:pPr algn="ctr" fontAlgn="ctr"/>
                      <a:r>
                        <a:rPr lang="fr-CH" sz="500" u="none" strike="noStrike" dirty="0">
                          <a:effectLst/>
                        </a:rPr>
                        <a:t>EN-CV</a:t>
                      </a:r>
                      <a:endParaRPr lang="fr-CH" sz="500" b="0" i="0" u="none" strike="noStrike" dirty="0">
                        <a:solidFill>
                          <a:srgbClr val="000000"/>
                        </a:solidFill>
                        <a:effectLst/>
                        <a:latin typeface="Calibri (Corps)"/>
                      </a:endParaRPr>
                    </a:p>
                  </a:txBody>
                  <a:tcPr marL="0" marR="0" marT="0" marB="0" anchor="ctr"/>
                </a:tc>
                <a:extLst>
                  <a:ext uri="{0D108BD9-81ED-4DB2-BD59-A6C34878D82A}">
                    <a16:rowId xmlns:a16="http://schemas.microsoft.com/office/drawing/2014/main" val="475800960"/>
                  </a:ext>
                </a:extLst>
              </a:tr>
            </a:tbl>
          </a:graphicData>
        </a:graphic>
      </p:graphicFrame>
      <p:grpSp>
        <p:nvGrpSpPr>
          <p:cNvPr id="8" name="Group 7">
            <a:extLst>
              <a:ext uri="{FF2B5EF4-FFF2-40B4-BE49-F238E27FC236}">
                <a16:creationId xmlns:a16="http://schemas.microsoft.com/office/drawing/2014/main" id="{096732FD-C67B-30C5-9365-5AE77434CDAD}"/>
              </a:ext>
            </a:extLst>
          </p:cNvPr>
          <p:cNvGrpSpPr/>
          <p:nvPr/>
        </p:nvGrpSpPr>
        <p:grpSpPr>
          <a:xfrm>
            <a:off x="0" y="-2130"/>
            <a:ext cx="12192000" cy="495299"/>
            <a:chOff x="851482" y="-2130"/>
            <a:chExt cx="11340517" cy="495299"/>
          </a:xfrm>
        </p:grpSpPr>
        <p:pic>
          <p:nvPicPr>
            <p:cNvPr id="9" name="Picture 8">
              <a:extLst>
                <a:ext uri="{FF2B5EF4-FFF2-40B4-BE49-F238E27FC236}">
                  <a16:creationId xmlns:a16="http://schemas.microsoft.com/office/drawing/2014/main" id="{3ED376A4-D57C-CD6C-2CF0-309C750B31B2}"/>
                </a:ext>
              </a:extLst>
            </p:cNvPr>
            <p:cNvPicPr>
              <a:picLocks noChangeAspect="1"/>
            </p:cNvPicPr>
            <p:nvPr/>
          </p:nvPicPr>
          <p:blipFill>
            <a:blip r:embed="rId3"/>
            <a:stretch>
              <a:fillRect/>
            </a:stretch>
          </p:blipFill>
          <p:spPr>
            <a:xfrm>
              <a:off x="851482" y="-2130"/>
              <a:ext cx="11340517" cy="495299"/>
            </a:xfrm>
            <a:prstGeom prst="rect">
              <a:avLst/>
            </a:prstGeom>
          </p:spPr>
        </p:pic>
        <p:sp>
          <p:nvSpPr>
            <p:cNvPr id="10" name="Textfeld 3">
              <a:extLst>
                <a:ext uri="{FF2B5EF4-FFF2-40B4-BE49-F238E27FC236}">
                  <a16:creationId xmlns:a16="http://schemas.microsoft.com/office/drawing/2014/main" id="{B10A9782-A44E-589F-6087-1919AC177A85}"/>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1" name="Textfeld 4">
              <a:extLst>
                <a:ext uri="{FF2B5EF4-FFF2-40B4-BE49-F238E27FC236}">
                  <a16:creationId xmlns:a16="http://schemas.microsoft.com/office/drawing/2014/main" id="{61EE344C-00E1-F1D9-5790-45A951D3612E}"/>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2" name="Foliennummernplatzhalter 2">
            <a:extLst>
              <a:ext uri="{FF2B5EF4-FFF2-40B4-BE49-F238E27FC236}">
                <a16:creationId xmlns:a16="http://schemas.microsoft.com/office/drawing/2014/main" id="{D8965A82-7F78-3FAE-458F-7B325BA1DBA0}"/>
              </a:ext>
            </a:extLst>
          </p:cNvPr>
          <p:cNvSpPr txBox="1">
            <a:spLocks/>
          </p:cNvSpPr>
          <p:nvPr/>
        </p:nvSpPr>
        <p:spPr>
          <a:xfrm>
            <a:off x="10986531" y="212102"/>
            <a:ext cx="367269" cy="13983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19</a:t>
            </a:fld>
            <a:endParaRPr lang="de-AT" sz="1400" dirty="0">
              <a:solidFill>
                <a:schemeClr val="bg1"/>
              </a:solidFill>
            </a:endParaRPr>
          </a:p>
        </p:txBody>
      </p:sp>
      <p:sp>
        <p:nvSpPr>
          <p:cNvPr id="13" name="Textfeld 3">
            <a:extLst>
              <a:ext uri="{FF2B5EF4-FFF2-40B4-BE49-F238E27FC236}">
                <a16:creationId xmlns:a16="http://schemas.microsoft.com/office/drawing/2014/main" id="{A43A92AC-3E9D-4218-A0F7-BC903FBD7736}"/>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998099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849" y="549993"/>
            <a:ext cx="10515600" cy="882974"/>
          </a:xfrm>
        </p:spPr>
        <p:txBody>
          <a:bodyPr/>
          <a:lstStyle/>
          <a:p>
            <a:r>
              <a:rPr lang="en-AU" b="1" dirty="0">
                <a:solidFill>
                  <a:schemeClr val="accent1">
                    <a:lumMod val="50000"/>
                  </a:schemeClr>
                </a:solidFill>
                <a:latin typeface="Arial" panose="020B0604020202020204" pitchFamily="34" charset="0"/>
                <a:cs typeface="Arial" panose="020B0604020202020204" pitchFamily="34" charset="0"/>
              </a:rPr>
              <a:t>Outline</a:t>
            </a:r>
          </a:p>
        </p:txBody>
      </p:sp>
      <p:sp>
        <p:nvSpPr>
          <p:cNvPr id="3" name="Content Placeholder 2"/>
          <p:cNvSpPr>
            <a:spLocks noGrp="1"/>
          </p:cNvSpPr>
          <p:nvPr>
            <p:ph idx="1"/>
          </p:nvPr>
        </p:nvSpPr>
        <p:spPr>
          <a:xfrm>
            <a:off x="827849" y="1594288"/>
            <a:ext cx="10515600" cy="4713720"/>
          </a:xfrm>
        </p:spPr>
        <p:txBody>
          <a:bodyPr>
            <a:normAutofit/>
          </a:bodyPr>
          <a:lstStyle/>
          <a:p>
            <a:r>
              <a:rPr lang="en-AU" dirty="0">
                <a:solidFill>
                  <a:schemeClr val="accent1">
                    <a:lumMod val="50000"/>
                  </a:schemeClr>
                </a:solidFill>
              </a:rPr>
              <a:t>Introduction</a:t>
            </a:r>
          </a:p>
          <a:p>
            <a:r>
              <a:rPr lang="en-AU" dirty="0">
                <a:solidFill>
                  <a:schemeClr val="accent1">
                    <a:lumMod val="50000"/>
                  </a:schemeClr>
                </a:solidFill>
              </a:rPr>
              <a:t>Sustainability and Project Definition</a:t>
            </a:r>
          </a:p>
          <a:p>
            <a:r>
              <a:rPr lang="en-AU" dirty="0">
                <a:solidFill>
                  <a:schemeClr val="accent1">
                    <a:lumMod val="50000"/>
                  </a:schemeClr>
                </a:solidFill>
              </a:rPr>
              <a:t>Sustainability and Project Design</a:t>
            </a:r>
          </a:p>
          <a:p>
            <a:r>
              <a:rPr lang="en-AU" dirty="0">
                <a:solidFill>
                  <a:schemeClr val="accent1">
                    <a:lumMod val="50000"/>
                  </a:schemeClr>
                </a:solidFill>
              </a:rPr>
              <a:t>Sustainability and Controls</a:t>
            </a:r>
          </a:p>
          <a:p>
            <a:r>
              <a:rPr lang="en-AU" dirty="0">
                <a:solidFill>
                  <a:schemeClr val="accent1">
                    <a:lumMod val="50000"/>
                  </a:schemeClr>
                </a:solidFill>
              </a:rPr>
              <a:t>Sustainability in Consolidation Projects</a:t>
            </a:r>
          </a:p>
          <a:p>
            <a:r>
              <a:rPr lang="en-AU" dirty="0">
                <a:solidFill>
                  <a:schemeClr val="accent1">
                    <a:lumMod val="50000"/>
                  </a:schemeClr>
                </a:solidFill>
              </a:rPr>
              <a:t>Waste Heat Recovery</a:t>
            </a:r>
          </a:p>
          <a:p>
            <a:r>
              <a:rPr lang="en-AU" dirty="0">
                <a:solidFill>
                  <a:schemeClr val="accent1">
                    <a:lumMod val="50000"/>
                  </a:schemeClr>
                </a:solidFill>
              </a:rPr>
              <a:t>ISO 50001</a:t>
            </a:r>
          </a:p>
          <a:p>
            <a:r>
              <a:rPr lang="en-AU" dirty="0">
                <a:solidFill>
                  <a:schemeClr val="accent1">
                    <a:lumMod val="50000"/>
                  </a:schemeClr>
                </a:solidFill>
              </a:rPr>
              <a:t>Sustainability and Maintenance</a:t>
            </a:r>
          </a:p>
          <a:p>
            <a:r>
              <a:rPr lang="en-AU" dirty="0">
                <a:solidFill>
                  <a:schemeClr val="accent1">
                    <a:lumMod val="50000"/>
                  </a:schemeClr>
                </a:solidFill>
              </a:rPr>
              <a:t>Conclusions</a:t>
            </a:r>
          </a:p>
          <a:p>
            <a:endParaRPr lang="en-AU" dirty="0">
              <a:solidFill>
                <a:schemeClr val="accent1">
                  <a:lumMod val="50000"/>
                </a:schemeClr>
              </a:solidFill>
            </a:endParaRPr>
          </a:p>
        </p:txBody>
      </p:sp>
      <p:grpSp>
        <p:nvGrpSpPr>
          <p:cNvPr id="10" name="Group 9"/>
          <p:cNvGrpSpPr/>
          <p:nvPr/>
        </p:nvGrpSpPr>
        <p:grpSpPr>
          <a:xfrm>
            <a:off x="0" y="-2130"/>
            <a:ext cx="12192000" cy="495299"/>
            <a:chOff x="851482" y="-2130"/>
            <a:chExt cx="11340517" cy="495299"/>
          </a:xfrm>
        </p:grpSpPr>
        <p:pic>
          <p:nvPicPr>
            <p:cNvPr id="15" name="Picture 14"/>
            <p:cNvPicPr>
              <a:picLocks noChangeAspect="1"/>
            </p:cNvPicPr>
            <p:nvPr/>
          </p:nvPicPr>
          <p:blipFill>
            <a:blip r:embed="rId3"/>
            <a:stretch>
              <a:fillRect/>
            </a:stretch>
          </p:blipFill>
          <p:spPr>
            <a:xfrm>
              <a:off x="851482" y="-2130"/>
              <a:ext cx="11340517" cy="495299"/>
            </a:xfrm>
            <a:prstGeom prst="rect">
              <a:avLst/>
            </a:prstGeom>
          </p:spPr>
        </p:pic>
        <p:sp>
          <p:nvSpPr>
            <p:cNvPr id="12" name="Textfeld 3">
              <a:extLst>
                <a:ext uri="{FF2B5EF4-FFF2-40B4-BE49-F238E27FC236}">
                  <a16:creationId xmlns:a16="http://schemas.microsoft.com/office/drawing/2014/main" id="{1F95A088-72B7-E24B-9D1D-7315D98F74D0}"/>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3" name="Textfeld 4">
              <a:extLst>
                <a:ext uri="{FF2B5EF4-FFF2-40B4-BE49-F238E27FC236}">
                  <a16:creationId xmlns:a16="http://schemas.microsoft.com/office/drawing/2014/main" id="{166EE289-1342-8A4E-B536-239AD22667A6}"/>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6"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10986531" y="212101"/>
            <a:ext cx="289479" cy="170071"/>
          </a:xfrm>
        </p:spPr>
        <p:txBody>
          <a:bodyPr/>
          <a:lstStyle/>
          <a:p>
            <a:fld id="{88A1DFE4-5FC5-43BD-BB7E-75EAD82B965F}" type="slidenum">
              <a:rPr lang="de-AT" sz="1400" smtClean="0">
                <a:solidFill>
                  <a:schemeClr val="bg1"/>
                </a:solidFill>
              </a:rPr>
              <a:pPr/>
              <a:t>2</a:t>
            </a:fld>
            <a:endParaRPr lang="de-AT" sz="1400" dirty="0">
              <a:solidFill>
                <a:schemeClr val="bg1"/>
              </a:solidFill>
            </a:endParaRPr>
          </a:p>
        </p:txBody>
      </p:sp>
      <p:sp>
        <p:nvSpPr>
          <p:cNvPr id="4" name="Textfeld 3">
            <a:extLst>
              <a:ext uri="{FF2B5EF4-FFF2-40B4-BE49-F238E27FC236}">
                <a16:creationId xmlns:a16="http://schemas.microsoft.com/office/drawing/2014/main" id="{076D031D-1872-737A-4BC3-4722F807CE03}"/>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364131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Corrective Maintenance and Spare Parts</a:t>
            </a:r>
          </a:p>
        </p:txBody>
      </p:sp>
      <p:sp>
        <p:nvSpPr>
          <p:cNvPr id="3" name="Content Placeholder 2"/>
          <p:cNvSpPr>
            <a:spLocks noGrp="1"/>
          </p:cNvSpPr>
          <p:nvPr>
            <p:ph idx="1"/>
          </p:nvPr>
        </p:nvSpPr>
        <p:spPr>
          <a:xfrm>
            <a:off x="648419" y="1690688"/>
            <a:ext cx="6304472" cy="4351338"/>
          </a:xfrm>
        </p:spPr>
        <p:txBody>
          <a:bodyPr>
            <a:normAutofit fontScale="70000" lnSpcReduction="20000"/>
          </a:bodyPr>
          <a:lstStyle/>
          <a:p>
            <a:r>
              <a:rPr lang="en-GB" dirty="0">
                <a:solidFill>
                  <a:schemeClr val="accent1">
                    <a:lumMod val="50000"/>
                  </a:schemeClr>
                </a:solidFill>
              </a:rPr>
              <a:t>Corrective Maintenance:</a:t>
            </a:r>
          </a:p>
          <a:p>
            <a:pPr lvl="1"/>
            <a:r>
              <a:rPr lang="en-GB" dirty="0">
                <a:solidFill>
                  <a:schemeClr val="accent1">
                    <a:lumMod val="50000"/>
                  </a:schemeClr>
                </a:solidFill>
              </a:rPr>
              <a:t>Deep </a:t>
            </a:r>
            <a:r>
              <a:rPr lang="en-GB" dirty="0">
                <a:solidFill>
                  <a:schemeClr val="accent6">
                    <a:lumMod val="75000"/>
                  </a:schemeClr>
                </a:solidFill>
              </a:rPr>
              <a:t>breakdown analysis </a:t>
            </a:r>
            <a:r>
              <a:rPr lang="en-GB" dirty="0">
                <a:solidFill>
                  <a:schemeClr val="accent1">
                    <a:lumMod val="50000"/>
                  </a:schemeClr>
                </a:solidFill>
              </a:rPr>
              <a:t>to study reparability; </a:t>
            </a:r>
          </a:p>
          <a:p>
            <a:pPr lvl="1"/>
            <a:r>
              <a:rPr lang="en-GB" dirty="0">
                <a:solidFill>
                  <a:schemeClr val="accent6">
                    <a:lumMod val="75000"/>
                  </a:schemeClr>
                </a:solidFill>
              </a:rPr>
              <a:t>Cost</a:t>
            </a:r>
            <a:r>
              <a:rPr lang="en-GB" dirty="0">
                <a:solidFill>
                  <a:schemeClr val="accent1">
                    <a:lumMod val="50000"/>
                  </a:schemeClr>
                </a:solidFill>
              </a:rPr>
              <a:t> of repair;</a:t>
            </a:r>
          </a:p>
          <a:p>
            <a:pPr lvl="1"/>
            <a:r>
              <a:rPr lang="en-GB" dirty="0">
                <a:solidFill>
                  <a:schemeClr val="accent1">
                    <a:lumMod val="50000"/>
                  </a:schemeClr>
                </a:solidFill>
              </a:rPr>
              <a:t>Expected </a:t>
            </a:r>
            <a:r>
              <a:rPr lang="en-GB" dirty="0">
                <a:solidFill>
                  <a:schemeClr val="accent6">
                    <a:lumMod val="75000"/>
                  </a:schemeClr>
                </a:solidFill>
              </a:rPr>
              <a:t>lifespan post repair</a:t>
            </a:r>
            <a:r>
              <a:rPr lang="en-GB" dirty="0">
                <a:solidFill>
                  <a:schemeClr val="accent1">
                    <a:lumMod val="50000"/>
                  </a:schemeClr>
                </a:solidFill>
              </a:rPr>
              <a:t>;</a:t>
            </a:r>
          </a:p>
          <a:p>
            <a:r>
              <a:rPr lang="en-AU" dirty="0">
                <a:solidFill>
                  <a:schemeClr val="accent1">
                    <a:lumMod val="50000"/>
                  </a:schemeClr>
                </a:solidFill>
              </a:rPr>
              <a:t>Repairing and replacing specific components instead of discarding an entire piece of equipment </a:t>
            </a:r>
            <a:r>
              <a:rPr lang="en-AU" dirty="0">
                <a:solidFill>
                  <a:schemeClr val="accent4">
                    <a:lumMod val="75000"/>
                  </a:schemeClr>
                </a:solidFill>
              </a:rPr>
              <a:t>reduces waste </a:t>
            </a:r>
            <a:r>
              <a:rPr lang="en-AU" dirty="0">
                <a:solidFill>
                  <a:schemeClr val="accent1">
                    <a:lumMod val="50000"/>
                  </a:schemeClr>
                </a:solidFill>
              </a:rPr>
              <a:t>with all this implies:</a:t>
            </a:r>
          </a:p>
          <a:p>
            <a:pPr lvl="1"/>
            <a:r>
              <a:rPr lang="en-AU" dirty="0">
                <a:solidFill>
                  <a:schemeClr val="accent1">
                    <a:lumMod val="50000"/>
                  </a:schemeClr>
                </a:solidFill>
              </a:rPr>
              <a:t>… but is our old equipment obsolete? </a:t>
            </a:r>
          </a:p>
          <a:p>
            <a:pPr lvl="1"/>
            <a:r>
              <a:rPr lang="en-GB" dirty="0">
                <a:solidFill>
                  <a:schemeClr val="accent1">
                    <a:lumMod val="50000"/>
                  </a:schemeClr>
                </a:solidFill>
              </a:rPr>
              <a:t>Replacement makes sense if the </a:t>
            </a:r>
            <a:r>
              <a:rPr lang="en-GB" dirty="0">
                <a:solidFill>
                  <a:schemeClr val="accent4">
                    <a:lumMod val="75000"/>
                  </a:schemeClr>
                </a:solidFill>
              </a:rPr>
              <a:t>newer aligns with sustainability goals </a:t>
            </a:r>
            <a:r>
              <a:rPr lang="en-GB" dirty="0">
                <a:solidFill>
                  <a:schemeClr val="accent1">
                    <a:lumMod val="50000"/>
                  </a:schemeClr>
                </a:solidFill>
              </a:rPr>
              <a:t>(more efficient, last longer, easily repairable…)</a:t>
            </a:r>
          </a:p>
          <a:p>
            <a:r>
              <a:rPr lang="en-AU" dirty="0">
                <a:solidFill>
                  <a:srgbClr val="FF0000"/>
                </a:solidFill>
              </a:rPr>
              <a:t>Equipment standardisation</a:t>
            </a:r>
            <a:r>
              <a:rPr lang="en-AU" dirty="0">
                <a:solidFill>
                  <a:schemeClr val="accent1">
                    <a:lumMod val="50000"/>
                  </a:schemeClr>
                </a:solidFill>
              </a:rPr>
              <a:t>:</a:t>
            </a:r>
          </a:p>
          <a:p>
            <a:pPr lvl="1"/>
            <a:r>
              <a:rPr lang="en-AU" dirty="0">
                <a:solidFill>
                  <a:schemeClr val="accent1">
                    <a:lumMod val="50000"/>
                  </a:schemeClr>
                </a:solidFill>
              </a:rPr>
              <a:t>Reduces Spare parts stock;</a:t>
            </a:r>
          </a:p>
          <a:p>
            <a:pPr lvl="1"/>
            <a:r>
              <a:rPr lang="en-AU" dirty="0">
                <a:solidFill>
                  <a:schemeClr val="accent1">
                    <a:lumMod val="50000"/>
                  </a:schemeClr>
                </a:solidFill>
              </a:rPr>
              <a:t>Reduces Training; increases knowledge of the equipment;</a:t>
            </a:r>
          </a:p>
          <a:p>
            <a:pPr lvl="1"/>
            <a:r>
              <a:rPr lang="en-AU" dirty="0">
                <a:solidFill>
                  <a:schemeClr val="accent1">
                    <a:lumMod val="50000"/>
                  </a:schemeClr>
                </a:solidFill>
              </a:rPr>
              <a:t>Increases Reliability;</a:t>
            </a:r>
          </a:p>
          <a:p>
            <a:pPr lvl="1"/>
            <a:r>
              <a:rPr lang="en-GB" dirty="0">
                <a:solidFill>
                  <a:schemeClr val="accent1">
                    <a:lumMod val="50000"/>
                  </a:schemeClr>
                </a:solidFill>
              </a:rPr>
              <a:t>The CV Technical Prescriptions and data management through CMMS have helped considerably to make this happen.</a:t>
            </a:r>
            <a:endParaRPr lang="en-AU" dirty="0">
              <a:solidFill>
                <a:schemeClr val="accent1">
                  <a:lumMod val="50000"/>
                </a:schemeClr>
              </a:solidFill>
            </a:endParaRPr>
          </a:p>
        </p:txBody>
      </p:sp>
      <p:grpSp>
        <p:nvGrpSpPr>
          <p:cNvPr id="4" name="Group 3">
            <a:extLst>
              <a:ext uri="{FF2B5EF4-FFF2-40B4-BE49-F238E27FC236}">
                <a16:creationId xmlns:a16="http://schemas.microsoft.com/office/drawing/2014/main" id="{9C4AFDC9-CD5D-CECE-338E-F5E86B8BA5C8}"/>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AD32FC96-14C3-4C71-6557-0AB79B10DDCC}"/>
                </a:ext>
              </a:extLst>
            </p:cNvPr>
            <p:cNvPicPr>
              <a:picLocks noChangeAspect="1"/>
            </p:cNvPicPr>
            <p:nvPr/>
          </p:nvPicPr>
          <p:blipFill>
            <a:blip r:embed="rId2"/>
            <a:stretch>
              <a:fillRect/>
            </a:stretch>
          </p:blipFill>
          <p:spPr>
            <a:xfrm>
              <a:off x="851482" y="-2130"/>
              <a:ext cx="11340517" cy="495299"/>
            </a:xfrm>
            <a:prstGeom prst="rect">
              <a:avLst/>
            </a:prstGeom>
          </p:spPr>
        </p:pic>
        <p:sp>
          <p:nvSpPr>
            <p:cNvPr id="6" name="Textfeld 3">
              <a:extLst>
                <a:ext uri="{FF2B5EF4-FFF2-40B4-BE49-F238E27FC236}">
                  <a16:creationId xmlns:a16="http://schemas.microsoft.com/office/drawing/2014/main" id="{77736352-35E3-683E-E38D-D08D20D872CC}"/>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7" name="Textfeld 4">
              <a:extLst>
                <a:ext uri="{FF2B5EF4-FFF2-40B4-BE49-F238E27FC236}">
                  <a16:creationId xmlns:a16="http://schemas.microsoft.com/office/drawing/2014/main" id="{A8A589E3-6C16-AF83-46C3-A21D5AB9ACE7}"/>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8" name="Foliennummernplatzhalter 2">
            <a:extLst>
              <a:ext uri="{FF2B5EF4-FFF2-40B4-BE49-F238E27FC236}">
                <a16:creationId xmlns:a16="http://schemas.microsoft.com/office/drawing/2014/main" id="{A2973457-AD70-2BE4-8A64-7705B517133A}"/>
              </a:ext>
            </a:extLst>
          </p:cNvPr>
          <p:cNvSpPr txBox="1">
            <a:spLocks/>
          </p:cNvSpPr>
          <p:nvPr/>
        </p:nvSpPr>
        <p:spPr>
          <a:xfrm>
            <a:off x="10986531" y="212101"/>
            <a:ext cx="367269" cy="190157"/>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20</a:t>
            </a:fld>
            <a:endParaRPr lang="de-AT" sz="1400" dirty="0">
              <a:solidFill>
                <a:schemeClr val="bg1"/>
              </a:solidFill>
            </a:endParaRPr>
          </a:p>
        </p:txBody>
      </p:sp>
      <p:sp>
        <p:nvSpPr>
          <p:cNvPr id="9" name="Textfeld 3">
            <a:extLst>
              <a:ext uri="{FF2B5EF4-FFF2-40B4-BE49-F238E27FC236}">
                <a16:creationId xmlns:a16="http://schemas.microsoft.com/office/drawing/2014/main" id="{3D2131F4-2638-C073-7A68-B796C3DEC178}"/>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pic>
        <p:nvPicPr>
          <p:cNvPr id="11" name="Picture 10" descr="A warehouse with many shelves&#10;&#10;Description automatically generated with medium confidence">
            <a:extLst>
              <a:ext uri="{FF2B5EF4-FFF2-40B4-BE49-F238E27FC236}">
                <a16:creationId xmlns:a16="http://schemas.microsoft.com/office/drawing/2014/main" id="{36455FA7-EC19-C362-157F-0317FEBB23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0159" y="1690688"/>
            <a:ext cx="5301841" cy="4123516"/>
          </a:xfrm>
          <a:prstGeom prst="rect">
            <a:avLst/>
          </a:prstGeom>
        </p:spPr>
      </p:pic>
    </p:spTree>
    <p:extLst>
      <p:ext uri="{BB962C8B-B14F-4D97-AF65-F5344CB8AC3E}">
        <p14:creationId xmlns:p14="http://schemas.microsoft.com/office/powerpoint/2010/main" val="264445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070B4-F3D9-241B-3481-49C11F371E02}"/>
              </a:ext>
            </a:extLst>
          </p:cNvPr>
          <p:cNvSpPr>
            <a:spLocks noGrp="1"/>
          </p:cNvSpPr>
          <p:nvPr>
            <p:ph type="title"/>
          </p:nvPr>
        </p:nvSpPr>
        <p:spPr>
          <a:xfrm>
            <a:off x="160020" y="2105272"/>
            <a:ext cx="2080260" cy="1628528"/>
          </a:xfrm>
        </p:spPr>
        <p:txBody>
          <a:bodyPr>
            <a:noAutofit/>
          </a:bodyPr>
          <a:lstStyle/>
          <a:p>
            <a:r>
              <a:rPr lang="en-AU" sz="3200" b="1" dirty="0">
                <a:solidFill>
                  <a:srgbClr val="002060"/>
                </a:solidFill>
              </a:rPr>
              <a:t>Spare Parts Classes and Categories in CV</a:t>
            </a:r>
          </a:p>
        </p:txBody>
      </p:sp>
      <p:pic>
        <p:nvPicPr>
          <p:cNvPr id="4" name="Picture 3">
            <a:extLst>
              <a:ext uri="{FF2B5EF4-FFF2-40B4-BE49-F238E27FC236}">
                <a16:creationId xmlns:a16="http://schemas.microsoft.com/office/drawing/2014/main" id="{705D3289-93A2-5527-DB71-E7098C0D3C8F}"/>
              </a:ext>
            </a:extLst>
          </p:cNvPr>
          <p:cNvPicPr>
            <a:picLocks noChangeAspect="1"/>
          </p:cNvPicPr>
          <p:nvPr/>
        </p:nvPicPr>
        <p:blipFill>
          <a:blip r:embed="rId2"/>
          <a:stretch>
            <a:fillRect/>
          </a:stretch>
        </p:blipFill>
        <p:spPr>
          <a:xfrm>
            <a:off x="5590293" y="3424061"/>
            <a:ext cx="3230880" cy="3341653"/>
          </a:xfrm>
          <a:prstGeom prst="rect">
            <a:avLst/>
          </a:prstGeom>
        </p:spPr>
      </p:pic>
      <p:pic>
        <p:nvPicPr>
          <p:cNvPr id="5" name="Picture 4">
            <a:extLst>
              <a:ext uri="{FF2B5EF4-FFF2-40B4-BE49-F238E27FC236}">
                <a16:creationId xmlns:a16="http://schemas.microsoft.com/office/drawing/2014/main" id="{7DD68C87-0566-8C8D-D51F-36D2F790914B}"/>
              </a:ext>
            </a:extLst>
          </p:cNvPr>
          <p:cNvPicPr>
            <a:picLocks noChangeAspect="1"/>
          </p:cNvPicPr>
          <p:nvPr/>
        </p:nvPicPr>
        <p:blipFill>
          <a:blip r:embed="rId3"/>
          <a:stretch>
            <a:fillRect/>
          </a:stretch>
        </p:blipFill>
        <p:spPr>
          <a:xfrm>
            <a:off x="8839200" y="3433623"/>
            <a:ext cx="3248907" cy="3341337"/>
          </a:xfrm>
          <a:prstGeom prst="rect">
            <a:avLst/>
          </a:prstGeom>
        </p:spPr>
      </p:pic>
      <p:pic>
        <p:nvPicPr>
          <p:cNvPr id="6" name="Picture 5">
            <a:extLst>
              <a:ext uri="{FF2B5EF4-FFF2-40B4-BE49-F238E27FC236}">
                <a16:creationId xmlns:a16="http://schemas.microsoft.com/office/drawing/2014/main" id="{60617DC7-EEDC-466C-5585-905D70D2E4A1}"/>
              </a:ext>
            </a:extLst>
          </p:cNvPr>
          <p:cNvPicPr>
            <a:picLocks noChangeAspect="1"/>
          </p:cNvPicPr>
          <p:nvPr/>
        </p:nvPicPr>
        <p:blipFill>
          <a:blip r:embed="rId4"/>
          <a:stretch>
            <a:fillRect/>
          </a:stretch>
        </p:blipFill>
        <p:spPr>
          <a:xfrm>
            <a:off x="2240280" y="3424061"/>
            <a:ext cx="3368040" cy="3341337"/>
          </a:xfrm>
          <a:prstGeom prst="rect">
            <a:avLst/>
          </a:prstGeom>
        </p:spPr>
      </p:pic>
      <p:pic>
        <p:nvPicPr>
          <p:cNvPr id="7" name="Picture 6">
            <a:extLst>
              <a:ext uri="{FF2B5EF4-FFF2-40B4-BE49-F238E27FC236}">
                <a16:creationId xmlns:a16="http://schemas.microsoft.com/office/drawing/2014/main" id="{ACE91F46-CAD6-D164-19ED-AAE62113D4C5}"/>
              </a:ext>
            </a:extLst>
          </p:cNvPr>
          <p:cNvPicPr>
            <a:picLocks noChangeAspect="1"/>
          </p:cNvPicPr>
          <p:nvPr/>
        </p:nvPicPr>
        <p:blipFill>
          <a:blip r:embed="rId5"/>
          <a:stretch>
            <a:fillRect/>
          </a:stretch>
        </p:blipFill>
        <p:spPr>
          <a:xfrm>
            <a:off x="8839200" y="92286"/>
            <a:ext cx="3230880" cy="3341337"/>
          </a:xfrm>
          <a:prstGeom prst="rect">
            <a:avLst/>
          </a:prstGeom>
        </p:spPr>
      </p:pic>
      <p:pic>
        <p:nvPicPr>
          <p:cNvPr id="8" name="Picture 7">
            <a:extLst>
              <a:ext uri="{FF2B5EF4-FFF2-40B4-BE49-F238E27FC236}">
                <a16:creationId xmlns:a16="http://schemas.microsoft.com/office/drawing/2014/main" id="{960457F8-225A-B20A-A4BE-24C713FA5C23}"/>
              </a:ext>
            </a:extLst>
          </p:cNvPr>
          <p:cNvPicPr>
            <a:picLocks noChangeAspect="1"/>
          </p:cNvPicPr>
          <p:nvPr/>
        </p:nvPicPr>
        <p:blipFill>
          <a:blip r:embed="rId6"/>
          <a:stretch>
            <a:fillRect/>
          </a:stretch>
        </p:blipFill>
        <p:spPr>
          <a:xfrm>
            <a:off x="5590293" y="92285"/>
            <a:ext cx="3248907" cy="3336715"/>
          </a:xfrm>
          <a:prstGeom prst="rect">
            <a:avLst/>
          </a:prstGeom>
        </p:spPr>
      </p:pic>
      <p:pic>
        <p:nvPicPr>
          <p:cNvPr id="9" name="Picture 8">
            <a:extLst>
              <a:ext uri="{FF2B5EF4-FFF2-40B4-BE49-F238E27FC236}">
                <a16:creationId xmlns:a16="http://schemas.microsoft.com/office/drawing/2014/main" id="{ABFE531C-53BC-CDAB-303D-E64958D9ABA8}"/>
              </a:ext>
            </a:extLst>
          </p:cNvPr>
          <p:cNvPicPr>
            <a:picLocks noChangeAspect="1"/>
          </p:cNvPicPr>
          <p:nvPr/>
        </p:nvPicPr>
        <p:blipFill>
          <a:blip r:embed="rId7"/>
          <a:stretch>
            <a:fillRect/>
          </a:stretch>
        </p:blipFill>
        <p:spPr>
          <a:xfrm>
            <a:off x="2240280" y="87347"/>
            <a:ext cx="3350013" cy="3354792"/>
          </a:xfrm>
          <a:prstGeom prst="rect">
            <a:avLst/>
          </a:prstGeom>
        </p:spPr>
      </p:pic>
    </p:spTree>
    <p:extLst>
      <p:ext uri="{BB962C8B-B14F-4D97-AF65-F5344CB8AC3E}">
        <p14:creationId xmlns:p14="http://schemas.microsoft.com/office/powerpoint/2010/main" val="4274893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1AAD9-4539-DD11-B34C-227AAED92652}"/>
              </a:ext>
            </a:extLst>
          </p:cNvPr>
          <p:cNvSpPr>
            <a:spLocks noGrp="1"/>
          </p:cNvSpPr>
          <p:nvPr>
            <p:ph type="title"/>
          </p:nvPr>
        </p:nvSpPr>
        <p:spPr>
          <a:xfrm>
            <a:off x="100362" y="913007"/>
            <a:ext cx="5722620" cy="792397"/>
          </a:xfrm>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CMMS</a:t>
            </a:r>
          </a:p>
        </p:txBody>
      </p:sp>
      <p:sp>
        <p:nvSpPr>
          <p:cNvPr id="5" name="Oval 4">
            <a:extLst>
              <a:ext uri="{FF2B5EF4-FFF2-40B4-BE49-F238E27FC236}">
                <a16:creationId xmlns:a16="http://schemas.microsoft.com/office/drawing/2014/main" id="{8A55D4EF-956F-E771-4018-84E6FBA107B9}"/>
              </a:ext>
            </a:extLst>
          </p:cNvPr>
          <p:cNvSpPr/>
          <p:nvPr/>
        </p:nvSpPr>
        <p:spPr>
          <a:xfrm>
            <a:off x="252664" y="1551313"/>
            <a:ext cx="9000142" cy="4836695"/>
          </a:xfrm>
          <a:prstGeom prst="ellipse">
            <a:avLst/>
          </a:prstGeom>
          <a:gradFill rotWithShape="1">
            <a:gsLst>
              <a:gs pos="0">
                <a:srgbClr val="0C377B">
                  <a:tint val="73000"/>
                  <a:satMod val="150000"/>
                </a:srgbClr>
              </a:gs>
              <a:gs pos="25000">
                <a:srgbClr val="0C377B">
                  <a:tint val="96000"/>
                  <a:shade val="80000"/>
                  <a:satMod val="105000"/>
                </a:srgbClr>
              </a:gs>
              <a:gs pos="38000">
                <a:srgbClr val="0C377B">
                  <a:tint val="96000"/>
                  <a:shade val="59000"/>
                  <a:satMod val="120000"/>
                </a:srgbClr>
              </a:gs>
              <a:gs pos="55000">
                <a:srgbClr val="0C377B">
                  <a:shade val="57000"/>
                  <a:satMod val="120000"/>
                </a:srgbClr>
              </a:gs>
              <a:gs pos="80000">
                <a:srgbClr val="0C377B">
                  <a:shade val="56000"/>
                  <a:satMod val="145000"/>
                </a:srgbClr>
              </a:gs>
              <a:gs pos="88000">
                <a:srgbClr val="0C377B">
                  <a:shade val="63000"/>
                  <a:satMod val="160000"/>
                </a:srgbClr>
              </a:gs>
              <a:gs pos="100000">
                <a:srgbClr val="0C377B">
                  <a:tint val="99555"/>
                  <a:satMod val="155000"/>
                </a:srgbClr>
              </a:gs>
            </a:gsLst>
            <a:lin ang="5400000" scaled="1"/>
          </a:gradFill>
          <a:ln w="9525" cap="flat" cmpd="sng" algn="ctr">
            <a:solidFill>
              <a:srgbClr val="0C377B">
                <a:shade val="60000"/>
                <a:satMod val="300000"/>
              </a:srgbClr>
            </a:solidFill>
            <a:prstDash val="solid"/>
          </a:ln>
          <a:effectLst>
            <a:glow rad="700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dirty="0">
              <a:ln>
                <a:noFill/>
              </a:ln>
              <a:solidFill>
                <a:srgbClr val="0C377B">
                  <a:lumMod val="40000"/>
                  <a:lumOff val="60000"/>
                </a:srgbClr>
              </a:solidFill>
              <a:effectLst/>
              <a:uLnTx/>
              <a:uFillTx/>
              <a:latin typeface="Arial"/>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4AC9A8D6-05CE-0BCD-3D23-7A64E76E724B}"/>
              </a:ext>
            </a:extLst>
          </p:cNvPr>
          <p:cNvSpPr/>
          <p:nvPr/>
        </p:nvSpPr>
        <p:spPr>
          <a:xfrm>
            <a:off x="2370221" y="1944688"/>
            <a:ext cx="4580021" cy="523220"/>
          </a:xfrm>
          <a:prstGeom prst="rect">
            <a:avLst/>
          </a:prstGeom>
        </p:spPr>
        <p:txBody>
          <a:bodyPr wrap="square">
            <a:spAutoFit/>
          </a:bodyPr>
          <a:lstStyle/>
          <a:p>
            <a:pPr algn="ctr"/>
            <a:r>
              <a:rPr lang="en-GB" sz="2800" dirty="0">
                <a:solidFill>
                  <a:srgbClr val="0C377B"/>
                </a:solidFill>
                <a:ea typeface="Calibri" panose="020F0502020204030204" pitchFamily="34" charset="0"/>
                <a:cs typeface="Times New Roman" panose="02020603050405020304" pitchFamily="18" charset="0"/>
              </a:rPr>
              <a:t>Evolution of </a:t>
            </a:r>
            <a:r>
              <a:rPr lang="en-GB" sz="2800" dirty="0">
                <a:solidFill>
                  <a:srgbClr val="1F497D"/>
                </a:solidFill>
                <a:ea typeface="Calibri" panose="020F0502020204030204" pitchFamily="34" charset="0"/>
                <a:cs typeface="Times New Roman" panose="02020603050405020304" pitchFamily="18" charset="0"/>
              </a:rPr>
              <a:t>spare </a:t>
            </a:r>
            <a:r>
              <a:rPr lang="en-GB" sz="2800" dirty="0">
                <a:solidFill>
                  <a:srgbClr val="0C377B"/>
                </a:solidFill>
                <a:ea typeface="Calibri" panose="020F0502020204030204" pitchFamily="34" charset="0"/>
                <a:cs typeface="Times New Roman" panose="02020603050405020304" pitchFamily="18" charset="0"/>
              </a:rPr>
              <a:t>parts </a:t>
            </a:r>
            <a:r>
              <a:rPr lang="en-GB" sz="2800" dirty="0">
                <a:solidFill>
                  <a:srgbClr val="1F497D"/>
                </a:solidFill>
                <a:ea typeface="Calibri" panose="020F0502020204030204" pitchFamily="34" charset="0"/>
                <a:cs typeface="Times New Roman" panose="02020603050405020304" pitchFamily="18" charset="0"/>
              </a:rPr>
              <a:t>usage</a:t>
            </a:r>
            <a:r>
              <a:rPr lang="en-GB" sz="2800" dirty="0">
                <a:solidFill>
                  <a:srgbClr val="0C377B"/>
                </a:solidFill>
                <a:ea typeface="Calibri" panose="020F0502020204030204" pitchFamily="34" charset="0"/>
                <a:cs typeface="Times New Roman" panose="02020603050405020304" pitchFamily="18" charset="0"/>
              </a:rPr>
              <a:t> </a:t>
            </a:r>
            <a:endParaRPr lang="es-ES_tradnl" sz="2800" dirty="0">
              <a:solidFill>
                <a:srgbClr val="0C377B"/>
              </a:solidFill>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00C93933-FCA9-A416-81B8-F61BB59DF9C5}"/>
              </a:ext>
            </a:extLst>
          </p:cNvPr>
          <p:cNvSpPr/>
          <p:nvPr/>
        </p:nvSpPr>
        <p:spPr>
          <a:xfrm>
            <a:off x="2444895" y="2528488"/>
            <a:ext cx="4000445" cy="369332"/>
          </a:xfrm>
          <a:prstGeom prst="rect">
            <a:avLst/>
          </a:prstGeom>
        </p:spPr>
        <p:txBody>
          <a:bodyPr wrap="square">
            <a:spAutoFit/>
          </a:bodyPr>
          <a:lstStyle/>
          <a:p>
            <a:pPr algn="ctr"/>
            <a:r>
              <a:rPr lang="en-GB" dirty="0">
                <a:solidFill>
                  <a:srgbClr val="0C377B">
                    <a:lumMod val="75000"/>
                  </a:srgbClr>
                </a:solidFill>
                <a:ea typeface="Calibri" panose="020F0502020204030204" pitchFamily="34" charset="0"/>
                <a:cs typeface="Times New Roman" panose="02020603050405020304" pitchFamily="18" charset="0"/>
              </a:rPr>
              <a:t>Most used budget codes for small works</a:t>
            </a:r>
            <a:endParaRPr lang="es-ES_tradnl" dirty="0">
              <a:solidFill>
                <a:srgbClr val="0C377B">
                  <a:lumMod val="75000"/>
                </a:srgbClr>
              </a:solidFill>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85789C63-4A16-17FA-56BA-865FA4205236}"/>
              </a:ext>
            </a:extLst>
          </p:cNvPr>
          <p:cNvSpPr/>
          <p:nvPr/>
        </p:nvSpPr>
        <p:spPr>
          <a:xfrm>
            <a:off x="653717" y="3034643"/>
            <a:ext cx="8162204" cy="646331"/>
          </a:xfrm>
          <a:prstGeom prst="rect">
            <a:avLst/>
          </a:prstGeom>
        </p:spPr>
        <p:txBody>
          <a:bodyPr wrap="square">
            <a:spAutoFit/>
          </a:bodyPr>
          <a:lstStyle/>
          <a:p>
            <a:pPr algn="ctr"/>
            <a:r>
              <a:rPr lang="en-GB" dirty="0">
                <a:solidFill>
                  <a:srgbClr val="0C377B">
                    <a:lumMod val="40000"/>
                    <a:lumOff val="60000"/>
                  </a:srgbClr>
                </a:solidFill>
                <a:ea typeface="Calibri" panose="020F0502020204030204" pitchFamily="34" charset="0"/>
                <a:cs typeface="Times New Roman" panose="02020603050405020304" pitchFamily="18" charset="0"/>
              </a:rPr>
              <a:t>Booked hours for work orders by site, by type of maintenance, by type of equipment, by job qualifications, by type of installation, per country of intervention</a:t>
            </a:r>
            <a:endParaRPr lang="es-ES_tradnl" dirty="0">
              <a:solidFill>
                <a:srgbClr val="0C377B">
                  <a:lumMod val="40000"/>
                  <a:lumOff val="60000"/>
                </a:srgbClr>
              </a:solidFill>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2197A3FF-BB69-CADE-5090-BA72F5AE2F92}"/>
              </a:ext>
            </a:extLst>
          </p:cNvPr>
          <p:cNvSpPr/>
          <p:nvPr/>
        </p:nvSpPr>
        <p:spPr>
          <a:xfrm>
            <a:off x="1247274" y="4358116"/>
            <a:ext cx="6956868" cy="461665"/>
          </a:xfrm>
          <a:prstGeom prst="rect">
            <a:avLst/>
          </a:prstGeom>
        </p:spPr>
        <p:txBody>
          <a:bodyPr wrap="square">
            <a:spAutoFit/>
          </a:bodyPr>
          <a:lstStyle/>
          <a:p>
            <a:pPr algn="ctr"/>
            <a:r>
              <a:rPr lang="en-GB" sz="2400" dirty="0">
                <a:solidFill>
                  <a:srgbClr val="0C377B">
                    <a:lumMod val="40000"/>
                    <a:lumOff val="60000"/>
                  </a:srgbClr>
                </a:solidFill>
                <a:ea typeface="Calibri" panose="020F0502020204030204" pitchFamily="34" charset="0"/>
                <a:cs typeface="Times New Roman" panose="02020603050405020304" pitchFamily="18" charset="0"/>
              </a:rPr>
              <a:t>Number of work orders by type, installation, location</a:t>
            </a:r>
            <a:endParaRPr lang="es-ES_tradnl" sz="2400" dirty="0">
              <a:solidFill>
                <a:srgbClr val="0C377B">
                  <a:lumMod val="40000"/>
                  <a:lumOff val="60000"/>
                </a:srgbClr>
              </a:solidFill>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1A3C8406-2F50-DA88-192C-FA2C71C68BAD}"/>
              </a:ext>
            </a:extLst>
          </p:cNvPr>
          <p:cNvSpPr/>
          <p:nvPr/>
        </p:nvSpPr>
        <p:spPr>
          <a:xfrm>
            <a:off x="2710284" y="1696672"/>
            <a:ext cx="3966610" cy="369332"/>
          </a:xfrm>
          <a:prstGeom prst="rect">
            <a:avLst/>
          </a:prstGeom>
        </p:spPr>
        <p:txBody>
          <a:bodyPr wrap="square">
            <a:spAutoFit/>
          </a:bodyPr>
          <a:lstStyle/>
          <a:p>
            <a:pPr algn="ctr"/>
            <a:r>
              <a:rPr lang="en-GB" dirty="0">
                <a:solidFill>
                  <a:srgbClr val="4F9A06">
                    <a:lumMod val="60000"/>
                    <a:lumOff val="40000"/>
                  </a:srgbClr>
                </a:solidFill>
                <a:ea typeface="Calibri" panose="020F0502020204030204" pitchFamily="34" charset="0"/>
                <a:cs typeface="Times New Roman" panose="02020603050405020304" pitchFamily="18" charset="0"/>
              </a:rPr>
              <a:t>Maintenance plans for new installations</a:t>
            </a:r>
            <a:endParaRPr lang="es-ES_tradnl" dirty="0">
              <a:solidFill>
                <a:srgbClr val="4F9A06">
                  <a:lumMod val="60000"/>
                  <a:lumOff val="40000"/>
                </a:srgbClr>
              </a:solidFill>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D6A5B060-54AA-2C84-F3F4-9A14A6A4E0CA}"/>
              </a:ext>
            </a:extLst>
          </p:cNvPr>
          <p:cNvSpPr/>
          <p:nvPr/>
        </p:nvSpPr>
        <p:spPr>
          <a:xfrm>
            <a:off x="453190" y="3835295"/>
            <a:ext cx="8678780" cy="584775"/>
          </a:xfrm>
          <a:prstGeom prst="rect">
            <a:avLst/>
          </a:prstGeom>
        </p:spPr>
        <p:txBody>
          <a:bodyPr wrap="square">
            <a:spAutoFit/>
          </a:bodyPr>
          <a:lstStyle/>
          <a:p>
            <a:pPr algn="ctr"/>
            <a:r>
              <a:rPr lang="en-GB" sz="1600" dirty="0">
                <a:solidFill>
                  <a:srgbClr val="999999">
                    <a:lumMod val="60000"/>
                    <a:lumOff val="40000"/>
                  </a:srgbClr>
                </a:solidFill>
                <a:ea typeface="Calibri" panose="020F0502020204030204" pitchFamily="34" charset="0"/>
                <a:cs typeface="Times New Roman" panose="02020603050405020304" pitchFamily="18" charset="0"/>
              </a:rPr>
              <a:t>Evolution of maintenance cost over the last 7 years by type of intervention (corrective/preventive), by complex (LHC, PS, SPS)</a:t>
            </a:r>
            <a:endParaRPr lang="en-GB" sz="1600" dirty="0">
              <a:solidFill>
                <a:srgbClr val="999999">
                  <a:lumMod val="60000"/>
                  <a:lumOff val="40000"/>
                </a:srgbClr>
              </a:solidFill>
              <a:latin typeface="Arial"/>
            </a:endParaRPr>
          </a:p>
        </p:txBody>
      </p:sp>
      <p:sp>
        <p:nvSpPr>
          <p:cNvPr id="12" name="Rectangle 11">
            <a:extLst>
              <a:ext uri="{FF2B5EF4-FFF2-40B4-BE49-F238E27FC236}">
                <a16:creationId xmlns:a16="http://schemas.microsoft.com/office/drawing/2014/main" id="{8B43B1E1-E360-1BA5-75D5-C30DC39820FC}"/>
              </a:ext>
            </a:extLst>
          </p:cNvPr>
          <p:cNvSpPr/>
          <p:nvPr/>
        </p:nvSpPr>
        <p:spPr>
          <a:xfrm>
            <a:off x="1728537" y="5157716"/>
            <a:ext cx="6096000" cy="369332"/>
          </a:xfrm>
          <a:prstGeom prst="rect">
            <a:avLst/>
          </a:prstGeom>
        </p:spPr>
        <p:txBody>
          <a:bodyPr wrap="square">
            <a:spAutoFit/>
          </a:bodyPr>
          <a:lstStyle/>
          <a:p>
            <a:pPr algn="ctr"/>
            <a:r>
              <a:rPr lang="en-GB" dirty="0">
                <a:solidFill>
                  <a:srgbClr val="0C377B"/>
                </a:solidFill>
                <a:ea typeface="Calibri" panose="020F0502020204030204" pitchFamily="34" charset="0"/>
                <a:cs typeface="Times New Roman" panose="02020603050405020304" pitchFamily="18" charset="0"/>
              </a:rPr>
              <a:t>Evolution of maintenance cost </a:t>
            </a:r>
            <a:r>
              <a:rPr lang="en-GB" dirty="0">
                <a:solidFill>
                  <a:srgbClr val="1F497D"/>
                </a:solidFill>
                <a:ea typeface="Calibri" panose="020F0502020204030204" pitchFamily="34" charset="0"/>
                <a:cs typeface="Times New Roman" panose="02020603050405020304" pitchFamily="18" charset="0"/>
              </a:rPr>
              <a:t>due to workforce</a:t>
            </a:r>
            <a:r>
              <a:rPr lang="en-GB" dirty="0">
                <a:solidFill>
                  <a:srgbClr val="0C377B"/>
                </a:solidFill>
                <a:ea typeface="Calibri" panose="020F0502020204030204" pitchFamily="34" charset="0"/>
                <a:cs typeface="Times New Roman" panose="02020603050405020304" pitchFamily="18" charset="0"/>
              </a:rPr>
              <a:t> and parts</a:t>
            </a:r>
            <a:endParaRPr lang="en-GB" dirty="0">
              <a:solidFill>
                <a:srgbClr val="0C377B"/>
              </a:solidFill>
              <a:latin typeface="Arial"/>
            </a:endParaRPr>
          </a:p>
        </p:txBody>
      </p:sp>
      <p:sp>
        <p:nvSpPr>
          <p:cNvPr id="13" name="Rectangle 12">
            <a:extLst>
              <a:ext uri="{FF2B5EF4-FFF2-40B4-BE49-F238E27FC236}">
                <a16:creationId xmlns:a16="http://schemas.microsoft.com/office/drawing/2014/main" id="{2EE726E1-6E7E-2949-98A6-80D98B8702CB}"/>
              </a:ext>
            </a:extLst>
          </p:cNvPr>
          <p:cNvSpPr/>
          <p:nvPr/>
        </p:nvSpPr>
        <p:spPr>
          <a:xfrm>
            <a:off x="2059883" y="5793305"/>
            <a:ext cx="5419747" cy="338554"/>
          </a:xfrm>
          <a:prstGeom prst="rect">
            <a:avLst/>
          </a:prstGeom>
        </p:spPr>
        <p:txBody>
          <a:bodyPr wrap="square">
            <a:spAutoFit/>
          </a:bodyPr>
          <a:lstStyle/>
          <a:p>
            <a:pPr algn="ctr"/>
            <a:r>
              <a:rPr lang="en-US" sz="1600" dirty="0">
                <a:solidFill>
                  <a:srgbClr val="4F9A06">
                    <a:lumMod val="60000"/>
                    <a:lumOff val="40000"/>
                  </a:srgbClr>
                </a:solidFill>
                <a:ea typeface="Calibri" panose="020F0502020204030204" pitchFamily="34" charset="0"/>
                <a:cs typeface="Times New Roman" panose="02020603050405020304" pitchFamily="18" charset="0"/>
              </a:rPr>
              <a:t>Ratio preventive/cor</a:t>
            </a:r>
            <a:r>
              <a:rPr lang="en-US" sz="1600" dirty="0">
                <a:solidFill>
                  <a:srgbClr val="4F9A06">
                    <a:lumMod val="75000"/>
                  </a:srgbClr>
                </a:solidFill>
                <a:ea typeface="Calibri" panose="020F0502020204030204" pitchFamily="34" charset="0"/>
                <a:cs typeface="Times New Roman" panose="02020603050405020304" pitchFamily="18" charset="0"/>
              </a:rPr>
              <a:t>rective</a:t>
            </a:r>
            <a:r>
              <a:rPr lang="en-US" sz="1600" dirty="0">
                <a:solidFill>
                  <a:srgbClr val="4F9A06">
                    <a:lumMod val="60000"/>
                    <a:lumOff val="40000"/>
                  </a:srgbClr>
                </a:solidFill>
                <a:ea typeface="Calibri" panose="020F0502020204030204" pitchFamily="34" charset="0"/>
                <a:cs typeface="Times New Roman" panose="02020603050405020304" pitchFamily="18" charset="0"/>
              </a:rPr>
              <a:t> maintenance </a:t>
            </a:r>
            <a:r>
              <a:rPr lang="en-US" sz="1600" dirty="0">
                <a:solidFill>
                  <a:srgbClr val="4F9A06">
                    <a:lumMod val="75000"/>
                  </a:srgbClr>
                </a:solidFill>
                <a:ea typeface="Calibri" panose="020F0502020204030204" pitchFamily="34" charset="0"/>
                <a:cs typeface="Times New Roman" panose="02020603050405020304" pitchFamily="18" charset="0"/>
              </a:rPr>
              <a:t>per</a:t>
            </a:r>
            <a:r>
              <a:rPr lang="en-US" sz="1600" dirty="0">
                <a:solidFill>
                  <a:srgbClr val="4F9A06">
                    <a:lumMod val="60000"/>
                    <a:lumOff val="40000"/>
                  </a:srgbClr>
                </a:solidFill>
                <a:ea typeface="Calibri" panose="020F0502020204030204" pitchFamily="34" charset="0"/>
                <a:cs typeface="Times New Roman" panose="02020603050405020304" pitchFamily="18" charset="0"/>
              </a:rPr>
              <a:t> machine</a:t>
            </a:r>
            <a:endParaRPr lang="es-ES_tradnl" sz="1600" dirty="0">
              <a:solidFill>
                <a:srgbClr val="4F9A06">
                  <a:lumMod val="60000"/>
                  <a:lumOff val="40000"/>
                </a:srgbClr>
              </a:solidFill>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6E626F40-F892-34AA-10B5-19B634C372A4}"/>
              </a:ext>
            </a:extLst>
          </p:cNvPr>
          <p:cNvSpPr/>
          <p:nvPr/>
        </p:nvSpPr>
        <p:spPr>
          <a:xfrm>
            <a:off x="2249908" y="5424115"/>
            <a:ext cx="5467874" cy="369332"/>
          </a:xfrm>
          <a:prstGeom prst="rect">
            <a:avLst/>
          </a:prstGeom>
        </p:spPr>
        <p:txBody>
          <a:bodyPr wrap="square">
            <a:spAutoFit/>
          </a:bodyPr>
          <a:lstStyle/>
          <a:p>
            <a:r>
              <a:rPr lang="en-GB" dirty="0">
                <a:solidFill>
                  <a:srgbClr val="0C377B">
                    <a:lumMod val="60000"/>
                    <a:lumOff val="40000"/>
                  </a:srgbClr>
                </a:solidFill>
                <a:ea typeface="Calibri" panose="020F0502020204030204" pitchFamily="34" charset="0"/>
                <a:cs typeface="Times New Roman" panose="02020603050405020304" pitchFamily="18" charset="0"/>
              </a:rPr>
              <a:t>Maintenance cost for the first years after reception</a:t>
            </a:r>
            <a:endParaRPr lang="es-ES_tradnl" dirty="0">
              <a:solidFill>
                <a:srgbClr val="0C377B">
                  <a:lumMod val="60000"/>
                  <a:lumOff val="40000"/>
                </a:srgbClr>
              </a:solidFill>
              <a:ea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F55A5A59-537C-76B3-054F-96C2B71E7F8E}"/>
              </a:ext>
            </a:extLst>
          </p:cNvPr>
          <p:cNvSpPr/>
          <p:nvPr/>
        </p:nvSpPr>
        <p:spPr>
          <a:xfrm>
            <a:off x="2308537" y="2779514"/>
            <a:ext cx="4545219" cy="369332"/>
          </a:xfrm>
          <a:prstGeom prst="rect">
            <a:avLst/>
          </a:prstGeom>
        </p:spPr>
        <p:txBody>
          <a:bodyPr wrap="none">
            <a:spAutoFit/>
          </a:bodyPr>
          <a:lstStyle/>
          <a:p>
            <a:r>
              <a:rPr lang="en-GB" dirty="0">
                <a:solidFill>
                  <a:srgbClr val="999999">
                    <a:lumMod val="50000"/>
                  </a:srgbClr>
                </a:solidFill>
                <a:ea typeface="Calibri" panose="020F0502020204030204" pitchFamily="34" charset="0"/>
                <a:cs typeface="Times New Roman" panose="02020603050405020304" pitchFamily="18" charset="0"/>
              </a:rPr>
              <a:t>Maintenance costs per country of intervention</a:t>
            </a:r>
            <a:endParaRPr lang="es-ES_tradnl" dirty="0">
              <a:solidFill>
                <a:srgbClr val="999999">
                  <a:lumMod val="50000"/>
                </a:srgbClr>
              </a:solidFill>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id="{31FC4AC5-CC0E-15DB-4839-7692663249A6}"/>
              </a:ext>
            </a:extLst>
          </p:cNvPr>
          <p:cNvSpPr/>
          <p:nvPr/>
        </p:nvSpPr>
        <p:spPr>
          <a:xfrm>
            <a:off x="1536032" y="2283242"/>
            <a:ext cx="6505073" cy="369332"/>
          </a:xfrm>
          <a:prstGeom prst="rect">
            <a:avLst/>
          </a:prstGeom>
        </p:spPr>
        <p:txBody>
          <a:bodyPr wrap="square">
            <a:spAutoFit/>
          </a:bodyPr>
          <a:lstStyle/>
          <a:p>
            <a:r>
              <a:rPr lang="en-GB" dirty="0">
                <a:solidFill>
                  <a:srgbClr val="0C377B"/>
                </a:solidFill>
                <a:ea typeface="Calibri" panose="020F0502020204030204" pitchFamily="34" charset="0"/>
                <a:cs typeface="Times New Roman" panose="02020603050405020304" pitchFamily="18" charset="0"/>
              </a:rPr>
              <a:t>Number of equipment covered with maintenance plans by location</a:t>
            </a:r>
            <a:endParaRPr lang="es-ES_tradnl" dirty="0">
              <a:solidFill>
                <a:srgbClr val="0C377B"/>
              </a:solidFill>
              <a:ea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899159C6-2911-5C88-2990-03D804339265}"/>
              </a:ext>
            </a:extLst>
          </p:cNvPr>
          <p:cNvSpPr/>
          <p:nvPr/>
        </p:nvSpPr>
        <p:spPr>
          <a:xfrm>
            <a:off x="934452" y="4834368"/>
            <a:ext cx="8133347" cy="338554"/>
          </a:xfrm>
          <a:prstGeom prst="rect">
            <a:avLst/>
          </a:prstGeom>
        </p:spPr>
        <p:txBody>
          <a:bodyPr wrap="square">
            <a:spAutoFit/>
          </a:bodyPr>
          <a:lstStyle/>
          <a:p>
            <a:r>
              <a:rPr lang="en-GB" sz="1600" dirty="0">
                <a:solidFill>
                  <a:srgbClr val="999999">
                    <a:lumMod val="60000"/>
                    <a:lumOff val="40000"/>
                  </a:srgbClr>
                </a:solidFill>
                <a:ea typeface="Calibri" panose="020F0502020204030204" pitchFamily="34" charset="0"/>
                <a:cs typeface="Times New Roman" panose="02020603050405020304" pitchFamily="18" charset="0"/>
              </a:rPr>
              <a:t>Key performance indicators for 2 maintenance contracts (MTTC, MTTR, RADA, RADP, RTI)</a:t>
            </a:r>
            <a:endParaRPr lang="es-ES_tradnl" sz="1600" dirty="0">
              <a:solidFill>
                <a:srgbClr val="999999">
                  <a:lumMod val="60000"/>
                  <a:lumOff val="40000"/>
                </a:srgbClr>
              </a:solidFill>
              <a:ea typeface="Calibri" panose="020F0502020204030204" pitchFamily="34" charset="0"/>
              <a:cs typeface="Times New Roman" panose="02020603050405020304" pitchFamily="18" charset="0"/>
            </a:endParaRPr>
          </a:p>
        </p:txBody>
      </p:sp>
      <p:grpSp>
        <p:nvGrpSpPr>
          <p:cNvPr id="18" name="Group 17">
            <a:extLst>
              <a:ext uri="{FF2B5EF4-FFF2-40B4-BE49-F238E27FC236}">
                <a16:creationId xmlns:a16="http://schemas.microsoft.com/office/drawing/2014/main" id="{812D6E63-9E27-CC9C-4825-3C57BB4D0797}"/>
              </a:ext>
            </a:extLst>
          </p:cNvPr>
          <p:cNvGrpSpPr/>
          <p:nvPr/>
        </p:nvGrpSpPr>
        <p:grpSpPr>
          <a:xfrm>
            <a:off x="0" y="-2130"/>
            <a:ext cx="12192000" cy="495299"/>
            <a:chOff x="851482" y="-2130"/>
            <a:chExt cx="11340517" cy="495299"/>
          </a:xfrm>
        </p:grpSpPr>
        <p:pic>
          <p:nvPicPr>
            <p:cNvPr id="19" name="Picture 18">
              <a:extLst>
                <a:ext uri="{FF2B5EF4-FFF2-40B4-BE49-F238E27FC236}">
                  <a16:creationId xmlns:a16="http://schemas.microsoft.com/office/drawing/2014/main" id="{06289D54-CF30-FEC6-4258-2CC55C955A77}"/>
                </a:ext>
              </a:extLst>
            </p:cNvPr>
            <p:cNvPicPr>
              <a:picLocks noChangeAspect="1"/>
            </p:cNvPicPr>
            <p:nvPr/>
          </p:nvPicPr>
          <p:blipFill>
            <a:blip r:embed="rId2"/>
            <a:stretch>
              <a:fillRect/>
            </a:stretch>
          </p:blipFill>
          <p:spPr>
            <a:xfrm>
              <a:off x="851482" y="-2130"/>
              <a:ext cx="11340517" cy="495299"/>
            </a:xfrm>
            <a:prstGeom prst="rect">
              <a:avLst/>
            </a:prstGeom>
          </p:spPr>
        </p:pic>
        <p:sp>
          <p:nvSpPr>
            <p:cNvPr id="20" name="Textfeld 3">
              <a:extLst>
                <a:ext uri="{FF2B5EF4-FFF2-40B4-BE49-F238E27FC236}">
                  <a16:creationId xmlns:a16="http://schemas.microsoft.com/office/drawing/2014/main" id="{358A8B17-0CDB-D2BD-FA99-A6ABB741AB28}"/>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21" name="Textfeld 4">
              <a:extLst>
                <a:ext uri="{FF2B5EF4-FFF2-40B4-BE49-F238E27FC236}">
                  <a16:creationId xmlns:a16="http://schemas.microsoft.com/office/drawing/2014/main" id="{ADD1C6CF-725F-80F0-6D4B-8824F9982F71}"/>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22" name="Foliennummernplatzhalter 2">
            <a:extLst>
              <a:ext uri="{FF2B5EF4-FFF2-40B4-BE49-F238E27FC236}">
                <a16:creationId xmlns:a16="http://schemas.microsoft.com/office/drawing/2014/main" id="{B3DBDEE3-5912-8D7D-09CE-CC6043283A22}"/>
              </a:ext>
            </a:extLst>
          </p:cNvPr>
          <p:cNvSpPr txBox="1">
            <a:spLocks/>
          </p:cNvSpPr>
          <p:nvPr/>
        </p:nvSpPr>
        <p:spPr>
          <a:xfrm>
            <a:off x="10986531" y="212101"/>
            <a:ext cx="367269" cy="190157"/>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22</a:t>
            </a:fld>
            <a:endParaRPr lang="de-AT" sz="1400" dirty="0">
              <a:solidFill>
                <a:schemeClr val="bg1"/>
              </a:solidFill>
            </a:endParaRPr>
          </a:p>
        </p:txBody>
      </p:sp>
      <p:sp>
        <p:nvSpPr>
          <p:cNvPr id="23" name="Textfeld 3">
            <a:extLst>
              <a:ext uri="{FF2B5EF4-FFF2-40B4-BE49-F238E27FC236}">
                <a16:creationId xmlns:a16="http://schemas.microsoft.com/office/drawing/2014/main" id="{346A403F-4D3D-352B-97D3-9BBD5C2F4C34}"/>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pic>
        <p:nvPicPr>
          <p:cNvPr id="24" name="Picture 23">
            <a:extLst>
              <a:ext uri="{FF2B5EF4-FFF2-40B4-BE49-F238E27FC236}">
                <a16:creationId xmlns:a16="http://schemas.microsoft.com/office/drawing/2014/main" id="{681F08E8-5ED2-B69F-F28D-9245FC141BDC}"/>
              </a:ext>
            </a:extLst>
          </p:cNvPr>
          <p:cNvPicPr>
            <a:picLocks noChangeAspect="1"/>
          </p:cNvPicPr>
          <p:nvPr/>
        </p:nvPicPr>
        <p:blipFill>
          <a:blip r:embed="rId3"/>
          <a:stretch>
            <a:fillRect/>
          </a:stretch>
        </p:blipFill>
        <p:spPr>
          <a:xfrm>
            <a:off x="9113005" y="1195821"/>
            <a:ext cx="3120887" cy="5278948"/>
          </a:xfrm>
          <a:prstGeom prst="rect">
            <a:avLst/>
          </a:prstGeom>
        </p:spPr>
      </p:pic>
      <p:sp>
        <p:nvSpPr>
          <p:cNvPr id="25" name="Title 1">
            <a:extLst>
              <a:ext uri="{FF2B5EF4-FFF2-40B4-BE49-F238E27FC236}">
                <a16:creationId xmlns:a16="http://schemas.microsoft.com/office/drawing/2014/main" id="{F8B7D660-6A73-5F00-951F-75A064BB541D}"/>
              </a:ext>
            </a:extLst>
          </p:cNvPr>
          <p:cNvSpPr txBox="1">
            <a:spLocks/>
          </p:cNvSpPr>
          <p:nvPr/>
        </p:nvSpPr>
        <p:spPr>
          <a:xfrm>
            <a:off x="6950242" y="641542"/>
            <a:ext cx="5722620" cy="7923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Maintenance Procedures</a:t>
            </a:r>
          </a:p>
        </p:txBody>
      </p:sp>
    </p:spTree>
    <p:extLst>
      <p:ext uri="{BB962C8B-B14F-4D97-AF65-F5344CB8AC3E}">
        <p14:creationId xmlns:p14="http://schemas.microsoft.com/office/powerpoint/2010/main" val="3547279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Maintenance and Replacement Policy</a:t>
            </a:r>
          </a:p>
        </p:txBody>
      </p:sp>
      <p:grpSp>
        <p:nvGrpSpPr>
          <p:cNvPr id="6" name="Group 5">
            <a:extLst>
              <a:ext uri="{FF2B5EF4-FFF2-40B4-BE49-F238E27FC236}">
                <a16:creationId xmlns:a16="http://schemas.microsoft.com/office/drawing/2014/main" id="{6FBF4BA5-C622-6053-1BAA-C71D6B7C4B08}"/>
              </a:ext>
            </a:extLst>
          </p:cNvPr>
          <p:cNvGrpSpPr/>
          <p:nvPr/>
        </p:nvGrpSpPr>
        <p:grpSpPr>
          <a:xfrm>
            <a:off x="0" y="-2130"/>
            <a:ext cx="12192000" cy="495299"/>
            <a:chOff x="851482" y="-2130"/>
            <a:chExt cx="11340517" cy="495299"/>
          </a:xfrm>
        </p:grpSpPr>
        <p:pic>
          <p:nvPicPr>
            <p:cNvPr id="7" name="Picture 6">
              <a:extLst>
                <a:ext uri="{FF2B5EF4-FFF2-40B4-BE49-F238E27FC236}">
                  <a16:creationId xmlns:a16="http://schemas.microsoft.com/office/drawing/2014/main" id="{A305B667-3739-8959-3B55-216054BE8724}"/>
                </a:ext>
              </a:extLst>
            </p:cNvPr>
            <p:cNvPicPr>
              <a:picLocks noChangeAspect="1"/>
            </p:cNvPicPr>
            <p:nvPr/>
          </p:nvPicPr>
          <p:blipFill>
            <a:blip r:embed="rId2"/>
            <a:stretch>
              <a:fillRect/>
            </a:stretch>
          </p:blipFill>
          <p:spPr>
            <a:xfrm>
              <a:off x="851482" y="-2130"/>
              <a:ext cx="11340517" cy="495299"/>
            </a:xfrm>
            <a:prstGeom prst="rect">
              <a:avLst/>
            </a:prstGeom>
          </p:spPr>
        </p:pic>
        <p:sp>
          <p:nvSpPr>
            <p:cNvPr id="8" name="Textfeld 3">
              <a:extLst>
                <a:ext uri="{FF2B5EF4-FFF2-40B4-BE49-F238E27FC236}">
                  <a16:creationId xmlns:a16="http://schemas.microsoft.com/office/drawing/2014/main" id="{BE86E483-389F-C83C-D1FE-DE2D8270901C}"/>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9" name="Textfeld 4">
              <a:extLst>
                <a:ext uri="{FF2B5EF4-FFF2-40B4-BE49-F238E27FC236}">
                  <a16:creationId xmlns:a16="http://schemas.microsoft.com/office/drawing/2014/main" id="{73ED14C8-F7D4-36F7-3229-393A0B126B3A}"/>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0" name="Foliennummernplatzhalter 2">
            <a:extLst>
              <a:ext uri="{FF2B5EF4-FFF2-40B4-BE49-F238E27FC236}">
                <a16:creationId xmlns:a16="http://schemas.microsoft.com/office/drawing/2014/main" id="{C2946A3D-8214-C50C-EF89-97D1FD67F525}"/>
              </a:ext>
            </a:extLst>
          </p:cNvPr>
          <p:cNvSpPr txBox="1">
            <a:spLocks/>
          </p:cNvSpPr>
          <p:nvPr/>
        </p:nvSpPr>
        <p:spPr>
          <a:xfrm>
            <a:off x="10856997" y="212102"/>
            <a:ext cx="419013" cy="153024"/>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23</a:t>
            </a:fld>
            <a:endParaRPr lang="de-AT" sz="1400" dirty="0">
              <a:solidFill>
                <a:schemeClr val="bg1"/>
              </a:solidFill>
            </a:endParaRPr>
          </a:p>
        </p:txBody>
      </p:sp>
      <p:sp>
        <p:nvSpPr>
          <p:cNvPr id="11" name="Textfeld 3">
            <a:extLst>
              <a:ext uri="{FF2B5EF4-FFF2-40B4-BE49-F238E27FC236}">
                <a16:creationId xmlns:a16="http://schemas.microsoft.com/office/drawing/2014/main" id="{C0A42977-8D28-721D-ED6A-A6F4BE4648A4}"/>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
        <p:nvSpPr>
          <p:cNvPr id="14" name="Content Placeholder 2">
            <a:extLst>
              <a:ext uri="{FF2B5EF4-FFF2-40B4-BE49-F238E27FC236}">
                <a16:creationId xmlns:a16="http://schemas.microsoft.com/office/drawing/2014/main" id="{A7C9194F-AD75-574D-0C78-F0D356E86749}"/>
              </a:ext>
            </a:extLst>
          </p:cNvPr>
          <p:cNvSpPr txBox="1">
            <a:spLocks/>
          </p:cNvSpPr>
          <p:nvPr/>
        </p:nvSpPr>
        <p:spPr>
          <a:xfrm>
            <a:off x="838200" y="1593920"/>
            <a:ext cx="7968537" cy="1344581"/>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2060"/>
                </a:solidFill>
              </a:rPr>
              <a:t>Consolidation of the North Area Cooling Tower (CT2)</a:t>
            </a:r>
          </a:p>
          <a:p>
            <a:pPr lvl="1"/>
            <a:r>
              <a:rPr lang="en-GB" dirty="0">
                <a:solidFill>
                  <a:srgbClr val="002060"/>
                </a:solidFill>
              </a:rPr>
              <a:t>Replacement of entire electrical installation, control system and instrumentation;</a:t>
            </a:r>
          </a:p>
          <a:p>
            <a:pPr lvl="1"/>
            <a:r>
              <a:rPr lang="en-GB" dirty="0">
                <a:solidFill>
                  <a:srgbClr val="FF0000"/>
                </a:solidFill>
              </a:rPr>
              <a:t>CEE premium due to energy savings </a:t>
            </a:r>
            <a:r>
              <a:rPr lang="en-GB" dirty="0">
                <a:solidFill>
                  <a:srgbClr val="002060"/>
                </a:solidFill>
              </a:rPr>
              <a:t>related to installation of variable speed drives for all cooling tower fans and pumps.</a:t>
            </a:r>
          </a:p>
          <a:p>
            <a:endParaRPr lang="en-GB" dirty="0"/>
          </a:p>
        </p:txBody>
      </p:sp>
      <p:pic>
        <p:nvPicPr>
          <p:cNvPr id="16" name="Picture 15">
            <a:extLst>
              <a:ext uri="{FF2B5EF4-FFF2-40B4-BE49-F238E27FC236}">
                <a16:creationId xmlns:a16="http://schemas.microsoft.com/office/drawing/2014/main" id="{1E28A05B-662A-4F01-86FF-16B5674B25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573550" y="3788150"/>
            <a:ext cx="3564526" cy="2005045"/>
          </a:xfrm>
          <a:prstGeom prst="rect">
            <a:avLst/>
          </a:prstGeom>
        </p:spPr>
      </p:pic>
      <p:pic>
        <p:nvPicPr>
          <p:cNvPr id="17" name="Picture 16">
            <a:extLst>
              <a:ext uri="{FF2B5EF4-FFF2-40B4-BE49-F238E27FC236}">
                <a16:creationId xmlns:a16="http://schemas.microsoft.com/office/drawing/2014/main" id="{FBF1C8D0-01F0-B61D-EE2F-E3FA84BCDD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6896" y="4403111"/>
            <a:ext cx="3400916" cy="1913015"/>
          </a:xfrm>
          <a:prstGeom prst="rect">
            <a:avLst/>
          </a:prstGeom>
        </p:spPr>
      </p:pic>
      <p:pic>
        <p:nvPicPr>
          <p:cNvPr id="18" name="Picture 17">
            <a:extLst>
              <a:ext uri="{FF2B5EF4-FFF2-40B4-BE49-F238E27FC236}">
                <a16:creationId xmlns:a16="http://schemas.microsoft.com/office/drawing/2014/main" id="{776D3CB5-A1CA-E8A5-707A-42C871BCBD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235001" y="3789141"/>
            <a:ext cx="3563258" cy="2004333"/>
          </a:xfrm>
          <a:prstGeom prst="rect">
            <a:avLst/>
          </a:prstGeom>
        </p:spPr>
      </p:pic>
      <p:pic>
        <p:nvPicPr>
          <p:cNvPr id="19" name="Picture 18">
            <a:extLst>
              <a:ext uri="{FF2B5EF4-FFF2-40B4-BE49-F238E27FC236}">
                <a16:creationId xmlns:a16="http://schemas.microsoft.com/office/drawing/2014/main" id="{C35113A0-96C0-AA27-1BDF-4D3965CD43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36896" y="3010803"/>
            <a:ext cx="3396269" cy="1910402"/>
          </a:xfrm>
          <a:prstGeom prst="rect">
            <a:avLst/>
          </a:prstGeom>
        </p:spPr>
      </p:pic>
      <p:grpSp>
        <p:nvGrpSpPr>
          <p:cNvPr id="22" name="Group 21">
            <a:extLst>
              <a:ext uri="{FF2B5EF4-FFF2-40B4-BE49-F238E27FC236}">
                <a16:creationId xmlns:a16="http://schemas.microsoft.com/office/drawing/2014/main" id="{AF1F7894-6AAA-0CE0-C597-82AAD5472E72}"/>
              </a:ext>
            </a:extLst>
          </p:cNvPr>
          <p:cNvGrpSpPr/>
          <p:nvPr/>
        </p:nvGrpSpPr>
        <p:grpSpPr>
          <a:xfrm>
            <a:off x="3891299" y="3429000"/>
            <a:ext cx="4804615" cy="2584505"/>
            <a:chOff x="4378979" y="3110858"/>
            <a:chExt cx="4804615" cy="2584505"/>
          </a:xfrm>
        </p:grpSpPr>
        <p:pic>
          <p:nvPicPr>
            <p:cNvPr id="20" name="Picture 19">
              <a:extLst>
                <a:ext uri="{FF2B5EF4-FFF2-40B4-BE49-F238E27FC236}">
                  <a16:creationId xmlns:a16="http://schemas.microsoft.com/office/drawing/2014/main" id="{DC8BD3E0-A789-3D1C-C175-4502368738FD}"/>
                </a:ext>
              </a:extLst>
            </p:cNvPr>
            <p:cNvPicPr>
              <a:picLocks noChangeAspect="1"/>
            </p:cNvPicPr>
            <p:nvPr/>
          </p:nvPicPr>
          <p:blipFill>
            <a:blip r:embed="rId7"/>
            <a:stretch>
              <a:fillRect/>
            </a:stretch>
          </p:blipFill>
          <p:spPr>
            <a:xfrm rot="20669701">
              <a:off x="4378979" y="3110858"/>
              <a:ext cx="4804615" cy="2584505"/>
            </a:xfrm>
            <a:prstGeom prst="rect">
              <a:avLst/>
            </a:prstGeom>
          </p:spPr>
        </p:pic>
        <p:sp>
          <p:nvSpPr>
            <p:cNvPr id="21" name="Oval 20">
              <a:extLst>
                <a:ext uri="{FF2B5EF4-FFF2-40B4-BE49-F238E27FC236}">
                  <a16:creationId xmlns:a16="http://schemas.microsoft.com/office/drawing/2014/main" id="{CF22740B-02C3-7139-BF79-250EE2EB93FB}"/>
                </a:ext>
              </a:extLst>
            </p:cNvPr>
            <p:cNvSpPr/>
            <p:nvPr/>
          </p:nvSpPr>
          <p:spPr>
            <a:xfrm rot="20667410">
              <a:off x="6276335" y="4337719"/>
              <a:ext cx="871492" cy="38813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63174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 descr="image002">
            <a:extLst>
              <a:ext uri="{FF2B5EF4-FFF2-40B4-BE49-F238E27FC236}">
                <a16:creationId xmlns:a16="http://schemas.microsoft.com/office/drawing/2014/main" id="{49EAB988-5FCF-8856-3542-54853C8F2CC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9860" y="1531236"/>
            <a:ext cx="2468880" cy="246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77240" y="477915"/>
            <a:ext cx="10927080" cy="1325563"/>
          </a:xfrm>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Preventive / Conditional Maintenance</a:t>
            </a:r>
          </a:p>
        </p:txBody>
      </p:sp>
      <p:sp>
        <p:nvSpPr>
          <p:cNvPr id="3" name="Content Placeholder 2"/>
          <p:cNvSpPr>
            <a:spLocks noGrp="1"/>
          </p:cNvSpPr>
          <p:nvPr>
            <p:ph idx="1"/>
          </p:nvPr>
        </p:nvSpPr>
        <p:spPr>
          <a:xfrm>
            <a:off x="838200" y="1825625"/>
            <a:ext cx="5867400" cy="2136776"/>
          </a:xfrm>
        </p:spPr>
        <p:txBody>
          <a:bodyPr>
            <a:normAutofit fontScale="70000" lnSpcReduction="20000"/>
          </a:bodyPr>
          <a:lstStyle/>
          <a:p>
            <a:r>
              <a:rPr lang="en-GB" dirty="0">
                <a:solidFill>
                  <a:srgbClr val="002060"/>
                </a:solidFill>
              </a:rPr>
              <a:t>Regular ultrasound analysis measuring of CV equipment:</a:t>
            </a:r>
          </a:p>
          <a:p>
            <a:pPr marL="742950" lvl="1" indent="-285750"/>
            <a:r>
              <a:rPr lang="en-GB" dirty="0">
                <a:solidFill>
                  <a:srgbClr val="002060"/>
                </a:solidFill>
              </a:rPr>
              <a:t>Bearing condition monitoring;</a:t>
            </a:r>
          </a:p>
          <a:p>
            <a:pPr marL="742950" lvl="1" indent="-285750"/>
            <a:r>
              <a:rPr lang="en-GB" dirty="0">
                <a:solidFill>
                  <a:srgbClr val="002060"/>
                </a:solidFill>
              </a:rPr>
              <a:t>Bearing lubrication monitoring;</a:t>
            </a:r>
          </a:p>
          <a:p>
            <a:pPr marL="742950" lvl="1" indent="-285750"/>
            <a:r>
              <a:rPr lang="en-GB" dirty="0">
                <a:solidFill>
                  <a:srgbClr val="002060"/>
                </a:solidFill>
              </a:rPr>
              <a:t>Valves leak testing;</a:t>
            </a:r>
          </a:p>
          <a:p>
            <a:pPr marL="742950" lvl="1" indent="-285750"/>
            <a:r>
              <a:rPr lang="en-GB" dirty="0">
                <a:solidFill>
                  <a:srgbClr val="002060"/>
                </a:solidFill>
              </a:rPr>
              <a:t>Compressed air leak detection;</a:t>
            </a:r>
          </a:p>
          <a:p>
            <a:pPr marL="285750" indent="-285750"/>
            <a:r>
              <a:rPr lang="en-GB" dirty="0">
                <a:solidFill>
                  <a:srgbClr val="002060"/>
                </a:solidFill>
              </a:rPr>
              <a:t>Preventive and some Conditional Maintenance, ABB motors is a recent example:</a:t>
            </a:r>
          </a:p>
          <a:p>
            <a:pPr marL="742950" lvl="1" indent="-285750"/>
            <a:endParaRPr lang="en-GB" dirty="0">
              <a:solidFill>
                <a:srgbClr val="002060"/>
              </a:solidFill>
            </a:endParaRPr>
          </a:p>
          <a:p>
            <a:pPr marL="1200150" lvl="2" indent="-285750"/>
            <a:endParaRPr lang="en-GB" dirty="0">
              <a:solidFill>
                <a:srgbClr val="002060"/>
              </a:solidFill>
            </a:endParaRPr>
          </a:p>
          <a:p>
            <a:pPr marL="285750" indent="-285750"/>
            <a:endParaRPr lang="en-GB" dirty="0">
              <a:solidFill>
                <a:srgbClr val="002060"/>
              </a:solidFill>
            </a:endParaRPr>
          </a:p>
          <a:p>
            <a:pPr marL="285750" indent="-285750"/>
            <a:endParaRPr lang="en-GB" dirty="0">
              <a:solidFill>
                <a:srgbClr val="002060"/>
              </a:solidFill>
            </a:endParaRPr>
          </a:p>
          <a:p>
            <a:endParaRPr lang="fr-CH" dirty="0"/>
          </a:p>
        </p:txBody>
      </p:sp>
      <p:grpSp>
        <p:nvGrpSpPr>
          <p:cNvPr id="6" name="Group 5">
            <a:extLst>
              <a:ext uri="{FF2B5EF4-FFF2-40B4-BE49-F238E27FC236}">
                <a16:creationId xmlns:a16="http://schemas.microsoft.com/office/drawing/2014/main" id="{6FBF4BA5-C622-6053-1BAA-C71D6B7C4B08}"/>
              </a:ext>
            </a:extLst>
          </p:cNvPr>
          <p:cNvGrpSpPr/>
          <p:nvPr/>
        </p:nvGrpSpPr>
        <p:grpSpPr>
          <a:xfrm>
            <a:off x="0" y="-2130"/>
            <a:ext cx="12192000" cy="495299"/>
            <a:chOff x="851482" y="-2130"/>
            <a:chExt cx="11340517" cy="495299"/>
          </a:xfrm>
        </p:grpSpPr>
        <p:pic>
          <p:nvPicPr>
            <p:cNvPr id="7" name="Picture 6">
              <a:extLst>
                <a:ext uri="{FF2B5EF4-FFF2-40B4-BE49-F238E27FC236}">
                  <a16:creationId xmlns:a16="http://schemas.microsoft.com/office/drawing/2014/main" id="{A305B667-3739-8959-3B55-216054BE8724}"/>
                </a:ext>
              </a:extLst>
            </p:cNvPr>
            <p:cNvPicPr>
              <a:picLocks noChangeAspect="1"/>
            </p:cNvPicPr>
            <p:nvPr/>
          </p:nvPicPr>
          <p:blipFill>
            <a:blip r:embed="rId3"/>
            <a:stretch>
              <a:fillRect/>
            </a:stretch>
          </p:blipFill>
          <p:spPr>
            <a:xfrm>
              <a:off x="851482" y="-2130"/>
              <a:ext cx="11340517" cy="495299"/>
            </a:xfrm>
            <a:prstGeom prst="rect">
              <a:avLst/>
            </a:prstGeom>
          </p:spPr>
        </p:pic>
        <p:sp>
          <p:nvSpPr>
            <p:cNvPr id="8" name="Textfeld 3">
              <a:extLst>
                <a:ext uri="{FF2B5EF4-FFF2-40B4-BE49-F238E27FC236}">
                  <a16:creationId xmlns:a16="http://schemas.microsoft.com/office/drawing/2014/main" id="{BE86E483-389F-C83C-D1FE-DE2D8270901C}"/>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9" name="Textfeld 4">
              <a:extLst>
                <a:ext uri="{FF2B5EF4-FFF2-40B4-BE49-F238E27FC236}">
                  <a16:creationId xmlns:a16="http://schemas.microsoft.com/office/drawing/2014/main" id="{73ED14C8-F7D4-36F7-3229-393A0B126B3A}"/>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0" name="Foliennummernplatzhalter 2">
            <a:extLst>
              <a:ext uri="{FF2B5EF4-FFF2-40B4-BE49-F238E27FC236}">
                <a16:creationId xmlns:a16="http://schemas.microsoft.com/office/drawing/2014/main" id="{C2946A3D-8214-C50C-EF89-97D1FD67F525}"/>
              </a:ext>
            </a:extLst>
          </p:cNvPr>
          <p:cNvSpPr txBox="1">
            <a:spLocks/>
          </p:cNvSpPr>
          <p:nvPr/>
        </p:nvSpPr>
        <p:spPr>
          <a:xfrm>
            <a:off x="10986531" y="212101"/>
            <a:ext cx="367269" cy="190157"/>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24</a:t>
            </a:fld>
            <a:endParaRPr lang="de-AT" sz="1400" dirty="0">
              <a:solidFill>
                <a:schemeClr val="bg1"/>
              </a:solidFill>
            </a:endParaRPr>
          </a:p>
        </p:txBody>
      </p:sp>
      <p:sp>
        <p:nvSpPr>
          <p:cNvPr id="11" name="Textfeld 3">
            <a:extLst>
              <a:ext uri="{FF2B5EF4-FFF2-40B4-BE49-F238E27FC236}">
                <a16:creationId xmlns:a16="http://schemas.microsoft.com/office/drawing/2014/main" id="{C0A42977-8D28-721D-ED6A-A6F4BE4648A4}"/>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pic>
        <p:nvPicPr>
          <p:cNvPr id="13" name="Picture 12">
            <a:extLst>
              <a:ext uri="{FF2B5EF4-FFF2-40B4-BE49-F238E27FC236}">
                <a16:creationId xmlns:a16="http://schemas.microsoft.com/office/drawing/2014/main" id="{F7D895B1-7C00-A28C-4865-C4BEDD704A39}"/>
              </a:ext>
            </a:extLst>
          </p:cNvPr>
          <p:cNvPicPr>
            <a:picLocks noChangeAspect="1"/>
          </p:cNvPicPr>
          <p:nvPr/>
        </p:nvPicPr>
        <p:blipFill>
          <a:blip r:embed="rId4"/>
          <a:stretch>
            <a:fillRect/>
          </a:stretch>
        </p:blipFill>
        <p:spPr>
          <a:xfrm>
            <a:off x="838006" y="3898947"/>
            <a:ext cx="4906531" cy="2767036"/>
          </a:xfrm>
          <a:prstGeom prst="rect">
            <a:avLst/>
          </a:prstGeom>
        </p:spPr>
      </p:pic>
      <p:pic>
        <p:nvPicPr>
          <p:cNvPr id="15" name="Picture 14">
            <a:extLst>
              <a:ext uri="{FF2B5EF4-FFF2-40B4-BE49-F238E27FC236}">
                <a16:creationId xmlns:a16="http://schemas.microsoft.com/office/drawing/2014/main" id="{8D47EA8C-964F-9E47-CE97-6751C9B012FE}"/>
              </a:ext>
            </a:extLst>
          </p:cNvPr>
          <p:cNvPicPr>
            <a:picLocks noChangeAspect="1"/>
          </p:cNvPicPr>
          <p:nvPr/>
        </p:nvPicPr>
        <p:blipFill>
          <a:blip r:embed="rId5"/>
          <a:stretch>
            <a:fillRect/>
          </a:stretch>
        </p:blipFill>
        <p:spPr>
          <a:xfrm>
            <a:off x="6096000" y="4075985"/>
            <a:ext cx="4761216" cy="2589998"/>
          </a:xfrm>
          <a:prstGeom prst="rect">
            <a:avLst/>
          </a:prstGeom>
        </p:spPr>
      </p:pic>
      <p:pic>
        <p:nvPicPr>
          <p:cNvPr id="5" name="Picture 4">
            <a:extLst>
              <a:ext uri="{FF2B5EF4-FFF2-40B4-BE49-F238E27FC236}">
                <a16:creationId xmlns:a16="http://schemas.microsoft.com/office/drawing/2014/main" id="{39FF0BED-585F-6267-DFB7-B069446238E0}"/>
              </a:ext>
            </a:extLst>
          </p:cNvPr>
          <p:cNvPicPr>
            <a:picLocks noChangeAspect="1"/>
          </p:cNvPicPr>
          <p:nvPr/>
        </p:nvPicPr>
        <p:blipFill>
          <a:blip r:embed="rId6"/>
          <a:stretch>
            <a:fillRect/>
          </a:stretch>
        </p:blipFill>
        <p:spPr>
          <a:xfrm>
            <a:off x="8663940" y="1532414"/>
            <a:ext cx="3291840" cy="2468880"/>
          </a:xfrm>
          <a:prstGeom prst="rect">
            <a:avLst/>
          </a:prstGeom>
        </p:spPr>
      </p:pic>
    </p:spTree>
    <p:extLst>
      <p:ext uri="{BB962C8B-B14F-4D97-AF65-F5344CB8AC3E}">
        <p14:creationId xmlns:p14="http://schemas.microsoft.com/office/powerpoint/2010/main" val="268782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6ECC4-BEC8-82E5-9C4A-A4A832A4A2EB}"/>
              </a:ext>
            </a:extLst>
          </p:cNvPr>
          <p:cNvSpPr>
            <a:spLocks noGrp="1"/>
          </p:cNvSpPr>
          <p:nvPr>
            <p:ph type="title"/>
          </p:nvPr>
        </p:nvSpPr>
        <p:spPr>
          <a:xfrm>
            <a:off x="838200" y="583074"/>
            <a:ext cx="10515600" cy="1325563"/>
          </a:xfrm>
        </p:spPr>
        <p:txBody>
          <a:bodyPr/>
          <a:lstStyle/>
          <a:p>
            <a:r>
              <a:rPr lang="fr-CH" b="1" dirty="0">
                <a:solidFill>
                  <a:srgbClr val="002060"/>
                </a:solidFill>
              </a:rPr>
              <a:t>CONCLUSIONS</a:t>
            </a:r>
          </a:p>
        </p:txBody>
      </p:sp>
      <p:sp>
        <p:nvSpPr>
          <p:cNvPr id="3" name="Content Placeholder 2">
            <a:extLst>
              <a:ext uri="{FF2B5EF4-FFF2-40B4-BE49-F238E27FC236}">
                <a16:creationId xmlns:a16="http://schemas.microsoft.com/office/drawing/2014/main" id="{7F9D8F81-AE1B-DE64-C160-0C291B8BFC53}"/>
              </a:ext>
            </a:extLst>
          </p:cNvPr>
          <p:cNvSpPr>
            <a:spLocks noGrp="1"/>
          </p:cNvSpPr>
          <p:nvPr>
            <p:ph idx="1"/>
          </p:nvPr>
        </p:nvSpPr>
        <p:spPr/>
        <p:txBody>
          <a:bodyPr>
            <a:normAutofit fontScale="92500" lnSpcReduction="20000"/>
          </a:bodyPr>
          <a:lstStyle/>
          <a:p>
            <a:pPr algn="just"/>
            <a:r>
              <a:rPr lang="en-GB" dirty="0">
                <a:solidFill>
                  <a:srgbClr val="002060"/>
                </a:solidFill>
              </a:rPr>
              <a:t>Users have to work hand in hand with CV to optimise their requirements. Set points and accuracy have big impact in CV installations;</a:t>
            </a:r>
          </a:p>
          <a:p>
            <a:pPr algn="just"/>
            <a:r>
              <a:rPr lang="en-GB" dirty="0">
                <a:solidFill>
                  <a:srgbClr val="002060"/>
                </a:solidFill>
              </a:rPr>
              <a:t>CV has worked considerably on optimising processes for budgetary purposes or to optimise manpower. This, in most cases, has been in the direction of sustainability;</a:t>
            </a:r>
          </a:p>
          <a:p>
            <a:pPr algn="just"/>
            <a:r>
              <a:rPr lang="en-GB" dirty="0">
                <a:solidFill>
                  <a:srgbClr val="002060"/>
                </a:solidFill>
              </a:rPr>
              <a:t>There is a huge commitment in the group to efficiently use, reduce and reuse resources in all phases from Project Definition to Maintenance and Operation; Effort to seek for more sustainable technologies and design choices has to continue / be increased (with adequate manpower resources);</a:t>
            </a:r>
          </a:p>
          <a:p>
            <a:pPr algn="just"/>
            <a:r>
              <a:rPr lang="en-GB" dirty="0">
                <a:solidFill>
                  <a:srgbClr val="002060"/>
                </a:solidFill>
              </a:rPr>
              <a:t>Establishing collaborations with Industry, Consultants, Universities, Research Centres to share experiences and give/get engineering proposals mainly in early stage projects is a must.</a:t>
            </a:r>
            <a:endParaRPr lang="en-AU" dirty="0">
              <a:solidFill>
                <a:srgbClr val="002060"/>
              </a:solidFill>
            </a:endParaRPr>
          </a:p>
        </p:txBody>
      </p:sp>
      <p:grpSp>
        <p:nvGrpSpPr>
          <p:cNvPr id="4" name="Group 3">
            <a:extLst>
              <a:ext uri="{FF2B5EF4-FFF2-40B4-BE49-F238E27FC236}">
                <a16:creationId xmlns:a16="http://schemas.microsoft.com/office/drawing/2014/main" id="{F3BA2750-1FC7-7B79-DB62-DC79F20EC647}"/>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8F42C4B0-60B2-4E26-6B53-EEE74CB8FC15}"/>
                </a:ext>
              </a:extLst>
            </p:cNvPr>
            <p:cNvPicPr>
              <a:picLocks noChangeAspect="1"/>
            </p:cNvPicPr>
            <p:nvPr/>
          </p:nvPicPr>
          <p:blipFill>
            <a:blip r:embed="rId2"/>
            <a:stretch>
              <a:fillRect/>
            </a:stretch>
          </p:blipFill>
          <p:spPr>
            <a:xfrm>
              <a:off x="851482" y="-2130"/>
              <a:ext cx="11340517" cy="495299"/>
            </a:xfrm>
            <a:prstGeom prst="rect">
              <a:avLst/>
            </a:prstGeom>
          </p:spPr>
        </p:pic>
        <p:sp>
          <p:nvSpPr>
            <p:cNvPr id="6" name="Textfeld 3">
              <a:extLst>
                <a:ext uri="{FF2B5EF4-FFF2-40B4-BE49-F238E27FC236}">
                  <a16:creationId xmlns:a16="http://schemas.microsoft.com/office/drawing/2014/main" id="{CCE96859-F094-47EB-48F6-9A90B4B56AA8}"/>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7" name="Textfeld 4">
              <a:extLst>
                <a:ext uri="{FF2B5EF4-FFF2-40B4-BE49-F238E27FC236}">
                  <a16:creationId xmlns:a16="http://schemas.microsoft.com/office/drawing/2014/main" id="{A889F9AA-D10F-C7C7-4546-E34D99ECA472}"/>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8" name="Foliennummernplatzhalter 2">
            <a:extLst>
              <a:ext uri="{FF2B5EF4-FFF2-40B4-BE49-F238E27FC236}">
                <a16:creationId xmlns:a16="http://schemas.microsoft.com/office/drawing/2014/main" id="{F37DF9EF-657B-7525-6DBC-8FAE5D032F1D}"/>
              </a:ext>
            </a:extLst>
          </p:cNvPr>
          <p:cNvSpPr txBox="1">
            <a:spLocks/>
          </p:cNvSpPr>
          <p:nvPr/>
        </p:nvSpPr>
        <p:spPr>
          <a:xfrm>
            <a:off x="10986531" y="212102"/>
            <a:ext cx="367269" cy="13983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25</a:t>
            </a:fld>
            <a:endParaRPr lang="de-AT" sz="1400" dirty="0">
              <a:solidFill>
                <a:schemeClr val="bg1"/>
              </a:solidFill>
            </a:endParaRPr>
          </a:p>
        </p:txBody>
      </p:sp>
      <p:sp>
        <p:nvSpPr>
          <p:cNvPr id="9" name="Textfeld 3">
            <a:extLst>
              <a:ext uri="{FF2B5EF4-FFF2-40B4-BE49-F238E27FC236}">
                <a16:creationId xmlns:a16="http://schemas.microsoft.com/office/drawing/2014/main" id="{0C959CF1-61A9-95D5-2249-55B6F75A4070}"/>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101629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F4BE85B2-BABC-412F-8D5C-AE83A32F19DB}"/>
              </a:ext>
            </a:extLst>
          </p:cNvPr>
          <p:cNvSpPr txBox="1">
            <a:spLocks/>
          </p:cNvSpPr>
          <p:nvPr/>
        </p:nvSpPr>
        <p:spPr>
          <a:xfrm>
            <a:off x="442800" y="1788663"/>
            <a:ext cx="8263350" cy="1790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Thank you </a:t>
            </a:r>
            <a:br>
              <a:rPr lang="en-US"/>
            </a:br>
            <a:r>
              <a:rPr lang="en-US"/>
              <a:t>for your attention.</a:t>
            </a:r>
            <a:endParaRPr lang="de-AT" dirty="0"/>
          </a:p>
        </p:txBody>
      </p:sp>
      <p:pic>
        <p:nvPicPr>
          <p:cNvPr id="5" name="Picture 4"/>
          <p:cNvPicPr>
            <a:picLocks noChangeAspect="1"/>
          </p:cNvPicPr>
          <p:nvPr/>
        </p:nvPicPr>
        <p:blipFill>
          <a:blip r:embed="rId3"/>
          <a:stretch>
            <a:fillRect/>
          </a:stretch>
        </p:blipFill>
        <p:spPr>
          <a:xfrm>
            <a:off x="0" y="-7471"/>
            <a:ext cx="12192000" cy="6872941"/>
          </a:xfrm>
          <a:prstGeom prst="rect">
            <a:avLst/>
          </a:prstGeom>
        </p:spPr>
      </p:pic>
      <p:sp>
        <p:nvSpPr>
          <p:cNvPr id="6" name="Titel 1">
            <a:extLst>
              <a:ext uri="{FF2B5EF4-FFF2-40B4-BE49-F238E27FC236}">
                <a16:creationId xmlns:a16="http://schemas.microsoft.com/office/drawing/2014/main" id="{F4BE85B2-BABC-412F-8D5C-AE83A32F19DB}"/>
              </a:ext>
            </a:extLst>
          </p:cNvPr>
          <p:cNvSpPr txBox="1">
            <a:spLocks/>
          </p:cNvSpPr>
          <p:nvPr/>
        </p:nvSpPr>
        <p:spPr>
          <a:xfrm>
            <a:off x="1796679" y="2684013"/>
            <a:ext cx="8263350" cy="1790700"/>
          </a:xfrm>
          <a:prstGeom prst="rect">
            <a:avLst/>
          </a:prstGeom>
        </p:spPr>
        <p:txBody>
          <a:bodyPr vert="horz" lIns="91440" tIns="45720" rIns="91440" bIns="45720" rtlCol="0" anchor="ctr" anchorCtr="0">
            <a:noAutofit/>
          </a:bodyPr>
          <a:lstStyle>
            <a:lvl1pPr algn="ctr" defTabSz="685800" rtl="0" eaLnBrk="1" latinLnBrk="0" hangingPunct="1">
              <a:lnSpc>
                <a:spcPts val="3563"/>
              </a:lnSpc>
              <a:spcBef>
                <a:spcPct val="0"/>
              </a:spcBef>
              <a:buNone/>
              <a:defRPr sz="3375" kern="1200" cap="none" baseline="0">
                <a:solidFill>
                  <a:schemeClr val="bg1"/>
                </a:solidFill>
                <a:latin typeface="+mj-lt"/>
                <a:ea typeface="+mj-ea"/>
                <a:cs typeface="+mj-cs"/>
              </a:defRPr>
            </a:lvl1pPr>
          </a:lstStyle>
          <a:p>
            <a:pPr marL="0" marR="0" lvl="0" indent="0" algn="ctr" defTabSz="685800" rtl="0" eaLnBrk="1" fontAlgn="auto" latinLnBrk="0" hangingPunct="1">
              <a:lnSpc>
                <a:spcPts val="3563"/>
              </a:lnSpc>
              <a:spcBef>
                <a:spcPct val="0"/>
              </a:spcBef>
              <a:spcAft>
                <a:spcPts val="0"/>
              </a:spcAft>
              <a:buClrTx/>
              <a:buSzTx/>
              <a:buFontTx/>
              <a:buNone/>
              <a:tabLst/>
              <a:defRPr/>
            </a:pPr>
            <a:r>
              <a:rPr kumimoji="0" lang="en-US" sz="3375" b="0" i="0" u="none" strike="noStrike" kern="1200" cap="none" spc="0" normalizeH="0" baseline="0" noProof="0" dirty="0">
                <a:ln>
                  <a:noFill/>
                </a:ln>
                <a:solidFill>
                  <a:srgbClr val="FFFFFF"/>
                </a:solidFill>
                <a:effectLst/>
                <a:uLnTx/>
                <a:uFillTx/>
                <a:latin typeface="Arial"/>
                <a:ea typeface="+mj-ea"/>
                <a:cs typeface="+mj-cs"/>
              </a:rPr>
              <a:t>Thank you </a:t>
            </a:r>
            <a:br>
              <a:rPr kumimoji="0" lang="en-US" sz="3375" b="0" i="0" u="none" strike="noStrike" kern="1200" cap="none" spc="0" normalizeH="0" baseline="0" noProof="0" dirty="0">
                <a:ln>
                  <a:noFill/>
                </a:ln>
                <a:solidFill>
                  <a:srgbClr val="FFFFFF"/>
                </a:solidFill>
                <a:effectLst/>
                <a:uLnTx/>
                <a:uFillTx/>
                <a:latin typeface="Arial"/>
                <a:ea typeface="+mj-ea"/>
                <a:cs typeface="+mj-cs"/>
              </a:rPr>
            </a:br>
            <a:r>
              <a:rPr kumimoji="0" lang="en-US" sz="3375" b="0" i="0" u="none" strike="noStrike" kern="1200" cap="none" spc="0" normalizeH="0" baseline="0" noProof="0" dirty="0">
                <a:ln>
                  <a:noFill/>
                </a:ln>
                <a:solidFill>
                  <a:srgbClr val="FFFFFF"/>
                </a:solidFill>
                <a:effectLst/>
                <a:uLnTx/>
                <a:uFillTx/>
                <a:latin typeface="Arial"/>
                <a:ea typeface="+mj-ea"/>
                <a:cs typeface="+mj-cs"/>
              </a:rPr>
              <a:t>for your attention.</a:t>
            </a:r>
            <a:endParaRPr kumimoji="0" lang="de-AT" sz="3375" b="0" i="0" u="none" strike="noStrike" kern="1200" cap="none" spc="0" normalizeH="0" baseline="0" noProof="0" dirty="0">
              <a:ln>
                <a:noFill/>
              </a:ln>
              <a:solidFill>
                <a:srgbClr val="FFFFFF"/>
              </a:solidFill>
              <a:effectLst/>
              <a:uLnTx/>
              <a:uFillTx/>
              <a:latin typeface="Arial"/>
              <a:ea typeface="+mj-ea"/>
              <a:cs typeface="+mj-cs"/>
            </a:endParaRPr>
          </a:p>
        </p:txBody>
      </p:sp>
      <p:sp>
        <p:nvSpPr>
          <p:cNvPr id="1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11343449" y="160483"/>
            <a:ext cx="405528" cy="156565"/>
          </a:xfrm>
        </p:spPr>
        <p:txBody>
          <a:bodyPr/>
          <a:lstStyle/>
          <a:p>
            <a:fld id="{88A1DFE4-5FC5-43BD-BB7E-75EAD82B965F}" type="slidenum">
              <a:rPr lang="de-AT" sz="1400" smtClean="0">
                <a:solidFill>
                  <a:schemeClr val="bg1"/>
                </a:solidFill>
              </a:rPr>
              <a:pPr/>
              <a:t>26</a:t>
            </a:fld>
            <a:endParaRPr lang="de-AT" sz="1400" dirty="0">
              <a:solidFill>
                <a:schemeClr val="bg1"/>
              </a:solidFill>
            </a:endParaRPr>
          </a:p>
        </p:txBody>
      </p:sp>
    </p:spTree>
    <p:extLst>
      <p:ext uri="{BB962C8B-B14F-4D97-AF65-F5344CB8AC3E}">
        <p14:creationId xmlns:p14="http://schemas.microsoft.com/office/powerpoint/2010/main" val="912371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849" y="549992"/>
            <a:ext cx="10515600" cy="1325563"/>
          </a:xfrm>
        </p:spPr>
        <p:txBody>
          <a:bodyPr/>
          <a:lstStyle/>
          <a:p>
            <a:r>
              <a:rPr lang="en-AU" b="1" dirty="0">
                <a:solidFill>
                  <a:schemeClr val="accent1">
                    <a:lumMod val="50000"/>
                  </a:schemeClr>
                </a:solidFill>
                <a:latin typeface="Arial" panose="020B0604020202020204" pitchFamily="34" charset="0"/>
                <a:cs typeface="Arial" panose="020B0604020202020204" pitchFamily="34" charset="0"/>
              </a:rPr>
              <a:t>Introduction: Main sustainability aspects concerning CV</a:t>
            </a:r>
          </a:p>
        </p:txBody>
      </p:sp>
      <p:sp>
        <p:nvSpPr>
          <p:cNvPr id="3" name="Content Placeholder 2"/>
          <p:cNvSpPr>
            <a:spLocks noGrp="1"/>
          </p:cNvSpPr>
          <p:nvPr>
            <p:ph idx="1"/>
          </p:nvPr>
        </p:nvSpPr>
        <p:spPr>
          <a:xfrm>
            <a:off x="827849" y="1932379"/>
            <a:ext cx="10515600" cy="4713720"/>
          </a:xfrm>
        </p:spPr>
        <p:txBody>
          <a:bodyPr>
            <a:normAutofit fontScale="70000" lnSpcReduction="20000"/>
          </a:bodyPr>
          <a:lstStyle/>
          <a:p>
            <a:r>
              <a:rPr lang="en-AU" dirty="0">
                <a:solidFill>
                  <a:schemeClr val="accent1">
                    <a:lumMod val="50000"/>
                  </a:schemeClr>
                </a:solidFill>
              </a:rPr>
              <a:t>Sustainability in the Cooling and Ventilation field has to do with:</a:t>
            </a:r>
          </a:p>
          <a:p>
            <a:pPr lvl="1"/>
            <a:r>
              <a:rPr lang="en-AU" dirty="0">
                <a:solidFill>
                  <a:schemeClr val="accent1">
                    <a:lumMod val="50000"/>
                  </a:schemeClr>
                </a:solidFill>
              </a:rPr>
              <a:t>Resources;</a:t>
            </a:r>
          </a:p>
          <a:p>
            <a:pPr lvl="2"/>
            <a:r>
              <a:rPr lang="en-AU" dirty="0">
                <a:solidFill>
                  <a:schemeClr val="accent1">
                    <a:lumMod val="50000"/>
                  </a:schemeClr>
                </a:solidFill>
              </a:rPr>
              <a:t>Energy:</a:t>
            </a:r>
          </a:p>
          <a:p>
            <a:pPr lvl="3"/>
            <a:r>
              <a:rPr lang="en-AU" dirty="0">
                <a:solidFill>
                  <a:schemeClr val="accent1">
                    <a:lumMod val="50000"/>
                  </a:schemeClr>
                </a:solidFill>
              </a:rPr>
              <a:t>Its origin (Electrical Power from Nuclear Plants, from Renewable Sources, Gas, Petrol,…);</a:t>
            </a:r>
          </a:p>
          <a:p>
            <a:pPr lvl="3"/>
            <a:r>
              <a:rPr lang="en-AU" dirty="0">
                <a:solidFill>
                  <a:schemeClr val="accent1">
                    <a:lumMod val="50000"/>
                  </a:schemeClr>
                </a:solidFill>
              </a:rPr>
              <a:t>Its efficiency;</a:t>
            </a:r>
          </a:p>
          <a:p>
            <a:pPr lvl="2"/>
            <a:r>
              <a:rPr lang="en-AU" dirty="0">
                <a:solidFill>
                  <a:schemeClr val="accent1">
                    <a:lumMod val="50000"/>
                  </a:schemeClr>
                </a:solidFill>
              </a:rPr>
              <a:t>Water:</a:t>
            </a:r>
          </a:p>
          <a:p>
            <a:pPr lvl="3"/>
            <a:r>
              <a:rPr lang="en-AU" dirty="0">
                <a:solidFill>
                  <a:schemeClr val="accent1">
                    <a:lumMod val="50000"/>
                  </a:schemeClr>
                </a:solidFill>
              </a:rPr>
              <a:t>Evaporation;</a:t>
            </a:r>
          </a:p>
          <a:p>
            <a:pPr lvl="3"/>
            <a:r>
              <a:rPr lang="en-AU" dirty="0">
                <a:solidFill>
                  <a:schemeClr val="accent1">
                    <a:lumMod val="50000"/>
                  </a:schemeClr>
                </a:solidFill>
              </a:rPr>
              <a:t>To the drains and eventually to the water sources;</a:t>
            </a:r>
          </a:p>
          <a:p>
            <a:pPr lvl="3"/>
            <a:r>
              <a:rPr lang="en-AU" dirty="0">
                <a:solidFill>
                  <a:schemeClr val="accent1">
                    <a:lumMod val="50000"/>
                  </a:schemeClr>
                </a:solidFill>
              </a:rPr>
              <a:t>From where it is taken;</a:t>
            </a:r>
          </a:p>
          <a:p>
            <a:pPr lvl="2"/>
            <a:r>
              <a:rPr lang="en-AU" dirty="0">
                <a:solidFill>
                  <a:schemeClr val="accent1">
                    <a:lumMod val="50000"/>
                  </a:schemeClr>
                </a:solidFill>
              </a:rPr>
              <a:t>Fresh Air:</a:t>
            </a:r>
          </a:p>
          <a:p>
            <a:pPr lvl="3"/>
            <a:r>
              <a:rPr lang="en-AU" dirty="0">
                <a:solidFill>
                  <a:schemeClr val="accent1">
                    <a:lumMod val="50000"/>
                  </a:schemeClr>
                </a:solidFill>
              </a:rPr>
              <a:t>Quality at Rejection;</a:t>
            </a:r>
          </a:p>
          <a:p>
            <a:pPr lvl="2"/>
            <a:r>
              <a:rPr lang="en-AU" dirty="0">
                <a:solidFill>
                  <a:schemeClr val="accent1">
                    <a:lumMod val="50000"/>
                  </a:schemeClr>
                </a:solidFill>
              </a:rPr>
              <a:t>Equipment:</a:t>
            </a:r>
          </a:p>
          <a:p>
            <a:pPr lvl="3"/>
            <a:r>
              <a:rPr lang="en-AU" dirty="0">
                <a:solidFill>
                  <a:schemeClr val="accent1">
                    <a:lumMod val="50000"/>
                  </a:schemeClr>
                </a:solidFill>
              </a:rPr>
              <a:t>Its nature;</a:t>
            </a:r>
          </a:p>
          <a:p>
            <a:pPr lvl="3"/>
            <a:r>
              <a:rPr lang="en-AU" dirty="0">
                <a:solidFill>
                  <a:schemeClr val="accent1">
                    <a:lumMod val="50000"/>
                  </a:schemeClr>
                </a:solidFill>
              </a:rPr>
              <a:t>Its origin;</a:t>
            </a:r>
          </a:p>
          <a:p>
            <a:pPr lvl="3"/>
            <a:r>
              <a:rPr lang="en-AU" dirty="0">
                <a:solidFill>
                  <a:schemeClr val="accent1">
                    <a:lumMod val="50000"/>
                  </a:schemeClr>
                </a:solidFill>
              </a:rPr>
              <a:t>Its operation, maintenance, end of life;</a:t>
            </a:r>
          </a:p>
          <a:p>
            <a:pPr lvl="1"/>
            <a:r>
              <a:rPr lang="en-AU" dirty="0">
                <a:solidFill>
                  <a:schemeClr val="accent1">
                    <a:lumMod val="50000"/>
                  </a:schemeClr>
                </a:solidFill>
              </a:rPr>
              <a:t>Environmental impact (CO</a:t>
            </a:r>
            <a:r>
              <a:rPr lang="en-AU" baseline="-25000" dirty="0">
                <a:solidFill>
                  <a:schemeClr val="accent1">
                    <a:lumMod val="50000"/>
                  </a:schemeClr>
                </a:solidFill>
              </a:rPr>
              <a:t>2</a:t>
            </a:r>
            <a:r>
              <a:rPr lang="en-AU" dirty="0">
                <a:solidFill>
                  <a:schemeClr val="accent1">
                    <a:lumMod val="50000"/>
                  </a:schemeClr>
                </a:solidFill>
              </a:rPr>
              <a:t> footprint, pollutants, waste, effluents, noise, physical footprint);</a:t>
            </a:r>
          </a:p>
          <a:p>
            <a:pPr lvl="1"/>
            <a:r>
              <a:rPr lang="en-AU" dirty="0">
                <a:solidFill>
                  <a:schemeClr val="accent1">
                    <a:lumMod val="50000"/>
                  </a:schemeClr>
                </a:solidFill>
              </a:rPr>
              <a:t>Benefits for society:</a:t>
            </a:r>
          </a:p>
          <a:p>
            <a:pPr lvl="2"/>
            <a:r>
              <a:rPr lang="en-AU" dirty="0">
                <a:solidFill>
                  <a:schemeClr val="accent1">
                    <a:lumMod val="50000"/>
                  </a:schemeClr>
                </a:solidFill>
              </a:rPr>
              <a:t>As linked to a Main Project;</a:t>
            </a:r>
          </a:p>
          <a:p>
            <a:pPr lvl="2"/>
            <a:r>
              <a:rPr lang="en-AU" dirty="0">
                <a:solidFill>
                  <a:schemeClr val="accent1">
                    <a:lumMod val="50000"/>
                  </a:schemeClr>
                </a:solidFill>
              </a:rPr>
              <a:t>Technological development;</a:t>
            </a:r>
          </a:p>
          <a:p>
            <a:pPr lvl="1"/>
            <a:r>
              <a:rPr lang="en-AU" dirty="0">
                <a:solidFill>
                  <a:schemeClr val="accent1">
                    <a:lumMod val="50000"/>
                  </a:schemeClr>
                </a:solidFill>
              </a:rPr>
              <a:t>…</a:t>
            </a:r>
          </a:p>
        </p:txBody>
      </p:sp>
      <p:grpSp>
        <p:nvGrpSpPr>
          <p:cNvPr id="10" name="Group 9"/>
          <p:cNvGrpSpPr/>
          <p:nvPr/>
        </p:nvGrpSpPr>
        <p:grpSpPr>
          <a:xfrm>
            <a:off x="0" y="-2130"/>
            <a:ext cx="12192000" cy="495299"/>
            <a:chOff x="851482" y="-2130"/>
            <a:chExt cx="11340517" cy="495299"/>
          </a:xfrm>
        </p:grpSpPr>
        <p:pic>
          <p:nvPicPr>
            <p:cNvPr id="15" name="Picture 14"/>
            <p:cNvPicPr>
              <a:picLocks noChangeAspect="1"/>
            </p:cNvPicPr>
            <p:nvPr/>
          </p:nvPicPr>
          <p:blipFill>
            <a:blip r:embed="rId3"/>
            <a:stretch>
              <a:fillRect/>
            </a:stretch>
          </p:blipFill>
          <p:spPr>
            <a:xfrm>
              <a:off x="851482" y="-2130"/>
              <a:ext cx="11340517" cy="495299"/>
            </a:xfrm>
            <a:prstGeom prst="rect">
              <a:avLst/>
            </a:prstGeom>
          </p:spPr>
        </p:pic>
        <p:sp>
          <p:nvSpPr>
            <p:cNvPr id="12" name="Textfeld 3">
              <a:extLst>
                <a:ext uri="{FF2B5EF4-FFF2-40B4-BE49-F238E27FC236}">
                  <a16:creationId xmlns:a16="http://schemas.microsoft.com/office/drawing/2014/main" id="{1F95A088-72B7-E24B-9D1D-7315D98F74D0}"/>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3" name="Textfeld 4">
              <a:extLst>
                <a:ext uri="{FF2B5EF4-FFF2-40B4-BE49-F238E27FC236}">
                  <a16:creationId xmlns:a16="http://schemas.microsoft.com/office/drawing/2014/main" id="{166EE289-1342-8A4E-B536-239AD22667A6}"/>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6"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10986531" y="212101"/>
            <a:ext cx="289479" cy="170071"/>
          </a:xfrm>
        </p:spPr>
        <p:txBody>
          <a:bodyPr/>
          <a:lstStyle/>
          <a:p>
            <a:fld id="{88A1DFE4-5FC5-43BD-BB7E-75EAD82B965F}" type="slidenum">
              <a:rPr lang="de-AT" sz="1400" smtClean="0">
                <a:solidFill>
                  <a:schemeClr val="bg1"/>
                </a:solidFill>
              </a:rPr>
              <a:pPr/>
              <a:t>3</a:t>
            </a:fld>
            <a:endParaRPr lang="de-AT" sz="1400" dirty="0">
              <a:solidFill>
                <a:schemeClr val="bg1"/>
              </a:solidFill>
            </a:endParaRPr>
          </a:p>
        </p:txBody>
      </p:sp>
      <p:sp>
        <p:nvSpPr>
          <p:cNvPr id="4" name="Textfeld 3">
            <a:extLst>
              <a:ext uri="{FF2B5EF4-FFF2-40B4-BE49-F238E27FC236}">
                <a16:creationId xmlns:a16="http://schemas.microsoft.com/office/drawing/2014/main" id="{076D031D-1872-737A-4BC3-4722F807CE03}"/>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178376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7" end="17"/>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xEl>
                                              <p:pRg st="18" end="18"/>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 y="420717"/>
            <a:ext cx="10752364" cy="801651"/>
          </a:xfrm>
        </p:spPr>
        <p:txBody>
          <a:bodyPr>
            <a:normAutofit fontScale="90000"/>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Project Design in Circular Economy</a:t>
            </a:r>
          </a:p>
        </p:txBody>
      </p:sp>
      <p:grpSp>
        <p:nvGrpSpPr>
          <p:cNvPr id="4" name="Group 3">
            <a:extLst>
              <a:ext uri="{FF2B5EF4-FFF2-40B4-BE49-F238E27FC236}">
                <a16:creationId xmlns:a16="http://schemas.microsoft.com/office/drawing/2014/main" id="{16184B12-90CE-46EA-4BA1-AB6171291965}"/>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9F1F33D3-5D04-3FD9-201E-0ED09DD802AA}"/>
                </a:ext>
              </a:extLst>
            </p:cNvPr>
            <p:cNvPicPr>
              <a:picLocks noChangeAspect="1"/>
            </p:cNvPicPr>
            <p:nvPr/>
          </p:nvPicPr>
          <p:blipFill>
            <a:blip r:embed="rId2"/>
            <a:stretch>
              <a:fillRect/>
            </a:stretch>
          </p:blipFill>
          <p:spPr>
            <a:xfrm>
              <a:off x="851482" y="-2130"/>
              <a:ext cx="11340517" cy="495299"/>
            </a:xfrm>
            <a:prstGeom prst="rect">
              <a:avLst/>
            </a:prstGeom>
          </p:spPr>
        </p:pic>
        <p:sp>
          <p:nvSpPr>
            <p:cNvPr id="7" name="Textfeld 3">
              <a:extLst>
                <a:ext uri="{FF2B5EF4-FFF2-40B4-BE49-F238E27FC236}">
                  <a16:creationId xmlns:a16="http://schemas.microsoft.com/office/drawing/2014/main" id="{E5E186CE-87B0-F69C-759A-9D1362486077}"/>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8" name="Textfeld 4">
              <a:extLst>
                <a:ext uri="{FF2B5EF4-FFF2-40B4-BE49-F238E27FC236}">
                  <a16:creationId xmlns:a16="http://schemas.microsoft.com/office/drawing/2014/main" id="{21B68954-0498-11DC-81DF-5F6A3C1AE7FE}"/>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9" name="Foliennummernplatzhalter 2">
            <a:extLst>
              <a:ext uri="{FF2B5EF4-FFF2-40B4-BE49-F238E27FC236}">
                <a16:creationId xmlns:a16="http://schemas.microsoft.com/office/drawing/2014/main" id="{AA575731-3CF5-BFC5-7A69-F6CEC4A8FB59}"/>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4</a:t>
            </a:fld>
            <a:endParaRPr lang="de-AT" sz="1400" dirty="0">
              <a:solidFill>
                <a:schemeClr val="bg1"/>
              </a:solidFill>
            </a:endParaRPr>
          </a:p>
        </p:txBody>
      </p:sp>
      <p:sp>
        <p:nvSpPr>
          <p:cNvPr id="10" name="Textfeld 3">
            <a:extLst>
              <a:ext uri="{FF2B5EF4-FFF2-40B4-BE49-F238E27FC236}">
                <a16:creationId xmlns:a16="http://schemas.microsoft.com/office/drawing/2014/main" id="{0BACE6E5-4714-31A9-22F7-E6ECE6C28F6E}"/>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pic>
        <p:nvPicPr>
          <p:cNvPr id="14" name="Picture 13">
            <a:extLst>
              <a:ext uri="{FF2B5EF4-FFF2-40B4-BE49-F238E27FC236}">
                <a16:creationId xmlns:a16="http://schemas.microsoft.com/office/drawing/2014/main" id="{C67160DF-7782-86C3-0917-C95A1AF12397}"/>
              </a:ext>
            </a:extLst>
          </p:cNvPr>
          <p:cNvPicPr>
            <a:picLocks noChangeAspect="1"/>
          </p:cNvPicPr>
          <p:nvPr/>
        </p:nvPicPr>
        <p:blipFill>
          <a:blip r:embed="rId3"/>
          <a:stretch>
            <a:fillRect/>
          </a:stretch>
        </p:blipFill>
        <p:spPr>
          <a:xfrm>
            <a:off x="547006" y="1199927"/>
            <a:ext cx="9617530" cy="5658073"/>
          </a:xfrm>
          <a:prstGeom prst="rect">
            <a:avLst/>
          </a:prstGeom>
        </p:spPr>
      </p:pic>
      <p:sp>
        <p:nvSpPr>
          <p:cNvPr id="17" name="TextBox 16">
            <a:extLst>
              <a:ext uri="{FF2B5EF4-FFF2-40B4-BE49-F238E27FC236}">
                <a16:creationId xmlns:a16="http://schemas.microsoft.com/office/drawing/2014/main" id="{6EC7CF5E-1EB6-92C4-35BE-2D0533473423}"/>
              </a:ext>
            </a:extLst>
          </p:cNvPr>
          <p:cNvSpPr txBox="1"/>
          <p:nvPr/>
        </p:nvSpPr>
        <p:spPr>
          <a:xfrm>
            <a:off x="5088634" y="1851092"/>
            <a:ext cx="5897897" cy="338554"/>
          </a:xfrm>
          <a:prstGeom prst="rect">
            <a:avLst/>
          </a:prstGeom>
          <a:noFill/>
        </p:spPr>
        <p:txBody>
          <a:bodyPr wrap="none" rtlCol="0">
            <a:spAutoFit/>
          </a:bodyPr>
          <a:lstStyle/>
          <a:p>
            <a:r>
              <a:rPr lang="en-AU" sz="1600" i="1" dirty="0">
                <a:hlinkClick r:id="rId4"/>
              </a:rPr>
              <a:t>From: Federal Office for the Environment FOEN, Swiss Confederation</a:t>
            </a:r>
            <a:endParaRPr lang="en-AU" sz="1600" i="1" dirty="0"/>
          </a:p>
        </p:txBody>
      </p:sp>
      <p:sp>
        <p:nvSpPr>
          <p:cNvPr id="18" name="Oval 17">
            <a:extLst>
              <a:ext uri="{FF2B5EF4-FFF2-40B4-BE49-F238E27FC236}">
                <a16:creationId xmlns:a16="http://schemas.microsoft.com/office/drawing/2014/main" id="{D17C8C8C-0BA6-40FB-95C1-0BE4374DDCB9}"/>
              </a:ext>
            </a:extLst>
          </p:cNvPr>
          <p:cNvSpPr/>
          <p:nvPr/>
        </p:nvSpPr>
        <p:spPr>
          <a:xfrm rot="1937835">
            <a:off x="7005137" y="3203764"/>
            <a:ext cx="622801" cy="1407315"/>
          </a:xfrm>
          <a:prstGeom prst="ellipse">
            <a:avLst/>
          </a:prstGeom>
          <a:solidFill>
            <a:schemeClr val="accent1">
              <a:alpha val="3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9" name="Oval 18">
            <a:extLst>
              <a:ext uri="{FF2B5EF4-FFF2-40B4-BE49-F238E27FC236}">
                <a16:creationId xmlns:a16="http://schemas.microsoft.com/office/drawing/2014/main" id="{65FEC811-0AD5-0B11-BEBD-440F5396AA89}"/>
              </a:ext>
            </a:extLst>
          </p:cNvPr>
          <p:cNvSpPr/>
          <p:nvPr/>
        </p:nvSpPr>
        <p:spPr>
          <a:xfrm rot="1813221">
            <a:off x="7735646" y="4442169"/>
            <a:ext cx="389372" cy="902226"/>
          </a:xfrm>
          <a:prstGeom prst="ellipse">
            <a:avLst/>
          </a:prstGeom>
          <a:solidFill>
            <a:schemeClr val="accent1">
              <a:alpha val="3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21" name="Oval 20">
            <a:extLst>
              <a:ext uri="{FF2B5EF4-FFF2-40B4-BE49-F238E27FC236}">
                <a16:creationId xmlns:a16="http://schemas.microsoft.com/office/drawing/2014/main" id="{2BCD67CC-EF71-693A-7B68-9FA980DC0320}"/>
              </a:ext>
            </a:extLst>
          </p:cNvPr>
          <p:cNvSpPr/>
          <p:nvPr/>
        </p:nvSpPr>
        <p:spPr>
          <a:xfrm rot="1813221">
            <a:off x="8070926" y="4708869"/>
            <a:ext cx="389372" cy="902226"/>
          </a:xfrm>
          <a:prstGeom prst="ellipse">
            <a:avLst/>
          </a:prstGeom>
          <a:solidFill>
            <a:schemeClr val="accent1">
              <a:alpha val="3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3" name="Rectangle: Rounded Corners 2">
            <a:extLst>
              <a:ext uri="{FF2B5EF4-FFF2-40B4-BE49-F238E27FC236}">
                <a16:creationId xmlns:a16="http://schemas.microsoft.com/office/drawing/2014/main" id="{A5487005-4347-4CC6-1B3B-5B8B6386DFF4}"/>
              </a:ext>
            </a:extLst>
          </p:cNvPr>
          <p:cNvSpPr/>
          <p:nvPr/>
        </p:nvSpPr>
        <p:spPr>
          <a:xfrm>
            <a:off x="7783788" y="1246986"/>
            <a:ext cx="1754218" cy="505425"/>
          </a:xfrm>
          <a:prstGeom prst="roundRect">
            <a:avLst/>
          </a:prstGeom>
          <a:solidFill>
            <a:schemeClr val="accent1">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6" name="Rectangle: Rounded Corners 5">
            <a:extLst>
              <a:ext uri="{FF2B5EF4-FFF2-40B4-BE49-F238E27FC236}">
                <a16:creationId xmlns:a16="http://schemas.microsoft.com/office/drawing/2014/main" id="{EEFFC563-1663-A120-3773-5E814BB3999C}"/>
              </a:ext>
            </a:extLst>
          </p:cNvPr>
          <p:cNvSpPr/>
          <p:nvPr/>
        </p:nvSpPr>
        <p:spPr>
          <a:xfrm>
            <a:off x="547006" y="1199927"/>
            <a:ext cx="1754218" cy="157858"/>
          </a:xfrm>
          <a:prstGeom prst="roundRect">
            <a:avLst/>
          </a:prstGeom>
          <a:solidFill>
            <a:schemeClr val="accent1">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spTree>
    <p:extLst>
      <p:ext uri="{BB962C8B-B14F-4D97-AF65-F5344CB8AC3E}">
        <p14:creationId xmlns:p14="http://schemas.microsoft.com/office/powerpoint/2010/main" val="1747189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solidFill>
                  <a:schemeClr val="accent1">
                    <a:lumMod val="50000"/>
                  </a:schemeClr>
                </a:solidFill>
                <a:latin typeface="Arial" panose="020B0604020202020204" pitchFamily="34" charset="0"/>
                <a:cs typeface="Arial" panose="020B0604020202020204" pitchFamily="34" charset="0"/>
              </a:rPr>
              <a:t>Sustainability and Project Definition</a:t>
            </a:r>
          </a:p>
        </p:txBody>
      </p:sp>
      <p:sp>
        <p:nvSpPr>
          <p:cNvPr id="3" name="Content Placeholder 2"/>
          <p:cNvSpPr>
            <a:spLocks noGrp="1"/>
          </p:cNvSpPr>
          <p:nvPr>
            <p:ph idx="1"/>
          </p:nvPr>
        </p:nvSpPr>
        <p:spPr>
          <a:xfrm>
            <a:off x="838200" y="1536456"/>
            <a:ext cx="10515600" cy="4351338"/>
          </a:xfrm>
        </p:spPr>
        <p:txBody>
          <a:bodyPr>
            <a:normAutofit fontScale="85000" lnSpcReduction="20000"/>
          </a:bodyPr>
          <a:lstStyle/>
          <a:p>
            <a:r>
              <a:rPr lang="en-AU" dirty="0">
                <a:solidFill>
                  <a:srgbClr val="002060"/>
                </a:solidFill>
              </a:rPr>
              <a:t>Users should be precise on requirements :</a:t>
            </a:r>
          </a:p>
          <a:p>
            <a:pPr lvl="1"/>
            <a:r>
              <a:rPr lang="en-AU" b="1" dirty="0">
                <a:solidFill>
                  <a:schemeClr val="accent6">
                    <a:lumMod val="50000"/>
                  </a:schemeClr>
                </a:solidFill>
              </a:rPr>
              <a:t>Accuracy on needs</a:t>
            </a:r>
            <a:r>
              <a:rPr lang="en-AU" b="1" dirty="0">
                <a:solidFill>
                  <a:srgbClr val="002060"/>
                </a:solidFill>
              </a:rPr>
              <a:t> </a:t>
            </a:r>
            <a:r>
              <a:rPr lang="en-AU" b="0" i="0" dirty="0">
                <a:solidFill>
                  <a:srgbClr val="002060"/>
                </a:solidFill>
                <a:effectLst/>
                <a:latin typeface="Google Sans"/>
              </a:rPr>
              <a:t>→</a:t>
            </a:r>
            <a:r>
              <a:rPr lang="en-AU" dirty="0">
                <a:solidFill>
                  <a:srgbClr val="002060"/>
                </a:solidFill>
              </a:rPr>
              <a:t> </a:t>
            </a:r>
            <a:r>
              <a:rPr lang="en-AU" dirty="0">
                <a:solidFill>
                  <a:schemeClr val="accent6">
                    <a:lumMod val="75000"/>
                  </a:schemeClr>
                </a:solidFill>
              </a:rPr>
              <a:t>Appropriate equipment </a:t>
            </a:r>
            <a:r>
              <a:rPr lang="en-AU" b="0" i="0" dirty="0">
                <a:solidFill>
                  <a:srgbClr val="002060"/>
                </a:solidFill>
                <a:effectLst/>
                <a:latin typeface="Google Sans"/>
              </a:rPr>
              <a:t>→</a:t>
            </a:r>
            <a:r>
              <a:rPr lang="en-AU" dirty="0">
                <a:solidFill>
                  <a:srgbClr val="002060"/>
                </a:solidFill>
              </a:rPr>
              <a:t> </a:t>
            </a:r>
            <a:r>
              <a:rPr lang="en-AU" dirty="0">
                <a:solidFill>
                  <a:schemeClr val="accent6">
                    <a:lumMod val="60000"/>
                    <a:lumOff val="40000"/>
                  </a:schemeClr>
                </a:solidFill>
              </a:rPr>
              <a:t>Optimised consumption;</a:t>
            </a:r>
          </a:p>
          <a:p>
            <a:pPr lvl="1"/>
            <a:r>
              <a:rPr lang="en-AU" dirty="0">
                <a:solidFill>
                  <a:srgbClr val="002060"/>
                </a:solidFill>
              </a:rPr>
              <a:t>Some projects have various </a:t>
            </a:r>
            <a:r>
              <a:rPr lang="en-AU" dirty="0">
                <a:solidFill>
                  <a:srgbClr val="00B050"/>
                </a:solidFill>
              </a:rPr>
              <a:t>stages</a:t>
            </a:r>
            <a:r>
              <a:rPr lang="en-AU" dirty="0">
                <a:solidFill>
                  <a:srgbClr val="002060"/>
                </a:solidFill>
              </a:rPr>
              <a:t> (i.e. FCC-</a:t>
            </a:r>
            <a:r>
              <a:rPr lang="en-AU" dirty="0" err="1">
                <a:solidFill>
                  <a:srgbClr val="002060"/>
                </a:solidFill>
              </a:rPr>
              <a:t>ee</a:t>
            </a:r>
            <a:r>
              <a:rPr lang="en-AU" dirty="0">
                <a:solidFill>
                  <a:srgbClr val="002060"/>
                </a:solidFill>
              </a:rPr>
              <a:t> has Z, W, H and </a:t>
            </a:r>
            <a:r>
              <a:rPr lang="en-AU" dirty="0" err="1">
                <a:solidFill>
                  <a:srgbClr val="002060"/>
                </a:solidFill>
              </a:rPr>
              <a:t>tt</a:t>
            </a:r>
            <a:r>
              <a:rPr lang="en-AU" dirty="0">
                <a:solidFill>
                  <a:srgbClr val="002060"/>
                </a:solidFill>
              </a:rPr>
              <a:t>), difficult to be optimal on all the stages but to be considered;</a:t>
            </a:r>
          </a:p>
          <a:p>
            <a:pPr lvl="1"/>
            <a:r>
              <a:rPr lang="en-AU" dirty="0">
                <a:solidFill>
                  <a:srgbClr val="00B050"/>
                </a:solidFill>
              </a:rPr>
              <a:t>Operation modes</a:t>
            </a:r>
            <a:r>
              <a:rPr lang="en-AU" dirty="0">
                <a:solidFill>
                  <a:srgbClr val="002060"/>
                </a:solidFill>
              </a:rPr>
              <a:t>, including energy saving aspects.</a:t>
            </a:r>
          </a:p>
          <a:p>
            <a:r>
              <a:rPr lang="en-AU" dirty="0">
                <a:solidFill>
                  <a:srgbClr val="002060"/>
                </a:solidFill>
              </a:rPr>
              <a:t>Users’</a:t>
            </a:r>
            <a:r>
              <a:rPr lang="en-AU" dirty="0">
                <a:solidFill>
                  <a:schemeClr val="accent4">
                    <a:lumMod val="50000"/>
                  </a:schemeClr>
                </a:solidFill>
              </a:rPr>
              <a:t> </a:t>
            </a:r>
            <a:r>
              <a:rPr lang="en-AU" b="1" dirty="0">
                <a:solidFill>
                  <a:schemeClr val="accent4">
                    <a:lumMod val="50000"/>
                  </a:schemeClr>
                </a:solidFill>
              </a:rPr>
              <a:t>equipment design </a:t>
            </a:r>
            <a:r>
              <a:rPr lang="en-AU" dirty="0">
                <a:solidFill>
                  <a:srgbClr val="002060"/>
                </a:solidFill>
              </a:rPr>
              <a:t>is important for CV:</a:t>
            </a:r>
          </a:p>
          <a:p>
            <a:pPr lvl="1"/>
            <a:r>
              <a:rPr lang="en-AU" dirty="0">
                <a:solidFill>
                  <a:srgbClr val="002060"/>
                </a:solidFill>
              </a:rPr>
              <a:t>Users define their need in water or air temperature supply and return depending on:</a:t>
            </a:r>
          </a:p>
          <a:p>
            <a:pPr lvl="2"/>
            <a:r>
              <a:rPr lang="en-AU" dirty="0">
                <a:solidFill>
                  <a:srgbClr val="002060"/>
                </a:solidFill>
              </a:rPr>
              <a:t>the </a:t>
            </a:r>
            <a:r>
              <a:rPr lang="en-AU" b="1" dirty="0">
                <a:solidFill>
                  <a:schemeClr val="accent4">
                    <a:lumMod val="50000"/>
                  </a:schemeClr>
                </a:solidFill>
              </a:rPr>
              <a:t>selected component </a:t>
            </a:r>
            <a:r>
              <a:rPr lang="en-AU" dirty="0">
                <a:solidFill>
                  <a:srgbClr val="002060"/>
                </a:solidFill>
              </a:rPr>
              <a:t>constraints (maximum allowed temperature and humidity in the </a:t>
            </a:r>
            <a:r>
              <a:rPr lang="en-AU" b="1" dirty="0">
                <a:solidFill>
                  <a:schemeClr val="accent4">
                    <a:lumMod val="50000"/>
                  </a:schemeClr>
                </a:solidFill>
              </a:rPr>
              <a:t>critical part of their equipment</a:t>
            </a:r>
            <a:r>
              <a:rPr lang="en-AU" dirty="0">
                <a:solidFill>
                  <a:srgbClr val="002060"/>
                </a:solidFill>
              </a:rPr>
              <a:t>);</a:t>
            </a:r>
          </a:p>
          <a:p>
            <a:pPr lvl="2"/>
            <a:r>
              <a:rPr lang="en-AU" dirty="0">
                <a:solidFill>
                  <a:srgbClr val="002060"/>
                </a:solidFill>
              </a:rPr>
              <a:t>the equipment design, particularly on their </a:t>
            </a:r>
            <a:r>
              <a:rPr lang="en-AU" b="1" dirty="0">
                <a:solidFill>
                  <a:schemeClr val="accent4">
                    <a:lumMod val="50000"/>
                  </a:schemeClr>
                </a:solidFill>
              </a:rPr>
              <a:t>internal heat exchange design.</a:t>
            </a:r>
          </a:p>
          <a:p>
            <a:r>
              <a:rPr lang="en-AU" dirty="0">
                <a:solidFill>
                  <a:srgbClr val="002060"/>
                </a:solidFill>
              </a:rPr>
              <a:t>Users in the same circuit:</a:t>
            </a:r>
          </a:p>
          <a:p>
            <a:pPr lvl="1"/>
            <a:r>
              <a:rPr lang="en-AU" dirty="0">
                <a:solidFill>
                  <a:srgbClr val="002060"/>
                </a:solidFill>
              </a:rPr>
              <a:t>The users </a:t>
            </a:r>
            <a:r>
              <a:rPr lang="en-AU" dirty="0">
                <a:solidFill>
                  <a:srgbClr val="00B0F0"/>
                </a:solidFill>
              </a:rPr>
              <a:t>heat exchange geometry </a:t>
            </a:r>
            <a:r>
              <a:rPr lang="en-AU" dirty="0">
                <a:solidFill>
                  <a:srgbClr val="002060"/>
                </a:solidFill>
              </a:rPr>
              <a:t>defines the </a:t>
            </a:r>
            <a:r>
              <a:rPr lang="en-AU" dirty="0">
                <a:solidFill>
                  <a:srgbClr val="00B0F0"/>
                </a:solidFill>
              </a:rPr>
              <a:t>pressure drop </a:t>
            </a:r>
            <a:r>
              <a:rPr lang="en-AU" dirty="0">
                <a:solidFill>
                  <a:srgbClr val="002060"/>
                </a:solidFill>
              </a:rPr>
              <a:t>which is proportional to the </a:t>
            </a:r>
            <a:r>
              <a:rPr lang="en-AU" dirty="0">
                <a:solidFill>
                  <a:srgbClr val="00B0F0"/>
                </a:solidFill>
              </a:rPr>
              <a:t>power consumption</a:t>
            </a:r>
            <a:r>
              <a:rPr lang="en-AU" dirty="0">
                <a:solidFill>
                  <a:srgbClr val="002060"/>
                </a:solidFill>
              </a:rPr>
              <a:t>;</a:t>
            </a:r>
          </a:p>
          <a:p>
            <a:pPr lvl="1"/>
            <a:r>
              <a:rPr lang="en-AU" dirty="0">
                <a:solidFill>
                  <a:srgbClr val="002060"/>
                </a:solidFill>
              </a:rPr>
              <a:t>When in a </a:t>
            </a:r>
            <a:r>
              <a:rPr lang="en-AU" sz="2600" b="1" dirty="0">
                <a:solidFill>
                  <a:srgbClr val="00B0F0"/>
                </a:solidFill>
              </a:rPr>
              <a:t>circuit</a:t>
            </a:r>
            <a:r>
              <a:rPr lang="en-AU" dirty="0">
                <a:solidFill>
                  <a:srgbClr val="002060"/>
                </a:solidFill>
              </a:rPr>
              <a:t>, the </a:t>
            </a:r>
            <a:r>
              <a:rPr lang="en-AU" dirty="0">
                <a:solidFill>
                  <a:srgbClr val="00B0F0"/>
                </a:solidFill>
              </a:rPr>
              <a:t>highest delta P determines the delta P of the whole line </a:t>
            </a:r>
            <a:r>
              <a:rPr lang="en-AU" dirty="0">
                <a:solidFill>
                  <a:srgbClr val="002060"/>
                </a:solidFill>
              </a:rPr>
              <a:t>-&gt; all users of the same circuit should aim for the same DP.</a:t>
            </a:r>
          </a:p>
        </p:txBody>
      </p:sp>
      <p:sp>
        <p:nvSpPr>
          <p:cNvPr id="5" name="TextBox 4">
            <a:extLst>
              <a:ext uri="{FF2B5EF4-FFF2-40B4-BE49-F238E27FC236}">
                <a16:creationId xmlns:a16="http://schemas.microsoft.com/office/drawing/2014/main" id="{B3592A5A-B42A-9516-5BAE-06FDBEA637BE}"/>
              </a:ext>
            </a:extLst>
          </p:cNvPr>
          <p:cNvSpPr txBox="1"/>
          <p:nvPr/>
        </p:nvSpPr>
        <p:spPr>
          <a:xfrm>
            <a:off x="2508738" y="5825365"/>
            <a:ext cx="6096000" cy="369332"/>
          </a:xfrm>
          <a:prstGeom prst="rect">
            <a:avLst/>
          </a:prstGeom>
          <a:noFill/>
        </p:spPr>
        <p:txBody>
          <a:bodyPr wrap="square">
            <a:spAutoFit/>
          </a:bodyPr>
          <a:lstStyle/>
          <a:p>
            <a:r>
              <a:rPr lang="fr-CH" b="0" i="0" dirty="0">
                <a:solidFill>
                  <a:srgbClr val="0070C0"/>
                </a:solidFill>
                <a:effectLst/>
                <a:latin typeface="Google Sans"/>
              </a:rPr>
              <a:t>→</a:t>
            </a:r>
            <a:r>
              <a:rPr lang="fr-CH" b="0" i="0" dirty="0">
                <a:solidFill>
                  <a:srgbClr val="040C28"/>
                </a:solidFill>
                <a:effectLst/>
                <a:latin typeface="Google Sans"/>
              </a:rPr>
              <a:t> </a:t>
            </a:r>
            <a:r>
              <a:rPr lang="en-AU" b="0" i="0" dirty="0">
                <a:solidFill>
                  <a:srgbClr val="002060"/>
                </a:solidFill>
                <a:effectLst/>
                <a:latin typeface="Google Sans"/>
              </a:rPr>
              <a:t>Involving CV in the first stages of the project!!!</a:t>
            </a:r>
            <a:endParaRPr lang="en-AU" dirty="0">
              <a:solidFill>
                <a:srgbClr val="002060"/>
              </a:solidFill>
            </a:endParaRPr>
          </a:p>
        </p:txBody>
      </p:sp>
      <p:grpSp>
        <p:nvGrpSpPr>
          <p:cNvPr id="12" name="Group 11">
            <a:extLst>
              <a:ext uri="{FF2B5EF4-FFF2-40B4-BE49-F238E27FC236}">
                <a16:creationId xmlns:a16="http://schemas.microsoft.com/office/drawing/2014/main" id="{DB369A7A-D951-A044-0E36-B1F511035FD9}"/>
              </a:ext>
            </a:extLst>
          </p:cNvPr>
          <p:cNvGrpSpPr/>
          <p:nvPr/>
        </p:nvGrpSpPr>
        <p:grpSpPr>
          <a:xfrm>
            <a:off x="0" y="-2130"/>
            <a:ext cx="12192000" cy="495299"/>
            <a:chOff x="851482" y="-2130"/>
            <a:chExt cx="11340517" cy="495299"/>
          </a:xfrm>
        </p:grpSpPr>
        <p:pic>
          <p:nvPicPr>
            <p:cNvPr id="13" name="Picture 12">
              <a:extLst>
                <a:ext uri="{FF2B5EF4-FFF2-40B4-BE49-F238E27FC236}">
                  <a16:creationId xmlns:a16="http://schemas.microsoft.com/office/drawing/2014/main" id="{63DDEEC6-73F1-E80A-A9D5-10E706646A75}"/>
                </a:ext>
              </a:extLst>
            </p:cNvPr>
            <p:cNvPicPr>
              <a:picLocks noChangeAspect="1"/>
            </p:cNvPicPr>
            <p:nvPr/>
          </p:nvPicPr>
          <p:blipFill>
            <a:blip r:embed="rId2"/>
            <a:stretch>
              <a:fillRect/>
            </a:stretch>
          </p:blipFill>
          <p:spPr>
            <a:xfrm>
              <a:off x="851482" y="-2130"/>
              <a:ext cx="11340517" cy="495299"/>
            </a:xfrm>
            <a:prstGeom prst="rect">
              <a:avLst/>
            </a:prstGeom>
          </p:spPr>
        </p:pic>
        <p:sp>
          <p:nvSpPr>
            <p:cNvPr id="14" name="Textfeld 3">
              <a:extLst>
                <a:ext uri="{FF2B5EF4-FFF2-40B4-BE49-F238E27FC236}">
                  <a16:creationId xmlns:a16="http://schemas.microsoft.com/office/drawing/2014/main" id="{D23BAA4F-E6EC-480A-DB54-1B6DC7EB326D}"/>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5" name="Textfeld 4">
              <a:extLst>
                <a:ext uri="{FF2B5EF4-FFF2-40B4-BE49-F238E27FC236}">
                  <a16:creationId xmlns:a16="http://schemas.microsoft.com/office/drawing/2014/main" id="{10F21F23-009E-E3A5-924E-A5495383EBC0}"/>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6" name="Foliennummernplatzhalter 2">
            <a:extLst>
              <a:ext uri="{FF2B5EF4-FFF2-40B4-BE49-F238E27FC236}">
                <a16:creationId xmlns:a16="http://schemas.microsoft.com/office/drawing/2014/main" id="{7CA0980B-5EDA-E8BF-4AED-997467D4AC5E}"/>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5</a:t>
            </a:fld>
            <a:endParaRPr lang="de-AT" sz="1400" dirty="0">
              <a:solidFill>
                <a:schemeClr val="bg1"/>
              </a:solidFill>
            </a:endParaRPr>
          </a:p>
        </p:txBody>
      </p:sp>
      <p:sp>
        <p:nvSpPr>
          <p:cNvPr id="17" name="Textfeld 3">
            <a:extLst>
              <a:ext uri="{FF2B5EF4-FFF2-40B4-BE49-F238E27FC236}">
                <a16:creationId xmlns:a16="http://schemas.microsoft.com/office/drawing/2014/main" id="{DE12C8C3-1E20-26F8-1422-8D6AB70F4BDC}"/>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44513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C7F23E-B15D-9689-3E54-26D5CCDAE2CB}"/>
              </a:ext>
            </a:extLst>
          </p:cNvPr>
          <p:cNvSpPr>
            <a:spLocks noGrp="1"/>
          </p:cNvSpPr>
          <p:nvPr>
            <p:ph idx="1"/>
          </p:nvPr>
        </p:nvSpPr>
        <p:spPr/>
        <p:txBody>
          <a:bodyPr/>
          <a:lstStyle/>
          <a:p>
            <a:r>
              <a:rPr lang="en-AU" dirty="0">
                <a:solidFill>
                  <a:srgbClr val="002060"/>
                </a:solidFill>
              </a:rPr>
              <a:t>Possible developments:</a:t>
            </a:r>
          </a:p>
          <a:p>
            <a:pPr lvl="1"/>
            <a:r>
              <a:rPr lang="en-GB" dirty="0">
                <a:solidFill>
                  <a:srgbClr val="002060"/>
                </a:solidFill>
              </a:rPr>
              <a:t>Partially done already: Contrast of </a:t>
            </a:r>
            <a:r>
              <a:rPr lang="en-GB" dirty="0">
                <a:solidFill>
                  <a:schemeClr val="accent5">
                    <a:lumMod val="75000"/>
                  </a:schemeClr>
                </a:solidFill>
              </a:rPr>
              <a:t>"requirements vs. real measured parameters" </a:t>
            </a:r>
            <a:r>
              <a:rPr lang="en-GB" dirty="0">
                <a:solidFill>
                  <a:srgbClr val="002060"/>
                </a:solidFill>
              </a:rPr>
              <a:t>after commissioning of the installation. </a:t>
            </a:r>
          </a:p>
          <a:p>
            <a:pPr lvl="2"/>
            <a:r>
              <a:rPr lang="en-GB" dirty="0">
                <a:solidFill>
                  <a:srgbClr val="002060"/>
                </a:solidFill>
              </a:rPr>
              <a:t>Internal document showing possible savings that could have been achieved in previous projects to </a:t>
            </a:r>
            <a:r>
              <a:rPr lang="en-GB" dirty="0">
                <a:solidFill>
                  <a:srgbClr val="00B0F0"/>
                </a:solidFill>
              </a:rPr>
              <a:t>raise awareness </a:t>
            </a:r>
            <a:r>
              <a:rPr lang="en-GB" dirty="0">
                <a:solidFill>
                  <a:srgbClr val="002060"/>
                </a:solidFill>
              </a:rPr>
              <a:t>of new users.</a:t>
            </a:r>
          </a:p>
          <a:p>
            <a:pPr lvl="1"/>
            <a:r>
              <a:rPr lang="en-GB" dirty="0">
                <a:solidFill>
                  <a:srgbClr val="002060"/>
                </a:solidFill>
              </a:rPr>
              <a:t>Discussion with the users to </a:t>
            </a:r>
            <a:r>
              <a:rPr lang="en-GB" dirty="0">
                <a:solidFill>
                  <a:srgbClr val="00B0F0"/>
                </a:solidFill>
              </a:rPr>
              <a:t>raise awareness </a:t>
            </a:r>
            <a:r>
              <a:rPr lang="en-GB" dirty="0">
                <a:solidFill>
                  <a:srgbClr val="002060"/>
                </a:solidFill>
              </a:rPr>
              <a:t>of the implications of their requirements in the cost of the installation, operation (including electricity and water consumption) and maintenance of CV equipment.</a:t>
            </a:r>
          </a:p>
          <a:p>
            <a:pPr lvl="2"/>
            <a:r>
              <a:rPr lang="en-GB" dirty="0">
                <a:solidFill>
                  <a:srgbClr val="002060"/>
                </a:solidFill>
              </a:rPr>
              <a:t>Simulations of </a:t>
            </a:r>
            <a:r>
              <a:rPr lang="en-GB" dirty="0">
                <a:solidFill>
                  <a:srgbClr val="002060"/>
                </a:solidFill>
                <a:latin typeface="GreekC" panose="00000400000000000000" pitchFamily="2" charset="0"/>
                <a:cs typeface="GreekC" panose="00000400000000000000" pitchFamily="2" charset="0"/>
              </a:rPr>
              <a:t>D</a:t>
            </a:r>
            <a:r>
              <a:rPr lang="en-GB" dirty="0">
                <a:solidFill>
                  <a:srgbClr val="002060"/>
                </a:solidFill>
              </a:rPr>
              <a:t>CO</a:t>
            </a:r>
            <a:r>
              <a:rPr lang="en-GB" baseline="-25000" dirty="0">
                <a:solidFill>
                  <a:srgbClr val="002060"/>
                </a:solidFill>
              </a:rPr>
              <a:t>2</a:t>
            </a:r>
            <a:r>
              <a:rPr lang="en-GB" dirty="0">
                <a:solidFill>
                  <a:srgbClr val="002060"/>
                </a:solidFill>
              </a:rPr>
              <a:t> footprint and Energy Consumption for different users’ parameters</a:t>
            </a:r>
            <a:endParaRPr lang="fr-CH" dirty="0">
              <a:solidFill>
                <a:srgbClr val="002060"/>
              </a:solidFill>
            </a:endParaRPr>
          </a:p>
        </p:txBody>
      </p:sp>
      <p:sp>
        <p:nvSpPr>
          <p:cNvPr id="4" name="Title 1">
            <a:extLst>
              <a:ext uri="{FF2B5EF4-FFF2-40B4-BE49-F238E27FC236}">
                <a16:creationId xmlns:a16="http://schemas.microsoft.com/office/drawing/2014/main" id="{3DC081DC-44D4-D1EE-A536-9FB2D7A2A8C5}"/>
              </a:ext>
            </a:extLst>
          </p:cNvPr>
          <p:cNvSpPr>
            <a:spLocks noGrp="1"/>
          </p:cNvSpPr>
          <p:nvPr>
            <p:ph type="title"/>
          </p:nvPr>
        </p:nvSpPr>
        <p:spPr>
          <a:xfrm>
            <a:off x="838200" y="365125"/>
            <a:ext cx="10515600" cy="1325563"/>
          </a:xfrm>
        </p:spPr>
        <p:txBody>
          <a:bodyPr/>
          <a:lstStyle/>
          <a:p>
            <a:r>
              <a:rPr lang="en-AU" b="1" dirty="0">
                <a:solidFill>
                  <a:schemeClr val="accent1">
                    <a:lumMod val="50000"/>
                  </a:schemeClr>
                </a:solidFill>
                <a:latin typeface="Arial" panose="020B0604020202020204" pitchFamily="34" charset="0"/>
                <a:cs typeface="Arial" panose="020B0604020202020204" pitchFamily="34" charset="0"/>
              </a:rPr>
              <a:t>Sustainability and Project Definition</a:t>
            </a:r>
          </a:p>
        </p:txBody>
      </p:sp>
      <p:grpSp>
        <p:nvGrpSpPr>
          <p:cNvPr id="5" name="Group 4">
            <a:extLst>
              <a:ext uri="{FF2B5EF4-FFF2-40B4-BE49-F238E27FC236}">
                <a16:creationId xmlns:a16="http://schemas.microsoft.com/office/drawing/2014/main" id="{F31EB0D6-0975-F72F-CFD8-E8068589BA49}"/>
              </a:ext>
            </a:extLst>
          </p:cNvPr>
          <p:cNvGrpSpPr/>
          <p:nvPr/>
        </p:nvGrpSpPr>
        <p:grpSpPr>
          <a:xfrm>
            <a:off x="0" y="-2130"/>
            <a:ext cx="12192000" cy="495299"/>
            <a:chOff x="851482" y="-2130"/>
            <a:chExt cx="11340517" cy="495299"/>
          </a:xfrm>
        </p:grpSpPr>
        <p:pic>
          <p:nvPicPr>
            <p:cNvPr id="6" name="Picture 5">
              <a:extLst>
                <a:ext uri="{FF2B5EF4-FFF2-40B4-BE49-F238E27FC236}">
                  <a16:creationId xmlns:a16="http://schemas.microsoft.com/office/drawing/2014/main" id="{D81A6AB3-28A7-4328-39C9-FB84996DC78C}"/>
                </a:ext>
              </a:extLst>
            </p:cNvPr>
            <p:cNvPicPr>
              <a:picLocks noChangeAspect="1"/>
            </p:cNvPicPr>
            <p:nvPr/>
          </p:nvPicPr>
          <p:blipFill>
            <a:blip r:embed="rId2"/>
            <a:stretch>
              <a:fillRect/>
            </a:stretch>
          </p:blipFill>
          <p:spPr>
            <a:xfrm>
              <a:off x="851482" y="-2130"/>
              <a:ext cx="11340517" cy="495299"/>
            </a:xfrm>
            <a:prstGeom prst="rect">
              <a:avLst/>
            </a:prstGeom>
          </p:spPr>
        </p:pic>
        <p:sp>
          <p:nvSpPr>
            <p:cNvPr id="7" name="Textfeld 3">
              <a:extLst>
                <a:ext uri="{FF2B5EF4-FFF2-40B4-BE49-F238E27FC236}">
                  <a16:creationId xmlns:a16="http://schemas.microsoft.com/office/drawing/2014/main" id="{8A81481D-7386-0950-E1EB-70A87C4095E5}"/>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8" name="Textfeld 4">
              <a:extLst>
                <a:ext uri="{FF2B5EF4-FFF2-40B4-BE49-F238E27FC236}">
                  <a16:creationId xmlns:a16="http://schemas.microsoft.com/office/drawing/2014/main" id="{30EED5D6-CB2C-2CCC-865F-3C93DBD9A17D}"/>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9" name="Foliennummernplatzhalter 2">
            <a:extLst>
              <a:ext uri="{FF2B5EF4-FFF2-40B4-BE49-F238E27FC236}">
                <a16:creationId xmlns:a16="http://schemas.microsoft.com/office/drawing/2014/main" id="{E2B1E6C1-A700-9C46-5903-B47609AA787E}"/>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6</a:t>
            </a:fld>
            <a:endParaRPr lang="de-AT" sz="1400" dirty="0">
              <a:solidFill>
                <a:schemeClr val="bg1"/>
              </a:solidFill>
            </a:endParaRPr>
          </a:p>
        </p:txBody>
      </p:sp>
      <p:sp>
        <p:nvSpPr>
          <p:cNvPr id="10" name="Textfeld 3">
            <a:extLst>
              <a:ext uri="{FF2B5EF4-FFF2-40B4-BE49-F238E27FC236}">
                <a16:creationId xmlns:a16="http://schemas.microsoft.com/office/drawing/2014/main" id="{E96A8159-4D2A-15A1-0565-01EA520EC651}"/>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13770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 y="420717"/>
            <a:ext cx="10752364" cy="1325563"/>
          </a:xfrm>
        </p:spPr>
        <p:txBody>
          <a:bodyPr>
            <a:normAutofit/>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Project Design</a:t>
            </a:r>
          </a:p>
        </p:txBody>
      </p:sp>
      <p:sp>
        <p:nvSpPr>
          <p:cNvPr id="3" name="Content Placeholder 2"/>
          <p:cNvSpPr>
            <a:spLocks noGrp="1"/>
          </p:cNvSpPr>
          <p:nvPr>
            <p:ph idx="1"/>
          </p:nvPr>
        </p:nvSpPr>
        <p:spPr>
          <a:xfrm>
            <a:off x="830036" y="1596230"/>
            <a:ext cx="6414477" cy="4934110"/>
          </a:xfrm>
        </p:spPr>
        <p:txBody>
          <a:bodyPr>
            <a:normAutofit fontScale="62500" lnSpcReduction="20000"/>
          </a:bodyPr>
          <a:lstStyle/>
          <a:p>
            <a:r>
              <a:rPr lang="en-AU" dirty="0">
                <a:solidFill>
                  <a:srgbClr val="FFC000"/>
                </a:solidFill>
              </a:rPr>
              <a:t>Technological choice </a:t>
            </a:r>
            <a:r>
              <a:rPr lang="en-AU" dirty="0">
                <a:solidFill>
                  <a:srgbClr val="002060"/>
                </a:solidFill>
              </a:rPr>
              <a:t>to guarantee sustainability:</a:t>
            </a:r>
          </a:p>
          <a:p>
            <a:pPr lvl="1"/>
            <a:r>
              <a:rPr lang="en-AU" b="1" dirty="0">
                <a:solidFill>
                  <a:srgbClr val="002060"/>
                </a:solidFill>
                <a:latin typeface="Google Sans"/>
              </a:rPr>
              <a:t>D</a:t>
            </a:r>
            <a:r>
              <a:rPr lang="en-AU" b="1" i="0" dirty="0">
                <a:solidFill>
                  <a:srgbClr val="002060"/>
                </a:solidFill>
                <a:effectLst/>
                <a:latin typeface="Google Sans"/>
              </a:rPr>
              <a:t>eeper </a:t>
            </a:r>
            <a:r>
              <a:rPr lang="en-AU" b="1" dirty="0">
                <a:solidFill>
                  <a:srgbClr val="002060"/>
                </a:solidFill>
                <a:latin typeface="Google Sans"/>
              </a:rPr>
              <a:t>C</a:t>
            </a:r>
            <a:r>
              <a:rPr lang="en-AU" b="1" i="0" dirty="0">
                <a:solidFill>
                  <a:srgbClr val="002060"/>
                </a:solidFill>
                <a:effectLst/>
                <a:latin typeface="Google Sans"/>
              </a:rPr>
              <a:t>onceptual Process Design </a:t>
            </a:r>
            <a:r>
              <a:rPr lang="en-AU" b="0" i="0" dirty="0">
                <a:solidFill>
                  <a:srgbClr val="002060"/>
                </a:solidFill>
                <a:effectLst/>
                <a:latin typeface="Google Sans"/>
              </a:rPr>
              <a:t>to explore new, less conventional solutions (but this implies time, money, higher risk);</a:t>
            </a:r>
          </a:p>
          <a:p>
            <a:pPr lvl="1"/>
            <a:r>
              <a:rPr lang="en-GB" dirty="0">
                <a:solidFill>
                  <a:schemeClr val="accent6">
                    <a:lumMod val="75000"/>
                  </a:schemeClr>
                </a:solidFill>
              </a:rPr>
              <a:t>High Equipment Durability</a:t>
            </a:r>
            <a:r>
              <a:rPr lang="en-GB" dirty="0">
                <a:solidFill>
                  <a:srgbClr val="002060"/>
                </a:solidFill>
              </a:rPr>
              <a:t>, using high-quality materials, reducing the need for frequent replacements and minimizes waste, besides it increases reliability;</a:t>
            </a:r>
            <a:endParaRPr lang="en-AU" dirty="0">
              <a:solidFill>
                <a:srgbClr val="002060"/>
              </a:solidFill>
            </a:endParaRPr>
          </a:p>
          <a:p>
            <a:pPr lvl="1"/>
            <a:r>
              <a:rPr lang="en-AU" dirty="0">
                <a:solidFill>
                  <a:srgbClr val="002060"/>
                </a:solidFill>
              </a:rPr>
              <a:t>Example of chillers:</a:t>
            </a:r>
          </a:p>
          <a:p>
            <a:pPr lvl="2"/>
            <a:r>
              <a:rPr lang="en-AU" dirty="0">
                <a:solidFill>
                  <a:srgbClr val="002060"/>
                </a:solidFill>
              </a:rPr>
              <a:t>UN Environment programme;</a:t>
            </a:r>
          </a:p>
          <a:p>
            <a:pPr lvl="2"/>
            <a:r>
              <a:rPr lang="en-AU" dirty="0">
                <a:solidFill>
                  <a:srgbClr val="002060"/>
                </a:solidFill>
              </a:rPr>
              <a:t>European union F-Gas regulations;</a:t>
            </a:r>
          </a:p>
          <a:p>
            <a:pPr lvl="2"/>
            <a:r>
              <a:rPr lang="en-AU" dirty="0">
                <a:solidFill>
                  <a:srgbClr val="002060"/>
                </a:solidFill>
              </a:rPr>
              <a:t>Proposal  from the EU European Chemicals Agency to restrict, Per- and Polyfluoroalkyl substances (PFAS) including refrigerants HFOs and HFCs;</a:t>
            </a:r>
          </a:p>
          <a:p>
            <a:pPr lvl="2"/>
            <a:r>
              <a:rPr lang="en-AU" b="0" i="0" dirty="0">
                <a:solidFill>
                  <a:srgbClr val="002060"/>
                </a:solidFill>
                <a:effectLst/>
                <a:latin typeface="Google Sans"/>
              </a:rPr>
              <a:t>→ Natural refrigerants such as ammonia, </a:t>
            </a:r>
            <a:r>
              <a:rPr lang="en-AU" dirty="0">
                <a:solidFill>
                  <a:srgbClr val="002060"/>
                </a:solidFill>
                <a:latin typeface="Google Sans"/>
              </a:rPr>
              <a:t>CO</a:t>
            </a:r>
            <a:r>
              <a:rPr lang="en-AU" baseline="-25000" dirty="0">
                <a:solidFill>
                  <a:srgbClr val="002060"/>
                </a:solidFill>
                <a:latin typeface="Google Sans"/>
              </a:rPr>
              <a:t>2</a:t>
            </a:r>
            <a:r>
              <a:rPr lang="en-AU" dirty="0">
                <a:solidFill>
                  <a:srgbClr val="002060"/>
                </a:solidFill>
                <a:latin typeface="Google Sans"/>
              </a:rPr>
              <a:t> (low GWP and ODP) or propane have interesting properties but:</a:t>
            </a:r>
          </a:p>
          <a:p>
            <a:pPr lvl="3"/>
            <a:r>
              <a:rPr lang="en-AU" dirty="0">
                <a:solidFill>
                  <a:srgbClr val="002060"/>
                </a:solidFill>
                <a:latin typeface="Google Sans"/>
              </a:rPr>
              <a:t>Ammonia is toxic, flammable, incompatibility with copper;</a:t>
            </a:r>
          </a:p>
          <a:p>
            <a:pPr lvl="3"/>
            <a:r>
              <a:rPr lang="en-AU" dirty="0">
                <a:solidFill>
                  <a:srgbClr val="002060"/>
                </a:solidFill>
                <a:latin typeface="Google Sans"/>
              </a:rPr>
              <a:t>And CO</a:t>
            </a:r>
            <a:r>
              <a:rPr lang="en-AU" baseline="-25000" dirty="0">
                <a:solidFill>
                  <a:srgbClr val="002060"/>
                </a:solidFill>
                <a:latin typeface="Google Sans"/>
              </a:rPr>
              <a:t>2</a:t>
            </a:r>
            <a:r>
              <a:rPr lang="en-AU" dirty="0">
                <a:solidFill>
                  <a:srgbClr val="002060"/>
                </a:solidFill>
                <a:latin typeface="Google Sans"/>
              </a:rPr>
              <a:t> operate at higher pressures </a:t>
            </a:r>
            <a:r>
              <a:rPr lang="en-AU" b="0" i="0" dirty="0">
                <a:solidFill>
                  <a:srgbClr val="002060"/>
                </a:solidFill>
                <a:effectLst/>
                <a:latin typeface="Google Sans"/>
              </a:rPr>
              <a:t>→ higher cost and complexity of components;</a:t>
            </a:r>
          </a:p>
          <a:p>
            <a:pPr lvl="3"/>
            <a:r>
              <a:rPr lang="en-AU" dirty="0">
                <a:solidFill>
                  <a:srgbClr val="002060"/>
                </a:solidFill>
              </a:rPr>
              <a:t>Propane chillers, </a:t>
            </a:r>
            <a:r>
              <a:rPr lang="en-GB" dirty="0">
                <a:solidFill>
                  <a:srgbClr val="002060"/>
                </a:solidFill>
              </a:rPr>
              <a:t>its high flammability makes wider adoption more difficult.</a:t>
            </a:r>
            <a:endParaRPr lang="en-AU" dirty="0">
              <a:solidFill>
                <a:srgbClr val="002060"/>
              </a:solidFill>
            </a:endParaRPr>
          </a:p>
          <a:p>
            <a:r>
              <a:rPr lang="en-AU" dirty="0">
                <a:solidFill>
                  <a:srgbClr val="002060"/>
                </a:solidFill>
              </a:rPr>
              <a:t>Other choices:</a:t>
            </a:r>
          </a:p>
          <a:p>
            <a:pPr lvl="1"/>
            <a:r>
              <a:rPr lang="en-AU" dirty="0">
                <a:solidFill>
                  <a:srgbClr val="00B0F0"/>
                </a:solidFill>
              </a:rPr>
              <a:t>Splitting</a:t>
            </a:r>
            <a:r>
              <a:rPr lang="en-AU" dirty="0">
                <a:solidFill>
                  <a:srgbClr val="002060"/>
                </a:solidFill>
              </a:rPr>
              <a:t> strategy (3 chillers of 500 kW or 2 of 1000 kW for example);</a:t>
            </a:r>
            <a:endParaRPr lang="en-AU" dirty="0">
              <a:solidFill>
                <a:srgbClr val="00B0F0"/>
              </a:solidFill>
            </a:endParaRPr>
          </a:p>
          <a:p>
            <a:pPr lvl="1"/>
            <a:r>
              <a:rPr lang="en-AU" dirty="0">
                <a:solidFill>
                  <a:srgbClr val="7030A0"/>
                </a:solidFill>
              </a:rPr>
              <a:t>Back-up</a:t>
            </a:r>
            <a:r>
              <a:rPr lang="en-AU" dirty="0">
                <a:solidFill>
                  <a:srgbClr val="002060"/>
                </a:solidFill>
              </a:rPr>
              <a:t> strategy;</a:t>
            </a:r>
          </a:p>
          <a:p>
            <a:pPr lvl="1"/>
            <a:r>
              <a:rPr lang="en-AU" dirty="0">
                <a:solidFill>
                  <a:srgbClr val="002060"/>
                </a:solidFill>
              </a:rPr>
              <a:t>Instrumentation for maintenance, operation and controls;</a:t>
            </a:r>
          </a:p>
          <a:p>
            <a:pPr lvl="1"/>
            <a:r>
              <a:rPr lang="en-AU" dirty="0">
                <a:solidFill>
                  <a:schemeClr val="accent3">
                    <a:lumMod val="75000"/>
                  </a:schemeClr>
                </a:solidFill>
              </a:rPr>
              <a:t>Heat recovery systems </a:t>
            </a:r>
            <a:r>
              <a:rPr lang="en-AU" dirty="0">
                <a:solidFill>
                  <a:srgbClr val="002060"/>
                </a:solidFill>
              </a:rPr>
              <a:t>*</a:t>
            </a:r>
          </a:p>
          <a:p>
            <a:pPr lvl="1"/>
            <a:r>
              <a:rPr lang="en-AU" sz="2500" dirty="0">
                <a:solidFill>
                  <a:srgbClr val="002060"/>
                </a:solidFill>
              </a:rPr>
              <a:t>…</a:t>
            </a:r>
          </a:p>
        </p:txBody>
      </p:sp>
      <p:pic>
        <p:nvPicPr>
          <p:cNvPr id="6" name="Picture 5">
            <a:extLst>
              <a:ext uri="{FF2B5EF4-FFF2-40B4-BE49-F238E27FC236}">
                <a16:creationId xmlns:a16="http://schemas.microsoft.com/office/drawing/2014/main" id="{F9ADA408-40F6-0B64-38A9-6A23B2381479}"/>
              </a:ext>
            </a:extLst>
          </p:cNvPr>
          <p:cNvPicPr>
            <a:picLocks noChangeAspect="1"/>
          </p:cNvPicPr>
          <p:nvPr/>
        </p:nvPicPr>
        <p:blipFill>
          <a:blip r:embed="rId2"/>
          <a:stretch>
            <a:fillRect/>
          </a:stretch>
        </p:blipFill>
        <p:spPr>
          <a:xfrm>
            <a:off x="8278292" y="685800"/>
            <a:ext cx="3960600" cy="6172200"/>
          </a:xfrm>
          <a:prstGeom prst="rect">
            <a:avLst/>
          </a:prstGeom>
        </p:spPr>
      </p:pic>
      <p:grpSp>
        <p:nvGrpSpPr>
          <p:cNvPr id="4" name="Group 3">
            <a:extLst>
              <a:ext uri="{FF2B5EF4-FFF2-40B4-BE49-F238E27FC236}">
                <a16:creationId xmlns:a16="http://schemas.microsoft.com/office/drawing/2014/main" id="{16184B12-90CE-46EA-4BA1-AB6171291965}"/>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9F1F33D3-5D04-3FD9-201E-0ED09DD802AA}"/>
                </a:ext>
              </a:extLst>
            </p:cNvPr>
            <p:cNvPicPr>
              <a:picLocks noChangeAspect="1"/>
            </p:cNvPicPr>
            <p:nvPr/>
          </p:nvPicPr>
          <p:blipFill>
            <a:blip r:embed="rId3"/>
            <a:stretch>
              <a:fillRect/>
            </a:stretch>
          </p:blipFill>
          <p:spPr>
            <a:xfrm>
              <a:off x="851482" y="-2130"/>
              <a:ext cx="11340517" cy="495299"/>
            </a:xfrm>
            <a:prstGeom prst="rect">
              <a:avLst/>
            </a:prstGeom>
          </p:spPr>
        </p:pic>
        <p:sp>
          <p:nvSpPr>
            <p:cNvPr id="7" name="Textfeld 3">
              <a:extLst>
                <a:ext uri="{FF2B5EF4-FFF2-40B4-BE49-F238E27FC236}">
                  <a16:creationId xmlns:a16="http://schemas.microsoft.com/office/drawing/2014/main" id="{E5E186CE-87B0-F69C-759A-9D1362486077}"/>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8" name="Textfeld 4">
              <a:extLst>
                <a:ext uri="{FF2B5EF4-FFF2-40B4-BE49-F238E27FC236}">
                  <a16:creationId xmlns:a16="http://schemas.microsoft.com/office/drawing/2014/main" id="{21B68954-0498-11DC-81DF-5F6A3C1AE7FE}"/>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9" name="Foliennummernplatzhalter 2">
            <a:extLst>
              <a:ext uri="{FF2B5EF4-FFF2-40B4-BE49-F238E27FC236}">
                <a16:creationId xmlns:a16="http://schemas.microsoft.com/office/drawing/2014/main" id="{AA575731-3CF5-BFC5-7A69-F6CEC4A8FB59}"/>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7</a:t>
            </a:fld>
            <a:endParaRPr lang="de-AT" sz="1400" dirty="0">
              <a:solidFill>
                <a:schemeClr val="bg1"/>
              </a:solidFill>
            </a:endParaRPr>
          </a:p>
        </p:txBody>
      </p:sp>
      <p:sp>
        <p:nvSpPr>
          <p:cNvPr id="10" name="Textfeld 3">
            <a:extLst>
              <a:ext uri="{FF2B5EF4-FFF2-40B4-BE49-F238E27FC236}">
                <a16:creationId xmlns:a16="http://schemas.microsoft.com/office/drawing/2014/main" id="{0BACE6E5-4714-31A9-22F7-E6ECE6C28F6E}"/>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
        <p:nvSpPr>
          <p:cNvPr id="11" name="Oval 10">
            <a:extLst>
              <a:ext uri="{FF2B5EF4-FFF2-40B4-BE49-F238E27FC236}">
                <a16:creationId xmlns:a16="http://schemas.microsoft.com/office/drawing/2014/main" id="{FCE4D9D4-CE07-0CE8-0D61-617BBF8ACB97}"/>
              </a:ext>
            </a:extLst>
          </p:cNvPr>
          <p:cNvSpPr/>
          <p:nvPr/>
        </p:nvSpPr>
        <p:spPr>
          <a:xfrm rot="5400000">
            <a:off x="8797290" y="-3810"/>
            <a:ext cx="365760" cy="1562100"/>
          </a:xfrm>
          <a:prstGeom prst="ellipse">
            <a:avLst/>
          </a:prstGeom>
          <a:solidFill>
            <a:schemeClr val="accent1">
              <a:alpha val="3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dirty="0"/>
          </a:p>
        </p:txBody>
      </p:sp>
      <p:pic>
        <p:nvPicPr>
          <p:cNvPr id="13" name="Picture 12">
            <a:extLst>
              <a:ext uri="{FF2B5EF4-FFF2-40B4-BE49-F238E27FC236}">
                <a16:creationId xmlns:a16="http://schemas.microsoft.com/office/drawing/2014/main" id="{44B8EDB4-23ED-33DF-6ABA-B558F848F2B2}"/>
              </a:ext>
            </a:extLst>
          </p:cNvPr>
          <p:cNvPicPr>
            <a:picLocks noChangeAspect="1"/>
          </p:cNvPicPr>
          <p:nvPr/>
        </p:nvPicPr>
        <p:blipFill>
          <a:blip r:embed="rId4"/>
          <a:stretch>
            <a:fillRect/>
          </a:stretch>
        </p:blipFill>
        <p:spPr>
          <a:xfrm>
            <a:off x="7088619" y="1272152"/>
            <a:ext cx="1189673" cy="571878"/>
          </a:xfrm>
          <a:prstGeom prst="rect">
            <a:avLst/>
          </a:prstGeom>
        </p:spPr>
      </p:pic>
    </p:spTree>
    <p:extLst>
      <p:ext uri="{BB962C8B-B14F-4D97-AF65-F5344CB8AC3E}">
        <p14:creationId xmlns:p14="http://schemas.microsoft.com/office/powerpoint/2010/main" val="143278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5" end="15"/>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 y="627191"/>
            <a:ext cx="11856720" cy="876935"/>
          </a:xfrm>
        </p:spPr>
        <p:txBody>
          <a:body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Project Design: Back-up Strategy</a:t>
            </a:r>
          </a:p>
        </p:txBody>
      </p:sp>
      <p:sp>
        <p:nvSpPr>
          <p:cNvPr id="3" name="Content Placeholder 2"/>
          <p:cNvSpPr>
            <a:spLocks noGrp="1"/>
          </p:cNvSpPr>
          <p:nvPr>
            <p:ph idx="1"/>
          </p:nvPr>
        </p:nvSpPr>
        <p:spPr>
          <a:xfrm>
            <a:off x="838200" y="1825624"/>
            <a:ext cx="10515600" cy="4018916"/>
          </a:xfrm>
        </p:spPr>
        <p:txBody>
          <a:bodyPr>
            <a:normAutofit fontScale="92500" lnSpcReduction="20000"/>
          </a:bodyPr>
          <a:lstStyle/>
          <a:p>
            <a:r>
              <a:rPr lang="en-AU" sz="3200" dirty="0">
                <a:solidFill>
                  <a:schemeClr val="accent1">
                    <a:lumMod val="50000"/>
                  </a:schemeClr>
                </a:solidFill>
              </a:rPr>
              <a:t>Reliability and Sustainability, analysing N+1 redundancy:</a:t>
            </a:r>
          </a:p>
          <a:p>
            <a:pPr lvl="1"/>
            <a:r>
              <a:rPr lang="en-AU" sz="2800" dirty="0">
                <a:solidFill>
                  <a:schemeClr val="accent1">
                    <a:lumMod val="50000"/>
                  </a:schemeClr>
                </a:solidFill>
              </a:rPr>
              <a:t>For +1, Additional equipment manufacturing, installation, maintenance and end of life treatment;</a:t>
            </a:r>
          </a:p>
          <a:p>
            <a:pPr lvl="1"/>
            <a:r>
              <a:rPr lang="en-AU" sz="2800" dirty="0">
                <a:solidFill>
                  <a:schemeClr val="accent1">
                    <a:lumMod val="50000"/>
                  </a:schemeClr>
                </a:solidFill>
              </a:rPr>
              <a:t>Evaluate what failure provokes:</a:t>
            </a:r>
          </a:p>
          <a:p>
            <a:pPr lvl="2"/>
            <a:r>
              <a:rPr lang="en-AU" sz="2200" dirty="0">
                <a:solidFill>
                  <a:schemeClr val="accent6">
                    <a:lumMod val="60000"/>
                    <a:lumOff val="40000"/>
                  </a:schemeClr>
                </a:solidFill>
              </a:rPr>
              <a:t>Comfort</a:t>
            </a:r>
            <a:r>
              <a:rPr lang="en-AU" sz="2200" dirty="0">
                <a:solidFill>
                  <a:schemeClr val="accent1">
                    <a:lumMod val="50000"/>
                  </a:schemeClr>
                </a:solidFill>
              </a:rPr>
              <a:t> reduction or </a:t>
            </a:r>
          </a:p>
          <a:p>
            <a:pPr lvl="2"/>
            <a:r>
              <a:rPr lang="en-AU" sz="2200" dirty="0">
                <a:solidFill>
                  <a:schemeClr val="accent4">
                    <a:lumMod val="40000"/>
                    <a:lumOff val="60000"/>
                  </a:schemeClr>
                </a:solidFill>
              </a:rPr>
              <a:t>Production downtime </a:t>
            </a:r>
            <a:r>
              <a:rPr lang="en-AU" sz="2200" dirty="0">
                <a:solidFill>
                  <a:schemeClr val="accent1">
                    <a:lumMod val="50000"/>
                  </a:schemeClr>
                </a:solidFill>
              </a:rPr>
              <a:t>= equipment downtime or</a:t>
            </a:r>
          </a:p>
          <a:p>
            <a:pPr lvl="2"/>
            <a:r>
              <a:rPr lang="en-AU" sz="2200" dirty="0">
                <a:solidFill>
                  <a:schemeClr val="accent2">
                    <a:lumMod val="75000"/>
                  </a:schemeClr>
                </a:solidFill>
              </a:rPr>
              <a:t>Production downtime </a:t>
            </a:r>
            <a:r>
              <a:rPr lang="en-AU" sz="2200" dirty="0">
                <a:solidFill>
                  <a:schemeClr val="accent1">
                    <a:lumMod val="50000"/>
                  </a:schemeClr>
                </a:solidFill>
              </a:rPr>
              <a:t>= K x equipment downtime (K&gt;1) or</a:t>
            </a:r>
          </a:p>
          <a:p>
            <a:pPr lvl="2"/>
            <a:r>
              <a:rPr lang="en-AU" sz="2200" dirty="0">
                <a:solidFill>
                  <a:srgbClr val="FF0000"/>
                </a:solidFill>
              </a:rPr>
              <a:t>Catastrophic consequences;</a:t>
            </a:r>
          </a:p>
          <a:p>
            <a:pPr lvl="1"/>
            <a:r>
              <a:rPr lang="en-AU" sz="2800" dirty="0">
                <a:solidFill>
                  <a:schemeClr val="accent1">
                    <a:lumMod val="50000"/>
                  </a:schemeClr>
                </a:solidFill>
              </a:rPr>
              <a:t>Other compensation measures (additional spare parts, shorter intervention time, more specialised teams, more accessible spare parts…);</a:t>
            </a:r>
          </a:p>
          <a:p>
            <a:pPr lvl="1"/>
            <a:r>
              <a:rPr lang="en-AU" sz="2800" dirty="0">
                <a:solidFill>
                  <a:schemeClr val="accent1">
                    <a:lumMod val="50000"/>
                  </a:schemeClr>
                </a:solidFill>
              </a:rPr>
              <a:t>Case by case analysis to be done.</a:t>
            </a:r>
          </a:p>
        </p:txBody>
      </p:sp>
      <p:grpSp>
        <p:nvGrpSpPr>
          <p:cNvPr id="4" name="Group 3">
            <a:extLst>
              <a:ext uri="{FF2B5EF4-FFF2-40B4-BE49-F238E27FC236}">
                <a16:creationId xmlns:a16="http://schemas.microsoft.com/office/drawing/2014/main" id="{DBF045C3-0350-7391-1B83-709FBFE7D0BF}"/>
              </a:ext>
            </a:extLst>
          </p:cNvPr>
          <p:cNvGrpSpPr/>
          <p:nvPr/>
        </p:nvGrpSpPr>
        <p:grpSpPr>
          <a:xfrm>
            <a:off x="0" y="-2130"/>
            <a:ext cx="12192000" cy="495299"/>
            <a:chOff x="851482" y="-2130"/>
            <a:chExt cx="11340517" cy="495299"/>
          </a:xfrm>
        </p:grpSpPr>
        <p:pic>
          <p:nvPicPr>
            <p:cNvPr id="5" name="Picture 4">
              <a:extLst>
                <a:ext uri="{FF2B5EF4-FFF2-40B4-BE49-F238E27FC236}">
                  <a16:creationId xmlns:a16="http://schemas.microsoft.com/office/drawing/2014/main" id="{F7B64E0C-0792-ECE1-E588-74C6E2B7E969}"/>
                </a:ext>
              </a:extLst>
            </p:cNvPr>
            <p:cNvPicPr>
              <a:picLocks noChangeAspect="1"/>
            </p:cNvPicPr>
            <p:nvPr/>
          </p:nvPicPr>
          <p:blipFill>
            <a:blip r:embed="rId2"/>
            <a:stretch>
              <a:fillRect/>
            </a:stretch>
          </p:blipFill>
          <p:spPr>
            <a:xfrm>
              <a:off x="851482" y="-2130"/>
              <a:ext cx="11340517" cy="495299"/>
            </a:xfrm>
            <a:prstGeom prst="rect">
              <a:avLst/>
            </a:prstGeom>
          </p:spPr>
        </p:pic>
        <p:sp>
          <p:nvSpPr>
            <p:cNvPr id="6" name="Textfeld 3">
              <a:extLst>
                <a:ext uri="{FF2B5EF4-FFF2-40B4-BE49-F238E27FC236}">
                  <a16:creationId xmlns:a16="http://schemas.microsoft.com/office/drawing/2014/main" id="{6FD7BA77-0FB6-E443-DFFA-CD34361F6A5C}"/>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7" name="Textfeld 4">
              <a:extLst>
                <a:ext uri="{FF2B5EF4-FFF2-40B4-BE49-F238E27FC236}">
                  <a16:creationId xmlns:a16="http://schemas.microsoft.com/office/drawing/2014/main" id="{FA7321C3-5A08-A4EE-56FC-6A2AC7C01217}"/>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8" name="Foliennummernplatzhalter 2">
            <a:extLst>
              <a:ext uri="{FF2B5EF4-FFF2-40B4-BE49-F238E27FC236}">
                <a16:creationId xmlns:a16="http://schemas.microsoft.com/office/drawing/2014/main" id="{45357E12-E1B3-2988-61BA-ADC466B8F21E}"/>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8</a:t>
            </a:fld>
            <a:endParaRPr lang="de-AT" sz="1400" dirty="0">
              <a:solidFill>
                <a:schemeClr val="bg1"/>
              </a:solidFill>
            </a:endParaRPr>
          </a:p>
        </p:txBody>
      </p:sp>
      <p:sp>
        <p:nvSpPr>
          <p:cNvPr id="9" name="Textfeld 3">
            <a:extLst>
              <a:ext uri="{FF2B5EF4-FFF2-40B4-BE49-F238E27FC236}">
                <a16:creationId xmlns:a16="http://schemas.microsoft.com/office/drawing/2014/main" id="{B7A0CDB7-7AA9-E5C2-B876-FC70EBD56659}"/>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3312598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828BA01-23EB-959F-49B5-F9504647365B}"/>
              </a:ext>
            </a:extLst>
          </p:cNvPr>
          <p:cNvPicPr>
            <a:picLocks noChangeAspect="1"/>
          </p:cNvPicPr>
          <p:nvPr/>
        </p:nvPicPr>
        <p:blipFill>
          <a:blip r:embed="rId2"/>
          <a:stretch>
            <a:fillRect/>
          </a:stretch>
        </p:blipFill>
        <p:spPr>
          <a:xfrm>
            <a:off x="4164532" y="1690688"/>
            <a:ext cx="8033886" cy="4492180"/>
          </a:xfrm>
          <a:prstGeom prst="rect">
            <a:avLst/>
          </a:prstGeom>
        </p:spPr>
      </p:pic>
      <p:pic>
        <p:nvPicPr>
          <p:cNvPr id="4" name="Picture 3">
            <a:extLst>
              <a:ext uri="{FF2B5EF4-FFF2-40B4-BE49-F238E27FC236}">
                <a16:creationId xmlns:a16="http://schemas.microsoft.com/office/drawing/2014/main" id="{AE9BFFB6-8EBF-9006-CDFD-FEC0AEAAEE53}"/>
              </a:ext>
            </a:extLst>
          </p:cNvPr>
          <p:cNvPicPr>
            <a:picLocks noChangeAspect="1"/>
          </p:cNvPicPr>
          <p:nvPr/>
        </p:nvPicPr>
        <p:blipFill>
          <a:blip r:embed="rId3"/>
          <a:stretch>
            <a:fillRect/>
          </a:stretch>
        </p:blipFill>
        <p:spPr>
          <a:xfrm>
            <a:off x="514078" y="1599035"/>
            <a:ext cx="3319914" cy="1865538"/>
          </a:xfrm>
          <a:prstGeom prst="rect">
            <a:avLst/>
          </a:prstGeom>
        </p:spPr>
      </p:pic>
      <p:pic>
        <p:nvPicPr>
          <p:cNvPr id="6" name="Picture 5">
            <a:extLst>
              <a:ext uri="{FF2B5EF4-FFF2-40B4-BE49-F238E27FC236}">
                <a16:creationId xmlns:a16="http://schemas.microsoft.com/office/drawing/2014/main" id="{90528856-26B4-F6FA-2F66-CFA78D0CF993}"/>
              </a:ext>
            </a:extLst>
          </p:cNvPr>
          <p:cNvPicPr>
            <a:picLocks noChangeAspect="1"/>
          </p:cNvPicPr>
          <p:nvPr/>
        </p:nvPicPr>
        <p:blipFill>
          <a:blip r:embed="rId4"/>
          <a:stretch>
            <a:fillRect/>
          </a:stretch>
        </p:blipFill>
        <p:spPr>
          <a:xfrm>
            <a:off x="514078" y="3729323"/>
            <a:ext cx="4373459" cy="2453545"/>
          </a:xfrm>
          <a:prstGeom prst="rect">
            <a:avLst/>
          </a:prstGeom>
        </p:spPr>
      </p:pic>
      <p:sp>
        <p:nvSpPr>
          <p:cNvPr id="9" name="Title 1">
            <a:extLst>
              <a:ext uri="{FF2B5EF4-FFF2-40B4-BE49-F238E27FC236}">
                <a16:creationId xmlns:a16="http://schemas.microsoft.com/office/drawing/2014/main" id="{0A3EC86E-FF14-A66B-FE5B-826150826BA9}"/>
              </a:ext>
            </a:extLst>
          </p:cNvPr>
          <p:cNvSpPr txBox="1">
            <a:spLocks/>
          </p:cNvSpPr>
          <p:nvPr/>
        </p:nvSpPr>
        <p:spPr>
          <a:xfrm>
            <a:off x="152400" y="365125"/>
            <a:ext cx="1197864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600" b="1" dirty="0">
                <a:solidFill>
                  <a:schemeClr val="accent1">
                    <a:lumMod val="50000"/>
                  </a:schemeClr>
                </a:solidFill>
                <a:latin typeface="Arial" panose="020B0604020202020204" pitchFamily="34" charset="0"/>
                <a:cs typeface="Arial" panose="020B0604020202020204" pitchFamily="34" charset="0"/>
              </a:rPr>
              <a:t>Sustainability and Project Design</a:t>
            </a:r>
          </a:p>
          <a:p>
            <a:r>
              <a:rPr lang="en-AU" sz="2800" b="1" dirty="0">
                <a:solidFill>
                  <a:schemeClr val="accent1">
                    <a:lumMod val="50000"/>
                  </a:schemeClr>
                </a:solidFill>
                <a:latin typeface="Arial" panose="020B0604020202020204" pitchFamily="34" charset="0"/>
                <a:cs typeface="Arial" panose="020B0604020202020204" pitchFamily="34" charset="0"/>
              </a:rPr>
              <a:t>Exploring less conventional options. Ex: Rainwater recovery</a:t>
            </a:r>
            <a:endParaRPr lang="en-AU" sz="3600" b="1" dirty="0">
              <a:solidFill>
                <a:schemeClr val="accent1">
                  <a:lumMod val="50000"/>
                </a:schemeClr>
              </a:solidFill>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51857FF1-2A7B-15F2-F272-29DC6A4B1DE4}"/>
              </a:ext>
            </a:extLst>
          </p:cNvPr>
          <p:cNvGrpSpPr/>
          <p:nvPr/>
        </p:nvGrpSpPr>
        <p:grpSpPr>
          <a:xfrm>
            <a:off x="0" y="-2130"/>
            <a:ext cx="12192000" cy="495299"/>
            <a:chOff x="851482" y="-2130"/>
            <a:chExt cx="11340517" cy="495299"/>
          </a:xfrm>
        </p:grpSpPr>
        <p:pic>
          <p:nvPicPr>
            <p:cNvPr id="11" name="Picture 10">
              <a:extLst>
                <a:ext uri="{FF2B5EF4-FFF2-40B4-BE49-F238E27FC236}">
                  <a16:creationId xmlns:a16="http://schemas.microsoft.com/office/drawing/2014/main" id="{AFDB2B46-F727-46B5-80E7-653C25FD6C1F}"/>
                </a:ext>
              </a:extLst>
            </p:cNvPr>
            <p:cNvPicPr>
              <a:picLocks noChangeAspect="1"/>
            </p:cNvPicPr>
            <p:nvPr/>
          </p:nvPicPr>
          <p:blipFill>
            <a:blip r:embed="rId5"/>
            <a:stretch>
              <a:fillRect/>
            </a:stretch>
          </p:blipFill>
          <p:spPr>
            <a:xfrm>
              <a:off x="851482" y="-2130"/>
              <a:ext cx="11340517" cy="495299"/>
            </a:xfrm>
            <a:prstGeom prst="rect">
              <a:avLst/>
            </a:prstGeom>
          </p:spPr>
        </p:pic>
        <p:sp>
          <p:nvSpPr>
            <p:cNvPr id="12" name="Textfeld 3">
              <a:extLst>
                <a:ext uri="{FF2B5EF4-FFF2-40B4-BE49-F238E27FC236}">
                  <a16:creationId xmlns:a16="http://schemas.microsoft.com/office/drawing/2014/main" id="{3031D742-1C36-E8CB-C8DD-6C398B48DC3F}"/>
                </a:ext>
              </a:extLst>
            </p:cNvPr>
            <p:cNvSpPr txBox="1"/>
            <p:nvPr/>
          </p:nvSpPr>
          <p:spPr>
            <a:xfrm>
              <a:off x="8662702" y="192017"/>
              <a:ext cx="1507869" cy="139830"/>
            </a:xfrm>
            <a:prstGeom prst="rect">
              <a:avLst/>
            </a:prstGeom>
            <a:noFill/>
          </p:spPr>
          <p:txBody>
            <a:bodyPr wrap="square" rtlCol="0">
              <a:noAutofit/>
            </a:bodyPr>
            <a:lstStyle/>
            <a:p>
              <a:pPr>
                <a:lnSpc>
                  <a:spcPts val="1238"/>
                </a:lnSpc>
              </a:pPr>
              <a:r>
                <a:rPr lang="fr-CH" sz="1200" dirty="0">
                  <a:solidFill>
                    <a:schemeClr val="bg1"/>
                  </a:solidFill>
                </a:rPr>
                <a:t>G. Peon (CERN/EN/CV)</a:t>
              </a:r>
              <a:endParaRPr lang="de-AT" sz="1200" dirty="0">
                <a:solidFill>
                  <a:schemeClr val="bg1"/>
                </a:solidFill>
              </a:endParaRPr>
            </a:p>
          </p:txBody>
        </p:sp>
        <p:sp>
          <p:nvSpPr>
            <p:cNvPr id="13" name="Textfeld 4">
              <a:extLst>
                <a:ext uri="{FF2B5EF4-FFF2-40B4-BE49-F238E27FC236}">
                  <a16:creationId xmlns:a16="http://schemas.microsoft.com/office/drawing/2014/main" id="{710114C2-8E8D-1DC0-C9DA-9AA9ABCA00B5}"/>
                </a:ext>
              </a:extLst>
            </p:cNvPr>
            <p:cNvSpPr txBox="1"/>
            <p:nvPr/>
          </p:nvSpPr>
          <p:spPr>
            <a:xfrm>
              <a:off x="2143724" y="192017"/>
              <a:ext cx="827201" cy="176825"/>
            </a:xfrm>
            <a:prstGeom prst="rect">
              <a:avLst/>
            </a:prstGeom>
            <a:noFill/>
          </p:spPr>
          <p:txBody>
            <a:bodyPr wrap="square" rtlCol="0">
              <a:noAutofit/>
            </a:bodyPr>
            <a:lstStyle/>
            <a:p>
              <a:pPr>
                <a:lnSpc>
                  <a:spcPts val="1238"/>
                </a:lnSpc>
              </a:pPr>
              <a:r>
                <a:rPr lang="en-US" sz="1100" dirty="0">
                  <a:solidFill>
                    <a:schemeClr val="bg1"/>
                  </a:solidFill>
                </a:rPr>
                <a:t>31/08/2023</a:t>
              </a:r>
              <a:endParaRPr lang="de-AT" sz="1100" dirty="0">
                <a:solidFill>
                  <a:schemeClr val="bg1"/>
                </a:solidFill>
              </a:endParaRPr>
            </a:p>
          </p:txBody>
        </p:sp>
      </p:grpSp>
      <p:sp>
        <p:nvSpPr>
          <p:cNvPr id="14" name="Foliennummernplatzhalter 2">
            <a:extLst>
              <a:ext uri="{FF2B5EF4-FFF2-40B4-BE49-F238E27FC236}">
                <a16:creationId xmlns:a16="http://schemas.microsoft.com/office/drawing/2014/main" id="{9B09635A-978D-84C0-26A4-07C6D6F0269F}"/>
              </a:ext>
            </a:extLst>
          </p:cNvPr>
          <p:cNvSpPr txBox="1">
            <a:spLocks/>
          </p:cNvSpPr>
          <p:nvPr/>
        </p:nvSpPr>
        <p:spPr>
          <a:xfrm>
            <a:off x="10986531" y="212101"/>
            <a:ext cx="289479" cy="170071"/>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de-AT" sz="1400" smtClean="0">
                <a:solidFill>
                  <a:schemeClr val="bg1"/>
                </a:solidFill>
              </a:rPr>
              <a:pPr/>
              <a:t>9</a:t>
            </a:fld>
            <a:endParaRPr lang="de-AT" sz="1400" dirty="0">
              <a:solidFill>
                <a:schemeClr val="bg1"/>
              </a:solidFill>
            </a:endParaRPr>
          </a:p>
        </p:txBody>
      </p:sp>
      <p:sp>
        <p:nvSpPr>
          <p:cNvPr id="15" name="Textfeld 3">
            <a:extLst>
              <a:ext uri="{FF2B5EF4-FFF2-40B4-BE49-F238E27FC236}">
                <a16:creationId xmlns:a16="http://schemas.microsoft.com/office/drawing/2014/main" id="{BD805BCE-5371-F381-6701-A8C9DD61E9FB}"/>
              </a:ext>
            </a:extLst>
          </p:cNvPr>
          <p:cNvSpPr txBox="1"/>
          <p:nvPr/>
        </p:nvSpPr>
        <p:spPr>
          <a:xfrm>
            <a:off x="3291646" y="192017"/>
            <a:ext cx="4139138" cy="210241"/>
          </a:xfrm>
          <a:prstGeom prst="rect">
            <a:avLst/>
          </a:prstGeom>
          <a:noFill/>
        </p:spPr>
        <p:txBody>
          <a:bodyPr wrap="square" rtlCol="0">
            <a:noAutofit/>
          </a:bodyPr>
          <a:lstStyle/>
          <a:p>
            <a:pPr>
              <a:lnSpc>
                <a:spcPts val="1238"/>
              </a:lnSpc>
            </a:pPr>
            <a:r>
              <a:rPr lang="en-GB" sz="1200" dirty="0">
                <a:solidFill>
                  <a:schemeClr val="bg1"/>
                </a:solidFill>
              </a:rPr>
              <a:t>Sustainability in the field of Cooling and Ventilation at CERN</a:t>
            </a:r>
            <a:endParaRPr lang="de-AT" sz="1200" dirty="0">
              <a:solidFill>
                <a:schemeClr val="bg1"/>
              </a:solidFill>
            </a:endParaRPr>
          </a:p>
        </p:txBody>
      </p:sp>
    </p:spTree>
    <p:extLst>
      <p:ext uri="{BB962C8B-B14F-4D97-AF65-F5344CB8AC3E}">
        <p14:creationId xmlns:p14="http://schemas.microsoft.com/office/powerpoint/2010/main" val="135203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11471</TotalTime>
  <Words>3309</Words>
  <Application>Microsoft Office PowerPoint</Application>
  <PresentationFormat>Widescreen</PresentationFormat>
  <Paragraphs>496</Paragraphs>
  <Slides>26</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Calibri (Corps)</vt:lpstr>
      <vt:lpstr>Calibri Light</vt:lpstr>
      <vt:lpstr>Cambria Math</vt:lpstr>
      <vt:lpstr>Google Sans</vt:lpstr>
      <vt:lpstr>GreekC</vt:lpstr>
      <vt:lpstr>Office Theme</vt:lpstr>
      <vt:lpstr>Sustainability in the field of Cooling and Ventilation at CERN, main advances and outlook to the future</vt:lpstr>
      <vt:lpstr>Outline</vt:lpstr>
      <vt:lpstr>Introduction: Main sustainability aspects concerning CV</vt:lpstr>
      <vt:lpstr>Sustainability and Project Design in Circular Economy</vt:lpstr>
      <vt:lpstr>Sustainability and Project Definition</vt:lpstr>
      <vt:lpstr>Sustainability and Project Definition</vt:lpstr>
      <vt:lpstr>Sustainability and Project Design</vt:lpstr>
      <vt:lpstr>Sustainability and Project Design: Back-up Strategy</vt:lpstr>
      <vt:lpstr>PowerPoint Presentation</vt:lpstr>
      <vt:lpstr>Sustainability and Project Design Best example: Make-up water for Cooling Towers</vt:lpstr>
      <vt:lpstr>Sustainability and Controls</vt:lpstr>
      <vt:lpstr>PowerPoint Presentation</vt:lpstr>
      <vt:lpstr>Sustainability in Consolidation Projects: The Main Data Centre Example</vt:lpstr>
      <vt:lpstr>Waste Heat Recovery (WHR)</vt:lpstr>
      <vt:lpstr>PowerPoint Presentation</vt:lpstr>
      <vt:lpstr>Heat recovery in CERN own installations</vt:lpstr>
      <vt:lpstr>PowerPoint Presentation</vt:lpstr>
      <vt:lpstr>PowerPoint Presentation</vt:lpstr>
      <vt:lpstr>ISO 50001</vt:lpstr>
      <vt:lpstr>Sustainability, Corrective Maintenance and Spare Parts</vt:lpstr>
      <vt:lpstr>Spare Parts Classes and Categories in CV</vt:lpstr>
      <vt:lpstr>Sustainability and CMMS</vt:lpstr>
      <vt:lpstr>Sustainability and Maintenance and Replacement Policy</vt:lpstr>
      <vt:lpstr>Sustainability and Preventive / Conditional Maintenance</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Sustainability in the field of cooling and ventilation at CERN, first considerations</dc:title>
  <dc:creator>Guillermo Peon</dc:creator>
  <cp:lastModifiedBy>Guillermo Peon</cp:lastModifiedBy>
  <cp:revision>85</cp:revision>
  <dcterms:created xsi:type="dcterms:W3CDTF">2023-06-13T13:59:17Z</dcterms:created>
  <dcterms:modified xsi:type="dcterms:W3CDTF">2023-08-31T10:11:25Z</dcterms:modified>
</cp:coreProperties>
</file>