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736" r:id="rId4"/>
  </p:sldMasterIdLst>
  <p:notesMasterIdLst>
    <p:notesMasterId r:id="rId17"/>
  </p:notesMasterIdLst>
  <p:handoutMasterIdLst>
    <p:handoutMasterId r:id="rId18"/>
  </p:handoutMasterIdLst>
  <p:sldIdLst>
    <p:sldId id="273" r:id="rId5"/>
    <p:sldId id="289" r:id="rId6"/>
    <p:sldId id="284" r:id="rId7"/>
    <p:sldId id="285" r:id="rId8"/>
    <p:sldId id="287" r:id="rId9"/>
    <p:sldId id="288" r:id="rId10"/>
    <p:sldId id="286" r:id="rId11"/>
    <p:sldId id="281" r:id="rId12"/>
    <p:sldId id="282" r:id="rId13"/>
    <p:sldId id="283" r:id="rId14"/>
    <p:sldId id="290" r:id="rId15"/>
    <p:sldId id="270" r:id="rId1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B4166CE-AAA5-747D-7F0F-EE21733A3E14}" name="Pablo Federico Lopez" initials="PFL" userId="S::pablo.lopez@cern.ch::a75b52cc-7d67-4f58-b2dc-17b949e4c1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941D"/>
    <a:srgbClr val="0E75BD"/>
    <a:srgbClr val="034DA3"/>
    <a:srgbClr val="5775BD"/>
    <a:srgbClr val="E6E6E6"/>
    <a:srgbClr val="F207CA"/>
    <a:srgbClr val="0FE6F8"/>
    <a:srgbClr val="253366"/>
    <a:srgbClr val="FEFCDE"/>
    <a:srgbClr val="FBE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 autoAdjust="0"/>
    <p:restoredTop sz="86442" autoAdjust="0"/>
  </p:normalViewPr>
  <p:slideViewPr>
    <p:cSldViewPr snapToObjects="1" showGuides="1">
      <p:cViewPr varScale="1">
        <p:scale>
          <a:sx n="140" d="100"/>
          <a:sy n="140" d="100"/>
        </p:scale>
        <p:origin x="750" y="126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39" d="100"/>
          <a:sy n="139" d="100"/>
        </p:scale>
        <p:origin x="4680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05/02/2024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05/02/2024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F7941D">
                  <a:alpha val="75294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0E75BD">
                  <a:alpha val="77647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F9AE92C9-2541-124E-A2B7-5084F0F6B6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9651E6E-B7B8-A346-8987-60FCF6A7943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2A85E14A-90D4-8243-95E9-7270812D2B7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HEARTS is a project funded by the European Union under</a:t>
            </a:r>
            <a:b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</a:br>
            <a:r>
              <a:rPr lang="en-GB" sz="1050" b="0" i="0" u="none" strike="noStrike" noProof="0" dirty="0">
                <a:solidFill>
                  <a:srgbClr val="034DA3"/>
                </a:solidFill>
                <a:effectLst/>
                <a:latin typeface="+mj-lt"/>
              </a:rPr>
              <a:t>GA No 101082402, through the Space Work Programme of the European Commission.</a:t>
            </a:r>
            <a:endParaRPr lang="en-GB" sz="1050" noProof="0" dirty="0">
              <a:solidFill>
                <a:srgbClr val="034DA3"/>
              </a:solidFill>
              <a:latin typeface="+mj-lt"/>
            </a:endParaRPr>
          </a:p>
        </p:txBody>
      </p:sp>
      <p:sp>
        <p:nvSpPr>
          <p:cNvPr id="18" name="Espace réservé du texte 19">
            <a:extLst>
              <a:ext uri="{FF2B5EF4-FFF2-40B4-BE49-F238E27FC236}">
                <a16:creationId xmlns:a16="http://schemas.microsoft.com/office/drawing/2014/main" id="{47E47CA7-7740-3045-BABA-ECC909E1E24B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</p:spTree>
    <p:extLst>
      <p:ext uri="{BB962C8B-B14F-4D97-AF65-F5344CB8AC3E}">
        <p14:creationId xmlns:p14="http://schemas.microsoft.com/office/powerpoint/2010/main" val="12302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5C6A3C0-9FDE-7F46-B197-2043A4E22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5F531B7-9A62-404D-BF68-AE2546121D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8" name="Espace réservé pour une image  2">
            <a:extLst>
              <a:ext uri="{FF2B5EF4-FFF2-40B4-BE49-F238E27FC236}">
                <a16:creationId xmlns:a16="http://schemas.microsoft.com/office/drawing/2014/main" id="{9DED5406-7EFF-9E4F-B57C-C964256AADF0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7941D"/>
              </a:buClr>
              <a:buSzTx/>
              <a:buFont typeface="Arial" panose="020B0604020202020204" pitchFamily="34" charset="0"/>
              <a:buNone/>
              <a:tabLst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A05A3D14-3D64-8248-8DFD-7F7DD280669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caption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9C4E9BE6-7F18-2F48-A9DC-043DAC528CB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E06A69D0-6AC4-444A-8FE7-3E1B9CEDB234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Hexagone 21">
            <a:extLst>
              <a:ext uri="{FF2B5EF4-FFF2-40B4-BE49-F238E27FC236}">
                <a16:creationId xmlns:a16="http://schemas.microsoft.com/office/drawing/2014/main" id="{9986126B-B590-A143-A40E-7888F6703ED8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0E0EF3A-2B50-DD40-B0E5-F554383407E1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3AB7B49-C22F-DB47-902F-401E6C8EE4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83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32000" y="6527964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34000" y="6527964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99779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78DCD76-ECD2-7649-999D-BCA67F202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199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7C4E474-BE43-5846-B89E-C1EEB6D8663D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C2E8DF9-80F9-354E-B306-1DD355D670A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7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44808C-4158-D04F-A275-D35AE8A0E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21F69EB8-D830-BC4A-9974-386B4BB336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7DCBD0E1-285B-4C45-B136-F95C055A209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30484535-4AEC-1B4F-8F6E-A74ADA7342D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9537CC9-E1B7-6648-B988-3253179DA607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83561ED-DCB3-5249-8CA0-CF882D7E1D08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382DF250-7D9F-7F4D-9DA6-E2363BD9F2A5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5D07D275-17E5-C941-B133-C7511DDDC4F7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0749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03B4A15-80B1-D140-935F-95703F1EA1B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44370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E44B457D-10FE-124C-9E0C-72CE0B8F4C1A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Click to add an image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1275B2-9C51-3049-80C9-CA62D4DF25DE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116908"/>
            <a:ext cx="3932237" cy="375208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5DB6A3E-BB0C-924E-B77E-DAE2703DA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2467C3A-7632-5447-B900-29660604A58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B3E0F15E-D18B-9540-9628-9F8FE88F5A70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Hexagone 15">
            <a:extLst>
              <a:ext uri="{FF2B5EF4-FFF2-40B4-BE49-F238E27FC236}">
                <a16:creationId xmlns:a16="http://schemas.microsoft.com/office/drawing/2014/main" id="{35751A55-FE01-F74C-9112-614BB628AF7F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14B863E-1A30-E049-8558-3F8A2E0AAFA4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EC5258F-9F02-2F47-B61F-9883ED3A8957}"/>
              </a:ext>
            </a:extLst>
          </p:cNvPr>
          <p:cNvSpPr/>
          <p:nvPr userDrawn="1"/>
        </p:nvSpPr>
        <p:spPr>
          <a:xfrm flipV="1">
            <a:off x="-1" y="1916831"/>
            <a:ext cx="4772026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0A16C858-D0CB-A44B-9275-8ECDD346C06A}"/>
              </a:ext>
            </a:extLst>
          </p:cNvPr>
          <p:cNvSpPr/>
          <p:nvPr userDrawn="1"/>
        </p:nvSpPr>
        <p:spPr>
          <a:xfrm>
            <a:off x="4412025" y="1766612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Espace réservé du numéro de diapositive 5">
            <a:extLst>
              <a:ext uri="{FF2B5EF4-FFF2-40B4-BE49-F238E27FC236}">
                <a16:creationId xmlns:a16="http://schemas.microsoft.com/office/drawing/2014/main" id="{9E33C6FE-DD6F-C048-9E72-A791F9CEB266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1160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010328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5"/>
            <a:ext cx="10515600" cy="186720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941700" y="365125"/>
            <a:ext cx="824199" cy="82492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8DB35A26-6347-E345-B5D5-F5B311EFEC4B}"/>
              </a:ext>
            </a:extLst>
          </p:cNvPr>
          <p:cNvSpPr/>
          <p:nvPr userDrawn="1"/>
        </p:nvSpPr>
        <p:spPr>
          <a:xfrm flipV="1">
            <a:off x="0" y="-6247"/>
            <a:ext cx="3960000" cy="360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E629BBC-322D-A848-8EA6-5E56748B2E74}"/>
              </a:ext>
            </a:extLst>
          </p:cNvPr>
          <p:cNvSpPr/>
          <p:nvPr userDrawn="1"/>
        </p:nvSpPr>
        <p:spPr>
          <a:xfrm>
            <a:off x="3780000" y="-6247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B7CA1D7-6BFD-A742-89A4-B3225093BE80}"/>
              </a:ext>
            </a:extLst>
          </p:cNvPr>
          <p:cNvSpPr/>
          <p:nvPr userDrawn="1"/>
        </p:nvSpPr>
        <p:spPr>
          <a:xfrm flipV="1">
            <a:off x="8256818" y="3692832"/>
            <a:ext cx="3960000" cy="360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Hexagone 17">
            <a:extLst>
              <a:ext uri="{FF2B5EF4-FFF2-40B4-BE49-F238E27FC236}">
                <a16:creationId xmlns:a16="http://schemas.microsoft.com/office/drawing/2014/main" id="{70F070DF-2BC5-2E45-A2A6-905FEC2A7983}"/>
              </a:ext>
            </a:extLst>
          </p:cNvPr>
          <p:cNvSpPr/>
          <p:nvPr userDrawn="1"/>
        </p:nvSpPr>
        <p:spPr>
          <a:xfrm>
            <a:off x="8058818" y="3692832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9" name="Espace réservé pour une image  18">
            <a:extLst>
              <a:ext uri="{FF2B5EF4-FFF2-40B4-BE49-F238E27FC236}">
                <a16:creationId xmlns:a16="http://schemas.microsoft.com/office/drawing/2014/main" id="{4CB578DD-CAFB-B74A-BF3A-4CA04C798E2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052832"/>
            <a:ext cx="12192000" cy="2805168"/>
          </a:xfrm>
          <a:custGeom>
            <a:avLst/>
            <a:gdLst>
              <a:gd name="connsiteX0" fmla="*/ 0 w 12192000"/>
              <a:gd name="connsiteY0" fmla="*/ 0 h 2805168"/>
              <a:gd name="connsiteX1" fmla="*/ 12192000 w 12192000"/>
              <a:gd name="connsiteY1" fmla="*/ 0 h 2805168"/>
              <a:gd name="connsiteX2" fmla="*/ 12192000 w 12192000"/>
              <a:gd name="connsiteY2" fmla="*/ 2805168 h 2805168"/>
              <a:gd name="connsiteX3" fmla="*/ 0 w 12192000"/>
              <a:gd name="connsiteY3" fmla="*/ 2805168 h 2805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805168">
                <a:moveTo>
                  <a:pt x="0" y="0"/>
                </a:moveTo>
                <a:lnTo>
                  <a:pt x="12192000" y="0"/>
                </a:lnTo>
                <a:lnTo>
                  <a:pt x="12192000" y="2805168"/>
                </a:lnTo>
                <a:lnTo>
                  <a:pt x="0" y="28051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GB" dirty="0"/>
              <a:t>Click to add an image</a:t>
            </a:r>
          </a:p>
        </p:txBody>
      </p:sp>
    </p:spTree>
    <p:extLst>
      <p:ext uri="{BB962C8B-B14F-4D97-AF65-F5344CB8AC3E}">
        <p14:creationId xmlns:p14="http://schemas.microsoft.com/office/powerpoint/2010/main" val="3103720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rme libre 16">
            <a:extLst>
              <a:ext uri="{FF2B5EF4-FFF2-40B4-BE49-F238E27FC236}">
                <a16:creationId xmlns:a16="http://schemas.microsoft.com/office/drawing/2014/main" id="{01D007CE-2B22-A84F-9430-06A51C2B2531}"/>
              </a:ext>
            </a:extLst>
          </p:cNvPr>
          <p:cNvSpPr>
            <a:spLocks noChangeAspect="1"/>
          </p:cNvSpPr>
          <p:nvPr userDrawn="1"/>
        </p:nvSpPr>
        <p:spPr>
          <a:xfrm>
            <a:off x="7824192" y="3720679"/>
            <a:ext cx="4367808" cy="3137321"/>
          </a:xfrm>
          <a:custGeom>
            <a:avLst/>
            <a:gdLst>
              <a:gd name="connsiteX0" fmla="*/ 1063538 w 3863752"/>
              <a:gd name="connsiteY0" fmla="*/ 0 h 3137321"/>
              <a:gd name="connsiteX1" fmla="*/ 3820023 w 3863752"/>
              <a:gd name="connsiteY1" fmla="*/ 0 h 3137321"/>
              <a:gd name="connsiteX2" fmla="*/ 3863752 w 3863752"/>
              <a:gd name="connsiteY2" fmla="*/ 87458 h 3137321"/>
              <a:gd name="connsiteX3" fmla="*/ 3863752 w 3863752"/>
              <a:gd name="connsiteY3" fmla="*/ 3137321 h 3137321"/>
              <a:gd name="connsiteX4" fmla="*/ 505123 w 3863752"/>
              <a:gd name="connsiteY4" fmla="*/ 3137321 h 3137321"/>
              <a:gd name="connsiteX5" fmla="*/ 0 w 3863752"/>
              <a:gd name="connsiteY5" fmla="*/ 2127075 h 31373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863752" h="3137321">
                <a:moveTo>
                  <a:pt x="1063538" y="0"/>
                </a:moveTo>
                <a:lnTo>
                  <a:pt x="3820023" y="0"/>
                </a:lnTo>
                <a:lnTo>
                  <a:pt x="3863752" y="87458"/>
                </a:lnTo>
                <a:lnTo>
                  <a:pt x="3863752" y="3137321"/>
                </a:lnTo>
                <a:lnTo>
                  <a:pt x="505123" y="3137321"/>
                </a:lnTo>
                <a:lnTo>
                  <a:pt x="0" y="2127075"/>
                </a:lnTo>
                <a:close/>
              </a:path>
            </a:pathLst>
          </a:custGeom>
          <a:gradFill>
            <a:gsLst>
              <a:gs pos="0">
                <a:srgbClr val="0E75BD">
                  <a:alpha val="78000"/>
                </a:srgbClr>
              </a:gs>
              <a:gs pos="100000">
                <a:srgbClr val="0E75B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dirty="0"/>
          </a:p>
        </p:txBody>
      </p:sp>
      <p:sp>
        <p:nvSpPr>
          <p:cNvPr id="12" name="Forme libre 11">
            <a:extLst>
              <a:ext uri="{FF2B5EF4-FFF2-40B4-BE49-F238E27FC236}">
                <a16:creationId xmlns:a16="http://schemas.microsoft.com/office/drawing/2014/main" id="{492EB5F0-2B56-F54C-B5B5-C7062C4C0D84}"/>
              </a:ext>
            </a:extLst>
          </p:cNvPr>
          <p:cNvSpPr>
            <a:spLocks noChangeAspect="1"/>
          </p:cNvSpPr>
          <p:nvPr userDrawn="1"/>
        </p:nvSpPr>
        <p:spPr>
          <a:xfrm>
            <a:off x="0" y="0"/>
            <a:ext cx="6492044" cy="5847754"/>
          </a:xfrm>
          <a:custGeom>
            <a:avLst/>
            <a:gdLst>
              <a:gd name="connsiteX0" fmla="*/ 0 w 6492044"/>
              <a:gd name="connsiteY0" fmla="*/ 0 h 5847754"/>
              <a:gd name="connsiteX1" fmla="*/ 6109961 w 6492044"/>
              <a:gd name="connsiteY1" fmla="*/ 0 h 5847754"/>
              <a:gd name="connsiteX2" fmla="*/ 6168081 w 6492044"/>
              <a:gd name="connsiteY2" fmla="*/ 120649 h 5847754"/>
              <a:gd name="connsiteX3" fmla="*/ 6492044 w 6492044"/>
              <a:gd name="connsiteY3" fmla="*/ 1725296 h 5847754"/>
              <a:gd name="connsiteX4" fmla="*/ 2369586 w 6492044"/>
              <a:gd name="connsiteY4" fmla="*/ 5847754 h 5847754"/>
              <a:gd name="connsiteX5" fmla="*/ 64681 w 6492044"/>
              <a:gd name="connsiteY5" fmla="*/ 5143703 h 5847754"/>
              <a:gd name="connsiteX6" fmla="*/ 0 w 6492044"/>
              <a:gd name="connsiteY6" fmla="*/ 5097708 h 5847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92044" h="5847754">
                <a:moveTo>
                  <a:pt x="0" y="0"/>
                </a:moveTo>
                <a:lnTo>
                  <a:pt x="6109961" y="0"/>
                </a:lnTo>
                <a:lnTo>
                  <a:pt x="6168081" y="120649"/>
                </a:lnTo>
                <a:cubicBezTo>
                  <a:pt x="6376689" y="613853"/>
                  <a:pt x="6492044" y="1156103"/>
                  <a:pt x="6492044" y="1725296"/>
                </a:cubicBezTo>
                <a:cubicBezTo>
                  <a:pt x="6492044" y="4002067"/>
                  <a:pt x="4646357" y="5847754"/>
                  <a:pt x="2369586" y="5847754"/>
                </a:cubicBezTo>
                <a:cubicBezTo>
                  <a:pt x="1515797" y="5847754"/>
                  <a:pt x="722629" y="5588205"/>
                  <a:pt x="64681" y="5143703"/>
                </a:cubicBezTo>
                <a:lnTo>
                  <a:pt x="0" y="5097708"/>
                </a:lnTo>
                <a:close/>
              </a:path>
            </a:pathLst>
          </a:custGeom>
          <a:gradFill>
            <a:gsLst>
              <a:gs pos="0">
                <a:srgbClr val="F7941D">
                  <a:alpha val="78000"/>
                </a:srgbClr>
              </a:gs>
              <a:gs pos="100000">
                <a:srgbClr val="F7941D"/>
              </a:gs>
            </a:gsLst>
            <a:lin ang="5400000" scaled="1"/>
          </a:gradFill>
          <a:ln w="2540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1AB409FB-FE16-654F-A48C-AA8F0FA2EC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49711" y="980728"/>
            <a:ext cx="4788024" cy="2306637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368" y="478496"/>
            <a:ext cx="2539213" cy="2520280"/>
          </a:xfrm>
          <a:prstGeom prst="rect">
            <a:avLst/>
          </a:prstGeom>
        </p:spPr>
      </p:pic>
      <p:sp>
        <p:nvSpPr>
          <p:cNvPr id="20" name="Espace réservé du texte 19">
            <a:extLst>
              <a:ext uri="{FF2B5EF4-FFF2-40B4-BE49-F238E27FC236}">
                <a16:creationId xmlns:a16="http://schemas.microsoft.com/office/drawing/2014/main" id="{6B2711DB-729B-FB43-A929-343DC56F6A8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760296" y="4797152"/>
            <a:ext cx="3024435" cy="1296987"/>
          </a:xfr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000">
                <a:solidFill>
                  <a:schemeClr val="bg1"/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Speaker / Project / Organisation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1F1259DD-5387-514D-A9E9-7FC54BA740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5150" y="36537"/>
            <a:ext cx="1581114" cy="1304232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A27DDABB-80D6-7A44-AF74-17ECBC3B4CE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9313" y="3692946"/>
            <a:ext cx="4787900" cy="943844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Venue / Date / Event / Subtitle</a:t>
            </a:r>
          </a:p>
        </p:txBody>
      </p:sp>
      <p:sp>
        <p:nvSpPr>
          <p:cNvPr id="15" name="Espace réservé du texte 6">
            <a:extLst>
              <a:ext uri="{FF2B5EF4-FFF2-40B4-BE49-F238E27FC236}">
                <a16:creationId xmlns:a16="http://schemas.microsoft.com/office/drawing/2014/main" id="{E619D990-229C-B64F-BD54-4DC1BFEACAA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49313" y="4636790"/>
            <a:ext cx="4310583" cy="943844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GB" dirty="0" err="1"/>
              <a:t>Indico</a:t>
            </a:r>
            <a:r>
              <a:rPr lang="en-GB" dirty="0"/>
              <a:t> link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8338CFE-476A-7D45-8A7D-5D43BD208691}"/>
              </a:ext>
            </a:extLst>
          </p:cNvPr>
          <p:cNvCxnSpPr>
            <a:cxnSpLocks/>
          </p:cNvCxnSpPr>
          <p:nvPr userDrawn="1"/>
        </p:nvCxnSpPr>
        <p:spPr>
          <a:xfrm>
            <a:off x="849313" y="3506553"/>
            <a:ext cx="239395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Image 17">
            <a:extLst>
              <a:ext uri="{FF2B5EF4-FFF2-40B4-BE49-F238E27FC236}">
                <a16:creationId xmlns:a16="http://schemas.microsoft.com/office/drawing/2014/main" id="{F130E4E1-05B6-7C43-9016-FE71D26854A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54100" y="5962696"/>
            <a:ext cx="3384376" cy="70743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4D51DE2-F2D5-664F-8E6E-066D88DE59CE}"/>
              </a:ext>
            </a:extLst>
          </p:cNvPr>
          <p:cNvSpPr/>
          <p:nvPr userDrawn="1"/>
        </p:nvSpPr>
        <p:spPr>
          <a:xfrm>
            <a:off x="3738477" y="6012876"/>
            <a:ext cx="4085716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</a:t>
            </a:r>
            <a:b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rgbClr val="034DA3"/>
                </a:solidFill>
                <a:effectLst/>
                <a:latin typeface="+mn-lt"/>
                <a:ea typeface="+mn-ea"/>
                <a:cs typeface="+mn-cs"/>
              </a:rPr>
              <a:t>GA No 101082402, through the Space Work Programme of the European Commission.</a:t>
            </a:r>
            <a:endParaRPr lang="en-GB" sz="1050" kern="1200" noProof="0" dirty="0">
              <a:solidFill>
                <a:srgbClr val="034DA3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451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742813B-0633-0544-A04E-04F47F8BE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75" y="0"/>
            <a:ext cx="12200375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E76CD0F-9E61-0D46-B43E-A3E4C3549F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0AB077F-05B7-2842-8A78-2A104384392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55FCB23-5E1E-3345-8477-F7B3D622EF28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399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48A0174-1F9B-874B-AF5C-27428B8656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76398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9519BC1-B890-F948-8745-624D9370C6C4}"/>
              </a:ext>
            </a:extLst>
          </p:cNvPr>
          <p:cNvSpPr/>
          <p:nvPr userDrawn="1"/>
        </p:nvSpPr>
        <p:spPr>
          <a:xfrm>
            <a:off x="-8375" y="0"/>
            <a:ext cx="12200375" cy="6858000"/>
          </a:xfrm>
          <a:prstGeom prst="rect">
            <a:avLst/>
          </a:prstGeom>
          <a:solidFill>
            <a:srgbClr val="5775BD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E108AC5-6EA4-DB4E-BE6A-BBD653021FF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79376" y="5887073"/>
            <a:ext cx="3184385" cy="66562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B89F6130-7268-3844-BCB4-7E12C1CADD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92343" y="3907355"/>
            <a:ext cx="2539213" cy="252028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D83CE2A-3292-B945-8C28-FFBEAD482E3E}"/>
              </a:ext>
            </a:extLst>
          </p:cNvPr>
          <p:cNvSpPr/>
          <p:nvPr userDrawn="1"/>
        </p:nvSpPr>
        <p:spPr>
          <a:xfrm>
            <a:off x="3727752" y="6012137"/>
            <a:ext cx="540060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HEARTS is a project funded by the European Union under GA No 101082402,</a:t>
            </a:r>
            <a:b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GB" sz="1050" b="0" i="0" u="none" strike="noStrike" kern="1200" noProof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through the Space Work Programme of the European Commission.</a:t>
            </a:r>
            <a:endParaRPr lang="en-GB" sz="1050" kern="1200" noProof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474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B062927-EBB8-9342-8ACD-DE1600924D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D06184-DC5C-2E4D-B51E-3ADE2DA3331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825624"/>
            <a:ext cx="10515600" cy="413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334F87-B54F-9941-ABCE-01521597E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099A3F7-58CC-1E45-9A23-B321DDAD2B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C90FB6C-95A5-3F42-AF86-E9F3125C606D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BD9E78A3-E859-894C-8540-E261B4E15A6A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8E0622-A5E2-4241-B797-4C833072911E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2C94C54-95CA-E244-BC0D-414AB94DC925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6126AA9A-9AD8-D141-880E-5ECE587E574D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DBBCBC9F-7624-5841-A50D-9CC311383F32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4127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22CB20-C598-CE45-9868-1A48793B40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noProof="0" dirty="0"/>
              <a:t>Click to add title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038E55-28F0-6548-A556-F01B49E54C4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/>
              <a:t>Click to add subtitle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F02B86-9AAF-7E42-9E19-06ECB9D3D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HEARTS 1st Annual Meeting - 6 February 2024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29C5DE7-A457-3545-902D-203D927EBC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FA834D-2963-D249-8EA0-9B5CA30429EE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9" name="Hexagone 8">
            <a:extLst>
              <a:ext uri="{FF2B5EF4-FFF2-40B4-BE49-F238E27FC236}">
                <a16:creationId xmlns:a16="http://schemas.microsoft.com/office/drawing/2014/main" id="{E2A5B908-C5B4-C544-8936-2EF282A37435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noProof="0"/>
              <a:t>2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B6FDA8-F2BF-4248-AD56-034AE313762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0D6B8024-142E-4E48-A869-BF9F96259EFD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noProof="0" smtClean="0"/>
              <a:pPr/>
              <a:t>‹Nr.›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005105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602CCA9-1CF7-AB48-9817-3DADAA624B7D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87969B7-BC84-8045-8459-C347B89A3E0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5236D0B-A282-C644-A8D5-B0A9165B0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4" name="Titre 1">
            <a:extLst>
              <a:ext uri="{FF2B5EF4-FFF2-40B4-BE49-F238E27FC236}">
                <a16:creationId xmlns:a16="http://schemas.microsoft.com/office/drawing/2014/main" id="{66806317-4ED9-8A43-B176-5AE7DA80449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0B3DDF74-E696-A34B-A997-D2E5C5F932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4B03E02-F8D4-EB4E-A84D-8F5EB96E1E7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Hexagone 24">
            <a:extLst>
              <a:ext uri="{FF2B5EF4-FFF2-40B4-BE49-F238E27FC236}">
                <a16:creationId xmlns:a16="http://schemas.microsoft.com/office/drawing/2014/main" id="{D26AE7CD-8221-574F-ABA0-0ED028AF47AB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EA41DD-0246-6D47-B3BB-47E1F7727EA3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386BA4C3-B863-5348-A59D-2DA66A1E4C9F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41C4A8BB-6965-F74D-B4AA-216E766EDE6E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Espace réservé du numéro de diapositive 5">
            <a:extLst>
              <a:ext uri="{FF2B5EF4-FFF2-40B4-BE49-F238E27FC236}">
                <a16:creationId xmlns:a16="http://schemas.microsoft.com/office/drawing/2014/main" id="{9CC7ADD4-883C-7641-8FA9-08C61F7B9D9A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151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42A49D7-1071-5E45-A272-DC6DD3C3829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B46417C-2541-2247-9B91-F1135523AFA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CB5482-E6DB-2648-B4AE-7B2FABD9B1DD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A2834F91-CCAA-9641-995F-381125BF718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AF8799E-820D-644B-9D98-2A6D4F125D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6" name="Titre 1">
            <a:extLst>
              <a:ext uri="{FF2B5EF4-FFF2-40B4-BE49-F238E27FC236}">
                <a16:creationId xmlns:a16="http://schemas.microsoft.com/office/drawing/2014/main" id="{173FEF29-A34E-A643-B016-C3E72D6411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BB3D50DF-8B2C-AF40-9184-C62CC4364F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C9CD9984-33C8-D540-B7E4-B6B4ABF11A45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Hexagone 20">
            <a:extLst>
              <a:ext uri="{FF2B5EF4-FFF2-40B4-BE49-F238E27FC236}">
                <a16:creationId xmlns:a16="http://schemas.microsoft.com/office/drawing/2014/main" id="{12396845-02AD-A74E-ACAE-694E52E75406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84B93F6-846E-3D4B-A2A7-E22AD7D915EF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FB757D5-2CFE-9947-A337-94496B57AA44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1064B1-A3FC-A247-AD34-E6AF30DA8F02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Espace réservé du numéro de diapositive 5">
            <a:extLst>
              <a:ext uri="{FF2B5EF4-FFF2-40B4-BE49-F238E27FC236}">
                <a16:creationId xmlns:a16="http://schemas.microsoft.com/office/drawing/2014/main" id="{589D2803-BBA8-5E40-AA13-1C3EBFFF592F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404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9C7E84B-26ED-494F-8F47-E5CA64938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99E977A5-37DE-5C44-870C-795481A448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65125"/>
            <a:ext cx="10515600" cy="848413"/>
          </a:xfrm>
        </p:spPr>
        <p:txBody>
          <a:bodyPr>
            <a:normAutofit/>
          </a:bodyPr>
          <a:lstStyle>
            <a:lvl1pPr>
              <a:defRPr sz="3200" b="1"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E40901F-F564-0A4D-91DB-F9F7EBE0DA7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6122" y="5848376"/>
            <a:ext cx="824199" cy="824929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75D5CA1-F1A6-7C42-9217-11C9501FCA07}"/>
              </a:ext>
            </a:extLst>
          </p:cNvPr>
          <p:cNvSpPr/>
          <p:nvPr userDrawn="1"/>
        </p:nvSpPr>
        <p:spPr>
          <a:xfrm flipV="1">
            <a:off x="1538978" y="6224841"/>
            <a:ext cx="9810255" cy="72000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Hexagone 16">
            <a:extLst>
              <a:ext uri="{FF2B5EF4-FFF2-40B4-BE49-F238E27FC236}">
                <a16:creationId xmlns:a16="http://schemas.microsoft.com/office/drawing/2014/main" id="{0E7E9362-5099-EC4D-813B-3A5A0DDB09A4}"/>
              </a:ext>
            </a:extLst>
          </p:cNvPr>
          <p:cNvSpPr/>
          <p:nvPr userDrawn="1"/>
        </p:nvSpPr>
        <p:spPr>
          <a:xfrm>
            <a:off x="10953233" y="6080840"/>
            <a:ext cx="396000" cy="360000"/>
          </a:xfrm>
          <a:prstGeom prst="hexagon">
            <a:avLst/>
          </a:prstGeom>
          <a:solidFill>
            <a:schemeClr val="bg1"/>
          </a:solidFill>
          <a:ln w="381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2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9892A39-2302-CF41-8A46-E406B1C646BC}"/>
              </a:ext>
            </a:extLst>
          </p:cNvPr>
          <p:cNvSpPr/>
          <p:nvPr userDrawn="1"/>
        </p:nvSpPr>
        <p:spPr>
          <a:xfrm flipV="1">
            <a:off x="-1" y="6224841"/>
            <a:ext cx="602381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C98A7A1-7AB9-694A-8464-EAF3C3B87060}"/>
              </a:ext>
            </a:extLst>
          </p:cNvPr>
          <p:cNvSpPr/>
          <p:nvPr userDrawn="1"/>
        </p:nvSpPr>
        <p:spPr>
          <a:xfrm flipV="1">
            <a:off x="0" y="1213538"/>
            <a:ext cx="11349234" cy="72000"/>
          </a:xfrm>
          <a:prstGeom prst="rect">
            <a:avLst/>
          </a:prstGeom>
          <a:solidFill>
            <a:srgbClr val="0E75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D1615434-2714-7348-9099-F024AABFB0D6}"/>
              </a:ext>
            </a:extLst>
          </p:cNvPr>
          <p:cNvSpPr/>
          <p:nvPr userDrawn="1"/>
        </p:nvSpPr>
        <p:spPr>
          <a:xfrm>
            <a:off x="10989233" y="1063293"/>
            <a:ext cx="360000" cy="360000"/>
          </a:xfrm>
          <a:prstGeom prst="ellipse">
            <a:avLst/>
          </a:prstGeom>
          <a:solidFill>
            <a:schemeClr val="bg1"/>
          </a:solidFill>
          <a:ln w="38100">
            <a:solidFill>
              <a:srgbClr val="0E75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Espace réservé du numéro de diapositive 5">
            <a:extLst>
              <a:ext uri="{FF2B5EF4-FFF2-40B4-BE49-F238E27FC236}">
                <a16:creationId xmlns:a16="http://schemas.microsoft.com/office/drawing/2014/main" id="{B7775E62-9EA3-844B-A78A-818B138A8CE3}"/>
              </a:ext>
            </a:extLst>
          </p:cNvPr>
          <p:cNvSpPr txBox="1">
            <a:spLocks/>
          </p:cNvSpPr>
          <p:nvPr userDrawn="1"/>
        </p:nvSpPr>
        <p:spPr>
          <a:xfrm>
            <a:off x="10488488" y="6093333"/>
            <a:ext cx="7920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Helvetica" pitchFamily="2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9107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B848ECD-30AF-5E4D-B2A6-792736075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57939D-5E4C-674E-9731-8AA6AFFE64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fr-FR" dirty="0"/>
              <a:t>Edit Master </a:t>
            </a:r>
            <a:r>
              <a:rPr lang="fr-FR" dirty="0" err="1"/>
              <a:t>text</a:t>
            </a:r>
            <a:r>
              <a:rPr lang="fr-FR" dirty="0"/>
              <a:t> styles</a:t>
            </a:r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C886410-B38B-7B47-8E0B-F1BF7FC381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863C9F3-FA10-CA41-9659-40615FE690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HEARTS 1st Annual Meeting - 6 February 2024</a:t>
            </a:r>
            <a:endParaRPr lang="en-GB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3D008B9-13AB-0345-82A3-C902FB836D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AAF07A-584E-194C-AE72-5F786909BC9D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342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46" r:id="rId2"/>
    <p:sldLayoutId id="2147483747" r:id="rId3"/>
    <p:sldLayoutId id="2147483748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9" r:id="rId11"/>
    <p:sldLayoutId id="2147483744" r:id="rId12"/>
    <p:sldLayoutId id="2147483745" r:id="rId13"/>
    <p:sldLayoutId id="2147483735" r:id="rId14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E75BD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457200" indent="-457200" algn="l" defTabSz="914400" rtl="0" eaLnBrk="1" latinLnBrk="0" hangingPunct="1">
        <a:lnSpc>
          <a:spcPct val="90000"/>
        </a:lnSpc>
        <a:spcBef>
          <a:spcPts val="1000"/>
        </a:spcBef>
        <a:buClr>
          <a:srgbClr val="F7941D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14550" indent="-285750" algn="l" defTabSz="914400" rtl="0" eaLnBrk="1" latinLnBrk="0" hangingPunct="1">
        <a:lnSpc>
          <a:spcPct val="90000"/>
        </a:lnSpc>
        <a:spcBef>
          <a:spcPts val="500"/>
        </a:spcBef>
        <a:buClr>
          <a:srgbClr val="F7941D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deliverables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hearts-project.eu/project/milestones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061A0DE-7047-A34E-9F5D-85C44A0B3C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HEARTS 1st Annual Meeting: WP8</a:t>
            </a:r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6FA1B841-0BAA-3E48-A791-2818A38A23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6 February 2024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665CB3F5-A23C-BF41-B3A3-DD08492D5F5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https://indico.cern.ch/event/1314502/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76B7037-325E-C246-9099-B27B81C96E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GSI</a:t>
            </a:r>
          </a:p>
        </p:txBody>
      </p:sp>
    </p:spTree>
    <p:extLst>
      <p:ext uri="{BB962C8B-B14F-4D97-AF65-F5344CB8AC3E}">
        <p14:creationId xmlns:p14="http://schemas.microsoft.com/office/powerpoint/2010/main" val="30928861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Upcoming Deliverables &amp; Milestones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EDF0C49-1F3E-C70F-47F8-4C2D237428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3156131"/>
              </p:ext>
            </p:extLst>
          </p:nvPr>
        </p:nvGraphicFramePr>
        <p:xfrm>
          <a:off x="335360" y="1572412"/>
          <a:ext cx="1116124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573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3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Deliv</a:t>
                      </a:r>
                      <a:r>
                        <a:rPr lang="fr-CH" sz="1600" dirty="0"/>
                        <a:t>. No.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Deliverable</a:t>
                      </a:r>
                      <a:r>
                        <a:rPr lang="fr-CH" sz="1600" dirty="0"/>
                        <a:t> </a:t>
                      </a:r>
                      <a:r>
                        <a:rPr lang="fr-CH" sz="1600" dirty="0" err="1"/>
                        <a:t>name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Due date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Status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D8.1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Established framework for user access to the GCR simulator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Pending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D8.2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dirty="0"/>
                        <a:t>Installation of the GCR simulator in APPA cave or CBM vault</a:t>
                      </a:r>
                      <a:endParaRPr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D8.3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First measurements with GCR simulator with and without shielding in APPA Cave or CBM vault at 10 GeV/n cutoff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/>
                        <a:t>Pending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9590072"/>
                  </a:ext>
                </a:extLst>
              </a:tr>
            </a:tbl>
          </a:graphicData>
        </a:graphic>
      </p:graphicFrame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1C8C9488-3154-6D1E-ECBB-A32F187495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054171"/>
              </p:ext>
            </p:extLst>
          </p:nvPr>
        </p:nvGraphicFramePr>
        <p:xfrm>
          <a:off x="335360" y="4077072"/>
          <a:ext cx="11161240" cy="11125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0572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5467581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2276953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936134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Milest</a:t>
                      </a:r>
                      <a:r>
                        <a:rPr lang="fr-CH" sz="1600" dirty="0"/>
                        <a:t>. No.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Milestone </a:t>
                      </a:r>
                      <a:r>
                        <a:rPr lang="fr-CH" sz="1600" dirty="0" err="1"/>
                        <a:t>name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Due date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Status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M22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/>
                        <a:t>Routine access for external users at FAIR GCR simulator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/>
                        <a:t>2026-12-31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sz="1600" dirty="0" err="1"/>
                        <a:t>Pending</a:t>
                      </a:r>
                      <a:endParaRPr lang="en-GB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/>
                        <a:t>M23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First test at FAIR GCR simulator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2026-12-31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Pending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9586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05515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0BD0F-D944-B211-B640-2FD79430A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 for the (near) future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34089-B780-484E-AF4B-64169B892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Task 8.1: </a:t>
            </a:r>
            <a:r>
              <a:rPr lang="en-GB" dirty="0"/>
              <a:t>Framework for user access</a:t>
            </a:r>
          </a:p>
          <a:p>
            <a:pPr lvl="1"/>
            <a:r>
              <a:rPr lang="en-GB" dirty="0"/>
              <a:t>Continue writing the User Guide including any new instrumentation developed during the HEARTS project (e.g. Task 4.4 Target Station)</a:t>
            </a:r>
          </a:p>
          <a:p>
            <a:r>
              <a:rPr lang="en-GB" b="1" dirty="0"/>
              <a:t>Task 8.2: </a:t>
            </a:r>
            <a:r>
              <a:rPr lang="en-US" dirty="0"/>
              <a:t>GCR simulator installation in the CBM vault </a:t>
            </a:r>
            <a:endParaRPr lang="en-GB" dirty="0"/>
          </a:p>
          <a:p>
            <a:pPr lvl="1"/>
            <a:r>
              <a:rPr lang="en-GB" dirty="0"/>
              <a:t>Continue development of the new GCR Simulator design for the CBM vault</a:t>
            </a:r>
          </a:p>
          <a:p>
            <a:pPr lvl="1"/>
            <a:r>
              <a:rPr lang="en-GB" dirty="0"/>
              <a:t>Perform simulations verifying new designs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DD6143-D49A-BC47-F5BA-11FAD28DD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5536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053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Tasks &amp;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6792"/>
            <a:ext cx="10515600" cy="4536504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sz="2400" b="1" dirty="0"/>
              <a:t>Task 8.1:</a:t>
            </a:r>
            <a:r>
              <a:rPr lang="en-US" sz="2400" dirty="0"/>
              <a:t> Framework for user access</a:t>
            </a:r>
          </a:p>
          <a:p>
            <a:pPr lvl="1" algn="just"/>
            <a:r>
              <a:rPr lang="en-US" sz="2000" dirty="0"/>
              <a:t>Development of the framework and procedure to make the facility available to external users for VHE irradiation testing</a:t>
            </a:r>
          </a:p>
          <a:p>
            <a:pPr lvl="1" algn="just"/>
            <a:r>
              <a:rPr lang="en-US" sz="2000" dirty="0"/>
              <a:t>The framework will be developed through the experience of accommodating external users for testing at GSI/SIS18 and Cave A</a:t>
            </a:r>
          </a:p>
          <a:p>
            <a:pPr algn="just"/>
            <a:r>
              <a:rPr lang="en-US" sz="2400" b="1" dirty="0"/>
              <a:t>Task 8.2: </a:t>
            </a:r>
            <a:r>
              <a:rPr lang="en-US" sz="2400" dirty="0"/>
              <a:t>GCR simulator installation in APPA cave or CBM vault</a:t>
            </a:r>
          </a:p>
          <a:p>
            <a:pPr lvl="1" algn="just"/>
            <a:r>
              <a:rPr lang="en-US" sz="2000" dirty="0"/>
              <a:t>Installing the GCR simulator in the CBM vault</a:t>
            </a:r>
          </a:p>
          <a:p>
            <a:pPr lvl="1" algn="just"/>
            <a:r>
              <a:rPr lang="en-US" sz="2000" dirty="0"/>
              <a:t>Transferring the dosimetry system from Cave A and making it adequate for shielding, radiobiology and microelectronics testing</a:t>
            </a:r>
          </a:p>
          <a:p>
            <a:pPr lvl="1" algn="just"/>
            <a:r>
              <a:rPr lang="en-US" sz="2000" dirty="0"/>
              <a:t>Will start already before the opening of the SIS100, so that the GCR/SPE simulator will be ready on FAIR-day-1</a:t>
            </a:r>
          </a:p>
          <a:p>
            <a:pPr algn="just"/>
            <a:r>
              <a:rPr lang="en-US" sz="2400" b="1" dirty="0"/>
              <a:t>Task 8.3: </a:t>
            </a:r>
            <a:r>
              <a:rPr lang="en-US" sz="2400" dirty="0"/>
              <a:t>Test of the GCR simulator</a:t>
            </a:r>
          </a:p>
          <a:p>
            <a:pPr lvl="1" algn="just"/>
            <a:r>
              <a:rPr lang="en-US" sz="2000" dirty="0"/>
              <a:t>On FAIR-day-1, one of the first experiments will be the testing of the GCR simulator using Fe-ions at 10 GeV/n in the CBM vault</a:t>
            </a:r>
          </a:p>
          <a:p>
            <a:pPr lvl="1" algn="just"/>
            <a:r>
              <a:rPr lang="en-US" sz="2000" dirty="0"/>
              <a:t>Extend to a higher cutoff, around 3 GeV/n in a first test, before reaching the final goal of 10 GeV/n</a:t>
            </a:r>
          </a:p>
          <a:p>
            <a:pPr lvl="1" algn="just"/>
            <a:r>
              <a:rPr lang="en-US" sz="2000" dirty="0"/>
              <a:t>Focus on dosimetry and on a first biological measurement to be compared to the result in Task 6.4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9069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8.1: Framework for user access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5905872" cy="4136199"/>
          </a:xfrm>
        </p:spPr>
        <p:txBody>
          <a:bodyPr>
            <a:normAutofit/>
          </a:bodyPr>
          <a:lstStyle/>
          <a:p>
            <a:pPr algn="just"/>
            <a:r>
              <a:rPr lang="en-GB" sz="2400" dirty="0"/>
              <a:t>Started the process to make accessing and understanding the facility easier for users</a:t>
            </a:r>
          </a:p>
          <a:p>
            <a:pPr algn="just"/>
            <a:r>
              <a:rPr lang="en-GB" sz="2400" dirty="0"/>
              <a:t>User Guide webpage</a:t>
            </a:r>
          </a:p>
          <a:p>
            <a:pPr lvl="1" algn="just"/>
            <a:r>
              <a:rPr lang="en-GB" sz="2000" dirty="0"/>
              <a:t>Inspired by the NSRL User Guide</a:t>
            </a:r>
          </a:p>
          <a:p>
            <a:pPr lvl="1" algn="just"/>
            <a:r>
              <a:rPr lang="en-GB" sz="2000" dirty="0"/>
              <a:t>Idea: Make an easy to understand guide for the users, both for GSI and CERN</a:t>
            </a:r>
          </a:p>
          <a:p>
            <a:pPr lvl="2" algn="just"/>
            <a:r>
              <a:rPr lang="en-GB" sz="1600" dirty="0"/>
              <a:t>Highlight similarities and differences between the facilities</a:t>
            </a:r>
          </a:p>
          <a:p>
            <a:pPr lvl="1" algn="just"/>
            <a:r>
              <a:rPr lang="en-GB" sz="2000" dirty="0"/>
              <a:t>Draft available, shared with the CERN team</a:t>
            </a:r>
          </a:p>
          <a:p>
            <a:pPr algn="just"/>
            <a:endParaRPr lang="en-GB" sz="2400" dirty="0"/>
          </a:p>
          <a:p>
            <a:pPr algn="just"/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>
          <a:xfrm>
            <a:off x="8795922" y="5823323"/>
            <a:ext cx="2556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https://www.bnl.gov/nsrl/userguide/</a:t>
            </a: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2104" y="1577998"/>
            <a:ext cx="4309821" cy="425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61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(1/3)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PhD student (Luca </a:t>
            </a:r>
            <a:r>
              <a:rPr lang="en-GB" sz="2400" dirty="0" err="1"/>
              <a:t>Lunati</a:t>
            </a:r>
            <a:r>
              <a:rPr lang="en-GB" sz="2400" dirty="0"/>
              <a:t>) working on the design of the high energy GCR simulator</a:t>
            </a:r>
          </a:p>
          <a:p>
            <a:pPr algn="just"/>
            <a:r>
              <a:rPr lang="en-GB" sz="2400" dirty="0"/>
              <a:t>Still a hybrid design for CBM, but differs from Cave A (or APPA) design</a:t>
            </a:r>
          </a:p>
          <a:p>
            <a:pPr lvl="1" algn="just"/>
            <a:r>
              <a:rPr lang="en-GB" sz="2000" dirty="0"/>
              <a:t>No beam scanning available in the CBM vault</a:t>
            </a:r>
          </a:p>
          <a:p>
            <a:pPr lvl="1" algn="just"/>
            <a:r>
              <a:rPr lang="en-GB" sz="2000" dirty="0"/>
              <a:t>Complex, rotating modulator</a:t>
            </a:r>
          </a:p>
          <a:p>
            <a:pPr lvl="1" algn="just"/>
            <a:r>
              <a:rPr lang="en-GB" sz="2000" dirty="0"/>
              <a:t>Scanning with the target, e.g. with a robotic arm</a:t>
            </a:r>
          </a:p>
          <a:p>
            <a:pPr lvl="1" algn="just"/>
            <a:r>
              <a:rPr lang="en-GB" sz="2000" dirty="0"/>
              <a:t>Has to be compatible with other equipment by other experiments in the CBM vault</a:t>
            </a:r>
            <a:br>
              <a:rPr lang="en-GB" sz="2000" dirty="0"/>
            </a:br>
            <a:r>
              <a:rPr lang="en-GB" sz="2000" dirty="0">
                <a:sym typeface="Wingdings" panose="05000000000000000000" pitchFamily="2" charset="2"/>
              </a:rPr>
              <a:t> Many </a:t>
            </a:r>
            <a:r>
              <a:rPr lang="en-GB" sz="2000" dirty="0"/>
              <a:t>design constraints</a:t>
            </a:r>
            <a:endParaRPr lang="en-GB" sz="2400" dirty="0"/>
          </a:p>
          <a:p>
            <a:pPr algn="just"/>
            <a:r>
              <a:rPr lang="en-GB" sz="2400" dirty="0"/>
              <a:t>Plans and designs made how to integrate GCR Experiments into the CBM vault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2539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(2/3)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1737" y="1359089"/>
            <a:ext cx="9668526" cy="4734207"/>
          </a:xfrm>
          <a:prstGeom prst="rect">
            <a:avLst/>
          </a:prstGeom>
        </p:spPr>
      </p:pic>
      <p:sp>
        <p:nvSpPr>
          <p:cNvPr id="7" name="Abgerundetes Rechteck 6"/>
          <p:cNvSpPr/>
          <p:nvPr/>
        </p:nvSpPr>
        <p:spPr>
          <a:xfrm>
            <a:off x="9813304" y="3651242"/>
            <a:ext cx="864096" cy="101105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Abgerundetes Rechteck 7"/>
          <p:cNvSpPr/>
          <p:nvPr/>
        </p:nvSpPr>
        <p:spPr>
          <a:xfrm>
            <a:off x="6744072" y="3363210"/>
            <a:ext cx="1224136" cy="1011054"/>
          </a:xfrm>
          <a:prstGeom prst="roundRect">
            <a:avLst/>
          </a:pr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9633284" y="2986830"/>
            <a:ext cx="1224136" cy="64981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GCR Simulator</a:t>
            </a:r>
          </a:p>
        </p:txBody>
      </p:sp>
      <p:sp>
        <p:nvSpPr>
          <p:cNvPr id="12" name="Abgerundetes Rechteck 11"/>
          <p:cNvSpPr/>
          <p:nvPr/>
        </p:nvSpPr>
        <p:spPr>
          <a:xfrm>
            <a:off x="6866936" y="2687039"/>
            <a:ext cx="978407" cy="649813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Target Station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 flipH="1" flipV="1">
            <a:off x="8026660" y="3833907"/>
            <a:ext cx="1722575" cy="23769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bgerundetes Rechteck 17"/>
          <p:cNvSpPr/>
          <p:nvPr/>
        </p:nvSpPr>
        <p:spPr>
          <a:xfrm>
            <a:off x="8529959" y="3870208"/>
            <a:ext cx="721593" cy="286561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~10m</a:t>
            </a:r>
          </a:p>
        </p:txBody>
      </p:sp>
      <p:cxnSp>
        <p:nvCxnSpPr>
          <p:cNvPr id="20" name="Gerade Verbindung mit Pfeil 19"/>
          <p:cNvCxnSpPr>
            <a:stCxn id="23" idx="0"/>
          </p:cNvCxnSpPr>
          <p:nvPr/>
        </p:nvCxnSpPr>
        <p:spPr>
          <a:xfrm flipV="1">
            <a:off x="7292653" y="4013488"/>
            <a:ext cx="171499" cy="790852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bgerundetes Rechteck 22"/>
          <p:cNvSpPr/>
          <p:nvPr/>
        </p:nvSpPr>
        <p:spPr>
          <a:xfrm>
            <a:off x="6739963" y="4804340"/>
            <a:ext cx="1105379" cy="431644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Reference: One Person</a:t>
            </a:r>
          </a:p>
        </p:txBody>
      </p:sp>
      <p:sp>
        <p:nvSpPr>
          <p:cNvPr id="27" name="Textfeld 26"/>
          <p:cNvSpPr txBox="1"/>
          <p:nvPr/>
        </p:nvSpPr>
        <p:spPr>
          <a:xfrm>
            <a:off x="8400256" y="6044339"/>
            <a:ext cx="2592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Technical Design Report: BIOMAT in CBM</a:t>
            </a:r>
          </a:p>
        </p:txBody>
      </p:sp>
      <p:sp>
        <p:nvSpPr>
          <p:cNvPr id="28" name="Abgerundetes Rechteck 27"/>
          <p:cNvSpPr/>
          <p:nvPr/>
        </p:nvSpPr>
        <p:spPr>
          <a:xfrm>
            <a:off x="1343472" y="1472663"/>
            <a:ext cx="1728192" cy="50405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2400" dirty="0"/>
              <a:t>CBM </a:t>
            </a:r>
            <a:r>
              <a:rPr lang="de-DE" sz="2400" dirty="0" err="1"/>
              <a:t>vault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439666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Status Task 8.2:</a:t>
            </a:r>
            <a:br>
              <a:rPr lang="en-GB" dirty="0"/>
            </a:br>
            <a:r>
              <a:rPr lang="en-US" dirty="0"/>
              <a:t>GCR simulator installation in the CBM vault (3/3)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288" y="1428338"/>
            <a:ext cx="4213473" cy="464861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3" y="1423135"/>
            <a:ext cx="5613258" cy="465382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8404473" y="6045535"/>
            <a:ext cx="2592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/>
              <a:t>Technical Design Report: BIOMAT in CBM</a:t>
            </a:r>
          </a:p>
        </p:txBody>
      </p:sp>
      <p:cxnSp>
        <p:nvCxnSpPr>
          <p:cNvPr id="10" name="Gerade Verbindung mit Pfeil 9"/>
          <p:cNvCxnSpPr>
            <a:stCxn id="11" idx="0"/>
          </p:cNvCxnSpPr>
          <p:nvPr/>
        </p:nvCxnSpPr>
        <p:spPr>
          <a:xfrm flipV="1">
            <a:off x="7610223" y="1916832"/>
            <a:ext cx="1078065" cy="1152128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bgerundetes Rechteck 10"/>
          <p:cNvSpPr/>
          <p:nvPr/>
        </p:nvSpPr>
        <p:spPr>
          <a:xfrm>
            <a:off x="6960096" y="3068960"/>
            <a:ext cx="1300253" cy="56887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GCR Simulator</a:t>
            </a:r>
          </a:p>
        </p:txBody>
      </p:sp>
      <p:cxnSp>
        <p:nvCxnSpPr>
          <p:cNvPr id="16" name="Gerade Verbindung mit Pfeil 15"/>
          <p:cNvCxnSpPr>
            <a:stCxn id="17" idx="0"/>
          </p:cNvCxnSpPr>
          <p:nvPr/>
        </p:nvCxnSpPr>
        <p:spPr>
          <a:xfrm flipH="1" flipV="1">
            <a:off x="9264352" y="2132856"/>
            <a:ext cx="250439" cy="1286668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bgerundetes Rechteck 16"/>
          <p:cNvSpPr/>
          <p:nvPr/>
        </p:nvSpPr>
        <p:spPr>
          <a:xfrm>
            <a:off x="8864664" y="3419524"/>
            <a:ext cx="1300253" cy="436624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 IC</a:t>
            </a:r>
          </a:p>
        </p:txBody>
      </p:sp>
      <p:cxnSp>
        <p:nvCxnSpPr>
          <p:cNvPr id="20" name="Gerade Verbindung mit Pfeil 19"/>
          <p:cNvCxnSpPr>
            <a:stCxn id="21" idx="0"/>
          </p:cNvCxnSpPr>
          <p:nvPr/>
        </p:nvCxnSpPr>
        <p:spPr>
          <a:xfrm flipV="1">
            <a:off x="2099556" y="2420888"/>
            <a:ext cx="972108" cy="966793"/>
          </a:xfrm>
          <a:prstGeom prst="straightConnector1">
            <a:avLst/>
          </a:prstGeom>
          <a:ln w="19050">
            <a:solidFill>
              <a:srgbClr val="F7941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bgerundetes Rechteck 20"/>
          <p:cNvSpPr/>
          <p:nvPr/>
        </p:nvSpPr>
        <p:spPr>
          <a:xfrm>
            <a:off x="1127448" y="3387681"/>
            <a:ext cx="1944216" cy="568876"/>
          </a:xfrm>
          <a:prstGeom prst="round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 Station with Robotic arm</a:t>
            </a:r>
          </a:p>
        </p:txBody>
      </p:sp>
    </p:spTree>
    <p:extLst>
      <p:ext uri="{BB962C8B-B14F-4D97-AF65-F5344CB8AC3E}">
        <p14:creationId xmlns:p14="http://schemas.microsoft.com/office/powerpoint/2010/main" val="4096840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2D6D5-7C8A-C3DC-25E5-46E9CF7DD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Status Task 8.3: </a:t>
            </a:r>
            <a:r>
              <a:rPr lang="en-US" dirty="0"/>
              <a:t>Test of the GCR simulator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2400" dirty="0"/>
              <a:t>No progress yet, as FAIR is still under construction and Task 8.2 is a requirement for this Task</a:t>
            </a:r>
          </a:p>
          <a:p>
            <a:pPr algn="just"/>
            <a:endParaRPr lang="en-GB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272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Deliverables due in Y1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77A213A-A60E-DD4F-6311-E3222DD495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124788"/>
              </p:ext>
            </p:extLst>
          </p:nvPr>
        </p:nvGraphicFramePr>
        <p:xfrm>
          <a:off x="516225" y="2425661"/>
          <a:ext cx="1116124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Deliverable</a:t>
                      </a:r>
                      <a:r>
                        <a:rPr lang="fr-CH" dirty="0"/>
                        <a:t>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>
                          <a:solidFill>
                            <a:schemeClr val="tx1"/>
                          </a:solidFill>
                        </a:rPr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DBB5E-DE8D-5826-B77C-0D92C6AA5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deliverables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hlinkClick r:id="rId2"/>
              </a:rPr>
              <a:t>https://hearts-project.eu/project/deliverables/</a:t>
            </a:r>
            <a:endParaRPr lang="fr-CH" sz="2000" i="1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 txBox="1">
            <a:spLocks/>
          </p:cNvSpPr>
          <p:nvPr/>
        </p:nvSpPr>
        <p:spPr>
          <a:xfrm>
            <a:off x="559333" y="1754939"/>
            <a:ext cx="10515600" cy="5995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No deliverables due in Y1 for WP8</a:t>
            </a:r>
          </a:p>
          <a:p>
            <a:pPr marL="0" indent="0" algn="just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68388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Milestones due in Y1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HEARTS 1st Annual Meeting - 6 February 2024</a:t>
            </a:r>
            <a:endParaRPr lang="en-GB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A2FE191-904B-FF3D-DD89-5448D7917D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62914"/>
              </p:ext>
            </p:extLst>
          </p:nvPr>
        </p:nvGraphicFramePr>
        <p:xfrm>
          <a:off x="515380" y="2420888"/>
          <a:ext cx="11161240" cy="1010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2405389942"/>
                    </a:ext>
                  </a:extLst>
                </a:gridCol>
                <a:gridCol w="3456922">
                  <a:extLst>
                    <a:ext uri="{9D8B030D-6E8A-4147-A177-3AD203B41FA5}">
                      <a16:colId xmlns:a16="http://schemas.microsoft.com/office/drawing/2014/main" val="63077485"/>
                    </a:ext>
                  </a:extLst>
                </a:gridCol>
                <a:gridCol w="1439622">
                  <a:extLst>
                    <a:ext uri="{9D8B030D-6E8A-4147-A177-3AD203B41FA5}">
                      <a16:colId xmlns:a16="http://schemas.microsoft.com/office/drawing/2014/main" val="1024612737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val="2916446300"/>
                    </a:ext>
                  </a:extLst>
                </a:gridCol>
                <a:gridCol w="4104456">
                  <a:extLst>
                    <a:ext uri="{9D8B030D-6E8A-4147-A177-3AD203B41FA5}">
                      <a16:colId xmlns:a16="http://schemas.microsoft.com/office/drawing/2014/main" val="23208743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Milest</a:t>
                      </a:r>
                      <a:r>
                        <a:rPr lang="fr-CH" dirty="0"/>
                        <a:t>. No.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Milestone </a:t>
                      </a:r>
                      <a:r>
                        <a:rPr lang="fr-CH" dirty="0" err="1"/>
                        <a:t>name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Due date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Status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 err="1"/>
                        <a:t>Summary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128915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fr-CH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-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2650274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0AD6BA1-34CB-27EF-8469-9193AD88C5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7488" y="5517232"/>
            <a:ext cx="9794304" cy="648072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/>
              <a:t>The </a:t>
            </a:r>
            <a:r>
              <a:rPr lang="fr-CH" sz="2000" i="1" dirty="0" err="1"/>
              <a:t>achieved</a:t>
            </a:r>
            <a:r>
              <a:rPr lang="fr-CH" sz="2000" i="1" dirty="0"/>
              <a:t> </a:t>
            </a:r>
            <a:r>
              <a:rPr lang="fr-CH" sz="2000" i="1" dirty="0" err="1"/>
              <a:t>milestones</a:t>
            </a:r>
            <a:r>
              <a:rPr lang="fr-CH" sz="2000" i="1" dirty="0"/>
              <a:t> are </a:t>
            </a:r>
            <a:r>
              <a:rPr lang="fr-CH" sz="2000" i="1" dirty="0" err="1"/>
              <a:t>available</a:t>
            </a:r>
            <a:r>
              <a:rPr lang="fr-CH" sz="2000" i="1" dirty="0"/>
              <a:t> on HEARTS </a:t>
            </a:r>
            <a:r>
              <a:rPr lang="fr-CH" sz="2000" i="1" dirty="0" err="1"/>
              <a:t>website</a:t>
            </a:r>
            <a:r>
              <a:rPr lang="fr-CH" sz="2000" i="1" dirty="0"/>
              <a:t> page: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fr-CH" sz="2000" i="1" dirty="0">
                <a:solidFill>
                  <a:srgbClr val="0E75BD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https://hearts-project.eu/project/milestones/</a:t>
            </a:r>
            <a:endParaRPr lang="fr-CH" sz="2000" i="1" dirty="0">
              <a:solidFill>
                <a:srgbClr val="0E75BD"/>
              </a:solidFill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B942AB6-2747-5F00-B1B1-BC8A78891632}"/>
              </a:ext>
            </a:extLst>
          </p:cNvPr>
          <p:cNvSpPr txBox="1">
            <a:spLocks/>
          </p:cNvSpPr>
          <p:nvPr/>
        </p:nvSpPr>
        <p:spPr>
          <a:xfrm>
            <a:off x="559333" y="1754939"/>
            <a:ext cx="10515600" cy="24482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200" indent="-4572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8001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257300" indent="-3429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573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114550" indent="-2857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F7941D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400" dirty="0"/>
              <a:t>No milestones due in Y1 for WP8</a:t>
            </a:r>
          </a:p>
          <a:p>
            <a:pPr marL="0" indent="0" algn="just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543543038"/>
      </p:ext>
    </p:extLst>
  </p:cSld>
  <p:clrMapOvr>
    <a:masterClrMapping/>
  </p:clrMapOvr>
</p:sld>
</file>

<file path=ppt/theme/theme1.xml><?xml version="1.0" encoding="utf-8"?>
<a:theme xmlns:a="http://schemas.openxmlformats.org/drawingml/2006/main" name="HEARTS Custom Slides">
  <a:themeElements>
    <a:clrScheme name="HEARTS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D75BD"/>
      </a:accent1>
      <a:accent2>
        <a:srgbClr val="4296CD"/>
      </a:accent2>
      <a:accent3>
        <a:srgbClr val="F7931E"/>
      </a:accent3>
      <a:accent4>
        <a:srgbClr val="F9AF59"/>
      </a:accent4>
      <a:accent5>
        <a:srgbClr val="61931E"/>
      </a:accent5>
      <a:accent6>
        <a:srgbClr val="61AF59"/>
      </a:accent6>
      <a:hlink>
        <a:srgbClr val="F7931C"/>
      </a:hlink>
      <a:folHlink>
        <a:srgbClr val="B36C17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625A8A6F1B7A04C83B6C332FAFEF4E6" ma:contentTypeVersion="0" ma:contentTypeDescription="Create a new document." ma:contentTypeScope="" ma:versionID="fb8b00b907be45f467c39999d89e440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CE991EF-3D82-46B1-B637-757D2AD10BE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1B81A68-0725-445C-A121-1669D6BEC9DB}">
  <ds:schemaRefs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41CF59E-9F68-4C65-A97D-90C6714BA2F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812</Words>
  <Application>Microsoft Office PowerPoint</Application>
  <PresentationFormat>Breitbild</PresentationFormat>
  <Paragraphs>119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Helvetica</vt:lpstr>
      <vt:lpstr>HEARTS Custom Slides</vt:lpstr>
      <vt:lpstr>HEARTS 1st Annual Meeting: WP8</vt:lpstr>
      <vt:lpstr>Tasks &amp; Objectives</vt:lpstr>
      <vt:lpstr>Status Task 8.1: Framework for user access</vt:lpstr>
      <vt:lpstr>Status Task 8.2: GCR simulator installation in the CBM vault (1/3)</vt:lpstr>
      <vt:lpstr>Status Task 8.2: GCR simulator installation in the CBM vault (2/3)</vt:lpstr>
      <vt:lpstr>Status Task 8.2: GCR simulator installation in the CBM vault (3/3)</vt:lpstr>
      <vt:lpstr>Status Task 8.3: Test of the GCR simulator</vt:lpstr>
      <vt:lpstr>Deliverables due in Y1</vt:lpstr>
      <vt:lpstr>Milestones due in Y1</vt:lpstr>
      <vt:lpstr>Upcoming Deliverables &amp; Milestones</vt:lpstr>
      <vt:lpstr>Plans for the (near) future</vt:lpstr>
      <vt:lpstr>PowerPoint-Präsentation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Wagner, Tim</cp:lastModifiedBy>
  <cp:revision>463</cp:revision>
  <dcterms:created xsi:type="dcterms:W3CDTF">2017-04-26T09:15:49Z</dcterms:created>
  <dcterms:modified xsi:type="dcterms:W3CDTF">2024-02-05T12:31:07Z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0x0101008625A8A6F1B7A04C83B6C332FAFEF4E6</vt:lpwstr>
  </property>
</Properties>
</file>