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78" r:id="rId2"/>
    <p:sldId id="557" r:id="rId3"/>
    <p:sldId id="580" r:id="rId4"/>
    <p:sldId id="579" r:id="rId5"/>
    <p:sldId id="582" r:id="rId6"/>
    <p:sldId id="575" r:id="rId7"/>
    <p:sldId id="577" r:id="rId8"/>
    <p:sldId id="581" r:id="rId9"/>
    <p:sldId id="578" r:id="rId10"/>
    <p:sldId id="576" r:id="rId11"/>
    <p:sldId id="584" r:id="rId12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1B3"/>
    <a:srgbClr val="C0006E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EB134A-3A57-4CD7-BB2A-99AB26FDEA7C}" v="25" dt="2023-08-09T06:37:13.667"/>
    <p1510:client id="{BC5A1FFB-9765-4183-9D91-764DD3ADF96D}" v="5" dt="2023-08-09T06:55:42.2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5599" autoAdjust="0"/>
  </p:normalViewPr>
  <p:slideViewPr>
    <p:cSldViewPr snapToObjects="1" showGuides="1">
      <p:cViewPr>
        <p:scale>
          <a:sx n="106" d="100"/>
          <a:sy n="106" d="100"/>
        </p:scale>
        <p:origin x="780" y="228"/>
      </p:cViewPr>
      <p:guideLst>
        <p:guide orient="horz" pos="408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8" name="Image 11" descr="HLU-logoN-title.png">
            <a:extLst>
              <a:ext uri="{FF2B5EF4-FFF2-40B4-BE49-F238E27FC236}">
                <a16:creationId xmlns:a16="http://schemas.microsoft.com/office/drawing/2014/main" id="{491E43AD-A130-4149-9D30-EE8B5E3BCABD}"/>
              </a:ext>
            </a:extLst>
          </p:cNvPr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72367" cy="20560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47408B6-8169-49FE-9C39-89C940FC69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42233" y="6453376"/>
            <a:ext cx="9840167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0820E4AB-61A2-4DA4-A009-FE2ED28E48B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742233" y="6453376"/>
            <a:ext cx="9840167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71D8F19C-7C12-4AF2-B6F9-9A08CC2439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42233" y="6453376"/>
            <a:ext cx="9840167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2FD5998-55DA-4822-A111-BA674BA6A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42233" y="6453376"/>
            <a:ext cx="9840167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357135FE-1C8C-44F2-A2C3-119E14FE6B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42233" y="6453376"/>
            <a:ext cx="9840167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673710"/>
            <a:ext cx="5072367" cy="2056072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E2DC08-BC4E-4CBF-AEAC-43ABDA1D4E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7688" y="6381368"/>
            <a:ext cx="8208911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78011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tif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8AD87A20-4ED3-4274-BB13-E6971AC754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742233" y="6453376"/>
            <a:ext cx="9840167" cy="3600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8C3C2D-E2D5-4DE3-9196-F57CAB74ECF7}"/>
              </a:ext>
            </a:extLst>
          </p:cNvPr>
          <p:cNvSpPr/>
          <p:nvPr userDrawn="1"/>
        </p:nvSpPr>
        <p:spPr>
          <a:xfrm>
            <a:off x="34386" y="6231494"/>
            <a:ext cx="1669126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9C857F-CB82-4E19-AC7C-27DD8DED8EC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6" y="6262030"/>
            <a:ext cx="867212" cy="548640"/>
          </a:xfrm>
          <a:prstGeom prst="rect">
            <a:avLst/>
          </a:prstGeom>
        </p:spPr>
      </p:pic>
      <p:pic>
        <p:nvPicPr>
          <p:cNvPr id="6148" name="Picture 4" descr="Logo: CERN (EIROforum member) | ESO Svizzera">
            <a:extLst>
              <a:ext uri="{FF2B5EF4-FFF2-40B4-BE49-F238E27FC236}">
                <a16:creationId xmlns:a16="http://schemas.microsoft.com/office/drawing/2014/main" id="{26F2C088-FEA7-4DD7-8672-3D4DBC5D993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34" y="6262030"/>
            <a:ext cx="560962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2955776"/>
            <a:ext cx="9600000" cy="1800000"/>
          </a:xfrm>
        </p:spPr>
        <p:txBody>
          <a:bodyPr/>
          <a:lstStyle/>
          <a:p>
            <a:r>
              <a:rPr lang="en-US" dirty="0"/>
              <a:t>Status of MBRD1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61048"/>
            <a:ext cx="9091736" cy="990600"/>
          </a:xfrm>
        </p:spPr>
        <p:txBody>
          <a:bodyPr>
            <a:normAutofit/>
          </a:bodyPr>
          <a:lstStyle/>
          <a:p>
            <a:r>
              <a:rPr lang="it-IT" u="sng" dirty="0" err="1"/>
              <a:t>S.Farinon</a:t>
            </a:r>
            <a:r>
              <a:rPr lang="en-GB" dirty="0"/>
              <a:t> INFN- Genova</a:t>
            </a:r>
          </a:p>
          <a:p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828800" y="5095974"/>
            <a:ext cx="8640000" cy="349250"/>
          </a:xfrm>
        </p:spPr>
        <p:txBody>
          <a:bodyPr/>
          <a:lstStyle/>
          <a:p>
            <a:r>
              <a:rPr lang="en-US" dirty="0"/>
              <a:t>Zoom Meeting – August 9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998110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D19CC-AA5B-6536-8FFA-E9E33F3D2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COIL WINDING STATUS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17BD42-7E16-F26B-BA94-8C3558BB4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D644DD-3198-888D-2E02-DB17E8089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winding of 11</a:t>
            </a:r>
            <a:r>
              <a:rPr lang="en-US" baseline="30000" dirty="0"/>
              <a:t>th</a:t>
            </a:r>
            <a:r>
              <a:rPr lang="en-US" dirty="0"/>
              <a:t> coil (AS-06) was </a:t>
            </a:r>
            <a:br>
              <a:rPr lang="en-US" dirty="0"/>
            </a:br>
            <a:r>
              <a:rPr lang="en-US" dirty="0"/>
              <a:t>completed yesterday (8/8/23)</a:t>
            </a:r>
          </a:p>
          <a:p>
            <a:r>
              <a:rPr lang="en-US" dirty="0"/>
              <a:t>its curing is planned for tomorrow</a:t>
            </a:r>
          </a:p>
          <a:p>
            <a:r>
              <a:rPr lang="en-US" dirty="0"/>
              <a:t>coil dimensions are the following: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                            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387A2-F270-A984-F60E-D8C028D167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S.Farinon</a:t>
            </a:r>
            <a:r>
              <a:rPr lang="en-US" dirty="0"/>
              <a:t>                                                                  CERN/INFN Meeting                                                                      August 9</a:t>
            </a:r>
            <a:r>
              <a:rPr lang="en-US" baseline="30000" dirty="0"/>
              <a:t>th</a:t>
            </a:r>
            <a:r>
              <a:rPr lang="en-US" dirty="0"/>
              <a:t>,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F5650F-F893-324F-2D2C-6627F4A1F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926" y="997026"/>
            <a:ext cx="4683680" cy="26369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B15321-0115-4942-CEA4-918C9861E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3429000"/>
            <a:ext cx="5430008" cy="2648320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5298DB9-FE35-1FDE-7C70-AD64C9876AFD}"/>
              </a:ext>
            </a:extLst>
          </p:cNvPr>
          <p:cNvSpPr txBox="1">
            <a:spLocks/>
          </p:cNvSpPr>
          <p:nvPr/>
        </p:nvSpPr>
        <p:spPr>
          <a:xfrm>
            <a:off x="6580872" y="3856113"/>
            <a:ext cx="5481528" cy="24224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 propose that next aperture can be made by AS04 and BS04, with the shimming scheme 2, already approved (and used in MBRD1)</a:t>
            </a:r>
          </a:p>
        </p:txBody>
      </p:sp>
    </p:spTree>
    <p:extLst>
      <p:ext uri="{BB962C8B-B14F-4D97-AF65-F5344CB8AC3E}">
        <p14:creationId xmlns:p14="http://schemas.microsoft.com/office/powerpoint/2010/main" val="1345994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FA818-148B-CA6F-24C6-4B190F36C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SHIMMING SCHEMES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4DEDEC-067F-FED1-9427-306BDBBC5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466881-C244-EE62-CEE0-2CE441C42D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3F03A-145D-DFB4-0071-766CC227D1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39" y="1255868"/>
            <a:ext cx="11059521" cy="2709700"/>
          </a:xfrm>
          <a:prstGeom prst="rect">
            <a:avLst/>
          </a:prstGeom>
        </p:spPr>
      </p:pic>
      <p:pic>
        <p:nvPicPr>
          <p:cNvPr id="7" name="Immagine 38">
            <a:extLst>
              <a:ext uri="{FF2B5EF4-FFF2-40B4-BE49-F238E27FC236}">
                <a16:creationId xmlns:a16="http://schemas.microsoft.com/office/drawing/2014/main" id="{8D4D462D-933B-ED58-143C-A8E8D56E42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74" y="3968588"/>
            <a:ext cx="3814340" cy="281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29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CA9E-DE06-45F6-8797-B1918944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SUMMARY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CCA450-F801-4990-B4BE-0348C82D3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072D0-62FD-4D96-84B7-4E5BE56CEB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MBRD1:</a:t>
            </a:r>
          </a:p>
          <a:p>
            <a:pPr lvl="1"/>
            <a:r>
              <a:rPr lang="en-US" dirty="0"/>
              <a:t>Voltage taps</a:t>
            </a:r>
          </a:p>
          <a:p>
            <a:pPr lvl="1"/>
            <a:r>
              <a:rPr lang="it-IT" dirty="0" err="1"/>
              <a:t>Tie-rods</a:t>
            </a:r>
            <a:endParaRPr lang="it-IT" dirty="0"/>
          </a:p>
          <a:p>
            <a:r>
              <a:rPr lang="en-US" dirty="0"/>
              <a:t>Coil winding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F7BB8-CE87-47BE-BC37-8C86F7A0D4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35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BF5A4-C29A-8F86-AADD-7832ABE04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MBRD1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9A6A35-4229-F2E4-E8F3-30D45C695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53361D-ED39-ACCB-1C61-0A596B2CE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9960520" cy="4906963"/>
          </a:xfrm>
        </p:spPr>
        <p:txBody>
          <a:bodyPr/>
          <a:lstStyle/>
          <a:p>
            <a:r>
              <a:rPr lang="en-US" dirty="0"/>
              <a:t>MBRD1 is very close to being completed</a:t>
            </a:r>
          </a:p>
          <a:p>
            <a:r>
              <a:rPr lang="en-US" dirty="0"/>
              <a:t>completion is </a:t>
            </a:r>
            <a:br>
              <a:rPr lang="en-US" dirty="0"/>
            </a:br>
            <a:r>
              <a:rPr lang="en-US" dirty="0"/>
              <a:t>scheduled for early </a:t>
            </a:r>
            <a:br>
              <a:rPr lang="en-US" dirty="0"/>
            </a:br>
            <a:r>
              <a:rPr lang="en-US" dirty="0"/>
              <a:t>September </a:t>
            </a:r>
            <a:br>
              <a:rPr lang="en-US" dirty="0"/>
            </a:br>
            <a:r>
              <a:rPr lang="en-US" dirty="0"/>
              <a:t>(ASG will be closed </a:t>
            </a:r>
            <a:br>
              <a:rPr lang="en-US" dirty="0"/>
            </a:br>
            <a:r>
              <a:rPr lang="en-US" dirty="0"/>
              <a:t>for 2 weeks, </a:t>
            </a:r>
            <a:br>
              <a:rPr lang="en-US" dirty="0"/>
            </a:br>
            <a:r>
              <a:rPr lang="en-US" dirty="0"/>
              <a:t>14/8 to 25/8)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EF4E1-7E53-F85C-B06A-284327EF1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0FD3E6CA-5485-C45F-2123-F8D5AB84AB1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54D831-B7F1-8C93-5E82-2939FEE97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824" y="1772816"/>
            <a:ext cx="7450167" cy="419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954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52F01-16B0-46D0-ED8C-701763F53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VTAP ELECTRICAL SCHEME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935673-9C79-BCD8-E52D-1154EA7D3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D4B13B-67D9-BF3B-6F5F-A82D7A667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7008192" cy="4906963"/>
          </a:xfrm>
        </p:spPr>
        <p:txBody>
          <a:bodyPr/>
          <a:lstStyle/>
          <a:p>
            <a:r>
              <a:rPr lang="en-US" dirty="0"/>
              <a:t>CERN LHCLMBRDDE0001 drawing was given to the ASG yesterday.</a:t>
            </a:r>
          </a:p>
          <a:p>
            <a:r>
              <a:rPr lang="en-US" dirty="0"/>
              <a:t>They will follow this outline and align the VTAP nomenclature.</a:t>
            </a:r>
          </a:p>
          <a:p>
            <a:r>
              <a:rPr lang="en-US" dirty="0"/>
              <a:t>In particular, only one V-tap will be installed at each location as required by WP7 to protect MBRD dipoles.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43324-156E-BD8F-671A-2CCA6ECEA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AEA7CA-5614-7F3F-FF19-CA6F9C166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2184" y="1268800"/>
            <a:ext cx="334219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791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B9EB7-6B32-62D5-A36D-9A2AC8CAD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VTAP WIRING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93623C-FC06-D775-0F9F-473D99B99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DA2D6BF-480E-3565-8D07-8A3A9557B5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09984" y="1094053"/>
            <a:ext cx="2997332" cy="532859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8B7F4-4491-6A7E-627B-6353BFAE11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4261DF-3142-ECE8-7EA0-40004A4B18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248" y="3074654"/>
            <a:ext cx="5951984" cy="3347991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237C79C-5DC0-C026-E40F-543778A6D5A2}"/>
              </a:ext>
            </a:extLst>
          </p:cNvPr>
          <p:cNvSpPr txBox="1">
            <a:spLocks/>
          </p:cNvSpPr>
          <p:nvPr/>
        </p:nvSpPr>
        <p:spPr>
          <a:xfrm>
            <a:off x="816000" y="1219202"/>
            <a:ext cx="7368232" cy="175842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As requested, ASG has purchased AXON HH1819-LH wire.</a:t>
            </a:r>
          </a:p>
          <a:p>
            <a:r>
              <a:rPr lang="en-US" dirty="0"/>
              <a:t>The finish will not include the fiberglass sleeves.</a:t>
            </a:r>
          </a:p>
          <a:p>
            <a:r>
              <a:rPr lang="en-US" dirty="0"/>
              <a:t>Is it necessary to install the heat shrink sleeve?</a:t>
            </a:r>
          </a:p>
        </p:txBody>
      </p:sp>
      <p:sp>
        <p:nvSpPr>
          <p:cNvPr id="9" name="Multiplication Sign 8">
            <a:extLst>
              <a:ext uri="{FF2B5EF4-FFF2-40B4-BE49-F238E27FC236}">
                <a16:creationId xmlns:a16="http://schemas.microsoft.com/office/drawing/2014/main" id="{84F17C98-0716-9824-2067-41032AA1B50E}"/>
              </a:ext>
            </a:extLst>
          </p:cNvPr>
          <p:cNvSpPr/>
          <p:nvPr/>
        </p:nvSpPr>
        <p:spPr>
          <a:xfrm>
            <a:off x="9264352" y="2630676"/>
            <a:ext cx="360040" cy="365734"/>
          </a:xfrm>
          <a:prstGeom prst="mathMultiply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22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91B3C-70EF-80A1-E6FC-1DBCA0011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VTAP positions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C02F16-B47B-4746-2BD3-15A74A7B0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9349770-C82E-767F-0DC0-939D1C0EFD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0002" y="996874"/>
            <a:ext cx="3251200" cy="18288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5FC5F-6482-168D-2AD5-2B830B827A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6EE317-95AA-AE71-E3E1-9770E04B4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6974" y="1013971"/>
            <a:ext cx="3251199" cy="1828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78917D-6D3F-5699-E993-B605085BF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832934"/>
            <a:ext cx="3251200" cy="1828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1B3B70F-0159-649C-61D4-22F8868DED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5801" y="1019023"/>
            <a:ext cx="3251200" cy="182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91A6F4-99F2-45C1-8B63-C36C2D2196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002" y="2912662"/>
            <a:ext cx="3251200" cy="182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56F634-5D29-4452-7C10-C7081F6BDC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70201" y="4832934"/>
            <a:ext cx="3251200" cy="1828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066271-393D-5194-2612-4FB9E20491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46974" y="2933573"/>
            <a:ext cx="3251200" cy="182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CD9DE64-4143-D55F-2AA8-683390D443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95776" y="2929618"/>
            <a:ext cx="32512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394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10FE4-E2E2-8F7E-3CE9-62F0A05BC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TIE-ROD TRANSPORT PRE-LOADING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277449-8C1A-E4C5-6EEC-84F44E2B9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75AD19-5699-DFD3-FAA3-7561B689D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11006400" cy="4906963"/>
          </a:xfrm>
        </p:spPr>
        <p:txBody>
          <a:bodyPr/>
          <a:lstStyle/>
          <a:p>
            <a:r>
              <a:rPr lang="en-US" dirty="0"/>
              <a:t>As requested, ASG installed standard </a:t>
            </a:r>
            <a:br>
              <a:rPr lang="en-US" dirty="0"/>
            </a:br>
            <a:r>
              <a:rPr lang="en-US" dirty="0"/>
              <a:t>nuts instead of super bolts.</a:t>
            </a:r>
          </a:p>
          <a:p>
            <a:r>
              <a:rPr lang="en-US" dirty="0"/>
              <a:t>I propose to preload the system with </a:t>
            </a:r>
            <a:br>
              <a:rPr lang="en-US" dirty="0"/>
            </a:br>
            <a:r>
              <a:rPr lang="en-US" dirty="0"/>
              <a:t>half of the Lorentz force (125 </a:t>
            </a:r>
            <a:r>
              <a:rPr lang="en-US" dirty="0" err="1"/>
              <a:t>kN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distributed so that there is an even </a:t>
            </a:r>
            <a:br>
              <a:rPr lang="en-US" dirty="0"/>
            </a:br>
            <a:r>
              <a:rPr lang="en-US" dirty="0"/>
              <a:t>deformation between the rods: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3B1B6-92C3-DB52-F47E-7836751957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D02C92-7854-DCDC-6F20-E7F97C64E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2327" y="1095138"/>
            <a:ext cx="4310073" cy="2424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4451C3-44CD-574D-C93E-CDA130649D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00" r="8750" b="57350"/>
          <a:stretch/>
        </p:blipFill>
        <p:spPr>
          <a:xfrm>
            <a:off x="2783632" y="3893395"/>
            <a:ext cx="5256584" cy="24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5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0B2CD-AAED-EE43-0054-CD99509B4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SG ASSEMBLY ON TIE RODS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345D09-C47B-5713-AD88-8B31F48F0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291D0C-C022-E408-C96C-2B4BB558A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6576144" cy="4906963"/>
          </a:xfrm>
        </p:spPr>
        <p:txBody>
          <a:bodyPr/>
          <a:lstStyle/>
          <a:p>
            <a:r>
              <a:rPr lang="en-US" dirty="0"/>
              <a:t>I propose to mount the strain gauges on the side opposite the connections.</a:t>
            </a:r>
          </a:p>
          <a:p>
            <a:r>
              <a:rPr lang="en-US" dirty="0"/>
              <a:t>On this side, the end flange can be easily removed to allow the SGs to be installed.</a:t>
            </a:r>
          </a:p>
          <a:p>
            <a:r>
              <a:rPr lang="en-US" dirty="0"/>
              <a:t>If ok, ASG will pre-install a fiberglass box on that side for the SGs wiring.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76B26-13DF-3A03-6A3D-227414AD4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0A64DA-248D-A2E6-E144-C967C99427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738" r="14290"/>
          <a:stretch/>
        </p:blipFill>
        <p:spPr>
          <a:xfrm>
            <a:off x="7564617" y="1227212"/>
            <a:ext cx="4497783" cy="444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5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B3693-8798-3F28-C721-8F581C2EE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WIRING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F20878-BFAA-5F4F-74B9-4C7C60464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714F0-577B-DB9E-F136-C967B086E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MBRD1 an instrumented collar pack was installed</a:t>
            </a:r>
          </a:p>
          <a:p>
            <a:r>
              <a:rPr lang="en-US" dirty="0"/>
              <a:t>the corresponding wiring will be cut and secured on the end flange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7E016-F149-81CC-9C28-56E22247A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S.Farinon                                                                  CERN/INFN Meeting                                                                      August 9th, 2023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EAB829-7610-ED31-1FE3-1050E67CC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80" y="2564904"/>
            <a:ext cx="6090586" cy="3429000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2857842C-843E-517A-6833-86A11635201E}"/>
              </a:ext>
            </a:extLst>
          </p:cNvPr>
          <p:cNvSpPr/>
          <p:nvPr/>
        </p:nvSpPr>
        <p:spPr>
          <a:xfrm rot="2377087">
            <a:off x="6000294" y="2550599"/>
            <a:ext cx="720080" cy="288032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2116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5"/>
        </a:lnRef>
        <a:fillRef idx="0">
          <a:schemeClr val="accent5"/>
        </a:fillRef>
        <a:effectRef idx="1">
          <a:schemeClr val="accent5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Status of MBRD1</vt:lpstr>
      <vt:lpstr>SUMMARY</vt:lpstr>
      <vt:lpstr>MBRD1</vt:lpstr>
      <vt:lpstr>VTAP ELECTRICAL SCHEME</vt:lpstr>
      <vt:lpstr>VTAP WIRING</vt:lpstr>
      <vt:lpstr>VTAP positions</vt:lpstr>
      <vt:lpstr>TIE-ROD TRANSPORT PRE-LOADING</vt:lpstr>
      <vt:lpstr>SG ASSEMBLY ON TIE RODS</vt:lpstr>
      <vt:lpstr>OTHER WIRING</vt:lpstr>
      <vt:lpstr>COIL WINDING STATUS</vt:lpstr>
      <vt:lpstr>SHIMMING SCHEMES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2023-08-09T06:57:33Z</dcterms:modified>
</cp:coreProperties>
</file>