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40" r:id="rId1"/>
    <p:sldMasterId id="2147483853" r:id="rId2"/>
    <p:sldMasterId id="2147483865" r:id="rId3"/>
  </p:sldMasterIdLst>
  <p:notesMasterIdLst>
    <p:notesMasterId r:id="rId35"/>
  </p:notesMasterIdLst>
  <p:sldIdLst>
    <p:sldId id="256" r:id="rId4"/>
    <p:sldId id="333" r:id="rId5"/>
    <p:sldId id="269" r:id="rId6"/>
    <p:sldId id="337" r:id="rId7"/>
    <p:sldId id="338" r:id="rId8"/>
    <p:sldId id="347" r:id="rId9"/>
    <p:sldId id="341" r:id="rId10"/>
    <p:sldId id="342" r:id="rId11"/>
    <p:sldId id="317" r:id="rId12"/>
    <p:sldId id="367" r:id="rId13"/>
    <p:sldId id="291" r:id="rId14"/>
    <p:sldId id="318" r:id="rId15"/>
    <p:sldId id="344" r:id="rId16"/>
    <p:sldId id="348" r:id="rId17"/>
    <p:sldId id="271" r:id="rId18"/>
    <p:sldId id="350" r:id="rId19"/>
    <p:sldId id="349" r:id="rId20"/>
    <p:sldId id="359" r:id="rId21"/>
    <p:sldId id="358" r:id="rId22"/>
    <p:sldId id="354" r:id="rId23"/>
    <p:sldId id="366" r:id="rId24"/>
    <p:sldId id="362" r:id="rId25"/>
    <p:sldId id="363" r:id="rId26"/>
    <p:sldId id="368" r:id="rId27"/>
    <p:sldId id="371" r:id="rId28"/>
    <p:sldId id="369" r:id="rId29"/>
    <p:sldId id="372" r:id="rId30"/>
    <p:sldId id="373" r:id="rId31"/>
    <p:sldId id="374" r:id="rId32"/>
    <p:sldId id="375" r:id="rId33"/>
    <p:sldId id="376" r:id="rId34"/>
  </p:sldIdLst>
  <p:sldSz cx="12192000" cy="6858000"/>
  <p:notesSz cx="6669088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72" autoAdjust="0"/>
    <p:restoredTop sz="88132" autoAdjust="0"/>
  </p:normalViewPr>
  <p:slideViewPr>
    <p:cSldViewPr snapToGrid="0">
      <p:cViewPr varScale="1">
        <p:scale>
          <a:sx n="100" d="100"/>
          <a:sy n="100" d="100"/>
        </p:scale>
        <p:origin x="192" y="90"/>
      </p:cViewPr>
      <p:guideLst/>
    </p:cSldViewPr>
  </p:slideViewPr>
  <p:outlineViewPr>
    <p:cViewPr>
      <p:scale>
        <a:sx n="33" d="100"/>
        <a:sy n="33" d="100"/>
      </p:scale>
      <p:origin x="0" y="-17688"/>
    </p:cViewPr>
  </p:outlin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tableStyles" Target="tableStyles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viewProps" Target="view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presProps" Target="pres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5.xml"/><Relationship Id="rId3" Type="http://schemas.openxmlformats.org/officeDocument/2006/relationships/slideMaster" Target="slideMasters/slideMaster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2890542" cy="49836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7038" y="1"/>
            <a:ext cx="2890542" cy="49836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E130D4-7744-4687-B152-E942A2EF850E}" type="datetimeFigureOut">
              <a:rPr lang="en-GB" smtClean="0"/>
              <a:t>11/09/2023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57188" y="1241425"/>
            <a:ext cx="5954712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7514" y="4776857"/>
            <a:ext cx="5334062" cy="390895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2" y="9428274"/>
            <a:ext cx="2890542" cy="49836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7038" y="9428274"/>
            <a:ext cx="2890542" cy="49836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E5D1FF-4816-4A66-925D-71634867CB28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569800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Annual report is specified in the Ombud’s mandate.</a:t>
            </a:r>
          </a:p>
          <a:p>
            <a:endParaRPr lang="en-US" dirty="0"/>
          </a:p>
          <a:p>
            <a:r>
              <a:rPr lang="en-US" dirty="0"/>
              <a:t>I am sharing with you, once in a year, matters that are brought to my attention to the extent that they</a:t>
            </a:r>
            <a:r>
              <a:rPr lang="en-US" baseline="0" dirty="0"/>
              <a:t> may constitute a trend.</a:t>
            </a:r>
          </a:p>
          <a:p>
            <a:endParaRPr lang="en-US" baseline="0" dirty="0"/>
          </a:p>
          <a:p>
            <a:r>
              <a:rPr lang="en-US" baseline="0" dirty="0"/>
              <a:t>The Ombud is also in a position to share with management, stakeholders and the CERN community, from his/her unique perspective, insight on:</a:t>
            </a:r>
          </a:p>
          <a:p>
            <a:pPr marL="171450" indent="-171450">
              <a:buFontTx/>
              <a:buChar char="-"/>
            </a:pPr>
            <a:r>
              <a:rPr lang="en-US" baseline="0" dirty="0"/>
              <a:t>The quality of interpersonal relationships</a:t>
            </a:r>
          </a:p>
          <a:p>
            <a:pPr marL="171450" indent="-171450">
              <a:buFontTx/>
              <a:buChar char="-"/>
            </a:pPr>
            <a:r>
              <a:rPr lang="en-US" dirty="0"/>
              <a:t>The level</a:t>
            </a:r>
            <a:r>
              <a:rPr lang="en-US" baseline="0" dirty="0"/>
              <a:t> of </a:t>
            </a:r>
            <a:r>
              <a:rPr lang="en-US" dirty="0"/>
              <a:t>application of the code of conduct</a:t>
            </a:r>
          </a:p>
          <a:p>
            <a:pPr marL="171450" indent="-171450">
              <a:buFontTx/>
              <a:buChar char="-"/>
            </a:pPr>
            <a:r>
              <a:rPr lang="en-US" dirty="0"/>
              <a:t>Progress</a:t>
            </a:r>
            <a:r>
              <a:rPr lang="en-US" baseline="0" dirty="0"/>
              <a:t> on the informal resolution of disputes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E5D1FF-4816-4A66-925D-71634867CB28}" type="slidenum">
              <a:rPr lang="en-GB" smtClean="0"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6890154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The presentation to TREF is scheduled for 18May ( CCP on 6 April)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E5D1FF-4816-4A66-925D-71634867CB28}" type="slidenum">
              <a:rPr lang="en-GB" smtClean="0"/>
              <a:t>10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2212564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E5D1FF-4816-4A66-925D-71634867CB28}" type="slidenum">
              <a:rPr lang="en-GB" smtClean="0"/>
              <a:t>11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3129799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Facilitated conversations and mediation are also</a:t>
            </a:r>
            <a:r>
              <a:rPr lang="en-US" baseline="0" dirty="0"/>
              <a:t> available for multi party issues and teams.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E5D1FF-4816-4A66-925D-71634867CB28}" type="slidenum">
              <a:rPr lang="en-GB" smtClean="0"/>
              <a:t>12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6816525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E5D1FF-4816-4A66-925D-71634867CB28}" type="slidenum">
              <a:rPr lang="en-GB" smtClean="0"/>
              <a:t>13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5597470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E5D1FF-4816-4A66-925D-71634867CB28}" type="slidenum">
              <a:rPr lang="en-GB" smtClean="0"/>
              <a:t>14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8766705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E5D1FF-4816-4A66-925D-71634867CB28}" type="slidenum">
              <a:rPr lang="en-GB" smtClean="0"/>
              <a:t>15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6938767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E5D1FF-4816-4A66-925D-71634867CB28}" type="slidenum">
              <a:rPr lang="en-GB" smtClean="0"/>
              <a:t>16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3218081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276 articles written since the creation of the role covering all aspects of</a:t>
            </a:r>
            <a:r>
              <a:rPr lang="en-US" baseline="0" dirty="0"/>
              <a:t> code of conduct, CERN Values, management practices, performance reviews etc. etc. The vast majority of past articles are very much valid still.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E5D1FF-4816-4A66-925D-71634867CB28}" type="slidenum">
              <a:rPr lang="en-GB" smtClean="0"/>
              <a:t>17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6561836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6539446-6953-447E-A4E3-E7CFBF870046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eorgi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eorgi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0779844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E5D1FF-4816-4A66-925D-71634867CB28}" type="slidenum">
              <a:rPr lang="en-GB" smtClean="0"/>
              <a:t>19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685467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It is the combination of the four</a:t>
            </a:r>
            <a:r>
              <a:rPr lang="en-US" baseline="0" dirty="0"/>
              <a:t> principles which makes the position unique:</a:t>
            </a:r>
          </a:p>
          <a:p>
            <a:endParaRPr lang="en-US" baseline="0" dirty="0"/>
          </a:p>
          <a:p>
            <a:pPr marL="171450" indent="-171450">
              <a:buFontTx/>
              <a:buChar char="-"/>
            </a:pPr>
            <a:r>
              <a:rPr lang="en-US" b="1" baseline="0" dirty="0"/>
              <a:t>Independence </a:t>
            </a:r>
            <a:r>
              <a:rPr lang="en-US" baseline="0" dirty="0"/>
              <a:t>is ensured by direct reporting to the Director-General  and the fact that it is a last job at CERN ( no conflict of interests with future career)</a:t>
            </a:r>
          </a:p>
          <a:p>
            <a:pPr marL="171450" indent="-171450">
              <a:buFontTx/>
              <a:buChar char="-"/>
            </a:pPr>
            <a:r>
              <a:rPr lang="en-US" b="1" baseline="0" dirty="0"/>
              <a:t>Neutrality</a:t>
            </a:r>
            <a:r>
              <a:rPr lang="en-US" baseline="0" dirty="0"/>
              <a:t> (in thinking) and </a:t>
            </a:r>
            <a:r>
              <a:rPr lang="en-US" b="1" baseline="0" dirty="0"/>
              <a:t>Impartiality</a:t>
            </a:r>
            <a:r>
              <a:rPr lang="en-US" baseline="0" dirty="0"/>
              <a:t> (in acting) is a mindset that is exercised at each visit. It is also made possible by the independence granted to the Ombud </a:t>
            </a:r>
          </a:p>
          <a:p>
            <a:pPr marL="171450" indent="-171450">
              <a:buFontTx/>
              <a:buChar char="-"/>
            </a:pPr>
            <a:r>
              <a:rPr lang="en-US" b="1" baseline="0" dirty="0"/>
              <a:t>Informality </a:t>
            </a:r>
            <a:r>
              <a:rPr lang="en-US" baseline="0" dirty="0"/>
              <a:t>has two important meanings for the Organization and for the visitor:</a:t>
            </a:r>
          </a:p>
          <a:p>
            <a:pPr marL="628650" lvl="1" indent="-171450">
              <a:buFontTx/>
              <a:buChar char="-"/>
            </a:pPr>
            <a:r>
              <a:rPr lang="en-US" baseline="0" dirty="0"/>
              <a:t>The organization cannot be held informed of an issue that is shared with the Ombud (not an agent of notice) </a:t>
            </a:r>
          </a:p>
          <a:p>
            <a:pPr marL="628650" lvl="1" indent="-171450">
              <a:buFontTx/>
              <a:buChar char="-"/>
            </a:pPr>
            <a:r>
              <a:rPr lang="en-US" baseline="0" dirty="0"/>
              <a:t>The Visitors stays in control of what happens next.</a:t>
            </a:r>
          </a:p>
          <a:p>
            <a:pPr marL="171450" lvl="0" indent="-171450">
              <a:buFontTx/>
              <a:buChar char="-"/>
            </a:pPr>
            <a:r>
              <a:rPr lang="en-US" b="1" baseline="0" dirty="0"/>
              <a:t>Confidentiality</a:t>
            </a:r>
            <a:r>
              <a:rPr lang="en-US" baseline="0" dirty="0"/>
              <a:t> is a contract between the visitor and the Ombud, it is required from the Ombud and from the visitor.</a:t>
            </a:r>
          </a:p>
          <a:p>
            <a:pPr marL="171450" indent="-171450">
              <a:buFontTx/>
              <a:buChar char="-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E5D1FF-4816-4A66-925D-71634867CB28}" type="slidenum">
              <a:rPr lang="en-GB" smtClean="0"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8620582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E5D1FF-4816-4A66-925D-71634867CB28}" type="slidenum">
              <a:rPr lang="en-GB" smtClean="0"/>
              <a:t>21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7699108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E5D1FF-4816-4A66-925D-71634867CB28}" type="slidenum">
              <a:rPr lang="en-GB" smtClean="0"/>
              <a:t>22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8878516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E5D1FF-4816-4A66-925D-71634867CB28}" type="slidenum">
              <a:rPr lang="en-GB" smtClean="0"/>
              <a:t>24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4696169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marR="18415">
              <a:lnSpc>
                <a:spcPts val="2400"/>
              </a:lnSpc>
              <a:spcBef>
                <a:spcPts val="2260"/>
              </a:spcBef>
              <a:spcAft>
                <a:spcPts val="0"/>
              </a:spcAft>
            </a:pPr>
            <a:r>
              <a:rPr lang="en-US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Psychological safety is </a:t>
            </a:r>
            <a:r>
              <a:rPr lang="en-US" sz="1800" dirty="0">
                <a:solidFill>
                  <a:srgbClr val="C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not immunity from consequences</a:t>
            </a:r>
            <a:r>
              <a:rPr lang="en-US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nor is it a  state of high self-regard.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457200" marR="18415">
              <a:lnSpc>
                <a:spcPts val="2400"/>
              </a:lnSpc>
              <a:spcBef>
                <a:spcPts val="2260"/>
              </a:spcBef>
              <a:spcAft>
                <a:spcPts val="0"/>
              </a:spcAft>
            </a:pPr>
            <a:endParaRPr lang="en-GB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marR="18415">
              <a:lnSpc>
                <a:spcPts val="2400"/>
              </a:lnSpc>
              <a:spcBef>
                <a:spcPts val="2255"/>
              </a:spcBef>
              <a:spcAft>
                <a:spcPts val="0"/>
              </a:spcAft>
            </a:pPr>
            <a:r>
              <a:rPr lang="en-US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 psychologically safe workplaces</a:t>
            </a:r>
            <a:r>
              <a:rPr lang="en-US" sz="1800" spc="-15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1800" dirty="0">
                <a:solidFill>
                  <a:srgbClr val="C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people know they might fail </a:t>
            </a:r>
            <a:r>
              <a:rPr lang="en-US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and that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they might receive </a:t>
            </a:r>
            <a:r>
              <a:rPr lang="en-US" sz="1800" dirty="0">
                <a:solidFill>
                  <a:srgbClr val="C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performance feedbac</a:t>
            </a:r>
            <a:r>
              <a:rPr lang="en-US" sz="1800" spc="-20" dirty="0">
                <a:solidFill>
                  <a:srgbClr val="C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k </a:t>
            </a:r>
            <a:r>
              <a:rPr lang="en-US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that says they're not meeting  expectations.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GB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marR="18415">
              <a:lnSpc>
                <a:spcPts val="2400"/>
              </a:lnSpc>
              <a:spcBef>
                <a:spcPts val="2355"/>
              </a:spcBef>
              <a:spcAft>
                <a:spcPts val="0"/>
              </a:spcAft>
            </a:pPr>
            <a:endParaRPr lang="en-US" sz="1800" dirty="0">
              <a:solidFill>
                <a:srgbClr val="000000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marR="18415">
              <a:lnSpc>
                <a:spcPts val="2400"/>
              </a:lnSpc>
              <a:spcBef>
                <a:spcPts val="2355"/>
              </a:spcBef>
              <a:spcAft>
                <a:spcPts val="0"/>
              </a:spcAft>
            </a:pPr>
            <a:r>
              <a:rPr lang="en-US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Psychological safety is NOT about </a:t>
            </a:r>
            <a:r>
              <a:rPr lang="en-US" sz="1800" dirty="0">
                <a:solidFill>
                  <a:srgbClr val="C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feeling irresponsible </a:t>
            </a:r>
            <a:r>
              <a:rPr lang="en-US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for what  happens</a:t>
            </a:r>
            <a:r>
              <a:rPr lang="en-US" sz="1800" spc="255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On the contrary, </a:t>
            </a:r>
            <a:r>
              <a:rPr lang="en-US" sz="1800" dirty="0">
                <a:solidFill>
                  <a:srgbClr val="C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members of psychologically safe teams feel  </a:t>
            </a:r>
            <a:r>
              <a:rPr lang="en-US" sz="1800" u="sng" dirty="0">
                <a:solidFill>
                  <a:srgbClr val="C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mor</a:t>
            </a:r>
            <a:r>
              <a:rPr lang="en-US" sz="1800" u="sng" spc="-15" dirty="0">
                <a:solidFill>
                  <a:srgbClr val="C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 </a:t>
            </a:r>
            <a:r>
              <a:rPr lang="en-US" sz="1800" dirty="0">
                <a:solidFill>
                  <a:srgbClr val="C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responsible </a:t>
            </a:r>
            <a:r>
              <a:rPr lang="en-US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for their effectiveness and productivity.  </a:t>
            </a:r>
            <a:endParaRPr lang="en-GB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br>
              <a:rPr lang="en-US" sz="1800" dirty="0">
                <a:solidFill>
                  <a:srgbClr val="01030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E5D1FF-4816-4A66-925D-71634867CB28}" type="slidenum">
              <a:rPr lang="en-GB" smtClean="0"/>
              <a:t>25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6555593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E5D1FF-4816-4A66-925D-71634867CB28}" type="slidenum">
              <a:rPr lang="en-GB" smtClean="0"/>
              <a:t>26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9461134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➢Dependability - Team members get things done on time and meet expectations. </a:t>
            </a:r>
          </a:p>
          <a:p>
            <a:r>
              <a:rPr lang="en-GB" dirty="0"/>
              <a:t>➢Structure and clarity- teams have clear goals, and have  well-defined roles within the group. </a:t>
            </a:r>
          </a:p>
          <a:p>
            <a:r>
              <a:rPr lang="en-GB" dirty="0"/>
              <a:t>➢Meaning- The work has personal significance to each member. </a:t>
            </a:r>
          </a:p>
          <a:p>
            <a:r>
              <a:rPr lang="en-GB" dirty="0"/>
              <a:t>➢Impact- The group believes their work is purposeful and positively impacts the greater good. 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E5D1FF-4816-4A66-925D-71634867CB28}" type="slidenum">
              <a:rPr lang="en-GB" smtClean="0"/>
              <a:t>28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487989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E5D1FF-4816-4A66-925D-71634867CB28}" type="slidenum">
              <a:rPr lang="en-GB" smtClean="0"/>
              <a:t>29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08726047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E5D1FF-4816-4A66-925D-71634867CB28}" type="slidenum">
              <a:rPr lang="en-GB" smtClean="0"/>
              <a:t>31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8358082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u="sng" dirty="0"/>
              <a:t>Additional notes: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en-GB" sz="1200" b="0" i="0" u="none" strike="noStrike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reference population</a:t>
            </a:r>
            <a:r>
              <a:rPr lang="en-GB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is the total number of employed members of personnel (staff and fellows) plus the number of associated members of personnel with a registered percentage of presence of 100%.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 31/12/2022, the reference population amounted to 5559 members : 2659 staff members, 900 fellows, and 2000 associated members of personnel whose percentage of presence at CERN is 100%. </a:t>
            </a:r>
          </a:p>
          <a:p>
            <a:endParaRPr lang="en-US" baseline="0" dirty="0"/>
          </a:p>
          <a:p>
            <a:r>
              <a:rPr lang="en-US" u="sng" baseline="0" dirty="0"/>
              <a:t>Feedback:</a:t>
            </a:r>
          </a:p>
          <a:p>
            <a:r>
              <a:rPr lang="en-US" baseline="0" dirty="0"/>
              <a:t>78% totally agree or agree that discussing with the Ombud has improved their situation</a:t>
            </a:r>
          </a:p>
          <a:p>
            <a:r>
              <a:rPr lang="en-US" baseline="0" dirty="0"/>
              <a:t>95% would recommend a colleague in a challenging situation to discuss with the Ombud</a:t>
            </a:r>
          </a:p>
          <a:p>
            <a:endParaRPr lang="en-US" baseline="0" dirty="0"/>
          </a:p>
          <a:p>
            <a:r>
              <a:rPr lang="en-US" u="sng" baseline="0" dirty="0"/>
              <a:t>Reminder:</a:t>
            </a:r>
          </a:p>
          <a:p>
            <a:r>
              <a:rPr lang="en-US" baseline="0" dirty="0"/>
              <a:t>Vincent Vuillemin July 2010 – December 2013</a:t>
            </a:r>
          </a:p>
          <a:p>
            <a:r>
              <a:rPr lang="en-US" baseline="0" dirty="0"/>
              <a:t>Sudeshna Datta Cockerill – January 2014 – October 2017</a:t>
            </a:r>
          </a:p>
          <a:p>
            <a:r>
              <a:rPr lang="en-US" baseline="0" dirty="0"/>
              <a:t>Pierre Gildemyn  November 2017 – April 2021</a:t>
            </a:r>
          </a:p>
          <a:p>
            <a:r>
              <a:rPr lang="en-US" baseline="0" dirty="0"/>
              <a:t>Laure Esteveny – April 2021 ( 3 years mandate)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E5D1FF-4816-4A66-925D-71634867CB28}" type="slidenum">
              <a:rPr lang="en-GB" smtClean="0"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49238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Gender is gender registered at CERN. All genders, including</a:t>
            </a:r>
            <a:r>
              <a:rPr lang="en-US" baseline="0" dirty="0"/>
              <a:t> non binary genders are welcome in the Ombud’s Office.</a:t>
            </a:r>
          </a:p>
          <a:p>
            <a:endParaRPr lang="en-US" baseline="0" dirty="0"/>
          </a:p>
          <a:p>
            <a:r>
              <a:rPr lang="en-US" u="sng" baseline="0" dirty="0"/>
              <a:t>Key messages:</a:t>
            </a:r>
            <a:br>
              <a:rPr lang="en-US" baseline="0" dirty="0"/>
            </a:br>
            <a:r>
              <a:rPr lang="en-US" baseline="0" dirty="0"/>
              <a:t>-   50% more in the age range of 25-30 than last year</a:t>
            </a:r>
          </a:p>
          <a:p>
            <a:pPr marL="171450" indent="-171450">
              <a:buFontTx/>
              <a:buChar char="-"/>
            </a:pPr>
            <a:r>
              <a:rPr lang="en-US" baseline="0" dirty="0"/>
              <a:t>Women over represented</a:t>
            </a:r>
            <a:endParaRPr lang="en-GB" baseline="0" dirty="0"/>
          </a:p>
          <a:p>
            <a:pPr marL="171450" indent="-171450">
              <a:buFontTx/>
              <a:buChar char="-"/>
            </a:pPr>
            <a:r>
              <a:rPr lang="en-US" baseline="0" dirty="0"/>
              <a:t>IC contracts, researchers and administrative professional categories slightly over represented. </a:t>
            </a:r>
          </a:p>
          <a:p>
            <a:pPr marL="171450" indent="-171450">
              <a:buFontTx/>
              <a:buChar char="-"/>
            </a:pPr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E5D1FF-4816-4A66-925D-71634867CB28}" type="slidenum">
              <a:rPr lang="en-GB" smtClean="0"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3444637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Full Alignment to IOA </a:t>
            </a:r>
            <a:r>
              <a:rPr lang="en-US" dirty="0">
                <a:hlinkClick r:id="" action="ppaction://noaction"/>
              </a:rPr>
              <a:t>Uniform Reporting Categories </a:t>
            </a:r>
            <a:endParaRPr lang="en-US" dirty="0"/>
          </a:p>
          <a:p>
            <a:r>
              <a:rPr lang="en-US" dirty="0"/>
              <a:t>The recording of issues raised by visitors have changed over 2011-2021</a:t>
            </a:r>
          </a:p>
          <a:p>
            <a:endParaRPr lang="en-US" dirty="0"/>
          </a:p>
          <a:p>
            <a:r>
              <a:rPr lang="en-US" u="sng" dirty="0"/>
              <a:t>Key messages:</a:t>
            </a:r>
          </a:p>
          <a:p>
            <a:endParaRPr lang="en-US" dirty="0"/>
          </a:p>
          <a:p>
            <a:pPr marL="171450" indent="-171450">
              <a:buFontTx/>
              <a:buChar char="-"/>
            </a:pPr>
            <a:r>
              <a:rPr lang="en-US" dirty="0"/>
              <a:t>“Evaluative” and “Peers and colleagues” relationships remain the most important category. Understandably, since informal dispute resolution is the main function of the Ombud </a:t>
            </a:r>
          </a:p>
          <a:p>
            <a:pPr marL="171450" indent="-171450">
              <a:buFontTx/>
              <a:buChar char="-"/>
            </a:pPr>
            <a:r>
              <a:rPr lang="en-US" dirty="0"/>
              <a:t>Only</a:t>
            </a:r>
            <a:r>
              <a:rPr lang="en-US" baseline="0" dirty="0"/>
              <a:t> 11% allow the Ombud to take action – less than last year</a:t>
            </a:r>
          </a:p>
          <a:p>
            <a:pPr marL="171450" indent="-171450">
              <a:buFontTx/>
              <a:buChar char="-"/>
            </a:pPr>
            <a:r>
              <a:rPr lang="en-US" baseline="0" dirty="0"/>
              <a:t>Visitors come with different intent,  69% for a conflictual situation</a:t>
            </a:r>
            <a:endParaRPr lang="en-US" dirty="0"/>
          </a:p>
          <a:p>
            <a:endParaRPr lang="en-US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E5D1FF-4816-4A66-925D-71634867CB28}" type="slidenum">
              <a:rPr lang="en-GB" smtClean="0"/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6999196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u="sng" dirty="0"/>
              <a:t>Key messages</a:t>
            </a:r>
            <a:r>
              <a:rPr lang="en-US" dirty="0"/>
              <a:t>:</a:t>
            </a:r>
          </a:p>
          <a:p>
            <a:endParaRPr lang="en-US" dirty="0"/>
          </a:p>
          <a:p>
            <a:r>
              <a:rPr lang="en-US" dirty="0"/>
              <a:t>- Female</a:t>
            </a:r>
            <a:r>
              <a:rPr lang="en-US" baseline="0" dirty="0"/>
              <a:t> colleagues come for diversity related issues </a:t>
            </a:r>
          </a:p>
          <a:p>
            <a:endParaRPr lang="en-US" dirty="0"/>
          </a:p>
          <a:p>
            <a:r>
              <a:rPr lang="en-US" u="sng" dirty="0"/>
              <a:t>Reminder</a:t>
            </a:r>
          </a:p>
          <a:p>
            <a:pPr marL="0" indent="0">
              <a:buFontTx/>
              <a:buNone/>
            </a:pPr>
            <a:r>
              <a:rPr lang="en-US" baseline="0" dirty="0"/>
              <a:t>In its annual report for 2013 (93 visitors), the CERN Ombud took a closer look at gender issues and concluded that:</a:t>
            </a:r>
          </a:p>
          <a:p>
            <a:pPr marL="171450" indent="-171450">
              <a:buFontTx/>
              <a:buChar char="-"/>
            </a:pPr>
            <a:r>
              <a:rPr lang="en-US" baseline="0" dirty="0"/>
              <a:t>There are no differences in issues between women and men</a:t>
            </a:r>
          </a:p>
          <a:p>
            <a:pPr marL="171450" indent="-171450">
              <a:buFontTx/>
              <a:buChar char="-"/>
            </a:pPr>
            <a:r>
              <a:rPr lang="en-US" baseline="0" dirty="0"/>
              <a:t>There are not differences in age or issues related to age</a:t>
            </a:r>
          </a:p>
          <a:p>
            <a:pPr marL="171450" indent="-171450">
              <a:buFontTx/>
              <a:buChar char="-"/>
            </a:pPr>
            <a:r>
              <a:rPr lang="en-US" baseline="0" dirty="0"/>
              <a:t>There could be a culture difference between Cat 5 women and the rest of CERN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E5D1FF-4816-4A66-925D-71634867CB28}" type="slidenum">
              <a:rPr lang="en-GB" smtClean="0"/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4619519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E5D1FF-4816-4A66-925D-71634867CB28}" type="slidenum">
              <a:rPr lang="en-GB" smtClean="0"/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1627882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E5D1FF-4816-4A66-925D-71634867CB28}" type="slidenum">
              <a:rPr lang="en-GB" smtClean="0"/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2432147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E5D1FF-4816-4A66-925D-71634867CB28}" type="slidenum">
              <a:rPr lang="en-GB" smtClean="0"/>
              <a:t>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736563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761999"/>
            <a:ext cx="9141619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70263" y="761999"/>
            <a:ext cx="2925318" cy="5334001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9848" y="1298448"/>
            <a:ext cx="7315200" cy="3255264"/>
          </a:xfrm>
        </p:spPr>
        <p:txBody>
          <a:bodyPr anchor="b">
            <a:normAutofit/>
          </a:bodyPr>
          <a:lstStyle>
            <a:lvl1pPr algn="l">
              <a:defRPr sz="5900" spc="-100" baseline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15" y="4670246"/>
            <a:ext cx="7315200" cy="914400"/>
          </a:xfrm>
        </p:spPr>
        <p:txBody>
          <a:bodyPr anchor="t">
            <a:normAutofit/>
          </a:bodyPr>
          <a:lstStyle>
            <a:lvl1pPr marL="0" indent="0" algn="l">
              <a:buNone/>
              <a:defRPr sz="2200" cap="none" spc="0" baseline="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97670" y="6356350"/>
            <a:ext cx="5911517" cy="365125"/>
          </a:xfrm>
        </p:spPr>
        <p:txBody>
          <a:bodyPr/>
          <a:lstStyle/>
          <a:p>
            <a:r>
              <a:rPr lang="en-GB"/>
              <a:t>DG-OO/23-21 Insights from the Ombud's Office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70644" y="767419"/>
            <a:ext cx="8115230" cy="5330952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3008"/>
            <a:ext cx="2834640" cy="2322576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499101" y="6356350"/>
            <a:ext cx="5911517" cy="365125"/>
          </a:xfrm>
        </p:spPr>
        <p:txBody>
          <a:bodyPr/>
          <a:lstStyle/>
          <a:p>
            <a:r>
              <a:rPr lang="en-GB"/>
              <a:t>DG-OO/23-21 Insights from the Ombud's Office 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DG-OO/23-21 Insights from the Ombud's Office 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81000" y="990600"/>
            <a:ext cx="2819400" cy="4953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67912" y="868680"/>
            <a:ext cx="7315200" cy="5120640"/>
          </a:xfrm>
        </p:spPr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DG-OO/23-21 Insights from the Ombud's Office 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water3"/>
          <p:cNvSpPr/>
          <p:nvPr/>
        </p:nvSpPr>
        <p:spPr bwMode="gray">
          <a:xfrm>
            <a:off x="2552" y="5243129"/>
            <a:ext cx="12188952" cy="1614871"/>
          </a:xfrm>
          <a:prstGeom prst="rect">
            <a:avLst/>
          </a:prstGeom>
          <a:gradFill>
            <a:gsLst>
              <a:gs pos="833">
                <a:schemeClr val="accent2">
                  <a:lumMod val="60000"/>
                  <a:lumOff val="40000"/>
                  <a:alpha val="38000"/>
                </a:schemeClr>
              </a:gs>
              <a:gs pos="23000">
                <a:schemeClr val="accent2">
                  <a:lumMod val="60000"/>
                  <a:lumOff val="40000"/>
                </a:schemeClr>
              </a:gs>
              <a:gs pos="100000">
                <a:schemeClr val="accent2">
                  <a:lumMod val="20000"/>
                  <a:lumOff val="80000"/>
                  <a:alpha val="89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sky"/>
          <p:cNvSpPr/>
          <p:nvPr/>
        </p:nvSpPr>
        <p:spPr bwMode="white">
          <a:xfrm>
            <a:off x="2552" y="0"/>
            <a:ext cx="12188952" cy="5334000"/>
          </a:xfrm>
          <a:prstGeom prst="rect">
            <a:avLst/>
          </a:prstGeom>
          <a:gradFill>
            <a:gsLst>
              <a:gs pos="0">
                <a:schemeClr val="accent2">
                  <a:lumMod val="60000"/>
                  <a:lumOff val="40000"/>
                  <a:alpha val="80000"/>
                </a:schemeClr>
              </a:gs>
              <a:gs pos="99000">
                <a:schemeClr val="accent2">
                  <a:lumMod val="20000"/>
                  <a:lumOff val="80000"/>
                  <a:alpha val="65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6" name="water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74" r="9901"/>
          <a:stretch/>
        </p:blipFill>
        <p:spPr bwMode="ltGray">
          <a:xfrm>
            <a:off x="-1425" y="5497897"/>
            <a:ext cx="12188952" cy="463209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water1"/>
          <p:cNvPicPr>
            <a:picLocks noChangeAspect="1"/>
          </p:cNvPicPr>
          <p:nvPr/>
        </p:nvPicPr>
        <p:blipFill rotWithShape="1">
          <a:blip r:embed="rId3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18" r="6356"/>
          <a:stretch/>
        </p:blipFill>
        <p:spPr bwMode="gray">
          <a:xfrm flipH="1">
            <a:off x="-1425" y="5221111"/>
            <a:ext cx="12188952" cy="268288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Rectangle 7"/>
          <p:cNvSpPr/>
          <p:nvPr/>
        </p:nvSpPr>
        <p:spPr>
          <a:xfrm>
            <a:off x="-1425" y="5961106"/>
            <a:ext cx="12188952" cy="896846"/>
          </a:xfrm>
          <a:prstGeom prst="rect">
            <a:avLst/>
          </a:prstGeom>
          <a:gradFill>
            <a:gsLst>
              <a:gs pos="25000">
                <a:schemeClr val="accent6">
                  <a:lumMod val="60000"/>
                  <a:lumOff val="40000"/>
                  <a:alpha val="0"/>
                </a:schemeClr>
              </a:gs>
              <a:gs pos="100000">
                <a:schemeClr val="accent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05872" y="1309047"/>
            <a:ext cx="9602789" cy="2667000"/>
          </a:xfrm>
        </p:spPr>
        <p:txBody>
          <a:bodyPr anchor="b">
            <a:noAutofit/>
          </a:bodyPr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05872" y="4038600"/>
            <a:ext cx="9601200" cy="990600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800" cap="all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275833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DG-OO/23-21 Insights from the Ombud's Office 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485833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ky"/>
          <p:cNvSpPr/>
          <p:nvPr/>
        </p:nvSpPr>
        <p:spPr>
          <a:xfrm>
            <a:off x="2552" y="-1"/>
            <a:ext cx="12188952" cy="6858002"/>
          </a:xfrm>
          <a:prstGeom prst="rect">
            <a:avLst/>
          </a:prstGeom>
          <a:gradFill>
            <a:gsLst>
              <a:gs pos="0">
                <a:schemeClr val="accent2">
                  <a:lumMod val="60000"/>
                  <a:lumOff val="40000"/>
                  <a:alpha val="80000"/>
                </a:schemeClr>
              </a:gs>
              <a:gs pos="99000">
                <a:schemeClr val="accent2">
                  <a:lumMod val="20000"/>
                  <a:lumOff val="80000"/>
                  <a:alpha val="0"/>
                </a:schemeClr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2960"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3" y="1309047"/>
            <a:ext cx="9601252" cy="2667000"/>
          </a:xfrm>
        </p:spPr>
        <p:txBody>
          <a:bodyPr anchor="b">
            <a:normAutofit/>
          </a:bodyPr>
          <a:lstStyle>
            <a:lvl1pPr algn="ctr">
              <a:defRPr sz="6000" b="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3813" y="4038600"/>
            <a:ext cx="9601200" cy="1143000"/>
          </a:xfrm>
        </p:spPr>
        <p:txBody>
          <a:bodyPr anchor="t">
            <a:normAutofit/>
          </a:bodyPr>
          <a:lstStyle>
            <a:lvl1pPr marL="0" indent="0" algn="ctr">
              <a:spcBef>
                <a:spcPts val="0"/>
              </a:spcBef>
              <a:buNone/>
              <a:defRPr sz="2000" cap="all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DG-OO/23-21 Insights from the Ombud's Office 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4305961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78880" y="1572768"/>
            <a:ext cx="4572000" cy="414223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41120" y="1572768"/>
            <a:ext cx="4572000" cy="414223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DG-OO/23-21 Insights from the Ombud's Office 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778746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1572768"/>
            <a:ext cx="4572000" cy="766588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1120" y="2365861"/>
            <a:ext cx="4572000" cy="33491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78880" y="1572768"/>
            <a:ext cx="4572000" cy="766588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78880" y="2365861"/>
            <a:ext cx="4572000" cy="33491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DG-OO/23-21 Insights from the Ombud's Office 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9767658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DG-OO/23-21 Insights from the Ombud's Office </a:t>
            </a:r>
            <a:endParaRPr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1881826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ky"/>
          <p:cNvSpPr/>
          <p:nvPr/>
        </p:nvSpPr>
        <p:spPr>
          <a:xfrm>
            <a:off x="2552" y="-1"/>
            <a:ext cx="12188952" cy="6858002"/>
          </a:xfrm>
          <a:prstGeom prst="rect">
            <a:avLst/>
          </a:prstGeom>
          <a:gradFill>
            <a:gsLst>
              <a:gs pos="0">
                <a:schemeClr val="accent2">
                  <a:lumMod val="60000"/>
                  <a:lumOff val="40000"/>
                  <a:alpha val="80000"/>
                </a:schemeClr>
              </a:gs>
              <a:gs pos="99000">
                <a:schemeClr val="accent2">
                  <a:lumMod val="20000"/>
                  <a:lumOff val="80000"/>
                  <a:alpha val="0"/>
                </a:schemeClr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2960" rtlCol="0" anchor="ctr"/>
          <a:lstStyle/>
          <a:p>
            <a:pPr algn="ctr"/>
            <a:endParaRPr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DG-OO/23-21 Insights from the Ombud's Office </a:t>
            </a:r>
            <a:endParaRPr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9722481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8104" y="6356350"/>
            <a:ext cx="5911517" cy="365125"/>
          </a:xfrm>
        </p:spPr>
        <p:txBody>
          <a:bodyPr/>
          <a:lstStyle/>
          <a:p>
            <a:r>
              <a:rPr lang="en-GB"/>
              <a:t>DG-OO/23-21 Insights from the Ombud's Office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27479" y="762000"/>
            <a:ext cx="3377133" cy="2743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0413" y="685800"/>
            <a:ext cx="6858000" cy="45720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27479" y="3554104"/>
            <a:ext cx="3377133" cy="1703696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spcBef>
                <a:spcPts val="8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DG-OO/23-21 Insights from the Ombud's Office 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8544281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27479" y="762000"/>
            <a:ext cx="3377133" cy="2743200"/>
          </a:xfrm>
        </p:spPr>
        <p:txBody>
          <a:bodyPr anchor="b">
            <a:normAutofit/>
          </a:bodyPr>
          <a:lstStyle>
            <a:lvl1pPr>
              <a:defRPr sz="3400" b="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Picture Placeholder 2" descr="An empty placeholder to add an image. Click on the placeholder and select the image that you wish to add"/>
          <p:cNvSpPr>
            <a:spLocks noGrp="1"/>
          </p:cNvSpPr>
          <p:nvPr>
            <p:ph type="pic" idx="1"/>
          </p:nvPr>
        </p:nvSpPr>
        <p:spPr>
          <a:xfrm>
            <a:off x="760413" y="685800"/>
            <a:ext cx="6858000" cy="457200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27479" y="3554104"/>
            <a:ext cx="3377133" cy="1703696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DG-OO/23-21 Insights from the Ombud's Office 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1841299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DG-OO/23-21 Insights from the Ombud's Office 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577332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274638"/>
            <a:ext cx="2628900" cy="5440362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274638"/>
            <a:ext cx="7734300" cy="5440362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DG-OO/23-21 Insights from the Ombud's Office 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3265428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water3"/>
          <p:cNvSpPr/>
          <p:nvPr/>
        </p:nvSpPr>
        <p:spPr bwMode="gray">
          <a:xfrm>
            <a:off x="2552" y="5243129"/>
            <a:ext cx="12188952" cy="1614871"/>
          </a:xfrm>
          <a:prstGeom prst="rect">
            <a:avLst/>
          </a:prstGeom>
          <a:gradFill>
            <a:gsLst>
              <a:gs pos="833">
                <a:schemeClr val="accent2">
                  <a:lumMod val="60000"/>
                  <a:lumOff val="40000"/>
                  <a:alpha val="38000"/>
                </a:schemeClr>
              </a:gs>
              <a:gs pos="23000">
                <a:schemeClr val="accent2">
                  <a:lumMod val="60000"/>
                  <a:lumOff val="40000"/>
                </a:schemeClr>
              </a:gs>
              <a:gs pos="100000">
                <a:schemeClr val="accent2">
                  <a:lumMod val="20000"/>
                  <a:lumOff val="80000"/>
                  <a:alpha val="89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sky"/>
          <p:cNvSpPr/>
          <p:nvPr/>
        </p:nvSpPr>
        <p:spPr bwMode="white">
          <a:xfrm>
            <a:off x="2552" y="0"/>
            <a:ext cx="12188952" cy="5334000"/>
          </a:xfrm>
          <a:prstGeom prst="rect">
            <a:avLst/>
          </a:prstGeom>
          <a:gradFill>
            <a:gsLst>
              <a:gs pos="0">
                <a:schemeClr val="accent2">
                  <a:lumMod val="60000"/>
                  <a:lumOff val="40000"/>
                  <a:alpha val="80000"/>
                </a:schemeClr>
              </a:gs>
              <a:gs pos="99000">
                <a:schemeClr val="accent2">
                  <a:lumMod val="20000"/>
                  <a:lumOff val="80000"/>
                  <a:alpha val="65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6" name="water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74" r="9901"/>
          <a:stretch/>
        </p:blipFill>
        <p:spPr bwMode="ltGray">
          <a:xfrm>
            <a:off x="-1425" y="5497897"/>
            <a:ext cx="12188952" cy="463209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water1"/>
          <p:cNvPicPr>
            <a:picLocks noChangeAspect="1"/>
          </p:cNvPicPr>
          <p:nvPr/>
        </p:nvPicPr>
        <p:blipFill rotWithShape="1">
          <a:blip r:embed="rId3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18" r="6356"/>
          <a:stretch/>
        </p:blipFill>
        <p:spPr bwMode="gray">
          <a:xfrm flipH="1">
            <a:off x="-1425" y="5221111"/>
            <a:ext cx="12188952" cy="268288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Rectangle 7"/>
          <p:cNvSpPr/>
          <p:nvPr/>
        </p:nvSpPr>
        <p:spPr>
          <a:xfrm>
            <a:off x="-1425" y="5961106"/>
            <a:ext cx="12188952" cy="896846"/>
          </a:xfrm>
          <a:prstGeom prst="rect">
            <a:avLst/>
          </a:prstGeom>
          <a:gradFill>
            <a:gsLst>
              <a:gs pos="25000">
                <a:schemeClr val="accent6">
                  <a:lumMod val="60000"/>
                  <a:lumOff val="40000"/>
                  <a:alpha val="0"/>
                </a:schemeClr>
              </a:gs>
              <a:gs pos="100000">
                <a:schemeClr val="accent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05872" y="1309047"/>
            <a:ext cx="9602789" cy="2667000"/>
          </a:xfrm>
        </p:spPr>
        <p:txBody>
          <a:bodyPr anchor="b">
            <a:noAutofit/>
          </a:bodyPr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05872" y="4038600"/>
            <a:ext cx="9601200" cy="990600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800" cap="all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42711233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09479" y="6473952"/>
            <a:ext cx="7159752" cy="237744"/>
          </a:xfrm>
        </p:spPr>
        <p:txBody>
          <a:bodyPr/>
          <a:lstStyle/>
          <a:p>
            <a:r>
              <a:rPr lang="en-GB"/>
              <a:t>DG-OO/23-21 Insights from the Ombud's Office 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239770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ky"/>
          <p:cNvSpPr/>
          <p:nvPr/>
        </p:nvSpPr>
        <p:spPr>
          <a:xfrm>
            <a:off x="2552" y="-1"/>
            <a:ext cx="12188952" cy="6858002"/>
          </a:xfrm>
          <a:prstGeom prst="rect">
            <a:avLst/>
          </a:prstGeom>
          <a:gradFill>
            <a:gsLst>
              <a:gs pos="0">
                <a:schemeClr val="accent2">
                  <a:lumMod val="60000"/>
                  <a:lumOff val="40000"/>
                  <a:alpha val="80000"/>
                </a:schemeClr>
              </a:gs>
              <a:gs pos="99000">
                <a:schemeClr val="accent2">
                  <a:lumMod val="20000"/>
                  <a:lumOff val="80000"/>
                  <a:alpha val="0"/>
                </a:schemeClr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2960"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3" y="1309047"/>
            <a:ext cx="9601252" cy="2667000"/>
          </a:xfrm>
        </p:spPr>
        <p:txBody>
          <a:bodyPr anchor="b">
            <a:normAutofit/>
          </a:bodyPr>
          <a:lstStyle>
            <a:lvl1pPr algn="ctr">
              <a:defRPr sz="6000" b="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3813" y="4038600"/>
            <a:ext cx="9601200" cy="1143000"/>
          </a:xfrm>
        </p:spPr>
        <p:txBody>
          <a:bodyPr anchor="t">
            <a:normAutofit/>
          </a:bodyPr>
          <a:lstStyle>
            <a:lvl1pPr marL="0" indent="0" algn="ctr">
              <a:spcBef>
                <a:spcPts val="0"/>
              </a:spcBef>
              <a:buNone/>
              <a:defRPr sz="2000" cap="all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5463" y="6483096"/>
            <a:ext cx="7159752" cy="237744"/>
          </a:xfrm>
        </p:spPr>
        <p:txBody>
          <a:bodyPr/>
          <a:lstStyle/>
          <a:p>
            <a:r>
              <a:rPr lang="en-GB"/>
              <a:t>DG-OO/23-21 Insights from the Ombud's Office 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757690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78880" y="1572768"/>
            <a:ext cx="4572000" cy="414223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41120" y="1572768"/>
            <a:ext cx="4572000" cy="414223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65463" y="6483096"/>
            <a:ext cx="7159752" cy="237744"/>
          </a:xfrm>
        </p:spPr>
        <p:txBody>
          <a:bodyPr/>
          <a:lstStyle/>
          <a:p>
            <a:r>
              <a:rPr lang="en-GB"/>
              <a:t>DG-OO/23-21 Insights from the Ombud's Office 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1849608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1572768"/>
            <a:ext cx="4572000" cy="766588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1120" y="2365861"/>
            <a:ext cx="4572000" cy="33491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78880" y="1572768"/>
            <a:ext cx="4572000" cy="766588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78880" y="2365861"/>
            <a:ext cx="4572000" cy="33491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156132" y="6506982"/>
            <a:ext cx="7159752" cy="237744"/>
          </a:xfrm>
        </p:spPr>
        <p:txBody>
          <a:bodyPr/>
          <a:lstStyle/>
          <a:p>
            <a:r>
              <a:rPr lang="en-GB"/>
              <a:t>DG-OO/23-21 Insights from the Ombud's Office 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7182045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18810" y="6506982"/>
            <a:ext cx="7159752" cy="237744"/>
          </a:xfrm>
        </p:spPr>
        <p:txBody>
          <a:bodyPr/>
          <a:lstStyle/>
          <a:p>
            <a:r>
              <a:rPr lang="en-GB"/>
              <a:t>DG-OO/23-21 Insights from the Ombud's Office </a:t>
            </a:r>
            <a:endParaRPr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5683065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67912" y="1298448"/>
            <a:ext cx="7315200" cy="3255264"/>
          </a:xfrm>
        </p:spPr>
        <p:txBody>
          <a:bodyPr anchor="b">
            <a:normAutofit/>
          </a:bodyPr>
          <a:lstStyle>
            <a:lvl1pPr>
              <a:defRPr sz="5900" b="0" spc="-1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0" y="4672584"/>
            <a:ext cx="7315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2200" cap="none" spc="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DG-OO/23-21 Insights from the Ombud's Office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ky"/>
          <p:cNvSpPr/>
          <p:nvPr/>
        </p:nvSpPr>
        <p:spPr>
          <a:xfrm>
            <a:off x="2552" y="-1"/>
            <a:ext cx="12188952" cy="6858002"/>
          </a:xfrm>
          <a:prstGeom prst="rect">
            <a:avLst/>
          </a:prstGeom>
          <a:gradFill>
            <a:gsLst>
              <a:gs pos="0">
                <a:schemeClr val="accent2">
                  <a:lumMod val="60000"/>
                  <a:lumOff val="40000"/>
                  <a:alpha val="80000"/>
                </a:schemeClr>
              </a:gs>
              <a:gs pos="99000">
                <a:schemeClr val="accent2">
                  <a:lumMod val="20000"/>
                  <a:lumOff val="80000"/>
                  <a:alpha val="0"/>
                </a:schemeClr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2960" rtlCol="0" anchor="ctr"/>
          <a:lstStyle/>
          <a:p>
            <a:pPr algn="ctr"/>
            <a:endParaRPr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02785" y="6469660"/>
            <a:ext cx="7159752" cy="237744"/>
          </a:xfrm>
        </p:spPr>
        <p:txBody>
          <a:bodyPr/>
          <a:lstStyle/>
          <a:p>
            <a:r>
              <a:rPr lang="en-GB"/>
              <a:t>DG-OO/23-21 Insights from the Ombud's Office </a:t>
            </a:r>
            <a:endParaRPr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46018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27479" y="762000"/>
            <a:ext cx="3377133" cy="2743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0413" y="685800"/>
            <a:ext cx="6858000" cy="45720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27479" y="3554104"/>
            <a:ext cx="3377133" cy="1703696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spcBef>
                <a:spcPts val="8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37471" y="6497652"/>
            <a:ext cx="7159752" cy="237744"/>
          </a:xfrm>
        </p:spPr>
        <p:txBody>
          <a:bodyPr/>
          <a:lstStyle/>
          <a:p>
            <a:r>
              <a:rPr lang="en-GB"/>
              <a:t>DG-OO/23-21 Insights from the Ombud's Office 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405447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27479" y="762000"/>
            <a:ext cx="3377133" cy="2743200"/>
          </a:xfrm>
        </p:spPr>
        <p:txBody>
          <a:bodyPr anchor="b">
            <a:normAutofit/>
          </a:bodyPr>
          <a:lstStyle>
            <a:lvl1pPr>
              <a:defRPr sz="3400" b="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Picture Placeholder 2" descr="An empty placeholder to add an image. Click on the placeholder and select the image that you wish to add"/>
          <p:cNvSpPr>
            <a:spLocks noGrp="1"/>
          </p:cNvSpPr>
          <p:nvPr>
            <p:ph type="pic" idx="1"/>
          </p:nvPr>
        </p:nvSpPr>
        <p:spPr>
          <a:xfrm>
            <a:off x="760413" y="685800"/>
            <a:ext cx="6858000" cy="457200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27479" y="3554104"/>
            <a:ext cx="3377133" cy="1703696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DG-OO/23-21 Insights from the Ombud's Office 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403210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1120" y="55984"/>
            <a:ext cx="9509759" cy="108813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DG-OO/23-21 Insights from the Ombud's Office 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73378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274638"/>
            <a:ext cx="2628900" cy="5440362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274638"/>
            <a:ext cx="7734300" cy="5440362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DG-OO/23-21 Insights from the Ombud's Office 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02349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67912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18120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DG-OO/23-21 Insights from the Ombud's Office 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7912" y="1023586"/>
            <a:ext cx="3474720" cy="8077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7912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818463" y="1023586"/>
            <a:ext cx="3474720" cy="813171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818463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DG-OO/23-21 Insights from the Ombud's Office </a:t>
            </a:r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DG-OO/23-21 Insights from the Ombud's Office 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DG-OO/23-21 Insights from the Ombud's Office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7912" y="868680"/>
            <a:ext cx="731520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4176"/>
            <a:ext cx="2834640" cy="232199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DG-OO/23-21 Insights from the Ombud's Office 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reduce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7912" y="4291914"/>
            <a:ext cx="7315200" cy="169740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4176"/>
            <a:ext cx="2834640" cy="232199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DG-OO/23-21 Insights from the Ombud's Office 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41034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58952"/>
            <a:ext cx="3443590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9268" y="864108"/>
            <a:ext cx="7315200" cy="51206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1046" y="6356350"/>
            <a:ext cx="5911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GB"/>
              <a:t>DG-OO/23-21 Insights from the Ombud's Office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5524" y="5034407"/>
            <a:ext cx="1377081" cy="118872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52" r:id="rId9"/>
    <p:sldLayoutId id="2147483849" r:id="rId10"/>
    <p:sldLayoutId id="2147483850" r:id="rId11"/>
    <p:sldLayoutId id="2147483851" r:id="rId12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spc="-60" baseline="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Font typeface="Wingdings 2" pitchFamily="18" charset="2"/>
        <a:buChar char="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ky"/>
          <p:cNvSpPr/>
          <p:nvPr/>
        </p:nvSpPr>
        <p:spPr>
          <a:xfrm>
            <a:off x="2552" y="-1"/>
            <a:ext cx="12188952" cy="6858002"/>
          </a:xfrm>
          <a:prstGeom prst="rect">
            <a:avLst/>
          </a:prstGeom>
          <a:gradFill>
            <a:gsLst>
              <a:gs pos="0">
                <a:schemeClr val="accent2">
                  <a:lumMod val="60000"/>
                  <a:lumOff val="40000"/>
                  <a:alpha val="58000"/>
                </a:schemeClr>
              </a:gs>
              <a:gs pos="88000">
                <a:schemeClr val="accent2">
                  <a:lumMod val="20000"/>
                  <a:lumOff val="80000"/>
                  <a:alpha val="65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2960" rtlCol="0" anchor="ctr"/>
          <a:lstStyle/>
          <a:p>
            <a:pPr algn="ctr"/>
            <a:endParaRPr/>
          </a:p>
        </p:txBody>
      </p:sp>
      <p:sp>
        <p:nvSpPr>
          <p:cNvPr id="8" name="water3"/>
          <p:cNvSpPr/>
          <p:nvPr/>
        </p:nvSpPr>
        <p:spPr bwMode="gray">
          <a:xfrm>
            <a:off x="2552" y="6064101"/>
            <a:ext cx="12188952" cy="793899"/>
          </a:xfrm>
          <a:prstGeom prst="rect">
            <a:avLst/>
          </a:prstGeom>
          <a:gradFill>
            <a:gsLst>
              <a:gs pos="833">
                <a:schemeClr val="accent2">
                  <a:lumMod val="60000"/>
                  <a:lumOff val="40000"/>
                  <a:alpha val="38000"/>
                </a:schemeClr>
              </a:gs>
              <a:gs pos="49000">
                <a:schemeClr val="accent2">
                  <a:lumMod val="60000"/>
                  <a:lumOff val="40000"/>
                </a:schemeClr>
              </a:gs>
              <a:gs pos="100000">
                <a:schemeClr val="accent2">
                  <a:lumMod val="20000"/>
                  <a:lumOff val="80000"/>
                  <a:alpha val="89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9" name="water2"/>
          <p:cNvPicPr>
            <a:picLocks noChangeAspect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74" r="9901"/>
          <a:stretch/>
        </p:blipFill>
        <p:spPr bwMode="white">
          <a:xfrm>
            <a:off x="-1425" y="6256181"/>
            <a:ext cx="12188952" cy="463209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water1"/>
          <p:cNvPicPr>
            <a:picLocks noChangeAspect="1"/>
          </p:cNvPicPr>
          <p:nvPr/>
        </p:nvPicPr>
        <p:blipFill rotWithShape="1">
          <a:blip r:embed="rId14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18" r="6356"/>
          <a:stretch/>
        </p:blipFill>
        <p:spPr bwMode="gray">
          <a:xfrm flipH="1">
            <a:off x="-1425" y="5979395"/>
            <a:ext cx="12188952" cy="268288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41120" y="265176"/>
            <a:ext cx="9509759" cy="108813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1572768"/>
            <a:ext cx="9509760" cy="41422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3241" y="6515854"/>
            <a:ext cx="7159752" cy="2377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cap="all" baseline="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DG-OO/23-21 Insights from the Ombud's Office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75776" y="6601968"/>
            <a:ext cx="960120" cy="2377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cap="all" baseline="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10800" y="6601968"/>
            <a:ext cx="640080" cy="2377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cap="all" baseline="0">
                <a:solidFill>
                  <a:schemeClr val="tx1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44378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4" r:id="rId1"/>
    <p:sldLayoutId id="2147483855" r:id="rId2"/>
    <p:sldLayoutId id="2147483856" r:id="rId3"/>
    <p:sldLayoutId id="2147483857" r:id="rId4"/>
    <p:sldLayoutId id="2147483858" r:id="rId5"/>
    <p:sldLayoutId id="2147483859" r:id="rId6"/>
    <p:sldLayoutId id="2147483860" r:id="rId7"/>
    <p:sldLayoutId id="2147483861" r:id="rId8"/>
    <p:sldLayoutId id="2147483862" r:id="rId9"/>
    <p:sldLayoutId id="2147483863" r:id="rId10"/>
    <p:sldLayoutId id="2147483864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800" kern="1200">
          <a:solidFill>
            <a:schemeClr val="accent2">
              <a:lumMod val="50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lnSpc>
          <a:spcPct val="90000"/>
        </a:lnSpc>
        <a:spcBef>
          <a:spcPts val="1800"/>
        </a:spcBef>
        <a:buSzPct val="100000"/>
        <a:buFont typeface="Arial" pitchFamily="34" charset="0"/>
        <a:buChar char="•"/>
        <a:defRPr sz="2000" kern="1200">
          <a:solidFill>
            <a:schemeClr val="accent2">
              <a:lumMod val="50000"/>
            </a:schemeClr>
          </a:solidFill>
          <a:latin typeface="+mn-lt"/>
          <a:ea typeface="+mn-ea"/>
          <a:cs typeface="+mn-cs"/>
        </a:defRPr>
      </a:lvl1pPr>
      <a:lvl2pPr marL="548640" indent="-228600" algn="l" defTabSz="914400" rtl="0" eaLnBrk="1" latinLnBrk="0" hangingPunct="1">
        <a:lnSpc>
          <a:spcPct val="90000"/>
        </a:lnSpc>
        <a:spcBef>
          <a:spcPts val="1000"/>
        </a:spcBef>
        <a:buSzPct val="100000"/>
        <a:buFont typeface="Arial" pitchFamily="34" charset="0"/>
        <a:buChar char="•"/>
        <a:defRPr sz="1800" kern="1200">
          <a:solidFill>
            <a:schemeClr val="accent2">
              <a:lumMod val="50000"/>
            </a:schemeClr>
          </a:solidFill>
          <a:latin typeface="+mn-lt"/>
          <a:ea typeface="+mn-ea"/>
          <a:cs typeface="+mn-cs"/>
        </a:defRPr>
      </a:lvl2pPr>
      <a:lvl3pPr marL="822960" indent="-228600" algn="l" defTabSz="914400" rtl="0" eaLnBrk="1" latinLnBrk="0" hangingPunct="1">
        <a:lnSpc>
          <a:spcPct val="90000"/>
        </a:lnSpc>
        <a:spcBef>
          <a:spcPts val="800"/>
        </a:spcBef>
        <a:buSzPct val="100000"/>
        <a:buFont typeface="Arial" pitchFamily="34" charset="0"/>
        <a:buChar char="•"/>
        <a:defRPr sz="1600" kern="1200">
          <a:solidFill>
            <a:schemeClr val="accent2">
              <a:lumMod val="50000"/>
            </a:schemeClr>
          </a:solidFill>
          <a:latin typeface="+mn-lt"/>
          <a:ea typeface="+mn-ea"/>
          <a:cs typeface="+mn-cs"/>
        </a:defRPr>
      </a:lvl3pPr>
      <a:lvl4pPr marL="1097280" indent="-228600" algn="l" defTabSz="914400" rtl="0" eaLnBrk="1" latinLnBrk="0" hangingPunct="1">
        <a:lnSpc>
          <a:spcPct val="90000"/>
        </a:lnSpc>
        <a:spcBef>
          <a:spcPts val="800"/>
        </a:spcBef>
        <a:buSzPct val="100000"/>
        <a:buFont typeface="Arial" pitchFamily="34" charset="0"/>
        <a:buChar char="•"/>
        <a:defRPr sz="1400" kern="1200">
          <a:solidFill>
            <a:schemeClr val="accent2">
              <a:lumMod val="50000"/>
            </a:schemeClr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lnSpc>
          <a:spcPct val="90000"/>
        </a:lnSpc>
        <a:spcBef>
          <a:spcPts val="800"/>
        </a:spcBef>
        <a:buSzPct val="100000"/>
        <a:buFont typeface="Arial" pitchFamily="34" charset="0"/>
        <a:buChar char="•"/>
        <a:defRPr sz="1400" kern="1200">
          <a:solidFill>
            <a:schemeClr val="accent2">
              <a:lumMod val="50000"/>
            </a:schemeClr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lnSpc>
          <a:spcPct val="90000"/>
        </a:lnSpc>
        <a:spcBef>
          <a:spcPts val="800"/>
        </a:spcBef>
        <a:buSzPct val="100000"/>
        <a:buFont typeface="Arial" pitchFamily="34" charset="0"/>
        <a:buChar char="•"/>
        <a:defRPr sz="1400" kern="1200">
          <a:solidFill>
            <a:schemeClr val="accent2">
              <a:lumMod val="50000"/>
            </a:schemeClr>
          </a:solidFill>
          <a:latin typeface="+mn-lt"/>
          <a:ea typeface="+mn-ea"/>
          <a:cs typeface="+mn-cs"/>
        </a:defRPr>
      </a:lvl6pPr>
      <a:lvl7pPr marL="1920240" indent="-228600" algn="l" defTabSz="914400" rtl="0" eaLnBrk="1" latinLnBrk="0" hangingPunct="1">
        <a:lnSpc>
          <a:spcPct val="90000"/>
        </a:lnSpc>
        <a:spcBef>
          <a:spcPts val="800"/>
        </a:spcBef>
        <a:buSzPct val="100000"/>
        <a:buFont typeface="Arial" pitchFamily="34" charset="0"/>
        <a:buChar char="•"/>
        <a:defRPr sz="1400" kern="1200">
          <a:solidFill>
            <a:schemeClr val="accent2">
              <a:lumMod val="50000"/>
            </a:schemeClr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lnSpc>
          <a:spcPct val="90000"/>
        </a:lnSpc>
        <a:spcBef>
          <a:spcPts val="800"/>
        </a:spcBef>
        <a:buSzPct val="100000"/>
        <a:buFont typeface="Arial" pitchFamily="34" charset="0"/>
        <a:buChar char="•"/>
        <a:defRPr sz="1400" kern="1200">
          <a:solidFill>
            <a:schemeClr val="accent2">
              <a:lumMod val="50000"/>
            </a:schemeClr>
          </a:solidFill>
          <a:latin typeface="+mn-lt"/>
          <a:ea typeface="+mn-ea"/>
          <a:cs typeface="+mn-cs"/>
        </a:defRPr>
      </a:lvl8pPr>
      <a:lvl9pPr marL="2240280" indent="0" algn="l" defTabSz="914400" rtl="0" eaLnBrk="1" latinLnBrk="0" hangingPunct="1">
        <a:lnSpc>
          <a:spcPct val="90000"/>
        </a:lnSpc>
        <a:spcBef>
          <a:spcPts val="800"/>
        </a:spcBef>
        <a:buSzPct val="100000"/>
        <a:buFont typeface="Arial" pitchFamily="34" charset="0"/>
        <a:buNone/>
        <a:defRPr sz="1400" kern="1200">
          <a:solidFill>
            <a:schemeClr val="accent2">
              <a:lumMod val="50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ky"/>
          <p:cNvSpPr/>
          <p:nvPr/>
        </p:nvSpPr>
        <p:spPr>
          <a:xfrm>
            <a:off x="2552" y="-1"/>
            <a:ext cx="12188952" cy="6858002"/>
          </a:xfrm>
          <a:prstGeom prst="rect">
            <a:avLst/>
          </a:prstGeom>
          <a:gradFill>
            <a:gsLst>
              <a:gs pos="0">
                <a:schemeClr val="accent2">
                  <a:lumMod val="60000"/>
                  <a:lumOff val="40000"/>
                  <a:alpha val="58000"/>
                </a:schemeClr>
              </a:gs>
              <a:gs pos="88000">
                <a:schemeClr val="accent2">
                  <a:lumMod val="20000"/>
                  <a:lumOff val="80000"/>
                  <a:alpha val="65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2960" rtlCol="0" anchor="ctr"/>
          <a:lstStyle/>
          <a:p>
            <a:pPr algn="ctr"/>
            <a:endParaRPr/>
          </a:p>
        </p:txBody>
      </p:sp>
      <p:sp>
        <p:nvSpPr>
          <p:cNvPr id="8" name="water3"/>
          <p:cNvSpPr/>
          <p:nvPr/>
        </p:nvSpPr>
        <p:spPr bwMode="gray">
          <a:xfrm>
            <a:off x="2552" y="6064101"/>
            <a:ext cx="12188952" cy="793899"/>
          </a:xfrm>
          <a:prstGeom prst="rect">
            <a:avLst/>
          </a:prstGeom>
          <a:gradFill>
            <a:gsLst>
              <a:gs pos="833">
                <a:schemeClr val="accent2">
                  <a:lumMod val="60000"/>
                  <a:lumOff val="40000"/>
                  <a:alpha val="38000"/>
                </a:schemeClr>
              </a:gs>
              <a:gs pos="49000">
                <a:schemeClr val="accent2">
                  <a:lumMod val="60000"/>
                  <a:lumOff val="40000"/>
                </a:schemeClr>
              </a:gs>
              <a:gs pos="100000">
                <a:schemeClr val="accent2">
                  <a:lumMod val="20000"/>
                  <a:lumOff val="80000"/>
                  <a:alpha val="89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9" name="water2"/>
          <p:cNvPicPr>
            <a:picLocks noChangeAspect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74" r="9901"/>
          <a:stretch/>
        </p:blipFill>
        <p:spPr bwMode="white">
          <a:xfrm>
            <a:off x="-1425" y="6256181"/>
            <a:ext cx="12188952" cy="463209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water1"/>
          <p:cNvPicPr>
            <a:picLocks noChangeAspect="1"/>
          </p:cNvPicPr>
          <p:nvPr/>
        </p:nvPicPr>
        <p:blipFill rotWithShape="1">
          <a:blip r:embed="rId14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18" r="6356"/>
          <a:stretch/>
        </p:blipFill>
        <p:spPr bwMode="gray">
          <a:xfrm flipH="1">
            <a:off x="-1425" y="5979395"/>
            <a:ext cx="12188952" cy="268288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41120" y="265176"/>
            <a:ext cx="9509759" cy="108813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1572768"/>
            <a:ext cx="9509760" cy="41422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341120" y="6601968"/>
            <a:ext cx="7159752" cy="2377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cap="all" baseline="0">
                <a:solidFill>
                  <a:schemeClr val="tx1"/>
                </a:solidFill>
              </a:defRPr>
            </a:lvl1pPr>
          </a:lstStyle>
          <a:p>
            <a:r>
              <a:rPr lang="en-GB"/>
              <a:t>DG-OO/23-21 Insights from the Ombud's Office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75776" y="6601968"/>
            <a:ext cx="960120" cy="2377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cap="all" baseline="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10800" y="6601968"/>
            <a:ext cx="640080" cy="2377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cap="all" baseline="0">
                <a:solidFill>
                  <a:schemeClr val="tx1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61427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6" r:id="rId1"/>
    <p:sldLayoutId id="2147483867" r:id="rId2"/>
    <p:sldLayoutId id="2147483868" r:id="rId3"/>
    <p:sldLayoutId id="2147483869" r:id="rId4"/>
    <p:sldLayoutId id="2147483870" r:id="rId5"/>
    <p:sldLayoutId id="2147483871" r:id="rId6"/>
    <p:sldLayoutId id="2147483872" r:id="rId7"/>
    <p:sldLayoutId id="2147483873" r:id="rId8"/>
    <p:sldLayoutId id="2147483874" r:id="rId9"/>
    <p:sldLayoutId id="2147483875" r:id="rId10"/>
    <p:sldLayoutId id="2147483876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800" kern="1200">
          <a:solidFill>
            <a:schemeClr val="accent2">
              <a:lumMod val="50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lnSpc>
          <a:spcPct val="90000"/>
        </a:lnSpc>
        <a:spcBef>
          <a:spcPts val="1800"/>
        </a:spcBef>
        <a:buSzPct val="100000"/>
        <a:buFont typeface="Arial" pitchFamily="34" charset="0"/>
        <a:buChar char="•"/>
        <a:defRPr sz="2000" kern="1200">
          <a:solidFill>
            <a:schemeClr val="accent2">
              <a:lumMod val="50000"/>
            </a:schemeClr>
          </a:solidFill>
          <a:latin typeface="+mn-lt"/>
          <a:ea typeface="+mn-ea"/>
          <a:cs typeface="+mn-cs"/>
        </a:defRPr>
      </a:lvl1pPr>
      <a:lvl2pPr marL="548640" indent="-228600" algn="l" defTabSz="914400" rtl="0" eaLnBrk="1" latinLnBrk="0" hangingPunct="1">
        <a:lnSpc>
          <a:spcPct val="90000"/>
        </a:lnSpc>
        <a:spcBef>
          <a:spcPts val="1000"/>
        </a:spcBef>
        <a:buSzPct val="100000"/>
        <a:buFont typeface="Arial" pitchFamily="34" charset="0"/>
        <a:buChar char="•"/>
        <a:defRPr sz="1800" kern="1200">
          <a:solidFill>
            <a:schemeClr val="accent2">
              <a:lumMod val="50000"/>
            </a:schemeClr>
          </a:solidFill>
          <a:latin typeface="+mn-lt"/>
          <a:ea typeface="+mn-ea"/>
          <a:cs typeface="+mn-cs"/>
        </a:defRPr>
      </a:lvl2pPr>
      <a:lvl3pPr marL="822960" indent="-228600" algn="l" defTabSz="914400" rtl="0" eaLnBrk="1" latinLnBrk="0" hangingPunct="1">
        <a:lnSpc>
          <a:spcPct val="90000"/>
        </a:lnSpc>
        <a:spcBef>
          <a:spcPts val="800"/>
        </a:spcBef>
        <a:buSzPct val="100000"/>
        <a:buFont typeface="Arial" pitchFamily="34" charset="0"/>
        <a:buChar char="•"/>
        <a:defRPr sz="1600" kern="1200">
          <a:solidFill>
            <a:schemeClr val="accent2">
              <a:lumMod val="50000"/>
            </a:schemeClr>
          </a:solidFill>
          <a:latin typeface="+mn-lt"/>
          <a:ea typeface="+mn-ea"/>
          <a:cs typeface="+mn-cs"/>
        </a:defRPr>
      </a:lvl3pPr>
      <a:lvl4pPr marL="1097280" indent="-228600" algn="l" defTabSz="914400" rtl="0" eaLnBrk="1" latinLnBrk="0" hangingPunct="1">
        <a:lnSpc>
          <a:spcPct val="90000"/>
        </a:lnSpc>
        <a:spcBef>
          <a:spcPts val="800"/>
        </a:spcBef>
        <a:buSzPct val="100000"/>
        <a:buFont typeface="Arial" pitchFamily="34" charset="0"/>
        <a:buChar char="•"/>
        <a:defRPr sz="1400" kern="1200">
          <a:solidFill>
            <a:schemeClr val="accent2">
              <a:lumMod val="50000"/>
            </a:schemeClr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lnSpc>
          <a:spcPct val="90000"/>
        </a:lnSpc>
        <a:spcBef>
          <a:spcPts val="800"/>
        </a:spcBef>
        <a:buSzPct val="100000"/>
        <a:buFont typeface="Arial" pitchFamily="34" charset="0"/>
        <a:buChar char="•"/>
        <a:defRPr sz="1400" kern="1200">
          <a:solidFill>
            <a:schemeClr val="accent2">
              <a:lumMod val="50000"/>
            </a:schemeClr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lnSpc>
          <a:spcPct val="90000"/>
        </a:lnSpc>
        <a:spcBef>
          <a:spcPts val="800"/>
        </a:spcBef>
        <a:buSzPct val="100000"/>
        <a:buFont typeface="Arial" pitchFamily="34" charset="0"/>
        <a:buChar char="•"/>
        <a:defRPr sz="1400" kern="1200">
          <a:solidFill>
            <a:schemeClr val="accent2">
              <a:lumMod val="50000"/>
            </a:schemeClr>
          </a:solidFill>
          <a:latin typeface="+mn-lt"/>
          <a:ea typeface="+mn-ea"/>
          <a:cs typeface="+mn-cs"/>
        </a:defRPr>
      </a:lvl6pPr>
      <a:lvl7pPr marL="1920240" indent="-228600" algn="l" defTabSz="914400" rtl="0" eaLnBrk="1" latinLnBrk="0" hangingPunct="1">
        <a:lnSpc>
          <a:spcPct val="90000"/>
        </a:lnSpc>
        <a:spcBef>
          <a:spcPts val="800"/>
        </a:spcBef>
        <a:buSzPct val="100000"/>
        <a:buFont typeface="Arial" pitchFamily="34" charset="0"/>
        <a:buChar char="•"/>
        <a:defRPr sz="1400" kern="1200">
          <a:solidFill>
            <a:schemeClr val="accent2">
              <a:lumMod val="50000"/>
            </a:schemeClr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lnSpc>
          <a:spcPct val="90000"/>
        </a:lnSpc>
        <a:spcBef>
          <a:spcPts val="800"/>
        </a:spcBef>
        <a:buSzPct val="100000"/>
        <a:buFont typeface="Arial" pitchFamily="34" charset="0"/>
        <a:buChar char="•"/>
        <a:defRPr sz="1400" kern="1200">
          <a:solidFill>
            <a:schemeClr val="accent2">
              <a:lumMod val="50000"/>
            </a:schemeClr>
          </a:solidFill>
          <a:latin typeface="+mn-lt"/>
          <a:ea typeface="+mn-ea"/>
          <a:cs typeface="+mn-cs"/>
        </a:defRPr>
      </a:lvl8pPr>
      <a:lvl9pPr marL="2240280" indent="0" algn="l" defTabSz="914400" rtl="0" eaLnBrk="1" latinLnBrk="0" hangingPunct="1">
        <a:lnSpc>
          <a:spcPct val="90000"/>
        </a:lnSpc>
        <a:spcBef>
          <a:spcPts val="800"/>
        </a:spcBef>
        <a:buSzPct val="100000"/>
        <a:buFont typeface="Arial" pitchFamily="34" charset="0"/>
        <a:buNone/>
        <a:defRPr sz="1400" kern="1200">
          <a:solidFill>
            <a:schemeClr val="accent2">
              <a:lumMod val="50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16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image" Target="../media/image22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facultyombuds.ncsu.edu/files/2015/11/IOA-Uniform-Reporting-Categories.pdf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17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16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cds.cern.ch/record/2806952/files/Mandate%20of%20the%20CERN%20Ombuds.pdf" TargetMode="External"/><Relationship Id="rId5" Type="http://schemas.openxmlformats.org/officeDocument/2006/relationships/image" Target="../media/image5.jpg"/><Relationship Id="rId4" Type="http://schemas.openxmlformats.org/officeDocument/2006/relationships/slide" Target="slide1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5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" Target="slide20.xm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5.xml"/><Relationship Id="rId5" Type="http://schemas.openxmlformats.org/officeDocument/2006/relationships/slide" Target="slide9.xml"/><Relationship Id="rId4" Type="http://schemas.openxmlformats.org/officeDocument/2006/relationships/slide" Target="slide3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" Target="slide29.xml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9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9.xml"/><Relationship Id="rId4" Type="http://schemas.openxmlformats.org/officeDocument/2006/relationships/slide" Target="slide2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2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g"/><Relationship Id="rId3" Type="http://schemas.openxmlformats.org/officeDocument/2006/relationships/image" Target="../media/image13.jpe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11" Type="http://schemas.openxmlformats.org/officeDocument/2006/relationships/slide" Target="slide15.xml"/><Relationship Id="rId5" Type="http://schemas.openxmlformats.org/officeDocument/2006/relationships/image" Target="../media/image15.png"/><Relationship Id="rId10" Type="http://schemas.openxmlformats.org/officeDocument/2006/relationships/image" Target="../media/image19.jpg"/><Relationship Id="rId4" Type="http://schemas.openxmlformats.org/officeDocument/2006/relationships/image" Target="../media/image14.png"/><Relationship Id="rId9" Type="http://schemas.openxmlformats.org/officeDocument/2006/relationships/slide" Target="slide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16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18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24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slide" Target="slide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Insights from the Ombud’s Office for today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670246"/>
            <a:ext cx="7315200" cy="914400"/>
          </a:xfrm>
        </p:spPr>
        <p:txBody>
          <a:bodyPr/>
          <a:lstStyle/>
          <a:p>
            <a:r>
              <a:rPr lang="en-US" dirty="0"/>
              <a:t>Presentation to </a:t>
            </a:r>
            <a:r>
              <a:rPr lang="en-GB" dirty="0"/>
              <a:t>the Pension Fund Unit</a:t>
            </a:r>
          </a:p>
          <a:p>
            <a:r>
              <a:rPr lang="en-GB" dirty="0"/>
              <a:t>18 September 2023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30633" y="2348411"/>
            <a:ext cx="3749040" cy="3236235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DG-OO/23-21 Insights from the Ombud's Office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349856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Your turn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DG-OO/23-21 Insights from the Ombud's Office 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2691" y="1688566"/>
            <a:ext cx="4128000" cy="30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17735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Spare slides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When more information is needed …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DG-OO/23-21 Insights from the Ombud's Office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427859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do</a:t>
            </a:r>
            <a:r>
              <a:rPr lang="en-US" baseline="0" dirty="0"/>
              <a:t> you find in the Ombud’s Office?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DG-OO/23-21 Insights from the Ombud's Office </a:t>
            </a:r>
            <a:endParaRPr lang="en-US" dirty="0"/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3902203" y="212651"/>
            <a:ext cx="7506531" cy="632637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55000" lnSpcReduction="20000"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/>
              </a:buClr>
              <a:buFont typeface="Wingdings 2" pitchFamily="18" charset="2"/>
              <a:buChar char="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sz="3400" dirty="0"/>
              <a:t>Active listening</a:t>
            </a:r>
          </a:p>
          <a:p>
            <a:pPr>
              <a:lnSpc>
                <a:spcPct val="120000"/>
              </a:lnSpc>
            </a:pPr>
            <a:r>
              <a:rPr lang="en-GB" sz="3400" dirty="0"/>
              <a:t>Conflict resolution guidance</a:t>
            </a:r>
          </a:p>
          <a:p>
            <a:pPr>
              <a:lnSpc>
                <a:spcPct val="120000"/>
              </a:lnSpc>
            </a:pPr>
            <a:r>
              <a:rPr lang="en-GB" sz="3400" dirty="0"/>
              <a:t>Facilitated conversations</a:t>
            </a:r>
          </a:p>
          <a:p>
            <a:pPr>
              <a:lnSpc>
                <a:spcPct val="120000"/>
              </a:lnSpc>
            </a:pPr>
            <a:r>
              <a:rPr lang="en-GB" sz="3400" dirty="0"/>
              <a:t>Shuttle mediation</a:t>
            </a:r>
          </a:p>
          <a:p>
            <a:pPr>
              <a:lnSpc>
                <a:spcPct val="120000"/>
              </a:lnSpc>
            </a:pPr>
            <a:r>
              <a:rPr lang="en-US" sz="3400" dirty="0"/>
              <a:t>Structured mediation</a:t>
            </a:r>
          </a:p>
          <a:p>
            <a:pPr>
              <a:lnSpc>
                <a:spcPct val="120000"/>
              </a:lnSpc>
            </a:pPr>
            <a:r>
              <a:rPr lang="en-GB" sz="3400" dirty="0"/>
              <a:t>Information about policies, rules, rights, procedures, “how things work here”</a:t>
            </a:r>
          </a:p>
          <a:p>
            <a:pPr>
              <a:lnSpc>
                <a:spcPct val="120000"/>
              </a:lnSpc>
            </a:pPr>
            <a:r>
              <a:rPr lang="en-GB" sz="3400" dirty="0"/>
              <a:t>Referrals  to other </a:t>
            </a:r>
            <a:r>
              <a:rPr lang="en-GB" sz="3400" dirty="0">
                <a:hlinkClick r:id="rId3" action="ppaction://hlinksldjump"/>
              </a:rPr>
              <a:t>response channels</a:t>
            </a:r>
            <a:endParaRPr lang="en-GB" sz="3400" dirty="0"/>
          </a:p>
          <a:p>
            <a:pPr>
              <a:lnSpc>
                <a:spcPct val="120000"/>
              </a:lnSpc>
            </a:pPr>
            <a:r>
              <a:rPr lang="en-US" sz="3400" dirty="0"/>
              <a:t>Awareness raising on specific topics </a:t>
            </a:r>
          </a:p>
          <a:p>
            <a:pPr>
              <a:lnSpc>
                <a:spcPct val="120000"/>
              </a:lnSpc>
            </a:pPr>
            <a:r>
              <a:rPr lang="en-US" sz="3400" dirty="0"/>
              <a:t>What the Ombud </a:t>
            </a:r>
            <a:r>
              <a:rPr lang="en-US" sz="3400" b="1" dirty="0"/>
              <a:t>does NOT do</a:t>
            </a:r>
            <a:r>
              <a:rPr lang="en-US" sz="3400" dirty="0"/>
              <a:t>:</a:t>
            </a:r>
          </a:p>
          <a:p>
            <a:pPr lvl="1">
              <a:lnSpc>
                <a:spcPct val="120000"/>
              </a:lnSpc>
            </a:pPr>
            <a:r>
              <a:rPr lang="en-US" sz="3200" dirty="0"/>
              <a:t>Investigate</a:t>
            </a:r>
          </a:p>
          <a:p>
            <a:pPr lvl="1">
              <a:lnSpc>
                <a:spcPct val="120000"/>
              </a:lnSpc>
            </a:pPr>
            <a:r>
              <a:rPr lang="en-US" sz="3200" dirty="0"/>
              <a:t>Make a judgement</a:t>
            </a:r>
          </a:p>
          <a:p>
            <a:pPr lvl="1">
              <a:lnSpc>
                <a:spcPct val="120000"/>
              </a:lnSpc>
            </a:pPr>
            <a:r>
              <a:rPr lang="en-US" sz="3200" dirty="0"/>
              <a:t>Advocate for one party</a:t>
            </a:r>
          </a:p>
          <a:p>
            <a:pPr lvl="1">
              <a:lnSpc>
                <a:spcPct val="120000"/>
              </a:lnSpc>
            </a:pPr>
            <a:r>
              <a:rPr lang="en-US" sz="3200" dirty="0"/>
              <a:t>Contact any other party without explicit authorization from visitor</a:t>
            </a:r>
          </a:p>
          <a:p>
            <a:pPr marL="502920" lvl="1" indent="0">
              <a:lnSpc>
                <a:spcPct val="120000"/>
              </a:lnSpc>
              <a:buNone/>
            </a:pPr>
            <a:endParaRPr lang="en-GB" sz="3200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14" r="12212"/>
          <a:stretch/>
        </p:blipFill>
        <p:spPr>
          <a:xfrm>
            <a:off x="319301" y="936403"/>
            <a:ext cx="2808000" cy="5020504"/>
          </a:xfrm>
          <a:prstGeom prst="rect">
            <a:avLst/>
          </a:prstGeom>
        </p:spPr>
      </p:pic>
      <p:sp>
        <p:nvSpPr>
          <p:cNvPr id="18" name="Rounded Rectangle 17"/>
          <p:cNvSpPr/>
          <p:nvPr/>
        </p:nvSpPr>
        <p:spPr>
          <a:xfrm>
            <a:off x="193452" y="293613"/>
            <a:ext cx="3098596" cy="741047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Zero barrier office</a:t>
            </a:r>
            <a:endParaRPr lang="en-GB" sz="28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399598" y="5994212"/>
            <a:ext cx="6603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>
                <a:hlinkClick r:id="rId5" action="ppaction://hlinksldjump"/>
              </a:rPr>
              <a:t>Back</a:t>
            </a:r>
            <a:endParaRPr lang="en-GB" sz="1400" i="1" dirty="0"/>
          </a:p>
        </p:txBody>
      </p:sp>
    </p:spTree>
    <p:extLst>
      <p:ext uri="{BB962C8B-B14F-4D97-AF65-F5344CB8AC3E}">
        <p14:creationId xmlns:p14="http://schemas.microsoft.com/office/powerpoint/2010/main" val="250025177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DG-OO/23-21 Insights from the Ombud's Office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289422" y="426677"/>
            <a:ext cx="76660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Trends in categories of issues over the period 2012-2022</a:t>
            </a:r>
            <a:endParaRPr lang="en-GB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11399598" y="5994212"/>
            <a:ext cx="6603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>
                <a:hlinkClick r:id="rId3" action="ppaction://hlinksldjump"/>
              </a:rPr>
              <a:t>Back</a:t>
            </a:r>
            <a:endParaRPr lang="en-GB" sz="1400" i="1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95947" y="1164866"/>
            <a:ext cx="9972000" cy="4666994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175568227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DG-OO/23-21 Insights from the Ombud's Office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900538" y="426677"/>
            <a:ext cx="81904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Trends in visitors type of contract over the period 2012-2022</a:t>
            </a:r>
            <a:endParaRPr lang="en-GB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11399598" y="5994212"/>
            <a:ext cx="6603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>
                <a:hlinkClick r:id="rId3" action="ppaction://hlinksldjump"/>
              </a:rPr>
              <a:t>Back</a:t>
            </a:r>
            <a:endParaRPr lang="en-GB" sz="1400" i="1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1784" y="1102187"/>
            <a:ext cx="8388000" cy="504031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203474326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Uniform reporting Categories</a:t>
            </a:r>
            <a:br>
              <a:rPr lang="en-US" dirty="0"/>
            </a:br>
            <a:br>
              <a:rPr lang="en-US" dirty="0"/>
            </a:br>
            <a:r>
              <a:rPr lang="en-US" dirty="0"/>
              <a:t>IOA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6832" y="793102"/>
            <a:ext cx="7315200" cy="5508887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US" sz="2600" dirty="0"/>
              <a:t>Questions, concerns, issues or enquiries about …</a:t>
            </a:r>
          </a:p>
          <a:p>
            <a:r>
              <a:rPr lang="en-US" dirty="0"/>
              <a:t>1- </a:t>
            </a:r>
            <a:r>
              <a:rPr lang="en-US" b="1" dirty="0"/>
              <a:t>Compensation and benefits </a:t>
            </a:r>
          </a:p>
          <a:p>
            <a:pPr marL="502920" lvl="1" indent="0">
              <a:buNone/>
            </a:pPr>
            <a:r>
              <a:rPr lang="en-US" dirty="0"/>
              <a:t>… the equity, appropriateness and competitiveness of employee compensation,  and other benefits</a:t>
            </a:r>
          </a:p>
          <a:p>
            <a:r>
              <a:rPr lang="en-US" dirty="0"/>
              <a:t>2 - </a:t>
            </a:r>
            <a:r>
              <a:rPr lang="en-US" b="1" dirty="0"/>
              <a:t>Evaluative relationships</a:t>
            </a:r>
          </a:p>
          <a:p>
            <a:pPr marL="502920" lvl="1" indent="0">
              <a:buNone/>
            </a:pPr>
            <a:r>
              <a:rPr lang="en-US" dirty="0"/>
              <a:t>… arising between people in evaluative relationships (i.e. supervisor-employee, supervisor-student) </a:t>
            </a:r>
          </a:p>
          <a:p>
            <a:r>
              <a:rPr lang="en-US" dirty="0"/>
              <a:t>3 -  </a:t>
            </a:r>
            <a:r>
              <a:rPr lang="en-US" b="1" dirty="0"/>
              <a:t>Peer and colleague relationships</a:t>
            </a:r>
          </a:p>
          <a:p>
            <a:pPr marL="502920" lvl="1" indent="0">
              <a:buNone/>
            </a:pPr>
            <a:r>
              <a:rPr lang="en-US" dirty="0"/>
              <a:t>… involving peers who do not have a supervisory-employee or supervisory-student relationship</a:t>
            </a:r>
          </a:p>
          <a:p>
            <a:r>
              <a:rPr lang="en-US" dirty="0"/>
              <a:t>4 - </a:t>
            </a:r>
            <a:r>
              <a:rPr lang="en-US" b="1" dirty="0"/>
              <a:t>Career, progression and development</a:t>
            </a:r>
          </a:p>
          <a:p>
            <a:pPr marL="502920" lvl="1" indent="0">
              <a:buNone/>
            </a:pPr>
            <a:r>
              <a:rPr lang="en-US" dirty="0"/>
              <a:t>… administrative processes and decisions regarding entering and leaving a job, what it entails (recruitment, assignment, job security and separation) </a:t>
            </a:r>
          </a:p>
          <a:p>
            <a:r>
              <a:rPr lang="en-US" dirty="0"/>
              <a:t>5 – </a:t>
            </a:r>
            <a:r>
              <a:rPr lang="en-US" b="1" dirty="0"/>
              <a:t>Legal, regulatory and compliance</a:t>
            </a:r>
          </a:p>
          <a:p>
            <a:pPr marL="502920" lvl="1" indent="0">
              <a:buNone/>
            </a:pPr>
            <a:r>
              <a:rPr lang="en-US" dirty="0"/>
              <a:t>…that may create a legal risk for the organization and its members if not addressed ( harassment, fraud, intellectual property, discrimination, privacy and security of information, abuse etc.) </a:t>
            </a:r>
          </a:p>
          <a:p>
            <a:r>
              <a:rPr lang="en-US" dirty="0"/>
              <a:t>6 – </a:t>
            </a:r>
            <a:r>
              <a:rPr lang="en-US" b="1" dirty="0"/>
              <a:t>Safety, health and physical environment</a:t>
            </a:r>
          </a:p>
          <a:p>
            <a:pPr marL="502920" lvl="1" indent="0">
              <a:buNone/>
            </a:pPr>
            <a:r>
              <a:rPr lang="en-US" dirty="0"/>
              <a:t>… safety , health and infrastructure related issues</a:t>
            </a:r>
          </a:p>
          <a:p>
            <a:r>
              <a:rPr lang="en-US" dirty="0"/>
              <a:t>7 – </a:t>
            </a:r>
            <a:r>
              <a:rPr lang="en-US" b="1" dirty="0"/>
              <a:t>Service/administrative issues</a:t>
            </a:r>
          </a:p>
          <a:p>
            <a:pPr marL="502920" lvl="1" indent="0">
              <a:buNone/>
            </a:pPr>
            <a:r>
              <a:rPr lang="en-US" dirty="0"/>
              <a:t>… about services or administrative offices including from external parties</a:t>
            </a:r>
          </a:p>
          <a:p>
            <a:r>
              <a:rPr lang="en-US" dirty="0"/>
              <a:t>8 - </a:t>
            </a:r>
            <a:r>
              <a:rPr lang="en-US" b="1" dirty="0"/>
              <a:t>Organizational, strategic and mission related</a:t>
            </a:r>
          </a:p>
          <a:p>
            <a:pPr marL="502920" lvl="1" indent="0">
              <a:buNone/>
            </a:pPr>
            <a:r>
              <a:rPr lang="en-US" dirty="0"/>
              <a:t>…  that relate to the whole of some part of the Organization</a:t>
            </a:r>
          </a:p>
          <a:p>
            <a:r>
              <a:rPr lang="en-US" dirty="0"/>
              <a:t>9 – </a:t>
            </a:r>
            <a:r>
              <a:rPr lang="en-US" b="1" dirty="0"/>
              <a:t>Values, ethics and standards</a:t>
            </a:r>
          </a:p>
          <a:p>
            <a:pPr marL="502920" lvl="1" indent="0">
              <a:buNone/>
            </a:pPr>
            <a:r>
              <a:rPr lang="en-US" dirty="0"/>
              <a:t>… the fairness of organizational values, ethics and/or standards, the application of related policies and/or procedures, or the need for creation or revision of policies, and/or standards.</a:t>
            </a:r>
          </a:p>
          <a:p>
            <a:pPr lvl="1"/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11399598" y="5994212"/>
            <a:ext cx="6603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>
                <a:hlinkClick r:id="rId3" action="ppaction://hlinksldjump"/>
              </a:rPr>
              <a:t>Back</a:t>
            </a:r>
            <a:endParaRPr lang="en-GB" sz="1400" i="1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DG-OO/23-21 Insights from the Ombud's Office 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997350" y="6356350"/>
            <a:ext cx="72741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See </a:t>
            </a:r>
            <a:r>
              <a:rPr lang="en-US" sz="1600" dirty="0">
                <a:hlinkClick r:id="rId4"/>
              </a:rPr>
              <a:t>the IOA site </a:t>
            </a:r>
            <a:r>
              <a:rPr lang="en-US" sz="1600" dirty="0"/>
              <a:t>for a full description of categories and sub-categories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413508528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23 articles published in the Ombud’s corner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46647" y="884201"/>
            <a:ext cx="3681204" cy="5837274"/>
          </a:xfrm>
        </p:spPr>
        <p:txBody>
          <a:bodyPr>
            <a:normAutofit fontScale="92500" lnSpcReduction="10000"/>
          </a:bodyPr>
          <a:lstStyle/>
          <a:p>
            <a:r>
              <a:rPr lang="en-GB" dirty="0"/>
              <a:t>Let’s make the most of the end-of-year break</a:t>
            </a:r>
          </a:p>
          <a:p>
            <a:r>
              <a:rPr lang="en-GB" dirty="0"/>
              <a:t>Books and plenty more besides…</a:t>
            </a:r>
          </a:p>
          <a:p>
            <a:r>
              <a:rPr lang="en-GB" dirty="0"/>
              <a:t>I hope I won’t need to come and see you</a:t>
            </a:r>
          </a:p>
          <a:p>
            <a:r>
              <a:rPr lang="en-GB" dirty="0"/>
              <a:t>The harm that misunderstandings can cause</a:t>
            </a:r>
          </a:p>
          <a:p>
            <a:r>
              <a:rPr lang="en-GB" dirty="0"/>
              <a:t>Open Space meeting of UNARIO ombuds	</a:t>
            </a:r>
          </a:p>
          <a:p>
            <a:r>
              <a:rPr lang="en-GB" dirty="0"/>
              <a:t>Need to step in to defuse a conflict?</a:t>
            </a:r>
          </a:p>
          <a:p>
            <a:r>
              <a:rPr lang="en-GB" dirty="0"/>
              <a:t>I’m feeling harassed …</a:t>
            </a:r>
          </a:p>
          <a:p>
            <a:r>
              <a:rPr lang="en-GB" dirty="0"/>
              <a:t>Quiet quitting</a:t>
            </a:r>
          </a:p>
          <a:p>
            <a:r>
              <a:rPr lang="en-GB" dirty="0"/>
              <a:t>Coping with pervasive anxiety</a:t>
            </a:r>
          </a:p>
          <a:p>
            <a:r>
              <a:rPr lang="en-GB" dirty="0"/>
              <a:t>A duty of care to junior colleagues</a:t>
            </a:r>
          </a:p>
          <a:p>
            <a:r>
              <a:rPr lang="en-GB" dirty="0"/>
              <a:t>The 4W repair kit for work relationships</a:t>
            </a:r>
          </a:p>
          <a:p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818463" y="542264"/>
            <a:ext cx="4004942" cy="6079903"/>
          </a:xfrm>
        </p:spPr>
        <p:txBody>
          <a:bodyPr>
            <a:normAutofit fontScale="92500" lnSpcReduction="20000"/>
          </a:bodyPr>
          <a:lstStyle/>
          <a:p>
            <a:r>
              <a:rPr lang="en-GB" dirty="0"/>
              <a:t>Videoconferencing and creativity: a wobbly coupling</a:t>
            </a:r>
          </a:p>
          <a:p>
            <a:r>
              <a:rPr lang="en-GB" dirty="0"/>
              <a:t>The cost of conflicts</a:t>
            </a:r>
          </a:p>
          <a:p>
            <a:r>
              <a:rPr lang="en-GB" dirty="0"/>
              <a:t>Leadership – easier said than done</a:t>
            </a:r>
          </a:p>
          <a:p>
            <a:r>
              <a:rPr lang="en-GB" dirty="0"/>
              <a:t>The two faces of Janus</a:t>
            </a:r>
          </a:p>
          <a:p>
            <a:r>
              <a:rPr lang="en-GB" dirty="0"/>
              <a:t>2021 Annual Report by the Ombud – let’s talk!</a:t>
            </a:r>
          </a:p>
          <a:p>
            <a:r>
              <a:rPr lang="en-GB" dirty="0"/>
              <a:t>Values and principles of the Ombud’s profession: what are they for?</a:t>
            </a:r>
          </a:p>
          <a:p>
            <a:r>
              <a:rPr lang="en-GB" dirty="0"/>
              <a:t>When respect is missing</a:t>
            </a:r>
          </a:p>
          <a:p>
            <a:r>
              <a:rPr lang="en-GB" dirty="0"/>
              <a:t>Being a woman at CERN back in 1990</a:t>
            </a:r>
          </a:p>
          <a:p>
            <a:r>
              <a:rPr lang="en-GB" dirty="0"/>
              <a:t>Asking questions to clarify expectations</a:t>
            </a:r>
          </a:p>
          <a:p>
            <a:r>
              <a:rPr lang="en-GB" dirty="0"/>
              <a:t>Be an active bystander – the four Ds</a:t>
            </a:r>
          </a:p>
          <a:p>
            <a:r>
              <a:rPr lang="en-GB" dirty="0"/>
              <a:t>Why didn’t you tell me before?</a:t>
            </a:r>
          </a:p>
          <a:p>
            <a:r>
              <a:rPr lang="en-GB" dirty="0"/>
              <a:t>Three powerful tools to meet the challenges of 2022!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DG-OO/23-21 Insights from the Ombud's Office 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1198842" y="6383891"/>
            <a:ext cx="592665" cy="3100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>
                <a:hlinkClick r:id="rId3" action="ppaction://hlinksldjump"/>
              </a:rPr>
              <a:t>Back</a:t>
            </a:r>
            <a:endParaRPr lang="en-GB" sz="1400" i="1" dirty="0"/>
          </a:p>
        </p:txBody>
      </p:sp>
    </p:spTree>
    <p:extLst>
      <p:ext uri="{BB962C8B-B14F-4D97-AF65-F5344CB8AC3E}">
        <p14:creationId xmlns:p14="http://schemas.microsoft.com/office/powerpoint/2010/main" val="386420729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Other baseline activities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7912" y="868679"/>
            <a:ext cx="7315200" cy="5659711"/>
          </a:xfrm>
        </p:spPr>
        <p:txBody>
          <a:bodyPr>
            <a:normAutofit fontScale="92500" lnSpcReduction="10000"/>
          </a:bodyPr>
          <a:lstStyle/>
          <a:p>
            <a:r>
              <a:rPr lang="en-US" b="1" dirty="0"/>
              <a:t>Training and development </a:t>
            </a:r>
          </a:p>
          <a:p>
            <a:pPr lvl="1"/>
            <a:r>
              <a:rPr lang="en-US" dirty="0"/>
              <a:t>Develop the practice and stay aware of organization’s messages delivered through training</a:t>
            </a:r>
          </a:p>
          <a:p>
            <a:pPr lvl="2"/>
            <a:r>
              <a:rPr lang="en-US" dirty="0"/>
              <a:t>Coaching, an effective tool for managers ( March, CERN)</a:t>
            </a:r>
            <a:endParaRPr lang="en-GB" dirty="0"/>
          </a:p>
          <a:p>
            <a:pPr lvl="2"/>
            <a:r>
              <a:rPr lang="en-GB" dirty="0"/>
              <a:t>Active bystander (January, CERN) </a:t>
            </a:r>
          </a:p>
          <a:p>
            <a:pPr lvl="2"/>
            <a:r>
              <a:rPr lang="en-GB" dirty="0"/>
              <a:t>Taking the lead, create a culture of respect (March, CERN)</a:t>
            </a:r>
          </a:p>
          <a:p>
            <a:pPr lvl="2"/>
            <a:r>
              <a:rPr lang="en-GB" dirty="0"/>
              <a:t>Team facilitation skills (September, the TCM group) </a:t>
            </a:r>
          </a:p>
          <a:p>
            <a:pPr lvl="2"/>
            <a:r>
              <a:rPr lang="en-GB" dirty="0"/>
              <a:t>I find a solution to my conflict (November, CERN)</a:t>
            </a:r>
          </a:p>
          <a:p>
            <a:pPr lvl="2"/>
            <a:r>
              <a:rPr lang="en-GB" dirty="0"/>
              <a:t>Mental Health conversation for managers (November, CERN)</a:t>
            </a:r>
            <a:endParaRPr lang="en-US" dirty="0"/>
          </a:p>
          <a:p>
            <a:r>
              <a:rPr lang="en-US" b="1" dirty="0"/>
              <a:t>Networking</a:t>
            </a:r>
          </a:p>
          <a:p>
            <a:pPr lvl="1"/>
            <a:r>
              <a:rPr lang="en-US" dirty="0"/>
              <a:t>Sharing best practices and break the isolation</a:t>
            </a:r>
          </a:p>
          <a:p>
            <a:pPr lvl="2"/>
            <a:r>
              <a:rPr lang="en-GB" dirty="0"/>
              <a:t>Ombuds of International Organizations in the Geneva area  - Monthly informal meetings</a:t>
            </a:r>
          </a:p>
          <a:p>
            <a:pPr lvl="2"/>
            <a:r>
              <a:rPr lang="en-GB" dirty="0"/>
              <a:t>Ombuds in UNARIO organizations - International conference in April 2022 hosted by WIPO</a:t>
            </a:r>
          </a:p>
          <a:p>
            <a:pPr lvl="2"/>
            <a:r>
              <a:rPr lang="en-GB" dirty="0"/>
              <a:t>The ad-hoc working group of Ombuds in EIROforum organizations (Chair) - 3 online meetings</a:t>
            </a:r>
          </a:p>
          <a:p>
            <a:pPr lvl="2"/>
            <a:r>
              <a:rPr lang="en-GB" dirty="0"/>
              <a:t>COOR, Organization of Corporate Ombuds in Europe - 1 online meeting </a:t>
            </a:r>
            <a:endParaRPr lang="en-US" dirty="0"/>
          </a:p>
          <a:p>
            <a:r>
              <a:rPr lang="en-US" b="1" dirty="0"/>
              <a:t>Internal communication</a:t>
            </a:r>
          </a:p>
          <a:p>
            <a:pPr lvl="1"/>
            <a:r>
              <a:rPr lang="en-US" dirty="0"/>
              <a:t>Raise awareness of the Ombud’s role in a community with high turnover</a:t>
            </a:r>
          </a:p>
          <a:p>
            <a:pPr lvl="2"/>
            <a:r>
              <a:rPr lang="en-US" dirty="0">
                <a:hlinkClick r:id="rId3" action="ppaction://hlinksldjump"/>
              </a:rPr>
              <a:t>23 articles </a:t>
            </a:r>
            <a:r>
              <a:rPr lang="en-US" dirty="0"/>
              <a:t>published on the Ombud’s corner of the CERN weekly bulletin</a:t>
            </a:r>
          </a:p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DG-OO/23-21 Insights from the Ombud's Office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664191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8125" y="1231725"/>
            <a:ext cx="10515600" cy="4351338"/>
          </a:xfrm>
        </p:spPr>
        <p:txBody>
          <a:bodyPr/>
          <a:lstStyle/>
          <a:p>
            <a:r>
              <a:rPr lang="en-US" dirty="0"/>
              <a:t>Conflicts </a:t>
            </a:r>
            <a:r>
              <a:rPr lang="en-GB" dirty="0"/>
              <a:t>are active disagreement between people with </a:t>
            </a:r>
            <a:br>
              <a:rPr lang="en-GB" dirty="0"/>
            </a:br>
            <a:r>
              <a:rPr lang="en-GB" dirty="0"/>
              <a:t>opposing opinions or principles</a:t>
            </a:r>
          </a:p>
          <a:p>
            <a:r>
              <a:rPr lang="en-US" dirty="0"/>
              <a:t>Conflicts occur when we perceive that our needs, goals, our values or </a:t>
            </a:r>
            <a:br>
              <a:rPr lang="en-US" dirty="0"/>
            </a:br>
            <a:r>
              <a:rPr lang="en-US" dirty="0"/>
              <a:t>our beliefs are blocked by another.</a:t>
            </a:r>
          </a:p>
          <a:p>
            <a:r>
              <a:rPr lang="en-US" dirty="0"/>
              <a:t>Conflict is unavoidable and inescapable because we all have different </a:t>
            </a:r>
            <a:br>
              <a:rPr lang="en-US" dirty="0"/>
            </a:br>
            <a:r>
              <a:rPr lang="en-US" dirty="0"/>
              <a:t>expectations and needs and because the reality is experienced differently </a:t>
            </a:r>
            <a:br>
              <a:rPr lang="en-US" dirty="0"/>
            </a:br>
            <a:r>
              <a:rPr lang="en-US" dirty="0"/>
              <a:t>by  two individuals</a:t>
            </a:r>
          </a:p>
          <a:p>
            <a:r>
              <a:rPr lang="en-US" dirty="0"/>
              <a:t>Whether the conflict becomes and</a:t>
            </a:r>
            <a:br>
              <a:rPr lang="en-US" dirty="0"/>
            </a:br>
            <a:r>
              <a:rPr lang="en-US" dirty="0"/>
              <a:t>remains constructive or whether it becomes </a:t>
            </a:r>
            <a:br>
              <a:rPr lang="en-US" dirty="0"/>
            </a:br>
            <a:r>
              <a:rPr lang="en-US" dirty="0"/>
              <a:t>destructive depends on our actions, </a:t>
            </a:r>
            <a:br>
              <a:rPr lang="en-US" dirty="0"/>
            </a:br>
            <a:r>
              <a:rPr lang="en-US" dirty="0"/>
              <a:t>interactions and reactions. 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-23004"/>
            <a:ext cx="9509759" cy="765144"/>
          </a:xfrm>
        </p:spPr>
        <p:txBody>
          <a:bodyPr/>
          <a:lstStyle/>
          <a:p>
            <a:r>
              <a:rPr lang="en-US" dirty="0"/>
              <a:t>Conflicts: Constructive or destructive?</a:t>
            </a:r>
            <a:endParaRPr lang="en-GB" dirty="0"/>
          </a:p>
        </p:txBody>
      </p:sp>
      <p:pic>
        <p:nvPicPr>
          <p:cNvPr id="4" name="Picture 2" descr="Perception is NOT Reality - Dr. Jim Taylor">
            <a:extLst>
              <a:ext uri="{FF2B5EF4-FFF2-40B4-BE49-F238E27FC236}">
                <a16:creationId xmlns:a16="http://schemas.microsoft.com/office/drawing/2014/main" id="{98F9436A-901D-4B63-9987-2C0D913920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4840" y="344973"/>
            <a:ext cx="2952000" cy="2111293"/>
          </a:xfrm>
          <a:prstGeom prst="rect">
            <a:avLst/>
          </a:prstGeom>
          <a:noFill/>
          <a:ln>
            <a:solidFill>
              <a:schemeClr val="accent2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ounded Rectangle 8"/>
          <p:cNvSpPr/>
          <p:nvPr/>
        </p:nvSpPr>
        <p:spPr>
          <a:xfrm>
            <a:off x="9152192" y="2986881"/>
            <a:ext cx="3035046" cy="1724025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eorgia"/>
                <a:ea typeface="+mn-ea"/>
                <a:cs typeface="+mn-cs"/>
              </a:rPr>
              <a:t>Letting of the steam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eorgia"/>
                <a:ea typeface="+mn-ea"/>
                <a:cs typeface="+mn-cs"/>
              </a:rPr>
              <a:t>Cooling down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eorgia"/>
                <a:ea typeface="+mn-ea"/>
                <a:cs typeface="+mn-cs"/>
              </a:rPr>
              <a:t>Building bridges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eorgia"/>
                <a:ea typeface="+mn-ea"/>
                <a:cs typeface="+mn-cs"/>
              </a:rPr>
              <a:t>Getting together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eorgia"/>
                <a:ea typeface="+mn-ea"/>
                <a:cs typeface="+mn-cs"/>
              </a:rPr>
              <a:t>Working on the problem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eorgia"/>
                <a:ea typeface="+mn-ea"/>
                <a:cs typeface="+mn-cs"/>
              </a:rPr>
              <a:t>Settling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eorgia"/>
                <a:ea typeface="+mn-ea"/>
                <a:cs typeface="+mn-cs"/>
              </a:rPr>
              <a:t>Preparing the future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eorgia"/>
              <a:ea typeface="+mn-ea"/>
              <a:cs typeface="+mn-cs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5881237" y="4102101"/>
            <a:ext cx="3035046" cy="1724025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eorgia"/>
                <a:ea typeface="+mn-ea"/>
                <a:cs typeface="+mn-cs"/>
              </a:rPr>
              <a:t>Smouldering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eorgia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eorgia"/>
                <a:ea typeface="+mn-ea"/>
                <a:cs typeface="+mn-cs"/>
              </a:rPr>
              <a:t>Fanning the flames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eorgia"/>
                <a:ea typeface="+mn-ea"/>
                <a:cs typeface="+mn-cs"/>
              </a:rPr>
              <a:t>Stoking the fire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eorgia"/>
                <a:ea typeface="+mn-ea"/>
                <a:cs typeface="+mn-cs"/>
              </a:rPr>
              <a:t>The blaze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eorgia"/>
                <a:ea typeface="+mn-ea"/>
                <a:cs typeface="+mn-cs"/>
              </a:rPr>
              <a:t>The explosion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eorgia"/>
                <a:ea typeface="+mn-ea"/>
                <a:cs typeface="+mn-cs"/>
              </a:rPr>
              <a:t>Counting the cost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eorgia"/>
                <a:ea typeface="+mn-ea"/>
                <a:cs typeface="+mn-cs"/>
              </a:rPr>
              <a:t>Repairing damages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eorgia"/>
              <a:ea typeface="+mn-ea"/>
              <a:cs typeface="+mn-cs"/>
            </a:endParaRPr>
          </a:p>
        </p:txBody>
      </p:sp>
      <p:sp>
        <p:nvSpPr>
          <p:cNvPr id="6" name="Left-Up Arrow 5"/>
          <p:cNvSpPr/>
          <p:nvPr/>
        </p:nvSpPr>
        <p:spPr>
          <a:xfrm rot="10800000">
            <a:off x="7065639" y="3326259"/>
            <a:ext cx="1666875" cy="714375"/>
          </a:xfrm>
          <a:prstGeom prst="leftUp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eorgia"/>
              <a:ea typeface="+mn-ea"/>
              <a:cs typeface="+mn-cs"/>
            </a:endParaRP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DG-OO/23-21 Insights from the Ombud's Office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6916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99920" y="135064"/>
            <a:ext cx="9509759" cy="720297"/>
          </a:xfrm>
        </p:spPr>
        <p:txBody>
          <a:bodyPr>
            <a:normAutofit/>
          </a:bodyPr>
          <a:lstStyle/>
          <a:p>
            <a:r>
              <a:rPr lang="en-US" dirty="0"/>
              <a:t>Consequences are underestimated</a:t>
            </a:r>
            <a:endParaRPr lang="en-GB" dirty="0"/>
          </a:p>
        </p:txBody>
      </p:sp>
      <p:pic>
        <p:nvPicPr>
          <p:cNvPr id="7" name="Picture 2" descr="C:\Users\DL\Downloads\shutterstock_138440339 (1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27114" y="992279"/>
            <a:ext cx="4838400" cy="4838400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Content Placeholder 2"/>
          <p:cNvSpPr txBox="1">
            <a:spLocks noChangeAspect="1"/>
          </p:cNvSpPr>
          <p:nvPr/>
        </p:nvSpPr>
        <p:spPr>
          <a:xfrm>
            <a:off x="551464" y="1399756"/>
            <a:ext cx="3860307" cy="2916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100000"/>
              <a:buFont typeface="Arial" pitchFamily="34" charset="0"/>
              <a:buChar char="•"/>
              <a:defRPr sz="2000" kern="1200">
                <a:solidFill>
                  <a:schemeClr val="accent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864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100000"/>
              <a:buFont typeface="Arial" pitchFamily="34" charset="0"/>
              <a:buChar char="•"/>
              <a:defRPr sz="1800" kern="1200">
                <a:solidFill>
                  <a:schemeClr val="accent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100000"/>
              <a:buFont typeface="Arial" pitchFamily="34" charset="0"/>
              <a:buChar char="•"/>
              <a:defRPr sz="1600" kern="1200">
                <a:solidFill>
                  <a:schemeClr val="accent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100000"/>
              <a:buFont typeface="Arial" pitchFamily="34" charset="0"/>
              <a:buChar char="•"/>
              <a:defRPr sz="1400" kern="1200">
                <a:solidFill>
                  <a:schemeClr val="accent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71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100000"/>
              <a:buFont typeface="Arial" pitchFamily="34" charset="0"/>
              <a:buChar char="•"/>
              <a:defRPr sz="1400" kern="1200">
                <a:solidFill>
                  <a:schemeClr val="accent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459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100000"/>
              <a:buFont typeface="Arial" pitchFamily="34" charset="0"/>
              <a:buChar char="•"/>
              <a:defRPr sz="1400" kern="1200">
                <a:solidFill>
                  <a:schemeClr val="accent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202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100000"/>
              <a:buFont typeface="Arial" pitchFamily="34" charset="0"/>
              <a:buChar char="•"/>
              <a:defRPr sz="1400" kern="1200">
                <a:solidFill>
                  <a:schemeClr val="accent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100000"/>
              <a:buFont typeface="Arial" pitchFamily="34" charset="0"/>
              <a:buChar char="•"/>
              <a:defRPr sz="1400" kern="1200">
                <a:solidFill>
                  <a:schemeClr val="accent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240280" indent="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100000"/>
              <a:buFont typeface="Arial" pitchFamily="34" charset="0"/>
              <a:buNone/>
              <a:defRPr sz="1400" kern="1200">
                <a:solidFill>
                  <a:schemeClr val="accent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0" marR="0" lvl="0" indent="-228600" algn="l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 typeface="Arial" pitchFamily="34" charset="0"/>
              <a:buChar char="•"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3691AA">
                    <a:lumMod val="50000"/>
                  </a:srgbClr>
                </a:solidFill>
                <a:effectLst/>
                <a:uLnTx/>
                <a:uFillTx/>
                <a:latin typeface="Georgia"/>
                <a:ea typeface="+mn-ea"/>
                <a:cs typeface="+mn-cs"/>
              </a:rPr>
              <a:t>Loss of productivity</a:t>
            </a:r>
          </a:p>
          <a:p>
            <a:pPr marL="274320" marR="0" lvl="0" indent="-228600" algn="l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 typeface="Arial" pitchFamily="34" charset="0"/>
              <a:buChar char="•"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3691AA">
                    <a:lumMod val="50000"/>
                  </a:srgbClr>
                </a:solidFill>
                <a:effectLst/>
                <a:uLnTx/>
                <a:uFillTx/>
                <a:latin typeface="Georgia"/>
                <a:ea typeface="+mn-ea"/>
                <a:cs typeface="+mn-cs"/>
              </a:rPr>
              <a:t>Loss of focus</a:t>
            </a:r>
          </a:p>
          <a:p>
            <a:pPr marL="274320" marR="0" lvl="0" indent="-228600" algn="l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 typeface="Arial" pitchFamily="34" charset="0"/>
              <a:buChar char="•"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3691AA">
                    <a:lumMod val="50000"/>
                  </a:srgbClr>
                </a:solidFill>
                <a:effectLst/>
                <a:uLnTx/>
                <a:uFillTx/>
                <a:latin typeface="Georgia"/>
                <a:ea typeface="+mn-ea"/>
                <a:cs typeface="+mn-cs"/>
              </a:rPr>
              <a:t>Draining of emotional energy</a:t>
            </a:r>
          </a:p>
          <a:p>
            <a:pPr marL="274320" marR="0" lvl="0" indent="-228600" algn="l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 typeface="Arial" pitchFamily="34" charset="0"/>
              <a:buChar char="•"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3691AA">
                    <a:lumMod val="50000"/>
                  </a:srgbClr>
                </a:solidFill>
                <a:effectLst/>
                <a:uLnTx/>
                <a:uFillTx/>
                <a:latin typeface="Georgia"/>
                <a:ea typeface="+mn-ea"/>
                <a:cs typeface="+mn-cs"/>
              </a:rPr>
              <a:t>Stress</a:t>
            </a:r>
          </a:p>
          <a:p>
            <a:pPr marL="274320" marR="0" lvl="0" indent="-228600" algn="l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 typeface="Arial" pitchFamily="34" charset="0"/>
              <a:buChar char="•"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3691AA">
                    <a:lumMod val="50000"/>
                  </a:srgbClr>
                </a:solidFill>
                <a:effectLst/>
                <a:uLnTx/>
                <a:uFillTx/>
                <a:latin typeface="Georgia"/>
                <a:ea typeface="+mn-ea"/>
                <a:cs typeface="+mn-cs"/>
              </a:rPr>
              <a:t>Strained or terminated relationships</a:t>
            </a:r>
          </a:p>
          <a:p>
            <a:pPr marL="274320" marR="0" lvl="0" indent="-228600" algn="l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 typeface="Arial" pitchFamily="34" charset="0"/>
              <a:buChar char="•"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3691AA">
                    <a:lumMod val="50000"/>
                  </a:srgbClr>
                </a:solidFill>
                <a:effectLst/>
                <a:uLnTx/>
                <a:uFillTx/>
                <a:latin typeface="Georgia"/>
                <a:ea typeface="+mn-ea"/>
                <a:cs typeface="+mn-cs"/>
              </a:rPr>
              <a:t>Lower morale</a:t>
            </a:r>
          </a:p>
          <a:p>
            <a:pPr marL="274320" marR="0" lvl="0" indent="-228600" algn="l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 typeface="Arial" pitchFamily="34" charset="0"/>
              <a:buChar char="•"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3691AA">
                    <a:lumMod val="50000"/>
                  </a:srgbClr>
                </a:solidFill>
                <a:effectLst/>
                <a:uLnTx/>
                <a:uFillTx/>
                <a:latin typeface="Georgia"/>
                <a:ea typeface="+mn-ea"/>
                <a:cs typeface="+mn-cs"/>
              </a:rPr>
              <a:t>Damaged reputations</a:t>
            </a:r>
          </a:p>
          <a:p>
            <a:pPr marL="274320" marR="0" lvl="0" indent="-228600" algn="l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 typeface="Arial" pitchFamily="34" charset="0"/>
              <a:buChar char="•"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3691AA">
                    <a:lumMod val="50000"/>
                  </a:srgbClr>
                </a:solidFill>
                <a:effectLst/>
                <a:uLnTx/>
                <a:uFillTx/>
                <a:latin typeface="Georgia"/>
                <a:ea typeface="+mn-ea"/>
                <a:cs typeface="+mn-cs"/>
              </a:rPr>
              <a:t>Time &amp; money</a:t>
            </a:r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srgbClr val="3691AA">
                  <a:lumMod val="50000"/>
                </a:srgbClr>
              </a:solidFill>
              <a:effectLst/>
              <a:uLnTx/>
              <a:uFillTx/>
              <a:latin typeface="Georgia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DG-OO/23-21 Insights from the Ombud's Office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48823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role of the CERN Ombud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DG-OO/23-21 Insights from the Ombud's Office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1307" y="-4572"/>
            <a:ext cx="7044214" cy="6858000"/>
          </a:xfrm>
          <a:prstGeom prst="rect">
            <a:avLst/>
          </a:prstGeom>
        </p:spPr>
      </p:pic>
      <p:pic>
        <p:nvPicPr>
          <p:cNvPr id="5" name="Picture 4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3807" y="3524178"/>
            <a:ext cx="576000" cy="50376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0401" y="516887"/>
            <a:ext cx="2058090" cy="1800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0096572" y="-4572"/>
            <a:ext cx="1158949" cy="36933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hlinkClick r:id="rId6"/>
              </a:rPr>
              <a:t>Mandate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3980637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2207" y="182935"/>
            <a:ext cx="9509759" cy="751131"/>
          </a:xfrm>
        </p:spPr>
        <p:txBody>
          <a:bodyPr>
            <a:normAutofit fontScale="90000"/>
          </a:bodyPr>
          <a:lstStyle/>
          <a:p>
            <a:r>
              <a:rPr lang="en-US" dirty="0"/>
              <a:t>How conflict evolves when left unmanaged? </a:t>
            </a:r>
            <a:endParaRPr lang="en-GB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AB35BC11-5F04-4E58-AA08-B67E1492B8A5}"/>
              </a:ext>
            </a:extLst>
          </p:cNvPr>
          <p:cNvGrpSpPr/>
          <p:nvPr/>
        </p:nvGrpSpPr>
        <p:grpSpPr>
          <a:xfrm>
            <a:off x="1083454" y="1690005"/>
            <a:ext cx="9280899" cy="4576445"/>
            <a:chOff x="0" y="0"/>
            <a:chExt cx="9280899" cy="6773648"/>
          </a:xfrm>
        </p:grpSpPr>
        <p:cxnSp>
          <p:nvCxnSpPr>
            <p:cNvPr id="5" name="Line 3"/>
            <p:cNvCxnSpPr/>
            <p:nvPr/>
          </p:nvCxnSpPr>
          <p:spPr bwMode="auto">
            <a:xfrm>
              <a:off x="6282623" y="0"/>
              <a:ext cx="0" cy="596212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6" name="Line 5"/>
            <p:cNvCxnSpPr/>
            <p:nvPr/>
          </p:nvCxnSpPr>
          <p:spPr bwMode="auto">
            <a:xfrm>
              <a:off x="1792349" y="0"/>
              <a:ext cx="0" cy="597535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</p:cxn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446962" y="1285875"/>
              <a:ext cx="8014310" cy="4203700"/>
            </a:xfrm>
            <a:custGeom>
              <a:avLst/>
              <a:gdLst>
                <a:gd name="T0" fmla="*/ 0 w 4763"/>
                <a:gd name="T1" fmla="*/ 2147483647 h 2932"/>
                <a:gd name="T2" fmla="*/ 2147483647 w 4763"/>
                <a:gd name="T3" fmla="*/ 2147483647 h 2932"/>
                <a:gd name="T4" fmla="*/ 2147483647 w 4763"/>
                <a:gd name="T5" fmla="*/ 2147483647 h 2932"/>
                <a:gd name="T6" fmla="*/ 2147483647 w 4763"/>
                <a:gd name="T7" fmla="*/ 2147483647 h 2932"/>
                <a:gd name="T8" fmla="*/ 2147483647 w 4763"/>
                <a:gd name="T9" fmla="*/ 2147483647 h 2932"/>
                <a:gd name="T10" fmla="*/ 2147483647 w 4763"/>
                <a:gd name="T11" fmla="*/ 2147483647 h 2932"/>
                <a:gd name="T12" fmla="*/ 2147483647 w 4763"/>
                <a:gd name="T13" fmla="*/ 2147483647 h 2932"/>
                <a:gd name="T14" fmla="*/ 2147483647 w 4763"/>
                <a:gd name="T15" fmla="*/ 2147483647 h 2932"/>
                <a:gd name="T16" fmla="*/ 2147483647 w 4763"/>
                <a:gd name="T17" fmla="*/ 2147483647 h 293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763"/>
                <a:gd name="T28" fmla="*/ 0 h 2932"/>
                <a:gd name="T29" fmla="*/ 4763 w 4763"/>
                <a:gd name="T30" fmla="*/ 2932 h 293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763" h="2932">
                  <a:moveTo>
                    <a:pt x="0" y="2932"/>
                  </a:moveTo>
                  <a:cubicBezTo>
                    <a:pt x="325" y="2826"/>
                    <a:pt x="651" y="2721"/>
                    <a:pt x="817" y="2570"/>
                  </a:cubicBezTo>
                  <a:cubicBezTo>
                    <a:pt x="983" y="2419"/>
                    <a:pt x="877" y="2161"/>
                    <a:pt x="998" y="2025"/>
                  </a:cubicBezTo>
                  <a:cubicBezTo>
                    <a:pt x="1119" y="1889"/>
                    <a:pt x="1233" y="1836"/>
                    <a:pt x="1543" y="1753"/>
                  </a:cubicBezTo>
                  <a:cubicBezTo>
                    <a:pt x="1853" y="1670"/>
                    <a:pt x="2503" y="1624"/>
                    <a:pt x="2858" y="1526"/>
                  </a:cubicBezTo>
                  <a:cubicBezTo>
                    <a:pt x="3213" y="1428"/>
                    <a:pt x="3485" y="1337"/>
                    <a:pt x="3674" y="1163"/>
                  </a:cubicBezTo>
                  <a:cubicBezTo>
                    <a:pt x="3863" y="989"/>
                    <a:pt x="3856" y="626"/>
                    <a:pt x="3992" y="483"/>
                  </a:cubicBezTo>
                  <a:cubicBezTo>
                    <a:pt x="4128" y="340"/>
                    <a:pt x="4362" y="0"/>
                    <a:pt x="4491" y="302"/>
                  </a:cubicBezTo>
                  <a:cubicBezTo>
                    <a:pt x="4620" y="604"/>
                    <a:pt x="4718" y="1957"/>
                    <a:pt x="4763" y="2297"/>
                  </a:cubicBezTo>
                </a:path>
              </a:pathLst>
            </a:custGeom>
            <a:noFill/>
            <a:ln w="25400">
              <a:solidFill>
                <a:srgbClr val="3366FF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eorgia"/>
                <a:ea typeface="+mn-ea"/>
                <a:cs typeface="+mn-cs"/>
              </a:endParaRPr>
            </a:p>
          </p:txBody>
        </p:sp>
        <p:sp>
          <p:nvSpPr>
            <p:cNvPr id="8" name="Oval 7"/>
            <p:cNvSpPr>
              <a:spLocks noChangeArrowheads="1"/>
            </p:cNvSpPr>
            <p:nvPr/>
          </p:nvSpPr>
          <p:spPr bwMode="auto">
            <a:xfrm>
              <a:off x="400232" y="5397026"/>
              <a:ext cx="144463" cy="144462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eorgia"/>
                <a:ea typeface="+mn-ea"/>
                <a:cs typeface="+mn-cs"/>
              </a:endParaRPr>
            </a:p>
          </p:txBody>
        </p:sp>
        <p:sp>
          <p:nvSpPr>
            <p:cNvPr id="9" name="Oval 8"/>
            <p:cNvSpPr>
              <a:spLocks noChangeArrowheads="1"/>
            </p:cNvSpPr>
            <p:nvPr/>
          </p:nvSpPr>
          <p:spPr bwMode="auto">
            <a:xfrm>
              <a:off x="1650165" y="4898032"/>
              <a:ext cx="215900" cy="215900"/>
            </a:xfrm>
            <a:prstGeom prst="ellipse">
              <a:avLst/>
            </a:prstGeom>
            <a:solidFill>
              <a:srgbClr val="FFCCCC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eorgia"/>
                <a:ea typeface="+mn-ea"/>
                <a:cs typeface="+mn-cs"/>
              </a:endParaRPr>
            </a:p>
          </p:txBody>
        </p:sp>
        <p:sp>
          <p:nvSpPr>
            <p:cNvPr id="10" name="Oval 9"/>
            <p:cNvSpPr>
              <a:spLocks noChangeArrowheads="1"/>
            </p:cNvSpPr>
            <p:nvPr/>
          </p:nvSpPr>
          <p:spPr bwMode="auto">
            <a:xfrm>
              <a:off x="2145129" y="3942982"/>
              <a:ext cx="215900" cy="215900"/>
            </a:xfrm>
            <a:prstGeom prst="ellipse">
              <a:avLst/>
            </a:prstGeom>
            <a:solidFill>
              <a:srgbClr val="FF7C8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eorgia"/>
                <a:ea typeface="+mn-ea"/>
                <a:cs typeface="+mn-cs"/>
              </a:endParaRPr>
            </a:p>
          </p:txBody>
        </p:sp>
        <p:sp>
          <p:nvSpPr>
            <p:cNvPr id="11" name="Oval 10"/>
            <p:cNvSpPr>
              <a:spLocks noChangeArrowheads="1"/>
            </p:cNvSpPr>
            <p:nvPr/>
          </p:nvSpPr>
          <p:spPr bwMode="auto">
            <a:xfrm>
              <a:off x="3369551" y="3571875"/>
              <a:ext cx="288925" cy="287337"/>
            </a:xfrm>
            <a:prstGeom prst="ellipse">
              <a:avLst/>
            </a:prstGeom>
            <a:solidFill>
              <a:srgbClr val="FF660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eorgia"/>
                <a:ea typeface="+mn-ea"/>
                <a:cs typeface="+mn-cs"/>
              </a:endParaRPr>
            </a:p>
          </p:txBody>
        </p:sp>
        <p:sp>
          <p:nvSpPr>
            <p:cNvPr id="12" name="Oval 11"/>
            <p:cNvSpPr>
              <a:spLocks noChangeArrowheads="1"/>
            </p:cNvSpPr>
            <p:nvPr/>
          </p:nvSpPr>
          <p:spPr bwMode="auto">
            <a:xfrm>
              <a:off x="5233283" y="3197012"/>
              <a:ext cx="361951" cy="360362"/>
            </a:xfrm>
            <a:prstGeom prst="ellipse">
              <a:avLst/>
            </a:prstGeom>
            <a:solidFill>
              <a:srgbClr val="DF1C17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eorgia"/>
                <a:ea typeface="+mn-ea"/>
                <a:cs typeface="+mn-cs"/>
              </a:endParaRPr>
            </a:p>
          </p:txBody>
        </p:sp>
        <p:sp>
          <p:nvSpPr>
            <p:cNvPr id="13" name="Oval 12"/>
            <p:cNvSpPr>
              <a:spLocks noChangeArrowheads="1"/>
            </p:cNvSpPr>
            <p:nvPr/>
          </p:nvSpPr>
          <p:spPr bwMode="auto">
            <a:xfrm>
              <a:off x="6636425" y="2531785"/>
              <a:ext cx="360362" cy="360362"/>
            </a:xfrm>
            <a:prstGeom prst="ellipse">
              <a:avLst/>
            </a:prstGeom>
            <a:solidFill>
              <a:srgbClr val="D9160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eorgia"/>
                <a:ea typeface="+mn-ea"/>
                <a:cs typeface="+mn-cs"/>
              </a:endParaRPr>
            </a:p>
          </p:txBody>
        </p:sp>
        <p:sp>
          <p:nvSpPr>
            <p:cNvPr id="14" name="Oval 26"/>
            <p:cNvSpPr>
              <a:spLocks noChangeArrowheads="1"/>
            </p:cNvSpPr>
            <p:nvPr/>
          </p:nvSpPr>
          <p:spPr bwMode="auto">
            <a:xfrm>
              <a:off x="7138311" y="1169454"/>
              <a:ext cx="1181438" cy="1238394"/>
            </a:xfrm>
            <a:prstGeom prst="irregularSeal2">
              <a:avLst/>
            </a:prstGeom>
            <a:solidFill>
              <a:srgbClr val="EA000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eorgia"/>
                <a:ea typeface="+mn-ea"/>
                <a:cs typeface="+mn-cs"/>
              </a:endParaRPr>
            </a:p>
          </p:txBody>
        </p:sp>
        <p:sp>
          <p:nvSpPr>
            <p:cNvPr id="15" name="Oval 14"/>
            <p:cNvSpPr>
              <a:spLocks noChangeArrowheads="1"/>
            </p:cNvSpPr>
            <p:nvPr/>
          </p:nvSpPr>
          <p:spPr bwMode="auto">
            <a:xfrm>
              <a:off x="8206374" y="4335237"/>
              <a:ext cx="431799" cy="431800"/>
            </a:xfrm>
            <a:prstGeom prst="ellipse">
              <a:avLst/>
            </a:prstGeom>
            <a:solidFill>
              <a:srgbClr val="FF0000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>
              <a:glow rad="139700">
                <a:schemeClr val="accent6">
                  <a:satMod val="175000"/>
                  <a:alpha val="40000"/>
                </a:schemeClr>
              </a:glow>
            </a:effec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eorgia"/>
                <a:ea typeface="+mn-ea"/>
                <a:cs typeface="+mn-cs"/>
              </a:endParaRPr>
            </a:p>
          </p:txBody>
        </p:sp>
        <p:cxnSp>
          <p:nvCxnSpPr>
            <p:cNvPr id="16" name="Line 5"/>
            <p:cNvCxnSpPr/>
            <p:nvPr/>
          </p:nvCxnSpPr>
          <p:spPr bwMode="auto">
            <a:xfrm>
              <a:off x="4038059" y="36285"/>
              <a:ext cx="0" cy="597535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</p:cxnSp>
        <p:sp>
          <p:nvSpPr>
            <p:cNvPr id="17" name="Rectangle 16"/>
            <p:cNvSpPr>
              <a:spLocks noChangeArrowheads="1"/>
            </p:cNvSpPr>
            <p:nvPr/>
          </p:nvSpPr>
          <p:spPr bwMode="auto">
            <a:xfrm>
              <a:off x="312653" y="36282"/>
              <a:ext cx="1021141" cy="51874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Stage 1</a:t>
              </a:r>
              <a:endParaRPr kumimoji="0" lang="en-GB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Pre-conflict</a:t>
              </a:r>
              <a:endParaRPr kumimoji="0" lang="en-GB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endParaRPr>
            </a:p>
          </p:txBody>
        </p:sp>
        <p:sp>
          <p:nvSpPr>
            <p:cNvPr id="18" name="Rectangle 17"/>
            <p:cNvSpPr>
              <a:spLocks noChangeArrowheads="1"/>
            </p:cNvSpPr>
            <p:nvPr/>
          </p:nvSpPr>
          <p:spPr bwMode="auto">
            <a:xfrm>
              <a:off x="1728511" y="47472"/>
              <a:ext cx="1856883" cy="51874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Stage 2</a:t>
              </a:r>
              <a:endParaRPr kumimoji="0" lang="en-GB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Early-conflict</a:t>
              </a:r>
              <a:endParaRPr kumimoji="0" lang="en-GB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endParaRPr>
            </a:p>
          </p:txBody>
        </p:sp>
        <p:sp>
          <p:nvSpPr>
            <p:cNvPr id="19" name="Rectangle 18"/>
            <p:cNvSpPr>
              <a:spLocks noChangeArrowheads="1"/>
            </p:cNvSpPr>
            <p:nvPr/>
          </p:nvSpPr>
          <p:spPr bwMode="auto">
            <a:xfrm>
              <a:off x="4294540" y="51019"/>
              <a:ext cx="1357359" cy="51874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Stage 3</a:t>
              </a:r>
              <a:endParaRPr kumimoji="0" lang="en-GB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Mid-conflict</a:t>
              </a:r>
              <a:endParaRPr kumimoji="0" lang="en-GB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endParaRPr>
            </a:p>
          </p:txBody>
        </p:sp>
        <p:sp>
          <p:nvSpPr>
            <p:cNvPr id="20" name="Rectangle 19"/>
            <p:cNvSpPr>
              <a:spLocks noChangeArrowheads="1"/>
            </p:cNvSpPr>
            <p:nvPr/>
          </p:nvSpPr>
          <p:spPr bwMode="auto">
            <a:xfrm>
              <a:off x="6411305" y="47472"/>
              <a:ext cx="1428445" cy="51874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Stage 4</a:t>
              </a:r>
              <a:endParaRPr kumimoji="0" lang="en-GB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Late-conflict</a:t>
              </a:r>
              <a:endParaRPr kumimoji="0" lang="en-GB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endParaRPr>
            </a:p>
          </p:txBody>
        </p:sp>
        <p:sp>
          <p:nvSpPr>
            <p:cNvPr id="21" name="Rectangle 20"/>
            <p:cNvSpPr>
              <a:spLocks noChangeArrowheads="1"/>
            </p:cNvSpPr>
            <p:nvPr/>
          </p:nvSpPr>
          <p:spPr bwMode="auto">
            <a:xfrm>
              <a:off x="816503" y="3571519"/>
              <a:ext cx="1824222" cy="5647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Take a</a:t>
              </a:r>
              <a:endParaRPr kumimoji="0" lang="en-GB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Stand</a:t>
              </a:r>
              <a:endParaRPr kumimoji="0" lang="en-GB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endParaRPr>
            </a:p>
          </p:txBody>
        </p:sp>
        <p:sp>
          <p:nvSpPr>
            <p:cNvPr id="22" name="Rectangle 21"/>
            <p:cNvSpPr>
              <a:spLocks noChangeArrowheads="1"/>
            </p:cNvSpPr>
            <p:nvPr/>
          </p:nvSpPr>
          <p:spPr bwMode="auto">
            <a:xfrm>
              <a:off x="0" y="5658157"/>
              <a:ext cx="1872253" cy="11154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The Antecedents</a:t>
              </a:r>
              <a:endParaRPr kumimoji="0" lang="en-GB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to Conflict – the journey begins here!</a:t>
              </a:r>
              <a:endParaRPr kumimoji="0" lang="en-GB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endParaRPr>
            </a:p>
          </p:txBody>
        </p:sp>
        <p:sp>
          <p:nvSpPr>
            <p:cNvPr id="23" name="Rectangle 22"/>
            <p:cNvSpPr>
              <a:spLocks noChangeArrowheads="1"/>
            </p:cNvSpPr>
            <p:nvPr/>
          </p:nvSpPr>
          <p:spPr bwMode="auto">
            <a:xfrm>
              <a:off x="2141406" y="4772538"/>
              <a:ext cx="1723357" cy="84014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Enter the Zone of Negative Conflict (ZONC)</a:t>
              </a:r>
              <a:endParaRPr kumimoji="0" lang="en-GB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endParaRPr>
            </a:p>
          </p:txBody>
        </p:sp>
        <p:sp>
          <p:nvSpPr>
            <p:cNvPr id="24" name="Rectangle 23"/>
            <p:cNvSpPr>
              <a:spLocks noChangeArrowheads="1"/>
            </p:cNvSpPr>
            <p:nvPr/>
          </p:nvSpPr>
          <p:spPr bwMode="auto">
            <a:xfrm>
              <a:off x="2126717" y="2991109"/>
              <a:ext cx="1855923" cy="56479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The blame</a:t>
              </a:r>
              <a:endParaRPr kumimoji="0" lang="en-GB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game </a:t>
              </a:r>
              <a:endParaRPr kumimoji="0" lang="en-GB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endParaRPr>
            </a:p>
          </p:txBody>
        </p:sp>
        <p:sp>
          <p:nvSpPr>
            <p:cNvPr id="25" name="Rectangle 24"/>
            <p:cNvSpPr>
              <a:spLocks noChangeArrowheads="1"/>
            </p:cNvSpPr>
            <p:nvPr/>
          </p:nvSpPr>
          <p:spPr bwMode="auto">
            <a:xfrm>
              <a:off x="3975941" y="2556186"/>
              <a:ext cx="1619609" cy="84014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Actions speak louder than words </a:t>
              </a:r>
              <a:endParaRPr kumimoji="0" lang="en-GB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endParaRPr>
            </a:p>
          </p:txBody>
        </p:sp>
        <p:sp>
          <p:nvSpPr>
            <p:cNvPr id="26" name="Rectangle 25"/>
            <p:cNvSpPr>
              <a:spLocks noChangeArrowheads="1"/>
            </p:cNvSpPr>
            <p:nvPr/>
          </p:nvSpPr>
          <p:spPr bwMode="auto">
            <a:xfrm>
              <a:off x="5623625" y="1971081"/>
              <a:ext cx="1372729" cy="5187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Attack and counterattack</a:t>
              </a: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 </a:t>
              </a:r>
              <a:endPara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endParaRPr>
            </a:p>
          </p:txBody>
        </p:sp>
        <p:sp>
          <p:nvSpPr>
            <p:cNvPr id="27" name="Rectangle 26"/>
            <p:cNvSpPr>
              <a:spLocks noChangeArrowheads="1"/>
            </p:cNvSpPr>
            <p:nvPr/>
          </p:nvSpPr>
          <p:spPr bwMode="auto">
            <a:xfrm>
              <a:off x="6916186" y="922640"/>
              <a:ext cx="2188298" cy="289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Explosion or implosion</a:t>
              </a:r>
              <a:endParaRPr kumimoji="0" lang="en-GB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endParaRPr>
            </a:p>
          </p:txBody>
        </p:sp>
        <p:sp>
          <p:nvSpPr>
            <p:cNvPr id="28" name="Rectangle 27"/>
            <p:cNvSpPr>
              <a:spLocks noChangeArrowheads="1"/>
            </p:cNvSpPr>
            <p:nvPr/>
          </p:nvSpPr>
          <p:spPr bwMode="auto">
            <a:xfrm>
              <a:off x="7131986" y="5005382"/>
              <a:ext cx="2148913" cy="56479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The aftermath (picking up the pieces)</a:t>
              </a:r>
              <a:endPara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endParaRPr>
            </a:p>
          </p:txBody>
        </p:sp>
      </p:grpSp>
      <p:sp>
        <p:nvSpPr>
          <p:cNvPr id="29" name="Oval Callout 28"/>
          <p:cNvSpPr/>
          <p:nvPr/>
        </p:nvSpPr>
        <p:spPr>
          <a:xfrm>
            <a:off x="1134285" y="2382583"/>
            <a:ext cx="1599334" cy="1139694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orgia"/>
                <a:ea typeface="+mn-ea"/>
                <a:cs typeface="+mn-cs"/>
              </a:rPr>
              <a:t>The best time to resolve differences</a:t>
            </a:r>
            <a:endParaRPr kumimoji="0" lang="en-GB" sz="11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eorgia"/>
              <a:ea typeface="+mn-ea"/>
              <a:cs typeface="+mn-cs"/>
            </a:endParaRPr>
          </a:p>
        </p:txBody>
      </p:sp>
      <p:sp>
        <p:nvSpPr>
          <p:cNvPr id="30" name="Oval Callout 29"/>
          <p:cNvSpPr/>
          <p:nvPr/>
        </p:nvSpPr>
        <p:spPr>
          <a:xfrm>
            <a:off x="3300091" y="2137136"/>
            <a:ext cx="1599334" cy="1139694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orgia"/>
                <a:ea typeface="+mn-ea"/>
                <a:cs typeface="+mn-cs"/>
              </a:rPr>
              <a:t>Hard for the parties to listen at this stage</a:t>
            </a:r>
            <a:endParaRPr kumimoji="0" lang="en-GB" sz="11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eorgia"/>
              <a:ea typeface="+mn-ea"/>
              <a:cs typeface="+mn-cs"/>
            </a:endParaRPr>
          </a:p>
        </p:txBody>
      </p:sp>
      <p:sp>
        <p:nvSpPr>
          <p:cNvPr id="31" name="Oval Callout 30"/>
          <p:cNvSpPr/>
          <p:nvPr/>
        </p:nvSpPr>
        <p:spPr>
          <a:xfrm>
            <a:off x="5240316" y="2153630"/>
            <a:ext cx="1599334" cy="1139694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orgia"/>
                <a:ea typeface="+mn-ea"/>
                <a:cs typeface="+mn-cs"/>
              </a:rPr>
              <a:t>At this stage the parties may seek external assistance … too late</a:t>
            </a:r>
            <a:endParaRPr kumimoji="0" lang="en-GB" sz="11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eorgia"/>
              <a:ea typeface="+mn-ea"/>
              <a:cs typeface="+mn-cs"/>
            </a:endParaRPr>
          </a:p>
        </p:txBody>
      </p:sp>
      <p:sp>
        <p:nvSpPr>
          <p:cNvPr id="32" name="Oval Callout 31"/>
          <p:cNvSpPr>
            <a:spLocks noChangeAspect="1"/>
          </p:cNvSpPr>
          <p:nvPr/>
        </p:nvSpPr>
        <p:spPr>
          <a:xfrm>
            <a:off x="9795949" y="2480678"/>
            <a:ext cx="1717641" cy="1224000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orgia"/>
                <a:ea typeface="+mn-ea"/>
                <a:cs typeface="+mn-cs"/>
              </a:rPr>
              <a:t>One or both parties </a:t>
            </a: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orgia"/>
                <a:ea typeface="+mn-ea"/>
                <a:cs typeface="+mn-cs"/>
              </a:rPr>
              <a:t>pursuing</a:t>
            </a: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orgia"/>
                <a:ea typeface="+mn-ea"/>
                <a:cs typeface="+mn-cs"/>
              </a:rPr>
              <a:t> grievances, subject to disciplinary action</a:t>
            </a:r>
            <a:endParaRPr kumimoji="0" lang="en-GB" sz="11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eorgia"/>
              <a:ea typeface="+mn-ea"/>
              <a:cs typeface="+mn-cs"/>
            </a:endParaRPr>
          </a:p>
        </p:txBody>
      </p:sp>
      <p:sp>
        <p:nvSpPr>
          <p:cNvPr id="33" name="Explosion 2 32"/>
          <p:cNvSpPr>
            <a:spLocks noChangeAspect="1"/>
          </p:cNvSpPr>
          <p:nvPr/>
        </p:nvSpPr>
        <p:spPr>
          <a:xfrm>
            <a:off x="4010217" y="5091495"/>
            <a:ext cx="1440000" cy="895143"/>
          </a:xfrm>
          <a:prstGeom prst="irregularSeal2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eorgia"/>
              <a:ea typeface="+mn-ea"/>
              <a:cs typeface="+mn-cs"/>
            </a:endParaRPr>
          </a:p>
        </p:txBody>
      </p:sp>
      <p:sp>
        <p:nvSpPr>
          <p:cNvPr id="34" name="Explosion 2 33"/>
          <p:cNvSpPr>
            <a:spLocks noChangeAspect="1"/>
          </p:cNvSpPr>
          <p:nvPr/>
        </p:nvSpPr>
        <p:spPr>
          <a:xfrm>
            <a:off x="839370" y="4855950"/>
            <a:ext cx="828000" cy="514706"/>
          </a:xfrm>
          <a:prstGeom prst="irregularSeal2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eorgia"/>
              <a:ea typeface="+mn-ea"/>
              <a:cs typeface="+mn-cs"/>
            </a:endParaRPr>
          </a:p>
        </p:txBody>
      </p:sp>
      <p:sp>
        <p:nvSpPr>
          <p:cNvPr id="35" name="Explosion 2 34"/>
          <p:cNvSpPr>
            <a:spLocks noChangeAspect="1"/>
          </p:cNvSpPr>
          <p:nvPr/>
        </p:nvSpPr>
        <p:spPr>
          <a:xfrm>
            <a:off x="6101785" y="3827401"/>
            <a:ext cx="2880000" cy="1790286"/>
          </a:xfrm>
          <a:prstGeom prst="irregularSeal2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eorgia"/>
              <a:ea typeface="+mn-ea"/>
              <a:cs typeface="+mn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210800" y="5776485"/>
            <a:ext cx="165808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3691AA">
                    <a:lumMod val="75000"/>
                  </a:srgbClr>
                </a:solidFill>
                <a:effectLst/>
                <a:uLnTx/>
                <a:uFillTx/>
                <a:latin typeface="Georgia"/>
                <a:ea typeface="+mn-ea"/>
                <a:cs typeface="+mn-cs"/>
              </a:rPr>
              <a:t>Credit to The TCM Group</a:t>
            </a:r>
            <a:endParaRPr kumimoji="0" lang="en-GB" sz="1000" b="0" i="0" u="none" strike="noStrike" kern="1200" cap="none" spc="0" normalizeH="0" baseline="0" noProof="0" dirty="0">
              <a:ln>
                <a:noFill/>
              </a:ln>
              <a:solidFill>
                <a:srgbClr val="3691AA">
                  <a:lumMod val="75000"/>
                </a:srgbClr>
              </a:solidFill>
              <a:effectLst/>
              <a:uLnTx/>
              <a:uFillTx/>
              <a:latin typeface="Georgia"/>
              <a:ea typeface="+mn-ea"/>
              <a:cs typeface="+mn-cs"/>
            </a:endParaRPr>
          </a:p>
        </p:txBody>
      </p:sp>
      <p:sp>
        <p:nvSpPr>
          <p:cNvPr id="39" name="Footer Placeholder 3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DG-OO/23-21 Insights from the Ombud's Office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83586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1120" y="384532"/>
            <a:ext cx="9509759" cy="645853"/>
          </a:xfrm>
        </p:spPr>
        <p:txBody>
          <a:bodyPr/>
          <a:lstStyle/>
          <a:p>
            <a:pPr algn="ctr"/>
            <a:r>
              <a:rPr lang="en-US" dirty="0"/>
              <a:t>What is  informal conflict resolution?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0555" y="1775968"/>
            <a:ext cx="4768345" cy="4078732"/>
          </a:xfrm>
        </p:spPr>
        <p:txBody>
          <a:bodyPr>
            <a:normAutofit/>
          </a:bodyPr>
          <a:lstStyle/>
          <a:p>
            <a:pPr marL="45720" indent="0">
              <a:lnSpc>
                <a:spcPct val="110000"/>
              </a:lnSpc>
              <a:buNone/>
            </a:pPr>
            <a:r>
              <a:rPr lang="en-US" dirty="0"/>
              <a:t>Seeking a solution to a conflict </a:t>
            </a:r>
            <a:r>
              <a:rPr lang="en-US" b="1" dirty="0"/>
              <a:t>without</a:t>
            </a:r>
            <a:r>
              <a:rPr lang="en-US" dirty="0"/>
              <a:t> filing a claim to be considered by the appointed decision maker(s) </a:t>
            </a:r>
          </a:p>
          <a:p>
            <a:pPr marL="45720" indent="0">
              <a:buNone/>
            </a:pPr>
            <a:r>
              <a:rPr lang="en-US" dirty="0"/>
              <a:t>Informal conflict resolution allows 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dirty="0"/>
              <a:t>Dialogue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dirty="0"/>
              <a:t>Empathy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dirty="0"/>
              <a:t>Mutual respect 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dirty="0"/>
              <a:t>Ideas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dirty="0"/>
              <a:t>Trust </a:t>
            </a:r>
          </a:p>
          <a:p>
            <a:pPr marL="45720" indent="0">
              <a:buNone/>
            </a:pPr>
            <a:r>
              <a:rPr lang="en-US" dirty="0"/>
              <a:t>to flow again between the parties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5445" y="1454727"/>
            <a:ext cx="5976000" cy="3984000"/>
          </a:xfrm>
          <a:prstGeom prst="rect">
            <a:avLst/>
          </a:prstGeom>
        </p:spPr>
      </p:pic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1200" cap="all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eorgia"/>
                <a:ea typeface="+mn-ea"/>
                <a:cs typeface="+mn-cs"/>
              </a:rPr>
              <a:t>DG-OO/23-21 Insights from the Ombud's Office </a:t>
            </a:r>
            <a:endParaRPr kumimoji="0" lang="en-GB" sz="1100" b="0" i="0" u="none" strike="noStrike" kern="1200" cap="all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eorgi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68090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4278" y="414327"/>
            <a:ext cx="9509759" cy="1088136"/>
          </a:xfrm>
        </p:spPr>
        <p:txBody>
          <a:bodyPr/>
          <a:lstStyle/>
          <a:p>
            <a:pPr algn="ctr"/>
            <a:r>
              <a:rPr lang="en-US" dirty="0"/>
              <a:t>Informal vs formal resolution 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u="sng" dirty="0"/>
              <a:t>Formal resolution systems</a:t>
            </a:r>
            <a:endParaRPr lang="en-GB" u="sng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Are reactive</a:t>
            </a:r>
          </a:p>
          <a:p>
            <a:r>
              <a:rPr lang="en-US" dirty="0"/>
              <a:t>Are inherently adversarial</a:t>
            </a:r>
          </a:p>
          <a:p>
            <a:r>
              <a:rPr lang="en-US" dirty="0" err="1"/>
              <a:t>Polarise</a:t>
            </a:r>
            <a:r>
              <a:rPr lang="en-US" dirty="0"/>
              <a:t> the parties</a:t>
            </a:r>
          </a:p>
          <a:p>
            <a:r>
              <a:rPr lang="en-US" dirty="0"/>
              <a:t>Rarely identify root cause of conflict</a:t>
            </a:r>
          </a:p>
          <a:p>
            <a:r>
              <a:rPr lang="en-US" dirty="0"/>
              <a:t>Individual needs are ignored</a:t>
            </a:r>
          </a:p>
          <a:p>
            <a:r>
              <a:rPr lang="en-US" dirty="0"/>
              <a:t>Impede creativity</a:t>
            </a:r>
          </a:p>
          <a:p>
            <a:r>
              <a:rPr lang="en-US" dirty="0"/>
              <a:t>Not in control of the parties</a:t>
            </a:r>
          </a:p>
          <a:p>
            <a:r>
              <a:rPr lang="en-US" dirty="0"/>
              <a:t>Create a blame, grievance, entitlement or litigation culture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u="sng" dirty="0"/>
              <a:t>Informal resolution systems</a:t>
            </a:r>
            <a:endParaRPr lang="en-GB" u="sng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Are preventive</a:t>
            </a:r>
          </a:p>
          <a:p>
            <a:r>
              <a:rPr lang="en-US" dirty="0"/>
              <a:t>Seek to reestablish working relationships</a:t>
            </a:r>
          </a:p>
          <a:p>
            <a:r>
              <a:rPr lang="en-US" dirty="0"/>
              <a:t>Make the parties work together on conflict resolution</a:t>
            </a:r>
          </a:p>
          <a:p>
            <a:r>
              <a:rPr lang="en-US" dirty="0"/>
              <a:t>Identify root cause of conflict</a:t>
            </a:r>
          </a:p>
          <a:p>
            <a:r>
              <a:rPr lang="en-US" dirty="0"/>
              <a:t>Take care of the needs of both parties</a:t>
            </a:r>
          </a:p>
          <a:p>
            <a:r>
              <a:rPr lang="en-US" dirty="0"/>
              <a:t>Call on the creativity of both parties</a:t>
            </a:r>
          </a:p>
          <a:p>
            <a:r>
              <a:rPr lang="en-US" dirty="0"/>
              <a:t>Self determined</a:t>
            </a:r>
          </a:p>
          <a:p>
            <a:r>
              <a:rPr lang="en-US" dirty="0"/>
              <a:t>Contribute to create a culture of respect, dialogue and collaboration</a:t>
            </a:r>
            <a:endParaRPr lang="en-GB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DG-OO/23-21 Insights from the Ombud's Office </a:t>
            </a:r>
            <a:endParaRPr lang="en-US" dirty="0"/>
          </a:p>
        </p:txBody>
      </p:sp>
      <p:sp>
        <p:nvSpPr>
          <p:cNvPr id="9" name="Rounded Rectangular Callout 8"/>
          <p:cNvSpPr/>
          <p:nvPr/>
        </p:nvSpPr>
        <p:spPr>
          <a:xfrm>
            <a:off x="80011" y="961092"/>
            <a:ext cx="1574800" cy="598424"/>
          </a:xfrm>
          <a:prstGeom prst="wedgeRound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Head HR</a:t>
            </a:r>
            <a:endParaRPr lang="en-GB" dirty="0"/>
          </a:p>
        </p:txBody>
      </p:sp>
      <p:sp>
        <p:nvSpPr>
          <p:cNvPr id="10" name="Rounded Rectangular Callout 9"/>
          <p:cNvSpPr/>
          <p:nvPr/>
        </p:nvSpPr>
        <p:spPr>
          <a:xfrm>
            <a:off x="10063480" y="821946"/>
            <a:ext cx="1574800" cy="598424"/>
          </a:xfrm>
          <a:prstGeom prst="wedgeRoundRectCallou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Ombud</a:t>
            </a:r>
            <a:endParaRPr lang="en-GB" dirty="0"/>
          </a:p>
        </p:txBody>
      </p:sp>
      <p:sp>
        <p:nvSpPr>
          <p:cNvPr id="11" name="Rounded Rectangular Callout 10"/>
          <p:cNvSpPr/>
          <p:nvPr/>
        </p:nvSpPr>
        <p:spPr>
          <a:xfrm>
            <a:off x="436878" y="115115"/>
            <a:ext cx="1574800" cy="598424"/>
          </a:xfrm>
          <a:prstGeom prst="wedgeRound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HIP</a:t>
            </a:r>
            <a:endParaRPr lang="en-GB" dirty="0"/>
          </a:p>
        </p:txBody>
      </p:sp>
      <p:sp>
        <p:nvSpPr>
          <p:cNvPr id="12" name="Rounded Rectangular Callout 11"/>
          <p:cNvSpPr/>
          <p:nvPr/>
        </p:nvSpPr>
        <p:spPr>
          <a:xfrm>
            <a:off x="2155187" y="101863"/>
            <a:ext cx="1574800" cy="598424"/>
          </a:xfrm>
          <a:prstGeom prst="wedgeRound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Head Department</a:t>
            </a:r>
            <a:endParaRPr lang="en-GB" dirty="0"/>
          </a:p>
        </p:txBody>
      </p:sp>
      <p:sp>
        <p:nvSpPr>
          <p:cNvPr id="13" name="Rounded Rectangular Callout 12"/>
          <p:cNvSpPr/>
          <p:nvPr/>
        </p:nvSpPr>
        <p:spPr>
          <a:xfrm>
            <a:off x="5913120" y="44810"/>
            <a:ext cx="1574800" cy="598424"/>
          </a:xfrm>
          <a:prstGeom prst="wedgeRoundRectCallout">
            <a:avLst/>
          </a:prstGeom>
          <a:gradFill flip="none" rotWithShape="1">
            <a:gsLst>
              <a:gs pos="0">
                <a:schemeClr val="accent1"/>
              </a:gs>
              <a:gs pos="42000">
                <a:schemeClr val="accent1">
                  <a:lumMod val="45000"/>
                  <a:lumOff val="55000"/>
                </a:schemeClr>
              </a:gs>
              <a:gs pos="61000">
                <a:schemeClr val="accent1">
                  <a:lumMod val="45000"/>
                  <a:lumOff val="55000"/>
                </a:schemeClr>
              </a:gs>
              <a:gs pos="100000">
                <a:srgbClr val="00B050"/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HRAs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74328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308551"/>
            <a:ext cx="3322673" cy="1088136"/>
          </a:xfrm>
        </p:spPr>
        <p:txBody>
          <a:bodyPr>
            <a:normAutofit/>
          </a:bodyPr>
          <a:lstStyle/>
          <a:p>
            <a:pPr algn="ctr"/>
            <a:r>
              <a:rPr lang="en-US" sz="2800" dirty="0"/>
              <a:t>Mediation with the Ombud</a:t>
            </a:r>
            <a:endParaRPr lang="en-GB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DG-OO/23-21 Insights from the Ombud's Office </a:t>
            </a:r>
            <a:endParaRPr lang="sv-SE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1699" y="115061"/>
            <a:ext cx="5688000" cy="5688000"/>
          </a:xfrm>
          <a:prstGeom prst="rect">
            <a:avLst/>
          </a:prstGeom>
        </p:spPr>
      </p:pic>
      <p:sp>
        <p:nvSpPr>
          <p:cNvPr id="9" name="Cloud Callout 8"/>
          <p:cNvSpPr/>
          <p:nvPr/>
        </p:nvSpPr>
        <p:spPr>
          <a:xfrm flipH="1">
            <a:off x="4688650" y="0"/>
            <a:ext cx="2593762" cy="1094019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orgia"/>
                <a:ea typeface="+mn-ea"/>
                <a:cs typeface="+mn-cs"/>
              </a:rPr>
              <a:t>Uninterrupted speaking time 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eorgia"/>
              <a:ea typeface="+mn-ea"/>
              <a:cs typeface="+mn-cs"/>
            </a:endParaRPr>
          </a:p>
        </p:txBody>
      </p:sp>
      <p:sp>
        <p:nvSpPr>
          <p:cNvPr id="10" name="Cloud Callout 9"/>
          <p:cNvSpPr/>
          <p:nvPr/>
        </p:nvSpPr>
        <p:spPr>
          <a:xfrm flipH="1">
            <a:off x="3484106" y="2517081"/>
            <a:ext cx="2721848" cy="1396243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orgia"/>
                <a:ea typeface="+mn-ea"/>
                <a:cs typeface="+mn-cs"/>
              </a:rPr>
              <a:t>Let the other know Impact Needs Consequences 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eorgia"/>
              <a:ea typeface="+mn-ea"/>
              <a:cs typeface="+mn-cs"/>
            </a:endParaRPr>
          </a:p>
        </p:txBody>
      </p:sp>
      <p:sp>
        <p:nvSpPr>
          <p:cNvPr id="11" name="Cloud Callout 10"/>
          <p:cNvSpPr/>
          <p:nvPr/>
        </p:nvSpPr>
        <p:spPr>
          <a:xfrm flipH="1">
            <a:off x="5236225" y="3981096"/>
            <a:ext cx="2653501" cy="1401027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orgia"/>
                <a:ea typeface="+mn-ea"/>
                <a:cs typeface="+mn-cs"/>
              </a:rPr>
              <a:t>Clarification by exchanging respectfully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eorgia"/>
              <a:ea typeface="+mn-ea"/>
              <a:cs typeface="+mn-cs"/>
            </a:endParaRPr>
          </a:p>
        </p:txBody>
      </p:sp>
      <p:sp>
        <p:nvSpPr>
          <p:cNvPr id="12" name="Cloud Callout 11"/>
          <p:cNvSpPr/>
          <p:nvPr/>
        </p:nvSpPr>
        <p:spPr>
          <a:xfrm>
            <a:off x="8048052" y="3879554"/>
            <a:ext cx="3567339" cy="1134656"/>
          </a:xfrm>
          <a:prstGeom prst="cloudCallout">
            <a:avLst/>
          </a:prstGeom>
          <a:solidFill>
            <a:srgbClr val="00B05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orgia"/>
                <a:ea typeface="+mn-ea"/>
                <a:cs typeface="+mn-cs"/>
              </a:rPr>
              <a:t>Reflect on how to fulfill respective needs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eorgia"/>
              <a:ea typeface="+mn-ea"/>
              <a:cs typeface="+mn-cs"/>
            </a:endParaRPr>
          </a:p>
        </p:txBody>
      </p:sp>
      <p:sp>
        <p:nvSpPr>
          <p:cNvPr id="13" name="Cloud Callout 12"/>
          <p:cNvSpPr/>
          <p:nvPr/>
        </p:nvSpPr>
        <p:spPr>
          <a:xfrm>
            <a:off x="8447846" y="1776104"/>
            <a:ext cx="3732582" cy="1582856"/>
          </a:xfrm>
          <a:prstGeom prst="cloudCallout">
            <a:avLst/>
          </a:prstGeom>
          <a:solidFill>
            <a:srgbClr val="00B05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prstClr val="white"/>
                </a:solidFill>
                <a:latin typeface="Georgia"/>
              </a:rPr>
              <a:t>C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orgia"/>
                <a:ea typeface="+mn-ea"/>
                <a:cs typeface="+mn-cs"/>
              </a:rPr>
              <a:t>o-operative problem solving - </a:t>
            </a:r>
            <a:r>
              <a:rPr lang="en-US" dirty="0">
                <a:solidFill>
                  <a:prstClr val="white"/>
                </a:solidFill>
                <a:latin typeface="Georgia"/>
              </a:rPr>
              <a:t>P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orgia"/>
                <a:ea typeface="+mn-ea"/>
                <a:cs typeface="+mn-cs"/>
              </a:rPr>
              <a:t>ractical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orgia"/>
                <a:ea typeface="+mn-ea"/>
                <a:cs typeface="+mn-cs"/>
              </a:rPr>
              <a:t> solutions 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eorgia"/>
              <a:ea typeface="+mn-ea"/>
              <a:cs typeface="+mn-cs"/>
            </a:endParaRPr>
          </a:p>
        </p:txBody>
      </p:sp>
      <p:sp>
        <p:nvSpPr>
          <p:cNvPr id="14" name="Cloud Callout 13"/>
          <p:cNvSpPr/>
          <p:nvPr/>
        </p:nvSpPr>
        <p:spPr>
          <a:xfrm>
            <a:off x="8043291" y="115061"/>
            <a:ext cx="2799678" cy="1140449"/>
          </a:xfrm>
          <a:prstGeom prst="cloudCallout">
            <a:avLst/>
          </a:prstGeom>
          <a:solidFill>
            <a:srgbClr val="00B05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orgia"/>
                <a:ea typeface="+mn-ea"/>
                <a:cs typeface="+mn-cs"/>
              </a:rPr>
              <a:t>Commit to agreement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eorgia"/>
              <a:ea typeface="+mn-ea"/>
              <a:cs typeface="+mn-cs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28599" y="2057400"/>
            <a:ext cx="3255507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Confidential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Voluntary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Impartial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Non judgmental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Self determined</a:t>
            </a:r>
            <a:endParaRPr lang="en-GB" sz="28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0A90E71-EA3A-7D74-BC3B-815D2049E1C6}"/>
              </a:ext>
            </a:extLst>
          </p:cNvPr>
          <p:cNvSpPr txBox="1"/>
          <p:nvPr/>
        </p:nvSpPr>
        <p:spPr>
          <a:xfrm>
            <a:off x="11198842" y="6383891"/>
            <a:ext cx="592665" cy="3100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>
                <a:hlinkClick r:id="rId3" action="ppaction://hlinksldjump"/>
              </a:rPr>
              <a:t>Back</a:t>
            </a:r>
            <a:endParaRPr lang="en-GB" sz="1400" i="1" dirty="0"/>
          </a:p>
        </p:txBody>
      </p:sp>
    </p:spTree>
    <p:extLst>
      <p:ext uri="{BB962C8B-B14F-4D97-AF65-F5344CB8AC3E}">
        <p14:creationId xmlns:p14="http://schemas.microsoft.com/office/powerpoint/2010/main" val="35355249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639908-6A9D-C81C-38BE-78DABB1C12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26820" y="342900"/>
            <a:ext cx="9509759" cy="1088136"/>
          </a:xfrm>
        </p:spPr>
        <p:txBody>
          <a:bodyPr>
            <a:normAutofit fontScale="90000"/>
          </a:bodyPr>
          <a:lstStyle/>
          <a:p>
            <a:r>
              <a:rPr lang="en-US" dirty="0"/>
              <a:t>What is a psychologically safe environment?</a:t>
            </a:r>
            <a:br>
              <a:rPr lang="en-US" dirty="0"/>
            </a:b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07957A-1DDA-6C68-1B39-59A11F0A9C3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“Psychological Safety  is the belief that one will not be punished, excluded or humiliated for disagreeing with others, asking questions, proposing  ideas, raising concerns or admitting mistakes.” </a:t>
            </a:r>
          </a:p>
          <a:p>
            <a:r>
              <a:rPr lang="en-GB" dirty="0"/>
              <a:t>In other words: </a:t>
            </a:r>
          </a:p>
          <a:p>
            <a:pPr lvl="1"/>
            <a:r>
              <a:rPr lang="en-GB" dirty="0"/>
              <a:t>“Belief that our work environment is safe for interpersonal risk-taking” </a:t>
            </a:r>
          </a:p>
          <a:p>
            <a:pPr lvl="1"/>
            <a:r>
              <a:rPr lang="en-GB" dirty="0"/>
              <a:t>“Feeling able to speak up with relevant ideas, questions or concerns”</a:t>
            </a:r>
          </a:p>
          <a:p>
            <a:r>
              <a:rPr lang="en-GB" dirty="0"/>
              <a:t>Psychological safety emerges as a property of a group. A team-level phenomenon that emerges from team dynamics. It may vary widely between teams in same organization.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299F8F2-382D-90DE-1E71-FF7D0656E4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DG-OO/23-21 Insights from the Ombud's Office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D0F17F7-33F1-6794-827D-6D06E7928833}"/>
              </a:ext>
            </a:extLst>
          </p:cNvPr>
          <p:cNvSpPr txBox="1"/>
          <p:nvPr/>
        </p:nvSpPr>
        <p:spPr>
          <a:xfrm>
            <a:off x="6642100" y="6400800"/>
            <a:ext cx="5130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Credit to C. Azcarate “psychological safety in teams”</a:t>
            </a:r>
          </a:p>
        </p:txBody>
      </p:sp>
    </p:spTree>
    <p:extLst>
      <p:ext uri="{BB962C8B-B14F-4D97-AF65-F5344CB8AC3E}">
        <p14:creationId xmlns:p14="http://schemas.microsoft.com/office/powerpoint/2010/main" val="2436867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E85B5A-96B2-552D-4048-65D25A16D5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41120" y="146304"/>
            <a:ext cx="9509759" cy="852296"/>
          </a:xfrm>
        </p:spPr>
        <p:txBody>
          <a:bodyPr/>
          <a:lstStyle/>
          <a:p>
            <a:r>
              <a:rPr lang="en-US" dirty="0"/>
              <a:t>What psychological safety IS NOT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E33186-7BAE-5564-FFD0-F14267F0D6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0720" y="2419668"/>
            <a:ext cx="5059680" cy="2135632"/>
          </a:xfrm>
        </p:spPr>
        <p:txBody>
          <a:bodyPr/>
          <a:lstStyle/>
          <a:p>
            <a:r>
              <a:rPr lang="en-GB" dirty="0"/>
              <a:t>➢“Everyone agreeing with each other” </a:t>
            </a:r>
          </a:p>
          <a:p>
            <a:r>
              <a:rPr lang="en-GB" dirty="0"/>
              <a:t>➢“Being extrovert” </a:t>
            </a:r>
          </a:p>
          <a:p>
            <a:r>
              <a:rPr lang="en-GB" dirty="0"/>
              <a:t>➢“Being irresponsible” </a:t>
            </a:r>
          </a:p>
          <a:p>
            <a:r>
              <a:rPr lang="en-GB" dirty="0"/>
              <a:t>➢“Lowering performance standards” </a:t>
            </a:r>
          </a:p>
          <a:p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082673B-544E-9577-5A49-B1C89BE918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DG-OO/23-21 Insights from the Ombud's Office </a:t>
            </a: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55DF41A-B2EF-9CCB-63E9-4476EF31FC6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342" t="4853" r="4687"/>
          <a:stretch/>
        </p:blipFill>
        <p:spPr>
          <a:xfrm>
            <a:off x="5537200" y="1353312"/>
            <a:ext cx="6654800" cy="40147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66532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BAD683-76DF-D2FE-A59B-DC49897EAE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41120" y="146304"/>
            <a:ext cx="9509759" cy="794512"/>
          </a:xfrm>
        </p:spPr>
        <p:txBody>
          <a:bodyPr/>
          <a:lstStyle/>
          <a:p>
            <a:r>
              <a:rPr lang="en-US" dirty="0"/>
              <a:t>It can be measured with a short survey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7ED0FC-67C2-1557-1D72-F2150E4A7B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41119" y="1255268"/>
            <a:ext cx="9509760" cy="4142232"/>
          </a:xfrm>
        </p:spPr>
        <p:txBody>
          <a:bodyPr/>
          <a:lstStyle/>
          <a:p>
            <a:pPr marL="502920" indent="-457200">
              <a:buFont typeface="+mj-lt"/>
              <a:buAutoNum type="arabicPeriod"/>
            </a:pPr>
            <a:r>
              <a:rPr lang="en-US" dirty="0"/>
              <a:t>If you make a mistake on this team, it is often held against you.</a:t>
            </a:r>
          </a:p>
          <a:p>
            <a:pPr marL="502920" indent="-457200">
              <a:buFont typeface="+mj-lt"/>
              <a:buAutoNum type="arabicPeriod"/>
            </a:pPr>
            <a:r>
              <a:rPr lang="en-US" dirty="0"/>
              <a:t>Members of this team are able to bring up problems and tough issues.</a:t>
            </a:r>
          </a:p>
          <a:p>
            <a:pPr marL="502920" indent="-457200">
              <a:buFont typeface="+mj-lt"/>
              <a:buAutoNum type="arabicPeriod"/>
            </a:pPr>
            <a:r>
              <a:rPr lang="en-GB" dirty="0"/>
              <a:t>People on this team sometimes reject others for being different.</a:t>
            </a:r>
          </a:p>
          <a:p>
            <a:pPr marL="502920" indent="-457200">
              <a:buFont typeface="+mj-lt"/>
              <a:buAutoNum type="arabicPeriod"/>
            </a:pPr>
            <a:r>
              <a:rPr lang="en-GB" dirty="0"/>
              <a:t>It is safe to take a risk on this team.</a:t>
            </a:r>
          </a:p>
          <a:p>
            <a:pPr marL="502920" indent="-457200">
              <a:buFont typeface="+mj-lt"/>
              <a:buAutoNum type="arabicPeriod"/>
            </a:pPr>
            <a:r>
              <a:rPr lang="en-GB" dirty="0"/>
              <a:t>It is difficult to ask other members of this team for help.</a:t>
            </a:r>
          </a:p>
          <a:p>
            <a:pPr marL="502920" indent="-457200">
              <a:buFont typeface="+mj-lt"/>
              <a:buAutoNum type="arabicPeriod"/>
            </a:pPr>
            <a:r>
              <a:rPr lang="en-GB" dirty="0"/>
              <a:t>No one in this team would deliberately act in a way that undermines my efforts.</a:t>
            </a:r>
          </a:p>
          <a:p>
            <a:pPr marL="502920" indent="-457200">
              <a:buFont typeface="+mj-lt"/>
              <a:buAutoNum type="arabicPeriod"/>
            </a:pPr>
            <a:r>
              <a:rPr lang="en-GB" dirty="0"/>
              <a:t>Working with members of this team, my unique skills and talents are valued and utilized.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C0AD069-0A11-DC3D-EFA1-CB09B277D0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DG-OO/23-21 Insights from the Ombud's Office </a:t>
            </a: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8C2A722-0560-0A4A-4AB1-0B66CB3F0AB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24612" y="5285232"/>
            <a:ext cx="5362575" cy="657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2611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84A047-1C6E-A4B4-6A4B-7DCAEA8326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07820" y="246750"/>
            <a:ext cx="9509759" cy="705612"/>
          </a:xfrm>
        </p:spPr>
        <p:txBody>
          <a:bodyPr/>
          <a:lstStyle/>
          <a:p>
            <a:r>
              <a:rPr lang="en-US" dirty="0"/>
              <a:t>Main barriers to psychological safety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51DFEB-B57F-8AD6-659E-82E4FE9A6F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3220" y="1610868"/>
            <a:ext cx="5618480" cy="4142232"/>
          </a:xfrm>
        </p:spPr>
        <p:txBody>
          <a:bodyPr>
            <a:normAutofit lnSpcReduction="10000"/>
          </a:bodyPr>
          <a:lstStyle/>
          <a:p>
            <a:pPr marL="45720" indent="0">
              <a:buNone/>
            </a:pPr>
            <a:r>
              <a:rPr lang="en-GB" dirty="0"/>
              <a:t>Unwritten rules about voice in organizations that most  people take for granted and which creates fear</a:t>
            </a:r>
          </a:p>
          <a:p>
            <a:r>
              <a:rPr lang="en-GB" dirty="0"/>
              <a:t>“Do not criticize something the boss may have helped to create” </a:t>
            </a:r>
          </a:p>
          <a:p>
            <a:r>
              <a:rPr lang="en-GB" dirty="0"/>
              <a:t>“Do not propose things unless you have solid data” </a:t>
            </a:r>
          </a:p>
          <a:p>
            <a:r>
              <a:rPr lang="en-GB" dirty="0"/>
              <a:t>“Do not speak up if the boss’s boss is present” </a:t>
            </a:r>
          </a:p>
          <a:p>
            <a:r>
              <a:rPr lang="en-GB" dirty="0"/>
              <a:t>“Do not speak up in a group with anything negative to prevent the boss from losing face” </a:t>
            </a:r>
          </a:p>
          <a:p>
            <a:r>
              <a:rPr lang="en-GB" dirty="0"/>
              <a:t>“Speaking up brings career consequences”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05E6760-C466-9FD0-56EE-435DB33294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DG-OO/23-21 Insights from the Ombud's Office </a:t>
            </a: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1231E92-49B9-0AF5-985B-AE2B003D21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5999" y="2202180"/>
            <a:ext cx="5832000" cy="216096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0DAA8B5-054F-8B79-9415-1BECAB7667F8}"/>
              </a:ext>
            </a:extLst>
          </p:cNvPr>
          <p:cNvSpPr txBox="1"/>
          <p:nvPr/>
        </p:nvSpPr>
        <p:spPr>
          <a:xfrm>
            <a:off x="6591300" y="4597400"/>
            <a:ext cx="4978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Motivation by fear is highly effective at creating the illusion that goals are being achieved. </a:t>
            </a:r>
            <a:endParaRPr lang="en-GB" dirty="0"/>
          </a:p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283317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CF6EDC-8DE4-6B25-1A29-1C9B2B3916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18920" y="54864"/>
            <a:ext cx="9509759" cy="1088136"/>
          </a:xfrm>
        </p:spPr>
        <p:txBody>
          <a:bodyPr>
            <a:normAutofit fontScale="90000"/>
          </a:bodyPr>
          <a:lstStyle/>
          <a:p>
            <a:r>
              <a:rPr lang="en-US" dirty="0"/>
              <a:t>Benefits of high levels of psychological safety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4807CE-3127-4518-901F-E49AEB87565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/>
              <a:t>Faster Team Learning </a:t>
            </a:r>
          </a:p>
          <a:p>
            <a:pPr lvl="1"/>
            <a:r>
              <a:rPr lang="en-GB" dirty="0"/>
              <a:t>Work requires good judgment, coping with uncertainty,  effective communication and coordination.  Voice is critical for process improvement an innovation. </a:t>
            </a:r>
          </a:p>
          <a:p>
            <a:r>
              <a:rPr lang="en-GB" dirty="0"/>
              <a:t>More Individual Engagement </a:t>
            </a:r>
          </a:p>
          <a:p>
            <a:pPr lvl="1"/>
            <a:r>
              <a:rPr lang="en-GB" dirty="0"/>
              <a:t>Extent that employee feels passionate  about job and committed to organization.  Willingness to put discretionary efforts into job. </a:t>
            </a:r>
          </a:p>
          <a:p>
            <a:r>
              <a:rPr lang="en-GB" dirty="0"/>
              <a:t>Psychologically safe teams act as moderators and mitigate risks</a:t>
            </a:r>
          </a:p>
          <a:p>
            <a:r>
              <a:rPr lang="en-GB" dirty="0"/>
              <a:t>Promotion of other elements of team  effectiveness </a:t>
            </a:r>
          </a:p>
          <a:p>
            <a:pPr lvl="1"/>
            <a:r>
              <a:rPr lang="en-GB" dirty="0"/>
              <a:t>Dependability - team members get things done on time  and meet expectations. </a:t>
            </a:r>
          </a:p>
          <a:p>
            <a:pPr lvl="1"/>
            <a:r>
              <a:rPr lang="en-GB" dirty="0"/>
              <a:t>Structure and clarity - teams have clear goals and have well-defined roles within the group. </a:t>
            </a:r>
          </a:p>
          <a:p>
            <a:pPr lvl="1"/>
            <a:r>
              <a:rPr lang="en-GB" dirty="0"/>
              <a:t>Meaning - work has personal significance to each member. </a:t>
            </a:r>
          </a:p>
          <a:p>
            <a:pPr lvl="1"/>
            <a:r>
              <a:rPr lang="en-GB" dirty="0"/>
              <a:t>Impact- the team believes their work is purposeful and positively impacts the greater good.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5396588-E2F5-1437-8CE1-E184CA53B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DG-OO/23-21 Insights from the Ombud's Office </a:t>
            </a:r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E11DC8D-5392-4340-D9D0-9AC6ADB421EC}"/>
              </a:ext>
            </a:extLst>
          </p:cNvPr>
          <p:cNvSpPr txBox="1"/>
          <p:nvPr/>
        </p:nvSpPr>
        <p:spPr>
          <a:xfrm>
            <a:off x="6946900" y="146304"/>
            <a:ext cx="4648200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Especially for a high risks/high stakes unit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94550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A3625C-4280-AB4B-8B55-8E7A689BA3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41120" y="335788"/>
            <a:ext cx="9509759" cy="667512"/>
          </a:xfrm>
        </p:spPr>
        <p:txBody>
          <a:bodyPr>
            <a:normAutofit fontScale="90000"/>
          </a:bodyPr>
          <a:lstStyle/>
          <a:p>
            <a:r>
              <a:rPr lang="en-US" dirty="0"/>
              <a:t>Where to start to improve psychological safety? 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E09100-D516-D431-A3A5-0E143DBFEA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41120" y="1572768"/>
            <a:ext cx="9885680" cy="4281932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Leaders of teams, groups, projects, departments play an important role on shaping psychological safety.  It is a vital leadership responsibility. </a:t>
            </a:r>
          </a:p>
          <a:p>
            <a:r>
              <a:rPr lang="en-GB" dirty="0"/>
              <a:t>There are simple ways to promote psychological safety :</a:t>
            </a:r>
          </a:p>
          <a:p>
            <a:pPr lvl="2"/>
            <a:r>
              <a:rPr lang="en-GB" dirty="0"/>
              <a:t>Frame the work as a learning problem </a:t>
            </a:r>
          </a:p>
          <a:p>
            <a:pPr lvl="3"/>
            <a:r>
              <a:rPr lang="en-GB" dirty="0">
                <a:hlinkClick r:id="rId3" action="ppaction://hlinksldjump"/>
              </a:rPr>
              <a:t>Reframe Failure </a:t>
            </a:r>
            <a:endParaRPr lang="en-GB" dirty="0"/>
          </a:p>
          <a:p>
            <a:pPr lvl="3"/>
            <a:r>
              <a:rPr lang="en-GB" dirty="0"/>
              <a:t>Motivate Effort </a:t>
            </a:r>
          </a:p>
          <a:p>
            <a:pPr lvl="3"/>
            <a:r>
              <a:rPr lang="en-GB" dirty="0"/>
              <a:t>Clarify Interdependence in a Volatile, Uncertain, Complex, Ambiguous (VUCA) world </a:t>
            </a:r>
          </a:p>
          <a:p>
            <a:pPr lvl="2"/>
            <a:r>
              <a:rPr lang="en-GB" dirty="0"/>
              <a:t>Acknowledge your own fallibility.  </a:t>
            </a:r>
          </a:p>
          <a:p>
            <a:pPr lvl="3"/>
            <a:r>
              <a:rPr lang="en-GB" dirty="0">
                <a:hlinkClick r:id="rId4" action="ppaction://hlinksldjump"/>
              </a:rPr>
              <a:t>Reframe Roles </a:t>
            </a:r>
            <a:endParaRPr lang="en-GB" dirty="0"/>
          </a:p>
          <a:p>
            <a:pPr lvl="3"/>
            <a:r>
              <a:rPr lang="en-GB" dirty="0"/>
              <a:t>Situational Humility </a:t>
            </a:r>
          </a:p>
          <a:p>
            <a:pPr lvl="2"/>
            <a:r>
              <a:rPr lang="en-GB" dirty="0"/>
              <a:t>Model curiosity </a:t>
            </a:r>
          </a:p>
          <a:p>
            <a:pPr lvl="3"/>
            <a:r>
              <a:rPr lang="en-GB" dirty="0"/>
              <a:t>Invite genuine participation </a:t>
            </a:r>
          </a:p>
          <a:p>
            <a:pPr lvl="3"/>
            <a:r>
              <a:rPr lang="en-GB" dirty="0"/>
              <a:t>Ask powerful questions </a:t>
            </a:r>
          </a:p>
          <a:p>
            <a:pPr lvl="3"/>
            <a:r>
              <a:rPr lang="en-GB" dirty="0"/>
              <a:t>Structures for input </a:t>
            </a:r>
          </a:p>
          <a:p>
            <a:pPr lvl="3"/>
            <a:r>
              <a:rPr lang="en-GB" dirty="0"/>
              <a:t>Respond appropriately </a:t>
            </a:r>
          </a:p>
          <a:p>
            <a:pPr lvl="3"/>
            <a:r>
              <a:rPr lang="en-GB" dirty="0"/>
              <a:t>Sanction clear violation of rules or values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0504D7E-8D12-5661-2AD8-7539095729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DG-OO/23-21 Insights from the Ombud's Office </a:t>
            </a:r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1A4927A-71FC-3074-90BF-C38DFAA49A4F}"/>
              </a:ext>
            </a:extLst>
          </p:cNvPr>
          <p:cNvSpPr txBox="1"/>
          <p:nvPr/>
        </p:nvSpPr>
        <p:spPr>
          <a:xfrm>
            <a:off x="11198842" y="6383891"/>
            <a:ext cx="592665" cy="3100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>
                <a:hlinkClick r:id="rId5" action="ppaction://hlinksldjump"/>
              </a:rPr>
              <a:t>Back</a:t>
            </a:r>
            <a:endParaRPr lang="en-GB" sz="1400" i="1" dirty="0"/>
          </a:p>
        </p:txBody>
      </p:sp>
    </p:spTree>
    <p:extLst>
      <p:ext uri="{BB962C8B-B14F-4D97-AF65-F5344CB8AC3E}">
        <p14:creationId xmlns:p14="http://schemas.microsoft.com/office/powerpoint/2010/main" val="1060186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Visitors and their feedback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8501078" y="1053697"/>
            <a:ext cx="369092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>
              <a:lnSpc>
                <a:spcPct val="90000"/>
              </a:lnSpc>
              <a:spcBef>
                <a:spcPts val="1200"/>
              </a:spcBef>
              <a:buClr>
                <a:schemeClr val="accent1"/>
              </a:buClr>
            </a:pPr>
            <a:r>
              <a:rPr lang="en-US" sz="20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In 2022, 151 visitors 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(2.7 % of reference population) , </a:t>
            </a:r>
            <a:r>
              <a:rPr lang="en-US" sz="20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207 visits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en-US" sz="20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205 issues raised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DG-OO/23-21 Insights from the Ombud's Office 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271" y="111362"/>
            <a:ext cx="4671373" cy="280800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9" name="Picture 8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7670" y="3020695"/>
            <a:ext cx="6372000" cy="370078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62491120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9715A0-F9E4-3063-DB37-D59252D8CA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Reframe failure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D2B5F8C-0682-9449-77FA-227BDCD1CA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DG-OO/23-21 Insights from the Ombud's Office </a:t>
            </a:r>
            <a:endParaRPr lang="en-GB" dirty="0"/>
          </a:p>
        </p:txBody>
      </p:sp>
      <p:pic>
        <p:nvPicPr>
          <p:cNvPr id="4" name="Content Placeholder 5">
            <a:extLst>
              <a:ext uri="{FF2B5EF4-FFF2-40B4-BE49-F238E27FC236}">
                <a16:creationId xmlns:a16="http://schemas.microsoft.com/office/drawing/2014/main" id="{E869B013-A5CC-E647-AEFC-78D2FFE3FA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8538" y="1629000"/>
            <a:ext cx="8064000" cy="36000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20DA39D-1E1D-8551-5CCF-E827BDE583E7}"/>
              </a:ext>
            </a:extLst>
          </p:cNvPr>
          <p:cNvSpPr txBox="1"/>
          <p:nvPr/>
        </p:nvSpPr>
        <p:spPr>
          <a:xfrm>
            <a:off x="11135342" y="6351961"/>
            <a:ext cx="592665" cy="3100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>
                <a:hlinkClick r:id="rId3" action="ppaction://hlinksldjump"/>
              </a:rPr>
              <a:t>Back</a:t>
            </a:r>
            <a:endParaRPr lang="en-GB" sz="1400" i="1" dirty="0"/>
          </a:p>
        </p:txBody>
      </p:sp>
    </p:spTree>
    <p:extLst>
      <p:ext uri="{BB962C8B-B14F-4D97-AF65-F5344CB8AC3E}">
        <p14:creationId xmlns:p14="http://schemas.microsoft.com/office/powerpoint/2010/main" val="2192138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9715A0-F9E4-3063-DB37-D59252D8CA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Reframe roles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D2B5F8C-0682-9449-77FA-227BDCD1CA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DG-OO/23-21 Insights from the Ombud's Office </a:t>
            </a:r>
            <a:endParaRPr lang="en-GB" dirty="0"/>
          </a:p>
        </p:txBody>
      </p:sp>
      <p:pic>
        <p:nvPicPr>
          <p:cNvPr id="5" name="Content Placeholder 5">
            <a:extLst>
              <a:ext uri="{FF2B5EF4-FFF2-40B4-BE49-F238E27FC236}">
                <a16:creationId xmlns:a16="http://schemas.microsoft.com/office/drawing/2014/main" id="{2C495ED1-3078-6A57-B395-16A38BEE64C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0232" y="2371220"/>
            <a:ext cx="8233417" cy="1944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70A3F82-0165-05FA-02FB-824FB51A874B}"/>
              </a:ext>
            </a:extLst>
          </p:cNvPr>
          <p:cNvSpPr txBox="1"/>
          <p:nvPr/>
        </p:nvSpPr>
        <p:spPr>
          <a:xfrm>
            <a:off x="11198842" y="6383891"/>
            <a:ext cx="592665" cy="3100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>
                <a:hlinkClick r:id="rId4" action="ppaction://hlinksldjump"/>
              </a:rPr>
              <a:t>Back</a:t>
            </a:r>
            <a:endParaRPr lang="en-GB" sz="1400" i="1" dirty="0"/>
          </a:p>
        </p:txBody>
      </p:sp>
    </p:spTree>
    <p:extLst>
      <p:ext uri="{BB962C8B-B14F-4D97-AF65-F5344CB8AC3E}">
        <p14:creationId xmlns:p14="http://schemas.microsoft.com/office/powerpoint/2010/main" val="21595031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DG-OO/23-21 Insights from the Ombud's Office </a:t>
            </a:r>
            <a:endParaRPr lang="en-US" dirty="0"/>
          </a:p>
        </p:txBody>
      </p:sp>
      <p:pic>
        <p:nvPicPr>
          <p:cNvPr id="3" name="Picture 2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046" y="76570"/>
            <a:ext cx="4584700" cy="275590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3506" y="172263"/>
            <a:ext cx="5292000" cy="317373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5" name="Picture 4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046" y="3600450"/>
            <a:ext cx="4584700" cy="275590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6" name="Picture 5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3506" y="3477260"/>
            <a:ext cx="5292000" cy="324421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835" t="24771" r="33413" b="31976"/>
          <a:stretch/>
        </p:blipFill>
        <p:spPr>
          <a:xfrm>
            <a:off x="4812145" y="2462084"/>
            <a:ext cx="1728000" cy="1677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90413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DG-OO/23-21 Insights from the Ombud's Office </a:t>
            </a:r>
            <a:endParaRPr lang="en-US" dirty="0"/>
          </a:p>
        </p:txBody>
      </p:sp>
      <p:pic>
        <p:nvPicPr>
          <p:cNvPr id="3" name="Picture 2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046" y="94952"/>
            <a:ext cx="6119495" cy="371157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4" name="Picture 3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1790" y="157250"/>
            <a:ext cx="4584700" cy="275590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7798" y="3999141"/>
            <a:ext cx="4126130" cy="248006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926" r="13159"/>
          <a:stretch/>
        </p:blipFill>
        <p:spPr bwMode="auto">
          <a:xfrm>
            <a:off x="6074735" y="4384369"/>
            <a:ext cx="2679405" cy="233710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693"/>
          <a:stretch/>
        </p:blipFill>
        <p:spPr bwMode="auto">
          <a:xfrm>
            <a:off x="8536630" y="2678632"/>
            <a:ext cx="3655370" cy="238038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838" y="4986000"/>
            <a:ext cx="3744000" cy="1872000"/>
          </a:xfrm>
          <a:prstGeom prst="rect">
            <a:avLst/>
          </a:prstGeom>
        </p:spPr>
      </p:pic>
      <p:pic>
        <p:nvPicPr>
          <p:cNvPr id="9" name="Picture 8">
            <a:hlinkClick r:id="rId9" action="ppaction://hlinksldjump"/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40680" y="5415559"/>
            <a:ext cx="1800000" cy="1012500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10" name="TextBox 9"/>
          <p:cNvSpPr txBox="1"/>
          <p:nvPr/>
        </p:nvSpPr>
        <p:spPr>
          <a:xfrm>
            <a:off x="457200" y="4146698"/>
            <a:ext cx="13184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hlinkClick r:id="rId11" action="ppaction://hlinksldjump"/>
              </a:rPr>
              <a:t>What are URC?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7890886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gender angle of issues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508745" y="2692394"/>
            <a:ext cx="4118331" cy="4023360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00000"/>
              </a:lnSpc>
              <a:spcAft>
                <a:spcPts val="800"/>
              </a:spcAft>
              <a:buNone/>
            </a:pPr>
            <a:r>
              <a:rPr lang="en-GB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top 4 detailed categories of issues, totalling 30% of them, raised by </a:t>
            </a:r>
            <a:r>
              <a:rPr lang="en-GB" sz="18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female colleagues</a:t>
            </a:r>
            <a:r>
              <a:rPr lang="en-GB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are:</a:t>
            </a:r>
          </a:p>
          <a:p>
            <a:pPr lvl="0">
              <a:lnSpc>
                <a:spcPct val="80000"/>
              </a:lnSpc>
            </a:pPr>
            <a:r>
              <a:rPr lang="en-GB" sz="1800" dirty="0"/>
              <a:t>Harassment (all forms) (5.c)</a:t>
            </a:r>
          </a:p>
          <a:p>
            <a:pPr lvl="0">
              <a:lnSpc>
                <a:spcPct val="80000"/>
              </a:lnSpc>
            </a:pPr>
            <a:r>
              <a:rPr lang="en-GB" sz="1800" dirty="0"/>
              <a:t>Diversity related issues / Discrimination with peers and colleagues (3.g)</a:t>
            </a:r>
          </a:p>
          <a:p>
            <a:pPr lvl="0">
              <a:lnSpc>
                <a:spcPct val="80000"/>
              </a:lnSpc>
            </a:pPr>
            <a:r>
              <a:rPr lang="en-GB" sz="1800" dirty="0"/>
              <a:t>Communication with the hierarchy (2.e)</a:t>
            </a:r>
          </a:p>
          <a:p>
            <a:pPr lvl="0">
              <a:lnSpc>
                <a:spcPct val="80000"/>
              </a:lnSpc>
            </a:pPr>
            <a:r>
              <a:rPr lang="en-GB" sz="1800" dirty="0"/>
              <a:t>Respect, treatment in relationships with peers and colleagues (3.b)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en-GB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627076" y="2772735"/>
            <a:ext cx="4387715" cy="4576190"/>
          </a:xfrm>
        </p:spPr>
        <p:txBody>
          <a:bodyPr>
            <a:noAutofit/>
          </a:bodyPr>
          <a:lstStyle/>
          <a:p>
            <a:pPr marL="0" indent="0" algn="just">
              <a:lnSpc>
                <a:spcPct val="100000"/>
              </a:lnSpc>
              <a:spcAft>
                <a:spcPts val="800"/>
              </a:spcAft>
              <a:buNone/>
            </a:pPr>
            <a:r>
              <a:rPr lang="en-GB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top 5 detailed categories of issues, totalling 30% of them, raised by </a:t>
            </a:r>
            <a:r>
              <a:rPr lang="en-GB" sz="18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male colleagues</a:t>
            </a:r>
            <a:r>
              <a:rPr lang="en-GB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are:</a:t>
            </a:r>
          </a:p>
          <a:p>
            <a:pPr lvl="0">
              <a:lnSpc>
                <a:spcPct val="80000"/>
              </a:lnSpc>
            </a:pPr>
            <a:r>
              <a:rPr lang="en-GB" sz="1800" dirty="0"/>
              <a:t>Departmental/Group climate created by the hierarchy (2.n)</a:t>
            </a:r>
          </a:p>
          <a:p>
            <a:pPr lvl="0">
              <a:lnSpc>
                <a:spcPct val="80000"/>
              </a:lnSpc>
            </a:pPr>
            <a:r>
              <a:rPr lang="en-GB" sz="1800" dirty="0"/>
              <a:t>Trust/integrity in relationships with peers and colleagues (3.c)</a:t>
            </a:r>
          </a:p>
          <a:p>
            <a:pPr lvl="0">
              <a:lnSpc>
                <a:spcPct val="80000"/>
              </a:lnSpc>
            </a:pPr>
            <a:r>
              <a:rPr lang="en-GB" sz="1800" dirty="0"/>
              <a:t>Leadership and management in general (8.b)</a:t>
            </a:r>
          </a:p>
          <a:p>
            <a:pPr lvl="0">
              <a:lnSpc>
                <a:spcPct val="80000"/>
              </a:lnSpc>
            </a:pPr>
            <a:r>
              <a:rPr lang="en-GB" sz="1800" dirty="0"/>
              <a:t>Communication with peers and colleagues (3.e) </a:t>
            </a:r>
          </a:p>
          <a:p>
            <a:pPr lvl="0">
              <a:lnSpc>
                <a:spcPct val="80000"/>
              </a:lnSpc>
            </a:pPr>
            <a:r>
              <a:rPr lang="en-GB" sz="1800" dirty="0"/>
              <a:t>Supervisory effectiveness (2.o)</a:t>
            </a:r>
          </a:p>
          <a:p>
            <a:endParaRPr lang="en-GB" sz="1800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DG-OO/23-21 Insights from the Ombud's Office </a:t>
            </a:r>
            <a:endParaRPr lang="en-US" dirty="0"/>
          </a:p>
        </p:txBody>
      </p:sp>
      <p:pic>
        <p:nvPicPr>
          <p:cNvPr id="8" name="Content Placeholder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3076" y="133241"/>
            <a:ext cx="4608000" cy="276969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18344246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Observations and concerns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48934" y="521529"/>
            <a:ext cx="7912963" cy="5945294"/>
          </a:xfrm>
        </p:spPr>
        <p:txBody>
          <a:bodyPr>
            <a:normAutofit/>
          </a:bodyPr>
          <a:lstStyle/>
          <a:p>
            <a:r>
              <a:rPr lang="en-US" dirty="0"/>
              <a:t>Key roles of managers and the hierarchy</a:t>
            </a:r>
          </a:p>
          <a:p>
            <a:pPr lvl="1"/>
            <a:r>
              <a:rPr lang="en-US" dirty="0"/>
              <a:t>36% of issues are conflicts with the hierarchy [C2]</a:t>
            </a:r>
          </a:p>
          <a:p>
            <a:pPr lvl="1"/>
            <a:r>
              <a:rPr lang="en-US" dirty="0"/>
              <a:t>The impact and </a:t>
            </a:r>
            <a:r>
              <a:rPr lang="en-US" dirty="0">
                <a:hlinkClick r:id="rId3" action="ppaction://hlinksldjump"/>
              </a:rPr>
              <a:t>cost of conflicts</a:t>
            </a:r>
            <a:r>
              <a:rPr lang="en-US" dirty="0"/>
              <a:t>, misconduct and harassment are high and may be underestimated [C3&amp;4]</a:t>
            </a:r>
          </a:p>
          <a:p>
            <a:pPr lvl="1"/>
            <a:r>
              <a:rPr lang="en-US" dirty="0"/>
              <a:t>11% of visitors only allow Ombud to take action for fear of negative consequences [C6]</a:t>
            </a:r>
          </a:p>
          <a:p>
            <a:pPr lvl="1"/>
            <a:r>
              <a:rPr lang="en-US" dirty="0"/>
              <a:t>Students and fellows are more vulnerable if supervision is inappropriate [C9]</a:t>
            </a:r>
          </a:p>
          <a:p>
            <a:pPr lvl="1"/>
            <a:r>
              <a:rPr lang="en-US" dirty="0"/>
              <a:t>Managers may lack support to deal with issues [C15]</a:t>
            </a:r>
          </a:p>
          <a:p>
            <a:pPr lvl="1"/>
            <a:r>
              <a:rPr lang="en-US" dirty="0"/>
              <a:t>Positions of absolute authority are conducive to abrasive leadership or abuse [C16]</a:t>
            </a:r>
          </a:p>
          <a:p>
            <a:r>
              <a:rPr lang="en-US" dirty="0"/>
              <a:t> Managing careers at CERN</a:t>
            </a:r>
          </a:p>
          <a:p>
            <a:pPr lvl="1"/>
            <a:r>
              <a:rPr lang="en-US" dirty="0"/>
              <a:t>The costs of blocked internal mobility for mid to late careers is high and may be underestimated [C5]</a:t>
            </a:r>
          </a:p>
          <a:p>
            <a:pPr lvl="1"/>
            <a:r>
              <a:rPr lang="en-US" dirty="0"/>
              <a:t>MERIT exercise is perceived by some visitors as unfair, opaque and ineffective. [C17]</a:t>
            </a:r>
          </a:p>
          <a:p>
            <a:pPr lvl="1"/>
            <a:r>
              <a:rPr lang="en-US" dirty="0"/>
              <a:t>The treatment of teleworking requests appears as unfair[C18]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DG-OO/23-21 Insights from the Ombud's Office 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140210" y="6392929"/>
            <a:ext cx="69536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>
                    <a:lumMod val="75000"/>
                  </a:schemeClr>
                </a:solidFill>
              </a:rPr>
              <a:t>[Cx] </a:t>
            </a:r>
            <a:r>
              <a:rPr lang="en-US" sz="1600" dirty="0">
                <a:solidFill>
                  <a:schemeClr val="accent1">
                    <a:lumMod val="75000"/>
                  </a:schemeClr>
                </a:solidFill>
              </a:rPr>
              <a:t>refers to detailed description in the full annual report DG-OO/23-01</a:t>
            </a:r>
            <a:endParaRPr lang="en-GB" sz="16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9" name="Right Arrow 8"/>
          <p:cNvSpPr>
            <a:spLocks noChangeAspect="1"/>
          </p:cNvSpPr>
          <p:nvPr/>
        </p:nvSpPr>
        <p:spPr>
          <a:xfrm>
            <a:off x="3684792" y="5670277"/>
            <a:ext cx="597897" cy="468000"/>
          </a:xfrm>
          <a:prstGeom prst="rightArrow">
            <a:avLst>
              <a:gd name="adj1" fmla="val 50000"/>
              <a:gd name="adj2" fmla="val 56483"/>
            </a:avLst>
          </a:prstGeom>
          <a:solidFill>
            <a:schemeClr val="accent2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NEW</a:t>
            </a:r>
            <a:endParaRPr lang="en-GB" sz="1000" dirty="0">
              <a:solidFill>
                <a:schemeClr val="tx1"/>
              </a:solidFill>
            </a:endParaRPr>
          </a:p>
        </p:txBody>
      </p:sp>
      <p:sp>
        <p:nvSpPr>
          <p:cNvPr id="11" name="Right Arrow 10"/>
          <p:cNvSpPr>
            <a:spLocks noChangeAspect="1"/>
          </p:cNvSpPr>
          <p:nvPr/>
        </p:nvSpPr>
        <p:spPr>
          <a:xfrm>
            <a:off x="3684793" y="3206639"/>
            <a:ext cx="597897" cy="468000"/>
          </a:xfrm>
          <a:prstGeom prst="rightArrow">
            <a:avLst>
              <a:gd name="adj1" fmla="val 50000"/>
              <a:gd name="adj2" fmla="val 56483"/>
            </a:avLst>
          </a:prstGeom>
          <a:solidFill>
            <a:schemeClr val="accent2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NEW</a:t>
            </a:r>
            <a:endParaRPr lang="en-GB" sz="1000" dirty="0">
              <a:solidFill>
                <a:schemeClr val="tx1"/>
              </a:solidFill>
            </a:endParaRPr>
          </a:p>
        </p:txBody>
      </p:sp>
      <p:sp>
        <p:nvSpPr>
          <p:cNvPr id="12" name="Right Arrow 11"/>
          <p:cNvSpPr>
            <a:spLocks noChangeAspect="1"/>
          </p:cNvSpPr>
          <p:nvPr/>
        </p:nvSpPr>
        <p:spPr>
          <a:xfrm>
            <a:off x="3684793" y="3557061"/>
            <a:ext cx="597897" cy="468000"/>
          </a:xfrm>
          <a:prstGeom prst="rightArrow">
            <a:avLst>
              <a:gd name="adj1" fmla="val 50000"/>
              <a:gd name="adj2" fmla="val 56483"/>
            </a:avLst>
          </a:prstGeom>
          <a:solidFill>
            <a:schemeClr val="accent2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NEW</a:t>
            </a:r>
            <a:endParaRPr lang="en-GB" sz="1000" dirty="0">
              <a:solidFill>
                <a:schemeClr val="tx1"/>
              </a:solidFill>
            </a:endParaRPr>
          </a:p>
        </p:txBody>
      </p:sp>
      <p:sp>
        <p:nvSpPr>
          <p:cNvPr id="14" name="Right Arrow 13"/>
          <p:cNvSpPr>
            <a:spLocks noChangeAspect="1"/>
          </p:cNvSpPr>
          <p:nvPr/>
        </p:nvSpPr>
        <p:spPr>
          <a:xfrm>
            <a:off x="3684791" y="5085855"/>
            <a:ext cx="597897" cy="468000"/>
          </a:xfrm>
          <a:prstGeom prst="rightArrow">
            <a:avLst>
              <a:gd name="adj1" fmla="val 50000"/>
              <a:gd name="adj2" fmla="val 56483"/>
            </a:avLst>
          </a:prstGeom>
          <a:solidFill>
            <a:schemeClr val="accent2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NEW</a:t>
            </a:r>
            <a:endParaRPr lang="en-GB" sz="1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57701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Observations and concerns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7911" y="868680"/>
            <a:ext cx="7849167" cy="512064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Attraction and retention of talents</a:t>
            </a:r>
          </a:p>
          <a:p>
            <a:pPr lvl="1"/>
            <a:r>
              <a:rPr lang="en-US" dirty="0"/>
              <a:t>Junior recruits may leave when they the gap is too big between expectations and what they experience [C8]</a:t>
            </a:r>
          </a:p>
          <a:p>
            <a:r>
              <a:rPr lang="en-US" dirty="0"/>
              <a:t>Preserving and enhancing CERN’s reputation</a:t>
            </a:r>
          </a:p>
          <a:p>
            <a:pPr lvl="1"/>
            <a:r>
              <a:rPr lang="en-US" dirty="0"/>
              <a:t>Colleagues who leave with a bad CERN experience may not enhance its reputation [C10]</a:t>
            </a:r>
          </a:p>
          <a:p>
            <a:pPr lvl="1"/>
            <a:r>
              <a:rPr lang="en-US" dirty="0"/>
              <a:t>Issues which occur in a private context can still damage CERN’s reputation. [C19]</a:t>
            </a:r>
          </a:p>
          <a:p>
            <a:pPr lvl="1"/>
            <a:r>
              <a:rPr lang="en-US" dirty="0"/>
              <a:t>It is unclear how issues related to intellectual property, </a:t>
            </a:r>
            <a:r>
              <a:rPr lang="en-US" dirty="0">
                <a:hlinkClick r:id="rId3" action="ppaction://hlinksldjump"/>
              </a:rPr>
              <a:t>scientific conduct </a:t>
            </a:r>
            <a:r>
              <a:rPr lang="en-US" dirty="0"/>
              <a:t>and integrity are taken care of [C20]</a:t>
            </a:r>
          </a:p>
          <a:p>
            <a:r>
              <a:rPr lang="en-US" dirty="0"/>
              <a:t>Trust in management and in governance</a:t>
            </a:r>
          </a:p>
          <a:p>
            <a:pPr lvl="1"/>
            <a:r>
              <a:rPr lang="en-US" dirty="0"/>
              <a:t>Visitors lose trust when what they experience is too distant from the official messages. [C7]</a:t>
            </a:r>
          </a:p>
          <a:p>
            <a:pPr lvl="1"/>
            <a:r>
              <a:rPr lang="en-US" dirty="0"/>
              <a:t>Visitors raise the risks they perceive for the Organization with the ombud when they feel they have not been heard so far.[C12]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DG-OO/23-21 Insights from the Ombud's Office 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166791" y="6344838"/>
            <a:ext cx="69536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>
                    <a:lumMod val="75000"/>
                  </a:schemeClr>
                </a:solidFill>
              </a:rPr>
              <a:t>[Cx] </a:t>
            </a:r>
            <a:r>
              <a:rPr lang="en-US" sz="1600" dirty="0">
                <a:solidFill>
                  <a:schemeClr val="accent1">
                    <a:lumMod val="75000"/>
                  </a:schemeClr>
                </a:solidFill>
              </a:rPr>
              <a:t>refers to detailed description in the full annual report DG-OO/23-01</a:t>
            </a:r>
            <a:endParaRPr lang="en-GB" sz="16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9" name="Right Arrow 8"/>
          <p:cNvSpPr>
            <a:spLocks noChangeAspect="1"/>
          </p:cNvSpPr>
          <p:nvPr/>
        </p:nvSpPr>
        <p:spPr>
          <a:xfrm>
            <a:off x="3983236" y="2961000"/>
            <a:ext cx="597897" cy="468000"/>
          </a:xfrm>
          <a:prstGeom prst="rightArrow">
            <a:avLst>
              <a:gd name="adj1" fmla="val 50000"/>
              <a:gd name="adj2" fmla="val 56483"/>
            </a:avLst>
          </a:prstGeom>
          <a:solidFill>
            <a:schemeClr val="accent2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NEW</a:t>
            </a:r>
            <a:endParaRPr lang="en-GB" sz="1000" dirty="0">
              <a:solidFill>
                <a:schemeClr val="tx1"/>
              </a:solidFill>
            </a:endParaRPr>
          </a:p>
        </p:txBody>
      </p:sp>
      <p:sp>
        <p:nvSpPr>
          <p:cNvPr id="6" name="Right Arrow 8">
            <a:extLst>
              <a:ext uri="{FF2B5EF4-FFF2-40B4-BE49-F238E27FC236}">
                <a16:creationId xmlns:a16="http://schemas.microsoft.com/office/drawing/2014/main" id="{EE1760E4-525E-2C2D-C2E1-A89F2D7A2EAE}"/>
              </a:ext>
            </a:extLst>
          </p:cNvPr>
          <p:cNvSpPr>
            <a:spLocks noChangeAspect="1"/>
          </p:cNvSpPr>
          <p:nvPr/>
        </p:nvSpPr>
        <p:spPr>
          <a:xfrm>
            <a:off x="3983234" y="3494176"/>
            <a:ext cx="597897" cy="468000"/>
          </a:xfrm>
          <a:prstGeom prst="rightArrow">
            <a:avLst>
              <a:gd name="adj1" fmla="val 50000"/>
              <a:gd name="adj2" fmla="val 56483"/>
            </a:avLst>
          </a:prstGeom>
          <a:solidFill>
            <a:schemeClr val="accent2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NEW</a:t>
            </a:r>
            <a:endParaRPr lang="en-GB" sz="1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07693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45985" y="732981"/>
            <a:ext cx="7315200" cy="5531749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2400" dirty="0"/>
          </a:p>
          <a:p>
            <a:r>
              <a:rPr lang="en-US" sz="2400" dirty="0"/>
              <a:t>Visitors rarely allow the Ombud to take informal action for </a:t>
            </a:r>
            <a:r>
              <a:rPr lang="en-US" sz="2400" b="1" dirty="0"/>
              <a:t>fear of negative consequences</a:t>
            </a:r>
            <a:r>
              <a:rPr lang="en-US" sz="2400" dirty="0"/>
              <a:t> . Still, </a:t>
            </a:r>
            <a:r>
              <a:rPr lang="en-US" sz="2400" b="1" dirty="0">
                <a:hlinkClick r:id="rId3" action="ppaction://hlinksldjump"/>
              </a:rPr>
              <a:t>a psychologically safe environment </a:t>
            </a:r>
            <a:r>
              <a:rPr lang="en-US" sz="2400" dirty="0"/>
              <a:t>is a prerequisite to allow all contributors to give their best.</a:t>
            </a:r>
          </a:p>
          <a:p>
            <a:r>
              <a:rPr lang="en-US" sz="2400" b="1" dirty="0">
                <a:hlinkClick r:id="rId4" action="ppaction://hlinksldjump"/>
              </a:rPr>
              <a:t>Informal dispute resolution </a:t>
            </a:r>
            <a:r>
              <a:rPr lang="en-US" sz="2400" dirty="0"/>
              <a:t>has not yet found its place in the CERN culture.  Mediation works.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Two key messages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DG-OO/23-21 Insights from the Ombud's Office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8133272"/>
      </p:ext>
    </p:extLst>
  </p:cSld>
  <p:clrMapOvr>
    <a:masterClrMapping/>
  </p:clrMapOvr>
</p:sld>
</file>

<file path=ppt/theme/theme1.xml><?xml version="1.0" encoding="utf-8"?>
<a:theme xmlns:a="http://schemas.openxmlformats.org/drawingml/2006/main" name="Frame">
  <a:themeElements>
    <a:clrScheme name="Frame">
      <a:dk1>
        <a:srgbClr val="000000"/>
      </a:dk1>
      <a:lt1>
        <a:srgbClr val="FFFFFF"/>
      </a:lt1>
      <a:dk2>
        <a:srgbClr val="545454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Frame">
      <a:maj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Fram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rame" id="{F226E7A2-7162-461C-9490-D27D9DC04E43}" vid="{629A0216-3BBD-45C0-B63F-2683BEA18F60}"/>
    </a:ext>
  </a:extLst>
</a:theme>
</file>

<file path=ppt/theme/theme2.xml><?xml version="1.0" encoding="utf-8"?>
<a:theme xmlns:a="http://schemas.openxmlformats.org/drawingml/2006/main" name="Ocean 16x9">
  <a:themeElements>
    <a:clrScheme name="Ocean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4557A1"/>
      </a:accent1>
      <a:accent2>
        <a:srgbClr val="3691AA"/>
      </a:accent2>
      <a:accent3>
        <a:srgbClr val="893768"/>
      </a:accent3>
      <a:accent4>
        <a:srgbClr val="4E8542"/>
      </a:accent4>
      <a:accent5>
        <a:srgbClr val="A25A12"/>
      </a:accent5>
      <a:accent6>
        <a:srgbClr val="C19859"/>
      </a:accent6>
      <a:hlink>
        <a:srgbClr val="6B9F25"/>
      </a:hlink>
      <a:folHlink>
        <a:srgbClr val="B26B02"/>
      </a:folHlink>
    </a:clrScheme>
    <a:fontScheme name="Georgia">
      <a:majorFont>
        <a:latin typeface="Georg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cean painting presentation (widescreen).potx" id="{7D8F5DB3-F878-46D5-AF2D-2DD5B7369221}" vid="{9251DF30-C224-466C-9BFA-3064FAD55731}"/>
    </a:ext>
  </a:extLst>
</a:theme>
</file>

<file path=ppt/theme/theme3.xml><?xml version="1.0" encoding="utf-8"?>
<a:theme xmlns:a="http://schemas.openxmlformats.org/drawingml/2006/main" name="1_Ocean 16x9">
  <a:themeElements>
    <a:clrScheme name="Ocean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4557A1"/>
      </a:accent1>
      <a:accent2>
        <a:srgbClr val="3691AA"/>
      </a:accent2>
      <a:accent3>
        <a:srgbClr val="893768"/>
      </a:accent3>
      <a:accent4>
        <a:srgbClr val="4E8542"/>
      </a:accent4>
      <a:accent5>
        <a:srgbClr val="A25A12"/>
      </a:accent5>
      <a:accent6>
        <a:srgbClr val="C19859"/>
      </a:accent6>
      <a:hlink>
        <a:srgbClr val="6B9F25"/>
      </a:hlink>
      <a:folHlink>
        <a:srgbClr val="B26B02"/>
      </a:folHlink>
    </a:clrScheme>
    <a:fontScheme name="Georgia">
      <a:majorFont>
        <a:latin typeface="Georg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cean painting presentation (widescreen).potx" id="{7D8F5DB3-F878-46D5-AF2D-2DD5B7369221}" vid="{9251DF30-C224-466C-9BFA-3064FAD55731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TM03457475[[fn=Frame]]</Template>
  <TotalTime>8774</TotalTime>
  <Words>3329</Words>
  <Application>Microsoft Office PowerPoint</Application>
  <PresentationFormat>Widescreen</PresentationFormat>
  <Paragraphs>425</Paragraphs>
  <Slides>31</Slides>
  <Notes>27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31</vt:i4>
      </vt:variant>
    </vt:vector>
  </HeadingPairs>
  <TitlesOfParts>
    <vt:vector size="41" baseType="lpstr">
      <vt:lpstr>Arial</vt:lpstr>
      <vt:lpstr>Calibri</vt:lpstr>
      <vt:lpstr>Corbel</vt:lpstr>
      <vt:lpstr>Georgia</vt:lpstr>
      <vt:lpstr>Times New Roman</vt:lpstr>
      <vt:lpstr>Wingdings</vt:lpstr>
      <vt:lpstr>Wingdings 2</vt:lpstr>
      <vt:lpstr>Frame</vt:lpstr>
      <vt:lpstr>Ocean 16x9</vt:lpstr>
      <vt:lpstr>1_Ocean 16x9</vt:lpstr>
      <vt:lpstr>Insights from the Ombud’s Office for today</vt:lpstr>
      <vt:lpstr>The role of the CERN Ombud</vt:lpstr>
      <vt:lpstr>Visitors and their feedback</vt:lpstr>
      <vt:lpstr>PowerPoint Presentation</vt:lpstr>
      <vt:lpstr>PowerPoint Presentation</vt:lpstr>
      <vt:lpstr>The gender angle of issues</vt:lpstr>
      <vt:lpstr>Observations and concerns</vt:lpstr>
      <vt:lpstr>Observations and concerns</vt:lpstr>
      <vt:lpstr>Two key messages</vt:lpstr>
      <vt:lpstr>Your turn</vt:lpstr>
      <vt:lpstr>Spare slides</vt:lpstr>
      <vt:lpstr>What do you find in the Ombud’s Office?</vt:lpstr>
      <vt:lpstr>PowerPoint Presentation</vt:lpstr>
      <vt:lpstr>PowerPoint Presentation</vt:lpstr>
      <vt:lpstr>Uniform reporting Categories  IOA</vt:lpstr>
      <vt:lpstr>23 articles published in the Ombud’s corner</vt:lpstr>
      <vt:lpstr>Other baseline activities</vt:lpstr>
      <vt:lpstr>Conflicts: Constructive or destructive?</vt:lpstr>
      <vt:lpstr>Consequences are underestimated</vt:lpstr>
      <vt:lpstr>How conflict evolves when left unmanaged? </vt:lpstr>
      <vt:lpstr>What is  informal conflict resolution?</vt:lpstr>
      <vt:lpstr>Informal vs formal resolution </vt:lpstr>
      <vt:lpstr>Mediation with the Ombud</vt:lpstr>
      <vt:lpstr>What is a psychologically safe environment? </vt:lpstr>
      <vt:lpstr>What psychological safety IS NOT</vt:lpstr>
      <vt:lpstr>It can be measured with a short survey</vt:lpstr>
      <vt:lpstr>Main barriers to psychological safety</vt:lpstr>
      <vt:lpstr>Benefits of high levels of psychological safety</vt:lpstr>
      <vt:lpstr>Where to start to improve psychological safety? </vt:lpstr>
      <vt:lpstr>Reframe failure</vt:lpstr>
      <vt:lpstr>Reframe roles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Three months into the Ombuds Offive</dc:title>
  <dc:creator>Laure Esteveny</dc:creator>
  <cp:lastModifiedBy>Laure Esteveny</cp:lastModifiedBy>
  <cp:revision>1351</cp:revision>
  <cp:lastPrinted>2023-04-06T06:28:08Z</cp:lastPrinted>
  <dcterms:created xsi:type="dcterms:W3CDTF">2021-07-06T06:22:35Z</dcterms:created>
  <dcterms:modified xsi:type="dcterms:W3CDTF">2023-09-11T08:42:03Z</dcterms:modified>
</cp:coreProperties>
</file>