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75" r:id="rId2"/>
    <p:sldId id="257" r:id="rId3"/>
    <p:sldId id="357" r:id="rId4"/>
    <p:sldId id="259" r:id="rId5"/>
    <p:sldId id="262" r:id="rId6"/>
    <p:sldId id="3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68"/>
    <p:restoredTop sz="94804"/>
  </p:normalViewPr>
  <p:slideViewPr>
    <p:cSldViewPr snapToGrid="0">
      <p:cViewPr varScale="1">
        <p:scale>
          <a:sx n="88" d="100"/>
          <a:sy n="88" d="100"/>
        </p:scale>
        <p:origin x="19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2242E-30F7-A244-919B-E174F7A91E01}" type="datetimeFigureOut">
              <a:rPr lang="en-US" smtClean="0"/>
              <a:t>8/10/23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659C4-9015-C442-B71E-F83AEE2C21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840BE6-AD5E-EE47-B9E8-F9E93BEB954D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659C4-9015-C442-B71E-F83AEE2C215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E2041-3FCD-0F41-B4A9-E41DF23A0560}" type="datetimeFigureOut">
              <a:rPr lang="en-US" smtClean="0"/>
              <a:t>8/10/23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1783"/>
            <a:ext cx="12191999" cy="827588"/>
          </a:xfrm>
        </p:spPr>
        <p:txBody>
          <a:bodyPr anchor="ctr">
            <a:no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 Beam</a:t>
            </a:r>
            <a:endParaRPr lang="en-US" alt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257" y="4505093"/>
            <a:ext cx="11045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GB" b="1">
                <a:solidFill>
                  <a:srgbClr val="C00000"/>
                </a:solidFill>
              </a:rPr>
              <a:t>Suat  </a:t>
            </a:r>
            <a:r>
              <a:rPr lang="en-US" altLang="en-GB" b="1" dirty="0">
                <a:solidFill>
                  <a:srgbClr val="C00000"/>
                </a:solidFill>
              </a:rPr>
              <a:t>OZKORUCUKLU</a:t>
            </a:r>
            <a:endParaRPr lang="en-GB" b="1" dirty="0">
              <a:solidFill>
                <a:srgbClr val="C00000"/>
              </a:solidFill>
            </a:endParaRPr>
          </a:p>
          <a:p>
            <a:pPr algn="ctr"/>
            <a:r>
              <a:rPr lang="en-US" altLang="en-GB" dirty="0" err="1"/>
              <a:t>Berkan</a:t>
            </a:r>
            <a:r>
              <a:rPr lang="en-US" altLang="en-GB" dirty="0"/>
              <a:t> Kaynak, </a:t>
            </a:r>
            <a:r>
              <a:rPr lang="en-US" altLang="en-GB" dirty="0" err="1"/>
              <a:t>Onur</a:t>
            </a:r>
            <a:r>
              <a:rPr lang="en-US" altLang="en-GB" dirty="0"/>
              <a:t> </a:t>
            </a:r>
            <a:r>
              <a:rPr lang="en-US" altLang="en-GB" dirty="0" err="1"/>
              <a:t>Potok</a:t>
            </a:r>
            <a:r>
              <a:rPr lang="en-US" altLang="en-GB" dirty="0"/>
              <a:t>, Buse Duran, </a:t>
            </a:r>
            <a:r>
              <a:rPr lang="en-US" altLang="en-GB" dirty="0" err="1"/>
              <a:t>Selbi</a:t>
            </a:r>
            <a:r>
              <a:rPr lang="en-US" altLang="en-GB" dirty="0"/>
              <a:t> </a:t>
            </a:r>
            <a:r>
              <a:rPr lang="en-US" altLang="en-GB" dirty="0" err="1"/>
              <a:t>Hatipoglu</a:t>
            </a:r>
            <a:r>
              <a:rPr lang="en-US" altLang="en-GB" dirty="0"/>
              <a:t>, Ali </a:t>
            </a:r>
            <a:r>
              <a:rPr lang="en-US" altLang="en-GB" dirty="0" err="1"/>
              <a:t>Tosun</a:t>
            </a:r>
            <a:r>
              <a:rPr lang="en-US" altLang="en-GB" dirty="0"/>
              <a:t>, Aldo </a:t>
            </a:r>
            <a:r>
              <a:rPr lang="en-US" altLang="en-GB" dirty="0" err="1"/>
              <a:t>Penzo</a:t>
            </a:r>
            <a:endParaRPr lang="en-US" altLang="en-GB" dirty="0"/>
          </a:p>
          <a:p>
            <a:pPr algn="ctr"/>
            <a:r>
              <a:rPr lang="en-US" altLang="en-GB" dirty="0"/>
              <a:t>10 August</a:t>
            </a:r>
            <a:r>
              <a:rPr lang="en-GB" dirty="0"/>
              <a:t> 202</a:t>
            </a:r>
            <a:r>
              <a:rPr lang="en-US" altLang="en-GB" dirty="0"/>
              <a:t>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397" y="74334"/>
            <a:ext cx="2505206" cy="25122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3987" y="420364"/>
            <a:ext cx="1820223" cy="1820223"/>
          </a:xfrm>
          <a:prstGeom prst="rect">
            <a:avLst/>
          </a:prstGeom>
        </p:spPr>
      </p:pic>
      <p:pic>
        <p:nvPicPr>
          <p:cNvPr id="9" name="Picture 8" descr="Logo&#10;&#10;Description automatically generated with medium confiden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5612"/>
            <a:ext cx="2810100" cy="2810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65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6530" y="1311275"/>
            <a:ext cx="4387215" cy="147637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Beam defining counters</a:t>
            </a:r>
          </a:p>
          <a:p>
            <a:r>
              <a:rPr lang="en-GB" dirty="0"/>
              <a:t>B</a:t>
            </a:r>
            <a:r>
              <a:rPr lang="en-US" dirty="0"/>
              <a:t>eam defıned as </a:t>
            </a:r>
            <a:r>
              <a:rPr lang="en-US" dirty="0">
                <a:solidFill>
                  <a:srgbClr val="00B050"/>
                </a:solidFill>
              </a:rPr>
              <a:t>5mm</a:t>
            </a:r>
            <a:r>
              <a:rPr lang="en-US" dirty="0"/>
              <a:t> diameter or </a:t>
            </a:r>
            <a:r>
              <a:rPr lang="en-US" dirty="0">
                <a:solidFill>
                  <a:srgbClr val="00B050"/>
                </a:solidFill>
              </a:rPr>
              <a:t>10x10mm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  <a:r>
              <a:rPr lang="en-US" baseline="30000" dirty="0"/>
              <a:t> </a:t>
            </a:r>
            <a:r>
              <a:rPr lang="en-US" dirty="0"/>
              <a:t> according to combination of coincidence of beam counters</a:t>
            </a:r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 flipV="1">
            <a:off x="2825750" y="2049780"/>
            <a:ext cx="2430780" cy="46990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825750" y="2799715"/>
            <a:ext cx="2931795" cy="279273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58876" y="3080888"/>
            <a:ext cx="5977890" cy="175323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b="1" dirty="0"/>
              <a:t>DUT: Detector Under Test</a:t>
            </a:r>
          </a:p>
          <a:p>
            <a:pPr marL="285750" indent="-285750" algn="l">
              <a:buFont typeface="Arial" panose="02080604020202020204" pitchFamily="34" charset="0"/>
              <a:buChar char="•"/>
            </a:pPr>
            <a:r>
              <a:rPr lang="en-US" dirty="0"/>
              <a:t>1.5m long HF-PPP fibers + MCP-PMT/PMT</a:t>
            </a:r>
          </a:p>
          <a:p>
            <a:pPr marL="285750" indent="-285750" algn="l">
              <a:buFont typeface="Arial" panose="02080604020202020204" pitchFamily="34" charset="0"/>
              <a:buChar char="•"/>
            </a:pPr>
            <a:r>
              <a:rPr lang="en-US" dirty="0"/>
              <a:t>2.5m long HF fiber bundle + MCP-PMT</a:t>
            </a:r>
          </a:p>
          <a:p>
            <a:pPr marL="285750" indent="-285750" algn="l">
              <a:buFont typeface="Arial" panose="02080604020202020204" pitchFamily="34" charset="0"/>
              <a:buChar char="•"/>
            </a:pPr>
            <a:r>
              <a:rPr lang="en-US" dirty="0"/>
              <a:t>12cm Polymicro fiber bundle + MCP-PMT</a:t>
            </a:r>
          </a:p>
          <a:p>
            <a:pPr marL="285750" indent="-285750" algn="l">
              <a:buFont typeface="Arial" panose="02080604020202020204" pitchFamily="34" charset="0"/>
              <a:buChar char="•"/>
            </a:pPr>
            <a:r>
              <a:rPr lang="en-US" dirty="0"/>
              <a:t>8cm Polymicro High NA fiber bundle + MCP-PMT</a:t>
            </a:r>
          </a:p>
          <a:p>
            <a:pPr marL="285750" indent="-285750" algn="l">
              <a:buFont typeface="Arial" panose="02080604020202020204" pitchFamily="34" charset="0"/>
              <a:buChar char="•"/>
            </a:pPr>
            <a:r>
              <a:rPr lang="en-US" dirty="0"/>
              <a:t>12cm Polymicro fiber array(7x7) + MCP-PMT</a:t>
            </a:r>
          </a:p>
        </p:txBody>
      </p:sp>
      <p:cxnSp>
        <p:nvCxnSpPr>
          <p:cNvPr id="15" name="Straight Arrow Connector 14"/>
          <p:cNvCxnSpPr>
            <a:endCxn id="14" idx="1"/>
          </p:cNvCxnSpPr>
          <p:nvPr/>
        </p:nvCxnSpPr>
        <p:spPr>
          <a:xfrm>
            <a:off x="1739265" y="2974975"/>
            <a:ext cx="4319905" cy="98298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11541" y="5157800"/>
            <a:ext cx="6724579" cy="147637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TRS: Time Reference System</a:t>
            </a:r>
          </a:p>
          <a:p>
            <a:r>
              <a:rPr lang="en-US" dirty="0"/>
              <a:t>SB1-2: MCP-PMT + Q</a:t>
            </a:r>
            <a:r>
              <a:rPr lang="en-GB" dirty="0"/>
              <a:t>b</a:t>
            </a:r>
            <a:r>
              <a:rPr lang="en-US" dirty="0"/>
              <a:t>ar doublets (two 5x5x100mm</a:t>
            </a:r>
            <a:r>
              <a:rPr lang="en-US" baseline="30000" dirty="0"/>
              <a:t>3</a:t>
            </a:r>
            <a:r>
              <a:rPr lang="en-US" dirty="0"/>
              <a:t>), 45</a:t>
            </a:r>
            <a:r>
              <a:rPr lang="en-US" baseline="30000" dirty="0"/>
              <a:t>o</a:t>
            </a:r>
            <a:r>
              <a:rPr lang="en-US" dirty="0"/>
              <a:t> to the beam </a:t>
            </a:r>
          </a:p>
          <a:p>
            <a:r>
              <a:rPr lang="en-US" dirty="0"/>
              <a:t>TRC: MCP-PMT + Q</a:t>
            </a:r>
            <a:r>
              <a:rPr lang="en-GB" dirty="0"/>
              <a:t>b</a:t>
            </a:r>
            <a:r>
              <a:rPr lang="en-US" dirty="0"/>
              <a:t>lock (12x12x25mm</a:t>
            </a:r>
            <a:r>
              <a:rPr lang="en-US" baseline="30000" dirty="0"/>
              <a:t>3</a:t>
            </a:r>
            <a:r>
              <a:rPr lang="en-US" dirty="0"/>
              <a:t>)/UVT Plexi (12x12x20mm</a:t>
            </a:r>
            <a:r>
              <a:rPr lang="en-US" baseline="30000" dirty="0"/>
              <a:t>3</a:t>
            </a:r>
            <a:r>
              <a:rPr lang="en-US" dirty="0"/>
              <a:t>), Head on</a:t>
            </a:r>
          </a:p>
        </p:txBody>
      </p:sp>
      <p:cxnSp>
        <p:nvCxnSpPr>
          <p:cNvPr id="22" name="Straight Arrow Connector 21"/>
          <p:cNvCxnSpPr>
            <a:endCxn id="21" idx="1"/>
          </p:cNvCxnSpPr>
          <p:nvPr/>
        </p:nvCxnSpPr>
        <p:spPr>
          <a:xfrm>
            <a:off x="2579370" y="3597910"/>
            <a:ext cx="2832100" cy="229806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49035" y="183515"/>
            <a:ext cx="5049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QFib Test Beam Setup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9645" y="882015"/>
            <a:ext cx="7045325" cy="4351655"/>
          </a:xfrm>
        </p:spPr>
        <p:txBody>
          <a:bodyPr/>
          <a:lstStyle/>
          <a:p>
            <a:r>
              <a:rPr lang="en-US" sz="2400" dirty="0"/>
              <a:t>100, 120, 140, 180 GeV pion beam was used.</a:t>
            </a:r>
          </a:p>
          <a:p>
            <a:r>
              <a:rPr lang="en-US" sz="2400" dirty="0"/>
              <a:t>Mainly 180 GeV pion beam was used.</a:t>
            </a:r>
          </a:p>
          <a:p>
            <a:r>
              <a:rPr lang="en-US" sz="2400" dirty="0"/>
              <a:t>In total, 57 Runs and 29 Scans were taken.</a:t>
            </a:r>
          </a:p>
          <a:p>
            <a:r>
              <a:rPr lang="en-US" sz="2400" dirty="0"/>
              <a:t>More than 61.5 Million event were taken.</a:t>
            </a:r>
          </a:p>
          <a:p>
            <a:endParaRPr lang="en-US" sz="2400" dirty="0"/>
          </a:p>
          <a:p>
            <a:r>
              <a:rPr lang="en-US" sz="2400" dirty="0"/>
              <a:t>TRS calibrated with the scans.</a:t>
            </a:r>
          </a:p>
          <a:p>
            <a:r>
              <a:rPr lang="en-US" sz="2400" dirty="0"/>
              <a:t>Attenuation and time difference in the different fibers are investigating with DUT study.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49035" y="183515"/>
            <a:ext cx="5049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Data Taking Conditions</a:t>
            </a:r>
          </a:p>
        </p:txBody>
      </p:sp>
      <p:pic>
        <p:nvPicPr>
          <p:cNvPr id="5" name="Picture 4" descr="H8B_H_QFib"/>
          <p:cNvPicPr>
            <a:picLocks noChangeAspect="1"/>
          </p:cNvPicPr>
          <p:nvPr/>
        </p:nvPicPr>
        <p:blipFill>
          <a:blip r:embed="rId2"/>
          <a:srcRect l="22380" r="26755"/>
          <a:stretch>
            <a:fillRect/>
          </a:stretch>
        </p:blipFill>
        <p:spPr>
          <a:xfrm>
            <a:off x="192405" y="183515"/>
            <a:ext cx="3405644" cy="3240000"/>
          </a:xfrm>
          <a:prstGeom prst="rect">
            <a:avLst/>
          </a:prstGeom>
        </p:spPr>
      </p:pic>
      <p:pic>
        <p:nvPicPr>
          <p:cNvPr id="6" name="Picture 5" descr="H8B_V_QFib"/>
          <p:cNvPicPr>
            <a:picLocks noChangeAspect="1"/>
          </p:cNvPicPr>
          <p:nvPr/>
        </p:nvPicPr>
        <p:blipFill>
          <a:blip r:embed="rId3"/>
          <a:srcRect l="22307" r="27375"/>
          <a:stretch>
            <a:fillRect/>
          </a:stretch>
        </p:blipFill>
        <p:spPr>
          <a:xfrm>
            <a:off x="192405" y="3423285"/>
            <a:ext cx="3369028" cy="3240000"/>
          </a:xfrm>
          <a:prstGeom prst="rect">
            <a:avLst/>
          </a:prstGeom>
        </p:spPr>
      </p:pic>
      <p:graphicFrame>
        <p:nvGraphicFramePr>
          <p:cNvPr id="9" name="Table 8"/>
          <p:cNvGraphicFramePr/>
          <p:nvPr/>
        </p:nvGraphicFramePr>
        <p:xfrm>
          <a:off x="6124575" y="5139055"/>
          <a:ext cx="399732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77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Scalers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Counts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#1 (1x1 Coinc.)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5.62E+04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#2 </a:t>
                      </a:r>
                      <a:r>
                        <a:rPr lang="en-US" sz="1800">
                          <a:sym typeface="+mn-ea"/>
                        </a:rPr>
                        <a:t>(1x1 Coinc.)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5.54E+04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#3 (Anti-Coinc.)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1.30E+04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820" y="203835"/>
            <a:ext cx="5176421" cy="3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t="3704" b="7409"/>
          <a:stretch>
            <a:fillRect/>
          </a:stretch>
        </p:blipFill>
        <p:spPr>
          <a:xfrm>
            <a:off x="640715" y="219710"/>
            <a:ext cx="5038725" cy="319976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91812" y="105003"/>
            <a:ext cx="252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TRS Amplitudes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89681" y="761316"/>
            <a:ext cx="13061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TRC - Ch1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18110" y="3140710"/>
            <a:ext cx="2987675" cy="3401652"/>
            <a:chOff x="708859" y="833121"/>
            <a:chExt cx="3395922" cy="3730710"/>
          </a:xfrm>
        </p:grpSpPr>
        <p:grpSp>
          <p:nvGrpSpPr>
            <p:cNvPr id="37" name="Group 36"/>
            <p:cNvGrpSpPr/>
            <p:nvPr/>
          </p:nvGrpSpPr>
          <p:grpSpPr>
            <a:xfrm>
              <a:off x="943751" y="833121"/>
              <a:ext cx="3161030" cy="2538368"/>
              <a:chOff x="7169423" y="136713"/>
              <a:chExt cx="3161030" cy="2538368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7615245" y="136713"/>
                <a:ext cx="2358621" cy="2538368"/>
                <a:chOff x="4424278" y="3112503"/>
                <a:chExt cx="2902917" cy="3124144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4424278" y="4097075"/>
                  <a:ext cx="2081262" cy="1158230"/>
                  <a:chOff x="4424278" y="4097075"/>
                  <a:chExt cx="2081262" cy="1158230"/>
                </a:xfrm>
              </p:grpSpPr>
              <p:sp>
                <p:nvSpPr>
                  <p:cNvPr id="51" name="Can 50"/>
                  <p:cNvSpPr/>
                  <p:nvPr/>
                </p:nvSpPr>
                <p:spPr>
                  <a:xfrm rot="2702947">
                    <a:off x="4500480" y="4594476"/>
                    <a:ext cx="584627" cy="737031"/>
                  </a:xfrm>
                  <a:prstGeom prst="can">
                    <a:avLst>
                      <a:gd name="adj" fmla="val 63034"/>
                    </a:avLst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Cube 51"/>
                  <p:cNvSpPr/>
                  <p:nvPr/>
                </p:nvSpPr>
                <p:spPr>
                  <a:xfrm rot="8131338">
                    <a:off x="4606403" y="4097075"/>
                    <a:ext cx="1899137" cy="234156"/>
                  </a:xfrm>
                  <a:prstGeom prst="cube">
                    <a:avLst>
                      <a:gd name="adj" fmla="val 13687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 rot="10800000">
                  <a:off x="6111057" y="4233620"/>
                  <a:ext cx="1216138" cy="2003027"/>
                  <a:chOff x="1526588" y="4229777"/>
                  <a:chExt cx="1216138" cy="2003027"/>
                </a:xfrm>
              </p:grpSpPr>
              <p:sp>
                <p:nvSpPr>
                  <p:cNvPr id="49" name="Can 48"/>
                  <p:cNvSpPr/>
                  <p:nvPr/>
                </p:nvSpPr>
                <p:spPr>
                  <a:xfrm rot="8047634">
                    <a:off x="1602789" y="4153576"/>
                    <a:ext cx="584628" cy="737030"/>
                  </a:xfrm>
                  <a:prstGeom prst="can">
                    <a:avLst>
                      <a:gd name="adj" fmla="val 63034"/>
                    </a:avLst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0" name="Cube 49"/>
                  <p:cNvSpPr/>
                  <p:nvPr/>
                </p:nvSpPr>
                <p:spPr>
                  <a:xfrm rot="13540664">
                    <a:off x="1676079" y="5166157"/>
                    <a:ext cx="1899138" cy="234156"/>
                  </a:xfrm>
                  <a:prstGeom prst="cube">
                    <a:avLst>
                      <a:gd name="adj" fmla="val 13687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5895523" y="3408541"/>
                  <a:ext cx="12025" cy="2341576"/>
                </a:xfrm>
                <a:prstGeom prst="straightConnector1">
                  <a:avLst/>
                </a:prstGeom>
                <a:ln w="4445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4713874" y="3112503"/>
                  <a:ext cx="960285" cy="3308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42950"/>
                  <a:r>
                    <a:rPr lang="en-US" sz="1000" dirty="0">
                      <a:solidFill>
                        <a:prstClr val="black"/>
                      </a:solidFill>
                      <a:latin typeface="Calibri" panose="020F0502020204030204"/>
                    </a:rPr>
                    <a:t>Beam</a:t>
                  </a: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7169423" y="1236533"/>
                <a:ext cx="748665" cy="302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/>
                  <a:t>SB2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658623" y="1801683"/>
                <a:ext cx="671830" cy="302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/>
                  <a:t>SB1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08859" y="1073770"/>
              <a:ext cx="1539204" cy="302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180 GeV Pions</a:t>
              </a:r>
            </a:p>
          </p:txBody>
        </p:sp>
        <p:sp>
          <p:nvSpPr>
            <p:cNvPr id="39" name="Can 38"/>
            <p:cNvSpPr/>
            <p:nvPr/>
          </p:nvSpPr>
          <p:spPr>
            <a:xfrm>
              <a:off x="2331462" y="3427158"/>
              <a:ext cx="475009" cy="598837"/>
            </a:xfrm>
            <a:prstGeom prst="can">
              <a:avLst>
                <a:gd name="adj" fmla="val 92840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5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27341" y="4058922"/>
              <a:ext cx="2813172" cy="504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TRC – With 12x12x25mm</a:t>
              </a:r>
              <a:r>
                <a:rPr lang="en-US" sz="1200" baseline="30000" dirty="0"/>
                <a:t>3</a:t>
              </a:r>
              <a:r>
                <a:rPr lang="en-US" sz="1200" dirty="0"/>
                <a:t> QBlock</a:t>
              </a:r>
            </a:p>
          </p:txBody>
        </p:sp>
        <p:sp>
          <p:nvSpPr>
            <p:cNvPr id="41" name="Cube 40"/>
            <p:cNvSpPr/>
            <p:nvPr/>
          </p:nvSpPr>
          <p:spPr>
            <a:xfrm rot="16200000">
              <a:off x="2339891" y="3231006"/>
              <a:ext cx="458152" cy="225591"/>
            </a:xfrm>
            <a:prstGeom prst="cube">
              <a:avLst>
                <a:gd name="adj" fmla="val 6265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5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365" y="3258185"/>
            <a:ext cx="5048871" cy="3600000"/>
          </a:xfrm>
          <a:prstGeom prst="rect">
            <a:avLst/>
          </a:prstGeom>
        </p:spPr>
      </p:pic>
      <p:sp>
        <p:nvSpPr>
          <p:cNvPr id="7" name="TextBox 43"/>
          <p:cNvSpPr txBox="1"/>
          <p:nvPr/>
        </p:nvSpPr>
        <p:spPr>
          <a:xfrm>
            <a:off x="6482080" y="3803650"/>
            <a:ext cx="14814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SB1</a:t>
            </a:r>
            <a:r>
              <a:rPr lang="en-US" altLang="fr-CH" dirty="0"/>
              <a:t> - Ch2</a:t>
            </a:r>
          </a:p>
        </p:txBody>
      </p:sp>
      <p:sp>
        <p:nvSpPr>
          <p:cNvPr id="9" name="TextBox 43"/>
          <p:cNvSpPr txBox="1"/>
          <p:nvPr/>
        </p:nvSpPr>
        <p:spPr>
          <a:xfrm>
            <a:off x="8602980" y="761365"/>
            <a:ext cx="14814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SB</a:t>
            </a:r>
            <a:r>
              <a:rPr lang="en-US" altLang="fr-CH" dirty="0"/>
              <a:t>2 - Ch3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122920" y="287568"/>
            <a:ext cx="3955022" cy="6340475"/>
            <a:chOff x="12937" y="407"/>
            <a:chExt cx="6228" cy="9985"/>
          </a:xfrm>
        </p:grpSpPr>
        <p:grpSp>
          <p:nvGrpSpPr>
            <p:cNvPr id="6" name="Group 5"/>
            <p:cNvGrpSpPr/>
            <p:nvPr/>
          </p:nvGrpSpPr>
          <p:grpSpPr>
            <a:xfrm>
              <a:off x="13656" y="407"/>
              <a:ext cx="5509" cy="9985"/>
              <a:chOff x="467254" y="164681"/>
              <a:chExt cx="3498215" cy="63404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67254" y="164681"/>
                <a:ext cx="3498215" cy="6340475"/>
                <a:chOff x="708902" y="-1640969"/>
                <a:chExt cx="3498215" cy="6340475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889776" y="-1640969"/>
                  <a:ext cx="3316605" cy="5012458"/>
                  <a:chOff x="7115448" y="-2337377"/>
                  <a:chExt cx="3316605" cy="5012458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7615245" y="-2337377"/>
                    <a:ext cx="2358621" cy="5012458"/>
                    <a:chOff x="4424278" y="67471"/>
                    <a:chExt cx="2902917" cy="6169176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4424278" y="4097075"/>
                      <a:ext cx="2081262" cy="1158230"/>
                      <a:chOff x="4424278" y="4097075"/>
                      <a:chExt cx="2081262" cy="1158230"/>
                    </a:xfrm>
                  </p:grpSpPr>
                  <p:sp>
                    <p:nvSpPr>
                      <p:cNvPr id="24" name="Can 23"/>
                      <p:cNvSpPr/>
                      <p:nvPr/>
                    </p:nvSpPr>
                    <p:spPr>
                      <a:xfrm rot="2702947">
                        <a:off x="4500480" y="4594476"/>
                        <a:ext cx="584627" cy="737031"/>
                      </a:xfrm>
                      <a:prstGeom prst="can">
                        <a:avLst>
                          <a:gd name="adj" fmla="val 63034"/>
                        </a:avLst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25" name="Cube 24"/>
                      <p:cNvSpPr/>
                      <p:nvPr/>
                    </p:nvSpPr>
                    <p:spPr>
                      <a:xfrm rot="8131338">
                        <a:off x="4606403" y="4097075"/>
                        <a:ext cx="1899137" cy="234156"/>
                      </a:xfrm>
                      <a:prstGeom prst="cube">
                        <a:avLst>
                          <a:gd name="adj" fmla="val 13687"/>
                        </a:avLst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  <p:grpSp>
                  <p:nvGrpSpPr>
                    <p:cNvPr id="19" name="Group 18"/>
                    <p:cNvGrpSpPr/>
                    <p:nvPr/>
                  </p:nvGrpSpPr>
                  <p:grpSpPr>
                    <a:xfrm rot="10800000">
                      <a:off x="6111057" y="4233620"/>
                      <a:ext cx="1216138" cy="2003027"/>
                      <a:chOff x="1526588" y="4229777"/>
                      <a:chExt cx="1216138" cy="2003027"/>
                    </a:xfrm>
                  </p:grpSpPr>
                  <p:sp>
                    <p:nvSpPr>
                      <p:cNvPr id="22" name="Can 21"/>
                      <p:cNvSpPr/>
                      <p:nvPr/>
                    </p:nvSpPr>
                    <p:spPr>
                      <a:xfrm rot="8047634">
                        <a:off x="1602789" y="4153576"/>
                        <a:ext cx="584628" cy="737030"/>
                      </a:xfrm>
                      <a:prstGeom prst="can">
                        <a:avLst>
                          <a:gd name="adj" fmla="val 63034"/>
                        </a:avLst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23" name="Cube 22"/>
                      <p:cNvSpPr/>
                      <p:nvPr/>
                    </p:nvSpPr>
                    <p:spPr>
                      <a:xfrm rot="13540664">
                        <a:off x="1676079" y="5166157"/>
                        <a:ext cx="1899138" cy="234156"/>
                      </a:xfrm>
                      <a:prstGeom prst="cube">
                        <a:avLst>
                          <a:gd name="adj" fmla="val 13687"/>
                        </a:avLst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4858032" y="67471"/>
                      <a:ext cx="940190" cy="3899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742950"/>
                      <a:r>
                        <a:rPr lang="en-US" sz="1465" dirty="0">
                          <a:solidFill>
                            <a:prstClr val="black"/>
                          </a:solidFill>
                          <a:latin typeface="Calibri" panose="020F0502020204030204"/>
                        </a:rPr>
                        <a:t>Beam</a:t>
                      </a:r>
                    </a:p>
                  </p:txBody>
                </p:sp>
                <p:cxnSp>
                  <p:nvCxnSpPr>
                    <p:cNvPr id="21" name="Straight Arrow Connector 20"/>
                    <p:cNvCxnSpPr/>
                    <p:nvPr/>
                  </p:nvCxnSpPr>
                  <p:spPr>
                    <a:xfrm flipH="1">
                      <a:off x="5873160" y="524560"/>
                      <a:ext cx="2678" cy="5225557"/>
                    </a:xfrm>
                    <a:prstGeom prst="straightConnector1">
                      <a:avLst/>
                    </a:prstGeom>
                    <a:ln w="444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115448" y="1236403"/>
                    <a:ext cx="777240" cy="3683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SB2</a:t>
                    </a:r>
                    <a:endParaRPr lang="en-GB" dirty="0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658623" y="1801553"/>
                    <a:ext cx="773430" cy="3683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SB1</a:t>
                    </a:r>
                    <a:endParaRPr lang="en-GB" dirty="0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708902" y="-1324075"/>
                  <a:ext cx="15392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180 GeV Pions</a:t>
                  </a:r>
                </a:p>
              </p:txBody>
            </p:sp>
            <p:sp>
              <p:nvSpPr>
                <p:cNvPr id="12" name="Can 11"/>
                <p:cNvSpPr/>
                <p:nvPr/>
              </p:nvSpPr>
              <p:spPr>
                <a:xfrm>
                  <a:off x="2331462" y="3427158"/>
                  <a:ext cx="475009" cy="598837"/>
                </a:xfrm>
                <a:prstGeom prst="can">
                  <a:avLst>
                    <a:gd name="adj" fmla="val 92840"/>
                  </a:avLst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/>
                  <a:endParaRPr lang="en-US" sz="1465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717792" y="4054346"/>
                  <a:ext cx="3489325" cy="6451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TRC – With 12x12x25mm</a:t>
                  </a:r>
                  <a:r>
                    <a:rPr lang="en-US" baseline="30000" dirty="0"/>
                    <a:t>3</a:t>
                  </a:r>
                  <a:r>
                    <a:rPr lang="en-US" dirty="0"/>
                    <a:t> QBlock</a:t>
                  </a:r>
                </a:p>
              </p:txBody>
            </p:sp>
            <p:sp>
              <p:nvSpPr>
                <p:cNvPr id="14" name="Cube 13"/>
                <p:cNvSpPr/>
                <p:nvPr/>
              </p:nvSpPr>
              <p:spPr>
                <a:xfrm rot="16200000">
                  <a:off x="2339891" y="3231006"/>
                  <a:ext cx="458152" cy="225591"/>
                </a:xfrm>
                <a:prstGeom prst="cube">
                  <a:avLst>
                    <a:gd name="adj" fmla="val 6265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/>
                  <a:endParaRPr lang="en-US" sz="1465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" name="Can 7"/>
              <p:cNvSpPr/>
              <p:nvPr/>
            </p:nvSpPr>
            <p:spPr>
              <a:xfrm rot="12963644">
                <a:off x="818934" y="1831234"/>
                <a:ext cx="475010" cy="598838"/>
              </a:xfrm>
              <a:prstGeom prst="can">
                <a:avLst>
                  <a:gd name="adj" fmla="val 63034"/>
                </a:avLst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5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28" name="Curved Connector 27"/>
            <p:cNvCxnSpPr/>
            <p:nvPr/>
          </p:nvCxnSpPr>
          <p:spPr>
            <a:xfrm rot="5400000" flipH="1" flipV="1">
              <a:off x="14832" y="-2"/>
              <a:ext cx="1158" cy="4948"/>
            </a:xfrm>
            <a:prstGeom prst="curvedConnector4">
              <a:avLst>
                <a:gd name="adj1" fmla="val -31090"/>
                <a:gd name="adj2" fmla="val 127945"/>
              </a:avLst>
            </a:prstGeom>
            <a:ln w="136525"/>
            <a:scene3d>
              <a:camera prst="orthographicFront">
                <a:rot lat="610798" lon="7271026" rev="13419085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10552148" y="1598612"/>
            <a:ext cx="14147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DUT Fibers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668510" y="1503564"/>
            <a:ext cx="12299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MCP-PMT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257810" y="847725"/>
            <a:ext cx="442912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80604020202020204" pitchFamily="34" charset="0"/>
              <a:buNone/>
            </a:pPr>
            <a:r>
              <a:rPr lang="en-US"/>
              <a:t>Timing measurement was performed using both short and long fibers for different distances and angles to the photodetector.</a:t>
            </a:r>
          </a:p>
          <a:p>
            <a:pPr indent="0">
              <a:buFont typeface="Arial" panose="02080604020202020204" pitchFamily="34" charset="0"/>
              <a:buNone/>
            </a:pPr>
            <a:endParaRPr lang="en-US"/>
          </a:p>
          <a:p>
            <a:pPr indent="0">
              <a:buFont typeface="Arial" panose="02080604020202020204" pitchFamily="34" charset="0"/>
              <a:buNone/>
            </a:pPr>
            <a:r>
              <a:rPr lang="en-US"/>
              <a:t>For the High NA fiber time resolution, we obtain ~26 ps. (Next page)</a:t>
            </a:r>
          </a:p>
          <a:p>
            <a:pPr indent="0">
              <a:buFont typeface="Arial" panose="02080604020202020204" pitchFamily="34" charset="0"/>
              <a:buNone/>
            </a:pPr>
            <a:endParaRPr lang="en-US"/>
          </a:p>
          <a:p>
            <a:pPr indent="0">
              <a:buFont typeface="Arial" panose="02080604020202020204" pitchFamily="34" charset="0"/>
              <a:buNone/>
            </a:pPr>
            <a:r>
              <a:rPr lang="en-US"/>
              <a:t>Analysis still on going.</a:t>
            </a:r>
          </a:p>
          <a:p>
            <a:pPr indent="0">
              <a:buFont typeface="Arial" panose="02080604020202020204" pitchFamily="34" charset="0"/>
              <a:buNone/>
            </a:pPr>
            <a:endParaRPr lang="en-US"/>
          </a:p>
        </p:txBody>
      </p:sp>
      <p:sp>
        <p:nvSpPr>
          <p:cNvPr id="9" name="TextBox 7"/>
          <p:cNvSpPr txBox="1"/>
          <p:nvPr/>
        </p:nvSpPr>
        <p:spPr>
          <a:xfrm>
            <a:off x="892175" y="207010"/>
            <a:ext cx="3160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DUT Setup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10599"/>
          <a:stretch>
            <a:fillRect/>
          </a:stretch>
        </p:blipFill>
        <p:spPr>
          <a:xfrm>
            <a:off x="4835525" y="728980"/>
            <a:ext cx="3620770" cy="54000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50" y="3618230"/>
            <a:ext cx="4765447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650" y="378460"/>
            <a:ext cx="4765447" cy="324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145" y="127039"/>
            <a:ext cx="40005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Timing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070" y="983615"/>
                <a:ext cx="4123690" cy="3230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sz="1200" dirty="0"/>
                  <a:t>Sigma_1-2 </a:t>
                </a:r>
                <a:r>
                  <a:rPr lang="en-GB" sz="1200" dirty="0">
                    <a:sym typeface="Wingdings" panose="05000000000000000000" pitchFamily="2" charset="2"/>
                  </a:rPr>
                  <a:t> </a:t>
                </a: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GB" sz="1200" dirty="0">
                    <a:sym typeface="Wingdings" panose="05000000000000000000" pitchFamily="2" charset="2"/>
                  </a:rPr>
                  <a:t>	19</a:t>
                </a:r>
                <a:r>
                  <a:rPr lang="en-GB" sz="1200" dirty="0">
                    <a:sym typeface="Wingdings" panose="05000000000000000000" pitchFamily="2" charset="2"/>
                  </a:rPr>
                  <a:t>.1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0.</a:t>
                </a:r>
                <a:r>
                  <a:rPr lang="en-US" altLang="en-GB" sz="1200" dirty="0">
                    <a:sym typeface="Wingdings" panose="05000000000000000000" pitchFamily="2" charset="2"/>
                  </a:rPr>
                  <a:t>113</a:t>
                </a:r>
                <a:r>
                  <a:rPr lang="en-GB" sz="1200" dirty="0">
                    <a:sym typeface="Wingdings" panose="05000000000000000000" pitchFamily="2" charset="2"/>
                  </a:rPr>
                  <a:t> </a:t>
                </a:r>
                <a:r>
                  <a:rPr lang="en-GB" sz="1200" dirty="0" err="1">
                    <a:sym typeface="Wingdings" panose="05000000000000000000" pitchFamily="2" charset="2"/>
                  </a:rPr>
                  <a:t>ps</a:t>
                </a:r>
                <a:endParaRPr lang="en-GB" sz="120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sz="1200" dirty="0">
                    <a:sym typeface="+mn-ea"/>
                  </a:rPr>
                  <a:t>Sigma_1-3 </a:t>
                </a:r>
                <a:r>
                  <a:rPr lang="en-GB" sz="1200" dirty="0">
                    <a:sym typeface="Wingdings" panose="05000000000000000000" pitchFamily="2" charset="2"/>
                  </a:rPr>
                  <a:t> </a:t>
                </a: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GB" sz="1200" dirty="0">
                    <a:sym typeface="Wingdings" panose="05000000000000000000" pitchFamily="2" charset="2"/>
                  </a:rPr>
                  <a:t>	</a:t>
                </a:r>
                <a:r>
                  <a:rPr lang="en-GB" sz="1200" dirty="0">
                    <a:sym typeface="Wingdings" panose="05000000000000000000" pitchFamily="2" charset="2"/>
                  </a:rPr>
                  <a:t>22.8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en-US" alt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tr-T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0.1</m:t>
                    </m:r>
                    <m:r>
                      <a:rPr lang="en-US" altLang="tr-T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67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ps</a:t>
                </a: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sz="1200" dirty="0">
                    <a:sym typeface="+mn-ea"/>
                  </a:rPr>
                  <a:t>Sigma_1-</a:t>
                </a:r>
                <a:r>
                  <a:rPr lang="en-US" altLang="en-GB" sz="1200" dirty="0">
                    <a:sym typeface="+mn-ea"/>
                  </a:rPr>
                  <a:t>4</a:t>
                </a:r>
                <a:r>
                  <a:rPr lang="en-GB" sz="1200" dirty="0">
                    <a:sym typeface="+mn-ea"/>
                  </a:rPr>
                  <a:t> </a:t>
                </a:r>
                <a:r>
                  <a:rPr lang="en-GB" sz="1200" dirty="0">
                    <a:sym typeface="Wingdings" panose="05000000000000000000" pitchFamily="2" charset="2"/>
                  </a:rPr>
                  <a:t> </a:t>
                </a: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GB" sz="1200" dirty="0">
                    <a:sym typeface="Wingdings" panose="05000000000000000000" pitchFamily="2" charset="2"/>
                  </a:rPr>
                  <a:t>	</a:t>
                </a:r>
                <a:r>
                  <a:rPr lang="en-GB" sz="1200" dirty="0">
                    <a:sym typeface="Wingdings" panose="05000000000000000000" pitchFamily="2" charset="2"/>
                  </a:rPr>
                  <a:t>2</a:t>
                </a:r>
                <a:r>
                  <a:rPr lang="en-US" altLang="en-GB" sz="1200" dirty="0">
                    <a:sym typeface="Wingdings" panose="05000000000000000000" pitchFamily="2" charset="2"/>
                  </a:rPr>
                  <a:t>6</a:t>
                </a:r>
                <a:r>
                  <a:rPr lang="en-GB" sz="1200" dirty="0">
                    <a:sym typeface="Wingdings" panose="05000000000000000000" pitchFamily="2" charset="2"/>
                  </a:rPr>
                  <a:t>.</a:t>
                </a:r>
                <a:r>
                  <a:rPr lang="en-US" altLang="en-GB" sz="1200" dirty="0">
                    <a:sym typeface="Wingdings" panose="05000000000000000000" pitchFamily="2" charset="2"/>
                  </a:rPr>
                  <a:t>1</a:t>
                </a:r>
                <a:r>
                  <a:rPr lang="en-GB" sz="120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en-US" alt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tr-T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0.</m:t>
                    </m:r>
                    <m:r>
                      <a:rPr lang="en-US" altLang="tr-T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209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ps</a:t>
                </a: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sz="1200" dirty="0"/>
                  <a:t>Sigma_2-3 </a:t>
                </a:r>
                <a:r>
                  <a:rPr lang="en-GB" sz="1200" dirty="0">
                    <a:sym typeface="Wingdings" panose="05000000000000000000" pitchFamily="2" charset="2"/>
                  </a:rPr>
                  <a:t> </a:t>
                </a:r>
              </a:p>
              <a:p>
                <a:pPr indent="0">
                  <a:buFont typeface="Arial" panose="02080604020202020204" pitchFamily="34" charset="0"/>
                  <a:buNone/>
                </a:pPr>
                <a:r>
                  <a:rPr lang="en-US" altLang="en-GB" sz="1200" dirty="0">
                    <a:sym typeface="Wingdings" panose="05000000000000000000" pitchFamily="2" charset="2"/>
                  </a:rPr>
                  <a:t>	26</a:t>
                </a:r>
                <a:r>
                  <a:rPr lang="en-GB" sz="1200" dirty="0">
                    <a:sym typeface="Wingdings" panose="05000000000000000000" pitchFamily="2" charset="2"/>
                  </a:rPr>
                  <a:t>.</a:t>
                </a:r>
                <a:r>
                  <a:rPr lang="en-US" altLang="en-GB" sz="1200" dirty="0">
                    <a:sym typeface="Wingdings" panose="05000000000000000000" pitchFamily="2" charset="2"/>
                  </a:rPr>
                  <a:t>4</a:t>
                </a:r>
                <a:r>
                  <a:rPr lang="en-GB" sz="120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en-US" alt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0</m:t>
                    </m:r>
                    <m:r>
                      <a:rPr lang="tr-T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altLang="tr-T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175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ps</a:t>
                </a: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endParaRPr lang="en-GB" sz="120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sz="1200" b="1" dirty="0">
                    <a:sym typeface="Wingdings" panose="05000000000000000000" pitchFamily="2" charset="2"/>
                  </a:rPr>
                  <a:t>Intrinsic time resolutions</a:t>
                </a:r>
              </a:p>
              <a:p>
                <a:pPr marL="742950" lvl="1" indent="-285750">
                  <a:buFont typeface="Arial" panose="02080604020202020204" pitchFamily="34" charset="0"/>
                  <a:buChar char="•"/>
                </a:pPr>
                <a:r>
                  <a:rPr lang="en-GB" sz="1200" dirty="0">
                    <a:sym typeface="Wingdings" panose="05000000000000000000" pitchFamily="2" charset="2"/>
                  </a:rPr>
                  <a:t>Sigma1(TRC) </a:t>
                </a:r>
              </a:p>
              <a:p>
                <a:pPr lvl="1" indent="0">
                  <a:buFont typeface="Arial" panose="02080604020202020204" pitchFamily="34" charset="0"/>
                  <a:buNone/>
                </a:pPr>
                <a:r>
                  <a:rPr lang="en-US" altLang="en-GB" sz="1200" dirty="0">
                    <a:sym typeface="Wingdings" panose="05000000000000000000" pitchFamily="2" charset="2"/>
                  </a:rPr>
                  <a:t>	</a:t>
                </a:r>
                <a:r>
                  <a:rPr lang="en-GB" sz="1200" dirty="0">
                    <a:sym typeface="Wingdings" panose="05000000000000000000" pitchFamily="2" charset="2"/>
                  </a:rPr>
                  <a:t>7.14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2.19 </a:t>
                </a:r>
                <a:r>
                  <a:rPr lang="en-GB" sz="1200" dirty="0" err="1">
                    <a:sym typeface="Wingdings" panose="05000000000000000000" pitchFamily="2" charset="2"/>
                  </a:rPr>
                  <a:t>ps</a:t>
                </a:r>
                <a:r>
                  <a:rPr lang="en-GB" sz="1200" dirty="0">
                    <a:sym typeface="Wingdings" panose="05000000000000000000" pitchFamily="2" charset="2"/>
                  </a:rPr>
                  <a:t>  </a:t>
                </a:r>
              </a:p>
              <a:p>
                <a:pPr marL="742950" lvl="1" indent="-285750">
                  <a:buFont typeface="Arial" panose="02080604020202020204" pitchFamily="34" charset="0"/>
                  <a:buChar char="•"/>
                </a:pPr>
                <a:r>
                  <a:rPr lang="en-GB" sz="1200" dirty="0">
                    <a:sym typeface="Wingdings" panose="05000000000000000000" pitchFamily="2" charset="2"/>
                  </a:rPr>
                  <a:t>Sigma2(SB1) </a:t>
                </a:r>
              </a:p>
              <a:p>
                <a:pPr lvl="1" indent="0">
                  <a:buFont typeface="Arial" panose="02080604020202020204" pitchFamily="34" charset="0"/>
                  <a:buNone/>
                </a:pPr>
                <a:r>
                  <a:rPr lang="en-US" altLang="en-GB" sz="1200" dirty="0">
                    <a:sym typeface="Wingdings" panose="05000000000000000000" pitchFamily="2" charset="2"/>
                  </a:rPr>
                  <a:t>	</a:t>
                </a:r>
                <a:r>
                  <a:rPr lang="en-GB" sz="1200" dirty="0">
                    <a:sym typeface="Wingdings" panose="05000000000000000000" pitchFamily="2" charset="2"/>
                  </a:rPr>
                  <a:t>19.44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0.80 </a:t>
                </a:r>
                <a:r>
                  <a:rPr lang="en-GB" sz="1200" dirty="0" err="1">
                    <a:sym typeface="Wingdings" panose="05000000000000000000" pitchFamily="2" charset="2"/>
                  </a:rPr>
                  <a:t>ps</a:t>
                </a:r>
                <a:endParaRPr lang="en-GB" sz="120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80604020202020204" pitchFamily="34" charset="0"/>
                  <a:buChar char="•"/>
                </a:pPr>
                <a:r>
                  <a:rPr lang="en-GB" sz="1200" dirty="0">
                    <a:sym typeface="Wingdings" panose="05000000000000000000" pitchFamily="2" charset="2"/>
                  </a:rPr>
                  <a:t>Sigma3(SB2)  </a:t>
                </a:r>
              </a:p>
              <a:p>
                <a:pPr lvl="1" indent="0">
                  <a:buFont typeface="Arial" panose="02080604020202020204" pitchFamily="34" charset="0"/>
                  <a:buNone/>
                </a:pPr>
                <a:r>
                  <a:rPr lang="en-US" altLang="tr-TR" sz="1200">
                    <a:latin typeface="Cambria Math" panose="02040503050406030204" pitchFamily="18" charset="0"/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r>
                      <a:rPr lang="tr-TR" sz="12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22.65</m:t>
                    </m:r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sz="1200" dirty="0">
                    <a:sym typeface="Wingdings" panose="05000000000000000000" pitchFamily="2" charset="2"/>
                  </a:rPr>
                  <a:t> 0.72 </a:t>
                </a:r>
                <a:r>
                  <a:rPr lang="en-GB" sz="1200" dirty="0" err="1">
                    <a:sym typeface="Wingdings" panose="05000000000000000000" pitchFamily="2" charset="2"/>
                  </a:rPr>
                  <a:t>ps</a:t>
                </a:r>
                <a:endParaRPr lang="en-GB" sz="1200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endParaRPr lang="en-GB" sz="12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0" y="983615"/>
                <a:ext cx="4123690" cy="32302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623458" y="4433380"/>
            <a:ext cx="97980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SB1 -&gt; </a:t>
            </a:r>
            <a:r>
              <a:rPr 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5 cm</a:t>
            </a:r>
          </a:p>
          <a:p>
            <a:r>
              <a:rPr 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SB2 -&gt; 5 cm</a:t>
            </a:r>
          </a:p>
        </p:txBody>
      </p:sp>
      <p:sp>
        <p:nvSpPr>
          <p:cNvPr id="14" name="Frame 13"/>
          <p:cNvSpPr/>
          <p:nvPr/>
        </p:nvSpPr>
        <p:spPr>
          <a:xfrm>
            <a:off x="52070" y="2566035"/>
            <a:ext cx="2790190" cy="1504950"/>
          </a:xfrm>
          <a:prstGeom prst="frame">
            <a:avLst>
              <a:gd name="adj1" fmla="val 450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325" y="3618230"/>
            <a:ext cx="4765447" cy="32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6325" y="378460"/>
            <a:ext cx="4765447" cy="3240000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118110" y="4214495"/>
            <a:ext cx="2070100" cy="2507156"/>
            <a:chOff x="708859" y="833121"/>
            <a:chExt cx="3395922" cy="3781267"/>
          </a:xfrm>
        </p:grpSpPr>
        <p:grpSp>
          <p:nvGrpSpPr>
            <p:cNvPr id="37" name="Group 36"/>
            <p:cNvGrpSpPr/>
            <p:nvPr/>
          </p:nvGrpSpPr>
          <p:grpSpPr>
            <a:xfrm>
              <a:off x="943751" y="833121"/>
              <a:ext cx="3161030" cy="2538368"/>
              <a:chOff x="7169423" y="136713"/>
              <a:chExt cx="3161030" cy="2538368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7615245" y="136713"/>
                <a:ext cx="2358621" cy="2538368"/>
                <a:chOff x="4424278" y="3112503"/>
                <a:chExt cx="2902917" cy="3124144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4424278" y="4097075"/>
                  <a:ext cx="2081262" cy="1158230"/>
                  <a:chOff x="4424278" y="4097075"/>
                  <a:chExt cx="2081262" cy="1158230"/>
                </a:xfrm>
              </p:grpSpPr>
              <p:sp>
                <p:nvSpPr>
                  <p:cNvPr id="51" name="Can 50"/>
                  <p:cNvSpPr/>
                  <p:nvPr/>
                </p:nvSpPr>
                <p:spPr>
                  <a:xfrm rot="2702947">
                    <a:off x="4500480" y="4594476"/>
                    <a:ext cx="584627" cy="737031"/>
                  </a:xfrm>
                  <a:prstGeom prst="can">
                    <a:avLst>
                      <a:gd name="adj" fmla="val 63034"/>
                    </a:avLst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Cube 51"/>
                  <p:cNvSpPr/>
                  <p:nvPr/>
                </p:nvSpPr>
                <p:spPr>
                  <a:xfrm rot="8131338">
                    <a:off x="4606403" y="4097075"/>
                    <a:ext cx="1899137" cy="234156"/>
                  </a:xfrm>
                  <a:prstGeom prst="cube">
                    <a:avLst>
                      <a:gd name="adj" fmla="val 13687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 rot="10800000">
                  <a:off x="6111057" y="4233620"/>
                  <a:ext cx="1216138" cy="2003027"/>
                  <a:chOff x="1526588" y="4229777"/>
                  <a:chExt cx="1216138" cy="2003027"/>
                </a:xfrm>
              </p:grpSpPr>
              <p:sp>
                <p:nvSpPr>
                  <p:cNvPr id="49" name="Can 48"/>
                  <p:cNvSpPr/>
                  <p:nvPr/>
                </p:nvSpPr>
                <p:spPr>
                  <a:xfrm rot="8047634">
                    <a:off x="1602789" y="4153576"/>
                    <a:ext cx="584628" cy="737030"/>
                  </a:xfrm>
                  <a:prstGeom prst="can">
                    <a:avLst>
                      <a:gd name="adj" fmla="val 63034"/>
                    </a:avLst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0" name="Cube 49"/>
                  <p:cNvSpPr/>
                  <p:nvPr/>
                </p:nvSpPr>
                <p:spPr>
                  <a:xfrm rot="13540664">
                    <a:off x="1676079" y="5166157"/>
                    <a:ext cx="1899138" cy="234156"/>
                  </a:xfrm>
                  <a:prstGeom prst="cube">
                    <a:avLst>
                      <a:gd name="adj" fmla="val 13687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5895523" y="3408541"/>
                  <a:ext cx="12025" cy="2341576"/>
                </a:xfrm>
                <a:prstGeom prst="straightConnector1">
                  <a:avLst/>
                </a:prstGeom>
                <a:ln w="4445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4573000" y="3112503"/>
                  <a:ext cx="1100028" cy="3972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42950"/>
                  <a:r>
                    <a:rPr lang="en-US" sz="800" dirty="0">
                      <a:solidFill>
                        <a:prstClr val="black"/>
                      </a:solidFill>
                      <a:latin typeface="Calibri" panose="020F0502020204030204"/>
                    </a:rPr>
                    <a:t>Beam</a:t>
                  </a: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7169423" y="1236533"/>
                <a:ext cx="748665" cy="346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900" dirty="0"/>
                  <a:t>SB2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658623" y="1801683"/>
                <a:ext cx="671830" cy="346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900" dirty="0"/>
                  <a:t>SB1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08859" y="1073504"/>
              <a:ext cx="1876091" cy="346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180 GeV Pions</a:t>
              </a:r>
            </a:p>
          </p:txBody>
        </p:sp>
        <p:sp>
          <p:nvSpPr>
            <p:cNvPr id="39" name="Can 38"/>
            <p:cNvSpPr/>
            <p:nvPr/>
          </p:nvSpPr>
          <p:spPr>
            <a:xfrm>
              <a:off x="2331462" y="3427158"/>
              <a:ext cx="475009" cy="598837"/>
            </a:xfrm>
            <a:prstGeom prst="can">
              <a:avLst>
                <a:gd name="adj" fmla="val 92840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5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27341" y="4058922"/>
              <a:ext cx="2813172" cy="5554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TRC – With 12x12x25mm</a:t>
              </a:r>
              <a:r>
                <a:rPr lang="en-US" sz="900" baseline="30000" dirty="0"/>
                <a:t>3</a:t>
              </a:r>
              <a:r>
                <a:rPr lang="en-US" sz="900" dirty="0"/>
                <a:t> QBlock</a:t>
              </a:r>
            </a:p>
          </p:txBody>
        </p:sp>
        <p:sp>
          <p:nvSpPr>
            <p:cNvPr id="41" name="Cube 40"/>
            <p:cNvSpPr/>
            <p:nvPr/>
          </p:nvSpPr>
          <p:spPr>
            <a:xfrm rot="16200000">
              <a:off x="2339891" y="3231006"/>
              <a:ext cx="458152" cy="225591"/>
            </a:xfrm>
            <a:prstGeom prst="cube">
              <a:avLst>
                <a:gd name="adj" fmla="val 6265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5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V="1">
            <a:off x="479425" y="2038350"/>
            <a:ext cx="530860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0"/>
          <p:cNvSpPr txBox="1"/>
          <p:nvPr/>
        </p:nvSpPr>
        <p:spPr>
          <a:xfrm>
            <a:off x="182245" y="676910"/>
            <a:ext cx="23120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/>
              <a:t>High NA Polymicro Fiber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411</Words>
  <Application>Microsoft Macintosh PowerPoint</Application>
  <PresentationFormat>Widescreen</PresentationFormat>
  <Paragraphs>81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Times New Roman</vt:lpstr>
      <vt:lpstr>Office Theme</vt:lpstr>
      <vt:lpstr>QFib Test Beam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H8B Qfib Results</dc:title>
  <dc:creator>Berkan Kaynak</dc:creator>
  <cp:lastModifiedBy>Suat Ozkorucuklu</cp:lastModifiedBy>
  <cp:revision>15</cp:revision>
  <dcterms:created xsi:type="dcterms:W3CDTF">2023-08-10T05:13:55Z</dcterms:created>
  <dcterms:modified xsi:type="dcterms:W3CDTF">2023-08-10T08:27:26Z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1033-11.1.0.10976</vt:lpwstr>
  </property>
</Properties>
</file>