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461" r:id="rId3"/>
    <p:sldId id="485" r:id="rId4"/>
    <p:sldId id="498" r:id="rId5"/>
    <p:sldId id="499" r:id="rId6"/>
    <p:sldId id="262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59" autoAdjust="0"/>
    <p:restoredTop sz="96327" autoAdjust="0"/>
  </p:normalViewPr>
  <p:slideViewPr>
    <p:cSldViewPr snapToGrid="0" showGuides="1">
      <p:cViewPr varScale="1">
        <p:scale>
          <a:sx n="105" d="100"/>
          <a:sy n="105" d="100"/>
        </p:scale>
        <p:origin x="200" y="5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450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974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633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27DEE-5D90-D08C-3BAF-4518D045E2FD}"/>
              </a:ext>
            </a:extLst>
          </p:cNvPr>
          <p:cNvSpPr txBox="1"/>
          <p:nvPr userDrawn="1"/>
        </p:nvSpPr>
        <p:spPr>
          <a:xfrm>
            <a:off x="5289079" y="6400413"/>
            <a:ext cx="2294477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B. </a:t>
            </a:r>
            <a:r>
              <a:rPr kumimoji="0" lang="en-US" sz="1200" b="0" i="0" u="none" strike="noStrike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Mikulec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 BE-OP-PS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31/32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Availability W31/32 (Thu – Thu 9am)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B42C2D-A4E9-3DB8-04F7-B045504E3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044" y="808605"/>
            <a:ext cx="9573912" cy="524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Points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1112379"/>
            <a:ext cx="11472824" cy="17774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Issue with spare </a:t>
            </a:r>
            <a:r>
              <a:rPr lang="en-GB" b="1" dirty="0"/>
              <a:t>KFA13</a:t>
            </a:r>
            <a:r>
              <a:rPr lang="en-GB" dirty="0"/>
              <a:t> generator on Saturday – switched back to the original one (blocked SFTPRO beam to SPS for 6h)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Water valve failure in PC of </a:t>
            </a:r>
            <a:r>
              <a:rPr lang="en-GB" b="1" dirty="0"/>
              <a:t>F16.BHZ167 </a:t>
            </a:r>
            <a:r>
              <a:rPr lang="en-GB" dirty="0"/>
              <a:t>Sunday evening (3h downtime for SPS, AD, </a:t>
            </a:r>
            <a:r>
              <a:rPr lang="en-GB" dirty="0" err="1"/>
              <a:t>n_TOF</a:t>
            </a:r>
            <a:r>
              <a:rPr lang="en-GB" dirty="0"/>
              <a:t>)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Monday morning interventions of specialist on two </a:t>
            </a:r>
            <a:r>
              <a:rPr lang="en-GB" b="1" dirty="0"/>
              <a:t>10 MHz cavities </a:t>
            </a:r>
            <a:r>
              <a:rPr lang="en-GB" dirty="0"/>
              <a:t>(1h20 downtime)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1625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Delivered Intensity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964976"/>
            <a:ext cx="11678502" cy="33778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EAST_T8</a:t>
            </a:r>
            <a:r>
              <a:rPr lang="en-GB" dirty="0"/>
              <a:t> above facility specs for the 3</a:t>
            </a:r>
            <a:r>
              <a:rPr lang="en-GB" baseline="30000" dirty="0"/>
              <a:t>rd</a:t>
            </a:r>
            <a:r>
              <a:rPr lang="en-GB" dirty="0"/>
              <a:t> week in a row (left); </a:t>
            </a:r>
            <a:r>
              <a:rPr lang="en-GB" b="1" dirty="0"/>
              <a:t>AD</a:t>
            </a:r>
            <a:r>
              <a:rPr lang="en-GB" dirty="0"/>
              <a:t> stable intensity of ~1820e10 p at PS extraction (right) 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lvl="8" indent="0">
              <a:spcAft>
                <a:spcPts val="1500"/>
              </a:spcAft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SFTPRO</a:t>
            </a:r>
            <a:r>
              <a:rPr lang="en-GB" dirty="0"/>
              <a:t> intensity (left) and </a:t>
            </a:r>
            <a:r>
              <a:rPr lang="en-GB" b="1" dirty="0" err="1"/>
              <a:t>n_TOF</a:t>
            </a:r>
            <a:r>
              <a:rPr lang="en-GB" b="1" dirty="0"/>
              <a:t> </a:t>
            </a:r>
            <a:r>
              <a:rPr lang="en-GB" dirty="0"/>
              <a:t>delivered flux curve (right)</a:t>
            </a:r>
          </a:p>
          <a:p>
            <a:pPr marL="808038" lvl="8" indent="-363538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25A0B7-386C-5EBA-75E5-EBC11D2C8F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28" y="1367115"/>
            <a:ext cx="4545800" cy="1825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F354AC-EBE3-2D3E-A40A-9B075A7A83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851" y="1286385"/>
            <a:ext cx="5244652" cy="21056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9D38BC-3C1C-C338-A8E2-484FBB2FFF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977" y="3867260"/>
            <a:ext cx="6252431" cy="20257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ADAB97-4A8E-693F-8A5D-096106117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8208" y="3759617"/>
            <a:ext cx="3886200" cy="211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4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Points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964976"/>
            <a:ext cx="11472824" cy="52552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SFTPRO: higher V emittance version used operationally since 1 week.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EAST_T8 adjustments (yesterday) improved delivered intensity per spill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Could provide since yesterday evening a very low-intensity pulse to </a:t>
            </a:r>
            <a:r>
              <a:rPr lang="en-GB" dirty="0" err="1"/>
              <a:t>n_TOF</a:t>
            </a:r>
            <a:r>
              <a:rPr lang="en-GB" dirty="0"/>
              <a:t> </a:t>
            </a:r>
            <a:r>
              <a:rPr lang="en-GB"/>
              <a:t>(~10e10 </a:t>
            </a:r>
            <a:r>
              <a:rPr lang="en-GB" dirty="0"/>
              <a:t>p) as parasite on the EAST cycle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Wingdings" pitchFamily="2" charset="2"/>
              <a:buChar char="Ø"/>
            </a:pPr>
            <a:r>
              <a:rPr lang="en-GB" dirty="0">
                <a:solidFill>
                  <a:srgbClr val="FF0000"/>
                </a:solidFill>
              </a:rPr>
              <a:t>Need to schedule an access before Wednesday to exchange a 20 MHz and 40 MHz cavity amplifier (~2h beam stop)</a:t>
            </a:r>
            <a:r>
              <a:rPr lang="en-GB" dirty="0"/>
              <a:t>  </a:t>
            </a:r>
          </a:p>
          <a:p>
            <a:pPr marL="808038" lvl="8" indent="-363538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843DF2-8D53-7372-FDE9-D84BAC154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253" y="1715180"/>
            <a:ext cx="4028694" cy="235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0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86" y="2387100"/>
            <a:ext cx="1902696" cy="166423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lang="fr-CH" sz="3200" dirty="0">
                <a:sym typeface="Calibri"/>
              </a:rPr>
              <a:t>PS </a:t>
            </a:r>
            <a:r>
              <a:rPr lang="fr-CH" sz="3200" dirty="0" err="1">
                <a:sym typeface="Calibri"/>
              </a:rPr>
              <a:t>Coordinator</a:t>
            </a:r>
            <a:r>
              <a:rPr lang="fr-CH" sz="3200" dirty="0">
                <a:sym typeface="Calibri"/>
              </a:rPr>
              <a:t>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29 – </a:t>
            </a:r>
            <a:r>
              <a:rPr lang="fr-CH" sz="3200" b="1" dirty="0">
                <a:sym typeface="Calibri"/>
              </a:rPr>
              <a:t>Matthew Fraser</a:t>
            </a:r>
            <a:br>
              <a:rPr lang="fr-CH" sz="3200" b="1" dirty="0">
                <a:sym typeface="Calibri"/>
              </a:rPr>
            </a:b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30 – </a:t>
            </a:r>
            <a:r>
              <a:rPr lang="fr-CH" sz="3200" b="1" dirty="0">
                <a:sym typeface="Calibri"/>
              </a:rPr>
              <a:t>Bettina </a:t>
            </a:r>
            <a:r>
              <a:rPr lang="fr-CH" sz="3200" b="1" dirty="0" err="1">
                <a:sym typeface="Calibri"/>
              </a:rPr>
              <a:t>Mikulec</a:t>
            </a:r>
            <a:br>
              <a:rPr lang="fr-CH" sz="3200" b="1" dirty="0">
                <a:sym typeface="Calibri"/>
              </a:rPr>
            </a:br>
            <a:r>
              <a:rPr lang="fr-CH" sz="3200" dirty="0">
                <a:sym typeface="Calibri"/>
              </a:rPr>
              <a:t>PS </a:t>
            </a:r>
            <a:r>
              <a:rPr lang="fr-CH" sz="3200" dirty="0" err="1">
                <a:sym typeface="Calibri"/>
              </a:rPr>
              <a:t>Coordinator</a:t>
            </a:r>
            <a:r>
              <a:rPr lang="fr-CH" sz="3200" dirty="0">
                <a:sym typeface="Calibri"/>
              </a:rPr>
              <a:t>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31 – </a:t>
            </a:r>
            <a:r>
              <a:rPr lang="fr-CH" sz="3200" b="1" dirty="0">
                <a:sym typeface="Calibri"/>
              </a:rPr>
              <a:t>Alexander </a:t>
            </a:r>
            <a:r>
              <a:rPr lang="fr-CH" sz="3200" b="1" dirty="0" err="1">
                <a:sym typeface="Calibri"/>
              </a:rPr>
              <a:t>Huschauer</a:t>
            </a:r>
            <a:endParaRPr b="1" dirty="0"/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47732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dirty="0"/>
              <a:t>9</a:t>
            </a:r>
            <a:r>
              <a:rPr dirty="0"/>
              <a:t>:</a:t>
            </a:r>
            <a:r>
              <a:rPr lang="en-US" dirty="0"/>
              <a:t>00</a:t>
            </a:r>
            <a:r>
              <a:rPr sz="1800" dirty="0"/>
              <a:t> </a:t>
            </a:r>
            <a:r>
              <a:rPr lang="en-US" sz="2400" u="sng" dirty="0"/>
              <a:t>live </a:t>
            </a:r>
            <a:r>
              <a:rPr sz="2400" u="sng" dirty="0"/>
              <a:t>meeting</a:t>
            </a:r>
            <a:r>
              <a:rPr lang="en-US" sz="2400" u="sng" dirty="0"/>
              <a:t> in the CCC</a:t>
            </a:r>
            <a:r>
              <a:rPr lang="en-US" sz="2400" dirty="0"/>
              <a:t> on Wednesday and Friday</a:t>
            </a:r>
            <a:endParaRPr sz="1800" dirty="0"/>
          </a:p>
          <a:p>
            <a:r>
              <a:rPr lang="en-US" sz="1400" dirty="0"/>
              <a:t>Zoom link to follow the meeting on remote</a:t>
            </a:r>
            <a:r>
              <a:rPr sz="1400" dirty="0"/>
              <a:t>: </a:t>
            </a:r>
            <a:r>
              <a:rPr sz="14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rPr sz="1400" dirty="0"/>
              <a:t>Meeting ID : 937 211 4100</a:t>
            </a:r>
          </a:p>
          <a:p>
            <a:r>
              <a:rPr sz="1400"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52538</TotalTime>
  <Words>294</Words>
  <Application>Microsoft Macintosh PowerPoint</Application>
  <PresentationFormat>Widescreen</PresentationFormat>
  <Paragraphs>42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PS Report week 31/32</vt:lpstr>
      <vt:lpstr>PowerPoint Presentation</vt:lpstr>
      <vt:lpstr>PowerPoint Presentation</vt:lpstr>
      <vt:lpstr>PowerPoint Presentation</vt:lpstr>
      <vt:lpstr>PowerPoint Presentation</vt:lpstr>
      <vt:lpstr>PS Coordinator for week 29 – Matthew Fraser PS Coordinator for week 30 – Bettina Mikulec PS Coordinator for week 31 – Alexander Huschauer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Bettina Mikulec</cp:lastModifiedBy>
  <cp:revision>1091</cp:revision>
  <dcterms:modified xsi:type="dcterms:W3CDTF">2023-08-10T08:24:38Z</dcterms:modified>
</cp:coreProperties>
</file>