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0" r:id="rId2"/>
    <p:sldId id="5424" r:id="rId3"/>
    <p:sldId id="5425" r:id="rId4"/>
    <p:sldId id="5442" r:id="rId5"/>
    <p:sldId id="5443" r:id="rId6"/>
    <p:sldId id="5441" r:id="rId7"/>
    <p:sldId id="5426" r:id="rId8"/>
    <p:sldId id="5444" r:id="rId9"/>
    <p:sldId id="5428" r:id="rId10"/>
    <p:sldId id="5440" r:id="rId11"/>
    <p:sldId id="5429" r:id="rId12"/>
    <p:sldId id="5446" r:id="rId13"/>
    <p:sldId id="5430" r:id="rId14"/>
    <p:sldId id="5431" r:id="rId15"/>
    <p:sldId id="5432" r:id="rId16"/>
    <p:sldId id="5433" r:id="rId17"/>
    <p:sldId id="544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8C68B8-DE85-57A4-6F38-19637D4D97E3}" name="Marino Valle, Alberto" initials="MVA" userId="S::tam@ornl.gov::f659b6c5-e2cc-4ff7-9c1b-ca0fd09185c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35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7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3C86B-6C88-6F48-965E-4D040C512147}" type="datetimeFigureOut">
              <a:rPr lang="en-US" smtClean="0"/>
              <a:t>10/2/23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5270E-AF7D-6D40-8854-22FF53950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75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78B20-B0C8-0930-2232-72EA9689F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D7B19C-E4E0-87F0-2AC9-6C04B38D6B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E3A0B-1919-1F7E-C1A9-0E7988AEF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8E85A-BE49-3E60-6BD8-D6CC62EFD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FCF67-D583-E8E6-3E73-517E1ECA6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79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B1139-1296-BDBE-EDE9-7F1F9E13F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FC29A2-BF76-F4FC-0ECD-EEF9DCF44F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C2018-7B2B-12DB-FE4F-8810C7322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6AF6D-78B1-EFC3-FC3D-F142B2E9C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95EAB-C054-E614-6EFD-8258CDDA4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97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CFA0C0-A975-E857-CB25-359A8F4BD2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19DE64-F607-8A86-22F0-94F10F8D0D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F0444-137D-7CBA-3414-36C2FACC8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4EF2B-5BFA-8A0C-39F8-F48995418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8BC69-572B-05CF-CEAE-CB271C96D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2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2312F-39C0-CBF8-BADD-D23AAD9E9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DB52B-3C70-147A-100B-5FED774F7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2BDE6-0CDE-7E47-3A34-1CE9DDE79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291F3-2F49-ACCC-E775-C5D58638A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311DE-46E0-E20C-9E0F-E1B90237D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152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16693-1F81-2A3B-7CAB-05F12283A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FE5B3-F53F-BA0E-4867-9862BC7AB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E1C5D-D6AC-52DB-F4FA-13DB7A46E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97CF2-1E98-1E53-CD67-C9482FB65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FA0A3-9791-7650-FF22-94CFEA72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63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EAF79-315D-8484-E184-C651495C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4AF95-0087-B57E-99E4-A01E30E70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7FB037-0053-82E4-888E-15DF6EC90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B51D4-D47E-D700-0973-57DA88E73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D322C9-CBEE-184D-2F78-2FE89C0C6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4B630-76AB-4D00-67E3-3FD7EDB71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34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E67ED-5CB6-27EF-4D95-5C9386E96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ECE86-1984-E78B-F4DB-D03517BA2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48ECAD-0342-4219-304A-3BF55F84B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EC3F94-4750-EF06-0D92-4ABBA50057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0BF79B-8AF9-073F-4998-6C94F4E927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8157EC-A439-9BE1-EC9E-576FAEBD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78F68C-6D5E-AD30-74B5-98814D74E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97432C-16A4-30ED-4E8F-FAA3B6FFC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92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BC471-E40C-7055-065A-8151E147A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001A41-DE03-7B83-6D86-E1F3316AC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610D7-D0D7-CC30-F864-967F12AD1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EC5EF-615F-BBEE-96FF-F4CAC6E15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44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8A84B8-6646-3CA4-4457-BFE2BF6EB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5117EB-6781-63FB-D58D-D0914B0B0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AB0A9-D3D8-3F6F-406D-1C526D0A3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6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775F9-5F91-64C8-5383-8E25AAC70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F4DEC-BECC-7133-8D96-2CCD21C59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55E3E0-D92B-57CC-746F-2CA63C4E8B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2C2510-6949-FCCA-9245-5FE7EA966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14C25-3EC7-0D3E-1927-83D5F9EAB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FD87C8-B740-9D21-E83D-AE498F857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02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1ED86-DD9E-FA7A-C990-05FA0B19F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E7061F-9AE9-982B-F554-C09C3338D0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12C19-5F87-3D5B-A105-9A943D9B2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F6DE50-704E-8F40-E5F8-8C655C537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EA048-53CB-DC7D-C8F7-01005AA8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523FF-B29B-DDD0-44EB-20CEAB73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800F84-314B-3C05-6BE0-156FEAC51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08F11-17F0-CE05-2599-E45E5C4F0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BE0B0-9CCF-5E8C-E367-195B57413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A8C3B-2370-4A16-BE7E-14796227A2C4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2D0A1-4191-9FA4-0CF9-0C89F6F26A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5FF22-6558-5BC7-EF7C-B99DA58BF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DC43A-21C4-42D4-9BF1-8D7C207CA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2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160.png"/><Relationship Id="rId7" Type="http://schemas.openxmlformats.org/officeDocument/2006/relationships/image" Target="../media/image60.png"/><Relationship Id="rId12" Type="http://schemas.openxmlformats.org/officeDocument/2006/relationships/image" Target="../media/image21.png"/><Relationship Id="rId2" Type="http://schemas.openxmlformats.org/officeDocument/2006/relationships/image" Target="../media/image20.png"/><Relationship Id="rId16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17.png"/><Relationship Id="rId5" Type="http://schemas.openxmlformats.org/officeDocument/2006/relationships/image" Target="../media/image40.png"/><Relationship Id="rId15" Type="http://schemas.openxmlformats.org/officeDocument/2006/relationships/image" Target="../media/image180.png"/><Relationship Id="rId10" Type="http://schemas.openxmlformats.org/officeDocument/2006/relationships/image" Target="../media/image90.png"/><Relationship Id="rId9" Type="http://schemas.openxmlformats.org/officeDocument/2006/relationships/image" Target="../media/image80.png"/><Relationship Id="rId14" Type="http://schemas.openxmlformats.org/officeDocument/2006/relationships/image" Target="../media/image1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160.png"/><Relationship Id="rId7" Type="http://schemas.openxmlformats.org/officeDocument/2006/relationships/image" Target="../media/image60.png"/><Relationship Id="rId12" Type="http://schemas.openxmlformats.org/officeDocument/2006/relationships/image" Target="../media/image21.png"/><Relationship Id="rId2" Type="http://schemas.openxmlformats.org/officeDocument/2006/relationships/image" Target="../media/image20.png"/><Relationship Id="rId16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17.png"/><Relationship Id="rId5" Type="http://schemas.openxmlformats.org/officeDocument/2006/relationships/image" Target="../media/image40.png"/><Relationship Id="rId15" Type="http://schemas.openxmlformats.org/officeDocument/2006/relationships/image" Target="../media/image180.png"/><Relationship Id="rId10" Type="http://schemas.openxmlformats.org/officeDocument/2006/relationships/image" Target="../media/image90.png"/><Relationship Id="rId9" Type="http://schemas.openxmlformats.org/officeDocument/2006/relationships/image" Target="../media/image80.png"/><Relationship Id="rId14" Type="http://schemas.openxmlformats.org/officeDocument/2006/relationships/image" Target="../media/image1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F7AC3-3E9D-01F8-3191-A88125C08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45060"/>
            <a:ext cx="9144000" cy="2387600"/>
          </a:xfrm>
        </p:spPr>
        <p:txBody>
          <a:bodyPr anchor="t" anchorCtr="0">
            <a:normAutofit/>
          </a:bodyPr>
          <a:lstStyle/>
          <a:p>
            <a:r>
              <a:rPr lang="en-US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Quantum Techniques for Sensing</a:t>
            </a:r>
            <a:br>
              <a:rPr lang="en-US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Work Package 1 </a:t>
            </a:r>
            <a:endParaRPr lang="en-US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10">
            <a:extLst>
              <a:ext uri="{FF2B5EF4-FFF2-40B4-BE49-F238E27FC236}">
                <a16:creationId xmlns:a16="http://schemas.microsoft.com/office/drawing/2014/main" id="{598701C1-FD77-4058-83D4-6C1377E47FDC}"/>
              </a:ext>
            </a:extLst>
          </p:cNvPr>
          <p:cNvSpPr txBox="1"/>
          <p:nvPr/>
        </p:nvSpPr>
        <p:spPr>
          <a:xfrm>
            <a:off x="2363538" y="2882405"/>
            <a:ext cx="74446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>
                <a:solidFill>
                  <a:prstClr val="white">
                    <a:lumMod val="50000"/>
                  </a:prstClr>
                </a:solidFill>
                <a:latin typeface="Roboto"/>
              </a:rPr>
              <a:t>RDq</a:t>
            </a:r>
            <a:r>
              <a:rPr lang="en-US" sz="2400" dirty="0">
                <a:solidFill>
                  <a:prstClr val="white">
                    <a:lumMod val="50000"/>
                  </a:prstClr>
                </a:solidFill>
                <a:latin typeface="Roboto"/>
              </a:rPr>
              <a:t> Proposal Preparation Workshop </a:t>
            </a:r>
            <a:br>
              <a:rPr lang="en-US" sz="2400" dirty="0">
                <a:solidFill>
                  <a:prstClr val="white">
                    <a:lumMod val="50000"/>
                  </a:prstClr>
                </a:solidFill>
                <a:latin typeface="Roboto"/>
              </a:rPr>
            </a:br>
            <a:r>
              <a:rPr lang="en-US" sz="2400" dirty="0">
                <a:solidFill>
                  <a:prstClr val="white">
                    <a:lumMod val="50000"/>
                  </a:prstClr>
                </a:solidFill>
                <a:latin typeface="Roboto"/>
              </a:rPr>
              <a:t>CERN, 2 – 4 Oct.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8AAA7C-2A89-DA37-7231-98A2BB817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9176" y="4466140"/>
            <a:ext cx="3907930" cy="1828800"/>
          </a:xfrm>
          <a:prstGeom prst="rect">
            <a:avLst/>
          </a:prstGeom>
        </p:spPr>
      </p:pic>
      <p:pic>
        <p:nvPicPr>
          <p:cNvPr id="8" name="Picture 7" descr="A close-up of a blue light&#10;&#10;Description automatically generated">
            <a:extLst>
              <a:ext uri="{FF2B5EF4-FFF2-40B4-BE49-F238E27FC236}">
                <a16:creationId xmlns:a16="http://schemas.microsoft.com/office/drawing/2014/main" id="{544670F7-F9AD-DA22-D14C-5646D4A1C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422" y="4484531"/>
            <a:ext cx="2743200" cy="1828800"/>
          </a:xfrm>
          <a:prstGeom prst="rect">
            <a:avLst/>
          </a:prstGeom>
        </p:spPr>
      </p:pic>
      <p:pic>
        <p:nvPicPr>
          <p:cNvPr id="10" name="Picture 9" descr="A collage of different types of physics&#10;&#10;Description automatically generated">
            <a:extLst>
              <a:ext uri="{FF2B5EF4-FFF2-40B4-BE49-F238E27FC236}">
                <a16:creationId xmlns:a16="http://schemas.microsoft.com/office/drawing/2014/main" id="{F8C39B48-B3B0-C7D4-3C67-0627FC1FBD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75" y="4492828"/>
            <a:ext cx="3737693" cy="1828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72C5E4-94EA-0312-5A81-38A574AB1EA0}"/>
              </a:ext>
            </a:extLst>
          </p:cNvPr>
          <p:cNvSpPr txBox="1"/>
          <p:nvPr/>
        </p:nvSpPr>
        <p:spPr>
          <a:xfrm>
            <a:off x="4378960" y="6077788"/>
            <a:ext cx="914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Credit: NIST</a:t>
            </a:r>
          </a:p>
        </p:txBody>
      </p:sp>
    </p:spTree>
    <p:extLst>
      <p:ext uri="{BB962C8B-B14F-4D97-AF65-F5344CB8AC3E}">
        <p14:creationId xmlns:p14="http://schemas.microsoft.com/office/powerpoint/2010/main" val="3274220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Gravitational Detection of Dark Matter in the Laboratory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F10C88B1-0246-4157-A905-587F8CCC5EF8}"/>
              </a:ext>
            </a:extLst>
          </p:cNvPr>
          <p:cNvSpPr txBox="1">
            <a:spLocks/>
          </p:cNvSpPr>
          <p:nvPr/>
        </p:nvSpPr>
        <p:spPr>
          <a:xfrm>
            <a:off x="675749" y="1267779"/>
            <a:ext cx="10159872" cy="3373229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gravitational detection of DM [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Carney, et al.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072003 (2020)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]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Sensitive accelerometers (optomechanical system)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Readout position of proof mass directly with light (phase sensitive readout)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Quantum-enhanced readout (squeezed light and back action evasion)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Large array of detectors (~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Signals: 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heavy DM -&gt; impulse signal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Light DM -&gt; field signal</a:t>
            </a:r>
          </a:p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1DFFFB-BF16-4DB8-B50E-3EA6CC3447B4}"/>
              </a:ext>
            </a:extLst>
          </p:cNvPr>
          <p:cNvSpPr txBox="1"/>
          <p:nvPr/>
        </p:nvSpPr>
        <p:spPr>
          <a:xfrm>
            <a:off x="6687642" y="6143637"/>
            <a:ext cx="55043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A.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Attanasio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, et al. "Snowmass 2021 White Paper: The Windchime Project.“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arXiv: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2203.07242 (2022).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3EE7DA-E508-4EFF-98D6-D8673B69D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53" y="3966390"/>
            <a:ext cx="6071659" cy="28235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ECADFE-FD04-4875-ABC5-9D43EAE770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77" r="9107"/>
          <a:stretch/>
        </p:blipFill>
        <p:spPr>
          <a:xfrm>
            <a:off x="6770286" y="2535957"/>
            <a:ext cx="4924986" cy="33732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565F60-68C9-5379-4A74-3FCA1F607F7A}"/>
              </a:ext>
            </a:extLst>
          </p:cNvPr>
          <p:cNvSpPr txBox="1"/>
          <p:nvPr/>
        </p:nvSpPr>
        <p:spPr>
          <a:xfrm>
            <a:off x="110155" y="89844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2"/>
                <a:ea typeface="+mn-ea"/>
                <a:cs typeface="+mn-cs"/>
              </a:rPr>
              <a:t>The Windchime collaboration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541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Network of Quantum Sensors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아래쪽 화살표 45">
            <a:extLst>
              <a:ext uri="{FF2B5EF4-FFF2-40B4-BE49-F238E27FC236}">
                <a16:creationId xmlns:a16="http://schemas.microsoft.com/office/drawing/2014/main" id="{D7D3E591-8F49-2F9B-3711-8758F25C0947}"/>
              </a:ext>
            </a:extLst>
          </p:cNvPr>
          <p:cNvSpPr/>
          <p:nvPr/>
        </p:nvSpPr>
        <p:spPr>
          <a:xfrm rot="16200000">
            <a:off x="3250590" y="3478726"/>
            <a:ext cx="384739" cy="48038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19701D5-ECBC-7950-DD6C-864B8B059882}"/>
              </a:ext>
            </a:extLst>
          </p:cNvPr>
          <p:cNvGrpSpPr/>
          <p:nvPr/>
        </p:nvGrpSpPr>
        <p:grpSpPr>
          <a:xfrm>
            <a:off x="3695004" y="2825056"/>
            <a:ext cx="2400996" cy="1799864"/>
            <a:chOff x="3275343" y="2774462"/>
            <a:chExt cx="2400996" cy="1799864"/>
          </a:xfrm>
        </p:grpSpPr>
        <p:cxnSp>
          <p:nvCxnSpPr>
            <p:cNvPr id="7" name="직선 화살표 연결선 59">
              <a:extLst>
                <a:ext uri="{FF2B5EF4-FFF2-40B4-BE49-F238E27FC236}">
                  <a16:creationId xmlns:a16="http://schemas.microsoft.com/office/drawing/2014/main" id="{981D98D8-F6AA-D9E1-FF69-F2D03304A65B}"/>
                </a:ext>
              </a:extLst>
            </p:cNvPr>
            <p:cNvCxnSpPr>
              <a:cxnSpLocks/>
            </p:cNvCxnSpPr>
            <p:nvPr/>
          </p:nvCxnSpPr>
          <p:spPr>
            <a:xfrm>
              <a:off x="4236179" y="3659353"/>
              <a:ext cx="144016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sosceles Triangle 194">
              <a:extLst>
                <a:ext uri="{FF2B5EF4-FFF2-40B4-BE49-F238E27FC236}">
                  <a16:creationId xmlns:a16="http://schemas.microsoft.com/office/drawing/2014/main" id="{385E3393-56B9-B7F0-65F5-F8D5629253BC}"/>
                </a:ext>
              </a:extLst>
            </p:cNvPr>
            <p:cNvSpPr/>
            <p:nvPr/>
          </p:nvSpPr>
          <p:spPr>
            <a:xfrm rot="10800000">
              <a:off x="4905961" y="3466007"/>
              <a:ext cx="207368" cy="388571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pic>
          <p:nvPicPr>
            <p:cNvPr id="9" name="image11.pdf">
              <a:extLst>
                <a:ext uri="{FF2B5EF4-FFF2-40B4-BE49-F238E27FC236}">
                  <a16:creationId xmlns:a16="http://schemas.microsoft.com/office/drawing/2014/main" id="{09FA7689-BA75-DFA0-5786-75D5233FF2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626" t="14041" r="59724" b="-3092"/>
            <a:stretch/>
          </p:blipFill>
          <p:spPr>
            <a:xfrm>
              <a:off x="3575416" y="3561103"/>
              <a:ext cx="1018618" cy="2144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8DCAEE-7A51-F60C-491B-CD382FA0BEDC}"/>
                    </a:ext>
                  </a:extLst>
                </p:cNvPr>
                <p:cNvSpPr txBox="1"/>
                <p:nvPr/>
              </p:nvSpPr>
              <p:spPr>
                <a:xfrm>
                  <a:off x="3459329" y="3963390"/>
                  <a:ext cx="2212739" cy="610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ko-KR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𝜙</m:t>
                        </m:r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≥</m:t>
                        </m:r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551ABCA9-A099-F361-9FA5-7514AF9F40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9329" y="3963390"/>
                  <a:ext cx="2212739" cy="61093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750025E-8F03-0DEF-42EF-2605AB9BA9AC}"/>
                </a:ext>
              </a:extLst>
            </p:cNvPr>
            <p:cNvSpPr txBox="1"/>
            <p:nvPr/>
          </p:nvSpPr>
          <p:spPr>
            <a:xfrm>
              <a:off x="3375131" y="2774462"/>
              <a:ext cx="218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Quantum sensor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4552CDF-8E83-77DC-85AF-184C88FCF30C}"/>
                </a:ext>
              </a:extLst>
            </p:cNvPr>
            <p:cNvSpPr txBox="1"/>
            <p:nvPr/>
          </p:nvSpPr>
          <p:spPr>
            <a:xfrm>
              <a:off x="3275343" y="3131441"/>
              <a:ext cx="16072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Quantum light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461BBE7-7B4A-899D-6815-7FBB75771EAF}"/>
                    </a:ext>
                  </a:extLst>
                </p:cNvPr>
                <p:cNvSpPr txBox="1"/>
                <p:nvPr/>
              </p:nvSpPr>
              <p:spPr>
                <a:xfrm>
                  <a:off x="3866760" y="3745582"/>
                  <a:ext cx="6917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𝑁</m:t>
                            </m:r>
                          </m:e>
                        </m:acc>
                      </m:oMath>
                    </m:oMathPara>
                  </a14:m>
                  <a:endParaRPr kumimoji="0" lang="ko-KR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45" name="TextBox 144">
                  <a:extLst>
                    <a:ext uri="{FF2B5EF4-FFF2-40B4-BE49-F238E27FC236}">
                      <a16:creationId xmlns:a16="http://schemas.microsoft.com/office/drawing/2014/main" id="{D36C9AFE-80E1-1B35-0152-9AA5ED8823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6760" y="3745582"/>
                  <a:ext cx="691776" cy="369332"/>
                </a:xfrm>
                <a:prstGeom prst="rect">
                  <a:avLst/>
                </a:prstGeom>
                <a:blipFill>
                  <a:blip r:embed="rId6"/>
                  <a:stretch>
                    <a:fillRect r="-203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직사각형 73">
                  <a:extLst>
                    <a:ext uri="{FF2B5EF4-FFF2-40B4-BE49-F238E27FC236}">
                      <a16:creationId xmlns:a16="http://schemas.microsoft.com/office/drawing/2014/main" id="{009BE95E-CD51-A9DF-7BEE-AAB66C655086}"/>
                    </a:ext>
                  </a:extLst>
                </p:cNvPr>
                <p:cNvSpPr/>
                <p:nvPr/>
              </p:nvSpPr>
              <p:spPr>
                <a:xfrm>
                  <a:off x="5037549" y="3675983"/>
                  <a:ext cx="39959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𝜙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46" name="직사각형 73">
                  <a:extLst>
                    <a:ext uri="{FF2B5EF4-FFF2-40B4-BE49-F238E27FC236}">
                      <a16:creationId xmlns:a16="http://schemas.microsoft.com/office/drawing/2014/main" id="{AC745424-14CD-E505-CCDA-FB2E943DDE3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7549" y="3675983"/>
                  <a:ext cx="399597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B96C4A0-FD50-CC53-ABD9-38DF3767BBDD}"/>
              </a:ext>
            </a:extLst>
          </p:cNvPr>
          <p:cNvGrpSpPr/>
          <p:nvPr/>
        </p:nvGrpSpPr>
        <p:grpSpPr>
          <a:xfrm>
            <a:off x="576188" y="2830198"/>
            <a:ext cx="2295159" cy="1794721"/>
            <a:chOff x="257771" y="2779604"/>
            <a:chExt cx="2295159" cy="17947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9458A56-8935-2BE2-BC69-E74EBB28CF9D}"/>
                </a:ext>
              </a:extLst>
            </p:cNvPr>
            <p:cNvGrpSpPr/>
            <p:nvPr/>
          </p:nvGrpSpPr>
          <p:grpSpPr>
            <a:xfrm>
              <a:off x="441361" y="3466006"/>
              <a:ext cx="2100923" cy="388571"/>
              <a:chOff x="814893" y="3747538"/>
              <a:chExt cx="2100923" cy="388571"/>
            </a:xfrm>
          </p:grpSpPr>
          <p:cxnSp>
            <p:nvCxnSpPr>
              <p:cNvPr id="25" name="직선 화살표 연결선 59">
                <a:extLst>
                  <a:ext uri="{FF2B5EF4-FFF2-40B4-BE49-F238E27FC236}">
                    <a16:creationId xmlns:a16="http://schemas.microsoft.com/office/drawing/2014/main" id="{B29C4D88-4939-43FA-306B-286A62AA52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75656" y="3940884"/>
                <a:ext cx="144016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Isosceles Triangle 194">
                <a:extLst>
                  <a:ext uri="{FF2B5EF4-FFF2-40B4-BE49-F238E27FC236}">
                    <a16:creationId xmlns:a16="http://schemas.microsoft.com/office/drawing/2014/main" id="{9F8C69E5-173B-F5A9-517A-B837A31032C8}"/>
                  </a:ext>
                </a:extLst>
              </p:cNvPr>
              <p:cNvSpPr/>
              <p:nvPr/>
            </p:nvSpPr>
            <p:spPr>
              <a:xfrm rot="10800000">
                <a:off x="2145438" y="3747538"/>
                <a:ext cx="207368" cy="388571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  <p:pic>
            <p:nvPicPr>
              <p:cNvPr id="27" name="image11.pdf">
                <a:extLst>
                  <a:ext uri="{FF2B5EF4-FFF2-40B4-BE49-F238E27FC236}">
                    <a16:creationId xmlns:a16="http://schemas.microsoft.com/office/drawing/2014/main" id="{69DD42EB-A364-931B-081F-38247661FD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626" t="14041" r="59724" b="-3092"/>
              <a:stretch/>
            </p:blipFill>
            <p:spPr>
              <a:xfrm>
                <a:off x="814893" y="3842634"/>
                <a:ext cx="1018618" cy="21444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C0533F9-F768-6FD0-DC83-D93F1F43F15D}"/>
                    </a:ext>
                  </a:extLst>
                </p:cNvPr>
                <p:cNvSpPr txBox="1"/>
                <p:nvPr/>
              </p:nvSpPr>
              <p:spPr>
                <a:xfrm>
                  <a:off x="325274" y="3963389"/>
                  <a:ext cx="2212739" cy="610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ko-KR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𝜙</m:t>
                        </m:r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≥</m:t>
                        </m:r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𝑁</m:t>
                            </m:r>
                          </m:den>
                        </m:f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7A469D17-9592-63F0-439A-A452AC20DF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5274" y="3963389"/>
                  <a:ext cx="2212739" cy="61093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FE00832-7D05-03FE-34E3-235CF317865B}"/>
                </a:ext>
              </a:extLst>
            </p:cNvPr>
            <p:cNvSpPr txBox="1"/>
            <p:nvPr/>
          </p:nvSpPr>
          <p:spPr>
            <a:xfrm>
              <a:off x="441361" y="2779604"/>
              <a:ext cx="2111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Classical sensor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C20685B-6D69-3E28-DA6E-204F5480BD67}"/>
                </a:ext>
              </a:extLst>
            </p:cNvPr>
            <p:cNvSpPr txBox="1"/>
            <p:nvPr/>
          </p:nvSpPr>
          <p:spPr>
            <a:xfrm>
              <a:off x="257771" y="3129266"/>
              <a:ext cx="16072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Classical light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14E781-CF99-E73E-9D79-4190F8297E29}"/>
                    </a:ext>
                  </a:extLst>
                </p:cNvPr>
                <p:cNvSpPr txBox="1"/>
                <p:nvPr/>
              </p:nvSpPr>
              <p:spPr>
                <a:xfrm>
                  <a:off x="739867" y="3745582"/>
                  <a:ext cx="6917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𝑁</m:t>
                            </m:r>
                          </m:e>
                        </m:acc>
                      </m:oMath>
                    </m:oMathPara>
                  </a14:m>
                  <a:endParaRPr kumimoji="0" lang="ko-KR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47" name="TextBox 146">
                  <a:extLst>
                    <a:ext uri="{FF2B5EF4-FFF2-40B4-BE49-F238E27FC236}">
                      <a16:creationId xmlns:a16="http://schemas.microsoft.com/office/drawing/2014/main" id="{DCA5213B-E17D-7894-6C23-F0749D1653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867" y="3745582"/>
                  <a:ext cx="691776" cy="369332"/>
                </a:xfrm>
                <a:prstGeom prst="rect">
                  <a:avLst/>
                </a:prstGeom>
                <a:blipFill>
                  <a:blip r:embed="rId9"/>
                  <a:stretch>
                    <a:fillRect r="-201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직사각형 73">
                  <a:extLst>
                    <a:ext uri="{FF2B5EF4-FFF2-40B4-BE49-F238E27FC236}">
                      <a16:creationId xmlns:a16="http://schemas.microsoft.com/office/drawing/2014/main" id="{90B3C230-3D93-79C7-10E4-E54C0ED642C3}"/>
                    </a:ext>
                  </a:extLst>
                </p:cNvPr>
                <p:cNvSpPr/>
                <p:nvPr/>
              </p:nvSpPr>
              <p:spPr>
                <a:xfrm>
                  <a:off x="1834234" y="3675983"/>
                  <a:ext cx="39959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𝜙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48" name="직사각형 73">
                  <a:extLst>
                    <a:ext uri="{FF2B5EF4-FFF2-40B4-BE49-F238E27FC236}">
                      <a16:creationId xmlns:a16="http://schemas.microsoft.com/office/drawing/2014/main" id="{8362D32B-E514-4E5D-8394-7187DBD8CDD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34234" y="3675983"/>
                  <a:ext cx="399597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아래쪽 화살표 45">
            <a:extLst>
              <a:ext uri="{FF2B5EF4-FFF2-40B4-BE49-F238E27FC236}">
                <a16:creationId xmlns:a16="http://schemas.microsoft.com/office/drawing/2014/main" id="{0A6B600C-7733-AE65-5902-3EB440368C0A}"/>
              </a:ext>
            </a:extLst>
          </p:cNvPr>
          <p:cNvSpPr/>
          <p:nvPr/>
        </p:nvSpPr>
        <p:spPr>
          <a:xfrm rot="14648995">
            <a:off x="6604380" y="2518037"/>
            <a:ext cx="384739" cy="48038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아래쪽 화살표 45">
            <a:extLst>
              <a:ext uri="{FF2B5EF4-FFF2-40B4-BE49-F238E27FC236}">
                <a16:creationId xmlns:a16="http://schemas.microsoft.com/office/drawing/2014/main" id="{A3442A12-61BA-9771-3E46-5221FDBD7B04}"/>
              </a:ext>
            </a:extLst>
          </p:cNvPr>
          <p:cNvSpPr/>
          <p:nvPr/>
        </p:nvSpPr>
        <p:spPr>
          <a:xfrm rot="6951005" flipV="1">
            <a:off x="6601925" y="4491038"/>
            <a:ext cx="384739" cy="48038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08236D1-EB4F-D3A1-CE17-EAEE2395BA91}"/>
              </a:ext>
            </a:extLst>
          </p:cNvPr>
          <p:cNvGrpSpPr/>
          <p:nvPr/>
        </p:nvGrpSpPr>
        <p:grpSpPr>
          <a:xfrm>
            <a:off x="7724709" y="3846137"/>
            <a:ext cx="3758429" cy="2786687"/>
            <a:chOff x="7724709" y="3846137"/>
            <a:chExt cx="3758429" cy="27866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FC796DF-6ACE-7A6A-FFCF-5B978A21E687}"/>
                    </a:ext>
                  </a:extLst>
                </p:cNvPr>
                <p:cNvSpPr txBox="1"/>
                <p:nvPr/>
              </p:nvSpPr>
              <p:spPr>
                <a:xfrm>
                  <a:off x="8824481" y="6020092"/>
                  <a:ext cx="1944216" cy="6127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ko-KR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𝜙</m:t>
                        </m:r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≥</m:t>
                        </m:r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FC796DF-6ACE-7A6A-FFCF-5B978A21E6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24481" y="6020092"/>
                  <a:ext cx="1944216" cy="6127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91071B6-9F91-CCE6-D3E5-342C2422CE47}"/>
                </a:ext>
              </a:extLst>
            </p:cNvPr>
            <p:cNvGrpSpPr/>
            <p:nvPr/>
          </p:nvGrpSpPr>
          <p:grpSpPr>
            <a:xfrm>
              <a:off x="8529916" y="4453382"/>
              <a:ext cx="2533346" cy="1675841"/>
              <a:chOff x="5281125" y="3721014"/>
              <a:chExt cx="2533346" cy="1675841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037104FB-8568-C786-963B-B1E6109E4B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281125" y="3861622"/>
                <a:ext cx="2533346" cy="153523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D25F2F69-2717-9785-EDA3-CFD3B5B30E80}"/>
                      </a:ext>
                    </a:extLst>
                  </p:cNvPr>
                  <p:cNvSpPr txBox="1"/>
                  <p:nvPr/>
                </p:nvSpPr>
                <p:spPr>
                  <a:xfrm>
                    <a:off x="5827078" y="3721014"/>
                    <a:ext cx="6917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𝑁</m:t>
                              </m:r>
                            </m:e>
                          </m:acc>
                        </m:oMath>
                      </m:oMathPara>
                    </a14:m>
                    <a:endPara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34" charset="-127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CF988825-5C9A-2225-7836-AA255A247BF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27078" y="3721014"/>
                    <a:ext cx="691776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r="-2035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7FDC8A0F-4E5F-6C37-0806-3E1EEBC5CB83}"/>
                      </a:ext>
                    </a:extLst>
                  </p:cNvPr>
                  <p:cNvSpPr txBox="1"/>
                  <p:nvPr/>
                </p:nvSpPr>
                <p:spPr>
                  <a:xfrm>
                    <a:off x="5827078" y="4103449"/>
                    <a:ext cx="6917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𝑁</m:t>
                              </m:r>
                            </m:e>
                          </m:acc>
                        </m:oMath>
                      </m:oMathPara>
                    </a14:m>
                    <a:endPara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34" charset="-127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A3548325-8B0B-3D24-776C-690E73FD2C9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27078" y="4103449"/>
                    <a:ext cx="691776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2035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5BCC6B66-2B03-79AF-36C2-B64A13D77616}"/>
                      </a:ext>
                    </a:extLst>
                  </p:cNvPr>
                  <p:cNvSpPr txBox="1"/>
                  <p:nvPr/>
                </p:nvSpPr>
                <p:spPr>
                  <a:xfrm>
                    <a:off x="5827078" y="4741123"/>
                    <a:ext cx="6917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𝑁</m:t>
                              </m:r>
                            </m:e>
                          </m:acc>
                        </m:oMath>
                      </m:oMathPara>
                    </a14:m>
                    <a:endPara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34" charset="-127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4318FB7C-CD9D-A387-5DD9-B6DDFE83E1C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27078" y="4741123"/>
                    <a:ext cx="691776" cy="3693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r="-2035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E46E5D0-2DC3-0E6E-E95D-3A889FE6860B}"/>
                </a:ext>
              </a:extLst>
            </p:cNvPr>
            <p:cNvSpPr txBox="1"/>
            <p:nvPr/>
          </p:nvSpPr>
          <p:spPr>
            <a:xfrm>
              <a:off x="8110041" y="3846137"/>
              <a:ext cx="3373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Entangled network of </a:t>
              </a:r>
              <a:b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</a:br>
              <a:r>
                <a:rPr kumimoji="0" lang="en-US" altLang="ko-KR" sz="1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d</a:t>
              </a: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quantum sensors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3B2CE13-7434-9151-D560-25FC78A1B5B6}"/>
                </a:ext>
              </a:extLst>
            </p:cNvPr>
            <p:cNvSpPr txBox="1"/>
            <p:nvPr/>
          </p:nvSpPr>
          <p:spPr>
            <a:xfrm rot="16200000">
              <a:off x="7244239" y="4972938"/>
              <a:ext cx="1607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Multi-partite entangled light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8CC9FEF-8E2B-FC4C-EA49-B2E1BED283A8}"/>
              </a:ext>
            </a:extLst>
          </p:cNvPr>
          <p:cNvGrpSpPr/>
          <p:nvPr/>
        </p:nvGrpSpPr>
        <p:grpSpPr>
          <a:xfrm>
            <a:off x="7724709" y="1097183"/>
            <a:ext cx="3632444" cy="2599743"/>
            <a:chOff x="7724709" y="1097183"/>
            <a:chExt cx="3632444" cy="25997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9F16E9C8-B1B3-D2D9-D613-99F490E254D9}"/>
                    </a:ext>
                  </a:extLst>
                </p:cNvPr>
                <p:cNvSpPr txBox="1"/>
                <p:nvPr/>
              </p:nvSpPr>
              <p:spPr>
                <a:xfrm>
                  <a:off x="8732741" y="3085990"/>
                  <a:ext cx="2212739" cy="610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ko-KR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𝜙</m:t>
                        </m:r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≥</m:t>
                        </m:r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𝑑</m:t>
                                </m:r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9F16E9C8-B1B3-D2D9-D613-99F490E254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32741" y="3085990"/>
                  <a:ext cx="2212739" cy="610936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ACB2F77-FD61-BF4B-CBF7-05A46141AFCD}"/>
                </a:ext>
              </a:extLst>
            </p:cNvPr>
            <p:cNvSpPr txBox="1"/>
            <p:nvPr/>
          </p:nvSpPr>
          <p:spPr>
            <a:xfrm>
              <a:off x="8321068" y="1097183"/>
              <a:ext cx="3036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Array of  </a:t>
              </a:r>
              <a:r>
                <a:rPr kumimoji="0" lang="en-US" altLang="ko-KR" sz="1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d</a:t>
              </a: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quantum sensors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D1C34356-D4BC-2DC2-A4DB-61D22DFF00BD}"/>
                </a:ext>
              </a:extLst>
            </p:cNvPr>
            <p:cNvGrpSpPr/>
            <p:nvPr/>
          </p:nvGrpSpPr>
          <p:grpSpPr>
            <a:xfrm>
              <a:off x="8570477" y="1514565"/>
              <a:ext cx="2537267" cy="1671573"/>
              <a:chOff x="10433040" y="4275874"/>
              <a:chExt cx="2537267" cy="1671573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C3ECB441-FD9F-E2CC-ECFB-7BA0FAB5A998}"/>
                  </a:ext>
                </a:extLst>
              </p:cNvPr>
              <p:cNvGrpSpPr/>
              <p:nvPr/>
            </p:nvGrpSpPr>
            <p:grpSpPr>
              <a:xfrm>
                <a:off x="10433040" y="4412214"/>
                <a:ext cx="2537267" cy="1535233"/>
                <a:chOff x="6758232" y="3007134"/>
                <a:chExt cx="2537267" cy="1535233"/>
              </a:xfrm>
            </p:grpSpPr>
            <p:pic>
              <p:nvPicPr>
                <p:cNvPr id="64" name="Picture 63">
                  <a:extLst>
                    <a:ext uri="{FF2B5EF4-FFF2-40B4-BE49-F238E27FC236}">
                      <a16:creationId xmlns:a16="http://schemas.microsoft.com/office/drawing/2014/main" id="{51BC6DFB-11EE-B472-3960-2E03F322BE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11021"/>
                <a:stretch/>
              </p:blipFill>
              <p:spPr>
                <a:xfrm>
                  <a:off x="7041356" y="3007134"/>
                  <a:ext cx="2254143" cy="1535233"/>
                </a:xfrm>
                <a:prstGeom prst="rect">
                  <a:avLst/>
                </a:prstGeom>
              </p:spPr>
            </p:pic>
            <p:pic>
              <p:nvPicPr>
                <p:cNvPr id="65" name="image11.pdf">
                  <a:extLst>
                    <a:ext uri="{FF2B5EF4-FFF2-40B4-BE49-F238E27FC236}">
                      <a16:creationId xmlns:a16="http://schemas.microsoft.com/office/drawing/2014/main" id="{DB4221F2-382D-07FC-D646-7B7B91B0A9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4626" t="14042" r="77004" b="4049"/>
                <a:stretch/>
              </p:blipFill>
              <p:spPr>
                <a:xfrm>
                  <a:off x="6758232" y="3117585"/>
                  <a:ext cx="234771" cy="13931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" name="image11.pdf">
                  <a:extLst>
                    <a:ext uri="{FF2B5EF4-FFF2-40B4-BE49-F238E27FC236}">
                      <a16:creationId xmlns:a16="http://schemas.microsoft.com/office/drawing/2014/main" id="{447D7E90-2277-6147-2CAB-FB26EFF5D0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4626" t="14042" r="77004" b="4049"/>
                <a:stretch/>
              </p:blipFill>
              <p:spPr>
                <a:xfrm>
                  <a:off x="6758232" y="3483582"/>
                  <a:ext cx="234771" cy="13931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" name="image11.pdf">
                  <a:extLst>
                    <a:ext uri="{FF2B5EF4-FFF2-40B4-BE49-F238E27FC236}">
                      <a16:creationId xmlns:a16="http://schemas.microsoft.com/office/drawing/2014/main" id="{4577F68A-CB13-DA08-E1B3-AFCB950B1B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4626" t="14042" r="77004" b="4049"/>
                <a:stretch/>
              </p:blipFill>
              <p:spPr>
                <a:xfrm>
                  <a:off x="6758232" y="4139141"/>
                  <a:ext cx="234771" cy="13931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36416E24-103A-80AD-1A99-9712AD101351}"/>
                  </a:ext>
                </a:extLst>
              </p:cNvPr>
              <p:cNvGrpSpPr/>
              <p:nvPr/>
            </p:nvGrpSpPr>
            <p:grpSpPr>
              <a:xfrm>
                <a:off x="10982914" y="4275874"/>
                <a:ext cx="691776" cy="1389441"/>
                <a:chOff x="5827078" y="3721014"/>
                <a:chExt cx="691776" cy="1389441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1" name="TextBox 70">
                      <a:extLst>
                        <a:ext uri="{FF2B5EF4-FFF2-40B4-BE49-F238E27FC236}">
                          <a16:creationId xmlns:a16="http://schemas.microsoft.com/office/drawing/2014/main" id="{FCC96A67-A113-24BF-C6F9-D7B0BF6D997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27078" y="3721014"/>
                      <a:ext cx="69177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</m:acc>
                          </m:oMath>
                        </m:oMathPara>
                      </a14:m>
                      <a:endParaRPr kumimoji="0" lang="ko-KR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CF988825-5C9A-2225-7836-AA255A247BF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27078" y="3721014"/>
                      <a:ext cx="691776" cy="369332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r="-203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2" name="TextBox 71">
                      <a:extLst>
                        <a:ext uri="{FF2B5EF4-FFF2-40B4-BE49-F238E27FC236}">
                          <a16:creationId xmlns:a16="http://schemas.microsoft.com/office/drawing/2014/main" id="{6577A6D9-808B-AA29-A6C6-A9C057C4E69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27078" y="4103449"/>
                      <a:ext cx="69177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</m:acc>
                          </m:oMath>
                        </m:oMathPara>
                      </a14:m>
                      <a:endParaRPr kumimoji="0" lang="ko-KR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2" name="TextBox 11">
                      <a:extLst>
                        <a:ext uri="{FF2B5EF4-FFF2-40B4-BE49-F238E27FC236}">
                          <a16:creationId xmlns:a16="http://schemas.microsoft.com/office/drawing/2014/main" id="{A3548325-8B0B-3D24-776C-690E73FD2C9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27078" y="4103449"/>
                      <a:ext cx="691776" cy="369332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r="-203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3" name="TextBox 72">
                      <a:extLst>
                        <a:ext uri="{FF2B5EF4-FFF2-40B4-BE49-F238E27FC236}">
                          <a16:creationId xmlns:a16="http://schemas.microsoft.com/office/drawing/2014/main" id="{F29A5C8C-B0CD-7866-C22C-6177567378B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27078" y="4741123"/>
                      <a:ext cx="69177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</m:acc>
                          </m:oMath>
                        </m:oMathPara>
                      </a14:m>
                      <a:endParaRPr kumimoji="0" lang="ko-KR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3" name="TextBox 12">
                      <a:extLst>
                        <a:ext uri="{FF2B5EF4-FFF2-40B4-BE49-F238E27FC236}">
                          <a16:creationId xmlns:a16="http://schemas.microsoft.com/office/drawing/2014/main" id="{4318FB7C-CD9D-A387-5DD9-B6DDFE83E1C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27078" y="4741123"/>
                      <a:ext cx="691776" cy="369332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r="-203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81EB58A-3938-70CD-C7F4-B7F083B49275}"/>
                </a:ext>
              </a:extLst>
            </p:cNvPr>
            <p:cNvSpPr txBox="1"/>
            <p:nvPr/>
          </p:nvSpPr>
          <p:spPr>
            <a:xfrm rot="16200000">
              <a:off x="7207963" y="2061415"/>
              <a:ext cx="16798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d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independent quantum states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179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Network of Quantum Sensors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아래쪽 화살표 45">
            <a:extLst>
              <a:ext uri="{FF2B5EF4-FFF2-40B4-BE49-F238E27FC236}">
                <a16:creationId xmlns:a16="http://schemas.microsoft.com/office/drawing/2014/main" id="{D7D3E591-8F49-2F9B-3711-8758F25C0947}"/>
              </a:ext>
            </a:extLst>
          </p:cNvPr>
          <p:cNvSpPr/>
          <p:nvPr/>
        </p:nvSpPr>
        <p:spPr>
          <a:xfrm rot="16200000">
            <a:off x="3250590" y="3478726"/>
            <a:ext cx="384739" cy="48038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19701D5-ECBC-7950-DD6C-864B8B059882}"/>
              </a:ext>
            </a:extLst>
          </p:cNvPr>
          <p:cNvGrpSpPr/>
          <p:nvPr/>
        </p:nvGrpSpPr>
        <p:grpSpPr>
          <a:xfrm>
            <a:off x="3695004" y="2825056"/>
            <a:ext cx="2400996" cy="1799864"/>
            <a:chOff x="3275343" y="2774462"/>
            <a:chExt cx="2400996" cy="1799864"/>
          </a:xfrm>
        </p:grpSpPr>
        <p:cxnSp>
          <p:nvCxnSpPr>
            <p:cNvPr id="7" name="직선 화살표 연결선 59">
              <a:extLst>
                <a:ext uri="{FF2B5EF4-FFF2-40B4-BE49-F238E27FC236}">
                  <a16:creationId xmlns:a16="http://schemas.microsoft.com/office/drawing/2014/main" id="{981D98D8-F6AA-D9E1-FF69-F2D03304A65B}"/>
                </a:ext>
              </a:extLst>
            </p:cNvPr>
            <p:cNvCxnSpPr>
              <a:cxnSpLocks/>
            </p:cNvCxnSpPr>
            <p:nvPr/>
          </p:nvCxnSpPr>
          <p:spPr>
            <a:xfrm>
              <a:off x="4236179" y="3659353"/>
              <a:ext cx="144016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sosceles Triangle 194">
              <a:extLst>
                <a:ext uri="{FF2B5EF4-FFF2-40B4-BE49-F238E27FC236}">
                  <a16:creationId xmlns:a16="http://schemas.microsoft.com/office/drawing/2014/main" id="{385E3393-56B9-B7F0-65F5-F8D5629253BC}"/>
                </a:ext>
              </a:extLst>
            </p:cNvPr>
            <p:cNvSpPr/>
            <p:nvPr/>
          </p:nvSpPr>
          <p:spPr>
            <a:xfrm rot="10800000">
              <a:off x="4905961" y="3466007"/>
              <a:ext cx="207368" cy="388571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pic>
          <p:nvPicPr>
            <p:cNvPr id="9" name="image11.pdf">
              <a:extLst>
                <a:ext uri="{FF2B5EF4-FFF2-40B4-BE49-F238E27FC236}">
                  <a16:creationId xmlns:a16="http://schemas.microsoft.com/office/drawing/2014/main" id="{09FA7689-BA75-DFA0-5786-75D5233FF2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626" t="14041" r="59724" b="-3092"/>
            <a:stretch/>
          </p:blipFill>
          <p:spPr>
            <a:xfrm>
              <a:off x="3575416" y="3561103"/>
              <a:ext cx="1018618" cy="2144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8DCAEE-7A51-F60C-491B-CD382FA0BEDC}"/>
                    </a:ext>
                  </a:extLst>
                </p:cNvPr>
                <p:cNvSpPr txBox="1"/>
                <p:nvPr/>
              </p:nvSpPr>
              <p:spPr>
                <a:xfrm>
                  <a:off x="3459329" y="3963390"/>
                  <a:ext cx="2212739" cy="610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ko-KR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𝜙</m:t>
                        </m:r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≥</m:t>
                        </m:r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551ABCA9-A099-F361-9FA5-7514AF9F40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9329" y="3963390"/>
                  <a:ext cx="2212739" cy="61093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750025E-8F03-0DEF-42EF-2605AB9BA9AC}"/>
                </a:ext>
              </a:extLst>
            </p:cNvPr>
            <p:cNvSpPr txBox="1"/>
            <p:nvPr/>
          </p:nvSpPr>
          <p:spPr>
            <a:xfrm>
              <a:off x="3375131" y="2774462"/>
              <a:ext cx="218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Quantum sensor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4552CDF-8E83-77DC-85AF-184C88FCF30C}"/>
                </a:ext>
              </a:extLst>
            </p:cNvPr>
            <p:cNvSpPr txBox="1"/>
            <p:nvPr/>
          </p:nvSpPr>
          <p:spPr>
            <a:xfrm>
              <a:off x="3275343" y="3131441"/>
              <a:ext cx="16072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Quantum light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461BBE7-7B4A-899D-6815-7FBB75771EAF}"/>
                    </a:ext>
                  </a:extLst>
                </p:cNvPr>
                <p:cNvSpPr txBox="1"/>
                <p:nvPr/>
              </p:nvSpPr>
              <p:spPr>
                <a:xfrm>
                  <a:off x="3866760" y="3745582"/>
                  <a:ext cx="6917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𝑁</m:t>
                            </m:r>
                          </m:e>
                        </m:acc>
                      </m:oMath>
                    </m:oMathPara>
                  </a14:m>
                  <a:endParaRPr kumimoji="0" lang="ko-KR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45" name="TextBox 144">
                  <a:extLst>
                    <a:ext uri="{FF2B5EF4-FFF2-40B4-BE49-F238E27FC236}">
                      <a16:creationId xmlns:a16="http://schemas.microsoft.com/office/drawing/2014/main" id="{D36C9AFE-80E1-1B35-0152-9AA5ED8823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6760" y="3745582"/>
                  <a:ext cx="691776" cy="369332"/>
                </a:xfrm>
                <a:prstGeom prst="rect">
                  <a:avLst/>
                </a:prstGeom>
                <a:blipFill>
                  <a:blip r:embed="rId6"/>
                  <a:stretch>
                    <a:fillRect r="-203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직사각형 73">
                  <a:extLst>
                    <a:ext uri="{FF2B5EF4-FFF2-40B4-BE49-F238E27FC236}">
                      <a16:creationId xmlns:a16="http://schemas.microsoft.com/office/drawing/2014/main" id="{009BE95E-CD51-A9DF-7BEE-AAB66C655086}"/>
                    </a:ext>
                  </a:extLst>
                </p:cNvPr>
                <p:cNvSpPr/>
                <p:nvPr/>
              </p:nvSpPr>
              <p:spPr>
                <a:xfrm>
                  <a:off x="5037549" y="3675983"/>
                  <a:ext cx="39959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𝜙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46" name="직사각형 73">
                  <a:extLst>
                    <a:ext uri="{FF2B5EF4-FFF2-40B4-BE49-F238E27FC236}">
                      <a16:creationId xmlns:a16="http://schemas.microsoft.com/office/drawing/2014/main" id="{AC745424-14CD-E505-CCDA-FB2E943DDE3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7549" y="3675983"/>
                  <a:ext cx="399597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B96C4A0-FD50-CC53-ABD9-38DF3767BBDD}"/>
              </a:ext>
            </a:extLst>
          </p:cNvPr>
          <p:cNvGrpSpPr/>
          <p:nvPr/>
        </p:nvGrpSpPr>
        <p:grpSpPr>
          <a:xfrm>
            <a:off x="576188" y="2830198"/>
            <a:ext cx="2295159" cy="1794721"/>
            <a:chOff x="257771" y="2779604"/>
            <a:chExt cx="2295159" cy="17947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9458A56-8935-2BE2-BC69-E74EBB28CF9D}"/>
                </a:ext>
              </a:extLst>
            </p:cNvPr>
            <p:cNvGrpSpPr/>
            <p:nvPr/>
          </p:nvGrpSpPr>
          <p:grpSpPr>
            <a:xfrm>
              <a:off x="441361" y="3466006"/>
              <a:ext cx="2100923" cy="388571"/>
              <a:chOff x="814893" y="3747538"/>
              <a:chExt cx="2100923" cy="388571"/>
            </a:xfrm>
          </p:grpSpPr>
          <p:cxnSp>
            <p:nvCxnSpPr>
              <p:cNvPr id="25" name="직선 화살표 연결선 59">
                <a:extLst>
                  <a:ext uri="{FF2B5EF4-FFF2-40B4-BE49-F238E27FC236}">
                    <a16:creationId xmlns:a16="http://schemas.microsoft.com/office/drawing/2014/main" id="{B29C4D88-4939-43FA-306B-286A62AA52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75656" y="3940884"/>
                <a:ext cx="144016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Isosceles Triangle 194">
                <a:extLst>
                  <a:ext uri="{FF2B5EF4-FFF2-40B4-BE49-F238E27FC236}">
                    <a16:creationId xmlns:a16="http://schemas.microsoft.com/office/drawing/2014/main" id="{9F8C69E5-173B-F5A9-517A-B837A31032C8}"/>
                  </a:ext>
                </a:extLst>
              </p:cNvPr>
              <p:cNvSpPr/>
              <p:nvPr/>
            </p:nvSpPr>
            <p:spPr>
              <a:xfrm rot="10800000">
                <a:off x="2145438" y="3747538"/>
                <a:ext cx="207368" cy="388571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  <p:pic>
            <p:nvPicPr>
              <p:cNvPr id="27" name="image11.pdf">
                <a:extLst>
                  <a:ext uri="{FF2B5EF4-FFF2-40B4-BE49-F238E27FC236}">
                    <a16:creationId xmlns:a16="http://schemas.microsoft.com/office/drawing/2014/main" id="{69DD42EB-A364-931B-081F-38247661FD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626" t="14041" r="59724" b="-3092"/>
              <a:stretch/>
            </p:blipFill>
            <p:spPr>
              <a:xfrm>
                <a:off x="814893" y="3842634"/>
                <a:ext cx="1018618" cy="21444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C0533F9-F768-6FD0-DC83-D93F1F43F15D}"/>
                    </a:ext>
                  </a:extLst>
                </p:cNvPr>
                <p:cNvSpPr txBox="1"/>
                <p:nvPr/>
              </p:nvSpPr>
              <p:spPr>
                <a:xfrm>
                  <a:off x="325274" y="3963389"/>
                  <a:ext cx="2212739" cy="610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ko-KR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𝜙</m:t>
                        </m:r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≥</m:t>
                        </m:r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𝑁</m:t>
                            </m:r>
                          </m:den>
                        </m:f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7A469D17-9592-63F0-439A-A452AC20DF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5274" y="3963389"/>
                  <a:ext cx="2212739" cy="61093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FE00832-7D05-03FE-34E3-235CF317865B}"/>
                </a:ext>
              </a:extLst>
            </p:cNvPr>
            <p:cNvSpPr txBox="1"/>
            <p:nvPr/>
          </p:nvSpPr>
          <p:spPr>
            <a:xfrm>
              <a:off x="441361" y="2779604"/>
              <a:ext cx="2111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Classical sensor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C20685B-6D69-3E28-DA6E-204F5480BD67}"/>
                </a:ext>
              </a:extLst>
            </p:cNvPr>
            <p:cNvSpPr txBox="1"/>
            <p:nvPr/>
          </p:nvSpPr>
          <p:spPr>
            <a:xfrm>
              <a:off x="257771" y="3129266"/>
              <a:ext cx="16072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Classical light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14E781-CF99-E73E-9D79-4190F8297E29}"/>
                    </a:ext>
                  </a:extLst>
                </p:cNvPr>
                <p:cNvSpPr txBox="1"/>
                <p:nvPr/>
              </p:nvSpPr>
              <p:spPr>
                <a:xfrm>
                  <a:off x="739867" y="3745582"/>
                  <a:ext cx="6917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𝑁</m:t>
                            </m:r>
                          </m:e>
                        </m:acc>
                      </m:oMath>
                    </m:oMathPara>
                  </a14:m>
                  <a:endParaRPr kumimoji="0" lang="ko-KR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47" name="TextBox 146">
                  <a:extLst>
                    <a:ext uri="{FF2B5EF4-FFF2-40B4-BE49-F238E27FC236}">
                      <a16:creationId xmlns:a16="http://schemas.microsoft.com/office/drawing/2014/main" id="{DCA5213B-E17D-7894-6C23-F0749D1653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867" y="3745582"/>
                  <a:ext cx="691776" cy="369332"/>
                </a:xfrm>
                <a:prstGeom prst="rect">
                  <a:avLst/>
                </a:prstGeom>
                <a:blipFill>
                  <a:blip r:embed="rId9"/>
                  <a:stretch>
                    <a:fillRect r="-201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직사각형 73">
                  <a:extLst>
                    <a:ext uri="{FF2B5EF4-FFF2-40B4-BE49-F238E27FC236}">
                      <a16:creationId xmlns:a16="http://schemas.microsoft.com/office/drawing/2014/main" id="{90B3C230-3D93-79C7-10E4-E54C0ED642C3}"/>
                    </a:ext>
                  </a:extLst>
                </p:cNvPr>
                <p:cNvSpPr/>
                <p:nvPr/>
              </p:nvSpPr>
              <p:spPr>
                <a:xfrm>
                  <a:off x="1834234" y="3675983"/>
                  <a:ext cx="39959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𝜙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48" name="직사각형 73">
                  <a:extLst>
                    <a:ext uri="{FF2B5EF4-FFF2-40B4-BE49-F238E27FC236}">
                      <a16:creationId xmlns:a16="http://schemas.microsoft.com/office/drawing/2014/main" id="{8362D32B-E514-4E5D-8394-7187DBD8CDD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34234" y="3675983"/>
                  <a:ext cx="399597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아래쪽 화살표 45">
            <a:extLst>
              <a:ext uri="{FF2B5EF4-FFF2-40B4-BE49-F238E27FC236}">
                <a16:creationId xmlns:a16="http://schemas.microsoft.com/office/drawing/2014/main" id="{0A6B600C-7733-AE65-5902-3EB440368C0A}"/>
              </a:ext>
            </a:extLst>
          </p:cNvPr>
          <p:cNvSpPr/>
          <p:nvPr/>
        </p:nvSpPr>
        <p:spPr>
          <a:xfrm rot="14648995">
            <a:off x="6604380" y="2518037"/>
            <a:ext cx="384739" cy="48038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아래쪽 화살표 45">
            <a:extLst>
              <a:ext uri="{FF2B5EF4-FFF2-40B4-BE49-F238E27FC236}">
                <a16:creationId xmlns:a16="http://schemas.microsoft.com/office/drawing/2014/main" id="{A3442A12-61BA-9771-3E46-5221FDBD7B04}"/>
              </a:ext>
            </a:extLst>
          </p:cNvPr>
          <p:cNvSpPr/>
          <p:nvPr/>
        </p:nvSpPr>
        <p:spPr>
          <a:xfrm rot="6951005" flipV="1">
            <a:off x="6601925" y="4491038"/>
            <a:ext cx="384739" cy="48038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08236D1-EB4F-D3A1-CE17-EAEE2395BA91}"/>
              </a:ext>
            </a:extLst>
          </p:cNvPr>
          <p:cNvGrpSpPr/>
          <p:nvPr/>
        </p:nvGrpSpPr>
        <p:grpSpPr>
          <a:xfrm>
            <a:off x="7724709" y="3846137"/>
            <a:ext cx="3758429" cy="2786687"/>
            <a:chOff x="7724709" y="3846137"/>
            <a:chExt cx="3758429" cy="27866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FC796DF-6ACE-7A6A-FFCF-5B978A21E687}"/>
                    </a:ext>
                  </a:extLst>
                </p:cNvPr>
                <p:cNvSpPr txBox="1"/>
                <p:nvPr/>
              </p:nvSpPr>
              <p:spPr>
                <a:xfrm>
                  <a:off x="8824481" y="6020092"/>
                  <a:ext cx="1944216" cy="6127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ko-KR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𝜙</m:t>
                        </m:r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≥</m:t>
                        </m:r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FC796DF-6ACE-7A6A-FFCF-5B978A21E6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24481" y="6020092"/>
                  <a:ext cx="1944216" cy="6127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91071B6-9F91-CCE6-D3E5-342C2422CE47}"/>
                </a:ext>
              </a:extLst>
            </p:cNvPr>
            <p:cNvGrpSpPr/>
            <p:nvPr/>
          </p:nvGrpSpPr>
          <p:grpSpPr>
            <a:xfrm>
              <a:off x="8529916" y="4453382"/>
              <a:ext cx="2533346" cy="1675841"/>
              <a:chOff x="5281125" y="3721014"/>
              <a:chExt cx="2533346" cy="1675841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037104FB-8568-C786-963B-B1E6109E4B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281125" y="3861622"/>
                <a:ext cx="2533346" cy="153523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D25F2F69-2717-9785-EDA3-CFD3B5B30E80}"/>
                      </a:ext>
                    </a:extLst>
                  </p:cNvPr>
                  <p:cNvSpPr txBox="1"/>
                  <p:nvPr/>
                </p:nvSpPr>
                <p:spPr>
                  <a:xfrm>
                    <a:off x="5827078" y="3721014"/>
                    <a:ext cx="6917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𝑁</m:t>
                              </m:r>
                            </m:e>
                          </m:acc>
                        </m:oMath>
                      </m:oMathPara>
                    </a14:m>
                    <a:endPara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34" charset="-127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CF988825-5C9A-2225-7836-AA255A247BF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27078" y="3721014"/>
                    <a:ext cx="691776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r="-2035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7FDC8A0F-4E5F-6C37-0806-3E1EEBC5CB83}"/>
                      </a:ext>
                    </a:extLst>
                  </p:cNvPr>
                  <p:cNvSpPr txBox="1"/>
                  <p:nvPr/>
                </p:nvSpPr>
                <p:spPr>
                  <a:xfrm>
                    <a:off x="5827078" y="4103449"/>
                    <a:ext cx="6917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𝑁</m:t>
                              </m:r>
                            </m:e>
                          </m:acc>
                        </m:oMath>
                      </m:oMathPara>
                    </a14:m>
                    <a:endPara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34" charset="-127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A3548325-8B0B-3D24-776C-690E73FD2C9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27078" y="4103449"/>
                    <a:ext cx="691776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2035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5BCC6B66-2B03-79AF-36C2-B64A13D77616}"/>
                      </a:ext>
                    </a:extLst>
                  </p:cNvPr>
                  <p:cNvSpPr txBox="1"/>
                  <p:nvPr/>
                </p:nvSpPr>
                <p:spPr>
                  <a:xfrm>
                    <a:off x="5827078" y="4741123"/>
                    <a:ext cx="69177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𝑁</m:t>
                              </m:r>
                            </m:e>
                          </m:acc>
                        </m:oMath>
                      </m:oMathPara>
                    </a14:m>
                    <a:endPara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34" charset="-127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4318FB7C-CD9D-A387-5DD9-B6DDFE83E1C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27078" y="4741123"/>
                    <a:ext cx="691776" cy="3693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r="-2035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E46E5D0-2DC3-0E6E-E95D-3A889FE6860B}"/>
                </a:ext>
              </a:extLst>
            </p:cNvPr>
            <p:cNvSpPr txBox="1"/>
            <p:nvPr/>
          </p:nvSpPr>
          <p:spPr>
            <a:xfrm>
              <a:off x="8110041" y="3846137"/>
              <a:ext cx="3373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Entangled network of </a:t>
              </a:r>
              <a:b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</a:br>
              <a:r>
                <a:rPr kumimoji="0" lang="en-US" altLang="ko-KR" sz="1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d</a:t>
              </a: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quantum sensors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3B2CE13-7434-9151-D560-25FC78A1B5B6}"/>
                </a:ext>
              </a:extLst>
            </p:cNvPr>
            <p:cNvSpPr txBox="1"/>
            <p:nvPr/>
          </p:nvSpPr>
          <p:spPr>
            <a:xfrm rot="16200000">
              <a:off x="7244239" y="4972938"/>
              <a:ext cx="1607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Multi-partite entangled light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8CC9FEF-8E2B-FC4C-EA49-B2E1BED283A8}"/>
              </a:ext>
            </a:extLst>
          </p:cNvPr>
          <p:cNvGrpSpPr/>
          <p:nvPr/>
        </p:nvGrpSpPr>
        <p:grpSpPr>
          <a:xfrm>
            <a:off x="7724709" y="1097183"/>
            <a:ext cx="3632444" cy="2599743"/>
            <a:chOff x="7724709" y="1097183"/>
            <a:chExt cx="3632444" cy="25997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9F16E9C8-B1B3-D2D9-D613-99F490E254D9}"/>
                    </a:ext>
                  </a:extLst>
                </p:cNvPr>
                <p:cNvSpPr txBox="1"/>
                <p:nvPr/>
              </p:nvSpPr>
              <p:spPr>
                <a:xfrm>
                  <a:off x="8732741" y="3085990"/>
                  <a:ext cx="2212739" cy="610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ko-KR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𝜙</m:t>
                        </m:r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≥</m:t>
                        </m:r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𝑑</m:t>
                                </m:r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9F16E9C8-B1B3-D2D9-D613-99F490E254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32741" y="3085990"/>
                  <a:ext cx="2212739" cy="610936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ACB2F77-FD61-BF4B-CBF7-05A46141AFCD}"/>
                </a:ext>
              </a:extLst>
            </p:cNvPr>
            <p:cNvSpPr txBox="1"/>
            <p:nvPr/>
          </p:nvSpPr>
          <p:spPr>
            <a:xfrm>
              <a:off x="8321068" y="1097183"/>
              <a:ext cx="3036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Array of  </a:t>
              </a:r>
              <a:r>
                <a:rPr kumimoji="0" lang="en-US" altLang="ko-KR" sz="1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d</a:t>
              </a: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quantum sensors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D1C34356-D4BC-2DC2-A4DB-61D22DFF00BD}"/>
                </a:ext>
              </a:extLst>
            </p:cNvPr>
            <p:cNvGrpSpPr/>
            <p:nvPr/>
          </p:nvGrpSpPr>
          <p:grpSpPr>
            <a:xfrm>
              <a:off x="8570477" y="1514565"/>
              <a:ext cx="2537267" cy="1671573"/>
              <a:chOff x="10433040" y="4275874"/>
              <a:chExt cx="2537267" cy="1671573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C3ECB441-FD9F-E2CC-ECFB-7BA0FAB5A998}"/>
                  </a:ext>
                </a:extLst>
              </p:cNvPr>
              <p:cNvGrpSpPr/>
              <p:nvPr/>
            </p:nvGrpSpPr>
            <p:grpSpPr>
              <a:xfrm>
                <a:off x="10433040" y="4412214"/>
                <a:ext cx="2537267" cy="1535233"/>
                <a:chOff x="6758232" y="3007134"/>
                <a:chExt cx="2537267" cy="1535233"/>
              </a:xfrm>
            </p:grpSpPr>
            <p:pic>
              <p:nvPicPr>
                <p:cNvPr id="64" name="Picture 63">
                  <a:extLst>
                    <a:ext uri="{FF2B5EF4-FFF2-40B4-BE49-F238E27FC236}">
                      <a16:creationId xmlns:a16="http://schemas.microsoft.com/office/drawing/2014/main" id="{51BC6DFB-11EE-B472-3960-2E03F322BE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11021"/>
                <a:stretch/>
              </p:blipFill>
              <p:spPr>
                <a:xfrm>
                  <a:off x="7041356" y="3007134"/>
                  <a:ext cx="2254143" cy="1535233"/>
                </a:xfrm>
                <a:prstGeom prst="rect">
                  <a:avLst/>
                </a:prstGeom>
              </p:spPr>
            </p:pic>
            <p:pic>
              <p:nvPicPr>
                <p:cNvPr id="65" name="image11.pdf">
                  <a:extLst>
                    <a:ext uri="{FF2B5EF4-FFF2-40B4-BE49-F238E27FC236}">
                      <a16:creationId xmlns:a16="http://schemas.microsoft.com/office/drawing/2014/main" id="{DB4221F2-382D-07FC-D646-7B7B91B0A9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4626" t="14042" r="77004" b="4049"/>
                <a:stretch/>
              </p:blipFill>
              <p:spPr>
                <a:xfrm>
                  <a:off x="6758232" y="3117585"/>
                  <a:ext cx="234771" cy="13931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" name="image11.pdf">
                  <a:extLst>
                    <a:ext uri="{FF2B5EF4-FFF2-40B4-BE49-F238E27FC236}">
                      <a16:creationId xmlns:a16="http://schemas.microsoft.com/office/drawing/2014/main" id="{447D7E90-2277-6147-2CAB-FB26EFF5D0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4626" t="14042" r="77004" b="4049"/>
                <a:stretch/>
              </p:blipFill>
              <p:spPr>
                <a:xfrm>
                  <a:off x="6758232" y="3483582"/>
                  <a:ext cx="234771" cy="13931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" name="image11.pdf">
                  <a:extLst>
                    <a:ext uri="{FF2B5EF4-FFF2-40B4-BE49-F238E27FC236}">
                      <a16:creationId xmlns:a16="http://schemas.microsoft.com/office/drawing/2014/main" id="{4577F68A-CB13-DA08-E1B3-AFCB950B1B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4626" t="14042" r="77004" b="4049"/>
                <a:stretch/>
              </p:blipFill>
              <p:spPr>
                <a:xfrm>
                  <a:off x="6758232" y="4139141"/>
                  <a:ext cx="234771" cy="13931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36416E24-103A-80AD-1A99-9712AD101351}"/>
                  </a:ext>
                </a:extLst>
              </p:cNvPr>
              <p:cNvGrpSpPr/>
              <p:nvPr/>
            </p:nvGrpSpPr>
            <p:grpSpPr>
              <a:xfrm>
                <a:off x="10982914" y="4275874"/>
                <a:ext cx="691776" cy="1389441"/>
                <a:chOff x="5827078" y="3721014"/>
                <a:chExt cx="691776" cy="1389441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1" name="TextBox 70">
                      <a:extLst>
                        <a:ext uri="{FF2B5EF4-FFF2-40B4-BE49-F238E27FC236}">
                          <a16:creationId xmlns:a16="http://schemas.microsoft.com/office/drawing/2014/main" id="{FCC96A67-A113-24BF-C6F9-D7B0BF6D997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27078" y="3721014"/>
                      <a:ext cx="69177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</m:acc>
                          </m:oMath>
                        </m:oMathPara>
                      </a14:m>
                      <a:endParaRPr kumimoji="0" lang="ko-KR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CF988825-5C9A-2225-7836-AA255A247BF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27078" y="3721014"/>
                      <a:ext cx="691776" cy="369332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r="-203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2" name="TextBox 71">
                      <a:extLst>
                        <a:ext uri="{FF2B5EF4-FFF2-40B4-BE49-F238E27FC236}">
                          <a16:creationId xmlns:a16="http://schemas.microsoft.com/office/drawing/2014/main" id="{6577A6D9-808B-AA29-A6C6-A9C057C4E69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27078" y="4103449"/>
                      <a:ext cx="69177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</m:acc>
                          </m:oMath>
                        </m:oMathPara>
                      </a14:m>
                      <a:endParaRPr kumimoji="0" lang="ko-KR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2" name="TextBox 11">
                      <a:extLst>
                        <a:ext uri="{FF2B5EF4-FFF2-40B4-BE49-F238E27FC236}">
                          <a16:creationId xmlns:a16="http://schemas.microsoft.com/office/drawing/2014/main" id="{A3548325-8B0B-3D24-776C-690E73FD2C9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27078" y="4103449"/>
                      <a:ext cx="691776" cy="369332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r="-203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3" name="TextBox 72">
                      <a:extLst>
                        <a:ext uri="{FF2B5EF4-FFF2-40B4-BE49-F238E27FC236}">
                          <a16:creationId xmlns:a16="http://schemas.microsoft.com/office/drawing/2014/main" id="{F29A5C8C-B0CD-7866-C22C-6177567378B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27078" y="4741123"/>
                      <a:ext cx="69177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𝑁</m:t>
                                </m:r>
                              </m:e>
                            </m:acc>
                          </m:oMath>
                        </m:oMathPara>
                      </a14:m>
                      <a:endParaRPr kumimoji="0" lang="ko-KR" alt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3" name="TextBox 12">
                      <a:extLst>
                        <a:ext uri="{FF2B5EF4-FFF2-40B4-BE49-F238E27FC236}">
                          <a16:creationId xmlns:a16="http://schemas.microsoft.com/office/drawing/2014/main" id="{4318FB7C-CD9D-A387-5DD9-B6DDFE83E1C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27078" y="4741123"/>
                      <a:ext cx="691776" cy="369332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r="-203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81EB58A-3938-70CD-C7F4-B7F083B49275}"/>
                </a:ext>
              </a:extLst>
            </p:cNvPr>
            <p:cNvSpPr txBox="1"/>
            <p:nvPr/>
          </p:nvSpPr>
          <p:spPr>
            <a:xfrm rot="16200000">
              <a:off x="7207963" y="2061415"/>
              <a:ext cx="16798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d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independent quantum states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6FBCC65-ED64-BA8E-6FCF-710122EFCDAE}"/>
              </a:ext>
            </a:extLst>
          </p:cNvPr>
          <p:cNvSpPr txBox="1"/>
          <p:nvPr/>
        </p:nvSpPr>
        <p:spPr>
          <a:xfrm>
            <a:off x="719138" y="5514131"/>
            <a:ext cx="6356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F3F3F"/>
                </a:solidFill>
                <a:effectLst/>
                <a:latin typeface="Helvetica" pitchFamily="2" charset="0"/>
              </a:rPr>
              <a:t>Advantage of scaling with independent sensors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F3F3F"/>
                </a:solidFill>
                <a:latin typeface="Helvetica" pitchFamily="2" charset="0"/>
              </a:rPr>
              <a:t>Advantage </a:t>
            </a:r>
            <a:r>
              <a:rPr lang="en-US" sz="2000" b="1" dirty="0">
                <a:solidFill>
                  <a:srgbClr val="3F3F3F"/>
                </a:solidFill>
                <a:effectLst/>
                <a:latin typeface="Helvetica" pitchFamily="2" charset="0"/>
              </a:rPr>
              <a:t>using entanglement! </a:t>
            </a:r>
          </a:p>
        </p:txBody>
      </p:sp>
    </p:spTree>
    <p:extLst>
      <p:ext uri="{BB962C8B-B14F-4D97-AF65-F5344CB8AC3E}">
        <p14:creationId xmlns:p14="http://schemas.microsoft.com/office/powerpoint/2010/main" val="783301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Previous Work with Entangled Sensors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D44D58-A83D-B2B1-949E-02261F651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991" y="945848"/>
            <a:ext cx="4396598" cy="16116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C60B47-62F8-EFBD-91D7-3E69C83EF3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614" y="2932713"/>
            <a:ext cx="2343353" cy="2103303"/>
          </a:xfrm>
          <a:prstGeom prst="rect">
            <a:avLst/>
          </a:prstGeom>
        </p:spPr>
      </p:pic>
      <p:pic>
        <p:nvPicPr>
          <p:cNvPr id="14" name="그림 35">
            <a:extLst>
              <a:ext uri="{FF2B5EF4-FFF2-40B4-BE49-F238E27FC236}">
                <a16:creationId xmlns:a16="http://schemas.microsoft.com/office/drawing/2014/main" id="{238878C7-E94F-C7FF-69DC-EC2E27404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6683" y="5535416"/>
            <a:ext cx="2603214" cy="9042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D0D012F-F482-C3D5-BCE0-83B49D22BDB9}"/>
              </a:ext>
            </a:extLst>
          </p:cNvPr>
          <p:cNvSpPr txBox="1"/>
          <p:nvPr/>
        </p:nvSpPr>
        <p:spPr>
          <a:xfrm>
            <a:off x="1894612" y="5043023"/>
            <a:ext cx="3327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Nature Photonics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15,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137 (2021).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2ACC0E4-2DF8-F01D-1F02-265D8C042E80}"/>
              </a:ext>
            </a:extLst>
          </p:cNvPr>
          <p:cNvSpPr txBox="1"/>
          <p:nvPr/>
        </p:nvSpPr>
        <p:spPr>
          <a:xfrm>
            <a:off x="1974098" y="6448317"/>
            <a:ext cx="3168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Phys. Rev. X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11,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031009 (2021).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0B32C75-3AAD-D13D-BB40-3581E4F9B928}"/>
              </a:ext>
            </a:extLst>
          </p:cNvPr>
          <p:cNvSpPr txBox="1"/>
          <p:nvPr/>
        </p:nvSpPr>
        <p:spPr>
          <a:xfrm>
            <a:off x="2048913" y="2599419"/>
            <a:ext cx="3018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Nature Physics 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16,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 281 (2020).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10786AC-114C-81FF-3B26-31E72B109716}"/>
              </a:ext>
            </a:extLst>
          </p:cNvPr>
          <p:cNvSpPr txBox="1"/>
          <p:nvPr/>
        </p:nvSpPr>
        <p:spPr>
          <a:xfrm>
            <a:off x="6568687" y="1467989"/>
            <a:ext cx="417600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4-phase sensing using CV state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from Andersen group (TU Denmark)</a:t>
            </a:r>
            <a:endParaRPr kumimoji="0" lang="ko-KR" alt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2318A1C-DB0E-153A-9A5E-0FE5C378890A}"/>
              </a:ext>
            </a:extLst>
          </p:cNvPr>
          <p:cNvSpPr txBox="1"/>
          <p:nvPr/>
        </p:nvSpPr>
        <p:spPr>
          <a:xfrm>
            <a:off x="6312539" y="3668788"/>
            <a:ext cx="468830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3-phase sensing using single photon state from Pan group (USTC, Hefei)</a:t>
            </a:r>
            <a:endParaRPr kumimoji="0" lang="ko-KR" alt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3156626-5D90-DA56-D86B-1B684624631D}"/>
              </a:ext>
            </a:extLst>
          </p:cNvPr>
          <p:cNvSpPr txBox="1"/>
          <p:nvPr/>
        </p:nvSpPr>
        <p:spPr>
          <a:xfrm>
            <a:off x="6073060" y="5577306"/>
            <a:ext cx="516725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Field demonstration of distributed sensing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anose="020B0604020202020204" pitchFamily="34" charset="0"/>
              </a:rPr>
              <a:t>from Pan group (USTC, Hefei)</a:t>
            </a:r>
            <a:endParaRPr kumimoji="0" lang="ko-KR" alt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62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-1" y="-10948"/>
            <a:ext cx="12191999" cy="1387212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7"/>
            <a:ext cx="12192000" cy="127339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Entanglement-Enhanced Optomechanical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Dark Matter Detector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0B554AC-DB12-0EB8-DFF4-E3CC5E177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464" y="1834368"/>
            <a:ext cx="5224910" cy="2445109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6F225C42-5A91-7E28-3D08-EE9DB2F95F02}"/>
              </a:ext>
            </a:extLst>
          </p:cNvPr>
          <p:cNvGrpSpPr/>
          <p:nvPr/>
        </p:nvGrpSpPr>
        <p:grpSpPr>
          <a:xfrm>
            <a:off x="9904760" y="1866601"/>
            <a:ext cx="2007308" cy="1766915"/>
            <a:chOff x="9727129" y="1938941"/>
            <a:chExt cx="2007308" cy="176691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EB76D9C-C11F-1D11-A597-D28BEB791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27129" y="2315078"/>
              <a:ext cx="2007308" cy="1390778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54BE077-CC19-9609-2BF7-7F1729B6A06A}"/>
                </a:ext>
              </a:extLst>
            </p:cNvPr>
            <p:cNvSpPr txBox="1"/>
            <p:nvPr/>
          </p:nvSpPr>
          <p:spPr>
            <a:xfrm>
              <a:off x="9809860" y="1938941"/>
              <a:ext cx="184184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Si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3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N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4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membranes</a:t>
              </a:r>
            </a:p>
          </p:txBody>
        </p:sp>
      </p:grp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BBFDADA-4EF3-798E-DBF9-DEEC122B0BB2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8879259" y="2648986"/>
            <a:ext cx="1025501" cy="289141"/>
          </a:xfrm>
          <a:prstGeom prst="straightConnector1">
            <a:avLst/>
          </a:prstGeom>
          <a:ln w="44450">
            <a:solidFill>
              <a:schemeClr val="tx1"/>
            </a:solidFill>
            <a:headEnd type="none"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D8B3A83-7C10-4416-9FFD-288DA7AFC3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06" y="1656868"/>
            <a:ext cx="3591299" cy="24233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87A415-D328-BD8A-0F3C-1B0974E423BE}"/>
              </a:ext>
            </a:extLst>
          </p:cNvPr>
          <p:cNvSpPr txBox="1"/>
          <p:nvPr/>
        </p:nvSpPr>
        <p:spPr>
          <a:xfrm>
            <a:off x="757760" y="3962008"/>
            <a:ext cx="2583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arXiv: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2210.07291 (2022).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01A4A1-2451-28AB-151E-BF9D576045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929" t="45238" r="12425" b="18308"/>
          <a:stretch/>
        </p:blipFill>
        <p:spPr>
          <a:xfrm>
            <a:off x="1423630" y="4357936"/>
            <a:ext cx="9344735" cy="25000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E06BC7-6631-14A8-3E6F-D25867B954B8}"/>
              </a:ext>
            </a:extLst>
          </p:cNvPr>
          <p:cNvSpPr txBox="1"/>
          <p:nvPr/>
        </p:nvSpPr>
        <p:spPr>
          <a:xfrm>
            <a:off x="9594463" y="3895599"/>
            <a:ext cx="2583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arXiv: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2210.16180 (2022).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9C5117-36E9-4BB0-AC8E-7C6F835470D7}"/>
              </a:ext>
            </a:extLst>
          </p:cNvPr>
          <p:cNvSpPr txBox="1"/>
          <p:nvPr/>
        </p:nvSpPr>
        <p:spPr>
          <a:xfrm>
            <a:off x="110155" y="1363955"/>
            <a:ext cx="98773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2"/>
                <a:ea typeface="+mn-ea"/>
                <a:cs typeface="+mn-cs"/>
              </a:rPr>
              <a:t>University collaboration: Southern California, Minnesota, Arizona, Michigan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6223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-1"/>
            <a:ext cx="12192000" cy="1042735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Quantum Enhanced Optomechanical Detection of Quantum Fields and Particles through Networked Entangled Sensors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1A867E7-F6B1-2D8F-7FE8-88B2C3667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267" y="2112704"/>
            <a:ext cx="11580682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Leverage quantum-noise reduction techniques (squeezed light and back-action evasion) to obtain sensitives beyond the standard quantum limit with MEMS.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80D10BCA-DEBA-DF8D-4D08-E97D713FE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267" y="1259069"/>
            <a:ext cx="1171368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a distributed array (network) of entangled optomechanical sensors for proxy-force detection that enables the sensitivities needed for DM detection and BSM physics.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AFF320-5EDF-65C9-FD3E-A392694E38E2}"/>
              </a:ext>
            </a:extLst>
          </p:cNvPr>
          <p:cNvCxnSpPr>
            <a:cxnSpLocks/>
          </p:cNvCxnSpPr>
          <p:nvPr/>
        </p:nvCxnSpPr>
        <p:spPr>
          <a:xfrm flipV="1">
            <a:off x="1734983" y="4518061"/>
            <a:ext cx="1490355" cy="624161"/>
          </a:xfrm>
          <a:prstGeom prst="straightConnector1">
            <a:avLst/>
          </a:prstGeom>
          <a:ln w="44450">
            <a:solidFill>
              <a:schemeClr val="tx1"/>
            </a:solidFill>
            <a:headEnd type="none"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AFBFEF38-63B0-8E51-D5B3-627E8BF6B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01" y="3005039"/>
            <a:ext cx="8030094" cy="35778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F4CF5E-E767-399A-7C4B-B3F9F96C72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5061" r="49708" b="1602"/>
          <a:stretch/>
        </p:blipFill>
        <p:spPr>
          <a:xfrm>
            <a:off x="22823" y="4782344"/>
            <a:ext cx="2197863" cy="1903056"/>
          </a:xfrm>
          <a:prstGeom prst="rect">
            <a:avLst/>
          </a:prstGeom>
        </p:spPr>
      </p:pic>
      <p:sp>
        <p:nvSpPr>
          <p:cNvPr id="11" name="TextBox 89">
            <a:extLst>
              <a:ext uri="{FF2B5EF4-FFF2-40B4-BE49-F238E27FC236}">
                <a16:creationId xmlns:a16="http://schemas.microsoft.com/office/drawing/2014/main" id="{30BA0C23-BA8A-3AF7-9D3B-FA73FEB8D8F7}"/>
              </a:ext>
            </a:extLst>
          </p:cNvPr>
          <p:cNvSpPr txBox="1"/>
          <p:nvPr/>
        </p:nvSpPr>
        <p:spPr>
          <a:xfrm>
            <a:off x="140770" y="6288315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MEMS</a:t>
            </a:r>
            <a:endParaRPr kumimoji="0" lang="en-US" sz="11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2" name="그림 8">
            <a:extLst>
              <a:ext uri="{FF2B5EF4-FFF2-40B4-BE49-F238E27FC236}">
                <a16:creationId xmlns:a16="http://schemas.microsoft.com/office/drawing/2014/main" id="{BACED01E-6C31-6A7F-0F79-9C47D80070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752"/>
          <a:stretch/>
        </p:blipFill>
        <p:spPr>
          <a:xfrm>
            <a:off x="8681959" y="4059669"/>
            <a:ext cx="3487218" cy="2417707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324A8518-7569-04ED-AC64-CF40F4516EE8}"/>
              </a:ext>
            </a:extLst>
          </p:cNvPr>
          <p:cNvSpPr/>
          <p:nvPr/>
        </p:nvSpPr>
        <p:spPr>
          <a:xfrm>
            <a:off x="1367241" y="4396135"/>
            <a:ext cx="330926" cy="29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8B85BB4-ED7B-6E15-4EF9-7F084D032CDE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220686" y="4422262"/>
            <a:ext cx="2194560" cy="1311610"/>
          </a:xfrm>
          <a:prstGeom prst="straightConnector1">
            <a:avLst/>
          </a:prstGeom>
          <a:ln w="44450">
            <a:solidFill>
              <a:schemeClr val="tx1"/>
            </a:solidFill>
            <a:headEnd type="none"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A722214-B4E5-0F27-260F-100564D84D9A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220686" y="5416567"/>
            <a:ext cx="1175657" cy="317305"/>
          </a:xfrm>
          <a:prstGeom prst="straightConnector1">
            <a:avLst/>
          </a:prstGeom>
          <a:ln w="44450">
            <a:solidFill>
              <a:schemeClr val="tx1"/>
            </a:solidFill>
            <a:headEnd type="none"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CC6295A-4522-04A4-B8F3-41EEA16D52C4}"/>
              </a:ext>
            </a:extLst>
          </p:cNvPr>
          <p:cNvCxnSpPr>
            <a:cxnSpLocks/>
          </p:cNvCxnSpPr>
          <p:nvPr/>
        </p:nvCxnSpPr>
        <p:spPr>
          <a:xfrm flipH="1" flipV="1">
            <a:off x="8011886" y="4030267"/>
            <a:ext cx="748234" cy="917781"/>
          </a:xfrm>
          <a:prstGeom prst="straightConnector1">
            <a:avLst/>
          </a:prstGeom>
          <a:ln w="44450">
            <a:solidFill>
              <a:schemeClr val="tx1"/>
            </a:solidFill>
            <a:headEnd type="none"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448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Distributed Array of Entangled Sensors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335E59-E940-6655-CF69-80C72DB7A7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633"/>
          <a:stretch/>
        </p:blipFill>
        <p:spPr>
          <a:xfrm>
            <a:off x="62968" y="921204"/>
            <a:ext cx="8252969" cy="3447288"/>
          </a:xfrm>
          <a:prstGeom prst="rect">
            <a:avLst/>
          </a:prstGeom>
        </p:spPr>
      </p:pic>
      <p:sp>
        <p:nvSpPr>
          <p:cNvPr id="3" name="Rectangle 11">
            <a:extLst>
              <a:ext uri="{FF2B5EF4-FFF2-40B4-BE49-F238E27FC236}">
                <a16:creationId xmlns:a16="http://schemas.microsoft.com/office/drawing/2014/main" id="{73B0B7CF-DF7D-C5E9-60AB-08A52023D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420" y="1693462"/>
            <a:ext cx="4017679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Leverage expertise and facilities </a:t>
            </a:r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F5C3879-A274-9818-1E1C-A34A5DBD6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397" y="4708234"/>
            <a:ext cx="9558711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Challenges and limitations:</a:t>
            </a:r>
          </a:p>
          <a:p>
            <a:pPr marL="625475" marR="0" lvl="1" indent="-288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Scalable source of multi-partite entanglement.</a:t>
            </a:r>
          </a:p>
          <a:p>
            <a:pPr marL="625475" marR="0" lvl="1" indent="-288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of quantum resources.</a:t>
            </a:r>
          </a:p>
          <a:p>
            <a:pPr marL="625475" marR="0" lvl="1" indent="-288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Optimal quantum state, measurement, and data analysis strategies (QCRB, QML, etc.).</a:t>
            </a:r>
          </a:p>
          <a:p>
            <a:pPr marL="625475" marR="0" lvl="1" indent="-288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Scalability and limitations of imperfections.</a:t>
            </a:r>
          </a:p>
          <a:p>
            <a:pPr marL="625475" marR="0" lvl="1" indent="-288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Management of data stream for large sensor arrays.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3"/>
              </a:buBlip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90770F50-2E94-B940-CC54-C2D7C4394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68" y="4284669"/>
            <a:ext cx="55435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Alshowkan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et. al, 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PRX Quantum 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040304 (2021).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3350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Goals for Work Package 1 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51A3D0FE-DC40-F045-CC1E-93D5233EDAB8}"/>
              </a:ext>
            </a:extLst>
          </p:cNvPr>
          <p:cNvSpPr txBox="1">
            <a:spLocks/>
          </p:cNvSpPr>
          <p:nvPr/>
        </p:nvSpPr>
        <p:spPr>
          <a:xfrm>
            <a:off x="675749" y="1176339"/>
            <a:ext cx="10159872" cy="4848541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Identify projects within the roadmap that would significantly benefit from the implementation of quantum techniques. </a:t>
            </a:r>
          </a:p>
          <a:p>
            <a:pPr lvl="1"/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Other platforms beyond </a:t>
            </a:r>
            <a:r>
              <a:rPr lang="en-US" sz="1800" dirty="0" err="1">
                <a:solidFill>
                  <a:prstClr val="black"/>
                </a:solidFill>
                <a:latin typeface="Calibri" panose="020F0502020204030204"/>
              </a:rPr>
              <a:t>optomechanics</a:t>
            </a:r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 (for example network of atomic clocks).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Formulate the approach, supported by theory. </a:t>
            </a:r>
          </a:p>
          <a:p>
            <a:pPr lvl="1"/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Determine optimal quantum states and fundamental detection limits for different platforms.</a:t>
            </a:r>
          </a:p>
          <a:p>
            <a:pPr lvl="1"/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</a:t>
            </a:r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mal readout schemes for large sensor arrays.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en-US" sz="2200" dirty="0">
                <a:solidFill>
                  <a:prstClr val="black"/>
                </a:solidFill>
                <a:latin typeface="Calibri" panose="020F0502020204030204"/>
              </a:rPr>
              <a:t>Identify near-term milestones for each project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2821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Quantum Techniques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F10C88B1-0246-4157-A905-587F8CCC5EF8}"/>
              </a:ext>
            </a:extLst>
          </p:cNvPr>
          <p:cNvSpPr txBox="1">
            <a:spLocks/>
          </p:cNvSpPr>
          <p:nvPr/>
        </p:nvSpPr>
        <p:spPr>
          <a:xfrm>
            <a:off x="675749" y="1176339"/>
            <a:ext cx="10159872" cy="4848541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simultaneous measurement of two non-commuting quantities, such as the amplitude and phase of a signal, is limited: the Standard Quantum Limit (SQL). </a:t>
            </a:r>
          </a:p>
          <a:p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en-US" sz="2200" dirty="0">
                <a:solidFill>
                  <a:prstClr val="black"/>
                </a:solidFill>
                <a:latin typeface="Calibri" panose="020F0502020204030204"/>
              </a:rPr>
              <a:t>The premise of the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of quantum technologies is that one can engineer and manipulate quantum states, by making use of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superposition, entanglement, squeezing, and backaction evasion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to evade this SQL, and thus improve the science reach of the experiments. </a:t>
            </a:r>
          </a:p>
          <a:p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these techniques, instruments with much higher sensitivity can be built that are able to detect tiny energy shifts or disturbances in a measurement apparatus.  </a:t>
            </a:r>
          </a:p>
          <a:p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en-US" sz="2200" dirty="0">
                <a:solidFill>
                  <a:prstClr val="black"/>
                </a:solidFill>
                <a:latin typeface="Calibri" panose="020F0502020204030204"/>
              </a:rPr>
              <a:t>The goal of this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package is to formulate a research plan for the development of quantum technologies, their implementation in experiments, and the development of the theoretical framework for their application.</a:t>
            </a:r>
          </a:p>
        </p:txBody>
      </p:sp>
    </p:spTree>
    <p:extLst>
      <p:ext uri="{BB962C8B-B14F-4D97-AF65-F5344CB8AC3E}">
        <p14:creationId xmlns:p14="http://schemas.microsoft.com/office/powerpoint/2010/main" val="1341460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Example: Harmonic Oscillators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4ACE1F-953A-37A5-F9FD-7AECFFA835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02" b="2407"/>
          <a:stretch/>
        </p:blipFill>
        <p:spPr>
          <a:xfrm>
            <a:off x="992727" y="933662"/>
            <a:ext cx="9367009" cy="56477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A1F29D-4533-9D65-147B-92EAE22CDC8D}"/>
              </a:ext>
            </a:extLst>
          </p:cNvPr>
          <p:cNvSpPr txBox="1"/>
          <p:nvPr/>
        </p:nvSpPr>
        <p:spPr>
          <a:xfrm>
            <a:off x="9912927" y="6411190"/>
            <a:ext cx="342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22092C-37F3-815C-6123-21DC09042FB0}"/>
              </a:ext>
            </a:extLst>
          </p:cNvPr>
          <p:cNvSpPr txBox="1"/>
          <p:nvPr/>
        </p:nvSpPr>
        <p:spPr>
          <a:xfrm>
            <a:off x="9829802" y="6296893"/>
            <a:ext cx="2268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From: Swati Singh (Uni. Delaware</a:t>
            </a:r>
            <a:br>
              <a:rPr lang="en-US" sz="1200" i="1" dirty="0"/>
            </a:br>
            <a:r>
              <a:rPr lang="en-US" sz="1200" i="1" dirty="0"/>
              <a:t>CPAD meeting, 2021 </a:t>
            </a:r>
          </a:p>
        </p:txBody>
      </p:sp>
    </p:spTree>
    <p:extLst>
      <p:ext uri="{BB962C8B-B14F-4D97-AF65-F5344CB8AC3E}">
        <p14:creationId xmlns:p14="http://schemas.microsoft.com/office/powerpoint/2010/main" val="3436734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/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Harmonic Oscillators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A4C4CA-9C0F-0EE6-B209-D9BE422E3A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77" b="7321"/>
          <a:stretch/>
        </p:blipFill>
        <p:spPr>
          <a:xfrm>
            <a:off x="1289539" y="996008"/>
            <a:ext cx="9373664" cy="53008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2B0E2D-880A-720E-9881-112F2F13B7CE}"/>
              </a:ext>
            </a:extLst>
          </p:cNvPr>
          <p:cNvSpPr txBox="1"/>
          <p:nvPr/>
        </p:nvSpPr>
        <p:spPr>
          <a:xfrm>
            <a:off x="9829802" y="6296893"/>
            <a:ext cx="2268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From: Swati Singh (Uni. Delaware</a:t>
            </a:r>
            <a:br>
              <a:rPr lang="en-US" sz="1200" i="1" dirty="0"/>
            </a:br>
            <a:r>
              <a:rPr lang="en-US" sz="1200" i="1" dirty="0"/>
              <a:t>CPAD meeting, 2021 </a:t>
            </a:r>
          </a:p>
        </p:txBody>
      </p:sp>
    </p:spTree>
    <p:extLst>
      <p:ext uri="{BB962C8B-B14F-4D97-AF65-F5344CB8AC3E}">
        <p14:creationId xmlns:p14="http://schemas.microsoft.com/office/powerpoint/2010/main" val="1080087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Mechanical DM detectors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4BD83A-3DB2-7C94-4215-6453B6DFB9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3" b="4635"/>
          <a:stretch/>
        </p:blipFill>
        <p:spPr>
          <a:xfrm>
            <a:off x="1066801" y="933662"/>
            <a:ext cx="9708573" cy="56330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7E5AA0-2E1E-341B-CE39-C6FF9A0CD4D8}"/>
              </a:ext>
            </a:extLst>
          </p:cNvPr>
          <p:cNvSpPr txBox="1"/>
          <p:nvPr/>
        </p:nvSpPr>
        <p:spPr>
          <a:xfrm>
            <a:off x="9829802" y="6296893"/>
            <a:ext cx="2268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From: Swati Singh (Uni. Delaware</a:t>
            </a:r>
            <a:br>
              <a:rPr lang="en-US" sz="1200" i="1" dirty="0"/>
            </a:br>
            <a:r>
              <a:rPr lang="en-US" sz="1200" i="1" dirty="0"/>
              <a:t>CPAD meeting, 2021 </a:t>
            </a:r>
          </a:p>
        </p:txBody>
      </p:sp>
    </p:spTree>
    <p:extLst>
      <p:ext uri="{BB962C8B-B14F-4D97-AF65-F5344CB8AC3E}">
        <p14:creationId xmlns:p14="http://schemas.microsoft.com/office/powerpoint/2010/main" val="367448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Quantum Enhancement with Light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9" name="Rectangle 11 1">
            <a:extLst>
              <a:ext uri="{FF2B5EF4-FFF2-40B4-BE49-F238E27FC236}">
                <a16:creationId xmlns:a16="http://schemas.microsoft.com/office/drawing/2014/main" id="{EE7DFA40-2F1D-618D-0B5D-9FD6220F6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934" y="1052197"/>
            <a:ext cx="10611293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Any detection system uses a series of measurement to estimate a parameter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athematica1" panose="020B0604020202020204" charset="0"/>
              <a:ea typeface="+mn-ea"/>
              <a:cs typeface="Mathematica1" panose="020B060402020202020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8CF3E28-329D-DAEF-F83C-E919D7085DA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397" y="2028750"/>
            <a:ext cx="1848922" cy="650460"/>
          </a:xfrm>
          <a:prstGeom prst="rect">
            <a:avLst/>
          </a:prstGeom>
          <a:noFill/>
          <a:ln/>
          <a:effectLst/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B4680D7B-CC89-EAA2-7E65-18D6D769B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7660" y="1593014"/>
            <a:ext cx="3202662" cy="66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Measurement uncertainty</a:t>
            </a:r>
            <a:b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(limited by quantum mechanics)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BC58B4-09D6-FD46-FBDF-B707A2310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7661" y="2682519"/>
            <a:ext cx="2919939" cy="42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Detector response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6C3F77A-8AFF-21F4-DA2D-0CA53C30E416}"/>
              </a:ext>
            </a:extLst>
          </p:cNvPr>
          <p:cNvCxnSpPr>
            <a:cxnSpLocks/>
          </p:cNvCxnSpPr>
          <p:nvPr/>
        </p:nvCxnSpPr>
        <p:spPr>
          <a:xfrm flipH="1">
            <a:off x="5236426" y="1871657"/>
            <a:ext cx="830396" cy="270948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3198438-A49B-F321-388D-EE48E207AD2B}"/>
              </a:ext>
            </a:extLst>
          </p:cNvPr>
          <p:cNvCxnSpPr>
            <a:cxnSpLocks/>
          </p:cNvCxnSpPr>
          <p:nvPr/>
        </p:nvCxnSpPr>
        <p:spPr>
          <a:xfrm flipH="1" flipV="1">
            <a:off x="5236426" y="2584618"/>
            <a:ext cx="830396" cy="270948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B46B7278-3124-0103-0AA3-FE66F218F49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075" y="1182946"/>
            <a:ext cx="184836" cy="174054"/>
          </a:xfrm>
          <a:prstGeom prst="rect">
            <a:avLst/>
          </a:prstGeom>
          <a:noFill/>
          <a:ln/>
          <a:effectLst/>
        </p:spPr>
      </p:pic>
      <p:sp>
        <p:nvSpPr>
          <p:cNvPr id="48" name="Rectangle 11 3">
            <a:extLst>
              <a:ext uri="{FF2B5EF4-FFF2-40B4-BE49-F238E27FC236}">
                <a16:creationId xmlns:a16="http://schemas.microsoft.com/office/drawing/2014/main" id="{E39A037D-FA8F-73E7-F964-0583BABEA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028" y="3234234"/>
            <a:ext cx="11174819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to generate quantum states of light with noise levels below what is possible with classical resources (squeezed states).</a:t>
            </a:r>
          </a:p>
        </p:txBody>
      </p:sp>
      <p:sp>
        <p:nvSpPr>
          <p:cNvPr id="49" name="Right Arrow 2">
            <a:extLst>
              <a:ext uri="{FF2B5EF4-FFF2-40B4-BE49-F238E27FC236}">
                <a16:creationId xmlns:a16="http://schemas.microsoft.com/office/drawing/2014/main" id="{770E32E9-50CE-5A06-CBBD-49E07BC4798B}"/>
              </a:ext>
            </a:extLst>
          </p:cNvPr>
          <p:cNvSpPr/>
          <p:nvPr/>
        </p:nvSpPr>
        <p:spPr>
          <a:xfrm>
            <a:off x="1844751" y="4921644"/>
            <a:ext cx="520262" cy="304800"/>
          </a:xfrm>
          <a:prstGeom prst="rightArrow">
            <a:avLst>
              <a:gd name="adj1" fmla="val 50000"/>
              <a:gd name="adj2" fmla="val 7241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DC4847A-FBDB-1D57-6B36-4E60DE14A4F7}"/>
              </a:ext>
            </a:extLst>
          </p:cNvPr>
          <p:cNvSpPr txBox="1"/>
          <p:nvPr/>
        </p:nvSpPr>
        <p:spPr>
          <a:xfrm>
            <a:off x="2530544" y="4733525"/>
            <a:ext cx="2690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quantum-based </a:t>
            </a:r>
            <a:b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sensitivity enhancement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50A1B84-61AC-0E1F-FCD4-69D841821786}"/>
              </a:ext>
            </a:extLst>
          </p:cNvPr>
          <p:cNvGrpSpPr/>
          <p:nvPr/>
        </p:nvGrpSpPr>
        <p:grpSpPr>
          <a:xfrm>
            <a:off x="5899683" y="3810426"/>
            <a:ext cx="5880164" cy="2698954"/>
            <a:chOff x="2538687" y="4433958"/>
            <a:chExt cx="4560145" cy="2093075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1CCBDAB-C2D5-E516-50B0-9725A2D82C1B}"/>
                </a:ext>
              </a:extLst>
            </p:cNvPr>
            <p:cNvCxnSpPr/>
            <p:nvPr/>
          </p:nvCxnSpPr>
          <p:spPr>
            <a:xfrm>
              <a:off x="3055908" y="4433958"/>
              <a:ext cx="0" cy="159413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02A92B1-AAA1-0DF0-5CAC-8F3F9BAF0C95}"/>
                </a:ext>
              </a:extLst>
            </p:cNvPr>
            <p:cNvCxnSpPr/>
            <p:nvPr/>
          </p:nvCxnSpPr>
          <p:spPr>
            <a:xfrm>
              <a:off x="3047816" y="6028089"/>
              <a:ext cx="2451887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4F5159C-85E7-8B75-B5FE-F6120E3BCE3B}"/>
                </a:ext>
              </a:extLst>
            </p:cNvPr>
            <p:cNvGrpSpPr/>
            <p:nvPr/>
          </p:nvGrpSpPr>
          <p:grpSpPr>
            <a:xfrm>
              <a:off x="3072093" y="5518264"/>
              <a:ext cx="2402027" cy="53462"/>
              <a:chOff x="995321" y="3495733"/>
              <a:chExt cx="2402027" cy="53462"/>
            </a:xfrm>
          </p:grpSpPr>
          <p:sp>
            <p:nvSpPr>
              <p:cNvPr id="79" name="Freeform 59">
                <a:extLst>
                  <a:ext uri="{FF2B5EF4-FFF2-40B4-BE49-F238E27FC236}">
                    <a16:creationId xmlns:a16="http://schemas.microsoft.com/office/drawing/2014/main" id="{4543BB49-A501-488B-413F-47DE45808C9C}"/>
                  </a:ext>
                </a:extLst>
              </p:cNvPr>
              <p:cNvSpPr/>
              <p:nvPr/>
            </p:nvSpPr>
            <p:spPr>
              <a:xfrm>
                <a:off x="995321" y="3503476"/>
                <a:ext cx="1290680" cy="45719"/>
              </a:xfrm>
              <a:custGeom>
                <a:avLst/>
                <a:gdLst>
                  <a:gd name="connsiteX0" fmla="*/ 0 w 1132885"/>
                  <a:gd name="connsiteY0" fmla="*/ 65112 h 73204"/>
                  <a:gd name="connsiteX1" fmla="*/ 40461 w 1132885"/>
                  <a:gd name="connsiteY1" fmla="*/ 57020 h 73204"/>
                  <a:gd name="connsiteX2" fmla="*/ 80921 w 1132885"/>
                  <a:gd name="connsiteY2" fmla="*/ 24651 h 73204"/>
                  <a:gd name="connsiteX3" fmla="*/ 105197 w 1132885"/>
                  <a:gd name="connsiteY3" fmla="*/ 16559 h 73204"/>
                  <a:gd name="connsiteX4" fmla="*/ 145657 w 1132885"/>
                  <a:gd name="connsiteY4" fmla="*/ 40836 h 73204"/>
                  <a:gd name="connsiteX5" fmla="*/ 169933 w 1132885"/>
                  <a:gd name="connsiteY5" fmla="*/ 48928 h 73204"/>
                  <a:gd name="connsiteX6" fmla="*/ 194209 w 1132885"/>
                  <a:gd name="connsiteY6" fmla="*/ 40836 h 73204"/>
                  <a:gd name="connsiteX7" fmla="*/ 210393 w 1132885"/>
                  <a:gd name="connsiteY7" fmla="*/ 24651 h 73204"/>
                  <a:gd name="connsiteX8" fmla="*/ 258945 w 1132885"/>
                  <a:gd name="connsiteY8" fmla="*/ 40836 h 73204"/>
                  <a:gd name="connsiteX9" fmla="*/ 275130 w 1132885"/>
                  <a:gd name="connsiteY9" fmla="*/ 57020 h 73204"/>
                  <a:gd name="connsiteX10" fmla="*/ 315590 w 1132885"/>
                  <a:gd name="connsiteY10" fmla="*/ 32743 h 73204"/>
                  <a:gd name="connsiteX11" fmla="*/ 364142 w 1132885"/>
                  <a:gd name="connsiteY11" fmla="*/ 24651 h 73204"/>
                  <a:gd name="connsiteX12" fmla="*/ 388418 w 1132885"/>
                  <a:gd name="connsiteY12" fmla="*/ 32743 h 73204"/>
                  <a:gd name="connsiteX13" fmla="*/ 461246 w 1132885"/>
                  <a:gd name="connsiteY13" fmla="*/ 8467 h 73204"/>
                  <a:gd name="connsiteX14" fmla="*/ 534075 w 1132885"/>
                  <a:gd name="connsiteY14" fmla="*/ 32743 h 73204"/>
                  <a:gd name="connsiteX15" fmla="*/ 558351 w 1132885"/>
                  <a:gd name="connsiteY15" fmla="*/ 40836 h 73204"/>
                  <a:gd name="connsiteX16" fmla="*/ 623087 w 1132885"/>
                  <a:gd name="connsiteY16" fmla="*/ 57020 h 73204"/>
                  <a:gd name="connsiteX17" fmla="*/ 647363 w 1132885"/>
                  <a:gd name="connsiteY17" fmla="*/ 73204 h 73204"/>
                  <a:gd name="connsiteX18" fmla="*/ 695915 w 1132885"/>
                  <a:gd name="connsiteY18" fmla="*/ 65112 h 73204"/>
                  <a:gd name="connsiteX19" fmla="*/ 776836 w 1132885"/>
                  <a:gd name="connsiteY19" fmla="*/ 40836 h 73204"/>
                  <a:gd name="connsiteX20" fmla="*/ 801112 w 1132885"/>
                  <a:gd name="connsiteY20" fmla="*/ 32743 h 73204"/>
                  <a:gd name="connsiteX21" fmla="*/ 825388 w 1132885"/>
                  <a:gd name="connsiteY21" fmla="*/ 24651 h 73204"/>
                  <a:gd name="connsiteX22" fmla="*/ 914400 w 1132885"/>
                  <a:gd name="connsiteY22" fmla="*/ 32743 h 73204"/>
                  <a:gd name="connsiteX23" fmla="*/ 962953 w 1132885"/>
                  <a:gd name="connsiteY23" fmla="*/ 16559 h 73204"/>
                  <a:gd name="connsiteX24" fmla="*/ 987229 w 1132885"/>
                  <a:gd name="connsiteY24" fmla="*/ 375 h 73204"/>
                  <a:gd name="connsiteX25" fmla="*/ 1035781 w 1132885"/>
                  <a:gd name="connsiteY25" fmla="*/ 32743 h 73204"/>
                  <a:gd name="connsiteX26" fmla="*/ 1060057 w 1132885"/>
                  <a:gd name="connsiteY26" fmla="*/ 40836 h 73204"/>
                  <a:gd name="connsiteX27" fmla="*/ 1132885 w 1132885"/>
                  <a:gd name="connsiteY27" fmla="*/ 32743 h 73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32885" h="73204">
                    <a:moveTo>
                      <a:pt x="0" y="65112"/>
                    </a:moveTo>
                    <a:cubicBezTo>
                      <a:pt x="13487" y="62415"/>
                      <a:pt x="27583" y="61849"/>
                      <a:pt x="40461" y="57020"/>
                    </a:cubicBezTo>
                    <a:cubicBezTo>
                      <a:pt x="83649" y="40825"/>
                      <a:pt x="48004" y="44402"/>
                      <a:pt x="80921" y="24651"/>
                    </a:cubicBezTo>
                    <a:cubicBezTo>
                      <a:pt x="88235" y="20262"/>
                      <a:pt x="97105" y="19256"/>
                      <a:pt x="105197" y="16559"/>
                    </a:cubicBezTo>
                    <a:cubicBezTo>
                      <a:pt x="173966" y="39482"/>
                      <a:pt x="90119" y="7512"/>
                      <a:pt x="145657" y="40836"/>
                    </a:cubicBezTo>
                    <a:cubicBezTo>
                      <a:pt x="152971" y="45225"/>
                      <a:pt x="161841" y="46231"/>
                      <a:pt x="169933" y="48928"/>
                    </a:cubicBezTo>
                    <a:cubicBezTo>
                      <a:pt x="178025" y="46231"/>
                      <a:pt x="186895" y="45225"/>
                      <a:pt x="194209" y="40836"/>
                    </a:cubicBezTo>
                    <a:cubicBezTo>
                      <a:pt x="200751" y="36911"/>
                      <a:pt x="202764" y="24651"/>
                      <a:pt x="210393" y="24651"/>
                    </a:cubicBezTo>
                    <a:cubicBezTo>
                      <a:pt x="227453" y="24651"/>
                      <a:pt x="258945" y="40836"/>
                      <a:pt x="258945" y="40836"/>
                    </a:cubicBezTo>
                    <a:cubicBezTo>
                      <a:pt x="264340" y="46231"/>
                      <a:pt x="267649" y="55524"/>
                      <a:pt x="275130" y="57020"/>
                    </a:cubicBezTo>
                    <a:cubicBezTo>
                      <a:pt x="304412" y="62876"/>
                      <a:pt x="295371" y="40325"/>
                      <a:pt x="315590" y="32743"/>
                    </a:cubicBezTo>
                    <a:cubicBezTo>
                      <a:pt x="330952" y="26982"/>
                      <a:pt x="347958" y="27348"/>
                      <a:pt x="364142" y="24651"/>
                    </a:cubicBezTo>
                    <a:cubicBezTo>
                      <a:pt x="372234" y="27348"/>
                      <a:pt x="379888" y="32743"/>
                      <a:pt x="388418" y="32743"/>
                    </a:cubicBezTo>
                    <a:cubicBezTo>
                      <a:pt x="432027" y="32743"/>
                      <a:pt x="431935" y="28008"/>
                      <a:pt x="461246" y="8467"/>
                    </a:cubicBezTo>
                    <a:lnTo>
                      <a:pt x="534075" y="32743"/>
                    </a:lnTo>
                    <a:cubicBezTo>
                      <a:pt x="542167" y="35441"/>
                      <a:pt x="549987" y="39163"/>
                      <a:pt x="558351" y="40836"/>
                    </a:cubicBezTo>
                    <a:cubicBezTo>
                      <a:pt x="573740" y="43914"/>
                      <a:pt x="606499" y="48726"/>
                      <a:pt x="623087" y="57020"/>
                    </a:cubicBezTo>
                    <a:cubicBezTo>
                      <a:pt x="631786" y="61369"/>
                      <a:pt x="639271" y="67809"/>
                      <a:pt x="647363" y="73204"/>
                    </a:cubicBezTo>
                    <a:cubicBezTo>
                      <a:pt x="663547" y="70507"/>
                      <a:pt x="679826" y="68330"/>
                      <a:pt x="695915" y="65112"/>
                    </a:cubicBezTo>
                    <a:cubicBezTo>
                      <a:pt x="726490" y="58997"/>
                      <a:pt x="745871" y="51158"/>
                      <a:pt x="776836" y="40836"/>
                    </a:cubicBezTo>
                    <a:lnTo>
                      <a:pt x="801112" y="32743"/>
                    </a:lnTo>
                    <a:lnTo>
                      <a:pt x="825388" y="24651"/>
                    </a:lnTo>
                    <a:cubicBezTo>
                      <a:pt x="878478" y="42349"/>
                      <a:pt x="864073" y="46469"/>
                      <a:pt x="914400" y="32743"/>
                    </a:cubicBezTo>
                    <a:cubicBezTo>
                      <a:pt x="930859" y="28254"/>
                      <a:pt x="962953" y="16559"/>
                      <a:pt x="962953" y="16559"/>
                    </a:cubicBezTo>
                    <a:cubicBezTo>
                      <a:pt x="971045" y="11164"/>
                      <a:pt x="977636" y="1974"/>
                      <a:pt x="987229" y="375"/>
                    </a:cubicBezTo>
                    <a:cubicBezTo>
                      <a:pt x="1010318" y="-3473"/>
                      <a:pt x="1021632" y="23310"/>
                      <a:pt x="1035781" y="32743"/>
                    </a:cubicBezTo>
                    <a:cubicBezTo>
                      <a:pt x="1042878" y="37475"/>
                      <a:pt x="1051965" y="38138"/>
                      <a:pt x="1060057" y="40836"/>
                    </a:cubicBezTo>
                    <a:cubicBezTo>
                      <a:pt x="1122041" y="31980"/>
                      <a:pt x="1097628" y="32743"/>
                      <a:pt x="1132885" y="32743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0" name="Freeform 60">
                <a:extLst>
                  <a:ext uri="{FF2B5EF4-FFF2-40B4-BE49-F238E27FC236}">
                    <a16:creationId xmlns:a16="http://schemas.microsoft.com/office/drawing/2014/main" id="{65CD9E72-F59C-5E80-3A12-C6E62089755A}"/>
                  </a:ext>
                </a:extLst>
              </p:cNvPr>
              <p:cNvSpPr/>
              <p:nvPr/>
            </p:nvSpPr>
            <p:spPr>
              <a:xfrm>
                <a:off x="2286000" y="3495733"/>
                <a:ext cx="1111348" cy="45719"/>
              </a:xfrm>
              <a:custGeom>
                <a:avLst/>
                <a:gdLst>
                  <a:gd name="connsiteX0" fmla="*/ 0 w 1111348"/>
                  <a:gd name="connsiteY0" fmla="*/ 42286 h 70421"/>
                  <a:gd name="connsiteX1" fmla="*/ 168812 w 1111348"/>
                  <a:gd name="connsiteY1" fmla="*/ 35252 h 70421"/>
                  <a:gd name="connsiteX2" fmla="*/ 218049 w 1111348"/>
                  <a:gd name="connsiteY2" fmla="*/ 21185 h 70421"/>
                  <a:gd name="connsiteX3" fmla="*/ 260252 w 1111348"/>
                  <a:gd name="connsiteY3" fmla="*/ 35252 h 70421"/>
                  <a:gd name="connsiteX4" fmla="*/ 281354 w 1111348"/>
                  <a:gd name="connsiteY4" fmla="*/ 42286 h 70421"/>
                  <a:gd name="connsiteX5" fmla="*/ 295422 w 1111348"/>
                  <a:gd name="connsiteY5" fmla="*/ 21185 h 70421"/>
                  <a:gd name="connsiteX6" fmla="*/ 302455 w 1111348"/>
                  <a:gd name="connsiteY6" fmla="*/ 83 h 70421"/>
                  <a:gd name="connsiteX7" fmla="*/ 365760 w 1111348"/>
                  <a:gd name="connsiteY7" fmla="*/ 14151 h 70421"/>
                  <a:gd name="connsiteX8" fmla="*/ 429065 w 1111348"/>
                  <a:gd name="connsiteY8" fmla="*/ 49320 h 70421"/>
                  <a:gd name="connsiteX9" fmla="*/ 464234 w 1111348"/>
                  <a:gd name="connsiteY9" fmla="*/ 42286 h 70421"/>
                  <a:gd name="connsiteX10" fmla="*/ 485335 w 1111348"/>
                  <a:gd name="connsiteY10" fmla="*/ 35252 h 70421"/>
                  <a:gd name="connsiteX11" fmla="*/ 548640 w 1111348"/>
                  <a:gd name="connsiteY11" fmla="*/ 42286 h 70421"/>
                  <a:gd name="connsiteX12" fmla="*/ 590843 w 1111348"/>
                  <a:gd name="connsiteY12" fmla="*/ 63388 h 70421"/>
                  <a:gd name="connsiteX13" fmla="*/ 611945 w 1111348"/>
                  <a:gd name="connsiteY13" fmla="*/ 70421 h 70421"/>
                  <a:gd name="connsiteX14" fmla="*/ 654148 w 1111348"/>
                  <a:gd name="connsiteY14" fmla="*/ 56354 h 70421"/>
                  <a:gd name="connsiteX15" fmla="*/ 675249 w 1111348"/>
                  <a:gd name="connsiteY15" fmla="*/ 49320 h 70421"/>
                  <a:gd name="connsiteX16" fmla="*/ 731520 w 1111348"/>
                  <a:gd name="connsiteY16" fmla="*/ 42286 h 70421"/>
                  <a:gd name="connsiteX17" fmla="*/ 745588 w 1111348"/>
                  <a:gd name="connsiteY17" fmla="*/ 21185 h 70421"/>
                  <a:gd name="connsiteX18" fmla="*/ 766689 w 1111348"/>
                  <a:gd name="connsiteY18" fmla="*/ 28218 h 70421"/>
                  <a:gd name="connsiteX19" fmla="*/ 794825 w 1111348"/>
                  <a:gd name="connsiteY19" fmla="*/ 21185 h 70421"/>
                  <a:gd name="connsiteX20" fmla="*/ 844062 w 1111348"/>
                  <a:gd name="connsiteY20" fmla="*/ 14151 h 70421"/>
                  <a:gd name="connsiteX21" fmla="*/ 886265 w 1111348"/>
                  <a:gd name="connsiteY21" fmla="*/ 28218 h 70421"/>
                  <a:gd name="connsiteX22" fmla="*/ 907366 w 1111348"/>
                  <a:gd name="connsiteY22" fmla="*/ 42286 h 70421"/>
                  <a:gd name="connsiteX23" fmla="*/ 1026942 w 1111348"/>
                  <a:gd name="connsiteY23" fmla="*/ 42286 h 70421"/>
                  <a:gd name="connsiteX24" fmla="*/ 1048043 w 1111348"/>
                  <a:gd name="connsiteY24" fmla="*/ 28218 h 70421"/>
                  <a:gd name="connsiteX25" fmla="*/ 1062111 w 1111348"/>
                  <a:gd name="connsiteY25" fmla="*/ 7117 h 70421"/>
                  <a:gd name="connsiteX26" fmla="*/ 1076178 w 1111348"/>
                  <a:gd name="connsiteY26" fmla="*/ 28218 h 70421"/>
                  <a:gd name="connsiteX27" fmla="*/ 1111348 w 1111348"/>
                  <a:gd name="connsiteY27" fmla="*/ 35252 h 7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11348" h="70421">
                    <a:moveTo>
                      <a:pt x="0" y="42286"/>
                    </a:moveTo>
                    <a:cubicBezTo>
                      <a:pt x="56271" y="39941"/>
                      <a:pt x="112636" y="39265"/>
                      <a:pt x="168812" y="35252"/>
                    </a:cubicBezTo>
                    <a:cubicBezTo>
                      <a:pt x="180050" y="34449"/>
                      <a:pt x="206252" y="25117"/>
                      <a:pt x="218049" y="21185"/>
                    </a:cubicBezTo>
                    <a:lnTo>
                      <a:pt x="260252" y="35252"/>
                    </a:lnTo>
                    <a:lnTo>
                      <a:pt x="281354" y="42286"/>
                    </a:lnTo>
                    <a:cubicBezTo>
                      <a:pt x="286043" y="35252"/>
                      <a:pt x="291642" y="28746"/>
                      <a:pt x="295422" y="21185"/>
                    </a:cubicBezTo>
                    <a:cubicBezTo>
                      <a:pt x="298738" y="14553"/>
                      <a:pt x="295421" y="2428"/>
                      <a:pt x="302455" y="83"/>
                    </a:cubicBezTo>
                    <a:cubicBezTo>
                      <a:pt x="306283" y="-1193"/>
                      <a:pt x="359034" y="12469"/>
                      <a:pt x="365760" y="14151"/>
                    </a:cubicBezTo>
                    <a:cubicBezTo>
                      <a:pt x="414132" y="46399"/>
                      <a:pt x="391923" y="36939"/>
                      <a:pt x="429065" y="49320"/>
                    </a:cubicBezTo>
                    <a:cubicBezTo>
                      <a:pt x="440788" y="46975"/>
                      <a:pt x="452636" y="45186"/>
                      <a:pt x="464234" y="42286"/>
                    </a:cubicBezTo>
                    <a:cubicBezTo>
                      <a:pt x="471427" y="40488"/>
                      <a:pt x="477921" y="35252"/>
                      <a:pt x="485335" y="35252"/>
                    </a:cubicBezTo>
                    <a:cubicBezTo>
                      <a:pt x="506567" y="35252"/>
                      <a:pt x="527538" y="39941"/>
                      <a:pt x="548640" y="42286"/>
                    </a:cubicBezTo>
                    <a:cubicBezTo>
                      <a:pt x="601688" y="59969"/>
                      <a:pt x="536294" y="36114"/>
                      <a:pt x="590843" y="63388"/>
                    </a:cubicBezTo>
                    <a:cubicBezTo>
                      <a:pt x="597475" y="66704"/>
                      <a:pt x="604911" y="68077"/>
                      <a:pt x="611945" y="70421"/>
                    </a:cubicBezTo>
                    <a:lnTo>
                      <a:pt x="654148" y="56354"/>
                    </a:lnTo>
                    <a:cubicBezTo>
                      <a:pt x="661182" y="54009"/>
                      <a:pt x="667892" y="50240"/>
                      <a:pt x="675249" y="49320"/>
                    </a:cubicBezTo>
                    <a:lnTo>
                      <a:pt x="731520" y="42286"/>
                    </a:lnTo>
                    <a:cubicBezTo>
                      <a:pt x="736209" y="35252"/>
                      <a:pt x="737739" y="24325"/>
                      <a:pt x="745588" y="21185"/>
                    </a:cubicBezTo>
                    <a:cubicBezTo>
                      <a:pt x="752472" y="18431"/>
                      <a:pt x="759275" y="28218"/>
                      <a:pt x="766689" y="28218"/>
                    </a:cubicBezTo>
                    <a:cubicBezTo>
                      <a:pt x="776356" y="28218"/>
                      <a:pt x="785446" y="23529"/>
                      <a:pt x="794825" y="21185"/>
                    </a:cubicBezTo>
                    <a:cubicBezTo>
                      <a:pt x="822326" y="2850"/>
                      <a:pt x="809604" y="3814"/>
                      <a:pt x="844062" y="14151"/>
                    </a:cubicBezTo>
                    <a:cubicBezTo>
                      <a:pt x="858265" y="18412"/>
                      <a:pt x="886265" y="28218"/>
                      <a:pt x="886265" y="28218"/>
                    </a:cubicBezTo>
                    <a:cubicBezTo>
                      <a:pt x="893299" y="32907"/>
                      <a:pt x="899805" y="38505"/>
                      <a:pt x="907366" y="42286"/>
                    </a:cubicBezTo>
                    <a:cubicBezTo>
                      <a:pt x="944426" y="60817"/>
                      <a:pt x="988807" y="45010"/>
                      <a:pt x="1026942" y="42286"/>
                    </a:cubicBezTo>
                    <a:cubicBezTo>
                      <a:pt x="1033976" y="37597"/>
                      <a:pt x="1042065" y="34196"/>
                      <a:pt x="1048043" y="28218"/>
                    </a:cubicBezTo>
                    <a:cubicBezTo>
                      <a:pt x="1054021" y="22240"/>
                      <a:pt x="1053657" y="7117"/>
                      <a:pt x="1062111" y="7117"/>
                    </a:cubicBezTo>
                    <a:cubicBezTo>
                      <a:pt x="1070564" y="7117"/>
                      <a:pt x="1069577" y="22937"/>
                      <a:pt x="1076178" y="28218"/>
                    </a:cubicBezTo>
                    <a:cubicBezTo>
                      <a:pt x="1086824" y="36735"/>
                      <a:pt x="1099292" y="35252"/>
                      <a:pt x="1111348" y="3525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A2D3918-D518-01AF-22B4-776E04BE75AD}"/>
                </a:ext>
              </a:extLst>
            </p:cNvPr>
            <p:cNvCxnSpPr/>
            <p:nvPr/>
          </p:nvCxnSpPr>
          <p:spPr>
            <a:xfrm>
              <a:off x="3054477" y="4674291"/>
              <a:ext cx="243371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reeform 62">
              <a:extLst>
                <a:ext uri="{FF2B5EF4-FFF2-40B4-BE49-F238E27FC236}">
                  <a16:creationId xmlns:a16="http://schemas.microsoft.com/office/drawing/2014/main" id="{6CB4598D-2621-04ED-0E58-EF7502CED60B}"/>
                </a:ext>
              </a:extLst>
            </p:cNvPr>
            <p:cNvSpPr/>
            <p:nvPr/>
          </p:nvSpPr>
          <p:spPr>
            <a:xfrm>
              <a:off x="4236164" y="4667248"/>
              <a:ext cx="91440" cy="879240"/>
            </a:xfrm>
            <a:custGeom>
              <a:avLst/>
              <a:gdLst>
                <a:gd name="connsiteX0" fmla="*/ 0 w 218049"/>
                <a:gd name="connsiteY0" fmla="*/ 865172 h 879240"/>
                <a:gd name="connsiteX1" fmla="*/ 105507 w 218049"/>
                <a:gd name="connsiteY1" fmla="*/ 9 h 879240"/>
                <a:gd name="connsiteX2" fmla="*/ 218049 w 218049"/>
                <a:gd name="connsiteY2" fmla="*/ 879240 h 879240"/>
                <a:gd name="connsiteX3" fmla="*/ 218049 w 218049"/>
                <a:gd name="connsiteY3" fmla="*/ 879240 h 87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049" h="879240">
                  <a:moveTo>
                    <a:pt x="0" y="865172"/>
                  </a:moveTo>
                  <a:cubicBezTo>
                    <a:pt x="34582" y="431418"/>
                    <a:pt x="69165" y="-2336"/>
                    <a:pt x="105507" y="9"/>
                  </a:cubicBezTo>
                  <a:cubicBezTo>
                    <a:pt x="141849" y="2354"/>
                    <a:pt x="218049" y="879240"/>
                    <a:pt x="218049" y="879240"/>
                  </a:cubicBezTo>
                  <a:lnTo>
                    <a:pt x="218049" y="879240"/>
                  </a:lnTo>
                </a:path>
              </a:pathLst>
            </a:custGeom>
            <a:noFill/>
            <a:ln w="127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3D63961-81A6-DF2D-746C-EA528F4B5610}"/>
                </a:ext>
              </a:extLst>
            </p:cNvPr>
            <p:cNvSpPr txBox="1"/>
            <p:nvPr/>
          </p:nvSpPr>
          <p:spPr>
            <a:xfrm rot="16200000">
              <a:off x="2198978" y="4955824"/>
              <a:ext cx="12026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Readout units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(voltage, etc.)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DD41D73-6BA2-53C9-27C6-E9CDF6794F09}"/>
                </a:ext>
              </a:extLst>
            </p:cNvPr>
            <p:cNvSpPr txBox="1"/>
            <p:nvPr/>
          </p:nvSpPr>
          <p:spPr>
            <a:xfrm>
              <a:off x="3476693" y="6003813"/>
              <a:ext cx="17885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Analysis variable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(frequency, time, etc.)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7510D6B-34B7-5882-12AA-8F0D59EA4576}"/>
                </a:ext>
              </a:extLst>
            </p:cNvPr>
            <p:cNvSpPr txBox="1"/>
            <p:nvPr/>
          </p:nvSpPr>
          <p:spPr>
            <a:xfrm>
              <a:off x="5402598" y="5396910"/>
              <a:ext cx="16962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Quantum noise floor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075EB49-FF25-25C9-E845-0516E43B6255}"/>
                </a:ext>
              </a:extLst>
            </p:cNvPr>
            <p:cNvSpPr txBox="1"/>
            <p:nvPr/>
          </p:nvSpPr>
          <p:spPr>
            <a:xfrm>
              <a:off x="4303607" y="4874721"/>
              <a:ext cx="6046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signal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4D7E044-A961-16B1-66E4-A592D2BBB4CB}"/>
                </a:ext>
              </a:extLst>
            </p:cNvPr>
            <p:cNvSpPr txBox="1"/>
            <p:nvPr/>
          </p:nvSpPr>
          <p:spPr>
            <a:xfrm>
              <a:off x="5443058" y="4506786"/>
              <a:ext cx="9316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Sensitivity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limit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E653402-B2CA-51B2-262E-3AB68DCEC240}"/>
                </a:ext>
              </a:extLst>
            </p:cNvPr>
            <p:cNvGrpSpPr/>
            <p:nvPr/>
          </p:nvGrpSpPr>
          <p:grpSpPr>
            <a:xfrm>
              <a:off x="3061907" y="5305826"/>
              <a:ext cx="2402027" cy="53462"/>
              <a:chOff x="995321" y="3495733"/>
              <a:chExt cx="2402027" cy="53462"/>
            </a:xfrm>
          </p:grpSpPr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7CE5C60A-CA39-53EE-E503-8436F116E885}"/>
                  </a:ext>
                </a:extLst>
              </p:cNvPr>
              <p:cNvSpPr/>
              <p:nvPr/>
            </p:nvSpPr>
            <p:spPr>
              <a:xfrm>
                <a:off x="995321" y="3503476"/>
                <a:ext cx="1290680" cy="45719"/>
              </a:xfrm>
              <a:custGeom>
                <a:avLst/>
                <a:gdLst>
                  <a:gd name="connsiteX0" fmla="*/ 0 w 1132885"/>
                  <a:gd name="connsiteY0" fmla="*/ 65112 h 73204"/>
                  <a:gd name="connsiteX1" fmla="*/ 40461 w 1132885"/>
                  <a:gd name="connsiteY1" fmla="*/ 57020 h 73204"/>
                  <a:gd name="connsiteX2" fmla="*/ 80921 w 1132885"/>
                  <a:gd name="connsiteY2" fmla="*/ 24651 h 73204"/>
                  <a:gd name="connsiteX3" fmla="*/ 105197 w 1132885"/>
                  <a:gd name="connsiteY3" fmla="*/ 16559 h 73204"/>
                  <a:gd name="connsiteX4" fmla="*/ 145657 w 1132885"/>
                  <a:gd name="connsiteY4" fmla="*/ 40836 h 73204"/>
                  <a:gd name="connsiteX5" fmla="*/ 169933 w 1132885"/>
                  <a:gd name="connsiteY5" fmla="*/ 48928 h 73204"/>
                  <a:gd name="connsiteX6" fmla="*/ 194209 w 1132885"/>
                  <a:gd name="connsiteY6" fmla="*/ 40836 h 73204"/>
                  <a:gd name="connsiteX7" fmla="*/ 210393 w 1132885"/>
                  <a:gd name="connsiteY7" fmla="*/ 24651 h 73204"/>
                  <a:gd name="connsiteX8" fmla="*/ 258945 w 1132885"/>
                  <a:gd name="connsiteY8" fmla="*/ 40836 h 73204"/>
                  <a:gd name="connsiteX9" fmla="*/ 275130 w 1132885"/>
                  <a:gd name="connsiteY9" fmla="*/ 57020 h 73204"/>
                  <a:gd name="connsiteX10" fmla="*/ 315590 w 1132885"/>
                  <a:gd name="connsiteY10" fmla="*/ 32743 h 73204"/>
                  <a:gd name="connsiteX11" fmla="*/ 364142 w 1132885"/>
                  <a:gd name="connsiteY11" fmla="*/ 24651 h 73204"/>
                  <a:gd name="connsiteX12" fmla="*/ 388418 w 1132885"/>
                  <a:gd name="connsiteY12" fmla="*/ 32743 h 73204"/>
                  <a:gd name="connsiteX13" fmla="*/ 461246 w 1132885"/>
                  <a:gd name="connsiteY13" fmla="*/ 8467 h 73204"/>
                  <a:gd name="connsiteX14" fmla="*/ 534075 w 1132885"/>
                  <a:gd name="connsiteY14" fmla="*/ 32743 h 73204"/>
                  <a:gd name="connsiteX15" fmla="*/ 558351 w 1132885"/>
                  <a:gd name="connsiteY15" fmla="*/ 40836 h 73204"/>
                  <a:gd name="connsiteX16" fmla="*/ 623087 w 1132885"/>
                  <a:gd name="connsiteY16" fmla="*/ 57020 h 73204"/>
                  <a:gd name="connsiteX17" fmla="*/ 647363 w 1132885"/>
                  <a:gd name="connsiteY17" fmla="*/ 73204 h 73204"/>
                  <a:gd name="connsiteX18" fmla="*/ 695915 w 1132885"/>
                  <a:gd name="connsiteY18" fmla="*/ 65112 h 73204"/>
                  <a:gd name="connsiteX19" fmla="*/ 776836 w 1132885"/>
                  <a:gd name="connsiteY19" fmla="*/ 40836 h 73204"/>
                  <a:gd name="connsiteX20" fmla="*/ 801112 w 1132885"/>
                  <a:gd name="connsiteY20" fmla="*/ 32743 h 73204"/>
                  <a:gd name="connsiteX21" fmla="*/ 825388 w 1132885"/>
                  <a:gd name="connsiteY21" fmla="*/ 24651 h 73204"/>
                  <a:gd name="connsiteX22" fmla="*/ 914400 w 1132885"/>
                  <a:gd name="connsiteY22" fmla="*/ 32743 h 73204"/>
                  <a:gd name="connsiteX23" fmla="*/ 962953 w 1132885"/>
                  <a:gd name="connsiteY23" fmla="*/ 16559 h 73204"/>
                  <a:gd name="connsiteX24" fmla="*/ 987229 w 1132885"/>
                  <a:gd name="connsiteY24" fmla="*/ 375 h 73204"/>
                  <a:gd name="connsiteX25" fmla="*/ 1035781 w 1132885"/>
                  <a:gd name="connsiteY25" fmla="*/ 32743 h 73204"/>
                  <a:gd name="connsiteX26" fmla="*/ 1060057 w 1132885"/>
                  <a:gd name="connsiteY26" fmla="*/ 40836 h 73204"/>
                  <a:gd name="connsiteX27" fmla="*/ 1132885 w 1132885"/>
                  <a:gd name="connsiteY27" fmla="*/ 32743 h 73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32885" h="73204">
                    <a:moveTo>
                      <a:pt x="0" y="65112"/>
                    </a:moveTo>
                    <a:cubicBezTo>
                      <a:pt x="13487" y="62415"/>
                      <a:pt x="27583" y="61849"/>
                      <a:pt x="40461" y="57020"/>
                    </a:cubicBezTo>
                    <a:cubicBezTo>
                      <a:pt x="83649" y="40825"/>
                      <a:pt x="48004" y="44402"/>
                      <a:pt x="80921" y="24651"/>
                    </a:cubicBezTo>
                    <a:cubicBezTo>
                      <a:pt x="88235" y="20262"/>
                      <a:pt x="97105" y="19256"/>
                      <a:pt x="105197" y="16559"/>
                    </a:cubicBezTo>
                    <a:cubicBezTo>
                      <a:pt x="173966" y="39482"/>
                      <a:pt x="90119" y="7512"/>
                      <a:pt x="145657" y="40836"/>
                    </a:cubicBezTo>
                    <a:cubicBezTo>
                      <a:pt x="152971" y="45225"/>
                      <a:pt x="161841" y="46231"/>
                      <a:pt x="169933" y="48928"/>
                    </a:cubicBezTo>
                    <a:cubicBezTo>
                      <a:pt x="178025" y="46231"/>
                      <a:pt x="186895" y="45225"/>
                      <a:pt x="194209" y="40836"/>
                    </a:cubicBezTo>
                    <a:cubicBezTo>
                      <a:pt x="200751" y="36911"/>
                      <a:pt x="202764" y="24651"/>
                      <a:pt x="210393" y="24651"/>
                    </a:cubicBezTo>
                    <a:cubicBezTo>
                      <a:pt x="227453" y="24651"/>
                      <a:pt x="258945" y="40836"/>
                      <a:pt x="258945" y="40836"/>
                    </a:cubicBezTo>
                    <a:cubicBezTo>
                      <a:pt x="264340" y="46231"/>
                      <a:pt x="267649" y="55524"/>
                      <a:pt x="275130" y="57020"/>
                    </a:cubicBezTo>
                    <a:cubicBezTo>
                      <a:pt x="304412" y="62876"/>
                      <a:pt x="295371" y="40325"/>
                      <a:pt x="315590" y="32743"/>
                    </a:cubicBezTo>
                    <a:cubicBezTo>
                      <a:pt x="330952" y="26982"/>
                      <a:pt x="347958" y="27348"/>
                      <a:pt x="364142" y="24651"/>
                    </a:cubicBezTo>
                    <a:cubicBezTo>
                      <a:pt x="372234" y="27348"/>
                      <a:pt x="379888" y="32743"/>
                      <a:pt x="388418" y="32743"/>
                    </a:cubicBezTo>
                    <a:cubicBezTo>
                      <a:pt x="432027" y="32743"/>
                      <a:pt x="431935" y="28008"/>
                      <a:pt x="461246" y="8467"/>
                    </a:cubicBezTo>
                    <a:lnTo>
                      <a:pt x="534075" y="32743"/>
                    </a:lnTo>
                    <a:cubicBezTo>
                      <a:pt x="542167" y="35441"/>
                      <a:pt x="549987" y="39163"/>
                      <a:pt x="558351" y="40836"/>
                    </a:cubicBezTo>
                    <a:cubicBezTo>
                      <a:pt x="573740" y="43914"/>
                      <a:pt x="606499" y="48726"/>
                      <a:pt x="623087" y="57020"/>
                    </a:cubicBezTo>
                    <a:cubicBezTo>
                      <a:pt x="631786" y="61369"/>
                      <a:pt x="639271" y="67809"/>
                      <a:pt x="647363" y="73204"/>
                    </a:cubicBezTo>
                    <a:cubicBezTo>
                      <a:pt x="663547" y="70507"/>
                      <a:pt x="679826" y="68330"/>
                      <a:pt x="695915" y="65112"/>
                    </a:cubicBezTo>
                    <a:cubicBezTo>
                      <a:pt x="726490" y="58997"/>
                      <a:pt x="745871" y="51158"/>
                      <a:pt x="776836" y="40836"/>
                    </a:cubicBezTo>
                    <a:lnTo>
                      <a:pt x="801112" y="32743"/>
                    </a:lnTo>
                    <a:lnTo>
                      <a:pt x="825388" y="24651"/>
                    </a:lnTo>
                    <a:cubicBezTo>
                      <a:pt x="878478" y="42349"/>
                      <a:pt x="864073" y="46469"/>
                      <a:pt x="914400" y="32743"/>
                    </a:cubicBezTo>
                    <a:cubicBezTo>
                      <a:pt x="930859" y="28254"/>
                      <a:pt x="962953" y="16559"/>
                      <a:pt x="962953" y="16559"/>
                    </a:cubicBezTo>
                    <a:cubicBezTo>
                      <a:pt x="971045" y="11164"/>
                      <a:pt x="977636" y="1974"/>
                      <a:pt x="987229" y="375"/>
                    </a:cubicBezTo>
                    <a:cubicBezTo>
                      <a:pt x="1010318" y="-3473"/>
                      <a:pt x="1021632" y="23310"/>
                      <a:pt x="1035781" y="32743"/>
                    </a:cubicBezTo>
                    <a:cubicBezTo>
                      <a:pt x="1042878" y="37475"/>
                      <a:pt x="1051965" y="38138"/>
                      <a:pt x="1060057" y="40836"/>
                    </a:cubicBezTo>
                    <a:cubicBezTo>
                      <a:pt x="1122041" y="31980"/>
                      <a:pt x="1097628" y="32743"/>
                      <a:pt x="1132885" y="32743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5" name="Freeform 70">
                <a:extLst>
                  <a:ext uri="{FF2B5EF4-FFF2-40B4-BE49-F238E27FC236}">
                    <a16:creationId xmlns:a16="http://schemas.microsoft.com/office/drawing/2014/main" id="{BCEF1250-C525-EF29-50DC-58D3304A4C0F}"/>
                  </a:ext>
                </a:extLst>
              </p:cNvPr>
              <p:cNvSpPr/>
              <p:nvPr/>
            </p:nvSpPr>
            <p:spPr>
              <a:xfrm>
                <a:off x="2286000" y="3495733"/>
                <a:ext cx="1111348" cy="45719"/>
              </a:xfrm>
              <a:custGeom>
                <a:avLst/>
                <a:gdLst>
                  <a:gd name="connsiteX0" fmla="*/ 0 w 1111348"/>
                  <a:gd name="connsiteY0" fmla="*/ 42286 h 70421"/>
                  <a:gd name="connsiteX1" fmla="*/ 168812 w 1111348"/>
                  <a:gd name="connsiteY1" fmla="*/ 35252 h 70421"/>
                  <a:gd name="connsiteX2" fmla="*/ 218049 w 1111348"/>
                  <a:gd name="connsiteY2" fmla="*/ 21185 h 70421"/>
                  <a:gd name="connsiteX3" fmla="*/ 260252 w 1111348"/>
                  <a:gd name="connsiteY3" fmla="*/ 35252 h 70421"/>
                  <a:gd name="connsiteX4" fmla="*/ 281354 w 1111348"/>
                  <a:gd name="connsiteY4" fmla="*/ 42286 h 70421"/>
                  <a:gd name="connsiteX5" fmla="*/ 295422 w 1111348"/>
                  <a:gd name="connsiteY5" fmla="*/ 21185 h 70421"/>
                  <a:gd name="connsiteX6" fmla="*/ 302455 w 1111348"/>
                  <a:gd name="connsiteY6" fmla="*/ 83 h 70421"/>
                  <a:gd name="connsiteX7" fmla="*/ 365760 w 1111348"/>
                  <a:gd name="connsiteY7" fmla="*/ 14151 h 70421"/>
                  <a:gd name="connsiteX8" fmla="*/ 429065 w 1111348"/>
                  <a:gd name="connsiteY8" fmla="*/ 49320 h 70421"/>
                  <a:gd name="connsiteX9" fmla="*/ 464234 w 1111348"/>
                  <a:gd name="connsiteY9" fmla="*/ 42286 h 70421"/>
                  <a:gd name="connsiteX10" fmla="*/ 485335 w 1111348"/>
                  <a:gd name="connsiteY10" fmla="*/ 35252 h 70421"/>
                  <a:gd name="connsiteX11" fmla="*/ 548640 w 1111348"/>
                  <a:gd name="connsiteY11" fmla="*/ 42286 h 70421"/>
                  <a:gd name="connsiteX12" fmla="*/ 590843 w 1111348"/>
                  <a:gd name="connsiteY12" fmla="*/ 63388 h 70421"/>
                  <a:gd name="connsiteX13" fmla="*/ 611945 w 1111348"/>
                  <a:gd name="connsiteY13" fmla="*/ 70421 h 70421"/>
                  <a:gd name="connsiteX14" fmla="*/ 654148 w 1111348"/>
                  <a:gd name="connsiteY14" fmla="*/ 56354 h 70421"/>
                  <a:gd name="connsiteX15" fmla="*/ 675249 w 1111348"/>
                  <a:gd name="connsiteY15" fmla="*/ 49320 h 70421"/>
                  <a:gd name="connsiteX16" fmla="*/ 731520 w 1111348"/>
                  <a:gd name="connsiteY16" fmla="*/ 42286 h 70421"/>
                  <a:gd name="connsiteX17" fmla="*/ 745588 w 1111348"/>
                  <a:gd name="connsiteY17" fmla="*/ 21185 h 70421"/>
                  <a:gd name="connsiteX18" fmla="*/ 766689 w 1111348"/>
                  <a:gd name="connsiteY18" fmla="*/ 28218 h 70421"/>
                  <a:gd name="connsiteX19" fmla="*/ 794825 w 1111348"/>
                  <a:gd name="connsiteY19" fmla="*/ 21185 h 70421"/>
                  <a:gd name="connsiteX20" fmla="*/ 844062 w 1111348"/>
                  <a:gd name="connsiteY20" fmla="*/ 14151 h 70421"/>
                  <a:gd name="connsiteX21" fmla="*/ 886265 w 1111348"/>
                  <a:gd name="connsiteY21" fmla="*/ 28218 h 70421"/>
                  <a:gd name="connsiteX22" fmla="*/ 907366 w 1111348"/>
                  <a:gd name="connsiteY22" fmla="*/ 42286 h 70421"/>
                  <a:gd name="connsiteX23" fmla="*/ 1026942 w 1111348"/>
                  <a:gd name="connsiteY23" fmla="*/ 42286 h 70421"/>
                  <a:gd name="connsiteX24" fmla="*/ 1048043 w 1111348"/>
                  <a:gd name="connsiteY24" fmla="*/ 28218 h 70421"/>
                  <a:gd name="connsiteX25" fmla="*/ 1062111 w 1111348"/>
                  <a:gd name="connsiteY25" fmla="*/ 7117 h 70421"/>
                  <a:gd name="connsiteX26" fmla="*/ 1076178 w 1111348"/>
                  <a:gd name="connsiteY26" fmla="*/ 28218 h 70421"/>
                  <a:gd name="connsiteX27" fmla="*/ 1111348 w 1111348"/>
                  <a:gd name="connsiteY27" fmla="*/ 35252 h 7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11348" h="70421">
                    <a:moveTo>
                      <a:pt x="0" y="42286"/>
                    </a:moveTo>
                    <a:cubicBezTo>
                      <a:pt x="56271" y="39941"/>
                      <a:pt x="112636" y="39265"/>
                      <a:pt x="168812" y="35252"/>
                    </a:cubicBezTo>
                    <a:cubicBezTo>
                      <a:pt x="180050" y="34449"/>
                      <a:pt x="206252" y="25117"/>
                      <a:pt x="218049" y="21185"/>
                    </a:cubicBezTo>
                    <a:lnTo>
                      <a:pt x="260252" y="35252"/>
                    </a:lnTo>
                    <a:lnTo>
                      <a:pt x="281354" y="42286"/>
                    </a:lnTo>
                    <a:cubicBezTo>
                      <a:pt x="286043" y="35252"/>
                      <a:pt x="291642" y="28746"/>
                      <a:pt x="295422" y="21185"/>
                    </a:cubicBezTo>
                    <a:cubicBezTo>
                      <a:pt x="298738" y="14553"/>
                      <a:pt x="295421" y="2428"/>
                      <a:pt x="302455" y="83"/>
                    </a:cubicBezTo>
                    <a:cubicBezTo>
                      <a:pt x="306283" y="-1193"/>
                      <a:pt x="359034" y="12469"/>
                      <a:pt x="365760" y="14151"/>
                    </a:cubicBezTo>
                    <a:cubicBezTo>
                      <a:pt x="414132" y="46399"/>
                      <a:pt x="391923" y="36939"/>
                      <a:pt x="429065" y="49320"/>
                    </a:cubicBezTo>
                    <a:cubicBezTo>
                      <a:pt x="440788" y="46975"/>
                      <a:pt x="452636" y="45186"/>
                      <a:pt x="464234" y="42286"/>
                    </a:cubicBezTo>
                    <a:cubicBezTo>
                      <a:pt x="471427" y="40488"/>
                      <a:pt x="477921" y="35252"/>
                      <a:pt x="485335" y="35252"/>
                    </a:cubicBezTo>
                    <a:cubicBezTo>
                      <a:pt x="506567" y="35252"/>
                      <a:pt x="527538" y="39941"/>
                      <a:pt x="548640" y="42286"/>
                    </a:cubicBezTo>
                    <a:cubicBezTo>
                      <a:pt x="601688" y="59969"/>
                      <a:pt x="536294" y="36114"/>
                      <a:pt x="590843" y="63388"/>
                    </a:cubicBezTo>
                    <a:cubicBezTo>
                      <a:pt x="597475" y="66704"/>
                      <a:pt x="604911" y="68077"/>
                      <a:pt x="611945" y="70421"/>
                    </a:cubicBezTo>
                    <a:lnTo>
                      <a:pt x="654148" y="56354"/>
                    </a:lnTo>
                    <a:cubicBezTo>
                      <a:pt x="661182" y="54009"/>
                      <a:pt x="667892" y="50240"/>
                      <a:pt x="675249" y="49320"/>
                    </a:cubicBezTo>
                    <a:lnTo>
                      <a:pt x="731520" y="42286"/>
                    </a:lnTo>
                    <a:cubicBezTo>
                      <a:pt x="736209" y="35252"/>
                      <a:pt x="737739" y="24325"/>
                      <a:pt x="745588" y="21185"/>
                    </a:cubicBezTo>
                    <a:cubicBezTo>
                      <a:pt x="752472" y="18431"/>
                      <a:pt x="759275" y="28218"/>
                      <a:pt x="766689" y="28218"/>
                    </a:cubicBezTo>
                    <a:cubicBezTo>
                      <a:pt x="776356" y="28218"/>
                      <a:pt x="785446" y="23529"/>
                      <a:pt x="794825" y="21185"/>
                    </a:cubicBezTo>
                    <a:cubicBezTo>
                      <a:pt x="822326" y="2850"/>
                      <a:pt x="809604" y="3814"/>
                      <a:pt x="844062" y="14151"/>
                    </a:cubicBezTo>
                    <a:cubicBezTo>
                      <a:pt x="858265" y="18412"/>
                      <a:pt x="886265" y="28218"/>
                      <a:pt x="886265" y="28218"/>
                    </a:cubicBezTo>
                    <a:cubicBezTo>
                      <a:pt x="893299" y="32907"/>
                      <a:pt x="899805" y="38505"/>
                      <a:pt x="907366" y="42286"/>
                    </a:cubicBezTo>
                    <a:cubicBezTo>
                      <a:pt x="944426" y="60817"/>
                      <a:pt x="988807" y="45010"/>
                      <a:pt x="1026942" y="42286"/>
                    </a:cubicBezTo>
                    <a:cubicBezTo>
                      <a:pt x="1033976" y="37597"/>
                      <a:pt x="1042065" y="34196"/>
                      <a:pt x="1048043" y="28218"/>
                    </a:cubicBezTo>
                    <a:cubicBezTo>
                      <a:pt x="1054021" y="22240"/>
                      <a:pt x="1053657" y="7117"/>
                      <a:pt x="1062111" y="7117"/>
                    </a:cubicBezTo>
                    <a:cubicBezTo>
                      <a:pt x="1070564" y="7117"/>
                      <a:pt x="1069577" y="22937"/>
                      <a:pt x="1076178" y="28218"/>
                    </a:cubicBezTo>
                    <a:cubicBezTo>
                      <a:pt x="1086824" y="36735"/>
                      <a:pt x="1099292" y="35252"/>
                      <a:pt x="1111348" y="3525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6A1215F-A246-F24A-E970-DAD8177017E2}"/>
                </a:ext>
              </a:extLst>
            </p:cNvPr>
            <p:cNvSpPr txBox="1"/>
            <p:nvPr/>
          </p:nvSpPr>
          <p:spPr>
            <a:xfrm>
              <a:off x="5398074" y="5172670"/>
              <a:ext cx="16130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Classical noise floor</a:t>
              </a:r>
            </a:p>
          </p:txBody>
        </p:sp>
      </p:grpSp>
      <p:sp>
        <p:nvSpPr>
          <p:cNvPr id="83" name="Rectangle 19">
            <a:extLst>
              <a:ext uri="{FF2B5EF4-FFF2-40B4-BE49-F238E27FC236}">
                <a16:creationId xmlns:a16="http://schemas.microsoft.com/office/drawing/2014/main" id="{000EB416-24E3-B39E-833C-BEB5FED37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897" y="6431092"/>
            <a:ext cx="86391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B.J. Lawrie, P.D. Lett, A.M. Marino, and R.C. Pooser,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ACS Photonics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1307 (2019).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757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 animBg="1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Prototypical Sensing Setup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1" name="Rectangle 11 1">
            <a:extLst>
              <a:ext uri="{FF2B5EF4-FFF2-40B4-BE49-F238E27FC236}">
                <a16:creationId xmlns:a16="http://schemas.microsoft.com/office/drawing/2014/main" id="{1393BA97-F545-DAAC-6E10-33F7AEC8A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935" y="1024514"/>
            <a:ext cx="6331454" cy="54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Nonlinear process to generate quantum light.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en-US" sz="220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Mathematica1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en-US" sz="2200" dirty="0">
              <a:solidFill>
                <a:prstClr val="black"/>
              </a:solidFill>
              <a:latin typeface="Calibri" panose="020F0502020204030204"/>
              <a:cs typeface="Mathematica1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Mathematica1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en-US" sz="2200" dirty="0">
              <a:solidFill>
                <a:prstClr val="black"/>
              </a:solidFill>
              <a:latin typeface="Calibri" panose="020F0502020204030204"/>
              <a:cs typeface="Mathematica1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Mathematica1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en-US" sz="2200" dirty="0">
              <a:solidFill>
                <a:prstClr val="black"/>
              </a:solidFill>
              <a:latin typeface="Calibri" panose="020F0502020204030204"/>
              <a:cs typeface="Mathematica1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Mathematica1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en-US" sz="2200" dirty="0">
              <a:solidFill>
                <a:prstClr val="black"/>
              </a:solidFill>
              <a:latin typeface="Calibri" panose="020F0502020204030204"/>
              <a:cs typeface="Mathematica1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Mathematica1" panose="020B060402020202020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athematica1" panose="020B0604020202020204" charset="0"/>
              <a:ea typeface="+mn-ea"/>
              <a:cs typeface="Mathematica1" panose="020B0604020202020204" charset="0"/>
            </a:endParaRPr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C6306C2F-D245-A897-A7B4-57B5A3F8F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665" y="5967562"/>
            <a:ext cx="86391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C.F. McCormick, A.M. Marino, V. Boyer, and P. D. Lett,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043816 (2008).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317FE1-2F54-D2CB-B28C-041B4F7009E0}"/>
              </a:ext>
            </a:extLst>
          </p:cNvPr>
          <p:cNvSpPr txBox="1"/>
          <p:nvPr/>
        </p:nvSpPr>
        <p:spPr>
          <a:xfrm>
            <a:off x="9892147" y="1194954"/>
            <a:ext cx="2127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  <a:t>BS: bea</a:t>
            </a:r>
            <a:r>
              <a:rPr lang="en-US" sz="1200" i="1" dirty="0">
                <a:solidFill>
                  <a:srgbClr val="222222"/>
                </a:solidFill>
                <a:latin typeface="Archivo"/>
              </a:rPr>
              <a:t>m splitter</a:t>
            </a:r>
          </a:p>
          <a:p>
            <a:r>
              <a:rPr lang="en-US" sz="1200" b="0" i="1" u="none" strike="noStrike" dirty="0" err="1">
                <a:solidFill>
                  <a:srgbClr val="222222"/>
                </a:solidFill>
                <a:effectLst/>
                <a:latin typeface="Archivo"/>
              </a:rPr>
              <a:t>PBS:polarizing</a:t>
            </a:r>
            <a: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  <a:t> beam splitter </a:t>
            </a:r>
            <a:b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</a:br>
            <a: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  <a:t>SA</a:t>
            </a:r>
            <a:r>
              <a:rPr lang="en-US" sz="1200" i="1" dirty="0">
                <a:solidFill>
                  <a:srgbClr val="222222"/>
                </a:solidFill>
                <a:latin typeface="Archivo"/>
              </a:rPr>
              <a:t>:</a:t>
            </a:r>
            <a: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  <a:t> spectrum analyze</a:t>
            </a:r>
          </a:p>
          <a:p>
            <a:r>
              <a:rPr lang="en-US" sz="1200" i="1" dirty="0">
                <a:solidFill>
                  <a:srgbClr val="222222"/>
                </a:solidFill>
                <a:latin typeface="Archivo"/>
              </a:rPr>
              <a:t>AOM: acousto-optic modulator</a:t>
            </a:r>
            <a:endParaRPr lang="en-US" sz="1200" i="1" dirty="0"/>
          </a:p>
        </p:txBody>
      </p:sp>
      <p:pic>
        <p:nvPicPr>
          <p:cNvPr id="6" name="Picture 5" descr="A diagram of a device&#10;&#10;Description automatically generated">
            <a:extLst>
              <a:ext uri="{FF2B5EF4-FFF2-40B4-BE49-F238E27FC236}">
                <a16:creationId xmlns:a16="http://schemas.microsoft.com/office/drawing/2014/main" id="{F1A436AF-D127-EDF2-5646-0F887F0471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481" y="1719790"/>
            <a:ext cx="6616053" cy="24810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5AD67C-10DD-1F8C-EA98-DBA5384B6C67}"/>
              </a:ext>
            </a:extLst>
          </p:cNvPr>
          <p:cNvSpPr txBox="1"/>
          <p:nvPr/>
        </p:nvSpPr>
        <p:spPr>
          <a:xfrm>
            <a:off x="768927" y="4935682"/>
            <a:ext cx="11250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effectLst/>
                <a:latin typeface="inherit"/>
              </a:rPr>
              <a:t>The double-</a:t>
            </a:r>
            <a:r>
              <a:rPr lang="el-GR" b="0" i="0" dirty="0">
                <a:effectLst/>
                <a:latin typeface="MJXc-TeX-math-I"/>
              </a:rPr>
              <a:t>Λ</a:t>
            </a:r>
            <a:r>
              <a:rPr lang="el-GR" b="0" dirty="0">
                <a:effectLst/>
                <a:latin typeface="inherit"/>
              </a:rPr>
              <a:t> </a:t>
            </a:r>
            <a:r>
              <a:rPr lang="en-US" b="0" dirty="0">
                <a:effectLst/>
                <a:latin typeface="inherit"/>
              </a:rPr>
              <a:t>scheme: 4 Wave Mixing process that mixes two strong pump fields with a weak probe field to generate a fourth field called the conjugate. The probe and conjugate fields are cross coupled and are jointly amplified, which leads to intensity correlations stronger than the standard quantum limit (SQL): two-mode quadrature squeezing. </a:t>
            </a:r>
          </a:p>
          <a:p>
            <a:endParaRPr lang="en-US" dirty="0"/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2DFD3731-14BF-69B8-1326-D98E63F252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155" y="2319998"/>
            <a:ext cx="3243117" cy="215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834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70C41650-F24B-9F99-C985-A302A3B81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669" y="1533171"/>
            <a:ext cx="9522002" cy="451233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207260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Prototypical Sensing Setup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1" name="Rectangle 11 1">
            <a:extLst>
              <a:ext uri="{FF2B5EF4-FFF2-40B4-BE49-F238E27FC236}">
                <a16:creationId xmlns:a16="http://schemas.microsoft.com/office/drawing/2014/main" id="{1393BA97-F545-DAAC-6E10-33F7AEC8A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935" y="1024514"/>
            <a:ext cx="6331454" cy="54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9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Nonlinear process to generate quantum light.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athematica1" panose="020B0604020202020204" charset="0"/>
              <a:ea typeface="+mn-ea"/>
              <a:cs typeface="Mathematica1" panose="020B0604020202020204" charset="0"/>
            </a:endParaRPr>
          </a:p>
        </p:txBody>
      </p:sp>
      <p:pic>
        <p:nvPicPr>
          <p:cNvPr id="33" name="Picture 99" descr="doublelamba.png">
            <a:extLst>
              <a:ext uri="{FF2B5EF4-FFF2-40B4-BE49-F238E27FC236}">
                <a16:creationId xmlns:a16="http://schemas.microsoft.com/office/drawing/2014/main" id="{AEC70A12-EC00-0F5D-8465-F9B27239CFF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405" y="2901437"/>
            <a:ext cx="1924705" cy="270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6BAC0338-9474-6F7C-86FB-BDE4E7B1F98D}"/>
              </a:ext>
            </a:extLst>
          </p:cNvPr>
          <p:cNvCxnSpPr>
            <a:cxnSpLocks/>
          </p:cNvCxnSpPr>
          <p:nvPr/>
        </p:nvCxnSpPr>
        <p:spPr>
          <a:xfrm flipV="1">
            <a:off x="2586367" y="4876353"/>
            <a:ext cx="2617407" cy="521433"/>
          </a:xfrm>
          <a:prstGeom prst="straightConnector1">
            <a:avLst/>
          </a:prstGeom>
          <a:ln w="44450">
            <a:solidFill>
              <a:schemeClr val="tx1"/>
            </a:solidFill>
            <a:headEnd type="none"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F783D11D-9BEE-6E8D-8493-CA88A373EE9C}"/>
              </a:ext>
            </a:extLst>
          </p:cNvPr>
          <p:cNvSpPr/>
          <p:nvPr/>
        </p:nvSpPr>
        <p:spPr>
          <a:xfrm>
            <a:off x="363879" y="2702978"/>
            <a:ext cx="2222488" cy="3031958"/>
          </a:xfrm>
          <a:prstGeom prst="roundRect">
            <a:avLst/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C6306C2F-D245-A897-A7B4-57B5A3F8F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897" y="6123427"/>
            <a:ext cx="8639175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C.F. McCormick, V. Boyer, E.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Arimondo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and P.D. Lett,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Opt. Lett.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178 (2007).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C.F. McCormick, A.M. Marino, V. Boyer, and P. D. Lett,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043816 (2008).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317FE1-2F54-D2CB-B28C-041B4F7009E0}"/>
              </a:ext>
            </a:extLst>
          </p:cNvPr>
          <p:cNvSpPr txBox="1"/>
          <p:nvPr/>
        </p:nvSpPr>
        <p:spPr>
          <a:xfrm>
            <a:off x="9892147" y="1194954"/>
            <a:ext cx="2127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  <a:t>BS: bea</a:t>
            </a:r>
            <a:r>
              <a:rPr lang="en-US" sz="1200" i="1" dirty="0">
                <a:solidFill>
                  <a:srgbClr val="222222"/>
                </a:solidFill>
                <a:latin typeface="Archivo"/>
              </a:rPr>
              <a:t>m splitter</a:t>
            </a:r>
          </a:p>
          <a:p>
            <a: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  <a:t>PBS: polarizing beam splitter </a:t>
            </a:r>
            <a:b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</a:br>
            <a: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  <a:t>SA</a:t>
            </a:r>
            <a:r>
              <a:rPr lang="en-US" sz="1200" i="1" dirty="0">
                <a:solidFill>
                  <a:srgbClr val="222222"/>
                </a:solidFill>
                <a:latin typeface="Archivo"/>
              </a:rPr>
              <a:t>:</a:t>
            </a:r>
            <a:r>
              <a:rPr lang="en-US" sz="1200" b="0" i="1" u="none" strike="noStrike" dirty="0">
                <a:solidFill>
                  <a:srgbClr val="222222"/>
                </a:solidFill>
                <a:effectLst/>
                <a:latin typeface="Archivo"/>
              </a:rPr>
              <a:t> spectrum analyze</a:t>
            </a:r>
          </a:p>
          <a:p>
            <a:r>
              <a:rPr lang="en-US" sz="1200" i="1" dirty="0">
                <a:solidFill>
                  <a:srgbClr val="222222"/>
                </a:solidFill>
                <a:latin typeface="Archivo"/>
              </a:rPr>
              <a:t>AOM: acousto-optic modulator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967568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A1C411C-53DE-40C8-4A83-D47ACBC3DA2E}"/>
              </a:ext>
            </a:extLst>
          </p:cNvPr>
          <p:cNvCxnSpPr>
            <a:cxnSpLocks/>
          </p:cNvCxnSpPr>
          <p:nvPr/>
        </p:nvCxnSpPr>
        <p:spPr>
          <a:xfrm flipV="1">
            <a:off x="975360" y="3429000"/>
            <a:ext cx="844731" cy="1300054"/>
          </a:xfrm>
          <a:prstGeom prst="straightConnector1">
            <a:avLst/>
          </a:prstGeom>
          <a:ln w="44450">
            <a:solidFill>
              <a:schemeClr val="tx1"/>
            </a:solidFill>
            <a:headEnd type="none"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D1E5E88-C105-DFA1-3822-47E13577AD72}"/>
              </a:ext>
            </a:extLst>
          </p:cNvPr>
          <p:cNvCxnSpPr>
            <a:cxnSpLocks/>
          </p:cNvCxnSpPr>
          <p:nvPr/>
        </p:nvCxnSpPr>
        <p:spPr>
          <a:xfrm>
            <a:off x="2525486" y="2585439"/>
            <a:ext cx="609600" cy="475469"/>
          </a:xfrm>
          <a:prstGeom prst="straightConnector1">
            <a:avLst/>
          </a:prstGeom>
          <a:ln w="44450">
            <a:solidFill>
              <a:schemeClr val="tx1"/>
            </a:solidFill>
            <a:headEnd type="none"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75018C3D-3D9F-8047-8796-58616555F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388" y="1860260"/>
            <a:ext cx="1326942" cy="16273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720D623-96B4-4F8D-B2E2-3F6F49C529CE}"/>
              </a:ext>
            </a:extLst>
          </p:cNvPr>
          <p:cNvSpPr/>
          <p:nvPr/>
        </p:nvSpPr>
        <p:spPr>
          <a:xfrm>
            <a:off x="0" y="0"/>
            <a:ext cx="12192000" cy="872358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BB404D-AD2A-44E5-8E14-5D29661151FF}"/>
              </a:ext>
            </a:extLst>
          </p:cNvPr>
          <p:cNvSpPr txBox="1">
            <a:spLocks/>
          </p:cNvSpPr>
          <p:nvPr/>
        </p:nvSpPr>
        <p:spPr>
          <a:xfrm>
            <a:off x="0" y="102868"/>
            <a:ext cx="12192000" cy="104273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Quantum Enhanced Optomechanical System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E697BE4D-C461-91C0-6057-ABD48CE3F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897" y="6358522"/>
            <a:ext cx="106186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R.C. Pooser, N. Savino, E. Batson, J.L.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Beckey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J. Garcia, and B. J. Lawrie,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Phys. Rev. Lett.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124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230504 (2020).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639727-C640-4576-FE7A-F832A0219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0397" y="2585439"/>
            <a:ext cx="7179754" cy="384555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FBFBD71-028A-6442-D1B6-723998927C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138" t="24762" r="10428" b="25004"/>
          <a:stretch/>
        </p:blipFill>
        <p:spPr>
          <a:xfrm>
            <a:off x="5931890" y="913540"/>
            <a:ext cx="6226999" cy="246320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6AC2891-D42C-7C76-488B-ED5C88469997}"/>
              </a:ext>
            </a:extLst>
          </p:cNvPr>
          <p:cNvSpPr txBox="1"/>
          <p:nvPr/>
        </p:nvSpPr>
        <p:spPr>
          <a:xfrm>
            <a:off x="291197" y="5374511"/>
            <a:ext cx="15488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micro-cantilever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Picture 2" descr="Image result for AFM tip">
            <a:extLst>
              <a:ext uri="{FF2B5EF4-FFF2-40B4-BE49-F238E27FC236}">
                <a16:creationId xmlns:a16="http://schemas.microsoft.com/office/drawing/2014/main" id="{2B59DAC1-1120-0D7B-89AB-0ABEC66618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9302" y="4545313"/>
            <a:ext cx="1150697" cy="86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1062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4.2107"/>
  <p:tag name="ORIGINALWIDTH" val="893.1384"/>
  <p:tag name="LATEXADDIN" val="\documentclass{revtex4}\pagestyle{empty}&#10;\newcommand{\ket}[1]{| #1 \rangle}&#10;\newcommand{\meanI}[1]{\langle #1 \rangle}&#10;\newcommand{\var}[2]{\meanI{(\Delta \hat{#1}_{#2})^{2}}}&#10;\begin{document}&#10;\begin{eqnarray}&#10;   \Delta P=\frac{\sqrt{(\Delta M)^2}}{|\partial M/\partial P|}&#10; \nonumber&#10;\end{eqnarray}&#10;\end{document}&#10;"/>
  <p:tag name="IGUANATEXSIZE" val="20"/>
  <p:tag name="IGUANATEXCURSOR" val="27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89.98874"/>
  <p:tag name="LATEXADDIN" val="\documentclass{revtex4}\pagestyle{empty}&#10;\newcommand{\ket}[1]{| #1 \rangle}&#10;\newcommand{\meanI}[1]{\langle #1 \rangle}&#10;\newcommand{\var}[2]{\meanI{(\Delta \hat{#1}_{#2})^{2}}}&#10;\begin{document}&#10;\begin{eqnarray}&#10;   P&#10; \nonumber&#10;\end{eqnarray}&#10;\end{document}&#10;"/>
  <p:tag name="IGUANATEXSIZE" val="20"/>
  <p:tag name="IGUANATEXCURSOR" val="21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1112</Words>
  <Application>Microsoft Macintosh PowerPoint</Application>
  <PresentationFormat>Widescreen</PresentationFormat>
  <Paragraphs>155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2" baseType="lpstr">
      <vt:lpstr>맑은 고딕</vt:lpstr>
      <vt:lpstr>Archivo</vt:lpstr>
      <vt:lpstr>Arial</vt:lpstr>
      <vt:lpstr>Calibri</vt:lpstr>
      <vt:lpstr>Calibri Light</vt:lpstr>
      <vt:lpstr>Cambria Math</vt:lpstr>
      <vt:lpstr>CMR12</vt:lpstr>
      <vt:lpstr>Helvetica</vt:lpstr>
      <vt:lpstr>inherit</vt:lpstr>
      <vt:lpstr>Mathematica1</vt:lpstr>
      <vt:lpstr>MJXc-TeX-math-I</vt:lpstr>
      <vt:lpstr>Roboto</vt:lpstr>
      <vt:lpstr>Times New Roman</vt:lpstr>
      <vt:lpstr>Wingdings</vt:lpstr>
      <vt:lpstr>Office Theme</vt:lpstr>
      <vt:lpstr>Quantum Techniques for Sensing Work Package 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Marino Valle, Alberto</dc:creator>
  <cp:lastModifiedBy>Demarteau, Marcel</cp:lastModifiedBy>
  <cp:revision>23</cp:revision>
  <dcterms:created xsi:type="dcterms:W3CDTF">2023-04-03T14:13:35Z</dcterms:created>
  <dcterms:modified xsi:type="dcterms:W3CDTF">2023-10-02T07:11:11Z</dcterms:modified>
</cp:coreProperties>
</file>