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  <p:sldMasterId id="2147483709" r:id="rId2"/>
  </p:sldMasterIdLst>
  <p:notesMasterIdLst>
    <p:notesMasterId r:id="rId24"/>
  </p:notesMasterIdLst>
  <p:sldIdLst>
    <p:sldId id="584" r:id="rId3"/>
    <p:sldId id="622" r:id="rId4"/>
    <p:sldId id="623" r:id="rId5"/>
    <p:sldId id="1634" r:id="rId6"/>
    <p:sldId id="619" r:id="rId7"/>
    <p:sldId id="595" r:id="rId8"/>
    <p:sldId id="624" r:id="rId9"/>
    <p:sldId id="638" r:id="rId10"/>
    <p:sldId id="639" r:id="rId11"/>
    <p:sldId id="602" r:id="rId12"/>
    <p:sldId id="627" r:id="rId13"/>
    <p:sldId id="1633" r:id="rId14"/>
    <p:sldId id="1635" r:id="rId15"/>
    <p:sldId id="1636" r:id="rId16"/>
    <p:sldId id="1630" r:id="rId17"/>
    <p:sldId id="1640" r:id="rId18"/>
    <p:sldId id="360" r:id="rId19"/>
    <p:sldId id="355" r:id="rId20"/>
    <p:sldId id="356" r:id="rId21"/>
    <p:sldId id="1641" r:id="rId22"/>
    <p:sldId id="35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6DEACA-F800-42E6-951C-ED5BA06F84F1}" name="Edvards Francis Kuks" initials="EFK" userId="S::EdvardsFrancis.Kuks@izm.gov.lv::28e73f3a-b33d-497a-bcd0-2db89053af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8DB"/>
    <a:srgbClr val="A191E8"/>
    <a:srgbClr val="F2F2F2"/>
    <a:srgbClr val="FDD741"/>
    <a:srgbClr val="2024DF"/>
    <a:srgbClr val="EDEDFA"/>
    <a:srgbClr val="0000B3"/>
    <a:srgbClr val="7030A0"/>
    <a:srgbClr val="CCB8FE"/>
    <a:srgbClr val="B07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wnloads\Publications_in_Q1_Journal_Quartile_by_CiteScore_(%25)_vs_Publication_Year%20(4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cuments\DOKUMENTI%20RIS3\CERN%20ieguldijumi%202019-2024%20kopija_J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wnloads\rd_p_perslf_page_spreadshee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is.paiders\Documents\DOKUMENTI%20RIS3\PhD_eurostat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is.paiders\Documents\DOKUMENTI%20RIS3\PhD_eurostat.xl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wnloads\Incites%20Locations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wnloads\Publications_in_Q1_Journal_Quartile_by_CiteScore_(%25)_vs_Publication_Year%20(4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Diagramma%20programm&#257;%20Microsoft%20PowerPoint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cuments\DOKUMENTI%20RIS3\cern-2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Distribution of Latvian research evaluation scores between 2013 and 2019 in international research assessment</a:t>
            </a:r>
          </a:p>
        </c:rich>
      </c:tx>
      <c:layout>
        <c:manualLayout>
          <c:xMode val="edge"/>
          <c:yMode val="edge"/>
          <c:x val="0.14328136184681461"/>
          <c:y val="2.28758169934640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2013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5.902715640658554E-2"/>
                  <c:y val="-6.53839225979106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9A6-4473-8C1C-9F06027B1DB7}"/>
                </c:ext>
              </c:extLst>
            </c:dLbl>
            <c:dLbl>
              <c:idx val="1"/>
              <c:layout>
                <c:manualLayout>
                  <c:x val="-5.61862473156765E-2"/>
                  <c:y val="-5.55800010292831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A6-4473-8C1C-9F06027B1DB7}"/>
                </c:ext>
              </c:extLst>
            </c:dLbl>
            <c:dLbl>
              <c:idx val="4"/>
              <c:layout>
                <c:manualLayout>
                  <c:x val="9.950116320687187E-3"/>
                  <c:y val="-2.4445473727548763E-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A6-4473-8C1C-9F06027B1D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Lapa1!$H$2:$H$6</c:f>
              <c:numCache>
                <c:formatCode>0%</c:formatCode>
                <c:ptCount val="5"/>
                <c:pt idx="0">
                  <c:v>0.16428571428571428</c:v>
                </c:pt>
                <c:pt idx="1">
                  <c:v>0.47857142857142859</c:v>
                </c:pt>
                <c:pt idx="2">
                  <c:v>0.25</c:v>
                </c:pt>
                <c:pt idx="3">
                  <c:v>0.1</c:v>
                </c:pt>
                <c:pt idx="4">
                  <c:v>7.1428571428571426E-3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9A6-4473-8C1C-9F06027B1DB7}"/>
            </c:ext>
          </c:extLst>
        </c:ser>
        <c:ser>
          <c:idx val="1"/>
          <c:order val="1"/>
          <c:tx>
            <c:v>2019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5.902715640658554E-2"/>
                  <c:y val="-5.55800010292831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9A6-4473-8C1C-9F06027B1DB7}"/>
                </c:ext>
              </c:extLst>
            </c:dLbl>
            <c:dLbl>
              <c:idx val="3"/>
              <c:layout>
                <c:manualLayout>
                  <c:x val="-5.6186247315676452E-2"/>
                  <c:y val="-5.88479748854923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9A6-4473-8C1C-9F06027B1DB7}"/>
                </c:ext>
              </c:extLst>
            </c:dLbl>
            <c:dLbl>
              <c:idx val="4"/>
              <c:layout>
                <c:manualLayout>
                  <c:x val="-4.9708974588403725E-2"/>
                  <c:y val="-4.90440533168648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9A6-4473-8C1C-9F06027B1D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Lapa1!$I$2:$I$6</c:f>
              <c:numCache>
                <c:formatCode>0%</c:formatCode>
                <c:ptCount val="5"/>
                <c:pt idx="0">
                  <c:v>8.0645161290322578E-2</c:v>
                </c:pt>
                <c:pt idx="1">
                  <c:v>0.24193548387096775</c:v>
                </c:pt>
                <c:pt idx="2">
                  <c:v>0.41935483870967744</c:v>
                </c:pt>
                <c:pt idx="3">
                  <c:v>0.22580645161290322</c:v>
                </c:pt>
                <c:pt idx="4">
                  <c:v>3.2258064516129031E-2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9A6-4473-8C1C-9F06027B1D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4077328"/>
        <c:axId val="374074416"/>
      </c:lineChart>
      <c:catAx>
        <c:axId val="3740773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74074416"/>
        <c:crosses val="autoZero"/>
        <c:auto val="1"/>
        <c:lblAlgn val="ctr"/>
        <c:lblOffset val="100"/>
        <c:noMultiLvlLbl val="0"/>
      </c:catAx>
      <c:valAx>
        <c:axId val="37407441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7407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lv-LV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Ministry of Education and Science investment in CERN activities and planned future investments (million</a:t>
            </a:r>
            <a:r>
              <a:rPr lang="lv-LV" baseline="0"/>
              <a:t> euros)</a:t>
            </a:r>
            <a:endParaRPr lang="lv-LV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Available funding</c:v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Sheet1!$C$4:$J$4</c:f>
              <c:numCache>
                <c:formatCode>@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Sheet1!$C$15:$J$15</c:f>
              <c:numCache>
                <c:formatCode>0.00</c:formatCode>
                <c:ptCount val="8"/>
                <c:pt idx="0">
                  <c:v>0.38609199999999999</c:v>
                </c:pt>
                <c:pt idx="1">
                  <c:v>0.531335</c:v>
                </c:pt>
                <c:pt idx="2">
                  <c:v>0.76952900000000002</c:v>
                </c:pt>
                <c:pt idx="3">
                  <c:v>2.0120390000000001</c:v>
                </c:pt>
                <c:pt idx="4">
                  <c:v>2.085172</c:v>
                </c:pt>
                <c:pt idx="5">
                  <c:v>1.9251720000000001</c:v>
                </c:pt>
                <c:pt idx="6">
                  <c:v>1.9251720000000001</c:v>
                </c:pt>
                <c:pt idx="7">
                  <c:v>1.9251720000000001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26-4FF3-97DA-1611749FD6AD}"/>
            </c:ext>
          </c:extLst>
        </c:ser>
        <c:ser>
          <c:idx val="1"/>
          <c:order val="1"/>
          <c:tx>
            <c:v>Planned funding</c:v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Sheet1!$C$4:$J$4</c:f>
              <c:numCache>
                <c:formatCode>@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Sheet1!$C$16:$J$16</c:f>
              <c:numCache>
                <c:formatCode>0.00</c:formatCode>
                <c:ptCount val="8"/>
                <c:pt idx="5">
                  <c:v>0.80986400000000003</c:v>
                </c:pt>
                <c:pt idx="6">
                  <c:v>1.68</c:v>
                </c:pt>
                <c:pt idx="7">
                  <c:v>2.4900000000000002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26-4FF3-97DA-1611749FD6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111636319"/>
        <c:axId val="2113631535"/>
      </c:barChart>
      <c:catAx>
        <c:axId val="2111636319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2113631535"/>
        <c:crosses val="autoZero"/>
        <c:auto val="1"/>
        <c:lblAlgn val="ctr"/>
        <c:lblOffset val="100"/>
        <c:noMultiLvlLbl val="0"/>
      </c:catAx>
      <c:valAx>
        <c:axId val="2113631535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211163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Share of R&amp;D personnel and researchers (%) in total employment (FTE)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EU-Average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Lapa1!$B$1:$K$1</c:f>
              <c:strCach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strCache>
            </c:strRef>
          </c:cat>
          <c:val>
            <c:numRef>
              <c:f>Lapa1!$B$2:$K$2</c:f>
              <c:numCache>
                <c:formatCode>0.00</c:formatCode>
                <c:ptCount val="10"/>
                <c:pt idx="0">
                  <c:v>1.1369</c:v>
                </c:pt>
                <c:pt idx="1">
                  <c:v>1.1523000000000001</c:v>
                </c:pt>
                <c:pt idx="2">
                  <c:v>1.1713</c:v>
                </c:pt>
                <c:pt idx="3">
                  <c:v>1.2073</c:v>
                </c:pt>
                <c:pt idx="4">
                  <c:v>1.2388999999999999</c:v>
                </c:pt>
                <c:pt idx="5">
                  <c:v>1.3007</c:v>
                </c:pt>
                <c:pt idx="6">
                  <c:v>1.3653999999999999</c:v>
                </c:pt>
                <c:pt idx="7">
                  <c:v>1.4045000000000001</c:v>
                </c:pt>
                <c:pt idx="8">
                  <c:v>1.4413</c:v>
                </c:pt>
                <c:pt idx="9">
                  <c:v>1.5025999999999999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7C6-48EE-8842-5CF763A6D4BE}"/>
            </c:ext>
          </c:extLst>
        </c:ser>
        <c:ser>
          <c:idx val="1"/>
          <c:order val="1"/>
          <c:tx>
            <c:v>Latvia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Lapa1!$B$1:$K$1</c:f>
              <c:strCach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strCache>
            </c:strRef>
          </c:cat>
          <c:val>
            <c:numRef>
              <c:f>Lapa1!$B$3:$K$3</c:f>
              <c:numCache>
                <c:formatCode>0.00</c:formatCode>
                <c:ptCount val="10"/>
                <c:pt idx="0">
                  <c:v>0.55710000000000004</c:v>
                </c:pt>
                <c:pt idx="1">
                  <c:v>0.5484</c:v>
                </c:pt>
                <c:pt idx="2">
                  <c:v>0.59530000000000005</c:v>
                </c:pt>
                <c:pt idx="3">
                  <c:v>0.57720000000000005</c:v>
                </c:pt>
                <c:pt idx="4">
                  <c:v>0.53610000000000002</c:v>
                </c:pt>
                <c:pt idx="5">
                  <c:v>0.56910000000000005</c:v>
                </c:pt>
                <c:pt idx="6">
                  <c:v>0.61499999999999999</c:v>
                </c:pt>
                <c:pt idx="7">
                  <c:v>0.63700000000000001</c:v>
                </c:pt>
                <c:pt idx="8">
                  <c:v>0.70599999999999996</c:v>
                </c:pt>
                <c:pt idx="9">
                  <c:v>0.79079999999999995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C6-48EE-8842-5CF763A6D4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8662336"/>
        <c:axId val="1348663584"/>
      </c:lineChart>
      <c:catAx>
        <c:axId val="134866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348663584"/>
        <c:crosses val="autoZero"/>
        <c:auto val="1"/>
        <c:lblAlgn val="ctr"/>
        <c:lblOffset val="100"/>
        <c:noMultiLvlLbl val="0"/>
      </c:catAx>
      <c:valAx>
        <c:axId val="1348663584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34866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lv-LV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>
                <a:solidFill>
                  <a:schemeClr val="accent1"/>
                </a:solidFill>
              </a:defRPr>
            </a:pPr>
            <a:r>
              <a:rPr lang="en-US" sz="1400" b="1" dirty="0">
                <a:solidFill>
                  <a:schemeClr val="accent1"/>
                </a:solidFill>
              </a:rPr>
              <a:t>Doctoral degrees obtained per 10 000 population (2018)</a:t>
            </a:r>
          </a:p>
        </c:rich>
      </c:tx>
      <c:layout>
        <c:manualLayout>
          <c:xMode val="edge"/>
          <c:yMode val="edge"/>
          <c:x val="0.18820262052412454"/>
          <c:y val="1.6161575424919895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308DB"/>
            </a:solidFill>
            <a:ln>
              <a:solidFill>
                <a:schemeClr val="bg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F-4E09-A7A3-0BCAF059E77F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1FF-4E09-A7A3-0BCAF059E77F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1FF-4E09-A7A3-0BCAF059E77F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FF-4E09-A7A3-0BCAF059E77F}"/>
              </c:ext>
            </c:extLst>
          </c:dPt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1">
                      <a:solidFill>
                        <a:schemeClr val="accent1"/>
                      </a:solidFill>
                    </a:defRPr>
                  </a:pPr>
                  <a:endParaRPr lang="lv-LV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1FF-4E09-A7A3-0BCAF059E77F}"/>
                </c:ext>
              </c:extLst>
            </c:dLbl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Data!$AI$54:$AI$82</c:f>
              <c:strCache>
                <c:ptCount val="29"/>
                <c:pt idx="0">
                  <c:v>Latvia</c:v>
                </c:pt>
                <c:pt idx="1">
                  <c:v>Romania</c:v>
                </c:pt>
                <c:pt idx="2">
                  <c:v>Poland</c:v>
                </c:pt>
                <c:pt idx="3">
                  <c:v>Malta</c:v>
                </c:pt>
                <c:pt idx="4">
                  <c:v>Lithuania</c:v>
                </c:pt>
                <c:pt idx="5">
                  <c:v>Hungary</c:v>
                </c:pt>
                <c:pt idx="6">
                  <c:v>Italy</c:v>
                </c:pt>
                <c:pt idx="7">
                  <c:v>Cyprus</c:v>
                </c:pt>
                <c:pt idx="8">
                  <c:v>Greece</c:v>
                </c:pt>
                <c:pt idx="9">
                  <c:v>Croatia</c:v>
                </c:pt>
                <c:pt idx="10">
                  <c:v>Estonia</c:v>
                </c:pt>
                <c:pt idx="11">
                  <c:v>Bulgaria</c:v>
                </c:pt>
                <c:pt idx="12">
                  <c:v>France</c:v>
                </c:pt>
                <c:pt idx="13">
                  <c:v>Portugal</c:v>
                </c:pt>
                <c:pt idx="14">
                  <c:v>Slovenia</c:v>
                </c:pt>
                <c:pt idx="15">
                  <c:v>Luxembourg</c:v>
                </c:pt>
                <c:pt idx="16">
                  <c:v>Czechia</c:v>
                </c:pt>
                <c:pt idx="17">
                  <c:v>EU-28 average</c:v>
                </c:pt>
                <c:pt idx="18">
                  <c:v>Slovakia</c:v>
                </c:pt>
                <c:pt idx="19">
                  <c:v>Belgium</c:v>
                </c:pt>
                <c:pt idx="20">
                  <c:v>Netherlands</c:v>
                </c:pt>
                <c:pt idx="21">
                  <c:v>Ireland</c:v>
                </c:pt>
                <c:pt idx="22">
                  <c:v>Austria</c:v>
                </c:pt>
                <c:pt idx="23">
                  <c:v>Sweden</c:v>
                </c:pt>
                <c:pt idx="24">
                  <c:v>Germany</c:v>
                </c:pt>
                <c:pt idx="25">
                  <c:v>Finland</c:v>
                </c:pt>
                <c:pt idx="26">
                  <c:v>Denmark</c:v>
                </c:pt>
                <c:pt idx="27">
                  <c:v>Spain</c:v>
                </c:pt>
                <c:pt idx="28">
                  <c:v>United Kingdom</c:v>
                </c:pt>
              </c:strCache>
            </c:strRef>
          </c:cat>
          <c:val>
            <c:numRef>
              <c:f>Data!$AD$54:$AD$82</c:f>
              <c:numCache>
                <c:formatCode>0.0</c:formatCode>
                <c:ptCount val="29"/>
                <c:pt idx="0">
                  <c:v>0.6358629823834937</c:v>
                </c:pt>
                <c:pt idx="1">
                  <c:v>0.94364590678099447</c:v>
                </c:pt>
                <c:pt idx="2">
                  <c:v>0.96295919651969653</c:v>
                </c:pt>
                <c:pt idx="3">
                  <c:v>1.1141452298817955</c:v>
                </c:pt>
                <c:pt idx="4">
                  <c:v>1.2424788200082524</c:v>
                </c:pt>
                <c:pt idx="5">
                  <c:v>1.3161701473589005</c:v>
                </c:pt>
                <c:pt idx="6">
                  <c:v>1.3183657760048269</c:v>
                </c:pt>
                <c:pt idx="7">
                  <c:v>1.3885096200574842</c:v>
                </c:pt>
                <c:pt idx="8">
                  <c:v>1.4504944296079616</c:v>
                </c:pt>
                <c:pt idx="9">
                  <c:v>1.5759374087350777</c:v>
                </c:pt>
                <c:pt idx="10">
                  <c:v>1.8496997649213536</c:v>
                </c:pt>
                <c:pt idx="11">
                  <c:v>1.9361608752525163</c:v>
                </c:pt>
                <c:pt idx="12">
                  <c:v>2.0513650819322296</c:v>
                </c:pt>
                <c:pt idx="13">
                  <c:v>2.2019182342053907</c:v>
                </c:pt>
                <c:pt idx="14">
                  <c:v>2.2304149249109768</c:v>
                </c:pt>
                <c:pt idx="15">
                  <c:v>2.2425062914759843</c:v>
                </c:pt>
                <c:pt idx="16">
                  <c:v>2.2704877590172718</c:v>
                </c:pt>
                <c:pt idx="17">
                  <c:v>2.3312863271991429</c:v>
                </c:pt>
                <c:pt idx="18">
                  <c:v>2.5867517159276301</c:v>
                </c:pt>
                <c:pt idx="19">
                  <c:v>2.6766470832486369</c:v>
                </c:pt>
                <c:pt idx="20">
                  <c:v>2.782711498296615</c:v>
                </c:pt>
                <c:pt idx="21">
                  <c:v>3.0349503725577556</c:v>
                </c:pt>
                <c:pt idx="22">
                  <c:v>3.1499840120458837</c:v>
                </c:pt>
                <c:pt idx="23">
                  <c:v>3.1738371473725628</c:v>
                </c:pt>
                <c:pt idx="24">
                  <c:v>3.3623879094821212</c:v>
                </c:pt>
                <c:pt idx="25">
                  <c:v>3.3828333451233692</c:v>
                </c:pt>
                <c:pt idx="26">
                  <c:v>3.6220916454916723</c:v>
                </c:pt>
                <c:pt idx="27">
                  <c:v>3.7047954039276103</c:v>
                </c:pt>
                <c:pt idx="28">
                  <c:v>4.4465685690477903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FF-4E09-A7A3-0BCAF059E7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502167104"/>
        <c:axId val="348495776"/>
      </c:barChart>
      <c:catAx>
        <c:axId val="502167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>
                <a:latin typeface="+mn-lt"/>
              </a:defRPr>
            </a:pPr>
            <a:endParaRPr lang="lv-LV"/>
          </a:p>
        </c:txPr>
        <c:crossAx val="348495776"/>
        <c:crosses val="autoZero"/>
        <c:auto val="1"/>
        <c:lblAlgn val="ctr"/>
        <c:lblOffset val="100"/>
        <c:noMultiLvlLbl val="0"/>
      </c:catAx>
      <c:valAx>
        <c:axId val="348495776"/>
        <c:scaling>
          <c:orientation val="minMax"/>
        </c:scaling>
        <c:delete val="0"/>
        <c:axPos val="b"/>
        <c:numFmt formatCode="0.0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/>
            </a:pPr>
            <a:endParaRPr lang="lv-LV"/>
          </a:p>
        </c:txPr>
        <c:crossAx val="5021671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j-lt"/>
          <a:ea typeface="Calibri"/>
          <a:cs typeface="Calibri"/>
        </a:defRPr>
      </a:pPr>
      <a:endParaRPr lang="lv-LV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400">
                <a:solidFill>
                  <a:schemeClr val="accent1"/>
                </a:solidFill>
              </a:defRPr>
            </a:pPr>
            <a:r>
              <a:rPr lang="en-US" sz="1400" dirty="0">
                <a:solidFill>
                  <a:schemeClr val="accent1"/>
                </a:solidFill>
              </a:rPr>
              <a:t>Correlation between doctoral degrees obtained and the number of research personnel (201</a:t>
            </a:r>
            <a:r>
              <a:rPr lang="lv-LV" sz="1400" dirty="0">
                <a:solidFill>
                  <a:schemeClr val="accent1"/>
                </a:solidFill>
              </a:rPr>
              <a:t>8</a:t>
            </a:r>
            <a:r>
              <a:rPr lang="en-US" sz="1400" dirty="0">
                <a:solidFill>
                  <a:schemeClr val="accent1"/>
                </a:solidFill>
              </a:rPr>
              <a:t>)</a:t>
            </a:r>
          </a:p>
        </c:rich>
      </c:tx>
      <c:layout>
        <c:manualLayout>
          <c:xMode val="edge"/>
          <c:yMode val="edge"/>
          <c:x val="0.10850478567923935"/>
          <c:y val="1.013129515658568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5289371895163978"/>
          <c:y val="0.17697042255227538"/>
          <c:w val="0.78965541494171099"/>
          <c:h val="0.7042789299473172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rgbClr val="C00000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6"/>
              <c:layout>
                <c:manualLayout>
                  <c:x val="1.7402529148473501E-2"/>
                  <c:y val="1.24236682823379E-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en-US"/>
                      <a:t>Estonia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CFD-4D54-B58F-6FBE38EC9848}"/>
                </c:ext>
              </c:extLst>
            </c:dLbl>
            <c:dLbl>
              <c:idx val="14"/>
              <c:layout>
                <c:manualLayout>
                  <c:x val="-6.5630628024871587E-2"/>
                  <c:y val="3.4414794965791327E-2"/>
                </c:manualLayout>
              </c:layout>
              <c:tx>
                <c:rich>
                  <a:bodyPr rot="0" vert="horz"/>
                  <a:lstStyle/>
                  <a:p>
                    <a:pPr>
                      <a:defRPr b="1">
                        <a:solidFill>
                          <a:schemeClr val="accent1"/>
                        </a:solidFill>
                      </a:defRPr>
                    </a:pPr>
                    <a:r>
                      <a:rPr lang="en-US" b="1">
                        <a:solidFill>
                          <a:schemeClr val="accent1"/>
                        </a:solidFill>
                      </a:rPr>
                      <a:t>Latvia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CFD-4D54-B58F-6FBE38EC9848}"/>
                </c:ext>
              </c:extLst>
            </c:dLbl>
            <c:dLbl>
              <c:idx val="15"/>
              <c:layout>
                <c:manualLayout>
                  <c:x val="-2.2539529186802288E-2"/>
                  <c:y val="2.7430419868872388E-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en-US"/>
                      <a:t>Lithuania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CFD-4D54-B58F-6FBE38EC984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28575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42593066839324883"/>
                  <c:y val="2.6968160164217228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lv-LV"/>
                </a:p>
              </c:txPr>
            </c:trendlineLbl>
          </c:trendline>
          <c:xVal>
            <c:numRef>
              <c:f>Data!$AH$14:$AH$42</c:f>
              <c:numCache>
                <c:formatCode>0.000</c:formatCode>
                <c:ptCount val="29"/>
                <c:pt idx="0">
                  <c:v>69.643951090159817</c:v>
                </c:pt>
                <c:pt idx="1">
                  <c:v>72.54055743215234</c:v>
                </c:pt>
                <c:pt idx="2">
                  <c:v>33.035301673722429</c:v>
                </c:pt>
                <c:pt idx="3">
                  <c:v>65.726332238617047</c:v>
                </c:pt>
                <c:pt idx="4">
                  <c:v>109.39443263411167</c:v>
                </c:pt>
                <c:pt idx="5">
                  <c:v>82.90004954684764</c:v>
                </c:pt>
                <c:pt idx="6">
                  <c:v>45.848295812476834</c:v>
                </c:pt>
                <c:pt idx="7">
                  <c:v>74.054031225623092</c:v>
                </c:pt>
                <c:pt idx="8">
                  <c:v>44.30152595179387</c:v>
                </c:pt>
                <c:pt idx="9">
                  <c:v>46.239215805875411</c:v>
                </c:pt>
                <c:pt idx="10">
                  <c:v>65.969564131314499</c:v>
                </c:pt>
                <c:pt idx="11">
                  <c:v>28.688393817746125</c:v>
                </c:pt>
                <c:pt idx="12">
                  <c:v>52.514407411695657</c:v>
                </c:pt>
                <c:pt idx="13">
                  <c:v>17.76135222323532</c:v>
                </c:pt>
                <c:pt idx="14">
                  <c:v>27.802204221613241</c:v>
                </c:pt>
                <c:pt idx="15">
                  <c:v>41.215407734199246</c:v>
                </c:pt>
                <c:pt idx="16">
                  <c:v>92.108869527661724</c:v>
                </c:pt>
                <c:pt idx="17">
                  <c:v>41.34840046465817</c:v>
                </c:pt>
                <c:pt idx="18">
                  <c:v>32.415319707126955</c:v>
                </c:pt>
                <c:pt idx="19">
                  <c:v>78.939140277761283</c:v>
                </c:pt>
                <c:pt idx="20">
                  <c:v>86.156993434907392</c:v>
                </c:pt>
                <c:pt idx="21">
                  <c:v>37.945121437264916</c:v>
                </c:pt>
                <c:pt idx="22">
                  <c:v>53.43975873350638</c:v>
                </c:pt>
                <c:pt idx="23">
                  <c:v>16.684560780447903</c:v>
                </c:pt>
                <c:pt idx="24">
                  <c:v>71.184587397429951</c:v>
                </c:pt>
                <c:pt idx="25">
                  <c:v>34.926659709872283</c:v>
                </c:pt>
                <c:pt idx="26">
                  <c:v>88.876917467935641</c:v>
                </c:pt>
                <c:pt idx="27">
                  <c:v>87.871416513557676</c:v>
                </c:pt>
                <c:pt idx="28">
                  <c:v>64.054186543366853</c:v>
                </c:pt>
              </c:numCache>
            </c:numRef>
          </c:xVal>
          <c:yVal>
            <c:numRef>
              <c:f>Data!$AI$14:$AI$42</c:f>
              <c:numCache>
                <c:formatCode>0.000</c:formatCode>
                <c:ptCount val="29"/>
                <c:pt idx="0">
                  <c:v>3.0718956441638783</c:v>
                </c:pt>
                <c:pt idx="1">
                  <c:v>2.559965974735996</c:v>
                </c:pt>
                <c:pt idx="2">
                  <c:v>2.0184299820398031</c:v>
                </c:pt>
                <c:pt idx="3">
                  <c:v>2.2949928157771096</c:v>
                </c:pt>
                <c:pt idx="4">
                  <c:v>3.8607968255670544</c:v>
                </c:pt>
                <c:pt idx="5">
                  <c:v>3.4307517128001352</c:v>
                </c:pt>
                <c:pt idx="6">
                  <c:v>1.9179263955946821</c:v>
                </c:pt>
                <c:pt idx="7">
                  <c:v>2.9914756400722755</c:v>
                </c:pt>
                <c:pt idx="8">
                  <c:v>1.7474826985713374</c:v>
                </c:pt>
                <c:pt idx="9">
                  <c:v>4.2969711357945544</c:v>
                </c:pt>
                <c:pt idx="10">
                  <c:v>2.0295499969324404</c:v>
                </c:pt>
                <c:pt idx="11">
                  <c:v>1.7440049221859593</c:v>
                </c:pt>
                <c:pt idx="12">
                  <c:v>1.553965378564004</c:v>
                </c:pt>
                <c:pt idx="13">
                  <c:v>1.0645240420440714</c:v>
                </c:pt>
                <c:pt idx="14">
                  <c:v>0.7806122791862401</c:v>
                </c:pt>
                <c:pt idx="15">
                  <c:v>1.1712765953659456</c:v>
                </c:pt>
                <c:pt idx="16">
                  <c:v>2.5248959726248121</c:v>
                </c:pt>
                <c:pt idx="17">
                  <c:v>1.2036769723709604</c:v>
                </c:pt>
                <c:pt idx="18">
                  <c:v>1.1351668379927728</c:v>
                </c:pt>
                <c:pt idx="19">
                  <c:v>2.7629222929123678</c:v>
                </c:pt>
                <c:pt idx="20">
                  <c:v>2.9788261905925086</c:v>
                </c:pt>
                <c:pt idx="21">
                  <c:v>0.84156893412002998</c:v>
                </c:pt>
                <c:pt idx="22">
                  <c:v>2.0746228729163767</c:v>
                </c:pt>
                <c:pt idx="23">
                  <c:v>0.96668663700624924</c:v>
                </c:pt>
                <c:pt idx="24">
                  <c:v>2.4868400681220004</c:v>
                </c:pt>
                <c:pt idx="25">
                  <c:v>3.0497214832669499</c:v>
                </c:pt>
                <c:pt idx="26">
                  <c:v>3.3610671252083661</c:v>
                </c:pt>
                <c:pt idx="27">
                  <c:v>3.5433935275460802</c:v>
                </c:pt>
                <c:pt idx="28">
                  <c:v>4.2464888268591388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CFD-4D54-B58F-6FBE38EC9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500872"/>
        <c:axId val="348498128"/>
      </c:scatterChart>
      <c:valAx>
        <c:axId val="34850087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100"/>
                </a:pPr>
                <a:r>
                  <a:rPr lang="en-US" sz="1100"/>
                  <a:t>Research personnel (FTE) per 10 000 population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lv-LV"/>
          </a:p>
        </c:txPr>
        <c:crossAx val="348498128"/>
        <c:crosses val="autoZero"/>
        <c:crossBetween val="midCat"/>
      </c:valAx>
      <c:valAx>
        <c:axId val="3484981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Doctoral degrees obtained per 10 000 population </a:t>
                </a:r>
              </a:p>
            </c:rich>
          </c:tx>
          <c:layout>
            <c:manualLayout>
              <c:xMode val="edge"/>
              <c:yMode val="edge"/>
              <c:x val="0"/>
              <c:y val="9.6837905845330627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lv-LV"/>
          </a:p>
        </c:txPr>
        <c:crossAx val="34850087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Verdana (Body)"/>
        </a:defRPr>
      </a:pPr>
      <a:endParaRPr lang="lv-LV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srgbClr val="0308DB"/>
                </a:solidFill>
              </a:rPr>
              <a:t>Research international collaboration intensity (% of total publication</a:t>
            </a:r>
            <a:r>
              <a:rPr lang="lv-LV" b="1" dirty="0">
                <a:solidFill>
                  <a:srgbClr val="0308DB"/>
                </a:solidFill>
              </a:rPr>
              <a:t>s</a:t>
            </a:r>
            <a:r>
              <a:rPr lang="en-GB" b="1" dirty="0">
                <a:solidFill>
                  <a:srgbClr val="0308DB"/>
                </a:solidFill>
              </a:rPr>
              <a:t>) (Web of Science)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Latvia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401-4D5C-BF97-1FBE7868CD99}"/>
                </c:ext>
              </c:extLst>
            </c:dLbl>
            <c:dLbl>
              <c:idx val="9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01-4D5C-BF97-1FBE7868CD99}"/>
                </c:ext>
              </c:extLst>
            </c:dLbl>
            <c:dLbl>
              <c:idx val="1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401-4D5C-BF97-1FBE7868CD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0308DB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'Incites Locations'!$C$2:$C$12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'Incites Locations'!$J$2:$J$12</c:f>
              <c:numCache>
                <c:formatCode>0.0%</c:formatCode>
                <c:ptCount val="11"/>
                <c:pt idx="0">
                  <c:v>0.26418152350081037</c:v>
                </c:pt>
                <c:pt idx="1">
                  <c:v>0.26146788990825687</c:v>
                </c:pt>
                <c:pt idx="2">
                  <c:v>0.244874715261959</c:v>
                </c:pt>
                <c:pt idx="3">
                  <c:v>0.2995310668229777</c:v>
                </c:pt>
                <c:pt idx="4">
                  <c:v>0.31132581857219538</c:v>
                </c:pt>
                <c:pt idx="5">
                  <c:v>0.36686390532544377</c:v>
                </c:pt>
                <c:pt idx="6">
                  <c:v>0.3795025728987993</c:v>
                </c:pt>
                <c:pt idx="7">
                  <c:v>0.42430200550530867</c:v>
                </c:pt>
                <c:pt idx="8">
                  <c:v>0.46532438478747201</c:v>
                </c:pt>
                <c:pt idx="9">
                  <c:v>0.49687890137328339</c:v>
                </c:pt>
                <c:pt idx="10">
                  <c:v>0.61687951138256525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401-4D5C-BF97-1FBE7868CD99}"/>
            </c:ext>
          </c:extLst>
        </c:ser>
        <c:ser>
          <c:idx val="1"/>
          <c:order val="1"/>
          <c:tx>
            <c:v>EU-27</c:v>
          </c:tx>
          <c:spPr>
            <a:ln w="28575" cap="rnd">
              <a:solidFill>
                <a:srgbClr val="0308DB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0308DB"/>
              </a:solidFill>
              <a:ln w="9525">
                <a:solidFill>
                  <a:srgbClr val="0308DB"/>
                </a:solidFill>
              </a:ln>
              <a:effectLst/>
            </c:spPr>
          </c:marker>
          <c:cat>
            <c:numRef>
              <c:f>'Incites Locations'!$C$2:$C$12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'Incites Locations'!$K$2:$K$12</c:f>
              <c:numCache>
                <c:formatCode>0.0%</c:formatCode>
                <c:ptCount val="11"/>
                <c:pt idx="0">
                  <c:v>0.33464950256215026</c:v>
                </c:pt>
                <c:pt idx="1">
                  <c:v>0.34611772252880557</c:v>
                </c:pt>
                <c:pt idx="2">
                  <c:v>0.35416527351872551</c:v>
                </c:pt>
                <c:pt idx="3">
                  <c:v>0.36573083371437282</c:v>
                </c:pt>
                <c:pt idx="4">
                  <c:v>0.37921001714709424</c:v>
                </c:pt>
                <c:pt idx="5">
                  <c:v>0.39314935398191514</c:v>
                </c:pt>
                <c:pt idx="6">
                  <c:v>0.40997225020768158</c:v>
                </c:pt>
                <c:pt idx="7">
                  <c:v>0.42021597854709736</c:v>
                </c:pt>
                <c:pt idx="8">
                  <c:v>0.43546092055241736</c:v>
                </c:pt>
                <c:pt idx="9">
                  <c:v>0.44490609072196929</c:v>
                </c:pt>
                <c:pt idx="10">
                  <c:v>0.46950042359596283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401-4D5C-BF97-1FBE7868C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9056784"/>
        <c:axId val="299055216"/>
      </c:lineChart>
      <c:catAx>
        <c:axId val="29905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299055216"/>
        <c:crosses val="autoZero"/>
        <c:auto val="1"/>
        <c:lblAlgn val="ctr"/>
        <c:lblOffset val="100"/>
        <c:noMultiLvlLbl val="0"/>
      </c:catAx>
      <c:valAx>
        <c:axId val="299055216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299056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lv-LV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Research publications in Q1 cited Journals (SCOPUS)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EU-27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Data!$B$2:$K$2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Data!$B$3:$K$3</c:f>
              <c:numCache>
                <c:formatCode>General</c:formatCode>
                <c:ptCount val="10"/>
                <c:pt idx="0">
                  <c:v>51.4</c:v>
                </c:pt>
                <c:pt idx="1">
                  <c:v>52</c:v>
                </c:pt>
                <c:pt idx="2">
                  <c:v>51.8</c:v>
                </c:pt>
                <c:pt idx="3">
                  <c:v>52.3</c:v>
                </c:pt>
                <c:pt idx="4">
                  <c:v>52.1</c:v>
                </c:pt>
                <c:pt idx="5">
                  <c:v>51.5</c:v>
                </c:pt>
                <c:pt idx="6">
                  <c:v>51.7</c:v>
                </c:pt>
                <c:pt idx="7">
                  <c:v>51.6</c:v>
                </c:pt>
                <c:pt idx="8">
                  <c:v>52.6</c:v>
                </c:pt>
                <c:pt idx="9">
                  <c:v>55.6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3E1-4990-ABC3-C486FA064501}"/>
            </c:ext>
          </c:extLst>
        </c:ser>
        <c:ser>
          <c:idx val="1"/>
          <c:order val="1"/>
          <c:tx>
            <c:v>Latvia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Data!$B$2:$K$2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Data!$B$4:$K$4</c:f>
              <c:numCache>
                <c:formatCode>General</c:formatCode>
                <c:ptCount val="10"/>
                <c:pt idx="0">
                  <c:v>26.3</c:v>
                </c:pt>
                <c:pt idx="1">
                  <c:v>30</c:v>
                </c:pt>
                <c:pt idx="2">
                  <c:v>31.6</c:v>
                </c:pt>
                <c:pt idx="3">
                  <c:v>33.1</c:v>
                </c:pt>
                <c:pt idx="4">
                  <c:v>33.299999999999997</c:v>
                </c:pt>
                <c:pt idx="5">
                  <c:v>35</c:v>
                </c:pt>
                <c:pt idx="6">
                  <c:v>36.299999999999997</c:v>
                </c:pt>
                <c:pt idx="7">
                  <c:v>34</c:v>
                </c:pt>
                <c:pt idx="8">
                  <c:v>39.1</c:v>
                </c:pt>
                <c:pt idx="9">
                  <c:v>38.200000000000003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3E1-4990-ABC3-C486FA0645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1510096"/>
        <c:axId val="1201514256"/>
      </c:lineChart>
      <c:catAx>
        <c:axId val="120151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201514256"/>
        <c:crosses val="autoZero"/>
        <c:auto val="1"/>
        <c:lblAlgn val="ctr"/>
        <c:lblOffset val="100"/>
        <c:noMultiLvlLbl val="0"/>
      </c:catAx>
      <c:valAx>
        <c:axId val="1201514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201510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lv-LV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lv-LV" dirty="0"/>
              <a:t>% </a:t>
            </a:r>
            <a:r>
              <a:rPr lang="lv-LV" dirty="0" err="1"/>
              <a:t>of</a:t>
            </a:r>
            <a:r>
              <a:rPr lang="lv-LV" dirty="0"/>
              <a:t> </a:t>
            </a:r>
            <a:r>
              <a:rPr lang="lv-LV" dirty="0" err="1"/>
              <a:t>public</a:t>
            </a:r>
            <a:r>
              <a:rPr lang="lv-LV" baseline="0" dirty="0"/>
              <a:t> </a:t>
            </a:r>
            <a:r>
              <a:rPr lang="lv-LV" baseline="0" dirty="0" err="1"/>
              <a:t>sector</a:t>
            </a:r>
            <a:r>
              <a:rPr lang="lv-LV" baseline="0" dirty="0"/>
              <a:t> R&amp;D </a:t>
            </a:r>
            <a:r>
              <a:rPr lang="lv-LV" baseline="0" dirty="0" err="1"/>
              <a:t>that</a:t>
            </a:r>
            <a:r>
              <a:rPr lang="lv-LV" baseline="0" dirty="0"/>
              <a:t> </a:t>
            </a:r>
            <a:r>
              <a:rPr lang="lv-LV" baseline="0" dirty="0" err="1"/>
              <a:t>is</a:t>
            </a:r>
            <a:r>
              <a:rPr lang="lv-LV" baseline="0" dirty="0"/>
              <a:t> </a:t>
            </a:r>
            <a:r>
              <a:rPr lang="lv-LV" baseline="0" dirty="0" err="1"/>
              <a:t>contracted</a:t>
            </a:r>
            <a:r>
              <a:rPr lang="lv-LV" baseline="0" dirty="0"/>
              <a:t> </a:t>
            </a:r>
            <a:r>
              <a:rPr lang="lv-LV" baseline="0" dirty="0" err="1"/>
              <a:t>from</a:t>
            </a:r>
            <a:r>
              <a:rPr lang="lv-LV" baseline="0" dirty="0"/>
              <a:t> </a:t>
            </a:r>
            <a:r>
              <a:rPr lang="lv-LV" baseline="0" dirty="0" err="1"/>
              <a:t>businesess</a:t>
            </a:r>
            <a:r>
              <a:rPr lang="lv-LV" baseline="0" dirty="0"/>
              <a:t> </a:t>
            </a:r>
            <a:r>
              <a:rPr lang="lv-LV" baseline="0" dirty="0" err="1"/>
              <a:t>in</a:t>
            </a:r>
            <a:r>
              <a:rPr lang="lv-LV" baseline="0" dirty="0"/>
              <a:t> 2020</a:t>
            </a:r>
            <a:endParaRPr lang="lv-LV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0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EF5-4D01-A6CA-432D16C5454F}"/>
              </c:ext>
            </c:extLst>
          </c:dPt>
          <c:dPt>
            <c:idx val="2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EF5-4D01-A6CA-432D16C5454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'[Diagramma programmā Microsoft PowerPoint]Sheet 2'!$B$3:$B$30</c:f>
              <c:strCache>
                <c:ptCount val="28"/>
                <c:pt idx="0">
                  <c:v>Malta</c:v>
                </c:pt>
                <c:pt idx="1">
                  <c:v>Cyprus</c:v>
                </c:pt>
                <c:pt idx="2">
                  <c:v>Slovakia</c:v>
                </c:pt>
                <c:pt idx="3">
                  <c:v>Hungary</c:v>
                </c:pt>
                <c:pt idx="4">
                  <c:v>Portugal</c:v>
                </c:pt>
                <c:pt idx="5">
                  <c:v>Denmark</c:v>
                </c:pt>
                <c:pt idx="6">
                  <c:v>Luxemburg</c:v>
                </c:pt>
                <c:pt idx="7">
                  <c:v>Poland</c:v>
                </c:pt>
                <c:pt idx="8">
                  <c:v>Czechia</c:v>
                </c:pt>
                <c:pt idx="9">
                  <c:v>Ireland</c:v>
                </c:pt>
                <c:pt idx="10">
                  <c:v>Finland</c:v>
                </c:pt>
                <c:pt idx="11">
                  <c:v>Croatia</c:v>
                </c:pt>
                <c:pt idx="12">
                  <c:v>France</c:v>
                </c:pt>
                <c:pt idx="13">
                  <c:v>Greece</c:v>
                </c:pt>
                <c:pt idx="14">
                  <c:v>Italy</c:v>
                </c:pt>
                <c:pt idx="15">
                  <c:v>Austria</c:v>
                </c:pt>
                <c:pt idx="16">
                  <c:v>Spain</c:v>
                </c:pt>
                <c:pt idx="17">
                  <c:v>Estonia</c:v>
                </c:pt>
                <c:pt idx="18">
                  <c:v>Slovenia</c:v>
                </c:pt>
                <c:pt idx="19">
                  <c:v>Lithuania</c:v>
                </c:pt>
                <c:pt idx="20">
                  <c:v>EU-27 average</c:v>
                </c:pt>
                <c:pt idx="21">
                  <c:v>Latvia</c:v>
                </c:pt>
                <c:pt idx="22">
                  <c:v>Netherlands</c:v>
                </c:pt>
                <c:pt idx="23">
                  <c:v>Belgium</c:v>
                </c:pt>
                <c:pt idx="24">
                  <c:v>Bulgaria</c:v>
                </c:pt>
                <c:pt idx="25">
                  <c:v>Germany</c:v>
                </c:pt>
                <c:pt idx="26">
                  <c:v>Romania</c:v>
                </c:pt>
                <c:pt idx="27">
                  <c:v>Sweden</c:v>
                </c:pt>
              </c:strCache>
            </c:strRef>
          </c:cat>
          <c:val>
            <c:numRef>
              <c:f>'[Diagramma programmā Microsoft PowerPoint]Sheet 2'!$I$3:$I$29</c:f>
              <c:numCache>
                <c:formatCode>0.0%</c:formatCode>
                <c:ptCount val="27"/>
                <c:pt idx="0">
                  <c:v>1.654440951382935E-2</c:v>
                </c:pt>
                <c:pt idx="1">
                  <c:v>1.8985475662440549E-2</c:v>
                </c:pt>
                <c:pt idx="2">
                  <c:v>1.9774003963111384E-2</c:v>
                </c:pt>
                <c:pt idx="3">
                  <c:v>2.230092721556767E-2</c:v>
                </c:pt>
                <c:pt idx="4">
                  <c:v>2.4130523199001542E-2</c:v>
                </c:pt>
                <c:pt idx="5">
                  <c:v>2.5791382331308555E-2</c:v>
                </c:pt>
                <c:pt idx="6">
                  <c:v>2.6252983293556083E-2</c:v>
                </c:pt>
                <c:pt idx="7">
                  <c:v>2.8893604568250422E-2</c:v>
                </c:pt>
                <c:pt idx="8">
                  <c:v>3.2184532278156722E-2</c:v>
                </c:pt>
                <c:pt idx="9">
                  <c:v>3.4415145986159204E-2</c:v>
                </c:pt>
                <c:pt idx="10">
                  <c:v>3.8180596011651358E-2</c:v>
                </c:pt>
                <c:pt idx="11">
                  <c:v>4.6371486312695206E-2</c:v>
                </c:pt>
                <c:pt idx="12">
                  <c:v>4.665393551112363E-2</c:v>
                </c:pt>
                <c:pt idx="13">
                  <c:v>5.1787406193133108E-2</c:v>
                </c:pt>
                <c:pt idx="14">
                  <c:v>5.2102941770557326E-2</c:v>
                </c:pt>
                <c:pt idx="15">
                  <c:v>5.9704021318360771E-2</c:v>
                </c:pt>
                <c:pt idx="16">
                  <c:v>6.2832494608195538E-2</c:v>
                </c:pt>
                <c:pt idx="17">
                  <c:v>6.5539213337804825E-2</c:v>
                </c:pt>
                <c:pt idx="18">
                  <c:v>6.6334637008066494E-2</c:v>
                </c:pt>
                <c:pt idx="19">
                  <c:v>7.2224021691582818E-2</c:v>
                </c:pt>
                <c:pt idx="20">
                  <c:v>7.3916490169687349E-2</c:v>
                </c:pt>
                <c:pt idx="21">
                  <c:v>7.7190542420027819E-2</c:v>
                </c:pt>
                <c:pt idx="22">
                  <c:v>7.9288025889967639E-2</c:v>
                </c:pt>
                <c:pt idx="23">
                  <c:v>9.7910478910482004E-2</c:v>
                </c:pt>
                <c:pt idx="24">
                  <c:v>0.1079398806737014</c:v>
                </c:pt>
                <c:pt idx="25">
                  <c:v>0.11561864231500171</c:v>
                </c:pt>
                <c:pt idx="26">
                  <c:v>0.12711208827002157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F5-4D01-A6CA-432D16C54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59678463"/>
        <c:axId val="559676383"/>
      </c:barChart>
      <c:catAx>
        <c:axId val="5596784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559676383"/>
        <c:crosses val="autoZero"/>
        <c:auto val="1"/>
        <c:lblAlgn val="ctr"/>
        <c:lblOffset val="100"/>
        <c:noMultiLvlLbl val="0"/>
      </c:catAx>
      <c:valAx>
        <c:axId val="559676383"/>
        <c:scaling>
          <c:orientation val="minMax"/>
        </c:scaling>
        <c:delete val="0"/>
        <c:axPos val="b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5596784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lv-LV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lv-LV" sz="1600" b="1" dirty="0" err="1"/>
              <a:t>Government</a:t>
            </a:r>
            <a:r>
              <a:rPr lang="lv-LV" sz="1600" b="1" dirty="0"/>
              <a:t> </a:t>
            </a:r>
            <a:r>
              <a:rPr lang="lv-LV" sz="1600" b="1" dirty="0" err="1"/>
              <a:t>funding</a:t>
            </a:r>
            <a:r>
              <a:rPr lang="lv-LV" sz="1600" b="1" dirty="0"/>
              <a:t> </a:t>
            </a:r>
            <a:r>
              <a:rPr lang="lv-LV" sz="1600" b="1" dirty="0" err="1"/>
              <a:t>for</a:t>
            </a:r>
            <a:r>
              <a:rPr lang="lv-LV" sz="1600" b="1" dirty="0"/>
              <a:t> </a:t>
            </a:r>
            <a:r>
              <a:rPr lang="lv-LV" sz="1600" b="1" dirty="0" err="1"/>
              <a:t>research</a:t>
            </a:r>
            <a:r>
              <a:rPr lang="lv-LV" sz="1600" b="1" baseline="0" dirty="0"/>
              <a:t> </a:t>
            </a:r>
            <a:r>
              <a:rPr lang="lv-LV" sz="1600" b="1" baseline="0" dirty="0" err="1"/>
              <a:t>and</a:t>
            </a:r>
            <a:r>
              <a:rPr lang="lv-LV" sz="1600" b="1" baseline="0" dirty="0"/>
              <a:t> </a:t>
            </a:r>
            <a:r>
              <a:rPr lang="lv-LV" sz="1600" b="1" baseline="0" dirty="0" err="1"/>
              <a:t>extra</a:t>
            </a:r>
            <a:r>
              <a:rPr lang="lv-LV" sz="1600" b="1" baseline="0" dirty="0"/>
              <a:t> </a:t>
            </a:r>
            <a:r>
              <a:rPr lang="lv-LV" sz="1600" b="1" baseline="0" dirty="0" err="1"/>
              <a:t>funding</a:t>
            </a:r>
            <a:r>
              <a:rPr lang="lv-LV" sz="1600" b="1" baseline="0" dirty="0"/>
              <a:t> </a:t>
            </a:r>
            <a:r>
              <a:rPr lang="lv-LV" sz="1600" b="1" baseline="0" dirty="0" err="1"/>
              <a:t>from</a:t>
            </a:r>
            <a:r>
              <a:rPr lang="lv-LV" sz="1600" b="1" baseline="0" dirty="0"/>
              <a:t> 2023</a:t>
            </a:r>
            <a:endParaRPr lang="lv-LV" sz="1600" b="1" dirty="0"/>
          </a:p>
        </c:rich>
      </c:tx>
      <c:layout>
        <c:manualLayout>
          <c:xMode val="edge"/>
          <c:yMode val="edge"/>
          <c:x val="0.15829385357954401"/>
          <c:y val="1.2229515849837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Indikatīvais finansējums</c:v>
          </c:tx>
          <c:spPr>
            <a:ln w="28575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  <a:prstDash val="sysDot"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ZIG030!$U$3:$AA$3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</c:strCache>
            </c:strRef>
          </c:cat>
          <c:val>
            <c:numRef>
              <c:f>ZIG030!$U$15:$AA$15</c:f>
              <c:numCache>
                <c:formatCode>General</c:formatCode>
                <c:ptCount val="7"/>
                <c:pt idx="2" formatCode="0.00">
                  <c:v>84.31</c:v>
                </c:pt>
                <c:pt idx="3" formatCode="0">
                  <c:v>94</c:v>
                </c:pt>
                <c:pt idx="4" formatCode="0">
                  <c:v>115</c:v>
                </c:pt>
                <c:pt idx="5" formatCode="0">
                  <c:v>126</c:v>
                </c:pt>
                <c:pt idx="6" formatCode="0">
                  <c:v>130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85-4A1B-B252-65C161C8ED5A}"/>
            </c:ext>
          </c:extLst>
        </c:ser>
        <c:ser>
          <c:idx val="1"/>
          <c:order val="1"/>
          <c:tx>
            <c:v>Faktiskais finansējums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85-4A1B-B252-65C161C8ED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ZIG030!$U$3:$AA$3</c:f>
              <c:strCache>
                <c:ptCount val="7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</c:strCache>
            </c:strRef>
          </c:cat>
          <c:val>
            <c:numRef>
              <c:f>ZIG030!$U$16:$AA$16</c:f>
              <c:numCache>
                <c:formatCode>0.00</c:formatCode>
                <c:ptCount val="7"/>
                <c:pt idx="0">
                  <c:v>69.099999999999994</c:v>
                </c:pt>
                <c:pt idx="1">
                  <c:v>79.3</c:v>
                </c:pt>
                <c:pt idx="2">
                  <c:v>84.31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385-4A1B-B252-65C161C8E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938896"/>
        <c:axId val="143942224"/>
      </c:lineChart>
      <c:catAx>
        <c:axId val="14393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3942224"/>
        <c:crosses val="autoZero"/>
        <c:auto val="1"/>
        <c:lblAlgn val="ctr"/>
        <c:lblOffset val="100"/>
        <c:noMultiLvlLbl val="0"/>
      </c:catAx>
      <c:valAx>
        <c:axId val="14394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393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lv-LV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lv-LV" dirty="0" err="1"/>
              <a:t>Research</a:t>
            </a:r>
            <a:r>
              <a:rPr lang="lv-LV" dirty="0"/>
              <a:t> </a:t>
            </a:r>
            <a:r>
              <a:rPr lang="lv-LV" dirty="0" err="1"/>
              <a:t>publications</a:t>
            </a:r>
            <a:r>
              <a:rPr lang="lv-LV" dirty="0"/>
              <a:t> (</a:t>
            </a:r>
            <a:r>
              <a:rPr lang="lv-LV" dirty="0" err="1"/>
              <a:t>Web</a:t>
            </a:r>
            <a:r>
              <a:rPr lang="lv-LV" baseline="0" dirty="0"/>
              <a:t> </a:t>
            </a:r>
            <a:r>
              <a:rPr lang="lv-LV" baseline="0" dirty="0" err="1"/>
              <a:t>of</a:t>
            </a:r>
            <a:r>
              <a:rPr lang="lv-LV" baseline="0" dirty="0"/>
              <a:t> </a:t>
            </a:r>
            <a:r>
              <a:rPr lang="lv-LV" baseline="0" dirty="0" err="1"/>
              <a:t>Science</a:t>
            </a:r>
            <a:r>
              <a:rPr lang="lv-LV" baseline="0" dirty="0"/>
              <a:t>)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Latvian</a:t>
            </a:r>
            <a:r>
              <a:rPr lang="lv-LV" dirty="0"/>
              <a:t> </a:t>
            </a:r>
            <a:r>
              <a:rPr lang="lv-LV" dirty="0" err="1"/>
              <a:t>institutions</a:t>
            </a:r>
            <a:r>
              <a:rPr lang="lv-LV" dirty="0"/>
              <a:t> in </a:t>
            </a:r>
            <a:r>
              <a:rPr lang="lv-LV" dirty="0" err="1"/>
              <a:t>particle</a:t>
            </a:r>
            <a:r>
              <a:rPr lang="lv-LV" dirty="0"/>
              <a:t> </a:t>
            </a:r>
            <a:r>
              <a:rPr lang="lv-LV" dirty="0" err="1"/>
              <a:t>physics</a:t>
            </a:r>
            <a:r>
              <a:rPr lang="lv-LV" dirty="0"/>
              <a:t> (2010 - 2021)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7.2813208315962274E-2"/>
          <c:y val="0.15401454693653494"/>
          <c:w val="0.91385841538724311"/>
          <c:h val="0.7769873119773104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lv-LV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'cern-slaids'!$C$14:$C$25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'cern-slaids'!$B$14:$B$25</c:f>
              <c:numCache>
                <c:formatCode>General</c:formatCode>
                <c:ptCount val="12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4</c:v>
                </c:pt>
                <c:pt idx="6">
                  <c:v>25</c:v>
                </c:pt>
                <c:pt idx="7">
                  <c:v>100</c:v>
                </c:pt>
                <c:pt idx="8">
                  <c:v>122</c:v>
                </c:pt>
                <c:pt idx="9">
                  <c:v>95</c:v>
                </c:pt>
                <c:pt idx="10">
                  <c:v>72</c:v>
                </c:pt>
                <c:pt idx="11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CD-434A-8199-912CB193D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2645104"/>
        <c:axId val="942650592"/>
      </c:lineChart>
      <c:catAx>
        <c:axId val="94264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942650592"/>
        <c:crosses val="autoZero"/>
        <c:auto val="1"/>
        <c:lblAlgn val="ctr"/>
        <c:lblOffset val="100"/>
        <c:noMultiLvlLbl val="0"/>
      </c:catAx>
      <c:valAx>
        <c:axId val="942650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942645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31C42-9B51-42DA-B7BA-C9040E2B82D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0E445-8024-4917-8AFA-FF8A49DC9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8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623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318037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92870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14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20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15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776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16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21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18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50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19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51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20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02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54169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51084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901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438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950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8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98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9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39615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3.wdp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5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8085" y="5985166"/>
            <a:ext cx="25249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lv-LV" sz="2000" dirty="0">
                <a:solidFill>
                  <a:prstClr val="white">
                    <a:lumMod val="75000"/>
                  </a:prstClr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October 25</a:t>
            </a:r>
          </a:p>
          <a:p>
            <a:endParaRPr lang="lv-LV" dirty="0">
              <a:solidFill>
                <a:prstClr val="white">
                  <a:lumMod val="75000"/>
                </a:prstClr>
              </a:solidFill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7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549"/>
          <a:stretch/>
        </p:blipFill>
        <p:spPr>
          <a:xfrm>
            <a:off x="5044862" y="3533991"/>
            <a:ext cx="6427322" cy="3324008"/>
          </a:xfrm>
          <a:prstGeom prst="rect">
            <a:avLst/>
          </a:prstGeom>
        </p:spPr>
      </p:pic>
      <p:sp>
        <p:nvSpPr>
          <p:cNvPr id="7" name="Hexagon 6"/>
          <p:cNvSpPr/>
          <p:nvPr userDrawn="1"/>
        </p:nvSpPr>
        <p:spPr bwMode="auto">
          <a:xfrm rot="5400000">
            <a:off x="8335791" y="1646089"/>
            <a:ext cx="3368718" cy="2904067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221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27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2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16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 userDrawn="1"/>
        </p:nvSpPr>
        <p:spPr bwMode="auto">
          <a:xfrm rot="5400000">
            <a:off x="6844758" y="1538631"/>
            <a:ext cx="5129300" cy="4421810"/>
          </a:xfrm>
          <a:prstGeom prst="hexagon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198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 dirty="0"/>
          </a:p>
        </p:txBody>
      </p:sp>
      <p:grpSp>
        <p:nvGrpSpPr>
          <p:cNvPr id="7" name="Group 6998"/>
          <p:cNvGrpSpPr>
            <a:grpSpLocks noChangeAspect="1"/>
          </p:cNvGrpSpPr>
          <p:nvPr userDrawn="1"/>
        </p:nvGrpSpPr>
        <p:grpSpPr bwMode="auto">
          <a:xfrm>
            <a:off x="5447061" y="74492"/>
            <a:ext cx="6708807" cy="6708801"/>
            <a:chOff x="3847" y="1762"/>
            <a:chExt cx="3428" cy="3428"/>
          </a:xfrm>
          <a:solidFill>
            <a:schemeClr val="tx1">
              <a:alpha val="30000"/>
            </a:schemeClr>
          </a:solidFill>
        </p:grpSpPr>
        <p:grpSp>
          <p:nvGrpSpPr>
            <p:cNvPr id="8" name="Group 7199"/>
            <p:cNvGrpSpPr>
              <a:grpSpLocks/>
            </p:cNvGrpSpPr>
            <p:nvPr/>
          </p:nvGrpSpPr>
          <p:grpSpPr bwMode="auto">
            <a:xfrm>
              <a:off x="3847" y="1901"/>
              <a:ext cx="3422" cy="3281"/>
              <a:chOff x="3847" y="1901"/>
              <a:chExt cx="3422" cy="3281"/>
            </a:xfrm>
            <a:grpFill/>
          </p:grpSpPr>
          <p:sp>
            <p:nvSpPr>
              <p:cNvPr id="105" name="Freeform 6999"/>
              <p:cNvSpPr>
                <a:spLocks/>
              </p:cNvSpPr>
              <p:nvPr/>
            </p:nvSpPr>
            <p:spPr bwMode="auto">
              <a:xfrm>
                <a:off x="6840" y="3749"/>
                <a:ext cx="270" cy="85"/>
              </a:xfrm>
              <a:custGeom>
                <a:avLst/>
                <a:gdLst>
                  <a:gd name="T0" fmla="*/ 0 w 270"/>
                  <a:gd name="T1" fmla="*/ 85 h 85"/>
                  <a:gd name="T2" fmla="*/ 270 w 270"/>
                  <a:gd name="T3" fmla="*/ 0 h 85"/>
                  <a:gd name="T4" fmla="*/ 0 w 270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85">
                    <a:moveTo>
                      <a:pt x="0" y="85"/>
                    </a:moveTo>
                    <a:lnTo>
                      <a:pt x="270" y="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7000"/>
              <p:cNvSpPr>
                <a:spLocks noChangeShapeType="1"/>
              </p:cNvSpPr>
              <p:nvPr/>
            </p:nvSpPr>
            <p:spPr bwMode="auto">
              <a:xfrm flipV="1">
                <a:off x="6840" y="3749"/>
                <a:ext cx="270" cy="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1"/>
              <p:cNvSpPr>
                <a:spLocks/>
              </p:cNvSpPr>
              <p:nvPr/>
            </p:nvSpPr>
            <p:spPr bwMode="auto">
              <a:xfrm>
                <a:off x="7087" y="3729"/>
                <a:ext cx="41" cy="40"/>
              </a:xfrm>
              <a:custGeom>
                <a:avLst/>
                <a:gdLst>
                  <a:gd name="T0" fmla="*/ 31 w 35"/>
                  <a:gd name="T1" fmla="*/ 11 h 34"/>
                  <a:gd name="T2" fmla="*/ 24 w 35"/>
                  <a:gd name="T3" fmla="*/ 31 h 34"/>
                  <a:gd name="T4" fmla="*/ 3 w 35"/>
                  <a:gd name="T5" fmla="*/ 23 h 34"/>
                  <a:gd name="T6" fmla="*/ 11 w 35"/>
                  <a:gd name="T7" fmla="*/ 3 h 34"/>
                  <a:gd name="T8" fmla="*/ 31 w 35"/>
                  <a:gd name="T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4">
                    <a:moveTo>
                      <a:pt x="31" y="11"/>
                    </a:moveTo>
                    <a:cubicBezTo>
                      <a:pt x="35" y="18"/>
                      <a:pt x="31" y="27"/>
                      <a:pt x="24" y="31"/>
                    </a:cubicBezTo>
                    <a:cubicBezTo>
                      <a:pt x="16" y="34"/>
                      <a:pt x="7" y="31"/>
                      <a:pt x="3" y="23"/>
                    </a:cubicBezTo>
                    <a:cubicBezTo>
                      <a:pt x="0" y="16"/>
                      <a:pt x="3" y="7"/>
                      <a:pt x="11" y="3"/>
                    </a:cubicBezTo>
                    <a:cubicBezTo>
                      <a:pt x="19" y="0"/>
                      <a:pt x="28" y="3"/>
                      <a:pt x="31" y="1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02"/>
              <p:cNvSpPr>
                <a:spLocks/>
              </p:cNvSpPr>
              <p:nvPr/>
            </p:nvSpPr>
            <p:spPr bwMode="auto">
              <a:xfrm>
                <a:off x="4016" y="4478"/>
                <a:ext cx="1112" cy="681"/>
              </a:xfrm>
              <a:custGeom>
                <a:avLst/>
                <a:gdLst>
                  <a:gd name="T0" fmla="*/ 0 w 1112"/>
                  <a:gd name="T1" fmla="*/ 681 h 681"/>
                  <a:gd name="T2" fmla="*/ 1112 w 1112"/>
                  <a:gd name="T3" fmla="*/ 0 h 681"/>
                  <a:gd name="T4" fmla="*/ 0 w 1112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2" h="681">
                    <a:moveTo>
                      <a:pt x="0" y="681"/>
                    </a:moveTo>
                    <a:lnTo>
                      <a:pt x="1112" y="0"/>
                    </a:lnTo>
                    <a:lnTo>
                      <a:pt x="0" y="68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Line 7003"/>
              <p:cNvSpPr>
                <a:spLocks noChangeShapeType="1"/>
              </p:cNvSpPr>
              <p:nvPr/>
            </p:nvSpPr>
            <p:spPr bwMode="auto">
              <a:xfrm flipV="1">
                <a:off x="4016" y="4478"/>
                <a:ext cx="1112" cy="68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7004"/>
              <p:cNvSpPr>
                <a:spLocks/>
              </p:cNvSpPr>
              <p:nvPr/>
            </p:nvSpPr>
            <p:spPr bwMode="auto">
              <a:xfrm>
                <a:off x="4034" y="4547"/>
                <a:ext cx="636" cy="616"/>
              </a:xfrm>
              <a:custGeom>
                <a:avLst/>
                <a:gdLst>
                  <a:gd name="T0" fmla="*/ 0 w 636"/>
                  <a:gd name="T1" fmla="*/ 616 h 616"/>
                  <a:gd name="T2" fmla="*/ 636 w 636"/>
                  <a:gd name="T3" fmla="*/ 0 h 616"/>
                  <a:gd name="T4" fmla="*/ 0 w 636"/>
                  <a:gd name="T5" fmla="*/ 616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6" h="616">
                    <a:moveTo>
                      <a:pt x="0" y="616"/>
                    </a:moveTo>
                    <a:lnTo>
                      <a:pt x="636" y="0"/>
                    </a:lnTo>
                    <a:lnTo>
                      <a:pt x="0" y="61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7005"/>
              <p:cNvSpPr>
                <a:spLocks noChangeShapeType="1"/>
              </p:cNvSpPr>
              <p:nvPr/>
            </p:nvSpPr>
            <p:spPr bwMode="auto">
              <a:xfrm flipV="1">
                <a:off x="4034" y="4547"/>
                <a:ext cx="636" cy="61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7006"/>
              <p:cNvSpPr>
                <a:spLocks/>
              </p:cNvSpPr>
              <p:nvPr/>
            </p:nvSpPr>
            <p:spPr bwMode="auto">
              <a:xfrm>
                <a:off x="4030" y="4076"/>
                <a:ext cx="406" cy="1105"/>
              </a:xfrm>
              <a:custGeom>
                <a:avLst/>
                <a:gdLst>
                  <a:gd name="T0" fmla="*/ 0 w 406"/>
                  <a:gd name="T1" fmla="*/ 1105 h 1105"/>
                  <a:gd name="T2" fmla="*/ 406 w 406"/>
                  <a:gd name="T3" fmla="*/ 0 h 1105"/>
                  <a:gd name="T4" fmla="*/ 0 w 406"/>
                  <a:gd name="T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6" h="1105">
                    <a:moveTo>
                      <a:pt x="0" y="1105"/>
                    </a:moveTo>
                    <a:lnTo>
                      <a:pt x="406" y="0"/>
                    </a:lnTo>
                    <a:lnTo>
                      <a:pt x="0" y="110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7007"/>
              <p:cNvSpPr>
                <a:spLocks noChangeShapeType="1"/>
              </p:cNvSpPr>
              <p:nvPr/>
            </p:nvSpPr>
            <p:spPr bwMode="auto">
              <a:xfrm flipV="1">
                <a:off x="4030" y="4076"/>
                <a:ext cx="406" cy="110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008"/>
              <p:cNvSpPr>
                <a:spLocks/>
              </p:cNvSpPr>
              <p:nvPr/>
            </p:nvSpPr>
            <p:spPr bwMode="auto">
              <a:xfrm>
                <a:off x="4030" y="3440"/>
                <a:ext cx="371" cy="1741"/>
              </a:xfrm>
              <a:custGeom>
                <a:avLst/>
                <a:gdLst>
                  <a:gd name="T0" fmla="*/ 0 w 371"/>
                  <a:gd name="T1" fmla="*/ 1741 h 1741"/>
                  <a:gd name="T2" fmla="*/ 371 w 371"/>
                  <a:gd name="T3" fmla="*/ 0 h 1741"/>
                  <a:gd name="T4" fmla="*/ 0 w 371"/>
                  <a:gd name="T5" fmla="*/ 1741 h 1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1" h="1741">
                    <a:moveTo>
                      <a:pt x="0" y="1741"/>
                    </a:moveTo>
                    <a:lnTo>
                      <a:pt x="371" y="0"/>
                    </a:lnTo>
                    <a:lnTo>
                      <a:pt x="0" y="174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7009"/>
              <p:cNvSpPr>
                <a:spLocks noChangeShapeType="1"/>
              </p:cNvSpPr>
              <p:nvPr/>
            </p:nvSpPr>
            <p:spPr bwMode="auto">
              <a:xfrm flipV="1">
                <a:off x="4030" y="3440"/>
                <a:ext cx="371" cy="174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7010"/>
              <p:cNvSpPr>
                <a:spLocks/>
              </p:cNvSpPr>
              <p:nvPr/>
            </p:nvSpPr>
            <p:spPr bwMode="auto">
              <a:xfrm>
                <a:off x="4034" y="4062"/>
                <a:ext cx="630" cy="1101"/>
              </a:xfrm>
              <a:custGeom>
                <a:avLst/>
                <a:gdLst>
                  <a:gd name="T0" fmla="*/ 0 w 630"/>
                  <a:gd name="T1" fmla="*/ 1101 h 1101"/>
                  <a:gd name="T2" fmla="*/ 630 w 630"/>
                  <a:gd name="T3" fmla="*/ 0 h 1101"/>
                  <a:gd name="T4" fmla="*/ 0 w 630"/>
                  <a:gd name="T5" fmla="*/ 110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0" h="1101">
                    <a:moveTo>
                      <a:pt x="0" y="1101"/>
                    </a:moveTo>
                    <a:lnTo>
                      <a:pt x="630" y="0"/>
                    </a:lnTo>
                    <a:lnTo>
                      <a:pt x="0" y="110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7011"/>
              <p:cNvSpPr>
                <a:spLocks noChangeShapeType="1"/>
              </p:cNvSpPr>
              <p:nvPr/>
            </p:nvSpPr>
            <p:spPr bwMode="auto">
              <a:xfrm flipV="1">
                <a:off x="4034" y="4062"/>
                <a:ext cx="630" cy="110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7012"/>
              <p:cNvSpPr>
                <a:spLocks/>
              </p:cNvSpPr>
              <p:nvPr/>
            </p:nvSpPr>
            <p:spPr bwMode="auto">
              <a:xfrm>
                <a:off x="4034" y="4748"/>
                <a:ext cx="1334" cy="415"/>
              </a:xfrm>
              <a:custGeom>
                <a:avLst/>
                <a:gdLst>
                  <a:gd name="T0" fmla="*/ 0 w 1334"/>
                  <a:gd name="T1" fmla="*/ 415 h 415"/>
                  <a:gd name="T2" fmla="*/ 1334 w 1334"/>
                  <a:gd name="T3" fmla="*/ 0 h 415"/>
                  <a:gd name="T4" fmla="*/ 0 w 133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4" h="415">
                    <a:moveTo>
                      <a:pt x="0" y="415"/>
                    </a:moveTo>
                    <a:lnTo>
                      <a:pt x="133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7013"/>
              <p:cNvSpPr>
                <a:spLocks noChangeShapeType="1"/>
              </p:cNvSpPr>
              <p:nvPr/>
            </p:nvSpPr>
            <p:spPr bwMode="auto">
              <a:xfrm flipV="1">
                <a:off x="4034" y="4748"/>
                <a:ext cx="133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7014"/>
              <p:cNvSpPr>
                <a:spLocks/>
              </p:cNvSpPr>
              <p:nvPr/>
            </p:nvSpPr>
            <p:spPr bwMode="auto">
              <a:xfrm>
                <a:off x="4015" y="5143"/>
                <a:ext cx="39" cy="39"/>
              </a:xfrm>
              <a:custGeom>
                <a:avLst/>
                <a:gdLst>
                  <a:gd name="T0" fmla="*/ 19 w 33"/>
                  <a:gd name="T1" fmla="*/ 2 h 33"/>
                  <a:gd name="T2" fmla="*/ 31 w 33"/>
                  <a:gd name="T3" fmla="*/ 20 h 33"/>
                  <a:gd name="T4" fmla="*/ 13 w 33"/>
                  <a:gd name="T5" fmla="*/ 32 h 33"/>
                  <a:gd name="T6" fmla="*/ 1 w 33"/>
                  <a:gd name="T7" fmla="*/ 14 h 33"/>
                  <a:gd name="T8" fmla="*/ 19 w 33"/>
                  <a:gd name="T9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19" y="2"/>
                    </a:moveTo>
                    <a:cubicBezTo>
                      <a:pt x="27" y="3"/>
                      <a:pt x="33" y="11"/>
                      <a:pt x="31" y="20"/>
                    </a:cubicBezTo>
                    <a:cubicBezTo>
                      <a:pt x="29" y="28"/>
                      <a:pt x="21" y="33"/>
                      <a:pt x="13" y="32"/>
                    </a:cubicBezTo>
                    <a:cubicBezTo>
                      <a:pt x="5" y="30"/>
                      <a:pt x="0" y="22"/>
                      <a:pt x="1" y="14"/>
                    </a:cubicBezTo>
                    <a:cubicBezTo>
                      <a:pt x="3" y="6"/>
                      <a:pt x="11" y="0"/>
                      <a:pt x="1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7015"/>
              <p:cNvSpPr>
                <a:spLocks/>
              </p:cNvSpPr>
              <p:nvPr/>
            </p:nvSpPr>
            <p:spPr bwMode="auto">
              <a:xfrm>
                <a:off x="4007" y="3062"/>
                <a:ext cx="311" cy="222"/>
              </a:xfrm>
              <a:custGeom>
                <a:avLst/>
                <a:gdLst>
                  <a:gd name="T0" fmla="*/ 0 w 311"/>
                  <a:gd name="T1" fmla="*/ 0 h 222"/>
                  <a:gd name="T2" fmla="*/ 311 w 311"/>
                  <a:gd name="T3" fmla="*/ 222 h 222"/>
                  <a:gd name="T4" fmla="*/ 0 w 311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" h="222">
                    <a:moveTo>
                      <a:pt x="0" y="0"/>
                    </a:moveTo>
                    <a:lnTo>
                      <a:pt x="311" y="2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7016"/>
              <p:cNvSpPr>
                <a:spLocks noChangeShapeType="1"/>
              </p:cNvSpPr>
              <p:nvPr/>
            </p:nvSpPr>
            <p:spPr bwMode="auto">
              <a:xfrm>
                <a:off x="4007" y="3062"/>
                <a:ext cx="311" cy="2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7017"/>
              <p:cNvSpPr>
                <a:spLocks/>
              </p:cNvSpPr>
              <p:nvPr/>
            </p:nvSpPr>
            <p:spPr bwMode="auto">
              <a:xfrm>
                <a:off x="3936" y="2694"/>
                <a:ext cx="71" cy="368"/>
              </a:xfrm>
              <a:custGeom>
                <a:avLst/>
                <a:gdLst>
                  <a:gd name="T0" fmla="*/ 71 w 71"/>
                  <a:gd name="T1" fmla="*/ 368 h 368"/>
                  <a:gd name="T2" fmla="*/ 0 w 71"/>
                  <a:gd name="T3" fmla="*/ 0 h 368"/>
                  <a:gd name="T4" fmla="*/ 71 w 71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368">
                    <a:moveTo>
                      <a:pt x="71" y="368"/>
                    </a:moveTo>
                    <a:lnTo>
                      <a:pt x="0" y="0"/>
                    </a:lnTo>
                    <a:lnTo>
                      <a:pt x="71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7018"/>
              <p:cNvSpPr>
                <a:spLocks noChangeShapeType="1"/>
              </p:cNvSpPr>
              <p:nvPr/>
            </p:nvSpPr>
            <p:spPr bwMode="auto">
              <a:xfrm flipH="1" flipV="1">
                <a:off x="3936" y="2694"/>
                <a:ext cx="71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19"/>
              <p:cNvSpPr>
                <a:spLocks/>
              </p:cNvSpPr>
              <p:nvPr/>
            </p:nvSpPr>
            <p:spPr bwMode="auto">
              <a:xfrm>
                <a:off x="3987" y="3042"/>
                <a:ext cx="40" cy="40"/>
              </a:xfrm>
              <a:custGeom>
                <a:avLst/>
                <a:gdLst>
                  <a:gd name="T0" fmla="*/ 13 w 34"/>
                  <a:gd name="T1" fmla="*/ 2 h 34"/>
                  <a:gd name="T2" fmla="*/ 32 w 34"/>
                  <a:gd name="T3" fmla="*/ 13 h 34"/>
                  <a:gd name="T4" fmla="*/ 22 w 34"/>
                  <a:gd name="T5" fmla="*/ 32 h 34"/>
                  <a:gd name="T6" fmla="*/ 3 w 34"/>
                  <a:gd name="T7" fmla="*/ 21 h 34"/>
                  <a:gd name="T8" fmla="*/ 13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3" y="2"/>
                    </a:moveTo>
                    <a:cubicBezTo>
                      <a:pt x="21" y="0"/>
                      <a:pt x="29" y="4"/>
                      <a:pt x="32" y="13"/>
                    </a:cubicBezTo>
                    <a:cubicBezTo>
                      <a:pt x="34" y="21"/>
                      <a:pt x="30" y="29"/>
                      <a:pt x="22" y="32"/>
                    </a:cubicBezTo>
                    <a:cubicBezTo>
                      <a:pt x="14" y="34"/>
                      <a:pt x="5" y="29"/>
                      <a:pt x="3" y="21"/>
                    </a:cubicBezTo>
                    <a:cubicBezTo>
                      <a:pt x="0" y="13"/>
                      <a:pt x="5" y="5"/>
                      <a:pt x="13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020"/>
              <p:cNvSpPr>
                <a:spLocks/>
              </p:cNvSpPr>
              <p:nvPr/>
            </p:nvSpPr>
            <p:spPr bwMode="auto">
              <a:xfrm>
                <a:off x="3922" y="2674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2 h 34"/>
                  <a:gd name="T4" fmla="*/ 21 w 34"/>
                  <a:gd name="T5" fmla="*/ 31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4"/>
                      <a:pt x="31" y="12"/>
                    </a:cubicBezTo>
                    <a:cubicBezTo>
                      <a:pt x="34" y="20"/>
                      <a:pt x="29" y="29"/>
                      <a:pt x="21" y="31"/>
                    </a:cubicBezTo>
                    <a:cubicBezTo>
                      <a:pt x="13" y="34"/>
                      <a:pt x="5" y="29"/>
                      <a:pt x="2" y="21"/>
                    </a:cubicBezTo>
                    <a:cubicBezTo>
                      <a:pt x="0" y="13"/>
                      <a:pt x="4" y="4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021"/>
              <p:cNvSpPr>
                <a:spLocks/>
              </p:cNvSpPr>
              <p:nvPr/>
            </p:nvSpPr>
            <p:spPr bwMode="auto">
              <a:xfrm>
                <a:off x="5021" y="2000"/>
                <a:ext cx="70" cy="368"/>
              </a:xfrm>
              <a:custGeom>
                <a:avLst/>
                <a:gdLst>
                  <a:gd name="T0" fmla="*/ 70 w 70"/>
                  <a:gd name="T1" fmla="*/ 368 h 368"/>
                  <a:gd name="T2" fmla="*/ 0 w 70"/>
                  <a:gd name="T3" fmla="*/ 0 h 368"/>
                  <a:gd name="T4" fmla="*/ 70 w 70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68">
                    <a:moveTo>
                      <a:pt x="70" y="368"/>
                    </a:moveTo>
                    <a:lnTo>
                      <a:pt x="0" y="0"/>
                    </a:lnTo>
                    <a:lnTo>
                      <a:pt x="70" y="36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022"/>
              <p:cNvSpPr>
                <a:spLocks noChangeShapeType="1"/>
              </p:cNvSpPr>
              <p:nvPr/>
            </p:nvSpPr>
            <p:spPr bwMode="auto">
              <a:xfrm flipH="1" flipV="1">
                <a:off x="5021" y="2000"/>
                <a:ext cx="70" cy="36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023"/>
              <p:cNvSpPr>
                <a:spLocks/>
              </p:cNvSpPr>
              <p:nvPr/>
            </p:nvSpPr>
            <p:spPr bwMode="auto">
              <a:xfrm>
                <a:off x="5007" y="1980"/>
                <a:ext cx="40" cy="40"/>
              </a:xfrm>
              <a:custGeom>
                <a:avLst/>
                <a:gdLst>
                  <a:gd name="T0" fmla="*/ 12 w 34"/>
                  <a:gd name="T1" fmla="*/ 2 h 34"/>
                  <a:gd name="T2" fmla="*/ 31 w 34"/>
                  <a:gd name="T3" fmla="*/ 13 h 34"/>
                  <a:gd name="T4" fmla="*/ 21 w 34"/>
                  <a:gd name="T5" fmla="*/ 32 h 34"/>
                  <a:gd name="T6" fmla="*/ 2 w 34"/>
                  <a:gd name="T7" fmla="*/ 21 h 34"/>
                  <a:gd name="T8" fmla="*/ 12 w 34"/>
                  <a:gd name="T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2" y="2"/>
                    </a:moveTo>
                    <a:cubicBezTo>
                      <a:pt x="20" y="0"/>
                      <a:pt x="29" y="5"/>
                      <a:pt x="31" y="13"/>
                    </a:cubicBezTo>
                    <a:cubicBezTo>
                      <a:pt x="34" y="21"/>
                      <a:pt x="29" y="29"/>
                      <a:pt x="21" y="32"/>
                    </a:cubicBezTo>
                    <a:cubicBezTo>
                      <a:pt x="13" y="34"/>
                      <a:pt x="4" y="29"/>
                      <a:pt x="2" y="21"/>
                    </a:cubicBezTo>
                    <a:cubicBezTo>
                      <a:pt x="0" y="13"/>
                      <a:pt x="4" y="5"/>
                      <a:pt x="12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024"/>
              <p:cNvSpPr>
                <a:spLocks/>
              </p:cNvSpPr>
              <p:nvPr/>
            </p:nvSpPr>
            <p:spPr bwMode="auto">
              <a:xfrm>
                <a:off x="4705" y="3422"/>
                <a:ext cx="165" cy="282"/>
              </a:xfrm>
              <a:custGeom>
                <a:avLst/>
                <a:gdLst>
                  <a:gd name="T0" fmla="*/ 2 w 140"/>
                  <a:gd name="T1" fmla="*/ 0 h 240"/>
                  <a:gd name="T2" fmla="*/ 0 w 140"/>
                  <a:gd name="T3" fmla="*/ 0 h 240"/>
                  <a:gd name="T4" fmla="*/ 139 w 140"/>
                  <a:gd name="T5" fmla="*/ 240 h 240"/>
                  <a:gd name="T6" fmla="*/ 140 w 140"/>
                  <a:gd name="T7" fmla="*/ 240 h 240"/>
                  <a:gd name="T8" fmla="*/ 2 w 140"/>
                  <a:gd name="T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240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39" y="240"/>
                      <a:pt x="139" y="240"/>
                      <a:pt x="139" y="240"/>
                    </a:cubicBezTo>
                    <a:cubicBezTo>
                      <a:pt x="139" y="240"/>
                      <a:pt x="140" y="240"/>
                      <a:pt x="140" y="24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025"/>
              <p:cNvSpPr>
                <a:spLocks/>
              </p:cNvSpPr>
              <p:nvPr/>
            </p:nvSpPr>
            <p:spPr bwMode="auto">
              <a:xfrm>
                <a:off x="4357" y="3731"/>
                <a:ext cx="504" cy="585"/>
              </a:xfrm>
              <a:custGeom>
                <a:avLst/>
                <a:gdLst>
                  <a:gd name="T0" fmla="*/ 0 w 428"/>
                  <a:gd name="T1" fmla="*/ 496 h 497"/>
                  <a:gd name="T2" fmla="*/ 1 w 428"/>
                  <a:gd name="T3" fmla="*/ 497 h 497"/>
                  <a:gd name="T4" fmla="*/ 428 w 428"/>
                  <a:gd name="T5" fmla="*/ 0 h 497"/>
                  <a:gd name="T6" fmla="*/ 427 w 428"/>
                  <a:gd name="T7" fmla="*/ 0 h 497"/>
                  <a:gd name="T8" fmla="*/ 0 w 428"/>
                  <a:gd name="T9" fmla="*/ 496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497">
                    <a:moveTo>
                      <a:pt x="0" y="496"/>
                    </a:moveTo>
                    <a:cubicBezTo>
                      <a:pt x="0" y="497"/>
                      <a:pt x="1" y="497"/>
                      <a:pt x="1" y="497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0"/>
                      <a:pt x="427" y="0"/>
                      <a:pt x="427" y="0"/>
                    </a:cubicBezTo>
                    <a:lnTo>
                      <a:pt x="0" y="49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026"/>
              <p:cNvSpPr>
                <a:spLocks/>
              </p:cNvSpPr>
              <p:nvPr/>
            </p:nvSpPr>
            <p:spPr bwMode="auto">
              <a:xfrm>
                <a:off x="4356" y="4338"/>
                <a:ext cx="146" cy="54"/>
              </a:xfrm>
              <a:custGeom>
                <a:avLst/>
                <a:gdLst>
                  <a:gd name="T0" fmla="*/ 124 w 124"/>
                  <a:gd name="T1" fmla="*/ 46 h 46"/>
                  <a:gd name="T2" fmla="*/ 124 w 124"/>
                  <a:gd name="T3" fmla="*/ 45 h 46"/>
                  <a:gd name="T4" fmla="*/ 1 w 124"/>
                  <a:gd name="T5" fmla="*/ 0 h 46"/>
                  <a:gd name="T6" fmla="*/ 0 w 124"/>
                  <a:gd name="T7" fmla="*/ 2 h 46"/>
                  <a:gd name="T8" fmla="*/ 124 w 12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46">
                    <a:moveTo>
                      <a:pt x="124" y="46"/>
                    </a:moveTo>
                    <a:cubicBezTo>
                      <a:pt x="124" y="46"/>
                      <a:pt x="124" y="46"/>
                      <a:pt x="124" y="4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lnTo>
                      <a:pt x="124" y="4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027"/>
              <p:cNvSpPr>
                <a:spLocks/>
              </p:cNvSpPr>
              <p:nvPr/>
            </p:nvSpPr>
            <p:spPr bwMode="auto">
              <a:xfrm>
                <a:off x="4377" y="4410"/>
                <a:ext cx="136" cy="481"/>
              </a:xfrm>
              <a:custGeom>
                <a:avLst/>
                <a:gdLst>
                  <a:gd name="T0" fmla="*/ 113 w 115"/>
                  <a:gd name="T1" fmla="*/ 0 h 409"/>
                  <a:gd name="T2" fmla="*/ 0 w 115"/>
                  <a:gd name="T3" fmla="*/ 409 h 409"/>
                  <a:gd name="T4" fmla="*/ 2 w 115"/>
                  <a:gd name="T5" fmla="*/ 408 h 409"/>
                  <a:gd name="T6" fmla="*/ 115 w 115"/>
                  <a:gd name="T7" fmla="*/ 1 h 409"/>
                  <a:gd name="T8" fmla="*/ 114 w 115"/>
                  <a:gd name="T9" fmla="*/ 1 h 409"/>
                  <a:gd name="T10" fmla="*/ 113 w 115"/>
                  <a:gd name="T11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409">
                    <a:moveTo>
                      <a:pt x="113" y="0"/>
                    </a:moveTo>
                    <a:cubicBezTo>
                      <a:pt x="0" y="409"/>
                      <a:pt x="0" y="409"/>
                      <a:pt x="0" y="409"/>
                    </a:cubicBezTo>
                    <a:cubicBezTo>
                      <a:pt x="1" y="409"/>
                      <a:pt x="2" y="409"/>
                      <a:pt x="2" y="408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5" y="1"/>
                      <a:pt x="115" y="1"/>
                      <a:pt x="114" y="1"/>
                    </a:cubicBezTo>
                    <a:cubicBezTo>
                      <a:pt x="114" y="1"/>
                      <a:pt x="114" y="1"/>
                      <a:pt x="113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028"/>
              <p:cNvSpPr>
                <a:spLocks/>
              </p:cNvSpPr>
              <p:nvPr/>
            </p:nvSpPr>
            <p:spPr bwMode="auto">
              <a:xfrm>
                <a:off x="4689" y="3388"/>
                <a:ext cx="35" cy="34"/>
              </a:xfrm>
              <a:custGeom>
                <a:avLst/>
                <a:gdLst>
                  <a:gd name="T0" fmla="*/ 27 w 30"/>
                  <a:gd name="T1" fmla="*/ 20 h 29"/>
                  <a:gd name="T2" fmla="*/ 19 w 30"/>
                  <a:gd name="T3" fmla="*/ 3 h 29"/>
                  <a:gd name="T4" fmla="*/ 2 w 30"/>
                  <a:gd name="T5" fmla="*/ 11 h 29"/>
                  <a:gd name="T6" fmla="*/ 10 w 30"/>
                  <a:gd name="T7" fmla="*/ 28 h 29"/>
                  <a:gd name="T8" fmla="*/ 14 w 30"/>
                  <a:gd name="T9" fmla="*/ 29 h 29"/>
                  <a:gd name="T10" fmla="*/ 16 w 30"/>
                  <a:gd name="T11" fmla="*/ 29 h 29"/>
                  <a:gd name="T12" fmla="*/ 27 w 30"/>
                  <a:gd name="T13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7" y="20"/>
                    </a:moveTo>
                    <a:cubicBezTo>
                      <a:pt x="30" y="13"/>
                      <a:pt x="26" y="5"/>
                      <a:pt x="19" y="3"/>
                    </a:cubicBezTo>
                    <a:cubicBezTo>
                      <a:pt x="12" y="0"/>
                      <a:pt x="5" y="4"/>
                      <a:pt x="2" y="11"/>
                    </a:cubicBezTo>
                    <a:cubicBezTo>
                      <a:pt x="0" y="18"/>
                      <a:pt x="3" y="25"/>
                      <a:pt x="10" y="28"/>
                    </a:cubicBezTo>
                    <a:cubicBezTo>
                      <a:pt x="12" y="28"/>
                      <a:pt x="13" y="29"/>
                      <a:pt x="14" y="29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21" y="28"/>
                      <a:pt x="25" y="25"/>
                      <a:pt x="27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7029"/>
              <p:cNvSpPr>
                <a:spLocks/>
              </p:cNvSpPr>
              <p:nvPr/>
            </p:nvSpPr>
            <p:spPr bwMode="auto">
              <a:xfrm>
                <a:off x="4853" y="3704"/>
                <a:ext cx="35" cy="33"/>
              </a:xfrm>
              <a:custGeom>
                <a:avLst/>
                <a:gdLst>
                  <a:gd name="T0" fmla="*/ 19 w 30"/>
                  <a:gd name="T1" fmla="*/ 0 h 28"/>
                  <a:gd name="T2" fmla="*/ 15 w 30"/>
                  <a:gd name="T3" fmla="*/ 0 h 28"/>
                  <a:gd name="T4" fmla="*/ 14 w 30"/>
                  <a:gd name="T5" fmla="*/ 0 h 28"/>
                  <a:gd name="T6" fmla="*/ 2 w 30"/>
                  <a:gd name="T7" fmla="*/ 8 h 28"/>
                  <a:gd name="T8" fmla="*/ 6 w 30"/>
                  <a:gd name="T9" fmla="*/ 23 h 28"/>
                  <a:gd name="T10" fmla="*/ 7 w 30"/>
                  <a:gd name="T11" fmla="*/ 23 h 28"/>
                  <a:gd name="T12" fmla="*/ 10 w 30"/>
                  <a:gd name="T13" fmla="*/ 25 h 28"/>
                  <a:gd name="T14" fmla="*/ 27 w 30"/>
                  <a:gd name="T15" fmla="*/ 17 h 28"/>
                  <a:gd name="T16" fmla="*/ 19 w 30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8">
                    <a:moveTo>
                      <a:pt x="19" y="0"/>
                    </a:moveTo>
                    <a:cubicBezTo>
                      <a:pt x="18" y="0"/>
                      <a:pt x="17" y="0"/>
                      <a:pt x="15" y="0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9" y="0"/>
                      <a:pt x="4" y="3"/>
                      <a:pt x="2" y="8"/>
                    </a:cubicBezTo>
                    <a:cubicBezTo>
                      <a:pt x="0" y="13"/>
                      <a:pt x="2" y="19"/>
                      <a:pt x="6" y="23"/>
                    </a:cubicBezTo>
                    <a:cubicBezTo>
                      <a:pt x="6" y="23"/>
                      <a:pt x="6" y="23"/>
                      <a:pt x="7" y="23"/>
                    </a:cubicBezTo>
                    <a:cubicBezTo>
                      <a:pt x="8" y="24"/>
                      <a:pt x="9" y="25"/>
                      <a:pt x="10" y="25"/>
                    </a:cubicBezTo>
                    <a:cubicBezTo>
                      <a:pt x="17" y="28"/>
                      <a:pt x="25" y="24"/>
                      <a:pt x="27" y="17"/>
                    </a:cubicBezTo>
                    <a:cubicBezTo>
                      <a:pt x="30" y="11"/>
                      <a:pt x="26" y="3"/>
                      <a:pt x="19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7030"/>
              <p:cNvSpPr>
                <a:spLocks/>
              </p:cNvSpPr>
              <p:nvPr/>
            </p:nvSpPr>
            <p:spPr bwMode="auto">
              <a:xfrm>
                <a:off x="4329" y="4310"/>
                <a:ext cx="35" cy="34"/>
              </a:xfrm>
              <a:custGeom>
                <a:avLst/>
                <a:gdLst>
                  <a:gd name="T0" fmla="*/ 20 w 30"/>
                  <a:gd name="T1" fmla="*/ 2 h 29"/>
                  <a:gd name="T2" fmla="*/ 3 w 30"/>
                  <a:gd name="T3" fmla="*/ 10 h 29"/>
                  <a:gd name="T4" fmla="*/ 11 w 30"/>
                  <a:gd name="T5" fmla="*/ 27 h 29"/>
                  <a:gd name="T6" fmla="*/ 23 w 30"/>
                  <a:gd name="T7" fmla="*/ 26 h 29"/>
                  <a:gd name="T8" fmla="*/ 24 w 30"/>
                  <a:gd name="T9" fmla="*/ 24 h 29"/>
                  <a:gd name="T10" fmla="*/ 28 w 30"/>
                  <a:gd name="T11" fmla="*/ 19 h 29"/>
                  <a:gd name="T12" fmla="*/ 25 w 30"/>
                  <a:gd name="T13" fmla="*/ 5 h 29"/>
                  <a:gd name="T14" fmla="*/ 24 w 30"/>
                  <a:gd name="T15" fmla="*/ 4 h 29"/>
                  <a:gd name="T16" fmla="*/ 20 w 30"/>
                  <a:gd name="T17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9">
                    <a:moveTo>
                      <a:pt x="20" y="2"/>
                    </a:moveTo>
                    <a:cubicBezTo>
                      <a:pt x="13" y="0"/>
                      <a:pt x="5" y="3"/>
                      <a:pt x="3" y="10"/>
                    </a:cubicBezTo>
                    <a:cubicBezTo>
                      <a:pt x="0" y="17"/>
                      <a:pt x="4" y="25"/>
                      <a:pt x="11" y="27"/>
                    </a:cubicBezTo>
                    <a:cubicBezTo>
                      <a:pt x="15" y="29"/>
                      <a:pt x="20" y="28"/>
                      <a:pt x="23" y="26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6" y="23"/>
                      <a:pt x="27" y="21"/>
                      <a:pt x="28" y="19"/>
                    </a:cubicBezTo>
                    <a:cubicBezTo>
                      <a:pt x="30" y="14"/>
                      <a:pt x="28" y="9"/>
                      <a:pt x="25" y="5"/>
                    </a:cubicBezTo>
                    <a:cubicBezTo>
                      <a:pt x="25" y="5"/>
                      <a:pt x="24" y="5"/>
                      <a:pt x="24" y="4"/>
                    </a:cubicBezTo>
                    <a:cubicBezTo>
                      <a:pt x="23" y="3"/>
                      <a:pt x="21" y="3"/>
                      <a:pt x="20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31"/>
              <p:cNvSpPr>
                <a:spLocks/>
              </p:cNvSpPr>
              <p:nvPr/>
            </p:nvSpPr>
            <p:spPr bwMode="auto">
              <a:xfrm>
                <a:off x="4501" y="4378"/>
                <a:ext cx="34" cy="36"/>
              </a:xfrm>
              <a:custGeom>
                <a:avLst/>
                <a:gdLst>
                  <a:gd name="T0" fmla="*/ 8 w 29"/>
                  <a:gd name="T1" fmla="*/ 27 h 30"/>
                  <a:gd name="T2" fmla="*/ 9 w 29"/>
                  <a:gd name="T3" fmla="*/ 28 h 30"/>
                  <a:gd name="T4" fmla="*/ 10 w 29"/>
                  <a:gd name="T5" fmla="*/ 28 h 30"/>
                  <a:gd name="T6" fmla="*/ 27 w 29"/>
                  <a:gd name="T7" fmla="*/ 20 h 30"/>
                  <a:gd name="T8" fmla="*/ 19 w 29"/>
                  <a:gd name="T9" fmla="*/ 3 h 30"/>
                  <a:gd name="T10" fmla="*/ 1 w 29"/>
                  <a:gd name="T11" fmla="*/ 11 h 30"/>
                  <a:gd name="T12" fmla="*/ 1 w 29"/>
                  <a:gd name="T13" fmla="*/ 11 h 30"/>
                  <a:gd name="T14" fmla="*/ 1 w 29"/>
                  <a:gd name="T15" fmla="*/ 12 h 30"/>
                  <a:gd name="T16" fmla="*/ 8 w 29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0">
                    <a:moveTo>
                      <a:pt x="8" y="27"/>
                    </a:move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7" y="30"/>
                      <a:pt x="24" y="27"/>
                      <a:pt x="27" y="20"/>
                    </a:cubicBezTo>
                    <a:cubicBezTo>
                      <a:pt x="29" y="13"/>
                      <a:pt x="26" y="5"/>
                      <a:pt x="19" y="3"/>
                    </a:cubicBezTo>
                    <a:cubicBezTo>
                      <a:pt x="12" y="0"/>
                      <a:pt x="4" y="4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9"/>
                      <a:pt x="3" y="25"/>
                      <a:pt x="8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032"/>
              <p:cNvSpPr>
                <a:spLocks/>
              </p:cNvSpPr>
              <p:nvPr/>
            </p:nvSpPr>
            <p:spPr bwMode="auto">
              <a:xfrm>
                <a:off x="4367" y="4889"/>
                <a:ext cx="35" cy="34"/>
              </a:xfrm>
              <a:custGeom>
                <a:avLst/>
                <a:gdLst>
                  <a:gd name="T0" fmla="*/ 9 w 30"/>
                  <a:gd name="T1" fmla="*/ 2 h 29"/>
                  <a:gd name="T2" fmla="*/ 3 w 30"/>
                  <a:gd name="T3" fmla="*/ 9 h 29"/>
                  <a:gd name="T4" fmla="*/ 11 w 30"/>
                  <a:gd name="T5" fmla="*/ 27 h 29"/>
                  <a:gd name="T6" fmla="*/ 28 w 30"/>
                  <a:gd name="T7" fmla="*/ 19 h 29"/>
                  <a:gd name="T8" fmla="*/ 20 w 30"/>
                  <a:gd name="T9" fmla="*/ 1 h 29"/>
                  <a:gd name="T10" fmla="*/ 11 w 30"/>
                  <a:gd name="T11" fmla="*/ 1 h 29"/>
                  <a:gd name="T12" fmla="*/ 9 w 30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9" y="2"/>
                    </a:moveTo>
                    <a:cubicBezTo>
                      <a:pt x="6" y="3"/>
                      <a:pt x="4" y="6"/>
                      <a:pt x="3" y="9"/>
                    </a:cubicBezTo>
                    <a:cubicBezTo>
                      <a:pt x="0" y="16"/>
                      <a:pt x="4" y="24"/>
                      <a:pt x="11" y="27"/>
                    </a:cubicBezTo>
                    <a:cubicBezTo>
                      <a:pt x="18" y="29"/>
                      <a:pt x="25" y="25"/>
                      <a:pt x="28" y="19"/>
                    </a:cubicBezTo>
                    <a:cubicBezTo>
                      <a:pt x="30" y="12"/>
                      <a:pt x="27" y="4"/>
                      <a:pt x="20" y="1"/>
                    </a:cubicBezTo>
                    <a:cubicBezTo>
                      <a:pt x="17" y="0"/>
                      <a:pt x="14" y="0"/>
                      <a:pt x="11" y="1"/>
                    </a:cubicBezTo>
                    <a:cubicBezTo>
                      <a:pt x="11" y="2"/>
                      <a:pt x="10" y="2"/>
                      <a:pt x="9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033"/>
              <p:cNvSpPr>
                <a:spLocks/>
              </p:cNvSpPr>
              <p:nvPr/>
            </p:nvSpPr>
            <p:spPr bwMode="auto">
              <a:xfrm>
                <a:off x="7177" y="2874"/>
                <a:ext cx="41" cy="323"/>
              </a:xfrm>
              <a:custGeom>
                <a:avLst/>
                <a:gdLst>
                  <a:gd name="T0" fmla="*/ 2 w 35"/>
                  <a:gd name="T1" fmla="*/ 0 h 275"/>
                  <a:gd name="T2" fmla="*/ 0 w 35"/>
                  <a:gd name="T3" fmla="*/ 0 h 275"/>
                  <a:gd name="T4" fmla="*/ 34 w 35"/>
                  <a:gd name="T5" fmla="*/ 275 h 275"/>
                  <a:gd name="T6" fmla="*/ 35 w 35"/>
                  <a:gd name="T7" fmla="*/ 275 h 275"/>
                  <a:gd name="T8" fmla="*/ 2 w 35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75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34" y="275"/>
                      <a:pt x="34" y="275"/>
                      <a:pt x="34" y="275"/>
                    </a:cubicBezTo>
                    <a:cubicBezTo>
                      <a:pt x="34" y="275"/>
                      <a:pt x="35" y="275"/>
                      <a:pt x="35" y="275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034"/>
              <p:cNvSpPr>
                <a:spLocks/>
              </p:cNvSpPr>
              <p:nvPr/>
            </p:nvSpPr>
            <p:spPr bwMode="auto">
              <a:xfrm>
                <a:off x="6507" y="3218"/>
                <a:ext cx="691" cy="343"/>
              </a:xfrm>
              <a:custGeom>
                <a:avLst/>
                <a:gdLst>
                  <a:gd name="T0" fmla="*/ 0 w 588"/>
                  <a:gd name="T1" fmla="*/ 289 h 291"/>
                  <a:gd name="T2" fmla="*/ 0 w 588"/>
                  <a:gd name="T3" fmla="*/ 291 h 291"/>
                  <a:gd name="T4" fmla="*/ 588 w 588"/>
                  <a:gd name="T5" fmla="*/ 1 h 291"/>
                  <a:gd name="T6" fmla="*/ 587 w 588"/>
                  <a:gd name="T7" fmla="*/ 0 h 291"/>
                  <a:gd name="T8" fmla="*/ 0 w 588"/>
                  <a:gd name="T9" fmla="*/ 289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8" h="291">
                    <a:moveTo>
                      <a:pt x="0" y="289"/>
                    </a:moveTo>
                    <a:cubicBezTo>
                      <a:pt x="0" y="290"/>
                      <a:pt x="0" y="290"/>
                      <a:pt x="0" y="291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88" y="1"/>
                      <a:pt x="588" y="0"/>
                      <a:pt x="587" y="0"/>
                    </a:cubicBezTo>
                    <a:lnTo>
                      <a:pt x="0" y="289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035"/>
              <p:cNvSpPr>
                <a:spLocks/>
              </p:cNvSpPr>
              <p:nvPr/>
            </p:nvSpPr>
            <p:spPr bwMode="auto">
              <a:xfrm>
                <a:off x="6496" y="3581"/>
                <a:ext cx="114" cy="107"/>
              </a:xfrm>
              <a:custGeom>
                <a:avLst/>
                <a:gdLst>
                  <a:gd name="T0" fmla="*/ 96 w 97"/>
                  <a:gd name="T1" fmla="*/ 91 h 91"/>
                  <a:gd name="T2" fmla="*/ 97 w 97"/>
                  <a:gd name="T3" fmla="*/ 89 h 91"/>
                  <a:gd name="T4" fmla="*/ 2 w 97"/>
                  <a:gd name="T5" fmla="*/ 0 h 91"/>
                  <a:gd name="T6" fmla="*/ 0 w 97"/>
                  <a:gd name="T7" fmla="*/ 1 h 91"/>
                  <a:gd name="T8" fmla="*/ 96 w 97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96" y="91"/>
                    </a:moveTo>
                    <a:cubicBezTo>
                      <a:pt x="97" y="90"/>
                      <a:pt x="97" y="90"/>
                      <a:pt x="97" y="8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lnTo>
                      <a:pt x="96" y="9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036"/>
              <p:cNvSpPr>
                <a:spLocks/>
              </p:cNvSpPr>
              <p:nvPr/>
            </p:nvSpPr>
            <p:spPr bwMode="auto">
              <a:xfrm>
                <a:off x="6300" y="3707"/>
                <a:ext cx="311" cy="390"/>
              </a:xfrm>
              <a:custGeom>
                <a:avLst/>
                <a:gdLst>
                  <a:gd name="T0" fmla="*/ 264 w 265"/>
                  <a:gd name="T1" fmla="*/ 0 h 332"/>
                  <a:gd name="T2" fmla="*/ 0 w 265"/>
                  <a:gd name="T3" fmla="*/ 332 h 332"/>
                  <a:gd name="T4" fmla="*/ 2 w 265"/>
                  <a:gd name="T5" fmla="*/ 332 h 332"/>
                  <a:gd name="T6" fmla="*/ 265 w 265"/>
                  <a:gd name="T7" fmla="*/ 1 h 332"/>
                  <a:gd name="T8" fmla="*/ 265 w 265"/>
                  <a:gd name="T9" fmla="*/ 1 h 332"/>
                  <a:gd name="T10" fmla="*/ 264 w 265"/>
                  <a:gd name="T1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332">
                    <a:moveTo>
                      <a:pt x="264" y="0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1" y="332"/>
                      <a:pt x="1" y="332"/>
                      <a:pt x="2" y="332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5" y="1"/>
                      <a:pt x="265" y="1"/>
                    </a:cubicBezTo>
                    <a:cubicBezTo>
                      <a:pt x="265" y="1"/>
                      <a:pt x="264" y="0"/>
                      <a:pt x="26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037"/>
              <p:cNvSpPr>
                <a:spLocks/>
              </p:cNvSpPr>
              <p:nvPr/>
            </p:nvSpPr>
            <p:spPr bwMode="auto">
              <a:xfrm>
                <a:off x="7167" y="2842"/>
                <a:ext cx="35" cy="34"/>
              </a:xfrm>
              <a:custGeom>
                <a:avLst/>
                <a:gdLst>
                  <a:gd name="T0" fmla="*/ 25 w 30"/>
                  <a:gd name="T1" fmla="*/ 24 h 29"/>
                  <a:gd name="T2" fmla="*/ 24 w 30"/>
                  <a:gd name="T3" fmla="*/ 5 h 29"/>
                  <a:gd name="T4" fmla="*/ 5 w 30"/>
                  <a:gd name="T5" fmla="*/ 6 h 29"/>
                  <a:gd name="T6" fmla="*/ 6 w 30"/>
                  <a:gd name="T7" fmla="*/ 25 h 29"/>
                  <a:gd name="T8" fmla="*/ 9 w 30"/>
                  <a:gd name="T9" fmla="*/ 27 h 29"/>
                  <a:gd name="T10" fmla="*/ 11 w 30"/>
                  <a:gd name="T11" fmla="*/ 27 h 29"/>
                  <a:gd name="T12" fmla="*/ 25 w 30"/>
                  <a:gd name="T13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9"/>
                      <a:pt x="30" y="10"/>
                      <a:pt x="24" y="5"/>
                    </a:cubicBezTo>
                    <a:cubicBezTo>
                      <a:pt x="19" y="0"/>
                      <a:pt x="10" y="0"/>
                      <a:pt x="5" y="6"/>
                    </a:cubicBezTo>
                    <a:cubicBezTo>
                      <a:pt x="0" y="11"/>
                      <a:pt x="1" y="20"/>
                      <a:pt x="6" y="25"/>
                    </a:cubicBezTo>
                    <a:cubicBezTo>
                      <a:pt x="7" y="26"/>
                      <a:pt x="8" y="26"/>
                      <a:pt x="9" y="27"/>
                    </a:cubicBezTo>
                    <a:cubicBezTo>
                      <a:pt x="10" y="27"/>
                      <a:pt x="10" y="27"/>
                      <a:pt x="11" y="27"/>
                    </a:cubicBezTo>
                    <a:cubicBezTo>
                      <a:pt x="16" y="29"/>
                      <a:pt x="21" y="28"/>
                      <a:pt x="25" y="2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038"/>
              <p:cNvSpPr>
                <a:spLocks/>
              </p:cNvSpPr>
              <p:nvPr/>
            </p:nvSpPr>
            <p:spPr bwMode="auto">
              <a:xfrm>
                <a:off x="7195" y="3195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20 w 29"/>
                  <a:gd name="T3" fmla="*/ 2 h 29"/>
                  <a:gd name="T4" fmla="*/ 19 w 29"/>
                  <a:gd name="T5" fmla="*/ 2 h 29"/>
                  <a:gd name="T6" fmla="*/ 5 w 29"/>
                  <a:gd name="T7" fmla="*/ 5 h 29"/>
                  <a:gd name="T8" fmla="*/ 2 w 29"/>
                  <a:gd name="T9" fmla="*/ 20 h 29"/>
                  <a:gd name="T10" fmla="*/ 3 w 29"/>
                  <a:gd name="T11" fmla="*/ 21 h 29"/>
                  <a:gd name="T12" fmla="*/ 5 w 29"/>
                  <a:gd name="T13" fmla="*/ 24 h 29"/>
                  <a:gd name="T14" fmla="*/ 24 w 29"/>
                  <a:gd name="T15" fmla="*/ 24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23" y="4"/>
                      <a:pt x="21" y="3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4" y="0"/>
                      <a:pt x="9" y="1"/>
                      <a:pt x="5" y="5"/>
                    </a:cubicBezTo>
                    <a:cubicBezTo>
                      <a:pt x="1" y="9"/>
                      <a:pt x="0" y="15"/>
                      <a:pt x="2" y="20"/>
                    </a:cubicBezTo>
                    <a:cubicBezTo>
                      <a:pt x="3" y="20"/>
                      <a:pt x="3" y="21"/>
                      <a:pt x="3" y="21"/>
                    </a:cubicBezTo>
                    <a:cubicBezTo>
                      <a:pt x="4" y="22"/>
                      <a:pt x="4" y="23"/>
                      <a:pt x="5" y="24"/>
                    </a:cubicBezTo>
                    <a:cubicBezTo>
                      <a:pt x="11" y="29"/>
                      <a:pt x="19" y="29"/>
                      <a:pt x="24" y="24"/>
                    </a:cubicBezTo>
                    <a:cubicBezTo>
                      <a:pt x="29" y="18"/>
                      <a:pt x="29" y="10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039"/>
              <p:cNvSpPr>
                <a:spLocks/>
              </p:cNvSpPr>
              <p:nvPr/>
            </p:nvSpPr>
            <p:spPr bwMode="auto">
              <a:xfrm>
                <a:off x="6475" y="3549"/>
                <a:ext cx="34" cy="34"/>
              </a:xfrm>
              <a:custGeom>
                <a:avLst/>
                <a:gdLst>
                  <a:gd name="T0" fmla="*/ 24 w 29"/>
                  <a:gd name="T1" fmla="*/ 5 h 29"/>
                  <a:gd name="T2" fmla="*/ 5 w 29"/>
                  <a:gd name="T3" fmla="*/ 5 h 29"/>
                  <a:gd name="T4" fmla="*/ 6 w 29"/>
                  <a:gd name="T5" fmla="*/ 24 h 29"/>
                  <a:gd name="T6" fmla="*/ 18 w 29"/>
                  <a:gd name="T7" fmla="*/ 28 h 29"/>
                  <a:gd name="T8" fmla="*/ 20 w 29"/>
                  <a:gd name="T9" fmla="*/ 27 h 29"/>
                  <a:gd name="T10" fmla="*/ 25 w 29"/>
                  <a:gd name="T11" fmla="*/ 24 h 29"/>
                  <a:gd name="T12" fmla="*/ 27 w 29"/>
                  <a:gd name="T13" fmla="*/ 10 h 29"/>
                  <a:gd name="T14" fmla="*/ 27 w 29"/>
                  <a:gd name="T15" fmla="*/ 8 h 29"/>
                  <a:gd name="T16" fmla="*/ 24 w 29"/>
                  <a:gd name="T17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24" y="5"/>
                    </a:moveTo>
                    <a:cubicBezTo>
                      <a:pt x="19" y="0"/>
                      <a:pt x="10" y="0"/>
                      <a:pt x="5" y="5"/>
                    </a:cubicBezTo>
                    <a:cubicBezTo>
                      <a:pt x="0" y="11"/>
                      <a:pt x="1" y="19"/>
                      <a:pt x="6" y="24"/>
                    </a:cubicBezTo>
                    <a:cubicBezTo>
                      <a:pt x="9" y="27"/>
                      <a:pt x="14" y="29"/>
                      <a:pt x="18" y="28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1" y="26"/>
                      <a:pt x="23" y="25"/>
                      <a:pt x="25" y="24"/>
                    </a:cubicBezTo>
                    <a:cubicBezTo>
                      <a:pt x="28" y="20"/>
                      <a:pt x="29" y="14"/>
                      <a:pt x="27" y="10"/>
                    </a:cubicBezTo>
                    <a:cubicBezTo>
                      <a:pt x="27" y="9"/>
                      <a:pt x="27" y="9"/>
                      <a:pt x="27" y="8"/>
                    </a:cubicBezTo>
                    <a:cubicBezTo>
                      <a:pt x="26" y="7"/>
                      <a:pt x="25" y="6"/>
                      <a:pt x="24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040"/>
              <p:cNvSpPr>
                <a:spLocks/>
              </p:cNvSpPr>
              <p:nvPr/>
            </p:nvSpPr>
            <p:spPr bwMode="auto">
              <a:xfrm>
                <a:off x="6605" y="3680"/>
                <a:ext cx="35" cy="34"/>
              </a:xfrm>
              <a:custGeom>
                <a:avLst/>
                <a:gdLst>
                  <a:gd name="T0" fmla="*/ 4 w 29"/>
                  <a:gd name="T1" fmla="*/ 23 h 29"/>
                  <a:gd name="T2" fmla="*/ 5 w 29"/>
                  <a:gd name="T3" fmla="*/ 24 h 29"/>
                  <a:gd name="T4" fmla="*/ 5 w 29"/>
                  <a:gd name="T5" fmla="*/ 24 h 29"/>
                  <a:gd name="T6" fmla="*/ 24 w 29"/>
                  <a:gd name="T7" fmla="*/ 23 h 29"/>
                  <a:gd name="T8" fmla="*/ 23 w 29"/>
                  <a:gd name="T9" fmla="*/ 5 h 29"/>
                  <a:gd name="T10" fmla="*/ 4 w 29"/>
                  <a:gd name="T11" fmla="*/ 5 h 29"/>
                  <a:gd name="T12" fmla="*/ 4 w 29"/>
                  <a:gd name="T13" fmla="*/ 5 h 29"/>
                  <a:gd name="T14" fmla="*/ 3 w 29"/>
                  <a:gd name="T15" fmla="*/ 7 h 29"/>
                  <a:gd name="T16" fmla="*/ 4 w 29"/>
                  <a:gd name="T17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9">
                    <a:moveTo>
                      <a:pt x="4" y="23"/>
                    </a:moveTo>
                    <a:cubicBezTo>
                      <a:pt x="4" y="23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1" y="29"/>
                      <a:pt x="19" y="29"/>
                      <a:pt x="24" y="23"/>
                    </a:cubicBezTo>
                    <a:cubicBezTo>
                      <a:pt x="29" y="18"/>
                      <a:pt x="29" y="10"/>
                      <a:pt x="23" y="5"/>
                    </a:cubicBezTo>
                    <a:cubicBezTo>
                      <a:pt x="18" y="0"/>
                      <a:pt x="9" y="0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0" y="12"/>
                      <a:pt x="0" y="19"/>
                      <a:pt x="4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7041"/>
              <p:cNvSpPr>
                <a:spLocks/>
              </p:cNvSpPr>
              <p:nvPr/>
            </p:nvSpPr>
            <p:spPr bwMode="auto">
              <a:xfrm>
                <a:off x="6283" y="4097"/>
                <a:ext cx="34" cy="33"/>
              </a:xfrm>
              <a:custGeom>
                <a:avLst/>
                <a:gdLst>
                  <a:gd name="T0" fmla="*/ 14 w 29"/>
                  <a:gd name="T1" fmla="*/ 0 h 28"/>
                  <a:gd name="T2" fmla="*/ 5 w 29"/>
                  <a:gd name="T3" fmla="*/ 4 h 28"/>
                  <a:gd name="T4" fmla="*/ 5 w 29"/>
                  <a:gd name="T5" fmla="*/ 23 h 28"/>
                  <a:gd name="T6" fmla="*/ 24 w 29"/>
                  <a:gd name="T7" fmla="*/ 22 h 28"/>
                  <a:gd name="T8" fmla="*/ 24 w 29"/>
                  <a:gd name="T9" fmla="*/ 3 h 28"/>
                  <a:gd name="T10" fmla="*/ 16 w 29"/>
                  <a:gd name="T11" fmla="*/ 0 h 28"/>
                  <a:gd name="T12" fmla="*/ 14 w 2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cubicBezTo>
                      <a:pt x="11" y="0"/>
                      <a:pt x="7" y="1"/>
                      <a:pt x="5" y="4"/>
                    </a:cubicBezTo>
                    <a:cubicBezTo>
                      <a:pt x="0" y="9"/>
                      <a:pt x="0" y="18"/>
                      <a:pt x="5" y="23"/>
                    </a:cubicBezTo>
                    <a:cubicBezTo>
                      <a:pt x="11" y="28"/>
                      <a:pt x="19" y="27"/>
                      <a:pt x="24" y="22"/>
                    </a:cubicBezTo>
                    <a:cubicBezTo>
                      <a:pt x="29" y="17"/>
                      <a:pt x="29" y="8"/>
                      <a:pt x="24" y="3"/>
                    </a:cubicBezTo>
                    <a:cubicBezTo>
                      <a:pt x="21" y="1"/>
                      <a:pt x="19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7042"/>
              <p:cNvSpPr>
                <a:spLocks/>
              </p:cNvSpPr>
              <p:nvPr/>
            </p:nvSpPr>
            <p:spPr bwMode="auto">
              <a:xfrm>
                <a:off x="6082" y="4265"/>
                <a:ext cx="576" cy="44"/>
              </a:xfrm>
              <a:custGeom>
                <a:avLst/>
                <a:gdLst>
                  <a:gd name="T0" fmla="*/ 490 w 490"/>
                  <a:gd name="T1" fmla="*/ 1 h 37"/>
                  <a:gd name="T2" fmla="*/ 490 w 490"/>
                  <a:gd name="T3" fmla="*/ 0 h 37"/>
                  <a:gd name="T4" fmla="*/ 0 w 490"/>
                  <a:gd name="T5" fmla="*/ 36 h 37"/>
                  <a:gd name="T6" fmla="*/ 0 w 490"/>
                  <a:gd name="T7" fmla="*/ 37 h 37"/>
                  <a:gd name="T8" fmla="*/ 490 w 490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" h="37">
                    <a:moveTo>
                      <a:pt x="490" y="1"/>
                    </a:moveTo>
                    <a:cubicBezTo>
                      <a:pt x="490" y="1"/>
                      <a:pt x="490" y="1"/>
                      <a:pt x="49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lnTo>
                      <a:pt x="490" y="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043"/>
              <p:cNvSpPr>
                <a:spLocks/>
              </p:cNvSpPr>
              <p:nvPr/>
            </p:nvSpPr>
            <p:spPr bwMode="auto">
              <a:xfrm>
                <a:off x="6334" y="4279"/>
                <a:ext cx="333" cy="463"/>
              </a:xfrm>
              <a:custGeom>
                <a:avLst/>
                <a:gdLst>
                  <a:gd name="T0" fmla="*/ 0 w 283"/>
                  <a:gd name="T1" fmla="*/ 392 h 393"/>
                  <a:gd name="T2" fmla="*/ 1 w 283"/>
                  <a:gd name="T3" fmla="*/ 392 h 393"/>
                  <a:gd name="T4" fmla="*/ 1 w 283"/>
                  <a:gd name="T5" fmla="*/ 393 h 393"/>
                  <a:gd name="T6" fmla="*/ 283 w 283"/>
                  <a:gd name="T7" fmla="*/ 1 h 393"/>
                  <a:gd name="T8" fmla="*/ 282 w 283"/>
                  <a:gd name="T9" fmla="*/ 0 h 393"/>
                  <a:gd name="T10" fmla="*/ 0 w 283"/>
                  <a:gd name="T11" fmla="*/ 392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393">
                    <a:moveTo>
                      <a:pt x="0" y="392"/>
                    </a:moveTo>
                    <a:cubicBezTo>
                      <a:pt x="0" y="392"/>
                      <a:pt x="1" y="392"/>
                      <a:pt x="1" y="392"/>
                    </a:cubicBezTo>
                    <a:cubicBezTo>
                      <a:pt x="1" y="393"/>
                      <a:pt x="1" y="393"/>
                      <a:pt x="1" y="393"/>
                    </a:cubicBezTo>
                    <a:cubicBezTo>
                      <a:pt x="283" y="1"/>
                      <a:pt x="283" y="1"/>
                      <a:pt x="283" y="1"/>
                    </a:cubicBezTo>
                    <a:cubicBezTo>
                      <a:pt x="283" y="1"/>
                      <a:pt x="283" y="0"/>
                      <a:pt x="282" y="0"/>
                    </a:cubicBezTo>
                    <a:lnTo>
                      <a:pt x="0" y="392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044"/>
              <p:cNvSpPr>
                <a:spLocks/>
              </p:cNvSpPr>
              <p:nvPr/>
            </p:nvSpPr>
            <p:spPr bwMode="auto">
              <a:xfrm>
                <a:off x="6073" y="4323"/>
                <a:ext cx="247" cy="418"/>
              </a:xfrm>
              <a:custGeom>
                <a:avLst/>
                <a:gdLst>
                  <a:gd name="T0" fmla="*/ 1 w 210"/>
                  <a:gd name="T1" fmla="*/ 0 h 355"/>
                  <a:gd name="T2" fmla="*/ 0 w 210"/>
                  <a:gd name="T3" fmla="*/ 1 h 355"/>
                  <a:gd name="T4" fmla="*/ 209 w 210"/>
                  <a:gd name="T5" fmla="*/ 355 h 355"/>
                  <a:gd name="T6" fmla="*/ 210 w 210"/>
                  <a:gd name="T7" fmla="*/ 354 h 355"/>
                  <a:gd name="T8" fmla="*/ 1 w 210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5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209" y="355"/>
                      <a:pt x="209" y="355"/>
                      <a:pt x="209" y="355"/>
                    </a:cubicBezTo>
                    <a:cubicBezTo>
                      <a:pt x="209" y="355"/>
                      <a:pt x="210" y="354"/>
                      <a:pt x="210" y="35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045"/>
              <p:cNvSpPr>
                <a:spLocks/>
              </p:cNvSpPr>
              <p:nvPr/>
            </p:nvSpPr>
            <p:spPr bwMode="auto">
              <a:xfrm>
                <a:off x="6049" y="3676"/>
                <a:ext cx="16" cy="621"/>
              </a:xfrm>
              <a:custGeom>
                <a:avLst/>
                <a:gdLst>
                  <a:gd name="T0" fmla="*/ 1 w 14"/>
                  <a:gd name="T1" fmla="*/ 0 h 528"/>
                  <a:gd name="T2" fmla="*/ 0 w 14"/>
                  <a:gd name="T3" fmla="*/ 1 h 528"/>
                  <a:gd name="T4" fmla="*/ 12 w 14"/>
                  <a:gd name="T5" fmla="*/ 528 h 528"/>
                  <a:gd name="T6" fmla="*/ 14 w 14"/>
                  <a:gd name="T7" fmla="*/ 528 h 528"/>
                  <a:gd name="T8" fmla="*/ 1 w 14"/>
                  <a:gd name="T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28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2" y="528"/>
                      <a:pt x="12" y="528"/>
                      <a:pt x="12" y="528"/>
                    </a:cubicBezTo>
                    <a:cubicBezTo>
                      <a:pt x="13" y="528"/>
                      <a:pt x="13" y="528"/>
                      <a:pt x="14" y="528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7046"/>
              <p:cNvSpPr>
                <a:spLocks/>
              </p:cNvSpPr>
              <p:nvPr/>
            </p:nvSpPr>
            <p:spPr bwMode="auto">
              <a:xfrm>
                <a:off x="5857" y="3678"/>
                <a:ext cx="185" cy="441"/>
              </a:xfrm>
              <a:custGeom>
                <a:avLst/>
                <a:gdLst>
                  <a:gd name="T0" fmla="*/ 0 w 157"/>
                  <a:gd name="T1" fmla="*/ 375 h 375"/>
                  <a:gd name="T2" fmla="*/ 1 w 157"/>
                  <a:gd name="T3" fmla="*/ 375 h 375"/>
                  <a:gd name="T4" fmla="*/ 157 w 157"/>
                  <a:gd name="T5" fmla="*/ 0 h 375"/>
                  <a:gd name="T6" fmla="*/ 156 w 157"/>
                  <a:gd name="T7" fmla="*/ 0 h 375"/>
                  <a:gd name="T8" fmla="*/ 0 w 157"/>
                  <a:gd name="T9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375">
                    <a:moveTo>
                      <a:pt x="0" y="375"/>
                    </a:moveTo>
                    <a:cubicBezTo>
                      <a:pt x="0" y="375"/>
                      <a:pt x="1" y="375"/>
                      <a:pt x="1" y="37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57" y="0"/>
                      <a:pt x="157" y="0"/>
                      <a:pt x="156" y="0"/>
                    </a:cubicBezTo>
                    <a:lnTo>
                      <a:pt x="0" y="3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7047"/>
              <p:cNvSpPr>
                <a:spLocks/>
              </p:cNvSpPr>
              <p:nvPr/>
            </p:nvSpPr>
            <p:spPr bwMode="auto">
              <a:xfrm>
                <a:off x="5458" y="3985"/>
                <a:ext cx="384" cy="142"/>
              </a:xfrm>
              <a:custGeom>
                <a:avLst/>
                <a:gdLst>
                  <a:gd name="T0" fmla="*/ 0 w 326"/>
                  <a:gd name="T1" fmla="*/ 0 h 120"/>
                  <a:gd name="T2" fmla="*/ 0 w 326"/>
                  <a:gd name="T3" fmla="*/ 1 h 120"/>
                  <a:gd name="T4" fmla="*/ 325 w 326"/>
                  <a:gd name="T5" fmla="*/ 120 h 120"/>
                  <a:gd name="T6" fmla="*/ 326 w 326"/>
                  <a:gd name="T7" fmla="*/ 118 h 120"/>
                  <a:gd name="T8" fmla="*/ 0 w 326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120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325" y="120"/>
                      <a:pt x="325" y="120"/>
                      <a:pt x="325" y="120"/>
                    </a:cubicBezTo>
                    <a:cubicBezTo>
                      <a:pt x="325" y="119"/>
                      <a:pt x="326" y="119"/>
                      <a:pt x="326" y="118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7048"/>
              <p:cNvSpPr>
                <a:spLocks/>
              </p:cNvSpPr>
              <p:nvPr/>
            </p:nvSpPr>
            <p:spPr bwMode="auto">
              <a:xfrm>
                <a:off x="6685" y="4271"/>
                <a:ext cx="387" cy="341"/>
              </a:xfrm>
              <a:custGeom>
                <a:avLst/>
                <a:gdLst>
                  <a:gd name="T0" fmla="*/ 0 w 329"/>
                  <a:gd name="T1" fmla="*/ 0 h 290"/>
                  <a:gd name="T2" fmla="*/ 0 w 329"/>
                  <a:gd name="T3" fmla="*/ 2 h 290"/>
                  <a:gd name="T4" fmla="*/ 328 w 329"/>
                  <a:gd name="T5" fmla="*/ 290 h 290"/>
                  <a:gd name="T6" fmla="*/ 329 w 329"/>
                  <a:gd name="T7" fmla="*/ 290 h 290"/>
                  <a:gd name="T8" fmla="*/ 0 w 329"/>
                  <a:gd name="T9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290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328" y="290"/>
                      <a:pt x="328" y="290"/>
                      <a:pt x="328" y="290"/>
                    </a:cubicBezTo>
                    <a:cubicBezTo>
                      <a:pt x="328" y="290"/>
                      <a:pt x="328" y="290"/>
                      <a:pt x="329" y="29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049"/>
              <p:cNvSpPr>
                <a:spLocks/>
              </p:cNvSpPr>
              <p:nvPr/>
            </p:nvSpPr>
            <p:spPr bwMode="auto">
              <a:xfrm>
                <a:off x="7085" y="4415"/>
                <a:ext cx="157" cy="197"/>
              </a:xfrm>
              <a:custGeom>
                <a:avLst/>
                <a:gdLst>
                  <a:gd name="T0" fmla="*/ 132 w 133"/>
                  <a:gd name="T1" fmla="*/ 0 h 168"/>
                  <a:gd name="T2" fmla="*/ 0 w 133"/>
                  <a:gd name="T3" fmla="*/ 167 h 168"/>
                  <a:gd name="T4" fmla="*/ 1 w 133"/>
                  <a:gd name="T5" fmla="*/ 168 h 168"/>
                  <a:gd name="T6" fmla="*/ 133 w 133"/>
                  <a:gd name="T7" fmla="*/ 2 h 168"/>
                  <a:gd name="T8" fmla="*/ 132 w 133"/>
                  <a:gd name="T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68">
                    <a:moveTo>
                      <a:pt x="132" y="0"/>
                    </a:moveTo>
                    <a:cubicBezTo>
                      <a:pt x="0" y="167"/>
                      <a:pt x="0" y="167"/>
                      <a:pt x="0" y="167"/>
                    </a:cubicBezTo>
                    <a:cubicBezTo>
                      <a:pt x="0" y="167"/>
                      <a:pt x="1" y="167"/>
                      <a:pt x="1" y="168"/>
                    </a:cubicBezTo>
                    <a:cubicBezTo>
                      <a:pt x="133" y="2"/>
                      <a:pt x="133" y="2"/>
                      <a:pt x="133" y="2"/>
                    </a:cubicBezTo>
                    <a:cubicBezTo>
                      <a:pt x="133" y="1"/>
                      <a:pt x="132" y="1"/>
                      <a:pt x="132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7050"/>
              <p:cNvSpPr>
                <a:spLocks/>
              </p:cNvSpPr>
              <p:nvPr/>
            </p:nvSpPr>
            <p:spPr bwMode="auto">
              <a:xfrm>
                <a:off x="6197" y="4763"/>
                <a:ext cx="120" cy="138"/>
              </a:xfrm>
              <a:custGeom>
                <a:avLst/>
                <a:gdLst>
                  <a:gd name="T0" fmla="*/ 101 w 102"/>
                  <a:gd name="T1" fmla="*/ 0 h 117"/>
                  <a:gd name="T2" fmla="*/ 0 w 102"/>
                  <a:gd name="T3" fmla="*/ 116 h 117"/>
                  <a:gd name="T4" fmla="*/ 1 w 102"/>
                  <a:gd name="T5" fmla="*/ 117 h 117"/>
                  <a:gd name="T6" fmla="*/ 102 w 102"/>
                  <a:gd name="T7" fmla="*/ 0 h 117"/>
                  <a:gd name="T8" fmla="*/ 102 w 102"/>
                  <a:gd name="T9" fmla="*/ 0 h 117"/>
                  <a:gd name="T10" fmla="*/ 101 w 102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17">
                    <a:moveTo>
                      <a:pt x="101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16"/>
                      <a:pt x="1" y="117"/>
                      <a:pt x="1" y="117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1" y="0"/>
                      <a:pt x="101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7051"/>
              <p:cNvSpPr>
                <a:spLocks/>
              </p:cNvSpPr>
              <p:nvPr/>
            </p:nvSpPr>
            <p:spPr bwMode="auto">
              <a:xfrm>
                <a:off x="5429" y="3967"/>
                <a:ext cx="31" cy="31"/>
              </a:xfrm>
              <a:custGeom>
                <a:avLst/>
                <a:gdLst>
                  <a:gd name="T0" fmla="*/ 21 w 26"/>
                  <a:gd name="T1" fmla="*/ 4 h 27"/>
                  <a:gd name="T2" fmla="*/ 4 w 26"/>
                  <a:gd name="T3" fmla="*/ 6 h 27"/>
                  <a:gd name="T4" fmla="*/ 6 w 26"/>
                  <a:gd name="T5" fmla="*/ 23 h 27"/>
                  <a:gd name="T6" fmla="*/ 23 w 26"/>
                  <a:gd name="T7" fmla="*/ 21 h 27"/>
                  <a:gd name="T8" fmla="*/ 25 w 26"/>
                  <a:gd name="T9" fmla="*/ 17 h 27"/>
                  <a:gd name="T10" fmla="*/ 25 w 26"/>
                  <a:gd name="T11" fmla="*/ 16 h 27"/>
                  <a:gd name="T12" fmla="*/ 21 w 26"/>
                  <a:gd name="T1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21" y="4"/>
                    </a:moveTo>
                    <a:cubicBezTo>
                      <a:pt x="16" y="0"/>
                      <a:pt x="8" y="1"/>
                      <a:pt x="4" y="6"/>
                    </a:cubicBezTo>
                    <a:cubicBezTo>
                      <a:pt x="0" y="11"/>
                      <a:pt x="1" y="19"/>
                      <a:pt x="6" y="23"/>
                    </a:cubicBezTo>
                    <a:cubicBezTo>
                      <a:pt x="11" y="27"/>
                      <a:pt x="19" y="26"/>
                      <a:pt x="23" y="21"/>
                    </a:cubicBezTo>
                    <a:cubicBezTo>
                      <a:pt x="24" y="20"/>
                      <a:pt x="25" y="18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6" y="12"/>
                      <a:pt x="25" y="7"/>
                      <a:pt x="21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052"/>
              <p:cNvSpPr>
                <a:spLocks/>
              </p:cNvSpPr>
              <p:nvPr/>
            </p:nvSpPr>
            <p:spPr bwMode="auto">
              <a:xfrm>
                <a:off x="5838" y="4117"/>
                <a:ext cx="31" cy="32"/>
              </a:xfrm>
              <a:custGeom>
                <a:avLst/>
                <a:gdLst>
                  <a:gd name="T0" fmla="*/ 3 w 26"/>
                  <a:gd name="T1" fmla="*/ 6 h 27"/>
                  <a:gd name="T2" fmla="*/ 3 w 26"/>
                  <a:gd name="T3" fmla="*/ 6 h 27"/>
                  <a:gd name="T4" fmla="*/ 2 w 26"/>
                  <a:gd name="T5" fmla="*/ 8 h 27"/>
                  <a:gd name="T6" fmla="*/ 5 w 26"/>
                  <a:gd name="T7" fmla="*/ 23 h 27"/>
                  <a:gd name="T8" fmla="*/ 22 w 26"/>
                  <a:gd name="T9" fmla="*/ 21 h 27"/>
                  <a:gd name="T10" fmla="*/ 20 w 26"/>
                  <a:gd name="T11" fmla="*/ 4 h 27"/>
                  <a:gd name="T12" fmla="*/ 17 w 26"/>
                  <a:gd name="T13" fmla="*/ 2 h 27"/>
                  <a:gd name="T14" fmla="*/ 16 w 26"/>
                  <a:gd name="T15" fmla="*/ 2 h 27"/>
                  <a:gd name="T16" fmla="*/ 3 w 26"/>
                  <a:gd name="T17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27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0" y="13"/>
                      <a:pt x="1" y="19"/>
                      <a:pt x="5" y="23"/>
                    </a:cubicBezTo>
                    <a:cubicBezTo>
                      <a:pt x="11" y="27"/>
                      <a:pt x="18" y="26"/>
                      <a:pt x="22" y="21"/>
                    </a:cubicBezTo>
                    <a:cubicBezTo>
                      <a:pt x="26" y="16"/>
                      <a:pt x="25" y="8"/>
                      <a:pt x="20" y="4"/>
                    </a:cubicBezTo>
                    <a:cubicBezTo>
                      <a:pt x="19" y="3"/>
                      <a:pt x="18" y="3"/>
                      <a:pt x="17" y="2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3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7053"/>
              <p:cNvSpPr>
                <a:spLocks/>
              </p:cNvSpPr>
              <p:nvPr/>
            </p:nvSpPr>
            <p:spPr bwMode="auto">
              <a:xfrm>
                <a:off x="6027" y="3649"/>
                <a:ext cx="31" cy="29"/>
              </a:xfrm>
              <a:custGeom>
                <a:avLst/>
                <a:gdLst>
                  <a:gd name="T0" fmla="*/ 23 w 27"/>
                  <a:gd name="T1" fmla="*/ 21 h 25"/>
                  <a:gd name="T2" fmla="*/ 21 w 27"/>
                  <a:gd name="T3" fmla="*/ 4 h 25"/>
                  <a:gd name="T4" fmla="*/ 5 w 27"/>
                  <a:gd name="T5" fmla="*/ 6 h 25"/>
                  <a:gd name="T6" fmla="*/ 6 w 27"/>
                  <a:gd name="T7" fmla="*/ 23 h 25"/>
                  <a:gd name="T8" fmla="*/ 12 w 27"/>
                  <a:gd name="T9" fmla="*/ 25 h 25"/>
                  <a:gd name="T10" fmla="*/ 13 w 27"/>
                  <a:gd name="T11" fmla="*/ 25 h 25"/>
                  <a:gd name="T12" fmla="*/ 19 w 27"/>
                  <a:gd name="T13" fmla="*/ 24 h 25"/>
                  <a:gd name="T14" fmla="*/ 20 w 27"/>
                  <a:gd name="T15" fmla="*/ 23 h 25"/>
                  <a:gd name="T16" fmla="*/ 23 w 27"/>
                  <a:gd name="T17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21"/>
                    </a:moveTo>
                    <a:cubicBezTo>
                      <a:pt x="27" y="15"/>
                      <a:pt x="27" y="8"/>
                      <a:pt x="21" y="4"/>
                    </a:cubicBezTo>
                    <a:cubicBezTo>
                      <a:pt x="16" y="0"/>
                      <a:pt x="9" y="0"/>
                      <a:pt x="5" y="6"/>
                    </a:cubicBezTo>
                    <a:cubicBezTo>
                      <a:pt x="0" y="11"/>
                      <a:pt x="1" y="18"/>
                      <a:pt x="6" y="23"/>
                    </a:cubicBezTo>
                    <a:cubicBezTo>
                      <a:pt x="8" y="24"/>
                      <a:pt x="10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5" y="25"/>
                      <a:pt x="17" y="25"/>
                      <a:pt x="19" y="24"/>
                    </a:cubicBezTo>
                    <a:cubicBezTo>
                      <a:pt x="19" y="24"/>
                      <a:pt x="20" y="24"/>
                      <a:pt x="20" y="23"/>
                    </a:cubicBezTo>
                    <a:cubicBezTo>
                      <a:pt x="21" y="23"/>
                      <a:pt x="22" y="22"/>
                      <a:pt x="23" y="21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7054"/>
              <p:cNvSpPr>
                <a:spLocks/>
              </p:cNvSpPr>
              <p:nvPr/>
            </p:nvSpPr>
            <p:spPr bwMode="auto">
              <a:xfrm>
                <a:off x="6053" y="4296"/>
                <a:ext cx="29" cy="29"/>
              </a:xfrm>
              <a:custGeom>
                <a:avLst/>
                <a:gdLst>
                  <a:gd name="T0" fmla="*/ 23 w 25"/>
                  <a:gd name="T1" fmla="*/ 20 h 25"/>
                  <a:gd name="T2" fmla="*/ 25 w 25"/>
                  <a:gd name="T3" fmla="*/ 11 h 25"/>
                  <a:gd name="T4" fmla="*/ 25 w 25"/>
                  <a:gd name="T5" fmla="*/ 10 h 25"/>
                  <a:gd name="T6" fmla="*/ 21 w 25"/>
                  <a:gd name="T7" fmla="*/ 3 h 25"/>
                  <a:gd name="T8" fmla="*/ 11 w 25"/>
                  <a:gd name="T9" fmla="*/ 1 h 25"/>
                  <a:gd name="T10" fmla="*/ 9 w 25"/>
                  <a:gd name="T11" fmla="*/ 1 h 25"/>
                  <a:gd name="T12" fmla="*/ 4 w 25"/>
                  <a:gd name="T13" fmla="*/ 5 h 25"/>
                  <a:gd name="T14" fmla="*/ 6 w 25"/>
                  <a:gd name="T15" fmla="*/ 22 h 25"/>
                  <a:gd name="T16" fmla="*/ 17 w 25"/>
                  <a:gd name="T17" fmla="*/ 24 h 25"/>
                  <a:gd name="T18" fmla="*/ 18 w 25"/>
                  <a:gd name="T19" fmla="*/ 23 h 25"/>
                  <a:gd name="T20" fmla="*/ 23 w 25"/>
                  <a:gd name="T21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5">
                    <a:moveTo>
                      <a:pt x="23" y="20"/>
                    </a:moveTo>
                    <a:cubicBezTo>
                      <a:pt x="25" y="17"/>
                      <a:pt x="25" y="14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7"/>
                      <a:pt x="23" y="5"/>
                      <a:pt x="21" y="3"/>
                    </a:cubicBezTo>
                    <a:cubicBezTo>
                      <a:pt x="18" y="1"/>
                      <a:pt x="14" y="0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7" y="2"/>
                      <a:pt x="5" y="3"/>
                      <a:pt x="4" y="5"/>
                    </a:cubicBezTo>
                    <a:cubicBezTo>
                      <a:pt x="0" y="10"/>
                      <a:pt x="0" y="18"/>
                      <a:pt x="6" y="22"/>
                    </a:cubicBezTo>
                    <a:cubicBezTo>
                      <a:pt x="9" y="24"/>
                      <a:pt x="13" y="25"/>
                      <a:pt x="17" y="24"/>
                    </a:cubicBezTo>
                    <a:cubicBezTo>
                      <a:pt x="17" y="24"/>
                      <a:pt x="18" y="23"/>
                      <a:pt x="18" y="23"/>
                    </a:cubicBezTo>
                    <a:cubicBezTo>
                      <a:pt x="20" y="22"/>
                      <a:pt x="21" y="21"/>
                      <a:pt x="23" y="2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7055"/>
              <p:cNvSpPr>
                <a:spLocks/>
              </p:cNvSpPr>
              <p:nvPr/>
            </p:nvSpPr>
            <p:spPr bwMode="auto">
              <a:xfrm>
                <a:off x="6310" y="4737"/>
                <a:ext cx="32" cy="31"/>
              </a:xfrm>
              <a:custGeom>
                <a:avLst/>
                <a:gdLst>
                  <a:gd name="T0" fmla="*/ 20 w 27"/>
                  <a:gd name="T1" fmla="*/ 3 h 26"/>
                  <a:gd name="T2" fmla="*/ 8 w 27"/>
                  <a:gd name="T3" fmla="*/ 2 h 26"/>
                  <a:gd name="T4" fmla="*/ 7 w 27"/>
                  <a:gd name="T5" fmla="*/ 3 h 26"/>
                  <a:gd name="T6" fmla="*/ 4 w 27"/>
                  <a:gd name="T7" fmla="*/ 5 h 26"/>
                  <a:gd name="T8" fmla="*/ 5 w 27"/>
                  <a:gd name="T9" fmla="*/ 22 h 26"/>
                  <a:gd name="T10" fmla="*/ 6 w 27"/>
                  <a:gd name="T11" fmla="*/ 22 h 26"/>
                  <a:gd name="T12" fmla="*/ 6 w 27"/>
                  <a:gd name="T13" fmla="*/ 22 h 26"/>
                  <a:gd name="T14" fmla="*/ 23 w 27"/>
                  <a:gd name="T15" fmla="*/ 20 h 26"/>
                  <a:gd name="T16" fmla="*/ 21 w 27"/>
                  <a:gd name="T17" fmla="*/ 4 h 26"/>
                  <a:gd name="T18" fmla="*/ 21 w 27"/>
                  <a:gd name="T19" fmla="*/ 3 h 26"/>
                  <a:gd name="T20" fmla="*/ 20 w 27"/>
                  <a:gd name="T21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6">
                    <a:moveTo>
                      <a:pt x="20" y="3"/>
                    </a:moveTo>
                    <a:cubicBezTo>
                      <a:pt x="16" y="0"/>
                      <a:pt x="12" y="0"/>
                      <a:pt x="8" y="2"/>
                    </a:cubicBezTo>
                    <a:cubicBezTo>
                      <a:pt x="8" y="2"/>
                      <a:pt x="7" y="3"/>
                      <a:pt x="7" y="3"/>
                    </a:cubicBezTo>
                    <a:cubicBezTo>
                      <a:pt x="6" y="4"/>
                      <a:pt x="5" y="4"/>
                      <a:pt x="4" y="5"/>
                    </a:cubicBezTo>
                    <a:cubicBezTo>
                      <a:pt x="0" y="10"/>
                      <a:pt x="1" y="17"/>
                      <a:pt x="5" y="22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1" y="26"/>
                      <a:pt x="19" y="26"/>
                      <a:pt x="23" y="20"/>
                    </a:cubicBezTo>
                    <a:cubicBezTo>
                      <a:pt x="27" y="15"/>
                      <a:pt x="26" y="8"/>
                      <a:pt x="21" y="4"/>
                    </a:cubicBezTo>
                    <a:cubicBezTo>
                      <a:pt x="21" y="4"/>
                      <a:pt x="21" y="4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7056"/>
              <p:cNvSpPr>
                <a:spLocks/>
              </p:cNvSpPr>
              <p:nvPr/>
            </p:nvSpPr>
            <p:spPr bwMode="auto">
              <a:xfrm>
                <a:off x="6171" y="4892"/>
                <a:ext cx="31" cy="33"/>
              </a:xfrm>
              <a:custGeom>
                <a:avLst/>
                <a:gdLst>
                  <a:gd name="T0" fmla="*/ 21 w 26"/>
                  <a:gd name="T1" fmla="*/ 5 h 28"/>
                  <a:gd name="T2" fmla="*/ 4 w 26"/>
                  <a:gd name="T3" fmla="*/ 6 h 28"/>
                  <a:gd name="T4" fmla="*/ 6 w 26"/>
                  <a:gd name="T5" fmla="*/ 23 h 28"/>
                  <a:gd name="T6" fmla="*/ 23 w 26"/>
                  <a:gd name="T7" fmla="*/ 21 h 28"/>
                  <a:gd name="T8" fmla="*/ 23 w 26"/>
                  <a:gd name="T9" fmla="*/ 7 h 28"/>
                  <a:gd name="T10" fmla="*/ 22 w 26"/>
                  <a:gd name="T11" fmla="*/ 6 h 28"/>
                  <a:gd name="T12" fmla="*/ 21 w 26"/>
                  <a:gd name="T13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8">
                    <a:moveTo>
                      <a:pt x="21" y="5"/>
                    </a:moveTo>
                    <a:cubicBezTo>
                      <a:pt x="15" y="0"/>
                      <a:pt x="8" y="1"/>
                      <a:pt x="4" y="6"/>
                    </a:cubicBezTo>
                    <a:cubicBezTo>
                      <a:pt x="0" y="12"/>
                      <a:pt x="0" y="19"/>
                      <a:pt x="6" y="23"/>
                    </a:cubicBezTo>
                    <a:cubicBezTo>
                      <a:pt x="11" y="28"/>
                      <a:pt x="18" y="27"/>
                      <a:pt x="23" y="21"/>
                    </a:cubicBezTo>
                    <a:cubicBezTo>
                      <a:pt x="26" y="17"/>
                      <a:pt x="26" y="11"/>
                      <a:pt x="23" y="7"/>
                    </a:cubicBezTo>
                    <a:cubicBezTo>
                      <a:pt x="23" y="7"/>
                      <a:pt x="22" y="6"/>
                      <a:pt x="22" y="6"/>
                    </a:cubicBezTo>
                    <a:cubicBezTo>
                      <a:pt x="22" y="5"/>
                      <a:pt x="21" y="5"/>
                      <a:pt x="21" y="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7057"/>
              <p:cNvSpPr>
                <a:spLocks/>
              </p:cNvSpPr>
              <p:nvPr/>
            </p:nvSpPr>
            <p:spPr bwMode="auto">
              <a:xfrm>
                <a:off x="6658" y="4251"/>
                <a:ext cx="30" cy="32"/>
              </a:xfrm>
              <a:custGeom>
                <a:avLst/>
                <a:gdLst>
                  <a:gd name="T0" fmla="*/ 19 w 25"/>
                  <a:gd name="T1" fmla="*/ 4 h 27"/>
                  <a:gd name="T2" fmla="*/ 2 w 25"/>
                  <a:gd name="T3" fmla="*/ 6 h 27"/>
                  <a:gd name="T4" fmla="*/ 0 w 25"/>
                  <a:gd name="T5" fmla="*/ 12 h 27"/>
                  <a:gd name="T6" fmla="*/ 0 w 25"/>
                  <a:gd name="T7" fmla="*/ 13 h 27"/>
                  <a:gd name="T8" fmla="*/ 4 w 25"/>
                  <a:gd name="T9" fmla="*/ 23 h 27"/>
                  <a:gd name="T10" fmla="*/ 6 w 25"/>
                  <a:gd name="T11" fmla="*/ 24 h 27"/>
                  <a:gd name="T12" fmla="*/ 7 w 25"/>
                  <a:gd name="T13" fmla="*/ 25 h 27"/>
                  <a:gd name="T14" fmla="*/ 21 w 25"/>
                  <a:gd name="T15" fmla="*/ 21 h 27"/>
                  <a:gd name="T16" fmla="*/ 23 w 25"/>
                  <a:gd name="T17" fmla="*/ 19 h 27"/>
                  <a:gd name="T18" fmla="*/ 23 w 25"/>
                  <a:gd name="T19" fmla="*/ 17 h 27"/>
                  <a:gd name="T20" fmla="*/ 19 w 25"/>
                  <a:gd name="T2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7">
                    <a:moveTo>
                      <a:pt x="19" y="4"/>
                    </a:moveTo>
                    <a:cubicBezTo>
                      <a:pt x="14" y="0"/>
                      <a:pt x="7" y="1"/>
                      <a:pt x="2" y="6"/>
                    </a:cubicBezTo>
                    <a:cubicBezTo>
                      <a:pt x="1" y="8"/>
                      <a:pt x="0" y="10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1" y="21"/>
                      <a:pt x="4" y="23"/>
                    </a:cubicBezTo>
                    <a:cubicBezTo>
                      <a:pt x="5" y="24"/>
                      <a:pt x="6" y="24"/>
                      <a:pt x="6" y="24"/>
                    </a:cubicBezTo>
                    <a:cubicBezTo>
                      <a:pt x="7" y="24"/>
                      <a:pt x="7" y="25"/>
                      <a:pt x="7" y="25"/>
                    </a:cubicBezTo>
                    <a:cubicBezTo>
                      <a:pt x="12" y="27"/>
                      <a:pt x="18" y="25"/>
                      <a:pt x="21" y="21"/>
                    </a:cubicBezTo>
                    <a:cubicBezTo>
                      <a:pt x="22" y="20"/>
                      <a:pt x="22" y="19"/>
                      <a:pt x="23" y="19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5" y="13"/>
                      <a:pt x="23" y="7"/>
                      <a:pt x="19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7058"/>
              <p:cNvSpPr>
                <a:spLocks/>
              </p:cNvSpPr>
              <p:nvPr/>
            </p:nvSpPr>
            <p:spPr bwMode="auto">
              <a:xfrm>
                <a:off x="7063" y="4609"/>
                <a:ext cx="32" cy="30"/>
              </a:xfrm>
              <a:custGeom>
                <a:avLst/>
                <a:gdLst>
                  <a:gd name="T0" fmla="*/ 8 w 27"/>
                  <a:gd name="T1" fmla="*/ 3 h 26"/>
                  <a:gd name="T2" fmla="*/ 7 w 27"/>
                  <a:gd name="T3" fmla="*/ 3 h 26"/>
                  <a:gd name="T4" fmla="*/ 4 w 27"/>
                  <a:gd name="T5" fmla="*/ 5 h 26"/>
                  <a:gd name="T6" fmla="*/ 6 w 27"/>
                  <a:gd name="T7" fmla="*/ 22 h 26"/>
                  <a:gd name="T8" fmla="*/ 23 w 27"/>
                  <a:gd name="T9" fmla="*/ 20 h 26"/>
                  <a:gd name="T10" fmla="*/ 21 w 27"/>
                  <a:gd name="T11" fmla="*/ 3 h 26"/>
                  <a:gd name="T12" fmla="*/ 20 w 27"/>
                  <a:gd name="T13" fmla="*/ 3 h 26"/>
                  <a:gd name="T14" fmla="*/ 19 w 27"/>
                  <a:gd name="T15" fmla="*/ 2 h 26"/>
                  <a:gd name="T16" fmla="*/ 8 w 27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6">
                    <a:moveTo>
                      <a:pt x="8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0" y="11"/>
                      <a:pt x="1" y="18"/>
                      <a:pt x="6" y="22"/>
                    </a:cubicBezTo>
                    <a:cubicBezTo>
                      <a:pt x="12" y="26"/>
                      <a:pt x="19" y="26"/>
                      <a:pt x="23" y="20"/>
                    </a:cubicBezTo>
                    <a:cubicBezTo>
                      <a:pt x="27" y="15"/>
                      <a:pt x="27" y="8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5" y="0"/>
                      <a:pt x="11" y="1"/>
                      <a:pt x="8" y="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7059"/>
              <p:cNvSpPr>
                <a:spLocks/>
              </p:cNvSpPr>
              <p:nvPr/>
            </p:nvSpPr>
            <p:spPr bwMode="auto">
              <a:xfrm>
                <a:off x="7238" y="4392"/>
                <a:ext cx="31" cy="32"/>
              </a:xfrm>
              <a:custGeom>
                <a:avLst/>
                <a:gdLst>
                  <a:gd name="T0" fmla="*/ 5 w 26"/>
                  <a:gd name="T1" fmla="*/ 23 h 27"/>
                  <a:gd name="T2" fmla="*/ 22 w 26"/>
                  <a:gd name="T3" fmla="*/ 21 h 27"/>
                  <a:gd name="T4" fmla="*/ 20 w 26"/>
                  <a:gd name="T5" fmla="*/ 4 h 27"/>
                  <a:gd name="T6" fmla="*/ 3 w 26"/>
                  <a:gd name="T7" fmla="*/ 6 h 27"/>
                  <a:gd name="T8" fmla="*/ 2 w 26"/>
                  <a:gd name="T9" fmla="*/ 19 h 27"/>
                  <a:gd name="T10" fmla="*/ 3 w 26"/>
                  <a:gd name="T11" fmla="*/ 21 h 27"/>
                  <a:gd name="T12" fmla="*/ 5 w 26"/>
                  <a:gd name="T13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7">
                    <a:moveTo>
                      <a:pt x="5" y="23"/>
                    </a:moveTo>
                    <a:cubicBezTo>
                      <a:pt x="10" y="27"/>
                      <a:pt x="18" y="27"/>
                      <a:pt x="22" y="21"/>
                    </a:cubicBezTo>
                    <a:cubicBezTo>
                      <a:pt x="26" y="16"/>
                      <a:pt x="25" y="9"/>
                      <a:pt x="20" y="4"/>
                    </a:cubicBezTo>
                    <a:cubicBezTo>
                      <a:pt x="15" y="0"/>
                      <a:pt x="7" y="1"/>
                      <a:pt x="3" y="6"/>
                    </a:cubicBezTo>
                    <a:cubicBezTo>
                      <a:pt x="0" y="10"/>
                      <a:pt x="0" y="15"/>
                      <a:pt x="2" y="19"/>
                    </a:cubicBezTo>
                    <a:cubicBezTo>
                      <a:pt x="2" y="20"/>
                      <a:pt x="3" y="20"/>
                      <a:pt x="3" y="21"/>
                    </a:cubicBezTo>
                    <a:cubicBezTo>
                      <a:pt x="3" y="22"/>
                      <a:pt x="4" y="22"/>
                      <a:pt x="5" y="2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7060"/>
              <p:cNvSpPr>
                <a:spLocks/>
              </p:cNvSpPr>
              <p:nvPr/>
            </p:nvSpPr>
            <p:spPr bwMode="auto">
              <a:xfrm>
                <a:off x="6794" y="1950"/>
                <a:ext cx="280" cy="386"/>
              </a:xfrm>
              <a:custGeom>
                <a:avLst/>
                <a:gdLst>
                  <a:gd name="T0" fmla="*/ 131 w 238"/>
                  <a:gd name="T1" fmla="*/ 180 h 328"/>
                  <a:gd name="T2" fmla="*/ 186 w 238"/>
                  <a:gd name="T3" fmla="*/ 0 h 328"/>
                  <a:gd name="T4" fmla="*/ 184 w 238"/>
                  <a:gd name="T5" fmla="*/ 0 h 328"/>
                  <a:gd name="T6" fmla="*/ 129 w 238"/>
                  <a:gd name="T7" fmla="*/ 179 h 328"/>
                  <a:gd name="T8" fmla="*/ 0 w 238"/>
                  <a:gd name="T9" fmla="*/ 154 h 328"/>
                  <a:gd name="T10" fmla="*/ 0 w 238"/>
                  <a:gd name="T11" fmla="*/ 155 h 328"/>
                  <a:gd name="T12" fmla="*/ 129 w 238"/>
                  <a:gd name="T13" fmla="*/ 181 h 328"/>
                  <a:gd name="T14" fmla="*/ 84 w 238"/>
                  <a:gd name="T15" fmla="*/ 328 h 328"/>
                  <a:gd name="T16" fmla="*/ 85 w 238"/>
                  <a:gd name="T17" fmla="*/ 328 h 328"/>
                  <a:gd name="T18" fmla="*/ 130 w 238"/>
                  <a:gd name="T19" fmla="*/ 181 h 328"/>
                  <a:gd name="T20" fmla="*/ 238 w 238"/>
                  <a:gd name="T21" fmla="*/ 203 h 328"/>
                  <a:gd name="T22" fmla="*/ 238 w 238"/>
                  <a:gd name="T23" fmla="*/ 201 h 328"/>
                  <a:gd name="T24" fmla="*/ 131 w 238"/>
                  <a:gd name="T25" fmla="*/ 18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8" h="328">
                    <a:moveTo>
                      <a:pt x="131" y="18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5" y="0"/>
                      <a:pt x="185" y="0"/>
                      <a:pt x="184" y="0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4"/>
                      <a:pt x="0" y="155"/>
                      <a:pt x="0" y="155"/>
                    </a:cubicBezTo>
                    <a:cubicBezTo>
                      <a:pt x="129" y="181"/>
                      <a:pt x="129" y="181"/>
                      <a:pt x="129" y="181"/>
                    </a:cubicBezTo>
                    <a:cubicBezTo>
                      <a:pt x="84" y="328"/>
                      <a:pt x="84" y="328"/>
                      <a:pt x="84" y="328"/>
                    </a:cubicBezTo>
                    <a:cubicBezTo>
                      <a:pt x="84" y="328"/>
                      <a:pt x="85" y="328"/>
                      <a:pt x="85" y="328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238" y="203"/>
                      <a:pt x="238" y="203"/>
                      <a:pt x="238" y="203"/>
                    </a:cubicBezTo>
                    <a:cubicBezTo>
                      <a:pt x="238" y="202"/>
                      <a:pt x="238" y="202"/>
                      <a:pt x="238" y="201"/>
                    </a:cubicBezTo>
                    <a:lnTo>
                      <a:pt x="131" y="18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7061"/>
              <p:cNvSpPr>
                <a:spLocks/>
              </p:cNvSpPr>
              <p:nvPr/>
            </p:nvSpPr>
            <p:spPr bwMode="auto">
              <a:xfrm>
                <a:off x="6313" y="2378"/>
                <a:ext cx="438" cy="630"/>
              </a:xfrm>
              <a:custGeom>
                <a:avLst/>
                <a:gdLst>
                  <a:gd name="T0" fmla="*/ 235 w 373"/>
                  <a:gd name="T1" fmla="*/ 86 h 535"/>
                  <a:gd name="T2" fmla="*/ 279 w 373"/>
                  <a:gd name="T3" fmla="*/ 1 h 535"/>
                  <a:gd name="T4" fmla="*/ 278 w 373"/>
                  <a:gd name="T5" fmla="*/ 0 h 535"/>
                  <a:gd name="T6" fmla="*/ 234 w 373"/>
                  <a:gd name="T7" fmla="*/ 85 h 535"/>
                  <a:gd name="T8" fmla="*/ 118 w 373"/>
                  <a:gd name="T9" fmla="*/ 15 h 535"/>
                  <a:gd name="T10" fmla="*/ 118 w 373"/>
                  <a:gd name="T11" fmla="*/ 16 h 535"/>
                  <a:gd name="T12" fmla="*/ 233 w 373"/>
                  <a:gd name="T13" fmla="*/ 86 h 535"/>
                  <a:gd name="T14" fmla="*/ 0 w 373"/>
                  <a:gd name="T15" fmla="*/ 535 h 535"/>
                  <a:gd name="T16" fmla="*/ 1 w 373"/>
                  <a:gd name="T17" fmla="*/ 535 h 535"/>
                  <a:gd name="T18" fmla="*/ 234 w 373"/>
                  <a:gd name="T19" fmla="*/ 87 h 535"/>
                  <a:gd name="T20" fmla="*/ 372 w 373"/>
                  <a:gd name="T21" fmla="*/ 170 h 535"/>
                  <a:gd name="T22" fmla="*/ 373 w 373"/>
                  <a:gd name="T23" fmla="*/ 169 h 535"/>
                  <a:gd name="T24" fmla="*/ 235 w 373"/>
                  <a:gd name="T25" fmla="*/ 86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3" h="535">
                    <a:moveTo>
                      <a:pt x="235" y="86"/>
                    </a:moveTo>
                    <a:cubicBezTo>
                      <a:pt x="279" y="1"/>
                      <a:pt x="279" y="1"/>
                      <a:pt x="279" y="1"/>
                    </a:cubicBezTo>
                    <a:cubicBezTo>
                      <a:pt x="279" y="1"/>
                      <a:pt x="278" y="1"/>
                      <a:pt x="278" y="0"/>
                    </a:cubicBezTo>
                    <a:cubicBezTo>
                      <a:pt x="234" y="85"/>
                      <a:pt x="234" y="85"/>
                      <a:pt x="234" y="8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5"/>
                      <a:pt x="118" y="16"/>
                      <a:pt x="118" y="16"/>
                    </a:cubicBezTo>
                    <a:cubicBezTo>
                      <a:pt x="233" y="86"/>
                      <a:pt x="233" y="86"/>
                      <a:pt x="233" y="86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0" y="535"/>
                      <a:pt x="1" y="535"/>
                      <a:pt x="1" y="535"/>
                    </a:cubicBezTo>
                    <a:cubicBezTo>
                      <a:pt x="234" y="87"/>
                      <a:pt x="234" y="87"/>
                      <a:pt x="234" y="87"/>
                    </a:cubicBezTo>
                    <a:cubicBezTo>
                      <a:pt x="372" y="170"/>
                      <a:pt x="372" y="170"/>
                      <a:pt x="372" y="170"/>
                    </a:cubicBezTo>
                    <a:cubicBezTo>
                      <a:pt x="373" y="170"/>
                      <a:pt x="373" y="169"/>
                      <a:pt x="373" y="169"/>
                    </a:cubicBezTo>
                    <a:lnTo>
                      <a:pt x="235" y="86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062"/>
              <p:cNvSpPr>
                <a:spLocks/>
              </p:cNvSpPr>
              <p:nvPr/>
            </p:nvSpPr>
            <p:spPr bwMode="auto">
              <a:xfrm>
                <a:off x="5638" y="3090"/>
                <a:ext cx="472" cy="333"/>
              </a:xfrm>
              <a:custGeom>
                <a:avLst/>
                <a:gdLst>
                  <a:gd name="T0" fmla="*/ 0 w 401"/>
                  <a:gd name="T1" fmla="*/ 281 h 283"/>
                  <a:gd name="T2" fmla="*/ 0 w 401"/>
                  <a:gd name="T3" fmla="*/ 283 h 283"/>
                  <a:gd name="T4" fmla="*/ 1 w 401"/>
                  <a:gd name="T5" fmla="*/ 283 h 283"/>
                  <a:gd name="T6" fmla="*/ 401 w 401"/>
                  <a:gd name="T7" fmla="*/ 1 h 283"/>
                  <a:gd name="T8" fmla="*/ 400 w 401"/>
                  <a:gd name="T9" fmla="*/ 0 h 283"/>
                  <a:gd name="T10" fmla="*/ 0 w 401"/>
                  <a:gd name="T11" fmla="*/ 281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283">
                    <a:moveTo>
                      <a:pt x="0" y="281"/>
                    </a:moveTo>
                    <a:cubicBezTo>
                      <a:pt x="0" y="282"/>
                      <a:pt x="0" y="282"/>
                      <a:pt x="0" y="283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401" y="1"/>
                      <a:pt x="401" y="1"/>
                      <a:pt x="401" y="1"/>
                    </a:cubicBezTo>
                    <a:cubicBezTo>
                      <a:pt x="401" y="0"/>
                      <a:pt x="400" y="0"/>
                      <a:pt x="400" y="0"/>
                    </a:cubicBezTo>
                    <a:lnTo>
                      <a:pt x="0" y="28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7063"/>
              <p:cNvSpPr>
                <a:spLocks/>
              </p:cNvSpPr>
              <p:nvPr/>
            </p:nvSpPr>
            <p:spPr bwMode="auto">
              <a:xfrm>
                <a:off x="6664" y="2150"/>
                <a:ext cx="212" cy="420"/>
              </a:xfrm>
              <a:custGeom>
                <a:avLst/>
                <a:gdLst>
                  <a:gd name="T0" fmla="*/ 90 w 180"/>
                  <a:gd name="T1" fmla="*/ 175 h 357"/>
                  <a:gd name="T2" fmla="*/ 94 w 180"/>
                  <a:gd name="T3" fmla="*/ 0 h 357"/>
                  <a:gd name="T4" fmla="*/ 92 w 180"/>
                  <a:gd name="T5" fmla="*/ 0 h 357"/>
                  <a:gd name="T6" fmla="*/ 89 w 180"/>
                  <a:gd name="T7" fmla="*/ 175 h 357"/>
                  <a:gd name="T8" fmla="*/ 0 w 180"/>
                  <a:gd name="T9" fmla="*/ 181 h 357"/>
                  <a:gd name="T10" fmla="*/ 0 w 180"/>
                  <a:gd name="T11" fmla="*/ 182 h 357"/>
                  <a:gd name="T12" fmla="*/ 89 w 180"/>
                  <a:gd name="T13" fmla="*/ 176 h 357"/>
                  <a:gd name="T14" fmla="*/ 85 w 180"/>
                  <a:gd name="T15" fmla="*/ 357 h 357"/>
                  <a:gd name="T16" fmla="*/ 87 w 180"/>
                  <a:gd name="T17" fmla="*/ 357 h 357"/>
                  <a:gd name="T18" fmla="*/ 90 w 180"/>
                  <a:gd name="T19" fmla="*/ 176 h 357"/>
                  <a:gd name="T20" fmla="*/ 179 w 180"/>
                  <a:gd name="T21" fmla="*/ 170 h 357"/>
                  <a:gd name="T22" fmla="*/ 180 w 180"/>
                  <a:gd name="T23" fmla="*/ 169 h 357"/>
                  <a:gd name="T24" fmla="*/ 90 w 180"/>
                  <a:gd name="T25" fmla="*/ 17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357">
                    <a:moveTo>
                      <a:pt x="90" y="175"/>
                    </a:moveTo>
                    <a:cubicBezTo>
                      <a:pt x="94" y="0"/>
                      <a:pt x="94" y="0"/>
                      <a:pt x="94" y="0"/>
                    </a:cubicBezTo>
                    <a:cubicBezTo>
                      <a:pt x="93" y="0"/>
                      <a:pt x="93" y="0"/>
                      <a:pt x="92" y="0"/>
                    </a:cubicBezTo>
                    <a:cubicBezTo>
                      <a:pt x="89" y="175"/>
                      <a:pt x="89" y="175"/>
                      <a:pt x="89" y="175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2"/>
                      <a:pt x="0" y="18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85" y="357"/>
                      <a:pt x="85" y="357"/>
                      <a:pt x="85" y="357"/>
                    </a:cubicBezTo>
                    <a:cubicBezTo>
                      <a:pt x="86" y="357"/>
                      <a:pt x="86" y="357"/>
                      <a:pt x="87" y="357"/>
                    </a:cubicBezTo>
                    <a:cubicBezTo>
                      <a:pt x="90" y="176"/>
                      <a:pt x="90" y="176"/>
                      <a:pt x="90" y="176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79" y="170"/>
                      <a:pt x="180" y="169"/>
                      <a:pt x="180" y="169"/>
                    </a:cubicBezTo>
                    <a:lnTo>
                      <a:pt x="90" y="175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7064"/>
              <p:cNvSpPr>
                <a:spLocks/>
              </p:cNvSpPr>
              <p:nvPr/>
            </p:nvSpPr>
            <p:spPr bwMode="auto">
              <a:xfrm>
                <a:off x="6082" y="2404"/>
                <a:ext cx="348" cy="660"/>
              </a:xfrm>
              <a:custGeom>
                <a:avLst/>
                <a:gdLst>
                  <a:gd name="T0" fmla="*/ 114 w 296"/>
                  <a:gd name="T1" fmla="*/ 400 h 561"/>
                  <a:gd name="T2" fmla="*/ 296 w 296"/>
                  <a:gd name="T3" fmla="*/ 1 h 561"/>
                  <a:gd name="T4" fmla="*/ 295 w 296"/>
                  <a:gd name="T5" fmla="*/ 0 h 561"/>
                  <a:gd name="T6" fmla="*/ 113 w 296"/>
                  <a:gd name="T7" fmla="*/ 398 h 561"/>
                  <a:gd name="T8" fmla="*/ 1 w 296"/>
                  <a:gd name="T9" fmla="*/ 222 h 561"/>
                  <a:gd name="T10" fmla="*/ 0 w 296"/>
                  <a:gd name="T11" fmla="*/ 223 h 561"/>
                  <a:gd name="T12" fmla="*/ 112 w 296"/>
                  <a:gd name="T13" fmla="*/ 400 h 561"/>
                  <a:gd name="T14" fmla="*/ 39 w 296"/>
                  <a:gd name="T15" fmla="*/ 560 h 561"/>
                  <a:gd name="T16" fmla="*/ 40 w 296"/>
                  <a:gd name="T17" fmla="*/ 561 h 561"/>
                  <a:gd name="T18" fmla="*/ 113 w 296"/>
                  <a:gd name="T19" fmla="*/ 401 h 561"/>
                  <a:gd name="T20" fmla="*/ 182 w 296"/>
                  <a:gd name="T21" fmla="*/ 511 h 561"/>
                  <a:gd name="T22" fmla="*/ 184 w 296"/>
                  <a:gd name="T23" fmla="*/ 510 h 561"/>
                  <a:gd name="T24" fmla="*/ 114 w 296"/>
                  <a:gd name="T25" fmla="*/ 40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561">
                    <a:moveTo>
                      <a:pt x="114" y="400"/>
                    </a:moveTo>
                    <a:cubicBezTo>
                      <a:pt x="296" y="1"/>
                      <a:pt x="296" y="1"/>
                      <a:pt x="296" y="1"/>
                    </a:cubicBezTo>
                    <a:cubicBezTo>
                      <a:pt x="296" y="1"/>
                      <a:pt x="295" y="0"/>
                      <a:pt x="295" y="0"/>
                    </a:cubicBezTo>
                    <a:cubicBezTo>
                      <a:pt x="113" y="398"/>
                      <a:pt x="113" y="398"/>
                      <a:pt x="113" y="398"/>
                    </a:cubicBezTo>
                    <a:cubicBezTo>
                      <a:pt x="1" y="222"/>
                      <a:pt x="1" y="222"/>
                      <a:pt x="1" y="222"/>
                    </a:cubicBezTo>
                    <a:cubicBezTo>
                      <a:pt x="1" y="222"/>
                      <a:pt x="0" y="223"/>
                      <a:pt x="0" y="223"/>
                    </a:cubicBezTo>
                    <a:cubicBezTo>
                      <a:pt x="112" y="400"/>
                      <a:pt x="112" y="400"/>
                      <a:pt x="112" y="400"/>
                    </a:cubicBezTo>
                    <a:cubicBezTo>
                      <a:pt x="39" y="560"/>
                      <a:pt x="39" y="560"/>
                      <a:pt x="39" y="560"/>
                    </a:cubicBezTo>
                    <a:cubicBezTo>
                      <a:pt x="39" y="560"/>
                      <a:pt x="40" y="560"/>
                      <a:pt x="40" y="561"/>
                    </a:cubicBezTo>
                    <a:cubicBezTo>
                      <a:pt x="113" y="401"/>
                      <a:pt x="113" y="401"/>
                      <a:pt x="113" y="401"/>
                    </a:cubicBezTo>
                    <a:cubicBezTo>
                      <a:pt x="182" y="511"/>
                      <a:pt x="182" y="511"/>
                      <a:pt x="182" y="511"/>
                    </a:cubicBezTo>
                    <a:cubicBezTo>
                      <a:pt x="183" y="510"/>
                      <a:pt x="183" y="510"/>
                      <a:pt x="184" y="510"/>
                    </a:cubicBezTo>
                    <a:lnTo>
                      <a:pt x="114" y="4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7065"/>
              <p:cNvSpPr>
                <a:spLocks/>
              </p:cNvSpPr>
              <p:nvPr/>
            </p:nvSpPr>
            <p:spPr bwMode="auto">
              <a:xfrm>
                <a:off x="6996" y="1915"/>
                <a:ext cx="38" cy="35"/>
              </a:xfrm>
              <a:custGeom>
                <a:avLst/>
                <a:gdLst>
                  <a:gd name="T0" fmla="*/ 24 w 32"/>
                  <a:gd name="T1" fmla="*/ 28 h 30"/>
                  <a:gd name="T2" fmla="*/ 27 w 32"/>
                  <a:gd name="T3" fmla="*/ 8 h 30"/>
                  <a:gd name="T4" fmla="*/ 8 w 32"/>
                  <a:gd name="T5" fmla="*/ 5 h 30"/>
                  <a:gd name="T6" fmla="*/ 4 w 32"/>
                  <a:gd name="T7" fmla="*/ 24 h 30"/>
                  <a:gd name="T8" fmla="*/ 12 w 32"/>
                  <a:gd name="T9" fmla="*/ 30 h 30"/>
                  <a:gd name="T10" fmla="*/ 14 w 32"/>
                  <a:gd name="T11" fmla="*/ 30 h 30"/>
                  <a:gd name="T12" fmla="*/ 24 w 32"/>
                  <a:gd name="T1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24" y="28"/>
                    </a:moveTo>
                    <a:cubicBezTo>
                      <a:pt x="30" y="23"/>
                      <a:pt x="32" y="14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0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7066"/>
              <p:cNvSpPr>
                <a:spLocks/>
              </p:cNvSpPr>
              <p:nvPr/>
            </p:nvSpPr>
            <p:spPr bwMode="auto">
              <a:xfrm>
                <a:off x="7072" y="2172"/>
                <a:ext cx="37" cy="38"/>
              </a:xfrm>
              <a:custGeom>
                <a:avLst/>
                <a:gdLst>
                  <a:gd name="T0" fmla="*/ 26 w 31"/>
                  <a:gd name="T1" fmla="*/ 8 h 32"/>
                  <a:gd name="T2" fmla="*/ 7 w 31"/>
                  <a:gd name="T3" fmla="*/ 4 h 32"/>
                  <a:gd name="T4" fmla="*/ 1 w 31"/>
                  <a:gd name="T5" fmla="*/ 12 h 32"/>
                  <a:gd name="T6" fmla="*/ 1 w 31"/>
                  <a:gd name="T7" fmla="*/ 14 h 32"/>
                  <a:gd name="T8" fmla="*/ 3 w 31"/>
                  <a:gd name="T9" fmla="*/ 24 h 32"/>
                  <a:gd name="T10" fmla="*/ 23 w 31"/>
                  <a:gd name="T11" fmla="*/ 27 h 32"/>
                  <a:gd name="T12" fmla="*/ 26 w 31"/>
                  <a:gd name="T13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6" y="8"/>
                    </a:moveTo>
                    <a:cubicBezTo>
                      <a:pt x="22" y="1"/>
                      <a:pt x="13" y="0"/>
                      <a:pt x="7" y="4"/>
                    </a:cubicBezTo>
                    <a:cubicBezTo>
                      <a:pt x="4" y="6"/>
                      <a:pt x="2" y="9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0" y="17"/>
                      <a:pt x="1" y="21"/>
                      <a:pt x="3" y="24"/>
                    </a:cubicBezTo>
                    <a:cubicBezTo>
                      <a:pt x="8" y="30"/>
                      <a:pt x="16" y="32"/>
                      <a:pt x="23" y="27"/>
                    </a:cubicBezTo>
                    <a:cubicBezTo>
                      <a:pt x="29" y="23"/>
                      <a:pt x="31" y="14"/>
                      <a:pt x="26" y="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7067"/>
              <p:cNvSpPr>
                <a:spLocks/>
              </p:cNvSpPr>
              <p:nvPr/>
            </p:nvSpPr>
            <p:spPr bwMode="auto">
              <a:xfrm>
                <a:off x="6758" y="2115"/>
                <a:ext cx="36" cy="36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5 h 31"/>
                  <a:gd name="T4" fmla="*/ 30 w 30"/>
                  <a:gd name="T5" fmla="*/ 14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5 h 31"/>
                  <a:gd name="T12" fmla="*/ 12 w 30"/>
                  <a:gd name="T13" fmla="*/ 30 h 31"/>
                  <a:gd name="T14" fmla="*/ 14 w 30"/>
                  <a:gd name="T15" fmla="*/ 30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0"/>
                      <a:pt x="30" y="15"/>
                    </a:cubicBezTo>
                    <a:cubicBezTo>
                      <a:pt x="30" y="15"/>
                      <a:pt x="30" y="14"/>
                      <a:pt x="30" y="14"/>
                    </a:cubicBezTo>
                    <a:cubicBezTo>
                      <a:pt x="29" y="12"/>
                      <a:pt x="28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5"/>
                    </a:cubicBezTo>
                    <a:cubicBezTo>
                      <a:pt x="6" y="27"/>
                      <a:pt x="9" y="29"/>
                      <a:pt x="12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7" y="31"/>
                      <a:pt x="21" y="30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7068"/>
              <p:cNvSpPr>
                <a:spLocks/>
              </p:cNvSpPr>
              <p:nvPr/>
            </p:nvSpPr>
            <p:spPr bwMode="auto">
              <a:xfrm>
                <a:off x="6875" y="2336"/>
                <a:ext cx="35" cy="35"/>
              </a:xfrm>
              <a:custGeom>
                <a:avLst/>
                <a:gdLst>
                  <a:gd name="T0" fmla="*/ 6 w 30"/>
                  <a:gd name="T1" fmla="*/ 2 h 30"/>
                  <a:gd name="T2" fmla="*/ 1 w 30"/>
                  <a:gd name="T3" fmla="*/ 11 h 30"/>
                  <a:gd name="T4" fmla="*/ 0 w 30"/>
                  <a:gd name="T5" fmla="*/ 12 h 30"/>
                  <a:gd name="T6" fmla="*/ 3 w 30"/>
                  <a:gd name="T7" fmla="*/ 22 h 30"/>
                  <a:gd name="T8" fmla="*/ 22 w 30"/>
                  <a:gd name="T9" fmla="*/ 25 h 30"/>
                  <a:gd name="T10" fmla="*/ 26 w 30"/>
                  <a:gd name="T11" fmla="*/ 6 h 30"/>
                  <a:gd name="T12" fmla="*/ 16 w 30"/>
                  <a:gd name="T13" fmla="*/ 0 h 30"/>
                  <a:gd name="T14" fmla="*/ 15 w 30"/>
                  <a:gd name="T15" fmla="*/ 0 h 30"/>
                  <a:gd name="T16" fmla="*/ 6 w 30"/>
                  <a:gd name="T1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0">
                    <a:moveTo>
                      <a:pt x="6" y="2"/>
                    </a:moveTo>
                    <a:cubicBezTo>
                      <a:pt x="3" y="4"/>
                      <a:pt x="1" y="7"/>
                      <a:pt x="1" y="11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6"/>
                      <a:pt x="1" y="19"/>
                      <a:pt x="3" y="22"/>
                    </a:cubicBezTo>
                    <a:cubicBezTo>
                      <a:pt x="7" y="28"/>
                      <a:pt x="16" y="30"/>
                      <a:pt x="22" y="25"/>
                    </a:cubicBezTo>
                    <a:cubicBezTo>
                      <a:pt x="29" y="21"/>
                      <a:pt x="30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2" y="0"/>
                      <a:pt x="9" y="1"/>
                      <a:pt x="6" y="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7069"/>
              <p:cNvSpPr>
                <a:spLocks/>
              </p:cNvSpPr>
              <p:nvPr/>
            </p:nvSpPr>
            <p:spPr bwMode="auto">
              <a:xfrm>
                <a:off x="6629" y="2345"/>
                <a:ext cx="35" cy="37"/>
              </a:xfrm>
              <a:custGeom>
                <a:avLst/>
                <a:gdLst>
                  <a:gd name="T0" fmla="*/ 24 w 30"/>
                  <a:gd name="T1" fmla="*/ 28 h 31"/>
                  <a:gd name="T2" fmla="*/ 30 w 30"/>
                  <a:gd name="T3" fmla="*/ 16 h 31"/>
                  <a:gd name="T4" fmla="*/ 30 w 30"/>
                  <a:gd name="T5" fmla="*/ 15 h 31"/>
                  <a:gd name="T6" fmla="*/ 27 w 30"/>
                  <a:gd name="T7" fmla="*/ 8 h 31"/>
                  <a:gd name="T8" fmla="*/ 8 w 30"/>
                  <a:gd name="T9" fmla="*/ 5 h 31"/>
                  <a:gd name="T10" fmla="*/ 4 w 30"/>
                  <a:gd name="T11" fmla="*/ 24 h 31"/>
                  <a:gd name="T12" fmla="*/ 9 w 30"/>
                  <a:gd name="T13" fmla="*/ 28 h 31"/>
                  <a:gd name="T14" fmla="*/ 10 w 30"/>
                  <a:gd name="T15" fmla="*/ 29 h 31"/>
                  <a:gd name="T16" fmla="*/ 24 w 30"/>
                  <a:gd name="T17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1">
                    <a:moveTo>
                      <a:pt x="24" y="28"/>
                    </a:moveTo>
                    <a:cubicBezTo>
                      <a:pt x="28" y="25"/>
                      <a:pt x="30" y="21"/>
                      <a:pt x="30" y="16"/>
                    </a:cubicBezTo>
                    <a:cubicBezTo>
                      <a:pt x="30" y="16"/>
                      <a:pt x="30" y="15"/>
                      <a:pt x="30" y="15"/>
                    </a:cubicBezTo>
                    <a:cubicBezTo>
                      <a:pt x="30" y="12"/>
                      <a:pt x="29" y="10"/>
                      <a:pt x="27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1" y="9"/>
                      <a:pt x="0" y="18"/>
                      <a:pt x="4" y="24"/>
                    </a:cubicBezTo>
                    <a:cubicBezTo>
                      <a:pt x="6" y="26"/>
                      <a:pt x="7" y="27"/>
                      <a:pt x="9" y="28"/>
                    </a:cubicBezTo>
                    <a:cubicBezTo>
                      <a:pt x="9" y="29"/>
                      <a:pt x="10" y="29"/>
                      <a:pt x="10" y="29"/>
                    </a:cubicBezTo>
                    <a:cubicBezTo>
                      <a:pt x="15" y="31"/>
                      <a:pt x="20" y="31"/>
                      <a:pt x="24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7070"/>
              <p:cNvSpPr>
                <a:spLocks/>
              </p:cNvSpPr>
              <p:nvPr/>
            </p:nvSpPr>
            <p:spPr bwMode="auto">
              <a:xfrm>
                <a:off x="6748" y="2570"/>
                <a:ext cx="36" cy="35"/>
              </a:xfrm>
              <a:custGeom>
                <a:avLst/>
                <a:gdLst>
                  <a:gd name="T0" fmla="*/ 14 w 31"/>
                  <a:gd name="T1" fmla="*/ 0 h 30"/>
                  <a:gd name="T2" fmla="*/ 7 w 31"/>
                  <a:gd name="T3" fmla="*/ 2 h 30"/>
                  <a:gd name="T4" fmla="*/ 3 w 31"/>
                  <a:gd name="T5" fmla="*/ 6 h 30"/>
                  <a:gd name="T6" fmla="*/ 2 w 31"/>
                  <a:gd name="T7" fmla="*/ 7 h 30"/>
                  <a:gd name="T8" fmla="*/ 3 w 31"/>
                  <a:gd name="T9" fmla="*/ 22 h 30"/>
                  <a:gd name="T10" fmla="*/ 23 w 31"/>
                  <a:gd name="T11" fmla="*/ 25 h 30"/>
                  <a:gd name="T12" fmla="*/ 26 w 31"/>
                  <a:gd name="T13" fmla="*/ 6 h 30"/>
                  <a:gd name="T14" fmla="*/ 16 w 31"/>
                  <a:gd name="T15" fmla="*/ 0 h 30"/>
                  <a:gd name="T16" fmla="*/ 14 w 3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14" y="0"/>
                    </a:moveTo>
                    <a:cubicBezTo>
                      <a:pt x="12" y="0"/>
                      <a:pt x="9" y="1"/>
                      <a:pt x="7" y="2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0" y="12"/>
                      <a:pt x="0" y="17"/>
                      <a:pt x="3" y="22"/>
                    </a:cubicBezTo>
                    <a:cubicBezTo>
                      <a:pt x="8" y="28"/>
                      <a:pt x="17" y="30"/>
                      <a:pt x="23" y="25"/>
                    </a:cubicBezTo>
                    <a:cubicBezTo>
                      <a:pt x="29" y="21"/>
                      <a:pt x="31" y="12"/>
                      <a:pt x="26" y="6"/>
                    </a:cubicBezTo>
                    <a:cubicBezTo>
                      <a:pt x="24" y="2"/>
                      <a:pt x="20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7071"/>
              <p:cNvSpPr>
                <a:spLocks/>
              </p:cNvSpPr>
              <p:nvPr/>
            </p:nvSpPr>
            <p:spPr bwMode="auto">
              <a:xfrm>
                <a:off x="6417" y="2371"/>
                <a:ext cx="37" cy="36"/>
              </a:xfrm>
              <a:custGeom>
                <a:avLst/>
                <a:gdLst>
                  <a:gd name="T0" fmla="*/ 24 w 31"/>
                  <a:gd name="T1" fmla="*/ 27 h 30"/>
                  <a:gd name="T2" fmla="*/ 29 w 31"/>
                  <a:gd name="T3" fmla="*/ 22 h 30"/>
                  <a:gd name="T4" fmla="*/ 29 w 31"/>
                  <a:gd name="T5" fmla="*/ 21 h 30"/>
                  <a:gd name="T6" fmla="*/ 28 w 31"/>
                  <a:gd name="T7" fmla="*/ 8 h 30"/>
                  <a:gd name="T8" fmla="*/ 8 w 31"/>
                  <a:gd name="T9" fmla="*/ 4 h 30"/>
                  <a:gd name="T10" fmla="*/ 5 w 31"/>
                  <a:gd name="T11" fmla="*/ 24 h 30"/>
                  <a:gd name="T12" fmla="*/ 10 w 31"/>
                  <a:gd name="T13" fmla="*/ 28 h 30"/>
                  <a:gd name="T14" fmla="*/ 11 w 31"/>
                  <a:gd name="T15" fmla="*/ 29 h 30"/>
                  <a:gd name="T16" fmla="*/ 24 w 31"/>
                  <a:gd name="T17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24" y="27"/>
                    </a:moveTo>
                    <a:cubicBezTo>
                      <a:pt x="26" y="26"/>
                      <a:pt x="28" y="24"/>
                      <a:pt x="29" y="22"/>
                    </a:cubicBezTo>
                    <a:cubicBezTo>
                      <a:pt x="29" y="22"/>
                      <a:pt x="29" y="21"/>
                      <a:pt x="29" y="21"/>
                    </a:cubicBezTo>
                    <a:cubicBezTo>
                      <a:pt x="31" y="17"/>
                      <a:pt x="31" y="12"/>
                      <a:pt x="28" y="8"/>
                    </a:cubicBezTo>
                    <a:cubicBezTo>
                      <a:pt x="23" y="1"/>
                      <a:pt x="15" y="0"/>
                      <a:pt x="8" y="4"/>
                    </a:cubicBezTo>
                    <a:cubicBezTo>
                      <a:pt x="2" y="9"/>
                      <a:pt x="0" y="17"/>
                      <a:pt x="5" y="24"/>
                    </a:cubicBezTo>
                    <a:cubicBezTo>
                      <a:pt x="6" y="26"/>
                      <a:pt x="8" y="27"/>
                      <a:pt x="10" y="28"/>
                    </a:cubicBezTo>
                    <a:cubicBezTo>
                      <a:pt x="10" y="28"/>
                      <a:pt x="11" y="29"/>
                      <a:pt x="11" y="29"/>
                    </a:cubicBezTo>
                    <a:cubicBezTo>
                      <a:pt x="15" y="30"/>
                      <a:pt x="20" y="30"/>
                      <a:pt x="24" y="27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7072"/>
              <p:cNvSpPr>
                <a:spLocks/>
              </p:cNvSpPr>
              <p:nvPr/>
            </p:nvSpPr>
            <p:spPr bwMode="auto">
              <a:xfrm>
                <a:off x="6283" y="3003"/>
                <a:ext cx="38" cy="37"/>
              </a:xfrm>
              <a:custGeom>
                <a:avLst/>
                <a:gdLst>
                  <a:gd name="T0" fmla="*/ 25 w 32"/>
                  <a:gd name="T1" fmla="*/ 4 h 31"/>
                  <a:gd name="T2" fmla="*/ 13 w 32"/>
                  <a:gd name="T3" fmla="*/ 1 h 31"/>
                  <a:gd name="T4" fmla="*/ 11 w 32"/>
                  <a:gd name="T5" fmla="*/ 2 h 31"/>
                  <a:gd name="T6" fmla="*/ 8 w 32"/>
                  <a:gd name="T7" fmla="*/ 3 h 31"/>
                  <a:gd name="T8" fmla="*/ 5 w 32"/>
                  <a:gd name="T9" fmla="*/ 23 h 31"/>
                  <a:gd name="T10" fmla="*/ 24 w 32"/>
                  <a:gd name="T11" fmla="*/ 26 h 31"/>
                  <a:gd name="T12" fmla="*/ 28 w 32"/>
                  <a:gd name="T13" fmla="*/ 7 h 31"/>
                  <a:gd name="T14" fmla="*/ 26 w 32"/>
                  <a:gd name="T15" fmla="*/ 4 h 31"/>
                  <a:gd name="T16" fmla="*/ 25 w 32"/>
                  <a:gd name="T1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25" y="4"/>
                    </a:moveTo>
                    <a:cubicBezTo>
                      <a:pt x="21" y="1"/>
                      <a:pt x="17" y="0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0" y="2"/>
                      <a:pt x="9" y="2"/>
                      <a:pt x="8" y="3"/>
                    </a:cubicBezTo>
                    <a:cubicBezTo>
                      <a:pt x="2" y="8"/>
                      <a:pt x="0" y="16"/>
                      <a:pt x="5" y="23"/>
                    </a:cubicBezTo>
                    <a:cubicBezTo>
                      <a:pt x="9" y="29"/>
                      <a:pt x="18" y="31"/>
                      <a:pt x="24" y="26"/>
                    </a:cubicBezTo>
                    <a:cubicBezTo>
                      <a:pt x="31" y="22"/>
                      <a:pt x="32" y="13"/>
                      <a:pt x="28" y="7"/>
                    </a:cubicBezTo>
                    <a:cubicBezTo>
                      <a:pt x="27" y="6"/>
                      <a:pt x="27" y="5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7073"/>
              <p:cNvSpPr>
                <a:spLocks/>
              </p:cNvSpPr>
              <p:nvPr/>
            </p:nvSpPr>
            <p:spPr bwMode="auto">
              <a:xfrm>
                <a:off x="6100" y="3058"/>
                <a:ext cx="37" cy="36"/>
              </a:xfrm>
              <a:custGeom>
                <a:avLst/>
                <a:gdLst>
                  <a:gd name="T0" fmla="*/ 8 w 32"/>
                  <a:gd name="T1" fmla="*/ 4 h 30"/>
                  <a:gd name="T2" fmla="*/ 4 w 32"/>
                  <a:gd name="T3" fmla="*/ 23 h 30"/>
                  <a:gd name="T4" fmla="*/ 8 w 32"/>
                  <a:gd name="T5" fmla="*/ 27 h 30"/>
                  <a:gd name="T6" fmla="*/ 9 w 32"/>
                  <a:gd name="T7" fmla="*/ 28 h 30"/>
                  <a:gd name="T8" fmla="*/ 24 w 32"/>
                  <a:gd name="T9" fmla="*/ 27 h 30"/>
                  <a:gd name="T10" fmla="*/ 27 w 32"/>
                  <a:gd name="T11" fmla="*/ 7 h 30"/>
                  <a:gd name="T12" fmla="*/ 25 w 32"/>
                  <a:gd name="T13" fmla="*/ 5 h 30"/>
                  <a:gd name="T14" fmla="*/ 24 w 32"/>
                  <a:gd name="T15" fmla="*/ 4 h 30"/>
                  <a:gd name="T16" fmla="*/ 8 w 32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8" y="4"/>
                    </a:moveTo>
                    <a:cubicBezTo>
                      <a:pt x="1" y="8"/>
                      <a:pt x="0" y="17"/>
                      <a:pt x="4" y="23"/>
                    </a:cubicBezTo>
                    <a:cubicBezTo>
                      <a:pt x="5" y="25"/>
                      <a:pt x="6" y="26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cubicBezTo>
                      <a:pt x="14" y="30"/>
                      <a:pt x="19" y="30"/>
                      <a:pt x="24" y="27"/>
                    </a:cubicBezTo>
                    <a:cubicBezTo>
                      <a:pt x="30" y="22"/>
                      <a:pt x="32" y="13"/>
                      <a:pt x="27" y="7"/>
                    </a:cubicBezTo>
                    <a:cubicBezTo>
                      <a:pt x="27" y="6"/>
                      <a:pt x="26" y="5"/>
                      <a:pt x="25" y="5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19" y="0"/>
                      <a:pt x="13" y="0"/>
                      <a:pt x="8" y="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7074"/>
              <p:cNvSpPr>
                <a:spLocks/>
              </p:cNvSpPr>
              <p:nvPr/>
            </p:nvSpPr>
            <p:spPr bwMode="auto">
              <a:xfrm>
                <a:off x="6051" y="2636"/>
                <a:ext cx="37" cy="38"/>
              </a:xfrm>
              <a:custGeom>
                <a:avLst/>
                <a:gdLst>
                  <a:gd name="T0" fmla="*/ 27 w 31"/>
                  <a:gd name="T1" fmla="*/ 25 h 32"/>
                  <a:gd name="T2" fmla="*/ 28 w 31"/>
                  <a:gd name="T3" fmla="*/ 8 h 32"/>
                  <a:gd name="T4" fmla="*/ 8 w 31"/>
                  <a:gd name="T5" fmla="*/ 5 h 32"/>
                  <a:gd name="T6" fmla="*/ 5 w 31"/>
                  <a:gd name="T7" fmla="*/ 24 h 32"/>
                  <a:gd name="T8" fmla="*/ 24 w 31"/>
                  <a:gd name="T9" fmla="*/ 28 h 32"/>
                  <a:gd name="T10" fmla="*/ 26 w 31"/>
                  <a:gd name="T11" fmla="*/ 26 h 32"/>
                  <a:gd name="T12" fmla="*/ 27 w 31"/>
                  <a:gd name="T13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7" y="25"/>
                    </a:moveTo>
                    <a:cubicBezTo>
                      <a:pt x="31" y="20"/>
                      <a:pt x="31" y="13"/>
                      <a:pt x="28" y="8"/>
                    </a:cubicBezTo>
                    <a:cubicBezTo>
                      <a:pt x="23" y="2"/>
                      <a:pt x="14" y="0"/>
                      <a:pt x="8" y="5"/>
                    </a:cubicBezTo>
                    <a:cubicBezTo>
                      <a:pt x="2" y="9"/>
                      <a:pt x="0" y="18"/>
                      <a:pt x="5" y="24"/>
                    </a:cubicBezTo>
                    <a:cubicBezTo>
                      <a:pt x="9" y="31"/>
                      <a:pt x="18" y="32"/>
                      <a:pt x="24" y="28"/>
                    </a:cubicBezTo>
                    <a:cubicBezTo>
                      <a:pt x="25" y="27"/>
                      <a:pt x="25" y="27"/>
                      <a:pt x="26" y="26"/>
                    </a:cubicBezTo>
                    <a:cubicBezTo>
                      <a:pt x="26" y="26"/>
                      <a:pt x="27" y="25"/>
                      <a:pt x="27" y="25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7075"/>
              <p:cNvSpPr>
                <a:spLocks/>
              </p:cNvSpPr>
              <p:nvPr/>
            </p:nvSpPr>
            <p:spPr bwMode="auto">
              <a:xfrm>
                <a:off x="5607" y="3414"/>
                <a:ext cx="37" cy="37"/>
              </a:xfrm>
              <a:custGeom>
                <a:avLst/>
                <a:gdLst>
                  <a:gd name="T0" fmla="*/ 27 w 32"/>
                  <a:gd name="T1" fmla="*/ 6 h 32"/>
                  <a:gd name="T2" fmla="*/ 8 w 32"/>
                  <a:gd name="T3" fmla="*/ 4 h 32"/>
                  <a:gd name="T4" fmla="*/ 4 w 32"/>
                  <a:gd name="T5" fmla="*/ 24 h 32"/>
                  <a:gd name="T6" fmla="*/ 24 w 32"/>
                  <a:gd name="T7" fmla="*/ 27 h 32"/>
                  <a:gd name="T8" fmla="*/ 28 w 32"/>
                  <a:gd name="T9" fmla="*/ 8 h 32"/>
                  <a:gd name="T10" fmla="*/ 27 w 32"/>
                  <a:gd name="T11" fmla="*/ 8 h 32"/>
                  <a:gd name="T12" fmla="*/ 27 w 32"/>
                  <a:gd name="T1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27" y="6"/>
                    </a:moveTo>
                    <a:cubicBezTo>
                      <a:pt x="22" y="1"/>
                      <a:pt x="14" y="0"/>
                      <a:pt x="8" y="4"/>
                    </a:cubicBezTo>
                    <a:cubicBezTo>
                      <a:pt x="1" y="8"/>
                      <a:pt x="0" y="17"/>
                      <a:pt x="4" y="24"/>
                    </a:cubicBezTo>
                    <a:cubicBezTo>
                      <a:pt x="9" y="30"/>
                      <a:pt x="18" y="32"/>
                      <a:pt x="24" y="27"/>
                    </a:cubicBezTo>
                    <a:cubicBezTo>
                      <a:pt x="30" y="23"/>
                      <a:pt x="32" y="14"/>
                      <a:pt x="28" y="8"/>
                    </a:cubicBezTo>
                    <a:cubicBezTo>
                      <a:pt x="28" y="8"/>
                      <a:pt x="28" y="8"/>
                      <a:pt x="27" y="8"/>
                    </a:cubicBezTo>
                    <a:cubicBezTo>
                      <a:pt x="27" y="7"/>
                      <a:pt x="27" y="7"/>
                      <a:pt x="27" y="6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076"/>
              <p:cNvSpPr>
                <a:spLocks/>
              </p:cNvSpPr>
              <p:nvPr/>
            </p:nvSpPr>
            <p:spPr bwMode="auto">
              <a:xfrm>
                <a:off x="4960" y="3468"/>
                <a:ext cx="3" cy="13"/>
              </a:xfrm>
              <a:custGeom>
                <a:avLst/>
                <a:gdLst>
                  <a:gd name="T0" fmla="*/ 0 w 3"/>
                  <a:gd name="T1" fmla="*/ 11 h 11"/>
                  <a:gd name="T2" fmla="*/ 3 w 3"/>
                  <a:gd name="T3" fmla="*/ 11 h 11"/>
                  <a:gd name="T4" fmla="*/ 2 w 3"/>
                  <a:gd name="T5" fmla="*/ 0 h 11"/>
                  <a:gd name="T6" fmla="*/ 0 w 3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cubicBezTo>
                      <a:pt x="1" y="11"/>
                      <a:pt x="2" y="11"/>
                      <a:pt x="3" y="1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077"/>
              <p:cNvSpPr>
                <a:spLocks/>
              </p:cNvSpPr>
              <p:nvPr/>
            </p:nvSpPr>
            <p:spPr bwMode="auto">
              <a:xfrm>
                <a:off x="3890" y="2431"/>
                <a:ext cx="1053" cy="1059"/>
              </a:xfrm>
              <a:custGeom>
                <a:avLst/>
                <a:gdLst>
                  <a:gd name="T0" fmla="*/ 893 w 895"/>
                  <a:gd name="T1" fmla="*/ 900 h 900"/>
                  <a:gd name="T2" fmla="*/ 895 w 895"/>
                  <a:gd name="T3" fmla="*/ 899 h 900"/>
                  <a:gd name="T4" fmla="*/ 2 w 895"/>
                  <a:gd name="T5" fmla="*/ 0 h 900"/>
                  <a:gd name="T6" fmla="*/ 0 w 895"/>
                  <a:gd name="T7" fmla="*/ 2 h 900"/>
                  <a:gd name="T8" fmla="*/ 893 w 895"/>
                  <a:gd name="T9" fmla="*/ 90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5" h="900">
                    <a:moveTo>
                      <a:pt x="893" y="900"/>
                    </a:moveTo>
                    <a:cubicBezTo>
                      <a:pt x="894" y="900"/>
                      <a:pt x="894" y="899"/>
                      <a:pt x="895" y="89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lnTo>
                      <a:pt x="893" y="90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078"/>
              <p:cNvSpPr>
                <a:spLocks/>
              </p:cNvSpPr>
              <p:nvPr/>
            </p:nvSpPr>
            <p:spPr bwMode="auto">
              <a:xfrm>
                <a:off x="4293" y="1950"/>
                <a:ext cx="661" cy="1532"/>
              </a:xfrm>
              <a:custGeom>
                <a:avLst/>
                <a:gdLst>
                  <a:gd name="T0" fmla="*/ 562 w 562"/>
                  <a:gd name="T1" fmla="*/ 1302 h 1302"/>
                  <a:gd name="T2" fmla="*/ 2 w 562"/>
                  <a:gd name="T3" fmla="*/ 0 h 1302"/>
                  <a:gd name="T4" fmla="*/ 0 w 562"/>
                  <a:gd name="T5" fmla="*/ 1 h 1302"/>
                  <a:gd name="T6" fmla="*/ 0 w 562"/>
                  <a:gd name="T7" fmla="*/ 1 h 1302"/>
                  <a:gd name="T8" fmla="*/ 560 w 562"/>
                  <a:gd name="T9" fmla="*/ 1302 h 1302"/>
                  <a:gd name="T10" fmla="*/ 560 w 562"/>
                  <a:gd name="T11" fmla="*/ 1302 h 1302"/>
                  <a:gd name="T12" fmla="*/ 562 w 562"/>
                  <a:gd name="T13" fmla="*/ 130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2" h="1302">
                    <a:moveTo>
                      <a:pt x="562" y="130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0" y="1302"/>
                      <a:pt x="560" y="1302"/>
                      <a:pt x="560" y="1302"/>
                    </a:cubicBezTo>
                    <a:cubicBezTo>
                      <a:pt x="561" y="1302"/>
                      <a:pt x="562" y="1302"/>
                      <a:pt x="562" y="130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079"/>
              <p:cNvSpPr>
                <a:spLocks/>
              </p:cNvSpPr>
              <p:nvPr/>
            </p:nvSpPr>
            <p:spPr bwMode="auto">
              <a:xfrm>
                <a:off x="4844" y="2480"/>
                <a:ext cx="272" cy="1001"/>
              </a:xfrm>
              <a:custGeom>
                <a:avLst/>
                <a:gdLst>
                  <a:gd name="T0" fmla="*/ 100 w 231"/>
                  <a:gd name="T1" fmla="*/ 840 h 851"/>
                  <a:gd name="T2" fmla="*/ 101 w 231"/>
                  <a:gd name="T3" fmla="*/ 851 h 851"/>
                  <a:gd name="T4" fmla="*/ 103 w 231"/>
                  <a:gd name="T5" fmla="*/ 851 h 851"/>
                  <a:gd name="T6" fmla="*/ 101 w 231"/>
                  <a:gd name="T7" fmla="*/ 832 h 851"/>
                  <a:gd name="T8" fmla="*/ 231 w 231"/>
                  <a:gd name="T9" fmla="*/ 0 h 851"/>
                  <a:gd name="T10" fmla="*/ 229 w 231"/>
                  <a:gd name="T11" fmla="*/ 0 h 851"/>
                  <a:gd name="T12" fmla="*/ 100 w 231"/>
                  <a:gd name="T13" fmla="*/ 824 h 851"/>
                  <a:gd name="T14" fmla="*/ 2 w 231"/>
                  <a:gd name="T15" fmla="*/ 1 h 851"/>
                  <a:gd name="T16" fmla="*/ 0 w 231"/>
                  <a:gd name="T17" fmla="*/ 1 h 851"/>
                  <a:gd name="T18" fmla="*/ 99 w 231"/>
                  <a:gd name="T19" fmla="*/ 832 h 851"/>
                  <a:gd name="T20" fmla="*/ 96 w 231"/>
                  <a:gd name="T21" fmla="*/ 851 h 851"/>
                  <a:gd name="T22" fmla="*/ 98 w 231"/>
                  <a:gd name="T23" fmla="*/ 851 h 851"/>
                  <a:gd name="T24" fmla="*/ 100 w 231"/>
                  <a:gd name="T25" fmla="*/ 84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851">
                    <a:moveTo>
                      <a:pt x="100" y="840"/>
                    </a:moveTo>
                    <a:cubicBezTo>
                      <a:pt x="101" y="851"/>
                      <a:pt x="101" y="851"/>
                      <a:pt x="101" y="851"/>
                    </a:cubicBezTo>
                    <a:cubicBezTo>
                      <a:pt x="102" y="851"/>
                      <a:pt x="103" y="851"/>
                      <a:pt x="103" y="851"/>
                    </a:cubicBezTo>
                    <a:cubicBezTo>
                      <a:pt x="101" y="832"/>
                      <a:pt x="101" y="832"/>
                      <a:pt x="101" y="832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30" y="0"/>
                      <a:pt x="230" y="0"/>
                      <a:pt x="229" y="0"/>
                    </a:cubicBezTo>
                    <a:cubicBezTo>
                      <a:pt x="100" y="824"/>
                      <a:pt x="100" y="824"/>
                      <a:pt x="100" y="82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99" y="832"/>
                      <a:pt x="99" y="832"/>
                      <a:pt x="99" y="832"/>
                    </a:cubicBezTo>
                    <a:cubicBezTo>
                      <a:pt x="96" y="851"/>
                      <a:pt x="96" y="851"/>
                      <a:pt x="96" y="851"/>
                    </a:cubicBezTo>
                    <a:cubicBezTo>
                      <a:pt x="97" y="851"/>
                      <a:pt x="97" y="851"/>
                      <a:pt x="98" y="851"/>
                    </a:cubicBezTo>
                    <a:lnTo>
                      <a:pt x="100" y="840"/>
                    </a:ln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080"/>
              <p:cNvSpPr>
                <a:spLocks/>
              </p:cNvSpPr>
              <p:nvPr/>
            </p:nvSpPr>
            <p:spPr bwMode="auto">
              <a:xfrm>
                <a:off x="4935" y="3481"/>
                <a:ext cx="53" cy="51"/>
              </a:xfrm>
              <a:custGeom>
                <a:avLst/>
                <a:gdLst>
                  <a:gd name="T0" fmla="*/ 2 w 45"/>
                  <a:gd name="T1" fmla="*/ 28 h 44"/>
                  <a:gd name="T2" fmla="*/ 29 w 45"/>
                  <a:gd name="T3" fmla="*/ 40 h 44"/>
                  <a:gd name="T4" fmla="*/ 41 w 45"/>
                  <a:gd name="T5" fmla="*/ 12 h 44"/>
                  <a:gd name="T6" fmla="*/ 26 w 45"/>
                  <a:gd name="T7" fmla="*/ 0 h 44"/>
                  <a:gd name="T8" fmla="*/ 24 w 45"/>
                  <a:gd name="T9" fmla="*/ 0 h 44"/>
                  <a:gd name="T10" fmla="*/ 21 w 45"/>
                  <a:gd name="T11" fmla="*/ 0 h 44"/>
                  <a:gd name="T12" fmla="*/ 19 w 45"/>
                  <a:gd name="T13" fmla="*/ 0 h 44"/>
                  <a:gd name="T14" fmla="*/ 16 w 45"/>
                  <a:gd name="T15" fmla="*/ 1 h 44"/>
                  <a:gd name="T16" fmla="*/ 14 w 45"/>
                  <a:gd name="T17" fmla="*/ 1 h 44"/>
                  <a:gd name="T18" fmla="*/ 14 w 45"/>
                  <a:gd name="T19" fmla="*/ 1 h 44"/>
                  <a:gd name="T20" fmla="*/ 7 w 45"/>
                  <a:gd name="T21" fmla="*/ 7 h 44"/>
                  <a:gd name="T22" fmla="*/ 5 w 45"/>
                  <a:gd name="T23" fmla="*/ 8 h 44"/>
                  <a:gd name="T24" fmla="*/ 2 w 45"/>
                  <a:gd name="T2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44">
                    <a:moveTo>
                      <a:pt x="2" y="28"/>
                    </a:moveTo>
                    <a:cubicBezTo>
                      <a:pt x="6" y="39"/>
                      <a:pt x="18" y="44"/>
                      <a:pt x="29" y="40"/>
                    </a:cubicBezTo>
                    <a:cubicBezTo>
                      <a:pt x="39" y="35"/>
                      <a:pt x="45" y="23"/>
                      <a:pt x="41" y="12"/>
                    </a:cubicBezTo>
                    <a:cubicBezTo>
                      <a:pt x="38" y="6"/>
                      <a:pt x="33" y="2"/>
                      <a:pt x="26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8" y="0"/>
                      <a:pt x="17" y="0"/>
                      <a:pt x="16" y="1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9" y="4"/>
                      <a:pt x="7" y="7"/>
                    </a:cubicBezTo>
                    <a:cubicBezTo>
                      <a:pt x="6" y="7"/>
                      <a:pt x="6" y="8"/>
                      <a:pt x="5" y="8"/>
                    </a:cubicBezTo>
                    <a:cubicBezTo>
                      <a:pt x="1" y="14"/>
                      <a:pt x="0" y="22"/>
                      <a:pt x="2" y="28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081"/>
              <p:cNvSpPr>
                <a:spLocks/>
              </p:cNvSpPr>
              <p:nvPr/>
            </p:nvSpPr>
            <p:spPr bwMode="auto">
              <a:xfrm>
                <a:off x="3847" y="2388"/>
                <a:ext cx="54" cy="55"/>
              </a:xfrm>
              <a:custGeom>
                <a:avLst/>
                <a:gdLst>
                  <a:gd name="T0" fmla="*/ 5 w 46"/>
                  <a:gd name="T1" fmla="*/ 32 h 47"/>
                  <a:gd name="T2" fmla="*/ 31 w 46"/>
                  <a:gd name="T3" fmla="*/ 43 h 47"/>
                  <a:gd name="T4" fmla="*/ 37 w 46"/>
                  <a:gd name="T5" fmla="*/ 39 h 47"/>
                  <a:gd name="T6" fmla="*/ 39 w 46"/>
                  <a:gd name="T7" fmla="*/ 37 h 47"/>
                  <a:gd name="T8" fmla="*/ 43 w 46"/>
                  <a:gd name="T9" fmla="*/ 16 h 47"/>
                  <a:gd name="T10" fmla="*/ 16 w 46"/>
                  <a:gd name="T11" fmla="*/ 5 h 47"/>
                  <a:gd name="T12" fmla="*/ 5 w 46"/>
                  <a:gd name="T13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5" y="32"/>
                    </a:moveTo>
                    <a:cubicBezTo>
                      <a:pt x="9" y="42"/>
                      <a:pt x="20" y="47"/>
                      <a:pt x="31" y="43"/>
                    </a:cubicBezTo>
                    <a:cubicBezTo>
                      <a:pt x="33" y="42"/>
                      <a:pt x="35" y="41"/>
                      <a:pt x="37" y="39"/>
                    </a:cubicBezTo>
                    <a:cubicBezTo>
                      <a:pt x="38" y="39"/>
                      <a:pt x="38" y="38"/>
                      <a:pt x="39" y="37"/>
                    </a:cubicBezTo>
                    <a:cubicBezTo>
                      <a:pt x="44" y="32"/>
                      <a:pt x="46" y="23"/>
                      <a:pt x="43" y="16"/>
                    </a:cubicBezTo>
                    <a:cubicBezTo>
                      <a:pt x="39" y="5"/>
                      <a:pt x="27" y="0"/>
                      <a:pt x="16" y="5"/>
                    </a:cubicBezTo>
                    <a:cubicBezTo>
                      <a:pt x="6" y="9"/>
                      <a:pt x="0" y="21"/>
                      <a:pt x="5" y="3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082"/>
              <p:cNvSpPr>
                <a:spLocks/>
              </p:cNvSpPr>
              <p:nvPr/>
            </p:nvSpPr>
            <p:spPr bwMode="auto">
              <a:xfrm>
                <a:off x="4257" y="1901"/>
                <a:ext cx="54" cy="55"/>
              </a:xfrm>
              <a:custGeom>
                <a:avLst/>
                <a:gdLst>
                  <a:gd name="T0" fmla="*/ 32 w 46"/>
                  <a:gd name="T1" fmla="*/ 42 h 47"/>
                  <a:gd name="T2" fmla="*/ 42 w 46"/>
                  <a:gd name="T3" fmla="*/ 16 h 47"/>
                  <a:gd name="T4" fmla="*/ 16 w 46"/>
                  <a:gd name="T5" fmla="*/ 4 h 47"/>
                  <a:gd name="T6" fmla="*/ 4 w 46"/>
                  <a:gd name="T7" fmla="*/ 31 h 47"/>
                  <a:gd name="T8" fmla="*/ 30 w 46"/>
                  <a:gd name="T9" fmla="*/ 43 h 47"/>
                  <a:gd name="T10" fmla="*/ 30 w 46"/>
                  <a:gd name="T11" fmla="*/ 43 h 47"/>
                  <a:gd name="T12" fmla="*/ 32 w 46"/>
                  <a:gd name="T13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7">
                    <a:moveTo>
                      <a:pt x="32" y="42"/>
                    </a:moveTo>
                    <a:cubicBezTo>
                      <a:pt x="42" y="37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1"/>
                    </a:cubicBezTo>
                    <a:cubicBezTo>
                      <a:pt x="8" y="42"/>
                      <a:pt x="20" y="47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2"/>
                      <a:pt x="32" y="42"/>
                      <a:pt x="32" y="42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7083"/>
              <p:cNvSpPr>
                <a:spLocks/>
              </p:cNvSpPr>
              <p:nvPr/>
            </p:nvSpPr>
            <p:spPr bwMode="auto">
              <a:xfrm>
                <a:off x="4815" y="2429"/>
                <a:ext cx="54" cy="53"/>
              </a:xfrm>
              <a:custGeom>
                <a:avLst/>
                <a:gdLst>
                  <a:gd name="T0" fmla="*/ 27 w 46"/>
                  <a:gd name="T1" fmla="*/ 44 h 45"/>
                  <a:gd name="T2" fmla="*/ 31 w 46"/>
                  <a:gd name="T3" fmla="*/ 43 h 45"/>
                  <a:gd name="T4" fmla="*/ 42 w 46"/>
                  <a:gd name="T5" fmla="*/ 16 h 45"/>
                  <a:gd name="T6" fmla="*/ 16 w 46"/>
                  <a:gd name="T7" fmla="*/ 5 h 45"/>
                  <a:gd name="T8" fmla="*/ 4 w 46"/>
                  <a:gd name="T9" fmla="*/ 32 h 45"/>
                  <a:gd name="T10" fmla="*/ 25 w 46"/>
                  <a:gd name="T11" fmla="*/ 44 h 45"/>
                  <a:gd name="T12" fmla="*/ 27 w 46"/>
                  <a:gd name="T13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27" y="44"/>
                    </a:moveTo>
                    <a:cubicBezTo>
                      <a:pt x="28" y="44"/>
                      <a:pt x="29" y="43"/>
                      <a:pt x="31" y="43"/>
                    </a:cubicBezTo>
                    <a:cubicBezTo>
                      <a:pt x="41" y="39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5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6" y="45"/>
                      <a:pt x="25" y="44"/>
                    </a:cubicBezTo>
                    <a:cubicBezTo>
                      <a:pt x="25" y="44"/>
                      <a:pt x="26" y="44"/>
                      <a:pt x="27" y="44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7084"/>
              <p:cNvSpPr>
                <a:spLocks/>
              </p:cNvSpPr>
              <p:nvPr/>
            </p:nvSpPr>
            <p:spPr bwMode="auto">
              <a:xfrm>
                <a:off x="5085" y="2428"/>
                <a:ext cx="55" cy="53"/>
              </a:xfrm>
              <a:custGeom>
                <a:avLst/>
                <a:gdLst>
                  <a:gd name="T0" fmla="*/ 30 w 46"/>
                  <a:gd name="T1" fmla="*/ 43 h 45"/>
                  <a:gd name="T2" fmla="*/ 42 w 46"/>
                  <a:gd name="T3" fmla="*/ 16 h 45"/>
                  <a:gd name="T4" fmla="*/ 16 w 46"/>
                  <a:gd name="T5" fmla="*/ 4 h 45"/>
                  <a:gd name="T6" fmla="*/ 4 w 46"/>
                  <a:gd name="T7" fmla="*/ 32 h 45"/>
                  <a:gd name="T8" fmla="*/ 24 w 46"/>
                  <a:gd name="T9" fmla="*/ 44 h 45"/>
                  <a:gd name="T10" fmla="*/ 26 w 46"/>
                  <a:gd name="T11" fmla="*/ 44 h 45"/>
                  <a:gd name="T12" fmla="*/ 30 w 46"/>
                  <a:gd name="T13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5">
                    <a:moveTo>
                      <a:pt x="30" y="43"/>
                    </a:moveTo>
                    <a:cubicBezTo>
                      <a:pt x="41" y="38"/>
                      <a:pt x="46" y="26"/>
                      <a:pt x="42" y="16"/>
                    </a:cubicBezTo>
                    <a:cubicBezTo>
                      <a:pt x="38" y="5"/>
                      <a:pt x="26" y="0"/>
                      <a:pt x="16" y="4"/>
                    </a:cubicBezTo>
                    <a:cubicBezTo>
                      <a:pt x="5" y="9"/>
                      <a:pt x="0" y="21"/>
                      <a:pt x="4" y="32"/>
                    </a:cubicBezTo>
                    <a:cubicBezTo>
                      <a:pt x="7" y="40"/>
                      <a:pt x="15" y="45"/>
                      <a:pt x="24" y="44"/>
                    </a:cubicBezTo>
                    <a:cubicBezTo>
                      <a:pt x="25" y="44"/>
                      <a:pt x="25" y="44"/>
                      <a:pt x="26" y="44"/>
                    </a:cubicBezTo>
                    <a:cubicBezTo>
                      <a:pt x="28" y="44"/>
                      <a:pt x="29" y="43"/>
                      <a:pt x="30" y="43"/>
                    </a:cubicBezTo>
                    <a:close/>
                  </a:path>
                </a:pathLst>
              </a:custGeom>
              <a:grpFill/>
              <a:ln w="7938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7085"/>
              <p:cNvSpPr>
                <a:spLocks/>
              </p:cNvSpPr>
              <p:nvPr/>
            </p:nvSpPr>
            <p:spPr bwMode="auto">
              <a:xfrm>
                <a:off x="4453" y="2565"/>
                <a:ext cx="216" cy="509"/>
              </a:xfrm>
              <a:custGeom>
                <a:avLst/>
                <a:gdLst>
                  <a:gd name="T0" fmla="*/ 216 w 216"/>
                  <a:gd name="T1" fmla="*/ 0 h 509"/>
                  <a:gd name="T2" fmla="*/ 0 w 216"/>
                  <a:gd name="T3" fmla="*/ 509 h 509"/>
                  <a:gd name="T4" fmla="*/ 216 w 216"/>
                  <a:gd name="T5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509">
                    <a:moveTo>
                      <a:pt x="216" y="0"/>
                    </a:moveTo>
                    <a:lnTo>
                      <a:pt x="0" y="509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7086"/>
              <p:cNvSpPr>
                <a:spLocks noChangeShapeType="1"/>
              </p:cNvSpPr>
              <p:nvPr/>
            </p:nvSpPr>
            <p:spPr bwMode="auto">
              <a:xfrm flipH="1">
                <a:off x="4453" y="2565"/>
                <a:ext cx="216" cy="50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087"/>
              <p:cNvSpPr>
                <a:spLocks/>
              </p:cNvSpPr>
              <p:nvPr/>
            </p:nvSpPr>
            <p:spPr bwMode="auto">
              <a:xfrm>
                <a:off x="4453" y="2951"/>
                <a:ext cx="434" cy="123"/>
              </a:xfrm>
              <a:custGeom>
                <a:avLst/>
                <a:gdLst>
                  <a:gd name="T0" fmla="*/ 0 w 434"/>
                  <a:gd name="T1" fmla="*/ 123 h 123"/>
                  <a:gd name="T2" fmla="*/ 434 w 434"/>
                  <a:gd name="T3" fmla="*/ 0 h 123"/>
                  <a:gd name="T4" fmla="*/ 0 w 434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4" h="123">
                    <a:moveTo>
                      <a:pt x="0" y="123"/>
                    </a:moveTo>
                    <a:lnTo>
                      <a:pt x="434" y="0"/>
                    </a:lnTo>
                    <a:lnTo>
                      <a:pt x="0" y="12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7088"/>
              <p:cNvSpPr>
                <a:spLocks noChangeShapeType="1"/>
              </p:cNvSpPr>
              <p:nvPr/>
            </p:nvSpPr>
            <p:spPr bwMode="auto">
              <a:xfrm flipV="1">
                <a:off x="4453" y="2951"/>
                <a:ext cx="434" cy="12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7089"/>
              <p:cNvSpPr>
                <a:spLocks/>
              </p:cNvSpPr>
              <p:nvPr/>
            </p:nvSpPr>
            <p:spPr bwMode="auto">
              <a:xfrm>
                <a:off x="4885" y="2368"/>
                <a:ext cx="204" cy="592"/>
              </a:xfrm>
              <a:custGeom>
                <a:avLst/>
                <a:gdLst>
                  <a:gd name="T0" fmla="*/ 0 w 204"/>
                  <a:gd name="T1" fmla="*/ 592 h 592"/>
                  <a:gd name="T2" fmla="*/ 204 w 204"/>
                  <a:gd name="T3" fmla="*/ 0 h 592"/>
                  <a:gd name="T4" fmla="*/ 0 w 204"/>
                  <a:gd name="T5" fmla="*/ 592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92">
                    <a:moveTo>
                      <a:pt x="0" y="592"/>
                    </a:moveTo>
                    <a:lnTo>
                      <a:pt x="204" y="0"/>
                    </a:lnTo>
                    <a:lnTo>
                      <a:pt x="0" y="59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7090"/>
              <p:cNvSpPr>
                <a:spLocks noChangeShapeType="1"/>
              </p:cNvSpPr>
              <p:nvPr/>
            </p:nvSpPr>
            <p:spPr bwMode="auto">
              <a:xfrm flipV="1">
                <a:off x="4885" y="2368"/>
                <a:ext cx="204" cy="59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7091"/>
              <p:cNvSpPr>
                <a:spLocks/>
              </p:cNvSpPr>
              <p:nvPr/>
            </p:nvSpPr>
            <p:spPr bwMode="auto">
              <a:xfrm>
                <a:off x="4664" y="2576"/>
                <a:ext cx="546" cy="4"/>
              </a:xfrm>
              <a:custGeom>
                <a:avLst/>
                <a:gdLst>
                  <a:gd name="T0" fmla="*/ 0 w 546"/>
                  <a:gd name="T1" fmla="*/ 0 h 4"/>
                  <a:gd name="T2" fmla="*/ 546 w 546"/>
                  <a:gd name="T3" fmla="*/ 4 h 4"/>
                  <a:gd name="T4" fmla="*/ 0 w 54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6" h="4">
                    <a:moveTo>
                      <a:pt x="0" y="0"/>
                    </a:moveTo>
                    <a:lnTo>
                      <a:pt x="546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7092"/>
              <p:cNvSpPr>
                <a:spLocks noChangeShapeType="1"/>
              </p:cNvSpPr>
              <p:nvPr/>
            </p:nvSpPr>
            <p:spPr bwMode="auto">
              <a:xfrm>
                <a:off x="4664" y="2576"/>
                <a:ext cx="546" cy="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093"/>
              <p:cNvSpPr>
                <a:spLocks/>
              </p:cNvSpPr>
              <p:nvPr/>
            </p:nvSpPr>
            <p:spPr bwMode="auto">
              <a:xfrm>
                <a:off x="5210" y="2220"/>
                <a:ext cx="385" cy="360"/>
              </a:xfrm>
              <a:custGeom>
                <a:avLst/>
                <a:gdLst>
                  <a:gd name="T0" fmla="*/ 0 w 385"/>
                  <a:gd name="T1" fmla="*/ 360 h 360"/>
                  <a:gd name="T2" fmla="*/ 385 w 385"/>
                  <a:gd name="T3" fmla="*/ 0 h 360"/>
                  <a:gd name="T4" fmla="*/ 0 w 385"/>
                  <a:gd name="T5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5" h="360">
                    <a:moveTo>
                      <a:pt x="0" y="360"/>
                    </a:moveTo>
                    <a:lnTo>
                      <a:pt x="385" y="0"/>
                    </a:lnTo>
                    <a:lnTo>
                      <a:pt x="0" y="36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7094"/>
              <p:cNvSpPr>
                <a:spLocks noChangeShapeType="1"/>
              </p:cNvSpPr>
              <p:nvPr/>
            </p:nvSpPr>
            <p:spPr bwMode="auto">
              <a:xfrm flipV="1">
                <a:off x="5210" y="2220"/>
                <a:ext cx="385" cy="36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095"/>
              <p:cNvSpPr>
                <a:spLocks/>
              </p:cNvSpPr>
              <p:nvPr/>
            </p:nvSpPr>
            <p:spPr bwMode="auto">
              <a:xfrm>
                <a:off x="5591" y="2218"/>
                <a:ext cx="463" cy="247"/>
              </a:xfrm>
              <a:custGeom>
                <a:avLst/>
                <a:gdLst>
                  <a:gd name="T0" fmla="*/ 0 w 463"/>
                  <a:gd name="T1" fmla="*/ 0 h 247"/>
                  <a:gd name="T2" fmla="*/ 463 w 463"/>
                  <a:gd name="T3" fmla="*/ 247 h 247"/>
                  <a:gd name="T4" fmla="*/ 0 w 463"/>
                  <a:gd name="T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3" h="247">
                    <a:moveTo>
                      <a:pt x="0" y="0"/>
                    </a:moveTo>
                    <a:lnTo>
                      <a:pt x="463" y="24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7096"/>
              <p:cNvSpPr>
                <a:spLocks noChangeShapeType="1"/>
              </p:cNvSpPr>
              <p:nvPr/>
            </p:nvSpPr>
            <p:spPr bwMode="auto">
              <a:xfrm>
                <a:off x="5591" y="2218"/>
                <a:ext cx="463" cy="24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097"/>
              <p:cNvSpPr>
                <a:spLocks/>
              </p:cNvSpPr>
              <p:nvPr/>
            </p:nvSpPr>
            <p:spPr bwMode="auto">
              <a:xfrm>
                <a:off x="6054" y="2465"/>
                <a:ext cx="279" cy="293"/>
              </a:xfrm>
              <a:custGeom>
                <a:avLst/>
                <a:gdLst>
                  <a:gd name="T0" fmla="*/ 0 w 279"/>
                  <a:gd name="T1" fmla="*/ 0 h 293"/>
                  <a:gd name="T2" fmla="*/ 279 w 279"/>
                  <a:gd name="T3" fmla="*/ 293 h 293"/>
                  <a:gd name="T4" fmla="*/ 0 w 279"/>
                  <a:gd name="T5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9" h="293">
                    <a:moveTo>
                      <a:pt x="0" y="0"/>
                    </a:moveTo>
                    <a:lnTo>
                      <a:pt x="279" y="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7098"/>
              <p:cNvSpPr>
                <a:spLocks noChangeShapeType="1"/>
              </p:cNvSpPr>
              <p:nvPr/>
            </p:nvSpPr>
            <p:spPr bwMode="auto">
              <a:xfrm>
                <a:off x="6054" y="2465"/>
                <a:ext cx="279" cy="29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099"/>
              <p:cNvSpPr>
                <a:spLocks/>
              </p:cNvSpPr>
              <p:nvPr/>
            </p:nvSpPr>
            <p:spPr bwMode="auto">
              <a:xfrm>
                <a:off x="6333" y="2589"/>
                <a:ext cx="361" cy="169"/>
              </a:xfrm>
              <a:custGeom>
                <a:avLst/>
                <a:gdLst>
                  <a:gd name="T0" fmla="*/ 0 w 361"/>
                  <a:gd name="T1" fmla="*/ 169 h 169"/>
                  <a:gd name="T2" fmla="*/ 361 w 361"/>
                  <a:gd name="T3" fmla="*/ 0 h 169"/>
                  <a:gd name="T4" fmla="*/ 0 w 361"/>
                  <a:gd name="T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69">
                    <a:moveTo>
                      <a:pt x="0" y="169"/>
                    </a:moveTo>
                    <a:lnTo>
                      <a:pt x="361" y="0"/>
                    </a:lnTo>
                    <a:lnTo>
                      <a:pt x="0" y="16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7100"/>
              <p:cNvSpPr>
                <a:spLocks noChangeShapeType="1"/>
              </p:cNvSpPr>
              <p:nvPr/>
            </p:nvSpPr>
            <p:spPr bwMode="auto">
              <a:xfrm flipV="1">
                <a:off x="6333" y="2589"/>
                <a:ext cx="361" cy="16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7101"/>
              <p:cNvSpPr>
                <a:spLocks/>
              </p:cNvSpPr>
              <p:nvPr/>
            </p:nvSpPr>
            <p:spPr bwMode="auto">
              <a:xfrm>
                <a:off x="6601" y="2585"/>
                <a:ext cx="97" cy="399"/>
              </a:xfrm>
              <a:custGeom>
                <a:avLst/>
                <a:gdLst>
                  <a:gd name="T0" fmla="*/ 97 w 97"/>
                  <a:gd name="T1" fmla="*/ 0 h 399"/>
                  <a:gd name="T2" fmla="*/ 0 w 97"/>
                  <a:gd name="T3" fmla="*/ 399 h 399"/>
                  <a:gd name="T4" fmla="*/ 97 w 97"/>
                  <a:gd name="T5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99">
                    <a:moveTo>
                      <a:pt x="97" y="0"/>
                    </a:moveTo>
                    <a:lnTo>
                      <a:pt x="0" y="399"/>
                    </a:lnTo>
                    <a:lnTo>
                      <a:pt x="9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7102"/>
              <p:cNvSpPr>
                <a:spLocks noChangeShapeType="1"/>
              </p:cNvSpPr>
              <p:nvPr/>
            </p:nvSpPr>
            <p:spPr bwMode="auto">
              <a:xfrm flipH="1">
                <a:off x="6601" y="2585"/>
                <a:ext cx="97" cy="3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7103"/>
              <p:cNvSpPr>
                <a:spLocks/>
              </p:cNvSpPr>
              <p:nvPr/>
            </p:nvSpPr>
            <p:spPr bwMode="auto">
              <a:xfrm>
                <a:off x="6601" y="2984"/>
                <a:ext cx="390" cy="361"/>
              </a:xfrm>
              <a:custGeom>
                <a:avLst/>
                <a:gdLst>
                  <a:gd name="T0" fmla="*/ 0 w 390"/>
                  <a:gd name="T1" fmla="*/ 0 h 361"/>
                  <a:gd name="T2" fmla="*/ 390 w 390"/>
                  <a:gd name="T3" fmla="*/ 361 h 361"/>
                  <a:gd name="T4" fmla="*/ 0 w 390"/>
                  <a:gd name="T5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0" h="361">
                    <a:moveTo>
                      <a:pt x="0" y="0"/>
                    </a:moveTo>
                    <a:lnTo>
                      <a:pt x="390" y="36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7104"/>
              <p:cNvSpPr>
                <a:spLocks noChangeShapeType="1"/>
              </p:cNvSpPr>
              <p:nvPr/>
            </p:nvSpPr>
            <p:spPr bwMode="auto">
              <a:xfrm>
                <a:off x="6601" y="2984"/>
                <a:ext cx="390" cy="36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7105"/>
              <p:cNvSpPr>
                <a:spLocks/>
              </p:cNvSpPr>
              <p:nvPr/>
            </p:nvSpPr>
            <p:spPr bwMode="auto">
              <a:xfrm>
                <a:off x="6540" y="3345"/>
                <a:ext cx="451" cy="299"/>
              </a:xfrm>
              <a:custGeom>
                <a:avLst/>
                <a:gdLst>
                  <a:gd name="T0" fmla="*/ 451 w 451"/>
                  <a:gd name="T1" fmla="*/ 0 h 299"/>
                  <a:gd name="T2" fmla="*/ 0 w 451"/>
                  <a:gd name="T3" fmla="*/ 299 h 299"/>
                  <a:gd name="T4" fmla="*/ 451 w 451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1" h="299">
                    <a:moveTo>
                      <a:pt x="451" y="0"/>
                    </a:moveTo>
                    <a:lnTo>
                      <a:pt x="0" y="299"/>
                    </a:lnTo>
                    <a:lnTo>
                      <a:pt x="45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7106"/>
              <p:cNvSpPr>
                <a:spLocks noChangeShapeType="1"/>
              </p:cNvSpPr>
              <p:nvPr/>
            </p:nvSpPr>
            <p:spPr bwMode="auto">
              <a:xfrm flipH="1">
                <a:off x="6540" y="3345"/>
                <a:ext cx="451" cy="2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7107"/>
              <p:cNvSpPr>
                <a:spLocks/>
              </p:cNvSpPr>
              <p:nvPr/>
            </p:nvSpPr>
            <p:spPr bwMode="auto">
              <a:xfrm>
                <a:off x="6540" y="3644"/>
                <a:ext cx="270" cy="366"/>
              </a:xfrm>
              <a:custGeom>
                <a:avLst/>
                <a:gdLst>
                  <a:gd name="T0" fmla="*/ 0 w 270"/>
                  <a:gd name="T1" fmla="*/ 0 h 366"/>
                  <a:gd name="T2" fmla="*/ 270 w 270"/>
                  <a:gd name="T3" fmla="*/ 366 h 366"/>
                  <a:gd name="T4" fmla="*/ 0 w 270"/>
                  <a:gd name="T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366">
                    <a:moveTo>
                      <a:pt x="0" y="0"/>
                    </a:moveTo>
                    <a:lnTo>
                      <a:pt x="270" y="36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7108"/>
              <p:cNvSpPr>
                <a:spLocks noChangeShapeType="1"/>
              </p:cNvSpPr>
              <p:nvPr/>
            </p:nvSpPr>
            <p:spPr bwMode="auto">
              <a:xfrm>
                <a:off x="6540" y="3644"/>
                <a:ext cx="270" cy="36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7109"/>
              <p:cNvSpPr>
                <a:spLocks/>
              </p:cNvSpPr>
              <p:nvPr/>
            </p:nvSpPr>
            <p:spPr bwMode="auto">
              <a:xfrm>
                <a:off x="6487" y="3998"/>
                <a:ext cx="321" cy="186"/>
              </a:xfrm>
              <a:custGeom>
                <a:avLst/>
                <a:gdLst>
                  <a:gd name="T0" fmla="*/ 321 w 321"/>
                  <a:gd name="T1" fmla="*/ 0 h 186"/>
                  <a:gd name="T2" fmla="*/ 0 w 321"/>
                  <a:gd name="T3" fmla="*/ 186 h 186"/>
                  <a:gd name="T4" fmla="*/ 321 w 321"/>
                  <a:gd name="T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" h="186">
                    <a:moveTo>
                      <a:pt x="321" y="0"/>
                    </a:moveTo>
                    <a:lnTo>
                      <a:pt x="0" y="186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7110"/>
              <p:cNvSpPr>
                <a:spLocks noChangeShapeType="1"/>
              </p:cNvSpPr>
              <p:nvPr/>
            </p:nvSpPr>
            <p:spPr bwMode="auto">
              <a:xfrm flipH="1">
                <a:off x="6487" y="3998"/>
                <a:ext cx="321" cy="18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7111"/>
              <p:cNvSpPr>
                <a:spLocks/>
              </p:cNvSpPr>
              <p:nvPr/>
            </p:nvSpPr>
            <p:spPr bwMode="auto">
              <a:xfrm>
                <a:off x="6365" y="4184"/>
                <a:ext cx="122" cy="385"/>
              </a:xfrm>
              <a:custGeom>
                <a:avLst/>
                <a:gdLst>
                  <a:gd name="T0" fmla="*/ 122 w 122"/>
                  <a:gd name="T1" fmla="*/ 0 h 385"/>
                  <a:gd name="T2" fmla="*/ 0 w 122"/>
                  <a:gd name="T3" fmla="*/ 385 h 385"/>
                  <a:gd name="T4" fmla="*/ 122 w 122"/>
                  <a:gd name="T5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385">
                    <a:moveTo>
                      <a:pt x="122" y="0"/>
                    </a:moveTo>
                    <a:lnTo>
                      <a:pt x="0" y="385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7112"/>
              <p:cNvSpPr>
                <a:spLocks noChangeShapeType="1"/>
              </p:cNvSpPr>
              <p:nvPr/>
            </p:nvSpPr>
            <p:spPr bwMode="auto">
              <a:xfrm flipH="1">
                <a:off x="6365" y="4184"/>
                <a:ext cx="122" cy="38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7113"/>
              <p:cNvSpPr>
                <a:spLocks/>
              </p:cNvSpPr>
              <p:nvPr/>
            </p:nvSpPr>
            <p:spPr bwMode="auto">
              <a:xfrm>
                <a:off x="5827" y="4542"/>
                <a:ext cx="538" cy="27"/>
              </a:xfrm>
              <a:custGeom>
                <a:avLst/>
                <a:gdLst>
                  <a:gd name="T0" fmla="*/ 538 w 538"/>
                  <a:gd name="T1" fmla="*/ 27 h 27"/>
                  <a:gd name="T2" fmla="*/ 0 w 538"/>
                  <a:gd name="T3" fmla="*/ 0 h 27"/>
                  <a:gd name="T4" fmla="*/ 538 w 53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8" h="27">
                    <a:moveTo>
                      <a:pt x="538" y="27"/>
                    </a:moveTo>
                    <a:lnTo>
                      <a:pt x="0" y="0"/>
                    </a:lnTo>
                    <a:lnTo>
                      <a:pt x="538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7114"/>
              <p:cNvSpPr>
                <a:spLocks noChangeShapeType="1"/>
              </p:cNvSpPr>
              <p:nvPr/>
            </p:nvSpPr>
            <p:spPr bwMode="auto">
              <a:xfrm flipH="1" flipV="1">
                <a:off x="5827" y="4542"/>
                <a:ext cx="538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7115"/>
              <p:cNvSpPr>
                <a:spLocks/>
              </p:cNvSpPr>
              <p:nvPr/>
            </p:nvSpPr>
            <p:spPr bwMode="auto">
              <a:xfrm>
                <a:off x="5383" y="4538"/>
                <a:ext cx="444" cy="207"/>
              </a:xfrm>
              <a:custGeom>
                <a:avLst/>
                <a:gdLst>
                  <a:gd name="T0" fmla="*/ 444 w 444"/>
                  <a:gd name="T1" fmla="*/ 0 h 207"/>
                  <a:gd name="T2" fmla="*/ 0 w 444"/>
                  <a:gd name="T3" fmla="*/ 207 h 207"/>
                  <a:gd name="T4" fmla="*/ 444 w 444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4" h="207">
                    <a:moveTo>
                      <a:pt x="444" y="0"/>
                    </a:moveTo>
                    <a:lnTo>
                      <a:pt x="0" y="207"/>
                    </a:lnTo>
                    <a:lnTo>
                      <a:pt x="4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7116"/>
              <p:cNvSpPr>
                <a:spLocks noChangeShapeType="1"/>
              </p:cNvSpPr>
              <p:nvPr/>
            </p:nvSpPr>
            <p:spPr bwMode="auto">
              <a:xfrm flipH="1">
                <a:off x="5383" y="4538"/>
                <a:ext cx="444" cy="20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7117"/>
              <p:cNvSpPr>
                <a:spLocks/>
              </p:cNvSpPr>
              <p:nvPr/>
            </p:nvSpPr>
            <p:spPr bwMode="auto">
              <a:xfrm>
                <a:off x="5128" y="4478"/>
                <a:ext cx="255" cy="267"/>
              </a:xfrm>
              <a:custGeom>
                <a:avLst/>
                <a:gdLst>
                  <a:gd name="T0" fmla="*/ 255 w 255"/>
                  <a:gd name="T1" fmla="*/ 267 h 267"/>
                  <a:gd name="T2" fmla="*/ 0 w 255"/>
                  <a:gd name="T3" fmla="*/ 0 h 267"/>
                  <a:gd name="T4" fmla="*/ 255 w 255"/>
                  <a:gd name="T5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5" h="267">
                    <a:moveTo>
                      <a:pt x="255" y="267"/>
                    </a:moveTo>
                    <a:lnTo>
                      <a:pt x="0" y="0"/>
                    </a:lnTo>
                    <a:lnTo>
                      <a:pt x="255" y="26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7118"/>
              <p:cNvSpPr>
                <a:spLocks noChangeShapeType="1"/>
              </p:cNvSpPr>
              <p:nvPr/>
            </p:nvSpPr>
            <p:spPr bwMode="auto">
              <a:xfrm flipH="1" flipV="1">
                <a:off x="5128" y="4478"/>
                <a:ext cx="255" cy="26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7119"/>
              <p:cNvSpPr>
                <a:spLocks/>
              </p:cNvSpPr>
              <p:nvPr/>
            </p:nvSpPr>
            <p:spPr bwMode="auto">
              <a:xfrm>
                <a:off x="4670" y="4471"/>
                <a:ext cx="471" cy="76"/>
              </a:xfrm>
              <a:custGeom>
                <a:avLst/>
                <a:gdLst>
                  <a:gd name="T0" fmla="*/ 471 w 471"/>
                  <a:gd name="T1" fmla="*/ 0 h 76"/>
                  <a:gd name="T2" fmla="*/ 0 w 471"/>
                  <a:gd name="T3" fmla="*/ 76 h 76"/>
                  <a:gd name="T4" fmla="*/ 471 w 471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1" h="76">
                    <a:moveTo>
                      <a:pt x="471" y="0"/>
                    </a:moveTo>
                    <a:lnTo>
                      <a:pt x="0" y="76"/>
                    </a:lnTo>
                    <a:lnTo>
                      <a:pt x="47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7120"/>
              <p:cNvSpPr>
                <a:spLocks noChangeShapeType="1"/>
              </p:cNvSpPr>
              <p:nvPr/>
            </p:nvSpPr>
            <p:spPr bwMode="auto">
              <a:xfrm flipH="1">
                <a:off x="4670" y="4471"/>
                <a:ext cx="471" cy="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7121"/>
              <p:cNvSpPr>
                <a:spLocks/>
              </p:cNvSpPr>
              <p:nvPr/>
            </p:nvSpPr>
            <p:spPr bwMode="auto">
              <a:xfrm>
                <a:off x="4665" y="4045"/>
                <a:ext cx="5" cy="502"/>
              </a:xfrm>
              <a:custGeom>
                <a:avLst/>
                <a:gdLst>
                  <a:gd name="T0" fmla="*/ 5 w 5"/>
                  <a:gd name="T1" fmla="*/ 502 h 502"/>
                  <a:gd name="T2" fmla="*/ 0 w 5"/>
                  <a:gd name="T3" fmla="*/ 0 h 502"/>
                  <a:gd name="T4" fmla="*/ 5 w 5"/>
                  <a:gd name="T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2">
                    <a:moveTo>
                      <a:pt x="5" y="502"/>
                    </a:moveTo>
                    <a:lnTo>
                      <a:pt x="0" y="0"/>
                    </a:lnTo>
                    <a:lnTo>
                      <a:pt x="5" y="50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7122"/>
              <p:cNvSpPr>
                <a:spLocks noChangeShapeType="1"/>
              </p:cNvSpPr>
              <p:nvPr/>
            </p:nvSpPr>
            <p:spPr bwMode="auto">
              <a:xfrm flipH="1" flipV="1">
                <a:off x="4665" y="4045"/>
                <a:ext cx="5" cy="50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7123"/>
              <p:cNvSpPr>
                <a:spLocks/>
              </p:cNvSpPr>
              <p:nvPr/>
            </p:nvSpPr>
            <p:spPr bwMode="auto">
              <a:xfrm>
                <a:off x="4361" y="3865"/>
                <a:ext cx="304" cy="180"/>
              </a:xfrm>
              <a:custGeom>
                <a:avLst/>
                <a:gdLst>
                  <a:gd name="T0" fmla="*/ 304 w 304"/>
                  <a:gd name="T1" fmla="*/ 180 h 180"/>
                  <a:gd name="T2" fmla="*/ 0 w 304"/>
                  <a:gd name="T3" fmla="*/ 0 h 180"/>
                  <a:gd name="T4" fmla="*/ 304 w 304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" h="180">
                    <a:moveTo>
                      <a:pt x="304" y="180"/>
                    </a:moveTo>
                    <a:lnTo>
                      <a:pt x="0" y="0"/>
                    </a:lnTo>
                    <a:lnTo>
                      <a:pt x="304" y="18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7124"/>
              <p:cNvSpPr>
                <a:spLocks noChangeShapeType="1"/>
              </p:cNvSpPr>
              <p:nvPr/>
            </p:nvSpPr>
            <p:spPr bwMode="auto">
              <a:xfrm flipH="1" flipV="1">
                <a:off x="4361" y="3865"/>
                <a:ext cx="304" cy="1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125"/>
              <p:cNvSpPr>
                <a:spLocks/>
              </p:cNvSpPr>
              <p:nvPr/>
            </p:nvSpPr>
            <p:spPr bwMode="auto">
              <a:xfrm>
                <a:off x="4361" y="3450"/>
                <a:ext cx="224" cy="415"/>
              </a:xfrm>
              <a:custGeom>
                <a:avLst/>
                <a:gdLst>
                  <a:gd name="T0" fmla="*/ 0 w 224"/>
                  <a:gd name="T1" fmla="*/ 415 h 415"/>
                  <a:gd name="T2" fmla="*/ 224 w 224"/>
                  <a:gd name="T3" fmla="*/ 0 h 415"/>
                  <a:gd name="T4" fmla="*/ 0 w 224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415">
                    <a:moveTo>
                      <a:pt x="0" y="415"/>
                    </a:moveTo>
                    <a:lnTo>
                      <a:pt x="224" y="0"/>
                    </a:lnTo>
                    <a:lnTo>
                      <a:pt x="0" y="41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7126"/>
              <p:cNvSpPr>
                <a:spLocks noChangeShapeType="1"/>
              </p:cNvSpPr>
              <p:nvPr/>
            </p:nvSpPr>
            <p:spPr bwMode="auto">
              <a:xfrm flipV="1">
                <a:off x="4361" y="3450"/>
                <a:ext cx="224" cy="4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7127"/>
              <p:cNvSpPr>
                <a:spLocks/>
              </p:cNvSpPr>
              <p:nvPr/>
            </p:nvSpPr>
            <p:spPr bwMode="auto">
              <a:xfrm>
                <a:off x="4453" y="3074"/>
                <a:ext cx="132" cy="376"/>
              </a:xfrm>
              <a:custGeom>
                <a:avLst/>
                <a:gdLst>
                  <a:gd name="T0" fmla="*/ 132 w 132"/>
                  <a:gd name="T1" fmla="*/ 376 h 376"/>
                  <a:gd name="T2" fmla="*/ 0 w 132"/>
                  <a:gd name="T3" fmla="*/ 0 h 376"/>
                  <a:gd name="T4" fmla="*/ 132 w 132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76">
                    <a:moveTo>
                      <a:pt x="132" y="376"/>
                    </a:moveTo>
                    <a:lnTo>
                      <a:pt x="0" y="0"/>
                    </a:lnTo>
                    <a:lnTo>
                      <a:pt x="132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7128"/>
              <p:cNvSpPr>
                <a:spLocks noChangeShapeType="1"/>
              </p:cNvSpPr>
              <p:nvPr/>
            </p:nvSpPr>
            <p:spPr bwMode="auto">
              <a:xfrm flipH="1" flipV="1">
                <a:off x="4453" y="3074"/>
                <a:ext cx="132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7129"/>
              <p:cNvSpPr>
                <a:spLocks/>
              </p:cNvSpPr>
              <p:nvPr/>
            </p:nvSpPr>
            <p:spPr bwMode="auto">
              <a:xfrm>
                <a:off x="4401" y="2960"/>
                <a:ext cx="484" cy="480"/>
              </a:xfrm>
              <a:custGeom>
                <a:avLst/>
                <a:gdLst>
                  <a:gd name="T0" fmla="*/ 484 w 484"/>
                  <a:gd name="T1" fmla="*/ 0 h 480"/>
                  <a:gd name="T2" fmla="*/ 0 w 484"/>
                  <a:gd name="T3" fmla="*/ 480 h 480"/>
                  <a:gd name="T4" fmla="*/ 484 w 484"/>
                  <a:gd name="T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4" h="480">
                    <a:moveTo>
                      <a:pt x="484" y="0"/>
                    </a:moveTo>
                    <a:lnTo>
                      <a:pt x="0" y="480"/>
                    </a:lnTo>
                    <a:lnTo>
                      <a:pt x="4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7130"/>
              <p:cNvSpPr>
                <a:spLocks noChangeShapeType="1"/>
              </p:cNvSpPr>
              <p:nvPr/>
            </p:nvSpPr>
            <p:spPr bwMode="auto">
              <a:xfrm flipH="1">
                <a:off x="4401" y="2960"/>
                <a:ext cx="484" cy="48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7131"/>
              <p:cNvSpPr>
                <a:spLocks/>
              </p:cNvSpPr>
              <p:nvPr/>
            </p:nvSpPr>
            <p:spPr bwMode="auto">
              <a:xfrm>
                <a:off x="4401" y="3440"/>
                <a:ext cx="235" cy="300"/>
              </a:xfrm>
              <a:custGeom>
                <a:avLst/>
                <a:gdLst>
                  <a:gd name="T0" fmla="*/ 0 w 235"/>
                  <a:gd name="T1" fmla="*/ 0 h 300"/>
                  <a:gd name="T2" fmla="*/ 235 w 235"/>
                  <a:gd name="T3" fmla="*/ 300 h 300"/>
                  <a:gd name="T4" fmla="*/ 0 w 235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5" h="300">
                    <a:moveTo>
                      <a:pt x="0" y="0"/>
                    </a:moveTo>
                    <a:lnTo>
                      <a:pt x="235" y="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7132"/>
              <p:cNvSpPr>
                <a:spLocks noChangeShapeType="1"/>
              </p:cNvSpPr>
              <p:nvPr/>
            </p:nvSpPr>
            <p:spPr bwMode="auto">
              <a:xfrm>
                <a:off x="4401" y="3440"/>
                <a:ext cx="235" cy="30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7133"/>
              <p:cNvSpPr>
                <a:spLocks/>
              </p:cNvSpPr>
              <p:nvPr/>
            </p:nvSpPr>
            <p:spPr bwMode="auto">
              <a:xfrm>
                <a:off x="4436" y="3740"/>
                <a:ext cx="200" cy="336"/>
              </a:xfrm>
              <a:custGeom>
                <a:avLst/>
                <a:gdLst>
                  <a:gd name="T0" fmla="*/ 200 w 200"/>
                  <a:gd name="T1" fmla="*/ 0 h 336"/>
                  <a:gd name="T2" fmla="*/ 0 w 200"/>
                  <a:gd name="T3" fmla="*/ 336 h 336"/>
                  <a:gd name="T4" fmla="*/ 200 w 200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336">
                    <a:moveTo>
                      <a:pt x="200" y="0"/>
                    </a:moveTo>
                    <a:lnTo>
                      <a:pt x="0" y="336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7134"/>
              <p:cNvSpPr>
                <a:spLocks noChangeShapeType="1"/>
              </p:cNvSpPr>
              <p:nvPr/>
            </p:nvSpPr>
            <p:spPr bwMode="auto">
              <a:xfrm flipH="1">
                <a:off x="4436" y="3740"/>
                <a:ext cx="200" cy="33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7135"/>
              <p:cNvSpPr>
                <a:spLocks/>
              </p:cNvSpPr>
              <p:nvPr/>
            </p:nvSpPr>
            <p:spPr bwMode="auto">
              <a:xfrm>
                <a:off x="4437" y="4064"/>
                <a:ext cx="480" cy="15"/>
              </a:xfrm>
              <a:custGeom>
                <a:avLst/>
                <a:gdLst>
                  <a:gd name="T0" fmla="*/ 0 w 480"/>
                  <a:gd name="T1" fmla="*/ 0 h 15"/>
                  <a:gd name="T2" fmla="*/ 480 w 480"/>
                  <a:gd name="T3" fmla="*/ 15 h 15"/>
                  <a:gd name="T4" fmla="*/ 0 w 48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0" h="15">
                    <a:moveTo>
                      <a:pt x="0" y="0"/>
                    </a:moveTo>
                    <a:lnTo>
                      <a:pt x="48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7136"/>
              <p:cNvSpPr>
                <a:spLocks noChangeShapeType="1"/>
              </p:cNvSpPr>
              <p:nvPr/>
            </p:nvSpPr>
            <p:spPr bwMode="auto">
              <a:xfrm>
                <a:off x="4437" y="4064"/>
                <a:ext cx="480" cy="1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7137"/>
              <p:cNvSpPr>
                <a:spLocks/>
              </p:cNvSpPr>
              <p:nvPr/>
            </p:nvSpPr>
            <p:spPr bwMode="auto">
              <a:xfrm>
                <a:off x="4917" y="4079"/>
                <a:ext cx="308" cy="589"/>
              </a:xfrm>
              <a:custGeom>
                <a:avLst/>
                <a:gdLst>
                  <a:gd name="T0" fmla="*/ 0 w 308"/>
                  <a:gd name="T1" fmla="*/ 0 h 589"/>
                  <a:gd name="T2" fmla="*/ 308 w 308"/>
                  <a:gd name="T3" fmla="*/ 589 h 589"/>
                  <a:gd name="T4" fmla="*/ 0 w 308"/>
                  <a:gd name="T5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589">
                    <a:moveTo>
                      <a:pt x="0" y="0"/>
                    </a:moveTo>
                    <a:lnTo>
                      <a:pt x="308" y="5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7138"/>
              <p:cNvSpPr>
                <a:spLocks noChangeShapeType="1"/>
              </p:cNvSpPr>
              <p:nvPr/>
            </p:nvSpPr>
            <p:spPr bwMode="auto">
              <a:xfrm>
                <a:off x="4917" y="4079"/>
                <a:ext cx="308" cy="58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7139"/>
              <p:cNvSpPr>
                <a:spLocks/>
              </p:cNvSpPr>
              <p:nvPr/>
            </p:nvSpPr>
            <p:spPr bwMode="auto">
              <a:xfrm>
                <a:off x="5229" y="4545"/>
                <a:ext cx="208" cy="122"/>
              </a:xfrm>
              <a:custGeom>
                <a:avLst/>
                <a:gdLst>
                  <a:gd name="T0" fmla="*/ 0 w 208"/>
                  <a:gd name="T1" fmla="*/ 122 h 122"/>
                  <a:gd name="T2" fmla="*/ 208 w 208"/>
                  <a:gd name="T3" fmla="*/ 0 h 122"/>
                  <a:gd name="T4" fmla="*/ 0 w 208"/>
                  <a:gd name="T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22">
                    <a:moveTo>
                      <a:pt x="0" y="122"/>
                    </a:moveTo>
                    <a:lnTo>
                      <a:pt x="208" y="0"/>
                    </a:lnTo>
                    <a:lnTo>
                      <a:pt x="0" y="12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7140"/>
              <p:cNvSpPr>
                <a:spLocks noChangeShapeType="1"/>
              </p:cNvSpPr>
              <p:nvPr/>
            </p:nvSpPr>
            <p:spPr bwMode="auto">
              <a:xfrm flipV="1">
                <a:off x="5229" y="4545"/>
                <a:ext cx="208" cy="12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7141"/>
              <p:cNvSpPr>
                <a:spLocks/>
              </p:cNvSpPr>
              <p:nvPr/>
            </p:nvSpPr>
            <p:spPr bwMode="auto">
              <a:xfrm>
                <a:off x="5435" y="4545"/>
                <a:ext cx="323" cy="242"/>
              </a:xfrm>
              <a:custGeom>
                <a:avLst/>
                <a:gdLst>
                  <a:gd name="T0" fmla="*/ 0 w 323"/>
                  <a:gd name="T1" fmla="*/ 0 h 242"/>
                  <a:gd name="T2" fmla="*/ 323 w 323"/>
                  <a:gd name="T3" fmla="*/ 242 h 242"/>
                  <a:gd name="T4" fmla="*/ 0 w 323"/>
                  <a:gd name="T5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3" h="242">
                    <a:moveTo>
                      <a:pt x="0" y="0"/>
                    </a:moveTo>
                    <a:lnTo>
                      <a:pt x="323" y="2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7142"/>
              <p:cNvSpPr>
                <a:spLocks noChangeShapeType="1"/>
              </p:cNvSpPr>
              <p:nvPr/>
            </p:nvSpPr>
            <p:spPr bwMode="auto">
              <a:xfrm>
                <a:off x="5435" y="4545"/>
                <a:ext cx="323" cy="24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7143"/>
              <p:cNvSpPr>
                <a:spLocks/>
              </p:cNvSpPr>
              <p:nvPr/>
            </p:nvSpPr>
            <p:spPr bwMode="auto">
              <a:xfrm>
                <a:off x="5756" y="4395"/>
                <a:ext cx="224" cy="390"/>
              </a:xfrm>
              <a:custGeom>
                <a:avLst/>
                <a:gdLst>
                  <a:gd name="T0" fmla="*/ 0 w 224"/>
                  <a:gd name="T1" fmla="*/ 390 h 390"/>
                  <a:gd name="T2" fmla="*/ 224 w 224"/>
                  <a:gd name="T3" fmla="*/ 0 h 390"/>
                  <a:gd name="T4" fmla="*/ 0 w 224"/>
                  <a:gd name="T5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390">
                    <a:moveTo>
                      <a:pt x="0" y="390"/>
                    </a:moveTo>
                    <a:lnTo>
                      <a:pt x="224" y="0"/>
                    </a:lnTo>
                    <a:lnTo>
                      <a:pt x="0" y="39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7144"/>
              <p:cNvSpPr>
                <a:spLocks noChangeShapeType="1"/>
              </p:cNvSpPr>
              <p:nvPr/>
            </p:nvSpPr>
            <p:spPr bwMode="auto">
              <a:xfrm flipV="1">
                <a:off x="5756" y="4395"/>
                <a:ext cx="224" cy="39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7145"/>
              <p:cNvSpPr>
                <a:spLocks/>
              </p:cNvSpPr>
              <p:nvPr/>
            </p:nvSpPr>
            <p:spPr bwMode="auto">
              <a:xfrm>
                <a:off x="5980" y="4396"/>
                <a:ext cx="438" cy="125"/>
              </a:xfrm>
              <a:custGeom>
                <a:avLst/>
                <a:gdLst>
                  <a:gd name="T0" fmla="*/ 0 w 438"/>
                  <a:gd name="T1" fmla="*/ 0 h 125"/>
                  <a:gd name="T2" fmla="*/ 438 w 438"/>
                  <a:gd name="T3" fmla="*/ 125 h 125"/>
                  <a:gd name="T4" fmla="*/ 0 w 438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8" h="125">
                    <a:moveTo>
                      <a:pt x="0" y="0"/>
                    </a:moveTo>
                    <a:lnTo>
                      <a:pt x="438" y="1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7146"/>
              <p:cNvSpPr>
                <a:spLocks noChangeShapeType="1"/>
              </p:cNvSpPr>
              <p:nvPr/>
            </p:nvSpPr>
            <p:spPr bwMode="auto">
              <a:xfrm>
                <a:off x="5980" y="4396"/>
                <a:ext cx="438" cy="12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7147"/>
              <p:cNvSpPr>
                <a:spLocks/>
              </p:cNvSpPr>
              <p:nvPr/>
            </p:nvSpPr>
            <p:spPr bwMode="auto">
              <a:xfrm>
                <a:off x="6418" y="4090"/>
                <a:ext cx="157" cy="431"/>
              </a:xfrm>
              <a:custGeom>
                <a:avLst/>
                <a:gdLst>
                  <a:gd name="T0" fmla="*/ 0 w 157"/>
                  <a:gd name="T1" fmla="*/ 431 h 431"/>
                  <a:gd name="T2" fmla="*/ 157 w 157"/>
                  <a:gd name="T3" fmla="*/ 0 h 431"/>
                  <a:gd name="T4" fmla="*/ 0 w 157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431">
                    <a:moveTo>
                      <a:pt x="0" y="431"/>
                    </a:moveTo>
                    <a:lnTo>
                      <a:pt x="157" y="0"/>
                    </a:lnTo>
                    <a:lnTo>
                      <a:pt x="0" y="43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7148"/>
              <p:cNvSpPr>
                <a:spLocks noChangeShapeType="1"/>
              </p:cNvSpPr>
              <p:nvPr/>
            </p:nvSpPr>
            <p:spPr bwMode="auto">
              <a:xfrm flipV="1">
                <a:off x="6418" y="4090"/>
                <a:ext cx="157" cy="43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7149"/>
              <p:cNvSpPr>
                <a:spLocks/>
              </p:cNvSpPr>
              <p:nvPr/>
            </p:nvSpPr>
            <p:spPr bwMode="auto">
              <a:xfrm>
                <a:off x="6575" y="3844"/>
                <a:ext cx="270" cy="246"/>
              </a:xfrm>
              <a:custGeom>
                <a:avLst/>
                <a:gdLst>
                  <a:gd name="T0" fmla="*/ 0 w 270"/>
                  <a:gd name="T1" fmla="*/ 246 h 246"/>
                  <a:gd name="T2" fmla="*/ 270 w 270"/>
                  <a:gd name="T3" fmla="*/ 0 h 246"/>
                  <a:gd name="T4" fmla="*/ 0 w 270"/>
                  <a:gd name="T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246">
                    <a:moveTo>
                      <a:pt x="0" y="246"/>
                    </a:moveTo>
                    <a:lnTo>
                      <a:pt x="270" y="0"/>
                    </a:lnTo>
                    <a:lnTo>
                      <a:pt x="0" y="24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7150"/>
              <p:cNvSpPr>
                <a:spLocks noChangeShapeType="1"/>
              </p:cNvSpPr>
              <p:nvPr/>
            </p:nvSpPr>
            <p:spPr bwMode="auto">
              <a:xfrm flipV="1">
                <a:off x="6575" y="3844"/>
                <a:ext cx="270" cy="24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7151"/>
              <p:cNvSpPr>
                <a:spLocks/>
              </p:cNvSpPr>
              <p:nvPr/>
            </p:nvSpPr>
            <p:spPr bwMode="auto">
              <a:xfrm>
                <a:off x="6658" y="3468"/>
                <a:ext cx="187" cy="376"/>
              </a:xfrm>
              <a:custGeom>
                <a:avLst/>
                <a:gdLst>
                  <a:gd name="T0" fmla="*/ 187 w 187"/>
                  <a:gd name="T1" fmla="*/ 376 h 376"/>
                  <a:gd name="T2" fmla="*/ 0 w 187"/>
                  <a:gd name="T3" fmla="*/ 0 h 376"/>
                  <a:gd name="T4" fmla="*/ 187 w 187"/>
                  <a:gd name="T5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376">
                    <a:moveTo>
                      <a:pt x="187" y="376"/>
                    </a:moveTo>
                    <a:lnTo>
                      <a:pt x="0" y="0"/>
                    </a:lnTo>
                    <a:lnTo>
                      <a:pt x="187" y="37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7152"/>
              <p:cNvSpPr>
                <a:spLocks noChangeShapeType="1"/>
              </p:cNvSpPr>
              <p:nvPr/>
            </p:nvSpPr>
            <p:spPr bwMode="auto">
              <a:xfrm flipH="1" flipV="1">
                <a:off x="6658" y="3468"/>
                <a:ext cx="187" cy="37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7153"/>
              <p:cNvSpPr>
                <a:spLocks/>
              </p:cNvSpPr>
              <p:nvPr/>
            </p:nvSpPr>
            <p:spPr bwMode="auto">
              <a:xfrm>
                <a:off x="6658" y="2924"/>
                <a:ext cx="217" cy="544"/>
              </a:xfrm>
              <a:custGeom>
                <a:avLst/>
                <a:gdLst>
                  <a:gd name="T0" fmla="*/ 0 w 217"/>
                  <a:gd name="T1" fmla="*/ 544 h 544"/>
                  <a:gd name="T2" fmla="*/ 217 w 217"/>
                  <a:gd name="T3" fmla="*/ 0 h 544"/>
                  <a:gd name="T4" fmla="*/ 0 w 217"/>
                  <a:gd name="T5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" h="544">
                    <a:moveTo>
                      <a:pt x="0" y="544"/>
                    </a:moveTo>
                    <a:lnTo>
                      <a:pt x="217" y="0"/>
                    </a:lnTo>
                    <a:lnTo>
                      <a:pt x="0" y="54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7154"/>
              <p:cNvSpPr>
                <a:spLocks noChangeShapeType="1"/>
              </p:cNvSpPr>
              <p:nvPr/>
            </p:nvSpPr>
            <p:spPr bwMode="auto">
              <a:xfrm flipV="1">
                <a:off x="6658" y="2924"/>
                <a:ext cx="217" cy="54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7155"/>
              <p:cNvSpPr>
                <a:spLocks/>
              </p:cNvSpPr>
              <p:nvPr/>
            </p:nvSpPr>
            <p:spPr bwMode="auto">
              <a:xfrm>
                <a:off x="6583" y="2897"/>
                <a:ext cx="292" cy="27"/>
              </a:xfrm>
              <a:custGeom>
                <a:avLst/>
                <a:gdLst>
                  <a:gd name="T0" fmla="*/ 292 w 292"/>
                  <a:gd name="T1" fmla="*/ 27 h 27"/>
                  <a:gd name="T2" fmla="*/ 0 w 292"/>
                  <a:gd name="T3" fmla="*/ 0 h 27"/>
                  <a:gd name="T4" fmla="*/ 292 w 29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27">
                    <a:moveTo>
                      <a:pt x="292" y="27"/>
                    </a:moveTo>
                    <a:lnTo>
                      <a:pt x="0" y="0"/>
                    </a:lnTo>
                    <a:lnTo>
                      <a:pt x="292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7156"/>
              <p:cNvSpPr>
                <a:spLocks noChangeShapeType="1"/>
              </p:cNvSpPr>
              <p:nvPr/>
            </p:nvSpPr>
            <p:spPr bwMode="auto">
              <a:xfrm flipH="1" flipV="1">
                <a:off x="6583" y="2897"/>
                <a:ext cx="292" cy="2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7157"/>
              <p:cNvSpPr>
                <a:spLocks/>
              </p:cNvSpPr>
              <p:nvPr/>
            </p:nvSpPr>
            <p:spPr bwMode="auto">
              <a:xfrm>
                <a:off x="6541" y="2477"/>
                <a:ext cx="42" cy="420"/>
              </a:xfrm>
              <a:custGeom>
                <a:avLst/>
                <a:gdLst>
                  <a:gd name="T0" fmla="*/ 42 w 42"/>
                  <a:gd name="T1" fmla="*/ 420 h 420"/>
                  <a:gd name="T2" fmla="*/ 0 w 42"/>
                  <a:gd name="T3" fmla="*/ 0 h 420"/>
                  <a:gd name="T4" fmla="*/ 42 w 42"/>
                  <a:gd name="T5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20">
                    <a:moveTo>
                      <a:pt x="42" y="420"/>
                    </a:moveTo>
                    <a:lnTo>
                      <a:pt x="0" y="0"/>
                    </a:lnTo>
                    <a:lnTo>
                      <a:pt x="42" y="42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7158"/>
              <p:cNvSpPr>
                <a:spLocks noChangeShapeType="1"/>
              </p:cNvSpPr>
              <p:nvPr/>
            </p:nvSpPr>
            <p:spPr bwMode="auto">
              <a:xfrm flipH="1" flipV="1">
                <a:off x="6541" y="2477"/>
                <a:ext cx="42" cy="42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7159"/>
              <p:cNvSpPr>
                <a:spLocks/>
              </p:cNvSpPr>
              <p:nvPr/>
            </p:nvSpPr>
            <p:spPr bwMode="auto">
              <a:xfrm>
                <a:off x="6058" y="2477"/>
                <a:ext cx="483" cy="117"/>
              </a:xfrm>
              <a:custGeom>
                <a:avLst/>
                <a:gdLst>
                  <a:gd name="T0" fmla="*/ 483 w 483"/>
                  <a:gd name="T1" fmla="*/ 0 h 117"/>
                  <a:gd name="T2" fmla="*/ 0 w 483"/>
                  <a:gd name="T3" fmla="*/ 117 h 117"/>
                  <a:gd name="T4" fmla="*/ 483 w 483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117">
                    <a:moveTo>
                      <a:pt x="483" y="0"/>
                    </a:moveTo>
                    <a:lnTo>
                      <a:pt x="0" y="117"/>
                    </a:lnTo>
                    <a:lnTo>
                      <a:pt x="48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7160"/>
              <p:cNvSpPr>
                <a:spLocks noChangeShapeType="1"/>
              </p:cNvSpPr>
              <p:nvPr/>
            </p:nvSpPr>
            <p:spPr bwMode="auto">
              <a:xfrm flipH="1">
                <a:off x="6058" y="2477"/>
                <a:ext cx="483" cy="11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7161"/>
              <p:cNvSpPr>
                <a:spLocks/>
              </p:cNvSpPr>
              <p:nvPr/>
            </p:nvSpPr>
            <p:spPr bwMode="auto">
              <a:xfrm>
                <a:off x="5862" y="2224"/>
                <a:ext cx="202" cy="373"/>
              </a:xfrm>
              <a:custGeom>
                <a:avLst/>
                <a:gdLst>
                  <a:gd name="T0" fmla="*/ 202 w 202"/>
                  <a:gd name="T1" fmla="*/ 373 h 373"/>
                  <a:gd name="T2" fmla="*/ 0 w 202"/>
                  <a:gd name="T3" fmla="*/ 0 h 373"/>
                  <a:gd name="T4" fmla="*/ 202 w 202"/>
                  <a:gd name="T5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373">
                    <a:moveTo>
                      <a:pt x="202" y="373"/>
                    </a:moveTo>
                    <a:lnTo>
                      <a:pt x="0" y="0"/>
                    </a:lnTo>
                    <a:lnTo>
                      <a:pt x="202" y="37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162"/>
              <p:cNvSpPr>
                <a:spLocks noChangeShapeType="1"/>
              </p:cNvSpPr>
              <p:nvPr/>
            </p:nvSpPr>
            <p:spPr bwMode="auto">
              <a:xfrm flipH="1" flipV="1">
                <a:off x="5862" y="2224"/>
                <a:ext cx="202" cy="37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7163"/>
              <p:cNvSpPr>
                <a:spLocks/>
              </p:cNvSpPr>
              <p:nvPr/>
            </p:nvSpPr>
            <p:spPr bwMode="auto">
              <a:xfrm>
                <a:off x="5514" y="2224"/>
                <a:ext cx="348" cy="218"/>
              </a:xfrm>
              <a:custGeom>
                <a:avLst/>
                <a:gdLst>
                  <a:gd name="T0" fmla="*/ 348 w 348"/>
                  <a:gd name="T1" fmla="*/ 0 h 218"/>
                  <a:gd name="T2" fmla="*/ 0 w 348"/>
                  <a:gd name="T3" fmla="*/ 218 h 218"/>
                  <a:gd name="T4" fmla="*/ 348 w 348"/>
                  <a:gd name="T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18">
                    <a:moveTo>
                      <a:pt x="348" y="0"/>
                    </a:moveTo>
                    <a:lnTo>
                      <a:pt x="0" y="218"/>
                    </a:lnTo>
                    <a:lnTo>
                      <a:pt x="3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164"/>
              <p:cNvSpPr>
                <a:spLocks noChangeShapeType="1"/>
              </p:cNvSpPr>
              <p:nvPr/>
            </p:nvSpPr>
            <p:spPr bwMode="auto">
              <a:xfrm flipH="1">
                <a:off x="5514" y="2224"/>
                <a:ext cx="348" cy="21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7165"/>
              <p:cNvSpPr>
                <a:spLocks/>
              </p:cNvSpPr>
              <p:nvPr/>
            </p:nvSpPr>
            <p:spPr bwMode="auto">
              <a:xfrm>
                <a:off x="5088" y="2368"/>
                <a:ext cx="426" cy="74"/>
              </a:xfrm>
              <a:custGeom>
                <a:avLst/>
                <a:gdLst>
                  <a:gd name="T0" fmla="*/ 426 w 426"/>
                  <a:gd name="T1" fmla="*/ 74 h 74"/>
                  <a:gd name="T2" fmla="*/ 0 w 426"/>
                  <a:gd name="T3" fmla="*/ 0 h 74"/>
                  <a:gd name="T4" fmla="*/ 426 w 426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" h="74">
                    <a:moveTo>
                      <a:pt x="426" y="74"/>
                    </a:moveTo>
                    <a:lnTo>
                      <a:pt x="0" y="0"/>
                    </a:lnTo>
                    <a:lnTo>
                      <a:pt x="426" y="7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166"/>
              <p:cNvSpPr>
                <a:spLocks noChangeShapeType="1"/>
              </p:cNvSpPr>
              <p:nvPr/>
            </p:nvSpPr>
            <p:spPr bwMode="auto">
              <a:xfrm flipH="1" flipV="1">
                <a:off x="5088" y="2368"/>
                <a:ext cx="426" cy="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7167"/>
              <p:cNvSpPr>
                <a:spLocks/>
              </p:cNvSpPr>
              <p:nvPr/>
            </p:nvSpPr>
            <p:spPr bwMode="auto">
              <a:xfrm>
                <a:off x="4697" y="2575"/>
                <a:ext cx="312" cy="240"/>
              </a:xfrm>
              <a:custGeom>
                <a:avLst/>
                <a:gdLst>
                  <a:gd name="T0" fmla="*/ 0 w 312"/>
                  <a:gd name="T1" fmla="*/ 240 h 240"/>
                  <a:gd name="T2" fmla="*/ 312 w 312"/>
                  <a:gd name="T3" fmla="*/ 0 h 240"/>
                  <a:gd name="T4" fmla="*/ 0 w 312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240">
                    <a:moveTo>
                      <a:pt x="0" y="240"/>
                    </a:moveTo>
                    <a:lnTo>
                      <a:pt x="312" y="0"/>
                    </a:lnTo>
                    <a:lnTo>
                      <a:pt x="0" y="24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168"/>
              <p:cNvSpPr>
                <a:spLocks noChangeShapeType="1"/>
              </p:cNvSpPr>
              <p:nvPr/>
            </p:nvSpPr>
            <p:spPr bwMode="auto">
              <a:xfrm flipV="1">
                <a:off x="4697" y="2575"/>
                <a:ext cx="312" cy="240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169"/>
              <p:cNvSpPr>
                <a:spLocks/>
              </p:cNvSpPr>
              <p:nvPr/>
            </p:nvSpPr>
            <p:spPr bwMode="auto">
              <a:xfrm>
                <a:off x="4664" y="2576"/>
                <a:ext cx="33" cy="239"/>
              </a:xfrm>
              <a:custGeom>
                <a:avLst/>
                <a:gdLst>
                  <a:gd name="T0" fmla="*/ 33 w 33"/>
                  <a:gd name="T1" fmla="*/ 239 h 239"/>
                  <a:gd name="T2" fmla="*/ 0 w 33"/>
                  <a:gd name="T3" fmla="*/ 0 h 239"/>
                  <a:gd name="T4" fmla="*/ 33 w 33"/>
                  <a:gd name="T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9">
                    <a:moveTo>
                      <a:pt x="33" y="239"/>
                    </a:moveTo>
                    <a:lnTo>
                      <a:pt x="0" y="0"/>
                    </a:lnTo>
                    <a:lnTo>
                      <a:pt x="33" y="23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170"/>
              <p:cNvSpPr>
                <a:spLocks noChangeShapeType="1"/>
              </p:cNvSpPr>
              <p:nvPr/>
            </p:nvSpPr>
            <p:spPr bwMode="auto">
              <a:xfrm flipH="1" flipV="1">
                <a:off x="4664" y="2576"/>
                <a:ext cx="33" cy="23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7171"/>
              <p:cNvSpPr>
                <a:spLocks/>
              </p:cNvSpPr>
              <p:nvPr/>
            </p:nvSpPr>
            <p:spPr bwMode="auto">
              <a:xfrm>
                <a:off x="5089" y="2212"/>
                <a:ext cx="201" cy="156"/>
              </a:xfrm>
              <a:custGeom>
                <a:avLst/>
                <a:gdLst>
                  <a:gd name="T0" fmla="*/ 0 w 201"/>
                  <a:gd name="T1" fmla="*/ 156 h 156"/>
                  <a:gd name="T2" fmla="*/ 201 w 201"/>
                  <a:gd name="T3" fmla="*/ 0 h 156"/>
                  <a:gd name="T4" fmla="*/ 0 w 201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56">
                    <a:moveTo>
                      <a:pt x="0" y="156"/>
                    </a:moveTo>
                    <a:lnTo>
                      <a:pt x="201" y="0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72"/>
              <p:cNvSpPr>
                <a:spLocks noChangeShapeType="1"/>
              </p:cNvSpPr>
              <p:nvPr/>
            </p:nvSpPr>
            <p:spPr bwMode="auto">
              <a:xfrm flipV="1">
                <a:off x="5089" y="2212"/>
                <a:ext cx="201" cy="15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173"/>
              <p:cNvSpPr>
                <a:spLocks/>
              </p:cNvSpPr>
              <p:nvPr/>
            </p:nvSpPr>
            <p:spPr bwMode="auto">
              <a:xfrm>
                <a:off x="5290" y="2212"/>
                <a:ext cx="137" cy="304"/>
              </a:xfrm>
              <a:custGeom>
                <a:avLst/>
                <a:gdLst>
                  <a:gd name="T0" fmla="*/ 137 w 137"/>
                  <a:gd name="T1" fmla="*/ 304 h 304"/>
                  <a:gd name="T2" fmla="*/ 0 w 137"/>
                  <a:gd name="T3" fmla="*/ 0 h 304"/>
                  <a:gd name="T4" fmla="*/ 137 w 137"/>
                  <a:gd name="T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304">
                    <a:moveTo>
                      <a:pt x="137" y="304"/>
                    </a:moveTo>
                    <a:lnTo>
                      <a:pt x="0" y="0"/>
                    </a:lnTo>
                    <a:lnTo>
                      <a:pt x="137" y="30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74"/>
              <p:cNvSpPr>
                <a:spLocks noChangeShapeType="1"/>
              </p:cNvSpPr>
              <p:nvPr/>
            </p:nvSpPr>
            <p:spPr bwMode="auto">
              <a:xfrm flipH="1" flipV="1">
                <a:off x="5290" y="2212"/>
                <a:ext cx="137" cy="30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7175"/>
              <p:cNvSpPr>
                <a:spLocks/>
              </p:cNvSpPr>
              <p:nvPr/>
            </p:nvSpPr>
            <p:spPr bwMode="auto">
              <a:xfrm>
                <a:off x="4453" y="2815"/>
                <a:ext cx="244" cy="259"/>
              </a:xfrm>
              <a:custGeom>
                <a:avLst/>
                <a:gdLst>
                  <a:gd name="T0" fmla="*/ 244 w 244"/>
                  <a:gd name="T1" fmla="*/ 0 h 259"/>
                  <a:gd name="T2" fmla="*/ 0 w 244"/>
                  <a:gd name="T3" fmla="*/ 259 h 259"/>
                  <a:gd name="T4" fmla="*/ 244 w 244"/>
                  <a:gd name="T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259">
                    <a:moveTo>
                      <a:pt x="244" y="0"/>
                    </a:moveTo>
                    <a:lnTo>
                      <a:pt x="0" y="259"/>
                    </a:lnTo>
                    <a:lnTo>
                      <a:pt x="2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76"/>
              <p:cNvSpPr>
                <a:spLocks noChangeShapeType="1"/>
              </p:cNvSpPr>
              <p:nvPr/>
            </p:nvSpPr>
            <p:spPr bwMode="auto">
              <a:xfrm flipH="1">
                <a:off x="4453" y="2815"/>
                <a:ext cx="244" cy="2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7177"/>
              <p:cNvSpPr>
                <a:spLocks/>
              </p:cNvSpPr>
              <p:nvPr/>
            </p:nvSpPr>
            <p:spPr bwMode="auto">
              <a:xfrm>
                <a:off x="4322" y="3281"/>
                <a:ext cx="207" cy="24"/>
              </a:xfrm>
              <a:custGeom>
                <a:avLst/>
                <a:gdLst>
                  <a:gd name="T0" fmla="*/ 207 w 207"/>
                  <a:gd name="T1" fmla="*/ 24 h 24"/>
                  <a:gd name="T2" fmla="*/ 0 w 207"/>
                  <a:gd name="T3" fmla="*/ 0 h 24"/>
                  <a:gd name="T4" fmla="*/ 207 w 20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7" h="24">
                    <a:moveTo>
                      <a:pt x="207" y="24"/>
                    </a:moveTo>
                    <a:lnTo>
                      <a:pt x="0" y="0"/>
                    </a:lnTo>
                    <a:lnTo>
                      <a:pt x="207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78"/>
              <p:cNvSpPr>
                <a:spLocks noChangeShapeType="1"/>
              </p:cNvSpPr>
              <p:nvPr/>
            </p:nvSpPr>
            <p:spPr bwMode="auto">
              <a:xfrm flipH="1" flipV="1">
                <a:off x="4322" y="3281"/>
                <a:ext cx="207" cy="2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7179"/>
              <p:cNvSpPr>
                <a:spLocks/>
              </p:cNvSpPr>
              <p:nvPr/>
            </p:nvSpPr>
            <p:spPr bwMode="auto">
              <a:xfrm>
                <a:off x="4322" y="3281"/>
                <a:ext cx="79" cy="159"/>
              </a:xfrm>
              <a:custGeom>
                <a:avLst/>
                <a:gdLst>
                  <a:gd name="T0" fmla="*/ 0 w 79"/>
                  <a:gd name="T1" fmla="*/ 0 h 159"/>
                  <a:gd name="T2" fmla="*/ 79 w 79"/>
                  <a:gd name="T3" fmla="*/ 159 h 159"/>
                  <a:gd name="T4" fmla="*/ 0 w 79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59">
                    <a:moveTo>
                      <a:pt x="0" y="0"/>
                    </a:moveTo>
                    <a:lnTo>
                      <a:pt x="79" y="15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0"/>
              <p:cNvSpPr>
                <a:spLocks noChangeShapeType="1"/>
              </p:cNvSpPr>
              <p:nvPr/>
            </p:nvSpPr>
            <p:spPr bwMode="auto">
              <a:xfrm>
                <a:off x="4322" y="3281"/>
                <a:ext cx="79" cy="15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7181"/>
              <p:cNvSpPr>
                <a:spLocks/>
              </p:cNvSpPr>
              <p:nvPr/>
            </p:nvSpPr>
            <p:spPr bwMode="auto">
              <a:xfrm>
                <a:off x="4436" y="4076"/>
                <a:ext cx="247" cy="474"/>
              </a:xfrm>
              <a:custGeom>
                <a:avLst/>
                <a:gdLst>
                  <a:gd name="T0" fmla="*/ 0 w 247"/>
                  <a:gd name="T1" fmla="*/ 0 h 474"/>
                  <a:gd name="T2" fmla="*/ 247 w 247"/>
                  <a:gd name="T3" fmla="*/ 474 h 474"/>
                  <a:gd name="T4" fmla="*/ 0 w 247"/>
                  <a:gd name="T5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474">
                    <a:moveTo>
                      <a:pt x="0" y="0"/>
                    </a:moveTo>
                    <a:lnTo>
                      <a:pt x="247" y="4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182"/>
              <p:cNvSpPr>
                <a:spLocks noChangeShapeType="1"/>
              </p:cNvSpPr>
              <p:nvPr/>
            </p:nvSpPr>
            <p:spPr bwMode="auto">
              <a:xfrm>
                <a:off x="4436" y="4076"/>
                <a:ext cx="247" cy="474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7183"/>
              <p:cNvSpPr>
                <a:spLocks/>
              </p:cNvSpPr>
              <p:nvPr/>
            </p:nvSpPr>
            <p:spPr bwMode="auto">
              <a:xfrm>
                <a:off x="5225" y="4668"/>
                <a:ext cx="158" cy="77"/>
              </a:xfrm>
              <a:custGeom>
                <a:avLst/>
                <a:gdLst>
                  <a:gd name="T0" fmla="*/ 0 w 158"/>
                  <a:gd name="T1" fmla="*/ 0 h 77"/>
                  <a:gd name="T2" fmla="*/ 158 w 158"/>
                  <a:gd name="T3" fmla="*/ 77 h 77"/>
                  <a:gd name="T4" fmla="*/ 0 w 15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77">
                    <a:moveTo>
                      <a:pt x="0" y="0"/>
                    </a:moveTo>
                    <a:lnTo>
                      <a:pt x="158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184"/>
              <p:cNvSpPr>
                <a:spLocks noChangeShapeType="1"/>
              </p:cNvSpPr>
              <p:nvPr/>
            </p:nvSpPr>
            <p:spPr bwMode="auto">
              <a:xfrm>
                <a:off x="5225" y="4668"/>
                <a:ext cx="158" cy="77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7185"/>
              <p:cNvSpPr>
                <a:spLocks/>
              </p:cNvSpPr>
              <p:nvPr/>
            </p:nvSpPr>
            <p:spPr bwMode="auto">
              <a:xfrm>
                <a:off x="5980" y="4184"/>
                <a:ext cx="507" cy="211"/>
              </a:xfrm>
              <a:custGeom>
                <a:avLst/>
                <a:gdLst>
                  <a:gd name="T0" fmla="*/ 0 w 507"/>
                  <a:gd name="T1" fmla="*/ 211 h 211"/>
                  <a:gd name="T2" fmla="*/ 507 w 507"/>
                  <a:gd name="T3" fmla="*/ 0 h 211"/>
                  <a:gd name="T4" fmla="*/ 0 w 507"/>
                  <a:gd name="T5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7" h="211">
                    <a:moveTo>
                      <a:pt x="0" y="211"/>
                    </a:moveTo>
                    <a:lnTo>
                      <a:pt x="507" y="0"/>
                    </a:lnTo>
                    <a:lnTo>
                      <a:pt x="0" y="21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186"/>
              <p:cNvSpPr>
                <a:spLocks noChangeShapeType="1"/>
              </p:cNvSpPr>
              <p:nvPr/>
            </p:nvSpPr>
            <p:spPr bwMode="auto">
              <a:xfrm flipV="1">
                <a:off x="5980" y="4184"/>
                <a:ext cx="507" cy="211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7187"/>
              <p:cNvSpPr>
                <a:spLocks/>
              </p:cNvSpPr>
              <p:nvPr/>
            </p:nvSpPr>
            <p:spPr bwMode="auto">
              <a:xfrm>
                <a:off x="6845" y="3345"/>
                <a:ext cx="146" cy="499"/>
              </a:xfrm>
              <a:custGeom>
                <a:avLst/>
                <a:gdLst>
                  <a:gd name="T0" fmla="*/ 0 w 146"/>
                  <a:gd name="T1" fmla="*/ 499 h 499"/>
                  <a:gd name="T2" fmla="*/ 146 w 146"/>
                  <a:gd name="T3" fmla="*/ 0 h 499"/>
                  <a:gd name="T4" fmla="*/ 0 w 146"/>
                  <a:gd name="T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99">
                    <a:moveTo>
                      <a:pt x="0" y="499"/>
                    </a:moveTo>
                    <a:lnTo>
                      <a:pt x="146" y="0"/>
                    </a:lnTo>
                    <a:lnTo>
                      <a:pt x="0" y="49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188"/>
              <p:cNvSpPr>
                <a:spLocks noChangeShapeType="1"/>
              </p:cNvSpPr>
              <p:nvPr/>
            </p:nvSpPr>
            <p:spPr bwMode="auto">
              <a:xfrm flipV="1">
                <a:off x="6845" y="3345"/>
                <a:ext cx="146" cy="499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7189"/>
              <p:cNvSpPr>
                <a:spLocks/>
              </p:cNvSpPr>
              <p:nvPr/>
            </p:nvSpPr>
            <p:spPr bwMode="auto">
              <a:xfrm>
                <a:off x="5862" y="2224"/>
                <a:ext cx="679" cy="253"/>
              </a:xfrm>
              <a:custGeom>
                <a:avLst/>
                <a:gdLst>
                  <a:gd name="T0" fmla="*/ 0 w 679"/>
                  <a:gd name="T1" fmla="*/ 0 h 253"/>
                  <a:gd name="T2" fmla="*/ 679 w 679"/>
                  <a:gd name="T3" fmla="*/ 253 h 253"/>
                  <a:gd name="T4" fmla="*/ 0 w 679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9" h="253">
                    <a:moveTo>
                      <a:pt x="0" y="0"/>
                    </a:moveTo>
                    <a:lnTo>
                      <a:pt x="679" y="25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190"/>
              <p:cNvSpPr>
                <a:spLocks noChangeShapeType="1"/>
              </p:cNvSpPr>
              <p:nvPr/>
            </p:nvSpPr>
            <p:spPr bwMode="auto">
              <a:xfrm>
                <a:off x="5862" y="2224"/>
                <a:ext cx="679" cy="253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7191"/>
              <p:cNvSpPr>
                <a:spLocks/>
              </p:cNvSpPr>
              <p:nvPr/>
            </p:nvSpPr>
            <p:spPr bwMode="auto">
              <a:xfrm>
                <a:off x="6333" y="2758"/>
                <a:ext cx="268" cy="226"/>
              </a:xfrm>
              <a:custGeom>
                <a:avLst/>
                <a:gdLst>
                  <a:gd name="T0" fmla="*/ 0 w 268"/>
                  <a:gd name="T1" fmla="*/ 0 h 226"/>
                  <a:gd name="T2" fmla="*/ 268 w 268"/>
                  <a:gd name="T3" fmla="*/ 226 h 226"/>
                  <a:gd name="T4" fmla="*/ 0 w 268"/>
                  <a:gd name="T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8" h="226">
                    <a:moveTo>
                      <a:pt x="0" y="0"/>
                    </a:moveTo>
                    <a:lnTo>
                      <a:pt x="268" y="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192"/>
              <p:cNvSpPr>
                <a:spLocks noChangeShapeType="1"/>
              </p:cNvSpPr>
              <p:nvPr/>
            </p:nvSpPr>
            <p:spPr bwMode="auto">
              <a:xfrm>
                <a:off x="6333" y="2758"/>
                <a:ext cx="268" cy="226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7193"/>
              <p:cNvSpPr>
                <a:spLocks/>
              </p:cNvSpPr>
              <p:nvPr/>
            </p:nvSpPr>
            <p:spPr bwMode="auto">
              <a:xfrm>
                <a:off x="5427" y="2421"/>
                <a:ext cx="535" cy="95"/>
              </a:xfrm>
              <a:custGeom>
                <a:avLst/>
                <a:gdLst>
                  <a:gd name="T0" fmla="*/ 0 w 535"/>
                  <a:gd name="T1" fmla="*/ 95 h 95"/>
                  <a:gd name="T2" fmla="*/ 535 w 535"/>
                  <a:gd name="T3" fmla="*/ 0 h 95"/>
                  <a:gd name="T4" fmla="*/ 0 w 535"/>
                  <a:gd name="T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5" h="95">
                    <a:moveTo>
                      <a:pt x="0" y="95"/>
                    </a:moveTo>
                    <a:lnTo>
                      <a:pt x="535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194"/>
              <p:cNvSpPr>
                <a:spLocks noChangeShapeType="1"/>
              </p:cNvSpPr>
              <p:nvPr/>
            </p:nvSpPr>
            <p:spPr bwMode="auto">
              <a:xfrm flipV="1">
                <a:off x="5427" y="2421"/>
                <a:ext cx="535" cy="95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195"/>
              <p:cNvSpPr>
                <a:spLocks/>
              </p:cNvSpPr>
              <p:nvPr/>
            </p:nvSpPr>
            <p:spPr bwMode="auto">
              <a:xfrm>
                <a:off x="6875" y="2924"/>
                <a:ext cx="56" cy="152"/>
              </a:xfrm>
              <a:custGeom>
                <a:avLst/>
                <a:gdLst>
                  <a:gd name="T0" fmla="*/ 0 w 56"/>
                  <a:gd name="T1" fmla="*/ 0 h 152"/>
                  <a:gd name="T2" fmla="*/ 56 w 56"/>
                  <a:gd name="T3" fmla="*/ 152 h 152"/>
                  <a:gd name="T4" fmla="*/ 0 w 56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52">
                    <a:moveTo>
                      <a:pt x="0" y="0"/>
                    </a:moveTo>
                    <a:lnTo>
                      <a:pt x="56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196"/>
              <p:cNvSpPr>
                <a:spLocks noChangeShapeType="1"/>
              </p:cNvSpPr>
              <p:nvPr/>
            </p:nvSpPr>
            <p:spPr bwMode="auto">
              <a:xfrm>
                <a:off x="6875" y="2924"/>
                <a:ext cx="56" cy="152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7197"/>
              <p:cNvSpPr>
                <a:spLocks/>
              </p:cNvSpPr>
              <p:nvPr/>
            </p:nvSpPr>
            <p:spPr bwMode="auto">
              <a:xfrm>
                <a:off x="6570" y="3076"/>
                <a:ext cx="361" cy="158"/>
              </a:xfrm>
              <a:custGeom>
                <a:avLst/>
                <a:gdLst>
                  <a:gd name="T0" fmla="*/ 361 w 361"/>
                  <a:gd name="T1" fmla="*/ 0 h 158"/>
                  <a:gd name="T2" fmla="*/ 0 w 361"/>
                  <a:gd name="T3" fmla="*/ 158 h 158"/>
                  <a:gd name="T4" fmla="*/ 361 w 361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158">
                    <a:moveTo>
                      <a:pt x="361" y="0"/>
                    </a:moveTo>
                    <a:lnTo>
                      <a:pt x="0" y="158"/>
                    </a:lnTo>
                    <a:lnTo>
                      <a:pt x="36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alpha val="1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198"/>
              <p:cNvSpPr>
                <a:spLocks noChangeShapeType="1"/>
              </p:cNvSpPr>
              <p:nvPr/>
            </p:nvSpPr>
            <p:spPr bwMode="auto">
              <a:xfrm flipH="1">
                <a:off x="6570" y="3076"/>
                <a:ext cx="361" cy="158"/>
              </a:xfrm>
              <a:prstGeom prst="line">
                <a:avLst/>
              </a:prstGeom>
              <a:grpFill/>
              <a:ln w="3175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Freeform 7200"/>
            <p:cNvSpPr>
              <a:spLocks/>
            </p:cNvSpPr>
            <p:nvPr/>
          </p:nvSpPr>
          <p:spPr bwMode="auto">
            <a:xfrm>
              <a:off x="6570" y="3234"/>
              <a:ext cx="88" cy="234"/>
            </a:xfrm>
            <a:custGeom>
              <a:avLst/>
              <a:gdLst>
                <a:gd name="T0" fmla="*/ 0 w 88"/>
                <a:gd name="T1" fmla="*/ 0 h 234"/>
                <a:gd name="T2" fmla="*/ 88 w 88"/>
                <a:gd name="T3" fmla="*/ 234 h 234"/>
                <a:gd name="T4" fmla="*/ 0 w 88"/>
                <a:gd name="T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34">
                  <a:moveTo>
                    <a:pt x="0" y="0"/>
                  </a:moveTo>
                  <a:lnTo>
                    <a:pt x="88" y="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7201"/>
            <p:cNvSpPr>
              <a:spLocks noChangeShapeType="1"/>
            </p:cNvSpPr>
            <p:nvPr/>
          </p:nvSpPr>
          <p:spPr bwMode="auto">
            <a:xfrm>
              <a:off x="6570" y="3234"/>
              <a:ext cx="88" cy="23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202"/>
            <p:cNvSpPr>
              <a:spLocks/>
            </p:cNvSpPr>
            <p:nvPr/>
          </p:nvSpPr>
          <p:spPr bwMode="auto">
            <a:xfrm>
              <a:off x="5382" y="4735"/>
              <a:ext cx="373" cy="187"/>
            </a:xfrm>
            <a:custGeom>
              <a:avLst/>
              <a:gdLst>
                <a:gd name="T0" fmla="*/ 0 w 373"/>
                <a:gd name="T1" fmla="*/ 0 h 187"/>
                <a:gd name="T2" fmla="*/ 373 w 373"/>
                <a:gd name="T3" fmla="*/ 187 h 187"/>
                <a:gd name="T4" fmla="*/ 0 w 373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" h="187">
                  <a:moveTo>
                    <a:pt x="0" y="0"/>
                  </a:moveTo>
                  <a:lnTo>
                    <a:pt x="373" y="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203"/>
            <p:cNvSpPr>
              <a:spLocks noChangeShapeType="1"/>
            </p:cNvSpPr>
            <p:nvPr/>
          </p:nvSpPr>
          <p:spPr bwMode="auto">
            <a:xfrm>
              <a:off x="5382" y="4735"/>
              <a:ext cx="373" cy="18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204"/>
            <p:cNvSpPr>
              <a:spLocks/>
            </p:cNvSpPr>
            <p:nvPr/>
          </p:nvSpPr>
          <p:spPr bwMode="auto">
            <a:xfrm>
              <a:off x="5755" y="4554"/>
              <a:ext cx="309" cy="368"/>
            </a:xfrm>
            <a:custGeom>
              <a:avLst/>
              <a:gdLst>
                <a:gd name="T0" fmla="*/ 0 w 309"/>
                <a:gd name="T1" fmla="*/ 368 h 368"/>
                <a:gd name="T2" fmla="*/ 309 w 309"/>
                <a:gd name="T3" fmla="*/ 0 h 368"/>
                <a:gd name="T4" fmla="*/ 0 w 309"/>
                <a:gd name="T5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" h="368">
                  <a:moveTo>
                    <a:pt x="0" y="368"/>
                  </a:moveTo>
                  <a:lnTo>
                    <a:pt x="309" y="0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7205"/>
            <p:cNvSpPr>
              <a:spLocks noChangeShapeType="1"/>
            </p:cNvSpPr>
            <p:nvPr/>
          </p:nvSpPr>
          <p:spPr bwMode="auto">
            <a:xfrm flipV="1">
              <a:off x="5755" y="4554"/>
              <a:ext cx="309" cy="36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206"/>
            <p:cNvSpPr>
              <a:spLocks/>
            </p:cNvSpPr>
            <p:nvPr/>
          </p:nvSpPr>
          <p:spPr bwMode="auto">
            <a:xfrm>
              <a:off x="5364" y="2400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207"/>
            <p:cNvSpPr>
              <a:spLocks/>
            </p:cNvSpPr>
            <p:nvPr/>
          </p:nvSpPr>
          <p:spPr bwMode="auto">
            <a:xfrm>
              <a:off x="5189" y="256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7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208"/>
            <p:cNvSpPr>
              <a:spLocks/>
            </p:cNvSpPr>
            <p:nvPr/>
          </p:nvSpPr>
          <p:spPr bwMode="auto">
            <a:xfrm>
              <a:off x="4680" y="2790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209"/>
            <p:cNvSpPr>
              <a:spLocks/>
            </p:cNvSpPr>
            <p:nvPr/>
          </p:nvSpPr>
          <p:spPr bwMode="auto">
            <a:xfrm>
              <a:off x="4864" y="2937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210"/>
            <p:cNvSpPr>
              <a:spLocks/>
            </p:cNvSpPr>
            <p:nvPr/>
          </p:nvSpPr>
          <p:spPr bwMode="auto">
            <a:xfrm>
              <a:off x="4516" y="3289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211"/>
            <p:cNvSpPr>
              <a:spLocks/>
            </p:cNvSpPr>
            <p:nvPr/>
          </p:nvSpPr>
          <p:spPr bwMode="auto">
            <a:xfrm>
              <a:off x="4382" y="34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212"/>
            <p:cNvSpPr>
              <a:spLocks/>
            </p:cNvSpPr>
            <p:nvPr/>
          </p:nvSpPr>
          <p:spPr bwMode="auto">
            <a:xfrm>
              <a:off x="4567" y="34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213"/>
            <p:cNvSpPr>
              <a:spLocks/>
            </p:cNvSpPr>
            <p:nvPr/>
          </p:nvSpPr>
          <p:spPr bwMode="auto">
            <a:xfrm>
              <a:off x="4493" y="3567"/>
              <a:ext cx="38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214"/>
            <p:cNvSpPr>
              <a:spLocks/>
            </p:cNvSpPr>
            <p:nvPr/>
          </p:nvSpPr>
          <p:spPr bwMode="auto">
            <a:xfrm>
              <a:off x="4342" y="3847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215"/>
            <p:cNvSpPr>
              <a:spLocks/>
            </p:cNvSpPr>
            <p:nvPr/>
          </p:nvSpPr>
          <p:spPr bwMode="auto">
            <a:xfrm>
              <a:off x="4617" y="372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216"/>
            <p:cNvSpPr>
              <a:spLocks/>
            </p:cNvSpPr>
            <p:nvPr/>
          </p:nvSpPr>
          <p:spPr bwMode="auto">
            <a:xfrm>
              <a:off x="4490" y="3934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217"/>
            <p:cNvSpPr>
              <a:spLocks/>
            </p:cNvSpPr>
            <p:nvPr/>
          </p:nvSpPr>
          <p:spPr bwMode="auto">
            <a:xfrm>
              <a:off x="4423" y="4051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218"/>
            <p:cNvSpPr>
              <a:spLocks/>
            </p:cNvSpPr>
            <p:nvPr/>
          </p:nvSpPr>
          <p:spPr bwMode="auto">
            <a:xfrm>
              <a:off x="4647" y="4025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219"/>
            <p:cNvSpPr>
              <a:spLocks/>
            </p:cNvSpPr>
            <p:nvPr/>
          </p:nvSpPr>
          <p:spPr bwMode="auto">
            <a:xfrm>
              <a:off x="4893" y="4063"/>
              <a:ext cx="38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220"/>
            <p:cNvSpPr>
              <a:spLocks/>
            </p:cNvSpPr>
            <p:nvPr/>
          </p:nvSpPr>
          <p:spPr bwMode="auto">
            <a:xfrm>
              <a:off x="4655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221"/>
            <p:cNvSpPr>
              <a:spLocks/>
            </p:cNvSpPr>
            <p:nvPr/>
          </p:nvSpPr>
          <p:spPr bwMode="auto">
            <a:xfrm>
              <a:off x="5110" y="44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222"/>
            <p:cNvSpPr>
              <a:spLocks/>
            </p:cNvSpPr>
            <p:nvPr/>
          </p:nvSpPr>
          <p:spPr bwMode="auto">
            <a:xfrm>
              <a:off x="5421" y="4531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223"/>
            <p:cNvSpPr>
              <a:spLocks/>
            </p:cNvSpPr>
            <p:nvPr/>
          </p:nvSpPr>
          <p:spPr bwMode="auto">
            <a:xfrm>
              <a:off x="5738" y="4765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2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224"/>
            <p:cNvSpPr>
              <a:spLocks/>
            </p:cNvSpPr>
            <p:nvPr/>
          </p:nvSpPr>
          <p:spPr bwMode="auto">
            <a:xfrm>
              <a:off x="5736" y="49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225"/>
            <p:cNvSpPr>
              <a:spLocks/>
            </p:cNvSpPr>
            <p:nvPr/>
          </p:nvSpPr>
          <p:spPr bwMode="auto">
            <a:xfrm>
              <a:off x="5803" y="452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226"/>
            <p:cNvSpPr>
              <a:spLocks/>
            </p:cNvSpPr>
            <p:nvPr/>
          </p:nvSpPr>
          <p:spPr bwMode="auto">
            <a:xfrm>
              <a:off x="5962" y="438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27"/>
            <p:cNvSpPr>
              <a:spLocks/>
            </p:cNvSpPr>
            <p:nvPr/>
          </p:nvSpPr>
          <p:spPr bwMode="auto">
            <a:xfrm>
              <a:off x="6398" y="4501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5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228"/>
            <p:cNvSpPr>
              <a:spLocks/>
            </p:cNvSpPr>
            <p:nvPr/>
          </p:nvSpPr>
          <p:spPr bwMode="auto">
            <a:xfrm>
              <a:off x="6347" y="4548"/>
              <a:ext cx="38" cy="37"/>
            </a:xfrm>
            <a:custGeom>
              <a:avLst/>
              <a:gdLst>
                <a:gd name="T0" fmla="*/ 32 w 33"/>
                <a:gd name="T1" fmla="*/ 17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7" y="2"/>
                    <a:pt x="33" y="9"/>
                    <a:pt x="32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229"/>
            <p:cNvSpPr>
              <a:spLocks/>
            </p:cNvSpPr>
            <p:nvPr/>
          </p:nvSpPr>
          <p:spPr bwMode="auto">
            <a:xfrm>
              <a:off x="6531" y="412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5"/>
                    <a:pt x="10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230"/>
            <p:cNvSpPr>
              <a:spLocks/>
            </p:cNvSpPr>
            <p:nvPr/>
          </p:nvSpPr>
          <p:spPr bwMode="auto">
            <a:xfrm>
              <a:off x="6788" y="3983"/>
              <a:ext cx="37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231"/>
            <p:cNvSpPr>
              <a:spLocks/>
            </p:cNvSpPr>
            <p:nvPr/>
          </p:nvSpPr>
          <p:spPr bwMode="auto">
            <a:xfrm>
              <a:off x="6518" y="363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232"/>
            <p:cNvSpPr>
              <a:spLocks/>
            </p:cNvSpPr>
            <p:nvPr/>
          </p:nvSpPr>
          <p:spPr bwMode="auto">
            <a:xfrm>
              <a:off x="6824" y="3821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33"/>
            <p:cNvSpPr>
              <a:spLocks/>
            </p:cNvSpPr>
            <p:nvPr/>
          </p:nvSpPr>
          <p:spPr bwMode="auto">
            <a:xfrm>
              <a:off x="6636" y="344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234"/>
            <p:cNvSpPr>
              <a:spLocks/>
            </p:cNvSpPr>
            <p:nvPr/>
          </p:nvSpPr>
          <p:spPr bwMode="auto">
            <a:xfrm>
              <a:off x="6968" y="3329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235"/>
            <p:cNvSpPr>
              <a:spLocks/>
            </p:cNvSpPr>
            <p:nvPr/>
          </p:nvSpPr>
          <p:spPr bwMode="auto">
            <a:xfrm>
              <a:off x="6553" y="3217"/>
              <a:ext cx="37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236"/>
            <p:cNvSpPr>
              <a:spLocks/>
            </p:cNvSpPr>
            <p:nvPr/>
          </p:nvSpPr>
          <p:spPr bwMode="auto">
            <a:xfrm>
              <a:off x="6914" y="3060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237"/>
            <p:cNvSpPr>
              <a:spLocks/>
            </p:cNvSpPr>
            <p:nvPr/>
          </p:nvSpPr>
          <p:spPr bwMode="auto">
            <a:xfrm>
              <a:off x="6854" y="2907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238"/>
            <p:cNvSpPr>
              <a:spLocks/>
            </p:cNvSpPr>
            <p:nvPr/>
          </p:nvSpPr>
          <p:spPr bwMode="auto">
            <a:xfrm>
              <a:off x="6581" y="2967"/>
              <a:ext cx="39" cy="38"/>
            </a:xfrm>
            <a:custGeom>
              <a:avLst/>
              <a:gdLst>
                <a:gd name="T0" fmla="*/ 32 w 33"/>
                <a:gd name="T1" fmla="*/ 18 h 33"/>
                <a:gd name="T2" fmla="*/ 15 w 33"/>
                <a:gd name="T3" fmla="*/ 32 h 33"/>
                <a:gd name="T4" fmla="*/ 1 w 33"/>
                <a:gd name="T5" fmla="*/ 15 h 33"/>
                <a:gd name="T6" fmla="*/ 18 w 33"/>
                <a:gd name="T7" fmla="*/ 1 h 33"/>
                <a:gd name="T8" fmla="*/ 32 w 33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8"/>
                  </a:moveTo>
                  <a:cubicBezTo>
                    <a:pt x="31" y="27"/>
                    <a:pt x="23" y="33"/>
                    <a:pt x="15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239"/>
            <p:cNvSpPr>
              <a:spLocks/>
            </p:cNvSpPr>
            <p:nvPr/>
          </p:nvSpPr>
          <p:spPr bwMode="auto">
            <a:xfrm>
              <a:off x="6763" y="3128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240"/>
            <p:cNvSpPr>
              <a:spLocks/>
            </p:cNvSpPr>
            <p:nvPr/>
          </p:nvSpPr>
          <p:spPr bwMode="auto">
            <a:xfrm>
              <a:off x="6564" y="2878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241"/>
            <p:cNvSpPr>
              <a:spLocks/>
            </p:cNvSpPr>
            <p:nvPr/>
          </p:nvSpPr>
          <p:spPr bwMode="auto">
            <a:xfrm>
              <a:off x="6316" y="2737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242"/>
            <p:cNvSpPr>
              <a:spLocks/>
            </p:cNvSpPr>
            <p:nvPr/>
          </p:nvSpPr>
          <p:spPr bwMode="auto">
            <a:xfrm>
              <a:off x="6522" y="24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243"/>
            <p:cNvSpPr>
              <a:spLocks/>
            </p:cNvSpPr>
            <p:nvPr/>
          </p:nvSpPr>
          <p:spPr bwMode="auto">
            <a:xfrm>
              <a:off x="6043" y="2574"/>
              <a:ext cx="39" cy="37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244"/>
            <p:cNvSpPr>
              <a:spLocks/>
            </p:cNvSpPr>
            <p:nvPr/>
          </p:nvSpPr>
          <p:spPr bwMode="auto">
            <a:xfrm>
              <a:off x="5949" y="2403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245"/>
            <p:cNvSpPr>
              <a:spLocks/>
            </p:cNvSpPr>
            <p:nvPr/>
          </p:nvSpPr>
          <p:spPr bwMode="auto">
            <a:xfrm>
              <a:off x="5845" y="220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246"/>
            <p:cNvSpPr>
              <a:spLocks/>
            </p:cNvSpPr>
            <p:nvPr/>
          </p:nvSpPr>
          <p:spPr bwMode="auto">
            <a:xfrm>
              <a:off x="5410" y="2496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10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247"/>
            <p:cNvSpPr>
              <a:spLocks/>
            </p:cNvSpPr>
            <p:nvPr/>
          </p:nvSpPr>
          <p:spPr bwMode="auto">
            <a:xfrm>
              <a:off x="5495" y="2424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248"/>
            <p:cNvSpPr>
              <a:spLocks/>
            </p:cNvSpPr>
            <p:nvPr/>
          </p:nvSpPr>
          <p:spPr bwMode="auto">
            <a:xfrm>
              <a:off x="5364" y="4719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249"/>
            <p:cNvSpPr>
              <a:spLocks/>
            </p:cNvSpPr>
            <p:nvPr/>
          </p:nvSpPr>
          <p:spPr bwMode="auto">
            <a:xfrm>
              <a:off x="5210" y="46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250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251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52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253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54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255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256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257"/>
            <p:cNvSpPr>
              <a:spLocks/>
            </p:cNvSpPr>
            <p:nvPr/>
          </p:nvSpPr>
          <p:spPr bwMode="auto">
            <a:xfrm>
              <a:off x="6365" y="4569"/>
              <a:ext cx="891" cy="602"/>
            </a:xfrm>
            <a:custGeom>
              <a:avLst/>
              <a:gdLst>
                <a:gd name="T0" fmla="*/ 0 w 891"/>
                <a:gd name="T1" fmla="*/ 0 h 602"/>
                <a:gd name="T2" fmla="*/ 891 w 891"/>
                <a:gd name="T3" fmla="*/ 602 h 602"/>
                <a:gd name="T4" fmla="*/ 0 w 891"/>
                <a:gd name="T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1" h="602">
                  <a:moveTo>
                    <a:pt x="0" y="0"/>
                  </a:moveTo>
                  <a:lnTo>
                    <a:pt x="891" y="6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7258"/>
            <p:cNvSpPr>
              <a:spLocks noChangeShapeType="1"/>
            </p:cNvSpPr>
            <p:nvPr/>
          </p:nvSpPr>
          <p:spPr bwMode="auto">
            <a:xfrm>
              <a:off x="6365" y="4569"/>
              <a:ext cx="891" cy="60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259"/>
            <p:cNvSpPr>
              <a:spLocks/>
            </p:cNvSpPr>
            <p:nvPr/>
          </p:nvSpPr>
          <p:spPr bwMode="auto">
            <a:xfrm>
              <a:off x="6810" y="4010"/>
              <a:ext cx="440" cy="1155"/>
            </a:xfrm>
            <a:custGeom>
              <a:avLst/>
              <a:gdLst>
                <a:gd name="T0" fmla="*/ 440 w 440"/>
                <a:gd name="T1" fmla="*/ 1155 h 1155"/>
                <a:gd name="T2" fmla="*/ 0 w 440"/>
                <a:gd name="T3" fmla="*/ 0 h 1155"/>
                <a:gd name="T4" fmla="*/ 440 w 440"/>
                <a:gd name="T5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155">
                  <a:moveTo>
                    <a:pt x="440" y="1155"/>
                  </a:moveTo>
                  <a:lnTo>
                    <a:pt x="0" y="0"/>
                  </a:lnTo>
                  <a:lnTo>
                    <a:pt x="440" y="115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7260"/>
            <p:cNvSpPr>
              <a:spLocks noChangeShapeType="1"/>
            </p:cNvSpPr>
            <p:nvPr/>
          </p:nvSpPr>
          <p:spPr bwMode="auto">
            <a:xfrm flipH="1" flipV="1">
              <a:off x="6810" y="4010"/>
              <a:ext cx="440" cy="1155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261"/>
            <p:cNvSpPr>
              <a:spLocks/>
            </p:cNvSpPr>
            <p:nvPr/>
          </p:nvSpPr>
          <p:spPr bwMode="auto">
            <a:xfrm>
              <a:off x="6550" y="4148"/>
              <a:ext cx="706" cy="1023"/>
            </a:xfrm>
            <a:custGeom>
              <a:avLst/>
              <a:gdLst>
                <a:gd name="T0" fmla="*/ 0 w 706"/>
                <a:gd name="T1" fmla="*/ 0 h 1023"/>
                <a:gd name="T2" fmla="*/ 706 w 706"/>
                <a:gd name="T3" fmla="*/ 1023 h 1023"/>
                <a:gd name="T4" fmla="*/ 0 w 706"/>
                <a:gd name="T5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6" h="1023">
                  <a:moveTo>
                    <a:pt x="0" y="0"/>
                  </a:moveTo>
                  <a:lnTo>
                    <a:pt x="706" y="10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7262"/>
            <p:cNvSpPr>
              <a:spLocks noChangeShapeType="1"/>
            </p:cNvSpPr>
            <p:nvPr/>
          </p:nvSpPr>
          <p:spPr bwMode="auto">
            <a:xfrm>
              <a:off x="6550" y="4148"/>
              <a:ext cx="706" cy="1023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63"/>
            <p:cNvSpPr>
              <a:spLocks/>
            </p:cNvSpPr>
            <p:nvPr/>
          </p:nvSpPr>
          <p:spPr bwMode="auto">
            <a:xfrm>
              <a:off x="5755" y="4922"/>
              <a:ext cx="1501" cy="249"/>
            </a:xfrm>
            <a:custGeom>
              <a:avLst/>
              <a:gdLst>
                <a:gd name="T0" fmla="*/ 1501 w 1501"/>
                <a:gd name="T1" fmla="*/ 249 h 249"/>
                <a:gd name="T2" fmla="*/ 0 w 1501"/>
                <a:gd name="T3" fmla="*/ 0 h 249"/>
                <a:gd name="T4" fmla="*/ 1501 w 1501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1" h="249">
                  <a:moveTo>
                    <a:pt x="1501" y="249"/>
                  </a:moveTo>
                  <a:lnTo>
                    <a:pt x="0" y="0"/>
                  </a:lnTo>
                  <a:lnTo>
                    <a:pt x="1501" y="249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7264"/>
            <p:cNvSpPr>
              <a:spLocks noChangeShapeType="1"/>
            </p:cNvSpPr>
            <p:nvPr/>
          </p:nvSpPr>
          <p:spPr bwMode="auto">
            <a:xfrm flipH="1" flipV="1">
              <a:off x="5755" y="4922"/>
              <a:ext cx="1501" cy="249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65"/>
            <p:cNvSpPr>
              <a:spLocks/>
            </p:cNvSpPr>
            <p:nvPr/>
          </p:nvSpPr>
          <p:spPr bwMode="auto">
            <a:xfrm>
              <a:off x="5827" y="4542"/>
              <a:ext cx="1411" cy="627"/>
            </a:xfrm>
            <a:custGeom>
              <a:avLst/>
              <a:gdLst>
                <a:gd name="T0" fmla="*/ 1411 w 1411"/>
                <a:gd name="T1" fmla="*/ 627 h 627"/>
                <a:gd name="T2" fmla="*/ 0 w 1411"/>
                <a:gd name="T3" fmla="*/ 0 h 627"/>
                <a:gd name="T4" fmla="*/ 1411 w 1411"/>
                <a:gd name="T5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1" h="627">
                  <a:moveTo>
                    <a:pt x="1411" y="627"/>
                  </a:moveTo>
                  <a:lnTo>
                    <a:pt x="0" y="0"/>
                  </a:lnTo>
                  <a:lnTo>
                    <a:pt x="1411" y="627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266"/>
            <p:cNvSpPr>
              <a:spLocks noChangeShapeType="1"/>
            </p:cNvSpPr>
            <p:nvPr/>
          </p:nvSpPr>
          <p:spPr bwMode="auto">
            <a:xfrm flipH="1" flipV="1">
              <a:off x="5827" y="4542"/>
              <a:ext cx="1411" cy="627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267"/>
            <p:cNvSpPr>
              <a:spLocks/>
            </p:cNvSpPr>
            <p:nvPr/>
          </p:nvSpPr>
          <p:spPr bwMode="auto">
            <a:xfrm>
              <a:off x="7237" y="515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268"/>
            <p:cNvSpPr>
              <a:spLocks/>
            </p:cNvSpPr>
            <p:nvPr/>
          </p:nvSpPr>
          <p:spPr bwMode="auto">
            <a:xfrm>
              <a:off x="4086" y="3987"/>
              <a:ext cx="338" cy="82"/>
            </a:xfrm>
            <a:custGeom>
              <a:avLst/>
              <a:gdLst>
                <a:gd name="T0" fmla="*/ 338 w 338"/>
                <a:gd name="T1" fmla="*/ 82 h 82"/>
                <a:gd name="T2" fmla="*/ 0 w 338"/>
                <a:gd name="T3" fmla="*/ 0 h 82"/>
                <a:gd name="T4" fmla="*/ 338 w 338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" h="82">
                  <a:moveTo>
                    <a:pt x="338" y="82"/>
                  </a:moveTo>
                  <a:lnTo>
                    <a:pt x="0" y="0"/>
                  </a:lnTo>
                  <a:lnTo>
                    <a:pt x="338" y="8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7269"/>
            <p:cNvSpPr>
              <a:spLocks noChangeShapeType="1"/>
            </p:cNvSpPr>
            <p:nvPr/>
          </p:nvSpPr>
          <p:spPr bwMode="auto">
            <a:xfrm flipH="1" flipV="1">
              <a:off x="4086" y="3987"/>
              <a:ext cx="338" cy="8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270"/>
            <p:cNvSpPr>
              <a:spLocks/>
            </p:cNvSpPr>
            <p:nvPr/>
          </p:nvSpPr>
          <p:spPr bwMode="auto">
            <a:xfrm>
              <a:off x="4069" y="3984"/>
              <a:ext cx="52" cy="394"/>
            </a:xfrm>
            <a:custGeom>
              <a:avLst/>
              <a:gdLst>
                <a:gd name="T0" fmla="*/ 0 w 52"/>
                <a:gd name="T1" fmla="*/ 0 h 394"/>
                <a:gd name="T2" fmla="*/ 52 w 52"/>
                <a:gd name="T3" fmla="*/ 394 h 394"/>
                <a:gd name="T4" fmla="*/ 0 w 52"/>
                <a:gd name="T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94">
                  <a:moveTo>
                    <a:pt x="0" y="0"/>
                  </a:moveTo>
                  <a:lnTo>
                    <a:pt x="52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271"/>
            <p:cNvSpPr>
              <a:spLocks noChangeShapeType="1"/>
            </p:cNvSpPr>
            <p:nvPr/>
          </p:nvSpPr>
          <p:spPr bwMode="auto">
            <a:xfrm>
              <a:off x="4069" y="3984"/>
              <a:ext cx="52" cy="394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272"/>
            <p:cNvSpPr>
              <a:spLocks/>
            </p:cNvSpPr>
            <p:nvPr/>
          </p:nvSpPr>
          <p:spPr bwMode="auto">
            <a:xfrm>
              <a:off x="3977" y="4377"/>
              <a:ext cx="144" cy="1"/>
            </a:xfrm>
            <a:custGeom>
              <a:avLst/>
              <a:gdLst>
                <a:gd name="T0" fmla="*/ 144 w 144"/>
                <a:gd name="T1" fmla="*/ 1 h 1"/>
                <a:gd name="T2" fmla="*/ 0 w 144"/>
                <a:gd name="T3" fmla="*/ 0 h 1"/>
                <a:gd name="T4" fmla="*/ 144 w 14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">
                  <a:moveTo>
                    <a:pt x="144" y="1"/>
                  </a:moveTo>
                  <a:lnTo>
                    <a:pt x="0" y="0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273"/>
            <p:cNvSpPr>
              <a:spLocks noChangeShapeType="1"/>
            </p:cNvSpPr>
            <p:nvPr/>
          </p:nvSpPr>
          <p:spPr bwMode="auto">
            <a:xfrm flipH="1" flipV="1">
              <a:off x="3977" y="4377"/>
              <a:ext cx="144" cy="1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274"/>
            <p:cNvSpPr>
              <a:spLocks/>
            </p:cNvSpPr>
            <p:nvPr/>
          </p:nvSpPr>
          <p:spPr bwMode="auto">
            <a:xfrm>
              <a:off x="5873" y="2152"/>
              <a:ext cx="270" cy="86"/>
            </a:xfrm>
            <a:custGeom>
              <a:avLst/>
              <a:gdLst>
                <a:gd name="T0" fmla="*/ 0 w 270"/>
                <a:gd name="T1" fmla="*/ 86 h 86"/>
                <a:gd name="T2" fmla="*/ 270 w 270"/>
                <a:gd name="T3" fmla="*/ 0 h 86"/>
                <a:gd name="T4" fmla="*/ 0 w 270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86">
                  <a:moveTo>
                    <a:pt x="0" y="86"/>
                  </a:moveTo>
                  <a:lnTo>
                    <a:pt x="270" y="0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7275"/>
            <p:cNvSpPr>
              <a:spLocks noChangeShapeType="1"/>
            </p:cNvSpPr>
            <p:nvPr/>
          </p:nvSpPr>
          <p:spPr bwMode="auto">
            <a:xfrm flipV="1">
              <a:off x="5873" y="2152"/>
              <a:ext cx="270" cy="86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276"/>
            <p:cNvSpPr>
              <a:spLocks/>
            </p:cNvSpPr>
            <p:nvPr/>
          </p:nvSpPr>
          <p:spPr bwMode="auto">
            <a:xfrm>
              <a:off x="6051" y="1900"/>
              <a:ext cx="92" cy="252"/>
            </a:xfrm>
            <a:custGeom>
              <a:avLst/>
              <a:gdLst>
                <a:gd name="T0" fmla="*/ 92 w 92"/>
                <a:gd name="T1" fmla="*/ 252 h 252"/>
                <a:gd name="T2" fmla="*/ 0 w 92"/>
                <a:gd name="T3" fmla="*/ 0 h 252"/>
                <a:gd name="T4" fmla="*/ 92 w 92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252">
                  <a:moveTo>
                    <a:pt x="92" y="252"/>
                  </a:moveTo>
                  <a:lnTo>
                    <a:pt x="0" y="0"/>
                  </a:lnTo>
                  <a:lnTo>
                    <a:pt x="92" y="25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7277"/>
            <p:cNvSpPr>
              <a:spLocks noChangeShapeType="1"/>
            </p:cNvSpPr>
            <p:nvPr/>
          </p:nvSpPr>
          <p:spPr bwMode="auto">
            <a:xfrm flipH="1" flipV="1">
              <a:off x="6051" y="1900"/>
              <a:ext cx="92" cy="25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278"/>
            <p:cNvSpPr>
              <a:spLocks/>
            </p:cNvSpPr>
            <p:nvPr/>
          </p:nvSpPr>
          <p:spPr bwMode="auto">
            <a:xfrm>
              <a:off x="5873" y="1900"/>
              <a:ext cx="178" cy="338"/>
            </a:xfrm>
            <a:custGeom>
              <a:avLst/>
              <a:gdLst>
                <a:gd name="T0" fmla="*/ 178 w 178"/>
                <a:gd name="T1" fmla="*/ 0 h 338"/>
                <a:gd name="T2" fmla="*/ 0 w 178"/>
                <a:gd name="T3" fmla="*/ 338 h 338"/>
                <a:gd name="T4" fmla="*/ 178 w 178"/>
                <a:gd name="T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338">
                  <a:moveTo>
                    <a:pt x="178" y="0"/>
                  </a:moveTo>
                  <a:lnTo>
                    <a:pt x="0" y="338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7279"/>
            <p:cNvSpPr>
              <a:spLocks noChangeShapeType="1"/>
            </p:cNvSpPr>
            <p:nvPr/>
          </p:nvSpPr>
          <p:spPr bwMode="auto">
            <a:xfrm flipH="1">
              <a:off x="5873" y="1900"/>
              <a:ext cx="178" cy="338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80"/>
            <p:cNvSpPr>
              <a:spLocks/>
            </p:cNvSpPr>
            <p:nvPr/>
          </p:nvSpPr>
          <p:spPr bwMode="auto">
            <a:xfrm>
              <a:off x="6051" y="1778"/>
              <a:ext cx="356" cy="122"/>
            </a:xfrm>
            <a:custGeom>
              <a:avLst/>
              <a:gdLst>
                <a:gd name="T0" fmla="*/ 0 w 356"/>
                <a:gd name="T1" fmla="*/ 122 h 122"/>
                <a:gd name="T2" fmla="*/ 356 w 356"/>
                <a:gd name="T3" fmla="*/ 0 h 122"/>
                <a:gd name="T4" fmla="*/ 0 w 356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6" h="122">
                  <a:moveTo>
                    <a:pt x="0" y="122"/>
                  </a:moveTo>
                  <a:lnTo>
                    <a:pt x="356" y="0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alpha val="1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7281"/>
            <p:cNvSpPr>
              <a:spLocks noChangeShapeType="1"/>
            </p:cNvSpPr>
            <p:nvPr/>
          </p:nvSpPr>
          <p:spPr bwMode="auto">
            <a:xfrm flipV="1">
              <a:off x="6051" y="1778"/>
              <a:ext cx="356" cy="122"/>
            </a:xfrm>
            <a:prstGeom prst="line">
              <a:avLst/>
            </a:prstGeom>
            <a:grpFill/>
            <a:ln w="317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282"/>
            <p:cNvSpPr>
              <a:spLocks/>
            </p:cNvSpPr>
            <p:nvPr/>
          </p:nvSpPr>
          <p:spPr bwMode="auto">
            <a:xfrm>
              <a:off x="3958" y="4358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83"/>
            <p:cNvSpPr>
              <a:spLocks/>
            </p:cNvSpPr>
            <p:nvPr/>
          </p:nvSpPr>
          <p:spPr bwMode="auto">
            <a:xfrm>
              <a:off x="4102" y="4359"/>
              <a:ext cx="38" cy="38"/>
            </a:xfrm>
            <a:custGeom>
              <a:avLst/>
              <a:gdLst>
                <a:gd name="T0" fmla="*/ 31 w 32"/>
                <a:gd name="T1" fmla="*/ 17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284"/>
            <p:cNvSpPr>
              <a:spLocks/>
            </p:cNvSpPr>
            <p:nvPr/>
          </p:nvSpPr>
          <p:spPr bwMode="auto">
            <a:xfrm>
              <a:off x="4050" y="396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7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5" y="30"/>
                    <a:pt x="0" y="23"/>
                    <a:pt x="1" y="14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285"/>
            <p:cNvSpPr>
              <a:spLocks/>
            </p:cNvSpPr>
            <p:nvPr/>
          </p:nvSpPr>
          <p:spPr bwMode="auto">
            <a:xfrm>
              <a:off x="5271" y="2196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86"/>
            <p:cNvSpPr>
              <a:spLocks/>
            </p:cNvSpPr>
            <p:nvPr/>
          </p:nvSpPr>
          <p:spPr bwMode="auto">
            <a:xfrm>
              <a:off x="5070" y="2345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9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287"/>
            <p:cNvSpPr>
              <a:spLocks/>
            </p:cNvSpPr>
            <p:nvPr/>
          </p:nvSpPr>
          <p:spPr bwMode="auto">
            <a:xfrm>
              <a:off x="4995" y="2562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2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288"/>
            <p:cNvSpPr>
              <a:spLocks/>
            </p:cNvSpPr>
            <p:nvPr/>
          </p:nvSpPr>
          <p:spPr bwMode="auto">
            <a:xfrm>
              <a:off x="4645" y="2557"/>
              <a:ext cx="39" cy="38"/>
            </a:xfrm>
            <a:custGeom>
              <a:avLst/>
              <a:gdLst>
                <a:gd name="T0" fmla="*/ 32 w 33"/>
                <a:gd name="T1" fmla="*/ 18 h 32"/>
                <a:gd name="T2" fmla="*/ 15 w 33"/>
                <a:gd name="T3" fmla="*/ 31 h 32"/>
                <a:gd name="T4" fmla="*/ 1 w 33"/>
                <a:gd name="T5" fmla="*/ 14 h 32"/>
                <a:gd name="T6" fmla="*/ 18 w 33"/>
                <a:gd name="T7" fmla="*/ 1 h 32"/>
                <a:gd name="T8" fmla="*/ 32 w 3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8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0"/>
                    <a:pt x="0" y="22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3" y="9"/>
                    <a:pt x="32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89"/>
            <p:cNvSpPr>
              <a:spLocks/>
            </p:cNvSpPr>
            <p:nvPr/>
          </p:nvSpPr>
          <p:spPr bwMode="auto">
            <a:xfrm>
              <a:off x="4434" y="3055"/>
              <a:ext cx="37" cy="37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290"/>
            <p:cNvSpPr>
              <a:spLocks/>
            </p:cNvSpPr>
            <p:nvPr/>
          </p:nvSpPr>
          <p:spPr bwMode="auto">
            <a:xfrm>
              <a:off x="4303" y="3268"/>
              <a:ext cx="38" cy="37"/>
            </a:xfrm>
            <a:custGeom>
              <a:avLst/>
              <a:gdLst>
                <a:gd name="T0" fmla="*/ 31 w 32"/>
                <a:gd name="T1" fmla="*/ 18 h 32"/>
                <a:gd name="T2" fmla="*/ 15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7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291"/>
            <p:cNvSpPr>
              <a:spLocks/>
            </p:cNvSpPr>
            <p:nvPr/>
          </p:nvSpPr>
          <p:spPr bwMode="auto">
            <a:xfrm>
              <a:off x="5575" y="2203"/>
              <a:ext cx="38" cy="39"/>
            </a:xfrm>
            <a:custGeom>
              <a:avLst/>
              <a:gdLst>
                <a:gd name="T0" fmla="*/ 31 w 32"/>
                <a:gd name="T1" fmla="*/ 18 h 33"/>
                <a:gd name="T2" fmla="*/ 14 w 32"/>
                <a:gd name="T3" fmla="*/ 32 h 33"/>
                <a:gd name="T4" fmla="*/ 1 w 32"/>
                <a:gd name="T5" fmla="*/ 15 h 33"/>
                <a:gd name="T6" fmla="*/ 18 w 32"/>
                <a:gd name="T7" fmla="*/ 1 h 33"/>
                <a:gd name="T8" fmla="*/ 31 w 32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1" y="18"/>
                  </a:moveTo>
                  <a:cubicBezTo>
                    <a:pt x="30" y="27"/>
                    <a:pt x="23" y="33"/>
                    <a:pt x="14" y="32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2" y="6"/>
                    <a:pt x="10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292"/>
            <p:cNvSpPr>
              <a:spLocks/>
            </p:cNvSpPr>
            <p:nvPr/>
          </p:nvSpPr>
          <p:spPr bwMode="auto">
            <a:xfrm>
              <a:off x="6678" y="2571"/>
              <a:ext cx="38" cy="38"/>
            </a:xfrm>
            <a:custGeom>
              <a:avLst/>
              <a:gdLst>
                <a:gd name="T0" fmla="*/ 31 w 32"/>
                <a:gd name="T1" fmla="*/ 18 h 32"/>
                <a:gd name="T2" fmla="*/ 14 w 32"/>
                <a:gd name="T3" fmla="*/ 31 h 32"/>
                <a:gd name="T4" fmla="*/ 1 w 32"/>
                <a:gd name="T5" fmla="*/ 14 h 32"/>
                <a:gd name="T6" fmla="*/ 18 w 32"/>
                <a:gd name="T7" fmla="*/ 1 h 32"/>
                <a:gd name="T8" fmla="*/ 31 w 32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8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2" y="6"/>
                    <a:pt x="9" y="0"/>
                    <a:pt x="18" y="1"/>
                  </a:cubicBezTo>
                  <a:cubicBezTo>
                    <a:pt x="26" y="2"/>
                    <a:pt x="32" y="10"/>
                    <a:pt x="31" y="18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293"/>
            <p:cNvSpPr>
              <a:spLocks/>
            </p:cNvSpPr>
            <p:nvPr/>
          </p:nvSpPr>
          <p:spPr bwMode="auto">
            <a:xfrm>
              <a:off x="6120" y="2132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8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294"/>
            <p:cNvSpPr>
              <a:spLocks/>
            </p:cNvSpPr>
            <p:nvPr/>
          </p:nvSpPr>
          <p:spPr bwMode="auto">
            <a:xfrm>
              <a:off x="6388" y="1762"/>
              <a:ext cx="40" cy="41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3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1"/>
                    <a:pt x="3" y="24"/>
                  </a:cubicBezTo>
                  <a:cubicBezTo>
                    <a:pt x="0" y="16"/>
                    <a:pt x="3" y="7"/>
                    <a:pt x="11" y="3"/>
                  </a:cubicBezTo>
                  <a:cubicBezTo>
                    <a:pt x="18" y="0"/>
                    <a:pt x="27" y="3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295"/>
            <p:cNvSpPr>
              <a:spLocks/>
            </p:cNvSpPr>
            <p:nvPr/>
          </p:nvSpPr>
          <p:spPr bwMode="auto">
            <a:xfrm>
              <a:off x="6031" y="1878"/>
              <a:ext cx="40" cy="42"/>
            </a:xfrm>
            <a:custGeom>
              <a:avLst/>
              <a:gdLst>
                <a:gd name="T0" fmla="*/ 31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4 h 35"/>
                <a:gd name="T8" fmla="*/ 31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11"/>
                  </a:moveTo>
                  <a:cubicBezTo>
                    <a:pt x="34" y="19"/>
                    <a:pt x="31" y="28"/>
                    <a:pt x="23" y="31"/>
                  </a:cubicBezTo>
                  <a:cubicBezTo>
                    <a:pt x="16" y="35"/>
                    <a:pt x="7" y="32"/>
                    <a:pt x="3" y="24"/>
                  </a:cubicBezTo>
                  <a:cubicBezTo>
                    <a:pt x="0" y="16"/>
                    <a:pt x="3" y="7"/>
                    <a:pt x="11" y="4"/>
                  </a:cubicBezTo>
                  <a:cubicBezTo>
                    <a:pt x="18" y="0"/>
                    <a:pt x="27" y="4"/>
                    <a:pt x="31" y="11"/>
                  </a:cubicBezTo>
                  <a:close/>
                </a:path>
              </a:pathLst>
            </a:custGeom>
            <a:grpFill/>
            <a:ln w="7938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8500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502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6_Title Slide">
    <p:bg>
      <p:bgPr>
        <a:solidFill>
          <a:srgbClr val="0104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4" name="Hexagon 3"/>
          <p:cNvSpPr/>
          <p:nvPr userDrawn="1"/>
        </p:nvSpPr>
        <p:spPr bwMode="auto">
          <a:xfrm rot="5400000">
            <a:off x="7558957" y="1752494"/>
            <a:ext cx="4544142" cy="3952291"/>
          </a:xfrm>
          <a:custGeom>
            <a:avLst/>
            <a:gdLst>
              <a:gd name="connsiteX0" fmla="*/ 0 w 1181174"/>
              <a:gd name="connsiteY0" fmla="*/ 509127 h 1018253"/>
              <a:gd name="connsiteX1" fmla="*/ 254563 w 1181174"/>
              <a:gd name="connsiteY1" fmla="*/ 0 h 1018253"/>
              <a:gd name="connsiteX2" fmla="*/ 926611 w 1181174"/>
              <a:gd name="connsiteY2" fmla="*/ 0 h 1018253"/>
              <a:gd name="connsiteX3" fmla="*/ 1181174 w 1181174"/>
              <a:gd name="connsiteY3" fmla="*/ 509127 h 1018253"/>
              <a:gd name="connsiteX4" fmla="*/ 926611 w 1181174"/>
              <a:gd name="connsiteY4" fmla="*/ 1018253 h 1018253"/>
              <a:gd name="connsiteX5" fmla="*/ 254563 w 1181174"/>
              <a:gd name="connsiteY5" fmla="*/ 1018253 h 1018253"/>
              <a:gd name="connsiteX6" fmla="*/ 0 w 1181174"/>
              <a:gd name="connsiteY6" fmla="*/ 509127 h 1018253"/>
              <a:gd name="connsiteX0" fmla="*/ 0 w 1263722"/>
              <a:gd name="connsiteY0" fmla="*/ 424460 h 1018253"/>
              <a:gd name="connsiteX1" fmla="*/ 337111 w 1263722"/>
              <a:gd name="connsiteY1" fmla="*/ 0 h 1018253"/>
              <a:gd name="connsiteX2" fmla="*/ 1009159 w 1263722"/>
              <a:gd name="connsiteY2" fmla="*/ 0 h 1018253"/>
              <a:gd name="connsiteX3" fmla="*/ 1263722 w 1263722"/>
              <a:gd name="connsiteY3" fmla="*/ 509127 h 1018253"/>
              <a:gd name="connsiteX4" fmla="*/ 1009159 w 1263722"/>
              <a:gd name="connsiteY4" fmla="*/ 1018253 h 1018253"/>
              <a:gd name="connsiteX5" fmla="*/ 337111 w 1263722"/>
              <a:gd name="connsiteY5" fmla="*/ 1018253 h 1018253"/>
              <a:gd name="connsiteX6" fmla="*/ 0 w 1263722"/>
              <a:gd name="connsiteY6" fmla="*/ 424460 h 1018253"/>
              <a:gd name="connsiteX0" fmla="*/ 0 w 1263722"/>
              <a:gd name="connsiteY0" fmla="*/ 578978 h 1172771"/>
              <a:gd name="connsiteX1" fmla="*/ 341348 w 1263722"/>
              <a:gd name="connsiteY1" fmla="*/ 0 h 1172771"/>
              <a:gd name="connsiteX2" fmla="*/ 1009159 w 1263722"/>
              <a:gd name="connsiteY2" fmla="*/ 154518 h 1172771"/>
              <a:gd name="connsiteX3" fmla="*/ 1263722 w 1263722"/>
              <a:gd name="connsiteY3" fmla="*/ 663645 h 1172771"/>
              <a:gd name="connsiteX4" fmla="*/ 1009159 w 1263722"/>
              <a:gd name="connsiteY4" fmla="*/ 1172771 h 1172771"/>
              <a:gd name="connsiteX5" fmla="*/ 337111 w 1263722"/>
              <a:gd name="connsiteY5" fmla="*/ 1172771 h 1172771"/>
              <a:gd name="connsiteX6" fmla="*/ 0 w 1263722"/>
              <a:gd name="connsiteY6" fmla="*/ 578978 h 1172771"/>
              <a:gd name="connsiteX0" fmla="*/ 0 w 1263722"/>
              <a:gd name="connsiteY0" fmla="*/ 587444 h 1181237"/>
              <a:gd name="connsiteX1" fmla="*/ 341348 w 1263722"/>
              <a:gd name="connsiteY1" fmla="*/ 8466 h 1181237"/>
              <a:gd name="connsiteX2" fmla="*/ 1011279 w 1263722"/>
              <a:gd name="connsiteY2" fmla="*/ 0 h 1181237"/>
              <a:gd name="connsiteX3" fmla="*/ 1263722 w 1263722"/>
              <a:gd name="connsiteY3" fmla="*/ 672111 h 1181237"/>
              <a:gd name="connsiteX4" fmla="*/ 1009159 w 1263722"/>
              <a:gd name="connsiteY4" fmla="*/ 1181237 h 1181237"/>
              <a:gd name="connsiteX5" fmla="*/ 337111 w 1263722"/>
              <a:gd name="connsiteY5" fmla="*/ 1181237 h 1181237"/>
              <a:gd name="connsiteX6" fmla="*/ 0 w 1263722"/>
              <a:gd name="connsiteY6" fmla="*/ 587444 h 1181237"/>
              <a:gd name="connsiteX0" fmla="*/ 0 w 1348392"/>
              <a:gd name="connsiteY0" fmla="*/ 587444 h 1181237"/>
              <a:gd name="connsiteX1" fmla="*/ 341348 w 1348392"/>
              <a:gd name="connsiteY1" fmla="*/ 8466 h 1181237"/>
              <a:gd name="connsiteX2" fmla="*/ 1011279 w 1348392"/>
              <a:gd name="connsiteY2" fmla="*/ 0 h 1181237"/>
              <a:gd name="connsiteX3" fmla="*/ 1348392 w 1348392"/>
              <a:gd name="connsiteY3" fmla="*/ 593795 h 1181237"/>
              <a:gd name="connsiteX4" fmla="*/ 1009159 w 1348392"/>
              <a:gd name="connsiteY4" fmla="*/ 1181237 h 1181237"/>
              <a:gd name="connsiteX5" fmla="*/ 337111 w 1348392"/>
              <a:gd name="connsiteY5" fmla="*/ 1181237 h 1181237"/>
              <a:gd name="connsiteX6" fmla="*/ 0 w 1348392"/>
              <a:gd name="connsiteY6" fmla="*/ 587444 h 1181237"/>
              <a:gd name="connsiteX0" fmla="*/ 0 w 1348392"/>
              <a:gd name="connsiteY0" fmla="*/ 578978 h 1172771"/>
              <a:gd name="connsiteX1" fmla="*/ 341348 w 1348392"/>
              <a:gd name="connsiteY1" fmla="*/ 0 h 1172771"/>
              <a:gd name="connsiteX2" fmla="*/ 1007048 w 1348392"/>
              <a:gd name="connsiteY2" fmla="*/ 2117 h 1172771"/>
              <a:gd name="connsiteX3" fmla="*/ 1348392 w 1348392"/>
              <a:gd name="connsiteY3" fmla="*/ 585329 h 1172771"/>
              <a:gd name="connsiteX4" fmla="*/ 1009159 w 1348392"/>
              <a:gd name="connsiteY4" fmla="*/ 1172771 h 1172771"/>
              <a:gd name="connsiteX5" fmla="*/ 337111 w 1348392"/>
              <a:gd name="connsiteY5" fmla="*/ 1172771 h 1172771"/>
              <a:gd name="connsiteX6" fmla="*/ 0 w 1348392"/>
              <a:gd name="connsiteY6" fmla="*/ 578978 h 117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392" h="1172771">
                <a:moveTo>
                  <a:pt x="0" y="578978"/>
                </a:moveTo>
                <a:lnTo>
                  <a:pt x="341348" y="0"/>
                </a:lnTo>
                <a:lnTo>
                  <a:pt x="1007048" y="2117"/>
                </a:lnTo>
                <a:lnTo>
                  <a:pt x="1348392" y="585329"/>
                </a:lnTo>
                <a:lnTo>
                  <a:pt x="1009159" y="1172771"/>
                </a:lnTo>
                <a:lnTo>
                  <a:pt x="337111" y="1172771"/>
                </a:lnTo>
                <a:lnTo>
                  <a:pt x="0" y="578978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"/>
                      </a14:imgEffect>
                      <a14:imgEffect>
                        <a14:colorTemperature colorTemp="4031"/>
                      </a14:imgEffect>
                      <a14:imgEffect>
                        <a14:saturation sat="3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499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-338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6" name="Picture 305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29" t="-1" r="-1780" b="30234"/>
          <a:stretch/>
        </p:blipFill>
        <p:spPr>
          <a:xfrm flipV="1">
            <a:off x="114" y="-338"/>
            <a:ext cx="3570475" cy="2360014"/>
          </a:xfrm>
          <a:prstGeom prst="rect">
            <a:avLst/>
          </a:prstGeom>
        </p:spPr>
      </p:pic>
      <p:pic>
        <p:nvPicPr>
          <p:cNvPr id="305" name="Picture 304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780" b="20279"/>
          <a:stretch/>
        </p:blipFill>
        <p:spPr>
          <a:xfrm>
            <a:off x="6182836" y="4061873"/>
            <a:ext cx="5552539" cy="2795789"/>
          </a:xfrm>
          <a:prstGeom prst="rect">
            <a:avLst/>
          </a:prstGeom>
        </p:spPr>
      </p:pic>
      <p:sp>
        <p:nvSpPr>
          <p:cNvPr id="3" name="Snip Diagonal Corner Rectangle 2"/>
          <p:cNvSpPr/>
          <p:nvPr userDrawn="1"/>
        </p:nvSpPr>
        <p:spPr bwMode="auto">
          <a:xfrm>
            <a:off x="9292897" y="675665"/>
            <a:ext cx="4806653" cy="5505991"/>
          </a:xfrm>
          <a:custGeom>
            <a:avLst/>
            <a:gdLst>
              <a:gd name="connsiteX0" fmla="*/ 0 w 1434353"/>
              <a:gd name="connsiteY0" fmla="*/ 0 h 1183341"/>
              <a:gd name="connsiteX1" fmla="*/ 1237126 w 1434353"/>
              <a:gd name="connsiteY1" fmla="*/ 0 h 1183341"/>
              <a:gd name="connsiteX2" fmla="*/ 1434353 w 1434353"/>
              <a:gd name="connsiteY2" fmla="*/ 197227 h 1183341"/>
              <a:gd name="connsiteX3" fmla="*/ 1434353 w 1434353"/>
              <a:gd name="connsiteY3" fmla="*/ 1183341 h 1183341"/>
              <a:gd name="connsiteX4" fmla="*/ 1434353 w 1434353"/>
              <a:gd name="connsiteY4" fmla="*/ 1183341 h 1183341"/>
              <a:gd name="connsiteX5" fmla="*/ 197227 w 1434353"/>
              <a:gd name="connsiteY5" fmla="*/ 1183341 h 1183341"/>
              <a:gd name="connsiteX6" fmla="*/ 0 w 1434353"/>
              <a:gd name="connsiteY6" fmla="*/ 986114 h 1183341"/>
              <a:gd name="connsiteX7" fmla="*/ 0 w 1434353"/>
              <a:gd name="connsiteY7" fmla="*/ 0 h 1183341"/>
              <a:gd name="connsiteX0" fmla="*/ 705305 w 1434353"/>
              <a:gd name="connsiteY0" fmla="*/ 0 h 1280086"/>
              <a:gd name="connsiteX1" fmla="*/ 1237126 w 1434353"/>
              <a:gd name="connsiteY1" fmla="*/ 96745 h 1280086"/>
              <a:gd name="connsiteX2" fmla="*/ 1434353 w 1434353"/>
              <a:gd name="connsiteY2" fmla="*/ 293972 h 1280086"/>
              <a:gd name="connsiteX3" fmla="*/ 1434353 w 1434353"/>
              <a:gd name="connsiteY3" fmla="*/ 1280086 h 1280086"/>
              <a:gd name="connsiteX4" fmla="*/ 1434353 w 1434353"/>
              <a:gd name="connsiteY4" fmla="*/ 1280086 h 1280086"/>
              <a:gd name="connsiteX5" fmla="*/ 197227 w 1434353"/>
              <a:gd name="connsiteY5" fmla="*/ 1280086 h 1280086"/>
              <a:gd name="connsiteX6" fmla="*/ 0 w 1434353"/>
              <a:gd name="connsiteY6" fmla="*/ 1082859 h 1280086"/>
              <a:gd name="connsiteX7" fmla="*/ 705305 w 1434353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6153 w 1303279"/>
              <a:gd name="connsiteY5" fmla="*/ 1280086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280086"/>
              <a:gd name="connsiteX1" fmla="*/ 1106052 w 1303279"/>
              <a:gd name="connsiteY1" fmla="*/ 96745 h 1280086"/>
              <a:gd name="connsiteX2" fmla="*/ 1303279 w 1303279"/>
              <a:gd name="connsiteY2" fmla="*/ 293972 h 1280086"/>
              <a:gd name="connsiteX3" fmla="*/ 1303279 w 1303279"/>
              <a:gd name="connsiteY3" fmla="*/ 1280086 h 1280086"/>
              <a:gd name="connsiteX4" fmla="*/ 1303279 w 1303279"/>
              <a:gd name="connsiteY4" fmla="*/ 1280086 h 1280086"/>
              <a:gd name="connsiteX5" fmla="*/ 616 w 1303279"/>
              <a:gd name="connsiteY5" fmla="*/ 1021058 h 1280086"/>
              <a:gd name="connsiteX6" fmla="*/ 0 w 1303279"/>
              <a:gd name="connsiteY6" fmla="*/ 336983 h 1280086"/>
              <a:gd name="connsiteX7" fmla="*/ 574231 w 1303279"/>
              <a:gd name="connsiteY7" fmla="*/ 0 h 1280086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303279 w 1303279"/>
              <a:gd name="connsiteY3" fmla="*/ 128008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75326 w 1303279"/>
              <a:gd name="connsiteY3" fmla="*/ 97736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303279"/>
              <a:gd name="connsiteY0" fmla="*/ 0 h 1345623"/>
              <a:gd name="connsiteX1" fmla="*/ 1106052 w 1303279"/>
              <a:gd name="connsiteY1" fmla="*/ 96745 h 1345623"/>
              <a:gd name="connsiteX2" fmla="*/ 1303279 w 1303279"/>
              <a:gd name="connsiteY2" fmla="*/ 293972 h 1345623"/>
              <a:gd name="connsiteX3" fmla="*/ 1156601 w 1303279"/>
              <a:gd name="connsiteY3" fmla="*/ 1014816 h 1345623"/>
              <a:gd name="connsiteX4" fmla="*/ 569887 w 1303279"/>
              <a:gd name="connsiteY4" fmla="*/ 1345623 h 1345623"/>
              <a:gd name="connsiteX5" fmla="*/ 616 w 1303279"/>
              <a:gd name="connsiteY5" fmla="*/ 1021058 h 1345623"/>
              <a:gd name="connsiteX6" fmla="*/ 0 w 1303279"/>
              <a:gd name="connsiteY6" fmla="*/ 336983 h 1345623"/>
              <a:gd name="connsiteX7" fmla="*/ 574231 w 1303279"/>
              <a:gd name="connsiteY7" fmla="*/ 0 h 1345623"/>
              <a:gd name="connsiteX0" fmla="*/ 574231 w 1156601"/>
              <a:gd name="connsiteY0" fmla="*/ 0 h 1345623"/>
              <a:gd name="connsiteX1" fmla="*/ 1106052 w 1156601"/>
              <a:gd name="connsiteY1" fmla="*/ 96745 h 1345623"/>
              <a:gd name="connsiteX2" fmla="*/ 744652 w 1156601"/>
              <a:gd name="connsiteY2" fmla="*/ 450012 h 1345623"/>
              <a:gd name="connsiteX3" fmla="*/ 1156601 w 1156601"/>
              <a:gd name="connsiteY3" fmla="*/ 1014816 h 1345623"/>
              <a:gd name="connsiteX4" fmla="*/ 569887 w 1156601"/>
              <a:gd name="connsiteY4" fmla="*/ 1345623 h 1345623"/>
              <a:gd name="connsiteX5" fmla="*/ 616 w 1156601"/>
              <a:gd name="connsiteY5" fmla="*/ 1021058 h 1345623"/>
              <a:gd name="connsiteX6" fmla="*/ 0 w 1156601"/>
              <a:gd name="connsiteY6" fmla="*/ 336983 h 1345623"/>
              <a:gd name="connsiteX7" fmla="*/ 574231 w 1156601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744652 w 1174710"/>
              <a:gd name="connsiteY2" fmla="*/ 450012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56601 w 1174710"/>
              <a:gd name="connsiteY3" fmla="*/ 1014816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59721 w 1174710"/>
              <a:gd name="connsiteY2" fmla="*/ 634140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  <a:gd name="connsiteX0" fmla="*/ 574231 w 1174710"/>
              <a:gd name="connsiteY0" fmla="*/ 0 h 1345623"/>
              <a:gd name="connsiteX1" fmla="*/ 1174710 w 1174710"/>
              <a:gd name="connsiteY1" fmla="*/ 340169 h 1345623"/>
              <a:gd name="connsiteX2" fmla="*/ 1172204 w 1174710"/>
              <a:gd name="connsiteY2" fmla="*/ 659107 h 1345623"/>
              <a:gd name="connsiteX3" fmla="*/ 1165963 w 1174710"/>
              <a:gd name="connsiteY3" fmla="*/ 1011695 h 1345623"/>
              <a:gd name="connsiteX4" fmla="*/ 569887 w 1174710"/>
              <a:gd name="connsiteY4" fmla="*/ 1345623 h 1345623"/>
              <a:gd name="connsiteX5" fmla="*/ 616 w 1174710"/>
              <a:gd name="connsiteY5" fmla="*/ 1021058 h 1345623"/>
              <a:gd name="connsiteX6" fmla="*/ 0 w 1174710"/>
              <a:gd name="connsiteY6" fmla="*/ 336983 h 1345623"/>
              <a:gd name="connsiteX7" fmla="*/ 574231 w 1174710"/>
              <a:gd name="connsiteY7" fmla="*/ 0 h 1345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4710" h="1345623">
                <a:moveTo>
                  <a:pt x="574231" y="0"/>
                </a:moveTo>
                <a:lnTo>
                  <a:pt x="1174710" y="340169"/>
                </a:lnTo>
                <a:cubicBezTo>
                  <a:pt x="1173875" y="446482"/>
                  <a:pt x="1173039" y="552794"/>
                  <a:pt x="1172204" y="659107"/>
                </a:cubicBezTo>
                <a:lnTo>
                  <a:pt x="1165963" y="1011695"/>
                </a:lnTo>
                <a:lnTo>
                  <a:pt x="569887" y="1345623"/>
                </a:lnTo>
                <a:lnTo>
                  <a:pt x="616" y="1021058"/>
                </a:lnTo>
                <a:cubicBezTo>
                  <a:pt x="411" y="793033"/>
                  <a:pt x="205" y="565008"/>
                  <a:pt x="0" y="336983"/>
                </a:cubicBezTo>
                <a:lnTo>
                  <a:pt x="57423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35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812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61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57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43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923606" y="841716"/>
            <a:ext cx="3470275" cy="4003676"/>
            <a:chOff x="4364038" y="1717675"/>
            <a:chExt cx="3470275" cy="40036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085013" y="2503488"/>
              <a:ext cx="749300" cy="433388"/>
            </a:xfrm>
            <a:custGeom>
              <a:avLst/>
              <a:gdLst>
                <a:gd name="T0" fmla="*/ 236 w 472"/>
                <a:gd name="T1" fmla="*/ 273 h 273"/>
                <a:gd name="T2" fmla="*/ 0 w 472"/>
                <a:gd name="T3" fmla="*/ 134 h 273"/>
                <a:gd name="T4" fmla="*/ 236 w 472"/>
                <a:gd name="T5" fmla="*/ 0 h 273"/>
                <a:gd name="T6" fmla="*/ 472 w 472"/>
                <a:gd name="T7" fmla="*/ 134 h 273"/>
                <a:gd name="T8" fmla="*/ 236 w 4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273">
                  <a:moveTo>
                    <a:pt x="236" y="273"/>
                  </a:moveTo>
                  <a:lnTo>
                    <a:pt x="0" y="134"/>
                  </a:lnTo>
                  <a:lnTo>
                    <a:pt x="236" y="0"/>
                  </a:lnTo>
                  <a:lnTo>
                    <a:pt x="472" y="134"/>
                  </a:lnTo>
                  <a:lnTo>
                    <a:pt x="236" y="27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085013" y="2716213"/>
              <a:ext cx="382588" cy="1785938"/>
            </a:xfrm>
            <a:custGeom>
              <a:avLst/>
              <a:gdLst>
                <a:gd name="T0" fmla="*/ 236 w 241"/>
                <a:gd name="T1" fmla="*/ 408 h 1125"/>
                <a:gd name="T2" fmla="*/ 236 w 241"/>
                <a:gd name="T3" fmla="*/ 139 h 1125"/>
                <a:gd name="T4" fmla="*/ 0 w 241"/>
                <a:gd name="T5" fmla="*/ 0 h 1125"/>
                <a:gd name="T6" fmla="*/ 5 w 241"/>
                <a:gd name="T7" fmla="*/ 273 h 1125"/>
                <a:gd name="T8" fmla="*/ 5 w 241"/>
                <a:gd name="T9" fmla="*/ 991 h 1125"/>
                <a:gd name="T10" fmla="*/ 241 w 241"/>
                <a:gd name="T11" fmla="*/ 1125 h 1125"/>
                <a:gd name="T12" fmla="*/ 236 w 241"/>
                <a:gd name="T13" fmla="*/ 408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125">
                  <a:moveTo>
                    <a:pt x="236" y="408"/>
                  </a:moveTo>
                  <a:lnTo>
                    <a:pt x="236" y="139"/>
                  </a:lnTo>
                  <a:lnTo>
                    <a:pt x="0" y="0"/>
                  </a:lnTo>
                  <a:lnTo>
                    <a:pt x="5" y="273"/>
                  </a:lnTo>
                  <a:lnTo>
                    <a:pt x="5" y="991"/>
                  </a:lnTo>
                  <a:lnTo>
                    <a:pt x="241" y="1125"/>
                  </a:lnTo>
                  <a:lnTo>
                    <a:pt x="236" y="40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475413" y="2716213"/>
              <a:ext cx="1358900" cy="2786063"/>
            </a:xfrm>
            <a:custGeom>
              <a:avLst/>
              <a:gdLst>
                <a:gd name="T0" fmla="*/ 856 w 856"/>
                <a:gd name="T1" fmla="*/ 273 h 1755"/>
                <a:gd name="T2" fmla="*/ 856 w 856"/>
                <a:gd name="T3" fmla="*/ 273 h 1755"/>
                <a:gd name="T4" fmla="*/ 856 w 856"/>
                <a:gd name="T5" fmla="*/ 0 h 1755"/>
                <a:gd name="T6" fmla="*/ 856 w 856"/>
                <a:gd name="T7" fmla="*/ 0 h 1755"/>
                <a:gd name="T8" fmla="*/ 856 w 856"/>
                <a:gd name="T9" fmla="*/ 0 h 1755"/>
                <a:gd name="T10" fmla="*/ 620 w 856"/>
                <a:gd name="T11" fmla="*/ 139 h 1755"/>
                <a:gd name="T12" fmla="*/ 625 w 856"/>
                <a:gd name="T13" fmla="*/ 1125 h 1755"/>
                <a:gd name="T14" fmla="*/ 0 w 856"/>
                <a:gd name="T15" fmla="*/ 1486 h 1755"/>
                <a:gd name="T16" fmla="*/ 0 w 856"/>
                <a:gd name="T17" fmla="*/ 1755 h 1755"/>
                <a:gd name="T18" fmla="*/ 856 w 856"/>
                <a:gd name="T19" fmla="*/ 1259 h 1755"/>
                <a:gd name="T20" fmla="*/ 856 w 856"/>
                <a:gd name="T21" fmla="*/ 273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1755">
                  <a:moveTo>
                    <a:pt x="856" y="273"/>
                  </a:moveTo>
                  <a:lnTo>
                    <a:pt x="856" y="273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856" y="0"/>
                  </a:lnTo>
                  <a:lnTo>
                    <a:pt x="620" y="139"/>
                  </a:lnTo>
                  <a:lnTo>
                    <a:pt x="625" y="1125"/>
                  </a:lnTo>
                  <a:lnTo>
                    <a:pt x="0" y="1486"/>
                  </a:lnTo>
                  <a:lnTo>
                    <a:pt x="0" y="1755"/>
                  </a:lnTo>
                  <a:lnTo>
                    <a:pt x="856" y="1259"/>
                  </a:lnTo>
                  <a:lnTo>
                    <a:pt x="856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099176" y="4289425"/>
              <a:ext cx="1368425" cy="785813"/>
            </a:xfrm>
            <a:custGeom>
              <a:avLst/>
              <a:gdLst>
                <a:gd name="T0" fmla="*/ 626 w 862"/>
                <a:gd name="T1" fmla="*/ 0 h 495"/>
                <a:gd name="T2" fmla="*/ 0 w 862"/>
                <a:gd name="T3" fmla="*/ 356 h 495"/>
                <a:gd name="T4" fmla="*/ 237 w 862"/>
                <a:gd name="T5" fmla="*/ 495 h 495"/>
                <a:gd name="T6" fmla="*/ 237 w 862"/>
                <a:gd name="T7" fmla="*/ 495 h 495"/>
                <a:gd name="T8" fmla="*/ 84 w 862"/>
                <a:gd name="T9" fmla="*/ 407 h 495"/>
                <a:gd name="T10" fmla="*/ 237 w 862"/>
                <a:gd name="T11" fmla="*/ 495 h 495"/>
                <a:gd name="T12" fmla="*/ 862 w 862"/>
                <a:gd name="T13" fmla="*/ 134 h 495"/>
                <a:gd name="T14" fmla="*/ 626 w 862"/>
                <a:gd name="T1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495">
                  <a:moveTo>
                    <a:pt x="626" y="0"/>
                  </a:moveTo>
                  <a:lnTo>
                    <a:pt x="0" y="356"/>
                  </a:lnTo>
                  <a:lnTo>
                    <a:pt x="237" y="495"/>
                  </a:lnTo>
                  <a:lnTo>
                    <a:pt x="237" y="495"/>
                  </a:lnTo>
                  <a:lnTo>
                    <a:pt x="84" y="407"/>
                  </a:lnTo>
                  <a:lnTo>
                    <a:pt x="237" y="495"/>
                  </a:lnTo>
                  <a:lnTo>
                    <a:pt x="862" y="134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364038" y="2716213"/>
              <a:ext cx="374650" cy="647700"/>
            </a:xfrm>
            <a:custGeom>
              <a:avLst/>
              <a:gdLst>
                <a:gd name="T0" fmla="*/ 236 w 236"/>
                <a:gd name="T1" fmla="*/ 139 h 408"/>
                <a:gd name="T2" fmla="*/ 236 w 236"/>
                <a:gd name="T3" fmla="*/ 408 h 408"/>
                <a:gd name="T4" fmla="*/ 0 w 236"/>
                <a:gd name="T5" fmla="*/ 273 h 408"/>
                <a:gd name="T6" fmla="*/ 5 w 236"/>
                <a:gd name="T7" fmla="*/ 0 h 408"/>
                <a:gd name="T8" fmla="*/ 236 w 236"/>
                <a:gd name="T9" fmla="*/ 13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08">
                  <a:moveTo>
                    <a:pt x="236" y="139"/>
                  </a:moveTo>
                  <a:lnTo>
                    <a:pt x="236" y="408"/>
                  </a:lnTo>
                  <a:lnTo>
                    <a:pt x="0" y="273"/>
                  </a:lnTo>
                  <a:lnTo>
                    <a:pt x="5" y="0"/>
                  </a:lnTo>
                  <a:lnTo>
                    <a:pt x="236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38688" y="2151063"/>
              <a:ext cx="1360488" cy="1212850"/>
            </a:xfrm>
            <a:custGeom>
              <a:avLst/>
              <a:gdLst>
                <a:gd name="T0" fmla="*/ 237 w 857"/>
                <a:gd name="T1" fmla="*/ 356 h 764"/>
                <a:gd name="T2" fmla="*/ 0 w 857"/>
                <a:gd name="T3" fmla="*/ 495 h 764"/>
                <a:gd name="T4" fmla="*/ 0 w 857"/>
                <a:gd name="T5" fmla="*/ 764 h 764"/>
                <a:gd name="T6" fmla="*/ 237 w 857"/>
                <a:gd name="T7" fmla="*/ 629 h 764"/>
                <a:gd name="T8" fmla="*/ 857 w 857"/>
                <a:gd name="T9" fmla="*/ 268 h 764"/>
                <a:gd name="T10" fmla="*/ 857 w 857"/>
                <a:gd name="T11" fmla="*/ 0 h 764"/>
                <a:gd name="T12" fmla="*/ 237 w 857"/>
                <a:gd name="T13" fmla="*/ 356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7" h="764">
                  <a:moveTo>
                    <a:pt x="237" y="356"/>
                  </a:moveTo>
                  <a:lnTo>
                    <a:pt x="0" y="495"/>
                  </a:lnTo>
                  <a:lnTo>
                    <a:pt x="0" y="764"/>
                  </a:lnTo>
                  <a:lnTo>
                    <a:pt x="237" y="629"/>
                  </a:lnTo>
                  <a:lnTo>
                    <a:pt x="857" y="268"/>
                  </a:lnTo>
                  <a:lnTo>
                    <a:pt x="857" y="0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371976" y="1717675"/>
              <a:ext cx="3087688" cy="1219200"/>
            </a:xfrm>
            <a:custGeom>
              <a:avLst/>
              <a:gdLst>
                <a:gd name="T0" fmla="*/ 231 w 1945"/>
                <a:gd name="T1" fmla="*/ 495 h 768"/>
                <a:gd name="T2" fmla="*/ 231 w 1945"/>
                <a:gd name="T3" fmla="*/ 495 h 768"/>
                <a:gd name="T4" fmla="*/ 0 w 1945"/>
                <a:gd name="T5" fmla="*/ 629 h 768"/>
                <a:gd name="T6" fmla="*/ 0 w 1945"/>
                <a:gd name="T7" fmla="*/ 629 h 768"/>
                <a:gd name="T8" fmla="*/ 0 w 1945"/>
                <a:gd name="T9" fmla="*/ 629 h 768"/>
                <a:gd name="T10" fmla="*/ 231 w 1945"/>
                <a:gd name="T11" fmla="*/ 768 h 768"/>
                <a:gd name="T12" fmla="*/ 1088 w 1945"/>
                <a:gd name="T13" fmla="*/ 273 h 768"/>
                <a:gd name="T14" fmla="*/ 1709 w 1945"/>
                <a:gd name="T15" fmla="*/ 629 h 768"/>
                <a:gd name="T16" fmla="*/ 1945 w 1945"/>
                <a:gd name="T17" fmla="*/ 495 h 768"/>
                <a:gd name="T18" fmla="*/ 1084 w 1945"/>
                <a:gd name="T19" fmla="*/ 0 h 768"/>
                <a:gd name="T20" fmla="*/ 231 w 1945"/>
                <a:gd name="T21" fmla="*/ 495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5" h="768">
                  <a:moveTo>
                    <a:pt x="231" y="495"/>
                  </a:moveTo>
                  <a:lnTo>
                    <a:pt x="231" y="495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231" y="768"/>
                  </a:lnTo>
                  <a:lnTo>
                    <a:pt x="1088" y="273"/>
                  </a:lnTo>
                  <a:lnTo>
                    <a:pt x="1709" y="629"/>
                  </a:lnTo>
                  <a:lnTo>
                    <a:pt x="1945" y="495"/>
                  </a:lnTo>
                  <a:lnTo>
                    <a:pt x="1084" y="0"/>
                  </a:lnTo>
                  <a:lnTo>
                    <a:pt x="231" y="4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99176" y="2151063"/>
              <a:ext cx="985838" cy="998538"/>
            </a:xfrm>
            <a:custGeom>
              <a:avLst/>
              <a:gdLst>
                <a:gd name="T0" fmla="*/ 0 w 621"/>
                <a:gd name="T1" fmla="*/ 268 h 629"/>
                <a:gd name="T2" fmla="*/ 621 w 621"/>
                <a:gd name="T3" fmla="*/ 629 h 629"/>
                <a:gd name="T4" fmla="*/ 621 w 621"/>
                <a:gd name="T5" fmla="*/ 356 h 629"/>
                <a:gd name="T6" fmla="*/ 621 w 621"/>
                <a:gd name="T7" fmla="*/ 356 h 629"/>
                <a:gd name="T8" fmla="*/ 621 w 621"/>
                <a:gd name="T9" fmla="*/ 532 h 629"/>
                <a:gd name="T10" fmla="*/ 621 w 621"/>
                <a:gd name="T11" fmla="*/ 356 h 629"/>
                <a:gd name="T12" fmla="*/ 0 w 621"/>
                <a:gd name="T13" fmla="*/ 0 h 629"/>
                <a:gd name="T14" fmla="*/ 0 w 621"/>
                <a:gd name="T15" fmla="*/ 26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1" h="629">
                  <a:moveTo>
                    <a:pt x="0" y="268"/>
                  </a:moveTo>
                  <a:lnTo>
                    <a:pt x="621" y="629"/>
                  </a:lnTo>
                  <a:lnTo>
                    <a:pt x="621" y="356"/>
                  </a:lnTo>
                  <a:lnTo>
                    <a:pt x="621" y="356"/>
                  </a:lnTo>
                  <a:lnTo>
                    <a:pt x="621" y="532"/>
                  </a:lnTo>
                  <a:lnTo>
                    <a:pt x="621" y="356"/>
                  </a:lnTo>
                  <a:lnTo>
                    <a:pt x="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099176" y="5075238"/>
              <a:ext cx="376238" cy="646113"/>
            </a:xfrm>
            <a:custGeom>
              <a:avLst/>
              <a:gdLst>
                <a:gd name="T0" fmla="*/ 0 w 237"/>
                <a:gd name="T1" fmla="*/ 134 h 407"/>
                <a:gd name="T2" fmla="*/ 237 w 237"/>
                <a:gd name="T3" fmla="*/ 0 h 407"/>
                <a:gd name="T4" fmla="*/ 237 w 237"/>
                <a:gd name="T5" fmla="*/ 269 h 407"/>
                <a:gd name="T6" fmla="*/ 0 w 237"/>
                <a:gd name="T7" fmla="*/ 407 h 407"/>
                <a:gd name="T8" fmla="*/ 0 w 237"/>
                <a:gd name="T9" fmla="*/ 13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0" y="134"/>
                  </a:moveTo>
                  <a:lnTo>
                    <a:pt x="237" y="0"/>
                  </a:lnTo>
                  <a:lnTo>
                    <a:pt x="237" y="269"/>
                  </a:lnTo>
                  <a:lnTo>
                    <a:pt x="0" y="40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38688" y="4295775"/>
              <a:ext cx="1736725" cy="992188"/>
            </a:xfrm>
            <a:custGeom>
              <a:avLst/>
              <a:gdLst>
                <a:gd name="T0" fmla="*/ 626 w 1094"/>
                <a:gd name="T1" fmla="*/ 491 h 625"/>
                <a:gd name="T2" fmla="*/ 857 w 1094"/>
                <a:gd name="T3" fmla="*/ 625 h 625"/>
                <a:gd name="T4" fmla="*/ 1094 w 1094"/>
                <a:gd name="T5" fmla="*/ 491 h 625"/>
                <a:gd name="T6" fmla="*/ 857 w 1094"/>
                <a:gd name="T7" fmla="*/ 357 h 625"/>
                <a:gd name="T8" fmla="*/ 237 w 1094"/>
                <a:gd name="T9" fmla="*/ 0 h 625"/>
                <a:gd name="T10" fmla="*/ 0 w 1094"/>
                <a:gd name="T11" fmla="*/ 135 h 625"/>
                <a:gd name="T12" fmla="*/ 626 w 1094"/>
                <a:gd name="T13" fmla="*/ 49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25">
                  <a:moveTo>
                    <a:pt x="626" y="491"/>
                  </a:moveTo>
                  <a:lnTo>
                    <a:pt x="857" y="625"/>
                  </a:lnTo>
                  <a:lnTo>
                    <a:pt x="1094" y="491"/>
                  </a:lnTo>
                  <a:lnTo>
                    <a:pt x="857" y="357"/>
                  </a:lnTo>
                  <a:lnTo>
                    <a:pt x="237" y="0"/>
                  </a:lnTo>
                  <a:lnTo>
                    <a:pt x="0" y="135"/>
                  </a:lnTo>
                  <a:lnTo>
                    <a:pt x="626" y="4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71976" y="3149600"/>
              <a:ext cx="1727200" cy="2571750"/>
            </a:xfrm>
            <a:custGeom>
              <a:avLst/>
              <a:gdLst>
                <a:gd name="T0" fmla="*/ 852 w 1088"/>
                <a:gd name="T1" fmla="*/ 1482 h 1620"/>
                <a:gd name="T2" fmla="*/ 852 w 1088"/>
                <a:gd name="T3" fmla="*/ 1482 h 1620"/>
                <a:gd name="T4" fmla="*/ 1088 w 1088"/>
                <a:gd name="T5" fmla="*/ 1620 h 1620"/>
                <a:gd name="T6" fmla="*/ 1088 w 1088"/>
                <a:gd name="T7" fmla="*/ 1620 h 1620"/>
                <a:gd name="T8" fmla="*/ 1088 w 1088"/>
                <a:gd name="T9" fmla="*/ 1620 h 1620"/>
                <a:gd name="T10" fmla="*/ 1088 w 1088"/>
                <a:gd name="T11" fmla="*/ 1347 h 1620"/>
                <a:gd name="T12" fmla="*/ 231 w 1088"/>
                <a:gd name="T13" fmla="*/ 857 h 1620"/>
                <a:gd name="T14" fmla="*/ 231 w 1088"/>
                <a:gd name="T15" fmla="*/ 135 h 1620"/>
                <a:gd name="T16" fmla="*/ 0 w 1088"/>
                <a:gd name="T17" fmla="*/ 0 h 1620"/>
                <a:gd name="T18" fmla="*/ 0 w 1088"/>
                <a:gd name="T19" fmla="*/ 991 h 1620"/>
                <a:gd name="T20" fmla="*/ 852 w 1088"/>
                <a:gd name="T21" fmla="*/ 1482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620">
                  <a:moveTo>
                    <a:pt x="852" y="1482"/>
                  </a:moveTo>
                  <a:lnTo>
                    <a:pt x="852" y="1482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620"/>
                  </a:lnTo>
                  <a:lnTo>
                    <a:pt x="1088" y="1347"/>
                  </a:lnTo>
                  <a:lnTo>
                    <a:pt x="231" y="857"/>
                  </a:lnTo>
                  <a:lnTo>
                    <a:pt x="231" y="135"/>
                  </a:lnTo>
                  <a:lnTo>
                    <a:pt x="0" y="0"/>
                  </a:lnTo>
                  <a:lnTo>
                    <a:pt x="0" y="991"/>
                  </a:lnTo>
                  <a:lnTo>
                    <a:pt x="852" y="148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738688" y="3149600"/>
              <a:ext cx="376238" cy="1360488"/>
            </a:xfrm>
            <a:custGeom>
              <a:avLst/>
              <a:gdLst>
                <a:gd name="T0" fmla="*/ 237 w 237"/>
                <a:gd name="T1" fmla="*/ 722 h 857"/>
                <a:gd name="T2" fmla="*/ 237 w 237"/>
                <a:gd name="T3" fmla="*/ 0 h 857"/>
                <a:gd name="T4" fmla="*/ 0 w 237"/>
                <a:gd name="T5" fmla="*/ 135 h 857"/>
                <a:gd name="T6" fmla="*/ 0 w 237"/>
                <a:gd name="T7" fmla="*/ 135 h 857"/>
                <a:gd name="T8" fmla="*/ 153 w 237"/>
                <a:gd name="T9" fmla="*/ 47 h 857"/>
                <a:gd name="T10" fmla="*/ 0 w 237"/>
                <a:gd name="T11" fmla="*/ 135 h 857"/>
                <a:gd name="T12" fmla="*/ 0 w 237"/>
                <a:gd name="T13" fmla="*/ 857 h 857"/>
                <a:gd name="T14" fmla="*/ 237 w 237"/>
                <a:gd name="T15" fmla="*/ 722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857">
                  <a:moveTo>
                    <a:pt x="237" y="722"/>
                  </a:moveTo>
                  <a:lnTo>
                    <a:pt x="237" y="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153" y="47"/>
                  </a:lnTo>
                  <a:lnTo>
                    <a:pt x="0" y="135"/>
                  </a:lnTo>
                  <a:lnTo>
                    <a:pt x="0" y="857"/>
                  </a:lnTo>
                  <a:lnTo>
                    <a:pt x="237" y="7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364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66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42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0113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4064B23-5CD8-4150-BBBE-2486507E68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152048"/>
            <a:ext cx="12192000" cy="57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8700" y="2481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lv-LV" dirty="0"/>
              <a:t>Paldies!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48810" y="6024781"/>
            <a:ext cx="4011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71" y="5506044"/>
            <a:ext cx="1075755" cy="45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" y="5624084"/>
            <a:ext cx="1480349" cy="40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63" y="5544537"/>
            <a:ext cx="415996" cy="4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7" y="5540423"/>
            <a:ext cx="420035" cy="41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3510754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469381" y="6032809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</a:rPr>
              <a:t>@zinatkongress</a:t>
            </a:r>
            <a:endParaRPr lang="lv-LV" sz="2400" dirty="0">
              <a:solidFill>
                <a:prstClr val="white">
                  <a:lumMod val="50000"/>
                </a:prstClr>
              </a:solidFill>
              <a:ea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9428006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7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48694" y="-462506"/>
            <a:ext cx="13889388" cy="77830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71827" y="29970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000" b="1">
                <a:solidFill>
                  <a:srgbClr val="FFFF00"/>
                </a:solidFill>
              </a:defRPr>
            </a:lvl1pPr>
          </a:lstStyle>
          <a:p>
            <a:r>
              <a:rPr lang="lv-LV" dirty="0"/>
              <a:t>Starpslaids</a:t>
            </a:r>
          </a:p>
        </p:txBody>
      </p:sp>
    </p:spTree>
    <p:extLst>
      <p:ext uri="{BB962C8B-B14F-4D97-AF65-F5344CB8AC3E}">
        <p14:creationId xmlns:p14="http://schemas.microsoft.com/office/powerpoint/2010/main" val="98291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4"/>
          <a:stretch/>
        </p:blipFill>
        <p:spPr>
          <a:xfrm>
            <a:off x="0" y="0"/>
            <a:ext cx="12192000" cy="524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9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01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7"/>
          <p:cNvSpPr txBox="1">
            <a:spLocks/>
          </p:cNvSpPr>
          <p:nvPr userDrawn="1"/>
        </p:nvSpPr>
        <p:spPr>
          <a:xfrm>
            <a:off x="1540871" y="0"/>
            <a:ext cx="9923340" cy="4737370"/>
          </a:xfrm>
          <a:custGeom>
            <a:avLst/>
            <a:gdLst>
              <a:gd name="connsiteX0" fmla="*/ 269459 w 10787364"/>
              <a:gd name="connsiteY0" fmla="*/ 0 h 5149852"/>
              <a:gd name="connsiteX1" fmla="*/ 10787364 w 10787364"/>
              <a:gd name="connsiteY1" fmla="*/ 0 h 5149852"/>
              <a:gd name="connsiteX2" fmla="*/ 9587675 w 10787364"/>
              <a:gd name="connsiteY2" fmla="*/ 3851503 h 5149852"/>
              <a:gd name="connsiteX3" fmla="*/ 3982321 w 10787364"/>
              <a:gd name="connsiteY3" fmla="*/ 5149852 h 5149852"/>
              <a:gd name="connsiteX4" fmla="*/ 0 w 10787364"/>
              <a:gd name="connsiteY4" fmla="*/ 865076 h 51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7364" h="5149852">
                <a:moveTo>
                  <a:pt x="269459" y="0"/>
                </a:moveTo>
                <a:lnTo>
                  <a:pt x="10787364" y="0"/>
                </a:lnTo>
                <a:lnTo>
                  <a:pt x="9587675" y="3851503"/>
                </a:lnTo>
                <a:lnTo>
                  <a:pt x="3982321" y="5149852"/>
                </a:lnTo>
                <a:lnTo>
                  <a:pt x="0" y="865076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 userDrawn="1"/>
        </p:nvGrpSpPr>
        <p:grpSpPr bwMode="auto">
          <a:xfrm rot="20761722">
            <a:off x="358739" y="1004167"/>
            <a:ext cx="2058911" cy="2526544"/>
            <a:chOff x="2751" y="823"/>
            <a:chExt cx="2175" cy="2669"/>
          </a:xfrm>
          <a:noFill/>
        </p:grpSpPr>
        <p:sp>
          <p:nvSpPr>
            <p:cNvPr id="3" name="Freeform 273"/>
            <p:cNvSpPr>
              <a:spLocks/>
            </p:cNvSpPr>
            <p:nvPr/>
          </p:nvSpPr>
          <p:spPr bwMode="auto">
            <a:xfrm>
              <a:off x="3194" y="2595"/>
              <a:ext cx="1289" cy="897"/>
            </a:xfrm>
            <a:custGeom>
              <a:avLst/>
              <a:gdLst>
                <a:gd name="T0" fmla="*/ 1289 w 1289"/>
                <a:gd name="T1" fmla="*/ 0 h 897"/>
                <a:gd name="T2" fmla="*/ 645 w 1289"/>
                <a:gd name="T3" fmla="*/ 897 h 897"/>
                <a:gd name="T4" fmla="*/ 0 w 1289"/>
                <a:gd name="T5" fmla="*/ 0 h 897"/>
                <a:gd name="T6" fmla="*/ 1289 w 1289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897">
                  <a:moveTo>
                    <a:pt x="1289" y="0"/>
                  </a:moveTo>
                  <a:lnTo>
                    <a:pt x="645" y="897"/>
                  </a:lnTo>
                  <a:lnTo>
                    <a:pt x="0" y="0"/>
                  </a:lnTo>
                  <a:lnTo>
                    <a:pt x="1289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4"/>
            <p:cNvSpPr>
              <a:spLocks/>
            </p:cNvSpPr>
            <p:nvPr/>
          </p:nvSpPr>
          <p:spPr bwMode="auto">
            <a:xfrm>
              <a:off x="3839" y="2595"/>
              <a:ext cx="1087" cy="897"/>
            </a:xfrm>
            <a:custGeom>
              <a:avLst/>
              <a:gdLst>
                <a:gd name="T0" fmla="*/ 0 w 1087"/>
                <a:gd name="T1" fmla="*/ 897 h 897"/>
                <a:gd name="T2" fmla="*/ 1087 w 1087"/>
                <a:gd name="T3" fmla="*/ 206 h 897"/>
                <a:gd name="T4" fmla="*/ 644 w 1087"/>
                <a:gd name="T5" fmla="*/ 0 h 897"/>
                <a:gd name="T6" fmla="*/ 0 w 1087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7" h="897">
                  <a:moveTo>
                    <a:pt x="0" y="897"/>
                  </a:moveTo>
                  <a:lnTo>
                    <a:pt x="1087" y="206"/>
                  </a:lnTo>
                  <a:lnTo>
                    <a:pt x="644" y="0"/>
                  </a:lnTo>
                  <a:lnTo>
                    <a:pt x="0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751" y="2595"/>
              <a:ext cx="1088" cy="897"/>
            </a:xfrm>
            <a:custGeom>
              <a:avLst/>
              <a:gdLst>
                <a:gd name="T0" fmla="*/ 1088 w 1088"/>
                <a:gd name="T1" fmla="*/ 897 h 897"/>
                <a:gd name="T2" fmla="*/ 0 w 1088"/>
                <a:gd name="T3" fmla="*/ 206 h 897"/>
                <a:gd name="T4" fmla="*/ 443 w 1088"/>
                <a:gd name="T5" fmla="*/ 0 h 897"/>
                <a:gd name="T6" fmla="*/ 1088 w 1088"/>
                <a:gd name="T7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897">
                  <a:moveTo>
                    <a:pt x="1088" y="897"/>
                  </a:moveTo>
                  <a:lnTo>
                    <a:pt x="0" y="206"/>
                  </a:lnTo>
                  <a:lnTo>
                    <a:pt x="443" y="0"/>
                  </a:lnTo>
                  <a:lnTo>
                    <a:pt x="1088" y="897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4483" y="1493"/>
              <a:ext cx="443" cy="1308"/>
            </a:xfrm>
            <a:custGeom>
              <a:avLst/>
              <a:gdLst>
                <a:gd name="T0" fmla="*/ 443 w 443"/>
                <a:gd name="T1" fmla="*/ 1308 h 1308"/>
                <a:gd name="T2" fmla="*/ 443 w 443"/>
                <a:gd name="T3" fmla="*/ 0 h 1308"/>
                <a:gd name="T4" fmla="*/ 0 w 443"/>
                <a:gd name="T5" fmla="*/ 1102 h 1308"/>
                <a:gd name="T6" fmla="*/ 443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443" y="1308"/>
                  </a:moveTo>
                  <a:lnTo>
                    <a:pt x="443" y="0"/>
                  </a:lnTo>
                  <a:lnTo>
                    <a:pt x="0" y="1102"/>
                  </a:lnTo>
                  <a:lnTo>
                    <a:pt x="443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2751" y="1493"/>
              <a:ext cx="443" cy="1308"/>
            </a:xfrm>
            <a:custGeom>
              <a:avLst/>
              <a:gdLst>
                <a:gd name="T0" fmla="*/ 0 w 443"/>
                <a:gd name="T1" fmla="*/ 1308 h 1308"/>
                <a:gd name="T2" fmla="*/ 3 w 443"/>
                <a:gd name="T3" fmla="*/ 0 h 1308"/>
                <a:gd name="T4" fmla="*/ 443 w 443"/>
                <a:gd name="T5" fmla="*/ 1102 h 1308"/>
                <a:gd name="T6" fmla="*/ 0 w 443"/>
                <a:gd name="T7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1308">
                  <a:moveTo>
                    <a:pt x="0" y="1308"/>
                  </a:moveTo>
                  <a:lnTo>
                    <a:pt x="3" y="0"/>
                  </a:lnTo>
                  <a:lnTo>
                    <a:pt x="443" y="1102"/>
                  </a:lnTo>
                  <a:lnTo>
                    <a:pt x="0" y="1308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3194" y="1446"/>
              <a:ext cx="1289" cy="1149"/>
            </a:xfrm>
            <a:custGeom>
              <a:avLst/>
              <a:gdLst>
                <a:gd name="T0" fmla="*/ 1289 w 1289"/>
                <a:gd name="T1" fmla="*/ 1149 h 1149"/>
                <a:gd name="T2" fmla="*/ 0 w 1289"/>
                <a:gd name="T3" fmla="*/ 1149 h 1149"/>
                <a:gd name="T4" fmla="*/ 628 w 1289"/>
                <a:gd name="T5" fmla="*/ 0 h 1149"/>
                <a:gd name="T6" fmla="*/ 1289 w 1289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9" h="1149">
                  <a:moveTo>
                    <a:pt x="1289" y="1149"/>
                  </a:moveTo>
                  <a:lnTo>
                    <a:pt x="0" y="1149"/>
                  </a:lnTo>
                  <a:lnTo>
                    <a:pt x="628" y="0"/>
                  </a:lnTo>
                  <a:lnTo>
                    <a:pt x="1289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9"/>
            <p:cNvSpPr>
              <a:spLocks/>
            </p:cNvSpPr>
            <p:nvPr/>
          </p:nvSpPr>
          <p:spPr bwMode="auto">
            <a:xfrm>
              <a:off x="3822" y="1446"/>
              <a:ext cx="1104" cy="1149"/>
            </a:xfrm>
            <a:custGeom>
              <a:avLst/>
              <a:gdLst>
                <a:gd name="T0" fmla="*/ 661 w 1104"/>
                <a:gd name="T1" fmla="*/ 1149 h 1149"/>
                <a:gd name="T2" fmla="*/ 1104 w 1104"/>
                <a:gd name="T3" fmla="*/ 47 h 1149"/>
                <a:gd name="T4" fmla="*/ 0 w 1104"/>
                <a:gd name="T5" fmla="*/ 0 h 1149"/>
                <a:gd name="T6" fmla="*/ 661 w 1104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4" h="1149">
                  <a:moveTo>
                    <a:pt x="661" y="1149"/>
                  </a:moveTo>
                  <a:lnTo>
                    <a:pt x="1104" y="47"/>
                  </a:lnTo>
                  <a:lnTo>
                    <a:pt x="0" y="0"/>
                  </a:lnTo>
                  <a:lnTo>
                    <a:pt x="661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0"/>
            <p:cNvSpPr>
              <a:spLocks/>
            </p:cNvSpPr>
            <p:nvPr/>
          </p:nvSpPr>
          <p:spPr bwMode="auto">
            <a:xfrm>
              <a:off x="2751" y="1446"/>
              <a:ext cx="1071" cy="1149"/>
            </a:xfrm>
            <a:custGeom>
              <a:avLst/>
              <a:gdLst>
                <a:gd name="T0" fmla="*/ 443 w 1071"/>
                <a:gd name="T1" fmla="*/ 1149 h 1149"/>
                <a:gd name="T2" fmla="*/ 0 w 1071"/>
                <a:gd name="T3" fmla="*/ 47 h 1149"/>
                <a:gd name="T4" fmla="*/ 1071 w 1071"/>
                <a:gd name="T5" fmla="*/ 0 h 1149"/>
                <a:gd name="T6" fmla="*/ 443 w 1071"/>
                <a:gd name="T7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1149">
                  <a:moveTo>
                    <a:pt x="443" y="1149"/>
                  </a:moveTo>
                  <a:lnTo>
                    <a:pt x="0" y="47"/>
                  </a:lnTo>
                  <a:lnTo>
                    <a:pt x="1071" y="0"/>
                  </a:lnTo>
                  <a:lnTo>
                    <a:pt x="443" y="1149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1"/>
            <p:cNvSpPr>
              <a:spLocks/>
            </p:cNvSpPr>
            <p:nvPr/>
          </p:nvSpPr>
          <p:spPr bwMode="auto">
            <a:xfrm>
              <a:off x="2751" y="823"/>
              <a:ext cx="1071" cy="670"/>
            </a:xfrm>
            <a:custGeom>
              <a:avLst/>
              <a:gdLst>
                <a:gd name="T0" fmla="*/ 1071 w 1071"/>
                <a:gd name="T1" fmla="*/ 623 h 670"/>
                <a:gd name="T2" fmla="*/ 1071 w 1071"/>
                <a:gd name="T3" fmla="*/ 0 h 670"/>
                <a:gd name="T4" fmla="*/ 0 w 1071"/>
                <a:gd name="T5" fmla="*/ 670 h 670"/>
                <a:gd name="T6" fmla="*/ 1071 w 1071"/>
                <a:gd name="T7" fmla="*/ 623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1" h="670">
                  <a:moveTo>
                    <a:pt x="1071" y="623"/>
                  </a:moveTo>
                  <a:lnTo>
                    <a:pt x="1071" y="0"/>
                  </a:lnTo>
                  <a:lnTo>
                    <a:pt x="0" y="670"/>
                  </a:lnTo>
                  <a:lnTo>
                    <a:pt x="1071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2"/>
            <p:cNvSpPr>
              <a:spLocks/>
            </p:cNvSpPr>
            <p:nvPr/>
          </p:nvSpPr>
          <p:spPr bwMode="auto">
            <a:xfrm>
              <a:off x="3822" y="823"/>
              <a:ext cx="1102" cy="673"/>
            </a:xfrm>
            <a:custGeom>
              <a:avLst/>
              <a:gdLst>
                <a:gd name="T0" fmla="*/ 0 w 1102"/>
                <a:gd name="T1" fmla="*/ 623 h 673"/>
                <a:gd name="T2" fmla="*/ 0 w 1102"/>
                <a:gd name="T3" fmla="*/ 0 h 673"/>
                <a:gd name="T4" fmla="*/ 1102 w 1102"/>
                <a:gd name="T5" fmla="*/ 673 h 673"/>
                <a:gd name="T6" fmla="*/ 0 w 1102"/>
                <a:gd name="T7" fmla="*/ 62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2" h="673">
                  <a:moveTo>
                    <a:pt x="0" y="623"/>
                  </a:moveTo>
                  <a:lnTo>
                    <a:pt x="0" y="0"/>
                  </a:lnTo>
                  <a:lnTo>
                    <a:pt x="1102" y="673"/>
                  </a:lnTo>
                  <a:lnTo>
                    <a:pt x="0" y="623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alpha val="1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7"/>
          <p:cNvSpPr txBox="1">
            <a:spLocks/>
          </p:cNvSpPr>
          <p:nvPr userDrawn="1"/>
        </p:nvSpPr>
        <p:spPr>
          <a:xfrm rot="20298230">
            <a:off x="9804694" y="2792393"/>
            <a:ext cx="1627438" cy="1847461"/>
          </a:xfrm>
          <a:custGeom>
            <a:avLst/>
            <a:gdLst>
              <a:gd name="connsiteX0" fmla="*/ 809474 w 1610511"/>
              <a:gd name="connsiteY0" fmla="*/ 0 h 1847461"/>
              <a:gd name="connsiteX1" fmla="*/ 1610511 w 1610511"/>
              <a:gd name="connsiteY1" fmla="*/ 466908 h 1847461"/>
              <a:gd name="connsiteX2" fmla="*/ 1610511 w 1610511"/>
              <a:gd name="connsiteY2" fmla="*/ 1381309 h 1847461"/>
              <a:gd name="connsiteX3" fmla="*/ 814139 w 1610511"/>
              <a:gd name="connsiteY3" fmla="*/ 1847461 h 1847461"/>
              <a:gd name="connsiteX4" fmla="*/ 0 w 1610511"/>
              <a:gd name="connsiteY4" fmla="*/ 1381309 h 1847461"/>
              <a:gd name="connsiteX5" fmla="*/ 0 w 1610511"/>
              <a:gd name="connsiteY5" fmla="*/ 466908 h 18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0511" h="1847461">
                <a:moveTo>
                  <a:pt x="809474" y="0"/>
                </a:moveTo>
                <a:lnTo>
                  <a:pt x="1610511" y="466908"/>
                </a:lnTo>
                <a:lnTo>
                  <a:pt x="1610511" y="1381309"/>
                </a:lnTo>
                <a:lnTo>
                  <a:pt x="814139" y="1847461"/>
                </a:lnTo>
                <a:lnTo>
                  <a:pt x="0" y="1381309"/>
                </a:lnTo>
                <a:lnTo>
                  <a:pt x="0" y="466908"/>
                </a:lnTo>
                <a:close/>
              </a:path>
            </a:pathLst>
          </a:custGeom>
          <a:gradFill>
            <a:gsLst>
              <a:gs pos="30000">
                <a:schemeClr val="accent1">
                  <a:lumMod val="74000"/>
                  <a:alpha val="41000"/>
                </a:schemeClr>
              </a:gs>
              <a:gs pos="100000">
                <a:schemeClr val="bg2"/>
              </a:gs>
            </a:gsLst>
            <a:lin ang="2700000" scaled="1"/>
          </a:gra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631" y="5636653"/>
            <a:ext cx="968344" cy="8973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120" y="5674827"/>
            <a:ext cx="1557549" cy="8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17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8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33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71789"/>
            <a:ext cx="11820211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54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71789" y="371788"/>
            <a:ext cx="11448422" cy="6486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735829"/>
            <a:ext cx="10515600" cy="623414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440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8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4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8" r:id="rId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71789" y="371789"/>
            <a:ext cx="11448422" cy="6109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876755" y="51655"/>
            <a:ext cx="243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0" dirty="0">
                <a:solidFill>
                  <a:schemeClr val="tx1">
                    <a:alpha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 A R K  0 3   P R E S E N T A T I O N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31618" y="6480277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000" b="1" i="0" smtClean="0">
                <a:solidFill>
                  <a:schemeClr val="tx1">
                    <a:alpha val="5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pPr algn="l"/>
              <a:t>‹#›</a:t>
            </a:fld>
            <a:endParaRPr lang="en-US" sz="1000" b="1" i="0" dirty="0">
              <a:solidFill>
                <a:schemeClr val="tx1">
                  <a:alpha val="5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68563" y="6525976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b="1" i="0" dirty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PAGE</a:t>
            </a:r>
            <a:r>
              <a:rPr lang="en-US" sz="1000" b="1" i="0" baseline="0" dirty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NUMBER</a:t>
            </a:r>
            <a:endParaRPr lang="en-US" sz="1000" b="1" i="0" dirty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663321" y="6525976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i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PRESENTATION BY:</a:t>
            </a:r>
            <a:r>
              <a:rPr lang="en-US" sz="1000" b="1" i="0" baseline="0">
                <a:solidFill>
                  <a:schemeClr val="tx1">
                    <a:alpha val="30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 MARKZUGELBERG</a:t>
            </a:r>
            <a:endParaRPr lang="en-US" sz="1000" b="1" i="0" dirty="0">
              <a:solidFill>
                <a:schemeClr val="tx1">
                  <a:alpha val="30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8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9" r:id="rId19"/>
    <p:sldLayoutId id="2147483730" r:id="rId20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oteworthy Light" charset="0"/>
          <a:ea typeface="Noteworthy Light" charset="0"/>
          <a:cs typeface="Noteworthy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hdphoto" Target="../media/hdphoto12.wdp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11" Type="http://schemas.microsoft.com/office/2007/relationships/hdphoto" Target="../media/hdphoto11.wdp"/><Relationship Id="rId5" Type="http://schemas.openxmlformats.org/officeDocument/2006/relationships/image" Target="../media/image37.png"/><Relationship Id="rId15" Type="http://schemas.openxmlformats.org/officeDocument/2006/relationships/image" Target="../media/image44.png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microsoft.com/office/2007/relationships/hdphoto" Target="../media/hdphoto10.wdp"/><Relationship Id="rId1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Box 300"/>
          <p:cNvSpPr txBox="1"/>
          <p:nvPr/>
        </p:nvSpPr>
        <p:spPr>
          <a:xfrm>
            <a:off x="560298" y="4998572"/>
            <a:ext cx="6485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Janis Paiders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Director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of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Department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of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Higher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Education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Research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</a:t>
            </a:r>
            <a:r>
              <a:rPr kumimoji="0" lang="lv-LV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lv-LV" sz="1600" i="0" u="none" strike="noStrike" kern="1200" cap="none" spc="0" normalizeH="0" baseline="0" noProof="0" dirty="0" err="1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Innovations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FFCB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Ministry of Education and Science </a:t>
            </a:r>
            <a:b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of the Republic of Latvia</a:t>
            </a:r>
            <a:endParaRPr kumimoji="0" lang="lv-LV" sz="1600" i="0" u="none" strike="noStrike" kern="1200" cap="none" spc="0" normalizeH="0" baseline="0" noProof="0" dirty="0">
              <a:ln>
                <a:noFill/>
              </a:ln>
              <a:solidFill>
                <a:srgbClr val="FFCB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lv-LV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02" name="Title 1"/>
          <p:cNvSpPr txBox="1">
            <a:spLocks/>
          </p:cNvSpPr>
          <p:nvPr/>
        </p:nvSpPr>
        <p:spPr>
          <a:xfrm>
            <a:off x="560298" y="2641523"/>
            <a:ext cx="5994326" cy="151377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Source Sans Pro Black" charset="0"/>
                <a:ea typeface="Source Sans Pro Black" charset="0"/>
                <a:cs typeface="Source Sans Pro Black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 Black" charset="0"/>
                <a:ea typeface="Source Sans Pro Black" charset="0"/>
              </a:rPr>
              <a:t>2nd Joint CERN-Latvia Liaison Committee Meeting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 Black" charset="0"/>
              <a:ea typeface="Source Sans Pro Black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60298" y="4422931"/>
            <a:ext cx="1688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FFCB00"/>
                </a:solidFill>
                <a:effectLst/>
                <a:uLnTx/>
                <a:uFillTx/>
                <a:latin typeface="Source Sans Pro" charset="0"/>
                <a:ea typeface="Source Sans Pro" charset="0"/>
                <a:cs typeface="Source Sans Pro" charset="0"/>
              </a:rPr>
              <a:t>24/08/2023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CB00"/>
              </a:solidFill>
              <a:effectLst/>
              <a:uLnTx/>
              <a:uFillTx/>
              <a:latin typeface="Source Sans Pro" charset="0"/>
              <a:ea typeface="Source Sans Pro" charset="0"/>
              <a:cs typeface="Source Sans Pro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1" i="0" u="none" strike="noStrike" kern="1200" cap="none" spc="0" normalizeH="0" baseline="0" noProof="0" dirty="0">
              <a:ln>
                <a:noFill/>
              </a:ln>
              <a:solidFill>
                <a:srgbClr val="FFCB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581" y="289275"/>
            <a:ext cx="1306919" cy="12111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41" y="24345"/>
            <a:ext cx="5348451" cy="177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3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471363" y="1252660"/>
          <a:ext cx="7870132" cy="5268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452" y="4941651"/>
            <a:ext cx="1382271" cy="683065"/>
          </a:xfrm>
          <a:prstGeom prst="rect">
            <a:avLst/>
          </a:prstGeom>
        </p:spPr>
      </p:pic>
      <p:sp>
        <p:nvSpPr>
          <p:cNvPr id="18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5484034" y="4724419"/>
            <a:ext cx="1908988" cy="1117528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Intensive H2020 participation</a:t>
            </a:r>
            <a:endParaRPr lang="en-GB" sz="2000" kern="1200" dirty="0">
              <a:solidFill>
                <a:srgbClr val="0308DB"/>
              </a:solidFill>
            </a:endParaRPr>
          </a:p>
        </p:txBody>
      </p:sp>
      <p:sp>
        <p:nvSpPr>
          <p:cNvPr id="21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7319318" y="4724419"/>
            <a:ext cx="1908988" cy="1117528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National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support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activities</a:t>
            </a:r>
            <a:endParaRPr lang="en-GB" sz="2000" kern="1200" dirty="0">
              <a:solidFill>
                <a:srgbClr val="0308DB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7387" y="3026330"/>
            <a:ext cx="656886" cy="6561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7841" y="2093670"/>
            <a:ext cx="1007751" cy="6220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5048" y="1803028"/>
            <a:ext cx="768288" cy="45821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5678" y="3215011"/>
            <a:ext cx="1225751" cy="5298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b="25103"/>
          <a:stretch/>
        </p:blipFill>
        <p:spPr>
          <a:xfrm>
            <a:off x="9702355" y="2266036"/>
            <a:ext cx="873674" cy="644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18192" y="2698243"/>
            <a:ext cx="894549" cy="935521"/>
          </a:xfrm>
          <a:prstGeom prst="rect">
            <a:avLst/>
          </a:prstGeom>
        </p:spPr>
      </p:pic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7935428" y="3616250"/>
            <a:ext cx="4286250" cy="1689972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lv-LV" sz="16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In</a:t>
            </a:r>
            <a:r>
              <a:rPr lang="lv-LV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16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Last</a:t>
            </a:r>
            <a:r>
              <a:rPr lang="lv-LV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3 </a:t>
            </a:r>
            <a:r>
              <a:rPr lang="lv-LV" sz="16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years</a:t>
            </a:r>
            <a:r>
              <a:rPr lang="lv-LV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– </a:t>
            </a:r>
            <a:r>
              <a:rPr lang="lv-LV" sz="16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Increased</a:t>
            </a:r>
            <a:r>
              <a:rPr lang="lv-LV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p</a:t>
            </a:r>
            <a:r>
              <a:rPr lang="en-GB" sz="16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articipation</a:t>
            </a:r>
            <a:r>
              <a:rPr lang="en-GB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in international consortiums, projects and other activities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lv-LV" sz="16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endParaRPr lang="en-GB" sz="1600" kern="1200" dirty="0">
              <a:solidFill>
                <a:srgbClr val="0308DB"/>
              </a:solidFill>
            </a:endParaRPr>
          </a:p>
        </p:txBody>
      </p:sp>
      <p:pic>
        <p:nvPicPr>
          <p:cNvPr id="15" name="Picture 4" descr="NordForsk Vector Logo - (.SVG + .PNG) - SeekVectorLogo.Net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6" b="19680"/>
          <a:stretch/>
        </p:blipFill>
        <p:spPr bwMode="auto">
          <a:xfrm>
            <a:off x="10691429" y="2019839"/>
            <a:ext cx="1229196" cy="40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 bwMode="auto">
          <a:xfrm>
            <a:off x="0" y="-3944"/>
            <a:ext cx="12192000" cy="8598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lv-LV" dirty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517192" y="133258"/>
            <a:ext cx="11403433" cy="10152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International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collaboration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– progress in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recent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years</a:t>
            </a:r>
            <a:endParaRPr lang="en-US" sz="3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714FD4-716A-445E-8809-E96B294A498B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13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52629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2">
            <a:extLst>
              <a:ext uri="{FF2B5EF4-FFF2-40B4-BE49-F238E27FC236}">
                <a16:creationId xmlns:a16="http://schemas.microsoft.com/office/drawing/2014/main" id="{683F4C93-2F8E-8E54-E1CC-0B2777C99CBD}"/>
              </a:ext>
            </a:extLst>
          </p:cNvPr>
          <p:cNvSpPr txBox="1">
            <a:spLocks/>
          </p:cNvSpPr>
          <p:nvPr/>
        </p:nvSpPr>
        <p:spPr>
          <a:xfrm>
            <a:off x="2030285" y="426710"/>
            <a:ext cx="9036519" cy="5355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algn="l">
              <a:spcBef>
                <a:spcPts val="0"/>
              </a:spcBef>
              <a:buClr>
                <a:srgbClr val="000000"/>
              </a:buClr>
              <a:buFont typeface="Arial"/>
              <a:buNone/>
              <a:defRPr/>
            </a:pP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Changing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research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collaboration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patterns</a:t>
            </a:r>
            <a:endParaRPr lang="en-US" sz="3200" b="1" kern="0" dirty="0">
              <a:solidFill>
                <a:srgbClr val="0308DB"/>
              </a:solidFill>
              <a:latin typeface="Futura Md TL" panose="020B0502020204020303" pitchFamily="34" charset="0"/>
              <a:cs typeface="Arial"/>
              <a:sym typeface="Arial"/>
            </a:endParaRPr>
          </a:p>
        </p:txBody>
      </p:sp>
      <p:sp>
        <p:nvSpPr>
          <p:cNvPr id="90" name="Title 2">
            <a:extLst>
              <a:ext uri="{FF2B5EF4-FFF2-40B4-BE49-F238E27FC236}">
                <a16:creationId xmlns:a16="http://schemas.microsoft.com/office/drawing/2014/main" id="{6BCA9BCC-490E-4DAD-EB9B-4373D648008E}"/>
              </a:ext>
            </a:extLst>
          </p:cNvPr>
          <p:cNvSpPr txBox="1">
            <a:spLocks/>
          </p:cNvSpPr>
          <p:nvPr/>
        </p:nvSpPr>
        <p:spPr>
          <a:xfrm>
            <a:off x="188008" y="6084232"/>
            <a:ext cx="6886434" cy="36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4790"/>
              </a:buClr>
              <a:buSzPts val="2400"/>
              <a:buFont typeface="Verdana"/>
              <a:buNone/>
              <a:defRPr sz="3599" b="1" i="0" u="none" strike="noStrike" cap="none">
                <a:solidFill>
                  <a:srgbClr val="272E3A"/>
                </a:solidFill>
                <a:latin typeface="Montserrat SemiBold" panose="00000700000000000000" pitchFamily="2" charset="0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SzTx/>
            </a:pP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Latvian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research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copublications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(2014-2020) in SCOPUS</a:t>
            </a:r>
            <a:endParaRPr lang="en-US" sz="3200" kern="0" dirty="0">
              <a:solidFill>
                <a:srgbClr val="0308DB"/>
              </a:solidFill>
              <a:latin typeface="Futura Md TL" panose="020B0502020204020303" pitchFamily="34" charset="0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1" y="1466732"/>
            <a:ext cx="6529667" cy="4617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88085" y="2044102"/>
            <a:ext cx="45136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en-GB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Overall research output growth corresponds to a larger global collaboration network.</a:t>
            </a:r>
          </a:p>
          <a:p>
            <a:pPr marL="285750" indent="-195263">
              <a:buFont typeface="Wingdings" charset="2"/>
              <a:buChar char="§"/>
            </a:pPr>
            <a:endParaRPr lang="en-GB" sz="2000" b="1" dirty="0">
              <a:solidFill>
                <a:srgbClr val="2024DF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0487"/>
            <a:r>
              <a:rPr lang="en-GB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H2020 accelerated collaboration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pattern</a:t>
            </a:r>
            <a:r>
              <a:rPr lang="en-GB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shift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towards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Western </a:t>
            </a:r>
            <a:r>
              <a:rPr lang="en-GB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Europ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</a:t>
            </a:r>
          </a:p>
          <a:p>
            <a:pPr marL="285750" indent="-195263">
              <a:buFont typeface="Wingdings" charset="2"/>
              <a:buChar char="§"/>
            </a:pPr>
            <a:endParaRPr lang="lv-LV" sz="2000" b="1" dirty="0">
              <a:solidFill>
                <a:srgbClr val="2024DF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0487"/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Role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of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Latvian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Diaspora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researchers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(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more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than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600) in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international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collaboration</a:t>
            </a:r>
            <a:endParaRPr lang="lv-LV" sz="2000" b="1" dirty="0">
              <a:solidFill>
                <a:srgbClr val="2024DF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19D885-1D07-4378-AF6E-32E24BF9A6AD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14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42790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2">
            <a:extLst>
              <a:ext uri="{FF2B5EF4-FFF2-40B4-BE49-F238E27FC236}">
                <a16:creationId xmlns:a16="http://schemas.microsoft.com/office/drawing/2014/main" id="{683F4C93-2F8E-8E54-E1CC-0B2777C99CBD}"/>
              </a:ext>
            </a:extLst>
          </p:cNvPr>
          <p:cNvSpPr txBox="1">
            <a:spLocks/>
          </p:cNvSpPr>
          <p:nvPr/>
        </p:nvSpPr>
        <p:spPr>
          <a:xfrm>
            <a:off x="2030285" y="426710"/>
            <a:ext cx="9036519" cy="5355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algn="l">
              <a:spcBef>
                <a:spcPts val="0"/>
              </a:spcBef>
              <a:buClr>
                <a:srgbClr val="000000"/>
              </a:buClr>
              <a:buFont typeface="Arial"/>
              <a:buNone/>
              <a:defRPr/>
            </a:pP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Research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Excellence</a:t>
            </a:r>
            <a:endParaRPr lang="en-US" sz="3200" b="1" kern="0" dirty="0">
              <a:solidFill>
                <a:srgbClr val="0308DB"/>
              </a:solidFill>
              <a:latin typeface="Futura Md TL" panose="020B0502020204020303" pitchFamily="34" charset="0"/>
              <a:cs typeface="Arial"/>
              <a:sym typeface="Arial"/>
            </a:endParaRPr>
          </a:p>
        </p:txBody>
      </p:sp>
      <p:sp>
        <p:nvSpPr>
          <p:cNvPr id="90" name="Title 2">
            <a:extLst>
              <a:ext uri="{FF2B5EF4-FFF2-40B4-BE49-F238E27FC236}">
                <a16:creationId xmlns:a16="http://schemas.microsoft.com/office/drawing/2014/main" id="{6BCA9BCC-490E-4DAD-EB9B-4373D648008E}"/>
              </a:ext>
            </a:extLst>
          </p:cNvPr>
          <p:cNvSpPr txBox="1">
            <a:spLocks/>
          </p:cNvSpPr>
          <p:nvPr/>
        </p:nvSpPr>
        <p:spPr>
          <a:xfrm>
            <a:off x="401651" y="5913277"/>
            <a:ext cx="6886434" cy="36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4790"/>
              </a:buClr>
              <a:buSzPts val="2400"/>
              <a:buFont typeface="Verdana"/>
              <a:buNone/>
              <a:defRPr sz="3599" b="1" i="0" u="none" strike="noStrike" cap="none">
                <a:solidFill>
                  <a:srgbClr val="272E3A"/>
                </a:solidFill>
                <a:latin typeface="Montserrat SemiBold" panose="00000700000000000000" pitchFamily="2" charset="0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0000"/>
              </a:buClr>
              <a:buSzTx/>
            </a:pP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Steady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cohesion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for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research</a:t>
            </a:r>
            <a:r>
              <a:rPr kumimoji="0" lang="lv-LV" sz="2000" b="1" i="0" u="none" strike="noStrike" kern="0" cap="none" spc="0" normalizeH="0" baseline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 </a:t>
            </a:r>
            <a:r>
              <a:rPr kumimoji="0" lang="lv-LV" sz="2000" b="1" i="0" u="none" strike="noStrike" kern="0" cap="none" spc="0" normalizeH="0" baseline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sym typeface="Arial"/>
              </a:rPr>
              <a:t>Excellence</a:t>
            </a:r>
            <a:endParaRPr lang="en-US" sz="3200" kern="0" dirty="0">
              <a:solidFill>
                <a:srgbClr val="0308DB"/>
              </a:solidFill>
              <a:latin typeface="Futura Md TL" panose="020B0502020204020303" pitchFamily="34" charset="0"/>
              <a:cs typeface="Arial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8085" y="2470245"/>
            <a:ext cx="45136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last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10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years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average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quality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of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research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has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steadily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been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improving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90487"/>
            <a:endParaRPr lang="lv-LV" sz="2000" b="1" dirty="0">
              <a:solidFill>
                <a:srgbClr val="2024DF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0487"/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Quality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improvment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coincided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with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improvements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quantity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F732A6C6-2C58-4268-A9B3-E9DEE008B6BE}"/>
              </a:ext>
            </a:extLst>
          </p:cNvPr>
          <p:cNvGraphicFramePr>
            <a:graphicFrameLocks/>
          </p:cNvGraphicFramePr>
          <p:nvPr/>
        </p:nvGraphicFramePr>
        <p:xfrm>
          <a:off x="621727" y="1247682"/>
          <a:ext cx="6302856" cy="451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0EADD39-DA6B-42B4-AA7D-895BF356E010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15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96809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2">
            <a:extLst>
              <a:ext uri="{FF2B5EF4-FFF2-40B4-BE49-F238E27FC236}">
                <a16:creationId xmlns:a16="http://schemas.microsoft.com/office/drawing/2014/main" id="{683F4C93-2F8E-8E54-E1CC-0B2777C99CBD}"/>
              </a:ext>
            </a:extLst>
          </p:cNvPr>
          <p:cNvSpPr txBox="1">
            <a:spLocks/>
          </p:cNvSpPr>
          <p:nvPr/>
        </p:nvSpPr>
        <p:spPr>
          <a:xfrm>
            <a:off x="1364459" y="426710"/>
            <a:ext cx="9036519" cy="5355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algn="l">
              <a:spcBef>
                <a:spcPts val="0"/>
              </a:spcBef>
              <a:buClr>
                <a:srgbClr val="000000"/>
              </a:buClr>
              <a:buFont typeface="Arial"/>
              <a:buNone/>
              <a:defRPr/>
            </a:pP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R&amp;D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collaboration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with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the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business</a:t>
            </a:r>
            <a:r>
              <a:rPr lang="lv-LV" sz="3200" b="1" dirty="0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Futura Md TL" panose="020B0502020204020303" pitchFamily="34" charset="0"/>
                <a:cs typeface="Arial"/>
                <a:sym typeface="Arial"/>
              </a:rPr>
              <a:t>sector</a:t>
            </a:r>
            <a:endParaRPr lang="en-US" sz="3200" b="1" kern="0" dirty="0">
              <a:solidFill>
                <a:srgbClr val="0308DB"/>
              </a:solidFill>
              <a:latin typeface="Futura Md TL" panose="020B0502020204020303" pitchFamily="34" charset="0"/>
              <a:cs typeface="Arial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8085" y="2641814"/>
            <a:ext cx="45136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"/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Public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sector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R&amp;D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linkages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with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business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sector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are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relatively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strong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90487"/>
            <a:endParaRPr lang="lv-LV" sz="2000" b="1" dirty="0">
              <a:solidFill>
                <a:srgbClr val="2024DF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0487"/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Challenge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to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increase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private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in-house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investments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b="1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research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(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especially</a:t>
            </a:r>
            <a:r>
              <a:rPr lang="lv-LV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</a:t>
            </a:r>
            <a:r>
              <a:rPr lang="lv-LV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largest</a:t>
            </a:r>
            <a:r>
              <a:rPr lang="lv-LV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state</a:t>
            </a:r>
            <a:r>
              <a:rPr lang="lv-LV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owned</a:t>
            </a:r>
            <a:r>
              <a:rPr lang="lv-LV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2000" dirty="0" err="1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enterprises</a:t>
            </a:r>
            <a:r>
              <a:rPr lang="lv-LV" sz="20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B968C2DF-7EB9-40BE-9A47-B37323E0924D}"/>
              </a:ext>
            </a:extLst>
          </p:cNvPr>
          <p:cNvGraphicFramePr>
            <a:graphicFrameLocks/>
          </p:cNvGraphicFramePr>
          <p:nvPr/>
        </p:nvGraphicFramePr>
        <p:xfrm>
          <a:off x="401651" y="1144413"/>
          <a:ext cx="6886434" cy="554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DCC1D12-5C0A-4437-A201-3ABFC05F0E5E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16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50900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249754" y="240698"/>
            <a:ext cx="11692492" cy="6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R&amp;D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national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programmes</a:t>
            </a:r>
            <a:endParaRPr lang="en-US" sz="3200" b="1" dirty="0">
              <a:solidFill>
                <a:srgbClr val="0308DB"/>
              </a:solidFill>
              <a:latin typeface="Source Sans Pro"/>
              <a:ea typeface="Source Sans Pro Black" charset="0"/>
              <a:cs typeface="Source Sans Pro Black" charset="0"/>
            </a:endParaRPr>
          </a:p>
        </p:txBody>
      </p:sp>
      <p:sp>
        <p:nvSpPr>
          <p:cNvPr id="24" name="Flowchart: Manual Input 14">
            <a:extLst>
              <a:ext uri="{FF2B5EF4-FFF2-40B4-BE49-F238E27FC236}">
                <a16:creationId xmlns:a16="http://schemas.microsoft.com/office/drawing/2014/main" id="{2D35268F-C74D-4F20-8D95-2B46DD44E91E}"/>
              </a:ext>
            </a:extLst>
          </p:cNvPr>
          <p:cNvSpPr/>
          <p:nvPr/>
        </p:nvSpPr>
        <p:spPr>
          <a:xfrm rot="10800000">
            <a:off x="3629318" y="2041864"/>
            <a:ext cx="2496294" cy="382237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36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36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368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3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/>
          </a:p>
        </p:txBody>
      </p:sp>
      <p:graphicFrame>
        <p:nvGraphicFramePr>
          <p:cNvPr id="25" name="Diagramma 24">
            <a:extLst>
              <a:ext uri="{FF2B5EF4-FFF2-40B4-BE49-F238E27FC236}">
                <a16:creationId xmlns:a16="http://schemas.microsoft.com/office/drawing/2014/main" id="{467072F0-96DC-4B49-A891-15F15B3046A2}"/>
              </a:ext>
            </a:extLst>
          </p:cNvPr>
          <p:cNvGraphicFramePr>
            <a:graphicFrameLocks/>
          </p:cNvGraphicFramePr>
          <p:nvPr/>
        </p:nvGraphicFramePr>
        <p:xfrm>
          <a:off x="273314" y="1305912"/>
          <a:ext cx="3477943" cy="519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Flowchart: Manual Input 22">
            <a:extLst>
              <a:ext uri="{FF2B5EF4-FFF2-40B4-BE49-F238E27FC236}">
                <a16:creationId xmlns:a16="http://schemas.microsoft.com/office/drawing/2014/main" id="{8B6D3A64-18F4-49E7-A9C6-C68B3CF82755}"/>
              </a:ext>
            </a:extLst>
          </p:cNvPr>
          <p:cNvSpPr/>
          <p:nvPr/>
        </p:nvSpPr>
        <p:spPr>
          <a:xfrm>
            <a:off x="3610225" y="5182622"/>
            <a:ext cx="2496296" cy="1363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D074C6-27D9-4FB0-B868-9B0E3702437A}"/>
              </a:ext>
            </a:extLst>
          </p:cNvPr>
          <p:cNvSpPr txBox="1"/>
          <p:nvPr/>
        </p:nvSpPr>
        <p:spPr>
          <a:xfrm>
            <a:off x="3700669" y="2963531"/>
            <a:ext cx="2209634" cy="193899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32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Institutional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funding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for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endParaRPr lang="lv-LV" altLang="ko-KR" sz="18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lv-LV" altLang="ko-KR" sz="18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Since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2022 –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fully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based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on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outcomes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within</a:t>
            </a:r>
            <a:r>
              <a:rPr lang="lv-LV" altLang="ko-KR" sz="18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8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institutions</a:t>
            </a:r>
            <a:endParaRPr lang="lv-LV" altLang="ko-KR" sz="18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id="{F2379B2B-6B11-4290-B86A-72DB4F1DA014}"/>
              </a:ext>
            </a:extLst>
          </p:cNvPr>
          <p:cNvSpPr/>
          <p:nvPr/>
        </p:nvSpPr>
        <p:spPr>
          <a:xfrm>
            <a:off x="3668033" y="5375519"/>
            <a:ext cx="24384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+7,6 MEUR 2023</a:t>
            </a:r>
          </a:p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+13,2 MEUR 2024</a:t>
            </a:r>
          </a:p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+15,2 MEUR 2025</a:t>
            </a:r>
            <a:endParaRPr lang="en-US" altLang="ko-KR" sz="2400" b="1" dirty="0">
              <a:solidFill>
                <a:schemeClr val="bg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30">
            <a:extLst>
              <a:ext uri="{FF2B5EF4-FFF2-40B4-BE49-F238E27FC236}">
                <a16:creationId xmlns:a16="http://schemas.microsoft.com/office/drawing/2014/main" id="{C3556507-5649-4E8E-8CC3-898326EF36D9}"/>
              </a:ext>
            </a:extLst>
          </p:cNvPr>
          <p:cNvSpPr/>
          <p:nvPr/>
        </p:nvSpPr>
        <p:spPr>
          <a:xfrm>
            <a:off x="3726356" y="1753527"/>
            <a:ext cx="2114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Basic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funding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(35 MEUR)</a:t>
            </a:r>
            <a:endParaRPr lang="lv-LV" dirty="0">
              <a:solidFill>
                <a:srgbClr val="038B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Flowchart: Manual Input 14">
            <a:extLst>
              <a:ext uri="{FF2B5EF4-FFF2-40B4-BE49-F238E27FC236}">
                <a16:creationId xmlns:a16="http://schemas.microsoft.com/office/drawing/2014/main" id="{E94D27ED-172A-493B-A908-7FE2EE4ADB76}"/>
              </a:ext>
            </a:extLst>
          </p:cNvPr>
          <p:cNvSpPr/>
          <p:nvPr/>
        </p:nvSpPr>
        <p:spPr>
          <a:xfrm rot="10800000">
            <a:off x="6267737" y="2116758"/>
            <a:ext cx="2477205" cy="374748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36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36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368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3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/>
          </a:p>
        </p:txBody>
      </p:sp>
      <p:sp>
        <p:nvSpPr>
          <p:cNvPr id="32" name="Flowchart: Manual Input 22">
            <a:extLst>
              <a:ext uri="{FF2B5EF4-FFF2-40B4-BE49-F238E27FC236}">
                <a16:creationId xmlns:a16="http://schemas.microsoft.com/office/drawing/2014/main" id="{7D7B3ABC-A69B-443D-BEC7-C964759976BC}"/>
              </a:ext>
            </a:extLst>
          </p:cNvPr>
          <p:cNvSpPr/>
          <p:nvPr/>
        </p:nvSpPr>
        <p:spPr>
          <a:xfrm>
            <a:off x="6248646" y="5182623"/>
            <a:ext cx="2496296" cy="1363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E49EB8-0C05-406F-96FF-2362A11C3056}"/>
              </a:ext>
            </a:extLst>
          </p:cNvPr>
          <p:cNvSpPr txBox="1"/>
          <p:nvPr/>
        </p:nvSpPr>
        <p:spPr>
          <a:xfrm>
            <a:off x="6344808" y="2986316"/>
            <a:ext cx="2222400" cy="19697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32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Bottom-up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funding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for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excellencet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groups</a:t>
            </a:r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Currently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–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very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high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competition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only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13 %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of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all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above-treshold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grants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funded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4" name="Rectangle 29">
            <a:extLst>
              <a:ext uri="{FF2B5EF4-FFF2-40B4-BE49-F238E27FC236}">
                <a16:creationId xmlns:a16="http://schemas.microsoft.com/office/drawing/2014/main" id="{C9F4EE14-5EE1-40E8-B775-78490F7A9A80}"/>
              </a:ext>
            </a:extLst>
          </p:cNvPr>
          <p:cNvSpPr/>
          <p:nvPr/>
        </p:nvSpPr>
        <p:spPr>
          <a:xfrm>
            <a:off x="6306454" y="5375520"/>
            <a:ext cx="24384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+1,5 MEUR 2023</a:t>
            </a:r>
          </a:p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+ 3,0 MEUR 2024</a:t>
            </a:r>
          </a:p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+4,5 MEUR 2025</a:t>
            </a:r>
            <a:endParaRPr lang="en-US" altLang="ko-KR" sz="2400" b="1" dirty="0">
              <a:solidFill>
                <a:schemeClr val="bg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id="{0C320F35-837B-4D68-A505-FEC6EBDE620E}"/>
              </a:ext>
            </a:extLst>
          </p:cNvPr>
          <p:cNvSpPr/>
          <p:nvPr/>
        </p:nvSpPr>
        <p:spPr>
          <a:xfrm>
            <a:off x="6403227" y="1615028"/>
            <a:ext cx="2114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Fundamental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and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applied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grants (14 MEUR)</a:t>
            </a:r>
            <a:endParaRPr lang="lv-LV" dirty="0">
              <a:solidFill>
                <a:srgbClr val="038B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Flowchart: Manual Input 14">
            <a:extLst>
              <a:ext uri="{FF2B5EF4-FFF2-40B4-BE49-F238E27FC236}">
                <a16:creationId xmlns:a16="http://schemas.microsoft.com/office/drawing/2014/main" id="{9DB1F846-BF5C-4B6A-9E52-D58DB4BB06EB}"/>
              </a:ext>
            </a:extLst>
          </p:cNvPr>
          <p:cNvSpPr/>
          <p:nvPr/>
        </p:nvSpPr>
        <p:spPr>
          <a:xfrm rot="10800000">
            <a:off x="8944875" y="2118435"/>
            <a:ext cx="2477205" cy="374748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36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36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368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3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/>
          </a:p>
        </p:txBody>
      </p:sp>
      <p:sp>
        <p:nvSpPr>
          <p:cNvPr id="37" name="Flowchart: Manual Input 22">
            <a:extLst>
              <a:ext uri="{FF2B5EF4-FFF2-40B4-BE49-F238E27FC236}">
                <a16:creationId xmlns:a16="http://schemas.microsoft.com/office/drawing/2014/main" id="{4E58D64F-4C78-42EE-94C6-47B3BB62B49D}"/>
              </a:ext>
            </a:extLst>
          </p:cNvPr>
          <p:cNvSpPr/>
          <p:nvPr/>
        </p:nvSpPr>
        <p:spPr>
          <a:xfrm>
            <a:off x="8925784" y="5184300"/>
            <a:ext cx="2496296" cy="1363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1ECF6D-AFE4-444E-B31E-36264062073D}"/>
              </a:ext>
            </a:extLst>
          </p:cNvPr>
          <p:cNvSpPr txBox="1"/>
          <p:nvPr/>
        </p:nvSpPr>
        <p:spPr>
          <a:xfrm>
            <a:off x="8997393" y="2914805"/>
            <a:ext cx="2222400" cy="19697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32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Direct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R&amp;D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funding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for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national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priorities</a:t>
            </a:r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Open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call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for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projects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within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defined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priorities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Linkages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with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economic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and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societal</a:t>
            </a:r>
            <a:r>
              <a:rPr lang="lv-LV" altLang="ko-KR" sz="1600" b="1" dirty="0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sz="1600" b="1" dirty="0" err="1">
                <a:solidFill>
                  <a:srgbClr val="0308DB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priorities</a:t>
            </a:r>
            <a:endParaRPr lang="lv-LV" altLang="ko-KR" sz="1600" b="1" dirty="0">
              <a:solidFill>
                <a:srgbClr val="0308DB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C187B110-1A86-42C4-8AA8-16B381987E05}"/>
              </a:ext>
            </a:extLst>
          </p:cNvPr>
          <p:cNvSpPr/>
          <p:nvPr/>
        </p:nvSpPr>
        <p:spPr>
          <a:xfrm>
            <a:off x="9021261" y="5555068"/>
            <a:ext cx="23631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+8,8 MEUR 2023,</a:t>
            </a:r>
          </a:p>
          <a:p>
            <a:pPr algn="ctr"/>
            <a:r>
              <a:rPr lang="lv-LV" altLang="ko-KR" sz="24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2024, 2025</a:t>
            </a:r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id="{0E524BA5-8313-4917-BA60-3B1F5154630B}"/>
              </a:ext>
            </a:extLst>
          </p:cNvPr>
          <p:cNvSpPr/>
          <p:nvPr/>
        </p:nvSpPr>
        <p:spPr>
          <a:xfrm>
            <a:off x="9022557" y="1677827"/>
            <a:ext cx="2114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State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research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lv-LV" altLang="ko-KR" b="1" dirty="0" err="1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programmes</a:t>
            </a:r>
            <a:r>
              <a:rPr lang="lv-LV" altLang="ko-KR" b="1" dirty="0">
                <a:solidFill>
                  <a:srgbClr val="038B3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(7,3 MEUR)</a:t>
            </a:r>
            <a:endParaRPr lang="lv-LV" dirty="0">
              <a:solidFill>
                <a:srgbClr val="038B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B84F34-705A-4ECD-A8FE-242F2EA6562E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20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59351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249754" y="240698"/>
            <a:ext cx="11692492" cy="6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SF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and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RRF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investment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in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Latvian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R&amp;D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and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Higher</a:t>
            </a:r>
            <a:r>
              <a:rPr lang="lv-LV" sz="32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2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Education</a:t>
            </a:r>
            <a:endParaRPr lang="en-US" sz="3200" b="1" dirty="0">
              <a:solidFill>
                <a:srgbClr val="0308DB"/>
              </a:solidFill>
              <a:latin typeface="Source Sans Pro"/>
              <a:ea typeface="Source Sans Pro Black" charset="0"/>
              <a:cs typeface="Source Sans Pro Black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6A195386-D610-4B3E-99C1-45ABAACB9725}"/>
              </a:ext>
            </a:extLst>
          </p:cNvPr>
          <p:cNvGrpSpPr/>
          <p:nvPr/>
        </p:nvGrpSpPr>
        <p:grpSpPr>
          <a:xfrm>
            <a:off x="201855" y="1250871"/>
            <a:ext cx="10509840" cy="5622764"/>
            <a:chOff x="1010055" y="1175970"/>
            <a:chExt cx="10509840" cy="5622764"/>
          </a:xfrm>
        </p:grpSpPr>
        <p:cxnSp>
          <p:nvCxnSpPr>
            <p:cNvPr id="9" name="Straight Connector 4">
              <a:extLst>
                <a:ext uri="{FF2B5EF4-FFF2-40B4-BE49-F238E27FC236}">
                  <a16:creationId xmlns:a16="http://schemas.microsoft.com/office/drawing/2014/main" id="{A0B5BE7B-A248-4668-90E2-0D857E90F561}"/>
                </a:ext>
              </a:extLst>
            </p:cNvPr>
            <p:cNvCxnSpPr/>
            <p:nvPr/>
          </p:nvCxnSpPr>
          <p:spPr>
            <a:xfrm>
              <a:off x="8390383" y="1203509"/>
              <a:ext cx="26966" cy="5528468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5">
              <a:extLst>
                <a:ext uri="{FF2B5EF4-FFF2-40B4-BE49-F238E27FC236}">
                  <a16:creationId xmlns:a16="http://schemas.microsoft.com/office/drawing/2014/main" id="{0F22CF40-55E9-4B0A-AC9A-E8B1DD31F3DA}"/>
                </a:ext>
              </a:extLst>
            </p:cNvPr>
            <p:cNvCxnSpPr/>
            <p:nvPr/>
          </p:nvCxnSpPr>
          <p:spPr>
            <a:xfrm flipH="1">
              <a:off x="5467410" y="1203509"/>
              <a:ext cx="2683" cy="5528468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A2D8473B-CFC3-4570-A54C-05F45B25FE9E}"/>
                </a:ext>
              </a:extLst>
            </p:cNvPr>
            <p:cNvSpPr/>
            <p:nvPr/>
          </p:nvSpPr>
          <p:spPr bwMode="auto">
            <a:xfrm>
              <a:off x="5069534" y="2030417"/>
              <a:ext cx="3150890" cy="8090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2EA899"/>
              </a:solidFill>
              <a:prstDash val="sysDash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>
                <a:spcBef>
                  <a:spcPts val="2400"/>
                </a:spcBef>
                <a:spcAft>
                  <a:spcPts val="1200"/>
                </a:spcAft>
              </a:pPr>
              <a:endParaRPr lang="lv-LV" sz="110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endParaRPr lang="lv-LV" sz="110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RRF “R&amp;D </a:t>
              </a:r>
              <a:r>
                <a:rPr lang="lv-LV" sz="16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Excellence</a:t>
              </a:r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”</a:t>
              </a:r>
              <a:r>
                <a:rPr lang="en-US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27.3</a:t>
              </a:r>
              <a:r>
                <a:rPr lang="en-US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en-US" sz="105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endParaRPr lang="en-US" sz="110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endParaRPr lang="en-US" sz="110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endParaRPr lang="lv-LV" sz="1100" dirty="0">
                <a:solidFill>
                  <a:prstClr val="black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DEEC4643-96B2-4288-BB3F-0D7ED5B60E9B}"/>
                </a:ext>
              </a:extLst>
            </p:cNvPr>
            <p:cNvSpPr/>
            <p:nvPr/>
          </p:nvSpPr>
          <p:spPr bwMode="auto">
            <a:xfrm>
              <a:off x="5478560" y="2020629"/>
              <a:ext cx="4944158" cy="231615"/>
            </a:xfrm>
            <a:prstGeom prst="rect">
              <a:avLst/>
            </a:prstGeom>
            <a:solidFill>
              <a:srgbClr val="0308DB"/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Practical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Oriented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Research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41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.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8M 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JTF R&amp;D grants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6M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DD09AE-1D30-4EA9-A6E3-C2CCD27B5728}"/>
                </a:ext>
              </a:extLst>
            </p:cNvPr>
            <p:cNvSpPr txBox="1"/>
            <p:nvPr/>
          </p:nvSpPr>
          <p:spPr>
            <a:xfrm>
              <a:off x="3711669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696307B-89AC-4214-B8F9-F7AA6C0C8ADD}"/>
                </a:ext>
              </a:extLst>
            </p:cNvPr>
            <p:cNvSpPr txBox="1"/>
            <p:nvPr/>
          </p:nvSpPr>
          <p:spPr>
            <a:xfrm>
              <a:off x="4705749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BDB427-0D0F-4C35-98C6-92FF000FF3B7}"/>
                </a:ext>
              </a:extLst>
            </p:cNvPr>
            <p:cNvSpPr txBox="1"/>
            <p:nvPr/>
          </p:nvSpPr>
          <p:spPr>
            <a:xfrm>
              <a:off x="5699829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CBDB940-EFD6-43D0-A6F6-5DF14E5416D5}"/>
                </a:ext>
              </a:extLst>
            </p:cNvPr>
            <p:cNvSpPr txBox="1"/>
            <p:nvPr/>
          </p:nvSpPr>
          <p:spPr>
            <a:xfrm>
              <a:off x="6668509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57DFA5-BC28-45FC-B7CD-68FD5F2065DE}"/>
                </a:ext>
              </a:extLst>
            </p:cNvPr>
            <p:cNvSpPr txBox="1"/>
            <p:nvPr/>
          </p:nvSpPr>
          <p:spPr>
            <a:xfrm>
              <a:off x="7654122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2026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945190-FF47-4234-A157-B49A48B90D74}"/>
                </a:ext>
              </a:extLst>
            </p:cNvPr>
            <p:cNvSpPr txBox="1"/>
            <p:nvPr/>
          </p:nvSpPr>
          <p:spPr>
            <a:xfrm>
              <a:off x="8622801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FB4552-917B-4571-BB5E-7A655B46E394}"/>
                </a:ext>
              </a:extLst>
            </p:cNvPr>
            <p:cNvSpPr txBox="1"/>
            <p:nvPr/>
          </p:nvSpPr>
          <p:spPr>
            <a:xfrm>
              <a:off x="9557612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1C1F98F-D2B0-4365-BA8F-43A3C2D17950}"/>
                </a:ext>
              </a:extLst>
            </p:cNvPr>
            <p:cNvSpPr txBox="1"/>
            <p:nvPr/>
          </p:nvSpPr>
          <p:spPr>
            <a:xfrm>
              <a:off x="10492424" y="1175970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80808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2029</a:t>
              </a:r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A18AC2B9-E380-4072-B01F-E3C855D74226}"/>
                </a:ext>
              </a:extLst>
            </p:cNvPr>
            <p:cNvSpPr/>
            <p:nvPr/>
          </p:nvSpPr>
          <p:spPr bwMode="auto">
            <a:xfrm>
              <a:off x="5262564" y="1453899"/>
              <a:ext cx="4317463" cy="239650"/>
            </a:xfrm>
            <a:prstGeom prst="rect">
              <a:avLst/>
            </a:prstGeom>
            <a:solidFill>
              <a:srgbClr val="0308DB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&amp;D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Governance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11.9M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cxnSp>
          <p:nvCxnSpPr>
            <p:cNvPr id="22" name="Straight Connector 18">
              <a:extLst>
                <a:ext uri="{FF2B5EF4-FFF2-40B4-BE49-F238E27FC236}">
                  <a16:creationId xmlns:a16="http://schemas.microsoft.com/office/drawing/2014/main" id="{3ACD791B-BB15-4028-A828-7FE958E15E6B}"/>
                </a:ext>
              </a:extLst>
            </p:cNvPr>
            <p:cNvCxnSpPr/>
            <p:nvPr/>
          </p:nvCxnSpPr>
          <p:spPr>
            <a:xfrm>
              <a:off x="3512066" y="1238694"/>
              <a:ext cx="10824" cy="5493283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9">
              <a:extLst>
                <a:ext uri="{FF2B5EF4-FFF2-40B4-BE49-F238E27FC236}">
                  <a16:creationId xmlns:a16="http://schemas.microsoft.com/office/drawing/2014/main" id="{F4BBF33E-9535-4E16-A9AE-62178F93AEB8}"/>
                </a:ext>
              </a:extLst>
            </p:cNvPr>
            <p:cNvCxnSpPr/>
            <p:nvPr/>
          </p:nvCxnSpPr>
          <p:spPr>
            <a:xfrm>
              <a:off x="6443522" y="1203509"/>
              <a:ext cx="0" cy="5463562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0">
              <a:extLst>
                <a:ext uri="{FF2B5EF4-FFF2-40B4-BE49-F238E27FC236}">
                  <a16:creationId xmlns:a16="http://schemas.microsoft.com/office/drawing/2014/main" id="{610B0FD7-8BBB-40D4-9ADC-5438717483BA}"/>
                </a:ext>
              </a:extLst>
            </p:cNvPr>
            <p:cNvCxnSpPr/>
            <p:nvPr/>
          </p:nvCxnSpPr>
          <p:spPr>
            <a:xfrm>
              <a:off x="7432222" y="1219644"/>
              <a:ext cx="4873" cy="5512333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1">
              <a:extLst>
                <a:ext uri="{FF2B5EF4-FFF2-40B4-BE49-F238E27FC236}">
                  <a16:creationId xmlns:a16="http://schemas.microsoft.com/office/drawing/2014/main" id="{E8C2A1D5-C067-418E-88BD-A3BF9939585F}"/>
                </a:ext>
              </a:extLst>
            </p:cNvPr>
            <p:cNvCxnSpPr/>
            <p:nvPr/>
          </p:nvCxnSpPr>
          <p:spPr>
            <a:xfrm>
              <a:off x="9363812" y="1203509"/>
              <a:ext cx="23841" cy="5595225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2">
              <a:extLst>
                <a:ext uri="{FF2B5EF4-FFF2-40B4-BE49-F238E27FC236}">
                  <a16:creationId xmlns:a16="http://schemas.microsoft.com/office/drawing/2014/main" id="{11C2C6DA-D783-4E7E-AC6C-07075F7FEC01}"/>
                </a:ext>
              </a:extLst>
            </p:cNvPr>
            <p:cNvCxnSpPr/>
            <p:nvPr/>
          </p:nvCxnSpPr>
          <p:spPr>
            <a:xfrm>
              <a:off x="10388043" y="1175970"/>
              <a:ext cx="59993" cy="5602774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D2DE0136-48D8-458D-857A-60E4E1CBA67A}"/>
                </a:ext>
              </a:extLst>
            </p:cNvPr>
            <p:cNvSpPr/>
            <p:nvPr/>
          </p:nvSpPr>
          <p:spPr bwMode="auto">
            <a:xfrm>
              <a:off x="5660909" y="3326604"/>
              <a:ext cx="3677234" cy="232653"/>
            </a:xfrm>
            <a:prstGeom prst="rect">
              <a:avLst/>
            </a:prstGeom>
            <a:solidFill>
              <a:srgbClr val="0308DB">
                <a:alpha val="89804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RIS3 R&amp;D </a:t>
              </a:r>
              <a:r>
                <a:rPr lang="lv-LV" sz="16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centres</a:t>
              </a:r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60.9</a:t>
              </a:r>
              <a:r>
                <a:rPr lang="lv-LV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</a:p>
          </p:txBody>
        </p:sp>
        <p:sp>
          <p:nvSpPr>
            <p:cNvPr id="28" name="Rectangle 24">
              <a:extLst>
                <a:ext uri="{FF2B5EF4-FFF2-40B4-BE49-F238E27FC236}">
                  <a16:creationId xmlns:a16="http://schemas.microsoft.com/office/drawing/2014/main" id="{1F69D756-E5D6-4691-A0C2-0A12BDE9483A}"/>
                </a:ext>
              </a:extLst>
            </p:cNvPr>
            <p:cNvSpPr/>
            <p:nvPr/>
          </p:nvSpPr>
          <p:spPr bwMode="auto">
            <a:xfrm>
              <a:off x="5480630" y="2290720"/>
              <a:ext cx="4942088" cy="243687"/>
            </a:xfrm>
            <a:prstGeom prst="rect">
              <a:avLst/>
            </a:prstGeom>
            <a:solidFill>
              <a:srgbClr val="0308DB"/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Post-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Doc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support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34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.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8M,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+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Switzerland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grants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10M</a:t>
              </a:r>
            </a:p>
          </p:txBody>
        </p:sp>
        <p:sp>
          <p:nvSpPr>
            <p:cNvPr id="30" name="Rectangle 25">
              <a:extLst>
                <a:ext uri="{FF2B5EF4-FFF2-40B4-BE49-F238E27FC236}">
                  <a16:creationId xmlns:a16="http://schemas.microsoft.com/office/drawing/2014/main" id="{0EAA3BB1-C96F-4760-91BF-A87DD55E5F25}"/>
                </a:ext>
              </a:extLst>
            </p:cNvPr>
            <p:cNvSpPr/>
            <p:nvPr/>
          </p:nvSpPr>
          <p:spPr bwMode="auto">
            <a:xfrm>
              <a:off x="5870652" y="2845763"/>
              <a:ext cx="2824597" cy="209147"/>
            </a:xfrm>
            <a:prstGeom prst="rect">
              <a:avLst/>
            </a:prstGeom>
            <a:solidFill>
              <a:srgbClr val="0308DB"/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Research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Mobility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6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2941113-19E6-41AC-92B4-B4ADEF1D8360}"/>
                </a:ext>
              </a:extLst>
            </p:cNvPr>
            <p:cNvSpPr txBox="1"/>
            <p:nvPr/>
          </p:nvSpPr>
          <p:spPr>
            <a:xfrm>
              <a:off x="1010055" y="1885656"/>
              <a:ext cx="253708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2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R&amp;D</a:t>
              </a:r>
              <a:endParaRPr lang="en-US" sz="2000" b="1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  <a:p>
              <a:pPr algn="ctr">
                <a:buClrTx/>
              </a:pPr>
              <a:r>
                <a:rPr lang="en-US" sz="3200" b="1" kern="1200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304M</a:t>
              </a:r>
              <a:endParaRPr lang="lv-LV" sz="3200" b="1" kern="1200" dirty="0">
                <a:solidFill>
                  <a:srgbClr val="7030A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endParaRPr>
            </a:p>
            <a:p>
              <a:pPr algn="ctr">
                <a:buClrTx/>
              </a:pPr>
              <a:r>
                <a:rPr lang="lv-LV" sz="1600" b="1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(~ 120 M </a:t>
              </a:r>
              <a:r>
                <a:rPr lang="lv-LV" sz="1600" b="1" dirty="0" err="1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related</a:t>
              </a:r>
              <a:r>
                <a:rPr lang="lv-LV" sz="1600" b="1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to </a:t>
              </a:r>
              <a:r>
                <a:rPr lang="lv-LV" sz="1600" b="1" dirty="0" err="1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Horizon</a:t>
              </a:r>
              <a:r>
                <a:rPr lang="lv-LV" sz="1600" b="1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</a:t>
              </a:r>
              <a:r>
                <a:rPr lang="lv-LV" sz="1600" b="1" dirty="0" err="1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Europe</a:t>
              </a:r>
              <a:r>
                <a:rPr lang="lv-LV" sz="1600" b="1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)</a:t>
              </a:r>
              <a:endParaRPr lang="en-US" sz="1600" b="1" kern="1200" dirty="0">
                <a:solidFill>
                  <a:srgbClr val="7030A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endParaRPr>
            </a:p>
          </p:txBody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E35F2AB1-6F30-4BA0-AE20-7D6435322513}"/>
                </a:ext>
              </a:extLst>
            </p:cNvPr>
            <p:cNvSpPr/>
            <p:nvPr/>
          </p:nvSpPr>
          <p:spPr bwMode="auto">
            <a:xfrm>
              <a:off x="5643974" y="3078000"/>
              <a:ext cx="4848449" cy="226974"/>
            </a:xfrm>
            <a:prstGeom prst="rect">
              <a:avLst/>
            </a:prstGeom>
            <a:solidFill>
              <a:srgbClr val="0308DB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1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      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Horizon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Europe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Support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(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including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partnerships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)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79.8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endParaRPr lang="lv-LV" sz="11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57E9C76D-BFC8-4298-8673-BF56A90BC1EE}"/>
                </a:ext>
              </a:extLst>
            </p:cNvPr>
            <p:cNvSpPr/>
            <p:nvPr/>
          </p:nvSpPr>
          <p:spPr bwMode="auto">
            <a:xfrm>
              <a:off x="6491114" y="1706370"/>
              <a:ext cx="3415274" cy="238809"/>
            </a:xfrm>
            <a:prstGeom prst="rect">
              <a:avLst/>
            </a:prstGeom>
            <a:solidFill>
              <a:srgbClr val="0308DB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“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Open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Science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”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21.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8M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025FC6FE-A92E-4B57-84CA-E33D9B6A381F}"/>
                </a:ext>
              </a:extLst>
            </p:cNvPr>
            <p:cNvSpPr/>
            <p:nvPr/>
          </p:nvSpPr>
          <p:spPr bwMode="auto">
            <a:xfrm>
              <a:off x="4593198" y="1718042"/>
              <a:ext cx="1872516" cy="225122"/>
            </a:xfrm>
            <a:prstGeom prst="rect">
              <a:avLst/>
            </a:prstGeom>
            <a:solidFill>
              <a:srgbClr val="0308DB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2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RRF “</a:t>
              </a:r>
              <a:r>
                <a:rPr lang="lv-LV" sz="12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Open</a:t>
              </a:r>
              <a:r>
                <a:rPr lang="lv-LV" sz="12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2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Science</a:t>
              </a:r>
              <a:r>
                <a:rPr lang="lv-LV" sz="12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” </a:t>
              </a:r>
              <a:r>
                <a:rPr lang="en-US" sz="12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3.4</a:t>
              </a:r>
              <a:r>
                <a:rPr lang="lv-LV" sz="12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</a:p>
          </p:txBody>
        </p:sp>
        <p:sp>
          <p:nvSpPr>
            <p:cNvPr id="35" name="Rectangle 30">
              <a:extLst>
                <a:ext uri="{FF2B5EF4-FFF2-40B4-BE49-F238E27FC236}">
                  <a16:creationId xmlns:a16="http://schemas.microsoft.com/office/drawing/2014/main" id="{8804266C-7122-42BA-9394-630A32D3E661}"/>
                </a:ext>
              </a:extLst>
            </p:cNvPr>
            <p:cNvSpPr/>
            <p:nvPr/>
          </p:nvSpPr>
          <p:spPr bwMode="auto">
            <a:xfrm>
              <a:off x="6189208" y="5124652"/>
              <a:ext cx="3535491" cy="230988"/>
            </a:xfrm>
            <a:prstGeom prst="rect">
              <a:avLst/>
            </a:prstGeom>
            <a:solidFill>
              <a:schemeClr val="accent4">
                <a:lumMod val="50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Student </a:t>
              </a:r>
              <a:r>
                <a:rPr lang="lv-LV" sz="16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innovation</a:t>
              </a:r>
              <a:r>
                <a:rPr lang="lv-LV" sz="16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grants, </a:t>
              </a:r>
              <a:r>
                <a:rPr lang="lv-LV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</a:t>
              </a:r>
              <a:r>
                <a:rPr lang="en-US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6.5</a:t>
              </a:r>
              <a:r>
                <a:rPr lang="lv-LV" sz="16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lv-LV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7AE6FD5-AA4E-4093-A093-917220C97FA8}"/>
                </a:ext>
              </a:extLst>
            </p:cNvPr>
            <p:cNvSpPr txBox="1"/>
            <p:nvPr/>
          </p:nvSpPr>
          <p:spPr>
            <a:xfrm>
              <a:off x="1405064" y="4460951"/>
              <a:ext cx="16202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2000" b="1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Higher</a:t>
              </a:r>
              <a:r>
                <a:rPr lang="lv-LV" sz="2000" b="1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lv-LV" sz="2000" b="1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Education</a:t>
              </a:r>
              <a:endParaRPr lang="en-US" sz="2000" b="1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  <a:p>
              <a:pPr algn="ctr">
                <a:buClrTx/>
              </a:pPr>
              <a:r>
                <a:rPr lang="en-US" sz="3200" b="1" kern="1200" dirty="0">
                  <a:solidFill>
                    <a:srgbClr val="7030A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212M </a:t>
              </a:r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D5DE2B74-6F87-4368-AE0D-A3479FDF0DF2}"/>
                </a:ext>
              </a:extLst>
            </p:cNvPr>
            <p:cNvSpPr/>
            <p:nvPr/>
          </p:nvSpPr>
          <p:spPr bwMode="auto">
            <a:xfrm>
              <a:off x="4975776" y="3967511"/>
              <a:ext cx="3120892" cy="109957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prstDash val="sysDash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RRF </a:t>
              </a:r>
              <a:endParaRPr lang="en-US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“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Consolidation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  <a:p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grants”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53.7M </a:t>
              </a:r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9CA3BEA3-4D4C-4A0D-B9C0-FCE83F838D09}"/>
                </a:ext>
              </a:extLst>
            </p:cNvPr>
            <p:cNvSpPr/>
            <p:nvPr/>
          </p:nvSpPr>
          <p:spPr bwMode="auto">
            <a:xfrm>
              <a:off x="6173530" y="4332153"/>
              <a:ext cx="3223882" cy="220894"/>
            </a:xfrm>
            <a:prstGeom prst="rect">
              <a:avLst/>
            </a:prstGeom>
            <a:solidFill>
              <a:schemeClr val="accent4">
                <a:lumMod val="50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PhD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Grants,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19.1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(AII</a:t>
              </a:r>
              <a:r>
                <a:rPr lang="en-US" sz="11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)</a:t>
              </a:r>
              <a:endParaRPr lang="lv-LV" sz="1100" dirty="0">
                <a:solidFill>
                  <a:prstClr val="white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9" name="Rectangle 35">
              <a:extLst>
                <a:ext uri="{FF2B5EF4-FFF2-40B4-BE49-F238E27FC236}">
                  <a16:creationId xmlns:a16="http://schemas.microsoft.com/office/drawing/2014/main" id="{14F09668-9BDE-4EF3-B912-B1F4059D3A6B}"/>
                </a:ext>
              </a:extLst>
            </p:cNvPr>
            <p:cNvSpPr/>
            <p:nvPr/>
          </p:nvSpPr>
          <p:spPr bwMode="auto">
            <a:xfrm>
              <a:off x="5470093" y="3681728"/>
              <a:ext cx="2929753" cy="24941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Cyclical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Accreditation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0.9M 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cxnSp>
          <p:nvCxnSpPr>
            <p:cNvPr id="41" name="Straight Connector 37">
              <a:extLst>
                <a:ext uri="{FF2B5EF4-FFF2-40B4-BE49-F238E27FC236}">
                  <a16:creationId xmlns:a16="http://schemas.microsoft.com/office/drawing/2014/main" id="{D4607F2D-A9E7-4287-8781-102AF68CEAB6}"/>
                </a:ext>
              </a:extLst>
            </p:cNvPr>
            <p:cNvCxnSpPr/>
            <p:nvPr/>
          </p:nvCxnSpPr>
          <p:spPr>
            <a:xfrm flipH="1" flipV="1">
              <a:off x="1882514" y="3604675"/>
              <a:ext cx="9637381" cy="15281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3" name="Rectangle 39">
              <a:extLst>
                <a:ext uri="{FF2B5EF4-FFF2-40B4-BE49-F238E27FC236}">
                  <a16:creationId xmlns:a16="http://schemas.microsoft.com/office/drawing/2014/main" id="{0CEABB60-B926-40F7-8505-2BFCA34BBB81}"/>
                </a:ext>
              </a:extLst>
            </p:cNvPr>
            <p:cNvSpPr/>
            <p:nvPr/>
          </p:nvSpPr>
          <p:spPr bwMode="auto">
            <a:xfrm>
              <a:off x="4236172" y="5386191"/>
              <a:ext cx="3535491" cy="280049"/>
            </a:xfrm>
            <a:prstGeom prst="rect">
              <a:avLst/>
            </a:prstGeom>
            <a:solidFill>
              <a:schemeClr val="accent4">
                <a:lumMod val="50000"/>
                <a:alpha val="89804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RRF 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“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Digital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high-tech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skills</a:t>
              </a:r>
              <a:r>
                <a:rPr lang="en-US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”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17M</a:t>
              </a:r>
            </a:p>
          </p:txBody>
        </p:sp>
        <p:cxnSp>
          <p:nvCxnSpPr>
            <p:cNvPr id="44" name="Straight Connector 40">
              <a:extLst>
                <a:ext uri="{FF2B5EF4-FFF2-40B4-BE49-F238E27FC236}">
                  <a16:creationId xmlns:a16="http://schemas.microsoft.com/office/drawing/2014/main" id="{EECE99F0-E5F0-40EE-B580-FA901AD83BD9}"/>
                </a:ext>
              </a:extLst>
            </p:cNvPr>
            <p:cNvCxnSpPr/>
            <p:nvPr/>
          </p:nvCxnSpPr>
          <p:spPr>
            <a:xfrm>
              <a:off x="6457246" y="1203509"/>
              <a:ext cx="37078" cy="5528468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1">
              <a:extLst>
                <a:ext uri="{FF2B5EF4-FFF2-40B4-BE49-F238E27FC236}">
                  <a16:creationId xmlns:a16="http://schemas.microsoft.com/office/drawing/2014/main" id="{55B1B84A-04BA-4524-A9F1-5B41C53F21F8}"/>
                </a:ext>
              </a:extLst>
            </p:cNvPr>
            <p:cNvSpPr/>
            <p:nvPr/>
          </p:nvSpPr>
          <p:spPr bwMode="auto">
            <a:xfrm>
              <a:off x="5548365" y="4025696"/>
              <a:ext cx="3306739" cy="250505"/>
            </a:xfrm>
            <a:prstGeom prst="rect">
              <a:avLst/>
            </a:prstGeom>
            <a:solidFill>
              <a:schemeClr val="accent4">
                <a:lumMod val="50000"/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Academic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Career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Reforms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14.1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6" name="Rectangle 42">
              <a:extLst>
                <a:ext uri="{FF2B5EF4-FFF2-40B4-BE49-F238E27FC236}">
                  <a16:creationId xmlns:a16="http://schemas.microsoft.com/office/drawing/2014/main" id="{5D3EEB2E-4428-4092-9DFC-5B415B6EC098}"/>
                </a:ext>
              </a:extLst>
            </p:cNvPr>
            <p:cNvSpPr/>
            <p:nvPr/>
          </p:nvSpPr>
          <p:spPr bwMode="auto">
            <a:xfrm>
              <a:off x="6465713" y="4582456"/>
              <a:ext cx="3702857" cy="430833"/>
            </a:xfrm>
            <a:prstGeom prst="rect">
              <a:avLst/>
            </a:prstGeom>
            <a:solidFill>
              <a:schemeClr val="accent4">
                <a:lumMod val="50000"/>
                <a:alpha val="89804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Modernization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digitalization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of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study</a:t>
              </a:r>
              <a:r>
                <a:rPr lang="lv-LV" sz="1400" dirty="0">
                  <a:solidFill>
                    <a:prstClr val="white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4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programmes</a:t>
              </a:r>
              <a:r>
                <a:rPr lang="lv-LV" sz="14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59.2</a:t>
              </a:r>
              <a:r>
                <a:rPr lang="lv-LV" sz="14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lv-LV" sz="14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Rectangle 44">
              <a:extLst>
                <a:ext uri="{FF2B5EF4-FFF2-40B4-BE49-F238E27FC236}">
                  <a16:creationId xmlns:a16="http://schemas.microsoft.com/office/drawing/2014/main" id="{EB57E61B-FCEA-42D1-8134-246AEFEFF9B6}"/>
                </a:ext>
              </a:extLst>
            </p:cNvPr>
            <p:cNvSpPr/>
            <p:nvPr/>
          </p:nvSpPr>
          <p:spPr bwMode="auto">
            <a:xfrm>
              <a:off x="4556657" y="5720039"/>
              <a:ext cx="3832166" cy="254809"/>
            </a:xfrm>
            <a:prstGeom prst="rect">
              <a:avLst/>
            </a:prstGeom>
            <a:solidFill>
              <a:schemeClr val="accent4">
                <a:lumMod val="50000"/>
                <a:alpha val="89804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1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RRF “AML grants” </a:t>
              </a:r>
              <a:r>
                <a:rPr lang="lv-LV" sz="11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1.5M</a:t>
              </a:r>
            </a:p>
          </p:txBody>
        </p:sp>
        <p:cxnSp>
          <p:nvCxnSpPr>
            <p:cNvPr id="49" name="Straight Connector 45">
              <a:extLst>
                <a:ext uri="{FF2B5EF4-FFF2-40B4-BE49-F238E27FC236}">
                  <a16:creationId xmlns:a16="http://schemas.microsoft.com/office/drawing/2014/main" id="{4FE9E99E-BC1C-443C-9740-E7159D9FFCB8}"/>
                </a:ext>
              </a:extLst>
            </p:cNvPr>
            <p:cNvCxnSpPr/>
            <p:nvPr/>
          </p:nvCxnSpPr>
          <p:spPr>
            <a:xfrm>
              <a:off x="4429862" y="1246357"/>
              <a:ext cx="18270" cy="5485620"/>
            </a:xfrm>
            <a:prstGeom prst="line">
              <a:avLst/>
            </a:prstGeom>
            <a:ln w="1905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34">
              <a:extLst>
                <a:ext uri="{FF2B5EF4-FFF2-40B4-BE49-F238E27FC236}">
                  <a16:creationId xmlns:a16="http://schemas.microsoft.com/office/drawing/2014/main" id="{382BC14A-0800-4FC5-BA88-1C692A3DE7DC}"/>
                </a:ext>
              </a:extLst>
            </p:cNvPr>
            <p:cNvSpPr/>
            <p:nvPr/>
          </p:nvSpPr>
          <p:spPr bwMode="auto">
            <a:xfrm>
              <a:off x="7442162" y="5386191"/>
              <a:ext cx="3431423" cy="276285"/>
            </a:xfrm>
            <a:prstGeom prst="rect">
              <a:avLst/>
            </a:prstGeom>
            <a:solidFill>
              <a:schemeClr val="accent4">
                <a:lumMod val="50000"/>
                <a:alpha val="9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r>
                <a:rPr lang="lv-LV" sz="11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RIS3 </a:t>
              </a:r>
              <a:r>
                <a:rPr lang="lv-LV" sz="11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industrial</a:t>
              </a:r>
              <a:r>
                <a:rPr lang="lv-LV" sz="11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 </a:t>
              </a:r>
              <a:r>
                <a:rPr lang="lv-LV" sz="1100" dirty="0" err="1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skills</a:t>
              </a:r>
              <a:r>
                <a:rPr lang="lv-LV" sz="1100" dirty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, </a:t>
              </a:r>
              <a:r>
                <a:rPr lang="en-US" sz="11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26.1</a:t>
              </a:r>
              <a:r>
                <a:rPr lang="lv-LV" sz="1100" dirty="0">
                  <a:solidFill>
                    <a:schemeClr val="bg1"/>
                  </a:solidFill>
                  <a:latin typeface="Source Sans Pro"/>
                  <a:ea typeface="Source Sans Pro" panose="020B0503030403020204" pitchFamily="34" charset="0"/>
                  <a:cs typeface="Source Sans Pro" charset="0"/>
                </a:rPr>
                <a:t>M</a:t>
              </a:r>
              <a:endParaRPr lang="lv-LV" sz="11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8E8F568-04CB-44D4-A30F-E123D44837AB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21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973000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>
            <a:extLst>
              <a:ext uri="{FF2B5EF4-FFF2-40B4-BE49-F238E27FC236}">
                <a16:creationId xmlns:a16="http://schemas.microsoft.com/office/drawing/2014/main" id="{3A1ADDF2-83ED-4689-A9BB-2758A110035E}"/>
              </a:ext>
            </a:extLst>
          </p:cNvPr>
          <p:cNvSpPr txBox="1">
            <a:spLocks/>
          </p:cNvSpPr>
          <p:nvPr/>
        </p:nvSpPr>
        <p:spPr>
          <a:xfrm>
            <a:off x="1551035" y="839271"/>
            <a:ext cx="8191171" cy="63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GB" sz="3300" b="1" dirty="0">
                <a:solidFill>
                  <a:srgbClr val="2802C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 Black" charset="0"/>
              </a:rPr>
              <a:t>National R&amp;D programmes and their links with </a:t>
            </a:r>
            <a:r>
              <a:rPr lang="lv-LV" sz="3300" b="1" dirty="0" err="1">
                <a:solidFill>
                  <a:srgbClr val="2802C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 Black" charset="0"/>
              </a:rPr>
              <a:t>international</a:t>
            </a:r>
            <a:r>
              <a:rPr lang="lv-LV" sz="3300" b="1" dirty="0">
                <a:solidFill>
                  <a:srgbClr val="2802C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 Black" charset="0"/>
              </a:rPr>
              <a:t> </a:t>
            </a:r>
            <a:r>
              <a:rPr lang="lv-LV" sz="3300" b="1" dirty="0" err="1">
                <a:solidFill>
                  <a:srgbClr val="2802CA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 Black" charset="0"/>
              </a:rPr>
              <a:t>programmes</a:t>
            </a:r>
            <a:endParaRPr lang="en-GB" sz="3300" b="1" dirty="0">
              <a:solidFill>
                <a:srgbClr val="2802CA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ource Sans Pro Black" charset="0"/>
            </a:endParaRPr>
          </a:p>
        </p:txBody>
      </p:sp>
      <p:grpSp>
        <p:nvGrpSpPr>
          <p:cNvPr id="48" name="Group 20">
            <a:extLst>
              <a:ext uri="{FF2B5EF4-FFF2-40B4-BE49-F238E27FC236}">
                <a16:creationId xmlns:a16="http://schemas.microsoft.com/office/drawing/2014/main" id="{69675B1B-3EC7-4049-BF2D-94001F12C568}"/>
              </a:ext>
            </a:extLst>
          </p:cNvPr>
          <p:cNvGrpSpPr/>
          <p:nvPr/>
        </p:nvGrpSpPr>
        <p:grpSpPr>
          <a:xfrm>
            <a:off x="983938" y="1910049"/>
            <a:ext cx="10275425" cy="5275959"/>
            <a:chOff x="531011" y="1910049"/>
            <a:chExt cx="10275425" cy="5275959"/>
          </a:xfrm>
        </p:grpSpPr>
        <p:grpSp>
          <p:nvGrpSpPr>
            <p:cNvPr id="50" name="Group 2">
              <a:extLst>
                <a:ext uri="{FF2B5EF4-FFF2-40B4-BE49-F238E27FC236}">
                  <a16:creationId xmlns:a16="http://schemas.microsoft.com/office/drawing/2014/main" id="{96ED7854-B8FB-47AC-8FEE-505382E3542E}"/>
                </a:ext>
              </a:extLst>
            </p:cNvPr>
            <p:cNvGrpSpPr/>
            <p:nvPr/>
          </p:nvGrpSpPr>
          <p:grpSpPr>
            <a:xfrm>
              <a:off x="3544577" y="1910049"/>
              <a:ext cx="4248292" cy="4510027"/>
              <a:chOff x="4863" y="1948440"/>
              <a:chExt cx="5476674" cy="4546363"/>
            </a:xfrm>
          </p:grpSpPr>
          <p:sp>
            <p:nvSpPr>
              <p:cNvPr id="63" name="Rectangle 1">
                <a:extLst>
                  <a:ext uri="{FF2B5EF4-FFF2-40B4-BE49-F238E27FC236}">
                    <a16:creationId xmlns:a16="http://schemas.microsoft.com/office/drawing/2014/main" id="{5DCDE9AD-9BD3-4F4E-9F4F-08A9340685CE}"/>
                  </a:ext>
                </a:extLst>
              </p:cNvPr>
              <p:cNvSpPr/>
              <p:nvPr/>
            </p:nvSpPr>
            <p:spPr>
              <a:xfrm>
                <a:off x="350379" y="1948440"/>
                <a:ext cx="4785643" cy="454636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rgbClr val="2024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32">
                <a:extLst>
                  <a:ext uri="{FF2B5EF4-FFF2-40B4-BE49-F238E27FC236}">
                    <a16:creationId xmlns:a16="http://schemas.microsoft.com/office/drawing/2014/main" id="{5573582B-D6E3-4249-87FA-BDBC91943135}"/>
                  </a:ext>
                </a:extLst>
              </p:cNvPr>
              <p:cNvSpPr/>
              <p:nvPr/>
            </p:nvSpPr>
            <p:spPr>
              <a:xfrm>
                <a:off x="4863" y="2071452"/>
                <a:ext cx="5476674" cy="837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0487" algn="ctr"/>
                <a:r>
                  <a:rPr lang="lv-LV" sz="2400" b="1" dirty="0" err="1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International</a:t>
                </a:r>
                <a:r>
                  <a:rPr lang="lv-LV" sz="2400" b="1" dirty="0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R&amp;D </a:t>
                </a:r>
                <a:r>
                  <a:rPr lang="lv-LV" sz="2400" b="1" dirty="0" err="1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activities</a:t>
                </a:r>
                <a:endParaRPr lang="en-GB" sz="24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Rectangle 8">
                <a:extLst>
                  <a:ext uri="{FF2B5EF4-FFF2-40B4-BE49-F238E27FC236}">
                    <a16:creationId xmlns:a16="http://schemas.microsoft.com/office/drawing/2014/main" id="{31035FD1-3EC8-47A0-B944-849E8C313654}"/>
                  </a:ext>
                </a:extLst>
              </p:cNvPr>
              <p:cNvSpPr/>
              <p:nvPr/>
            </p:nvSpPr>
            <p:spPr>
              <a:xfrm>
                <a:off x="456579" y="3563674"/>
                <a:ext cx="4358978" cy="2388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0487" algn="ctr"/>
                <a:r>
                  <a:rPr lang="lv-LV" sz="1600" b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HORIZON EUROPE</a:t>
                </a: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Nordforsk</a:t>
                </a:r>
                <a:endParaRPr lang="lv-LV" sz="1200" b="1" i="1" cap="all" dirty="0">
                  <a:solidFill>
                    <a:srgbClr val="0308D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Bilateral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research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programmes</a:t>
                </a:r>
                <a:endParaRPr lang="lv-LV" sz="1200" b="1" i="1" cap="all" dirty="0">
                  <a:solidFill>
                    <a:srgbClr val="0308D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Erasmus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+</a:t>
                </a: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Eez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/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nor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programme</a:t>
                </a:r>
                <a:endParaRPr lang="lv-LV" sz="1200" b="1" i="1" cap="all" dirty="0">
                  <a:solidFill>
                    <a:srgbClr val="0308D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Digital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europe</a:t>
                </a:r>
                <a:endParaRPr lang="lv-LV" sz="1200" b="1" i="1" cap="all" dirty="0">
                  <a:solidFill>
                    <a:srgbClr val="0308D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Creative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europe</a:t>
                </a:r>
                <a:endParaRPr lang="lv-LV" sz="1200" b="1" i="1" cap="all" dirty="0">
                  <a:solidFill>
                    <a:srgbClr val="0308D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EU4Health</a:t>
                </a:r>
              </a:p>
              <a:p>
                <a:pPr marL="90487" algn="ctr"/>
                <a:r>
                  <a:rPr lang="lv-LV" sz="1200" b="1" i="1" cap="all" dirty="0" err="1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Erasmus</a:t>
                </a:r>
                <a:r>
                  <a:rPr lang="lv-LV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+</a:t>
                </a:r>
              </a:p>
              <a:p>
                <a:pPr marL="90487" algn="ctr"/>
                <a:r>
                  <a:rPr lang="en-US" sz="1200" b="1" i="1" cap="all" dirty="0">
                    <a:solidFill>
                      <a:srgbClr val="0308DB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European Universities initiative</a:t>
                </a:r>
              </a:p>
            </p:txBody>
          </p:sp>
        </p:grpSp>
        <p:grpSp>
          <p:nvGrpSpPr>
            <p:cNvPr id="52" name="Group 5">
              <a:extLst>
                <a:ext uri="{FF2B5EF4-FFF2-40B4-BE49-F238E27FC236}">
                  <a16:creationId xmlns:a16="http://schemas.microsoft.com/office/drawing/2014/main" id="{224B22C0-7AC0-470E-BF5B-29327653F418}"/>
                </a:ext>
              </a:extLst>
            </p:cNvPr>
            <p:cNvGrpSpPr/>
            <p:nvPr/>
          </p:nvGrpSpPr>
          <p:grpSpPr>
            <a:xfrm>
              <a:off x="531011" y="1910050"/>
              <a:ext cx="3281585" cy="4510027"/>
              <a:chOff x="5136022" y="1948440"/>
              <a:chExt cx="3281585" cy="4546364"/>
            </a:xfrm>
            <a:solidFill>
              <a:schemeClr val="bg1">
                <a:lumMod val="95000"/>
              </a:schemeClr>
            </a:solidFill>
          </p:grpSpPr>
          <p:sp>
            <p:nvSpPr>
              <p:cNvPr id="61" name="Rectangle 6">
                <a:extLst>
                  <a:ext uri="{FF2B5EF4-FFF2-40B4-BE49-F238E27FC236}">
                    <a16:creationId xmlns:a16="http://schemas.microsoft.com/office/drawing/2014/main" id="{061DA170-BFC0-488C-B920-78F3FD27C601}"/>
                  </a:ext>
                </a:extLst>
              </p:cNvPr>
              <p:cNvSpPr/>
              <p:nvPr/>
            </p:nvSpPr>
            <p:spPr>
              <a:xfrm>
                <a:off x="5136022" y="1948440"/>
                <a:ext cx="3281585" cy="4546364"/>
              </a:xfrm>
              <a:prstGeom prst="rect">
                <a:avLst/>
              </a:prstGeom>
              <a:grpFill/>
              <a:ln w="38100">
                <a:solidFill>
                  <a:srgbClr val="2024D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7">
                <a:extLst>
                  <a:ext uri="{FF2B5EF4-FFF2-40B4-BE49-F238E27FC236}">
                    <a16:creationId xmlns:a16="http://schemas.microsoft.com/office/drawing/2014/main" id="{222BB0AB-FC38-48BC-83D2-A4BAAA9185EA}"/>
                  </a:ext>
                </a:extLst>
              </p:cNvPr>
              <p:cNvSpPr/>
              <p:nvPr/>
            </p:nvSpPr>
            <p:spPr>
              <a:xfrm>
                <a:off x="5262596" y="2063844"/>
                <a:ext cx="3035372" cy="394025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marL="90487" algn="ctr"/>
                <a:r>
                  <a:rPr lang="en-GB" sz="2400" b="1" dirty="0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Direct Support</a:t>
                </a:r>
              </a:p>
              <a:p>
                <a:pPr marL="90487" algn="ctr"/>
                <a:endParaRPr lang="en-GB" sz="24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en-GB" sz="2000" dirty="0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EU funding for supporting Horizon Europe participation</a:t>
                </a:r>
              </a:p>
              <a:p>
                <a:pPr marL="90487" algn="ctr"/>
                <a:endParaRPr lang="en-GB" sz="20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en-GB" sz="2000" dirty="0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Government Funding for European Partnerships </a:t>
                </a:r>
              </a:p>
              <a:p>
                <a:pPr marL="90487" algn="ctr"/>
                <a:endParaRPr lang="en-GB" sz="20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90487" algn="ctr"/>
                <a:r>
                  <a:rPr lang="en-GB" sz="2000" dirty="0">
                    <a:solidFill>
                      <a:srgbClr val="2024D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Open Science Support (EU funds)</a:t>
                </a:r>
              </a:p>
            </p:txBody>
          </p:sp>
        </p:grpSp>
        <p:sp>
          <p:nvSpPr>
            <p:cNvPr id="53" name="Rectangle 9">
              <a:extLst>
                <a:ext uri="{FF2B5EF4-FFF2-40B4-BE49-F238E27FC236}">
                  <a16:creationId xmlns:a16="http://schemas.microsoft.com/office/drawing/2014/main" id="{09BB9106-A715-4169-AD0B-D9EB88E21C80}"/>
                </a:ext>
              </a:extLst>
            </p:cNvPr>
            <p:cNvSpPr/>
            <p:nvPr/>
          </p:nvSpPr>
          <p:spPr>
            <a:xfrm>
              <a:off x="7524851" y="1910050"/>
              <a:ext cx="3281585" cy="45100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2024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11">
              <a:extLst>
                <a:ext uri="{FF2B5EF4-FFF2-40B4-BE49-F238E27FC236}">
                  <a16:creationId xmlns:a16="http://schemas.microsoft.com/office/drawing/2014/main" id="{09BF7333-6969-47C7-B021-B95EDBC7C77B}"/>
                </a:ext>
              </a:extLst>
            </p:cNvPr>
            <p:cNvCxnSpPr/>
            <p:nvPr/>
          </p:nvCxnSpPr>
          <p:spPr>
            <a:xfrm>
              <a:off x="3461047" y="2555193"/>
              <a:ext cx="760575" cy="0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13">
              <a:extLst>
                <a:ext uri="{FF2B5EF4-FFF2-40B4-BE49-F238E27FC236}">
                  <a16:creationId xmlns:a16="http://schemas.microsoft.com/office/drawing/2014/main" id="{427CC10E-43F7-4991-97C5-612EBB0B37C4}"/>
                </a:ext>
              </a:extLst>
            </p:cNvPr>
            <p:cNvCxnSpPr/>
            <p:nvPr/>
          </p:nvCxnSpPr>
          <p:spPr>
            <a:xfrm>
              <a:off x="3426611" y="3929641"/>
              <a:ext cx="760575" cy="0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14">
              <a:extLst>
                <a:ext uri="{FF2B5EF4-FFF2-40B4-BE49-F238E27FC236}">
                  <a16:creationId xmlns:a16="http://schemas.microsoft.com/office/drawing/2014/main" id="{41B810CE-E5F7-4062-9048-B708E0A03EDB}"/>
                </a:ext>
              </a:extLst>
            </p:cNvPr>
            <p:cNvCxnSpPr/>
            <p:nvPr/>
          </p:nvCxnSpPr>
          <p:spPr>
            <a:xfrm>
              <a:off x="3426611" y="5175903"/>
              <a:ext cx="760575" cy="0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15">
              <a:extLst>
                <a:ext uri="{FF2B5EF4-FFF2-40B4-BE49-F238E27FC236}">
                  <a16:creationId xmlns:a16="http://schemas.microsoft.com/office/drawing/2014/main" id="{82D63BE6-F206-4694-A950-41DAF2E332B0}"/>
                </a:ext>
              </a:extLst>
            </p:cNvPr>
            <p:cNvSpPr/>
            <p:nvPr/>
          </p:nvSpPr>
          <p:spPr>
            <a:xfrm>
              <a:off x="7490415" y="2107695"/>
              <a:ext cx="3051102" cy="5078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0487" algn="ctr"/>
              <a:r>
                <a:rPr lang="en-GB" sz="20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Indirect Support</a:t>
              </a:r>
            </a:p>
            <a:p>
              <a:pPr marL="90487" algn="ctr"/>
              <a:endParaRPr lang="en-GB" sz="1200" b="1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90487" algn="ctr"/>
              <a:r>
                <a:rPr lang="en-GB" sz="12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Government programmes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Basic research funding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Fundamental and Applied research grants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State Research programmes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Market oriented research grants</a:t>
              </a:r>
            </a:p>
            <a:p>
              <a:pPr marL="90487" algn="ctr"/>
              <a:r>
                <a:rPr lang="en-GB" sz="12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EU Funds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Practical oriented research grants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RIS3 cent</a:t>
              </a:r>
              <a:r>
                <a:rPr lang="lv-LV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e</a:t>
              </a:r>
              <a:r>
                <a:rPr lang="en-GB" sz="1200" dirty="0" err="1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rs</a:t>
              </a: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 of excellence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Post-doctoral research grants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Research governance support</a:t>
              </a:r>
            </a:p>
            <a:p>
              <a:pPr marL="261937" indent="-171450" algn="ctr">
                <a:buFont typeface="Arial" panose="020B0604020202020204" pitchFamily="34" charset="0"/>
                <a:buChar char="•"/>
              </a:pPr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Research mobility support</a:t>
              </a:r>
            </a:p>
            <a:p>
              <a:pPr marL="90487" algn="ctr"/>
              <a:r>
                <a:rPr lang="en-GB" sz="12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RRF</a:t>
              </a:r>
            </a:p>
            <a:p>
              <a:pPr marL="90487" algn="ctr"/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HE and research governance and excellence</a:t>
              </a:r>
              <a:endParaRPr lang="lv-LV" sz="12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90487" algn="ctr"/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Open Science support</a:t>
              </a:r>
            </a:p>
            <a:p>
              <a:pPr marL="90487" algn="ctr"/>
              <a:r>
                <a:rPr lang="en-GB" sz="1200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Digital High Tech skills</a:t>
              </a:r>
            </a:p>
            <a:p>
              <a:pPr marL="90487" algn="ctr"/>
              <a:endParaRPr lang="en-GB" sz="12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90487" algn="ctr"/>
              <a:r>
                <a:rPr lang="en-GB" sz="1200" b="1" dirty="0">
                  <a:solidFill>
                    <a:srgbClr val="2024D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Ministry of Economics innovation support programmes</a:t>
              </a:r>
            </a:p>
            <a:p>
              <a:pPr marL="90487" algn="ctr"/>
              <a:endParaRPr lang="en-GB" sz="16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90487" algn="ctr"/>
              <a:endParaRPr lang="en-GB" sz="16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marL="90487" algn="ctr"/>
              <a:endParaRPr lang="en-GB" sz="2000" dirty="0">
                <a:solidFill>
                  <a:srgbClr val="2024DF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8" name="Straight Arrow Connector 16">
              <a:extLst>
                <a:ext uri="{FF2B5EF4-FFF2-40B4-BE49-F238E27FC236}">
                  <a16:creationId xmlns:a16="http://schemas.microsoft.com/office/drawing/2014/main" id="{B0133076-C40D-43A9-B6A2-136CC84F6F14}"/>
                </a:ext>
              </a:extLst>
            </p:cNvPr>
            <p:cNvCxnSpPr/>
            <p:nvPr/>
          </p:nvCxnSpPr>
          <p:spPr>
            <a:xfrm flipH="1">
              <a:off x="7178034" y="2548071"/>
              <a:ext cx="693634" cy="7122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18">
              <a:extLst>
                <a:ext uri="{FF2B5EF4-FFF2-40B4-BE49-F238E27FC236}">
                  <a16:creationId xmlns:a16="http://schemas.microsoft.com/office/drawing/2014/main" id="{6BA610DE-FBDA-4C75-97B4-E11A7333AA92}"/>
                </a:ext>
              </a:extLst>
            </p:cNvPr>
            <p:cNvCxnSpPr/>
            <p:nvPr/>
          </p:nvCxnSpPr>
          <p:spPr>
            <a:xfrm flipH="1">
              <a:off x="7122386" y="3844696"/>
              <a:ext cx="693634" cy="7122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19">
              <a:extLst>
                <a:ext uri="{FF2B5EF4-FFF2-40B4-BE49-F238E27FC236}">
                  <a16:creationId xmlns:a16="http://schemas.microsoft.com/office/drawing/2014/main" id="{6EFBB179-46D0-4462-89C0-871FF03DE489}"/>
                </a:ext>
              </a:extLst>
            </p:cNvPr>
            <p:cNvCxnSpPr/>
            <p:nvPr/>
          </p:nvCxnSpPr>
          <p:spPr>
            <a:xfrm flipH="1">
              <a:off x="7061419" y="5683589"/>
              <a:ext cx="720544" cy="7122"/>
            </a:xfrm>
            <a:prstGeom prst="straightConnector1">
              <a:avLst/>
            </a:prstGeom>
            <a:ln w="28575">
              <a:solidFill>
                <a:srgbClr val="2024D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A6438DD-EC66-4787-B31A-123E2E3DBFF7}"/>
              </a:ext>
            </a:extLst>
          </p:cNvPr>
          <p:cNvSpPr txBox="1"/>
          <p:nvPr/>
        </p:nvSpPr>
        <p:spPr>
          <a:xfrm>
            <a:off x="11634132" y="6420076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22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727195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14656" y="508431"/>
            <a:ext cx="6563670" cy="8161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CERN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role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on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Latvian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research</a:t>
            </a:r>
            <a:r>
              <a:rPr lang="lv-LV" sz="3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lv-LV" sz="34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landscape</a:t>
            </a:r>
            <a:endParaRPr lang="en-US" sz="3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1489" y="1324598"/>
            <a:ext cx="2274128" cy="2271670"/>
          </a:xfrm>
          <a:prstGeom prst="rect">
            <a:avLst/>
          </a:prstGeom>
        </p:spPr>
      </p:pic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8365314" y="4143178"/>
            <a:ext cx="3426478" cy="1831240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CERN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has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a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direct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impact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in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creating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research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capacity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in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particle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physics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where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Latvia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currently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are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involved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in ~ 0,6 %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of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all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global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particle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physics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research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</a:t>
            </a:r>
            <a:r>
              <a:rPr lang="lv-LV" sz="2000" b="1" dirty="0" err="1">
                <a:solidFill>
                  <a:srgbClr val="0308DB"/>
                </a:solidFill>
                <a:latin typeface="Bahnschrift SemiBold SemiConden" panose="020B0502040204020203" pitchFamily="34" charset="0"/>
              </a:rPr>
              <a:t>since</a:t>
            </a:r>
            <a:r>
              <a:rPr lang="lv-LV" sz="2000" b="1" dirty="0">
                <a:solidFill>
                  <a:srgbClr val="0308DB"/>
                </a:solidFill>
                <a:latin typeface="Bahnschrift SemiBold SemiConden" panose="020B0502040204020203" pitchFamily="34" charset="0"/>
              </a:rPr>
              <a:t> 2017.</a:t>
            </a:r>
            <a:endParaRPr lang="en-GB" sz="2000" b="1" dirty="0">
              <a:solidFill>
                <a:srgbClr val="0308DB"/>
              </a:solidFill>
              <a:latin typeface="Bahnschrift SemiBold SemiConden" panose="020B0502040204020203" pitchFamily="34" charset="0"/>
            </a:endParaRP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lv-LV" sz="16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 </a:t>
            </a:r>
            <a:endParaRPr lang="en-GB" sz="1600" kern="12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671093"/>
              </p:ext>
            </p:extLst>
          </p:nvPr>
        </p:nvGraphicFramePr>
        <p:xfrm>
          <a:off x="418244" y="1712069"/>
          <a:ext cx="7622834" cy="480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1712E8E-C6AE-4386-AD39-E9E64A28041D}"/>
              </a:ext>
            </a:extLst>
          </p:cNvPr>
          <p:cNvSpPr txBox="1"/>
          <p:nvPr/>
        </p:nvSpPr>
        <p:spPr>
          <a:xfrm>
            <a:off x="11513700" y="6488668"/>
            <a:ext cx="5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23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33387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7835531" y="5378130"/>
            <a:ext cx="656836" cy="1383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7" name="Rectangle 76"/>
          <p:cNvSpPr/>
          <p:nvPr/>
        </p:nvSpPr>
        <p:spPr>
          <a:xfrm>
            <a:off x="7791122" y="2321742"/>
            <a:ext cx="656836" cy="2645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17554" y="849642"/>
            <a:ext cx="8156285" cy="64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National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Research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Program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me</a:t>
            </a: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on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en-US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high-energy physics and accelerator technology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3056" y="1884226"/>
            <a:ext cx="6872517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accent1"/>
                </a:solidFill>
              </a:rPr>
              <a:t>Strengthen</a:t>
            </a:r>
            <a:r>
              <a:rPr lang="lv-LV" dirty="0">
                <a:solidFill>
                  <a:schemeClr val="accent1"/>
                </a:solidFill>
              </a:rPr>
              <a:t>ing</a:t>
            </a:r>
            <a:r>
              <a:rPr lang="en-GB" dirty="0">
                <a:solidFill>
                  <a:schemeClr val="accent1"/>
                </a:solidFill>
              </a:rPr>
              <a:t> the development of the Latvian scientific community in the field of high-energy physics and accelerator technology in cooperation with the European Organization for Nuclear Research</a:t>
            </a:r>
            <a:endParaRPr lang="en-GB" dirty="0">
              <a:solidFill>
                <a:schemeClr val="accent1"/>
              </a:solidFill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8610" y="3504074"/>
            <a:ext cx="2218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>
                <a:solidFill>
                  <a:srgbClr val="FFC000"/>
                </a:solidFill>
              </a:rPr>
              <a:t>I </a:t>
            </a:r>
            <a:r>
              <a:rPr lang="lv-LV" b="1" dirty="0" err="1">
                <a:solidFill>
                  <a:srgbClr val="FFC000"/>
                </a:solidFill>
              </a:rPr>
              <a:t>Programme</a:t>
            </a:r>
            <a:r>
              <a:rPr lang="lv-LV" b="1" dirty="0">
                <a:solidFill>
                  <a:srgbClr val="FFC000"/>
                </a:solidFill>
              </a:rPr>
              <a:t> call </a:t>
            </a:r>
            <a:r>
              <a:rPr lang="en-GB" b="1" dirty="0">
                <a:solidFill>
                  <a:srgbClr val="FFC000"/>
                </a:solidFill>
              </a:rPr>
              <a:t>(2020-2022)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418405" y="3861396"/>
            <a:ext cx="1772844" cy="1242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GB" sz="1500" b="1" dirty="0">
                <a:solidFill>
                  <a:srgbClr val="0308DB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 years</a:t>
            </a:r>
          </a:p>
          <a:p>
            <a:pPr algn="ctr">
              <a:lnSpc>
                <a:spcPct val="115000"/>
              </a:lnSpc>
            </a:pPr>
            <a:endParaRPr lang="en-GB" sz="500" b="1" dirty="0">
              <a:solidFill>
                <a:srgbClr val="0308DB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en-GB" sz="1500" b="1" dirty="0">
                <a:solidFill>
                  <a:srgbClr val="0308DB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900 000 EUR</a:t>
            </a:r>
          </a:p>
          <a:p>
            <a:pPr>
              <a:lnSpc>
                <a:spcPct val="115000"/>
              </a:lnSpc>
            </a:pPr>
            <a:endParaRPr lang="en-GB" sz="1500" b="1" dirty="0">
              <a:solidFill>
                <a:srgbClr val="0308DB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5000"/>
              </a:lnSpc>
            </a:pPr>
            <a:r>
              <a:rPr lang="en-GB" sz="1500" b="1" dirty="0">
                <a:solidFill>
                  <a:srgbClr val="0308DB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lv-LV" sz="1500" b="1" dirty="0">
              <a:solidFill>
                <a:srgbClr val="0308DB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31127" y="5750605"/>
            <a:ext cx="2073069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GB" sz="1500" b="1" dirty="0">
                <a:solidFill>
                  <a:srgbClr val="0308DB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5 years</a:t>
            </a:r>
          </a:p>
          <a:p>
            <a:pPr algn="ctr">
              <a:lnSpc>
                <a:spcPct val="115000"/>
              </a:lnSpc>
            </a:pPr>
            <a:endParaRPr lang="en-GB" sz="500" b="1" dirty="0">
              <a:solidFill>
                <a:srgbClr val="0308DB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en-GB" sz="1500" b="1" dirty="0">
                <a:solidFill>
                  <a:srgbClr val="0308DB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1 500 000 EUR  </a:t>
            </a:r>
            <a:endParaRPr lang="lv-LV" sz="1500" b="1" dirty="0">
              <a:solidFill>
                <a:srgbClr val="0308DB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6826" y="5363230"/>
            <a:ext cx="22273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>
                <a:solidFill>
                  <a:srgbClr val="FFC000"/>
                </a:solidFill>
              </a:rPr>
              <a:t>II </a:t>
            </a:r>
            <a:r>
              <a:rPr lang="lv-LV" b="1" dirty="0" err="1">
                <a:solidFill>
                  <a:srgbClr val="FFC000"/>
                </a:solidFill>
              </a:rPr>
              <a:t>Programme</a:t>
            </a:r>
            <a:r>
              <a:rPr lang="lv-LV" b="1" dirty="0">
                <a:solidFill>
                  <a:srgbClr val="FFC000"/>
                </a:solidFill>
              </a:rPr>
              <a:t> call </a:t>
            </a:r>
            <a:r>
              <a:rPr lang="en-GB" b="1" dirty="0">
                <a:solidFill>
                  <a:srgbClr val="FFC000"/>
                </a:solidFill>
              </a:rPr>
              <a:t>(202</a:t>
            </a:r>
            <a:r>
              <a:rPr lang="lv-LV" b="1" dirty="0">
                <a:solidFill>
                  <a:srgbClr val="FFC000"/>
                </a:solidFill>
              </a:rPr>
              <a:t>2</a:t>
            </a:r>
            <a:r>
              <a:rPr lang="en-GB" b="1" dirty="0">
                <a:solidFill>
                  <a:srgbClr val="FFC000"/>
                </a:solidFill>
              </a:rPr>
              <a:t>-202</a:t>
            </a:r>
            <a:r>
              <a:rPr lang="lv-LV" b="1" dirty="0">
                <a:solidFill>
                  <a:srgbClr val="FFC000"/>
                </a:solidFill>
              </a:rPr>
              <a:t>6</a:t>
            </a:r>
            <a:r>
              <a:rPr lang="en-GB" b="1" dirty="0">
                <a:solidFill>
                  <a:srgbClr val="FFC000"/>
                </a:solidFill>
              </a:rPr>
              <a:t>)</a:t>
            </a:r>
          </a:p>
          <a:p>
            <a:pPr algn="ctr"/>
            <a:endParaRPr lang="en-GB" sz="1500" b="1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20850" y="3694744"/>
            <a:ext cx="44237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Create products </a:t>
            </a:r>
            <a:r>
              <a:rPr lang="lv-LV" sz="1500" dirty="0">
                <a:solidFill>
                  <a:schemeClr val="accent1"/>
                </a:solidFill>
              </a:rPr>
              <a:t>&amp;</a:t>
            </a:r>
            <a:r>
              <a:rPr lang="en-GB" sz="1500" dirty="0">
                <a:solidFill>
                  <a:schemeClr val="accent1"/>
                </a:solidFill>
              </a:rPr>
              <a:t> services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1673" y="3514712"/>
            <a:ext cx="30595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solidFill>
                  <a:schemeClr val="accent1"/>
                </a:solidFill>
              </a:rPr>
              <a:t>Project leader:</a:t>
            </a:r>
          </a:p>
          <a:p>
            <a:pPr algn="ctr"/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127422" y="5055180"/>
            <a:ext cx="7377829" cy="124565"/>
          </a:xfrm>
          <a:prstGeom prst="homePlate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100000">
                <a:srgbClr val="7E7E7E"/>
              </a:gs>
              <a:gs pos="38000">
                <a:schemeClr val="bg1">
                  <a:lumMod val="9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Chevron 22"/>
          <p:cNvSpPr/>
          <p:nvPr/>
        </p:nvSpPr>
        <p:spPr>
          <a:xfrm>
            <a:off x="2110285" y="385988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4066608" y="385671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2093317" y="570889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73" y="3121824"/>
            <a:ext cx="1003398" cy="86738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395380" y="4046180"/>
            <a:ext cx="181972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500" dirty="0">
                <a:solidFill>
                  <a:schemeClr val="accent1"/>
                </a:solidFill>
              </a:rPr>
              <a:t>Project partners: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39" y="4046180"/>
            <a:ext cx="1178334" cy="44241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75" y="4514821"/>
            <a:ext cx="2666392" cy="466743"/>
          </a:xfrm>
          <a:prstGeom prst="rect">
            <a:avLst/>
          </a:prstGeom>
        </p:spPr>
      </p:pic>
      <p:pic>
        <p:nvPicPr>
          <p:cNvPr id="60" name="Google Shape;334;p35"/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39" y="2364170"/>
            <a:ext cx="551971" cy="551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341;p35"/>
          <p:cNvPicPr preferRelativeResize="0"/>
          <p:nvPr/>
        </p:nvPicPr>
        <p:blipFill rotWithShape="1">
          <a:blip r:embed="rId7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40" y="4237487"/>
            <a:ext cx="525720" cy="570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99;p35"/>
          <p:cNvPicPr preferRelativeResize="0"/>
          <p:nvPr/>
        </p:nvPicPr>
        <p:blipFill rotWithShape="1">
          <a:blip r:embed="rId8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791122" y="2931760"/>
            <a:ext cx="646951" cy="6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305;p35"/>
          <p:cNvPicPr preferRelativeResize="0"/>
          <p:nvPr/>
        </p:nvPicPr>
        <p:blipFill rotWithShape="1">
          <a:blip r:embed="rId9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37922" y="5417515"/>
            <a:ext cx="607619" cy="607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336;p35"/>
          <p:cNvPicPr preferRelativeResize="0"/>
          <p:nvPr/>
        </p:nvPicPr>
        <p:blipFill rotWithShape="1">
          <a:blip r:embed="rId10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909342" y="6076199"/>
            <a:ext cx="571442" cy="571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342;p35"/>
          <p:cNvPicPr preferRelativeResize="0"/>
          <p:nvPr/>
        </p:nvPicPr>
        <p:blipFill rotWithShape="1">
          <a:blip r:embed="rId11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29552" y="3623375"/>
            <a:ext cx="551971" cy="55197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8445541" y="2413395"/>
            <a:ext cx="42131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Develop world-class </a:t>
            </a:r>
            <a:endParaRPr lang="lv-LV" sz="1500" dirty="0">
              <a:solidFill>
                <a:schemeClr val="accent1"/>
              </a:solidFill>
            </a:endParaRPr>
          </a:p>
          <a:p>
            <a:r>
              <a:rPr lang="en-GB" sz="1500" dirty="0">
                <a:solidFill>
                  <a:schemeClr val="accent1"/>
                </a:solidFill>
              </a:rPr>
              <a:t>knowledge</a:t>
            </a:r>
            <a:endParaRPr lang="lv-LV" sz="1500" dirty="0">
              <a:solidFill>
                <a:schemeClr val="accent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420850" y="3036253"/>
            <a:ext cx="51703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Develop human capital </a:t>
            </a:r>
            <a:endParaRPr lang="lv-LV" sz="1500" dirty="0">
              <a:solidFill>
                <a:schemeClr val="accent1"/>
              </a:solidFill>
            </a:endParaRPr>
          </a:p>
          <a:p>
            <a:r>
              <a:rPr lang="lv-LV" sz="1500" dirty="0">
                <a:solidFill>
                  <a:schemeClr val="accent1"/>
                </a:solidFill>
              </a:rPr>
              <a:t>&amp; </a:t>
            </a:r>
            <a:r>
              <a:rPr lang="en-GB" sz="1500" dirty="0">
                <a:solidFill>
                  <a:schemeClr val="accent1"/>
                </a:solidFill>
              </a:rPr>
              <a:t>technologies</a:t>
            </a:r>
            <a:endParaRPr lang="lv-LV" sz="1500" dirty="0">
              <a:solidFill>
                <a:schemeClr val="accent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420850" y="4136327"/>
            <a:ext cx="360695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Involve scientific </a:t>
            </a:r>
            <a:r>
              <a:rPr lang="lv-LV" sz="1500" dirty="0">
                <a:solidFill>
                  <a:schemeClr val="accent1"/>
                </a:solidFill>
              </a:rPr>
              <a:t>&amp;</a:t>
            </a:r>
            <a:r>
              <a:rPr lang="en-GB" sz="1500" dirty="0">
                <a:solidFill>
                  <a:schemeClr val="accent1"/>
                </a:solidFill>
              </a:rPr>
              <a:t> academic staff, students, PhD applicants </a:t>
            </a:r>
            <a:r>
              <a:rPr lang="lv-LV" sz="1500" dirty="0">
                <a:solidFill>
                  <a:schemeClr val="accent1"/>
                </a:solidFill>
              </a:rPr>
              <a:t>&amp;</a:t>
            </a:r>
            <a:r>
              <a:rPr lang="en-GB" sz="1500" dirty="0">
                <a:solidFill>
                  <a:schemeClr val="accent1"/>
                </a:solidFill>
              </a:rPr>
              <a:t> young scientists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67247" y="6222971"/>
            <a:ext cx="30265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500" dirty="0">
                <a:solidFill>
                  <a:schemeClr val="accent1"/>
                </a:solidFill>
              </a:rPr>
              <a:t>Foster </a:t>
            </a:r>
            <a:r>
              <a:rPr lang="en-US" sz="1500" dirty="0">
                <a:solidFill>
                  <a:schemeClr val="accent1"/>
                </a:solidFill>
              </a:rPr>
              <a:t>research capacity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545998" y="5363230"/>
            <a:ext cx="30022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</a:rPr>
              <a:t>Ensure the program</a:t>
            </a:r>
            <a:r>
              <a:rPr lang="lv-LV" sz="1500" dirty="0">
                <a:solidFill>
                  <a:schemeClr val="accent1"/>
                </a:solidFill>
              </a:rPr>
              <a:t>me</a:t>
            </a:r>
            <a:r>
              <a:rPr lang="en-US" sz="1500" dirty="0">
                <a:solidFill>
                  <a:schemeClr val="accent1"/>
                </a:solidFill>
              </a:rPr>
              <a:t>’s continuity 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37976" y="1883305"/>
            <a:ext cx="215081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4" name="Chevron 33"/>
          <p:cNvSpPr/>
          <p:nvPr/>
        </p:nvSpPr>
        <p:spPr>
          <a:xfrm>
            <a:off x="4044441" y="570889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AE83D9-09F4-413B-BEFC-EAD3A0974588}"/>
              </a:ext>
            </a:extLst>
          </p:cNvPr>
          <p:cNvSpPr txBox="1"/>
          <p:nvPr/>
        </p:nvSpPr>
        <p:spPr>
          <a:xfrm>
            <a:off x="3642054" y="5512998"/>
            <a:ext cx="30595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solidFill>
                  <a:schemeClr val="accent1"/>
                </a:solidFill>
              </a:rPr>
              <a:t>Project leader:</a:t>
            </a:r>
          </a:p>
          <a:p>
            <a:pPr algn="ctr"/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GB" sz="15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70E50C5-DED3-43CA-9A54-006E207939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354" y="5120110"/>
            <a:ext cx="1003398" cy="86738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4DDC6C8-CFDB-4128-B380-BD2627954E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3" y="6019186"/>
            <a:ext cx="1178334" cy="44241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1405130-26EA-40F1-A730-165E5DDB98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75" y="6409770"/>
            <a:ext cx="2666392" cy="46674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8FC3011-C74B-4F8A-BBEE-46FE9C83D7B4}"/>
              </a:ext>
            </a:extLst>
          </p:cNvPr>
          <p:cNvSpPr txBox="1"/>
          <p:nvPr/>
        </p:nvSpPr>
        <p:spPr>
          <a:xfrm>
            <a:off x="11525064" y="6392535"/>
            <a:ext cx="5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25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05198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539826" y="4899692"/>
            <a:ext cx="3134619" cy="124249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3" name="Hexagon 22"/>
          <p:cNvSpPr/>
          <p:nvPr/>
        </p:nvSpPr>
        <p:spPr>
          <a:xfrm>
            <a:off x="539826" y="3472873"/>
            <a:ext cx="3134619" cy="1182253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Hexagon 8"/>
          <p:cNvSpPr/>
          <p:nvPr/>
        </p:nvSpPr>
        <p:spPr>
          <a:xfrm>
            <a:off x="539826" y="2066624"/>
            <a:ext cx="3134619" cy="1162588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49270" y="549933"/>
            <a:ext cx="7669159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Achieved results </a:t>
            </a: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of the</a:t>
            </a:r>
            <a:b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</a:b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2020-2022 </a:t>
            </a: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Program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me</a:t>
            </a:r>
            <a:r>
              <a:rPr lang="en-GB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call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34" name="Freeform: Shape 73">
            <a:extLst>
              <a:ext uri="{FF2B5EF4-FFF2-40B4-BE49-F238E27FC236}">
                <a16:creationId xmlns:a16="http://schemas.microsoft.com/office/drawing/2014/main" id="{FE3D1E4A-EAA6-4AD9-AFEB-3EC6486D8BA2}"/>
              </a:ext>
            </a:extLst>
          </p:cNvPr>
          <p:cNvSpPr/>
          <p:nvPr/>
        </p:nvSpPr>
        <p:spPr>
          <a:xfrm>
            <a:off x="883593" y="2135987"/>
            <a:ext cx="2447075" cy="1023861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algn="ctr" defTabSz="474121">
              <a:spcBef>
                <a:spcPct val="0"/>
              </a:spcBef>
            </a:pPr>
            <a:r>
              <a:rPr lang="lv-LV" b="1" dirty="0">
                <a:solidFill>
                  <a:schemeClr val="bg1"/>
                </a:solidFill>
                <a:cs typeface="Arial" pitchFamily="34" charset="0"/>
              </a:rPr>
              <a:t>Participation</a:t>
            </a:r>
            <a:r>
              <a:rPr lang="en-GB" b="1" dirty="0">
                <a:solidFill>
                  <a:schemeClr val="bg1"/>
                </a:solidFill>
                <a:cs typeface="Arial" pitchFamily="34" charset="0"/>
              </a:rPr>
              <a:t> in CERN </a:t>
            </a:r>
            <a:r>
              <a:rPr lang="en-GB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scientific experiments</a:t>
            </a:r>
            <a:r>
              <a:rPr lang="en-GB" b="1" dirty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6" name="Freeform: Shape 75">
            <a:extLst>
              <a:ext uri="{FF2B5EF4-FFF2-40B4-BE49-F238E27FC236}">
                <a16:creationId xmlns:a16="http://schemas.microsoft.com/office/drawing/2014/main" id="{7FC4523B-63B5-455F-8934-E1CDE9AEF355}"/>
              </a:ext>
            </a:extLst>
          </p:cNvPr>
          <p:cNvSpPr/>
          <p:nvPr/>
        </p:nvSpPr>
        <p:spPr>
          <a:xfrm>
            <a:off x="673952" y="3620882"/>
            <a:ext cx="2730173" cy="858754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algn="ctr" defTabSz="474121"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chemeClr val="bg1"/>
                </a:solidFill>
              </a:rPr>
              <a:t>Delivery of  </a:t>
            </a:r>
            <a:endParaRPr lang="lv-LV" b="1" dirty="0">
              <a:solidFill>
                <a:schemeClr val="bg1"/>
              </a:solidFill>
            </a:endParaRPr>
          </a:p>
          <a:p>
            <a:pPr algn="ctr" defTabSz="474121"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chemeClr val="bg1"/>
                </a:solidFill>
              </a:rPr>
              <a:t>high-level </a:t>
            </a:r>
            <a:endParaRPr lang="lv-LV" b="1" dirty="0">
              <a:solidFill>
                <a:schemeClr val="bg1"/>
              </a:solidFill>
            </a:endParaRPr>
          </a:p>
          <a:p>
            <a:pPr algn="ctr" defTabSz="474121"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chemeClr val="bg1"/>
                </a:solidFill>
              </a:rPr>
              <a:t>scientific papers </a:t>
            </a:r>
          </a:p>
        </p:txBody>
      </p:sp>
      <p:sp>
        <p:nvSpPr>
          <p:cNvPr id="38" name="Freeform: Shape 77">
            <a:extLst>
              <a:ext uri="{FF2B5EF4-FFF2-40B4-BE49-F238E27FC236}">
                <a16:creationId xmlns:a16="http://schemas.microsoft.com/office/drawing/2014/main" id="{C1437735-22DC-49DF-9DAF-A27154FF0B1B}"/>
              </a:ext>
            </a:extLst>
          </p:cNvPr>
          <p:cNvSpPr/>
          <p:nvPr/>
        </p:nvSpPr>
        <p:spPr>
          <a:xfrm>
            <a:off x="673943" y="5045663"/>
            <a:ext cx="2866373" cy="950547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algn="ctr" defTabSz="474121">
              <a:lnSpc>
                <a:spcPct val="90000"/>
              </a:lnSpc>
              <a:spcBef>
                <a:spcPct val="0"/>
              </a:spcBef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Development of </a:t>
            </a:r>
            <a:r>
              <a:rPr lang="lv-LV" b="1" dirty="0">
                <a:solidFill>
                  <a:schemeClr val="bg1"/>
                </a:solidFill>
                <a:latin typeface="+mj-lt"/>
              </a:rPr>
              <a:t>M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aster's and doctoral study program</a:t>
            </a:r>
            <a:r>
              <a:rPr lang="lv-LV" b="1" dirty="0">
                <a:solidFill>
                  <a:schemeClr val="bg1"/>
                </a:solidFill>
                <a:latin typeface="+mj-lt"/>
              </a:rPr>
              <a:t>me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47892" y="1655179"/>
            <a:ext cx="418304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en-US" dirty="0"/>
          </a:p>
          <a:p>
            <a:pPr marL="285750" indent="-2857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r>
              <a:rPr lang="en-GB" sz="1600" b="1" dirty="0">
                <a:solidFill>
                  <a:schemeClr val="accent1"/>
                </a:solidFill>
              </a:rPr>
              <a:t>High-energy particle physics</a:t>
            </a:r>
          </a:p>
          <a:p>
            <a:pPr marL="171450" indent="-1714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endParaRPr lang="en-GB" sz="600" b="1" dirty="0">
              <a:solidFill>
                <a:schemeClr val="accent1"/>
              </a:solidFill>
            </a:endParaRPr>
          </a:p>
          <a:p>
            <a:pPr marL="285750" indent="-2857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r>
              <a:rPr lang="en-GB" sz="1600" b="1" dirty="0">
                <a:solidFill>
                  <a:schemeClr val="accent1"/>
                </a:solidFill>
              </a:rPr>
              <a:t>Accelerator projects</a:t>
            </a:r>
          </a:p>
          <a:p>
            <a:pPr marL="171450" indent="-1714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endParaRPr lang="en-GB" sz="600" b="1" dirty="0">
              <a:solidFill>
                <a:schemeClr val="accent1"/>
              </a:solidFill>
            </a:endParaRPr>
          </a:p>
          <a:p>
            <a:pPr marL="285750" indent="-2857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r>
              <a:rPr lang="en-GB" sz="1600" b="1" dirty="0">
                <a:solidFill>
                  <a:schemeClr val="accent1"/>
                </a:solidFill>
              </a:rPr>
              <a:t>Crystal Clear Collaboration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en-GB" sz="1000" dirty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lv-LV" sz="800" b="1" dirty="0">
              <a:solidFill>
                <a:schemeClr val="accent1"/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lv-LV" sz="800" b="1" dirty="0">
              <a:solidFill>
                <a:schemeClr val="accent1"/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en-GB" sz="800" b="1" dirty="0">
              <a:solidFill>
                <a:schemeClr val="accent1"/>
              </a:solidFill>
            </a:endParaRPr>
          </a:p>
          <a:p>
            <a:pPr marL="285750" indent="-2857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r>
              <a:rPr lang="en-GB" sz="1600" b="1" dirty="0">
                <a:solidFill>
                  <a:schemeClr val="accent1"/>
                </a:solidFill>
              </a:rPr>
              <a:t>Internationally reviewed </a:t>
            </a:r>
            <a:endParaRPr lang="lv-LV" sz="1600" b="1" dirty="0">
              <a:solidFill>
                <a:schemeClr val="accent1"/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b="1" dirty="0">
                <a:solidFill>
                  <a:schemeClr val="accent1"/>
                </a:solidFill>
              </a:rPr>
              <a:t>in high quality level papers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dirty="0">
                <a:solidFill>
                  <a:schemeClr val="accent1"/>
                </a:solidFill>
              </a:rPr>
              <a:t>5 publications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lv-LV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endParaRPr lang="en-GB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spcBef>
                <a:spcPts val="200"/>
              </a:spcBef>
              <a:buClr>
                <a:srgbClr val="0308DB"/>
              </a:buClr>
              <a:buFont typeface="Wingdings" panose="05000000000000000000" pitchFamily="2" charset="2"/>
              <a:buChar char="þ"/>
              <a:defRPr/>
            </a:pPr>
            <a:r>
              <a:rPr lang="en-GB" sz="1600" b="1" dirty="0">
                <a:solidFill>
                  <a:schemeClr val="accent1"/>
                </a:solidFill>
              </a:rPr>
              <a:t>“Particle Physics and 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b="1" dirty="0">
                <a:solidFill>
                  <a:schemeClr val="accent1"/>
                </a:solidFill>
              </a:rPr>
              <a:t>Accelerator Technologies”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lv-LV" sz="1600" b="1" dirty="0">
                <a:solidFill>
                  <a:schemeClr val="accent1"/>
                </a:solidFill>
              </a:rPr>
              <a:t>- </a:t>
            </a:r>
            <a:r>
              <a:rPr lang="en-GB" sz="1600" b="1" dirty="0">
                <a:solidFill>
                  <a:schemeClr val="accent1"/>
                </a:solidFill>
              </a:rPr>
              <a:t>Riga Technical University, 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b="1" dirty="0">
                <a:solidFill>
                  <a:schemeClr val="accent1"/>
                </a:solidFill>
              </a:rPr>
              <a:t>in collaboration with the </a:t>
            </a: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b="1" dirty="0">
                <a:solidFill>
                  <a:schemeClr val="accent1"/>
                </a:solidFill>
              </a:rPr>
              <a:t>University of Latvia</a:t>
            </a:r>
            <a:endParaRPr lang="lv-LV" sz="1600" b="1" dirty="0">
              <a:solidFill>
                <a:schemeClr val="accent1"/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dirty="0">
                <a:solidFill>
                  <a:schemeClr val="accent1"/>
                </a:solidFill>
              </a:rPr>
              <a:t>4 masters theses</a:t>
            </a:r>
            <a:endParaRPr lang="lv-LV" sz="1600" dirty="0">
              <a:solidFill>
                <a:schemeClr val="accent1"/>
              </a:solidFill>
            </a:endParaRPr>
          </a:p>
          <a:p>
            <a:pPr>
              <a:spcBef>
                <a:spcPts val="200"/>
              </a:spcBef>
              <a:buClr>
                <a:srgbClr val="0308DB"/>
              </a:buClr>
              <a:defRPr/>
            </a:pPr>
            <a:r>
              <a:rPr lang="en-GB" sz="1600" dirty="0">
                <a:solidFill>
                  <a:schemeClr val="accent1"/>
                </a:solidFill>
              </a:rPr>
              <a:t>5 PhD students directly funded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515782" y="2066624"/>
            <a:ext cx="4676218" cy="4993789"/>
            <a:chOff x="7506786" y="2143741"/>
            <a:chExt cx="4676218" cy="4993789"/>
          </a:xfrm>
        </p:grpSpPr>
        <p:sp>
          <p:nvSpPr>
            <p:cNvPr id="4" name="Rectangle 3"/>
            <p:cNvSpPr/>
            <p:nvPr/>
          </p:nvSpPr>
          <p:spPr>
            <a:xfrm>
              <a:off x="7714362" y="2896105"/>
              <a:ext cx="4194873" cy="37477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714362" y="2143741"/>
              <a:ext cx="4194873" cy="955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506786" y="2213105"/>
              <a:ext cx="4676218" cy="492442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Aim of the </a:t>
              </a:r>
              <a:r>
                <a:rPr lang="lv-LV" sz="2000" b="1" dirty="0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2022-2026 </a:t>
              </a:r>
              <a:r>
                <a:rPr lang="en-GB" sz="2000" b="1" dirty="0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Programme call</a:t>
              </a:r>
            </a:p>
            <a:p>
              <a:endParaRPr lang="en-GB" b="1" dirty="0">
                <a:solidFill>
                  <a:schemeClr val="bg1"/>
                </a:solidFill>
              </a:endParaRPr>
            </a:p>
            <a:p>
              <a:pPr lvl="1"/>
              <a:r>
                <a:rPr lang="en-GB" sz="1600" b="1" dirty="0">
                  <a:solidFill>
                    <a:schemeClr val="accent1"/>
                  </a:solidFill>
                </a:rPr>
                <a:t>Select one </a:t>
              </a:r>
              <a:r>
                <a:rPr lang="lv-LV" sz="1600" b="1" dirty="0">
                  <a:solidFill>
                    <a:schemeClr val="accent1"/>
                  </a:solidFill>
                </a:rPr>
                <a:t>multi-institutional </a:t>
              </a:r>
              <a:r>
                <a:rPr lang="en-GB" sz="1600" b="1" dirty="0">
                  <a:solidFill>
                    <a:schemeClr val="accent1"/>
                  </a:solidFill>
                </a:rPr>
                <a:t>project based on </a:t>
              </a:r>
              <a:r>
                <a:rPr lang="lv-LV" sz="1600" b="1" dirty="0">
                  <a:solidFill>
                    <a:schemeClr val="accent1"/>
                  </a:solidFill>
                </a:rPr>
                <a:t>the scientific review process, including </a:t>
              </a:r>
              <a:r>
                <a:rPr lang="en-GB" sz="1600" b="1" dirty="0">
                  <a:solidFill>
                    <a:schemeClr val="accent1"/>
                  </a:solidFill>
                </a:rPr>
                <a:t>consortia cooperation</a:t>
              </a:r>
              <a:r>
                <a:rPr lang="lv-LV" sz="1600" b="1" dirty="0">
                  <a:solidFill>
                    <a:schemeClr val="accent1"/>
                  </a:solidFill>
                </a:rPr>
                <a:t> criterion</a:t>
              </a:r>
              <a:r>
                <a:rPr lang="en-GB" sz="1600" b="1" dirty="0">
                  <a:solidFill>
                    <a:schemeClr val="accent1"/>
                  </a:solidFill>
                </a:rPr>
                <a:t> in the thematic focus of the programme</a:t>
              </a:r>
              <a:endParaRPr lang="lv-LV" sz="1600" b="1" dirty="0">
                <a:solidFill>
                  <a:schemeClr val="accent1"/>
                </a:solidFill>
              </a:endParaRPr>
            </a:p>
            <a:p>
              <a:pPr lvl="1"/>
              <a:endParaRPr lang="lv-LV" sz="1600" b="1" dirty="0">
                <a:solidFill>
                  <a:schemeClr val="accent1"/>
                </a:solidFill>
              </a:endParaRPr>
            </a:p>
            <a:p>
              <a:pPr lvl="1"/>
              <a:r>
                <a:rPr lang="en-GB" sz="1600" b="1" dirty="0">
                  <a:solidFill>
                    <a:schemeClr val="accent1"/>
                  </a:solidFill>
                </a:rPr>
                <a:t>Strengthen the programme</a:t>
              </a:r>
              <a:r>
                <a:rPr lang="lv-LV" sz="1600" b="1" dirty="0">
                  <a:solidFill>
                    <a:schemeClr val="accent1"/>
                  </a:solidFill>
                </a:rPr>
                <a:t>’s </a:t>
              </a:r>
              <a:r>
                <a:rPr lang="en-GB" sz="1600" b="1" dirty="0">
                  <a:solidFill>
                    <a:schemeClr val="accent1"/>
                  </a:solidFill>
                </a:rPr>
                <a:t>2020-2022 achievements </a:t>
              </a:r>
              <a:r>
                <a:rPr lang="lv-LV" sz="1600" b="1" dirty="0">
                  <a:solidFill>
                    <a:schemeClr val="accent1"/>
                  </a:solidFill>
                </a:rPr>
                <a:t>further </a:t>
              </a:r>
              <a:r>
                <a:rPr lang="en-GB" sz="1600" b="1" dirty="0">
                  <a:solidFill>
                    <a:schemeClr val="accent1"/>
                  </a:solidFill>
                </a:rPr>
                <a:t>focusing on strong capacity building</a:t>
              </a:r>
              <a:r>
                <a:rPr lang="lv-LV" sz="1600" b="1" dirty="0">
                  <a:solidFill>
                    <a:schemeClr val="accent1"/>
                  </a:solidFill>
                </a:rPr>
                <a:t> and </a:t>
              </a:r>
              <a:r>
                <a:rPr lang="lv-LV" sz="1600" b="1" dirty="0" err="1">
                  <a:solidFill>
                    <a:srgbClr val="FF0000"/>
                  </a:solidFill>
                </a:rPr>
                <a:t>opening</a:t>
              </a:r>
              <a:r>
                <a:rPr lang="lv-LV" sz="1600" b="1" dirty="0">
                  <a:solidFill>
                    <a:srgbClr val="FF0000"/>
                  </a:solidFill>
                </a:rPr>
                <a:t> </a:t>
              </a:r>
              <a:r>
                <a:rPr lang="lv-LV" sz="1600" b="1" dirty="0" err="1">
                  <a:solidFill>
                    <a:srgbClr val="FF0000"/>
                  </a:solidFill>
                </a:rPr>
                <a:t>up</a:t>
              </a:r>
              <a:r>
                <a:rPr lang="lv-LV" sz="1600" b="1" dirty="0">
                  <a:solidFill>
                    <a:srgbClr val="FF0000"/>
                  </a:solidFill>
                </a:rPr>
                <a:t> </a:t>
              </a:r>
              <a:r>
                <a:rPr lang="lv-LV" sz="1600" b="1" dirty="0" err="1">
                  <a:solidFill>
                    <a:srgbClr val="FF0000"/>
                  </a:solidFill>
                </a:rPr>
                <a:t>for</a:t>
              </a:r>
              <a:r>
                <a:rPr lang="lv-LV" sz="1600" b="1" dirty="0">
                  <a:solidFill>
                    <a:srgbClr val="FF0000"/>
                  </a:solidFill>
                </a:rPr>
                <a:t> </a:t>
              </a:r>
              <a:r>
                <a:rPr lang="lv-LV" sz="1600" b="1" dirty="0" err="1">
                  <a:solidFill>
                    <a:srgbClr val="FF0000"/>
                  </a:solidFill>
                </a:rPr>
                <a:t>emerging</a:t>
              </a:r>
              <a:r>
                <a:rPr lang="lv-LV" sz="1600" b="1" dirty="0">
                  <a:solidFill>
                    <a:srgbClr val="FF0000"/>
                  </a:solidFill>
                </a:rPr>
                <a:t> </a:t>
              </a:r>
              <a:r>
                <a:rPr lang="lv-LV" sz="1600" b="1" dirty="0" err="1">
                  <a:solidFill>
                    <a:srgbClr val="FF0000"/>
                  </a:solidFill>
                </a:rPr>
                <a:t>technologies</a:t>
              </a:r>
              <a:endParaRPr lang="en-GB" sz="1600" b="1" dirty="0">
                <a:solidFill>
                  <a:srgbClr val="FF0000"/>
                </a:solidFill>
              </a:endParaRPr>
            </a:p>
            <a:p>
              <a:pPr lvl="1"/>
              <a:endParaRPr lang="en-GB" sz="1600" b="1" dirty="0">
                <a:solidFill>
                  <a:schemeClr val="accent1"/>
                </a:solidFill>
              </a:endParaRPr>
            </a:p>
            <a:p>
              <a:pPr lvl="1"/>
              <a:r>
                <a:rPr lang="en-US" sz="1600" b="1" dirty="0">
                  <a:solidFill>
                    <a:schemeClr val="accent1"/>
                  </a:solidFill>
                </a:rPr>
                <a:t>Ensure long term continuity </a:t>
              </a:r>
              <a:r>
                <a:rPr lang="lv-LV" sz="1600" b="1" dirty="0">
                  <a:solidFill>
                    <a:schemeClr val="accent1"/>
                  </a:solidFill>
                </a:rPr>
                <a:t>&amp; strategic planning</a:t>
              </a:r>
            </a:p>
            <a:p>
              <a:pPr lvl="1"/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283779C-4065-4947-B23B-B9F0BC374EB6}"/>
              </a:ext>
            </a:extLst>
          </p:cNvPr>
          <p:cNvSpPr txBox="1"/>
          <p:nvPr/>
        </p:nvSpPr>
        <p:spPr>
          <a:xfrm>
            <a:off x="11569623" y="6444255"/>
            <a:ext cx="5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26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6122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3810000" y="2971800"/>
            <a:ext cx="2292835" cy="1145592"/>
            <a:chOff x="3224688" y="2272669"/>
            <a:chExt cx="5742617" cy="2869243"/>
          </a:xfrm>
          <a:solidFill>
            <a:srgbClr val="637C90">
              <a:alpha val="40000"/>
            </a:srgbClr>
          </a:solidFill>
        </p:grpSpPr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3224688" y="2272669"/>
              <a:ext cx="5742617" cy="2869242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543378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4537412" y="3584448"/>
              <a:ext cx="3117176" cy="1557464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FFC000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530424" y="5088365"/>
            <a:ext cx="2820071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Strong links between academia and industry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and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indicators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for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impact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utura Md TL" panose="020B0502020204020303" pitchFamily="34" charset="0"/>
              <a:ea typeface="Roboto Light" panose="02000000000000000000" pitchFamily="2" charset="0"/>
              <a:cs typeface="Verdana"/>
              <a:sym typeface="Arial"/>
            </a:endParaRPr>
          </a:p>
        </p:txBody>
      </p:sp>
      <p:sp>
        <p:nvSpPr>
          <p:cNvPr id="33" name="Freeform 26"/>
          <p:cNvSpPr>
            <a:spLocks/>
          </p:cNvSpPr>
          <p:nvPr/>
        </p:nvSpPr>
        <p:spPr bwMode="auto">
          <a:xfrm>
            <a:off x="841092" y="2971800"/>
            <a:ext cx="2292835" cy="1145592"/>
          </a:xfrm>
          <a:custGeom>
            <a:avLst/>
            <a:gdLst>
              <a:gd name="T0" fmla="*/ 587 w 587"/>
              <a:gd name="T1" fmla="*/ 293 h 293"/>
              <a:gd name="T2" fmla="*/ 293 w 587"/>
              <a:gd name="T3" fmla="*/ 0 h 293"/>
              <a:gd name="T4" fmla="*/ 0 w 587"/>
              <a:gd name="T5" fmla="*/ 293 h 293"/>
              <a:gd name="T6" fmla="*/ 587 w 587"/>
              <a:gd name="T7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7" h="293">
                <a:moveTo>
                  <a:pt x="587" y="293"/>
                </a:moveTo>
                <a:cubicBezTo>
                  <a:pt x="587" y="131"/>
                  <a:pt x="455" y="0"/>
                  <a:pt x="293" y="0"/>
                </a:cubicBezTo>
                <a:cubicBezTo>
                  <a:pt x="132" y="0"/>
                  <a:pt x="0" y="131"/>
                  <a:pt x="0" y="293"/>
                </a:cubicBezTo>
                <a:lnTo>
                  <a:pt x="587" y="293"/>
                </a:lnTo>
                <a:close/>
              </a:path>
            </a:pathLst>
          </a:custGeom>
          <a:solidFill>
            <a:srgbClr val="543378">
              <a:alpha val="3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7867" y="5091898"/>
            <a:ext cx="2743200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Level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playing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field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.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Success, built on international cooperation and relevance.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530232" y="2971800"/>
            <a:ext cx="2292835" cy="1145592"/>
            <a:chOff x="3224688" y="2272669"/>
            <a:chExt cx="5742617" cy="2869244"/>
          </a:xfrm>
          <a:solidFill>
            <a:srgbClr val="637C90">
              <a:alpha val="40000"/>
            </a:srgbClr>
          </a:solidFill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3224688" y="2272669"/>
              <a:ext cx="5742617" cy="2869242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543378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4993481" y="4040188"/>
              <a:ext cx="2205038" cy="110172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589925" y="5111810"/>
            <a:ext cx="2286691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Scattered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h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ubs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of excellence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,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need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for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further</a:t>
            </a:r>
            <a:r>
              <a:rPr kumimoji="0" lang="lv-LV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 </a:t>
            </a:r>
            <a:r>
              <a:rPr kumimoji="0" lang="lv-LV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growth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utura Md TL" panose="020B0502020204020303" pitchFamily="34" charset="0"/>
              <a:ea typeface="Roboto Light" panose="02000000000000000000" pitchFamily="2" charset="0"/>
              <a:cs typeface="Verdana"/>
              <a:sym typeface="Arial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250464" y="2971800"/>
            <a:ext cx="2292835" cy="1145592"/>
            <a:chOff x="3224688" y="2272669"/>
            <a:chExt cx="5742617" cy="2869242"/>
          </a:xfrm>
          <a:solidFill>
            <a:srgbClr val="637C90">
              <a:alpha val="40000"/>
            </a:srgbClr>
          </a:solidFill>
        </p:grpSpPr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3224688" y="2272669"/>
              <a:ext cx="5742617" cy="2869242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543378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3622356" y="2670048"/>
              <a:ext cx="4947286" cy="247186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rgbClr val="FFC000">
                <a:alpha val="78824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120660" y="5088365"/>
            <a:ext cx="2642486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Roboto Light" panose="02000000000000000000" pitchFamily="2" charset="0"/>
                <a:cs typeface="Verdana"/>
                <a:sym typeface="Arial"/>
              </a:rPr>
              <a:t>Great performance and productivity. Attraction of talents. 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733565" y="4171386"/>
            <a:ext cx="2501571" cy="685099"/>
          </a:xfrm>
          <a:prstGeom prst="round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GOVERNANCE &amp; ORGANIZATION 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723542" y="4160489"/>
            <a:ext cx="2501571" cy="730615"/>
          </a:xfrm>
          <a:prstGeom prst="round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I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MPACT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6541833" y="4158849"/>
            <a:ext cx="2292833" cy="730615"/>
          </a:xfrm>
          <a:prstGeom prst="round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RESEARCH EXCELLENCE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Verdana"/>
              <a:sym typeface="Arial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9257995" y="4170124"/>
            <a:ext cx="2285304" cy="694182"/>
          </a:xfrm>
          <a:prstGeom prst="round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FECTIVENESS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Verdana"/>
                <a:sym typeface="Arial"/>
              </a:rPr>
              <a:t> AND WELL GOVERNED INSTITUTIONS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Verdana"/>
              <a:sym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71708" y="522536"/>
            <a:ext cx="10921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Goals and vision.</a:t>
            </a:r>
          </a:p>
        </p:txBody>
      </p:sp>
      <p:sp>
        <p:nvSpPr>
          <p:cNvPr id="49" name="Freeform 26">
            <a:extLst>
              <a:ext uri="{FF2B5EF4-FFF2-40B4-BE49-F238E27FC236}">
                <a16:creationId xmlns:a16="http://schemas.microsoft.com/office/drawing/2014/main" id="{2B3AE93F-3E41-4092-A660-19E8CAFE8835}"/>
              </a:ext>
            </a:extLst>
          </p:cNvPr>
          <p:cNvSpPr>
            <a:spLocks/>
          </p:cNvSpPr>
          <p:nvPr/>
        </p:nvSpPr>
        <p:spPr bwMode="auto">
          <a:xfrm>
            <a:off x="1180403" y="3303092"/>
            <a:ext cx="1607897" cy="803369"/>
          </a:xfrm>
          <a:custGeom>
            <a:avLst/>
            <a:gdLst>
              <a:gd name="T0" fmla="*/ 587 w 587"/>
              <a:gd name="T1" fmla="*/ 293 h 293"/>
              <a:gd name="T2" fmla="*/ 293 w 587"/>
              <a:gd name="T3" fmla="*/ 0 h 293"/>
              <a:gd name="T4" fmla="*/ 0 w 587"/>
              <a:gd name="T5" fmla="*/ 293 h 293"/>
              <a:gd name="T6" fmla="*/ 587 w 587"/>
              <a:gd name="T7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7" h="293">
                <a:moveTo>
                  <a:pt x="587" y="293"/>
                </a:moveTo>
                <a:cubicBezTo>
                  <a:pt x="587" y="131"/>
                  <a:pt x="455" y="0"/>
                  <a:pt x="293" y="0"/>
                </a:cubicBezTo>
                <a:cubicBezTo>
                  <a:pt x="132" y="0"/>
                  <a:pt x="0" y="131"/>
                  <a:pt x="0" y="293"/>
                </a:cubicBezTo>
                <a:lnTo>
                  <a:pt x="587" y="293"/>
                </a:lnTo>
                <a:close/>
              </a:path>
            </a:pathLst>
          </a:custGeom>
          <a:solidFill>
            <a:srgbClr val="FFC0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Verdana"/>
              <a:sym typeface="Arial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8AB8E20-99C8-D6C2-1946-71538160B21E}"/>
              </a:ext>
            </a:extLst>
          </p:cNvPr>
          <p:cNvSpPr/>
          <p:nvPr/>
        </p:nvSpPr>
        <p:spPr>
          <a:xfrm>
            <a:off x="807766" y="1381397"/>
            <a:ext cx="1104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Higher education and </a:t>
            </a:r>
            <a:r>
              <a:rPr kumimoji="0" lang="lv-LV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research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is made by people and for the people.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Together we enable high quality, high impact and innovative research for the world of tomorrow.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7446F0-8956-4954-AEE3-95ADB9E4CDBD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354140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49270" y="549933"/>
            <a:ext cx="7669159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Latvian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Investments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in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CERN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activities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657165" y="1668042"/>
            <a:ext cx="4194873" cy="4500137"/>
            <a:chOff x="7714362" y="2143741"/>
            <a:chExt cx="4194873" cy="4500137"/>
          </a:xfrm>
        </p:grpSpPr>
        <p:sp>
          <p:nvSpPr>
            <p:cNvPr id="4" name="Rectangle 3"/>
            <p:cNvSpPr/>
            <p:nvPr/>
          </p:nvSpPr>
          <p:spPr>
            <a:xfrm>
              <a:off x="7714362" y="2896105"/>
              <a:ext cx="4194873" cy="37477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714362" y="2143741"/>
              <a:ext cx="4194873" cy="955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787055" y="2239406"/>
              <a:ext cx="4049485" cy="421653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2000" b="1" dirty="0" err="1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Midterm</a:t>
              </a:r>
              <a:r>
                <a:rPr lang="lv-LV" sz="2000" b="1" dirty="0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 </a:t>
              </a:r>
              <a:r>
                <a:rPr lang="lv-LV" sz="2000" b="1" dirty="0" err="1">
                  <a:solidFill>
                    <a:schemeClr val="bg1"/>
                  </a:solidFill>
                  <a:ea typeface="Source Sans Pro Black" charset="0"/>
                  <a:cs typeface="Source Sans Pro Black" charset="0"/>
                </a:rPr>
                <a:t>goal</a:t>
              </a:r>
              <a:endParaRPr lang="en-GB" sz="2000" b="1" dirty="0">
                <a:solidFill>
                  <a:schemeClr val="bg1"/>
                </a:solidFill>
                <a:ea typeface="Source Sans Pro Black" charset="0"/>
                <a:cs typeface="Source Sans Pro Black" charset="0"/>
              </a:endParaRPr>
            </a:p>
            <a:p>
              <a:endParaRPr lang="en-GB" b="1" dirty="0">
                <a:solidFill>
                  <a:schemeClr val="bg1"/>
                </a:solidFill>
              </a:endParaRPr>
            </a:p>
            <a:p>
              <a:pPr lvl="1"/>
              <a:endParaRPr lang="lv-LV" sz="1600" b="1" dirty="0">
                <a:solidFill>
                  <a:schemeClr val="accent1"/>
                </a:solidFill>
              </a:endParaRPr>
            </a:p>
            <a:p>
              <a:pPr lvl="1"/>
              <a:endParaRPr lang="lv-LV" sz="1600" b="1" dirty="0">
                <a:solidFill>
                  <a:schemeClr val="accent1"/>
                </a:solidFill>
              </a:endParaRPr>
            </a:p>
            <a:p>
              <a:pPr lvl="1"/>
              <a:r>
                <a:rPr lang="en-GB" b="1" dirty="0">
                  <a:solidFill>
                    <a:schemeClr val="accent1"/>
                  </a:solidFill>
                </a:rPr>
                <a:t>Strengthen the </a:t>
              </a:r>
              <a:r>
                <a:rPr lang="lv-LV" b="1" dirty="0" err="1">
                  <a:solidFill>
                    <a:schemeClr val="accent1"/>
                  </a:solidFill>
                </a:rPr>
                <a:t>national</a:t>
              </a:r>
              <a:r>
                <a:rPr lang="lv-LV" b="1" dirty="0">
                  <a:solidFill>
                    <a:schemeClr val="accent1"/>
                  </a:solidFill>
                </a:rPr>
                <a:t> </a:t>
              </a:r>
              <a:r>
                <a:rPr lang="lv-LV" b="1" dirty="0" err="1">
                  <a:solidFill>
                    <a:schemeClr val="accent1"/>
                  </a:solidFill>
                </a:rPr>
                <a:t>capacity</a:t>
              </a:r>
              <a:r>
                <a:rPr lang="lv-LV" b="1" dirty="0">
                  <a:solidFill>
                    <a:schemeClr val="accent1"/>
                  </a:solidFill>
                </a:rPr>
                <a:t> </a:t>
              </a:r>
              <a:r>
                <a:rPr lang="lv-LV" b="1" dirty="0" err="1">
                  <a:solidFill>
                    <a:schemeClr val="accent1"/>
                  </a:solidFill>
                </a:rPr>
                <a:t>of</a:t>
              </a:r>
              <a:r>
                <a:rPr lang="lv-LV" b="1" dirty="0">
                  <a:solidFill>
                    <a:schemeClr val="accent1"/>
                  </a:solidFill>
                </a:rPr>
                <a:t> CERN </a:t>
              </a:r>
              <a:r>
                <a:rPr lang="lv-LV" b="1" dirty="0" err="1">
                  <a:solidFill>
                    <a:schemeClr val="accent1"/>
                  </a:solidFill>
                </a:rPr>
                <a:t>activities</a:t>
              </a:r>
              <a:r>
                <a:rPr lang="lv-LV" b="1" dirty="0">
                  <a:solidFill>
                    <a:schemeClr val="accent1"/>
                  </a:solidFill>
                </a:rPr>
                <a:t>:</a:t>
              </a:r>
              <a:endParaRPr lang="en-GB" b="1" dirty="0">
                <a:solidFill>
                  <a:srgbClr val="FF0000"/>
                </a:solidFill>
              </a:endParaRPr>
            </a:p>
            <a:p>
              <a:pPr lvl="1"/>
              <a:endParaRPr lang="en-GB" b="1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 err="1">
                  <a:solidFill>
                    <a:schemeClr val="accent1"/>
                  </a:solidFill>
                </a:rPr>
                <a:t>State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research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programme</a:t>
              </a:r>
              <a:endParaRPr lang="lv-LV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>
                  <a:solidFill>
                    <a:schemeClr val="accent1"/>
                  </a:solidFill>
                </a:rPr>
                <a:t>CERN </a:t>
              </a:r>
              <a:r>
                <a:rPr lang="lv-LV" dirty="0" err="1">
                  <a:solidFill>
                    <a:schemeClr val="accent1"/>
                  </a:solidFill>
                </a:rPr>
                <a:t>experiments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and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programmes</a:t>
              </a:r>
              <a:endParaRPr lang="lv-LV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>
                  <a:solidFill>
                    <a:schemeClr val="accent1"/>
                  </a:solidFill>
                </a:rPr>
                <a:t>CERN </a:t>
              </a:r>
              <a:r>
                <a:rPr lang="lv-LV" dirty="0" err="1">
                  <a:solidFill>
                    <a:schemeClr val="accent1"/>
                  </a:solidFill>
                </a:rPr>
                <a:t>membership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fee</a:t>
              </a:r>
              <a:endParaRPr lang="lv-LV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>
                  <a:solidFill>
                    <a:schemeClr val="accent1"/>
                  </a:solidFill>
                </a:rPr>
                <a:t>National </a:t>
              </a:r>
              <a:r>
                <a:rPr lang="lv-LV" dirty="0" err="1">
                  <a:solidFill>
                    <a:schemeClr val="accent1"/>
                  </a:solidFill>
                </a:rPr>
                <a:t>Contact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Point</a:t>
              </a:r>
              <a:endParaRPr lang="lv-LV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 err="1">
                  <a:solidFill>
                    <a:schemeClr val="accent1"/>
                  </a:solidFill>
                </a:rPr>
                <a:t>Latvian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Representative</a:t>
              </a:r>
              <a:endParaRPr lang="lv-LV" dirty="0">
                <a:solidFill>
                  <a:schemeClr val="accent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lv-LV" dirty="0">
                  <a:solidFill>
                    <a:schemeClr val="accent1"/>
                  </a:solidFill>
                </a:rPr>
                <a:t>Tier-2 </a:t>
              </a:r>
              <a:r>
                <a:rPr lang="lv-LV" dirty="0" err="1">
                  <a:solidFill>
                    <a:schemeClr val="accent1"/>
                  </a:solidFill>
                </a:rPr>
                <a:t>computing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r>
                <a:rPr lang="lv-LV" dirty="0" err="1">
                  <a:solidFill>
                    <a:schemeClr val="accent1"/>
                  </a:solidFill>
                </a:rPr>
                <a:t>centre</a:t>
              </a:r>
              <a:r>
                <a:rPr lang="lv-LV" dirty="0">
                  <a:solidFill>
                    <a:schemeClr val="accent1"/>
                  </a:solidFill>
                </a:rPr>
                <a:t> 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283779C-4065-4947-B23B-B9F0BC374EB6}"/>
              </a:ext>
            </a:extLst>
          </p:cNvPr>
          <p:cNvSpPr txBox="1"/>
          <p:nvPr/>
        </p:nvSpPr>
        <p:spPr>
          <a:xfrm>
            <a:off x="11569623" y="6444255"/>
            <a:ext cx="5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26</a:t>
            </a:r>
            <a:endParaRPr lang="lv-LV" dirty="0"/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2BEAAD87-53C2-5786-FB95-29B4AF6F16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7500204"/>
              </p:ext>
            </p:extLst>
          </p:nvPr>
        </p:nvGraphicFramePr>
        <p:xfrm>
          <a:off x="412656" y="1709801"/>
          <a:ext cx="7023841" cy="4914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9887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510" y="5212878"/>
            <a:ext cx="4960170" cy="1645122"/>
          </a:xfrm>
          <a:prstGeom prst="rect">
            <a:avLst/>
          </a:prstGeom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1284515" y="200501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Thank You!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aida numura vietturis 1">
            <a:extLst>
              <a:ext uri="{FF2B5EF4-FFF2-40B4-BE49-F238E27FC236}">
                <a16:creationId xmlns:a16="http://schemas.microsoft.com/office/drawing/2014/main" id="{950AE9B3-AC24-47F4-A8D4-1138F6396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9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">
            <a:extLst>
              <a:ext uri="{FF2B5EF4-FFF2-40B4-BE49-F238E27FC236}">
                <a16:creationId xmlns:a16="http://schemas.microsoft.com/office/drawing/2014/main" id="{76B9A848-A45F-4CD2-833E-86CAE5FD79E8}"/>
              </a:ext>
            </a:extLst>
          </p:cNvPr>
          <p:cNvSpPr/>
          <p:nvPr/>
        </p:nvSpPr>
        <p:spPr>
          <a:xfrm>
            <a:off x="1390427" y="1462434"/>
            <a:ext cx="1196505" cy="2775892"/>
          </a:xfrm>
          <a:custGeom>
            <a:avLst/>
            <a:gdLst>
              <a:gd name="connsiteX0" fmla="*/ 5963 w 2393321"/>
              <a:gd name="connsiteY0" fmla="*/ 5549940 h 5552505"/>
              <a:gd name="connsiteX1" fmla="*/ 1466063 w 2393321"/>
              <a:gd name="connsiteY1" fmla="*/ 5549940 h 5552505"/>
              <a:gd name="connsiteX2" fmla="*/ 1913397 w 2393321"/>
              <a:gd name="connsiteY2" fmla="*/ 5102606 h 5552505"/>
              <a:gd name="connsiteX3" fmla="*/ 1913397 w 2393321"/>
              <a:gd name="connsiteY3" fmla="*/ 3184120 h 5552505"/>
              <a:gd name="connsiteX4" fmla="*/ 2392409 w 2393321"/>
              <a:gd name="connsiteY4" fmla="*/ 2777951 h 5552505"/>
              <a:gd name="connsiteX5" fmla="*/ 1913397 w 2393321"/>
              <a:gd name="connsiteY5" fmla="*/ 2371696 h 5552505"/>
              <a:gd name="connsiteX6" fmla="*/ 1913397 w 2393321"/>
              <a:gd name="connsiteY6" fmla="*/ 453297 h 5552505"/>
              <a:gd name="connsiteX7" fmla="*/ 1466063 w 2393321"/>
              <a:gd name="connsiteY7" fmla="*/ 5963 h 5552505"/>
              <a:gd name="connsiteX8" fmla="*/ 5963 w 2393321"/>
              <a:gd name="connsiteY8" fmla="*/ 5963 h 5552505"/>
              <a:gd name="connsiteX9" fmla="*/ 5963 w 2393321"/>
              <a:gd name="connsiteY9" fmla="*/ 5549940 h 5552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321" h="5552505">
                <a:moveTo>
                  <a:pt x="5963" y="5549940"/>
                </a:moveTo>
                <a:lnTo>
                  <a:pt x="1466063" y="5549940"/>
                </a:lnTo>
                <a:cubicBezTo>
                  <a:pt x="1713141" y="5549940"/>
                  <a:pt x="1913397" y="5349684"/>
                  <a:pt x="1913397" y="5102606"/>
                </a:cubicBezTo>
                <a:lnTo>
                  <a:pt x="1913397" y="3184120"/>
                </a:lnTo>
                <a:lnTo>
                  <a:pt x="2392409" y="2777951"/>
                </a:lnTo>
                <a:lnTo>
                  <a:pt x="1913397" y="2371696"/>
                </a:lnTo>
                <a:lnTo>
                  <a:pt x="1913397" y="453297"/>
                </a:lnTo>
                <a:cubicBezTo>
                  <a:pt x="1913397" y="206219"/>
                  <a:pt x="1713141" y="5963"/>
                  <a:pt x="1466063" y="5963"/>
                </a:cubicBezTo>
                <a:lnTo>
                  <a:pt x="5963" y="5963"/>
                </a:lnTo>
                <a:lnTo>
                  <a:pt x="5963" y="5549940"/>
                </a:lnTo>
                <a:close/>
              </a:path>
            </a:pathLst>
          </a:custGeom>
          <a:solidFill>
            <a:schemeClr val="accent1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Freeform: Shape 5">
            <a:extLst>
              <a:ext uri="{FF2B5EF4-FFF2-40B4-BE49-F238E27FC236}">
                <a16:creationId xmlns:a16="http://schemas.microsoft.com/office/drawing/2014/main" id="{F8433C65-7EEF-45AC-85A9-061DD9531A81}"/>
              </a:ext>
            </a:extLst>
          </p:cNvPr>
          <p:cNvSpPr/>
          <p:nvPr/>
        </p:nvSpPr>
        <p:spPr>
          <a:xfrm>
            <a:off x="623141" y="1648784"/>
            <a:ext cx="1540228" cy="2401712"/>
          </a:xfrm>
          <a:custGeom>
            <a:avLst/>
            <a:gdLst>
              <a:gd name="connsiteX0" fmla="*/ 5963 w 3080857"/>
              <a:gd name="connsiteY0" fmla="*/ 4357022 h 4804048"/>
              <a:gd name="connsiteX1" fmla="*/ 5963 w 3080857"/>
              <a:gd name="connsiteY1" fmla="*/ 453297 h 4804048"/>
              <a:gd name="connsiteX2" fmla="*/ 453297 w 3080857"/>
              <a:gd name="connsiteY2" fmla="*/ 5963 h 4804048"/>
              <a:gd name="connsiteX3" fmla="*/ 2627999 w 3080857"/>
              <a:gd name="connsiteY3" fmla="*/ 5963 h 4804048"/>
              <a:gd name="connsiteX4" fmla="*/ 3075333 w 3080857"/>
              <a:gd name="connsiteY4" fmla="*/ 453297 h 4804048"/>
              <a:gd name="connsiteX5" fmla="*/ 3075333 w 3080857"/>
              <a:gd name="connsiteY5" fmla="*/ 4357022 h 4804048"/>
              <a:gd name="connsiteX6" fmla="*/ 2627999 w 3080857"/>
              <a:gd name="connsiteY6" fmla="*/ 4804355 h 4804048"/>
              <a:gd name="connsiteX7" fmla="*/ 453297 w 3080857"/>
              <a:gd name="connsiteY7" fmla="*/ 4804355 h 4804048"/>
              <a:gd name="connsiteX8" fmla="*/ 5963 w 3080857"/>
              <a:gd name="connsiteY8" fmla="*/ 4357022 h 480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857" h="4804048">
                <a:moveTo>
                  <a:pt x="5963" y="4357022"/>
                </a:moveTo>
                <a:lnTo>
                  <a:pt x="5963" y="453297"/>
                </a:lnTo>
                <a:cubicBezTo>
                  <a:pt x="5963" y="206219"/>
                  <a:pt x="206219" y="5963"/>
                  <a:pt x="453297" y="5963"/>
                </a:cubicBezTo>
                <a:lnTo>
                  <a:pt x="2627999" y="5963"/>
                </a:lnTo>
                <a:cubicBezTo>
                  <a:pt x="2875077" y="5963"/>
                  <a:pt x="3075333" y="206219"/>
                  <a:pt x="3075333" y="453297"/>
                </a:cubicBezTo>
                <a:lnTo>
                  <a:pt x="3075333" y="4357022"/>
                </a:lnTo>
                <a:cubicBezTo>
                  <a:pt x="3075333" y="4604100"/>
                  <a:pt x="2875077" y="4804355"/>
                  <a:pt x="2627999" y="4804355"/>
                </a:cubicBezTo>
                <a:lnTo>
                  <a:pt x="453297" y="4804355"/>
                </a:lnTo>
                <a:cubicBezTo>
                  <a:pt x="206219" y="4804355"/>
                  <a:pt x="5963" y="4604100"/>
                  <a:pt x="5963" y="4357022"/>
                </a:cubicBezTo>
                <a:close/>
              </a:path>
            </a:pathLst>
          </a:custGeom>
          <a:solidFill>
            <a:srgbClr val="D7D6D6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7" name="Freeform: Shape 7">
            <a:extLst>
              <a:ext uri="{FF2B5EF4-FFF2-40B4-BE49-F238E27FC236}">
                <a16:creationId xmlns:a16="http://schemas.microsoft.com/office/drawing/2014/main" id="{A5D40C11-0C17-4B7A-8170-BBCB04B43841}"/>
              </a:ext>
            </a:extLst>
          </p:cNvPr>
          <p:cNvSpPr/>
          <p:nvPr/>
        </p:nvSpPr>
        <p:spPr>
          <a:xfrm>
            <a:off x="646418" y="1672062"/>
            <a:ext cx="1492368" cy="2358202"/>
          </a:xfrm>
          <a:custGeom>
            <a:avLst/>
            <a:gdLst>
              <a:gd name="connsiteX0" fmla="*/ 406736 w 2985124"/>
              <a:gd name="connsiteY0" fmla="*/ 4711233 h 4717019"/>
              <a:gd name="connsiteX1" fmla="*/ 5963 w 2985124"/>
              <a:gd name="connsiteY1" fmla="*/ 4310461 h 4717019"/>
              <a:gd name="connsiteX2" fmla="*/ 5963 w 2985124"/>
              <a:gd name="connsiteY2" fmla="*/ 406736 h 4717019"/>
              <a:gd name="connsiteX3" fmla="*/ 406736 w 2985124"/>
              <a:gd name="connsiteY3" fmla="*/ 5963 h 4717019"/>
              <a:gd name="connsiteX4" fmla="*/ 2581438 w 2985124"/>
              <a:gd name="connsiteY4" fmla="*/ 5963 h 4717019"/>
              <a:gd name="connsiteX5" fmla="*/ 2982211 w 2985124"/>
              <a:gd name="connsiteY5" fmla="*/ 406736 h 4717019"/>
              <a:gd name="connsiteX6" fmla="*/ 2982211 w 2985124"/>
              <a:gd name="connsiteY6" fmla="*/ 4310374 h 4717019"/>
              <a:gd name="connsiteX7" fmla="*/ 2581438 w 2985124"/>
              <a:gd name="connsiteY7" fmla="*/ 4711146 h 4717019"/>
              <a:gd name="connsiteX8" fmla="*/ 406736 w 2985124"/>
              <a:gd name="connsiteY8" fmla="*/ 4711146 h 47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5124" h="4717019">
                <a:moveTo>
                  <a:pt x="406736" y="4711233"/>
                </a:moveTo>
                <a:cubicBezTo>
                  <a:pt x="185767" y="4711233"/>
                  <a:pt x="5963" y="4531430"/>
                  <a:pt x="5963" y="4310461"/>
                </a:cubicBezTo>
                <a:lnTo>
                  <a:pt x="5963" y="406736"/>
                </a:lnTo>
                <a:cubicBezTo>
                  <a:pt x="5963" y="185767"/>
                  <a:pt x="185767" y="5963"/>
                  <a:pt x="406736" y="5963"/>
                </a:cubicBezTo>
                <a:lnTo>
                  <a:pt x="2581438" y="5963"/>
                </a:lnTo>
                <a:cubicBezTo>
                  <a:pt x="2802407" y="5963"/>
                  <a:pt x="2982211" y="185767"/>
                  <a:pt x="2982211" y="406736"/>
                </a:cubicBezTo>
                <a:lnTo>
                  <a:pt x="2982211" y="4310374"/>
                </a:lnTo>
                <a:cubicBezTo>
                  <a:pt x="2982211" y="4531343"/>
                  <a:pt x="2802407" y="4711146"/>
                  <a:pt x="2581438" y="4711146"/>
                </a:cubicBezTo>
                <a:lnTo>
                  <a:pt x="406736" y="4711146"/>
                </a:lnTo>
                <a:close/>
              </a:path>
            </a:pathLst>
          </a:custGeom>
          <a:solidFill>
            <a:schemeClr val="bg1"/>
          </a:solidFill>
          <a:ln w="8702" cap="flat">
            <a:noFill/>
            <a:prstDash val="solid"/>
            <a:miter/>
          </a:ln>
        </p:spPr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+mn-cs"/>
              </a:rPr>
              <a:t>3 PILAR FINANCING MODEL OF HIGHER EDUCATION AND RESEARCH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Basic, performance, development,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Competitive funding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 approach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Since 2015</a:t>
            </a:r>
          </a:p>
        </p:txBody>
      </p:sp>
      <p:sp>
        <p:nvSpPr>
          <p:cNvPr id="38" name="Freeform: Shape 11">
            <a:extLst>
              <a:ext uri="{FF2B5EF4-FFF2-40B4-BE49-F238E27FC236}">
                <a16:creationId xmlns:a16="http://schemas.microsoft.com/office/drawing/2014/main" id="{848267D9-C9D4-480E-8840-BBCBFBB8D05D}"/>
              </a:ext>
            </a:extLst>
          </p:cNvPr>
          <p:cNvSpPr/>
          <p:nvPr/>
        </p:nvSpPr>
        <p:spPr>
          <a:xfrm>
            <a:off x="428285" y="1453885"/>
            <a:ext cx="900642" cy="2784593"/>
          </a:xfrm>
          <a:custGeom>
            <a:avLst/>
            <a:gdLst>
              <a:gd name="connsiteX0" fmla="*/ 1798124 w 1801518"/>
              <a:gd name="connsiteY0" fmla="*/ 5568432 h 5569911"/>
              <a:gd name="connsiteX1" fmla="*/ 1731807 w 1801518"/>
              <a:gd name="connsiteY1" fmla="*/ 5568432 h 5569911"/>
              <a:gd name="connsiteX2" fmla="*/ 1731807 w 1801518"/>
              <a:gd name="connsiteY2" fmla="*/ 5535535 h 5569911"/>
              <a:gd name="connsiteX3" fmla="*/ 1798124 w 1801518"/>
              <a:gd name="connsiteY3" fmla="*/ 5535535 h 5569911"/>
              <a:gd name="connsiteX4" fmla="*/ 1798124 w 1801518"/>
              <a:gd name="connsiteY4" fmla="*/ 5568432 h 5569911"/>
              <a:gd name="connsiteX5" fmla="*/ 1632245 w 1801518"/>
              <a:gd name="connsiteY5" fmla="*/ 5568432 h 5569911"/>
              <a:gd name="connsiteX6" fmla="*/ 1565928 w 1801518"/>
              <a:gd name="connsiteY6" fmla="*/ 5568432 h 5569911"/>
              <a:gd name="connsiteX7" fmla="*/ 1565928 w 1801518"/>
              <a:gd name="connsiteY7" fmla="*/ 5535535 h 5569911"/>
              <a:gd name="connsiteX8" fmla="*/ 1632245 w 1801518"/>
              <a:gd name="connsiteY8" fmla="*/ 5535535 h 5569911"/>
              <a:gd name="connsiteX9" fmla="*/ 1632245 w 1801518"/>
              <a:gd name="connsiteY9" fmla="*/ 5568432 h 5569911"/>
              <a:gd name="connsiteX10" fmla="*/ 1466453 w 1801518"/>
              <a:gd name="connsiteY10" fmla="*/ 5568432 h 5569911"/>
              <a:gd name="connsiteX11" fmla="*/ 1400137 w 1801518"/>
              <a:gd name="connsiteY11" fmla="*/ 5568432 h 5569911"/>
              <a:gd name="connsiteX12" fmla="*/ 1400137 w 1801518"/>
              <a:gd name="connsiteY12" fmla="*/ 5535535 h 5569911"/>
              <a:gd name="connsiteX13" fmla="*/ 1466453 w 1801518"/>
              <a:gd name="connsiteY13" fmla="*/ 5535535 h 5569911"/>
              <a:gd name="connsiteX14" fmla="*/ 1466453 w 1801518"/>
              <a:gd name="connsiteY14" fmla="*/ 5568432 h 5569911"/>
              <a:gd name="connsiteX15" fmla="*/ 1300574 w 1801518"/>
              <a:gd name="connsiteY15" fmla="*/ 5568432 h 5569911"/>
              <a:gd name="connsiteX16" fmla="*/ 1234258 w 1801518"/>
              <a:gd name="connsiteY16" fmla="*/ 5568432 h 5569911"/>
              <a:gd name="connsiteX17" fmla="*/ 1234258 w 1801518"/>
              <a:gd name="connsiteY17" fmla="*/ 5535535 h 5569911"/>
              <a:gd name="connsiteX18" fmla="*/ 1300574 w 1801518"/>
              <a:gd name="connsiteY18" fmla="*/ 5535535 h 5569911"/>
              <a:gd name="connsiteX19" fmla="*/ 1300574 w 1801518"/>
              <a:gd name="connsiteY19" fmla="*/ 5568432 h 5569911"/>
              <a:gd name="connsiteX20" fmla="*/ 1134696 w 1801518"/>
              <a:gd name="connsiteY20" fmla="*/ 5568432 h 5569911"/>
              <a:gd name="connsiteX21" fmla="*/ 1068379 w 1801518"/>
              <a:gd name="connsiteY21" fmla="*/ 5568432 h 5569911"/>
              <a:gd name="connsiteX22" fmla="*/ 1068379 w 1801518"/>
              <a:gd name="connsiteY22" fmla="*/ 5535535 h 5569911"/>
              <a:gd name="connsiteX23" fmla="*/ 1134696 w 1801518"/>
              <a:gd name="connsiteY23" fmla="*/ 5535535 h 5569911"/>
              <a:gd name="connsiteX24" fmla="*/ 1134696 w 1801518"/>
              <a:gd name="connsiteY24" fmla="*/ 5568432 h 5569911"/>
              <a:gd name="connsiteX25" fmla="*/ 968904 w 1801518"/>
              <a:gd name="connsiteY25" fmla="*/ 5568432 h 5569911"/>
              <a:gd name="connsiteX26" fmla="*/ 902587 w 1801518"/>
              <a:gd name="connsiteY26" fmla="*/ 5568432 h 5569911"/>
              <a:gd name="connsiteX27" fmla="*/ 902587 w 1801518"/>
              <a:gd name="connsiteY27" fmla="*/ 5535535 h 5569911"/>
              <a:gd name="connsiteX28" fmla="*/ 968904 w 1801518"/>
              <a:gd name="connsiteY28" fmla="*/ 5535535 h 5569911"/>
              <a:gd name="connsiteX29" fmla="*/ 968904 w 1801518"/>
              <a:gd name="connsiteY29" fmla="*/ 5568432 h 5569911"/>
              <a:gd name="connsiteX30" fmla="*/ 803025 w 1801518"/>
              <a:gd name="connsiteY30" fmla="*/ 5568432 h 5569911"/>
              <a:gd name="connsiteX31" fmla="*/ 736708 w 1801518"/>
              <a:gd name="connsiteY31" fmla="*/ 5568432 h 5569911"/>
              <a:gd name="connsiteX32" fmla="*/ 736708 w 1801518"/>
              <a:gd name="connsiteY32" fmla="*/ 5535535 h 5569911"/>
              <a:gd name="connsiteX33" fmla="*/ 803025 w 1801518"/>
              <a:gd name="connsiteY33" fmla="*/ 5535535 h 5569911"/>
              <a:gd name="connsiteX34" fmla="*/ 803025 w 1801518"/>
              <a:gd name="connsiteY34" fmla="*/ 5568432 h 5569911"/>
              <a:gd name="connsiteX35" fmla="*/ 637233 w 1801518"/>
              <a:gd name="connsiteY35" fmla="*/ 5568432 h 5569911"/>
              <a:gd name="connsiteX36" fmla="*/ 570916 w 1801518"/>
              <a:gd name="connsiteY36" fmla="*/ 5568432 h 5569911"/>
              <a:gd name="connsiteX37" fmla="*/ 570916 w 1801518"/>
              <a:gd name="connsiteY37" fmla="*/ 5535535 h 5569911"/>
              <a:gd name="connsiteX38" fmla="*/ 637233 w 1801518"/>
              <a:gd name="connsiteY38" fmla="*/ 5535535 h 5569911"/>
              <a:gd name="connsiteX39" fmla="*/ 637233 w 1801518"/>
              <a:gd name="connsiteY39" fmla="*/ 5568432 h 5569911"/>
              <a:gd name="connsiteX40" fmla="*/ 471354 w 1801518"/>
              <a:gd name="connsiteY40" fmla="*/ 5568432 h 5569911"/>
              <a:gd name="connsiteX41" fmla="*/ 470309 w 1801518"/>
              <a:gd name="connsiteY41" fmla="*/ 5568432 h 5569911"/>
              <a:gd name="connsiteX42" fmla="*/ 402948 w 1801518"/>
              <a:gd name="connsiteY42" fmla="*/ 5563559 h 5569911"/>
              <a:gd name="connsiteX43" fmla="*/ 407735 w 1801518"/>
              <a:gd name="connsiteY43" fmla="*/ 5531010 h 5569911"/>
              <a:gd name="connsiteX44" fmla="*/ 470396 w 1801518"/>
              <a:gd name="connsiteY44" fmla="*/ 5535535 h 5569911"/>
              <a:gd name="connsiteX45" fmla="*/ 471354 w 1801518"/>
              <a:gd name="connsiteY45" fmla="*/ 5568432 h 5569911"/>
              <a:gd name="connsiteX46" fmla="*/ 303299 w 1801518"/>
              <a:gd name="connsiteY46" fmla="*/ 5537450 h 5569911"/>
              <a:gd name="connsiteX47" fmla="*/ 241247 w 1801518"/>
              <a:gd name="connsiteY47" fmla="*/ 5507947 h 5569911"/>
              <a:gd name="connsiteX48" fmla="*/ 257521 w 1801518"/>
              <a:gd name="connsiteY48" fmla="*/ 5479401 h 5569911"/>
              <a:gd name="connsiteX49" fmla="*/ 315222 w 1801518"/>
              <a:gd name="connsiteY49" fmla="*/ 5506729 h 5569911"/>
              <a:gd name="connsiteX50" fmla="*/ 303299 w 1801518"/>
              <a:gd name="connsiteY50" fmla="*/ 5537450 h 5569911"/>
              <a:gd name="connsiteX51" fmla="*/ 157959 w 1801518"/>
              <a:gd name="connsiteY51" fmla="*/ 5447461 h 5569911"/>
              <a:gd name="connsiteX52" fmla="*/ 110789 w 1801518"/>
              <a:gd name="connsiteY52" fmla="*/ 5397593 h 5569911"/>
              <a:gd name="connsiteX53" fmla="*/ 136289 w 1801518"/>
              <a:gd name="connsiteY53" fmla="*/ 5376880 h 5569911"/>
              <a:gd name="connsiteX54" fmla="*/ 180152 w 1801518"/>
              <a:gd name="connsiteY54" fmla="*/ 5423267 h 5569911"/>
              <a:gd name="connsiteX55" fmla="*/ 157959 w 1801518"/>
              <a:gd name="connsiteY55" fmla="*/ 5447461 h 5569911"/>
              <a:gd name="connsiteX56" fmla="*/ 54916 w 1801518"/>
              <a:gd name="connsiteY56" fmla="*/ 5311172 h 5569911"/>
              <a:gd name="connsiteX57" fmla="*/ 28981 w 1801518"/>
              <a:gd name="connsiteY57" fmla="*/ 5247553 h 5569911"/>
              <a:gd name="connsiteX58" fmla="*/ 60225 w 1801518"/>
              <a:gd name="connsiteY58" fmla="*/ 5237371 h 5569911"/>
              <a:gd name="connsiteX59" fmla="*/ 84332 w 1801518"/>
              <a:gd name="connsiteY59" fmla="*/ 5296464 h 5569911"/>
              <a:gd name="connsiteX60" fmla="*/ 54916 w 1801518"/>
              <a:gd name="connsiteY60" fmla="*/ 5311172 h 5569911"/>
              <a:gd name="connsiteX61" fmla="*/ 8442 w 1801518"/>
              <a:gd name="connsiteY61" fmla="*/ 5146773 h 5569911"/>
              <a:gd name="connsiteX62" fmla="*/ 6527 w 1801518"/>
              <a:gd name="connsiteY62" fmla="*/ 5104650 h 5569911"/>
              <a:gd name="connsiteX63" fmla="*/ 6527 w 1801518"/>
              <a:gd name="connsiteY63" fmla="*/ 5079064 h 5569911"/>
              <a:gd name="connsiteX64" fmla="*/ 39425 w 1801518"/>
              <a:gd name="connsiteY64" fmla="*/ 5079064 h 5569911"/>
              <a:gd name="connsiteX65" fmla="*/ 39425 w 1801518"/>
              <a:gd name="connsiteY65" fmla="*/ 5104650 h 5569911"/>
              <a:gd name="connsiteX66" fmla="*/ 41165 w 1801518"/>
              <a:gd name="connsiteY66" fmla="*/ 5143814 h 5569911"/>
              <a:gd name="connsiteX67" fmla="*/ 8442 w 1801518"/>
              <a:gd name="connsiteY67" fmla="*/ 5146773 h 5569911"/>
              <a:gd name="connsiteX68" fmla="*/ 39425 w 1801518"/>
              <a:gd name="connsiteY68" fmla="*/ 4979501 h 5569911"/>
              <a:gd name="connsiteX69" fmla="*/ 6527 w 1801518"/>
              <a:gd name="connsiteY69" fmla="*/ 4979501 h 5569911"/>
              <a:gd name="connsiteX70" fmla="*/ 6527 w 1801518"/>
              <a:gd name="connsiteY70" fmla="*/ 4913185 h 5569911"/>
              <a:gd name="connsiteX71" fmla="*/ 39425 w 1801518"/>
              <a:gd name="connsiteY71" fmla="*/ 4913185 h 5569911"/>
              <a:gd name="connsiteX72" fmla="*/ 39425 w 1801518"/>
              <a:gd name="connsiteY72" fmla="*/ 4979501 h 5569911"/>
              <a:gd name="connsiteX73" fmla="*/ 39425 w 1801518"/>
              <a:gd name="connsiteY73" fmla="*/ 4813623 h 5569911"/>
              <a:gd name="connsiteX74" fmla="*/ 6527 w 1801518"/>
              <a:gd name="connsiteY74" fmla="*/ 4813623 h 5569911"/>
              <a:gd name="connsiteX75" fmla="*/ 6527 w 1801518"/>
              <a:gd name="connsiteY75" fmla="*/ 4747306 h 5569911"/>
              <a:gd name="connsiteX76" fmla="*/ 39425 w 1801518"/>
              <a:gd name="connsiteY76" fmla="*/ 4747306 h 5569911"/>
              <a:gd name="connsiteX77" fmla="*/ 39425 w 1801518"/>
              <a:gd name="connsiteY77" fmla="*/ 4813623 h 5569911"/>
              <a:gd name="connsiteX78" fmla="*/ 39425 w 1801518"/>
              <a:gd name="connsiteY78" fmla="*/ 4647831 h 5569911"/>
              <a:gd name="connsiteX79" fmla="*/ 6527 w 1801518"/>
              <a:gd name="connsiteY79" fmla="*/ 4647831 h 5569911"/>
              <a:gd name="connsiteX80" fmla="*/ 6527 w 1801518"/>
              <a:gd name="connsiteY80" fmla="*/ 4581514 h 5569911"/>
              <a:gd name="connsiteX81" fmla="*/ 39425 w 1801518"/>
              <a:gd name="connsiteY81" fmla="*/ 4581514 h 5569911"/>
              <a:gd name="connsiteX82" fmla="*/ 39425 w 1801518"/>
              <a:gd name="connsiteY82" fmla="*/ 4647831 h 5569911"/>
              <a:gd name="connsiteX83" fmla="*/ 39425 w 1801518"/>
              <a:gd name="connsiteY83" fmla="*/ 4481952 h 5569911"/>
              <a:gd name="connsiteX84" fmla="*/ 6527 w 1801518"/>
              <a:gd name="connsiteY84" fmla="*/ 4481952 h 5569911"/>
              <a:gd name="connsiteX85" fmla="*/ 6527 w 1801518"/>
              <a:gd name="connsiteY85" fmla="*/ 4415635 h 5569911"/>
              <a:gd name="connsiteX86" fmla="*/ 39425 w 1801518"/>
              <a:gd name="connsiteY86" fmla="*/ 4415635 h 5569911"/>
              <a:gd name="connsiteX87" fmla="*/ 39425 w 1801518"/>
              <a:gd name="connsiteY87" fmla="*/ 4481952 h 5569911"/>
              <a:gd name="connsiteX88" fmla="*/ 39425 w 1801518"/>
              <a:gd name="connsiteY88" fmla="*/ 4316160 h 5569911"/>
              <a:gd name="connsiteX89" fmla="*/ 6527 w 1801518"/>
              <a:gd name="connsiteY89" fmla="*/ 4316160 h 5569911"/>
              <a:gd name="connsiteX90" fmla="*/ 6527 w 1801518"/>
              <a:gd name="connsiteY90" fmla="*/ 4249843 h 5569911"/>
              <a:gd name="connsiteX91" fmla="*/ 39425 w 1801518"/>
              <a:gd name="connsiteY91" fmla="*/ 4249843 h 5569911"/>
              <a:gd name="connsiteX92" fmla="*/ 39425 w 1801518"/>
              <a:gd name="connsiteY92" fmla="*/ 4316160 h 5569911"/>
              <a:gd name="connsiteX93" fmla="*/ 39425 w 1801518"/>
              <a:gd name="connsiteY93" fmla="*/ 4150281 h 5569911"/>
              <a:gd name="connsiteX94" fmla="*/ 6527 w 1801518"/>
              <a:gd name="connsiteY94" fmla="*/ 4150281 h 5569911"/>
              <a:gd name="connsiteX95" fmla="*/ 6527 w 1801518"/>
              <a:gd name="connsiteY95" fmla="*/ 4083964 h 5569911"/>
              <a:gd name="connsiteX96" fmla="*/ 39425 w 1801518"/>
              <a:gd name="connsiteY96" fmla="*/ 4083964 h 5569911"/>
              <a:gd name="connsiteX97" fmla="*/ 39425 w 1801518"/>
              <a:gd name="connsiteY97" fmla="*/ 4150281 h 5569911"/>
              <a:gd name="connsiteX98" fmla="*/ 39425 w 1801518"/>
              <a:gd name="connsiteY98" fmla="*/ 3984489 h 5569911"/>
              <a:gd name="connsiteX99" fmla="*/ 6527 w 1801518"/>
              <a:gd name="connsiteY99" fmla="*/ 3984489 h 5569911"/>
              <a:gd name="connsiteX100" fmla="*/ 6527 w 1801518"/>
              <a:gd name="connsiteY100" fmla="*/ 3918172 h 5569911"/>
              <a:gd name="connsiteX101" fmla="*/ 39425 w 1801518"/>
              <a:gd name="connsiteY101" fmla="*/ 3918172 h 5569911"/>
              <a:gd name="connsiteX102" fmla="*/ 39425 w 1801518"/>
              <a:gd name="connsiteY102" fmla="*/ 3984489 h 5569911"/>
              <a:gd name="connsiteX103" fmla="*/ 39425 w 1801518"/>
              <a:gd name="connsiteY103" fmla="*/ 3818610 h 5569911"/>
              <a:gd name="connsiteX104" fmla="*/ 6527 w 1801518"/>
              <a:gd name="connsiteY104" fmla="*/ 3818610 h 5569911"/>
              <a:gd name="connsiteX105" fmla="*/ 6527 w 1801518"/>
              <a:gd name="connsiteY105" fmla="*/ 3752293 h 5569911"/>
              <a:gd name="connsiteX106" fmla="*/ 39425 w 1801518"/>
              <a:gd name="connsiteY106" fmla="*/ 3752293 h 5569911"/>
              <a:gd name="connsiteX107" fmla="*/ 39425 w 1801518"/>
              <a:gd name="connsiteY107" fmla="*/ 3818610 h 5569911"/>
              <a:gd name="connsiteX108" fmla="*/ 39425 w 1801518"/>
              <a:gd name="connsiteY108" fmla="*/ 3652818 h 5569911"/>
              <a:gd name="connsiteX109" fmla="*/ 6527 w 1801518"/>
              <a:gd name="connsiteY109" fmla="*/ 3652818 h 5569911"/>
              <a:gd name="connsiteX110" fmla="*/ 6527 w 1801518"/>
              <a:gd name="connsiteY110" fmla="*/ 3586501 h 5569911"/>
              <a:gd name="connsiteX111" fmla="*/ 39425 w 1801518"/>
              <a:gd name="connsiteY111" fmla="*/ 3586501 h 5569911"/>
              <a:gd name="connsiteX112" fmla="*/ 39425 w 1801518"/>
              <a:gd name="connsiteY112" fmla="*/ 3652818 h 5569911"/>
              <a:gd name="connsiteX113" fmla="*/ 39425 w 1801518"/>
              <a:gd name="connsiteY113" fmla="*/ 3486939 h 5569911"/>
              <a:gd name="connsiteX114" fmla="*/ 6527 w 1801518"/>
              <a:gd name="connsiteY114" fmla="*/ 3486939 h 5569911"/>
              <a:gd name="connsiteX115" fmla="*/ 6527 w 1801518"/>
              <a:gd name="connsiteY115" fmla="*/ 3420622 h 5569911"/>
              <a:gd name="connsiteX116" fmla="*/ 39425 w 1801518"/>
              <a:gd name="connsiteY116" fmla="*/ 3420622 h 5569911"/>
              <a:gd name="connsiteX117" fmla="*/ 39425 w 1801518"/>
              <a:gd name="connsiteY117" fmla="*/ 3486939 h 5569911"/>
              <a:gd name="connsiteX118" fmla="*/ 39425 w 1801518"/>
              <a:gd name="connsiteY118" fmla="*/ 3321147 h 5569911"/>
              <a:gd name="connsiteX119" fmla="*/ 6527 w 1801518"/>
              <a:gd name="connsiteY119" fmla="*/ 3321147 h 5569911"/>
              <a:gd name="connsiteX120" fmla="*/ 6527 w 1801518"/>
              <a:gd name="connsiteY120" fmla="*/ 3254743 h 5569911"/>
              <a:gd name="connsiteX121" fmla="*/ 39425 w 1801518"/>
              <a:gd name="connsiteY121" fmla="*/ 3254743 h 5569911"/>
              <a:gd name="connsiteX122" fmla="*/ 39425 w 1801518"/>
              <a:gd name="connsiteY122" fmla="*/ 3321147 h 5569911"/>
              <a:gd name="connsiteX123" fmla="*/ 39425 w 1801518"/>
              <a:gd name="connsiteY123" fmla="*/ 3155268 h 5569911"/>
              <a:gd name="connsiteX124" fmla="*/ 6527 w 1801518"/>
              <a:gd name="connsiteY124" fmla="*/ 3155268 h 5569911"/>
              <a:gd name="connsiteX125" fmla="*/ 6527 w 1801518"/>
              <a:gd name="connsiteY125" fmla="*/ 3088952 h 5569911"/>
              <a:gd name="connsiteX126" fmla="*/ 39425 w 1801518"/>
              <a:gd name="connsiteY126" fmla="*/ 3088952 h 5569911"/>
              <a:gd name="connsiteX127" fmla="*/ 39425 w 1801518"/>
              <a:gd name="connsiteY127" fmla="*/ 3155268 h 5569911"/>
              <a:gd name="connsiteX128" fmla="*/ 39425 w 1801518"/>
              <a:gd name="connsiteY128" fmla="*/ 2989477 h 5569911"/>
              <a:gd name="connsiteX129" fmla="*/ 6527 w 1801518"/>
              <a:gd name="connsiteY129" fmla="*/ 2989477 h 5569911"/>
              <a:gd name="connsiteX130" fmla="*/ 6527 w 1801518"/>
              <a:gd name="connsiteY130" fmla="*/ 2923073 h 5569911"/>
              <a:gd name="connsiteX131" fmla="*/ 39425 w 1801518"/>
              <a:gd name="connsiteY131" fmla="*/ 2923073 h 5569911"/>
              <a:gd name="connsiteX132" fmla="*/ 39425 w 1801518"/>
              <a:gd name="connsiteY132" fmla="*/ 2989477 h 5569911"/>
              <a:gd name="connsiteX133" fmla="*/ 39425 w 1801518"/>
              <a:gd name="connsiteY133" fmla="*/ 2823598 h 5569911"/>
              <a:gd name="connsiteX134" fmla="*/ 6527 w 1801518"/>
              <a:gd name="connsiteY134" fmla="*/ 2823598 h 5569911"/>
              <a:gd name="connsiteX135" fmla="*/ 6527 w 1801518"/>
              <a:gd name="connsiteY135" fmla="*/ 2757281 h 5569911"/>
              <a:gd name="connsiteX136" fmla="*/ 39425 w 1801518"/>
              <a:gd name="connsiteY136" fmla="*/ 2757281 h 5569911"/>
              <a:gd name="connsiteX137" fmla="*/ 39425 w 1801518"/>
              <a:gd name="connsiteY137" fmla="*/ 2823598 h 5569911"/>
              <a:gd name="connsiteX138" fmla="*/ 39425 w 1801518"/>
              <a:gd name="connsiteY138" fmla="*/ 2657805 h 5569911"/>
              <a:gd name="connsiteX139" fmla="*/ 6527 w 1801518"/>
              <a:gd name="connsiteY139" fmla="*/ 2657805 h 5569911"/>
              <a:gd name="connsiteX140" fmla="*/ 6527 w 1801518"/>
              <a:gd name="connsiteY140" fmla="*/ 2591489 h 5569911"/>
              <a:gd name="connsiteX141" fmla="*/ 39425 w 1801518"/>
              <a:gd name="connsiteY141" fmla="*/ 2591489 h 5569911"/>
              <a:gd name="connsiteX142" fmla="*/ 39425 w 1801518"/>
              <a:gd name="connsiteY142" fmla="*/ 2657805 h 5569911"/>
              <a:gd name="connsiteX143" fmla="*/ 39425 w 1801518"/>
              <a:gd name="connsiteY143" fmla="*/ 2491926 h 5569911"/>
              <a:gd name="connsiteX144" fmla="*/ 6527 w 1801518"/>
              <a:gd name="connsiteY144" fmla="*/ 2491926 h 5569911"/>
              <a:gd name="connsiteX145" fmla="*/ 6527 w 1801518"/>
              <a:gd name="connsiteY145" fmla="*/ 2425610 h 5569911"/>
              <a:gd name="connsiteX146" fmla="*/ 39425 w 1801518"/>
              <a:gd name="connsiteY146" fmla="*/ 2425610 h 5569911"/>
              <a:gd name="connsiteX147" fmla="*/ 39425 w 1801518"/>
              <a:gd name="connsiteY147" fmla="*/ 2491926 h 5569911"/>
              <a:gd name="connsiteX148" fmla="*/ 39425 w 1801518"/>
              <a:gd name="connsiteY148" fmla="*/ 2326135 h 5569911"/>
              <a:gd name="connsiteX149" fmla="*/ 6527 w 1801518"/>
              <a:gd name="connsiteY149" fmla="*/ 2326135 h 5569911"/>
              <a:gd name="connsiteX150" fmla="*/ 6527 w 1801518"/>
              <a:gd name="connsiteY150" fmla="*/ 2259818 h 5569911"/>
              <a:gd name="connsiteX151" fmla="*/ 39425 w 1801518"/>
              <a:gd name="connsiteY151" fmla="*/ 2259818 h 5569911"/>
              <a:gd name="connsiteX152" fmla="*/ 39425 w 1801518"/>
              <a:gd name="connsiteY152" fmla="*/ 2326135 h 5569911"/>
              <a:gd name="connsiteX153" fmla="*/ 39425 w 1801518"/>
              <a:gd name="connsiteY153" fmla="*/ 2160256 h 5569911"/>
              <a:gd name="connsiteX154" fmla="*/ 6527 w 1801518"/>
              <a:gd name="connsiteY154" fmla="*/ 2160256 h 5569911"/>
              <a:gd name="connsiteX155" fmla="*/ 6527 w 1801518"/>
              <a:gd name="connsiteY155" fmla="*/ 2093939 h 5569911"/>
              <a:gd name="connsiteX156" fmla="*/ 39425 w 1801518"/>
              <a:gd name="connsiteY156" fmla="*/ 2093939 h 5569911"/>
              <a:gd name="connsiteX157" fmla="*/ 39425 w 1801518"/>
              <a:gd name="connsiteY157" fmla="*/ 2160256 h 5569911"/>
              <a:gd name="connsiteX158" fmla="*/ 39425 w 1801518"/>
              <a:gd name="connsiteY158" fmla="*/ 1994464 h 5569911"/>
              <a:gd name="connsiteX159" fmla="*/ 6527 w 1801518"/>
              <a:gd name="connsiteY159" fmla="*/ 1994464 h 5569911"/>
              <a:gd name="connsiteX160" fmla="*/ 6527 w 1801518"/>
              <a:gd name="connsiteY160" fmla="*/ 1928147 h 5569911"/>
              <a:gd name="connsiteX161" fmla="*/ 39425 w 1801518"/>
              <a:gd name="connsiteY161" fmla="*/ 1928147 h 5569911"/>
              <a:gd name="connsiteX162" fmla="*/ 39425 w 1801518"/>
              <a:gd name="connsiteY162" fmla="*/ 1994464 h 5569911"/>
              <a:gd name="connsiteX163" fmla="*/ 39425 w 1801518"/>
              <a:gd name="connsiteY163" fmla="*/ 1828585 h 5569911"/>
              <a:gd name="connsiteX164" fmla="*/ 6527 w 1801518"/>
              <a:gd name="connsiteY164" fmla="*/ 1828585 h 5569911"/>
              <a:gd name="connsiteX165" fmla="*/ 6527 w 1801518"/>
              <a:gd name="connsiteY165" fmla="*/ 1762268 h 5569911"/>
              <a:gd name="connsiteX166" fmla="*/ 39425 w 1801518"/>
              <a:gd name="connsiteY166" fmla="*/ 1762268 h 5569911"/>
              <a:gd name="connsiteX167" fmla="*/ 39425 w 1801518"/>
              <a:gd name="connsiteY167" fmla="*/ 1828585 h 5569911"/>
              <a:gd name="connsiteX168" fmla="*/ 39425 w 1801518"/>
              <a:gd name="connsiteY168" fmla="*/ 1662793 h 5569911"/>
              <a:gd name="connsiteX169" fmla="*/ 6527 w 1801518"/>
              <a:gd name="connsiteY169" fmla="*/ 1662793 h 5569911"/>
              <a:gd name="connsiteX170" fmla="*/ 6527 w 1801518"/>
              <a:gd name="connsiteY170" fmla="*/ 1596476 h 5569911"/>
              <a:gd name="connsiteX171" fmla="*/ 39425 w 1801518"/>
              <a:gd name="connsiteY171" fmla="*/ 1596476 h 5569911"/>
              <a:gd name="connsiteX172" fmla="*/ 39425 w 1801518"/>
              <a:gd name="connsiteY172" fmla="*/ 1662793 h 5569911"/>
              <a:gd name="connsiteX173" fmla="*/ 39425 w 1801518"/>
              <a:gd name="connsiteY173" fmla="*/ 1496914 h 5569911"/>
              <a:gd name="connsiteX174" fmla="*/ 6527 w 1801518"/>
              <a:gd name="connsiteY174" fmla="*/ 1496914 h 5569911"/>
              <a:gd name="connsiteX175" fmla="*/ 6527 w 1801518"/>
              <a:gd name="connsiteY175" fmla="*/ 1430597 h 5569911"/>
              <a:gd name="connsiteX176" fmla="*/ 39425 w 1801518"/>
              <a:gd name="connsiteY176" fmla="*/ 1430597 h 5569911"/>
              <a:gd name="connsiteX177" fmla="*/ 39425 w 1801518"/>
              <a:gd name="connsiteY177" fmla="*/ 1496914 h 5569911"/>
              <a:gd name="connsiteX178" fmla="*/ 39425 w 1801518"/>
              <a:gd name="connsiteY178" fmla="*/ 1331122 h 5569911"/>
              <a:gd name="connsiteX179" fmla="*/ 6527 w 1801518"/>
              <a:gd name="connsiteY179" fmla="*/ 1331122 h 5569911"/>
              <a:gd name="connsiteX180" fmla="*/ 6527 w 1801518"/>
              <a:gd name="connsiteY180" fmla="*/ 1264805 h 5569911"/>
              <a:gd name="connsiteX181" fmla="*/ 39425 w 1801518"/>
              <a:gd name="connsiteY181" fmla="*/ 1264805 h 5569911"/>
              <a:gd name="connsiteX182" fmla="*/ 39425 w 1801518"/>
              <a:gd name="connsiteY182" fmla="*/ 1331122 h 5569911"/>
              <a:gd name="connsiteX183" fmla="*/ 39425 w 1801518"/>
              <a:gd name="connsiteY183" fmla="*/ 1165243 h 5569911"/>
              <a:gd name="connsiteX184" fmla="*/ 6527 w 1801518"/>
              <a:gd name="connsiteY184" fmla="*/ 1165243 h 5569911"/>
              <a:gd name="connsiteX185" fmla="*/ 6527 w 1801518"/>
              <a:gd name="connsiteY185" fmla="*/ 1098926 h 5569911"/>
              <a:gd name="connsiteX186" fmla="*/ 39425 w 1801518"/>
              <a:gd name="connsiteY186" fmla="*/ 1098926 h 5569911"/>
              <a:gd name="connsiteX187" fmla="*/ 39425 w 1801518"/>
              <a:gd name="connsiteY187" fmla="*/ 1165243 h 5569911"/>
              <a:gd name="connsiteX188" fmla="*/ 39425 w 1801518"/>
              <a:gd name="connsiteY188" fmla="*/ 999451 h 5569911"/>
              <a:gd name="connsiteX189" fmla="*/ 6527 w 1801518"/>
              <a:gd name="connsiteY189" fmla="*/ 999451 h 5569911"/>
              <a:gd name="connsiteX190" fmla="*/ 6527 w 1801518"/>
              <a:gd name="connsiteY190" fmla="*/ 933134 h 5569911"/>
              <a:gd name="connsiteX191" fmla="*/ 39425 w 1801518"/>
              <a:gd name="connsiteY191" fmla="*/ 933134 h 5569911"/>
              <a:gd name="connsiteX192" fmla="*/ 39425 w 1801518"/>
              <a:gd name="connsiteY192" fmla="*/ 999451 h 5569911"/>
              <a:gd name="connsiteX193" fmla="*/ 39425 w 1801518"/>
              <a:gd name="connsiteY193" fmla="*/ 833572 h 5569911"/>
              <a:gd name="connsiteX194" fmla="*/ 6527 w 1801518"/>
              <a:gd name="connsiteY194" fmla="*/ 833572 h 5569911"/>
              <a:gd name="connsiteX195" fmla="*/ 6527 w 1801518"/>
              <a:gd name="connsiteY195" fmla="*/ 767255 h 5569911"/>
              <a:gd name="connsiteX196" fmla="*/ 39425 w 1801518"/>
              <a:gd name="connsiteY196" fmla="*/ 767255 h 5569911"/>
              <a:gd name="connsiteX197" fmla="*/ 39425 w 1801518"/>
              <a:gd name="connsiteY197" fmla="*/ 833572 h 5569911"/>
              <a:gd name="connsiteX198" fmla="*/ 39425 w 1801518"/>
              <a:gd name="connsiteY198" fmla="*/ 667780 h 5569911"/>
              <a:gd name="connsiteX199" fmla="*/ 6527 w 1801518"/>
              <a:gd name="connsiteY199" fmla="*/ 667780 h 5569911"/>
              <a:gd name="connsiteX200" fmla="*/ 6527 w 1801518"/>
              <a:gd name="connsiteY200" fmla="*/ 601464 h 5569911"/>
              <a:gd name="connsiteX201" fmla="*/ 39425 w 1801518"/>
              <a:gd name="connsiteY201" fmla="*/ 601464 h 5569911"/>
              <a:gd name="connsiteX202" fmla="*/ 39425 w 1801518"/>
              <a:gd name="connsiteY202" fmla="*/ 667780 h 5569911"/>
              <a:gd name="connsiteX203" fmla="*/ 39425 w 1801518"/>
              <a:gd name="connsiteY203" fmla="*/ 501901 h 5569911"/>
              <a:gd name="connsiteX204" fmla="*/ 6527 w 1801518"/>
              <a:gd name="connsiteY204" fmla="*/ 501901 h 5569911"/>
              <a:gd name="connsiteX205" fmla="*/ 6527 w 1801518"/>
              <a:gd name="connsiteY205" fmla="*/ 485888 h 5569911"/>
              <a:gd name="connsiteX206" fmla="*/ 9399 w 1801518"/>
              <a:gd name="connsiteY206" fmla="*/ 433931 h 5569911"/>
              <a:gd name="connsiteX207" fmla="*/ 42122 w 1801518"/>
              <a:gd name="connsiteY207" fmla="*/ 437586 h 5569911"/>
              <a:gd name="connsiteX208" fmla="*/ 39425 w 1801518"/>
              <a:gd name="connsiteY208" fmla="*/ 485975 h 5569911"/>
              <a:gd name="connsiteX209" fmla="*/ 39425 w 1801518"/>
              <a:gd name="connsiteY209" fmla="*/ 501901 h 5569911"/>
              <a:gd name="connsiteX210" fmla="*/ 62749 w 1801518"/>
              <a:gd name="connsiteY210" fmla="*/ 343942 h 5569911"/>
              <a:gd name="connsiteX211" fmla="*/ 31592 w 1801518"/>
              <a:gd name="connsiteY211" fmla="*/ 333499 h 5569911"/>
              <a:gd name="connsiteX212" fmla="*/ 57962 w 1801518"/>
              <a:gd name="connsiteY212" fmla="*/ 270141 h 5569911"/>
              <a:gd name="connsiteX213" fmla="*/ 87378 w 1801518"/>
              <a:gd name="connsiteY213" fmla="*/ 284849 h 5569911"/>
              <a:gd name="connsiteX214" fmla="*/ 62749 w 1801518"/>
              <a:gd name="connsiteY214" fmla="*/ 343942 h 5569911"/>
              <a:gd name="connsiteX215" fmla="*/ 138900 w 1801518"/>
              <a:gd name="connsiteY215" fmla="*/ 203998 h 5569911"/>
              <a:gd name="connsiteX216" fmla="*/ 113226 w 1801518"/>
              <a:gd name="connsiteY216" fmla="*/ 183546 h 5569911"/>
              <a:gd name="connsiteX217" fmla="*/ 159613 w 1801518"/>
              <a:gd name="connsiteY217" fmla="*/ 132982 h 5569911"/>
              <a:gd name="connsiteX218" fmla="*/ 182241 w 1801518"/>
              <a:gd name="connsiteY218" fmla="*/ 156828 h 5569911"/>
              <a:gd name="connsiteX219" fmla="*/ 138900 w 1801518"/>
              <a:gd name="connsiteY219" fmla="*/ 203998 h 5569911"/>
              <a:gd name="connsiteX220" fmla="*/ 258392 w 1801518"/>
              <a:gd name="connsiteY220" fmla="*/ 98953 h 5569911"/>
              <a:gd name="connsiteX221" fmla="*/ 241508 w 1801518"/>
              <a:gd name="connsiteY221" fmla="*/ 70755 h 5569911"/>
              <a:gd name="connsiteX222" fmla="*/ 302864 w 1801518"/>
              <a:gd name="connsiteY222" fmla="*/ 39860 h 5569911"/>
              <a:gd name="connsiteX223" fmla="*/ 315396 w 1801518"/>
              <a:gd name="connsiteY223" fmla="*/ 70233 h 5569911"/>
              <a:gd name="connsiteX224" fmla="*/ 258392 w 1801518"/>
              <a:gd name="connsiteY224" fmla="*/ 98953 h 5569911"/>
              <a:gd name="connsiteX225" fmla="*/ 1797080 w 1801518"/>
              <a:gd name="connsiteY225" fmla="*/ 53524 h 5569911"/>
              <a:gd name="connsiteX226" fmla="*/ 1730763 w 1801518"/>
              <a:gd name="connsiteY226" fmla="*/ 52827 h 5569911"/>
              <a:gd name="connsiteX227" fmla="*/ 1731111 w 1801518"/>
              <a:gd name="connsiteY227" fmla="*/ 19930 h 5569911"/>
              <a:gd name="connsiteX228" fmla="*/ 1797428 w 1801518"/>
              <a:gd name="connsiteY228" fmla="*/ 20626 h 5569911"/>
              <a:gd name="connsiteX229" fmla="*/ 1797080 w 1801518"/>
              <a:gd name="connsiteY229" fmla="*/ 53524 h 5569911"/>
              <a:gd name="connsiteX230" fmla="*/ 1631288 w 1801518"/>
              <a:gd name="connsiteY230" fmla="*/ 51783 h 5569911"/>
              <a:gd name="connsiteX231" fmla="*/ 1564971 w 1801518"/>
              <a:gd name="connsiteY231" fmla="*/ 51087 h 5569911"/>
              <a:gd name="connsiteX232" fmla="*/ 1565319 w 1801518"/>
              <a:gd name="connsiteY232" fmla="*/ 18189 h 5569911"/>
              <a:gd name="connsiteX233" fmla="*/ 1631636 w 1801518"/>
              <a:gd name="connsiteY233" fmla="*/ 18886 h 5569911"/>
              <a:gd name="connsiteX234" fmla="*/ 1631288 w 1801518"/>
              <a:gd name="connsiteY234" fmla="*/ 51783 h 5569911"/>
              <a:gd name="connsiteX235" fmla="*/ 1465409 w 1801518"/>
              <a:gd name="connsiteY235" fmla="*/ 49955 h 5569911"/>
              <a:gd name="connsiteX236" fmla="*/ 1399092 w 1801518"/>
              <a:gd name="connsiteY236" fmla="*/ 49259 h 5569911"/>
              <a:gd name="connsiteX237" fmla="*/ 1399440 w 1801518"/>
              <a:gd name="connsiteY237" fmla="*/ 16362 h 5569911"/>
              <a:gd name="connsiteX238" fmla="*/ 1465757 w 1801518"/>
              <a:gd name="connsiteY238" fmla="*/ 17058 h 5569911"/>
              <a:gd name="connsiteX239" fmla="*/ 1465409 w 1801518"/>
              <a:gd name="connsiteY239" fmla="*/ 49955 h 5569911"/>
              <a:gd name="connsiteX240" fmla="*/ 1299617 w 1801518"/>
              <a:gd name="connsiteY240" fmla="*/ 48215 h 5569911"/>
              <a:gd name="connsiteX241" fmla="*/ 1233300 w 1801518"/>
              <a:gd name="connsiteY241" fmla="*/ 47519 h 5569911"/>
              <a:gd name="connsiteX242" fmla="*/ 1233648 w 1801518"/>
              <a:gd name="connsiteY242" fmla="*/ 14621 h 5569911"/>
              <a:gd name="connsiteX243" fmla="*/ 1299965 w 1801518"/>
              <a:gd name="connsiteY243" fmla="*/ 15317 h 5569911"/>
              <a:gd name="connsiteX244" fmla="*/ 1299617 w 1801518"/>
              <a:gd name="connsiteY244" fmla="*/ 48215 h 5569911"/>
              <a:gd name="connsiteX245" fmla="*/ 1133738 w 1801518"/>
              <a:gd name="connsiteY245" fmla="*/ 46474 h 5569911"/>
              <a:gd name="connsiteX246" fmla="*/ 1067421 w 1801518"/>
              <a:gd name="connsiteY246" fmla="*/ 45778 h 5569911"/>
              <a:gd name="connsiteX247" fmla="*/ 1067770 w 1801518"/>
              <a:gd name="connsiteY247" fmla="*/ 12881 h 5569911"/>
              <a:gd name="connsiteX248" fmla="*/ 1134086 w 1801518"/>
              <a:gd name="connsiteY248" fmla="*/ 13577 h 5569911"/>
              <a:gd name="connsiteX249" fmla="*/ 1133738 w 1801518"/>
              <a:gd name="connsiteY249" fmla="*/ 46474 h 5569911"/>
              <a:gd name="connsiteX250" fmla="*/ 967946 w 1801518"/>
              <a:gd name="connsiteY250" fmla="*/ 44733 h 5569911"/>
              <a:gd name="connsiteX251" fmla="*/ 901629 w 1801518"/>
              <a:gd name="connsiteY251" fmla="*/ 44037 h 5569911"/>
              <a:gd name="connsiteX252" fmla="*/ 901978 w 1801518"/>
              <a:gd name="connsiteY252" fmla="*/ 11140 h 5569911"/>
              <a:gd name="connsiteX253" fmla="*/ 968294 w 1801518"/>
              <a:gd name="connsiteY253" fmla="*/ 11836 h 5569911"/>
              <a:gd name="connsiteX254" fmla="*/ 967946 w 1801518"/>
              <a:gd name="connsiteY254" fmla="*/ 44733 h 5569911"/>
              <a:gd name="connsiteX255" fmla="*/ 407213 w 1801518"/>
              <a:gd name="connsiteY255" fmla="*/ 44385 h 5569911"/>
              <a:gd name="connsiteX256" fmla="*/ 402078 w 1801518"/>
              <a:gd name="connsiteY256" fmla="*/ 11923 h 5569911"/>
              <a:gd name="connsiteX257" fmla="*/ 470396 w 1801518"/>
              <a:gd name="connsiteY257" fmla="*/ 6527 h 5569911"/>
              <a:gd name="connsiteX258" fmla="*/ 470745 w 1801518"/>
              <a:gd name="connsiteY258" fmla="*/ 39425 h 5569911"/>
              <a:gd name="connsiteX259" fmla="*/ 407213 w 1801518"/>
              <a:gd name="connsiteY259" fmla="*/ 44385 h 5569911"/>
              <a:gd name="connsiteX260" fmla="*/ 802154 w 1801518"/>
              <a:gd name="connsiteY260" fmla="*/ 42993 h 5569911"/>
              <a:gd name="connsiteX261" fmla="*/ 735838 w 1801518"/>
              <a:gd name="connsiteY261" fmla="*/ 42297 h 5569911"/>
              <a:gd name="connsiteX262" fmla="*/ 736186 w 1801518"/>
              <a:gd name="connsiteY262" fmla="*/ 9399 h 5569911"/>
              <a:gd name="connsiteX263" fmla="*/ 802502 w 1801518"/>
              <a:gd name="connsiteY263" fmla="*/ 10095 h 5569911"/>
              <a:gd name="connsiteX264" fmla="*/ 802154 w 1801518"/>
              <a:gd name="connsiteY264" fmla="*/ 42993 h 5569911"/>
              <a:gd name="connsiteX265" fmla="*/ 636275 w 1801518"/>
              <a:gd name="connsiteY265" fmla="*/ 41252 h 5569911"/>
              <a:gd name="connsiteX266" fmla="*/ 569959 w 1801518"/>
              <a:gd name="connsiteY266" fmla="*/ 40556 h 5569911"/>
              <a:gd name="connsiteX267" fmla="*/ 570307 w 1801518"/>
              <a:gd name="connsiteY267" fmla="*/ 7659 h 5569911"/>
              <a:gd name="connsiteX268" fmla="*/ 636624 w 1801518"/>
              <a:gd name="connsiteY268" fmla="*/ 8355 h 5569911"/>
              <a:gd name="connsiteX269" fmla="*/ 636275 w 1801518"/>
              <a:gd name="connsiteY269" fmla="*/ 41252 h 556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</a:cxnLst>
            <a:rect l="l" t="t" r="r" b="b"/>
            <a:pathLst>
              <a:path w="1801518" h="5569911">
                <a:moveTo>
                  <a:pt x="1798124" y="5568432"/>
                </a:moveTo>
                <a:lnTo>
                  <a:pt x="1731807" y="5568432"/>
                </a:lnTo>
                <a:lnTo>
                  <a:pt x="1731807" y="5535535"/>
                </a:lnTo>
                <a:lnTo>
                  <a:pt x="1798124" y="5535535"/>
                </a:lnTo>
                <a:lnTo>
                  <a:pt x="1798124" y="5568432"/>
                </a:lnTo>
                <a:close/>
                <a:moveTo>
                  <a:pt x="1632245" y="5568432"/>
                </a:moveTo>
                <a:lnTo>
                  <a:pt x="1565928" y="5568432"/>
                </a:lnTo>
                <a:lnTo>
                  <a:pt x="1565928" y="5535535"/>
                </a:lnTo>
                <a:lnTo>
                  <a:pt x="1632245" y="5535535"/>
                </a:lnTo>
                <a:lnTo>
                  <a:pt x="1632245" y="5568432"/>
                </a:lnTo>
                <a:close/>
                <a:moveTo>
                  <a:pt x="1466453" y="5568432"/>
                </a:moveTo>
                <a:lnTo>
                  <a:pt x="1400137" y="5568432"/>
                </a:lnTo>
                <a:lnTo>
                  <a:pt x="1400137" y="5535535"/>
                </a:lnTo>
                <a:lnTo>
                  <a:pt x="1466453" y="5535535"/>
                </a:lnTo>
                <a:lnTo>
                  <a:pt x="1466453" y="5568432"/>
                </a:lnTo>
                <a:close/>
                <a:moveTo>
                  <a:pt x="1300574" y="5568432"/>
                </a:moveTo>
                <a:lnTo>
                  <a:pt x="1234258" y="5568432"/>
                </a:lnTo>
                <a:lnTo>
                  <a:pt x="1234258" y="5535535"/>
                </a:lnTo>
                <a:lnTo>
                  <a:pt x="1300574" y="5535535"/>
                </a:lnTo>
                <a:lnTo>
                  <a:pt x="1300574" y="5568432"/>
                </a:lnTo>
                <a:close/>
                <a:moveTo>
                  <a:pt x="1134696" y="5568432"/>
                </a:moveTo>
                <a:lnTo>
                  <a:pt x="1068379" y="5568432"/>
                </a:lnTo>
                <a:lnTo>
                  <a:pt x="1068379" y="5535535"/>
                </a:lnTo>
                <a:lnTo>
                  <a:pt x="1134696" y="5535535"/>
                </a:lnTo>
                <a:lnTo>
                  <a:pt x="1134696" y="5568432"/>
                </a:lnTo>
                <a:close/>
                <a:moveTo>
                  <a:pt x="968904" y="5568432"/>
                </a:moveTo>
                <a:lnTo>
                  <a:pt x="902587" y="5568432"/>
                </a:lnTo>
                <a:lnTo>
                  <a:pt x="902587" y="5535535"/>
                </a:lnTo>
                <a:lnTo>
                  <a:pt x="968904" y="5535535"/>
                </a:lnTo>
                <a:lnTo>
                  <a:pt x="968904" y="5568432"/>
                </a:lnTo>
                <a:close/>
                <a:moveTo>
                  <a:pt x="803025" y="5568432"/>
                </a:moveTo>
                <a:lnTo>
                  <a:pt x="736708" y="5568432"/>
                </a:lnTo>
                <a:lnTo>
                  <a:pt x="736708" y="5535535"/>
                </a:lnTo>
                <a:lnTo>
                  <a:pt x="803025" y="5535535"/>
                </a:lnTo>
                <a:lnTo>
                  <a:pt x="803025" y="5568432"/>
                </a:lnTo>
                <a:close/>
                <a:moveTo>
                  <a:pt x="637233" y="5568432"/>
                </a:moveTo>
                <a:lnTo>
                  <a:pt x="570916" y="5568432"/>
                </a:lnTo>
                <a:lnTo>
                  <a:pt x="570916" y="5535535"/>
                </a:lnTo>
                <a:lnTo>
                  <a:pt x="637233" y="5535535"/>
                </a:lnTo>
                <a:lnTo>
                  <a:pt x="637233" y="5568432"/>
                </a:lnTo>
                <a:close/>
                <a:moveTo>
                  <a:pt x="471354" y="5568432"/>
                </a:moveTo>
                <a:lnTo>
                  <a:pt x="470309" y="5568432"/>
                </a:lnTo>
                <a:cubicBezTo>
                  <a:pt x="447682" y="5568432"/>
                  <a:pt x="425054" y="5566779"/>
                  <a:pt x="402948" y="5563559"/>
                </a:cubicBezTo>
                <a:lnTo>
                  <a:pt x="407735" y="5531010"/>
                </a:lnTo>
                <a:cubicBezTo>
                  <a:pt x="428274" y="5534056"/>
                  <a:pt x="449335" y="5535535"/>
                  <a:pt x="470396" y="5535535"/>
                </a:cubicBezTo>
                <a:lnTo>
                  <a:pt x="471354" y="5568432"/>
                </a:lnTo>
                <a:close/>
                <a:moveTo>
                  <a:pt x="303299" y="5537450"/>
                </a:moveTo>
                <a:cubicBezTo>
                  <a:pt x="281977" y="5529182"/>
                  <a:pt x="261090" y="5519261"/>
                  <a:pt x="241247" y="5507947"/>
                </a:cubicBezTo>
                <a:lnTo>
                  <a:pt x="257521" y="5479401"/>
                </a:lnTo>
                <a:cubicBezTo>
                  <a:pt x="275972" y="5489932"/>
                  <a:pt x="295379" y="5499070"/>
                  <a:pt x="315222" y="5506729"/>
                </a:cubicBezTo>
                <a:lnTo>
                  <a:pt x="303299" y="5537450"/>
                </a:lnTo>
                <a:close/>
                <a:moveTo>
                  <a:pt x="157959" y="5447461"/>
                </a:moveTo>
                <a:cubicBezTo>
                  <a:pt x="140988" y="5432057"/>
                  <a:pt x="125149" y="5415260"/>
                  <a:pt x="110789" y="5397593"/>
                </a:cubicBezTo>
                <a:lnTo>
                  <a:pt x="136289" y="5376880"/>
                </a:lnTo>
                <a:cubicBezTo>
                  <a:pt x="149691" y="5393328"/>
                  <a:pt x="164399" y="5408907"/>
                  <a:pt x="180152" y="5423267"/>
                </a:cubicBezTo>
                <a:lnTo>
                  <a:pt x="157959" y="5447461"/>
                </a:lnTo>
                <a:close/>
                <a:moveTo>
                  <a:pt x="54916" y="5311172"/>
                </a:moveTo>
                <a:cubicBezTo>
                  <a:pt x="44733" y="5290633"/>
                  <a:pt x="35943" y="5269224"/>
                  <a:pt x="28981" y="5247553"/>
                </a:cubicBezTo>
                <a:lnTo>
                  <a:pt x="60225" y="5237371"/>
                </a:lnTo>
                <a:cubicBezTo>
                  <a:pt x="66752" y="5257562"/>
                  <a:pt x="74846" y="5277405"/>
                  <a:pt x="84332" y="5296464"/>
                </a:cubicBezTo>
                <a:lnTo>
                  <a:pt x="54916" y="5311172"/>
                </a:lnTo>
                <a:close/>
                <a:moveTo>
                  <a:pt x="8442" y="5146773"/>
                </a:moveTo>
                <a:cubicBezTo>
                  <a:pt x="7136" y="5132848"/>
                  <a:pt x="6527" y="5118836"/>
                  <a:pt x="6527" y="5104650"/>
                </a:cubicBezTo>
                <a:lnTo>
                  <a:pt x="6527" y="5079064"/>
                </a:lnTo>
                <a:lnTo>
                  <a:pt x="39425" y="5079064"/>
                </a:lnTo>
                <a:lnTo>
                  <a:pt x="39425" y="5104650"/>
                </a:lnTo>
                <a:cubicBezTo>
                  <a:pt x="39425" y="5117879"/>
                  <a:pt x="40034" y="5130934"/>
                  <a:pt x="41165" y="5143814"/>
                </a:cubicBezTo>
                <a:lnTo>
                  <a:pt x="8442" y="5146773"/>
                </a:lnTo>
                <a:close/>
                <a:moveTo>
                  <a:pt x="39425" y="4979501"/>
                </a:moveTo>
                <a:lnTo>
                  <a:pt x="6527" y="4979501"/>
                </a:lnTo>
                <a:lnTo>
                  <a:pt x="6527" y="4913185"/>
                </a:lnTo>
                <a:lnTo>
                  <a:pt x="39425" y="4913185"/>
                </a:lnTo>
                <a:lnTo>
                  <a:pt x="39425" y="4979501"/>
                </a:lnTo>
                <a:close/>
                <a:moveTo>
                  <a:pt x="39425" y="4813623"/>
                </a:moveTo>
                <a:lnTo>
                  <a:pt x="6527" y="4813623"/>
                </a:lnTo>
                <a:lnTo>
                  <a:pt x="6527" y="4747306"/>
                </a:lnTo>
                <a:lnTo>
                  <a:pt x="39425" y="4747306"/>
                </a:lnTo>
                <a:lnTo>
                  <a:pt x="39425" y="4813623"/>
                </a:lnTo>
                <a:close/>
                <a:moveTo>
                  <a:pt x="39425" y="4647831"/>
                </a:moveTo>
                <a:lnTo>
                  <a:pt x="6527" y="4647831"/>
                </a:lnTo>
                <a:lnTo>
                  <a:pt x="6527" y="4581514"/>
                </a:lnTo>
                <a:lnTo>
                  <a:pt x="39425" y="4581514"/>
                </a:lnTo>
                <a:lnTo>
                  <a:pt x="39425" y="4647831"/>
                </a:lnTo>
                <a:close/>
                <a:moveTo>
                  <a:pt x="39425" y="4481952"/>
                </a:moveTo>
                <a:lnTo>
                  <a:pt x="6527" y="4481952"/>
                </a:lnTo>
                <a:lnTo>
                  <a:pt x="6527" y="4415635"/>
                </a:lnTo>
                <a:lnTo>
                  <a:pt x="39425" y="4415635"/>
                </a:lnTo>
                <a:lnTo>
                  <a:pt x="39425" y="4481952"/>
                </a:lnTo>
                <a:close/>
                <a:moveTo>
                  <a:pt x="39425" y="4316160"/>
                </a:moveTo>
                <a:lnTo>
                  <a:pt x="6527" y="4316160"/>
                </a:lnTo>
                <a:lnTo>
                  <a:pt x="6527" y="4249843"/>
                </a:lnTo>
                <a:lnTo>
                  <a:pt x="39425" y="4249843"/>
                </a:lnTo>
                <a:lnTo>
                  <a:pt x="39425" y="4316160"/>
                </a:lnTo>
                <a:close/>
                <a:moveTo>
                  <a:pt x="39425" y="4150281"/>
                </a:moveTo>
                <a:lnTo>
                  <a:pt x="6527" y="4150281"/>
                </a:lnTo>
                <a:lnTo>
                  <a:pt x="6527" y="4083964"/>
                </a:lnTo>
                <a:lnTo>
                  <a:pt x="39425" y="4083964"/>
                </a:lnTo>
                <a:lnTo>
                  <a:pt x="39425" y="4150281"/>
                </a:lnTo>
                <a:close/>
                <a:moveTo>
                  <a:pt x="39425" y="3984489"/>
                </a:moveTo>
                <a:lnTo>
                  <a:pt x="6527" y="3984489"/>
                </a:lnTo>
                <a:lnTo>
                  <a:pt x="6527" y="3918172"/>
                </a:lnTo>
                <a:lnTo>
                  <a:pt x="39425" y="3918172"/>
                </a:lnTo>
                <a:lnTo>
                  <a:pt x="39425" y="3984489"/>
                </a:lnTo>
                <a:close/>
                <a:moveTo>
                  <a:pt x="39425" y="3818610"/>
                </a:moveTo>
                <a:lnTo>
                  <a:pt x="6527" y="3818610"/>
                </a:lnTo>
                <a:lnTo>
                  <a:pt x="6527" y="3752293"/>
                </a:lnTo>
                <a:lnTo>
                  <a:pt x="39425" y="3752293"/>
                </a:lnTo>
                <a:lnTo>
                  <a:pt x="39425" y="3818610"/>
                </a:lnTo>
                <a:close/>
                <a:moveTo>
                  <a:pt x="39425" y="3652818"/>
                </a:moveTo>
                <a:lnTo>
                  <a:pt x="6527" y="3652818"/>
                </a:lnTo>
                <a:lnTo>
                  <a:pt x="6527" y="3586501"/>
                </a:lnTo>
                <a:lnTo>
                  <a:pt x="39425" y="3586501"/>
                </a:lnTo>
                <a:lnTo>
                  <a:pt x="39425" y="3652818"/>
                </a:lnTo>
                <a:close/>
                <a:moveTo>
                  <a:pt x="39425" y="3486939"/>
                </a:moveTo>
                <a:lnTo>
                  <a:pt x="6527" y="3486939"/>
                </a:lnTo>
                <a:lnTo>
                  <a:pt x="6527" y="3420622"/>
                </a:lnTo>
                <a:lnTo>
                  <a:pt x="39425" y="3420622"/>
                </a:lnTo>
                <a:lnTo>
                  <a:pt x="39425" y="3486939"/>
                </a:lnTo>
                <a:close/>
                <a:moveTo>
                  <a:pt x="39425" y="3321147"/>
                </a:moveTo>
                <a:lnTo>
                  <a:pt x="6527" y="3321147"/>
                </a:lnTo>
                <a:lnTo>
                  <a:pt x="6527" y="3254743"/>
                </a:lnTo>
                <a:lnTo>
                  <a:pt x="39425" y="3254743"/>
                </a:lnTo>
                <a:lnTo>
                  <a:pt x="39425" y="3321147"/>
                </a:lnTo>
                <a:close/>
                <a:moveTo>
                  <a:pt x="39425" y="3155268"/>
                </a:moveTo>
                <a:lnTo>
                  <a:pt x="6527" y="3155268"/>
                </a:lnTo>
                <a:lnTo>
                  <a:pt x="6527" y="3088952"/>
                </a:lnTo>
                <a:lnTo>
                  <a:pt x="39425" y="3088952"/>
                </a:lnTo>
                <a:lnTo>
                  <a:pt x="39425" y="3155268"/>
                </a:lnTo>
                <a:close/>
                <a:moveTo>
                  <a:pt x="39425" y="2989477"/>
                </a:moveTo>
                <a:lnTo>
                  <a:pt x="6527" y="2989477"/>
                </a:lnTo>
                <a:lnTo>
                  <a:pt x="6527" y="2923073"/>
                </a:lnTo>
                <a:lnTo>
                  <a:pt x="39425" y="2923073"/>
                </a:lnTo>
                <a:lnTo>
                  <a:pt x="39425" y="2989477"/>
                </a:lnTo>
                <a:close/>
                <a:moveTo>
                  <a:pt x="39425" y="2823598"/>
                </a:moveTo>
                <a:lnTo>
                  <a:pt x="6527" y="2823598"/>
                </a:lnTo>
                <a:lnTo>
                  <a:pt x="6527" y="2757281"/>
                </a:lnTo>
                <a:lnTo>
                  <a:pt x="39425" y="2757281"/>
                </a:lnTo>
                <a:lnTo>
                  <a:pt x="39425" y="2823598"/>
                </a:lnTo>
                <a:close/>
                <a:moveTo>
                  <a:pt x="39425" y="2657805"/>
                </a:moveTo>
                <a:lnTo>
                  <a:pt x="6527" y="2657805"/>
                </a:lnTo>
                <a:lnTo>
                  <a:pt x="6527" y="2591489"/>
                </a:lnTo>
                <a:lnTo>
                  <a:pt x="39425" y="2591489"/>
                </a:lnTo>
                <a:lnTo>
                  <a:pt x="39425" y="2657805"/>
                </a:lnTo>
                <a:close/>
                <a:moveTo>
                  <a:pt x="39425" y="2491926"/>
                </a:moveTo>
                <a:lnTo>
                  <a:pt x="6527" y="2491926"/>
                </a:lnTo>
                <a:lnTo>
                  <a:pt x="6527" y="2425610"/>
                </a:lnTo>
                <a:lnTo>
                  <a:pt x="39425" y="2425610"/>
                </a:lnTo>
                <a:lnTo>
                  <a:pt x="39425" y="2491926"/>
                </a:lnTo>
                <a:close/>
                <a:moveTo>
                  <a:pt x="39425" y="2326135"/>
                </a:moveTo>
                <a:lnTo>
                  <a:pt x="6527" y="2326135"/>
                </a:lnTo>
                <a:lnTo>
                  <a:pt x="6527" y="2259818"/>
                </a:lnTo>
                <a:lnTo>
                  <a:pt x="39425" y="2259818"/>
                </a:lnTo>
                <a:lnTo>
                  <a:pt x="39425" y="2326135"/>
                </a:lnTo>
                <a:close/>
                <a:moveTo>
                  <a:pt x="39425" y="2160256"/>
                </a:moveTo>
                <a:lnTo>
                  <a:pt x="6527" y="2160256"/>
                </a:lnTo>
                <a:lnTo>
                  <a:pt x="6527" y="2093939"/>
                </a:lnTo>
                <a:lnTo>
                  <a:pt x="39425" y="2093939"/>
                </a:lnTo>
                <a:lnTo>
                  <a:pt x="39425" y="2160256"/>
                </a:lnTo>
                <a:close/>
                <a:moveTo>
                  <a:pt x="39425" y="1994464"/>
                </a:moveTo>
                <a:lnTo>
                  <a:pt x="6527" y="1994464"/>
                </a:lnTo>
                <a:lnTo>
                  <a:pt x="6527" y="1928147"/>
                </a:lnTo>
                <a:lnTo>
                  <a:pt x="39425" y="1928147"/>
                </a:lnTo>
                <a:lnTo>
                  <a:pt x="39425" y="1994464"/>
                </a:lnTo>
                <a:close/>
                <a:moveTo>
                  <a:pt x="39425" y="1828585"/>
                </a:moveTo>
                <a:lnTo>
                  <a:pt x="6527" y="1828585"/>
                </a:lnTo>
                <a:lnTo>
                  <a:pt x="6527" y="1762268"/>
                </a:lnTo>
                <a:lnTo>
                  <a:pt x="39425" y="1762268"/>
                </a:lnTo>
                <a:lnTo>
                  <a:pt x="39425" y="1828585"/>
                </a:lnTo>
                <a:close/>
                <a:moveTo>
                  <a:pt x="39425" y="1662793"/>
                </a:moveTo>
                <a:lnTo>
                  <a:pt x="6527" y="1662793"/>
                </a:lnTo>
                <a:lnTo>
                  <a:pt x="6527" y="1596476"/>
                </a:lnTo>
                <a:lnTo>
                  <a:pt x="39425" y="1596476"/>
                </a:lnTo>
                <a:lnTo>
                  <a:pt x="39425" y="1662793"/>
                </a:lnTo>
                <a:close/>
                <a:moveTo>
                  <a:pt x="39425" y="1496914"/>
                </a:moveTo>
                <a:lnTo>
                  <a:pt x="6527" y="1496914"/>
                </a:lnTo>
                <a:lnTo>
                  <a:pt x="6527" y="1430597"/>
                </a:lnTo>
                <a:lnTo>
                  <a:pt x="39425" y="1430597"/>
                </a:lnTo>
                <a:lnTo>
                  <a:pt x="39425" y="1496914"/>
                </a:lnTo>
                <a:close/>
                <a:moveTo>
                  <a:pt x="39425" y="1331122"/>
                </a:moveTo>
                <a:lnTo>
                  <a:pt x="6527" y="1331122"/>
                </a:lnTo>
                <a:lnTo>
                  <a:pt x="6527" y="1264805"/>
                </a:lnTo>
                <a:lnTo>
                  <a:pt x="39425" y="1264805"/>
                </a:lnTo>
                <a:lnTo>
                  <a:pt x="39425" y="1331122"/>
                </a:lnTo>
                <a:close/>
                <a:moveTo>
                  <a:pt x="39425" y="1165243"/>
                </a:moveTo>
                <a:lnTo>
                  <a:pt x="6527" y="1165243"/>
                </a:lnTo>
                <a:lnTo>
                  <a:pt x="6527" y="1098926"/>
                </a:lnTo>
                <a:lnTo>
                  <a:pt x="39425" y="1098926"/>
                </a:lnTo>
                <a:lnTo>
                  <a:pt x="39425" y="1165243"/>
                </a:lnTo>
                <a:close/>
                <a:moveTo>
                  <a:pt x="39425" y="999451"/>
                </a:moveTo>
                <a:lnTo>
                  <a:pt x="6527" y="999451"/>
                </a:lnTo>
                <a:lnTo>
                  <a:pt x="6527" y="933134"/>
                </a:lnTo>
                <a:lnTo>
                  <a:pt x="39425" y="933134"/>
                </a:lnTo>
                <a:lnTo>
                  <a:pt x="39425" y="999451"/>
                </a:lnTo>
                <a:close/>
                <a:moveTo>
                  <a:pt x="39425" y="833572"/>
                </a:moveTo>
                <a:lnTo>
                  <a:pt x="6527" y="833572"/>
                </a:lnTo>
                <a:lnTo>
                  <a:pt x="6527" y="767255"/>
                </a:lnTo>
                <a:lnTo>
                  <a:pt x="39425" y="767255"/>
                </a:lnTo>
                <a:lnTo>
                  <a:pt x="39425" y="833572"/>
                </a:lnTo>
                <a:close/>
                <a:moveTo>
                  <a:pt x="39425" y="667780"/>
                </a:moveTo>
                <a:lnTo>
                  <a:pt x="6527" y="667780"/>
                </a:lnTo>
                <a:lnTo>
                  <a:pt x="6527" y="601464"/>
                </a:lnTo>
                <a:lnTo>
                  <a:pt x="39425" y="601464"/>
                </a:lnTo>
                <a:lnTo>
                  <a:pt x="39425" y="667780"/>
                </a:lnTo>
                <a:close/>
                <a:moveTo>
                  <a:pt x="39425" y="501901"/>
                </a:moveTo>
                <a:lnTo>
                  <a:pt x="6527" y="501901"/>
                </a:lnTo>
                <a:lnTo>
                  <a:pt x="6527" y="485888"/>
                </a:lnTo>
                <a:cubicBezTo>
                  <a:pt x="6527" y="468569"/>
                  <a:pt x="7485" y="451076"/>
                  <a:pt x="9399" y="433931"/>
                </a:cubicBezTo>
                <a:lnTo>
                  <a:pt x="42122" y="437586"/>
                </a:lnTo>
                <a:cubicBezTo>
                  <a:pt x="40382" y="453513"/>
                  <a:pt x="39425" y="469787"/>
                  <a:pt x="39425" y="485975"/>
                </a:cubicBezTo>
                <a:lnTo>
                  <a:pt x="39425" y="501901"/>
                </a:lnTo>
                <a:close/>
                <a:moveTo>
                  <a:pt x="62749" y="343942"/>
                </a:moveTo>
                <a:lnTo>
                  <a:pt x="31592" y="333499"/>
                </a:lnTo>
                <a:cubicBezTo>
                  <a:pt x="38902" y="311915"/>
                  <a:pt x="47779" y="290593"/>
                  <a:pt x="57962" y="270141"/>
                </a:cubicBezTo>
                <a:lnTo>
                  <a:pt x="87378" y="284849"/>
                </a:lnTo>
                <a:cubicBezTo>
                  <a:pt x="77805" y="303908"/>
                  <a:pt x="69537" y="323751"/>
                  <a:pt x="62749" y="343942"/>
                </a:cubicBezTo>
                <a:close/>
                <a:moveTo>
                  <a:pt x="138900" y="203998"/>
                </a:moveTo>
                <a:lnTo>
                  <a:pt x="113226" y="183546"/>
                </a:lnTo>
                <a:cubicBezTo>
                  <a:pt x="127499" y="165618"/>
                  <a:pt x="143077" y="148647"/>
                  <a:pt x="159613" y="132982"/>
                </a:cubicBezTo>
                <a:lnTo>
                  <a:pt x="182241" y="156828"/>
                </a:lnTo>
                <a:cubicBezTo>
                  <a:pt x="166749" y="171449"/>
                  <a:pt x="152215" y="187288"/>
                  <a:pt x="138900" y="203998"/>
                </a:cubicBezTo>
                <a:close/>
                <a:moveTo>
                  <a:pt x="258392" y="98953"/>
                </a:moveTo>
                <a:lnTo>
                  <a:pt x="241508" y="70755"/>
                </a:lnTo>
                <a:cubicBezTo>
                  <a:pt x="261177" y="58919"/>
                  <a:pt x="281803" y="48563"/>
                  <a:pt x="302864" y="39860"/>
                </a:cubicBezTo>
                <a:lnTo>
                  <a:pt x="315396" y="70233"/>
                </a:lnTo>
                <a:cubicBezTo>
                  <a:pt x="295815" y="78327"/>
                  <a:pt x="276668" y="87987"/>
                  <a:pt x="258392" y="98953"/>
                </a:cubicBezTo>
                <a:close/>
                <a:moveTo>
                  <a:pt x="1797080" y="53524"/>
                </a:moveTo>
                <a:lnTo>
                  <a:pt x="1730763" y="52827"/>
                </a:lnTo>
                <a:lnTo>
                  <a:pt x="1731111" y="19930"/>
                </a:lnTo>
                <a:lnTo>
                  <a:pt x="1797428" y="20626"/>
                </a:lnTo>
                <a:lnTo>
                  <a:pt x="1797080" y="53524"/>
                </a:lnTo>
                <a:close/>
                <a:moveTo>
                  <a:pt x="1631288" y="51783"/>
                </a:moveTo>
                <a:lnTo>
                  <a:pt x="1564971" y="51087"/>
                </a:lnTo>
                <a:lnTo>
                  <a:pt x="1565319" y="18189"/>
                </a:lnTo>
                <a:lnTo>
                  <a:pt x="1631636" y="18886"/>
                </a:lnTo>
                <a:lnTo>
                  <a:pt x="1631288" y="51783"/>
                </a:lnTo>
                <a:close/>
                <a:moveTo>
                  <a:pt x="1465409" y="49955"/>
                </a:moveTo>
                <a:lnTo>
                  <a:pt x="1399092" y="49259"/>
                </a:lnTo>
                <a:lnTo>
                  <a:pt x="1399440" y="16362"/>
                </a:lnTo>
                <a:lnTo>
                  <a:pt x="1465757" y="17058"/>
                </a:lnTo>
                <a:lnTo>
                  <a:pt x="1465409" y="49955"/>
                </a:lnTo>
                <a:close/>
                <a:moveTo>
                  <a:pt x="1299617" y="48215"/>
                </a:moveTo>
                <a:lnTo>
                  <a:pt x="1233300" y="47519"/>
                </a:lnTo>
                <a:lnTo>
                  <a:pt x="1233648" y="14621"/>
                </a:lnTo>
                <a:lnTo>
                  <a:pt x="1299965" y="15317"/>
                </a:lnTo>
                <a:lnTo>
                  <a:pt x="1299617" y="48215"/>
                </a:lnTo>
                <a:close/>
                <a:moveTo>
                  <a:pt x="1133738" y="46474"/>
                </a:moveTo>
                <a:lnTo>
                  <a:pt x="1067421" y="45778"/>
                </a:lnTo>
                <a:lnTo>
                  <a:pt x="1067770" y="12881"/>
                </a:lnTo>
                <a:lnTo>
                  <a:pt x="1134086" y="13577"/>
                </a:lnTo>
                <a:lnTo>
                  <a:pt x="1133738" y="46474"/>
                </a:lnTo>
                <a:close/>
                <a:moveTo>
                  <a:pt x="967946" y="44733"/>
                </a:moveTo>
                <a:lnTo>
                  <a:pt x="901629" y="44037"/>
                </a:lnTo>
                <a:lnTo>
                  <a:pt x="901978" y="11140"/>
                </a:lnTo>
                <a:lnTo>
                  <a:pt x="968294" y="11836"/>
                </a:lnTo>
                <a:lnTo>
                  <a:pt x="967946" y="44733"/>
                </a:lnTo>
                <a:close/>
                <a:moveTo>
                  <a:pt x="407213" y="44385"/>
                </a:moveTo>
                <a:lnTo>
                  <a:pt x="402078" y="11923"/>
                </a:lnTo>
                <a:cubicBezTo>
                  <a:pt x="424619" y="8355"/>
                  <a:pt x="447595" y="6527"/>
                  <a:pt x="470396" y="6527"/>
                </a:cubicBezTo>
                <a:lnTo>
                  <a:pt x="470745" y="39425"/>
                </a:lnTo>
                <a:cubicBezTo>
                  <a:pt x="449248" y="39512"/>
                  <a:pt x="428013" y="41165"/>
                  <a:pt x="407213" y="44385"/>
                </a:cubicBezTo>
                <a:close/>
                <a:moveTo>
                  <a:pt x="802154" y="42993"/>
                </a:moveTo>
                <a:lnTo>
                  <a:pt x="735838" y="42297"/>
                </a:lnTo>
                <a:lnTo>
                  <a:pt x="736186" y="9399"/>
                </a:lnTo>
                <a:lnTo>
                  <a:pt x="802502" y="10095"/>
                </a:lnTo>
                <a:lnTo>
                  <a:pt x="802154" y="42993"/>
                </a:lnTo>
                <a:close/>
                <a:moveTo>
                  <a:pt x="636275" y="41252"/>
                </a:moveTo>
                <a:lnTo>
                  <a:pt x="569959" y="40556"/>
                </a:lnTo>
                <a:lnTo>
                  <a:pt x="570307" y="7659"/>
                </a:lnTo>
                <a:lnTo>
                  <a:pt x="636624" y="8355"/>
                </a:lnTo>
                <a:lnTo>
                  <a:pt x="636275" y="4125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Freeform: Shape 13">
            <a:extLst>
              <a:ext uri="{FF2B5EF4-FFF2-40B4-BE49-F238E27FC236}">
                <a16:creationId xmlns:a16="http://schemas.microsoft.com/office/drawing/2014/main" id="{7786B4D4-57F5-446D-A9A0-CDA60FD9CC4D}"/>
              </a:ext>
            </a:extLst>
          </p:cNvPr>
          <p:cNvSpPr/>
          <p:nvPr/>
        </p:nvSpPr>
        <p:spPr>
          <a:xfrm>
            <a:off x="1373452" y="1461393"/>
            <a:ext cx="21755" cy="21755"/>
          </a:xfrm>
          <a:custGeom>
            <a:avLst/>
            <a:gdLst>
              <a:gd name="connsiteX0" fmla="*/ 6596 w 43514"/>
              <a:gd name="connsiteY0" fmla="*/ 39490 h 43514"/>
              <a:gd name="connsiteX1" fmla="*/ 6948 w 43514"/>
              <a:gd name="connsiteY1" fmla="*/ 6596 h 43514"/>
              <a:gd name="connsiteX2" fmla="*/ 39842 w 43514"/>
              <a:gd name="connsiteY2" fmla="*/ 6948 h 43514"/>
              <a:gd name="connsiteX3" fmla="*/ 39490 w 43514"/>
              <a:gd name="connsiteY3" fmla="*/ 39842 h 4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4" h="43514">
                <a:moveTo>
                  <a:pt x="6596" y="39490"/>
                </a:moveTo>
                <a:lnTo>
                  <a:pt x="6948" y="6596"/>
                </a:lnTo>
                <a:lnTo>
                  <a:pt x="39842" y="6948"/>
                </a:lnTo>
                <a:lnTo>
                  <a:pt x="39490" y="3984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Freeform: Shape 23">
            <a:extLst>
              <a:ext uri="{FF2B5EF4-FFF2-40B4-BE49-F238E27FC236}">
                <a16:creationId xmlns:a16="http://schemas.microsoft.com/office/drawing/2014/main" id="{355BA492-9C5F-427A-8EBA-0465DB483BE9}"/>
              </a:ext>
            </a:extLst>
          </p:cNvPr>
          <p:cNvSpPr/>
          <p:nvPr/>
        </p:nvSpPr>
        <p:spPr>
          <a:xfrm>
            <a:off x="3734880" y="1462434"/>
            <a:ext cx="1196505" cy="2775892"/>
          </a:xfrm>
          <a:custGeom>
            <a:avLst/>
            <a:gdLst>
              <a:gd name="connsiteX0" fmla="*/ 5963 w 2393321"/>
              <a:gd name="connsiteY0" fmla="*/ 5549940 h 5552505"/>
              <a:gd name="connsiteX1" fmla="*/ 1466063 w 2393321"/>
              <a:gd name="connsiteY1" fmla="*/ 5549940 h 5552505"/>
              <a:gd name="connsiteX2" fmla="*/ 1913397 w 2393321"/>
              <a:gd name="connsiteY2" fmla="*/ 5102606 h 5552505"/>
              <a:gd name="connsiteX3" fmla="*/ 1913397 w 2393321"/>
              <a:gd name="connsiteY3" fmla="*/ 3184120 h 5552505"/>
              <a:gd name="connsiteX4" fmla="*/ 2392409 w 2393321"/>
              <a:gd name="connsiteY4" fmla="*/ 2777951 h 5552505"/>
              <a:gd name="connsiteX5" fmla="*/ 1913484 w 2393321"/>
              <a:gd name="connsiteY5" fmla="*/ 2371696 h 5552505"/>
              <a:gd name="connsiteX6" fmla="*/ 1913484 w 2393321"/>
              <a:gd name="connsiteY6" fmla="*/ 453297 h 5552505"/>
              <a:gd name="connsiteX7" fmla="*/ 1466151 w 2393321"/>
              <a:gd name="connsiteY7" fmla="*/ 5963 h 5552505"/>
              <a:gd name="connsiteX8" fmla="*/ 5963 w 2393321"/>
              <a:gd name="connsiteY8" fmla="*/ 5963 h 5552505"/>
              <a:gd name="connsiteX9" fmla="*/ 5963 w 2393321"/>
              <a:gd name="connsiteY9" fmla="*/ 5549940 h 5552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321" h="5552505">
                <a:moveTo>
                  <a:pt x="5963" y="5549940"/>
                </a:moveTo>
                <a:lnTo>
                  <a:pt x="1466063" y="5549940"/>
                </a:lnTo>
                <a:cubicBezTo>
                  <a:pt x="1713141" y="5549940"/>
                  <a:pt x="1913397" y="5349684"/>
                  <a:pt x="1913397" y="5102606"/>
                </a:cubicBezTo>
                <a:lnTo>
                  <a:pt x="1913397" y="3184120"/>
                </a:lnTo>
                <a:lnTo>
                  <a:pt x="2392409" y="2777951"/>
                </a:lnTo>
                <a:lnTo>
                  <a:pt x="1913484" y="2371696"/>
                </a:lnTo>
                <a:lnTo>
                  <a:pt x="1913484" y="453297"/>
                </a:lnTo>
                <a:cubicBezTo>
                  <a:pt x="1913484" y="206219"/>
                  <a:pt x="1713228" y="5963"/>
                  <a:pt x="1466151" y="5963"/>
                </a:cubicBezTo>
                <a:lnTo>
                  <a:pt x="5963" y="5963"/>
                </a:lnTo>
                <a:lnTo>
                  <a:pt x="5963" y="5549940"/>
                </a:lnTo>
                <a:close/>
              </a:path>
            </a:pathLst>
          </a:custGeom>
          <a:solidFill>
            <a:schemeClr val="accent2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0" name="Freeform: Shape 25">
            <a:extLst>
              <a:ext uri="{FF2B5EF4-FFF2-40B4-BE49-F238E27FC236}">
                <a16:creationId xmlns:a16="http://schemas.microsoft.com/office/drawing/2014/main" id="{C037C4B8-7380-48DC-8AF2-F621FBA6E8ED}"/>
              </a:ext>
            </a:extLst>
          </p:cNvPr>
          <p:cNvSpPr/>
          <p:nvPr/>
        </p:nvSpPr>
        <p:spPr>
          <a:xfrm>
            <a:off x="2967638" y="1648784"/>
            <a:ext cx="1540228" cy="2401712"/>
          </a:xfrm>
          <a:custGeom>
            <a:avLst/>
            <a:gdLst>
              <a:gd name="connsiteX0" fmla="*/ 5963 w 3080857"/>
              <a:gd name="connsiteY0" fmla="*/ 4357022 h 4804048"/>
              <a:gd name="connsiteX1" fmla="*/ 5963 w 3080857"/>
              <a:gd name="connsiteY1" fmla="*/ 453297 h 4804048"/>
              <a:gd name="connsiteX2" fmla="*/ 453296 w 3080857"/>
              <a:gd name="connsiteY2" fmla="*/ 5963 h 4804048"/>
              <a:gd name="connsiteX3" fmla="*/ 2628086 w 3080857"/>
              <a:gd name="connsiteY3" fmla="*/ 5963 h 4804048"/>
              <a:gd name="connsiteX4" fmla="*/ 3075420 w 3080857"/>
              <a:gd name="connsiteY4" fmla="*/ 453297 h 4804048"/>
              <a:gd name="connsiteX5" fmla="*/ 3075420 w 3080857"/>
              <a:gd name="connsiteY5" fmla="*/ 4357022 h 4804048"/>
              <a:gd name="connsiteX6" fmla="*/ 2628086 w 3080857"/>
              <a:gd name="connsiteY6" fmla="*/ 4804355 h 4804048"/>
              <a:gd name="connsiteX7" fmla="*/ 453296 w 3080857"/>
              <a:gd name="connsiteY7" fmla="*/ 4804355 h 4804048"/>
              <a:gd name="connsiteX8" fmla="*/ 5963 w 3080857"/>
              <a:gd name="connsiteY8" fmla="*/ 4357022 h 480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857" h="4804048">
                <a:moveTo>
                  <a:pt x="5963" y="4357022"/>
                </a:moveTo>
                <a:lnTo>
                  <a:pt x="5963" y="453297"/>
                </a:lnTo>
                <a:cubicBezTo>
                  <a:pt x="5963" y="206219"/>
                  <a:pt x="206219" y="5963"/>
                  <a:pt x="453296" y="5963"/>
                </a:cubicBezTo>
                <a:lnTo>
                  <a:pt x="2628086" y="5963"/>
                </a:lnTo>
                <a:cubicBezTo>
                  <a:pt x="2875164" y="5963"/>
                  <a:pt x="3075420" y="206219"/>
                  <a:pt x="3075420" y="453297"/>
                </a:cubicBezTo>
                <a:lnTo>
                  <a:pt x="3075420" y="4357022"/>
                </a:lnTo>
                <a:cubicBezTo>
                  <a:pt x="3075420" y="4604100"/>
                  <a:pt x="2875164" y="4804355"/>
                  <a:pt x="2628086" y="4804355"/>
                </a:cubicBezTo>
                <a:lnTo>
                  <a:pt x="453296" y="4804355"/>
                </a:lnTo>
                <a:cubicBezTo>
                  <a:pt x="206219" y="4804355"/>
                  <a:pt x="5963" y="4604100"/>
                  <a:pt x="5963" y="4357022"/>
                </a:cubicBezTo>
                <a:close/>
              </a:path>
            </a:pathLst>
          </a:custGeom>
          <a:solidFill>
            <a:srgbClr val="D7D6D6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reeform: Shape 27">
            <a:extLst>
              <a:ext uri="{FF2B5EF4-FFF2-40B4-BE49-F238E27FC236}">
                <a16:creationId xmlns:a16="http://schemas.microsoft.com/office/drawing/2014/main" id="{637F8E7C-796D-4567-A441-0CEE75A232FB}"/>
              </a:ext>
            </a:extLst>
          </p:cNvPr>
          <p:cNvSpPr/>
          <p:nvPr/>
        </p:nvSpPr>
        <p:spPr>
          <a:xfrm>
            <a:off x="2990915" y="1672062"/>
            <a:ext cx="1492368" cy="2358202"/>
          </a:xfrm>
          <a:custGeom>
            <a:avLst/>
            <a:gdLst>
              <a:gd name="connsiteX0" fmla="*/ 406736 w 2985124"/>
              <a:gd name="connsiteY0" fmla="*/ 4711233 h 4717019"/>
              <a:gd name="connsiteX1" fmla="*/ 5963 w 2985124"/>
              <a:gd name="connsiteY1" fmla="*/ 4310461 h 4717019"/>
              <a:gd name="connsiteX2" fmla="*/ 5963 w 2985124"/>
              <a:gd name="connsiteY2" fmla="*/ 406736 h 4717019"/>
              <a:gd name="connsiteX3" fmla="*/ 406736 w 2985124"/>
              <a:gd name="connsiteY3" fmla="*/ 5963 h 4717019"/>
              <a:gd name="connsiteX4" fmla="*/ 2581438 w 2985124"/>
              <a:gd name="connsiteY4" fmla="*/ 5963 h 4717019"/>
              <a:gd name="connsiteX5" fmla="*/ 2982211 w 2985124"/>
              <a:gd name="connsiteY5" fmla="*/ 406736 h 4717019"/>
              <a:gd name="connsiteX6" fmla="*/ 2982211 w 2985124"/>
              <a:gd name="connsiteY6" fmla="*/ 4310374 h 4717019"/>
              <a:gd name="connsiteX7" fmla="*/ 2581438 w 2985124"/>
              <a:gd name="connsiteY7" fmla="*/ 4711146 h 4717019"/>
              <a:gd name="connsiteX8" fmla="*/ 406736 w 2985124"/>
              <a:gd name="connsiteY8" fmla="*/ 4711146 h 47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5124" h="4717019">
                <a:moveTo>
                  <a:pt x="406736" y="4711233"/>
                </a:moveTo>
                <a:cubicBezTo>
                  <a:pt x="185767" y="4711233"/>
                  <a:pt x="5963" y="4531430"/>
                  <a:pt x="5963" y="4310461"/>
                </a:cubicBezTo>
                <a:lnTo>
                  <a:pt x="5963" y="406736"/>
                </a:lnTo>
                <a:cubicBezTo>
                  <a:pt x="5963" y="185767"/>
                  <a:pt x="185767" y="5963"/>
                  <a:pt x="406736" y="5963"/>
                </a:cubicBezTo>
                <a:lnTo>
                  <a:pt x="2581438" y="5963"/>
                </a:lnTo>
                <a:cubicBezTo>
                  <a:pt x="2802407" y="5963"/>
                  <a:pt x="2982211" y="185767"/>
                  <a:pt x="2982211" y="406736"/>
                </a:cubicBezTo>
                <a:lnTo>
                  <a:pt x="2982211" y="4310374"/>
                </a:lnTo>
                <a:cubicBezTo>
                  <a:pt x="2982211" y="4531343"/>
                  <a:pt x="2802407" y="4711146"/>
                  <a:pt x="2581438" y="4711146"/>
                </a:cubicBezTo>
                <a:lnTo>
                  <a:pt x="406736" y="4711146"/>
                </a:lnTo>
                <a:close/>
              </a:path>
            </a:pathLst>
          </a:custGeom>
          <a:solidFill>
            <a:schemeClr val="bg1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reeform: Shape 35">
            <a:extLst>
              <a:ext uri="{FF2B5EF4-FFF2-40B4-BE49-F238E27FC236}">
                <a16:creationId xmlns:a16="http://schemas.microsoft.com/office/drawing/2014/main" id="{16BE9DD5-9015-479F-A482-CDC4A65E33C7}"/>
              </a:ext>
            </a:extLst>
          </p:cNvPr>
          <p:cNvSpPr/>
          <p:nvPr/>
        </p:nvSpPr>
        <p:spPr>
          <a:xfrm>
            <a:off x="2772738" y="1453885"/>
            <a:ext cx="900642" cy="2784593"/>
          </a:xfrm>
          <a:custGeom>
            <a:avLst/>
            <a:gdLst>
              <a:gd name="connsiteX0" fmla="*/ 1798124 w 1801518"/>
              <a:gd name="connsiteY0" fmla="*/ 5568432 h 5569911"/>
              <a:gd name="connsiteX1" fmla="*/ 1731807 w 1801518"/>
              <a:gd name="connsiteY1" fmla="*/ 5568432 h 5569911"/>
              <a:gd name="connsiteX2" fmla="*/ 1731807 w 1801518"/>
              <a:gd name="connsiteY2" fmla="*/ 5535535 h 5569911"/>
              <a:gd name="connsiteX3" fmla="*/ 1798124 w 1801518"/>
              <a:gd name="connsiteY3" fmla="*/ 5535535 h 5569911"/>
              <a:gd name="connsiteX4" fmla="*/ 1798124 w 1801518"/>
              <a:gd name="connsiteY4" fmla="*/ 5568432 h 5569911"/>
              <a:gd name="connsiteX5" fmla="*/ 1632332 w 1801518"/>
              <a:gd name="connsiteY5" fmla="*/ 5568432 h 5569911"/>
              <a:gd name="connsiteX6" fmla="*/ 1566016 w 1801518"/>
              <a:gd name="connsiteY6" fmla="*/ 5568432 h 5569911"/>
              <a:gd name="connsiteX7" fmla="*/ 1566016 w 1801518"/>
              <a:gd name="connsiteY7" fmla="*/ 5535535 h 5569911"/>
              <a:gd name="connsiteX8" fmla="*/ 1632332 w 1801518"/>
              <a:gd name="connsiteY8" fmla="*/ 5535535 h 5569911"/>
              <a:gd name="connsiteX9" fmla="*/ 1632332 w 1801518"/>
              <a:gd name="connsiteY9" fmla="*/ 5568432 h 5569911"/>
              <a:gd name="connsiteX10" fmla="*/ 1466453 w 1801518"/>
              <a:gd name="connsiteY10" fmla="*/ 5568432 h 5569911"/>
              <a:gd name="connsiteX11" fmla="*/ 1400136 w 1801518"/>
              <a:gd name="connsiteY11" fmla="*/ 5568432 h 5569911"/>
              <a:gd name="connsiteX12" fmla="*/ 1400136 w 1801518"/>
              <a:gd name="connsiteY12" fmla="*/ 5535535 h 5569911"/>
              <a:gd name="connsiteX13" fmla="*/ 1466453 w 1801518"/>
              <a:gd name="connsiteY13" fmla="*/ 5535535 h 5569911"/>
              <a:gd name="connsiteX14" fmla="*/ 1466453 w 1801518"/>
              <a:gd name="connsiteY14" fmla="*/ 5568432 h 5569911"/>
              <a:gd name="connsiteX15" fmla="*/ 1300661 w 1801518"/>
              <a:gd name="connsiteY15" fmla="*/ 5568432 h 5569911"/>
              <a:gd name="connsiteX16" fmla="*/ 1234344 w 1801518"/>
              <a:gd name="connsiteY16" fmla="*/ 5568432 h 5569911"/>
              <a:gd name="connsiteX17" fmla="*/ 1234344 w 1801518"/>
              <a:gd name="connsiteY17" fmla="*/ 5535535 h 5569911"/>
              <a:gd name="connsiteX18" fmla="*/ 1300661 w 1801518"/>
              <a:gd name="connsiteY18" fmla="*/ 5535535 h 5569911"/>
              <a:gd name="connsiteX19" fmla="*/ 1300661 w 1801518"/>
              <a:gd name="connsiteY19" fmla="*/ 5568432 h 5569911"/>
              <a:gd name="connsiteX20" fmla="*/ 1134782 w 1801518"/>
              <a:gd name="connsiteY20" fmla="*/ 5568432 h 5569911"/>
              <a:gd name="connsiteX21" fmla="*/ 1068465 w 1801518"/>
              <a:gd name="connsiteY21" fmla="*/ 5568432 h 5569911"/>
              <a:gd name="connsiteX22" fmla="*/ 1068465 w 1801518"/>
              <a:gd name="connsiteY22" fmla="*/ 5535535 h 5569911"/>
              <a:gd name="connsiteX23" fmla="*/ 1134782 w 1801518"/>
              <a:gd name="connsiteY23" fmla="*/ 5535535 h 5569911"/>
              <a:gd name="connsiteX24" fmla="*/ 1134782 w 1801518"/>
              <a:gd name="connsiteY24" fmla="*/ 5568432 h 5569911"/>
              <a:gd name="connsiteX25" fmla="*/ 968990 w 1801518"/>
              <a:gd name="connsiteY25" fmla="*/ 5568432 h 5569911"/>
              <a:gd name="connsiteX26" fmla="*/ 902674 w 1801518"/>
              <a:gd name="connsiteY26" fmla="*/ 5568432 h 5569911"/>
              <a:gd name="connsiteX27" fmla="*/ 902674 w 1801518"/>
              <a:gd name="connsiteY27" fmla="*/ 5535535 h 5569911"/>
              <a:gd name="connsiteX28" fmla="*/ 968990 w 1801518"/>
              <a:gd name="connsiteY28" fmla="*/ 5535535 h 5569911"/>
              <a:gd name="connsiteX29" fmla="*/ 968990 w 1801518"/>
              <a:gd name="connsiteY29" fmla="*/ 5568432 h 5569911"/>
              <a:gd name="connsiteX30" fmla="*/ 803111 w 1801518"/>
              <a:gd name="connsiteY30" fmla="*/ 5568432 h 5569911"/>
              <a:gd name="connsiteX31" fmla="*/ 736795 w 1801518"/>
              <a:gd name="connsiteY31" fmla="*/ 5568432 h 5569911"/>
              <a:gd name="connsiteX32" fmla="*/ 736795 w 1801518"/>
              <a:gd name="connsiteY32" fmla="*/ 5535535 h 5569911"/>
              <a:gd name="connsiteX33" fmla="*/ 803111 w 1801518"/>
              <a:gd name="connsiteY33" fmla="*/ 5535535 h 5569911"/>
              <a:gd name="connsiteX34" fmla="*/ 803111 w 1801518"/>
              <a:gd name="connsiteY34" fmla="*/ 5568432 h 5569911"/>
              <a:gd name="connsiteX35" fmla="*/ 637320 w 1801518"/>
              <a:gd name="connsiteY35" fmla="*/ 5568432 h 5569911"/>
              <a:gd name="connsiteX36" fmla="*/ 571003 w 1801518"/>
              <a:gd name="connsiteY36" fmla="*/ 5568432 h 5569911"/>
              <a:gd name="connsiteX37" fmla="*/ 571003 w 1801518"/>
              <a:gd name="connsiteY37" fmla="*/ 5535535 h 5569911"/>
              <a:gd name="connsiteX38" fmla="*/ 637320 w 1801518"/>
              <a:gd name="connsiteY38" fmla="*/ 5535535 h 5569911"/>
              <a:gd name="connsiteX39" fmla="*/ 637320 w 1801518"/>
              <a:gd name="connsiteY39" fmla="*/ 5568432 h 5569911"/>
              <a:gd name="connsiteX40" fmla="*/ 471441 w 1801518"/>
              <a:gd name="connsiteY40" fmla="*/ 5568432 h 5569911"/>
              <a:gd name="connsiteX41" fmla="*/ 470396 w 1801518"/>
              <a:gd name="connsiteY41" fmla="*/ 5568432 h 5569911"/>
              <a:gd name="connsiteX42" fmla="*/ 403035 w 1801518"/>
              <a:gd name="connsiteY42" fmla="*/ 5563559 h 5569911"/>
              <a:gd name="connsiteX43" fmla="*/ 407822 w 1801518"/>
              <a:gd name="connsiteY43" fmla="*/ 5531010 h 5569911"/>
              <a:gd name="connsiteX44" fmla="*/ 470483 w 1801518"/>
              <a:gd name="connsiteY44" fmla="*/ 5535535 h 5569911"/>
              <a:gd name="connsiteX45" fmla="*/ 471441 w 1801518"/>
              <a:gd name="connsiteY45" fmla="*/ 5568432 h 5569911"/>
              <a:gd name="connsiteX46" fmla="*/ 303386 w 1801518"/>
              <a:gd name="connsiteY46" fmla="*/ 5537450 h 5569911"/>
              <a:gd name="connsiteX47" fmla="*/ 241334 w 1801518"/>
              <a:gd name="connsiteY47" fmla="*/ 5507947 h 5569911"/>
              <a:gd name="connsiteX48" fmla="*/ 257608 w 1801518"/>
              <a:gd name="connsiteY48" fmla="*/ 5479401 h 5569911"/>
              <a:gd name="connsiteX49" fmla="*/ 315309 w 1801518"/>
              <a:gd name="connsiteY49" fmla="*/ 5506729 h 5569911"/>
              <a:gd name="connsiteX50" fmla="*/ 303386 w 1801518"/>
              <a:gd name="connsiteY50" fmla="*/ 5537450 h 5569911"/>
              <a:gd name="connsiteX51" fmla="*/ 158046 w 1801518"/>
              <a:gd name="connsiteY51" fmla="*/ 5447461 h 5569911"/>
              <a:gd name="connsiteX52" fmla="*/ 110876 w 1801518"/>
              <a:gd name="connsiteY52" fmla="*/ 5397593 h 5569911"/>
              <a:gd name="connsiteX53" fmla="*/ 136376 w 1801518"/>
              <a:gd name="connsiteY53" fmla="*/ 5376880 h 5569911"/>
              <a:gd name="connsiteX54" fmla="*/ 180239 w 1801518"/>
              <a:gd name="connsiteY54" fmla="*/ 5423267 h 5569911"/>
              <a:gd name="connsiteX55" fmla="*/ 158046 w 1801518"/>
              <a:gd name="connsiteY55" fmla="*/ 5447461 h 5569911"/>
              <a:gd name="connsiteX56" fmla="*/ 55002 w 1801518"/>
              <a:gd name="connsiteY56" fmla="*/ 5311172 h 5569911"/>
              <a:gd name="connsiteX57" fmla="*/ 29068 w 1801518"/>
              <a:gd name="connsiteY57" fmla="*/ 5247553 h 5569911"/>
              <a:gd name="connsiteX58" fmla="*/ 60312 w 1801518"/>
              <a:gd name="connsiteY58" fmla="*/ 5237371 h 5569911"/>
              <a:gd name="connsiteX59" fmla="*/ 84419 w 1801518"/>
              <a:gd name="connsiteY59" fmla="*/ 5296464 h 5569911"/>
              <a:gd name="connsiteX60" fmla="*/ 55002 w 1801518"/>
              <a:gd name="connsiteY60" fmla="*/ 5311172 h 5569911"/>
              <a:gd name="connsiteX61" fmla="*/ 8442 w 1801518"/>
              <a:gd name="connsiteY61" fmla="*/ 5146773 h 5569911"/>
              <a:gd name="connsiteX62" fmla="*/ 6527 w 1801518"/>
              <a:gd name="connsiteY62" fmla="*/ 5104650 h 5569911"/>
              <a:gd name="connsiteX63" fmla="*/ 6527 w 1801518"/>
              <a:gd name="connsiteY63" fmla="*/ 5079064 h 5569911"/>
              <a:gd name="connsiteX64" fmla="*/ 39424 w 1801518"/>
              <a:gd name="connsiteY64" fmla="*/ 5079064 h 5569911"/>
              <a:gd name="connsiteX65" fmla="*/ 39424 w 1801518"/>
              <a:gd name="connsiteY65" fmla="*/ 5104650 h 5569911"/>
              <a:gd name="connsiteX66" fmla="*/ 41165 w 1801518"/>
              <a:gd name="connsiteY66" fmla="*/ 5143814 h 5569911"/>
              <a:gd name="connsiteX67" fmla="*/ 8442 w 1801518"/>
              <a:gd name="connsiteY67" fmla="*/ 5146773 h 5569911"/>
              <a:gd name="connsiteX68" fmla="*/ 39511 w 1801518"/>
              <a:gd name="connsiteY68" fmla="*/ 4979501 h 5569911"/>
              <a:gd name="connsiteX69" fmla="*/ 6614 w 1801518"/>
              <a:gd name="connsiteY69" fmla="*/ 4979501 h 5569911"/>
              <a:gd name="connsiteX70" fmla="*/ 6614 w 1801518"/>
              <a:gd name="connsiteY70" fmla="*/ 4913185 h 5569911"/>
              <a:gd name="connsiteX71" fmla="*/ 39511 w 1801518"/>
              <a:gd name="connsiteY71" fmla="*/ 4913185 h 5569911"/>
              <a:gd name="connsiteX72" fmla="*/ 39511 w 1801518"/>
              <a:gd name="connsiteY72" fmla="*/ 4979501 h 5569911"/>
              <a:gd name="connsiteX73" fmla="*/ 39511 w 1801518"/>
              <a:gd name="connsiteY73" fmla="*/ 4813623 h 5569911"/>
              <a:gd name="connsiteX74" fmla="*/ 6614 w 1801518"/>
              <a:gd name="connsiteY74" fmla="*/ 4813623 h 5569911"/>
              <a:gd name="connsiteX75" fmla="*/ 6614 w 1801518"/>
              <a:gd name="connsiteY75" fmla="*/ 4747306 h 5569911"/>
              <a:gd name="connsiteX76" fmla="*/ 39511 w 1801518"/>
              <a:gd name="connsiteY76" fmla="*/ 4747306 h 5569911"/>
              <a:gd name="connsiteX77" fmla="*/ 39511 w 1801518"/>
              <a:gd name="connsiteY77" fmla="*/ 4813623 h 5569911"/>
              <a:gd name="connsiteX78" fmla="*/ 39511 w 1801518"/>
              <a:gd name="connsiteY78" fmla="*/ 4647831 h 5569911"/>
              <a:gd name="connsiteX79" fmla="*/ 6614 w 1801518"/>
              <a:gd name="connsiteY79" fmla="*/ 4647831 h 5569911"/>
              <a:gd name="connsiteX80" fmla="*/ 6614 w 1801518"/>
              <a:gd name="connsiteY80" fmla="*/ 4581514 h 5569911"/>
              <a:gd name="connsiteX81" fmla="*/ 39511 w 1801518"/>
              <a:gd name="connsiteY81" fmla="*/ 4581514 h 5569911"/>
              <a:gd name="connsiteX82" fmla="*/ 39511 w 1801518"/>
              <a:gd name="connsiteY82" fmla="*/ 4647831 h 5569911"/>
              <a:gd name="connsiteX83" fmla="*/ 39511 w 1801518"/>
              <a:gd name="connsiteY83" fmla="*/ 4481952 h 5569911"/>
              <a:gd name="connsiteX84" fmla="*/ 6614 w 1801518"/>
              <a:gd name="connsiteY84" fmla="*/ 4481952 h 5569911"/>
              <a:gd name="connsiteX85" fmla="*/ 6614 w 1801518"/>
              <a:gd name="connsiteY85" fmla="*/ 4415635 h 5569911"/>
              <a:gd name="connsiteX86" fmla="*/ 39511 w 1801518"/>
              <a:gd name="connsiteY86" fmla="*/ 4415635 h 5569911"/>
              <a:gd name="connsiteX87" fmla="*/ 39511 w 1801518"/>
              <a:gd name="connsiteY87" fmla="*/ 4481952 h 5569911"/>
              <a:gd name="connsiteX88" fmla="*/ 39511 w 1801518"/>
              <a:gd name="connsiteY88" fmla="*/ 4316160 h 5569911"/>
              <a:gd name="connsiteX89" fmla="*/ 6614 w 1801518"/>
              <a:gd name="connsiteY89" fmla="*/ 4316160 h 5569911"/>
              <a:gd name="connsiteX90" fmla="*/ 6614 w 1801518"/>
              <a:gd name="connsiteY90" fmla="*/ 4249843 h 5569911"/>
              <a:gd name="connsiteX91" fmla="*/ 39511 w 1801518"/>
              <a:gd name="connsiteY91" fmla="*/ 4249843 h 5569911"/>
              <a:gd name="connsiteX92" fmla="*/ 39511 w 1801518"/>
              <a:gd name="connsiteY92" fmla="*/ 4316160 h 5569911"/>
              <a:gd name="connsiteX93" fmla="*/ 39511 w 1801518"/>
              <a:gd name="connsiteY93" fmla="*/ 4150281 h 5569911"/>
              <a:gd name="connsiteX94" fmla="*/ 6614 w 1801518"/>
              <a:gd name="connsiteY94" fmla="*/ 4150281 h 5569911"/>
              <a:gd name="connsiteX95" fmla="*/ 6614 w 1801518"/>
              <a:gd name="connsiteY95" fmla="*/ 4083964 h 5569911"/>
              <a:gd name="connsiteX96" fmla="*/ 39511 w 1801518"/>
              <a:gd name="connsiteY96" fmla="*/ 4083964 h 5569911"/>
              <a:gd name="connsiteX97" fmla="*/ 39511 w 1801518"/>
              <a:gd name="connsiteY97" fmla="*/ 4150281 h 5569911"/>
              <a:gd name="connsiteX98" fmla="*/ 39511 w 1801518"/>
              <a:gd name="connsiteY98" fmla="*/ 3984489 h 5569911"/>
              <a:gd name="connsiteX99" fmla="*/ 6614 w 1801518"/>
              <a:gd name="connsiteY99" fmla="*/ 3984489 h 5569911"/>
              <a:gd name="connsiteX100" fmla="*/ 6614 w 1801518"/>
              <a:gd name="connsiteY100" fmla="*/ 3918172 h 5569911"/>
              <a:gd name="connsiteX101" fmla="*/ 39511 w 1801518"/>
              <a:gd name="connsiteY101" fmla="*/ 3918172 h 5569911"/>
              <a:gd name="connsiteX102" fmla="*/ 39511 w 1801518"/>
              <a:gd name="connsiteY102" fmla="*/ 3984489 h 5569911"/>
              <a:gd name="connsiteX103" fmla="*/ 39511 w 1801518"/>
              <a:gd name="connsiteY103" fmla="*/ 3818610 h 5569911"/>
              <a:gd name="connsiteX104" fmla="*/ 6614 w 1801518"/>
              <a:gd name="connsiteY104" fmla="*/ 3818610 h 5569911"/>
              <a:gd name="connsiteX105" fmla="*/ 6614 w 1801518"/>
              <a:gd name="connsiteY105" fmla="*/ 3752293 h 5569911"/>
              <a:gd name="connsiteX106" fmla="*/ 39511 w 1801518"/>
              <a:gd name="connsiteY106" fmla="*/ 3752293 h 5569911"/>
              <a:gd name="connsiteX107" fmla="*/ 39511 w 1801518"/>
              <a:gd name="connsiteY107" fmla="*/ 3818610 h 5569911"/>
              <a:gd name="connsiteX108" fmla="*/ 39511 w 1801518"/>
              <a:gd name="connsiteY108" fmla="*/ 3652818 h 5569911"/>
              <a:gd name="connsiteX109" fmla="*/ 6614 w 1801518"/>
              <a:gd name="connsiteY109" fmla="*/ 3652818 h 5569911"/>
              <a:gd name="connsiteX110" fmla="*/ 6614 w 1801518"/>
              <a:gd name="connsiteY110" fmla="*/ 3586501 h 5569911"/>
              <a:gd name="connsiteX111" fmla="*/ 39511 w 1801518"/>
              <a:gd name="connsiteY111" fmla="*/ 3586501 h 5569911"/>
              <a:gd name="connsiteX112" fmla="*/ 39511 w 1801518"/>
              <a:gd name="connsiteY112" fmla="*/ 3652818 h 5569911"/>
              <a:gd name="connsiteX113" fmla="*/ 39511 w 1801518"/>
              <a:gd name="connsiteY113" fmla="*/ 3486939 h 5569911"/>
              <a:gd name="connsiteX114" fmla="*/ 6614 w 1801518"/>
              <a:gd name="connsiteY114" fmla="*/ 3486939 h 5569911"/>
              <a:gd name="connsiteX115" fmla="*/ 6614 w 1801518"/>
              <a:gd name="connsiteY115" fmla="*/ 3420622 h 5569911"/>
              <a:gd name="connsiteX116" fmla="*/ 39511 w 1801518"/>
              <a:gd name="connsiteY116" fmla="*/ 3420622 h 5569911"/>
              <a:gd name="connsiteX117" fmla="*/ 39511 w 1801518"/>
              <a:gd name="connsiteY117" fmla="*/ 3486939 h 5569911"/>
              <a:gd name="connsiteX118" fmla="*/ 39511 w 1801518"/>
              <a:gd name="connsiteY118" fmla="*/ 3321147 h 5569911"/>
              <a:gd name="connsiteX119" fmla="*/ 6614 w 1801518"/>
              <a:gd name="connsiteY119" fmla="*/ 3321147 h 5569911"/>
              <a:gd name="connsiteX120" fmla="*/ 6614 w 1801518"/>
              <a:gd name="connsiteY120" fmla="*/ 3254743 h 5569911"/>
              <a:gd name="connsiteX121" fmla="*/ 39511 w 1801518"/>
              <a:gd name="connsiteY121" fmla="*/ 3254743 h 5569911"/>
              <a:gd name="connsiteX122" fmla="*/ 39511 w 1801518"/>
              <a:gd name="connsiteY122" fmla="*/ 3321147 h 5569911"/>
              <a:gd name="connsiteX123" fmla="*/ 39511 w 1801518"/>
              <a:gd name="connsiteY123" fmla="*/ 3155268 h 5569911"/>
              <a:gd name="connsiteX124" fmla="*/ 6614 w 1801518"/>
              <a:gd name="connsiteY124" fmla="*/ 3155268 h 5569911"/>
              <a:gd name="connsiteX125" fmla="*/ 6614 w 1801518"/>
              <a:gd name="connsiteY125" fmla="*/ 3088952 h 5569911"/>
              <a:gd name="connsiteX126" fmla="*/ 39511 w 1801518"/>
              <a:gd name="connsiteY126" fmla="*/ 3088952 h 5569911"/>
              <a:gd name="connsiteX127" fmla="*/ 39511 w 1801518"/>
              <a:gd name="connsiteY127" fmla="*/ 3155268 h 5569911"/>
              <a:gd name="connsiteX128" fmla="*/ 39511 w 1801518"/>
              <a:gd name="connsiteY128" fmla="*/ 2491926 h 5569911"/>
              <a:gd name="connsiteX129" fmla="*/ 6614 w 1801518"/>
              <a:gd name="connsiteY129" fmla="*/ 2491926 h 5569911"/>
              <a:gd name="connsiteX130" fmla="*/ 6614 w 1801518"/>
              <a:gd name="connsiteY130" fmla="*/ 2425610 h 5569911"/>
              <a:gd name="connsiteX131" fmla="*/ 39511 w 1801518"/>
              <a:gd name="connsiteY131" fmla="*/ 2425610 h 5569911"/>
              <a:gd name="connsiteX132" fmla="*/ 39511 w 1801518"/>
              <a:gd name="connsiteY132" fmla="*/ 2491926 h 5569911"/>
              <a:gd name="connsiteX133" fmla="*/ 39511 w 1801518"/>
              <a:gd name="connsiteY133" fmla="*/ 2326135 h 5569911"/>
              <a:gd name="connsiteX134" fmla="*/ 6614 w 1801518"/>
              <a:gd name="connsiteY134" fmla="*/ 2326135 h 5569911"/>
              <a:gd name="connsiteX135" fmla="*/ 6614 w 1801518"/>
              <a:gd name="connsiteY135" fmla="*/ 2259818 h 5569911"/>
              <a:gd name="connsiteX136" fmla="*/ 39511 w 1801518"/>
              <a:gd name="connsiteY136" fmla="*/ 2259818 h 5569911"/>
              <a:gd name="connsiteX137" fmla="*/ 39511 w 1801518"/>
              <a:gd name="connsiteY137" fmla="*/ 2326135 h 5569911"/>
              <a:gd name="connsiteX138" fmla="*/ 39511 w 1801518"/>
              <a:gd name="connsiteY138" fmla="*/ 2160256 h 5569911"/>
              <a:gd name="connsiteX139" fmla="*/ 6614 w 1801518"/>
              <a:gd name="connsiteY139" fmla="*/ 2160256 h 5569911"/>
              <a:gd name="connsiteX140" fmla="*/ 6614 w 1801518"/>
              <a:gd name="connsiteY140" fmla="*/ 2093939 h 5569911"/>
              <a:gd name="connsiteX141" fmla="*/ 39511 w 1801518"/>
              <a:gd name="connsiteY141" fmla="*/ 2093939 h 5569911"/>
              <a:gd name="connsiteX142" fmla="*/ 39511 w 1801518"/>
              <a:gd name="connsiteY142" fmla="*/ 2160256 h 5569911"/>
              <a:gd name="connsiteX143" fmla="*/ 39511 w 1801518"/>
              <a:gd name="connsiteY143" fmla="*/ 1994464 h 5569911"/>
              <a:gd name="connsiteX144" fmla="*/ 6614 w 1801518"/>
              <a:gd name="connsiteY144" fmla="*/ 1994464 h 5569911"/>
              <a:gd name="connsiteX145" fmla="*/ 6614 w 1801518"/>
              <a:gd name="connsiteY145" fmla="*/ 1928147 h 5569911"/>
              <a:gd name="connsiteX146" fmla="*/ 39511 w 1801518"/>
              <a:gd name="connsiteY146" fmla="*/ 1928147 h 5569911"/>
              <a:gd name="connsiteX147" fmla="*/ 39511 w 1801518"/>
              <a:gd name="connsiteY147" fmla="*/ 1994464 h 5569911"/>
              <a:gd name="connsiteX148" fmla="*/ 39511 w 1801518"/>
              <a:gd name="connsiteY148" fmla="*/ 1828585 h 5569911"/>
              <a:gd name="connsiteX149" fmla="*/ 6614 w 1801518"/>
              <a:gd name="connsiteY149" fmla="*/ 1828585 h 5569911"/>
              <a:gd name="connsiteX150" fmla="*/ 6614 w 1801518"/>
              <a:gd name="connsiteY150" fmla="*/ 1762268 h 5569911"/>
              <a:gd name="connsiteX151" fmla="*/ 39511 w 1801518"/>
              <a:gd name="connsiteY151" fmla="*/ 1762268 h 5569911"/>
              <a:gd name="connsiteX152" fmla="*/ 39511 w 1801518"/>
              <a:gd name="connsiteY152" fmla="*/ 1828585 h 5569911"/>
              <a:gd name="connsiteX153" fmla="*/ 39511 w 1801518"/>
              <a:gd name="connsiteY153" fmla="*/ 1662793 h 5569911"/>
              <a:gd name="connsiteX154" fmla="*/ 6614 w 1801518"/>
              <a:gd name="connsiteY154" fmla="*/ 1662793 h 5569911"/>
              <a:gd name="connsiteX155" fmla="*/ 6614 w 1801518"/>
              <a:gd name="connsiteY155" fmla="*/ 1596476 h 5569911"/>
              <a:gd name="connsiteX156" fmla="*/ 39511 w 1801518"/>
              <a:gd name="connsiteY156" fmla="*/ 1596476 h 5569911"/>
              <a:gd name="connsiteX157" fmla="*/ 39511 w 1801518"/>
              <a:gd name="connsiteY157" fmla="*/ 1662793 h 5569911"/>
              <a:gd name="connsiteX158" fmla="*/ 39511 w 1801518"/>
              <a:gd name="connsiteY158" fmla="*/ 1496914 h 5569911"/>
              <a:gd name="connsiteX159" fmla="*/ 6614 w 1801518"/>
              <a:gd name="connsiteY159" fmla="*/ 1496914 h 5569911"/>
              <a:gd name="connsiteX160" fmla="*/ 6614 w 1801518"/>
              <a:gd name="connsiteY160" fmla="*/ 1430597 h 5569911"/>
              <a:gd name="connsiteX161" fmla="*/ 39511 w 1801518"/>
              <a:gd name="connsiteY161" fmla="*/ 1430597 h 5569911"/>
              <a:gd name="connsiteX162" fmla="*/ 39511 w 1801518"/>
              <a:gd name="connsiteY162" fmla="*/ 1496914 h 5569911"/>
              <a:gd name="connsiteX163" fmla="*/ 39511 w 1801518"/>
              <a:gd name="connsiteY163" fmla="*/ 1331122 h 5569911"/>
              <a:gd name="connsiteX164" fmla="*/ 6614 w 1801518"/>
              <a:gd name="connsiteY164" fmla="*/ 1331122 h 5569911"/>
              <a:gd name="connsiteX165" fmla="*/ 6614 w 1801518"/>
              <a:gd name="connsiteY165" fmla="*/ 1264805 h 5569911"/>
              <a:gd name="connsiteX166" fmla="*/ 39511 w 1801518"/>
              <a:gd name="connsiteY166" fmla="*/ 1264805 h 5569911"/>
              <a:gd name="connsiteX167" fmla="*/ 39511 w 1801518"/>
              <a:gd name="connsiteY167" fmla="*/ 1331122 h 5569911"/>
              <a:gd name="connsiteX168" fmla="*/ 39511 w 1801518"/>
              <a:gd name="connsiteY168" fmla="*/ 1165243 h 5569911"/>
              <a:gd name="connsiteX169" fmla="*/ 6614 w 1801518"/>
              <a:gd name="connsiteY169" fmla="*/ 1165243 h 5569911"/>
              <a:gd name="connsiteX170" fmla="*/ 6614 w 1801518"/>
              <a:gd name="connsiteY170" fmla="*/ 1098926 h 5569911"/>
              <a:gd name="connsiteX171" fmla="*/ 39511 w 1801518"/>
              <a:gd name="connsiteY171" fmla="*/ 1098926 h 5569911"/>
              <a:gd name="connsiteX172" fmla="*/ 39511 w 1801518"/>
              <a:gd name="connsiteY172" fmla="*/ 1165243 h 5569911"/>
              <a:gd name="connsiteX173" fmla="*/ 39511 w 1801518"/>
              <a:gd name="connsiteY173" fmla="*/ 999451 h 5569911"/>
              <a:gd name="connsiteX174" fmla="*/ 6614 w 1801518"/>
              <a:gd name="connsiteY174" fmla="*/ 999451 h 5569911"/>
              <a:gd name="connsiteX175" fmla="*/ 6614 w 1801518"/>
              <a:gd name="connsiteY175" fmla="*/ 933134 h 5569911"/>
              <a:gd name="connsiteX176" fmla="*/ 39511 w 1801518"/>
              <a:gd name="connsiteY176" fmla="*/ 933134 h 5569911"/>
              <a:gd name="connsiteX177" fmla="*/ 39511 w 1801518"/>
              <a:gd name="connsiteY177" fmla="*/ 999451 h 5569911"/>
              <a:gd name="connsiteX178" fmla="*/ 39511 w 1801518"/>
              <a:gd name="connsiteY178" fmla="*/ 833572 h 5569911"/>
              <a:gd name="connsiteX179" fmla="*/ 6614 w 1801518"/>
              <a:gd name="connsiteY179" fmla="*/ 833572 h 5569911"/>
              <a:gd name="connsiteX180" fmla="*/ 6614 w 1801518"/>
              <a:gd name="connsiteY180" fmla="*/ 767255 h 5569911"/>
              <a:gd name="connsiteX181" fmla="*/ 39511 w 1801518"/>
              <a:gd name="connsiteY181" fmla="*/ 767255 h 5569911"/>
              <a:gd name="connsiteX182" fmla="*/ 39511 w 1801518"/>
              <a:gd name="connsiteY182" fmla="*/ 833572 h 5569911"/>
              <a:gd name="connsiteX183" fmla="*/ 39511 w 1801518"/>
              <a:gd name="connsiteY183" fmla="*/ 667780 h 5569911"/>
              <a:gd name="connsiteX184" fmla="*/ 6614 w 1801518"/>
              <a:gd name="connsiteY184" fmla="*/ 667780 h 5569911"/>
              <a:gd name="connsiteX185" fmla="*/ 6614 w 1801518"/>
              <a:gd name="connsiteY185" fmla="*/ 601464 h 5569911"/>
              <a:gd name="connsiteX186" fmla="*/ 39511 w 1801518"/>
              <a:gd name="connsiteY186" fmla="*/ 601464 h 5569911"/>
              <a:gd name="connsiteX187" fmla="*/ 39511 w 1801518"/>
              <a:gd name="connsiteY187" fmla="*/ 667780 h 5569911"/>
              <a:gd name="connsiteX188" fmla="*/ 39511 w 1801518"/>
              <a:gd name="connsiteY188" fmla="*/ 501901 h 5569911"/>
              <a:gd name="connsiteX189" fmla="*/ 6614 w 1801518"/>
              <a:gd name="connsiteY189" fmla="*/ 501901 h 5569911"/>
              <a:gd name="connsiteX190" fmla="*/ 6614 w 1801518"/>
              <a:gd name="connsiteY190" fmla="*/ 485888 h 5569911"/>
              <a:gd name="connsiteX191" fmla="*/ 9486 w 1801518"/>
              <a:gd name="connsiteY191" fmla="*/ 433931 h 5569911"/>
              <a:gd name="connsiteX192" fmla="*/ 42209 w 1801518"/>
              <a:gd name="connsiteY192" fmla="*/ 437586 h 5569911"/>
              <a:gd name="connsiteX193" fmla="*/ 39511 w 1801518"/>
              <a:gd name="connsiteY193" fmla="*/ 485975 h 5569911"/>
              <a:gd name="connsiteX194" fmla="*/ 39511 w 1801518"/>
              <a:gd name="connsiteY194" fmla="*/ 501901 h 5569911"/>
              <a:gd name="connsiteX195" fmla="*/ 62835 w 1801518"/>
              <a:gd name="connsiteY195" fmla="*/ 343942 h 5569911"/>
              <a:gd name="connsiteX196" fmla="*/ 31678 w 1801518"/>
              <a:gd name="connsiteY196" fmla="*/ 333499 h 5569911"/>
              <a:gd name="connsiteX197" fmla="*/ 58049 w 1801518"/>
              <a:gd name="connsiteY197" fmla="*/ 270141 h 5569911"/>
              <a:gd name="connsiteX198" fmla="*/ 87465 w 1801518"/>
              <a:gd name="connsiteY198" fmla="*/ 284849 h 5569911"/>
              <a:gd name="connsiteX199" fmla="*/ 62835 w 1801518"/>
              <a:gd name="connsiteY199" fmla="*/ 343942 h 5569911"/>
              <a:gd name="connsiteX200" fmla="*/ 138986 w 1801518"/>
              <a:gd name="connsiteY200" fmla="*/ 203998 h 5569911"/>
              <a:gd name="connsiteX201" fmla="*/ 113313 w 1801518"/>
              <a:gd name="connsiteY201" fmla="*/ 183546 h 5569911"/>
              <a:gd name="connsiteX202" fmla="*/ 159700 w 1801518"/>
              <a:gd name="connsiteY202" fmla="*/ 132982 h 5569911"/>
              <a:gd name="connsiteX203" fmla="*/ 182327 w 1801518"/>
              <a:gd name="connsiteY203" fmla="*/ 156828 h 5569911"/>
              <a:gd name="connsiteX204" fmla="*/ 138986 w 1801518"/>
              <a:gd name="connsiteY204" fmla="*/ 203998 h 5569911"/>
              <a:gd name="connsiteX205" fmla="*/ 258478 w 1801518"/>
              <a:gd name="connsiteY205" fmla="*/ 98953 h 5569911"/>
              <a:gd name="connsiteX206" fmla="*/ 241594 w 1801518"/>
              <a:gd name="connsiteY206" fmla="*/ 70755 h 5569911"/>
              <a:gd name="connsiteX207" fmla="*/ 302951 w 1801518"/>
              <a:gd name="connsiteY207" fmla="*/ 39860 h 5569911"/>
              <a:gd name="connsiteX208" fmla="*/ 315483 w 1801518"/>
              <a:gd name="connsiteY208" fmla="*/ 70233 h 5569911"/>
              <a:gd name="connsiteX209" fmla="*/ 258478 w 1801518"/>
              <a:gd name="connsiteY209" fmla="*/ 98953 h 5569911"/>
              <a:gd name="connsiteX210" fmla="*/ 1797167 w 1801518"/>
              <a:gd name="connsiteY210" fmla="*/ 53524 h 5569911"/>
              <a:gd name="connsiteX211" fmla="*/ 1730850 w 1801518"/>
              <a:gd name="connsiteY211" fmla="*/ 52827 h 5569911"/>
              <a:gd name="connsiteX212" fmla="*/ 1731198 w 1801518"/>
              <a:gd name="connsiteY212" fmla="*/ 19930 h 5569911"/>
              <a:gd name="connsiteX213" fmla="*/ 1797515 w 1801518"/>
              <a:gd name="connsiteY213" fmla="*/ 20626 h 5569911"/>
              <a:gd name="connsiteX214" fmla="*/ 1797167 w 1801518"/>
              <a:gd name="connsiteY214" fmla="*/ 53524 h 5569911"/>
              <a:gd name="connsiteX215" fmla="*/ 1631288 w 1801518"/>
              <a:gd name="connsiteY215" fmla="*/ 51783 h 5569911"/>
              <a:gd name="connsiteX216" fmla="*/ 1564971 w 1801518"/>
              <a:gd name="connsiteY216" fmla="*/ 51087 h 5569911"/>
              <a:gd name="connsiteX217" fmla="*/ 1565319 w 1801518"/>
              <a:gd name="connsiteY217" fmla="*/ 18189 h 5569911"/>
              <a:gd name="connsiteX218" fmla="*/ 1631636 w 1801518"/>
              <a:gd name="connsiteY218" fmla="*/ 18886 h 5569911"/>
              <a:gd name="connsiteX219" fmla="*/ 1631288 w 1801518"/>
              <a:gd name="connsiteY219" fmla="*/ 51783 h 5569911"/>
              <a:gd name="connsiteX220" fmla="*/ 1465496 w 1801518"/>
              <a:gd name="connsiteY220" fmla="*/ 49955 h 5569911"/>
              <a:gd name="connsiteX221" fmla="*/ 1399179 w 1801518"/>
              <a:gd name="connsiteY221" fmla="*/ 49259 h 5569911"/>
              <a:gd name="connsiteX222" fmla="*/ 1399527 w 1801518"/>
              <a:gd name="connsiteY222" fmla="*/ 16362 h 5569911"/>
              <a:gd name="connsiteX223" fmla="*/ 1465844 w 1801518"/>
              <a:gd name="connsiteY223" fmla="*/ 17058 h 5569911"/>
              <a:gd name="connsiteX224" fmla="*/ 1465496 w 1801518"/>
              <a:gd name="connsiteY224" fmla="*/ 49955 h 5569911"/>
              <a:gd name="connsiteX225" fmla="*/ 1299704 w 1801518"/>
              <a:gd name="connsiteY225" fmla="*/ 48215 h 5569911"/>
              <a:gd name="connsiteX226" fmla="*/ 1233387 w 1801518"/>
              <a:gd name="connsiteY226" fmla="*/ 47519 h 5569911"/>
              <a:gd name="connsiteX227" fmla="*/ 1233735 w 1801518"/>
              <a:gd name="connsiteY227" fmla="*/ 14621 h 5569911"/>
              <a:gd name="connsiteX228" fmla="*/ 1300052 w 1801518"/>
              <a:gd name="connsiteY228" fmla="*/ 15317 h 5569911"/>
              <a:gd name="connsiteX229" fmla="*/ 1299704 w 1801518"/>
              <a:gd name="connsiteY229" fmla="*/ 48215 h 5569911"/>
              <a:gd name="connsiteX230" fmla="*/ 1133825 w 1801518"/>
              <a:gd name="connsiteY230" fmla="*/ 46474 h 5569911"/>
              <a:gd name="connsiteX231" fmla="*/ 1067508 w 1801518"/>
              <a:gd name="connsiteY231" fmla="*/ 45778 h 5569911"/>
              <a:gd name="connsiteX232" fmla="*/ 1067856 w 1801518"/>
              <a:gd name="connsiteY232" fmla="*/ 12881 h 5569911"/>
              <a:gd name="connsiteX233" fmla="*/ 1134173 w 1801518"/>
              <a:gd name="connsiteY233" fmla="*/ 13577 h 5569911"/>
              <a:gd name="connsiteX234" fmla="*/ 1133825 w 1801518"/>
              <a:gd name="connsiteY234" fmla="*/ 46474 h 5569911"/>
              <a:gd name="connsiteX235" fmla="*/ 968033 w 1801518"/>
              <a:gd name="connsiteY235" fmla="*/ 44733 h 5569911"/>
              <a:gd name="connsiteX236" fmla="*/ 901716 w 1801518"/>
              <a:gd name="connsiteY236" fmla="*/ 44037 h 5569911"/>
              <a:gd name="connsiteX237" fmla="*/ 902064 w 1801518"/>
              <a:gd name="connsiteY237" fmla="*/ 11140 h 5569911"/>
              <a:gd name="connsiteX238" fmla="*/ 968381 w 1801518"/>
              <a:gd name="connsiteY238" fmla="*/ 11836 h 5569911"/>
              <a:gd name="connsiteX239" fmla="*/ 968033 w 1801518"/>
              <a:gd name="connsiteY239" fmla="*/ 44733 h 5569911"/>
              <a:gd name="connsiteX240" fmla="*/ 407213 w 1801518"/>
              <a:gd name="connsiteY240" fmla="*/ 44385 h 5569911"/>
              <a:gd name="connsiteX241" fmla="*/ 402078 w 1801518"/>
              <a:gd name="connsiteY241" fmla="*/ 11923 h 5569911"/>
              <a:gd name="connsiteX242" fmla="*/ 470396 w 1801518"/>
              <a:gd name="connsiteY242" fmla="*/ 6527 h 5569911"/>
              <a:gd name="connsiteX243" fmla="*/ 470744 w 1801518"/>
              <a:gd name="connsiteY243" fmla="*/ 39425 h 5569911"/>
              <a:gd name="connsiteX244" fmla="*/ 407213 w 1801518"/>
              <a:gd name="connsiteY244" fmla="*/ 44385 h 5569911"/>
              <a:gd name="connsiteX245" fmla="*/ 802241 w 1801518"/>
              <a:gd name="connsiteY245" fmla="*/ 42993 h 5569911"/>
              <a:gd name="connsiteX246" fmla="*/ 735925 w 1801518"/>
              <a:gd name="connsiteY246" fmla="*/ 42297 h 5569911"/>
              <a:gd name="connsiteX247" fmla="*/ 736273 w 1801518"/>
              <a:gd name="connsiteY247" fmla="*/ 9399 h 5569911"/>
              <a:gd name="connsiteX248" fmla="*/ 802589 w 1801518"/>
              <a:gd name="connsiteY248" fmla="*/ 10095 h 5569911"/>
              <a:gd name="connsiteX249" fmla="*/ 802241 w 1801518"/>
              <a:gd name="connsiteY249" fmla="*/ 42993 h 5569911"/>
              <a:gd name="connsiteX250" fmla="*/ 636362 w 1801518"/>
              <a:gd name="connsiteY250" fmla="*/ 41252 h 5569911"/>
              <a:gd name="connsiteX251" fmla="*/ 570046 w 1801518"/>
              <a:gd name="connsiteY251" fmla="*/ 40556 h 5569911"/>
              <a:gd name="connsiteX252" fmla="*/ 570394 w 1801518"/>
              <a:gd name="connsiteY252" fmla="*/ 7659 h 5569911"/>
              <a:gd name="connsiteX253" fmla="*/ 636710 w 1801518"/>
              <a:gd name="connsiteY253" fmla="*/ 8355 h 5569911"/>
              <a:gd name="connsiteX254" fmla="*/ 636362 w 1801518"/>
              <a:gd name="connsiteY254" fmla="*/ 41252 h 556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801518" h="5569911">
                <a:moveTo>
                  <a:pt x="1798124" y="5568432"/>
                </a:moveTo>
                <a:lnTo>
                  <a:pt x="1731807" y="5568432"/>
                </a:lnTo>
                <a:lnTo>
                  <a:pt x="1731807" y="5535535"/>
                </a:lnTo>
                <a:lnTo>
                  <a:pt x="1798124" y="5535535"/>
                </a:lnTo>
                <a:lnTo>
                  <a:pt x="1798124" y="5568432"/>
                </a:lnTo>
                <a:close/>
                <a:moveTo>
                  <a:pt x="1632332" y="5568432"/>
                </a:moveTo>
                <a:lnTo>
                  <a:pt x="1566016" y="5568432"/>
                </a:lnTo>
                <a:lnTo>
                  <a:pt x="1566016" y="5535535"/>
                </a:lnTo>
                <a:lnTo>
                  <a:pt x="1632332" y="5535535"/>
                </a:lnTo>
                <a:lnTo>
                  <a:pt x="1632332" y="5568432"/>
                </a:lnTo>
                <a:close/>
                <a:moveTo>
                  <a:pt x="1466453" y="5568432"/>
                </a:moveTo>
                <a:lnTo>
                  <a:pt x="1400136" y="5568432"/>
                </a:lnTo>
                <a:lnTo>
                  <a:pt x="1400136" y="5535535"/>
                </a:lnTo>
                <a:lnTo>
                  <a:pt x="1466453" y="5535535"/>
                </a:lnTo>
                <a:lnTo>
                  <a:pt x="1466453" y="5568432"/>
                </a:lnTo>
                <a:close/>
                <a:moveTo>
                  <a:pt x="1300661" y="5568432"/>
                </a:moveTo>
                <a:lnTo>
                  <a:pt x="1234344" y="5568432"/>
                </a:lnTo>
                <a:lnTo>
                  <a:pt x="1234344" y="5535535"/>
                </a:lnTo>
                <a:lnTo>
                  <a:pt x="1300661" y="5535535"/>
                </a:lnTo>
                <a:lnTo>
                  <a:pt x="1300661" y="5568432"/>
                </a:lnTo>
                <a:close/>
                <a:moveTo>
                  <a:pt x="1134782" y="5568432"/>
                </a:moveTo>
                <a:lnTo>
                  <a:pt x="1068465" y="5568432"/>
                </a:lnTo>
                <a:lnTo>
                  <a:pt x="1068465" y="5535535"/>
                </a:lnTo>
                <a:lnTo>
                  <a:pt x="1134782" y="5535535"/>
                </a:lnTo>
                <a:lnTo>
                  <a:pt x="1134782" y="5568432"/>
                </a:lnTo>
                <a:close/>
                <a:moveTo>
                  <a:pt x="968990" y="5568432"/>
                </a:moveTo>
                <a:lnTo>
                  <a:pt x="902674" y="5568432"/>
                </a:lnTo>
                <a:lnTo>
                  <a:pt x="902674" y="5535535"/>
                </a:lnTo>
                <a:lnTo>
                  <a:pt x="968990" y="5535535"/>
                </a:lnTo>
                <a:lnTo>
                  <a:pt x="968990" y="5568432"/>
                </a:lnTo>
                <a:close/>
                <a:moveTo>
                  <a:pt x="803111" y="5568432"/>
                </a:moveTo>
                <a:lnTo>
                  <a:pt x="736795" y="5568432"/>
                </a:lnTo>
                <a:lnTo>
                  <a:pt x="736795" y="5535535"/>
                </a:lnTo>
                <a:lnTo>
                  <a:pt x="803111" y="5535535"/>
                </a:lnTo>
                <a:lnTo>
                  <a:pt x="803111" y="5568432"/>
                </a:lnTo>
                <a:close/>
                <a:moveTo>
                  <a:pt x="637320" y="5568432"/>
                </a:moveTo>
                <a:lnTo>
                  <a:pt x="571003" y="5568432"/>
                </a:lnTo>
                <a:lnTo>
                  <a:pt x="571003" y="5535535"/>
                </a:lnTo>
                <a:lnTo>
                  <a:pt x="637320" y="5535535"/>
                </a:lnTo>
                <a:lnTo>
                  <a:pt x="637320" y="5568432"/>
                </a:lnTo>
                <a:close/>
                <a:moveTo>
                  <a:pt x="471441" y="5568432"/>
                </a:moveTo>
                <a:lnTo>
                  <a:pt x="470396" y="5568432"/>
                </a:lnTo>
                <a:cubicBezTo>
                  <a:pt x="447768" y="5568432"/>
                  <a:pt x="425141" y="5566779"/>
                  <a:pt x="403035" y="5563559"/>
                </a:cubicBezTo>
                <a:lnTo>
                  <a:pt x="407822" y="5531010"/>
                </a:lnTo>
                <a:cubicBezTo>
                  <a:pt x="428361" y="5534056"/>
                  <a:pt x="449422" y="5535535"/>
                  <a:pt x="470483" y="5535535"/>
                </a:cubicBezTo>
                <a:lnTo>
                  <a:pt x="471441" y="5568432"/>
                </a:lnTo>
                <a:close/>
                <a:moveTo>
                  <a:pt x="303386" y="5537450"/>
                </a:moveTo>
                <a:cubicBezTo>
                  <a:pt x="281976" y="5529182"/>
                  <a:pt x="261176" y="5519261"/>
                  <a:pt x="241334" y="5507947"/>
                </a:cubicBezTo>
                <a:lnTo>
                  <a:pt x="257608" y="5479401"/>
                </a:lnTo>
                <a:cubicBezTo>
                  <a:pt x="276059" y="5489932"/>
                  <a:pt x="295466" y="5499070"/>
                  <a:pt x="315309" y="5506729"/>
                </a:cubicBezTo>
                <a:lnTo>
                  <a:pt x="303386" y="5537450"/>
                </a:lnTo>
                <a:close/>
                <a:moveTo>
                  <a:pt x="158046" y="5447461"/>
                </a:moveTo>
                <a:cubicBezTo>
                  <a:pt x="141075" y="5432057"/>
                  <a:pt x="125236" y="5415260"/>
                  <a:pt x="110876" y="5397593"/>
                </a:cubicBezTo>
                <a:lnTo>
                  <a:pt x="136376" y="5376880"/>
                </a:lnTo>
                <a:cubicBezTo>
                  <a:pt x="149778" y="5393328"/>
                  <a:pt x="164486" y="5408907"/>
                  <a:pt x="180239" y="5423267"/>
                </a:cubicBezTo>
                <a:lnTo>
                  <a:pt x="158046" y="5447461"/>
                </a:lnTo>
                <a:close/>
                <a:moveTo>
                  <a:pt x="55002" y="5311172"/>
                </a:moveTo>
                <a:cubicBezTo>
                  <a:pt x="44820" y="5290633"/>
                  <a:pt x="36030" y="5269224"/>
                  <a:pt x="29068" y="5247553"/>
                </a:cubicBezTo>
                <a:lnTo>
                  <a:pt x="60312" y="5237371"/>
                </a:lnTo>
                <a:cubicBezTo>
                  <a:pt x="66839" y="5257562"/>
                  <a:pt x="74933" y="5277405"/>
                  <a:pt x="84419" y="5296464"/>
                </a:cubicBezTo>
                <a:lnTo>
                  <a:pt x="55002" y="5311172"/>
                </a:lnTo>
                <a:close/>
                <a:moveTo>
                  <a:pt x="8442" y="5146773"/>
                </a:moveTo>
                <a:cubicBezTo>
                  <a:pt x="7223" y="5132935"/>
                  <a:pt x="6527" y="5118836"/>
                  <a:pt x="6527" y="5104650"/>
                </a:cubicBezTo>
                <a:lnTo>
                  <a:pt x="6527" y="5079064"/>
                </a:lnTo>
                <a:lnTo>
                  <a:pt x="39424" y="5079064"/>
                </a:lnTo>
                <a:lnTo>
                  <a:pt x="39424" y="5104650"/>
                </a:lnTo>
                <a:cubicBezTo>
                  <a:pt x="39424" y="5117879"/>
                  <a:pt x="40034" y="5130934"/>
                  <a:pt x="41165" y="5143814"/>
                </a:cubicBezTo>
                <a:lnTo>
                  <a:pt x="8442" y="5146773"/>
                </a:lnTo>
                <a:close/>
                <a:moveTo>
                  <a:pt x="39511" y="4979501"/>
                </a:moveTo>
                <a:lnTo>
                  <a:pt x="6614" y="4979501"/>
                </a:lnTo>
                <a:lnTo>
                  <a:pt x="6614" y="4913185"/>
                </a:lnTo>
                <a:lnTo>
                  <a:pt x="39511" y="4913185"/>
                </a:lnTo>
                <a:lnTo>
                  <a:pt x="39511" y="4979501"/>
                </a:lnTo>
                <a:close/>
                <a:moveTo>
                  <a:pt x="39511" y="4813623"/>
                </a:moveTo>
                <a:lnTo>
                  <a:pt x="6614" y="4813623"/>
                </a:lnTo>
                <a:lnTo>
                  <a:pt x="6614" y="4747306"/>
                </a:lnTo>
                <a:lnTo>
                  <a:pt x="39511" y="4747306"/>
                </a:lnTo>
                <a:lnTo>
                  <a:pt x="39511" y="4813623"/>
                </a:lnTo>
                <a:close/>
                <a:moveTo>
                  <a:pt x="39511" y="4647831"/>
                </a:moveTo>
                <a:lnTo>
                  <a:pt x="6614" y="4647831"/>
                </a:lnTo>
                <a:lnTo>
                  <a:pt x="6614" y="4581514"/>
                </a:lnTo>
                <a:lnTo>
                  <a:pt x="39511" y="4581514"/>
                </a:lnTo>
                <a:lnTo>
                  <a:pt x="39511" y="4647831"/>
                </a:lnTo>
                <a:close/>
                <a:moveTo>
                  <a:pt x="39511" y="4481952"/>
                </a:moveTo>
                <a:lnTo>
                  <a:pt x="6614" y="4481952"/>
                </a:lnTo>
                <a:lnTo>
                  <a:pt x="6614" y="4415635"/>
                </a:lnTo>
                <a:lnTo>
                  <a:pt x="39511" y="4415635"/>
                </a:lnTo>
                <a:lnTo>
                  <a:pt x="39511" y="4481952"/>
                </a:lnTo>
                <a:close/>
                <a:moveTo>
                  <a:pt x="39511" y="4316160"/>
                </a:moveTo>
                <a:lnTo>
                  <a:pt x="6614" y="4316160"/>
                </a:lnTo>
                <a:lnTo>
                  <a:pt x="6614" y="4249843"/>
                </a:lnTo>
                <a:lnTo>
                  <a:pt x="39511" y="4249843"/>
                </a:lnTo>
                <a:lnTo>
                  <a:pt x="39511" y="4316160"/>
                </a:lnTo>
                <a:close/>
                <a:moveTo>
                  <a:pt x="39511" y="4150281"/>
                </a:moveTo>
                <a:lnTo>
                  <a:pt x="6614" y="4150281"/>
                </a:lnTo>
                <a:lnTo>
                  <a:pt x="6614" y="4083964"/>
                </a:lnTo>
                <a:lnTo>
                  <a:pt x="39511" y="4083964"/>
                </a:lnTo>
                <a:lnTo>
                  <a:pt x="39511" y="4150281"/>
                </a:lnTo>
                <a:close/>
                <a:moveTo>
                  <a:pt x="39511" y="3984489"/>
                </a:moveTo>
                <a:lnTo>
                  <a:pt x="6614" y="3984489"/>
                </a:lnTo>
                <a:lnTo>
                  <a:pt x="6614" y="3918172"/>
                </a:lnTo>
                <a:lnTo>
                  <a:pt x="39511" y="3918172"/>
                </a:lnTo>
                <a:lnTo>
                  <a:pt x="39511" y="3984489"/>
                </a:lnTo>
                <a:close/>
                <a:moveTo>
                  <a:pt x="39511" y="3818610"/>
                </a:moveTo>
                <a:lnTo>
                  <a:pt x="6614" y="3818610"/>
                </a:lnTo>
                <a:lnTo>
                  <a:pt x="6614" y="3752293"/>
                </a:lnTo>
                <a:lnTo>
                  <a:pt x="39511" y="3752293"/>
                </a:lnTo>
                <a:lnTo>
                  <a:pt x="39511" y="3818610"/>
                </a:lnTo>
                <a:close/>
                <a:moveTo>
                  <a:pt x="39511" y="3652818"/>
                </a:moveTo>
                <a:lnTo>
                  <a:pt x="6614" y="3652818"/>
                </a:lnTo>
                <a:lnTo>
                  <a:pt x="6614" y="3586501"/>
                </a:lnTo>
                <a:lnTo>
                  <a:pt x="39511" y="3586501"/>
                </a:lnTo>
                <a:lnTo>
                  <a:pt x="39511" y="3652818"/>
                </a:lnTo>
                <a:close/>
                <a:moveTo>
                  <a:pt x="39511" y="3486939"/>
                </a:moveTo>
                <a:lnTo>
                  <a:pt x="6614" y="3486939"/>
                </a:lnTo>
                <a:lnTo>
                  <a:pt x="6614" y="3420622"/>
                </a:lnTo>
                <a:lnTo>
                  <a:pt x="39511" y="3420622"/>
                </a:lnTo>
                <a:lnTo>
                  <a:pt x="39511" y="3486939"/>
                </a:lnTo>
                <a:close/>
                <a:moveTo>
                  <a:pt x="39511" y="3321147"/>
                </a:moveTo>
                <a:lnTo>
                  <a:pt x="6614" y="3321147"/>
                </a:lnTo>
                <a:lnTo>
                  <a:pt x="6614" y="3254743"/>
                </a:lnTo>
                <a:lnTo>
                  <a:pt x="39511" y="3254743"/>
                </a:lnTo>
                <a:lnTo>
                  <a:pt x="39511" y="3321147"/>
                </a:lnTo>
                <a:close/>
                <a:moveTo>
                  <a:pt x="39511" y="3155268"/>
                </a:moveTo>
                <a:lnTo>
                  <a:pt x="6614" y="3155268"/>
                </a:lnTo>
                <a:lnTo>
                  <a:pt x="6614" y="3088952"/>
                </a:lnTo>
                <a:lnTo>
                  <a:pt x="39511" y="3088952"/>
                </a:lnTo>
                <a:lnTo>
                  <a:pt x="39511" y="3155268"/>
                </a:lnTo>
                <a:close/>
                <a:moveTo>
                  <a:pt x="39511" y="2491926"/>
                </a:moveTo>
                <a:lnTo>
                  <a:pt x="6614" y="2491926"/>
                </a:lnTo>
                <a:lnTo>
                  <a:pt x="6614" y="2425610"/>
                </a:lnTo>
                <a:lnTo>
                  <a:pt x="39511" y="2425610"/>
                </a:lnTo>
                <a:lnTo>
                  <a:pt x="39511" y="2491926"/>
                </a:lnTo>
                <a:close/>
                <a:moveTo>
                  <a:pt x="39511" y="2326135"/>
                </a:moveTo>
                <a:lnTo>
                  <a:pt x="6614" y="2326135"/>
                </a:lnTo>
                <a:lnTo>
                  <a:pt x="6614" y="2259818"/>
                </a:lnTo>
                <a:lnTo>
                  <a:pt x="39511" y="2259818"/>
                </a:lnTo>
                <a:lnTo>
                  <a:pt x="39511" y="2326135"/>
                </a:lnTo>
                <a:close/>
                <a:moveTo>
                  <a:pt x="39511" y="2160256"/>
                </a:moveTo>
                <a:lnTo>
                  <a:pt x="6614" y="2160256"/>
                </a:lnTo>
                <a:lnTo>
                  <a:pt x="6614" y="2093939"/>
                </a:lnTo>
                <a:lnTo>
                  <a:pt x="39511" y="2093939"/>
                </a:lnTo>
                <a:lnTo>
                  <a:pt x="39511" y="2160256"/>
                </a:lnTo>
                <a:close/>
                <a:moveTo>
                  <a:pt x="39511" y="1994464"/>
                </a:moveTo>
                <a:lnTo>
                  <a:pt x="6614" y="1994464"/>
                </a:lnTo>
                <a:lnTo>
                  <a:pt x="6614" y="1928147"/>
                </a:lnTo>
                <a:lnTo>
                  <a:pt x="39511" y="1928147"/>
                </a:lnTo>
                <a:lnTo>
                  <a:pt x="39511" y="1994464"/>
                </a:lnTo>
                <a:close/>
                <a:moveTo>
                  <a:pt x="39511" y="1828585"/>
                </a:moveTo>
                <a:lnTo>
                  <a:pt x="6614" y="1828585"/>
                </a:lnTo>
                <a:lnTo>
                  <a:pt x="6614" y="1762268"/>
                </a:lnTo>
                <a:lnTo>
                  <a:pt x="39511" y="1762268"/>
                </a:lnTo>
                <a:lnTo>
                  <a:pt x="39511" y="1828585"/>
                </a:lnTo>
                <a:close/>
                <a:moveTo>
                  <a:pt x="39511" y="1662793"/>
                </a:moveTo>
                <a:lnTo>
                  <a:pt x="6614" y="1662793"/>
                </a:lnTo>
                <a:lnTo>
                  <a:pt x="6614" y="1596476"/>
                </a:lnTo>
                <a:lnTo>
                  <a:pt x="39511" y="1596476"/>
                </a:lnTo>
                <a:lnTo>
                  <a:pt x="39511" y="1662793"/>
                </a:lnTo>
                <a:close/>
                <a:moveTo>
                  <a:pt x="39511" y="1496914"/>
                </a:moveTo>
                <a:lnTo>
                  <a:pt x="6614" y="1496914"/>
                </a:lnTo>
                <a:lnTo>
                  <a:pt x="6614" y="1430597"/>
                </a:lnTo>
                <a:lnTo>
                  <a:pt x="39511" y="1430597"/>
                </a:lnTo>
                <a:lnTo>
                  <a:pt x="39511" y="1496914"/>
                </a:lnTo>
                <a:close/>
                <a:moveTo>
                  <a:pt x="39511" y="1331122"/>
                </a:moveTo>
                <a:lnTo>
                  <a:pt x="6614" y="1331122"/>
                </a:lnTo>
                <a:lnTo>
                  <a:pt x="6614" y="1264805"/>
                </a:lnTo>
                <a:lnTo>
                  <a:pt x="39511" y="1264805"/>
                </a:lnTo>
                <a:lnTo>
                  <a:pt x="39511" y="1331122"/>
                </a:lnTo>
                <a:close/>
                <a:moveTo>
                  <a:pt x="39511" y="1165243"/>
                </a:moveTo>
                <a:lnTo>
                  <a:pt x="6614" y="1165243"/>
                </a:lnTo>
                <a:lnTo>
                  <a:pt x="6614" y="1098926"/>
                </a:lnTo>
                <a:lnTo>
                  <a:pt x="39511" y="1098926"/>
                </a:lnTo>
                <a:lnTo>
                  <a:pt x="39511" y="1165243"/>
                </a:lnTo>
                <a:close/>
                <a:moveTo>
                  <a:pt x="39511" y="999451"/>
                </a:moveTo>
                <a:lnTo>
                  <a:pt x="6614" y="999451"/>
                </a:lnTo>
                <a:lnTo>
                  <a:pt x="6614" y="933134"/>
                </a:lnTo>
                <a:lnTo>
                  <a:pt x="39511" y="933134"/>
                </a:lnTo>
                <a:lnTo>
                  <a:pt x="39511" y="999451"/>
                </a:lnTo>
                <a:close/>
                <a:moveTo>
                  <a:pt x="39511" y="833572"/>
                </a:moveTo>
                <a:lnTo>
                  <a:pt x="6614" y="833572"/>
                </a:lnTo>
                <a:lnTo>
                  <a:pt x="6614" y="767255"/>
                </a:lnTo>
                <a:lnTo>
                  <a:pt x="39511" y="767255"/>
                </a:lnTo>
                <a:lnTo>
                  <a:pt x="39511" y="833572"/>
                </a:lnTo>
                <a:close/>
                <a:moveTo>
                  <a:pt x="39511" y="667780"/>
                </a:moveTo>
                <a:lnTo>
                  <a:pt x="6614" y="667780"/>
                </a:lnTo>
                <a:lnTo>
                  <a:pt x="6614" y="601464"/>
                </a:lnTo>
                <a:lnTo>
                  <a:pt x="39511" y="601464"/>
                </a:lnTo>
                <a:lnTo>
                  <a:pt x="39511" y="667780"/>
                </a:lnTo>
                <a:close/>
                <a:moveTo>
                  <a:pt x="39511" y="501901"/>
                </a:moveTo>
                <a:lnTo>
                  <a:pt x="6614" y="501901"/>
                </a:lnTo>
                <a:lnTo>
                  <a:pt x="6614" y="485888"/>
                </a:lnTo>
                <a:cubicBezTo>
                  <a:pt x="6614" y="468569"/>
                  <a:pt x="7572" y="451076"/>
                  <a:pt x="9486" y="433931"/>
                </a:cubicBezTo>
                <a:lnTo>
                  <a:pt x="42209" y="437586"/>
                </a:lnTo>
                <a:cubicBezTo>
                  <a:pt x="40469" y="453513"/>
                  <a:pt x="39511" y="469787"/>
                  <a:pt x="39511" y="485975"/>
                </a:cubicBezTo>
                <a:lnTo>
                  <a:pt x="39511" y="501901"/>
                </a:lnTo>
                <a:close/>
                <a:moveTo>
                  <a:pt x="62835" y="343942"/>
                </a:moveTo>
                <a:lnTo>
                  <a:pt x="31678" y="333499"/>
                </a:lnTo>
                <a:cubicBezTo>
                  <a:pt x="38989" y="311915"/>
                  <a:pt x="47866" y="290593"/>
                  <a:pt x="58049" y="270141"/>
                </a:cubicBezTo>
                <a:lnTo>
                  <a:pt x="87465" y="284849"/>
                </a:lnTo>
                <a:cubicBezTo>
                  <a:pt x="77891" y="303908"/>
                  <a:pt x="69537" y="323751"/>
                  <a:pt x="62835" y="343942"/>
                </a:cubicBezTo>
                <a:close/>
                <a:moveTo>
                  <a:pt x="138986" y="203998"/>
                </a:moveTo>
                <a:lnTo>
                  <a:pt x="113313" y="183546"/>
                </a:lnTo>
                <a:cubicBezTo>
                  <a:pt x="127586" y="165618"/>
                  <a:pt x="143164" y="148647"/>
                  <a:pt x="159700" y="132982"/>
                </a:cubicBezTo>
                <a:lnTo>
                  <a:pt x="182327" y="156828"/>
                </a:lnTo>
                <a:cubicBezTo>
                  <a:pt x="166836" y="171449"/>
                  <a:pt x="152302" y="187288"/>
                  <a:pt x="138986" y="203998"/>
                </a:cubicBezTo>
                <a:close/>
                <a:moveTo>
                  <a:pt x="258478" y="98953"/>
                </a:moveTo>
                <a:lnTo>
                  <a:pt x="241594" y="70755"/>
                </a:lnTo>
                <a:cubicBezTo>
                  <a:pt x="261263" y="58919"/>
                  <a:pt x="281889" y="48563"/>
                  <a:pt x="302951" y="39860"/>
                </a:cubicBezTo>
                <a:lnTo>
                  <a:pt x="315483" y="70233"/>
                </a:lnTo>
                <a:cubicBezTo>
                  <a:pt x="295902" y="78327"/>
                  <a:pt x="276755" y="87987"/>
                  <a:pt x="258478" y="98953"/>
                </a:cubicBezTo>
                <a:close/>
                <a:moveTo>
                  <a:pt x="1797167" y="53524"/>
                </a:moveTo>
                <a:lnTo>
                  <a:pt x="1730850" y="52827"/>
                </a:lnTo>
                <a:lnTo>
                  <a:pt x="1731198" y="19930"/>
                </a:lnTo>
                <a:lnTo>
                  <a:pt x="1797515" y="20626"/>
                </a:lnTo>
                <a:lnTo>
                  <a:pt x="1797167" y="53524"/>
                </a:lnTo>
                <a:close/>
                <a:moveTo>
                  <a:pt x="1631288" y="51783"/>
                </a:moveTo>
                <a:lnTo>
                  <a:pt x="1564971" y="51087"/>
                </a:lnTo>
                <a:lnTo>
                  <a:pt x="1565319" y="18189"/>
                </a:lnTo>
                <a:lnTo>
                  <a:pt x="1631636" y="18886"/>
                </a:lnTo>
                <a:lnTo>
                  <a:pt x="1631288" y="51783"/>
                </a:lnTo>
                <a:close/>
                <a:moveTo>
                  <a:pt x="1465496" y="49955"/>
                </a:moveTo>
                <a:lnTo>
                  <a:pt x="1399179" y="49259"/>
                </a:lnTo>
                <a:lnTo>
                  <a:pt x="1399527" y="16362"/>
                </a:lnTo>
                <a:lnTo>
                  <a:pt x="1465844" y="17058"/>
                </a:lnTo>
                <a:lnTo>
                  <a:pt x="1465496" y="49955"/>
                </a:lnTo>
                <a:close/>
                <a:moveTo>
                  <a:pt x="1299704" y="48215"/>
                </a:moveTo>
                <a:lnTo>
                  <a:pt x="1233387" y="47519"/>
                </a:lnTo>
                <a:lnTo>
                  <a:pt x="1233735" y="14621"/>
                </a:lnTo>
                <a:lnTo>
                  <a:pt x="1300052" y="15317"/>
                </a:lnTo>
                <a:lnTo>
                  <a:pt x="1299704" y="48215"/>
                </a:lnTo>
                <a:close/>
                <a:moveTo>
                  <a:pt x="1133825" y="46474"/>
                </a:moveTo>
                <a:lnTo>
                  <a:pt x="1067508" y="45778"/>
                </a:lnTo>
                <a:lnTo>
                  <a:pt x="1067856" y="12881"/>
                </a:lnTo>
                <a:lnTo>
                  <a:pt x="1134173" y="13577"/>
                </a:lnTo>
                <a:lnTo>
                  <a:pt x="1133825" y="46474"/>
                </a:lnTo>
                <a:close/>
                <a:moveTo>
                  <a:pt x="968033" y="44733"/>
                </a:moveTo>
                <a:lnTo>
                  <a:pt x="901716" y="44037"/>
                </a:lnTo>
                <a:lnTo>
                  <a:pt x="902064" y="11140"/>
                </a:lnTo>
                <a:lnTo>
                  <a:pt x="968381" y="11836"/>
                </a:lnTo>
                <a:lnTo>
                  <a:pt x="968033" y="44733"/>
                </a:lnTo>
                <a:close/>
                <a:moveTo>
                  <a:pt x="407213" y="44385"/>
                </a:moveTo>
                <a:lnTo>
                  <a:pt x="402078" y="11923"/>
                </a:lnTo>
                <a:cubicBezTo>
                  <a:pt x="424619" y="8355"/>
                  <a:pt x="447595" y="6527"/>
                  <a:pt x="470396" y="6527"/>
                </a:cubicBezTo>
                <a:lnTo>
                  <a:pt x="470744" y="39425"/>
                </a:lnTo>
                <a:cubicBezTo>
                  <a:pt x="449248" y="39512"/>
                  <a:pt x="428013" y="41165"/>
                  <a:pt x="407213" y="44385"/>
                </a:cubicBezTo>
                <a:close/>
                <a:moveTo>
                  <a:pt x="802241" y="42993"/>
                </a:moveTo>
                <a:lnTo>
                  <a:pt x="735925" y="42297"/>
                </a:lnTo>
                <a:lnTo>
                  <a:pt x="736273" y="9399"/>
                </a:lnTo>
                <a:lnTo>
                  <a:pt x="802589" y="10095"/>
                </a:lnTo>
                <a:lnTo>
                  <a:pt x="802241" y="42993"/>
                </a:lnTo>
                <a:close/>
                <a:moveTo>
                  <a:pt x="636362" y="41252"/>
                </a:moveTo>
                <a:lnTo>
                  <a:pt x="570046" y="40556"/>
                </a:lnTo>
                <a:lnTo>
                  <a:pt x="570394" y="7659"/>
                </a:lnTo>
                <a:lnTo>
                  <a:pt x="636710" y="8355"/>
                </a:lnTo>
                <a:lnTo>
                  <a:pt x="636362" y="4125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reeform: Shape 37">
            <a:extLst>
              <a:ext uri="{FF2B5EF4-FFF2-40B4-BE49-F238E27FC236}">
                <a16:creationId xmlns:a16="http://schemas.microsoft.com/office/drawing/2014/main" id="{B5075337-AE9B-45F0-AA42-356DE4F7028A}"/>
              </a:ext>
            </a:extLst>
          </p:cNvPr>
          <p:cNvSpPr/>
          <p:nvPr/>
        </p:nvSpPr>
        <p:spPr>
          <a:xfrm>
            <a:off x="3717828" y="1461482"/>
            <a:ext cx="21755" cy="21755"/>
          </a:xfrm>
          <a:custGeom>
            <a:avLst/>
            <a:gdLst>
              <a:gd name="connsiteX0" fmla="*/ 6596 w 43514"/>
              <a:gd name="connsiteY0" fmla="*/ 39490 h 43514"/>
              <a:gd name="connsiteX1" fmla="*/ 6948 w 43514"/>
              <a:gd name="connsiteY1" fmla="*/ 6596 h 43514"/>
              <a:gd name="connsiteX2" fmla="*/ 39842 w 43514"/>
              <a:gd name="connsiteY2" fmla="*/ 6948 h 43514"/>
              <a:gd name="connsiteX3" fmla="*/ 39490 w 43514"/>
              <a:gd name="connsiteY3" fmla="*/ 39842 h 4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4" h="43514">
                <a:moveTo>
                  <a:pt x="6596" y="39490"/>
                </a:moveTo>
                <a:lnTo>
                  <a:pt x="6948" y="6596"/>
                </a:lnTo>
                <a:lnTo>
                  <a:pt x="39842" y="6948"/>
                </a:lnTo>
                <a:lnTo>
                  <a:pt x="39490" y="3984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6" name="Freeform: Shape 39">
            <a:extLst>
              <a:ext uri="{FF2B5EF4-FFF2-40B4-BE49-F238E27FC236}">
                <a16:creationId xmlns:a16="http://schemas.microsoft.com/office/drawing/2014/main" id="{5AD1E8E5-8EC9-46E9-852F-62E7A156280E}"/>
              </a:ext>
            </a:extLst>
          </p:cNvPr>
          <p:cNvSpPr/>
          <p:nvPr/>
        </p:nvSpPr>
        <p:spPr>
          <a:xfrm>
            <a:off x="2652692" y="2719628"/>
            <a:ext cx="256705" cy="256705"/>
          </a:xfrm>
          <a:custGeom>
            <a:avLst/>
            <a:gdLst>
              <a:gd name="connsiteX0" fmla="*/ 319950 w 513476"/>
              <a:gd name="connsiteY0" fmla="*/ 69382 h 513476"/>
              <a:gd name="connsiteX1" fmla="*/ 448189 w 513476"/>
              <a:gd name="connsiteY1" fmla="*/ 319950 h 513476"/>
              <a:gd name="connsiteX2" fmla="*/ 197621 w 513476"/>
              <a:gd name="connsiteY2" fmla="*/ 448189 h 513476"/>
              <a:gd name="connsiteX3" fmla="*/ 69382 w 513476"/>
              <a:gd name="connsiteY3" fmla="*/ 197621 h 513476"/>
              <a:gd name="connsiteX4" fmla="*/ 319950 w 513476"/>
              <a:gd name="connsiteY4" fmla="*/ 69382 h 51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476" h="513476">
                <a:moveTo>
                  <a:pt x="319950" y="69382"/>
                </a:moveTo>
                <a:cubicBezTo>
                  <a:pt x="424554" y="103161"/>
                  <a:pt x="481969" y="215345"/>
                  <a:pt x="448189" y="319950"/>
                </a:cubicBezTo>
                <a:cubicBezTo>
                  <a:pt x="414409" y="424554"/>
                  <a:pt x="302226" y="481969"/>
                  <a:pt x="197621" y="448189"/>
                </a:cubicBezTo>
                <a:cubicBezTo>
                  <a:pt x="93016" y="414409"/>
                  <a:pt x="35602" y="302226"/>
                  <a:pt x="69382" y="197621"/>
                </a:cubicBezTo>
                <a:cubicBezTo>
                  <a:pt x="103162" y="93016"/>
                  <a:pt x="215345" y="35602"/>
                  <a:pt x="319950" y="6938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7" name="Freeform: Shape 41">
            <a:extLst>
              <a:ext uri="{FF2B5EF4-FFF2-40B4-BE49-F238E27FC236}">
                <a16:creationId xmlns:a16="http://schemas.microsoft.com/office/drawing/2014/main" id="{5B6425F3-19A9-4F0E-BF2A-053C7A22EA42}"/>
              </a:ext>
            </a:extLst>
          </p:cNvPr>
          <p:cNvSpPr/>
          <p:nvPr/>
        </p:nvSpPr>
        <p:spPr>
          <a:xfrm>
            <a:off x="6056448" y="1462434"/>
            <a:ext cx="1196505" cy="2775892"/>
          </a:xfrm>
          <a:custGeom>
            <a:avLst/>
            <a:gdLst>
              <a:gd name="connsiteX0" fmla="*/ 5963 w 2393321"/>
              <a:gd name="connsiteY0" fmla="*/ 5549940 h 5552505"/>
              <a:gd name="connsiteX1" fmla="*/ 1466063 w 2393321"/>
              <a:gd name="connsiteY1" fmla="*/ 5549940 h 5552505"/>
              <a:gd name="connsiteX2" fmla="*/ 1913397 w 2393321"/>
              <a:gd name="connsiteY2" fmla="*/ 5102606 h 5552505"/>
              <a:gd name="connsiteX3" fmla="*/ 1913397 w 2393321"/>
              <a:gd name="connsiteY3" fmla="*/ 3184120 h 5552505"/>
              <a:gd name="connsiteX4" fmla="*/ 2392409 w 2393321"/>
              <a:gd name="connsiteY4" fmla="*/ 2777951 h 5552505"/>
              <a:gd name="connsiteX5" fmla="*/ 1913484 w 2393321"/>
              <a:gd name="connsiteY5" fmla="*/ 2371696 h 5552505"/>
              <a:gd name="connsiteX6" fmla="*/ 1913484 w 2393321"/>
              <a:gd name="connsiteY6" fmla="*/ 453297 h 5552505"/>
              <a:gd name="connsiteX7" fmla="*/ 1466151 w 2393321"/>
              <a:gd name="connsiteY7" fmla="*/ 5963 h 5552505"/>
              <a:gd name="connsiteX8" fmla="*/ 6050 w 2393321"/>
              <a:gd name="connsiteY8" fmla="*/ 5963 h 5552505"/>
              <a:gd name="connsiteX9" fmla="*/ 6050 w 2393321"/>
              <a:gd name="connsiteY9" fmla="*/ 5549940 h 5552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321" h="5552505">
                <a:moveTo>
                  <a:pt x="5963" y="5549940"/>
                </a:moveTo>
                <a:lnTo>
                  <a:pt x="1466063" y="5549940"/>
                </a:lnTo>
                <a:cubicBezTo>
                  <a:pt x="1713141" y="5549940"/>
                  <a:pt x="1913397" y="5349684"/>
                  <a:pt x="1913397" y="5102606"/>
                </a:cubicBezTo>
                <a:lnTo>
                  <a:pt x="1913397" y="3184120"/>
                </a:lnTo>
                <a:lnTo>
                  <a:pt x="2392409" y="2777951"/>
                </a:lnTo>
                <a:lnTo>
                  <a:pt x="1913484" y="2371696"/>
                </a:lnTo>
                <a:lnTo>
                  <a:pt x="1913484" y="453297"/>
                </a:lnTo>
                <a:cubicBezTo>
                  <a:pt x="1913484" y="206219"/>
                  <a:pt x="1713228" y="5963"/>
                  <a:pt x="1466151" y="5963"/>
                </a:cubicBezTo>
                <a:lnTo>
                  <a:pt x="6050" y="5963"/>
                </a:lnTo>
                <a:lnTo>
                  <a:pt x="6050" y="5549940"/>
                </a:lnTo>
                <a:close/>
              </a:path>
            </a:pathLst>
          </a:custGeom>
          <a:solidFill>
            <a:schemeClr val="accent3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Freeform: Shape 43">
            <a:extLst>
              <a:ext uri="{FF2B5EF4-FFF2-40B4-BE49-F238E27FC236}">
                <a16:creationId xmlns:a16="http://schemas.microsoft.com/office/drawing/2014/main" id="{973CC80B-B912-4920-A8A0-8BF9415ACE64}"/>
              </a:ext>
            </a:extLst>
          </p:cNvPr>
          <p:cNvSpPr/>
          <p:nvPr/>
        </p:nvSpPr>
        <p:spPr>
          <a:xfrm>
            <a:off x="5289162" y="1648784"/>
            <a:ext cx="1540228" cy="2401712"/>
          </a:xfrm>
          <a:custGeom>
            <a:avLst/>
            <a:gdLst>
              <a:gd name="connsiteX0" fmla="*/ 5963 w 3080857"/>
              <a:gd name="connsiteY0" fmla="*/ 4357022 h 4804048"/>
              <a:gd name="connsiteX1" fmla="*/ 5963 w 3080857"/>
              <a:gd name="connsiteY1" fmla="*/ 453297 h 4804048"/>
              <a:gd name="connsiteX2" fmla="*/ 453297 w 3080857"/>
              <a:gd name="connsiteY2" fmla="*/ 5963 h 4804048"/>
              <a:gd name="connsiteX3" fmla="*/ 2627999 w 3080857"/>
              <a:gd name="connsiteY3" fmla="*/ 5963 h 4804048"/>
              <a:gd name="connsiteX4" fmla="*/ 3075332 w 3080857"/>
              <a:gd name="connsiteY4" fmla="*/ 453297 h 4804048"/>
              <a:gd name="connsiteX5" fmla="*/ 3075332 w 3080857"/>
              <a:gd name="connsiteY5" fmla="*/ 4357022 h 4804048"/>
              <a:gd name="connsiteX6" fmla="*/ 2627999 w 3080857"/>
              <a:gd name="connsiteY6" fmla="*/ 4804355 h 4804048"/>
              <a:gd name="connsiteX7" fmla="*/ 453297 w 3080857"/>
              <a:gd name="connsiteY7" fmla="*/ 4804355 h 4804048"/>
              <a:gd name="connsiteX8" fmla="*/ 5963 w 3080857"/>
              <a:gd name="connsiteY8" fmla="*/ 4357022 h 480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857" h="4804048">
                <a:moveTo>
                  <a:pt x="5963" y="4357022"/>
                </a:moveTo>
                <a:lnTo>
                  <a:pt x="5963" y="453297"/>
                </a:lnTo>
                <a:cubicBezTo>
                  <a:pt x="5963" y="206219"/>
                  <a:pt x="206219" y="5963"/>
                  <a:pt x="453297" y="5963"/>
                </a:cubicBezTo>
                <a:lnTo>
                  <a:pt x="2627999" y="5963"/>
                </a:lnTo>
                <a:cubicBezTo>
                  <a:pt x="2875077" y="5963"/>
                  <a:pt x="3075332" y="206219"/>
                  <a:pt x="3075332" y="453297"/>
                </a:cubicBezTo>
                <a:lnTo>
                  <a:pt x="3075332" y="4357022"/>
                </a:lnTo>
                <a:cubicBezTo>
                  <a:pt x="3075332" y="4604100"/>
                  <a:pt x="2875077" y="4804355"/>
                  <a:pt x="2627999" y="4804355"/>
                </a:cubicBezTo>
                <a:lnTo>
                  <a:pt x="453297" y="4804355"/>
                </a:lnTo>
                <a:cubicBezTo>
                  <a:pt x="206306" y="4804355"/>
                  <a:pt x="5963" y="4604100"/>
                  <a:pt x="5963" y="4357022"/>
                </a:cubicBezTo>
                <a:close/>
              </a:path>
            </a:pathLst>
          </a:custGeom>
          <a:solidFill>
            <a:srgbClr val="D7D6D6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9" name="Freeform: Shape 45">
            <a:extLst>
              <a:ext uri="{FF2B5EF4-FFF2-40B4-BE49-F238E27FC236}">
                <a16:creationId xmlns:a16="http://schemas.microsoft.com/office/drawing/2014/main" id="{9368411D-439F-4285-A335-60EEA321BA9B}"/>
              </a:ext>
            </a:extLst>
          </p:cNvPr>
          <p:cNvSpPr/>
          <p:nvPr/>
        </p:nvSpPr>
        <p:spPr>
          <a:xfrm>
            <a:off x="5313356" y="1699755"/>
            <a:ext cx="1492368" cy="2358202"/>
          </a:xfrm>
          <a:custGeom>
            <a:avLst/>
            <a:gdLst>
              <a:gd name="connsiteX0" fmla="*/ 406736 w 2985124"/>
              <a:gd name="connsiteY0" fmla="*/ 4711233 h 4717019"/>
              <a:gd name="connsiteX1" fmla="*/ 5963 w 2985124"/>
              <a:gd name="connsiteY1" fmla="*/ 4310461 h 4717019"/>
              <a:gd name="connsiteX2" fmla="*/ 5963 w 2985124"/>
              <a:gd name="connsiteY2" fmla="*/ 406736 h 4717019"/>
              <a:gd name="connsiteX3" fmla="*/ 406736 w 2985124"/>
              <a:gd name="connsiteY3" fmla="*/ 5963 h 4717019"/>
              <a:gd name="connsiteX4" fmla="*/ 2581439 w 2985124"/>
              <a:gd name="connsiteY4" fmla="*/ 5963 h 4717019"/>
              <a:gd name="connsiteX5" fmla="*/ 2982210 w 2985124"/>
              <a:gd name="connsiteY5" fmla="*/ 406736 h 4717019"/>
              <a:gd name="connsiteX6" fmla="*/ 2982210 w 2985124"/>
              <a:gd name="connsiteY6" fmla="*/ 4310374 h 4717019"/>
              <a:gd name="connsiteX7" fmla="*/ 2581439 w 2985124"/>
              <a:gd name="connsiteY7" fmla="*/ 4711146 h 4717019"/>
              <a:gd name="connsiteX8" fmla="*/ 406736 w 2985124"/>
              <a:gd name="connsiteY8" fmla="*/ 4711146 h 47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5124" h="4717019">
                <a:moveTo>
                  <a:pt x="406736" y="4711233"/>
                </a:moveTo>
                <a:cubicBezTo>
                  <a:pt x="185767" y="4711233"/>
                  <a:pt x="5963" y="4531430"/>
                  <a:pt x="5963" y="4310461"/>
                </a:cubicBezTo>
                <a:lnTo>
                  <a:pt x="5963" y="406736"/>
                </a:lnTo>
                <a:cubicBezTo>
                  <a:pt x="5963" y="185767"/>
                  <a:pt x="185767" y="5963"/>
                  <a:pt x="406736" y="5963"/>
                </a:cubicBezTo>
                <a:lnTo>
                  <a:pt x="2581439" y="5963"/>
                </a:lnTo>
                <a:cubicBezTo>
                  <a:pt x="2802406" y="5963"/>
                  <a:pt x="2982210" y="185767"/>
                  <a:pt x="2982210" y="406736"/>
                </a:cubicBezTo>
                <a:lnTo>
                  <a:pt x="2982210" y="4310374"/>
                </a:lnTo>
                <a:cubicBezTo>
                  <a:pt x="2982210" y="4531343"/>
                  <a:pt x="2802406" y="4711146"/>
                  <a:pt x="2581439" y="4711146"/>
                </a:cubicBezTo>
                <a:lnTo>
                  <a:pt x="406736" y="4711146"/>
                </a:lnTo>
                <a:close/>
              </a:path>
            </a:pathLst>
          </a:custGeom>
          <a:solidFill>
            <a:schemeClr val="bg1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0" name="Freeform: Shape 53">
            <a:extLst>
              <a:ext uri="{FF2B5EF4-FFF2-40B4-BE49-F238E27FC236}">
                <a16:creationId xmlns:a16="http://schemas.microsoft.com/office/drawing/2014/main" id="{882DDC8B-C8DC-410D-AE1B-3A4C77702CA7}"/>
              </a:ext>
            </a:extLst>
          </p:cNvPr>
          <p:cNvSpPr/>
          <p:nvPr/>
        </p:nvSpPr>
        <p:spPr>
          <a:xfrm>
            <a:off x="5094306" y="1453885"/>
            <a:ext cx="900642" cy="2784593"/>
          </a:xfrm>
          <a:custGeom>
            <a:avLst/>
            <a:gdLst>
              <a:gd name="connsiteX0" fmla="*/ 1798124 w 1801518"/>
              <a:gd name="connsiteY0" fmla="*/ 5568432 h 5569911"/>
              <a:gd name="connsiteX1" fmla="*/ 1731807 w 1801518"/>
              <a:gd name="connsiteY1" fmla="*/ 5568432 h 5569911"/>
              <a:gd name="connsiteX2" fmla="*/ 1731807 w 1801518"/>
              <a:gd name="connsiteY2" fmla="*/ 5535535 h 5569911"/>
              <a:gd name="connsiteX3" fmla="*/ 1798124 w 1801518"/>
              <a:gd name="connsiteY3" fmla="*/ 5535535 h 5569911"/>
              <a:gd name="connsiteX4" fmla="*/ 1798124 w 1801518"/>
              <a:gd name="connsiteY4" fmla="*/ 5568432 h 5569911"/>
              <a:gd name="connsiteX5" fmla="*/ 1632332 w 1801518"/>
              <a:gd name="connsiteY5" fmla="*/ 5568432 h 5569911"/>
              <a:gd name="connsiteX6" fmla="*/ 1566015 w 1801518"/>
              <a:gd name="connsiteY6" fmla="*/ 5568432 h 5569911"/>
              <a:gd name="connsiteX7" fmla="*/ 1566015 w 1801518"/>
              <a:gd name="connsiteY7" fmla="*/ 5535535 h 5569911"/>
              <a:gd name="connsiteX8" fmla="*/ 1632332 w 1801518"/>
              <a:gd name="connsiteY8" fmla="*/ 5535535 h 5569911"/>
              <a:gd name="connsiteX9" fmla="*/ 1632332 w 1801518"/>
              <a:gd name="connsiteY9" fmla="*/ 5568432 h 5569911"/>
              <a:gd name="connsiteX10" fmla="*/ 1466453 w 1801518"/>
              <a:gd name="connsiteY10" fmla="*/ 5568432 h 5569911"/>
              <a:gd name="connsiteX11" fmla="*/ 1400137 w 1801518"/>
              <a:gd name="connsiteY11" fmla="*/ 5568432 h 5569911"/>
              <a:gd name="connsiteX12" fmla="*/ 1400137 w 1801518"/>
              <a:gd name="connsiteY12" fmla="*/ 5535535 h 5569911"/>
              <a:gd name="connsiteX13" fmla="*/ 1466453 w 1801518"/>
              <a:gd name="connsiteY13" fmla="*/ 5535535 h 5569911"/>
              <a:gd name="connsiteX14" fmla="*/ 1466453 w 1801518"/>
              <a:gd name="connsiteY14" fmla="*/ 5568432 h 5569911"/>
              <a:gd name="connsiteX15" fmla="*/ 1300661 w 1801518"/>
              <a:gd name="connsiteY15" fmla="*/ 5568432 h 5569911"/>
              <a:gd name="connsiteX16" fmla="*/ 1234344 w 1801518"/>
              <a:gd name="connsiteY16" fmla="*/ 5568432 h 5569911"/>
              <a:gd name="connsiteX17" fmla="*/ 1234344 w 1801518"/>
              <a:gd name="connsiteY17" fmla="*/ 5535535 h 5569911"/>
              <a:gd name="connsiteX18" fmla="*/ 1300661 w 1801518"/>
              <a:gd name="connsiteY18" fmla="*/ 5535535 h 5569911"/>
              <a:gd name="connsiteX19" fmla="*/ 1300661 w 1801518"/>
              <a:gd name="connsiteY19" fmla="*/ 5568432 h 5569911"/>
              <a:gd name="connsiteX20" fmla="*/ 1134783 w 1801518"/>
              <a:gd name="connsiteY20" fmla="*/ 5568432 h 5569911"/>
              <a:gd name="connsiteX21" fmla="*/ 1068465 w 1801518"/>
              <a:gd name="connsiteY21" fmla="*/ 5568432 h 5569911"/>
              <a:gd name="connsiteX22" fmla="*/ 1068465 w 1801518"/>
              <a:gd name="connsiteY22" fmla="*/ 5535535 h 5569911"/>
              <a:gd name="connsiteX23" fmla="*/ 1134783 w 1801518"/>
              <a:gd name="connsiteY23" fmla="*/ 5535535 h 5569911"/>
              <a:gd name="connsiteX24" fmla="*/ 1134783 w 1801518"/>
              <a:gd name="connsiteY24" fmla="*/ 5568432 h 5569911"/>
              <a:gd name="connsiteX25" fmla="*/ 968990 w 1801518"/>
              <a:gd name="connsiteY25" fmla="*/ 5568432 h 5569911"/>
              <a:gd name="connsiteX26" fmla="*/ 902674 w 1801518"/>
              <a:gd name="connsiteY26" fmla="*/ 5568432 h 5569911"/>
              <a:gd name="connsiteX27" fmla="*/ 902674 w 1801518"/>
              <a:gd name="connsiteY27" fmla="*/ 5535535 h 5569911"/>
              <a:gd name="connsiteX28" fmla="*/ 968990 w 1801518"/>
              <a:gd name="connsiteY28" fmla="*/ 5535535 h 5569911"/>
              <a:gd name="connsiteX29" fmla="*/ 968990 w 1801518"/>
              <a:gd name="connsiteY29" fmla="*/ 5568432 h 5569911"/>
              <a:gd name="connsiteX30" fmla="*/ 803111 w 1801518"/>
              <a:gd name="connsiteY30" fmla="*/ 5568432 h 5569911"/>
              <a:gd name="connsiteX31" fmla="*/ 736794 w 1801518"/>
              <a:gd name="connsiteY31" fmla="*/ 5568432 h 5569911"/>
              <a:gd name="connsiteX32" fmla="*/ 736794 w 1801518"/>
              <a:gd name="connsiteY32" fmla="*/ 5535535 h 5569911"/>
              <a:gd name="connsiteX33" fmla="*/ 803111 w 1801518"/>
              <a:gd name="connsiteY33" fmla="*/ 5535535 h 5569911"/>
              <a:gd name="connsiteX34" fmla="*/ 803111 w 1801518"/>
              <a:gd name="connsiteY34" fmla="*/ 5568432 h 5569911"/>
              <a:gd name="connsiteX35" fmla="*/ 637232 w 1801518"/>
              <a:gd name="connsiteY35" fmla="*/ 5568432 h 5569911"/>
              <a:gd name="connsiteX36" fmla="*/ 570916 w 1801518"/>
              <a:gd name="connsiteY36" fmla="*/ 5568432 h 5569911"/>
              <a:gd name="connsiteX37" fmla="*/ 570916 w 1801518"/>
              <a:gd name="connsiteY37" fmla="*/ 5535535 h 5569911"/>
              <a:gd name="connsiteX38" fmla="*/ 637232 w 1801518"/>
              <a:gd name="connsiteY38" fmla="*/ 5535535 h 5569911"/>
              <a:gd name="connsiteX39" fmla="*/ 637232 w 1801518"/>
              <a:gd name="connsiteY39" fmla="*/ 5568432 h 5569911"/>
              <a:gd name="connsiteX40" fmla="*/ 471440 w 1801518"/>
              <a:gd name="connsiteY40" fmla="*/ 5568432 h 5569911"/>
              <a:gd name="connsiteX41" fmla="*/ 470396 w 1801518"/>
              <a:gd name="connsiteY41" fmla="*/ 5568432 h 5569911"/>
              <a:gd name="connsiteX42" fmla="*/ 403035 w 1801518"/>
              <a:gd name="connsiteY42" fmla="*/ 5563559 h 5569911"/>
              <a:gd name="connsiteX43" fmla="*/ 407822 w 1801518"/>
              <a:gd name="connsiteY43" fmla="*/ 5531010 h 5569911"/>
              <a:gd name="connsiteX44" fmla="*/ 470483 w 1801518"/>
              <a:gd name="connsiteY44" fmla="*/ 5535535 h 5569911"/>
              <a:gd name="connsiteX45" fmla="*/ 471440 w 1801518"/>
              <a:gd name="connsiteY45" fmla="*/ 5568432 h 5569911"/>
              <a:gd name="connsiteX46" fmla="*/ 303386 w 1801518"/>
              <a:gd name="connsiteY46" fmla="*/ 5537450 h 5569911"/>
              <a:gd name="connsiteX47" fmla="*/ 241334 w 1801518"/>
              <a:gd name="connsiteY47" fmla="*/ 5507947 h 5569911"/>
              <a:gd name="connsiteX48" fmla="*/ 257608 w 1801518"/>
              <a:gd name="connsiteY48" fmla="*/ 5479401 h 5569911"/>
              <a:gd name="connsiteX49" fmla="*/ 315309 w 1801518"/>
              <a:gd name="connsiteY49" fmla="*/ 5506729 h 5569911"/>
              <a:gd name="connsiteX50" fmla="*/ 303386 w 1801518"/>
              <a:gd name="connsiteY50" fmla="*/ 5537450 h 5569911"/>
              <a:gd name="connsiteX51" fmla="*/ 158045 w 1801518"/>
              <a:gd name="connsiteY51" fmla="*/ 5447461 h 5569911"/>
              <a:gd name="connsiteX52" fmla="*/ 110876 w 1801518"/>
              <a:gd name="connsiteY52" fmla="*/ 5397593 h 5569911"/>
              <a:gd name="connsiteX53" fmla="*/ 136375 w 1801518"/>
              <a:gd name="connsiteY53" fmla="*/ 5376880 h 5569911"/>
              <a:gd name="connsiteX54" fmla="*/ 180239 w 1801518"/>
              <a:gd name="connsiteY54" fmla="*/ 5423267 h 5569911"/>
              <a:gd name="connsiteX55" fmla="*/ 158045 w 1801518"/>
              <a:gd name="connsiteY55" fmla="*/ 5447461 h 5569911"/>
              <a:gd name="connsiteX56" fmla="*/ 55002 w 1801518"/>
              <a:gd name="connsiteY56" fmla="*/ 5311172 h 5569911"/>
              <a:gd name="connsiteX57" fmla="*/ 29068 w 1801518"/>
              <a:gd name="connsiteY57" fmla="*/ 5247553 h 5569911"/>
              <a:gd name="connsiteX58" fmla="*/ 60311 w 1801518"/>
              <a:gd name="connsiteY58" fmla="*/ 5237371 h 5569911"/>
              <a:gd name="connsiteX59" fmla="*/ 84419 w 1801518"/>
              <a:gd name="connsiteY59" fmla="*/ 5296464 h 5569911"/>
              <a:gd name="connsiteX60" fmla="*/ 55002 w 1801518"/>
              <a:gd name="connsiteY60" fmla="*/ 5311172 h 5569911"/>
              <a:gd name="connsiteX61" fmla="*/ 8442 w 1801518"/>
              <a:gd name="connsiteY61" fmla="*/ 5146773 h 5569911"/>
              <a:gd name="connsiteX62" fmla="*/ 6527 w 1801518"/>
              <a:gd name="connsiteY62" fmla="*/ 5104650 h 5569911"/>
              <a:gd name="connsiteX63" fmla="*/ 6527 w 1801518"/>
              <a:gd name="connsiteY63" fmla="*/ 5079064 h 5569911"/>
              <a:gd name="connsiteX64" fmla="*/ 39424 w 1801518"/>
              <a:gd name="connsiteY64" fmla="*/ 5079064 h 5569911"/>
              <a:gd name="connsiteX65" fmla="*/ 39424 w 1801518"/>
              <a:gd name="connsiteY65" fmla="*/ 5104650 h 5569911"/>
              <a:gd name="connsiteX66" fmla="*/ 41165 w 1801518"/>
              <a:gd name="connsiteY66" fmla="*/ 5143814 h 5569911"/>
              <a:gd name="connsiteX67" fmla="*/ 8442 w 1801518"/>
              <a:gd name="connsiteY67" fmla="*/ 5146773 h 5569911"/>
              <a:gd name="connsiteX68" fmla="*/ 39424 w 1801518"/>
              <a:gd name="connsiteY68" fmla="*/ 4979501 h 5569911"/>
              <a:gd name="connsiteX69" fmla="*/ 6527 w 1801518"/>
              <a:gd name="connsiteY69" fmla="*/ 4979501 h 5569911"/>
              <a:gd name="connsiteX70" fmla="*/ 6527 w 1801518"/>
              <a:gd name="connsiteY70" fmla="*/ 4913185 h 5569911"/>
              <a:gd name="connsiteX71" fmla="*/ 39424 w 1801518"/>
              <a:gd name="connsiteY71" fmla="*/ 4913185 h 5569911"/>
              <a:gd name="connsiteX72" fmla="*/ 39424 w 1801518"/>
              <a:gd name="connsiteY72" fmla="*/ 4979501 h 5569911"/>
              <a:gd name="connsiteX73" fmla="*/ 39424 w 1801518"/>
              <a:gd name="connsiteY73" fmla="*/ 4813623 h 5569911"/>
              <a:gd name="connsiteX74" fmla="*/ 6527 w 1801518"/>
              <a:gd name="connsiteY74" fmla="*/ 4813623 h 5569911"/>
              <a:gd name="connsiteX75" fmla="*/ 6527 w 1801518"/>
              <a:gd name="connsiteY75" fmla="*/ 4747306 h 5569911"/>
              <a:gd name="connsiteX76" fmla="*/ 39424 w 1801518"/>
              <a:gd name="connsiteY76" fmla="*/ 4747306 h 5569911"/>
              <a:gd name="connsiteX77" fmla="*/ 39424 w 1801518"/>
              <a:gd name="connsiteY77" fmla="*/ 4813623 h 5569911"/>
              <a:gd name="connsiteX78" fmla="*/ 39424 w 1801518"/>
              <a:gd name="connsiteY78" fmla="*/ 4647831 h 5569911"/>
              <a:gd name="connsiteX79" fmla="*/ 6527 w 1801518"/>
              <a:gd name="connsiteY79" fmla="*/ 4647831 h 5569911"/>
              <a:gd name="connsiteX80" fmla="*/ 6527 w 1801518"/>
              <a:gd name="connsiteY80" fmla="*/ 4581514 h 5569911"/>
              <a:gd name="connsiteX81" fmla="*/ 39424 w 1801518"/>
              <a:gd name="connsiteY81" fmla="*/ 4581514 h 5569911"/>
              <a:gd name="connsiteX82" fmla="*/ 39424 w 1801518"/>
              <a:gd name="connsiteY82" fmla="*/ 4647831 h 5569911"/>
              <a:gd name="connsiteX83" fmla="*/ 39424 w 1801518"/>
              <a:gd name="connsiteY83" fmla="*/ 4481952 h 5569911"/>
              <a:gd name="connsiteX84" fmla="*/ 6527 w 1801518"/>
              <a:gd name="connsiteY84" fmla="*/ 4481952 h 5569911"/>
              <a:gd name="connsiteX85" fmla="*/ 6527 w 1801518"/>
              <a:gd name="connsiteY85" fmla="*/ 4415635 h 5569911"/>
              <a:gd name="connsiteX86" fmla="*/ 39424 w 1801518"/>
              <a:gd name="connsiteY86" fmla="*/ 4415635 h 5569911"/>
              <a:gd name="connsiteX87" fmla="*/ 39424 w 1801518"/>
              <a:gd name="connsiteY87" fmla="*/ 4481952 h 5569911"/>
              <a:gd name="connsiteX88" fmla="*/ 39424 w 1801518"/>
              <a:gd name="connsiteY88" fmla="*/ 4316160 h 5569911"/>
              <a:gd name="connsiteX89" fmla="*/ 6527 w 1801518"/>
              <a:gd name="connsiteY89" fmla="*/ 4316160 h 5569911"/>
              <a:gd name="connsiteX90" fmla="*/ 6527 w 1801518"/>
              <a:gd name="connsiteY90" fmla="*/ 4249843 h 5569911"/>
              <a:gd name="connsiteX91" fmla="*/ 39424 w 1801518"/>
              <a:gd name="connsiteY91" fmla="*/ 4249843 h 5569911"/>
              <a:gd name="connsiteX92" fmla="*/ 39424 w 1801518"/>
              <a:gd name="connsiteY92" fmla="*/ 4316160 h 5569911"/>
              <a:gd name="connsiteX93" fmla="*/ 39424 w 1801518"/>
              <a:gd name="connsiteY93" fmla="*/ 4150281 h 5569911"/>
              <a:gd name="connsiteX94" fmla="*/ 6527 w 1801518"/>
              <a:gd name="connsiteY94" fmla="*/ 4150281 h 5569911"/>
              <a:gd name="connsiteX95" fmla="*/ 6527 w 1801518"/>
              <a:gd name="connsiteY95" fmla="*/ 4083964 h 5569911"/>
              <a:gd name="connsiteX96" fmla="*/ 39424 w 1801518"/>
              <a:gd name="connsiteY96" fmla="*/ 4083964 h 5569911"/>
              <a:gd name="connsiteX97" fmla="*/ 39424 w 1801518"/>
              <a:gd name="connsiteY97" fmla="*/ 4150281 h 5569911"/>
              <a:gd name="connsiteX98" fmla="*/ 39424 w 1801518"/>
              <a:gd name="connsiteY98" fmla="*/ 3984489 h 5569911"/>
              <a:gd name="connsiteX99" fmla="*/ 6527 w 1801518"/>
              <a:gd name="connsiteY99" fmla="*/ 3984489 h 5569911"/>
              <a:gd name="connsiteX100" fmla="*/ 6527 w 1801518"/>
              <a:gd name="connsiteY100" fmla="*/ 3918172 h 5569911"/>
              <a:gd name="connsiteX101" fmla="*/ 39424 w 1801518"/>
              <a:gd name="connsiteY101" fmla="*/ 3918172 h 5569911"/>
              <a:gd name="connsiteX102" fmla="*/ 39424 w 1801518"/>
              <a:gd name="connsiteY102" fmla="*/ 3984489 h 5569911"/>
              <a:gd name="connsiteX103" fmla="*/ 39424 w 1801518"/>
              <a:gd name="connsiteY103" fmla="*/ 3818610 h 5569911"/>
              <a:gd name="connsiteX104" fmla="*/ 6527 w 1801518"/>
              <a:gd name="connsiteY104" fmla="*/ 3818610 h 5569911"/>
              <a:gd name="connsiteX105" fmla="*/ 6527 w 1801518"/>
              <a:gd name="connsiteY105" fmla="*/ 3752293 h 5569911"/>
              <a:gd name="connsiteX106" fmla="*/ 39424 w 1801518"/>
              <a:gd name="connsiteY106" fmla="*/ 3752293 h 5569911"/>
              <a:gd name="connsiteX107" fmla="*/ 39424 w 1801518"/>
              <a:gd name="connsiteY107" fmla="*/ 3818610 h 5569911"/>
              <a:gd name="connsiteX108" fmla="*/ 39424 w 1801518"/>
              <a:gd name="connsiteY108" fmla="*/ 3652818 h 5569911"/>
              <a:gd name="connsiteX109" fmla="*/ 6527 w 1801518"/>
              <a:gd name="connsiteY109" fmla="*/ 3652818 h 5569911"/>
              <a:gd name="connsiteX110" fmla="*/ 6527 w 1801518"/>
              <a:gd name="connsiteY110" fmla="*/ 3586501 h 5569911"/>
              <a:gd name="connsiteX111" fmla="*/ 39424 w 1801518"/>
              <a:gd name="connsiteY111" fmla="*/ 3586501 h 5569911"/>
              <a:gd name="connsiteX112" fmla="*/ 39424 w 1801518"/>
              <a:gd name="connsiteY112" fmla="*/ 3652818 h 5569911"/>
              <a:gd name="connsiteX113" fmla="*/ 39424 w 1801518"/>
              <a:gd name="connsiteY113" fmla="*/ 3486939 h 5569911"/>
              <a:gd name="connsiteX114" fmla="*/ 6527 w 1801518"/>
              <a:gd name="connsiteY114" fmla="*/ 3486939 h 5569911"/>
              <a:gd name="connsiteX115" fmla="*/ 6527 w 1801518"/>
              <a:gd name="connsiteY115" fmla="*/ 3420622 h 5569911"/>
              <a:gd name="connsiteX116" fmla="*/ 39424 w 1801518"/>
              <a:gd name="connsiteY116" fmla="*/ 3420622 h 5569911"/>
              <a:gd name="connsiteX117" fmla="*/ 39424 w 1801518"/>
              <a:gd name="connsiteY117" fmla="*/ 3486939 h 5569911"/>
              <a:gd name="connsiteX118" fmla="*/ 39424 w 1801518"/>
              <a:gd name="connsiteY118" fmla="*/ 3321147 h 5569911"/>
              <a:gd name="connsiteX119" fmla="*/ 6527 w 1801518"/>
              <a:gd name="connsiteY119" fmla="*/ 3321147 h 5569911"/>
              <a:gd name="connsiteX120" fmla="*/ 6527 w 1801518"/>
              <a:gd name="connsiteY120" fmla="*/ 3254743 h 5569911"/>
              <a:gd name="connsiteX121" fmla="*/ 39424 w 1801518"/>
              <a:gd name="connsiteY121" fmla="*/ 3254743 h 5569911"/>
              <a:gd name="connsiteX122" fmla="*/ 39424 w 1801518"/>
              <a:gd name="connsiteY122" fmla="*/ 3321147 h 5569911"/>
              <a:gd name="connsiteX123" fmla="*/ 39424 w 1801518"/>
              <a:gd name="connsiteY123" fmla="*/ 3155268 h 5569911"/>
              <a:gd name="connsiteX124" fmla="*/ 6527 w 1801518"/>
              <a:gd name="connsiteY124" fmla="*/ 3155268 h 5569911"/>
              <a:gd name="connsiteX125" fmla="*/ 6527 w 1801518"/>
              <a:gd name="connsiteY125" fmla="*/ 3088952 h 5569911"/>
              <a:gd name="connsiteX126" fmla="*/ 39424 w 1801518"/>
              <a:gd name="connsiteY126" fmla="*/ 3088952 h 5569911"/>
              <a:gd name="connsiteX127" fmla="*/ 39424 w 1801518"/>
              <a:gd name="connsiteY127" fmla="*/ 3155268 h 5569911"/>
              <a:gd name="connsiteX128" fmla="*/ 39424 w 1801518"/>
              <a:gd name="connsiteY128" fmla="*/ 2491926 h 5569911"/>
              <a:gd name="connsiteX129" fmla="*/ 6527 w 1801518"/>
              <a:gd name="connsiteY129" fmla="*/ 2491926 h 5569911"/>
              <a:gd name="connsiteX130" fmla="*/ 6527 w 1801518"/>
              <a:gd name="connsiteY130" fmla="*/ 2425610 h 5569911"/>
              <a:gd name="connsiteX131" fmla="*/ 39424 w 1801518"/>
              <a:gd name="connsiteY131" fmla="*/ 2425610 h 5569911"/>
              <a:gd name="connsiteX132" fmla="*/ 39424 w 1801518"/>
              <a:gd name="connsiteY132" fmla="*/ 2491926 h 5569911"/>
              <a:gd name="connsiteX133" fmla="*/ 39424 w 1801518"/>
              <a:gd name="connsiteY133" fmla="*/ 2326135 h 5569911"/>
              <a:gd name="connsiteX134" fmla="*/ 6527 w 1801518"/>
              <a:gd name="connsiteY134" fmla="*/ 2326135 h 5569911"/>
              <a:gd name="connsiteX135" fmla="*/ 6527 w 1801518"/>
              <a:gd name="connsiteY135" fmla="*/ 2259818 h 5569911"/>
              <a:gd name="connsiteX136" fmla="*/ 39424 w 1801518"/>
              <a:gd name="connsiteY136" fmla="*/ 2259818 h 5569911"/>
              <a:gd name="connsiteX137" fmla="*/ 39424 w 1801518"/>
              <a:gd name="connsiteY137" fmla="*/ 2326135 h 5569911"/>
              <a:gd name="connsiteX138" fmla="*/ 39424 w 1801518"/>
              <a:gd name="connsiteY138" fmla="*/ 2160256 h 5569911"/>
              <a:gd name="connsiteX139" fmla="*/ 6527 w 1801518"/>
              <a:gd name="connsiteY139" fmla="*/ 2160256 h 5569911"/>
              <a:gd name="connsiteX140" fmla="*/ 6527 w 1801518"/>
              <a:gd name="connsiteY140" fmla="*/ 2093939 h 5569911"/>
              <a:gd name="connsiteX141" fmla="*/ 39424 w 1801518"/>
              <a:gd name="connsiteY141" fmla="*/ 2093939 h 5569911"/>
              <a:gd name="connsiteX142" fmla="*/ 39424 w 1801518"/>
              <a:gd name="connsiteY142" fmla="*/ 2160256 h 5569911"/>
              <a:gd name="connsiteX143" fmla="*/ 39424 w 1801518"/>
              <a:gd name="connsiteY143" fmla="*/ 1994464 h 5569911"/>
              <a:gd name="connsiteX144" fmla="*/ 6527 w 1801518"/>
              <a:gd name="connsiteY144" fmla="*/ 1994464 h 5569911"/>
              <a:gd name="connsiteX145" fmla="*/ 6527 w 1801518"/>
              <a:gd name="connsiteY145" fmla="*/ 1928147 h 5569911"/>
              <a:gd name="connsiteX146" fmla="*/ 39424 w 1801518"/>
              <a:gd name="connsiteY146" fmla="*/ 1928147 h 5569911"/>
              <a:gd name="connsiteX147" fmla="*/ 39424 w 1801518"/>
              <a:gd name="connsiteY147" fmla="*/ 1994464 h 5569911"/>
              <a:gd name="connsiteX148" fmla="*/ 39424 w 1801518"/>
              <a:gd name="connsiteY148" fmla="*/ 1828585 h 5569911"/>
              <a:gd name="connsiteX149" fmla="*/ 6527 w 1801518"/>
              <a:gd name="connsiteY149" fmla="*/ 1828585 h 5569911"/>
              <a:gd name="connsiteX150" fmla="*/ 6527 w 1801518"/>
              <a:gd name="connsiteY150" fmla="*/ 1762268 h 5569911"/>
              <a:gd name="connsiteX151" fmla="*/ 39424 w 1801518"/>
              <a:gd name="connsiteY151" fmla="*/ 1762268 h 5569911"/>
              <a:gd name="connsiteX152" fmla="*/ 39424 w 1801518"/>
              <a:gd name="connsiteY152" fmla="*/ 1828585 h 5569911"/>
              <a:gd name="connsiteX153" fmla="*/ 39424 w 1801518"/>
              <a:gd name="connsiteY153" fmla="*/ 1662793 h 5569911"/>
              <a:gd name="connsiteX154" fmla="*/ 6527 w 1801518"/>
              <a:gd name="connsiteY154" fmla="*/ 1662793 h 5569911"/>
              <a:gd name="connsiteX155" fmla="*/ 6527 w 1801518"/>
              <a:gd name="connsiteY155" fmla="*/ 1596476 h 5569911"/>
              <a:gd name="connsiteX156" fmla="*/ 39424 w 1801518"/>
              <a:gd name="connsiteY156" fmla="*/ 1596476 h 5569911"/>
              <a:gd name="connsiteX157" fmla="*/ 39424 w 1801518"/>
              <a:gd name="connsiteY157" fmla="*/ 1662793 h 5569911"/>
              <a:gd name="connsiteX158" fmla="*/ 39424 w 1801518"/>
              <a:gd name="connsiteY158" fmla="*/ 1496914 h 5569911"/>
              <a:gd name="connsiteX159" fmla="*/ 6527 w 1801518"/>
              <a:gd name="connsiteY159" fmla="*/ 1496914 h 5569911"/>
              <a:gd name="connsiteX160" fmla="*/ 6527 w 1801518"/>
              <a:gd name="connsiteY160" fmla="*/ 1430597 h 5569911"/>
              <a:gd name="connsiteX161" fmla="*/ 39424 w 1801518"/>
              <a:gd name="connsiteY161" fmla="*/ 1430597 h 5569911"/>
              <a:gd name="connsiteX162" fmla="*/ 39424 w 1801518"/>
              <a:gd name="connsiteY162" fmla="*/ 1496914 h 5569911"/>
              <a:gd name="connsiteX163" fmla="*/ 39424 w 1801518"/>
              <a:gd name="connsiteY163" fmla="*/ 1331122 h 5569911"/>
              <a:gd name="connsiteX164" fmla="*/ 6527 w 1801518"/>
              <a:gd name="connsiteY164" fmla="*/ 1331122 h 5569911"/>
              <a:gd name="connsiteX165" fmla="*/ 6527 w 1801518"/>
              <a:gd name="connsiteY165" fmla="*/ 1264805 h 5569911"/>
              <a:gd name="connsiteX166" fmla="*/ 39424 w 1801518"/>
              <a:gd name="connsiteY166" fmla="*/ 1264805 h 5569911"/>
              <a:gd name="connsiteX167" fmla="*/ 39424 w 1801518"/>
              <a:gd name="connsiteY167" fmla="*/ 1331122 h 5569911"/>
              <a:gd name="connsiteX168" fmla="*/ 39424 w 1801518"/>
              <a:gd name="connsiteY168" fmla="*/ 1165243 h 5569911"/>
              <a:gd name="connsiteX169" fmla="*/ 6527 w 1801518"/>
              <a:gd name="connsiteY169" fmla="*/ 1165243 h 5569911"/>
              <a:gd name="connsiteX170" fmla="*/ 6527 w 1801518"/>
              <a:gd name="connsiteY170" fmla="*/ 1098926 h 5569911"/>
              <a:gd name="connsiteX171" fmla="*/ 39424 w 1801518"/>
              <a:gd name="connsiteY171" fmla="*/ 1098926 h 5569911"/>
              <a:gd name="connsiteX172" fmla="*/ 39424 w 1801518"/>
              <a:gd name="connsiteY172" fmla="*/ 1165243 h 5569911"/>
              <a:gd name="connsiteX173" fmla="*/ 39424 w 1801518"/>
              <a:gd name="connsiteY173" fmla="*/ 999451 h 5569911"/>
              <a:gd name="connsiteX174" fmla="*/ 6527 w 1801518"/>
              <a:gd name="connsiteY174" fmla="*/ 999451 h 5569911"/>
              <a:gd name="connsiteX175" fmla="*/ 6527 w 1801518"/>
              <a:gd name="connsiteY175" fmla="*/ 933134 h 5569911"/>
              <a:gd name="connsiteX176" fmla="*/ 39424 w 1801518"/>
              <a:gd name="connsiteY176" fmla="*/ 933134 h 5569911"/>
              <a:gd name="connsiteX177" fmla="*/ 39424 w 1801518"/>
              <a:gd name="connsiteY177" fmla="*/ 999451 h 5569911"/>
              <a:gd name="connsiteX178" fmla="*/ 39424 w 1801518"/>
              <a:gd name="connsiteY178" fmla="*/ 833572 h 5569911"/>
              <a:gd name="connsiteX179" fmla="*/ 6527 w 1801518"/>
              <a:gd name="connsiteY179" fmla="*/ 833572 h 5569911"/>
              <a:gd name="connsiteX180" fmla="*/ 6527 w 1801518"/>
              <a:gd name="connsiteY180" fmla="*/ 767255 h 5569911"/>
              <a:gd name="connsiteX181" fmla="*/ 39424 w 1801518"/>
              <a:gd name="connsiteY181" fmla="*/ 767255 h 5569911"/>
              <a:gd name="connsiteX182" fmla="*/ 39424 w 1801518"/>
              <a:gd name="connsiteY182" fmla="*/ 833572 h 5569911"/>
              <a:gd name="connsiteX183" fmla="*/ 39424 w 1801518"/>
              <a:gd name="connsiteY183" fmla="*/ 667780 h 5569911"/>
              <a:gd name="connsiteX184" fmla="*/ 6527 w 1801518"/>
              <a:gd name="connsiteY184" fmla="*/ 667780 h 5569911"/>
              <a:gd name="connsiteX185" fmla="*/ 6527 w 1801518"/>
              <a:gd name="connsiteY185" fmla="*/ 601464 h 5569911"/>
              <a:gd name="connsiteX186" fmla="*/ 39424 w 1801518"/>
              <a:gd name="connsiteY186" fmla="*/ 601464 h 5569911"/>
              <a:gd name="connsiteX187" fmla="*/ 39424 w 1801518"/>
              <a:gd name="connsiteY187" fmla="*/ 667780 h 5569911"/>
              <a:gd name="connsiteX188" fmla="*/ 39424 w 1801518"/>
              <a:gd name="connsiteY188" fmla="*/ 501901 h 5569911"/>
              <a:gd name="connsiteX189" fmla="*/ 6527 w 1801518"/>
              <a:gd name="connsiteY189" fmla="*/ 501901 h 5569911"/>
              <a:gd name="connsiteX190" fmla="*/ 6527 w 1801518"/>
              <a:gd name="connsiteY190" fmla="*/ 485888 h 5569911"/>
              <a:gd name="connsiteX191" fmla="*/ 9399 w 1801518"/>
              <a:gd name="connsiteY191" fmla="*/ 433931 h 5569911"/>
              <a:gd name="connsiteX192" fmla="*/ 42122 w 1801518"/>
              <a:gd name="connsiteY192" fmla="*/ 437586 h 5569911"/>
              <a:gd name="connsiteX193" fmla="*/ 39424 w 1801518"/>
              <a:gd name="connsiteY193" fmla="*/ 485975 h 5569911"/>
              <a:gd name="connsiteX194" fmla="*/ 39424 w 1801518"/>
              <a:gd name="connsiteY194" fmla="*/ 501901 h 5569911"/>
              <a:gd name="connsiteX195" fmla="*/ 62748 w 1801518"/>
              <a:gd name="connsiteY195" fmla="*/ 343942 h 5569911"/>
              <a:gd name="connsiteX196" fmla="*/ 31592 w 1801518"/>
              <a:gd name="connsiteY196" fmla="*/ 333499 h 5569911"/>
              <a:gd name="connsiteX197" fmla="*/ 57961 w 1801518"/>
              <a:gd name="connsiteY197" fmla="*/ 270141 h 5569911"/>
              <a:gd name="connsiteX198" fmla="*/ 87377 w 1801518"/>
              <a:gd name="connsiteY198" fmla="*/ 284849 h 5569911"/>
              <a:gd name="connsiteX199" fmla="*/ 62748 w 1801518"/>
              <a:gd name="connsiteY199" fmla="*/ 343942 h 5569911"/>
              <a:gd name="connsiteX200" fmla="*/ 138986 w 1801518"/>
              <a:gd name="connsiteY200" fmla="*/ 203998 h 5569911"/>
              <a:gd name="connsiteX201" fmla="*/ 113312 w 1801518"/>
              <a:gd name="connsiteY201" fmla="*/ 183546 h 5569911"/>
              <a:gd name="connsiteX202" fmla="*/ 159700 w 1801518"/>
              <a:gd name="connsiteY202" fmla="*/ 132982 h 5569911"/>
              <a:gd name="connsiteX203" fmla="*/ 182327 w 1801518"/>
              <a:gd name="connsiteY203" fmla="*/ 156828 h 5569911"/>
              <a:gd name="connsiteX204" fmla="*/ 138986 w 1801518"/>
              <a:gd name="connsiteY204" fmla="*/ 203998 h 5569911"/>
              <a:gd name="connsiteX205" fmla="*/ 258478 w 1801518"/>
              <a:gd name="connsiteY205" fmla="*/ 98953 h 5569911"/>
              <a:gd name="connsiteX206" fmla="*/ 241595 w 1801518"/>
              <a:gd name="connsiteY206" fmla="*/ 70755 h 5569911"/>
              <a:gd name="connsiteX207" fmla="*/ 302950 w 1801518"/>
              <a:gd name="connsiteY207" fmla="*/ 39860 h 5569911"/>
              <a:gd name="connsiteX208" fmla="*/ 315483 w 1801518"/>
              <a:gd name="connsiteY208" fmla="*/ 70233 h 5569911"/>
              <a:gd name="connsiteX209" fmla="*/ 258478 w 1801518"/>
              <a:gd name="connsiteY209" fmla="*/ 98953 h 5569911"/>
              <a:gd name="connsiteX210" fmla="*/ 1797167 w 1801518"/>
              <a:gd name="connsiteY210" fmla="*/ 53524 h 5569911"/>
              <a:gd name="connsiteX211" fmla="*/ 1730850 w 1801518"/>
              <a:gd name="connsiteY211" fmla="*/ 52827 h 5569911"/>
              <a:gd name="connsiteX212" fmla="*/ 1731198 w 1801518"/>
              <a:gd name="connsiteY212" fmla="*/ 19930 h 5569911"/>
              <a:gd name="connsiteX213" fmla="*/ 1797514 w 1801518"/>
              <a:gd name="connsiteY213" fmla="*/ 20626 h 5569911"/>
              <a:gd name="connsiteX214" fmla="*/ 1797167 w 1801518"/>
              <a:gd name="connsiteY214" fmla="*/ 53524 h 5569911"/>
              <a:gd name="connsiteX215" fmla="*/ 1631287 w 1801518"/>
              <a:gd name="connsiteY215" fmla="*/ 51783 h 5569911"/>
              <a:gd name="connsiteX216" fmla="*/ 1564971 w 1801518"/>
              <a:gd name="connsiteY216" fmla="*/ 51087 h 5569911"/>
              <a:gd name="connsiteX217" fmla="*/ 1565319 w 1801518"/>
              <a:gd name="connsiteY217" fmla="*/ 18189 h 5569911"/>
              <a:gd name="connsiteX218" fmla="*/ 1631636 w 1801518"/>
              <a:gd name="connsiteY218" fmla="*/ 18886 h 5569911"/>
              <a:gd name="connsiteX219" fmla="*/ 1631287 w 1801518"/>
              <a:gd name="connsiteY219" fmla="*/ 51783 h 5569911"/>
              <a:gd name="connsiteX220" fmla="*/ 1465496 w 1801518"/>
              <a:gd name="connsiteY220" fmla="*/ 49955 h 5569911"/>
              <a:gd name="connsiteX221" fmla="*/ 1399178 w 1801518"/>
              <a:gd name="connsiteY221" fmla="*/ 49259 h 5569911"/>
              <a:gd name="connsiteX222" fmla="*/ 1399527 w 1801518"/>
              <a:gd name="connsiteY222" fmla="*/ 16362 h 5569911"/>
              <a:gd name="connsiteX223" fmla="*/ 1465844 w 1801518"/>
              <a:gd name="connsiteY223" fmla="*/ 17058 h 5569911"/>
              <a:gd name="connsiteX224" fmla="*/ 1465496 w 1801518"/>
              <a:gd name="connsiteY224" fmla="*/ 49955 h 5569911"/>
              <a:gd name="connsiteX225" fmla="*/ 1299704 w 1801518"/>
              <a:gd name="connsiteY225" fmla="*/ 48215 h 5569911"/>
              <a:gd name="connsiteX226" fmla="*/ 1233387 w 1801518"/>
              <a:gd name="connsiteY226" fmla="*/ 47519 h 5569911"/>
              <a:gd name="connsiteX227" fmla="*/ 1233736 w 1801518"/>
              <a:gd name="connsiteY227" fmla="*/ 14621 h 5569911"/>
              <a:gd name="connsiteX228" fmla="*/ 1300052 w 1801518"/>
              <a:gd name="connsiteY228" fmla="*/ 15317 h 5569911"/>
              <a:gd name="connsiteX229" fmla="*/ 1299704 w 1801518"/>
              <a:gd name="connsiteY229" fmla="*/ 48215 h 5569911"/>
              <a:gd name="connsiteX230" fmla="*/ 1133824 w 1801518"/>
              <a:gd name="connsiteY230" fmla="*/ 46474 h 5569911"/>
              <a:gd name="connsiteX231" fmla="*/ 1067508 w 1801518"/>
              <a:gd name="connsiteY231" fmla="*/ 45778 h 5569911"/>
              <a:gd name="connsiteX232" fmla="*/ 1067856 w 1801518"/>
              <a:gd name="connsiteY232" fmla="*/ 12881 h 5569911"/>
              <a:gd name="connsiteX233" fmla="*/ 1134173 w 1801518"/>
              <a:gd name="connsiteY233" fmla="*/ 13577 h 5569911"/>
              <a:gd name="connsiteX234" fmla="*/ 1133824 w 1801518"/>
              <a:gd name="connsiteY234" fmla="*/ 46474 h 5569911"/>
              <a:gd name="connsiteX235" fmla="*/ 968033 w 1801518"/>
              <a:gd name="connsiteY235" fmla="*/ 44733 h 5569911"/>
              <a:gd name="connsiteX236" fmla="*/ 901716 w 1801518"/>
              <a:gd name="connsiteY236" fmla="*/ 44037 h 5569911"/>
              <a:gd name="connsiteX237" fmla="*/ 902064 w 1801518"/>
              <a:gd name="connsiteY237" fmla="*/ 11140 h 5569911"/>
              <a:gd name="connsiteX238" fmla="*/ 968380 w 1801518"/>
              <a:gd name="connsiteY238" fmla="*/ 11836 h 5569911"/>
              <a:gd name="connsiteX239" fmla="*/ 968033 w 1801518"/>
              <a:gd name="connsiteY239" fmla="*/ 44733 h 5569911"/>
              <a:gd name="connsiteX240" fmla="*/ 407212 w 1801518"/>
              <a:gd name="connsiteY240" fmla="*/ 44385 h 5569911"/>
              <a:gd name="connsiteX241" fmla="*/ 402078 w 1801518"/>
              <a:gd name="connsiteY241" fmla="*/ 11923 h 5569911"/>
              <a:gd name="connsiteX242" fmla="*/ 470396 w 1801518"/>
              <a:gd name="connsiteY242" fmla="*/ 6527 h 5569911"/>
              <a:gd name="connsiteX243" fmla="*/ 470744 w 1801518"/>
              <a:gd name="connsiteY243" fmla="*/ 39425 h 5569911"/>
              <a:gd name="connsiteX244" fmla="*/ 407212 w 1801518"/>
              <a:gd name="connsiteY244" fmla="*/ 44385 h 5569911"/>
              <a:gd name="connsiteX245" fmla="*/ 802154 w 1801518"/>
              <a:gd name="connsiteY245" fmla="*/ 42993 h 5569911"/>
              <a:gd name="connsiteX246" fmla="*/ 735837 w 1801518"/>
              <a:gd name="connsiteY246" fmla="*/ 42297 h 5569911"/>
              <a:gd name="connsiteX247" fmla="*/ 736185 w 1801518"/>
              <a:gd name="connsiteY247" fmla="*/ 9399 h 5569911"/>
              <a:gd name="connsiteX248" fmla="*/ 802502 w 1801518"/>
              <a:gd name="connsiteY248" fmla="*/ 10095 h 5569911"/>
              <a:gd name="connsiteX249" fmla="*/ 802154 w 1801518"/>
              <a:gd name="connsiteY249" fmla="*/ 42993 h 5569911"/>
              <a:gd name="connsiteX250" fmla="*/ 636362 w 1801518"/>
              <a:gd name="connsiteY250" fmla="*/ 41252 h 5569911"/>
              <a:gd name="connsiteX251" fmla="*/ 570046 w 1801518"/>
              <a:gd name="connsiteY251" fmla="*/ 40556 h 5569911"/>
              <a:gd name="connsiteX252" fmla="*/ 570393 w 1801518"/>
              <a:gd name="connsiteY252" fmla="*/ 7659 h 5569911"/>
              <a:gd name="connsiteX253" fmla="*/ 636710 w 1801518"/>
              <a:gd name="connsiteY253" fmla="*/ 8355 h 5569911"/>
              <a:gd name="connsiteX254" fmla="*/ 636362 w 1801518"/>
              <a:gd name="connsiteY254" fmla="*/ 41252 h 556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801518" h="5569911">
                <a:moveTo>
                  <a:pt x="1798124" y="5568432"/>
                </a:moveTo>
                <a:lnTo>
                  <a:pt x="1731807" y="5568432"/>
                </a:lnTo>
                <a:lnTo>
                  <a:pt x="1731807" y="5535535"/>
                </a:lnTo>
                <a:lnTo>
                  <a:pt x="1798124" y="5535535"/>
                </a:lnTo>
                <a:lnTo>
                  <a:pt x="1798124" y="5568432"/>
                </a:lnTo>
                <a:close/>
                <a:moveTo>
                  <a:pt x="1632332" y="5568432"/>
                </a:moveTo>
                <a:lnTo>
                  <a:pt x="1566015" y="5568432"/>
                </a:lnTo>
                <a:lnTo>
                  <a:pt x="1566015" y="5535535"/>
                </a:lnTo>
                <a:lnTo>
                  <a:pt x="1632332" y="5535535"/>
                </a:lnTo>
                <a:lnTo>
                  <a:pt x="1632332" y="5568432"/>
                </a:lnTo>
                <a:close/>
                <a:moveTo>
                  <a:pt x="1466453" y="5568432"/>
                </a:moveTo>
                <a:lnTo>
                  <a:pt x="1400137" y="5568432"/>
                </a:lnTo>
                <a:lnTo>
                  <a:pt x="1400137" y="5535535"/>
                </a:lnTo>
                <a:lnTo>
                  <a:pt x="1466453" y="5535535"/>
                </a:lnTo>
                <a:lnTo>
                  <a:pt x="1466453" y="5568432"/>
                </a:lnTo>
                <a:close/>
                <a:moveTo>
                  <a:pt x="1300661" y="5568432"/>
                </a:moveTo>
                <a:lnTo>
                  <a:pt x="1234344" y="5568432"/>
                </a:lnTo>
                <a:lnTo>
                  <a:pt x="1234344" y="5535535"/>
                </a:lnTo>
                <a:lnTo>
                  <a:pt x="1300661" y="5535535"/>
                </a:lnTo>
                <a:lnTo>
                  <a:pt x="1300661" y="5568432"/>
                </a:lnTo>
                <a:close/>
                <a:moveTo>
                  <a:pt x="1134783" y="5568432"/>
                </a:moveTo>
                <a:lnTo>
                  <a:pt x="1068465" y="5568432"/>
                </a:lnTo>
                <a:lnTo>
                  <a:pt x="1068465" y="5535535"/>
                </a:lnTo>
                <a:lnTo>
                  <a:pt x="1134783" y="5535535"/>
                </a:lnTo>
                <a:lnTo>
                  <a:pt x="1134783" y="5568432"/>
                </a:lnTo>
                <a:close/>
                <a:moveTo>
                  <a:pt x="968990" y="5568432"/>
                </a:moveTo>
                <a:lnTo>
                  <a:pt x="902674" y="5568432"/>
                </a:lnTo>
                <a:lnTo>
                  <a:pt x="902674" y="5535535"/>
                </a:lnTo>
                <a:lnTo>
                  <a:pt x="968990" y="5535535"/>
                </a:lnTo>
                <a:lnTo>
                  <a:pt x="968990" y="5568432"/>
                </a:lnTo>
                <a:close/>
                <a:moveTo>
                  <a:pt x="803111" y="5568432"/>
                </a:moveTo>
                <a:lnTo>
                  <a:pt x="736794" y="5568432"/>
                </a:lnTo>
                <a:lnTo>
                  <a:pt x="736794" y="5535535"/>
                </a:lnTo>
                <a:lnTo>
                  <a:pt x="803111" y="5535535"/>
                </a:lnTo>
                <a:lnTo>
                  <a:pt x="803111" y="5568432"/>
                </a:lnTo>
                <a:close/>
                <a:moveTo>
                  <a:pt x="637232" y="5568432"/>
                </a:moveTo>
                <a:lnTo>
                  <a:pt x="570916" y="5568432"/>
                </a:lnTo>
                <a:lnTo>
                  <a:pt x="570916" y="5535535"/>
                </a:lnTo>
                <a:lnTo>
                  <a:pt x="637232" y="5535535"/>
                </a:lnTo>
                <a:lnTo>
                  <a:pt x="637232" y="5568432"/>
                </a:lnTo>
                <a:close/>
                <a:moveTo>
                  <a:pt x="471440" y="5568432"/>
                </a:moveTo>
                <a:lnTo>
                  <a:pt x="470396" y="5568432"/>
                </a:lnTo>
                <a:cubicBezTo>
                  <a:pt x="447768" y="5568432"/>
                  <a:pt x="425141" y="5566779"/>
                  <a:pt x="403035" y="5563559"/>
                </a:cubicBezTo>
                <a:lnTo>
                  <a:pt x="407822" y="5531010"/>
                </a:lnTo>
                <a:cubicBezTo>
                  <a:pt x="428361" y="5534056"/>
                  <a:pt x="449422" y="5535535"/>
                  <a:pt x="470483" y="5535535"/>
                </a:cubicBezTo>
                <a:lnTo>
                  <a:pt x="471440" y="5568432"/>
                </a:lnTo>
                <a:close/>
                <a:moveTo>
                  <a:pt x="303386" y="5537450"/>
                </a:moveTo>
                <a:cubicBezTo>
                  <a:pt x="282063" y="5529182"/>
                  <a:pt x="261177" y="5519261"/>
                  <a:pt x="241334" y="5507947"/>
                </a:cubicBezTo>
                <a:lnTo>
                  <a:pt x="257608" y="5479401"/>
                </a:lnTo>
                <a:cubicBezTo>
                  <a:pt x="276059" y="5489932"/>
                  <a:pt x="295466" y="5499070"/>
                  <a:pt x="315309" y="5506729"/>
                </a:cubicBezTo>
                <a:lnTo>
                  <a:pt x="303386" y="5537450"/>
                </a:lnTo>
                <a:close/>
                <a:moveTo>
                  <a:pt x="158045" y="5447461"/>
                </a:moveTo>
                <a:cubicBezTo>
                  <a:pt x="141075" y="5432057"/>
                  <a:pt x="125236" y="5415260"/>
                  <a:pt x="110876" y="5397593"/>
                </a:cubicBezTo>
                <a:lnTo>
                  <a:pt x="136375" y="5376880"/>
                </a:lnTo>
                <a:cubicBezTo>
                  <a:pt x="149778" y="5393328"/>
                  <a:pt x="164486" y="5408907"/>
                  <a:pt x="180239" y="5423267"/>
                </a:cubicBezTo>
                <a:lnTo>
                  <a:pt x="158045" y="5447461"/>
                </a:lnTo>
                <a:close/>
                <a:moveTo>
                  <a:pt x="55002" y="5311172"/>
                </a:moveTo>
                <a:cubicBezTo>
                  <a:pt x="44820" y="5290633"/>
                  <a:pt x="36030" y="5269224"/>
                  <a:pt x="29068" y="5247553"/>
                </a:cubicBezTo>
                <a:lnTo>
                  <a:pt x="60311" y="5237371"/>
                </a:lnTo>
                <a:cubicBezTo>
                  <a:pt x="66838" y="5257562"/>
                  <a:pt x="74933" y="5277405"/>
                  <a:pt x="84419" y="5296464"/>
                </a:cubicBezTo>
                <a:lnTo>
                  <a:pt x="55002" y="5311172"/>
                </a:lnTo>
                <a:close/>
                <a:moveTo>
                  <a:pt x="8442" y="5146773"/>
                </a:moveTo>
                <a:cubicBezTo>
                  <a:pt x="7223" y="5132935"/>
                  <a:pt x="6527" y="5118836"/>
                  <a:pt x="6527" y="5104650"/>
                </a:cubicBezTo>
                <a:lnTo>
                  <a:pt x="6527" y="5079064"/>
                </a:lnTo>
                <a:lnTo>
                  <a:pt x="39424" y="5079064"/>
                </a:lnTo>
                <a:lnTo>
                  <a:pt x="39424" y="5104650"/>
                </a:lnTo>
                <a:cubicBezTo>
                  <a:pt x="39424" y="5117879"/>
                  <a:pt x="40034" y="5130934"/>
                  <a:pt x="41165" y="5143814"/>
                </a:cubicBezTo>
                <a:lnTo>
                  <a:pt x="8442" y="5146773"/>
                </a:lnTo>
                <a:close/>
                <a:moveTo>
                  <a:pt x="39424" y="4979501"/>
                </a:moveTo>
                <a:lnTo>
                  <a:pt x="6527" y="4979501"/>
                </a:lnTo>
                <a:lnTo>
                  <a:pt x="6527" y="4913185"/>
                </a:lnTo>
                <a:lnTo>
                  <a:pt x="39424" y="4913185"/>
                </a:lnTo>
                <a:lnTo>
                  <a:pt x="39424" y="4979501"/>
                </a:lnTo>
                <a:close/>
                <a:moveTo>
                  <a:pt x="39424" y="4813623"/>
                </a:moveTo>
                <a:lnTo>
                  <a:pt x="6527" y="4813623"/>
                </a:lnTo>
                <a:lnTo>
                  <a:pt x="6527" y="4747306"/>
                </a:lnTo>
                <a:lnTo>
                  <a:pt x="39424" y="4747306"/>
                </a:lnTo>
                <a:lnTo>
                  <a:pt x="39424" y="4813623"/>
                </a:lnTo>
                <a:close/>
                <a:moveTo>
                  <a:pt x="39424" y="4647831"/>
                </a:moveTo>
                <a:lnTo>
                  <a:pt x="6527" y="4647831"/>
                </a:lnTo>
                <a:lnTo>
                  <a:pt x="6527" y="4581514"/>
                </a:lnTo>
                <a:lnTo>
                  <a:pt x="39424" y="4581514"/>
                </a:lnTo>
                <a:lnTo>
                  <a:pt x="39424" y="4647831"/>
                </a:lnTo>
                <a:close/>
                <a:moveTo>
                  <a:pt x="39424" y="4481952"/>
                </a:moveTo>
                <a:lnTo>
                  <a:pt x="6527" y="4481952"/>
                </a:lnTo>
                <a:lnTo>
                  <a:pt x="6527" y="4415635"/>
                </a:lnTo>
                <a:lnTo>
                  <a:pt x="39424" y="4415635"/>
                </a:lnTo>
                <a:lnTo>
                  <a:pt x="39424" y="4481952"/>
                </a:lnTo>
                <a:close/>
                <a:moveTo>
                  <a:pt x="39424" y="4316160"/>
                </a:moveTo>
                <a:lnTo>
                  <a:pt x="6527" y="4316160"/>
                </a:lnTo>
                <a:lnTo>
                  <a:pt x="6527" y="4249843"/>
                </a:lnTo>
                <a:lnTo>
                  <a:pt x="39424" y="4249843"/>
                </a:lnTo>
                <a:lnTo>
                  <a:pt x="39424" y="4316160"/>
                </a:lnTo>
                <a:close/>
                <a:moveTo>
                  <a:pt x="39424" y="4150281"/>
                </a:moveTo>
                <a:lnTo>
                  <a:pt x="6527" y="4150281"/>
                </a:lnTo>
                <a:lnTo>
                  <a:pt x="6527" y="4083964"/>
                </a:lnTo>
                <a:lnTo>
                  <a:pt x="39424" y="4083964"/>
                </a:lnTo>
                <a:lnTo>
                  <a:pt x="39424" y="4150281"/>
                </a:lnTo>
                <a:close/>
                <a:moveTo>
                  <a:pt x="39424" y="3984489"/>
                </a:moveTo>
                <a:lnTo>
                  <a:pt x="6527" y="3984489"/>
                </a:lnTo>
                <a:lnTo>
                  <a:pt x="6527" y="3918172"/>
                </a:lnTo>
                <a:lnTo>
                  <a:pt x="39424" y="3918172"/>
                </a:lnTo>
                <a:lnTo>
                  <a:pt x="39424" y="3984489"/>
                </a:lnTo>
                <a:close/>
                <a:moveTo>
                  <a:pt x="39424" y="3818610"/>
                </a:moveTo>
                <a:lnTo>
                  <a:pt x="6527" y="3818610"/>
                </a:lnTo>
                <a:lnTo>
                  <a:pt x="6527" y="3752293"/>
                </a:lnTo>
                <a:lnTo>
                  <a:pt x="39424" y="3752293"/>
                </a:lnTo>
                <a:lnTo>
                  <a:pt x="39424" y="3818610"/>
                </a:lnTo>
                <a:close/>
                <a:moveTo>
                  <a:pt x="39424" y="3652818"/>
                </a:moveTo>
                <a:lnTo>
                  <a:pt x="6527" y="3652818"/>
                </a:lnTo>
                <a:lnTo>
                  <a:pt x="6527" y="3586501"/>
                </a:lnTo>
                <a:lnTo>
                  <a:pt x="39424" y="3586501"/>
                </a:lnTo>
                <a:lnTo>
                  <a:pt x="39424" y="3652818"/>
                </a:lnTo>
                <a:close/>
                <a:moveTo>
                  <a:pt x="39424" y="3486939"/>
                </a:moveTo>
                <a:lnTo>
                  <a:pt x="6527" y="3486939"/>
                </a:lnTo>
                <a:lnTo>
                  <a:pt x="6527" y="3420622"/>
                </a:lnTo>
                <a:lnTo>
                  <a:pt x="39424" y="3420622"/>
                </a:lnTo>
                <a:lnTo>
                  <a:pt x="39424" y="3486939"/>
                </a:lnTo>
                <a:close/>
                <a:moveTo>
                  <a:pt x="39424" y="3321147"/>
                </a:moveTo>
                <a:lnTo>
                  <a:pt x="6527" y="3321147"/>
                </a:lnTo>
                <a:lnTo>
                  <a:pt x="6527" y="3254743"/>
                </a:lnTo>
                <a:lnTo>
                  <a:pt x="39424" y="3254743"/>
                </a:lnTo>
                <a:lnTo>
                  <a:pt x="39424" y="3321147"/>
                </a:lnTo>
                <a:close/>
                <a:moveTo>
                  <a:pt x="39424" y="3155268"/>
                </a:moveTo>
                <a:lnTo>
                  <a:pt x="6527" y="3155268"/>
                </a:lnTo>
                <a:lnTo>
                  <a:pt x="6527" y="3088952"/>
                </a:lnTo>
                <a:lnTo>
                  <a:pt x="39424" y="3088952"/>
                </a:lnTo>
                <a:lnTo>
                  <a:pt x="39424" y="3155268"/>
                </a:lnTo>
                <a:close/>
                <a:moveTo>
                  <a:pt x="39424" y="2491926"/>
                </a:moveTo>
                <a:lnTo>
                  <a:pt x="6527" y="2491926"/>
                </a:lnTo>
                <a:lnTo>
                  <a:pt x="6527" y="2425610"/>
                </a:lnTo>
                <a:lnTo>
                  <a:pt x="39424" y="2425610"/>
                </a:lnTo>
                <a:lnTo>
                  <a:pt x="39424" y="2491926"/>
                </a:lnTo>
                <a:close/>
                <a:moveTo>
                  <a:pt x="39424" y="2326135"/>
                </a:moveTo>
                <a:lnTo>
                  <a:pt x="6527" y="2326135"/>
                </a:lnTo>
                <a:lnTo>
                  <a:pt x="6527" y="2259818"/>
                </a:lnTo>
                <a:lnTo>
                  <a:pt x="39424" y="2259818"/>
                </a:lnTo>
                <a:lnTo>
                  <a:pt x="39424" y="2326135"/>
                </a:lnTo>
                <a:close/>
                <a:moveTo>
                  <a:pt x="39424" y="2160256"/>
                </a:moveTo>
                <a:lnTo>
                  <a:pt x="6527" y="2160256"/>
                </a:lnTo>
                <a:lnTo>
                  <a:pt x="6527" y="2093939"/>
                </a:lnTo>
                <a:lnTo>
                  <a:pt x="39424" y="2093939"/>
                </a:lnTo>
                <a:lnTo>
                  <a:pt x="39424" y="2160256"/>
                </a:lnTo>
                <a:close/>
                <a:moveTo>
                  <a:pt x="39424" y="1994464"/>
                </a:moveTo>
                <a:lnTo>
                  <a:pt x="6527" y="1994464"/>
                </a:lnTo>
                <a:lnTo>
                  <a:pt x="6527" y="1928147"/>
                </a:lnTo>
                <a:lnTo>
                  <a:pt x="39424" y="1928147"/>
                </a:lnTo>
                <a:lnTo>
                  <a:pt x="39424" y="1994464"/>
                </a:lnTo>
                <a:close/>
                <a:moveTo>
                  <a:pt x="39424" y="1828585"/>
                </a:moveTo>
                <a:lnTo>
                  <a:pt x="6527" y="1828585"/>
                </a:lnTo>
                <a:lnTo>
                  <a:pt x="6527" y="1762268"/>
                </a:lnTo>
                <a:lnTo>
                  <a:pt x="39424" y="1762268"/>
                </a:lnTo>
                <a:lnTo>
                  <a:pt x="39424" y="1828585"/>
                </a:lnTo>
                <a:close/>
                <a:moveTo>
                  <a:pt x="39424" y="1662793"/>
                </a:moveTo>
                <a:lnTo>
                  <a:pt x="6527" y="1662793"/>
                </a:lnTo>
                <a:lnTo>
                  <a:pt x="6527" y="1596476"/>
                </a:lnTo>
                <a:lnTo>
                  <a:pt x="39424" y="1596476"/>
                </a:lnTo>
                <a:lnTo>
                  <a:pt x="39424" y="1662793"/>
                </a:lnTo>
                <a:close/>
                <a:moveTo>
                  <a:pt x="39424" y="1496914"/>
                </a:moveTo>
                <a:lnTo>
                  <a:pt x="6527" y="1496914"/>
                </a:lnTo>
                <a:lnTo>
                  <a:pt x="6527" y="1430597"/>
                </a:lnTo>
                <a:lnTo>
                  <a:pt x="39424" y="1430597"/>
                </a:lnTo>
                <a:lnTo>
                  <a:pt x="39424" y="1496914"/>
                </a:lnTo>
                <a:close/>
                <a:moveTo>
                  <a:pt x="39424" y="1331122"/>
                </a:moveTo>
                <a:lnTo>
                  <a:pt x="6527" y="1331122"/>
                </a:lnTo>
                <a:lnTo>
                  <a:pt x="6527" y="1264805"/>
                </a:lnTo>
                <a:lnTo>
                  <a:pt x="39424" y="1264805"/>
                </a:lnTo>
                <a:lnTo>
                  <a:pt x="39424" y="1331122"/>
                </a:lnTo>
                <a:close/>
                <a:moveTo>
                  <a:pt x="39424" y="1165243"/>
                </a:moveTo>
                <a:lnTo>
                  <a:pt x="6527" y="1165243"/>
                </a:lnTo>
                <a:lnTo>
                  <a:pt x="6527" y="1098926"/>
                </a:lnTo>
                <a:lnTo>
                  <a:pt x="39424" y="1098926"/>
                </a:lnTo>
                <a:lnTo>
                  <a:pt x="39424" y="1165243"/>
                </a:lnTo>
                <a:close/>
                <a:moveTo>
                  <a:pt x="39424" y="999451"/>
                </a:moveTo>
                <a:lnTo>
                  <a:pt x="6527" y="999451"/>
                </a:lnTo>
                <a:lnTo>
                  <a:pt x="6527" y="933134"/>
                </a:lnTo>
                <a:lnTo>
                  <a:pt x="39424" y="933134"/>
                </a:lnTo>
                <a:lnTo>
                  <a:pt x="39424" y="999451"/>
                </a:lnTo>
                <a:close/>
                <a:moveTo>
                  <a:pt x="39424" y="833572"/>
                </a:moveTo>
                <a:lnTo>
                  <a:pt x="6527" y="833572"/>
                </a:lnTo>
                <a:lnTo>
                  <a:pt x="6527" y="767255"/>
                </a:lnTo>
                <a:lnTo>
                  <a:pt x="39424" y="767255"/>
                </a:lnTo>
                <a:lnTo>
                  <a:pt x="39424" y="833572"/>
                </a:lnTo>
                <a:close/>
                <a:moveTo>
                  <a:pt x="39424" y="667780"/>
                </a:moveTo>
                <a:lnTo>
                  <a:pt x="6527" y="667780"/>
                </a:lnTo>
                <a:lnTo>
                  <a:pt x="6527" y="601464"/>
                </a:lnTo>
                <a:lnTo>
                  <a:pt x="39424" y="601464"/>
                </a:lnTo>
                <a:lnTo>
                  <a:pt x="39424" y="667780"/>
                </a:lnTo>
                <a:close/>
                <a:moveTo>
                  <a:pt x="39424" y="501901"/>
                </a:moveTo>
                <a:lnTo>
                  <a:pt x="6527" y="501901"/>
                </a:lnTo>
                <a:lnTo>
                  <a:pt x="6527" y="485888"/>
                </a:lnTo>
                <a:cubicBezTo>
                  <a:pt x="6527" y="468569"/>
                  <a:pt x="7484" y="451076"/>
                  <a:pt x="9399" y="433931"/>
                </a:cubicBezTo>
                <a:lnTo>
                  <a:pt x="42122" y="437586"/>
                </a:lnTo>
                <a:cubicBezTo>
                  <a:pt x="40382" y="453513"/>
                  <a:pt x="39424" y="469787"/>
                  <a:pt x="39424" y="485975"/>
                </a:cubicBezTo>
                <a:lnTo>
                  <a:pt x="39424" y="501901"/>
                </a:lnTo>
                <a:close/>
                <a:moveTo>
                  <a:pt x="62748" y="343942"/>
                </a:moveTo>
                <a:lnTo>
                  <a:pt x="31592" y="333499"/>
                </a:lnTo>
                <a:cubicBezTo>
                  <a:pt x="38902" y="311915"/>
                  <a:pt x="47779" y="290593"/>
                  <a:pt x="57961" y="270141"/>
                </a:cubicBezTo>
                <a:lnTo>
                  <a:pt x="87377" y="284849"/>
                </a:lnTo>
                <a:cubicBezTo>
                  <a:pt x="77804" y="303908"/>
                  <a:pt x="69537" y="323751"/>
                  <a:pt x="62748" y="343942"/>
                </a:cubicBezTo>
                <a:close/>
                <a:moveTo>
                  <a:pt x="138986" y="203998"/>
                </a:moveTo>
                <a:lnTo>
                  <a:pt x="113312" y="183546"/>
                </a:lnTo>
                <a:cubicBezTo>
                  <a:pt x="127585" y="165618"/>
                  <a:pt x="143164" y="148647"/>
                  <a:pt x="159700" y="132982"/>
                </a:cubicBezTo>
                <a:lnTo>
                  <a:pt x="182327" y="156828"/>
                </a:lnTo>
                <a:cubicBezTo>
                  <a:pt x="166836" y="171449"/>
                  <a:pt x="152302" y="187288"/>
                  <a:pt x="138986" y="203998"/>
                </a:cubicBezTo>
                <a:close/>
                <a:moveTo>
                  <a:pt x="258478" y="98953"/>
                </a:moveTo>
                <a:lnTo>
                  <a:pt x="241595" y="70755"/>
                </a:lnTo>
                <a:cubicBezTo>
                  <a:pt x="261263" y="58919"/>
                  <a:pt x="281890" y="48563"/>
                  <a:pt x="302950" y="39860"/>
                </a:cubicBezTo>
                <a:lnTo>
                  <a:pt x="315483" y="70233"/>
                </a:lnTo>
                <a:cubicBezTo>
                  <a:pt x="295902" y="78327"/>
                  <a:pt x="276754" y="87987"/>
                  <a:pt x="258478" y="98953"/>
                </a:cubicBezTo>
                <a:close/>
                <a:moveTo>
                  <a:pt x="1797167" y="53524"/>
                </a:moveTo>
                <a:lnTo>
                  <a:pt x="1730850" y="52827"/>
                </a:lnTo>
                <a:lnTo>
                  <a:pt x="1731198" y="19930"/>
                </a:lnTo>
                <a:lnTo>
                  <a:pt x="1797514" y="20626"/>
                </a:lnTo>
                <a:lnTo>
                  <a:pt x="1797167" y="53524"/>
                </a:lnTo>
                <a:close/>
                <a:moveTo>
                  <a:pt x="1631287" y="51783"/>
                </a:moveTo>
                <a:lnTo>
                  <a:pt x="1564971" y="51087"/>
                </a:lnTo>
                <a:lnTo>
                  <a:pt x="1565319" y="18189"/>
                </a:lnTo>
                <a:lnTo>
                  <a:pt x="1631636" y="18886"/>
                </a:lnTo>
                <a:lnTo>
                  <a:pt x="1631287" y="51783"/>
                </a:lnTo>
                <a:close/>
                <a:moveTo>
                  <a:pt x="1465496" y="49955"/>
                </a:moveTo>
                <a:lnTo>
                  <a:pt x="1399178" y="49259"/>
                </a:lnTo>
                <a:lnTo>
                  <a:pt x="1399527" y="16362"/>
                </a:lnTo>
                <a:lnTo>
                  <a:pt x="1465844" y="17058"/>
                </a:lnTo>
                <a:lnTo>
                  <a:pt x="1465496" y="49955"/>
                </a:lnTo>
                <a:close/>
                <a:moveTo>
                  <a:pt x="1299704" y="48215"/>
                </a:moveTo>
                <a:lnTo>
                  <a:pt x="1233387" y="47519"/>
                </a:lnTo>
                <a:lnTo>
                  <a:pt x="1233736" y="14621"/>
                </a:lnTo>
                <a:lnTo>
                  <a:pt x="1300052" y="15317"/>
                </a:lnTo>
                <a:lnTo>
                  <a:pt x="1299704" y="48215"/>
                </a:lnTo>
                <a:close/>
                <a:moveTo>
                  <a:pt x="1133824" y="46474"/>
                </a:moveTo>
                <a:lnTo>
                  <a:pt x="1067508" y="45778"/>
                </a:lnTo>
                <a:lnTo>
                  <a:pt x="1067856" y="12881"/>
                </a:lnTo>
                <a:lnTo>
                  <a:pt x="1134173" y="13577"/>
                </a:lnTo>
                <a:lnTo>
                  <a:pt x="1133824" y="46474"/>
                </a:lnTo>
                <a:close/>
                <a:moveTo>
                  <a:pt x="968033" y="44733"/>
                </a:moveTo>
                <a:lnTo>
                  <a:pt x="901716" y="44037"/>
                </a:lnTo>
                <a:lnTo>
                  <a:pt x="902064" y="11140"/>
                </a:lnTo>
                <a:lnTo>
                  <a:pt x="968380" y="11836"/>
                </a:lnTo>
                <a:lnTo>
                  <a:pt x="968033" y="44733"/>
                </a:lnTo>
                <a:close/>
                <a:moveTo>
                  <a:pt x="407212" y="44385"/>
                </a:moveTo>
                <a:lnTo>
                  <a:pt x="402078" y="11923"/>
                </a:lnTo>
                <a:cubicBezTo>
                  <a:pt x="424618" y="8355"/>
                  <a:pt x="447594" y="6527"/>
                  <a:pt x="470396" y="6527"/>
                </a:cubicBezTo>
                <a:lnTo>
                  <a:pt x="470744" y="39425"/>
                </a:lnTo>
                <a:cubicBezTo>
                  <a:pt x="449248" y="39512"/>
                  <a:pt x="428012" y="41165"/>
                  <a:pt x="407212" y="44385"/>
                </a:cubicBezTo>
                <a:close/>
                <a:moveTo>
                  <a:pt x="802154" y="42993"/>
                </a:moveTo>
                <a:lnTo>
                  <a:pt x="735837" y="42297"/>
                </a:lnTo>
                <a:lnTo>
                  <a:pt x="736185" y="9399"/>
                </a:lnTo>
                <a:lnTo>
                  <a:pt x="802502" y="10095"/>
                </a:lnTo>
                <a:lnTo>
                  <a:pt x="802154" y="42993"/>
                </a:lnTo>
                <a:close/>
                <a:moveTo>
                  <a:pt x="636362" y="41252"/>
                </a:moveTo>
                <a:lnTo>
                  <a:pt x="570046" y="40556"/>
                </a:lnTo>
                <a:lnTo>
                  <a:pt x="570393" y="7659"/>
                </a:lnTo>
                <a:lnTo>
                  <a:pt x="636710" y="8355"/>
                </a:lnTo>
                <a:lnTo>
                  <a:pt x="636362" y="4125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1" name="Freeform: Shape 55">
            <a:extLst>
              <a:ext uri="{FF2B5EF4-FFF2-40B4-BE49-F238E27FC236}">
                <a16:creationId xmlns:a16="http://schemas.microsoft.com/office/drawing/2014/main" id="{678F2E07-5873-436D-8DBF-43D97BAA44CF}"/>
              </a:ext>
            </a:extLst>
          </p:cNvPr>
          <p:cNvSpPr/>
          <p:nvPr/>
        </p:nvSpPr>
        <p:spPr>
          <a:xfrm>
            <a:off x="6039277" y="1461614"/>
            <a:ext cx="21755" cy="21755"/>
          </a:xfrm>
          <a:custGeom>
            <a:avLst/>
            <a:gdLst>
              <a:gd name="connsiteX0" fmla="*/ 6596 w 43514"/>
              <a:gd name="connsiteY0" fmla="*/ 39491 h 43514"/>
              <a:gd name="connsiteX1" fmla="*/ 6948 w 43514"/>
              <a:gd name="connsiteY1" fmla="*/ 6597 h 43514"/>
              <a:gd name="connsiteX2" fmla="*/ 39842 w 43514"/>
              <a:gd name="connsiteY2" fmla="*/ 6949 h 43514"/>
              <a:gd name="connsiteX3" fmla="*/ 39490 w 43514"/>
              <a:gd name="connsiteY3" fmla="*/ 39843 h 4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4" h="43514">
                <a:moveTo>
                  <a:pt x="6596" y="39491"/>
                </a:moveTo>
                <a:lnTo>
                  <a:pt x="6948" y="6597"/>
                </a:lnTo>
                <a:lnTo>
                  <a:pt x="39842" y="6949"/>
                </a:lnTo>
                <a:lnTo>
                  <a:pt x="39490" y="39843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2" name="Freeform: Shape 57">
            <a:extLst>
              <a:ext uri="{FF2B5EF4-FFF2-40B4-BE49-F238E27FC236}">
                <a16:creationId xmlns:a16="http://schemas.microsoft.com/office/drawing/2014/main" id="{AE8A6549-B3BE-4EB2-BE8F-F47EDF7A1F49}"/>
              </a:ext>
            </a:extLst>
          </p:cNvPr>
          <p:cNvSpPr/>
          <p:nvPr/>
        </p:nvSpPr>
        <p:spPr>
          <a:xfrm>
            <a:off x="4958265" y="2703594"/>
            <a:ext cx="287161" cy="287161"/>
          </a:xfrm>
          <a:custGeom>
            <a:avLst/>
            <a:gdLst>
              <a:gd name="connsiteX0" fmla="*/ 431448 w 574397"/>
              <a:gd name="connsiteY0" fmla="*/ 149971 h 574397"/>
              <a:gd name="connsiteX1" fmla="*/ 431448 w 574397"/>
              <a:gd name="connsiteY1" fmla="*/ 431449 h 574397"/>
              <a:gd name="connsiteX2" fmla="*/ 149970 w 574397"/>
              <a:gd name="connsiteY2" fmla="*/ 431449 h 574397"/>
              <a:gd name="connsiteX3" fmla="*/ 149970 w 574397"/>
              <a:gd name="connsiteY3" fmla="*/ 149971 h 574397"/>
              <a:gd name="connsiteX4" fmla="*/ 431448 w 574397"/>
              <a:gd name="connsiteY4" fmla="*/ 149971 h 57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397" h="574397">
                <a:moveTo>
                  <a:pt x="431448" y="149971"/>
                </a:moveTo>
                <a:cubicBezTo>
                  <a:pt x="509177" y="227699"/>
                  <a:pt x="509177" y="353721"/>
                  <a:pt x="431448" y="431449"/>
                </a:cubicBezTo>
                <a:cubicBezTo>
                  <a:pt x="353720" y="509177"/>
                  <a:pt x="227698" y="509177"/>
                  <a:pt x="149970" y="431449"/>
                </a:cubicBezTo>
                <a:cubicBezTo>
                  <a:pt x="72242" y="353721"/>
                  <a:pt x="72242" y="227699"/>
                  <a:pt x="149970" y="149971"/>
                </a:cubicBezTo>
                <a:cubicBezTo>
                  <a:pt x="227698" y="72243"/>
                  <a:pt x="353720" y="72243"/>
                  <a:pt x="431448" y="149971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3" name="Freeform: Shape 59">
            <a:extLst>
              <a:ext uri="{FF2B5EF4-FFF2-40B4-BE49-F238E27FC236}">
                <a16:creationId xmlns:a16="http://schemas.microsoft.com/office/drawing/2014/main" id="{61BD180A-AC94-4388-AE87-EE1ED747AC15}"/>
              </a:ext>
            </a:extLst>
          </p:cNvPr>
          <p:cNvSpPr/>
          <p:nvPr/>
        </p:nvSpPr>
        <p:spPr>
          <a:xfrm>
            <a:off x="8378015" y="1462434"/>
            <a:ext cx="1196505" cy="2775892"/>
          </a:xfrm>
          <a:custGeom>
            <a:avLst/>
            <a:gdLst>
              <a:gd name="connsiteX0" fmla="*/ 5963 w 2393321"/>
              <a:gd name="connsiteY0" fmla="*/ 5549940 h 5552505"/>
              <a:gd name="connsiteX1" fmla="*/ 1466063 w 2393321"/>
              <a:gd name="connsiteY1" fmla="*/ 5549940 h 5552505"/>
              <a:gd name="connsiteX2" fmla="*/ 1913397 w 2393321"/>
              <a:gd name="connsiteY2" fmla="*/ 5102606 h 5552505"/>
              <a:gd name="connsiteX3" fmla="*/ 1913397 w 2393321"/>
              <a:gd name="connsiteY3" fmla="*/ 3184120 h 5552505"/>
              <a:gd name="connsiteX4" fmla="*/ 2392410 w 2393321"/>
              <a:gd name="connsiteY4" fmla="*/ 2777951 h 5552505"/>
              <a:gd name="connsiteX5" fmla="*/ 1913484 w 2393321"/>
              <a:gd name="connsiteY5" fmla="*/ 2371696 h 5552505"/>
              <a:gd name="connsiteX6" fmla="*/ 1913484 w 2393321"/>
              <a:gd name="connsiteY6" fmla="*/ 453297 h 5552505"/>
              <a:gd name="connsiteX7" fmla="*/ 1466151 w 2393321"/>
              <a:gd name="connsiteY7" fmla="*/ 5963 h 5552505"/>
              <a:gd name="connsiteX8" fmla="*/ 6050 w 2393321"/>
              <a:gd name="connsiteY8" fmla="*/ 5963 h 5552505"/>
              <a:gd name="connsiteX9" fmla="*/ 6050 w 2393321"/>
              <a:gd name="connsiteY9" fmla="*/ 5549940 h 5552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321" h="5552505">
                <a:moveTo>
                  <a:pt x="5963" y="5549940"/>
                </a:moveTo>
                <a:lnTo>
                  <a:pt x="1466063" y="5549940"/>
                </a:lnTo>
                <a:cubicBezTo>
                  <a:pt x="1713141" y="5549940"/>
                  <a:pt x="1913397" y="5349684"/>
                  <a:pt x="1913397" y="5102606"/>
                </a:cubicBezTo>
                <a:lnTo>
                  <a:pt x="1913397" y="3184120"/>
                </a:lnTo>
                <a:lnTo>
                  <a:pt x="2392410" y="2777951"/>
                </a:lnTo>
                <a:lnTo>
                  <a:pt x="1913484" y="2371696"/>
                </a:lnTo>
                <a:lnTo>
                  <a:pt x="1913484" y="453297"/>
                </a:lnTo>
                <a:cubicBezTo>
                  <a:pt x="1913484" y="206219"/>
                  <a:pt x="1713228" y="5963"/>
                  <a:pt x="1466151" y="5963"/>
                </a:cubicBezTo>
                <a:lnTo>
                  <a:pt x="6050" y="5963"/>
                </a:lnTo>
                <a:lnTo>
                  <a:pt x="6050" y="5549940"/>
                </a:lnTo>
                <a:close/>
              </a:path>
            </a:pathLst>
          </a:custGeom>
          <a:solidFill>
            <a:schemeClr val="accent4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4" name="Freeform: Shape 61">
            <a:extLst>
              <a:ext uri="{FF2B5EF4-FFF2-40B4-BE49-F238E27FC236}">
                <a16:creationId xmlns:a16="http://schemas.microsoft.com/office/drawing/2014/main" id="{88158637-C923-42FE-8FE9-984DF6DE17CB}"/>
              </a:ext>
            </a:extLst>
          </p:cNvPr>
          <p:cNvSpPr/>
          <p:nvPr/>
        </p:nvSpPr>
        <p:spPr>
          <a:xfrm>
            <a:off x="7610729" y="1648784"/>
            <a:ext cx="1540228" cy="2401712"/>
          </a:xfrm>
          <a:custGeom>
            <a:avLst/>
            <a:gdLst>
              <a:gd name="connsiteX0" fmla="*/ 5963 w 3080857"/>
              <a:gd name="connsiteY0" fmla="*/ 4357022 h 4804048"/>
              <a:gd name="connsiteX1" fmla="*/ 5963 w 3080857"/>
              <a:gd name="connsiteY1" fmla="*/ 453297 h 4804048"/>
              <a:gd name="connsiteX2" fmla="*/ 453297 w 3080857"/>
              <a:gd name="connsiteY2" fmla="*/ 5963 h 4804048"/>
              <a:gd name="connsiteX3" fmla="*/ 2628086 w 3080857"/>
              <a:gd name="connsiteY3" fmla="*/ 5963 h 4804048"/>
              <a:gd name="connsiteX4" fmla="*/ 3075420 w 3080857"/>
              <a:gd name="connsiteY4" fmla="*/ 453297 h 4804048"/>
              <a:gd name="connsiteX5" fmla="*/ 3075420 w 3080857"/>
              <a:gd name="connsiteY5" fmla="*/ 4357022 h 4804048"/>
              <a:gd name="connsiteX6" fmla="*/ 2628086 w 3080857"/>
              <a:gd name="connsiteY6" fmla="*/ 4804355 h 4804048"/>
              <a:gd name="connsiteX7" fmla="*/ 453297 w 3080857"/>
              <a:gd name="connsiteY7" fmla="*/ 4804355 h 4804048"/>
              <a:gd name="connsiteX8" fmla="*/ 5963 w 3080857"/>
              <a:gd name="connsiteY8" fmla="*/ 4357022 h 480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857" h="4804048">
                <a:moveTo>
                  <a:pt x="5963" y="4357022"/>
                </a:moveTo>
                <a:lnTo>
                  <a:pt x="5963" y="453297"/>
                </a:lnTo>
                <a:cubicBezTo>
                  <a:pt x="5963" y="206219"/>
                  <a:pt x="206219" y="5963"/>
                  <a:pt x="453297" y="5963"/>
                </a:cubicBezTo>
                <a:lnTo>
                  <a:pt x="2628086" y="5963"/>
                </a:lnTo>
                <a:cubicBezTo>
                  <a:pt x="2875164" y="5963"/>
                  <a:pt x="3075420" y="206219"/>
                  <a:pt x="3075420" y="453297"/>
                </a:cubicBezTo>
                <a:lnTo>
                  <a:pt x="3075420" y="4357022"/>
                </a:lnTo>
                <a:cubicBezTo>
                  <a:pt x="3075420" y="4604100"/>
                  <a:pt x="2875164" y="4804355"/>
                  <a:pt x="2628086" y="4804355"/>
                </a:cubicBezTo>
                <a:lnTo>
                  <a:pt x="453297" y="4804355"/>
                </a:lnTo>
                <a:cubicBezTo>
                  <a:pt x="206306" y="4804355"/>
                  <a:pt x="5963" y="4604100"/>
                  <a:pt x="5963" y="4357022"/>
                </a:cubicBezTo>
                <a:close/>
              </a:path>
            </a:pathLst>
          </a:custGeom>
          <a:solidFill>
            <a:srgbClr val="D7D6D6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5" name="Freeform: Shape 63">
            <a:extLst>
              <a:ext uri="{FF2B5EF4-FFF2-40B4-BE49-F238E27FC236}">
                <a16:creationId xmlns:a16="http://schemas.microsoft.com/office/drawing/2014/main" id="{7B438946-1228-4323-8370-000BD859C600}"/>
              </a:ext>
            </a:extLst>
          </p:cNvPr>
          <p:cNvSpPr/>
          <p:nvPr/>
        </p:nvSpPr>
        <p:spPr>
          <a:xfrm>
            <a:off x="7634050" y="1672062"/>
            <a:ext cx="1492368" cy="2358202"/>
          </a:xfrm>
          <a:custGeom>
            <a:avLst/>
            <a:gdLst>
              <a:gd name="connsiteX0" fmla="*/ 406736 w 2985124"/>
              <a:gd name="connsiteY0" fmla="*/ 4711233 h 4717019"/>
              <a:gd name="connsiteX1" fmla="*/ 5963 w 2985124"/>
              <a:gd name="connsiteY1" fmla="*/ 4310461 h 4717019"/>
              <a:gd name="connsiteX2" fmla="*/ 5963 w 2985124"/>
              <a:gd name="connsiteY2" fmla="*/ 406736 h 4717019"/>
              <a:gd name="connsiteX3" fmla="*/ 406736 w 2985124"/>
              <a:gd name="connsiteY3" fmla="*/ 5963 h 4717019"/>
              <a:gd name="connsiteX4" fmla="*/ 2581439 w 2985124"/>
              <a:gd name="connsiteY4" fmla="*/ 5963 h 4717019"/>
              <a:gd name="connsiteX5" fmla="*/ 2982212 w 2985124"/>
              <a:gd name="connsiteY5" fmla="*/ 406736 h 4717019"/>
              <a:gd name="connsiteX6" fmla="*/ 2982212 w 2985124"/>
              <a:gd name="connsiteY6" fmla="*/ 4310374 h 4717019"/>
              <a:gd name="connsiteX7" fmla="*/ 2581439 w 2985124"/>
              <a:gd name="connsiteY7" fmla="*/ 4711146 h 4717019"/>
              <a:gd name="connsiteX8" fmla="*/ 406736 w 2985124"/>
              <a:gd name="connsiteY8" fmla="*/ 4711146 h 47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5124" h="4717019">
                <a:moveTo>
                  <a:pt x="406736" y="4711233"/>
                </a:moveTo>
                <a:cubicBezTo>
                  <a:pt x="185767" y="4711233"/>
                  <a:pt x="5963" y="4531430"/>
                  <a:pt x="5963" y="4310461"/>
                </a:cubicBezTo>
                <a:lnTo>
                  <a:pt x="5963" y="406736"/>
                </a:lnTo>
                <a:cubicBezTo>
                  <a:pt x="5963" y="185767"/>
                  <a:pt x="185767" y="5963"/>
                  <a:pt x="406736" y="5963"/>
                </a:cubicBezTo>
                <a:lnTo>
                  <a:pt x="2581439" y="5963"/>
                </a:lnTo>
                <a:cubicBezTo>
                  <a:pt x="2802408" y="5963"/>
                  <a:pt x="2982212" y="185767"/>
                  <a:pt x="2982212" y="406736"/>
                </a:cubicBezTo>
                <a:lnTo>
                  <a:pt x="2982212" y="4310374"/>
                </a:lnTo>
                <a:cubicBezTo>
                  <a:pt x="2982212" y="4531343"/>
                  <a:pt x="2802408" y="4711146"/>
                  <a:pt x="2581439" y="4711146"/>
                </a:cubicBezTo>
                <a:lnTo>
                  <a:pt x="406736" y="4711146"/>
                </a:lnTo>
                <a:close/>
              </a:path>
            </a:pathLst>
          </a:custGeom>
          <a:solidFill>
            <a:schemeClr val="bg1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6" name="Freeform: Shape 71">
            <a:extLst>
              <a:ext uri="{FF2B5EF4-FFF2-40B4-BE49-F238E27FC236}">
                <a16:creationId xmlns:a16="http://schemas.microsoft.com/office/drawing/2014/main" id="{0A0F7913-6F42-4AD1-B15C-74F8BDB69AFF}"/>
              </a:ext>
            </a:extLst>
          </p:cNvPr>
          <p:cNvSpPr/>
          <p:nvPr/>
        </p:nvSpPr>
        <p:spPr>
          <a:xfrm>
            <a:off x="7415874" y="1453885"/>
            <a:ext cx="900642" cy="2784593"/>
          </a:xfrm>
          <a:custGeom>
            <a:avLst/>
            <a:gdLst>
              <a:gd name="connsiteX0" fmla="*/ 1798124 w 1801518"/>
              <a:gd name="connsiteY0" fmla="*/ 5568432 h 5569911"/>
              <a:gd name="connsiteX1" fmla="*/ 1731807 w 1801518"/>
              <a:gd name="connsiteY1" fmla="*/ 5568432 h 5569911"/>
              <a:gd name="connsiteX2" fmla="*/ 1731807 w 1801518"/>
              <a:gd name="connsiteY2" fmla="*/ 5535535 h 5569911"/>
              <a:gd name="connsiteX3" fmla="*/ 1798124 w 1801518"/>
              <a:gd name="connsiteY3" fmla="*/ 5535535 h 5569911"/>
              <a:gd name="connsiteX4" fmla="*/ 1798124 w 1801518"/>
              <a:gd name="connsiteY4" fmla="*/ 5568432 h 5569911"/>
              <a:gd name="connsiteX5" fmla="*/ 1632246 w 1801518"/>
              <a:gd name="connsiteY5" fmla="*/ 5568432 h 5569911"/>
              <a:gd name="connsiteX6" fmla="*/ 1565929 w 1801518"/>
              <a:gd name="connsiteY6" fmla="*/ 5568432 h 5569911"/>
              <a:gd name="connsiteX7" fmla="*/ 1565929 w 1801518"/>
              <a:gd name="connsiteY7" fmla="*/ 5535535 h 5569911"/>
              <a:gd name="connsiteX8" fmla="*/ 1632246 w 1801518"/>
              <a:gd name="connsiteY8" fmla="*/ 5535535 h 5569911"/>
              <a:gd name="connsiteX9" fmla="*/ 1632246 w 1801518"/>
              <a:gd name="connsiteY9" fmla="*/ 5568432 h 5569911"/>
              <a:gd name="connsiteX10" fmla="*/ 1466453 w 1801518"/>
              <a:gd name="connsiteY10" fmla="*/ 5568432 h 5569911"/>
              <a:gd name="connsiteX11" fmla="*/ 1400137 w 1801518"/>
              <a:gd name="connsiteY11" fmla="*/ 5568432 h 5569911"/>
              <a:gd name="connsiteX12" fmla="*/ 1400137 w 1801518"/>
              <a:gd name="connsiteY12" fmla="*/ 5535535 h 5569911"/>
              <a:gd name="connsiteX13" fmla="*/ 1466453 w 1801518"/>
              <a:gd name="connsiteY13" fmla="*/ 5535535 h 5569911"/>
              <a:gd name="connsiteX14" fmla="*/ 1466453 w 1801518"/>
              <a:gd name="connsiteY14" fmla="*/ 5568432 h 5569911"/>
              <a:gd name="connsiteX15" fmla="*/ 1300574 w 1801518"/>
              <a:gd name="connsiteY15" fmla="*/ 5568432 h 5569911"/>
              <a:gd name="connsiteX16" fmla="*/ 1234257 w 1801518"/>
              <a:gd name="connsiteY16" fmla="*/ 5568432 h 5569911"/>
              <a:gd name="connsiteX17" fmla="*/ 1234257 w 1801518"/>
              <a:gd name="connsiteY17" fmla="*/ 5535535 h 5569911"/>
              <a:gd name="connsiteX18" fmla="*/ 1300574 w 1801518"/>
              <a:gd name="connsiteY18" fmla="*/ 5535535 h 5569911"/>
              <a:gd name="connsiteX19" fmla="*/ 1300574 w 1801518"/>
              <a:gd name="connsiteY19" fmla="*/ 5568432 h 5569911"/>
              <a:gd name="connsiteX20" fmla="*/ 1134783 w 1801518"/>
              <a:gd name="connsiteY20" fmla="*/ 5568432 h 5569911"/>
              <a:gd name="connsiteX21" fmla="*/ 1068466 w 1801518"/>
              <a:gd name="connsiteY21" fmla="*/ 5568432 h 5569911"/>
              <a:gd name="connsiteX22" fmla="*/ 1068466 w 1801518"/>
              <a:gd name="connsiteY22" fmla="*/ 5535535 h 5569911"/>
              <a:gd name="connsiteX23" fmla="*/ 1134783 w 1801518"/>
              <a:gd name="connsiteY23" fmla="*/ 5535535 h 5569911"/>
              <a:gd name="connsiteX24" fmla="*/ 1134783 w 1801518"/>
              <a:gd name="connsiteY24" fmla="*/ 5568432 h 5569911"/>
              <a:gd name="connsiteX25" fmla="*/ 968903 w 1801518"/>
              <a:gd name="connsiteY25" fmla="*/ 5568432 h 5569911"/>
              <a:gd name="connsiteX26" fmla="*/ 902586 w 1801518"/>
              <a:gd name="connsiteY26" fmla="*/ 5568432 h 5569911"/>
              <a:gd name="connsiteX27" fmla="*/ 902586 w 1801518"/>
              <a:gd name="connsiteY27" fmla="*/ 5535535 h 5569911"/>
              <a:gd name="connsiteX28" fmla="*/ 968903 w 1801518"/>
              <a:gd name="connsiteY28" fmla="*/ 5535535 h 5569911"/>
              <a:gd name="connsiteX29" fmla="*/ 968903 w 1801518"/>
              <a:gd name="connsiteY29" fmla="*/ 5568432 h 5569911"/>
              <a:gd name="connsiteX30" fmla="*/ 803112 w 1801518"/>
              <a:gd name="connsiteY30" fmla="*/ 5568432 h 5569911"/>
              <a:gd name="connsiteX31" fmla="*/ 736795 w 1801518"/>
              <a:gd name="connsiteY31" fmla="*/ 5568432 h 5569911"/>
              <a:gd name="connsiteX32" fmla="*/ 736795 w 1801518"/>
              <a:gd name="connsiteY32" fmla="*/ 5535535 h 5569911"/>
              <a:gd name="connsiteX33" fmla="*/ 803112 w 1801518"/>
              <a:gd name="connsiteY33" fmla="*/ 5535535 h 5569911"/>
              <a:gd name="connsiteX34" fmla="*/ 803112 w 1801518"/>
              <a:gd name="connsiteY34" fmla="*/ 5568432 h 5569911"/>
              <a:gd name="connsiteX35" fmla="*/ 637232 w 1801518"/>
              <a:gd name="connsiteY35" fmla="*/ 5568432 h 5569911"/>
              <a:gd name="connsiteX36" fmla="*/ 570916 w 1801518"/>
              <a:gd name="connsiteY36" fmla="*/ 5568432 h 5569911"/>
              <a:gd name="connsiteX37" fmla="*/ 570916 w 1801518"/>
              <a:gd name="connsiteY37" fmla="*/ 5535535 h 5569911"/>
              <a:gd name="connsiteX38" fmla="*/ 637232 w 1801518"/>
              <a:gd name="connsiteY38" fmla="*/ 5535535 h 5569911"/>
              <a:gd name="connsiteX39" fmla="*/ 637232 w 1801518"/>
              <a:gd name="connsiteY39" fmla="*/ 5568432 h 5569911"/>
              <a:gd name="connsiteX40" fmla="*/ 471441 w 1801518"/>
              <a:gd name="connsiteY40" fmla="*/ 5568432 h 5569911"/>
              <a:gd name="connsiteX41" fmla="*/ 470397 w 1801518"/>
              <a:gd name="connsiteY41" fmla="*/ 5568432 h 5569911"/>
              <a:gd name="connsiteX42" fmla="*/ 403036 w 1801518"/>
              <a:gd name="connsiteY42" fmla="*/ 5563559 h 5569911"/>
              <a:gd name="connsiteX43" fmla="*/ 407822 w 1801518"/>
              <a:gd name="connsiteY43" fmla="*/ 5531010 h 5569911"/>
              <a:gd name="connsiteX44" fmla="*/ 470484 w 1801518"/>
              <a:gd name="connsiteY44" fmla="*/ 5535535 h 5569911"/>
              <a:gd name="connsiteX45" fmla="*/ 471441 w 1801518"/>
              <a:gd name="connsiteY45" fmla="*/ 5568432 h 5569911"/>
              <a:gd name="connsiteX46" fmla="*/ 303386 w 1801518"/>
              <a:gd name="connsiteY46" fmla="*/ 5537450 h 5569911"/>
              <a:gd name="connsiteX47" fmla="*/ 241334 w 1801518"/>
              <a:gd name="connsiteY47" fmla="*/ 5507947 h 5569911"/>
              <a:gd name="connsiteX48" fmla="*/ 257608 w 1801518"/>
              <a:gd name="connsiteY48" fmla="*/ 5479401 h 5569911"/>
              <a:gd name="connsiteX49" fmla="*/ 315309 w 1801518"/>
              <a:gd name="connsiteY49" fmla="*/ 5506729 h 5569911"/>
              <a:gd name="connsiteX50" fmla="*/ 303386 w 1801518"/>
              <a:gd name="connsiteY50" fmla="*/ 5537450 h 5569911"/>
              <a:gd name="connsiteX51" fmla="*/ 158047 w 1801518"/>
              <a:gd name="connsiteY51" fmla="*/ 5447461 h 5569911"/>
              <a:gd name="connsiteX52" fmla="*/ 110876 w 1801518"/>
              <a:gd name="connsiteY52" fmla="*/ 5397593 h 5569911"/>
              <a:gd name="connsiteX53" fmla="*/ 136376 w 1801518"/>
              <a:gd name="connsiteY53" fmla="*/ 5376880 h 5569911"/>
              <a:gd name="connsiteX54" fmla="*/ 180239 w 1801518"/>
              <a:gd name="connsiteY54" fmla="*/ 5423267 h 5569911"/>
              <a:gd name="connsiteX55" fmla="*/ 158047 w 1801518"/>
              <a:gd name="connsiteY55" fmla="*/ 5447461 h 5569911"/>
              <a:gd name="connsiteX56" fmla="*/ 55002 w 1801518"/>
              <a:gd name="connsiteY56" fmla="*/ 5311172 h 5569911"/>
              <a:gd name="connsiteX57" fmla="*/ 29068 w 1801518"/>
              <a:gd name="connsiteY57" fmla="*/ 5247553 h 5569911"/>
              <a:gd name="connsiteX58" fmla="*/ 60312 w 1801518"/>
              <a:gd name="connsiteY58" fmla="*/ 5237371 h 5569911"/>
              <a:gd name="connsiteX59" fmla="*/ 84419 w 1801518"/>
              <a:gd name="connsiteY59" fmla="*/ 5296464 h 5569911"/>
              <a:gd name="connsiteX60" fmla="*/ 55002 w 1801518"/>
              <a:gd name="connsiteY60" fmla="*/ 5311172 h 5569911"/>
              <a:gd name="connsiteX61" fmla="*/ 8442 w 1801518"/>
              <a:gd name="connsiteY61" fmla="*/ 5146773 h 5569911"/>
              <a:gd name="connsiteX62" fmla="*/ 6527 w 1801518"/>
              <a:gd name="connsiteY62" fmla="*/ 5104650 h 5569911"/>
              <a:gd name="connsiteX63" fmla="*/ 6527 w 1801518"/>
              <a:gd name="connsiteY63" fmla="*/ 5079064 h 5569911"/>
              <a:gd name="connsiteX64" fmla="*/ 39425 w 1801518"/>
              <a:gd name="connsiteY64" fmla="*/ 5079064 h 5569911"/>
              <a:gd name="connsiteX65" fmla="*/ 39425 w 1801518"/>
              <a:gd name="connsiteY65" fmla="*/ 5104650 h 5569911"/>
              <a:gd name="connsiteX66" fmla="*/ 41165 w 1801518"/>
              <a:gd name="connsiteY66" fmla="*/ 5143814 h 5569911"/>
              <a:gd name="connsiteX67" fmla="*/ 8442 w 1801518"/>
              <a:gd name="connsiteY67" fmla="*/ 5146773 h 5569911"/>
              <a:gd name="connsiteX68" fmla="*/ 39425 w 1801518"/>
              <a:gd name="connsiteY68" fmla="*/ 4979501 h 5569911"/>
              <a:gd name="connsiteX69" fmla="*/ 6527 w 1801518"/>
              <a:gd name="connsiteY69" fmla="*/ 4979501 h 5569911"/>
              <a:gd name="connsiteX70" fmla="*/ 6527 w 1801518"/>
              <a:gd name="connsiteY70" fmla="*/ 4913185 h 5569911"/>
              <a:gd name="connsiteX71" fmla="*/ 39425 w 1801518"/>
              <a:gd name="connsiteY71" fmla="*/ 4913185 h 5569911"/>
              <a:gd name="connsiteX72" fmla="*/ 39425 w 1801518"/>
              <a:gd name="connsiteY72" fmla="*/ 4979501 h 5569911"/>
              <a:gd name="connsiteX73" fmla="*/ 39425 w 1801518"/>
              <a:gd name="connsiteY73" fmla="*/ 4813623 h 5569911"/>
              <a:gd name="connsiteX74" fmla="*/ 6527 w 1801518"/>
              <a:gd name="connsiteY74" fmla="*/ 4813623 h 5569911"/>
              <a:gd name="connsiteX75" fmla="*/ 6527 w 1801518"/>
              <a:gd name="connsiteY75" fmla="*/ 4747306 h 5569911"/>
              <a:gd name="connsiteX76" fmla="*/ 39425 w 1801518"/>
              <a:gd name="connsiteY76" fmla="*/ 4747306 h 5569911"/>
              <a:gd name="connsiteX77" fmla="*/ 39425 w 1801518"/>
              <a:gd name="connsiteY77" fmla="*/ 4813623 h 5569911"/>
              <a:gd name="connsiteX78" fmla="*/ 39425 w 1801518"/>
              <a:gd name="connsiteY78" fmla="*/ 4647831 h 5569911"/>
              <a:gd name="connsiteX79" fmla="*/ 6527 w 1801518"/>
              <a:gd name="connsiteY79" fmla="*/ 4647831 h 5569911"/>
              <a:gd name="connsiteX80" fmla="*/ 6527 w 1801518"/>
              <a:gd name="connsiteY80" fmla="*/ 4581514 h 5569911"/>
              <a:gd name="connsiteX81" fmla="*/ 39425 w 1801518"/>
              <a:gd name="connsiteY81" fmla="*/ 4581514 h 5569911"/>
              <a:gd name="connsiteX82" fmla="*/ 39425 w 1801518"/>
              <a:gd name="connsiteY82" fmla="*/ 4647831 h 5569911"/>
              <a:gd name="connsiteX83" fmla="*/ 39425 w 1801518"/>
              <a:gd name="connsiteY83" fmla="*/ 4481952 h 5569911"/>
              <a:gd name="connsiteX84" fmla="*/ 6527 w 1801518"/>
              <a:gd name="connsiteY84" fmla="*/ 4481952 h 5569911"/>
              <a:gd name="connsiteX85" fmla="*/ 6527 w 1801518"/>
              <a:gd name="connsiteY85" fmla="*/ 4415635 h 5569911"/>
              <a:gd name="connsiteX86" fmla="*/ 39425 w 1801518"/>
              <a:gd name="connsiteY86" fmla="*/ 4415635 h 5569911"/>
              <a:gd name="connsiteX87" fmla="*/ 39425 w 1801518"/>
              <a:gd name="connsiteY87" fmla="*/ 4481952 h 5569911"/>
              <a:gd name="connsiteX88" fmla="*/ 39425 w 1801518"/>
              <a:gd name="connsiteY88" fmla="*/ 4316160 h 5569911"/>
              <a:gd name="connsiteX89" fmla="*/ 6527 w 1801518"/>
              <a:gd name="connsiteY89" fmla="*/ 4316160 h 5569911"/>
              <a:gd name="connsiteX90" fmla="*/ 6527 w 1801518"/>
              <a:gd name="connsiteY90" fmla="*/ 4249843 h 5569911"/>
              <a:gd name="connsiteX91" fmla="*/ 39425 w 1801518"/>
              <a:gd name="connsiteY91" fmla="*/ 4249843 h 5569911"/>
              <a:gd name="connsiteX92" fmla="*/ 39425 w 1801518"/>
              <a:gd name="connsiteY92" fmla="*/ 4316160 h 5569911"/>
              <a:gd name="connsiteX93" fmla="*/ 39425 w 1801518"/>
              <a:gd name="connsiteY93" fmla="*/ 4150281 h 5569911"/>
              <a:gd name="connsiteX94" fmla="*/ 6527 w 1801518"/>
              <a:gd name="connsiteY94" fmla="*/ 4150281 h 5569911"/>
              <a:gd name="connsiteX95" fmla="*/ 6527 w 1801518"/>
              <a:gd name="connsiteY95" fmla="*/ 4083964 h 5569911"/>
              <a:gd name="connsiteX96" fmla="*/ 39425 w 1801518"/>
              <a:gd name="connsiteY96" fmla="*/ 4083964 h 5569911"/>
              <a:gd name="connsiteX97" fmla="*/ 39425 w 1801518"/>
              <a:gd name="connsiteY97" fmla="*/ 4150281 h 5569911"/>
              <a:gd name="connsiteX98" fmla="*/ 39425 w 1801518"/>
              <a:gd name="connsiteY98" fmla="*/ 3984489 h 5569911"/>
              <a:gd name="connsiteX99" fmla="*/ 6527 w 1801518"/>
              <a:gd name="connsiteY99" fmla="*/ 3984489 h 5569911"/>
              <a:gd name="connsiteX100" fmla="*/ 6527 w 1801518"/>
              <a:gd name="connsiteY100" fmla="*/ 3918172 h 5569911"/>
              <a:gd name="connsiteX101" fmla="*/ 39425 w 1801518"/>
              <a:gd name="connsiteY101" fmla="*/ 3918172 h 5569911"/>
              <a:gd name="connsiteX102" fmla="*/ 39425 w 1801518"/>
              <a:gd name="connsiteY102" fmla="*/ 3984489 h 5569911"/>
              <a:gd name="connsiteX103" fmla="*/ 39425 w 1801518"/>
              <a:gd name="connsiteY103" fmla="*/ 3818610 h 5569911"/>
              <a:gd name="connsiteX104" fmla="*/ 6527 w 1801518"/>
              <a:gd name="connsiteY104" fmla="*/ 3818610 h 5569911"/>
              <a:gd name="connsiteX105" fmla="*/ 6527 w 1801518"/>
              <a:gd name="connsiteY105" fmla="*/ 3752293 h 5569911"/>
              <a:gd name="connsiteX106" fmla="*/ 39425 w 1801518"/>
              <a:gd name="connsiteY106" fmla="*/ 3752293 h 5569911"/>
              <a:gd name="connsiteX107" fmla="*/ 39425 w 1801518"/>
              <a:gd name="connsiteY107" fmla="*/ 3818610 h 5569911"/>
              <a:gd name="connsiteX108" fmla="*/ 39425 w 1801518"/>
              <a:gd name="connsiteY108" fmla="*/ 3652818 h 5569911"/>
              <a:gd name="connsiteX109" fmla="*/ 6527 w 1801518"/>
              <a:gd name="connsiteY109" fmla="*/ 3652818 h 5569911"/>
              <a:gd name="connsiteX110" fmla="*/ 6527 w 1801518"/>
              <a:gd name="connsiteY110" fmla="*/ 3586501 h 5569911"/>
              <a:gd name="connsiteX111" fmla="*/ 39425 w 1801518"/>
              <a:gd name="connsiteY111" fmla="*/ 3586501 h 5569911"/>
              <a:gd name="connsiteX112" fmla="*/ 39425 w 1801518"/>
              <a:gd name="connsiteY112" fmla="*/ 3652818 h 5569911"/>
              <a:gd name="connsiteX113" fmla="*/ 39425 w 1801518"/>
              <a:gd name="connsiteY113" fmla="*/ 3486939 h 5569911"/>
              <a:gd name="connsiteX114" fmla="*/ 6527 w 1801518"/>
              <a:gd name="connsiteY114" fmla="*/ 3486939 h 5569911"/>
              <a:gd name="connsiteX115" fmla="*/ 6527 w 1801518"/>
              <a:gd name="connsiteY115" fmla="*/ 3420622 h 5569911"/>
              <a:gd name="connsiteX116" fmla="*/ 39425 w 1801518"/>
              <a:gd name="connsiteY116" fmla="*/ 3420622 h 5569911"/>
              <a:gd name="connsiteX117" fmla="*/ 39425 w 1801518"/>
              <a:gd name="connsiteY117" fmla="*/ 3486939 h 5569911"/>
              <a:gd name="connsiteX118" fmla="*/ 39425 w 1801518"/>
              <a:gd name="connsiteY118" fmla="*/ 3321147 h 5569911"/>
              <a:gd name="connsiteX119" fmla="*/ 6527 w 1801518"/>
              <a:gd name="connsiteY119" fmla="*/ 3321147 h 5569911"/>
              <a:gd name="connsiteX120" fmla="*/ 6527 w 1801518"/>
              <a:gd name="connsiteY120" fmla="*/ 3254743 h 5569911"/>
              <a:gd name="connsiteX121" fmla="*/ 39425 w 1801518"/>
              <a:gd name="connsiteY121" fmla="*/ 3254743 h 5569911"/>
              <a:gd name="connsiteX122" fmla="*/ 39425 w 1801518"/>
              <a:gd name="connsiteY122" fmla="*/ 3321147 h 5569911"/>
              <a:gd name="connsiteX123" fmla="*/ 39425 w 1801518"/>
              <a:gd name="connsiteY123" fmla="*/ 3155268 h 5569911"/>
              <a:gd name="connsiteX124" fmla="*/ 6527 w 1801518"/>
              <a:gd name="connsiteY124" fmla="*/ 3155268 h 5569911"/>
              <a:gd name="connsiteX125" fmla="*/ 6527 w 1801518"/>
              <a:gd name="connsiteY125" fmla="*/ 3088952 h 5569911"/>
              <a:gd name="connsiteX126" fmla="*/ 39425 w 1801518"/>
              <a:gd name="connsiteY126" fmla="*/ 3088952 h 5569911"/>
              <a:gd name="connsiteX127" fmla="*/ 39425 w 1801518"/>
              <a:gd name="connsiteY127" fmla="*/ 3155268 h 5569911"/>
              <a:gd name="connsiteX128" fmla="*/ 39425 w 1801518"/>
              <a:gd name="connsiteY128" fmla="*/ 2491926 h 5569911"/>
              <a:gd name="connsiteX129" fmla="*/ 6527 w 1801518"/>
              <a:gd name="connsiteY129" fmla="*/ 2491926 h 5569911"/>
              <a:gd name="connsiteX130" fmla="*/ 6527 w 1801518"/>
              <a:gd name="connsiteY130" fmla="*/ 2425610 h 5569911"/>
              <a:gd name="connsiteX131" fmla="*/ 39425 w 1801518"/>
              <a:gd name="connsiteY131" fmla="*/ 2425610 h 5569911"/>
              <a:gd name="connsiteX132" fmla="*/ 39425 w 1801518"/>
              <a:gd name="connsiteY132" fmla="*/ 2491926 h 5569911"/>
              <a:gd name="connsiteX133" fmla="*/ 39425 w 1801518"/>
              <a:gd name="connsiteY133" fmla="*/ 2326135 h 5569911"/>
              <a:gd name="connsiteX134" fmla="*/ 6527 w 1801518"/>
              <a:gd name="connsiteY134" fmla="*/ 2326135 h 5569911"/>
              <a:gd name="connsiteX135" fmla="*/ 6527 w 1801518"/>
              <a:gd name="connsiteY135" fmla="*/ 2259818 h 5569911"/>
              <a:gd name="connsiteX136" fmla="*/ 39425 w 1801518"/>
              <a:gd name="connsiteY136" fmla="*/ 2259818 h 5569911"/>
              <a:gd name="connsiteX137" fmla="*/ 39425 w 1801518"/>
              <a:gd name="connsiteY137" fmla="*/ 2326135 h 5569911"/>
              <a:gd name="connsiteX138" fmla="*/ 39425 w 1801518"/>
              <a:gd name="connsiteY138" fmla="*/ 2160256 h 5569911"/>
              <a:gd name="connsiteX139" fmla="*/ 6527 w 1801518"/>
              <a:gd name="connsiteY139" fmla="*/ 2160256 h 5569911"/>
              <a:gd name="connsiteX140" fmla="*/ 6527 w 1801518"/>
              <a:gd name="connsiteY140" fmla="*/ 2093939 h 5569911"/>
              <a:gd name="connsiteX141" fmla="*/ 39425 w 1801518"/>
              <a:gd name="connsiteY141" fmla="*/ 2093939 h 5569911"/>
              <a:gd name="connsiteX142" fmla="*/ 39425 w 1801518"/>
              <a:gd name="connsiteY142" fmla="*/ 2160256 h 5569911"/>
              <a:gd name="connsiteX143" fmla="*/ 39425 w 1801518"/>
              <a:gd name="connsiteY143" fmla="*/ 1994464 h 5569911"/>
              <a:gd name="connsiteX144" fmla="*/ 6527 w 1801518"/>
              <a:gd name="connsiteY144" fmla="*/ 1994464 h 5569911"/>
              <a:gd name="connsiteX145" fmla="*/ 6527 w 1801518"/>
              <a:gd name="connsiteY145" fmla="*/ 1928147 h 5569911"/>
              <a:gd name="connsiteX146" fmla="*/ 39425 w 1801518"/>
              <a:gd name="connsiteY146" fmla="*/ 1928147 h 5569911"/>
              <a:gd name="connsiteX147" fmla="*/ 39425 w 1801518"/>
              <a:gd name="connsiteY147" fmla="*/ 1994464 h 5569911"/>
              <a:gd name="connsiteX148" fmla="*/ 39425 w 1801518"/>
              <a:gd name="connsiteY148" fmla="*/ 1828585 h 5569911"/>
              <a:gd name="connsiteX149" fmla="*/ 6527 w 1801518"/>
              <a:gd name="connsiteY149" fmla="*/ 1828585 h 5569911"/>
              <a:gd name="connsiteX150" fmla="*/ 6527 w 1801518"/>
              <a:gd name="connsiteY150" fmla="*/ 1762268 h 5569911"/>
              <a:gd name="connsiteX151" fmla="*/ 39425 w 1801518"/>
              <a:gd name="connsiteY151" fmla="*/ 1762268 h 5569911"/>
              <a:gd name="connsiteX152" fmla="*/ 39425 w 1801518"/>
              <a:gd name="connsiteY152" fmla="*/ 1828585 h 5569911"/>
              <a:gd name="connsiteX153" fmla="*/ 39425 w 1801518"/>
              <a:gd name="connsiteY153" fmla="*/ 1662793 h 5569911"/>
              <a:gd name="connsiteX154" fmla="*/ 6527 w 1801518"/>
              <a:gd name="connsiteY154" fmla="*/ 1662793 h 5569911"/>
              <a:gd name="connsiteX155" fmla="*/ 6527 w 1801518"/>
              <a:gd name="connsiteY155" fmla="*/ 1596476 h 5569911"/>
              <a:gd name="connsiteX156" fmla="*/ 39425 w 1801518"/>
              <a:gd name="connsiteY156" fmla="*/ 1596476 h 5569911"/>
              <a:gd name="connsiteX157" fmla="*/ 39425 w 1801518"/>
              <a:gd name="connsiteY157" fmla="*/ 1662793 h 5569911"/>
              <a:gd name="connsiteX158" fmla="*/ 39425 w 1801518"/>
              <a:gd name="connsiteY158" fmla="*/ 1496914 h 5569911"/>
              <a:gd name="connsiteX159" fmla="*/ 6527 w 1801518"/>
              <a:gd name="connsiteY159" fmla="*/ 1496914 h 5569911"/>
              <a:gd name="connsiteX160" fmla="*/ 6527 w 1801518"/>
              <a:gd name="connsiteY160" fmla="*/ 1430597 h 5569911"/>
              <a:gd name="connsiteX161" fmla="*/ 39425 w 1801518"/>
              <a:gd name="connsiteY161" fmla="*/ 1430597 h 5569911"/>
              <a:gd name="connsiteX162" fmla="*/ 39425 w 1801518"/>
              <a:gd name="connsiteY162" fmla="*/ 1496914 h 5569911"/>
              <a:gd name="connsiteX163" fmla="*/ 39425 w 1801518"/>
              <a:gd name="connsiteY163" fmla="*/ 1331122 h 5569911"/>
              <a:gd name="connsiteX164" fmla="*/ 6527 w 1801518"/>
              <a:gd name="connsiteY164" fmla="*/ 1331122 h 5569911"/>
              <a:gd name="connsiteX165" fmla="*/ 6527 w 1801518"/>
              <a:gd name="connsiteY165" fmla="*/ 1264805 h 5569911"/>
              <a:gd name="connsiteX166" fmla="*/ 39425 w 1801518"/>
              <a:gd name="connsiteY166" fmla="*/ 1264805 h 5569911"/>
              <a:gd name="connsiteX167" fmla="*/ 39425 w 1801518"/>
              <a:gd name="connsiteY167" fmla="*/ 1331122 h 5569911"/>
              <a:gd name="connsiteX168" fmla="*/ 39425 w 1801518"/>
              <a:gd name="connsiteY168" fmla="*/ 1165243 h 5569911"/>
              <a:gd name="connsiteX169" fmla="*/ 6527 w 1801518"/>
              <a:gd name="connsiteY169" fmla="*/ 1165243 h 5569911"/>
              <a:gd name="connsiteX170" fmla="*/ 6527 w 1801518"/>
              <a:gd name="connsiteY170" fmla="*/ 1098926 h 5569911"/>
              <a:gd name="connsiteX171" fmla="*/ 39425 w 1801518"/>
              <a:gd name="connsiteY171" fmla="*/ 1098926 h 5569911"/>
              <a:gd name="connsiteX172" fmla="*/ 39425 w 1801518"/>
              <a:gd name="connsiteY172" fmla="*/ 1165243 h 5569911"/>
              <a:gd name="connsiteX173" fmla="*/ 39425 w 1801518"/>
              <a:gd name="connsiteY173" fmla="*/ 999451 h 5569911"/>
              <a:gd name="connsiteX174" fmla="*/ 6527 w 1801518"/>
              <a:gd name="connsiteY174" fmla="*/ 999451 h 5569911"/>
              <a:gd name="connsiteX175" fmla="*/ 6527 w 1801518"/>
              <a:gd name="connsiteY175" fmla="*/ 933134 h 5569911"/>
              <a:gd name="connsiteX176" fmla="*/ 39425 w 1801518"/>
              <a:gd name="connsiteY176" fmla="*/ 933134 h 5569911"/>
              <a:gd name="connsiteX177" fmla="*/ 39425 w 1801518"/>
              <a:gd name="connsiteY177" fmla="*/ 999451 h 5569911"/>
              <a:gd name="connsiteX178" fmla="*/ 39425 w 1801518"/>
              <a:gd name="connsiteY178" fmla="*/ 833572 h 5569911"/>
              <a:gd name="connsiteX179" fmla="*/ 6527 w 1801518"/>
              <a:gd name="connsiteY179" fmla="*/ 833572 h 5569911"/>
              <a:gd name="connsiteX180" fmla="*/ 6527 w 1801518"/>
              <a:gd name="connsiteY180" fmla="*/ 767255 h 5569911"/>
              <a:gd name="connsiteX181" fmla="*/ 39425 w 1801518"/>
              <a:gd name="connsiteY181" fmla="*/ 767255 h 5569911"/>
              <a:gd name="connsiteX182" fmla="*/ 39425 w 1801518"/>
              <a:gd name="connsiteY182" fmla="*/ 833572 h 5569911"/>
              <a:gd name="connsiteX183" fmla="*/ 39425 w 1801518"/>
              <a:gd name="connsiteY183" fmla="*/ 667780 h 5569911"/>
              <a:gd name="connsiteX184" fmla="*/ 6527 w 1801518"/>
              <a:gd name="connsiteY184" fmla="*/ 667780 h 5569911"/>
              <a:gd name="connsiteX185" fmla="*/ 6527 w 1801518"/>
              <a:gd name="connsiteY185" fmla="*/ 601464 h 5569911"/>
              <a:gd name="connsiteX186" fmla="*/ 39425 w 1801518"/>
              <a:gd name="connsiteY186" fmla="*/ 601464 h 5569911"/>
              <a:gd name="connsiteX187" fmla="*/ 39425 w 1801518"/>
              <a:gd name="connsiteY187" fmla="*/ 667780 h 5569911"/>
              <a:gd name="connsiteX188" fmla="*/ 39425 w 1801518"/>
              <a:gd name="connsiteY188" fmla="*/ 501901 h 5569911"/>
              <a:gd name="connsiteX189" fmla="*/ 6527 w 1801518"/>
              <a:gd name="connsiteY189" fmla="*/ 501901 h 5569911"/>
              <a:gd name="connsiteX190" fmla="*/ 6527 w 1801518"/>
              <a:gd name="connsiteY190" fmla="*/ 485888 h 5569911"/>
              <a:gd name="connsiteX191" fmla="*/ 9399 w 1801518"/>
              <a:gd name="connsiteY191" fmla="*/ 433931 h 5569911"/>
              <a:gd name="connsiteX192" fmla="*/ 42122 w 1801518"/>
              <a:gd name="connsiteY192" fmla="*/ 437586 h 5569911"/>
              <a:gd name="connsiteX193" fmla="*/ 39425 w 1801518"/>
              <a:gd name="connsiteY193" fmla="*/ 485975 h 5569911"/>
              <a:gd name="connsiteX194" fmla="*/ 39425 w 1801518"/>
              <a:gd name="connsiteY194" fmla="*/ 501901 h 5569911"/>
              <a:gd name="connsiteX195" fmla="*/ 62748 w 1801518"/>
              <a:gd name="connsiteY195" fmla="*/ 343942 h 5569911"/>
              <a:gd name="connsiteX196" fmla="*/ 31592 w 1801518"/>
              <a:gd name="connsiteY196" fmla="*/ 333499 h 5569911"/>
              <a:gd name="connsiteX197" fmla="*/ 57962 w 1801518"/>
              <a:gd name="connsiteY197" fmla="*/ 270141 h 5569911"/>
              <a:gd name="connsiteX198" fmla="*/ 87378 w 1801518"/>
              <a:gd name="connsiteY198" fmla="*/ 284849 h 5569911"/>
              <a:gd name="connsiteX199" fmla="*/ 62748 w 1801518"/>
              <a:gd name="connsiteY199" fmla="*/ 343942 h 5569911"/>
              <a:gd name="connsiteX200" fmla="*/ 138986 w 1801518"/>
              <a:gd name="connsiteY200" fmla="*/ 203998 h 5569911"/>
              <a:gd name="connsiteX201" fmla="*/ 113313 w 1801518"/>
              <a:gd name="connsiteY201" fmla="*/ 183546 h 5569911"/>
              <a:gd name="connsiteX202" fmla="*/ 159700 w 1801518"/>
              <a:gd name="connsiteY202" fmla="*/ 132982 h 5569911"/>
              <a:gd name="connsiteX203" fmla="*/ 182327 w 1801518"/>
              <a:gd name="connsiteY203" fmla="*/ 156828 h 5569911"/>
              <a:gd name="connsiteX204" fmla="*/ 138986 w 1801518"/>
              <a:gd name="connsiteY204" fmla="*/ 203998 h 5569911"/>
              <a:gd name="connsiteX205" fmla="*/ 258391 w 1801518"/>
              <a:gd name="connsiteY205" fmla="*/ 98953 h 5569911"/>
              <a:gd name="connsiteX206" fmla="*/ 241508 w 1801518"/>
              <a:gd name="connsiteY206" fmla="*/ 70755 h 5569911"/>
              <a:gd name="connsiteX207" fmla="*/ 302864 w 1801518"/>
              <a:gd name="connsiteY207" fmla="*/ 39860 h 5569911"/>
              <a:gd name="connsiteX208" fmla="*/ 315396 w 1801518"/>
              <a:gd name="connsiteY208" fmla="*/ 70233 h 5569911"/>
              <a:gd name="connsiteX209" fmla="*/ 258391 w 1801518"/>
              <a:gd name="connsiteY209" fmla="*/ 98953 h 5569911"/>
              <a:gd name="connsiteX210" fmla="*/ 1797080 w 1801518"/>
              <a:gd name="connsiteY210" fmla="*/ 53524 h 5569911"/>
              <a:gd name="connsiteX211" fmla="*/ 1730763 w 1801518"/>
              <a:gd name="connsiteY211" fmla="*/ 52827 h 5569911"/>
              <a:gd name="connsiteX212" fmla="*/ 1731111 w 1801518"/>
              <a:gd name="connsiteY212" fmla="*/ 19930 h 5569911"/>
              <a:gd name="connsiteX213" fmla="*/ 1797428 w 1801518"/>
              <a:gd name="connsiteY213" fmla="*/ 20626 h 5569911"/>
              <a:gd name="connsiteX214" fmla="*/ 1797080 w 1801518"/>
              <a:gd name="connsiteY214" fmla="*/ 53524 h 5569911"/>
              <a:gd name="connsiteX215" fmla="*/ 1631287 w 1801518"/>
              <a:gd name="connsiteY215" fmla="*/ 51783 h 5569911"/>
              <a:gd name="connsiteX216" fmla="*/ 1564971 w 1801518"/>
              <a:gd name="connsiteY216" fmla="*/ 51087 h 5569911"/>
              <a:gd name="connsiteX217" fmla="*/ 1565319 w 1801518"/>
              <a:gd name="connsiteY217" fmla="*/ 18189 h 5569911"/>
              <a:gd name="connsiteX218" fmla="*/ 1631636 w 1801518"/>
              <a:gd name="connsiteY218" fmla="*/ 18886 h 5569911"/>
              <a:gd name="connsiteX219" fmla="*/ 1631287 w 1801518"/>
              <a:gd name="connsiteY219" fmla="*/ 51783 h 5569911"/>
              <a:gd name="connsiteX220" fmla="*/ 1465496 w 1801518"/>
              <a:gd name="connsiteY220" fmla="*/ 49955 h 5569911"/>
              <a:gd name="connsiteX221" fmla="*/ 1399179 w 1801518"/>
              <a:gd name="connsiteY221" fmla="*/ 49259 h 5569911"/>
              <a:gd name="connsiteX222" fmla="*/ 1399528 w 1801518"/>
              <a:gd name="connsiteY222" fmla="*/ 16362 h 5569911"/>
              <a:gd name="connsiteX223" fmla="*/ 1465845 w 1801518"/>
              <a:gd name="connsiteY223" fmla="*/ 17058 h 5569911"/>
              <a:gd name="connsiteX224" fmla="*/ 1465496 w 1801518"/>
              <a:gd name="connsiteY224" fmla="*/ 49955 h 5569911"/>
              <a:gd name="connsiteX225" fmla="*/ 1299617 w 1801518"/>
              <a:gd name="connsiteY225" fmla="*/ 48215 h 5569911"/>
              <a:gd name="connsiteX226" fmla="*/ 1233300 w 1801518"/>
              <a:gd name="connsiteY226" fmla="*/ 47519 h 5569911"/>
              <a:gd name="connsiteX227" fmla="*/ 1233648 w 1801518"/>
              <a:gd name="connsiteY227" fmla="*/ 14621 h 5569911"/>
              <a:gd name="connsiteX228" fmla="*/ 1299965 w 1801518"/>
              <a:gd name="connsiteY228" fmla="*/ 15317 h 5569911"/>
              <a:gd name="connsiteX229" fmla="*/ 1299617 w 1801518"/>
              <a:gd name="connsiteY229" fmla="*/ 48215 h 5569911"/>
              <a:gd name="connsiteX230" fmla="*/ 1133825 w 1801518"/>
              <a:gd name="connsiteY230" fmla="*/ 46474 h 5569911"/>
              <a:gd name="connsiteX231" fmla="*/ 1067509 w 1801518"/>
              <a:gd name="connsiteY231" fmla="*/ 45778 h 5569911"/>
              <a:gd name="connsiteX232" fmla="*/ 1067856 w 1801518"/>
              <a:gd name="connsiteY232" fmla="*/ 12881 h 5569911"/>
              <a:gd name="connsiteX233" fmla="*/ 1134173 w 1801518"/>
              <a:gd name="connsiteY233" fmla="*/ 13577 h 5569911"/>
              <a:gd name="connsiteX234" fmla="*/ 1133825 w 1801518"/>
              <a:gd name="connsiteY234" fmla="*/ 46474 h 5569911"/>
              <a:gd name="connsiteX235" fmla="*/ 967946 w 1801518"/>
              <a:gd name="connsiteY235" fmla="*/ 44733 h 5569911"/>
              <a:gd name="connsiteX236" fmla="*/ 901629 w 1801518"/>
              <a:gd name="connsiteY236" fmla="*/ 44037 h 5569911"/>
              <a:gd name="connsiteX237" fmla="*/ 901978 w 1801518"/>
              <a:gd name="connsiteY237" fmla="*/ 11140 h 5569911"/>
              <a:gd name="connsiteX238" fmla="*/ 968294 w 1801518"/>
              <a:gd name="connsiteY238" fmla="*/ 11836 h 5569911"/>
              <a:gd name="connsiteX239" fmla="*/ 967946 w 1801518"/>
              <a:gd name="connsiteY239" fmla="*/ 44733 h 5569911"/>
              <a:gd name="connsiteX240" fmla="*/ 407213 w 1801518"/>
              <a:gd name="connsiteY240" fmla="*/ 44385 h 5569911"/>
              <a:gd name="connsiteX241" fmla="*/ 402078 w 1801518"/>
              <a:gd name="connsiteY241" fmla="*/ 11923 h 5569911"/>
              <a:gd name="connsiteX242" fmla="*/ 470397 w 1801518"/>
              <a:gd name="connsiteY242" fmla="*/ 6527 h 5569911"/>
              <a:gd name="connsiteX243" fmla="*/ 470744 w 1801518"/>
              <a:gd name="connsiteY243" fmla="*/ 39425 h 5569911"/>
              <a:gd name="connsiteX244" fmla="*/ 407213 w 1801518"/>
              <a:gd name="connsiteY244" fmla="*/ 44385 h 5569911"/>
              <a:gd name="connsiteX245" fmla="*/ 802155 w 1801518"/>
              <a:gd name="connsiteY245" fmla="*/ 42993 h 5569911"/>
              <a:gd name="connsiteX246" fmla="*/ 735838 w 1801518"/>
              <a:gd name="connsiteY246" fmla="*/ 42297 h 5569911"/>
              <a:gd name="connsiteX247" fmla="*/ 736185 w 1801518"/>
              <a:gd name="connsiteY247" fmla="*/ 9399 h 5569911"/>
              <a:gd name="connsiteX248" fmla="*/ 802502 w 1801518"/>
              <a:gd name="connsiteY248" fmla="*/ 10095 h 5569911"/>
              <a:gd name="connsiteX249" fmla="*/ 802155 w 1801518"/>
              <a:gd name="connsiteY249" fmla="*/ 42993 h 5569911"/>
              <a:gd name="connsiteX250" fmla="*/ 636362 w 1801518"/>
              <a:gd name="connsiteY250" fmla="*/ 41252 h 5569911"/>
              <a:gd name="connsiteX251" fmla="*/ 570046 w 1801518"/>
              <a:gd name="connsiteY251" fmla="*/ 40556 h 5569911"/>
              <a:gd name="connsiteX252" fmla="*/ 570394 w 1801518"/>
              <a:gd name="connsiteY252" fmla="*/ 7659 h 5569911"/>
              <a:gd name="connsiteX253" fmla="*/ 636711 w 1801518"/>
              <a:gd name="connsiteY253" fmla="*/ 8355 h 5569911"/>
              <a:gd name="connsiteX254" fmla="*/ 636362 w 1801518"/>
              <a:gd name="connsiteY254" fmla="*/ 41252 h 556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801518" h="5569911">
                <a:moveTo>
                  <a:pt x="1798124" y="5568432"/>
                </a:moveTo>
                <a:lnTo>
                  <a:pt x="1731807" y="5568432"/>
                </a:lnTo>
                <a:lnTo>
                  <a:pt x="1731807" y="5535535"/>
                </a:lnTo>
                <a:lnTo>
                  <a:pt x="1798124" y="5535535"/>
                </a:lnTo>
                <a:lnTo>
                  <a:pt x="1798124" y="5568432"/>
                </a:lnTo>
                <a:close/>
                <a:moveTo>
                  <a:pt x="1632246" y="5568432"/>
                </a:moveTo>
                <a:lnTo>
                  <a:pt x="1565929" y="5568432"/>
                </a:lnTo>
                <a:lnTo>
                  <a:pt x="1565929" y="5535535"/>
                </a:lnTo>
                <a:lnTo>
                  <a:pt x="1632246" y="5535535"/>
                </a:lnTo>
                <a:lnTo>
                  <a:pt x="1632246" y="5568432"/>
                </a:lnTo>
                <a:close/>
                <a:moveTo>
                  <a:pt x="1466453" y="5568432"/>
                </a:moveTo>
                <a:lnTo>
                  <a:pt x="1400137" y="5568432"/>
                </a:lnTo>
                <a:lnTo>
                  <a:pt x="1400137" y="5535535"/>
                </a:lnTo>
                <a:lnTo>
                  <a:pt x="1466453" y="5535535"/>
                </a:lnTo>
                <a:lnTo>
                  <a:pt x="1466453" y="5568432"/>
                </a:lnTo>
                <a:close/>
                <a:moveTo>
                  <a:pt x="1300574" y="5568432"/>
                </a:moveTo>
                <a:lnTo>
                  <a:pt x="1234257" y="5568432"/>
                </a:lnTo>
                <a:lnTo>
                  <a:pt x="1234257" y="5535535"/>
                </a:lnTo>
                <a:lnTo>
                  <a:pt x="1300574" y="5535535"/>
                </a:lnTo>
                <a:lnTo>
                  <a:pt x="1300574" y="5568432"/>
                </a:lnTo>
                <a:close/>
                <a:moveTo>
                  <a:pt x="1134783" y="5568432"/>
                </a:moveTo>
                <a:lnTo>
                  <a:pt x="1068466" y="5568432"/>
                </a:lnTo>
                <a:lnTo>
                  <a:pt x="1068466" y="5535535"/>
                </a:lnTo>
                <a:lnTo>
                  <a:pt x="1134783" y="5535535"/>
                </a:lnTo>
                <a:lnTo>
                  <a:pt x="1134783" y="5568432"/>
                </a:lnTo>
                <a:close/>
                <a:moveTo>
                  <a:pt x="968903" y="5568432"/>
                </a:moveTo>
                <a:lnTo>
                  <a:pt x="902586" y="5568432"/>
                </a:lnTo>
                <a:lnTo>
                  <a:pt x="902586" y="5535535"/>
                </a:lnTo>
                <a:lnTo>
                  <a:pt x="968903" y="5535535"/>
                </a:lnTo>
                <a:lnTo>
                  <a:pt x="968903" y="5568432"/>
                </a:lnTo>
                <a:close/>
                <a:moveTo>
                  <a:pt x="803112" y="5568432"/>
                </a:moveTo>
                <a:lnTo>
                  <a:pt x="736795" y="5568432"/>
                </a:lnTo>
                <a:lnTo>
                  <a:pt x="736795" y="5535535"/>
                </a:lnTo>
                <a:lnTo>
                  <a:pt x="803112" y="5535535"/>
                </a:lnTo>
                <a:lnTo>
                  <a:pt x="803112" y="5568432"/>
                </a:lnTo>
                <a:close/>
                <a:moveTo>
                  <a:pt x="637232" y="5568432"/>
                </a:moveTo>
                <a:lnTo>
                  <a:pt x="570916" y="5568432"/>
                </a:lnTo>
                <a:lnTo>
                  <a:pt x="570916" y="5535535"/>
                </a:lnTo>
                <a:lnTo>
                  <a:pt x="637232" y="5535535"/>
                </a:lnTo>
                <a:lnTo>
                  <a:pt x="637232" y="5568432"/>
                </a:lnTo>
                <a:close/>
                <a:moveTo>
                  <a:pt x="471441" y="5568432"/>
                </a:moveTo>
                <a:lnTo>
                  <a:pt x="470397" y="5568432"/>
                </a:lnTo>
                <a:cubicBezTo>
                  <a:pt x="447768" y="5568432"/>
                  <a:pt x="425141" y="5566779"/>
                  <a:pt x="403036" y="5563559"/>
                </a:cubicBezTo>
                <a:lnTo>
                  <a:pt x="407822" y="5531010"/>
                </a:lnTo>
                <a:cubicBezTo>
                  <a:pt x="428361" y="5534056"/>
                  <a:pt x="449422" y="5535535"/>
                  <a:pt x="470484" y="5535535"/>
                </a:cubicBezTo>
                <a:lnTo>
                  <a:pt x="471441" y="5568432"/>
                </a:lnTo>
                <a:close/>
                <a:moveTo>
                  <a:pt x="303386" y="5537450"/>
                </a:moveTo>
                <a:cubicBezTo>
                  <a:pt x="282064" y="5529182"/>
                  <a:pt x="261177" y="5519261"/>
                  <a:pt x="241334" y="5507947"/>
                </a:cubicBezTo>
                <a:lnTo>
                  <a:pt x="257608" y="5479401"/>
                </a:lnTo>
                <a:cubicBezTo>
                  <a:pt x="276059" y="5489932"/>
                  <a:pt x="295466" y="5499070"/>
                  <a:pt x="315309" y="5506729"/>
                </a:cubicBezTo>
                <a:lnTo>
                  <a:pt x="303386" y="5537450"/>
                </a:lnTo>
                <a:close/>
                <a:moveTo>
                  <a:pt x="158047" y="5447461"/>
                </a:moveTo>
                <a:cubicBezTo>
                  <a:pt x="141075" y="5432057"/>
                  <a:pt x="125236" y="5415260"/>
                  <a:pt x="110876" y="5397593"/>
                </a:cubicBezTo>
                <a:lnTo>
                  <a:pt x="136376" y="5376880"/>
                </a:lnTo>
                <a:cubicBezTo>
                  <a:pt x="149778" y="5393328"/>
                  <a:pt x="164487" y="5408907"/>
                  <a:pt x="180239" y="5423267"/>
                </a:cubicBezTo>
                <a:lnTo>
                  <a:pt x="158047" y="5447461"/>
                </a:lnTo>
                <a:close/>
                <a:moveTo>
                  <a:pt x="55002" y="5311172"/>
                </a:moveTo>
                <a:cubicBezTo>
                  <a:pt x="44821" y="5290633"/>
                  <a:pt x="36030" y="5269224"/>
                  <a:pt x="29068" y="5247553"/>
                </a:cubicBezTo>
                <a:lnTo>
                  <a:pt x="60312" y="5237371"/>
                </a:lnTo>
                <a:cubicBezTo>
                  <a:pt x="66839" y="5257562"/>
                  <a:pt x="74933" y="5277405"/>
                  <a:pt x="84419" y="5296464"/>
                </a:cubicBezTo>
                <a:lnTo>
                  <a:pt x="55002" y="5311172"/>
                </a:lnTo>
                <a:close/>
                <a:moveTo>
                  <a:pt x="8442" y="5146773"/>
                </a:moveTo>
                <a:cubicBezTo>
                  <a:pt x="7223" y="5132935"/>
                  <a:pt x="6527" y="5118836"/>
                  <a:pt x="6527" y="5104650"/>
                </a:cubicBezTo>
                <a:lnTo>
                  <a:pt x="6527" y="5079064"/>
                </a:lnTo>
                <a:lnTo>
                  <a:pt x="39425" y="5079064"/>
                </a:lnTo>
                <a:lnTo>
                  <a:pt x="39425" y="5104650"/>
                </a:lnTo>
                <a:cubicBezTo>
                  <a:pt x="39425" y="5117879"/>
                  <a:pt x="40034" y="5130934"/>
                  <a:pt x="41165" y="5143814"/>
                </a:cubicBezTo>
                <a:lnTo>
                  <a:pt x="8442" y="5146773"/>
                </a:lnTo>
                <a:close/>
                <a:moveTo>
                  <a:pt x="39425" y="4979501"/>
                </a:moveTo>
                <a:lnTo>
                  <a:pt x="6527" y="4979501"/>
                </a:lnTo>
                <a:lnTo>
                  <a:pt x="6527" y="4913185"/>
                </a:lnTo>
                <a:lnTo>
                  <a:pt x="39425" y="4913185"/>
                </a:lnTo>
                <a:lnTo>
                  <a:pt x="39425" y="4979501"/>
                </a:lnTo>
                <a:close/>
                <a:moveTo>
                  <a:pt x="39425" y="4813623"/>
                </a:moveTo>
                <a:lnTo>
                  <a:pt x="6527" y="4813623"/>
                </a:lnTo>
                <a:lnTo>
                  <a:pt x="6527" y="4747306"/>
                </a:lnTo>
                <a:lnTo>
                  <a:pt x="39425" y="4747306"/>
                </a:lnTo>
                <a:lnTo>
                  <a:pt x="39425" y="4813623"/>
                </a:lnTo>
                <a:close/>
                <a:moveTo>
                  <a:pt x="39425" y="4647831"/>
                </a:moveTo>
                <a:lnTo>
                  <a:pt x="6527" y="4647831"/>
                </a:lnTo>
                <a:lnTo>
                  <a:pt x="6527" y="4581514"/>
                </a:lnTo>
                <a:lnTo>
                  <a:pt x="39425" y="4581514"/>
                </a:lnTo>
                <a:lnTo>
                  <a:pt x="39425" y="4647831"/>
                </a:lnTo>
                <a:close/>
                <a:moveTo>
                  <a:pt x="39425" y="4481952"/>
                </a:moveTo>
                <a:lnTo>
                  <a:pt x="6527" y="4481952"/>
                </a:lnTo>
                <a:lnTo>
                  <a:pt x="6527" y="4415635"/>
                </a:lnTo>
                <a:lnTo>
                  <a:pt x="39425" y="4415635"/>
                </a:lnTo>
                <a:lnTo>
                  <a:pt x="39425" y="4481952"/>
                </a:lnTo>
                <a:close/>
                <a:moveTo>
                  <a:pt x="39425" y="4316160"/>
                </a:moveTo>
                <a:lnTo>
                  <a:pt x="6527" y="4316160"/>
                </a:lnTo>
                <a:lnTo>
                  <a:pt x="6527" y="4249843"/>
                </a:lnTo>
                <a:lnTo>
                  <a:pt x="39425" y="4249843"/>
                </a:lnTo>
                <a:lnTo>
                  <a:pt x="39425" y="4316160"/>
                </a:lnTo>
                <a:close/>
                <a:moveTo>
                  <a:pt x="39425" y="4150281"/>
                </a:moveTo>
                <a:lnTo>
                  <a:pt x="6527" y="4150281"/>
                </a:lnTo>
                <a:lnTo>
                  <a:pt x="6527" y="4083964"/>
                </a:lnTo>
                <a:lnTo>
                  <a:pt x="39425" y="4083964"/>
                </a:lnTo>
                <a:lnTo>
                  <a:pt x="39425" y="4150281"/>
                </a:lnTo>
                <a:close/>
                <a:moveTo>
                  <a:pt x="39425" y="3984489"/>
                </a:moveTo>
                <a:lnTo>
                  <a:pt x="6527" y="3984489"/>
                </a:lnTo>
                <a:lnTo>
                  <a:pt x="6527" y="3918172"/>
                </a:lnTo>
                <a:lnTo>
                  <a:pt x="39425" y="3918172"/>
                </a:lnTo>
                <a:lnTo>
                  <a:pt x="39425" y="3984489"/>
                </a:lnTo>
                <a:close/>
                <a:moveTo>
                  <a:pt x="39425" y="3818610"/>
                </a:moveTo>
                <a:lnTo>
                  <a:pt x="6527" y="3818610"/>
                </a:lnTo>
                <a:lnTo>
                  <a:pt x="6527" y="3752293"/>
                </a:lnTo>
                <a:lnTo>
                  <a:pt x="39425" y="3752293"/>
                </a:lnTo>
                <a:lnTo>
                  <a:pt x="39425" y="3818610"/>
                </a:lnTo>
                <a:close/>
                <a:moveTo>
                  <a:pt x="39425" y="3652818"/>
                </a:moveTo>
                <a:lnTo>
                  <a:pt x="6527" y="3652818"/>
                </a:lnTo>
                <a:lnTo>
                  <a:pt x="6527" y="3586501"/>
                </a:lnTo>
                <a:lnTo>
                  <a:pt x="39425" y="3586501"/>
                </a:lnTo>
                <a:lnTo>
                  <a:pt x="39425" y="3652818"/>
                </a:lnTo>
                <a:close/>
                <a:moveTo>
                  <a:pt x="39425" y="3486939"/>
                </a:moveTo>
                <a:lnTo>
                  <a:pt x="6527" y="3486939"/>
                </a:lnTo>
                <a:lnTo>
                  <a:pt x="6527" y="3420622"/>
                </a:lnTo>
                <a:lnTo>
                  <a:pt x="39425" y="3420622"/>
                </a:lnTo>
                <a:lnTo>
                  <a:pt x="39425" y="3486939"/>
                </a:lnTo>
                <a:close/>
                <a:moveTo>
                  <a:pt x="39425" y="3321147"/>
                </a:moveTo>
                <a:lnTo>
                  <a:pt x="6527" y="3321147"/>
                </a:lnTo>
                <a:lnTo>
                  <a:pt x="6527" y="3254743"/>
                </a:lnTo>
                <a:lnTo>
                  <a:pt x="39425" y="3254743"/>
                </a:lnTo>
                <a:lnTo>
                  <a:pt x="39425" y="3321147"/>
                </a:lnTo>
                <a:close/>
                <a:moveTo>
                  <a:pt x="39425" y="3155268"/>
                </a:moveTo>
                <a:lnTo>
                  <a:pt x="6527" y="3155268"/>
                </a:lnTo>
                <a:lnTo>
                  <a:pt x="6527" y="3088952"/>
                </a:lnTo>
                <a:lnTo>
                  <a:pt x="39425" y="3088952"/>
                </a:lnTo>
                <a:lnTo>
                  <a:pt x="39425" y="3155268"/>
                </a:lnTo>
                <a:close/>
                <a:moveTo>
                  <a:pt x="39425" y="2491926"/>
                </a:moveTo>
                <a:lnTo>
                  <a:pt x="6527" y="2491926"/>
                </a:lnTo>
                <a:lnTo>
                  <a:pt x="6527" y="2425610"/>
                </a:lnTo>
                <a:lnTo>
                  <a:pt x="39425" y="2425610"/>
                </a:lnTo>
                <a:lnTo>
                  <a:pt x="39425" y="2491926"/>
                </a:lnTo>
                <a:close/>
                <a:moveTo>
                  <a:pt x="39425" y="2326135"/>
                </a:moveTo>
                <a:lnTo>
                  <a:pt x="6527" y="2326135"/>
                </a:lnTo>
                <a:lnTo>
                  <a:pt x="6527" y="2259818"/>
                </a:lnTo>
                <a:lnTo>
                  <a:pt x="39425" y="2259818"/>
                </a:lnTo>
                <a:lnTo>
                  <a:pt x="39425" y="2326135"/>
                </a:lnTo>
                <a:close/>
                <a:moveTo>
                  <a:pt x="39425" y="2160256"/>
                </a:moveTo>
                <a:lnTo>
                  <a:pt x="6527" y="2160256"/>
                </a:lnTo>
                <a:lnTo>
                  <a:pt x="6527" y="2093939"/>
                </a:lnTo>
                <a:lnTo>
                  <a:pt x="39425" y="2093939"/>
                </a:lnTo>
                <a:lnTo>
                  <a:pt x="39425" y="2160256"/>
                </a:lnTo>
                <a:close/>
                <a:moveTo>
                  <a:pt x="39425" y="1994464"/>
                </a:moveTo>
                <a:lnTo>
                  <a:pt x="6527" y="1994464"/>
                </a:lnTo>
                <a:lnTo>
                  <a:pt x="6527" y="1928147"/>
                </a:lnTo>
                <a:lnTo>
                  <a:pt x="39425" y="1928147"/>
                </a:lnTo>
                <a:lnTo>
                  <a:pt x="39425" y="1994464"/>
                </a:lnTo>
                <a:close/>
                <a:moveTo>
                  <a:pt x="39425" y="1828585"/>
                </a:moveTo>
                <a:lnTo>
                  <a:pt x="6527" y="1828585"/>
                </a:lnTo>
                <a:lnTo>
                  <a:pt x="6527" y="1762268"/>
                </a:lnTo>
                <a:lnTo>
                  <a:pt x="39425" y="1762268"/>
                </a:lnTo>
                <a:lnTo>
                  <a:pt x="39425" y="1828585"/>
                </a:lnTo>
                <a:close/>
                <a:moveTo>
                  <a:pt x="39425" y="1662793"/>
                </a:moveTo>
                <a:lnTo>
                  <a:pt x="6527" y="1662793"/>
                </a:lnTo>
                <a:lnTo>
                  <a:pt x="6527" y="1596476"/>
                </a:lnTo>
                <a:lnTo>
                  <a:pt x="39425" y="1596476"/>
                </a:lnTo>
                <a:lnTo>
                  <a:pt x="39425" y="1662793"/>
                </a:lnTo>
                <a:close/>
                <a:moveTo>
                  <a:pt x="39425" y="1496914"/>
                </a:moveTo>
                <a:lnTo>
                  <a:pt x="6527" y="1496914"/>
                </a:lnTo>
                <a:lnTo>
                  <a:pt x="6527" y="1430597"/>
                </a:lnTo>
                <a:lnTo>
                  <a:pt x="39425" y="1430597"/>
                </a:lnTo>
                <a:lnTo>
                  <a:pt x="39425" y="1496914"/>
                </a:lnTo>
                <a:close/>
                <a:moveTo>
                  <a:pt x="39425" y="1331122"/>
                </a:moveTo>
                <a:lnTo>
                  <a:pt x="6527" y="1331122"/>
                </a:lnTo>
                <a:lnTo>
                  <a:pt x="6527" y="1264805"/>
                </a:lnTo>
                <a:lnTo>
                  <a:pt x="39425" y="1264805"/>
                </a:lnTo>
                <a:lnTo>
                  <a:pt x="39425" y="1331122"/>
                </a:lnTo>
                <a:close/>
                <a:moveTo>
                  <a:pt x="39425" y="1165243"/>
                </a:moveTo>
                <a:lnTo>
                  <a:pt x="6527" y="1165243"/>
                </a:lnTo>
                <a:lnTo>
                  <a:pt x="6527" y="1098926"/>
                </a:lnTo>
                <a:lnTo>
                  <a:pt x="39425" y="1098926"/>
                </a:lnTo>
                <a:lnTo>
                  <a:pt x="39425" y="1165243"/>
                </a:lnTo>
                <a:close/>
                <a:moveTo>
                  <a:pt x="39425" y="999451"/>
                </a:moveTo>
                <a:lnTo>
                  <a:pt x="6527" y="999451"/>
                </a:lnTo>
                <a:lnTo>
                  <a:pt x="6527" y="933134"/>
                </a:lnTo>
                <a:lnTo>
                  <a:pt x="39425" y="933134"/>
                </a:lnTo>
                <a:lnTo>
                  <a:pt x="39425" y="999451"/>
                </a:lnTo>
                <a:close/>
                <a:moveTo>
                  <a:pt x="39425" y="833572"/>
                </a:moveTo>
                <a:lnTo>
                  <a:pt x="6527" y="833572"/>
                </a:lnTo>
                <a:lnTo>
                  <a:pt x="6527" y="767255"/>
                </a:lnTo>
                <a:lnTo>
                  <a:pt x="39425" y="767255"/>
                </a:lnTo>
                <a:lnTo>
                  <a:pt x="39425" y="833572"/>
                </a:lnTo>
                <a:close/>
                <a:moveTo>
                  <a:pt x="39425" y="667780"/>
                </a:moveTo>
                <a:lnTo>
                  <a:pt x="6527" y="667780"/>
                </a:lnTo>
                <a:lnTo>
                  <a:pt x="6527" y="601464"/>
                </a:lnTo>
                <a:lnTo>
                  <a:pt x="39425" y="601464"/>
                </a:lnTo>
                <a:lnTo>
                  <a:pt x="39425" y="667780"/>
                </a:lnTo>
                <a:close/>
                <a:moveTo>
                  <a:pt x="39425" y="501901"/>
                </a:moveTo>
                <a:lnTo>
                  <a:pt x="6527" y="501901"/>
                </a:lnTo>
                <a:lnTo>
                  <a:pt x="6527" y="485888"/>
                </a:lnTo>
                <a:cubicBezTo>
                  <a:pt x="6527" y="468569"/>
                  <a:pt x="7484" y="451076"/>
                  <a:pt x="9399" y="433931"/>
                </a:cubicBezTo>
                <a:lnTo>
                  <a:pt x="42122" y="437586"/>
                </a:lnTo>
                <a:cubicBezTo>
                  <a:pt x="40382" y="453513"/>
                  <a:pt x="39425" y="469787"/>
                  <a:pt x="39425" y="485975"/>
                </a:cubicBezTo>
                <a:lnTo>
                  <a:pt x="39425" y="501901"/>
                </a:lnTo>
                <a:close/>
                <a:moveTo>
                  <a:pt x="62748" y="343942"/>
                </a:moveTo>
                <a:lnTo>
                  <a:pt x="31592" y="333499"/>
                </a:lnTo>
                <a:cubicBezTo>
                  <a:pt x="38902" y="311915"/>
                  <a:pt x="47779" y="290593"/>
                  <a:pt x="57962" y="270141"/>
                </a:cubicBezTo>
                <a:lnTo>
                  <a:pt x="87378" y="284849"/>
                </a:lnTo>
                <a:cubicBezTo>
                  <a:pt x="77804" y="303908"/>
                  <a:pt x="69537" y="323751"/>
                  <a:pt x="62748" y="343942"/>
                </a:cubicBezTo>
                <a:close/>
                <a:moveTo>
                  <a:pt x="138986" y="203998"/>
                </a:moveTo>
                <a:lnTo>
                  <a:pt x="113313" y="183546"/>
                </a:lnTo>
                <a:cubicBezTo>
                  <a:pt x="127586" y="165618"/>
                  <a:pt x="143164" y="148647"/>
                  <a:pt x="159700" y="132982"/>
                </a:cubicBezTo>
                <a:lnTo>
                  <a:pt x="182327" y="156828"/>
                </a:lnTo>
                <a:cubicBezTo>
                  <a:pt x="166837" y="171449"/>
                  <a:pt x="152302" y="187288"/>
                  <a:pt x="138986" y="203998"/>
                </a:cubicBezTo>
                <a:close/>
                <a:moveTo>
                  <a:pt x="258391" y="98953"/>
                </a:moveTo>
                <a:lnTo>
                  <a:pt x="241508" y="70755"/>
                </a:lnTo>
                <a:cubicBezTo>
                  <a:pt x="261177" y="58919"/>
                  <a:pt x="281803" y="48563"/>
                  <a:pt x="302864" y="39860"/>
                </a:cubicBezTo>
                <a:lnTo>
                  <a:pt x="315396" y="70233"/>
                </a:lnTo>
                <a:cubicBezTo>
                  <a:pt x="295814" y="78327"/>
                  <a:pt x="276668" y="87987"/>
                  <a:pt x="258391" y="98953"/>
                </a:cubicBezTo>
                <a:close/>
                <a:moveTo>
                  <a:pt x="1797080" y="53524"/>
                </a:moveTo>
                <a:lnTo>
                  <a:pt x="1730763" y="52827"/>
                </a:lnTo>
                <a:lnTo>
                  <a:pt x="1731111" y="19930"/>
                </a:lnTo>
                <a:lnTo>
                  <a:pt x="1797428" y="20626"/>
                </a:lnTo>
                <a:lnTo>
                  <a:pt x="1797080" y="53524"/>
                </a:lnTo>
                <a:close/>
                <a:moveTo>
                  <a:pt x="1631287" y="51783"/>
                </a:moveTo>
                <a:lnTo>
                  <a:pt x="1564971" y="51087"/>
                </a:lnTo>
                <a:lnTo>
                  <a:pt x="1565319" y="18189"/>
                </a:lnTo>
                <a:lnTo>
                  <a:pt x="1631636" y="18886"/>
                </a:lnTo>
                <a:lnTo>
                  <a:pt x="1631287" y="51783"/>
                </a:lnTo>
                <a:close/>
                <a:moveTo>
                  <a:pt x="1465496" y="49955"/>
                </a:moveTo>
                <a:lnTo>
                  <a:pt x="1399179" y="49259"/>
                </a:lnTo>
                <a:lnTo>
                  <a:pt x="1399528" y="16362"/>
                </a:lnTo>
                <a:lnTo>
                  <a:pt x="1465845" y="17058"/>
                </a:lnTo>
                <a:lnTo>
                  <a:pt x="1465496" y="49955"/>
                </a:lnTo>
                <a:close/>
                <a:moveTo>
                  <a:pt x="1299617" y="48215"/>
                </a:moveTo>
                <a:lnTo>
                  <a:pt x="1233300" y="47519"/>
                </a:lnTo>
                <a:lnTo>
                  <a:pt x="1233648" y="14621"/>
                </a:lnTo>
                <a:lnTo>
                  <a:pt x="1299965" y="15317"/>
                </a:lnTo>
                <a:lnTo>
                  <a:pt x="1299617" y="48215"/>
                </a:lnTo>
                <a:close/>
                <a:moveTo>
                  <a:pt x="1133825" y="46474"/>
                </a:moveTo>
                <a:lnTo>
                  <a:pt x="1067509" y="45778"/>
                </a:lnTo>
                <a:lnTo>
                  <a:pt x="1067856" y="12881"/>
                </a:lnTo>
                <a:lnTo>
                  <a:pt x="1134173" y="13577"/>
                </a:lnTo>
                <a:lnTo>
                  <a:pt x="1133825" y="46474"/>
                </a:lnTo>
                <a:close/>
                <a:moveTo>
                  <a:pt x="967946" y="44733"/>
                </a:moveTo>
                <a:lnTo>
                  <a:pt x="901629" y="44037"/>
                </a:lnTo>
                <a:lnTo>
                  <a:pt x="901978" y="11140"/>
                </a:lnTo>
                <a:lnTo>
                  <a:pt x="968294" y="11836"/>
                </a:lnTo>
                <a:lnTo>
                  <a:pt x="967946" y="44733"/>
                </a:lnTo>
                <a:close/>
                <a:moveTo>
                  <a:pt x="407213" y="44385"/>
                </a:moveTo>
                <a:lnTo>
                  <a:pt x="402078" y="11923"/>
                </a:lnTo>
                <a:cubicBezTo>
                  <a:pt x="424619" y="8355"/>
                  <a:pt x="447595" y="6527"/>
                  <a:pt x="470397" y="6527"/>
                </a:cubicBezTo>
                <a:lnTo>
                  <a:pt x="470744" y="39425"/>
                </a:lnTo>
                <a:cubicBezTo>
                  <a:pt x="449248" y="39512"/>
                  <a:pt x="428013" y="41165"/>
                  <a:pt x="407213" y="44385"/>
                </a:cubicBezTo>
                <a:close/>
                <a:moveTo>
                  <a:pt x="802155" y="42993"/>
                </a:moveTo>
                <a:lnTo>
                  <a:pt x="735838" y="42297"/>
                </a:lnTo>
                <a:lnTo>
                  <a:pt x="736185" y="9399"/>
                </a:lnTo>
                <a:lnTo>
                  <a:pt x="802502" y="10095"/>
                </a:lnTo>
                <a:lnTo>
                  <a:pt x="802155" y="42993"/>
                </a:lnTo>
                <a:close/>
                <a:moveTo>
                  <a:pt x="636362" y="41252"/>
                </a:moveTo>
                <a:lnTo>
                  <a:pt x="570046" y="40556"/>
                </a:lnTo>
                <a:lnTo>
                  <a:pt x="570394" y="7659"/>
                </a:lnTo>
                <a:lnTo>
                  <a:pt x="636711" y="8355"/>
                </a:lnTo>
                <a:lnTo>
                  <a:pt x="636362" y="4125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7" name="Freeform: Shape 73">
            <a:extLst>
              <a:ext uri="{FF2B5EF4-FFF2-40B4-BE49-F238E27FC236}">
                <a16:creationId xmlns:a16="http://schemas.microsoft.com/office/drawing/2014/main" id="{7DA3803D-0135-4710-BDF8-8C6D89B41CD2}"/>
              </a:ext>
            </a:extLst>
          </p:cNvPr>
          <p:cNvSpPr/>
          <p:nvPr/>
        </p:nvSpPr>
        <p:spPr>
          <a:xfrm>
            <a:off x="8360725" y="1461703"/>
            <a:ext cx="21755" cy="21755"/>
          </a:xfrm>
          <a:custGeom>
            <a:avLst/>
            <a:gdLst>
              <a:gd name="connsiteX0" fmla="*/ 6596 w 43514"/>
              <a:gd name="connsiteY0" fmla="*/ 39490 h 43514"/>
              <a:gd name="connsiteX1" fmla="*/ 6948 w 43514"/>
              <a:gd name="connsiteY1" fmla="*/ 6596 h 43514"/>
              <a:gd name="connsiteX2" fmla="*/ 39842 w 43514"/>
              <a:gd name="connsiteY2" fmla="*/ 6948 h 43514"/>
              <a:gd name="connsiteX3" fmla="*/ 39490 w 43514"/>
              <a:gd name="connsiteY3" fmla="*/ 39842 h 4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4" h="43514">
                <a:moveTo>
                  <a:pt x="6596" y="39490"/>
                </a:moveTo>
                <a:lnTo>
                  <a:pt x="6948" y="6596"/>
                </a:lnTo>
                <a:lnTo>
                  <a:pt x="39842" y="6948"/>
                </a:lnTo>
                <a:lnTo>
                  <a:pt x="39490" y="3984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8" name="Freeform: Shape 75">
            <a:extLst>
              <a:ext uri="{FF2B5EF4-FFF2-40B4-BE49-F238E27FC236}">
                <a16:creationId xmlns:a16="http://schemas.microsoft.com/office/drawing/2014/main" id="{E383E48E-0595-4CAE-B167-F2F4EEA99A47}"/>
              </a:ext>
            </a:extLst>
          </p:cNvPr>
          <p:cNvSpPr/>
          <p:nvPr/>
        </p:nvSpPr>
        <p:spPr>
          <a:xfrm>
            <a:off x="7279783" y="2703634"/>
            <a:ext cx="287161" cy="287161"/>
          </a:xfrm>
          <a:custGeom>
            <a:avLst/>
            <a:gdLst>
              <a:gd name="connsiteX0" fmla="*/ 431449 w 574397"/>
              <a:gd name="connsiteY0" fmla="*/ 149970 h 574397"/>
              <a:gd name="connsiteX1" fmla="*/ 431449 w 574397"/>
              <a:gd name="connsiteY1" fmla="*/ 431449 h 574397"/>
              <a:gd name="connsiteX2" fmla="*/ 149970 w 574397"/>
              <a:gd name="connsiteY2" fmla="*/ 431449 h 574397"/>
              <a:gd name="connsiteX3" fmla="*/ 149970 w 574397"/>
              <a:gd name="connsiteY3" fmla="*/ 149970 h 574397"/>
              <a:gd name="connsiteX4" fmla="*/ 431449 w 574397"/>
              <a:gd name="connsiteY4" fmla="*/ 149970 h 57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397" h="574397">
                <a:moveTo>
                  <a:pt x="431449" y="149970"/>
                </a:moveTo>
                <a:cubicBezTo>
                  <a:pt x="509177" y="227698"/>
                  <a:pt x="509177" y="353721"/>
                  <a:pt x="431449" y="431449"/>
                </a:cubicBezTo>
                <a:cubicBezTo>
                  <a:pt x="353721" y="509177"/>
                  <a:pt x="227698" y="509177"/>
                  <a:pt x="149970" y="431449"/>
                </a:cubicBezTo>
                <a:cubicBezTo>
                  <a:pt x="72242" y="353721"/>
                  <a:pt x="72242" y="227698"/>
                  <a:pt x="149970" y="149970"/>
                </a:cubicBezTo>
                <a:cubicBezTo>
                  <a:pt x="227698" y="72242"/>
                  <a:pt x="353721" y="72242"/>
                  <a:pt x="431449" y="14997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9" name="Freeform: Shape 77">
            <a:extLst>
              <a:ext uri="{FF2B5EF4-FFF2-40B4-BE49-F238E27FC236}">
                <a16:creationId xmlns:a16="http://schemas.microsoft.com/office/drawing/2014/main" id="{F5DFC7B5-0027-4290-A4F6-679E80DCB5F9}"/>
              </a:ext>
            </a:extLst>
          </p:cNvPr>
          <p:cNvSpPr/>
          <p:nvPr/>
        </p:nvSpPr>
        <p:spPr>
          <a:xfrm>
            <a:off x="10699583" y="1462434"/>
            <a:ext cx="957204" cy="2775892"/>
          </a:xfrm>
          <a:custGeom>
            <a:avLst/>
            <a:gdLst>
              <a:gd name="connsiteX0" fmla="*/ 5963 w 1914657"/>
              <a:gd name="connsiteY0" fmla="*/ 5549940 h 5552505"/>
              <a:gd name="connsiteX1" fmla="*/ 1466063 w 1914657"/>
              <a:gd name="connsiteY1" fmla="*/ 5549940 h 5552505"/>
              <a:gd name="connsiteX2" fmla="*/ 1913398 w 1914657"/>
              <a:gd name="connsiteY2" fmla="*/ 5102606 h 5552505"/>
              <a:gd name="connsiteX3" fmla="*/ 1913398 w 1914657"/>
              <a:gd name="connsiteY3" fmla="*/ 453297 h 5552505"/>
              <a:gd name="connsiteX4" fmla="*/ 1466063 w 1914657"/>
              <a:gd name="connsiteY4" fmla="*/ 5963 h 5552505"/>
              <a:gd name="connsiteX5" fmla="*/ 5963 w 1914657"/>
              <a:gd name="connsiteY5" fmla="*/ 5963 h 5552505"/>
              <a:gd name="connsiteX6" fmla="*/ 5963 w 1914657"/>
              <a:gd name="connsiteY6" fmla="*/ 5549940 h 5552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4657" h="5552505">
                <a:moveTo>
                  <a:pt x="5963" y="5549940"/>
                </a:moveTo>
                <a:lnTo>
                  <a:pt x="1466063" y="5549940"/>
                </a:lnTo>
                <a:cubicBezTo>
                  <a:pt x="1713142" y="5549940"/>
                  <a:pt x="1913398" y="5349684"/>
                  <a:pt x="1913398" y="5102606"/>
                </a:cubicBezTo>
                <a:lnTo>
                  <a:pt x="1913398" y="453297"/>
                </a:lnTo>
                <a:cubicBezTo>
                  <a:pt x="1913398" y="206219"/>
                  <a:pt x="1713142" y="5963"/>
                  <a:pt x="1466063" y="5963"/>
                </a:cubicBezTo>
                <a:lnTo>
                  <a:pt x="5963" y="5963"/>
                </a:lnTo>
                <a:lnTo>
                  <a:pt x="5963" y="5549940"/>
                </a:lnTo>
                <a:close/>
              </a:path>
            </a:pathLst>
          </a:custGeom>
          <a:solidFill>
            <a:schemeClr val="accent5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8E87550-A514-4511-BE92-8CD7AFF7C3CE}"/>
              </a:ext>
            </a:extLst>
          </p:cNvPr>
          <p:cNvSpPr/>
          <p:nvPr/>
        </p:nvSpPr>
        <p:spPr>
          <a:xfrm>
            <a:off x="9932297" y="1648784"/>
            <a:ext cx="1540228" cy="2401712"/>
          </a:xfrm>
          <a:custGeom>
            <a:avLst/>
            <a:gdLst>
              <a:gd name="connsiteX0" fmla="*/ 5963 w 3080857"/>
              <a:gd name="connsiteY0" fmla="*/ 4357022 h 4804048"/>
              <a:gd name="connsiteX1" fmla="*/ 5963 w 3080857"/>
              <a:gd name="connsiteY1" fmla="*/ 453297 h 4804048"/>
              <a:gd name="connsiteX2" fmla="*/ 453296 w 3080857"/>
              <a:gd name="connsiteY2" fmla="*/ 5963 h 4804048"/>
              <a:gd name="connsiteX3" fmla="*/ 2628086 w 3080857"/>
              <a:gd name="connsiteY3" fmla="*/ 5963 h 4804048"/>
              <a:gd name="connsiteX4" fmla="*/ 3075419 w 3080857"/>
              <a:gd name="connsiteY4" fmla="*/ 453297 h 4804048"/>
              <a:gd name="connsiteX5" fmla="*/ 3075419 w 3080857"/>
              <a:gd name="connsiteY5" fmla="*/ 4357022 h 4804048"/>
              <a:gd name="connsiteX6" fmla="*/ 2628086 w 3080857"/>
              <a:gd name="connsiteY6" fmla="*/ 4804355 h 4804048"/>
              <a:gd name="connsiteX7" fmla="*/ 453296 w 3080857"/>
              <a:gd name="connsiteY7" fmla="*/ 4804355 h 4804048"/>
              <a:gd name="connsiteX8" fmla="*/ 5963 w 3080857"/>
              <a:gd name="connsiteY8" fmla="*/ 4357022 h 480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857" h="4804048">
                <a:moveTo>
                  <a:pt x="5963" y="4357022"/>
                </a:moveTo>
                <a:lnTo>
                  <a:pt x="5963" y="453297"/>
                </a:lnTo>
                <a:cubicBezTo>
                  <a:pt x="5963" y="206219"/>
                  <a:pt x="206219" y="5963"/>
                  <a:pt x="453296" y="5963"/>
                </a:cubicBezTo>
                <a:lnTo>
                  <a:pt x="2628086" y="5963"/>
                </a:lnTo>
                <a:cubicBezTo>
                  <a:pt x="2875163" y="5963"/>
                  <a:pt x="3075419" y="206219"/>
                  <a:pt x="3075419" y="453297"/>
                </a:cubicBezTo>
                <a:lnTo>
                  <a:pt x="3075419" y="4357022"/>
                </a:lnTo>
                <a:cubicBezTo>
                  <a:pt x="3075419" y="4604100"/>
                  <a:pt x="2875163" y="4804355"/>
                  <a:pt x="2628086" y="4804355"/>
                </a:cubicBezTo>
                <a:lnTo>
                  <a:pt x="453296" y="4804355"/>
                </a:lnTo>
                <a:cubicBezTo>
                  <a:pt x="206219" y="4804355"/>
                  <a:pt x="5963" y="4604100"/>
                  <a:pt x="5963" y="4357022"/>
                </a:cubicBezTo>
                <a:close/>
              </a:path>
            </a:pathLst>
          </a:custGeom>
          <a:solidFill>
            <a:srgbClr val="D7D6D6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1" name="Freeform: Shape 81">
            <a:extLst>
              <a:ext uri="{FF2B5EF4-FFF2-40B4-BE49-F238E27FC236}">
                <a16:creationId xmlns:a16="http://schemas.microsoft.com/office/drawing/2014/main" id="{E19CFDB4-2709-462A-B727-4F420BEE88D0}"/>
              </a:ext>
            </a:extLst>
          </p:cNvPr>
          <p:cNvSpPr/>
          <p:nvPr/>
        </p:nvSpPr>
        <p:spPr>
          <a:xfrm>
            <a:off x="9955617" y="1672062"/>
            <a:ext cx="1492368" cy="2358202"/>
          </a:xfrm>
          <a:custGeom>
            <a:avLst/>
            <a:gdLst>
              <a:gd name="connsiteX0" fmla="*/ 406736 w 2985124"/>
              <a:gd name="connsiteY0" fmla="*/ 4711233 h 4717019"/>
              <a:gd name="connsiteX1" fmla="*/ 5963 w 2985124"/>
              <a:gd name="connsiteY1" fmla="*/ 4310461 h 4717019"/>
              <a:gd name="connsiteX2" fmla="*/ 5963 w 2985124"/>
              <a:gd name="connsiteY2" fmla="*/ 406736 h 4717019"/>
              <a:gd name="connsiteX3" fmla="*/ 406736 w 2985124"/>
              <a:gd name="connsiteY3" fmla="*/ 5963 h 4717019"/>
              <a:gd name="connsiteX4" fmla="*/ 2581440 w 2985124"/>
              <a:gd name="connsiteY4" fmla="*/ 5963 h 4717019"/>
              <a:gd name="connsiteX5" fmla="*/ 2982210 w 2985124"/>
              <a:gd name="connsiteY5" fmla="*/ 406736 h 4717019"/>
              <a:gd name="connsiteX6" fmla="*/ 2982210 w 2985124"/>
              <a:gd name="connsiteY6" fmla="*/ 4310374 h 4717019"/>
              <a:gd name="connsiteX7" fmla="*/ 2581440 w 2985124"/>
              <a:gd name="connsiteY7" fmla="*/ 4711146 h 4717019"/>
              <a:gd name="connsiteX8" fmla="*/ 406736 w 2985124"/>
              <a:gd name="connsiteY8" fmla="*/ 4711146 h 47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5124" h="4717019">
                <a:moveTo>
                  <a:pt x="406736" y="4711233"/>
                </a:moveTo>
                <a:cubicBezTo>
                  <a:pt x="185768" y="4711233"/>
                  <a:pt x="5963" y="4531430"/>
                  <a:pt x="5963" y="4310461"/>
                </a:cubicBezTo>
                <a:lnTo>
                  <a:pt x="5963" y="406736"/>
                </a:lnTo>
                <a:cubicBezTo>
                  <a:pt x="5963" y="185767"/>
                  <a:pt x="185768" y="5963"/>
                  <a:pt x="406736" y="5963"/>
                </a:cubicBezTo>
                <a:lnTo>
                  <a:pt x="2581440" y="5963"/>
                </a:lnTo>
                <a:cubicBezTo>
                  <a:pt x="2802408" y="5963"/>
                  <a:pt x="2982210" y="185767"/>
                  <a:pt x="2982210" y="406736"/>
                </a:cubicBezTo>
                <a:lnTo>
                  <a:pt x="2982210" y="4310374"/>
                </a:lnTo>
                <a:cubicBezTo>
                  <a:pt x="2982210" y="4531343"/>
                  <a:pt x="2802408" y="4711146"/>
                  <a:pt x="2581440" y="4711146"/>
                </a:cubicBezTo>
                <a:lnTo>
                  <a:pt x="406736" y="4711146"/>
                </a:lnTo>
                <a:close/>
              </a:path>
            </a:pathLst>
          </a:custGeom>
          <a:solidFill>
            <a:schemeClr val="bg1"/>
          </a:solidFill>
          <a:ln w="870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2" name="Freeform: Shape 89">
            <a:extLst>
              <a:ext uri="{FF2B5EF4-FFF2-40B4-BE49-F238E27FC236}">
                <a16:creationId xmlns:a16="http://schemas.microsoft.com/office/drawing/2014/main" id="{C2FD0EFD-96D1-4AE6-BE2A-3DA408FC9251}"/>
              </a:ext>
            </a:extLst>
          </p:cNvPr>
          <p:cNvSpPr/>
          <p:nvPr/>
        </p:nvSpPr>
        <p:spPr>
          <a:xfrm>
            <a:off x="9737441" y="1453885"/>
            <a:ext cx="900642" cy="2784593"/>
          </a:xfrm>
          <a:custGeom>
            <a:avLst/>
            <a:gdLst>
              <a:gd name="connsiteX0" fmla="*/ 1798123 w 1801518"/>
              <a:gd name="connsiteY0" fmla="*/ 5568432 h 5569911"/>
              <a:gd name="connsiteX1" fmla="*/ 1731807 w 1801518"/>
              <a:gd name="connsiteY1" fmla="*/ 5568432 h 5569911"/>
              <a:gd name="connsiteX2" fmla="*/ 1731807 w 1801518"/>
              <a:gd name="connsiteY2" fmla="*/ 5535535 h 5569911"/>
              <a:gd name="connsiteX3" fmla="*/ 1798123 w 1801518"/>
              <a:gd name="connsiteY3" fmla="*/ 5535535 h 5569911"/>
              <a:gd name="connsiteX4" fmla="*/ 1798123 w 1801518"/>
              <a:gd name="connsiteY4" fmla="*/ 5568432 h 5569911"/>
              <a:gd name="connsiteX5" fmla="*/ 1632244 w 1801518"/>
              <a:gd name="connsiteY5" fmla="*/ 5568432 h 5569911"/>
              <a:gd name="connsiteX6" fmla="*/ 1565928 w 1801518"/>
              <a:gd name="connsiteY6" fmla="*/ 5568432 h 5569911"/>
              <a:gd name="connsiteX7" fmla="*/ 1565928 w 1801518"/>
              <a:gd name="connsiteY7" fmla="*/ 5535535 h 5569911"/>
              <a:gd name="connsiteX8" fmla="*/ 1632244 w 1801518"/>
              <a:gd name="connsiteY8" fmla="*/ 5535535 h 5569911"/>
              <a:gd name="connsiteX9" fmla="*/ 1632244 w 1801518"/>
              <a:gd name="connsiteY9" fmla="*/ 5568432 h 5569911"/>
              <a:gd name="connsiteX10" fmla="*/ 1466453 w 1801518"/>
              <a:gd name="connsiteY10" fmla="*/ 5568432 h 5569911"/>
              <a:gd name="connsiteX11" fmla="*/ 1400136 w 1801518"/>
              <a:gd name="connsiteY11" fmla="*/ 5568432 h 5569911"/>
              <a:gd name="connsiteX12" fmla="*/ 1400136 w 1801518"/>
              <a:gd name="connsiteY12" fmla="*/ 5535535 h 5569911"/>
              <a:gd name="connsiteX13" fmla="*/ 1466453 w 1801518"/>
              <a:gd name="connsiteY13" fmla="*/ 5535535 h 5569911"/>
              <a:gd name="connsiteX14" fmla="*/ 1466453 w 1801518"/>
              <a:gd name="connsiteY14" fmla="*/ 5568432 h 5569911"/>
              <a:gd name="connsiteX15" fmla="*/ 1300574 w 1801518"/>
              <a:gd name="connsiteY15" fmla="*/ 5568432 h 5569911"/>
              <a:gd name="connsiteX16" fmla="*/ 1234256 w 1801518"/>
              <a:gd name="connsiteY16" fmla="*/ 5568432 h 5569911"/>
              <a:gd name="connsiteX17" fmla="*/ 1234256 w 1801518"/>
              <a:gd name="connsiteY17" fmla="*/ 5535535 h 5569911"/>
              <a:gd name="connsiteX18" fmla="*/ 1300574 w 1801518"/>
              <a:gd name="connsiteY18" fmla="*/ 5535535 h 5569911"/>
              <a:gd name="connsiteX19" fmla="*/ 1300574 w 1801518"/>
              <a:gd name="connsiteY19" fmla="*/ 5568432 h 5569911"/>
              <a:gd name="connsiteX20" fmla="*/ 1134782 w 1801518"/>
              <a:gd name="connsiteY20" fmla="*/ 5568432 h 5569911"/>
              <a:gd name="connsiteX21" fmla="*/ 1068466 w 1801518"/>
              <a:gd name="connsiteY21" fmla="*/ 5568432 h 5569911"/>
              <a:gd name="connsiteX22" fmla="*/ 1068466 w 1801518"/>
              <a:gd name="connsiteY22" fmla="*/ 5535535 h 5569911"/>
              <a:gd name="connsiteX23" fmla="*/ 1134782 w 1801518"/>
              <a:gd name="connsiteY23" fmla="*/ 5535535 h 5569911"/>
              <a:gd name="connsiteX24" fmla="*/ 1134782 w 1801518"/>
              <a:gd name="connsiteY24" fmla="*/ 5568432 h 5569911"/>
              <a:gd name="connsiteX25" fmla="*/ 968902 w 1801518"/>
              <a:gd name="connsiteY25" fmla="*/ 5568432 h 5569911"/>
              <a:gd name="connsiteX26" fmla="*/ 902586 w 1801518"/>
              <a:gd name="connsiteY26" fmla="*/ 5568432 h 5569911"/>
              <a:gd name="connsiteX27" fmla="*/ 902586 w 1801518"/>
              <a:gd name="connsiteY27" fmla="*/ 5535535 h 5569911"/>
              <a:gd name="connsiteX28" fmla="*/ 968902 w 1801518"/>
              <a:gd name="connsiteY28" fmla="*/ 5535535 h 5569911"/>
              <a:gd name="connsiteX29" fmla="*/ 968902 w 1801518"/>
              <a:gd name="connsiteY29" fmla="*/ 5568432 h 5569911"/>
              <a:gd name="connsiteX30" fmla="*/ 803112 w 1801518"/>
              <a:gd name="connsiteY30" fmla="*/ 5568432 h 5569911"/>
              <a:gd name="connsiteX31" fmla="*/ 736794 w 1801518"/>
              <a:gd name="connsiteY31" fmla="*/ 5568432 h 5569911"/>
              <a:gd name="connsiteX32" fmla="*/ 736794 w 1801518"/>
              <a:gd name="connsiteY32" fmla="*/ 5535535 h 5569911"/>
              <a:gd name="connsiteX33" fmla="*/ 803112 w 1801518"/>
              <a:gd name="connsiteY33" fmla="*/ 5535535 h 5569911"/>
              <a:gd name="connsiteX34" fmla="*/ 803112 w 1801518"/>
              <a:gd name="connsiteY34" fmla="*/ 5568432 h 5569911"/>
              <a:gd name="connsiteX35" fmla="*/ 637232 w 1801518"/>
              <a:gd name="connsiteY35" fmla="*/ 5568432 h 5569911"/>
              <a:gd name="connsiteX36" fmla="*/ 570915 w 1801518"/>
              <a:gd name="connsiteY36" fmla="*/ 5568432 h 5569911"/>
              <a:gd name="connsiteX37" fmla="*/ 570915 w 1801518"/>
              <a:gd name="connsiteY37" fmla="*/ 5535535 h 5569911"/>
              <a:gd name="connsiteX38" fmla="*/ 637232 w 1801518"/>
              <a:gd name="connsiteY38" fmla="*/ 5535535 h 5569911"/>
              <a:gd name="connsiteX39" fmla="*/ 637232 w 1801518"/>
              <a:gd name="connsiteY39" fmla="*/ 5568432 h 5569911"/>
              <a:gd name="connsiteX40" fmla="*/ 471440 w 1801518"/>
              <a:gd name="connsiteY40" fmla="*/ 5568432 h 5569911"/>
              <a:gd name="connsiteX41" fmla="*/ 470395 w 1801518"/>
              <a:gd name="connsiteY41" fmla="*/ 5568432 h 5569911"/>
              <a:gd name="connsiteX42" fmla="*/ 402947 w 1801518"/>
              <a:gd name="connsiteY42" fmla="*/ 5563559 h 5569911"/>
              <a:gd name="connsiteX43" fmla="*/ 407734 w 1801518"/>
              <a:gd name="connsiteY43" fmla="*/ 5531010 h 5569911"/>
              <a:gd name="connsiteX44" fmla="*/ 470395 w 1801518"/>
              <a:gd name="connsiteY44" fmla="*/ 5535535 h 5569911"/>
              <a:gd name="connsiteX45" fmla="*/ 471440 w 1801518"/>
              <a:gd name="connsiteY45" fmla="*/ 5568432 h 5569911"/>
              <a:gd name="connsiteX46" fmla="*/ 303385 w 1801518"/>
              <a:gd name="connsiteY46" fmla="*/ 5537450 h 5569911"/>
              <a:gd name="connsiteX47" fmla="*/ 241334 w 1801518"/>
              <a:gd name="connsiteY47" fmla="*/ 5507947 h 5569911"/>
              <a:gd name="connsiteX48" fmla="*/ 257607 w 1801518"/>
              <a:gd name="connsiteY48" fmla="*/ 5479401 h 5569911"/>
              <a:gd name="connsiteX49" fmla="*/ 315309 w 1801518"/>
              <a:gd name="connsiteY49" fmla="*/ 5506729 h 5569911"/>
              <a:gd name="connsiteX50" fmla="*/ 303385 w 1801518"/>
              <a:gd name="connsiteY50" fmla="*/ 5537450 h 5569911"/>
              <a:gd name="connsiteX51" fmla="*/ 157958 w 1801518"/>
              <a:gd name="connsiteY51" fmla="*/ 5447461 h 5569911"/>
              <a:gd name="connsiteX52" fmla="*/ 110789 w 1801518"/>
              <a:gd name="connsiteY52" fmla="*/ 5397593 h 5569911"/>
              <a:gd name="connsiteX53" fmla="*/ 136288 w 1801518"/>
              <a:gd name="connsiteY53" fmla="*/ 5376880 h 5569911"/>
              <a:gd name="connsiteX54" fmla="*/ 180151 w 1801518"/>
              <a:gd name="connsiteY54" fmla="*/ 5423267 h 5569911"/>
              <a:gd name="connsiteX55" fmla="*/ 157958 w 1801518"/>
              <a:gd name="connsiteY55" fmla="*/ 5447461 h 5569911"/>
              <a:gd name="connsiteX56" fmla="*/ 54914 w 1801518"/>
              <a:gd name="connsiteY56" fmla="*/ 5311172 h 5569911"/>
              <a:gd name="connsiteX57" fmla="*/ 28980 w 1801518"/>
              <a:gd name="connsiteY57" fmla="*/ 5247553 h 5569911"/>
              <a:gd name="connsiteX58" fmla="*/ 60224 w 1801518"/>
              <a:gd name="connsiteY58" fmla="*/ 5237371 h 5569911"/>
              <a:gd name="connsiteX59" fmla="*/ 84331 w 1801518"/>
              <a:gd name="connsiteY59" fmla="*/ 5296464 h 5569911"/>
              <a:gd name="connsiteX60" fmla="*/ 54914 w 1801518"/>
              <a:gd name="connsiteY60" fmla="*/ 5311172 h 5569911"/>
              <a:gd name="connsiteX61" fmla="*/ 8442 w 1801518"/>
              <a:gd name="connsiteY61" fmla="*/ 5146773 h 5569911"/>
              <a:gd name="connsiteX62" fmla="*/ 6527 w 1801518"/>
              <a:gd name="connsiteY62" fmla="*/ 5104650 h 5569911"/>
              <a:gd name="connsiteX63" fmla="*/ 6527 w 1801518"/>
              <a:gd name="connsiteY63" fmla="*/ 5079064 h 5569911"/>
              <a:gd name="connsiteX64" fmla="*/ 39425 w 1801518"/>
              <a:gd name="connsiteY64" fmla="*/ 5079064 h 5569911"/>
              <a:gd name="connsiteX65" fmla="*/ 39425 w 1801518"/>
              <a:gd name="connsiteY65" fmla="*/ 5104650 h 5569911"/>
              <a:gd name="connsiteX66" fmla="*/ 41165 w 1801518"/>
              <a:gd name="connsiteY66" fmla="*/ 5143814 h 5569911"/>
              <a:gd name="connsiteX67" fmla="*/ 8442 w 1801518"/>
              <a:gd name="connsiteY67" fmla="*/ 5146773 h 5569911"/>
              <a:gd name="connsiteX68" fmla="*/ 39425 w 1801518"/>
              <a:gd name="connsiteY68" fmla="*/ 4979501 h 5569911"/>
              <a:gd name="connsiteX69" fmla="*/ 6527 w 1801518"/>
              <a:gd name="connsiteY69" fmla="*/ 4979501 h 5569911"/>
              <a:gd name="connsiteX70" fmla="*/ 6527 w 1801518"/>
              <a:gd name="connsiteY70" fmla="*/ 4913185 h 5569911"/>
              <a:gd name="connsiteX71" fmla="*/ 39425 w 1801518"/>
              <a:gd name="connsiteY71" fmla="*/ 4913185 h 5569911"/>
              <a:gd name="connsiteX72" fmla="*/ 39425 w 1801518"/>
              <a:gd name="connsiteY72" fmla="*/ 4979501 h 5569911"/>
              <a:gd name="connsiteX73" fmla="*/ 39425 w 1801518"/>
              <a:gd name="connsiteY73" fmla="*/ 4813623 h 5569911"/>
              <a:gd name="connsiteX74" fmla="*/ 6527 w 1801518"/>
              <a:gd name="connsiteY74" fmla="*/ 4813623 h 5569911"/>
              <a:gd name="connsiteX75" fmla="*/ 6527 w 1801518"/>
              <a:gd name="connsiteY75" fmla="*/ 4747306 h 5569911"/>
              <a:gd name="connsiteX76" fmla="*/ 39425 w 1801518"/>
              <a:gd name="connsiteY76" fmla="*/ 4747306 h 5569911"/>
              <a:gd name="connsiteX77" fmla="*/ 39425 w 1801518"/>
              <a:gd name="connsiteY77" fmla="*/ 4813623 h 5569911"/>
              <a:gd name="connsiteX78" fmla="*/ 39425 w 1801518"/>
              <a:gd name="connsiteY78" fmla="*/ 4647831 h 5569911"/>
              <a:gd name="connsiteX79" fmla="*/ 6527 w 1801518"/>
              <a:gd name="connsiteY79" fmla="*/ 4647831 h 5569911"/>
              <a:gd name="connsiteX80" fmla="*/ 6527 w 1801518"/>
              <a:gd name="connsiteY80" fmla="*/ 4581514 h 5569911"/>
              <a:gd name="connsiteX81" fmla="*/ 39425 w 1801518"/>
              <a:gd name="connsiteY81" fmla="*/ 4581514 h 5569911"/>
              <a:gd name="connsiteX82" fmla="*/ 39425 w 1801518"/>
              <a:gd name="connsiteY82" fmla="*/ 4647831 h 5569911"/>
              <a:gd name="connsiteX83" fmla="*/ 39425 w 1801518"/>
              <a:gd name="connsiteY83" fmla="*/ 4481952 h 5569911"/>
              <a:gd name="connsiteX84" fmla="*/ 6527 w 1801518"/>
              <a:gd name="connsiteY84" fmla="*/ 4481952 h 5569911"/>
              <a:gd name="connsiteX85" fmla="*/ 6527 w 1801518"/>
              <a:gd name="connsiteY85" fmla="*/ 4415635 h 5569911"/>
              <a:gd name="connsiteX86" fmla="*/ 39425 w 1801518"/>
              <a:gd name="connsiteY86" fmla="*/ 4415635 h 5569911"/>
              <a:gd name="connsiteX87" fmla="*/ 39425 w 1801518"/>
              <a:gd name="connsiteY87" fmla="*/ 4481952 h 5569911"/>
              <a:gd name="connsiteX88" fmla="*/ 39425 w 1801518"/>
              <a:gd name="connsiteY88" fmla="*/ 4316160 h 5569911"/>
              <a:gd name="connsiteX89" fmla="*/ 6527 w 1801518"/>
              <a:gd name="connsiteY89" fmla="*/ 4316160 h 5569911"/>
              <a:gd name="connsiteX90" fmla="*/ 6527 w 1801518"/>
              <a:gd name="connsiteY90" fmla="*/ 4249843 h 5569911"/>
              <a:gd name="connsiteX91" fmla="*/ 39425 w 1801518"/>
              <a:gd name="connsiteY91" fmla="*/ 4249843 h 5569911"/>
              <a:gd name="connsiteX92" fmla="*/ 39425 w 1801518"/>
              <a:gd name="connsiteY92" fmla="*/ 4316160 h 5569911"/>
              <a:gd name="connsiteX93" fmla="*/ 39425 w 1801518"/>
              <a:gd name="connsiteY93" fmla="*/ 4150281 h 5569911"/>
              <a:gd name="connsiteX94" fmla="*/ 6527 w 1801518"/>
              <a:gd name="connsiteY94" fmla="*/ 4150281 h 5569911"/>
              <a:gd name="connsiteX95" fmla="*/ 6527 w 1801518"/>
              <a:gd name="connsiteY95" fmla="*/ 4083964 h 5569911"/>
              <a:gd name="connsiteX96" fmla="*/ 39425 w 1801518"/>
              <a:gd name="connsiteY96" fmla="*/ 4083964 h 5569911"/>
              <a:gd name="connsiteX97" fmla="*/ 39425 w 1801518"/>
              <a:gd name="connsiteY97" fmla="*/ 4150281 h 5569911"/>
              <a:gd name="connsiteX98" fmla="*/ 39425 w 1801518"/>
              <a:gd name="connsiteY98" fmla="*/ 3984489 h 5569911"/>
              <a:gd name="connsiteX99" fmla="*/ 6527 w 1801518"/>
              <a:gd name="connsiteY99" fmla="*/ 3984489 h 5569911"/>
              <a:gd name="connsiteX100" fmla="*/ 6527 w 1801518"/>
              <a:gd name="connsiteY100" fmla="*/ 3918172 h 5569911"/>
              <a:gd name="connsiteX101" fmla="*/ 39425 w 1801518"/>
              <a:gd name="connsiteY101" fmla="*/ 3918172 h 5569911"/>
              <a:gd name="connsiteX102" fmla="*/ 39425 w 1801518"/>
              <a:gd name="connsiteY102" fmla="*/ 3984489 h 5569911"/>
              <a:gd name="connsiteX103" fmla="*/ 39425 w 1801518"/>
              <a:gd name="connsiteY103" fmla="*/ 3818610 h 5569911"/>
              <a:gd name="connsiteX104" fmla="*/ 6527 w 1801518"/>
              <a:gd name="connsiteY104" fmla="*/ 3818610 h 5569911"/>
              <a:gd name="connsiteX105" fmla="*/ 6527 w 1801518"/>
              <a:gd name="connsiteY105" fmla="*/ 3752293 h 5569911"/>
              <a:gd name="connsiteX106" fmla="*/ 39425 w 1801518"/>
              <a:gd name="connsiteY106" fmla="*/ 3752293 h 5569911"/>
              <a:gd name="connsiteX107" fmla="*/ 39425 w 1801518"/>
              <a:gd name="connsiteY107" fmla="*/ 3818610 h 5569911"/>
              <a:gd name="connsiteX108" fmla="*/ 39425 w 1801518"/>
              <a:gd name="connsiteY108" fmla="*/ 3652818 h 5569911"/>
              <a:gd name="connsiteX109" fmla="*/ 6527 w 1801518"/>
              <a:gd name="connsiteY109" fmla="*/ 3652818 h 5569911"/>
              <a:gd name="connsiteX110" fmla="*/ 6527 w 1801518"/>
              <a:gd name="connsiteY110" fmla="*/ 3586501 h 5569911"/>
              <a:gd name="connsiteX111" fmla="*/ 39425 w 1801518"/>
              <a:gd name="connsiteY111" fmla="*/ 3586501 h 5569911"/>
              <a:gd name="connsiteX112" fmla="*/ 39425 w 1801518"/>
              <a:gd name="connsiteY112" fmla="*/ 3652818 h 5569911"/>
              <a:gd name="connsiteX113" fmla="*/ 39425 w 1801518"/>
              <a:gd name="connsiteY113" fmla="*/ 3486939 h 5569911"/>
              <a:gd name="connsiteX114" fmla="*/ 6527 w 1801518"/>
              <a:gd name="connsiteY114" fmla="*/ 3486939 h 5569911"/>
              <a:gd name="connsiteX115" fmla="*/ 6527 w 1801518"/>
              <a:gd name="connsiteY115" fmla="*/ 3420622 h 5569911"/>
              <a:gd name="connsiteX116" fmla="*/ 39425 w 1801518"/>
              <a:gd name="connsiteY116" fmla="*/ 3420622 h 5569911"/>
              <a:gd name="connsiteX117" fmla="*/ 39425 w 1801518"/>
              <a:gd name="connsiteY117" fmla="*/ 3486939 h 5569911"/>
              <a:gd name="connsiteX118" fmla="*/ 39425 w 1801518"/>
              <a:gd name="connsiteY118" fmla="*/ 3321147 h 5569911"/>
              <a:gd name="connsiteX119" fmla="*/ 6527 w 1801518"/>
              <a:gd name="connsiteY119" fmla="*/ 3321147 h 5569911"/>
              <a:gd name="connsiteX120" fmla="*/ 6527 w 1801518"/>
              <a:gd name="connsiteY120" fmla="*/ 3254743 h 5569911"/>
              <a:gd name="connsiteX121" fmla="*/ 39425 w 1801518"/>
              <a:gd name="connsiteY121" fmla="*/ 3254743 h 5569911"/>
              <a:gd name="connsiteX122" fmla="*/ 39425 w 1801518"/>
              <a:gd name="connsiteY122" fmla="*/ 3321147 h 5569911"/>
              <a:gd name="connsiteX123" fmla="*/ 39425 w 1801518"/>
              <a:gd name="connsiteY123" fmla="*/ 3155268 h 5569911"/>
              <a:gd name="connsiteX124" fmla="*/ 6527 w 1801518"/>
              <a:gd name="connsiteY124" fmla="*/ 3155268 h 5569911"/>
              <a:gd name="connsiteX125" fmla="*/ 6527 w 1801518"/>
              <a:gd name="connsiteY125" fmla="*/ 3088952 h 5569911"/>
              <a:gd name="connsiteX126" fmla="*/ 39425 w 1801518"/>
              <a:gd name="connsiteY126" fmla="*/ 3088952 h 5569911"/>
              <a:gd name="connsiteX127" fmla="*/ 39425 w 1801518"/>
              <a:gd name="connsiteY127" fmla="*/ 3155268 h 5569911"/>
              <a:gd name="connsiteX128" fmla="*/ 39425 w 1801518"/>
              <a:gd name="connsiteY128" fmla="*/ 2491926 h 5569911"/>
              <a:gd name="connsiteX129" fmla="*/ 6527 w 1801518"/>
              <a:gd name="connsiteY129" fmla="*/ 2491926 h 5569911"/>
              <a:gd name="connsiteX130" fmla="*/ 6527 w 1801518"/>
              <a:gd name="connsiteY130" fmla="*/ 2425610 h 5569911"/>
              <a:gd name="connsiteX131" fmla="*/ 39425 w 1801518"/>
              <a:gd name="connsiteY131" fmla="*/ 2425610 h 5569911"/>
              <a:gd name="connsiteX132" fmla="*/ 39425 w 1801518"/>
              <a:gd name="connsiteY132" fmla="*/ 2491926 h 5569911"/>
              <a:gd name="connsiteX133" fmla="*/ 39425 w 1801518"/>
              <a:gd name="connsiteY133" fmla="*/ 2326135 h 5569911"/>
              <a:gd name="connsiteX134" fmla="*/ 6527 w 1801518"/>
              <a:gd name="connsiteY134" fmla="*/ 2326135 h 5569911"/>
              <a:gd name="connsiteX135" fmla="*/ 6527 w 1801518"/>
              <a:gd name="connsiteY135" fmla="*/ 2259818 h 5569911"/>
              <a:gd name="connsiteX136" fmla="*/ 39425 w 1801518"/>
              <a:gd name="connsiteY136" fmla="*/ 2259818 h 5569911"/>
              <a:gd name="connsiteX137" fmla="*/ 39425 w 1801518"/>
              <a:gd name="connsiteY137" fmla="*/ 2326135 h 5569911"/>
              <a:gd name="connsiteX138" fmla="*/ 39425 w 1801518"/>
              <a:gd name="connsiteY138" fmla="*/ 2160256 h 5569911"/>
              <a:gd name="connsiteX139" fmla="*/ 6527 w 1801518"/>
              <a:gd name="connsiteY139" fmla="*/ 2160256 h 5569911"/>
              <a:gd name="connsiteX140" fmla="*/ 6527 w 1801518"/>
              <a:gd name="connsiteY140" fmla="*/ 2093939 h 5569911"/>
              <a:gd name="connsiteX141" fmla="*/ 39425 w 1801518"/>
              <a:gd name="connsiteY141" fmla="*/ 2093939 h 5569911"/>
              <a:gd name="connsiteX142" fmla="*/ 39425 w 1801518"/>
              <a:gd name="connsiteY142" fmla="*/ 2160256 h 5569911"/>
              <a:gd name="connsiteX143" fmla="*/ 39425 w 1801518"/>
              <a:gd name="connsiteY143" fmla="*/ 1994464 h 5569911"/>
              <a:gd name="connsiteX144" fmla="*/ 6527 w 1801518"/>
              <a:gd name="connsiteY144" fmla="*/ 1994464 h 5569911"/>
              <a:gd name="connsiteX145" fmla="*/ 6527 w 1801518"/>
              <a:gd name="connsiteY145" fmla="*/ 1928147 h 5569911"/>
              <a:gd name="connsiteX146" fmla="*/ 39425 w 1801518"/>
              <a:gd name="connsiteY146" fmla="*/ 1928147 h 5569911"/>
              <a:gd name="connsiteX147" fmla="*/ 39425 w 1801518"/>
              <a:gd name="connsiteY147" fmla="*/ 1994464 h 5569911"/>
              <a:gd name="connsiteX148" fmla="*/ 39425 w 1801518"/>
              <a:gd name="connsiteY148" fmla="*/ 1828585 h 5569911"/>
              <a:gd name="connsiteX149" fmla="*/ 6527 w 1801518"/>
              <a:gd name="connsiteY149" fmla="*/ 1828585 h 5569911"/>
              <a:gd name="connsiteX150" fmla="*/ 6527 w 1801518"/>
              <a:gd name="connsiteY150" fmla="*/ 1762268 h 5569911"/>
              <a:gd name="connsiteX151" fmla="*/ 39425 w 1801518"/>
              <a:gd name="connsiteY151" fmla="*/ 1762268 h 5569911"/>
              <a:gd name="connsiteX152" fmla="*/ 39425 w 1801518"/>
              <a:gd name="connsiteY152" fmla="*/ 1828585 h 5569911"/>
              <a:gd name="connsiteX153" fmla="*/ 39425 w 1801518"/>
              <a:gd name="connsiteY153" fmla="*/ 1662793 h 5569911"/>
              <a:gd name="connsiteX154" fmla="*/ 6527 w 1801518"/>
              <a:gd name="connsiteY154" fmla="*/ 1662793 h 5569911"/>
              <a:gd name="connsiteX155" fmla="*/ 6527 w 1801518"/>
              <a:gd name="connsiteY155" fmla="*/ 1596476 h 5569911"/>
              <a:gd name="connsiteX156" fmla="*/ 39425 w 1801518"/>
              <a:gd name="connsiteY156" fmla="*/ 1596476 h 5569911"/>
              <a:gd name="connsiteX157" fmla="*/ 39425 w 1801518"/>
              <a:gd name="connsiteY157" fmla="*/ 1662793 h 5569911"/>
              <a:gd name="connsiteX158" fmla="*/ 39425 w 1801518"/>
              <a:gd name="connsiteY158" fmla="*/ 1496914 h 5569911"/>
              <a:gd name="connsiteX159" fmla="*/ 6527 w 1801518"/>
              <a:gd name="connsiteY159" fmla="*/ 1496914 h 5569911"/>
              <a:gd name="connsiteX160" fmla="*/ 6527 w 1801518"/>
              <a:gd name="connsiteY160" fmla="*/ 1430597 h 5569911"/>
              <a:gd name="connsiteX161" fmla="*/ 39425 w 1801518"/>
              <a:gd name="connsiteY161" fmla="*/ 1430597 h 5569911"/>
              <a:gd name="connsiteX162" fmla="*/ 39425 w 1801518"/>
              <a:gd name="connsiteY162" fmla="*/ 1496914 h 5569911"/>
              <a:gd name="connsiteX163" fmla="*/ 39425 w 1801518"/>
              <a:gd name="connsiteY163" fmla="*/ 1331122 h 5569911"/>
              <a:gd name="connsiteX164" fmla="*/ 6527 w 1801518"/>
              <a:gd name="connsiteY164" fmla="*/ 1331122 h 5569911"/>
              <a:gd name="connsiteX165" fmla="*/ 6527 w 1801518"/>
              <a:gd name="connsiteY165" fmla="*/ 1264805 h 5569911"/>
              <a:gd name="connsiteX166" fmla="*/ 39425 w 1801518"/>
              <a:gd name="connsiteY166" fmla="*/ 1264805 h 5569911"/>
              <a:gd name="connsiteX167" fmla="*/ 39425 w 1801518"/>
              <a:gd name="connsiteY167" fmla="*/ 1331122 h 5569911"/>
              <a:gd name="connsiteX168" fmla="*/ 39425 w 1801518"/>
              <a:gd name="connsiteY168" fmla="*/ 1165243 h 5569911"/>
              <a:gd name="connsiteX169" fmla="*/ 6527 w 1801518"/>
              <a:gd name="connsiteY169" fmla="*/ 1165243 h 5569911"/>
              <a:gd name="connsiteX170" fmla="*/ 6527 w 1801518"/>
              <a:gd name="connsiteY170" fmla="*/ 1098926 h 5569911"/>
              <a:gd name="connsiteX171" fmla="*/ 39425 w 1801518"/>
              <a:gd name="connsiteY171" fmla="*/ 1098926 h 5569911"/>
              <a:gd name="connsiteX172" fmla="*/ 39425 w 1801518"/>
              <a:gd name="connsiteY172" fmla="*/ 1165243 h 5569911"/>
              <a:gd name="connsiteX173" fmla="*/ 39425 w 1801518"/>
              <a:gd name="connsiteY173" fmla="*/ 999451 h 5569911"/>
              <a:gd name="connsiteX174" fmla="*/ 6527 w 1801518"/>
              <a:gd name="connsiteY174" fmla="*/ 999451 h 5569911"/>
              <a:gd name="connsiteX175" fmla="*/ 6527 w 1801518"/>
              <a:gd name="connsiteY175" fmla="*/ 933134 h 5569911"/>
              <a:gd name="connsiteX176" fmla="*/ 39425 w 1801518"/>
              <a:gd name="connsiteY176" fmla="*/ 933134 h 5569911"/>
              <a:gd name="connsiteX177" fmla="*/ 39425 w 1801518"/>
              <a:gd name="connsiteY177" fmla="*/ 999451 h 5569911"/>
              <a:gd name="connsiteX178" fmla="*/ 39425 w 1801518"/>
              <a:gd name="connsiteY178" fmla="*/ 833572 h 5569911"/>
              <a:gd name="connsiteX179" fmla="*/ 6527 w 1801518"/>
              <a:gd name="connsiteY179" fmla="*/ 833572 h 5569911"/>
              <a:gd name="connsiteX180" fmla="*/ 6527 w 1801518"/>
              <a:gd name="connsiteY180" fmla="*/ 767255 h 5569911"/>
              <a:gd name="connsiteX181" fmla="*/ 39425 w 1801518"/>
              <a:gd name="connsiteY181" fmla="*/ 767255 h 5569911"/>
              <a:gd name="connsiteX182" fmla="*/ 39425 w 1801518"/>
              <a:gd name="connsiteY182" fmla="*/ 833572 h 5569911"/>
              <a:gd name="connsiteX183" fmla="*/ 39425 w 1801518"/>
              <a:gd name="connsiteY183" fmla="*/ 667780 h 5569911"/>
              <a:gd name="connsiteX184" fmla="*/ 6527 w 1801518"/>
              <a:gd name="connsiteY184" fmla="*/ 667780 h 5569911"/>
              <a:gd name="connsiteX185" fmla="*/ 6527 w 1801518"/>
              <a:gd name="connsiteY185" fmla="*/ 601464 h 5569911"/>
              <a:gd name="connsiteX186" fmla="*/ 39425 w 1801518"/>
              <a:gd name="connsiteY186" fmla="*/ 601464 h 5569911"/>
              <a:gd name="connsiteX187" fmla="*/ 39425 w 1801518"/>
              <a:gd name="connsiteY187" fmla="*/ 667780 h 5569911"/>
              <a:gd name="connsiteX188" fmla="*/ 39425 w 1801518"/>
              <a:gd name="connsiteY188" fmla="*/ 501901 h 5569911"/>
              <a:gd name="connsiteX189" fmla="*/ 6527 w 1801518"/>
              <a:gd name="connsiteY189" fmla="*/ 501901 h 5569911"/>
              <a:gd name="connsiteX190" fmla="*/ 6527 w 1801518"/>
              <a:gd name="connsiteY190" fmla="*/ 485888 h 5569911"/>
              <a:gd name="connsiteX191" fmla="*/ 9398 w 1801518"/>
              <a:gd name="connsiteY191" fmla="*/ 433931 h 5569911"/>
              <a:gd name="connsiteX192" fmla="*/ 42121 w 1801518"/>
              <a:gd name="connsiteY192" fmla="*/ 437586 h 5569911"/>
              <a:gd name="connsiteX193" fmla="*/ 39425 w 1801518"/>
              <a:gd name="connsiteY193" fmla="*/ 485975 h 5569911"/>
              <a:gd name="connsiteX194" fmla="*/ 39425 w 1801518"/>
              <a:gd name="connsiteY194" fmla="*/ 501901 h 5569911"/>
              <a:gd name="connsiteX195" fmla="*/ 62748 w 1801518"/>
              <a:gd name="connsiteY195" fmla="*/ 343942 h 5569911"/>
              <a:gd name="connsiteX196" fmla="*/ 31591 w 1801518"/>
              <a:gd name="connsiteY196" fmla="*/ 333499 h 5569911"/>
              <a:gd name="connsiteX197" fmla="*/ 57961 w 1801518"/>
              <a:gd name="connsiteY197" fmla="*/ 270141 h 5569911"/>
              <a:gd name="connsiteX198" fmla="*/ 87378 w 1801518"/>
              <a:gd name="connsiteY198" fmla="*/ 284849 h 5569911"/>
              <a:gd name="connsiteX199" fmla="*/ 62748 w 1801518"/>
              <a:gd name="connsiteY199" fmla="*/ 343942 h 5569911"/>
              <a:gd name="connsiteX200" fmla="*/ 138899 w 1801518"/>
              <a:gd name="connsiteY200" fmla="*/ 203998 h 5569911"/>
              <a:gd name="connsiteX201" fmla="*/ 113226 w 1801518"/>
              <a:gd name="connsiteY201" fmla="*/ 183546 h 5569911"/>
              <a:gd name="connsiteX202" fmla="*/ 159611 w 1801518"/>
              <a:gd name="connsiteY202" fmla="*/ 132982 h 5569911"/>
              <a:gd name="connsiteX203" fmla="*/ 182240 w 1801518"/>
              <a:gd name="connsiteY203" fmla="*/ 156828 h 5569911"/>
              <a:gd name="connsiteX204" fmla="*/ 138899 w 1801518"/>
              <a:gd name="connsiteY204" fmla="*/ 203998 h 5569911"/>
              <a:gd name="connsiteX205" fmla="*/ 258391 w 1801518"/>
              <a:gd name="connsiteY205" fmla="*/ 98953 h 5569911"/>
              <a:gd name="connsiteX206" fmla="*/ 241508 w 1801518"/>
              <a:gd name="connsiteY206" fmla="*/ 70755 h 5569911"/>
              <a:gd name="connsiteX207" fmla="*/ 302862 w 1801518"/>
              <a:gd name="connsiteY207" fmla="*/ 39860 h 5569911"/>
              <a:gd name="connsiteX208" fmla="*/ 315396 w 1801518"/>
              <a:gd name="connsiteY208" fmla="*/ 70233 h 5569911"/>
              <a:gd name="connsiteX209" fmla="*/ 258391 w 1801518"/>
              <a:gd name="connsiteY209" fmla="*/ 98953 h 5569911"/>
              <a:gd name="connsiteX210" fmla="*/ 1797080 w 1801518"/>
              <a:gd name="connsiteY210" fmla="*/ 53524 h 5569911"/>
              <a:gd name="connsiteX211" fmla="*/ 1730762 w 1801518"/>
              <a:gd name="connsiteY211" fmla="*/ 52827 h 5569911"/>
              <a:gd name="connsiteX212" fmla="*/ 1731110 w 1801518"/>
              <a:gd name="connsiteY212" fmla="*/ 19930 h 5569911"/>
              <a:gd name="connsiteX213" fmla="*/ 1797428 w 1801518"/>
              <a:gd name="connsiteY213" fmla="*/ 20626 h 5569911"/>
              <a:gd name="connsiteX214" fmla="*/ 1797080 w 1801518"/>
              <a:gd name="connsiteY214" fmla="*/ 53524 h 5569911"/>
              <a:gd name="connsiteX215" fmla="*/ 1631287 w 1801518"/>
              <a:gd name="connsiteY215" fmla="*/ 51783 h 5569911"/>
              <a:gd name="connsiteX216" fmla="*/ 1564970 w 1801518"/>
              <a:gd name="connsiteY216" fmla="*/ 51087 h 5569911"/>
              <a:gd name="connsiteX217" fmla="*/ 1565318 w 1801518"/>
              <a:gd name="connsiteY217" fmla="*/ 18189 h 5569911"/>
              <a:gd name="connsiteX218" fmla="*/ 1631636 w 1801518"/>
              <a:gd name="connsiteY218" fmla="*/ 18886 h 5569911"/>
              <a:gd name="connsiteX219" fmla="*/ 1631287 w 1801518"/>
              <a:gd name="connsiteY219" fmla="*/ 51783 h 5569911"/>
              <a:gd name="connsiteX220" fmla="*/ 1465408 w 1801518"/>
              <a:gd name="connsiteY220" fmla="*/ 49955 h 5569911"/>
              <a:gd name="connsiteX221" fmla="*/ 1399092 w 1801518"/>
              <a:gd name="connsiteY221" fmla="*/ 49259 h 5569911"/>
              <a:gd name="connsiteX222" fmla="*/ 1399439 w 1801518"/>
              <a:gd name="connsiteY222" fmla="*/ 16362 h 5569911"/>
              <a:gd name="connsiteX223" fmla="*/ 1465756 w 1801518"/>
              <a:gd name="connsiteY223" fmla="*/ 17058 h 5569911"/>
              <a:gd name="connsiteX224" fmla="*/ 1465408 w 1801518"/>
              <a:gd name="connsiteY224" fmla="*/ 49955 h 5569911"/>
              <a:gd name="connsiteX225" fmla="*/ 1299616 w 1801518"/>
              <a:gd name="connsiteY225" fmla="*/ 48215 h 5569911"/>
              <a:gd name="connsiteX226" fmla="*/ 1233300 w 1801518"/>
              <a:gd name="connsiteY226" fmla="*/ 47519 h 5569911"/>
              <a:gd name="connsiteX227" fmla="*/ 1233648 w 1801518"/>
              <a:gd name="connsiteY227" fmla="*/ 14621 h 5569911"/>
              <a:gd name="connsiteX228" fmla="*/ 1299964 w 1801518"/>
              <a:gd name="connsiteY228" fmla="*/ 15317 h 5569911"/>
              <a:gd name="connsiteX229" fmla="*/ 1299616 w 1801518"/>
              <a:gd name="connsiteY229" fmla="*/ 48215 h 5569911"/>
              <a:gd name="connsiteX230" fmla="*/ 1133825 w 1801518"/>
              <a:gd name="connsiteY230" fmla="*/ 46474 h 5569911"/>
              <a:gd name="connsiteX231" fmla="*/ 1067508 w 1801518"/>
              <a:gd name="connsiteY231" fmla="*/ 45778 h 5569911"/>
              <a:gd name="connsiteX232" fmla="*/ 1067856 w 1801518"/>
              <a:gd name="connsiteY232" fmla="*/ 12881 h 5569911"/>
              <a:gd name="connsiteX233" fmla="*/ 1134172 w 1801518"/>
              <a:gd name="connsiteY233" fmla="*/ 13577 h 5569911"/>
              <a:gd name="connsiteX234" fmla="*/ 1133825 w 1801518"/>
              <a:gd name="connsiteY234" fmla="*/ 46474 h 5569911"/>
              <a:gd name="connsiteX235" fmla="*/ 967946 w 1801518"/>
              <a:gd name="connsiteY235" fmla="*/ 44733 h 5569911"/>
              <a:gd name="connsiteX236" fmla="*/ 901628 w 1801518"/>
              <a:gd name="connsiteY236" fmla="*/ 44037 h 5569911"/>
              <a:gd name="connsiteX237" fmla="*/ 901977 w 1801518"/>
              <a:gd name="connsiteY237" fmla="*/ 11140 h 5569911"/>
              <a:gd name="connsiteX238" fmla="*/ 968294 w 1801518"/>
              <a:gd name="connsiteY238" fmla="*/ 11836 h 5569911"/>
              <a:gd name="connsiteX239" fmla="*/ 967946 w 1801518"/>
              <a:gd name="connsiteY239" fmla="*/ 44733 h 5569911"/>
              <a:gd name="connsiteX240" fmla="*/ 407213 w 1801518"/>
              <a:gd name="connsiteY240" fmla="*/ 44385 h 5569911"/>
              <a:gd name="connsiteX241" fmla="*/ 402078 w 1801518"/>
              <a:gd name="connsiteY241" fmla="*/ 11923 h 5569911"/>
              <a:gd name="connsiteX242" fmla="*/ 470395 w 1801518"/>
              <a:gd name="connsiteY242" fmla="*/ 6527 h 5569911"/>
              <a:gd name="connsiteX243" fmla="*/ 470743 w 1801518"/>
              <a:gd name="connsiteY243" fmla="*/ 39425 h 5569911"/>
              <a:gd name="connsiteX244" fmla="*/ 407213 w 1801518"/>
              <a:gd name="connsiteY244" fmla="*/ 44385 h 5569911"/>
              <a:gd name="connsiteX245" fmla="*/ 802154 w 1801518"/>
              <a:gd name="connsiteY245" fmla="*/ 42993 h 5569911"/>
              <a:gd name="connsiteX246" fmla="*/ 735836 w 1801518"/>
              <a:gd name="connsiteY246" fmla="*/ 42297 h 5569911"/>
              <a:gd name="connsiteX247" fmla="*/ 736184 w 1801518"/>
              <a:gd name="connsiteY247" fmla="*/ 9399 h 5569911"/>
              <a:gd name="connsiteX248" fmla="*/ 802502 w 1801518"/>
              <a:gd name="connsiteY248" fmla="*/ 10095 h 5569911"/>
              <a:gd name="connsiteX249" fmla="*/ 802154 w 1801518"/>
              <a:gd name="connsiteY249" fmla="*/ 42993 h 5569911"/>
              <a:gd name="connsiteX250" fmla="*/ 636274 w 1801518"/>
              <a:gd name="connsiteY250" fmla="*/ 41252 h 5569911"/>
              <a:gd name="connsiteX251" fmla="*/ 569959 w 1801518"/>
              <a:gd name="connsiteY251" fmla="*/ 40556 h 5569911"/>
              <a:gd name="connsiteX252" fmla="*/ 570307 w 1801518"/>
              <a:gd name="connsiteY252" fmla="*/ 7659 h 5569911"/>
              <a:gd name="connsiteX253" fmla="*/ 636623 w 1801518"/>
              <a:gd name="connsiteY253" fmla="*/ 8355 h 5569911"/>
              <a:gd name="connsiteX254" fmla="*/ 636274 w 1801518"/>
              <a:gd name="connsiteY254" fmla="*/ 41252 h 556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801518" h="5569911">
                <a:moveTo>
                  <a:pt x="1798123" y="5568432"/>
                </a:moveTo>
                <a:lnTo>
                  <a:pt x="1731807" y="5568432"/>
                </a:lnTo>
                <a:lnTo>
                  <a:pt x="1731807" y="5535535"/>
                </a:lnTo>
                <a:lnTo>
                  <a:pt x="1798123" y="5535535"/>
                </a:lnTo>
                <a:lnTo>
                  <a:pt x="1798123" y="5568432"/>
                </a:lnTo>
                <a:close/>
                <a:moveTo>
                  <a:pt x="1632244" y="5568432"/>
                </a:moveTo>
                <a:lnTo>
                  <a:pt x="1565928" y="5568432"/>
                </a:lnTo>
                <a:lnTo>
                  <a:pt x="1565928" y="5535535"/>
                </a:lnTo>
                <a:lnTo>
                  <a:pt x="1632244" y="5535535"/>
                </a:lnTo>
                <a:lnTo>
                  <a:pt x="1632244" y="5568432"/>
                </a:lnTo>
                <a:close/>
                <a:moveTo>
                  <a:pt x="1466453" y="5568432"/>
                </a:moveTo>
                <a:lnTo>
                  <a:pt x="1400136" y="5568432"/>
                </a:lnTo>
                <a:lnTo>
                  <a:pt x="1400136" y="5535535"/>
                </a:lnTo>
                <a:lnTo>
                  <a:pt x="1466453" y="5535535"/>
                </a:lnTo>
                <a:lnTo>
                  <a:pt x="1466453" y="5568432"/>
                </a:lnTo>
                <a:close/>
                <a:moveTo>
                  <a:pt x="1300574" y="5568432"/>
                </a:moveTo>
                <a:lnTo>
                  <a:pt x="1234256" y="5568432"/>
                </a:lnTo>
                <a:lnTo>
                  <a:pt x="1234256" y="5535535"/>
                </a:lnTo>
                <a:lnTo>
                  <a:pt x="1300574" y="5535535"/>
                </a:lnTo>
                <a:lnTo>
                  <a:pt x="1300574" y="5568432"/>
                </a:lnTo>
                <a:close/>
                <a:moveTo>
                  <a:pt x="1134782" y="5568432"/>
                </a:moveTo>
                <a:lnTo>
                  <a:pt x="1068466" y="5568432"/>
                </a:lnTo>
                <a:lnTo>
                  <a:pt x="1068466" y="5535535"/>
                </a:lnTo>
                <a:lnTo>
                  <a:pt x="1134782" y="5535535"/>
                </a:lnTo>
                <a:lnTo>
                  <a:pt x="1134782" y="5568432"/>
                </a:lnTo>
                <a:close/>
                <a:moveTo>
                  <a:pt x="968902" y="5568432"/>
                </a:moveTo>
                <a:lnTo>
                  <a:pt x="902586" y="5568432"/>
                </a:lnTo>
                <a:lnTo>
                  <a:pt x="902586" y="5535535"/>
                </a:lnTo>
                <a:lnTo>
                  <a:pt x="968902" y="5535535"/>
                </a:lnTo>
                <a:lnTo>
                  <a:pt x="968902" y="5568432"/>
                </a:lnTo>
                <a:close/>
                <a:moveTo>
                  <a:pt x="803112" y="5568432"/>
                </a:moveTo>
                <a:lnTo>
                  <a:pt x="736794" y="5568432"/>
                </a:lnTo>
                <a:lnTo>
                  <a:pt x="736794" y="5535535"/>
                </a:lnTo>
                <a:lnTo>
                  <a:pt x="803112" y="5535535"/>
                </a:lnTo>
                <a:lnTo>
                  <a:pt x="803112" y="5568432"/>
                </a:lnTo>
                <a:close/>
                <a:moveTo>
                  <a:pt x="637232" y="5568432"/>
                </a:moveTo>
                <a:lnTo>
                  <a:pt x="570915" y="5568432"/>
                </a:lnTo>
                <a:lnTo>
                  <a:pt x="570915" y="5535535"/>
                </a:lnTo>
                <a:lnTo>
                  <a:pt x="637232" y="5535535"/>
                </a:lnTo>
                <a:lnTo>
                  <a:pt x="637232" y="5568432"/>
                </a:lnTo>
                <a:close/>
                <a:moveTo>
                  <a:pt x="471440" y="5568432"/>
                </a:moveTo>
                <a:lnTo>
                  <a:pt x="470395" y="5568432"/>
                </a:lnTo>
                <a:cubicBezTo>
                  <a:pt x="447768" y="5568432"/>
                  <a:pt x="425140" y="5566779"/>
                  <a:pt x="402947" y="5563559"/>
                </a:cubicBezTo>
                <a:lnTo>
                  <a:pt x="407734" y="5531010"/>
                </a:lnTo>
                <a:cubicBezTo>
                  <a:pt x="428274" y="5534056"/>
                  <a:pt x="449334" y="5535535"/>
                  <a:pt x="470395" y="5535535"/>
                </a:cubicBezTo>
                <a:lnTo>
                  <a:pt x="471440" y="5568432"/>
                </a:lnTo>
                <a:close/>
                <a:moveTo>
                  <a:pt x="303385" y="5537450"/>
                </a:moveTo>
                <a:cubicBezTo>
                  <a:pt x="282063" y="5529182"/>
                  <a:pt x="261177" y="5519261"/>
                  <a:pt x="241334" y="5507947"/>
                </a:cubicBezTo>
                <a:lnTo>
                  <a:pt x="257607" y="5479401"/>
                </a:lnTo>
                <a:cubicBezTo>
                  <a:pt x="276059" y="5489932"/>
                  <a:pt x="295466" y="5499070"/>
                  <a:pt x="315309" y="5506729"/>
                </a:cubicBezTo>
                <a:lnTo>
                  <a:pt x="303385" y="5537450"/>
                </a:lnTo>
                <a:close/>
                <a:moveTo>
                  <a:pt x="157958" y="5447461"/>
                </a:moveTo>
                <a:cubicBezTo>
                  <a:pt x="140988" y="5432057"/>
                  <a:pt x="125148" y="5415260"/>
                  <a:pt x="110789" y="5397593"/>
                </a:cubicBezTo>
                <a:lnTo>
                  <a:pt x="136288" y="5376880"/>
                </a:lnTo>
                <a:cubicBezTo>
                  <a:pt x="149691" y="5393328"/>
                  <a:pt x="164398" y="5408907"/>
                  <a:pt x="180151" y="5423267"/>
                </a:cubicBezTo>
                <a:lnTo>
                  <a:pt x="157958" y="5447461"/>
                </a:lnTo>
                <a:close/>
                <a:moveTo>
                  <a:pt x="54914" y="5311172"/>
                </a:moveTo>
                <a:cubicBezTo>
                  <a:pt x="44732" y="5290633"/>
                  <a:pt x="35942" y="5269224"/>
                  <a:pt x="28980" y="5247553"/>
                </a:cubicBezTo>
                <a:lnTo>
                  <a:pt x="60224" y="5237371"/>
                </a:lnTo>
                <a:cubicBezTo>
                  <a:pt x="66751" y="5257562"/>
                  <a:pt x="74844" y="5277405"/>
                  <a:pt x="84331" y="5296464"/>
                </a:cubicBezTo>
                <a:lnTo>
                  <a:pt x="54914" y="5311172"/>
                </a:lnTo>
                <a:close/>
                <a:moveTo>
                  <a:pt x="8442" y="5146773"/>
                </a:moveTo>
                <a:cubicBezTo>
                  <a:pt x="7222" y="5132935"/>
                  <a:pt x="6527" y="5118836"/>
                  <a:pt x="6527" y="5104650"/>
                </a:cubicBezTo>
                <a:lnTo>
                  <a:pt x="6527" y="5079064"/>
                </a:lnTo>
                <a:lnTo>
                  <a:pt x="39425" y="5079064"/>
                </a:lnTo>
                <a:lnTo>
                  <a:pt x="39425" y="5104650"/>
                </a:lnTo>
                <a:cubicBezTo>
                  <a:pt x="39425" y="5117879"/>
                  <a:pt x="40032" y="5130934"/>
                  <a:pt x="41165" y="5143814"/>
                </a:cubicBezTo>
                <a:lnTo>
                  <a:pt x="8442" y="5146773"/>
                </a:lnTo>
                <a:close/>
                <a:moveTo>
                  <a:pt x="39425" y="4979501"/>
                </a:moveTo>
                <a:lnTo>
                  <a:pt x="6527" y="4979501"/>
                </a:lnTo>
                <a:lnTo>
                  <a:pt x="6527" y="4913185"/>
                </a:lnTo>
                <a:lnTo>
                  <a:pt x="39425" y="4913185"/>
                </a:lnTo>
                <a:lnTo>
                  <a:pt x="39425" y="4979501"/>
                </a:lnTo>
                <a:close/>
                <a:moveTo>
                  <a:pt x="39425" y="4813623"/>
                </a:moveTo>
                <a:lnTo>
                  <a:pt x="6527" y="4813623"/>
                </a:lnTo>
                <a:lnTo>
                  <a:pt x="6527" y="4747306"/>
                </a:lnTo>
                <a:lnTo>
                  <a:pt x="39425" y="4747306"/>
                </a:lnTo>
                <a:lnTo>
                  <a:pt x="39425" y="4813623"/>
                </a:lnTo>
                <a:close/>
                <a:moveTo>
                  <a:pt x="39425" y="4647831"/>
                </a:moveTo>
                <a:lnTo>
                  <a:pt x="6527" y="4647831"/>
                </a:lnTo>
                <a:lnTo>
                  <a:pt x="6527" y="4581514"/>
                </a:lnTo>
                <a:lnTo>
                  <a:pt x="39425" y="4581514"/>
                </a:lnTo>
                <a:lnTo>
                  <a:pt x="39425" y="4647831"/>
                </a:lnTo>
                <a:close/>
                <a:moveTo>
                  <a:pt x="39425" y="4481952"/>
                </a:moveTo>
                <a:lnTo>
                  <a:pt x="6527" y="4481952"/>
                </a:lnTo>
                <a:lnTo>
                  <a:pt x="6527" y="4415635"/>
                </a:lnTo>
                <a:lnTo>
                  <a:pt x="39425" y="4415635"/>
                </a:lnTo>
                <a:lnTo>
                  <a:pt x="39425" y="4481952"/>
                </a:lnTo>
                <a:close/>
                <a:moveTo>
                  <a:pt x="39425" y="4316160"/>
                </a:moveTo>
                <a:lnTo>
                  <a:pt x="6527" y="4316160"/>
                </a:lnTo>
                <a:lnTo>
                  <a:pt x="6527" y="4249843"/>
                </a:lnTo>
                <a:lnTo>
                  <a:pt x="39425" y="4249843"/>
                </a:lnTo>
                <a:lnTo>
                  <a:pt x="39425" y="4316160"/>
                </a:lnTo>
                <a:close/>
                <a:moveTo>
                  <a:pt x="39425" y="4150281"/>
                </a:moveTo>
                <a:lnTo>
                  <a:pt x="6527" y="4150281"/>
                </a:lnTo>
                <a:lnTo>
                  <a:pt x="6527" y="4083964"/>
                </a:lnTo>
                <a:lnTo>
                  <a:pt x="39425" y="4083964"/>
                </a:lnTo>
                <a:lnTo>
                  <a:pt x="39425" y="4150281"/>
                </a:lnTo>
                <a:close/>
                <a:moveTo>
                  <a:pt x="39425" y="3984489"/>
                </a:moveTo>
                <a:lnTo>
                  <a:pt x="6527" y="3984489"/>
                </a:lnTo>
                <a:lnTo>
                  <a:pt x="6527" y="3918172"/>
                </a:lnTo>
                <a:lnTo>
                  <a:pt x="39425" y="3918172"/>
                </a:lnTo>
                <a:lnTo>
                  <a:pt x="39425" y="3984489"/>
                </a:lnTo>
                <a:close/>
                <a:moveTo>
                  <a:pt x="39425" y="3818610"/>
                </a:moveTo>
                <a:lnTo>
                  <a:pt x="6527" y="3818610"/>
                </a:lnTo>
                <a:lnTo>
                  <a:pt x="6527" y="3752293"/>
                </a:lnTo>
                <a:lnTo>
                  <a:pt x="39425" y="3752293"/>
                </a:lnTo>
                <a:lnTo>
                  <a:pt x="39425" y="3818610"/>
                </a:lnTo>
                <a:close/>
                <a:moveTo>
                  <a:pt x="39425" y="3652818"/>
                </a:moveTo>
                <a:lnTo>
                  <a:pt x="6527" y="3652818"/>
                </a:lnTo>
                <a:lnTo>
                  <a:pt x="6527" y="3586501"/>
                </a:lnTo>
                <a:lnTo>
                  <a:pt x="39425" y="3586501"/>
                </a:lnTo>
                <a:lnTo>
                  <a:pt x="39425" y="3652818"/>
                </a:lnTo>
                <a:close/>
                <a:moveTo>
                  <a:pt x="39425" y="3486939"/>
                </a:moveTo>
                <a:lnTo>
                  <a:pt x="6527" y="3486939"/>
                </a:lnTo>
                <a:lnTo>
                  <a:pt x="6527" y="3420622"/>
                </a:lnTo>
                <a:lnTo>
                  <a:pt x="39425" y="3420622"/>
                </a:lnTo>
                <a:lnTo>
                  <a:pt x="39425" y="3486939"/>
                </a:lnTo>
                <a:close/>
                <a:moveTo>
                  <a:pt x="39425" y="3321147"/>
                </a:moveTo>
                <a:lnTo>
                  <a:pt x="6527" y="3321147"/>
                </a:lnTo>
                <a:lnTo>
                  <a:pt x="6527" y="3254743"/>
                </a:lnTo>
                <a:lnTo>
                  <a:pt x="39425" y="3254743"/>
                </a:lnTo>
                <a:lnTo>
                  <a:pt x="39425" y="3321147"/>
                </a:lnTo>
                <a:close/>
                <a:moveTo>
                  <a:pt x="39425" y="3155268"/>
                </a:moveTo>
                <a:lnTo>
                  <a:pt x="6527" y="3155268"/>
                </a:lnTo>
                <a:lnTo>
                  <a:pt x="6527" y="3088952"/>
                </a:lnTo>
                <a:lnTo>
                  <a:pt x="39425" y="3088952"/>
                </a:lnTo>
                <a:lnTo>
                  <a:pt x="39425" y="3155268"/>
                </a:lnTo>
                <a:close/>
                <a:moveTo>
                  <a:pt x="39425" y="2491926"/>
                </a:moveTo>
                <a:lnTo>
                  <a:pt x="6527" y="2491926"/>
                </a:lnTo>
                <a:lnTo>
                  <a:pt x="6527" y="2425610"/>
                </a:lnTo>
                <a:lnTo>
                  <a:pt x="39425" y="2425610"/>
                </a:lnTo>
                <a:lnTo>
                  <a:pt x="39425" y="2491926"/>
                </a:lnTo>
                <a:close/>
                <a:moveTo>
                  <a:pt x="39425" y="2326135"/>
                </a:moveTo>
                <a:lnTo>
                  <a:pt x="6527" y="2326135"/>
                </a:lnTo>
                <a:lnTo>
                  <a:pt x="6527" y="2259818"/>
                </a:lnTo>
                <a:lnTo>
                  <a:pt x="39425" y="2259818"/>
                </a:lnTo>
                <a:lnTo>
                  <a:pt x="39425" y="2326135"/>
                </a:lnTo>
                <a:close/>
                <a:moveTo>
                  <a:pt x="39425" y="2160256"/>
                </a:moveTo>
                <a:lnTo>
                  <a:pt x="6527" y="2160256"/>
                </a:lnTo>
                <a:lnTo>
                  <a:pt x="6527" y="2093939"/>
                </a:lnTo>
                <a:lnTo>
                  <a:pt x="39425" y="2093939"/>
                </a:lnTo>
                <a:lnTo>
                  <a:pt x="39425" y="2160256"/>
                </a:lnTo>
                <a:close/>
                <a:moveTo>
                  <a:pt x="39425" y="1994464"/>
                </a:moveTo>
                <a:lnTo>
                  <a:pt x="6527" y="1994464"/>
                </a:lnTo>
                <a:lnTo>
                  <a:pt x="6527" y="1928147"/>
                </a:lnTo>
                <a:lnTo>
                  <a:pt x="39425" y="1928147"/>
                </a:lnTo>
                <a:lnTo>
                  <a:pt x="39425" y="1994464"/>
                </a:lnTo>
                <a:close/>
                <a:moveTo>
                  <a:pt x="39425" y="1828585"/>
                </a:moveTo>
                <a:lnTo>
                  <a:pt x="6527" y="1828585"/>
                </a:lnTo>
                <a:lnTo>
                  <a:pt x="6527" y="1762268"/>
                </a:lnTo>
                <a:lnTo>
                  <a:pt x="39425" y="1762268"/>
                </a:lnTo>
                <a:lnTo>
                  <a:pt x="39425" y="1828585"/>
                </a:lnTo>
                <a:close/>
                <a:moveTo>
                  <a:pt x="39425" y="1662793"/>
                </a:moveTo>
                <a:lnTo>
                  <a:pt x="6527" y="1662793"/>
                </a:lnTo>
                <a:lnTo>
                  <a:pt x="6527" y="1596476"/>
                </a:lnTo>
                <a:lnTo>
                  <a:pt x="39425" y="1596476"/>
                </a:lnTo>
                <a:lnTo>
                  <a:pt x="39425" y="1662793"/>
                </a:lnTo>
                <a:close/>
                <a:moveTo>
                  <a:pt x="39425" y="1496914"/>
                </a:moveTo>
                <a:lnTo>
                  <a:pt x="6527" y="1496914"/>
                </a:lnTo>
                <a:lnTo>
                  <a:pt x="6527" y="1430597"/>
                </a:lnTo>
                <a:lnTo>
                  <a:pt x="39425" y="1430597"/>
                </a:lnTo>
                <a:lnTo>
                  <a:pt x="39425" y="1496914"/>
                </a:lnTo>
                <a:close/>
                <a:moveTo>
                  <a:pt x="39425" y="1331122"/>
                </a:moveTo>
                <a:lnTo>
                  <a:pt x="6527" y="1331122"/>
                </a:lnTo>
                <a:lnTo>
                  <a:pt x="6527" y="1264805"/>
                </a:lnTo>
                <a:lnTo>
                  <a:pt x="39425" y="1264805"/>
                </a:lnTo>
                <a:lnTo>
                  <a:pt x="39425" y="1331122"/>
                </a:lnTo>
                <a:close/>
                <a:moveTo>
                  <a:pt x="39425" y="1165243"/>
                </a:moveTo>
                <a:lnTo>
                  <a:pt x="6527" y="1165243"/>
                </a:lnTo>
                <a:lnTo>
                  <a:pt x="6527" y="1098926"/>
                </a:lnTo>
                <a:lnTo>
                  <a:pt x="39425" y="1098926"/>
                </a:lnTo>
                <a:lnTo>
                  <a:pt x="39425" y="1165243"/>
                </a:lnTo>
                <a:close/>
                <a:moveTo>
                  <a:pt x="39425" y="999451"/>
                </a:moveTo>
                <a:lnTo>
                  <a:pt x="6527" y="999451"/>
                </a:lnTo>
                <a:lnTo>
                  <a:pt x="6527" y="933134"/>
                </a:lnTo>
                <a:lnTo>
                  <a:pt x="39425" y="933134"/>
                </a:lnTo>
                <a:lnTo>
                  <a:pt x="39425" y="999451"/>
                </a:lnTo>
                <a:close/>
                <a:moveTo>
                  <a:pt x="39425" y="833572"/>
                </a:moveTo>
                <a:lnTo>
                  <a:pt x="6527" y="833572"/>
                </a:lnTo>
                <a:lnTo>
                  <a:pt x="6527" y="767255"/>
                </a:lnTo>
                <a:lnTo>
                  <a:pt x="39425" y="767255"/>
                </a:lnTo>
                <a:lnTo>
                  <a:pt x="39425" y="833572"/>
                </a:lnTo>
                <a:close/>
                <a:moveTo>
                  <a:pt x="39425" y="667780"/>
                </a:moveTo>
                <a:lnTo>
                  <a:pt x="6527" y="667780"/>
                </a:lnTo>
                <a:lnTo>
                  <a:pt x="6527" y="601464"/>
                </a:lnTo>
                <a:lnTo>
                  <a:pt x="39425" y="601464"/>
                </a:lnTo>
                <a:lnTo>
                  <a:pt x="39425" y="667780"/>
                </a:lnTo>
                <a:close/>
                <a:moveTo>
                  <a:pt x="39425" y="501901"/>
                </a:moveTo>
                <a:lnTo>
                  <a:pt x="6527" y="501901"/>
                </a:lnTo>
                <a:lnTo>
                  <a:pt x="6527" y="485888"/>
                </a:lnTo>
                <a:cubicBezTo>
                  <a:pt x="6527" y="468569"/>
                  <a:pt x="7483" y="451076"/>
                  <a:pt x="9398" y="433931"/>
                </a:cubicBezTo>
                <a:lnTo>
                  <a:pt x="42121" y="437586"/>
                </a:lnTo>
                <a:cubicBezTo>
                  <a:pt x="40381" y="453513"/>
                  <a:pt x="39425" y="469787"/>
                  <a:pt x="39425" y="485975"/>
                </a:cubicBezTo>
                <a:lnTo>
                  <a:pt x="39425" y="501901"/>
                </a:lnTo>
                <a:close/>
                <a:moveTo>
                  <a:pt x="62748" y="343942"/>
                </a:moveTo>
                <a:lnTo>
                  <a:pt x="31591" y="333499"/>
                </a:lnTo>
                <a:cubicBezTo>
                  <a:pt x="38902" y="311915"/>
                  <a:pt x="47779" y="290593"/>
                  <a:pt x="57961" y="270141"/>
                </a:cubicBezTo>
                <a:lnTo>
                  <a:pt x="87378" y="284849"/>
                </a:lnTo>
                <a:cubicBezTo>
                  <a:pt x="77804" y="303908"/>
                  <a:pt x="69537" y="323751"/>
                  <a:pt x="62748" y="343942"/>
                </a:cubicBezTo>
                <a:close/>
                <a:moveTo>
                  <a:pt x="138899" y="203998"/>
                </a:moveTo>
                <a:lnTo>
                  <a:pt x="113226" y="183546"/>
                </a:lnTo>
                <a:cubicBezTo>
                  <a:pt x="127498" y="165618"/>
                  <a:pt x="143077" y="148647"/>
                  <a:pt x="159611" y="132982"/>
                </a:cubicBezTo>
                <a:lnTo>
                  <a:pt x="182240" y="156828"/>
                </a:lnTo>
                <a:cubicBezTo>
                  <a:pt x="166748" y="171449"/>
                  <a:pt x="152215" y="187288"/>
                  <a:pt x="138899" y="203998"/>
                </a:cubicBezTo>
                <a:close/>
                <a:moveTo>
                  <a:pt x="258391" y="98953"/>
                </a:moveTo>
                <a:lnTo>
                  <a:pt x="241508" y="70755"/>
                </a:lnTo>
                <a:cubicBezTo>
                  <a:pt x="261177" y="58919"/>
                  <a:pt x="281802" y="48563"/>
                  <a:pt x="302862" y="39860"/>
                </a:cubicBezTo>
                <a:lnTo>
                  <a:pt x="315396" y="70233"/>
                </a:lnTo>
                <a:cubicBezTo>
                  <a:pt x="295814" y="78327"/>
                  <a:pt x="276668" y="87987"/>
                  <a:pt x="258391" y="98953"/>
                </a:cubicBezTo>
                <a:close/>
                <a:moveTo>
                  <a:pt x="1797080" y="53524"/>
                </a:moveTo>
                <a:lnTo>
                  <a:pt x="1730762" y="52827"/>
                </a:lnTo>
                <a:lnTo>
                  <a:pt x="1731110" y="19930"/>
                </a:lnTo>
                <a:lnTo>
                  <a:pt x="1797428" y="20626"/>
                </a:lnTo>
                <a:lnTo>
                  <a:pt x="1797080" y="53524"/>
                </a:lnTo>
                <a:close/>
                <a:moveTo>
                  <a:pt x="1631287" y="51783"/>
                </a:moveTo>
                <a:lnTo>
                  <a:pt x="1564970" y="51087"/>
                </a:lnTo>
                <a:lnTo>
                  <a:pt x="1565318" y="18189"/>
                </a:lnTo>
                <a:lnTo>
                  <a:pt x="1631636" y="18886"/>
                </a:lnTo>
                <a:lnTo>
                  <a:pt x="1631287" y="51783"/>
                </a:lnTo>
                <a:close/>
                <a:moveTo>
                  <a:pt x="1465408" y="49955"/>
                </a:moveTo>
                <a:lnTo>
                  <a:pt x="1399092" y="49259"/>
                </a:lnTo>
                <a:lnTo>
                  <a:pt x="1399439" y="16362"/>
                </a:lnTo>
                <a:lnTo>
                  <a:pt x="1465756" y="17058"/>
                </a:lnTo>
                <a:lnTo>
                  <a:pt x="1465408" y="49955"/>
                </a:lnTo>
                <a:close/>
                <a:moveTo>
                  <a:pt x="1299616" y="48215"/>
                </a:moveTo>
                <a:lnTo>
                  <a:pt x="1233300" y="47519"/>
                </a:lnTo>
                <a:lnTo>
                  <a:pt x="1233648" y="14621"/>
                </a:lnTo>
                <a:lnTo>
                  <a:pt x="1299964" y="15317"/>
                </a:lnTo>
                <a:lnTo>
                  <a:pt x="1299616" y="48215"/>
                </a:lnTo>
                <a:close/>
                <a:moveTo>
                  <a:pt x="1133825" y="46474"/>
                </a:moveTo>
                <a:lnTo>
                  <a:pt x="1067508" y="45778"/>
                </a:lnTo>
                <a:lnTo>
                  <a:pt x="1067856" y="12881"/>
                </a:lnTo>
                <a:lnTo>
                  <a:pt x="1134172" y="13577"/>
                </a:lnTo>
                <a:lnTo>
                  <a:pt x="1133825" y="46474"/>
                </a:lnTo>
                <a:close/>
                <a:moveTo>
                  <a:pt x="967946" y="44733"/>
                </a:moveTo>
                <a:lnTo>
                  <a:pt x="901628" y="44037"/>
                </a:lnTo>
                <a:lnTo>
                  <a:pt x="901977" y="11140"/>
                </a:lnTo>
                <a:lnTo>
                  <a:pt x="968294" y="11836"/>
                </a:lnTo>
                <a:lnTo>
                  <a:pt x="967946" y="44733"/>
                </a:lnTo>
                <a:close/>
                <a:moveTo>
                  <a:pt x="407213" y="44385"/>
                </a:moveTo>
                <a:lnTo>
                  <a:pt x="402078" y="11923"/>
                </a:lnTo>
                <a:cubicBezTo>
                  <a:pt x="424619" y="8355"/>
                  <a:pt x="447594" y="6527"/>
                  <a:pt x="470395" y="6527"/>
                </a:cubicBezTo>
                <a:lnTo>
                  <a:pt x="470743" y="39425"/>
                </a:lnTo>
                <a:cubicBezTo>
                  <a:pt x="449247" y="39512"/>
                  <a:pt x="428012" y="41165"/>
                  <a:pt x="407213" y="44385"/>
                </a:cubicBezTo>
                <a:close/>
                <a:moveTo>
                  <a:pt x="802154" y="42993"/>
                </a:moveTo>
                <a:lnTo>
                  <a:pt x="735836" y="42297"/>
                </a:lnTo>
                <a:lnTo>
                  <a:pt x="736184" y="9399"/>
                </a:lnTo>
                <a:lnTo>
                  <a:pt x="802502" y="10095"/>
                </a:lnTo>
                <a:lnTo>
                  <a:pt x="802154" y="42993"/>
                </a:lnTo>
                <a:close/>
                <a:moveTo>
                  <a:pt x="636274" y="41252"/>
                </a:moveTo>
                <a:lnTo>
                  <a:pt x="569959" y="40556"/>
                </a:lnTo>
                <a:lnTo>
                  <a:pt x="570307" y="7659"/>
                </a:lnTo>
                <a:lnTo>
                  <a:pt x="636623" y="8355"/>
                </a:lnTo>
                <a:lnTo>
                  <a:pt x="636274" y="41252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3" name="Freeform: Shape 91">
            <a:extLst>
              <a:ext uri="{FF2B5EF4-FFF2-40B4-BE49-F238E27FC236}">
                <a16:creationId xmlns:a16="http://schemas.microsoft.com/office/drawing/2014/main" id="{46C1DDCD-E547-47E1-9EBB-CF4A9EFF4D64}"/>
              </a:ext>
            </a:extLst>
          </p:cNvPr>
          <p:cNvSpPr/>
          <p:nvPr/>
        </p:nvSpPr>
        <p:spPr>
          <a:xfrm>
            <a:off x="10682174" y="1461791"/>
            <a:ext cx="21755" cy="21755"/>
          </a:xfrm>
          <a:custGeom>
            <a:avLst/>
            <a:gdLst>
              <a:gd name="connsiteX0" fmla="*/ 6596 w 43514"/>
              <a:gd name="connsiteY0" fmla="*/ 39489 h 43514"/>
              <a:gd name="connsiteX1" fmla="*/ 6948 w 43514"/>
              <a:gd name="connsiteY1" fmla="*/ 6595 h 43514"/>
              <a:gd name="connsiteX2" fmla="*/ 39842 w 43514"/>
              <a:gd name="connsiteY2" fmla="*/ 6947 h 43514"/>
              <a:gd name="connsiteX3" fmla="*/ 39490 w 43514"/>
              <a:gd name="connsiteY3" fmla="*/ 39841 h 4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14" h="43514">
                <a:moveTo>
                  <a:pt x="6596" y="39489"/>
                </a:moveTo>
                <a:lnTo>
                  <a:pt x="6948" y="6595"/>
                </a:lnTo>
                <a:lnTo>
                  <a:pt x="39842" y="6947"/>
                </a:lnTo>
                <a:lnTo>
                  <a:pt x="39490" y="39841"/>
                </a:lnTo>
                <a:close/>
              </a:path>
            </a:pathLst>
          </a:custGeom>
          <a:solidFill>
            <a:srgbClr val="4D4D4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4" name="Freeform: Shape 93">
            <a:extLst>
              <a:ext uri="{FF2B5EF4-FFF2-40B4-BE49-F238E27FC236}">
                <a16:creationId xmlns:a16="http://schemas.microsoft.com/office/drawing/2014/main" id="{6FF24B44-6B24-4AA3-B72E-4E3B134782B3}"/>
              </a:ext>
            </a:extLst>
          </p:cNvPr>
          <p:cNvSpPr/>
          <p:nvPr/>
        </p:nvSpPr>
        <p:spPr>
          <a:xfrm>
            <a:off x="9612708" y="2714554"/>
            <a:ext cx="265406" cy="265406"/>
          </a:xfrm>
          <a:custGeom>
            <a:avLst/>
            <a:gdLst>
              <a:gd name="connsiteX0" fmla="*/ 452482 w 530882"/>
              <a:gd name="connsiteY0" fmla="*/ 192419 h 530882"/>
              <a:gd name="connsiteX1" fmla="*/ 344762 w 530882"/>
              <a:gd name="connsiteY1" fmla="*/ 452482 h 530882"/>
              <a:gd name="connsiteX2" fmla="*/ 84699 w 530882"/>
              <a:gd name="connsiteY2" fmla="*/ 344763 h 530882"/>
              <a:gd name="connsiteX3" fmla="*/ 192419 w 530882"/>
              <a:gd name="connsiteY3" fmla="*/ 84700 h 530882"/>
              <a:gd name="connsiteX4" fmla="*/ 452482 w 530882"/>
              <a:gd name="connsiteY4" fmla="*/ 192419 h 53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82" h="530882">
                <a:moveTo>
                  <a:pt x="452482" y="192419"/>
                </a:moveTo>
                <a:cubicBezTo>
                  <a:pt x="494550" y="293979"/>
                  <a:pt x="446323" y="410413"/>
                  <a:pt x="344762" y="452482"/>
                </a:cubicBezTo>
                <a:cubicBezTo>
                  <a:pt x="243201" y="494550"/>
                  <a:pt x="126767" y="446323"/>
                  <a:pt x="84699" y="344763"/>
                </a:cubicBezTo>
                <a:cubicBezTo>
                  <a:pt x="42631" y="243203"/>
                  <a:pt x="90858" y="126769"/>
                  <a:pt x="192419" y="84700"/>
                </a:cubicBezTo>
                <a:cubicBezTo>
                  <a:pt x="293980" y="42632"/>
                  <a:pt x="410414" y="90859"/>
                  <a:pt x="452482" y="19241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0A03DC8-EBFD-43AB-B5F4-7AA8140D0D66}"/>
              </a:ext>
            </a:extLst>
          </p:cNvPr>
          <p:cNvSpPr txBox="1"/>
          <p:nvPr/>
        </p:nvSpPr>
        <p:spPr>
          <a:xfrm>
            <a:off x="2965236" y="1861264"/>
            <a:ext cx="1589322" cy="22365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Source Sans Pro" charset="0"/>
              </a:rPr>
              <a:t>INDEPENDENT INTERNATIONAL EVALUATION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Source Sans Pro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/>
                <a:ea typeface="+mn-ea"/>
                <a:cs typeface="+mn-cs"/>
              </a:rPr>
              <a:t>of research proposals in all state funded and co-funded research programs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Verdana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Verdana"/>
                <a:cs typeface="Verdana" panose="020B0604030504040204" pitchFamily="34" charset="0"/>
              </a:rPr>
              <a:t>Since 2018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9D400AA-4476-40DF-A13C-6D313B02398B}"/>
              </a:ext>
            </a:extLst>
          </p:cNvPr>
          <p:cNvSpPr txBox="1"/>
          <p:nvPr/>
        </p:nvSpPr>
        <p:spPr>
          <a:xfrm>
            <a:off x="5379849" y="1864903"/>
            <a:ext cx="1450777" cy="167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Source Sans Pro" charset="0"/>
              </a:rPr>
              <a:t>SMART INVESTMENTS </a:t>
            </a:r>
            <a:endParaRPr kumimoji="0" lang="en-US" sz="9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Verdana" panose="020B0604030504040204" pitchFamily="34" charset="0"/>
              <a:cs typeface="Source Sans Pro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Source Sans Pro" charset="0"/>
              </a:rPr>
              <a:t>OF EU STRUCTURAL FUNDS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Verdana" panose="020B0604030504040204" pitchFamily="34" charset="0"/>
              <a:cs typeface="Source Sans Pro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Verdana" panose="020B0604030504040204" pitchFamily="34" charset="0"/>
                <a:cs typeface="Source Sans Pro" charset="0"/>
              </a:rPr>
              <a:t>ALLIGNED WITH STRATEGIES FOR EXCELLENCE AND GROWTH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C5F5D03-A40C-4EEF-BB82-19F22A193FC3}"/>
              </a:ext>
            </a:extLst>
          </p:cNvPr>
          <p:cNvSpPr txBox="1"/>
          <p:nvPr/>
        </p:nvSpPr>
        <p:spPr>
          <a:xfrm>
            <a:off x="7707497" y="2043193"/>
            <a:ext cx="1450777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GOVERNANCE REFORMS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The way we set, steer and measure strategic goals.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CFCFC3E-2AB8-4EB0-94D3-2A6D1B54E5CD}"/>
              </a:ext>
            </a:extLst>
          </p:cNvPr>
          <p:cNvSpPr txBox="1"/>
          <p:nvPr/>
        </p:nvSpPr>
        <p:spPr>
          <a:xfrm>
            <a:off x="9939614" y="1910968"/>
            <a:ext cx="145077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PEOPLE POWER&amp; PERFORMANCE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+mn-cs"/>
              </a:rPr>
              <a:t>Developing human capital in and for knowledge organizations</a:t>
            </a:r>
          </a:p>
        </p:txBody>
      </p:sp>
      <p:sp>
        <p:nvSpPr>
          <p:cNvPr id="90" name="Title 2">
            <a:extLst>
              <a:ext uri="{FF2B5EF4-FFF2-40B4-BE49-F238E27FC236}">
                <a16:creationId xmlns:a16="http://schemas.microsoft.com/office/drawing/2014/main" id="{6BCA9BCC-490E-4DAD-EB9B-4373D648008E}"/>
              </a:ext>
            </a:extLst>
          </p:cNvPr>
          <p:cNvSpPr txBox="1">
            <a:spLocks/>
          </p:cNvSpPr>
          <p:nvPr/>
        </p:nvSpPr>
        <p:spPr>
          <a:xfrm>
            <a:off x="1963660" y="5026396"/>
            <a:ext cx="8062576" cy="1255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4790"/>
              </a:buClr>
              <a:buSzPts val="2400"/>
              <a:buFont typeface="Verdana"/>
              <a:buNone/>
              <a:defRPr sz="3599" b="1" i="0" u="none" strike="noStrike" cap="none">
                <a:solidFill>
                  <a:srgbClr val="272E3A"/>
                </a:solidFill>
                <a:latin typeface="Montserrat SemiBold" panose="00000700000000000000" pitchFamily="2" charset="0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Verdana"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Future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objectives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defined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in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Research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,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Development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and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Innovation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Guidelines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for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sym typeface="Arial"/>
              </a:rPr>
              <a:t> 2021-2027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Futura Md TL" panose="020B0502020204020303" pitchFamily="34" charset="0"/>
              <a:ea typeface="Verdana"/>
              <a:cs typeface="Arial"/>
              <a:sym typeface="Arial"/>
            </a:endParaRPr>
          </a:p>
        </p:txBody>
      </p:sp>
      <p:sp>
        <p:nvSpPr>
          <p:cNvPr id="39" name="Rectangle 46">
            <a:extLst>
              <a:ext uri="{FF2B5EF4-FFF2-40B4-BE49-F238E27FC236}">
                <a16:creationId xmlns:a16="http://schemas.microsoft.com/office/drawing/2014/main" id="{99EA042E-34EC-453F-B64F-67E13DEA8770}"/>
              </a:ext>
            </a:extLst>
          </p:cNvPr>
          <p:cNvSpPr/>
          <p:nvPr/>
        </p:nvSpPr>
        <p:spPr>
          <a:xfrm>
            <a:off x="871708" y="522536"/>
            <a:ext cx="10921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What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have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we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changed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2" name="Kreisā figūriekava 1">
            <a:extLst>
              <a:ext uri="{FF2B5EF4-FFF2-40B4-BE49-F238E27FC236}">
                <a16:creationId xmlns:a16="http://schemas.microsoft.com/office/drawing/2014/main" id="{18EE6D2D-D42A-41CA-9F6C-9C9DB2CBFF5A}"/>
              </a:ext>
            </a:extLst>
          </p:cNvPr>
          <p:cNvSpPr/>
          <p:nvPr/>
        </p:nvSpPr>
        <p:spPr>
          <a:xfrm rot="16200000">
            <a:off x="5751202" y="-1311286"/>
            <a:ext cx="507232" cy="11576015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C25B00-E6E5-4E92-B4B2-EFA07C46630A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3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69863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2">
            <a:extLst>
              <a:ext uri="{FF2B5EF4-FFF2-40B4-BE49-F238E27FC236}">
                <a16:creationId xmlns:a16="http://schemas.microsoft.com/office/drawing/2014/main" id="{6BCA9BCC-490E-4DAD-EB9B-4373D648008E}"/>
              </a:ext>
            </a:extLst>
          </p:cNvPr>
          <p:cNvSpPr txBox="1">
            <a:spLocks/>
          </p:cNvSpPr>
          <p:nvPr/>
        </p:nvSpPr>
        <p:spPr>
          <a:xfrm>
            <a:off x="763479" y="4650123"/>
            <a:ext cx="4959659" cy="2086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4790"/>
              </a:buClr>
              <a:buSzPts val="2400"/>
              <a:buFont typeface="Verdana"/>
              <a:buNone/>
              <a:defRPr sz="3599" b="1" i="0" u="none" strike="noStrike" cap="none">
                <a:solidFill>
                  <a:srgbClr val="272E3A"/>
                </a:solidFill>
                <a:latin typeface="Montserrat SemiBold" panose="00000700000000000000" pitchFamily="2" charset="0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Verdana"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Done once every 6 years.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Verdana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2013 evaluation allowed to consolidate public sector research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Verdana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2019 evaluation allowed to emphasize excellence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Futura Md TL" panose="020B0502020204020303" pitchFamily="34" charset="0"/>
              <a:ea typeface="Verdana"/>
              <a:cs typeface="Arial"/>
              <a:sym typeface="Arial"/>
            </a:endParaRPr>
          </a:p>
        </p:txBody>
      </p:sp>
      <p:sp>
        <p:nvSpPr>
          <p:cNvPr id="39" name="Rectangle 46">
            <a:extLst>
              <a:ext uri="{FF2B5EF4-FFF2-40B4-BE49-F238E27FC236}">
                <a16:creationId xmlns:a16="http://schemas.microsoft.com/office/drawing/2014/main" id="{99EA042E-34EC-453F-B64F-67E13DEA8770}"/>
              </a:ext>
            </a:extLst>
          </p:cNvPr>
          <p:cNvSpPr/>
          <p:nvPr/>
        </p:nvSpPr>
        <p:spPr>
          <a:xfrm>
            <a:off x="871708" y="522536"/>
            <a:ext cx="10921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International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evaluation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of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research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lv-LV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institutions</a:t>
            </a: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+mn-ea"/>
                <a:cs typeface="Arial"/>
                <a:sym typeface="Arial"/>
              </a:rPr>
              <a:t>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Futura Md TL" panose="020B0502020204020303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E670D26C-DDE6-4406-BAB2-DFBC685790C2}"/>
              </a:ext>
            </a:extLst>
          </p:cNvPr>
          <p:cNvSpPr txBox="1">
            <a:spLocks/>
          </p:cNvSpPr>
          <p:nvPr/>
        </p:nvSpPr>
        <p:spPr>
          <a:xfrm>
            <a:off x="5915489" y="5094925"/>
            <a:ext cx="5877336" cy="1643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4790"/>
              </a:buClr>
              <a:buSzPts val="2400"/>
              <a:buFont typeface="Verdana"/>
              <a:buNone/>
              <a:defRPr sz="3599" b="1" i="0" u="none" strike="noStrike" cap="none">
                <a:solidFill>
                  <a:srgbClr val="272E3A"/>
                </a:solidFill>
                <a:latin typeface="Montserrat SemiBold" panose="00000700000000000000" pitchFamily="2" charset="0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Verdana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From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2013 – 2019 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Latvian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research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landscape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had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major 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improvments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.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Average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results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improved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in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all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research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 </a:t>
            </a:r>
            <a:r>
              <a:rPr kumimoji="0" lang="lv-LV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areas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.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Futura Md TL" panose="020B0502020204020303" pitchFamily="34" charset="0"/>
              <a:ea typeface="Verdana"/>
              <a:cs typeface="Arial"/>
              <a:sym typeface="Arial"/>
            </a:endParaRPr>
          </a:p>
        </p:txBody>
      </p:sp>
      <p:graphicFrame>
        <p:nvGraphicFramePr>
          <p:cNvPr id="9" name="Diagramma 8">
            <a:extLst>
              <a:ext uri="{FF2B5EF4-FFF2-40B4-BE49-F238E27FC236}">
                <a16:creationId xmlns:a16="http://schemas.microsoft.com/office/drawing/2014/main" id="{9AB0F115-E106-40F2-BD8B-3148FA861DF3}"/>
              </a:ext>
            </a:extLst>
          </p:cNvPr>
          <p:cNvGraphicFramePr>
            <a:graphicFrameLocks/>
          </p:cNvGraphicFramePr>
          <p:nvPr/>
        </p:nvGraphicFramePr>
        <p:xfrm>
          <a:off x="6232641" y="1158018"/>
          <a:ext cx="524303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Attēls 5">
            <a:extLst>
              <a:ext uri="{FF2B5EF4-FFF2-40B4-BE49-F238E27FC236}">
                <a16:creationId xmlns:a16="http://schemas.microsoft.com/office/drawing/2014/main" id="{0B3DEEE7-CCFA-43DF-8897-1023FC797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755" y="1460694"/>
            <a:ext cx="2549423" cy="28360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0F82E3-6209-43B7-B1D4-1EBEC72FECD1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4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09608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620452" y="740756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rPr>
              <a:t>Funding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Source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835670" y="761543"/>
            <a:ext cx="53681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rPr>
              <a:t>Research environment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Source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30719" y="3976613"/>
            <a:ext cx="5577840" cy="2143285"/>
            <a:chOff x="6786428" y="4185603"/>
            <a:chExt cx="5577840" cy="2143285"/>
          </a:xfrm>
        </p:grpSpPr>
        <p:sp>
          <p:nvSpPr>
            <p:cNvPr id="20" name="Pentagon 19"/>
            <p:cNvSpPr/>
            <p:nvPr/>
          </p:nvSpPr>
          <p:spPr bwMode="auto">
            <a:xfrm>
              <a:off x="8464907" y="4658648"/>
              <a:ext cx="2899009" cy="81354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786428" y="5626516"/>
              <a:ext cx="5577840" cy="7023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(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7050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in FTE),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~20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% work </a:t>
              </a: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in the industry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(2021)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477799" y="4808159"/>
              <a:ext cx="143661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14 200</a:t>
              </a:r>
              <a:endParaRPr kumimoji="0" lang="lv-LV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850356" y="4742252"/>
              <a:ext cx="126188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research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personnel </a:t>
              </a: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50" name="Graphic 34" descr="Microscope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20940" y="4185603"/>
              <a:ext cx="1357051" cy="1357051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1365653" y="4197016"/>
            <a:ext cx="4856989" cy="1794783"/>
            <a:chOff x="840017" y="4220563"/>
            <a:chExt cx="4856989" cy="1794783"/>
          </a:xfrm>
        </p:grpSpPr>
        <p:sp>
          <p:nvSpPr>
            <p:cNvPr id="48" name="Pentagon 47"/>
            <p:cNvSpPr/>
            <p:nvPr/>
          </p:nvSpPr>
          <p:spPr bwMode="auto">
            <a:xfrm>
              <a:off x="2516851" y="4622716"/>
              <a:ext cx="2728719" cy="894832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6432" y="4823367"/>
              <a:ext cx="13596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~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25% </a:t>
              </a:r>
              <a:endParaRPr kumimoji="0" lang="lv-LV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41022" y="4746972"/>
              <a:ext cx="305598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of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companies are </a:t>
              </a: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active in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innovations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 flipH="1">
              <a:off x="840017" y="4220563"/>
              <a:ext cx="1801005" cy="1794783"/>
              <a:chOff x="3124791" y="4252662"/>
              <a:chExt cx="2273594" cy="2265739"/>
            </a:xfrm>
          </p:grpSpPr>
          <p:sp>
            <p:nvSpPr>
              <p:cNvPr id="27" name="Donut 26"/>
              <p:cNvSpPr/>
              <p:nvPr/>
            </p:nvSpPr>
            <p:spPr bwMode="auto">
              <a:xfrm>
                <a:off x="3132646" y="4252662"/>
                <a:ext cx="2265739" cy="2265739"/>
              </a:xfrm>
              <a:prstGeom prst="donut">
                <a:avLst>
                  <a:gd name="adj" fmla="val 1813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ctr" anchorCtr="0" compatLnSpc="1">
                <a:prstTxWarp prst="textArchDown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" name="Block Arc 1"/>
              <p:cNvSpPr/>
              <p:nvPr/>
            </p:nvSpPr>
            <p:spPr bwMode="auto">
              <a:xfrm>
                <a:off x="3124791" y="4252662"/>
                <a:ext cx="2263160" cy="2192400"/>
              </a:xfrm>
              <a:prstGeom prst="blockArc">
                <a:avLst>
                  <a:gd name="adj1" fmla="val 16302080"/>
                  <a:gd name="adj2" fmla="val 21536198"/>
                  <a:gd name="adj3" fmla="val 17830"/>
                </a:avLst>
              </a:prstGeom>
              <a:solidFill>
                <a:schemeClr val="accent4"/>
              </a:solidFill>
              <a:ln w="38100">
                <a:solidFill>
                  <a:schemeClr val="accent4"/>
                </a:solidFill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ArchDown">
                  <a:avLst>
                    <a:gd name="adj" fmla="val 2185385"/>
                  </a:avLst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733274" y="1710906"/>
            <a:ext cx="5558607" cy="1837792"/>
            <a:chOff x="196561" y="1751744"/>
            <a:chExt cx="5558607" cy="1837792"/>
          </a:xfrm>
        </p:grpSpPr>
        <p:sp>
          <p:nvSpPr>
            <p:cNvPr id="8" name="TextBox 7"/>
            <p:cNvSpPr txBox="1"/>
            <p:nvPr/>
          </p:nvSpPr>
          <p:spPr>
            <a:xfrm>
              <a:off x="196561" y="3198147"/>
              <a:ext cx="5558607" cy="391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In 20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21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, 0.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74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%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lv-LV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of</a:t>
              </a:r>
              <a:r>
                <a: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GDP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were invested in R&amp;D</a:t>
              </a: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018" y="1751744"/>
              <a:ext cx="1438615" cy="1438615"/>
            </a:xfrm>
            <a:prstGeom prst="rect">
              <a:avLst/>
            </a:prstGeom>
          </p:spPr>
        </p:pic>
        <p:sp>
          <p:nvSpPr>
            <p:cNvPr id="22" name="Pentagon 21"/>
            <p:cNvSpPr/>
            <p:nvPr/>
          </p:nvSpPr>
          <p:spPr bwMode="auto">
            <a:xfrm>
              <a:off x="2116050" y="2266203"/>
              <a:ext cx="2899009" cy="81354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ctr" anchorCtr="0" compatLnSpc="1">
              <a:prstTxWarp prst="textArchDown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90831" y="2303433"/>
              <a:ext cx="252766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249</a:t>
              </a: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lv-LV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M EUR 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22642" y="1694652"/>
            <a:ext cx="4586547" cy="2187414"/>
            <a:chOff x="7292151" y="1740163"/>
            <a:chExt cx="4586547" cy="2187414"/>
          </a:xfrm>
        </p:grpSpPr>
        <p:sp>
          <p:nvSpPr>
            <p:cNvPr id="12" name="TextBox 11"/>
            <p:cNvSpPr txBox="1"/>
            <p:nvPr/>
          </p:nvSpPr>
          <p:spPr>
            <a:xfrm>
              <a:off x="7292151" y="3198147"/>
              <a:ext cx="4586547" cy="72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22 state funded research institutions</a:t>
              </a: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518435" y="2266203"/>
              <a:ext cx="2899009" cy="898991"/>
              <a:chOff x="8081632" y="1890946"/>
              <a:chExt cx="2899009" cy="898991"/>
            </a:xfrm>
          </p:grpSpPr>
          <p:sp>
            <p:nvSpPr>
              <p:cNvPr id="24" name="Pentagon 23"/>
              <p:cNvSpPr/>
              <p:nvPr/>
            </p:nvSpPr>
            <p:spPr bwMode="auto">
              <a:xfrm>
                <a:off x="8081632" y="1890946"/>
                <a:ext cx="2899009" cy="813540"/>
              </a:xfrm>
              <a:prstGeom prst="homePlat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ctr" anchorCtr="0" compatLnSpc="1">
                <a:prstTxWarp prst="textArchDown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504756" y="1918929"/>
                <a:ext cx="813044" cy="8710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39575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308DB"/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64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247503" y="2006757"/>
                <a:ext cx="127470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3957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308DB"/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research </a:t>
                </a:r>
                <a:endPara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l" defTabSz="93957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308DB"/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institutions</a:t>
                </a:r>
                <a:endParaRPr kumimoji="0" lang="lv-LV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pic>
          <p:nvPicPr>
            <p:cNvPr id="28" name="Graphic 33" descr="Flask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737148" y="1740163"/>
              <a:ext cx="1441508" cy="1441508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3A13E4C-5CC3-4B93-9A36-AC5C252E62C2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5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561970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120148" y="0"/>
            <a:ext cx="6071852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0" y="0"/>
            <a:ext cx="12192000" cy="8598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717021" y="221481"/>
            <a:ext cx="96621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algn="l" defTabSz="914400" fontAlgn="base">
              <a:spcAft>
                <a:spcPct val="0"/>
              </a:spcAft>
            </a:pPr>
            <a:r>
              <a:rPr lang="en-US" sz="4000" b="1" dirty="0">
                <a:solidFill>
                  <a:srgbClr val="3018A8"/>
                </a:solidFill>
                <a:latin typeface="Source Sans Pro"/>
                <a:ea typeface="Source Sans Pro Black" charset="0"/>
                <a:cs typeface="Source Sans Pro Black" charset="0"/>
              </a:rPr>
              <a:t>Key Facts About Research </a:t>
            </a:r>
            <a:r>
              <a:rPr lang="lv-LV" sz="4000" b="1" dirty="0">
                <a:solidFill>
                  <a:srgbClr val="3018A8"/>
                </a:solidFill>
                <a:latin typeface="Source Sans Pro"/>
                <a:ea typeface="Source Sans Pro Black" charset="0"/>
                <a:cs typeface="Source Sans Pro Black" charset="0"/>
              </a:rPr>
              <a:t>i</a:t>
            </a:r>
            <a:r>
              <a:rPr lang="en-US" sz="4000" b="1" dirty="0">
                <a:solidFill>
                  <a:srgbClr val="3018A8"/>
                </a:solidFill>
                <a:latin typeface="Source Sans Pro"/>
                <a:ea typeface="Source Sans Pro Black" charset="0"/>
                <a:cs typeface="Source Sans Pro Black" charset="0"/>
              </a:rPr>
              <a:t>n Latvia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-1319946" y="1102931"/>
            <a:ext cx="8602333" cy="5298234"/>
            <a:chOff x="-360495" y="2097421"/>
            <a:chExt cx="7133806" cy="4118314"/>
          </a:xfrm>
        </p:grpSpPr>
        <p:sp>
          <p:nvSpPr>
            <p:cNvPr id="57" name="Rectangle 56"/>
            <p:cNvSpPr/>
            <p:nvPr/>
          </p:nvSpPr>
          <p:spPr>
            <a:xfrm>
              <a:off x="4483221" y="2812178"/>
              <a:ext cx="1156034" cy="586125"/>
            </a:xfrm>
            <a:prstGeom prst="rect">
              <a:avLst/>
            </a:prstGeom>
          </p:spPr>
          <p:txBody>
            <a:bodyPr wrap="square" lIns="121920" rIns="121920" bIns="6096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Knowledge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intensive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ource Sans Pro"/>
                  <a:ea typeface="Verdana" panose="020B0604030504040204" pitchFamily="34" charset="0"/>
                  <a:cs typeface="Verdana" panose="020B0604030504040204" pitchFamily="34" charset="0"/>
                </a:rPr>
                <a:t>bio-economy</a:t>
              </a: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-360495" y="2097421"/>
              <a:ext cx="7133806" cy="4118314"/>
              <a:chOff x="-360495" y="2097421"/>
              <a:chExt cx="7133806" cy="4118314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-119428" y="3482684"/>
                <a:ext cx="2648764" cy="586125"/>
              </a:xfrm>
              <a:prstGeom prst="rect">
                <a:avLst/>
              </a:prstGeom>
            </p:spPr>
            <p:txBody>
              <a:bodyPr wrap="square" lIns="121920" rIns="121920" bIns="6096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+mn-ea"/>
                    <a:cs typeface="+mn-cs"/>
                  </a:rPr>
                  <a:t>Biomedicine, </a:t>
                </a: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+mn-ea"/>
                    <a:cs typeface="+mn-cs"/>
                  </a:rPr>
                  <a:t>medical technologies </a:t>
                </a: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+mn-ea"/>
                    <a:cs typeface="+mn-cs"/>
                  </a:rPr>
                  <a:t>and biotechnology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-360495" y="4650415"/>
                <a:ext cx="2801874" cy="586125"/>
              </a:xfrm>
              <a:prstGeom prst="rect">
                <a:avLst/>
              </a:prstGeom>
            </p:spPr>
            <p:txBody>
              <a:bodyPr wrap="square" lIns="121920" rIns="121920" bIns="6096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Smart materials, </a:t>
                </a: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technology and </a:t>
                </a: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lv-LV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Source Sans Pro"/>
                    <a:ea typeface="Verdana" panose="020B0604030504040204" pitchFamily="34" charset="0"/>
                    <a:cs typeface="Verdana" panose="020B0604030504040204" pitchFamily="34" charset="0"/>
                  </a:rPr>
                  <a:t>engineering</a:t>
                </a: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1467827" y="2097421"/>
                <a:ext cx="5305484" cy="4118314"/>
                <a:chOff x="1467827" y="2097421"/>
                <a:chExt cx="5305484" cy="4118314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1467827" y="2097421"/>
                  <a:ext cx="3756683" cy="299043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 lIns="60960" rIns="60960" bIns="30480">
                  <a:spAutoFit/>
                </a:bodyPr>
                <a:lstStyle/>
                <a:p>
                  <a:pPr marL="0" marR="0" lvl="0" indent="0" algn="ctr" defTabSz="469107" rtl="0" eaLnBrk="0" fontAlgn="base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802CA"/>
                      </a:solidFill>
                      <a:effectLst/>
                      <a:uLnTx/>
                      <a:uFillTx/>
                      <a:latin typeface="Source Sans Pro"/>
                      <a:ea typeface="MS PGothic" panose="020B0600070205080204" pitchFamily="34" charset="-128"/>
                      <a:cs typeface="+mn-cs"/>
                      <a:sym typeface="Gill Sans"/>
                    </a:rPr>
                    <a:t>SMART SPECIALISATION AREAS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4483221" y="4242895"/>
                  <a:ext cx="2290090" cy="251196"/>
                </a:xfrm>
                <a:prstGeom prst="rect">
                  <a:avLst/>
                </a:prstGeom>
              </p:spPr>
              <p:txBody>
                <a:bodyPr wrap="square" lIns="121920" rIns="121920" bIns="6096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  <a:latin typeface="Source Sans Pro"/>
                      <a:ea typeface="Verdana" panose="020B0604030504040204" pitchFamily="34" charset="0"/>
                      <a:cs typeface="Verdana" panose="020B0604030504040204" pitchFamily="34" charset="0"/>
                    </a:rPr>
                    <a:t>Advanced ICT</a:t>
                  </a:r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4459730" y="5565770"/>
                  <a:ext cx="2172851" cy="251196"/>
                </a:xfrm>
                <a:prstGeom prst="rect">
                  <a:avLst/>
                </a:prstGeom>
              </p:spPr>
              <p:txBody>
                <a:bodyPr wrap="square" lIns="121920" rIns="121920" bIns="6096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  <a:latin typeface="Source Sans Pro"/>
                      <a:ea typeface="Verdana" panose="020B0604030504040204" pitchFamily="34" charset="0"/>
                      <a:cs typeface="Verdana" panose="020B0604030504040204" pitchFamily="34" charset="0"/>
                    </a:rPr>
                    <a:t>Smart Energy</a:t>
                  </a:r>
                </a:p>
              </p:txBody>
            </p:sp>
            <p:sp>
              <p:nvSpPr>
                <p:cNvPr id="38" name="Arc 37"/>
                <p:cNvSpPr/>
                <p:nvPr/>
              </p:nvSpPr>
              <p:spPr>
                <a:xfrm rot="5400000">
                  <a:off x="3346170" y="3940156"/>
                  <a:ext cx="966824" cy="966826"/>
                </a:xfrm>
                <a:prstGeom prst="arc">
                  <a:avLst>
                    <a:gd name="adj1" fmla="val 7914138"/>
                    <a:gd name="adj2" fmla="val 2868450"/>
                  </a:avLst>
                </a:prstGeom>
                <a:ln w="31750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 rot="16200000">
                  <a:off x="2633639" y="4596091"/>
                  <a:ext cx="966824" cy="966826"/>
                </a:xfrm>
                <a:prstGeom prst="arc">
                  <a:avLst>
                    <a:gd name="adj1" fmla="val 7914138"/>
                    <a:gd name="adj2" fmla="val 2868450"/>
                  </a:avLst>
                </a:prstGeom>
                <a:ln w="31750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 rot="16200000">
                  <a:off x="2633639" y="3286494"/>
                  <a:ext cx="966824" cy="966826"/>
                </a:xfrm>
                <a:prstGeom prst="arc">
                  <a:avLst>
                    <a:gd name="adj1" fmla="val 7914138"/>
                    <a:gd name="adj2" fmla="val 2868450"/>
                  </a:avLst>
                </a:prstGeom>
                <a:ln w="31750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 rot="5400000">
                  <a:off x="3369513" y="2661885"/>
                  <a:ext cx="966824" cy="966826"/>
                </a:xfrm>
                <a:prstGeom prst="arc">
                  <a:avLst>
                    <a:gd name="adj1" fmla="val 7914138"/>
                    <a:gd name="adj2" fmla="val 2868450"/>
                  </a:avLst>
                </a:prstGeom>
                <a:ln w="31750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rtlCol="0" anchor="t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Arc 41"/>
                <p:cNvSpPr/>
                <p:nvPr/>
              </p:nvSpPr>
              <p:spPr>
                <a:xfrm rot="5400000">
                  <a:off x="3346170" y="5248910"/>
                  <a:ext cx="966824" cy="966826"/>
                </a:xfrm>
                <a:prstGeom prst="arc">
                  <a:avLst>
                    <a:gd name="adj1" fmla="val 7914138"/>
                    <a:gd name="adj2" fmla="val 2868450"/>
                  </a:avLst>
                </a:prstGeom>
                <a:ln w="317500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ource Sans Pro" charset="0"/>
                    <a:ea typeface="+mn-ea"/>
                    <a:cs typeface="+mn-cs"/>
                  </a:endParaRPr>
                </a:p>
              </p:txBody>
            </p:sp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3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84664" y="2903948"/>
                  <a:ext cx="282507" cy="450907"/>
                </a:xfrm>
                <a:prstGeom prst="rect">
                  <a:avLst/>
                </a:prstGeom>
              </p:spPr>
            </p:pic>
            <p:pic>
              <p:nvPicPr>
                <p:cNvPr id="69" name="Graphic 33" descr="Flask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3137"/>
                <a:stretch/>
              </p:blipFill>
              <p:spPr>
                <a:xfrm>
                  <a:off x="2842242" y="3508622"/>
                  <a:ext cx="568329" cy="493664"/>
                </a:xfrm>
                <a:prstGeom prst="rect">
                  <a:avLst/>
                </a:prstGeom>
              </p:spPr>
            </p:pic>
            <p:pic>
              <p:nvPicPr>
                <p:cNvPr id="70" name="Graphic 6" descr="Network"/>
                <p:cNvPicPr>
                  <a:picLocks noChangeAspect="1"/>
                </p:cNvPicPr>
                <p:nvPr/>
              </p:nvPicPr>
              <p:blipFill>
                <a:blip r:embed="rId5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058343">
                  <a:off x="2865248" y="4825789"/>
                  <a:ext cx="522319" cy="522319"/>
                </a:xfrm>
                <a:prstGeom prst="rect">
                  <a:avLst/>
                </a:prstGeom>
              </p:spPr>
            </p:pic>
            <p:pic>
              <p:nvPicPr>
                <p:cNvPr id="71" name="Graphic 31" descr="Laptop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86905" y="4176176"/>
                  <a:ext cx="490785" cy="490785"/>
                </a:xfrm>
                <a:prstGeom prst="rect">
                  <a:avLst/>
                </a:prstGeom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7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19542" y="5473946"/>
                  <a:ext cx="639068" cy="547772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82" name="Picture 81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56" y="3753650"/>
            <a:ext cx="1430333" cy="1403691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328" y="3584954"/>
            <a:ext cx="3099994" cy="164238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908862" y="2248919"/>
            <a:ext cx="2855471" cy="1078559"/>
            <a:chOff x="6710054" y="3832310"/>
            <a:chExt cx="2343386" cy="885136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29"/>
            <a:stretch/>
          </p:blipFill>
          <p:spPr>
            <a:xfrm>
              <a:off x="7693572" y="3845585"/>
              <a:ext cx="1359868" cy="83740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3" r="25533" b="38900"/>
            <a:stretch/>
          </p:blipFill>
          <p:spPr>
            <a:xfrm>
              <a:off x="6710054" y="3832310"/>
              <a:ext cx="1064360" cy="885136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7786154" y="1130255"/>
            <a:ext cx="2739853" cy="369332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469107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MS PGothic" panose="020B0600070205080204" pitchFamily="34" charset="-128"/>
                <a:cs typeface="+mn-cs"/>
                <a:sym typeface="Gill Sans"/>
              </a:rPr>
              <a:t>RESEARCH UNIVERSITIES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MS PGothic" panose="020B0600070205080204" pitchFamily="34" charset="-128"/>
              <a:cs typeface="+mn-cs"/>
              <a:sym typeface="Gill Sans"/>
            </a:endParaRPr>
          </a:p>
        </p:txBody>
      </p:sp>
      <p:pic>
        <p:nvPicPr>
          <p:cNvPr id="1026" name="Picture 2" descr="Partners | BBCE">
            <a:extLst>
              <a:ext uri="{FF2B5EF4-FFF2-40B4-BE49-F238E27FC236}">
                <a16:creationId xmlns:a16="http://schemas.microsoft.com/office/drawing/2014/main" id="{D51FCA05-06D3-4229-9A37-A7496A1FD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509" y="2212400"/>
            <a:ext cx="1583533" cy="126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4AF7D9C-CB99-4F32-9D2C-8BC076457919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29356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506556" y="436189"/>
            <a:ext cx="11366607" cy="6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Main </a:t>
            </a:r>
            <a:r>
              <a:rPr kumimoji="0" lang="lv-LV" sz="3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olicy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kumimoji="0" lang="lv-LV" sz="3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riorities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Source Sans Pro"/>
                <a:ea typeface="Source Sans Pro Black" charset="0"/>
                <a:cs typeface="Source Sans Pro Black" charset="0"/>
              </a:rPr>
              <a:t> in R&amp;D for 2021-2027</a:t>
            </a:r>
          </a:p>
        </p:txBody>
      </p:sp>
      <p:sp>
        <p:nvSpPr>
          <p:cNvPr id="30" name="Google Shape;419;p38"/>
          <p:cNvSpPr/>
          <p:nvPr/>
        </p:nvSpPr>
        <p:spPr>
          <a:xfrm>
            <a:off x="6974771" y="1746980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" name="Google Shape;422;p38"/>
          <p:cNvSpPr/>
          <p:nvPr/>
        </p:nvSpPr>
        <p:spPr>
          <a:xfrm>
            <a:off x="6974771" y="3284331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25;p38"/>
          <p:cNvSpPr/>
          <p:nvPr/>
        </p:nvSpPr>
        <p:spPr>
          <a:xfrm>
            <a:off x="6983759" y="4724438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Shape 4552"/>
          <p:cNvSpPr/>
          <p:nvPr/>
        </p:nvSpPr>
        <p:spPr>
          <a:xfrm>
            <a:off x="7967020" y="1633691"/>
            <a:ext cx="3271708" cy="5112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n-cs"/>
              </a:rPr>
              <a:t>1.5% R&amp;D % of GDP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Verdana" panose="020B0604030504040204" pitchFamily="34" charset="0"/>
              <a:cs typeface="+mn-cs"/>
            </a:endParaRPr>
          </a:p>
        </p:txBody>
      </p:sp>
      <p:sp>
        <p:nvSpPr>
          <p:cNvPr id="34" name="Shape 4553"/>
          <p:cNvSpPr/>
          <p:nvPr/>
        </p:nvSpPr>
        <p:spPr>
          <a:xfrm>
            <a:off x="7953587" y="2064422"/>
            <a:ext cx="3835810" cy="753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algn="l" defTabSz="584200" rtl="0" eaLnBrk="1" fontAlgn="auto" latinLnBrk="0" hangingPunct="1">
              <a:lnSpc>
                <a:spcPct val="11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Sufficient public support, emerging private R&amp;D investments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sym typeface="Helvetica Neue Light"/>
            </a:endParaRPr>
          </a:p>
        </p:txBody>
      </p:sp>
      <p:sp>
        <p:nvSpPr>
          <p:cNvPr id="35" name="Shape 4552"/>
          <p:cNvSpPr/>
          <p:nvPr/>
        </p:nvSpPr>
        <p:spPr>
          <a:xfrm>
            <a:off x="7938844" y="3103425"/>
            <a:ext cx="3271708" cy="499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n-cs"/>
              </a:rPr>
              <a:t>At least 8000 research personnel (in FTE)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Verdana" panose="020B0604030504040204" pitchFamily="34" charset="0"/>
              <a:cs typeface="+mn-cs"/>
            </a:endParaRPr>
          </a:p>
        </p:txBody>
      </p:sp>
      <p:sp>
        <p:nvSpPr>
          <p:cNvPr id="36" name="Shape 4553"/>
          <p:cNvSpPr/>
          <p:nvPr/>
        </p:nvSpPr>
        <p:spPr>
          <a:xfrm>
            <a:off x="7967020" y="3659391"/>
            <a:ext cx="3351716" cy="882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algn="l" defTabSz="584200" rtl="0" eaLnBrk="1" fontAlgn="auto" latinLnBrk="0" hangingPunct="1">
              <a:lnSpc>
                <a:spcPct val="11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Sustainable growth of R&amp;D human capital needed to foster economic transformations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sym typeface="Helvetica Neue Light"/>
            </a:endParaRPr>
          </a:p>
        </p:txBody>
      </p:sp>
      <p:sp>
        <p:nvSpPr>
          <p:cNvPr id="37" name="Shape 4552"/>
          <p:cNvSpPr/>
          <p:nvPr/>
        </p:nvSpPr>
        <p:spPr>
          <a:xfrm>
            <a:off x="7938844" y="4817574"/>
            <a:ext cx="3985024" cy="4644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n-cs"/>
              </a:rPr>
              <a:t>Diverse and competitive research system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Verdana" panose="020B0604030504040204" pitchFamily="34" charset="0"/>
              <a:cs typeface="+mn-cs"/>
            </a:endParaRPr>
          </a:p>
        </p:txBody>
      </p:sp>
      <p:sp>
        <p:nvSpPr>
          <p:cNvPr id="38" name="Shape 4553"/>
          <p:cNvSpPr/>
          <p:nvPr/>
        </p:nvSpPr>
        <p:spPr>
          <a:xfrm>
            <a:off x="7953586" y="5311702"/>
            <a:ext cx="3431304" cy="669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algn="l" defTabSz="584200" rtl="0" eaLnBrk="1" fontAlgn="auto" latinLnBrk="0" hangingPunct="1">
              <a:lnSpc>
                <a:spcPct val="11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Success on the international stage (e.g. Horizon Europe)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sym typeface="Helvetica Neue Ligh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232034" y="1848687"/>
            <a:ext cx="4884229" cy="3847680"/>
            <a:chOff x="992492" y="2383302"/>
            <a:chExt cx="4884229" cy="3847680"/>
          </a:xfrm>
        </p:grpSpPr>
        <p:sp>
          <p:nvSpPr>
            <p:cNvPr id="40" name="Shape 4563"/>
            <p:cNvSpPr>
              <a:spLocks noChangeAspect="1"/>
            </p:cNvSpPr>
            <p:nvPr/>
          </p:nvSpPr>
          <p:spPr>
            <a:xfrm>
              <a:off x="3381244" y="3007918"/>
              <a:ext cx="2495477" cy="2359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6" y="0"/>
                  </a:moveTo>
                  <a:cubicBezTo>
                    <a:pt x="9771" y="0"/>
                    <a:pt x="9485" y="246"/>
                    <a:pt x="9442" y="538"/>
                  </a:cubicBezTo>
                  <a:lnTo>
                    <a:pt x="9222" y="2047"/>
                  </a:lnTo>
                  <a:cubicBezTo>
                    <a:pt x="7990" y="2268"/>
                    <a:pt x="6797" y="2754"/>
                    <a:pt x="5728" y="3497"/>
                  </a:cubicBezTo>
                  <a:lnTo>
                    <a:pt x="4504" y="2585"/>
                  </a:lnTo>
                  <a:cubicBezTo>
                    <a:pt x="4277" y="2415"/>
                    <a:pt x="3882" y="2444"/>
                    <a:pt x="3681" y="2644"/>
                  </a:cubicBezTo>
                  <a:lnTo>
                    <a:pt x="2644" y="3681"/>
                  </a:lnTo>
                  <a:cubicBezTo>
                    <a:pt x="2436" y="3890"/>
                    <a:pt x="2409" y="4268"/>
                    <a:pt x="2585" y="4504"/>
                  </a:cubicBezTo>
                  <a:lnTo>
                    <a:pt x="3497" y="5728"/>
                  </a:lnTo>
                  <a:cubicBezTo>
                    <a:pt x="2754" y="6797"/>
                    <a:pt x="2268" y="7990"/>
                    <a:pt x="2047" y="9222"/>
                  </a:cubicBezTo>
                  <a:lnTo>
                    <a:pt x="538" y="9442"/>
                  </a:lnTo>
                  <a:cubicBezTo>
                    <a:pt x="246" y="9485"/>
                    <a:pt x="0" y="9771"/>
                    <a:pt x="0" y="10066"/>
                  </a:cubicBezTo>
                  <a:lnTo>
                    <a:pt x="0" y="11534"/>
                  </a:lnTo>
                  <a:cubicBezTo>
                    <a:pt x="0" y="11829"/>
                    <a:pt x="246" y="12115"/>
                    <a:pt x="538" y="12158"/>
                  </a:cubicBezTo>
                  <a:lnTo>
                    <a:pt x="2047" y="12378"/>
                  </a:lnTo>
                  <a:cubicBezTo>
                    <a:pt x="2268" y="13610"/>
                    <a:pt x="2754" y="14803"/>
                    <a:pt x="3497" y="15872"/>
                  </a:cubicBezTo>
                  <a:lnTo>
                    <a:pt x="2585" y="17096"/>
                  </a:lnTo>
                  <a:cubicBezTo>
                    <a:pt x="2409" y="17333"/>
                    <a:pt x="2435" y="17707"/>
                    <a:pt x="2644" y="17916"/>
                  </a:cubicBezTo>
                  <a:lnTo>
                    <a:pt x="3681" y="18956"/>
                  </a:lnTo>
                  <a:cubicBezTo>
                    <a:pt x="3882" y="19156"/>
                    <a:pt x="4277" y="19185"/>
                    <a:pt x="4504" y="19015"/>
                  </a:cubicBezTo>
                  <a:lnTo>
                    <a:pt x="5731" y="18103"/>
                  </a:lnTo>
                  <a:cubicBezTo>
                    <a:pt x="6799" y="18846"/>
                    <a:pt x="7990" y="19332"/>
                    <a:pt x="9222" y="19553"/>
                  </a:cubicBezTo>
                  <a:lnTo>
                    <a:pt x="9442" y="21062"/>
                  </a:lnTo>
                  <a:cubicBezTo>
                    <a:pt x="9485" y="21354"/>
                    <a:pt x="9771" y="21600"/>
                    <a:pt x="10066" y="21600"/>
                  </a:cubicBezTo>
                  <a:lnTo>
                    <a:pt x="11534" y="21600"/>
                  </a:lnTo>
                  <a:cubicBezTo>
                    <a:pt x="11829" y="21600"/>
                    <a:pt x="12115" y="21354"/>
                    <a:pt x="12158" y="21062"/>
                  </a:cubicBezTo>
                  <a:lnTo>
                    <a:pt x="12381" y="19553"/>
                  </a:lnTo>
                  <a:cubicBezTo>
                    <a:pt x="13612" y="19332"/>
                    <a:pt x="14802" y="18845"/>
                    <a:pt x="15869" y="18103"/>
                  </a:cubicBezTo>
                  <a:lnTo>
                    <a:pt x="17096" y="19015"/>
                  </a:lnTo>
                  <a:cubicBezTo>
                    <a:pt x="17196" y="19090"/>
                    <a:pt x="17329" y="19131"/>
                    <a:pt x="17467" y="19131"/>
                  </a:cubicBezTo>
                  <a:cubicBezTo>
                    <a:pt x="17642" y="19131"/>
                    <a:pt x="17807" y="19067"/>
                    <a:pt x="17919" y="18956"/>
                  </a:cubicBezTo>
                  <a:lnTo>
                    <a:pt x="18956" y="17919"/>
                  </a:lnTo>
                  <a:cubicBezTo>
                    <a:pt x="19164" y="17710"/>
                    <a:pt x="19191" y="17332"/>
                    <a:pt x="19015" y="17096"/>
                  </a:cubicBezTo>
                  <a:lnTo>
                    <a:pt x="18103" y="15872"/>
                  </a:lnTo>
                  <a:cubicBezTo>
                    <a:pt x="18846" y="14803"/>
                    <a:pt x="19332" y="13610"/>
                    <a:pt x="19553" y="12378"/>
                  </a:cubicBezTo>
                  <a:lnTo>
                    <a:pt x="21062" y="12158"/>
                  </a:lnTo>
                  <a:cubicBezTo>
                    <a:pt x="21354" y="12115"/>
                    <a:pt x="21600" y="11829"/>
                    <a:pt x="21600" y="11534"/>
                  </a:cubicBezTo>
                  <a:lnTo>
                    <a:pt x="21600" y="10066"/>
                  </a:lnTo>
                  <a:cubicBezTo>
                    <a:pt x="21600" y="9771"/>
                    <a:pt x="21354" y="9485"/>
                    <a:pt x="21062" y="9442"/>
                  </a:cubicBezTo>
                  <a:lnTo>
                    <a:pt x="19553" y="9222"/>
                  </a:lnTo>
                  <a:cubicBezTo>
                    <a:pt x="19332" y="7990"/>
                    <a:pt x="18846" y="6797"/>
                    <a:pt x="18103" y="5728"/>
                  </a:cubicBezTo>
                  <a:lnTo>
                    <a:pt x="19015" y="4504"/>
                  </a:lnTo>
                  <a:cubicBezTo>
                    <a:pt x="19191" y="4268"/>
                    <a:pt x="19164" y="3893"/>
                    <a:pt x="18956" y="3684"/>
                  </a:cubicBezTo>
                  <a:lnTo>
                    <a:pt x="17919" y="2644"/>
                  </a:lnTo>
                  <a:cubicBezTo>
                    <a:pt x="17719" y="2444"/>
                    <a:pt x="17323" y="2416"/>
                    <a:pt x="17096" y="2585"/>
                  </a:cubicBezTo>
                  <a:lnTo>
                    <a:pt x="15872" y="3497"/>
                  </a:lnTo>
                  <a:cubicBezTo>
                    <a:pt x="14804" y="2754"/>
                    <a:pt x="13612" y="2268"/>
                    <a:pt x="12381" y="2047"/>
                  </a:cubicBezTo>
                  <a:lnTo>
                    <a:pt x="12158" y="538"/>
                  </a:lnTo>
                  <a:cubicBezTo>
                    <a:pt x="12115" y="246"/>
                    <a:pt x="11829" y="0"/>
                    <a:pt x="11534" y="0"/>
                  </a:cubicBezTo>
                  <a:lnTo>
                    <a:pt x="10066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sz="12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 panose="020B0604020202020204"/>
                <a:ea typeface="+mn-ea"/>
                <a:cs typeface="Verdana"/>
              </a:endParaRPr>
            </a:p>
          </p:txBody>
        </p:sp>
        <p:sp>
          <p:nvSpPr>
            <p:cNvPr id="41" name="Shape 4565"/>
            <p:cNvSpPr/>
            <p:nvPr/>
          </p:nvSpPr>
          <p:spPr>
            <a:xfrm>
              <a:off x="3936214" y="3545315"/>
              <a:ext cx="1384728" cy="115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3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cs typeface="Verdana"/>
                  <a:sym typeface="Helvetica Neue Light"/>
                </a:rPr>
                <a:t>Innovation capacity and social and economic impact of R&amp;D</a:t>
              </a: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  <a:sym typeface="Helvetica Neue Light"/>
              </a:endParaRPr>
            </a:p>
          </p:txBody>
        </p:sp>
        <p:sp>
          <p:nvSpPr>
            <p:cNvPr id="42" name="Shape 4567"/>
            <p:cNvSpPr>
              <a:spLocks noChangeAspect="1"/>
            </p:cNvSpPr>
            <p:nvPr/>
          </p:nvSpPr>
          <p:spPr>
            <a:xfrm>
              <a:off x="992492" y="3477490"/>
              <a:ext cx="2494668" cy="235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6" y="0"/>
                  </a:moveTo>
                  <a:cubicBezTo>
                    <a:pt x="9771" y="0"/>
                    <a:pt x="9485" y="246"/>
                    <a:pt x="9442" y="538"/>
                  </a:cubicBezTo>
                  <a:lnTo>
                    <a:pt x="9222" y="2047"/>
                  </a:lnTo>
                  <a:cubicBezTo>
                    <a:pt x="7990" y="2268"/>
                    <a:pt x="6797" y="2754"/>
                    <a:pt x="5728" y="3497"/>
                  </a:cubicBezTo>
                  <a:lnTo>
                    <a:pt x="4504" y="2585"/>
                  </a:lnTo>
                  <a:cubicBezTo>
                    <a:pt x="4277" y="2415"/>
                    <a:pt x="3882" y="2444"/>
                    <a:pt x="3681" y="2644"/>
                  </a:cubicBezTo>
                  <a:lnTo>
                    <a:pt x="2644" y="3681"/>
                  </a:lnTo>
                  <a:cubicBezTo>
                    <a:pt x="2436" y="3890"/>
                    <a:pt x="2409" y="4268"/>
                    <a:pt x="2585" y="4504"/>
                  </a:cubicBezTo>
                  <a:lnTo>
                    <a:pt x="3497" y="5728"/>
                  </a:lnTo>
                  <a:cubicBezTo>
                    <a:pt x="2754" y="6797"/>
                    <a:pt x="2268" y="7990"/>
                    <a:pt x="2047" y="9222"/>
                  </a:cubicBezTo>
                  <a:lnTo>
                    <a:pt x="538" y="9442"/>
                  </a:lnTo>
                  <a:cubicBezTo>
                    <a:pt x="246" y="9485"/>
                    <a:pt x="0" y="9771"/>
                    <a:pt x="0" y="10066"/>
                  </a:cubicBezTo>
                  <a:lnTo>
                    <a:pt x="0" y="11534"/>
                  </a:lnTo>
                  <a:cubicBezTo>
                    <a:pt x="0" y="11829"/>
                    <a:pt x="246" y="12115"/>
                    <a:pt x="538" y="12158"/>
                  </a:cubicBezTo>
                  <a:lnTo>
                    <a:pt x="2047" y="12378"/>
                  </a:lnTo>
                  <a:cubicBezTo>
                    <a:pt x="2268" y="13610"/>
                    <a:pt x="2754" y="14803"/>
                    <a:pt x="3497" y="15872"/>
                  </a:cubicBezTo>
                  <a:lnTo>
                    <a:pt x="2585" y="17096"/>
                  </a:lnTo>
                  <a:cubicBezTo>
                    <a:pt x="2409" y="17333"/>
                    <a:pt x="2435" y="17707"/>
                    <a:pt x="2644" y="17916"/>
                  </a:cubicBezTo>
                  <a:lnTo>
                    <a:pt x="3681" y="18956"/>
                  </a:lnTo>
                  <a:cubicBezTo>
                    <a:pt x="3882" y="19156"/>
                    <a:pt x="4277" y="19185"/>
                    <a:pt x="4504" y="19015"/>
                  </a:cubicBezTo>
                  <a:lnTo>
                    <a:pt x="5731" y="18103"/>
                  </a:lnTo>
                  <a:cubicBezTo>
                    <a:pt x="6799" y="18846"/>
                    <a:pt x="7990" y="19332"/>
                    <a:pt x="9222" y="19553"/>
                  </a:cubicBezTo>
                  <a:lnTo>
                    <a:pt x="9442" y="21062"/>
                  </a:lnTo>
                  <a:cubicBezTo>
                    <a:pt x="9485" y="21354"/>
                    <a:pt x="9771" y="21600"/>
                    <a:pt x="10066" y="21600"/>
                  </a:cubicBezTo>
                  <a:lnTo>
                    <a:pt x="11534" y="21600"/>
                  </a:lnTo>
                  <a:cubicBezTo>
                    <a:pt x="11829" y="21600"/>
                    <a:pt x="12115" y="21354"/>
                    <a:pt x="12158" y="21062"/>
                  </a:cubicBezTo>
                  <a:lnTo>
                    <a:pt x="12381" y="19553"/>
                  </a:lnTo>
                  <a:cubicBezTo>
                    <a:pt x="13612" y="19332"/>
                    <a:pt x="14802" y="18845"/>
                    <a:pt x="15869" y="18103"/>
                  </a:cubicBezTo>
                  <a:lnTo>
                    <a:pt x="17096" y="19015"/>
                  </a:lnTo>
                  <a:cubicBezTo>
                    <a:pt x="17196" y="19090"/>
                    <a:pt x="17329" y="19131"/>
                    <a:pt x="17467" y="19131"/>
                  </a:cubicBezTo>
                  <a:cubicBezTo>
                    <a:pt x="17642" y="19131"/>
                    <a:pt x="17807" y="19067"/>
                    <a:pt x="17919" y="18956"/>
                  </a:cubicBezTo>
                  <a:lnTo>
                    <a:pt x="18956" y="17919"/>
                  </a:lnTo>
                  <a:cubicBezTo>
                    <a:pt x="19164" y="17710"/>
                    <a:pt x="19191" y="17332"/>
                    <a:pt x="19015" y="17096"/>
                  </a:cubicBezTo>
                  <a:lnTo>
                    <a:pt x="18103" y="15872"/>
                  </a:lnTo>
                  <a:cubicBezTo>
                    <a:pt x="18846" y="14803"/>
                    <a:pt x="19332" y="13610"/>
                    <a:pt x="19553" y="12378"/>
                  </a:cubicBezTo>
                  <a:lnTo>
                    <a:pt x="21062" y="12158"/>
                  </a:lnTo>
                  <a:cubicBezTo>
                    <a:pt x="21354" y="12115"/>
                    <a:pt x="21600" y="11829"/>
                    <a:pt x="21600" y="11534"/>
                  </a:cubicBezTo>
                  <a:lnTo>
                    <a:pt x="21600" y="10066"/>
                  </a:lnTo>
                  <a:cubicBezTo>
                    <a:pt x="21600" y="9771"/>
                    <a:pt x="21354" y="9485"/>
                    <a:pt x="21062" y="9442"/>
                  </a:cubicBezTo>
                  <a:lnTo>
                    <a:pt x="19553" y="9222"/>
                  </a:lnTo>
                  <a:cubicBezTo>
                    <a:pt x="19332" y="7990"/>
                    <a:pt x="18846" y="6797"/>
                    <a:pt x="18103" y="5728"/>
                  </a:cubicBezTo>
                  <a:lnTo>
                    <a:pt x="19015" y="4504"/>
                  </a:lnTo>
                  <a:cubicBezTo>
                    <a:pt x="19191" y="4268"/>
                    <a:pt x="19164" y="3893"/>
                    <a:pt x="18956" y="3684"/>
                  </a:cubicBezTo>
                  <a:lnTo>
                    <a:pt x="17919" y="2644"/>
                  </a:lnTo>
                  <a:cubicBezTo>
                    <a:pt x="17719" y="2444"/>
                    <a:pt x="17323" y="2416"/>
                    <a:pt x="17096" y="2585"/>
                  </a:cubicBezTo>
                  <a:lnTo>
                    <a:pt x="15872" y="3497"/>
                  </a:lnTo>
                  <a:cubicBezTo>
                    <a:pt x="14804" y="2754"/>
                    <a:pt x="13612" y="2268"/>
                    <a:pt x="12381" y="2047"/>
                  </a:cubicBezTo>
                  <a:lnTo>
                    <a:pt x="12158" y="538"/>
                  </a:lnTo>
                  <a:cubicBezTo>
                    <a:pt x="12115" y="246"/>
                    <a:pt x="11829" y="0"/>
                    <a:pt x="11534" y="0"/>
                  </a:cubicBezTo>
                  <a:lnTo>
                    <a:pt x="10066" y="0"/>
                  </a:lnTo>
                  <a:close/>
                </a:path>
              </a:pathLst>
            </a:custGeom>
            <a:solidFill>
              <a:srgbClr val="FFD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sz="12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 panose="020B0604020202020204"/>
                <a:ea typeface="+mn-ea"/>
                <a:cs typeface="Verdana"/>
              </a:endParaRPr>
            </a:p>
          </p:txBody>
        </p:sp>
        <p:sp>
          <p:nvSpPr>
            <p:cNvPr id="43" name="Shape 4569"/>
            <p:cNvSpPr/>
            <p:nvPr/>
          </p:nvSpPr>
          <p:spPr>
            <a:xfrm>
              <a:off x="1547462" y="4115640"/>
              <a:ext cx="1384728" cy="12316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3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308DB">
                      <a:lumMod val="75000"/>
                    </a:srgbClr>
                  </a:solidFill>
                  <a:effectLst/>
                  <a:uLnTx/>
                  <a:uFillTx/>
                  <a:latin typeface="Verdana"/>
                  <a:cs typeface="Verdana"/>
                  <a:sym typeface="Helvetica Neue Light"/>
                </a:rPr>
                <a:t>Excellence and international collaboration</a:t>
              </a: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>
                    <a:lumMod val="75000"/>
                  </a:srgbClr>
                </a:solidFill>
                <a:effectLst/>
                <a:uLnTx/>
                <a:uFillTx/>
                <a:latin typeface="Verdana"/>
                <a:cs typeface="Verdana"/>
                <a:sym typeface="Helvetica Neue Light"/>
              </a:endParaRPr>
            </a:p>
          </p:txBody>
        </p:sp>
        <p:sp>
          <p:nvSpPr>
            <p:cNvPr id="44" name="Shape 4574"/>
            <p:cNvSpPr/>
            <p:nvPr/>
          </p:nvSpPr>
          <p:spPr>
            <a:xfrm rot="21251249">
              <a:off x="1452018" y="3264797"/>
              <a:ext cx="1108036" cy="159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27" extrusionOk="0">
                  <a:moveTo>
                    <a:pt x="0" y="20427"/>
                  </a:moveTo>
                  <a:cubicBezTo>
                    <a:pt x="3482" y="5935"/>
                    <a:pt x="7623" y="-1173"/>
                    <a:pt x="11805" y="158"/>
                  </a:cubicBezTo>
                  <a:cubicBezTo>
                    <a:pt x="15304" y="1271"/>
                    <a:pt x="18690" y="8276"/>
                    <a:pt x="21600" y="20427"/>
                  </a:cubicBezTo>
                </a:path>
              </a:pathLst>
            </a:custGeom>
            <a:noFill/>
            <a:ln w="38100" cap="flat">
              <a:solidFill>
                <a:srgbClr val="E5E5E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Helvetica"/>
                <a:cs typeface="Verdana"/>
                <a:sym typeface="Helvetica"/>
              </a:endParaRPr>
            </a:p>
          </p:txBody>
        </p:sp>
        <p:sp>
          <p:nvSpPr>
            <p:cNvPr id="45" name="Shape 4573"/>
            <p:cNvSpPr/>
            <p:nvPr/>
          </p:nvSpPr>
          <p:spPr>
            <a:xfrm rot="18892328" flipV="1">
              <a:off x="4995202" y="4983420"/>
              <a:ext cx="1108037" cy="205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27" extrusionOk="0">
                  <a:moveTo>
                    <a:pt x="0" y="20427"/>
                  </a:moveTo>
                  <a:cubicBezTo>
                    <a:pt x="3482" y="5935"/>
                    <a:pt x="7623" y="-1173"/>
                    <a:pt x="11805" y="158"/>
                  </a:cubicBezTo>
                  <a:cubicBezTo>
                    <a:pt x="15304" y="1271"/>
                    <a:pt x="18690" y="8276"/>
                    <a:pt x="21600" y="20427"/>
                  </a:cubicBezTo>
                </a:path>
              </a:pathLst>
            </a:custGeom>
            <a:noFill/>
            <a:ln w="38100" cap="flat">
              <a:solidFill>
                <a:srgbClr val="E5E5E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Helvetica"/>
                <a:cs typeface="Verdana"/>
                <a:sym typeface="Helvetica"/>
              </a:endParaRPr>
            </a:p>
          </p:txBody>
        </p:sp>
        <p:sp>
          <p:nvSpPr>
            <p:cNvPr id="46" name="Shape 4577"/>
            <p:cNvSpPr/>
            <p:nvPr/>
          </p:nvSpPr>
          <p:spPr>
            <a:xfrm>
              <a:off x="1267889" y="2423911"/>
              <a:ext cx="1384728" cy="295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10000"/>
                </a:lnSpc>
                <a:spcBef>
                  <a:spcPts val="3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Verdana"/>
                  <a:cs typeface="Verdana"/>
                  <a:sym typeface="Helvetica Neue Light"/>
                </a:rPr>
                <a:t>Human Capital</a:t>
              </a:r>
              <a:endParaRPr kumimoji="0" sz="13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/>
                <a:cs typeface="Verdana"/>
                <a:sym typeface="Helvetica Neue Light"/>
              </a:endParaRPr>
            </a:p>
          </p:txBody>
        </p:sp>
        <p:sp>
          <p:nvSpPr>
            <p:cNvPr id="47" name="Shape 4577"/>
            <p:cNvSpPr/>
            <p:nvPr/>
          </p:nvSpPr>
          <p:spPr>
            <a:xfrm>
              <a:off x="3487160" y="5724765"/>
              <a:ext cx="1654929" cy="506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10000"/>
                </a:lnSpc>
                <a:spcBef>
                  <a:spcPts val="3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Verdana"/>
                  <a:cs typeface="Verdana"/>
                  <a:sym typeface="Helvetica Neue Light"/>
                </a:rPr>
                <a:t>Digital transformation</a:t>
              </a:r>
              <a:endParaRPr kumimoji="0" sz="13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/>
                <a:cs typeface="Verdana"/>
                <a:sym typeface="Helvetica Neue Light"/>
              </a:endParaRPr>
            </a:p>
          </p:txBody>
        </p:sp>
        <p:sp>
          <p:nvSpPr>
            <p:cNvPr id="49" name="Shape 4577"/>
            <p:cNvSpPr/>
            <p:nvPr/>
          </p:nvSpPr>
          <p:spPr>
            <a:xfrm>
              <a:off x="3800309" y="2383302"/>
              <a:ext cx="1513470" cy="2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10000"/>
                </a:lnSpc>
                <a:spcBef>
                  <a:spcPts val="3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308DB"/>
                  </a:solidFill>
                  <a:effectLst/>
                  <a:uLnTx/>
                  <a:uFillTx/>
                  <a:latin typeface="Verdana"/>
                  <a:cs typeface="Verdana"/>
                  <a:sym typeface="Helvetica Neue Light"/>
                </a:rPr>
                <a:t>Governance</a:t>
              </a:r>
              <a:endParaRPr kumimoji="0" sz="13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/>
                <a:cs typeface="Verdana"/>
                <a:sym typeface="Helvetica Neue Light"/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 rot="13420236" flipH="1">
              <a:off x="2540774" y="2859222"/>
              <a:ext cx="734400" cy="176496"/>
            </a:xfrm>
            <a:prstGeom prst="rightArrow">
              <a:avLst/>
            </a:prstGeom>
            <a:gradFill>
              <a:gsLst>
                <a:gs pos="100000">
                  <a:schemeClr val="accent4"/>
                </a:gs>
                <a:gs pos="0">
                  <a:srgbClr val="01048D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Verdana"/>
              </a:endParaRPr>
            </a:p>
          </p:txBody>
        </p:sp>
        <p:sp>
          <p:nvSpPr>
            <p:cNvPr id="52" name="Right Arrow 51"/>
            <p:cNvSpPr/>
            <p:nvPr/>
          </p:nvSpPr>
          <p:spPr>
            <a:xfrm rot="18587883" flipH="1">
              <a:off x="3266655" y="2826816"/>
              <a:ext cx="734803" cy="181464"/>
            </a:xfrm>
            <a:prstGeom prst="rightArrow">
              <a:avLst/>
            </a:prstGeom>
            <a:gradFill>
              <a:gsLst>
                <a:gs pos="0">
                  <a:srgbClr val="01048D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Verdana"/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 rot="3140989" flipH="1">
              <a:off x="3383798" y="5247101"/>
              <a:ext cx="602198" cy="245645"/>
            </a:xfrm>
            <a:prstGeom prst="rightArrow">
              <a:avLst/>
            </a:prstGeom>
            <a:gradFill>
              <a:gsLst>
                <a:gs pos="100000">
                  <a:schemeClr val="accent4"/>
                </a:gs>
                <a:gs pos="0">
                  <a:srgbClr val="01048D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Verdana"/>
              </a:endParaRPr>
            </a:p>
          </p:txBody>
        </p:sp>
      </p:grpSp>
      <p:sp>
        <p:nvSpPr>
          <p:cNvPr id="54" name="Google Shape;420;p38"/>
          <p:cNvSpPr txBox="1"/>
          <p:nvPr/>
        </p:nvSpPr>
        <p:spPr>
          <a:xfrm>
            <a:off x="7042933" y="1936659"/>
            <a:ext cx="601534" cy="37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/>
                <a:cs typeface="Verdana"/>
                <a:sym typeface="Verdana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Google Shape;423;p38"/>
          <p:cNvSpPr txBox="1"/>
          <p:nvPr/>
        </p:nvSpPr>
        <p:spPr>
          <a:xfrm>
            <a:off x="7051921" y="3468594"/>
            <a:ext cx="601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/>
                <a:cs typeface="Verdana"/>
                <a:sym typeface="Verdana"/>
              </a:rPr>
              <a:t>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6" name="Google Shape;426;p38"/>
          <p:cNvSpPr txBox="1"/>
          <p:nvPr/>
        </p:nvSpPr>
        <p:spPr>
          <a:xfrm>
            <a:off x="7051921" y="4908701"/>
            <a:ext cx="601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Arial" panose="020B0604020202020204"/>
                <a:ea typeface="Verdana"/>
                <a:cs typeface="Verdana"/>
                <a:sym typeface="Verdana"/>
              </a:rPr>
              <a:t>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308D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805542" y="5980994"/>
            <a:ext cx="310507" cy="539549"/>
          </a:xfrm>
          <a:prstGeom prst="chevron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Shape 4553"/>
          <p:cNvSpPr/>
          <p:nvPr/>
        </p:nvSpPr>
        <p:spPr>
          <a:xfrm>
            <a:off x="1232034" y="6011958"/>
            <a:ext cx="7465652" cy="6909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algn="l" defTabSz="584200" rtl="0" eaLnBrk="1" fontAlgn="auto" latinLnBrk="0" hangingPunct="1">
              <a:lnSpc>
                <a:spcPct val="11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Supporting the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mobility of researchers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has </a:t>
            </a: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 direct impact on increasing of international collaboration </a:t>
            </a: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&amp;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308D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 Light"/>
              </a:rPr>
              <a:t> scientific excellence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18C6FDA-A4C7-4888-97E0-515254F1CBDA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kern="0" dirty="0">
                <a:ea typeface="Verdana"/>
                <a:cs typeface="Arial"/>
                <a:sym typeface="Arial"/>
              </a:rPr>
              <a:t>8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515919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0F29605-F8A5-48F3-983C-82A662FA00CA}"/>
              </a:ext>
            </a:extLst>
          </p:cNvPr>
          <p:cNvSpPr txBox="1">
            <a:spLocks/>
          </p:cNvSpPr>
          <p:nvPr/>
        </p:nvSpPr>
        <p:spPr>
          <a:xfrm>
            <a:off x="506556" y="436189"/>
            <a:ext cx="11366607" cy="6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Human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Capital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in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research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–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role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in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total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employment</a:t>
            </a:r>
            <a:endParaRPr lang="en-US" sz="3600" b="1" dirty="0">
              <a:solidFill>
                <a:srgbClr val="0308DB"/>
              </a:solidFill>
              <a:latin typeface="Source Sans Pro"/>
              <a:ea typeface="Source Sans Pro Black" charset="0"/>
              <a:cs typeface="Source Sans Pro Black" charset="0"/>
            </a:endParaRPr>
          </a:p>
        </p:txBody>
      </p:sp>
      <p:sp>
        <p:nvSpPr>
          <p:cNvPr id="13" name="Shape 4552">
            <a:extLst>
              <a:ext uri="{FF2B5EF4-FFF2-40B4-BE49-F238E27FC236}">
                <a16:creationId xmlns:a16="http://schemas.microsoft.com/office/drawing/2014/main" id="{BA1C4926-B366-40C4-A349-C36B5DC50526}"/>
              </a:ext>
            </a:extLst>
          </p:cNvPr>
          <p:cNvSpPr/>
          <p:nvPr/>
        </p:nvSpPr>
        <p:spPr>
          <a:xfrm>
            <a:off x="7799346" y="2755998"/>
            <a:ext cx="3835153" cy="23244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pPr algn="ctr"/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0,79 %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of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labor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force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is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working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in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research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– 53 %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of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EU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average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.</a:t>
            </a:r>
          </a:p>
          <a:p>
            <a:pPr algn="ctr"/>
            <a:endParaRPr lang="lv-LV" sz="2400" b="1" dirty="0">
              <a:solidFill>
                <a:srgbClr val="0308DB"/>
              </a:solidFill>
              <a:ea typeface="Verdana" panose="020B0604030504040204" pitchFamily="34" charset="0"/>
            </a:endParaRPr>
          </a:p>
          <a:p>
            <a:pPr algn="ctr"/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Recent</a:t>
            </a:r>
            <a:r>
              <a:rPr lang="lv-LV" sz="2400" dirty="0">
                <a:solidFill>
                  <a:srgbClr val="0308DB"/>
                </a:solidFill>
                <a:ea typeface="Verdana" panose="020B0604030504040204" pitchFamily="34" charset="0"/>
              </a:rPr>
              <a:t> progress </a:t>
            </a:r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due</a:t>
            </a:r>
            <a:r>
              <a:rPr lang="lv-LV" sz="2400" dirty="0">
                <a:solidFill>
                  <a:srgbClr val="0308DB"/>
                </a:solidFill>
                <a:ea typeface="Verdana" panose="020B0604030504040204" pitchFamily="34" charset="0"/>
              </a:rPr>
              <a:t> to </a:t>
            </a:r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increased</a:t>
            </a:r>
            <a:r>
              <a:rPr lang="lv-LV" sz="2400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workload</a:t>
            </a:r>
            <a:r>
              <a:rPr lang="lv-LV" sz="2400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for</a:t>
            </a:r>
            <a:r>
              <a:rPr lang="lv-LV" sz="2400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dirty="0" err="1">
                <a:solidFill>
                  <a:srgbClr val="0308DB"/>
                </a:solidFill>
                <a:ea typeface="Verdana" panose="020B0604030504040204" pitchFamily="34" charset="0"/>
              </a:rPr>
              <a:t>researchers</a:t>
            </a:r>
            <a:endParaRPr lang="lv-LV" sz="2400" dirty="0">
              <a:solidFill>
                <a:srgbClr val="0308DB"/>
              </a:solidFill>
              <a:ea typeface="Verdana" panose="020B0604030504040204" pitchFamily="34" charset="0"/>
            </a:endParaRPr>
          </a:p>
          <a:p>
            <a:pPr algn="ctr"/>
            <a:endParaRPr lang="lv-LV" sz="2400" b="1" dirty="0">
              <a:solidFill>
                <a:srgbClr val="0308DB"/>
              </a:solidFill>
              <a:ea typeface="Verdana" panose="020B0604030504040204" pitchFamily="34" charset="0"/>
            </a:endParaRPr>
          </a:p>
          <a:p>
            <a:pPr algn="ctr"/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Major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challenge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: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human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capital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renewal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(</a:t>
            </a:r>
            <a:r>
              <a:rPr lang="lv-LV" sz="2400" b="1" dirty="0" err="1">
                <a:solidFill>
                  <a:srgbClr val="0308DB"/>
                </a:solidFill>
                <a:ea typeface="Verdana" panose="020B0604030504040204" pitchFamily="34" charset="0"/>
              </a:rPr>
              <a:t>PhD</a:t>
            </a:r>
            <a:r>
              <a:rPr lang="lv-LV" sz="2400" b="1" dirty="0">
                <a:solidFill>
                  <a:srgbClr val="0308DB"/>
                </a:solidFill>
                <a:ea typeface="Verdana" panose="020B0604030504040204" pitchFamily="34" charset="0"/>
              </a:rPr>
              <a:t> students)</a:t>
            </a:r>
            <a:endParaRPr sz="2400" b="1" dirty="0">
              <a:solidFill>
                <a:srgbClr val="0308DB"/>
              </a:solidFill>
              <a:ea typeface="Verdana" panose="020B0604030504040204" pitchFamily="34" charset="0"/>
            </a:endParaRPr>
          </a:p>
        </p:txBody>
      </p:sp>
      <p:graphicFrame>
        <p:nvGraphicFramePr>
          <p:cNvPr id="14" name="Diagramma 13">
            <a:extLst>
              <a:ext uri="{FF2B5EF4-FFF2-40B4-BE49-F238E27FC236}">
                <a16:creationId xmlns:a16="http://schemas.microsoft.com/office/drawing/2014/main" id="{A5512ACD-BF59-41C9-AC35-B70928C51DB2}"/>
              </a:ext>
            </a:extLst>
          </p:cNvPr>
          <p:cNvGraphicFramePr>
            <a:graphicFrameLocks/>
          </p:cNvGraphicFramePr>
          <p:nvPr/>
        </p:nvGraphicFramePr>
        <p:xfrm>
          <a:off x="506556" y="1231462"/>
          <a:ext cx="7292790" cy="5373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0E701B7-ABAA-49FC-8783-E95A06D2CE64}"/>
              </a:ext>
            </a:extLst>
          </p:cNvPr>
          <p:cNvSpPr txBox="1"/>
          <p:nvPr/>
        </p:nvSpPr>
        <p:spPr>
          <a:xfrm>
            <a:off x="11634499" y="6421811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11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32638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0F29605-F8A5-48F3-983C-82A662FA00CA}"/>
              </a:ext>
            </a:extLst>
          </p:cNvPr>
          <p:cNvSpPr txBox="1">
            <a:spLocks/>
          </p:cNvSpPr>
          <p:nvPr/>
        </p:nvSpPr>
        <p:spPr>
          <a:xfrm>
            <a:off x="506556" y="436189"/>
            <a:ext cx="11366607" cy="6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oteworthy Light" charset="0"/>
                <a:ea typeface="Noteworthy Light" charset="0"/>
                <a:cs typeface="Noteworthy Light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PhD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renewal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for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research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–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key</a:t>
            </a:r>
            <a:r>
              <a:rPr lang="lv-LV" sz="3600" b="1" dirty="0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 </a:t>
            </a:r>
            <a:r>
              <a:rPr lang="lv-LV" sz="3600" b="1" dirty="0" err="1">
                <a:solidFill>
                  <a:srgbClr val="0308DB"/>
                </a:solidFill>
                <a:latin typeface="Source Sans Pro"/>
                <a:ea typeface="Source Sans Pro Black" charset="0"/>
                <a:cs typeface="Source Sans Pro Black" charset="0"/>
              </a:rPr>
              <a:t>priority</a:t>
            </a:r>
            <a:endParaRPr lang="en-US" sz="3600" b="1" dirty="0">
              <a:solidFill>
                <a:srgbClr val="0308DB"/>
              </a:solidFill>
              <a:latin typeface="Source Sans Pro"/>
              <a:ea typeface="Source Sans Pro Black" charset="0"/>
              <a:cs typeface="Source Sans Pro Black" charset="0"/>
            </a:endParaRPr>
          </a:p>
        </p:txBody>
      </p:sp>
      <p:graphicFrame>
        <p:nvGraphicFramePr>
          <p:cNvPr id="5" name="Chart 14">
            <a:extLst>
              <a:ext uri="{FF2B5EF4-FFF2-40B4-BE49-F238E27FC236}">
                <a16:creationId xmlns:a16="http://schemas.microsoft.com/office/drawing/2014/main" id="{CF9F3C1F-4EB7-4A1B-97C2-D56DA19A6D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3088886"/>
              </p:ext>
            </p:extLst>
          </p:nvPr>
        </p:nvGraphicFramePr>
        <p:xfrm>
          <a:off x="244358" y="1299992"/>
          <a:ext cx="5295308" cy="5429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hape 4553">
            <a:extLst>
              <a:ext uri="{FF2B5EF4-FFF2-40B4-BE49-F238E27FC236}">
                <a16:creationId xmlns:a16="http://schemas.microsoft.com/office/drawing/2014/main" id="{608965A8-B1F9-4B7F-BFD6-61D376B4D532}"/>
              </a:ext>
            </a:extLst>
          </p:cNvPr>
          <p:cNvSpPr/>
          <p:nvPr/>
        </p:nvSpPr>
        <p:spPr>
          <a:xfrm>
            <a:off x="6004493" y="5473919"/>
            <a:ext cx="5943148" cy="16104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lv-LV" sz="1600" b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C</a:t>
            </a:r>
            <a:r>
              <a:rPr lang="en-US" sz="1600" b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urrently</a:t>
            </a:r>
            <a:r>
              <a:rPr lang="en-US" sz="1600" b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-</a:t>
            </a:r>
            <a:r>
              <a:rPr lang="en-US" sz="1600" b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high drop-out rate in doctoral studies and an insufficient number of doctoral degree holders to ensure the renewal of scientists</a:t>
            </a:r>
            <a:endParaRPr lang="lv-LV" sz="1600" b="1" dirty="0">
              <a:solidFill>
                <a:schemeClr val="accent1"/>
              </a:solidFill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New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PhD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model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approved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in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2021,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currently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legistlative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base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for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it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is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being</a:t>
            </a:r>
            <a:r>
              <a:rPr lang="lv-LV" sz="1600" b="1" i="1" dirty="0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  <a:r>
              <a:rPr lang="lv-LV" sz="1600" b="1" i="1" dirty="0" err="1">
                <a:solidFill>
                  <a:schemeClr val="accent1"/>
                </a:solidFill>
                <a:latin typeface="Arial Narrow" panose="020B0606020202030204" pitchFamily="34" charset="0"/>
                <a:ea typeface="Verdana" panose="020B0604030504040204" pitchFamily="34" charset="0"/>
              </a:rPr>
              <a:t>finished</a:t>
            </a:r>
            <a:endParaRPr lang="en-US" sz="1600" b="1" i="1" dirty="0">
              <a:solidFill>
                <a:schemeClr val="accent1"/>
              </a:solidFill>
              <a:latin typeface="Arial Narrow" panose="020B060602020203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7" name="Chart 16">
            <a:extLst>
              <a:ext uri="{FF2B5EF4-FFF2-40B4-BE49-F238E27FC236}">
                <a16:creationId xmlns:a16="http://schemas.microsoft.com/office/drawing/2014/main" id="{3FC167E1-3418-4753-B4CC-9E04CE2B47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071749"/>
              </p:ext>
            </p:extLst>
          </p:nvPr>
        </p:nvGraphicFramePr>
        <p:xfrm>
          <a:off x="5797665" y="1259678"/>
          <a:ext cx="5943148" cy="404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1C4E07E-8D44-4EAE-8EB4-63C914CF7778}"/>
              </a:ext>
            </a:extLst>
          </p:cNvPr>
          <p:cNvSpPr txBox="1"/>
          <p:nvPr/>
        </p:nvSpPr>
        <p:spPr>
          <a:xfrm>
            <a:off x="11634132" y="6427123"/>
            <a:ext cx="44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Futura Md TL" panose="020B0502020204020303" pitchFamily="34" charset="0"/>
                <a:ea typeface="Verdana"/>
                <a:cs typeface="Arial"/>
                <a:sym typeface="Arial"/>
              </a:rPr>
              <a:t>12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680478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FF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CB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vert="horz" wrap="square" lIns="91440" tIns="45720" rIns="91440" bIns="45720" numCol="1" anchor="ctr" anchorCtr="0" compatLnSpc="1">
        <a:prstTxWarp prst="textArchDown">
          <a:avLst/>
        </a:prstTxWarp>
      </a:bodyPr>
      <a:lstStyle>
        <a:defPPr algn="ctr">
          <a:defRPr dirty="0" smtClean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6864</TotalTime>
  <Words>1589</Words>
  <Application>Microsoft Office PowerPoint</Application>
  <PresentationFormat>Platekrāna</PresentationFormat>
  <Paragraphs>346</Paragraphs>
  <Slides>21</Slides>
  <Notes>17</Notes>
  <HiddenSlides>0</HiddenSlides>
  <MMClips>0</MMClips>
  <ScaleCrop>false</ScaleCrop>
  <HeadingPairs>
    <vt:vector size="6" baseType="variant">
      <vt:variant>
        <vt:lpstr>Lietotie fonti</vt:lpstr>
      </vt:variant>
      <vt:variant>
        <vt:i4>14</vt:i4>
      </vt:variant>
      <vt:variant>
        <vt:lpstr>Dizains</vt:lpstr>
      </vt:variant>
      <vt:variant>
        <vt:i4>2</vt:i4>
      </vt:variant>
      <vt:variant>
        <vt:lpstr>Slaidu virsraksti</vt:lpstr>
      </vt:variant>
      <vt:variant>
        <vt:i4>21</vt:i4>
      </vt:variant>
    </vt:vector>
  </HeadingPairs>
  <TitlesOfParts>
    <vt:vector size="37" baseType="lpstr">
      <vt:lpstr>Arial</vt:lpstr>
      <vt:lpstr>Arial Narrow</vt:lpstr>
      <vt:lpstr>Bahnschrift SemiBold SemiConden</vt:lpstr>
      <vt:lpstr>Calibri</vt:lpstr>
      <vt:lpstr>Futura Md TL</vt:lpstr>
      <vt:lpstr>Helvetica</vt:lpstr>
      <vt:lpstr>Noteworthy Light</vt:lpstr>
      <vt:lpstr>Source Sans Pro</vt:lpstr>
      <vt:lpstr>Source Sans Pro Black</vt:lpstr>
      <vt:lpstr>Source Sans Pro Semibold</vt:lpstr>
      <vt:lpstr>Trebuchet MS</vt:lpstr>
      <vt:lpstr>Verdana</vt:lpstr>
      <vt:lpstr>Verdana (Body)</vt:lpstr>
      <vt:lpstr>Wingdings</vt:lpstr>
      <vt:lpstr>1_Office Theme</vt:lpstr>
      <vt:lpstr>Office Theme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Key Facts About Research in Latvia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National Research Programme on high-energy physics and accelerator technology</vt:lpstr>
      <vt:lpstr>Achieved results of the 2020-2022 Programme call</vt:lpstr>
      <vt:lpstr>Latvian Investments in CERN activities</vt:lpstr>
      <vt:lpstr>PowerPoint prezentācija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Jānis Paiders</dc:creator>
  <cp:lastModifiedBy>Jānis Paiders</cp:lastModifiedBy>
  <cp:revision>216</cp:revision>
  <dcterms:created xsi:type="dcterms:W3CDTF">2021-03-09T09:36:21Z</dcterms:created>
  <dcterms:modified xsi:type="dcterms:W3CDTF">2023-08-25T11:17:41Z</dcterms:modified>
</cp:coreProperties>
</file>