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0"/>
  </p:notesMasterIdLst>
  <p:sldIdLst>
    <p:sldId id="258" r:id="rId3"/>
    <p:sldId id="442" r:id="rId4"/>
    <p:sldId id="443" r:id="rId5"/>
    <p:sldId id="444" r:id="rId6"/>
    <p:sldId id="445" r:id="rId7"/>
    <p:sldId id="446" r:id="rId8"/>
    <p:sldId id="256" r:id="rId9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24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280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10" d="100"/>
        <a:sy n="11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BFEC175-024A-8147-8951-C6C77D066C01}" type="datetimeFigureOut">
              <a:rPr lang="en-US" smtClean="0"/>
              <a:t>8/24/23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32204-2C1C-C045-8161-E5852BD3B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765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1FC93C-9DB3-8F4E-AA34-AF3CE5B6042D}" type="slidenum">
              <a:rPr lang="en-GB">
                <a:latin typeface="Arial" charset="0"/>
                <a:ea typeface="ＭＳ Ｐゴシック" charset="-128"/>
                <a:cs typeface="ＭＳ Ｐゴシック" charset="-128"/>
              </a:rPr>
              <a:pPr/>
              <a:t>1</a:t>
            </a:fld>
            <a:endParaRPr lang="en-GB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8675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 eaLnBrk="0" hangingPunct="0"/>
            <a:fld id="{B68E2002-60AE-2145-B876-134F9FFAC958}" type="slidenum">
              <a:rPr lang="en-GB" sz="1200"/>
              <a:pPr algn="r" eaLnBrk="0" hangingPunct="0"/>
              <a:t>1</a:t>
            </a:fld>
            <a:endParaRPr lang="en-GB" sz="1200" dirty="0"/>
          </a:p>
        </p:txBody>
      </p:sp>
      <p:sp>
        <p:nvSpPr>
          <p:cNvPr id="2867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867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-128"/>
              <a:cs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506811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C549E03-5E61-9344-9F2B-A7AC2BD1FB60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407608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281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63638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9098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015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296000" y="6316306"/>
            <a:ext cx="3608877" cy="365125"/>
          </a:xfrm>
        </p:spPr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290299" y="6316305"/>
            <a:ext cx="205699" cy="365125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4652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208724"/>
            <a:ext cx="12192000" cy="6649276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412480" y="465591"/>
            <a:ext cx="3413760" cy="1116849"/>
          </a:xfrm>
        </p:spPr>
        <p:txBody>
          <a:bodyPr>
            <a:no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412480" y="1752451"/>
            <a:ext cx="3413760" cy="4409398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6491677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 page photo and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5406825" cy="1116849"/>
          </a:xfrm>
        </p:spPr>
        <p:txBody>
          <a:bodyPr/>
          <a:lstStyle>
            <a:lvl1pPr algn="l">
              <a:defRPr/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02825" y="225188"/>
            <a:ext cx="6089176" cy="6632812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3" name="Rectangle 12"/>
          <p:cNvSpPr/>
          <p:nvPr userDrawn="1"/>
        </p:nvSpPr>
        <p:spPr>
          <a:xfrm>
            <a:off x="695325" y="2082797"/>
            <a:ext cx="4706408" cy="4056938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endParaRPr lang="fr-FR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ZoneTexte 2"/>
          <p:cNvSpPr txBox="1"/>
          <p:nvPr userDrawn="1"/>
        </p:nvSpPr>
        <p:spPr>
          <a:xfrm>
            <a:off x="695325" y="1658203"/>
            <a:ext cx="5091326" cy="2092881"/>
          </a:xfrm>
          <a:prstGeom prst="rect">
            <a:avLst/>
          </a:prstGeom>
          <a:noFill/>
        </p:spPr>
        <p:txBody>
          <a:bodyPr wrap="square" lIns="0" rtlCol="0">
            <a:spAutoFit/>
          </a:bodyPr>
          <a:lstStyle/>
          <a:p>
            <a:pPr lvl="0"/>
            <a:r>
              <a:rPr lang="fr-FR" sz="2800">
                <a:solidFill>
                  <a:schemeClr val="tx2"/>
                </a:solidFill>
              </a:rPr>
              <a:t>Cliquez pour modifier les styles du texte du masque</a:t>
            </a:r>
          </a:p>
          <a:p>
            <a:pPr lvl="1"/>
            <a:r>
              <a:rPr lang="fr-FR" sz="2800">
                <a:solidFill>
                  <a:schemeClr val="tx2"/>
                </a:solidFill>
              </a:rPr>
              <a:t>Deuxième niveau</a:t>
            </a:r>
          </a:p>
          <a:p>
            <a:pPr lvl="2"/>
            <a:r>
              <a:rPr lang="fr-FR" sz="2800">
                <a:solidFill>
                  <a:schemeClr val="tx2"/>
                </a:solidFill>
              </a:rPr>
              <a:t>Troisième niveau</a:t>
            </a:r>
          </a:p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449126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 horizonta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6000" y="2519916"/>
            <a:ext cx="10799999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390283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3 Pictures with box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5" y="478538"/>
            <a:ext cx="10801350" cy="1084263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116386" y="1601376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116386" y="2732442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18 February 2022</a:t>
            </a:r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Republic of Cyprus</a:t>
            </a:r>
          </a:p>
        </p:txBody>
      </p:sp>
      <p:sp>
        <p:nvSpPr>
          <p:cNvPr id="9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0" name="Text Placeholder 2"/>
          <p:cNvSpPr>
            <a:spLocks noGrp="1"/>
          </p:cNvSpPr>
          <p:nvPr>
            <p:ph type="body" idx="20"/>
          </p:nvPr>
        </p:nvSpPr>
        <p:spPr bwMode="auto">
          <a:xfrm>
            <a:off x="3275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21" hasCustomPrompt="1"/>
          </p:nvPr>
        </p:nvSpPr>
        <p:spPr bwMode="auto">
          <a:xfrm>
            <a:off x="4050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Text Placeholder 2"/>
          <p:cNvSpPr>
            <a:spLocks noGrp="1"/>
          </p:cNvSpPr>
          <p:nvPr>
            <p:ph type="body" idx="22"/>
          </p:nvPr>
        </p:nvSpPr>
        <p:spPr bwMode="auto">
          <a:xfrm>
            <a:off x="8232388" y="5078524"/>
            <a:ext cx="3960000" cy="1131215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3" name="Picture Placeholder 10"/>
          <p:cNvSpPr>
            <a:spLocks noGrp="1"/>
          </p:cNvSpPr>
          <p:nvPr>
            <p:ph type="pic" sz="quarter" idx="23" hasCustomPrompt="1"/>
          </p:nvPr>
        </p:nvSpPr>
        <p:spPr bwMode="auto">
          <a:xfrm>
            <a:off x="8232388" y="1601376"/>
            <a:ext cx="3959225" cy="3477297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90469160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full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12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139761"/>
            <a:ext cx="12192000" cy="2494871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 dirty="0"/>
              <a:t>Faire glisser l'image vers l'espace réservé ou cliquer sur l'icône pour l'ajouter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09F7D82C-FF57-0141-BFDD-AE9CB1A137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auto">
          <a:xfrm>
            <a:off x="695999" y="4600353"/>
            <a:ext cx="3416525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buFontTx/>
              <a:buNone/>
              <a:defRPr sz="2100">
                <a:solidFill>
                  <a:schemeClr val="bg1"/>
                </a:solidFill>
              </a:defRPr>
            </a:lvl1pPr>
            <a:lvl2pPr marL="457200" indent="0" algn="ctr">
              <a:buFontTx/>
              <a:buNone/>
              <a:defRPr sz="1800">
                <a:solidFill>
                  <a:schemeClr val="bg1"/>
                </a:solidFill>
              </a:defRPr>
            </a:lvl2pPr>
            <a:lvl3pPr marL="914400" indent="0" algn="ctr">
              <a:buFontTx/>
              <a:buNone/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20783717-29E0-094A-AD75-0A5369D1D891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auto">
          <a:xfrm>
            <a:off x="4409907" y="4600352"/>
            <a:ext cx="3377036" cy="1560511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  <p:sp>
        <p:nvSpPr>
          <p:cNvPr id="10" name="Text Placeholder 5">
            <a:extLst>
              <a:ext uri="{FF2B5EF4-FFF2-40B4-BE49-F238E27FC236}">
                <a16:creationId xmlns:a16="http://schemas.microsoft.com/office/drawing/2014/main" id="{93A3DE1A-904A-5741-98C7-22C9070CBF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 bwMode="auto">
          <a:xfrm>
            <a:off x="8084326" y="4600353"/>
            <a:ext cx="3411672" cy="1560510"/>
          </a:xfrm>
          <a:solidFill>
            <a:schemeClr val="tx1"/>
          </a:solidFill>
        </p:spPr>
        <p:txBody>
          <a:bodyPr lIns="72000" anchor="ctr" anchorCtr="0"/>
          <a:lstStyle>
            <a:lvl1pPr algn="ctr">
              <a:defRPr sz="21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49683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695324" y="476250"/>
            <a:ext cx="10801351" cy="973138"/>
          </a:xfrm>
        </p:spPr>
        <p:txBody>
          <a:bodyPr/>
          <a:lstStyle/>
          <a:p>
            <a:pPr>
              <a:defRPr/>
            </a:pPr>
            <a:r>
              <a:rPr lang="en-US" dirty="0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94648" y="1684948"/>
            <a:ext cx="10801351" cy="2563906"/>
          </a:xfrm>
          <a:prstGeom prst="rect">
            <a:avLst/>
          </a:prstGeom>
          <a:noFill/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695324" y="4391027"/>
            <a:ext cx="3415859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410237" y="4393425"/>
            <a:ext cx="3376378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r>
              <a:rPr lang="de-CH"/>
              <a:t>18 February 2022</a:t>
            </a:r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Presentation - Republic of Cyprus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393425"/>
            <a:ext cx="3411007" cy="1766370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800"/>
            </a:lvl3pPr>
          </a:lstStyle>
          <a:p>
            <a:pPr lvl="0">
              <a:defRPr/>
            </a:pPr>
            <a:r>
              <a:rPr lang="en-US" dirty="0"/>
              <a:t>Edit Master text styles</a:t>
            </a:r>
          </a:p>
          <a:p>
            <a:pPr lvl="1">
              <a:defRPr/>
            </a:pPr>
            <a:r>
              <a:rPr lang="en-US" dirty="0"/>
              <a:t>Second level</a:t>
            </a:r>
          </a:p>
          <a:p>
            <a:pPr lvl="2">
              <a:defRPr/>
            </a:pPr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85623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65516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2309799"/>
            <a:ext cx="6048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87788927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8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8232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9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4116000" y="2888510"/>
            <a:ext cx="3960000" cy="3279146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20" name="Espace réservé du contenu 2"/>
          <p:cNvSpPr>
            <a:spLocks noGrp="1"/>
          </p:cNvSpPr>
          <p:nvPr>
            <p:ph idx="1"/>
          </p:nvPr>
        </p:nvSpPr>
        <p:spPr>
          <a:xfrm>
            <a:off x="696000" y="1767565"/>
            <a:ext cx="10800000" cy="1050063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279724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horizont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17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10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6144000" y="4093535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  <p:sp>
        <p:nvSpPr>
          <p:cNvPr id="9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6144000" y="1775152"/>
            <a:ext cx="6048000" cy="2232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fr-FR"/>
              <a:t>Faire glisser l'image vers l'espace réservé ou cliquer sur l'icône pour l'ajouter</a:t>
            </a:r>
          </a:p>
        </p:txBody>
      </p:sp>
    </p:spTree>
    <p:extLst>
      <p:ext uri="{BB962C8B-B14F-4D97-AF65-F5344CB8AC3E}">
        <p14:creationId xmlns:p14="http://schemas.microsoft.com/office/powerpoint/2010/main" val="29224829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vertical photos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695325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427304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59283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8891262" y="1849120"/>
            <a:ext cx="2604737" cy="349416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1437867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vertical ph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</p:spPr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8" name="Espace réservé pour une image  8"/>
          <p:cNvSpPr>
            <a:spLocks noGrp="1"/>
          </p:cNvSpPr>
          <p:nvPr>
            <p:ph type="pic" sz="quarter" idx="13"/>
          </p:nvPr>
        </p:nvSpPr>
        <p:spPr>
          <a:xfrm>
            <a:off x="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4" name="Espace réservé pour une image  8"/>
          <p:cNvSpPr>
            <a:spLocks noGrp="1"/>
          </p:cNvSpPr>
          <p:nvPr>
            <p:ph type="pic" sz="quarter" idx="14"/>
          </p:nvPr>
        </p:nvSpPr>
        <p:spPr>
          <a:xfrm>
            <a:off x="308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5" name="Espace réservé pour une image  8"/>
          <p:cNvSpPr>
            <a:spLocks noGrp="1"/>
          </p:cNvSpPr>
          <p:nvPr>
            <p:ph type="pic" sz="quarter" idx="15"/>
          </p:nvPr>
        </p:nvSpPr>
        <p:spPr>
          <a:xfrm>
            <a:off x="6160000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  <p:sp>
        <p:nvSpPr>
          <p:cNvPr id="16" name="Espace réservé pour une image  8"/>
          <p:cNvSpPr>
            <a:spLocks noGrp="1"/>
          </p:cNvSpPr>
          <p:nvPr>
            <p:ph type="pic" sz="quarter" idx="16"/>
          </p:nvPr>
        </p:nvSpPr>
        <p:spPr>
          <a:xfrm>
            <a:off x="9240001" y="1870960"/>
            <a:ext cx="2951999" cy="3960000"/>
          </a:xfrm>
          <a:pattFill prst="smCheck">
            <a:fgClr>
              <a:schemeClr val="bg2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51329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 hasCustomPrompt="1"/>
          </p:nvPr>
        </p:nvSpPr>
        <p:spPr>
          <a:xfrm>
            <a:off x="696000" y="1825625"/>
            <a:ext cx="53238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172199" y="1825625"/>
            <a:ext cx="5323799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18 February 2022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Presentation - Republic of Cyprus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7695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67908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1262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6414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32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538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05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357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B5C3AC-67DF-4858-B9F6-DD239ACDFC48}" type="datetimeFigureOut">
              <a:rPr lang="en-GB" smtClean="0"/>
              <a:t>24/08/2023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9058D3-1279-496C-8C70-7778658F7E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71052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6000" y="465591"/>
            <a:ext cx="10800000" cy="1116849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6000" y="1752451"/>
            <a:ext cx="10800000" cy="440939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9666000" y="6441742"/>
            <a:ext cx="1517702" cy="239688"/>
          </a:xfrm>
          <a:prstGeom prst="rect">
            <a:avLst/>
          </a:prstGeom>
        </p:spPr>
        <p:txBody>
          <a:bodyPr vert="horz" wrap="non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r>
              <a:rPr lang="de-CH"/>
              <a:t>18 February 2022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241360" y="6441742"/>
            <a:ext cx="4117760" cy="239688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800" i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fr-FR"/>
              <a:t>Presentation - Republic of Cyprus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295067" y="6441742"/>
            <a:ext cx="200932" cy="239688"/>
          </a:xfrm>
          <a:prstGeom prst="rect">
            <a:avLst/>
          </a:prstGeom>
        </p:spPr>
        <p:txBody>
          <a:bodyPr vert="horz" wrap="square" lIns="0" tIns="0" rIns="0" bIns="0" rtlCol="0" anchor="b" anchorCtr="0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490AA3F6-1618-3548-975A-DD1A2939A246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3045600" cy="216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3052002" y="0"/>
            <a:ext cx="3045600" cy="216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6104004" y="0"/>
            <a:ext cx="3045600" cy="216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142399" y="0"/>
            <a:ext cx="3045600" cy="216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ZoneTexte 15"/>
          <p:cNvSpPr txBox="1"/>
          <p:nvPr userDrawn="1"/>
        </p:nvSpPr>
        <p:spPr>
          <a:xfrm>
            <a:off x="696000" y="6558319"/>
            <a:ext cx="473857" cy="123111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fr-FR" sz="800" dirty="0"/>
              <a:t>CERN</a:t>
            </a:r>
          </a:p>
        </p:txBody>
      </p:sp>
      <p:cxnSp>
        <p:nvCxnSpPr>
          <p:cNvPr id="17" name="Connecteur droit 12">
            <a:extLst>
              <a:ext uri="{FF2B5EF4-FFF2-40B4-BE49-F238E27FC236}">
                <a16:creationId xmlns:a16="http://schemas.microsoft.com/office/drawing/2014/main" id="{9724AF9B-9D54-7741-8331-AE7DEA507BD1}"/>
              </a:ext>
            </a:extLst>
          </p:cNvPr>
          <p:cNvCxnSpPr>
            <a:cxnSpLocks/>
          </p:cNvCxnSpPr>
          <p:nvPr userDrawn="1"/>
        </p:nvCxnSpPr>
        <p:spPr>
          <a:xfrm flipV="1">
            <a:off x="1094133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2">
            <a:extLst>
              <a:ext uri="{FF2B5EF4-FFF2-40B4-BE49-F238E27FC236}">
                <a16:creationId xmlns:a16="http://schemas.microsoft.com/office/drawing/2014/main" id="{4128B1BF-846D-3644-9C11-D98A5A5179EC}"/>
              </a:ext>
            </a:extLst>
          </p:cNvPr>
          <p:cNvCxnSpPr>
            <a:cxnSpLocks/>
          </p:cNvCxnSpPr>
          <p:nvPr userDrawn="1"/>
        </p:nvCxnSpPr>
        <p:spPr>
          <a:xfrm flipV="1">
            <a:off x="11271238" y="6558319"/>
            <a:ext cx="0" cy="123111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6583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4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2400" kern="1200">
          <a:solidFill>
            <a:schemeClr val="accent6"/>
          </a:solidFill>
          <a:latin typeface="+mn-lt"/>
          <a:ea typeface="+mn-ea"/>
          <a:cs typeface="+mn-cs"/>
        </a:defRPr>
      </a:lvl1pPr>
      <a:lvl2pPr marL="8001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100" kern="1200">
          <a:solidFill>
            <a:schemeClr val="accent6"/>
          </a:solidFill>
          <a:latin typeface="+mn-lt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kern="1200">
          <a:solidFill>
            <a:schemeClr val="accent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</a:blip>
          <a:stretch>
            <a:fillRect/>
          </a:stretch>
        </p:blipFill>
        <p:spPr>
          <a:xfrm>
            <a:off x="0" y="-6479"/>
            <a:ext cx="12191999" cy="6911458"/>
          </a:xfrm>
          <a:prstGeom prst="rect">
            <a:avLst/>
          </a:prstGeom>
          <a:effectLst>
            <a:innerShdw>
              <a:prstClr val="black"/>
            </a:innerShdw>
          </a:effectLst>
        </p:spPr>
      </p:pic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0" y="5877580"/>
            <a:ext cx="121919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GB" sz="2800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</a:t>
            </a:r>
            <a:r>
              <a:rPr lang="en-GB" b="1" i="1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-111" charset="0"/>
                <a:ea typeface="ＭＳ Ｐゴシック" pitchFamily="-111" charset="-128"/>
                <a:cs typeface="ＭＳ Ｐゴシック" pitchFamily="-111" charset="-128"/>
              </a:rPr>
              <a:t>                                           </a:t>
            </a:r>
            <a:endParaRPr lang="en-GB" b="1" i="1" dirty="0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pic>
        <p:nvPicPr>
          <p:cNvPr id="9" name="Imag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604" y="121866"/>
            <a:ext cx="1043597" cy="1043597"/>
          </a:xfrm>
          <a:prstGeom prst="rect">
            <a:avLst/>
          </a:prstGeom>
        </p:spPr>
      </p:pic>
      <p:sp>
        <p:nvSpPr>
          <p:cNvPr id="6" name="TextBox 12">
            <a:extLst>
              <a:ext uri="{FF2B5EF4-FFF2-40B4-BE49-F238E27FC236}">
                <a16:creationId xmlns:a16="http://schemas.microsoft.com/office/drawing/2014/main" id="{D8E75801-DAC5-B64E-A764-28C4C8F171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3730" y="1264036"/>
            <a:ext cx="9252000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4800" b="1" dirty="0">
                <a:solidFill>
                  <a:srgbClr val="FFFF00"/>
                </a:solidFill>
              </a:rPr>
              <a:t>Joint Liaison Committees</a:t>
            </a:r>
            <a:br>
              <a:rPr lang="en-US" sz="4800" b="1" dirty="0">
                <a:solidFill>
                  <a:srgbClr val="FFFF00"/>
                </a:solidFill>
              </a:rPr>
            </a:br>
            <a:r>
              <a:rPr lang="en-US" sz="4800" b="1" dirty="0">
                <a:solidFill>
                  <a:srgbClr val="FFFF00"/>
                </a:solidFill>
              </a:rPr>
              <a:t>Terms of Reference</a:t>
            </a:r>
            <a:endParaRPr lang="en-US" sz="4800" dirty="0">
              <a:solidFill>
                <a:srgbClr val="FFFF00"/>
              </a:solidFill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Emmanuel </a:t>
            </a:r>
            <a:r>
              <a:rPr lang="en-US" dirty="0" err="1">
                <a:solidFill>
                  <a:srgbClr val="FFFF00"/>
                </a:solidFill>
                <a:latin typeface="Book Antiqua" charset="0"/>
                <a:ea typeface="MS PGothic" charset="0"/>
              </a:rPr>
              <a:t>Tsesmelis</a:t>
            </a:r>
            <a:endParaRPr lang="en-US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Head of Associate and Non-Member State Relations, CERN</a:t>
            </a:r>
          </a:p>
          <a:p>
            <a:pPr algn="ctr"/>
            <a:r>
              <a:rPr lang="de-CH" i="1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2</a:t>
            </a:r>
            <a:r>
              <a:rPr lang="de-CH" i="1" baseline="30000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nd </a:t>
            </a:r>
            <a:r>
              <a:rPr lang="de-CH" i="1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Joint CERN-</a:t>
            </a:r>
            <a:r>
              <a:rPr lang="de-CH" i="1" dirty="0" err="1">
                <a:solidFill>
                  <a:srgbClr val="FFFF00"/>
                </a:solidFill>
                <a:latin typeface="Book Antiqua" charset="0"/>
                <a:ea typeface="MS PGothic" charset="0"/>
              </a:rPr>
              <a:t>Latvia</a:t>
            </a:r>
            <a:r>
              <a:rPr lang="de-CH" i="1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 Liaison Committee</a:t>
            </a:r>
            <a:endParaRPr lang="de-CH" dirty="0">
              <a:solidFill>
                <a:srgbClr val="FFFF00"/>
              </a:solidFill>
              <a:latin typeface="Book Antiqua" charset="0"/>
              <a:ea typeface="MS PGothic" charset="0"/>
            </a:endParaRPr>
          </a:p>
          <a:p>
            <a:pPr algn="ctr"/>
            <a:r>
              <a:rPr lang="en-US" dirty="0">
                <a:solidFill>
                  <a:srgbClr val="FFFF00"/>
                </a:solidFill>
                <a:latin typeface="Book Antiqua" charset="0"/>
                <a:ea typeface="MS PGothic" charset="0"/>
              </a:rPr>
              <a:t>25 August 2023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9653" y="273585"/>
            <a:ext cx="8291264" cy="762000"/>
          </a:xfrm>
        </p:spPr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Purpose of Joint Liaison Committee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653" y="1295400"/>
            <a:ext cx="10488057" cy="4800600"/>
          </a:xfrm>
        </p:spPr>
        <p:txBody>
          <a:bodyPr/>
          <a:lstStyle/>
          <a:p>
            <a:r>
              <a:rPr lang="en-US" b="1" dirty="0"/>
              <a:t>Facilitate integration </a:t>
            </a:r>
            <a:r>
              <a:rPr lang="en-US" dirty="0"/>
              <a:t>of new Associate Member States (AMS) </a:t>
            </a:r>
            <a:br>
              <a:rPr lang="en-US" dirty="0"/>
            </a:br>
            <a:r>
              <a:rPr lang="en-US" dirty="0"/>
              <a:t>in CERN.</a:t>
            </a:r>
          </a:p>
          <a:p>
            <a:endParaRPr lang="en-US" dirty="0"/>
          </a:p>
          <a:p>
            <a:r>
              <a:rPr lang="en-US" b="1" dirty="0"/>
              <a:t>Monitor</a:t>
            </a:r>
            <a:r>
              <a:rPr lang="en-US" dirty="0"/>
              <a:t>, </a:t>
            </a:r>
            <a:r>
              <a:rPr lang="en-US" b="1" dirty="0"/>
              <a:t>review</a:t>
            </a:r>
            <a:r>
              <a:rPr lang="en-US" dirty="0"/>
              <a:t> &amp; </a:t>
            </a:r>
            <a:r>
              <a:rPr lang="en-US" b="1" dirty="0"/>
              <a:t>provide advice </a:t>
            </a:r>
            <a:r>
              <a:rPr lang="en-US" dirty="0"/>
              <a:t>on: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pPr lvl="1"/>
            <a:r>
              <a:rPr lang="en-US" dirty="0"/>
              <a:t>The implementation of the participation of the AMS in the </a:t>
            </a:r>
            <a:r>
              <a:rPr lang="en-US" b="1" dirty="0"/>
              <a:t>scientific </a:t>
            </a:r>
            <a:r>
              <a:rPr lang="en-US" b="1" dirty="0" err="1"/>
              <a:t>programme</a:t>
            </a:r>
            <a:r>
              <a:rPr lang="en-US" b="1" dirty="0"/>
              <a:t> of CERN</a:t>
            </a:r>
            <a:r>
              <a:rPr lang="en-US" dirty="0"/>
              <a:t>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The entitlement of the AMS to </a:t>
            </a:r>
            <a:r>
              <a:rPr lang="en-US" b="1" dirty="0"/>
              <a:t>participate in other activities at CERN </a:t>
            </a:r>
            <a:r>
              <a:rPr lang="en-US" dirty="0"/>
              <a:t>as mentioned in the Agreement between CERN and the AMS concerning the granting of the status of Associate Membership.</a:t>
            </a:r>
          </a:p>
        </p:txBody>
      </p:sp>
    </p:spTree>
    <p:extLst>
      <p:ext uri="{BB962C8B-B14F-4D97-AF65-F5344CB8AC3E}">
        <p14:creationId xmlns:p14="http://schemas.microsoft.com/office/powerpoint/2010/main" val="709815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Standard Terms of Reference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2400" dirty="0"/>
              <a:t>Monitor, co-ordinate &amp; review the </a:t>
            </a:r>
            <a:r>
              <a:rPr lang="en-US" sz="2400" b="1" dirty="0"/>
              <a:t>scientific &amp; technical activities </a:t>
            </a:r>
            <a:r>
              <a:rPr lang="en-US" sz="2400" dirty="0"/>
              <a:t>carried out within the Agreement.</a:t>
            </a:r>
            <a:endParaRPr lang="en-GB" sz="2400" dirty="0"/>
          </a:p>
          <a:p>
            <a:pPr marL="0" indent="0">
              <a:buNone/>
            </a:pPr>
            <a:endParaRPr lang="en-GB" sz="2400" dirty="0"/>
          </a:p>
          <a:p>
            <a:pPr lvl="0"/>
            <a:r>
              <a:rPr lang="en-US" sz="2400" dirty="0"/>
              <a:t>Advise the AMS on the </a:t>
            </a:r>
            <a:r>
              <a:rPr lang="en-US" sz="2400" b="1" dirty="0"/>
              <a:t>collaborations to be pursued with CERN </a:t>
            </a:r>
            <a:r>
              <a:rPr lang="en-US" sz="2400" dirty="0"/>
              <a:t>and, based on the interest and size of the scientific community in the AMS, suggest appropriate avenues for strengthening these collaborations.</a:t>
            </a:r>
            <a:endParaRPr lang="en-GB" sz="2400" dirty="0"/>
          </a:p>
          <a:p>
            <a:pPr lvl="0"/>
            <a:endParaRPr lang="en-GB" sz="2400" dirty="0"/>
          </a:p>
          <a:p>
            <a:pPr lvl="0"/>
            <a:r>
              <a:rPr lang="en-US" sz="2400" dirty="0"/>
              <a:t>Monitor the </a:t>
            </a:r>
            <a:r>
              <a:rPr lang="en-US" sz="2400" b="1" dirty="0"/>
              <a:t>allocation &amp; spending of resources </a:t>
            </a:r>
            <a:r>
              <a:rPr lang="en-US" sz="2400" dirty="0"/>
              <a:t>that the Government of the AMS and its corresponding funding agencies shall be able to make under the Agreement.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79079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Standard Terms of Reference II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Review status of </a:t>
            </a:r>
            <a:r>
              <a:rPr lang="en-US" sz="2400" b="1" dirty="0"/>
              <a:t>personnel appointments </a:t>
            </a:r>
            <a:r>
              <a:rPr lang="en-US" sz="2400" dirty="0"/>
              <a:t>of nationals of the AMS as limited-duration staff, fellows, students and associates.</a:t>
            </a:r>
          </a:p>
          <a:p>
            <a:endParaRPr lang="en-GB" sz="2400" dirty="0"/>
          </a:p>
          <a:p>
            <a:pPr lvl="0"/>
            <a:r>
              <a:rPr lang="en-US" sz="2400" dirty="0"/>
              <a:t>Monitor participation of nationals of the AMS in </a:t>
            </a:r>
            <a:r>
              <a:rPr lang="en-US" sz="2400" b="1" dirty="0"/>
              <a:t>CERN’s education and training </a:t>
            </a:r>
            <a:r>
              <a:rPr lang="en-US" sz="2400" dirty="0" err="1"/>
              <a:t>programmes</a:t>
            </a:r>
            <a:r>
              <a:rPr lang="en-US" sz="2400" dirty="0"/>
              <a:t>.</a:t>
            </a:r>
            <a:endParaRPr lang="en-GB" sz="2400" dirty="0"/>
          </a:p>
          <a:p>
            <a:endParaRPr lang="en-GB" sz="2400" dirty="0"/>
          </a:p>
          <a:p>
            <a:pPr lvl="0"/>
            <a:r>
              <a:rPr lang="en-US" sz="2400" dirty="0"/>
              <a:t>Appraise participation of firms from the AMS in the </a:t>
            </a:r>
            <a:r>
              <a:rPr lang="en-US" sz="2400" b="1" dirty="0"/>
              <a:t>CERN procurement process </a:t>
            </a:r>
            <a:r>
              <a:rPr lang="en-US" sz="2400" dirty="0"/>
              <a:t>for goods &amp; services. </a:t>
            </a:r>
            <a:endParaRPr lang="en-GB" sz="2400" dirty="0"/>
          </a:p>
          <a:p>
            <a:endParaRPr lang="en-GB" sz="2400" dirty="0"/>
          </a:p>
          <a:p>
            <a:pPr lvl="0"/>
            <a:r>
              <a:rPr lang="en-US" sz="2400" b="1" dirty="0"/>
              <a:t>Any other matter </a:t>
            </a:r>
            <a:r>
              <a:rPr lang="en-US" sz="2400" dirty="0"/>
              <a:t>related to Associate Membership as agreed to by CERN &amp; AMS. </a:t>
            </a:r>
            <a:endParaRPr lang="en-GB" sz="24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769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Membership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Maximum of </a:t>
            </a:r>
            <a:r>
              <a:rPr lang="en-US" b="1" dirty="0"/>
              <a:t>three members from each party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Co-chaired by a representative </a:t>
            </a:r>
            <a:r>
              <a:rPr lang="en-US" b="1" dirty="0"/>
              <a:t>nominated by CERN </a:t>
            </a:r>
            <a:r>
              <a:rPr lang="en-US" dirty="0"/>
              <a:t>and one representative </a:t>
            </a:r>
            <a:r>
              <a:rPr lang="en-US" b="1" dirty="0"/>
              <a:t>nominated by the authorities of the AMS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b="1" dirty="0"/>
              <a:t>Participation of experts </a:t>
            </a:r>
            <a:r>
              <a:rPr lang="en-US" dirty="0"/>
              <a:t>as required by the agenda.</a:t>
            </a:r>
          </a:p>
          <a:p>
            <a:endParaRPr lang="en-GB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753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solidFill>
                  <a:srgbClr val="C00000"/>
                </a:solidFill>
              </a:rPr>
              <a:t>Meetings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Committee shall convene </a:t>
            </a:r>
            <a:r>
              <a:rPr lang="en-US" b="1" dirty="0"/>
              <a:t>at least once per year</a:t>
            </a:r>
            <a:r>
              <a:rPr lang="en-US" dirty="0"/>
              <a:t>, with each party assuming the cost of participation of their members. </a:t>
            </a:r>
          </a:p>
          <a:p>
            <a:endParaRPr lang="en-GB" dirty="0"/>
          </a:p>
          <a:p>
            <a:r>
              <a:rPr lang="en-US" dirty="0"/>
              <a:t>The Committee is established for an </a:t>
            </a:r>
            <a:r>
              <a:rPr lang="en-US" b="1" dirty="0"/>
              <a:t>initial period of five years </a:t>
            </a:r>
            <a:r>
              <a:rPr lang="en-US" dirty="0"/>
              <a:t>to facilitate the integration of the AMS </a:t>
            </a:r>
            <a:r>
              <a:rPr lang="en-US" b="1" dirty="0"/>
              <a:t>until the review of its status</a:t>
            </a:r>
            <a:r>
              <a:rPr lang="en-US" dirty="0"/>
              <a:t>.</a:t>
            </a:r>
            <a:endParaRPr lang="en-GB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14605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77" y="1854264"/>
            <a:ext cx="3181447" cy="3149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19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ERN_Corporate">
  <a:themeElements>
    <a:clrScheme name="CERN 2">
      <a:dk1>
        <a:srgbClr val="0033A0"/>
      </a:dk1>
      <a:lt1>
        <a:srgbClr val="FFFFFF"/>
      </a:lt1>
      <a:dk2>
        <a:srgbClr val="2F2F2F"/>
      </a:dk2>
      <a:lt2>
        <a:srgbClr val="FFFFFF"/>
      </a:lt2>
      <a:accent1>
        <a:srgbClr val="6E2466"/>
      </a:accent1>
      <a:accent2>
        <a:srgbClr val="E15E32"/>
      </a:accent2>
      <a:accent3>
        <a:srgbClr val="1C446B"/>
      </a:accent3>
      <a:accent4>
        <a:srgbClr val="61C5D3"/>
      </a:accent4>
      <a:accent5>
        <a:srgbClr val="BFBFCB"/>
      </a:accent5>
      <a:accent6>
        <a:srgbClr val="0033A0"/>
      </a:accent6>
      <a:hlink>
        <a:srgbClr val="6D2466"/>
      </a:hlink>
      <a:folHlink>
        <a:srgbClr val="61C4D3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_New_Corporate_proposition" id="{F1C3E971-1B97-8840-A76A-3950E72D87FC}" vid="{E0AEF679-98C1-AB42-B5BE-2ED16A1D638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6456</TotalTime>
  <Words>343</Words>
  <Application>Microsoft Macintosh PowerPoint</Application>
  <PresentationFormat>Widescreen</PresentationFormat>
  <Paragraphs>46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Book Antiqua</vt:lpstr>
      <vt:lpstr>Calibri</vt:lpstr>
      <vt:lpstr>Calibri Light</vt:lpstr>
      <vt:lpstr>Office Theme</vt:lpstr>
      <vt:lpstr>CERN_Corporate</vt:lpstr>
      <vt:lpstr>PowerPoint Presentation</vt:lpstr>
      <vt:lpstr>Purpose of Joint Liaison Committee</vt:lpstr>
      <vt:lpstr>Standard Terms of Reference I</vt:lpstr>
      <vt:lpstr>Standard Terms of Reference II</vt:lpstr>
      <vt:lpstr>Membership</vt:lpstr>
      <vt:lpstr>Meetings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 Tsesmelis</dc:creator>
  <cp:lastModifiedBy>Emmanuel Tsesmelis (Vg Prof)</cp:lastModifiedBy>
  <cp:revision>180</cp:revision>
  <cp:lastPrinted>2018-03-22T10:41:16Z</cp:lastPrinted>
  <dcterms:created xsi:type="dcterms:W3CDTF">2018-03-22T09:58:58Z</dcterms:created>
  <dcterms:modified xsi:type="dcterms:W3CDTF">2023-08-24T19:27:36Z</dcterms:modified>
</cp:coreProperties>
</file>