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39"/>
  </p:notesMasterIdLst>
  <p:handoutMasterIdLst>
    <p:handoutMasterId r:id="rId40"/>
  </p:handoutMasterIdLst>
  <p:sldIdLst>
    <p:sldId id="256" r:id="rId5"/>
    <p:sldId id="360" r:id="rId6"/>
    <p:sldId id="359" r:id="rId7"/>
    <p:sldId id="280" r:id="rId8"/>
    <p:sldId id="361" r:id="rId9"/>
    <p:sldId id="358" r:id="rId10"/>
    <p:sldId id="258" r:id="rId11"/>
    <p:sldId id="281" r:id="rId12"/>
    <p:sldId id="365" r:id="rId13"/>
    <p:sldId id="282" r:id="rId14"/>
    <p:sldId id="270" r:id="rId15"/>
    <p:sldId id="285" r:id="rId16"/>
    <p:sldId id="277" r:id="rId17"/>
    <p:sldId id="376" r:id="rId18"/>
    <p:sldId id="377" r:id="rId19"/>
    <p:sldId id="1640" r:id="rId20"/>
    <p:sldId id="1641" r:id="rId21"/>
    <p:sldId id="1639" r:id="rId22"/>
    <p:sldId id="1642" r:id="rId23"/>
    <p:sldId id="1643" r:id="rId24"/>
    <p:sldId id="267" r:id="rId25"/>
    <p:sldId id="372" r:id="rId26"/>
    <p:sldId id="373" r:id="rId27"/>
    <p:sldId id="362" r:id="rId28"/>
    <p:sldId id="363" r:id="rId29"/>
    <p:sldId id="378" r:id="rId30"/>
    <p:sldId id="364" r:id="rId31"/>
    <p:sldId id="374" r:id="rId32"/>
    <p:sldId id="366" r:id="rId33"/>
    <p:sldId id="367" r:id="rId34"/>
    <p:sldId id="279" r:id="rId35"/>
    <p:sldId id="375" r:id="rId36"/>
    <p:sldId id="371" r:id="rId37"/>
    <p:sldId id="286" r:id="rId38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C44659-0E12-C45B-8473-692DAAAFE576}" v="53" dt="2023-08-24T20:13:47.652"/>
    <p1510:client id="{49125114-1DB5-4688-B507-416FFCFA313A}" v="126" dt="2023-08-24T15:11:54.464"/>
    <p1510:client id="{B022DDAD-B323-B063-0F14-5589DC4BDB15}" v="9" dt="2023-08-24T20:06:39.395"/>
    <p1510:client id="{BBEFA02D-1D66-267B-5E52-AB33509DED04}" v="118" dt="2023-08-24T10:18:36.257"/>
    <p1510:client id="{E2CE19D2-C304-BF0B-E5A6-4BD4D6CDFEF5}" v="194" dt="2023-08-24T20:02:26.9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cuments\DOKUMENTI%20RIS3\cern-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v-LV" b="1" baseline="0">
                <a:solidFill>
                  <a:srgbClr val="1F0092"/>
                </a:solidFill>
              </a:rPr>
              <a:t>Latvia - CERN </a:t>
            </a:r>
            <a:r>
              <a:rPr lang="lv-LV" b="1" baseline="0" err="1">
                <a:solidFill>
                  <a:srgbClr val="1F0092"/>
                </a:solidFill>
              </a:rPr>
              <a:t>budget</a:t>
            </a:r>
            <a:r>
              <a:rPr lang="lv-LV" b="1" baseline="0">
                <a:solidFill>
                  <a:srgbClr val="1F0092"/>
                </a:solidFill>
              </a:rPr>
              <a:t> (in </a:t>
            </a:r>
            <a:r>
              <a:rPr lang="lv-LV" b="1" baseline="0" err="1">
                <a:solidFill>
                  <a:srgbClr val="1F0092"/>
                </a:solidFill>
              </a:rPr>
              <a:t>million</a:t>
            </a:r>
            <a:r>
              <a:rPr lang="lv-LV" b="1" baseline="0">
                <a:solidFill>
                  <a:srgbClr val="1F0092"/>
                </a:solidFill>
              </a:rPr>
              <a:t> </a:t>
            </a:r>
            <a:r>
              <a:rPr lang="lv-LV" b="1" baseline="0" err="1">
                <a:solidFill>
                  <a:srgbClr val="1F0092"/>
                </a:solidFill>
              </a:rPr>
              <a:t>euros</a:t>
            </a:r>
            <a:r>
              <a:rPr lang="lv-LV" b="1" baseline="0">
                <a:solidFill>
                  <a:srgbClr val="1F0092"/>
                </a:solidFill>
              </a:rPr>
              <a:t>)</a:t>
            </a:r>
            <a:endParaRPr lang="en-GB" b="1">
              <a:solidFill>
                <a:srgbClr val="1F009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CERN Membership Fee</c:v>
                </c:pt>
              </c:strCache>
            </c:strRef>
          </c:tx>
          <c:spPr>
            <a:solidFill>
              <a:srgbClr val="FDD74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1.0195529999999999</c:v>
                </c:pt>
                <c:pt idx="1">
                  <c:v>1.2745880000000001</c:v>
                </c:pt>
                <c:pt idx="2">
                  <c:v>1.7844230000000001</c:v>
                </c:pt>
                <c:pt idx="3">
                  <c:v>2.4810319999999999</c:v>
                </c:pt>
                <c:pt idx="4">
                  <c:v>2.4810319999999999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FC-AD4E-95ED-7302827EFD86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CERN experiments and programmes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Sheet1!$B$5:$F$5</c:f>
              <c:numCache>
                <c:formatCode>#,##0</c:formatCode>
                <c:ptCount val="5"/>
                <c:pt idx="0" formatCode="General">
                  <c:v>0.280084</c:v>
                </c:pt>
                <c:pt idx="1">
                  <c:v>0.41799999999999998</c:v>
                </c:pt>
                <c:pt idx="2">
                  <c:v>0.46100000000000002</c:v>
                </c:pt>
                <c:pt idx="3">
                  <c:v>0.57099999999999995</c:v>
                </c:pt>
                <c:pt idx="4">
                  <c:v>0.57099999999999995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FC-AD4E-95ED-7302827EFD86}"/>
            </c:ext>
          </c:extLst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CERN conctact point activities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Sheet1!$B$6:$F$6</c:f>
              <c:numCache>
                <c:formatCode>#,##0</c:formatCode>
                <c:ptCount val="5"/>
                <c:pt idx="0" formatCode="General">
                  <c:v>0.12893499999999999</c:v>
                </c:pt>
                <c:pt idx="1">
                  <c:v>0.13930000000000001</c:v>
                </c:pt>
                <c:pt idx="2">
                  <c:v>0.1633</c:v>
                </c:pt>
                <c:pt idx="3">
                  <c:v>0.1633</c:v>
                </c:pt>
                <c:pt idx="4">
                  <c:v>0.1009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FC-AD4E-95ED-7302827EFD86}"/>
            </c:ext>
          </c:extLst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Latvian representation in CERN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Sheet1!$B$7:$F$7</c:f>
              <c:numCache>
                <c:formatCode>#,##0</c:formatCode>
                <c:ptCount val="5"/>
                <c:pt idx="0" formatCode="General">
                  <c:v>9.6600000000000005E-2</c:v>
                </c:pt>
                <c:pt idx="1">
                  <c:v>9.9000000000000005E-2</c:v>
                </c:pt>
                <c:pt idx="2" formatCode="General">
                  <c:v>9.9000000000000005E-2</c:v>
                </c:pt>
                <c:pt idx="3" formatCode="General">
                  <c:v>9.9000000000000005E-2</c:v>
                </c:pt>
                <c:pt idx="4" formatCode="General">
                  <c:v>9.9000000000000005E-2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FC-AD4E-95ED-7302827EFD86}"/>
            </c:ext>
          </c:extLst>
        </c:ser>
        <c:ser>
          <c:idx val="4"/>
          <c:order val="4"/>
          <c:tx>
            <c:strRef>
              <c:f>Sheet1!$A$8</c:f>
              <c:strCache>
                <c:ptCount val="1"/>
                <c:pt idx="0">
                  <c:v>Tier2 computing centre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Sheet1!$B$8:$F$8</c:f>
              <c:numCache>
                <c:formatCode>#,##0</c:formatCode>
                <c:ptCount val="5"/>
                <c:pt idx="0">
                  <c:v>0.26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FC-AD4E-95ED-7302827EFD86}"/>
            </c:ext>
          </c:extLst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State Research programme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Sheet1!$B$9:$F$9</c:f>
              <c:numCache>
                <c:formatCode>#,##0</c:formatCode>
                <c:ptCount val="5"/>
                <c:pt idx="0">
                  <c:v>0.3</c:v>
                </c:pt>
                <c:pt idx="1">
                  <c:v>0.7</c:v>
                </c:pt>
                <c:pt idx="2">
                  <c:v>1</c:v>
                </c:pt>
                <c:pt idx="3">
                  <c:v>1</c:v>
                </c:pt>
                <c:pt idx="4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FC-AD4E-95ED-7302827EF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4759400"/>
        <c:axId val="384760184"/>
      </c:barChart>
      <c:catAx>
        <c:axId val="38475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LV"/>
          </a:p>
        </c:txPr>
        <c:crossAx val="384760184"/>
        <c:crosses val="autoZero"/>
        <c:auto val="1"/>
        <c:lblAlgn val="ctr"/>
        <c:lblOffset val="100"/>
        <c:noMultiLvlLbl val="0"/>
      </c:catAx>
      <c:valAx>
        <c:axId val="384760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1F0092"/>
                </a:solidFill>
                <a:latin typeface="+mn-lt"/>
                <a:ea typeface="+mn-ea"/>
                <a:cs typeface="+mn-cs"/>
              </a:defRPr>
            </a:pPr>
            <a:endParaRPr lang="en-LV"/>
          </a:p>
        </c:txPr>
        <c:crossAx val="38475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rgbClr val="1F0092"/>
              </a:solidFill>
              <a:latin typeface="+mn-lt"/>
              <a:ea typeface="+mn-ea"/>
              <a:cs typeface="+mn-cs"/>
            </a:defRPr>
          </a:pPr>
          <a:endParaRPr lang="en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6FE0A5-725E-9FAE-481C-12F3419FA7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0E4AA2-F6D3-7260-80D9-67CDB1E225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744F3-4856-4EA6-A7C2-6F289090906A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6EDDF-F7B9-BFD6-CD6E-0592CB18AB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65808-06AA-DC34-F2E5-F89504FFBA3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B022-7B03-47FB-B2BF-E476FDF1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62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43DA9-4D73-4BF9-99FC-69DAC786D472}" type="datetimeFigureOut">
              <a:rPr lang="lv-LV" smtClean="0"/>
              <a:t>24.08.23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3F32C-AC46-49F9-A5AF-6FDEDF9CFC2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681166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6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81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9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9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F3F32C-AC46-49F9-A5AF-6FDEDF9CFC2C}" type="slidenum">
              <a:rPr lang="lv-LV" smtClean="0"/>
              <a:t>22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6364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27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0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02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7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01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05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1000" y="-1143000"/>
            <a:ext cx="6858000" cy="9144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" y="-9427"/>
            <a:ext cx="6429401" cy="6876854"/>
          </a:xfrm>
          <a:custGeom>
            <a:avLst/>
            <a:gdLst>
              <a:gd name="connsiteX0" fmla="*/ 0 w 6099463"/>
              <a:gd name="connsiteY0" fmla="*/ 0 h 6858000"/>
              <a:gd name="connsiteX1" fmla="*/ 6099463 w 6099463"/>
              <a:gd name="connsiteY1" fmla="*/ 0 h 6858000"/>
              <a:gd name="connsiteX2" fmla="*/ 6099463 w 6099463"/>
              <a:gd name="connsiteY2" fmla="*/ 6858000 h 6858000"/>
              <a:gd name="connsiteX3" fmla="*/ 0 w 6099463"/>
              <a:gd name="connsiteY3" fmla="*/ 6858000 h 6858000"/>
              <a:gd name="connsiteX4" fmla="*/ 0 w 6099463"/>
              <a:gd name="connsiteY4" fmla="*/ 0 h 6858000"/>
              <a:gd name="connsiteX0" fmla="*/ 0 w 6099463"/>
              <a:gd name="connsiteY0" fmla="*/ 0 h 6867427"/>
              <a:gd name="connsiteX1" fmla="*/ 6099463 w 6099463"/>
              <a:gd name="connsiteY1" fmla="*/ 0 h 6867427"/>
              <a:gd name="connsiteX2" fmla="*/ 4892832 w 6099463"/>
              <a:gd name="connsiteY2" fmla="*/ 6867427 h 6867427"/>
              <a:gd name="connsiteX3" fmla="*/ 0 w 6099463"/>
              <a:gd name="connsiteY3" fmla="*/ 6858000 h 6867427"/>
              <a:gd name="connsiteX4" fmla="*/ 0 w 6099463"/>
              <a:gd name="connsiteY4" fmla="*/ 0 h 6867427"/>
              <a:gd name="connsiteX0" fmla="*/ 0 w 6429401"/>
              <a:gd name="connsiteY0" fmla="*/ 9427 h 6876854"/>
              <a:gd name="connsiteX1" fmla="*/ 6429401 w 6429401"/>
              <a:gd name="connsiteY1" fmla="*/ 0 h 6876854"/>
              <a:gd name="connsiteX2" fmla="*/ 4892832 w 6429401"/>
              <a:gd name="connsiteY2" fmla="*/ 6876854 h 6876854"/>
              <a:gd name="connsiteX3" fmla="*/ 0 w 6429401"/>
              <a:gd name="connsiteY3" fmla="*/ 6867427 h 6876854"/>
              <a:gd name="connsiteX4" fmla="*/ 0 w 6429401"/>
              <a:gd name="connsiteY4" fmla="*/ 9427 h 6876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401" h="6876854">
                <a:moveTo>
                  <a:pt x="0" y="9427"/>
                </a:moveTo>
                <a:lnTo>
                  <a:pt x="6429401" y="0"/>
                </a:lnTo>
                <a:lnTo>
                  <a:pt x="4892832" y="6876854"/>
                </a:lnTo>
                <a:lnTo>
                  <a:pt x="0" y="6867427"/>
                </a:lnTo>
                <a:lnTo>
                  <a:pt x="0" y="942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800"/>
          </a:p>
        </p:txBody>
      </p:sp>
    </p:spTree>
    <p:extLst>
      <p:ext uri="{BB962C8B-B14F-4D97-AF65-F5344CB8AC3E}">
        <p14:creationId xmlns:p14="http://schemas.microsoft.com/office/powerpoint/2010/main" val="3209791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>
                <a:solidFill>
                  <a:srgbClr val="2802CA"/>
                </a:solidFill>
              </a:rPr>
              <a:t>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 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</a:t>
            </a:r>
            <a:endParaRPr lang="lv-LV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5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>
                <a:solidFill>
                  <a:srgbClr val="2802CA"/>
                </a:solidFill>
              </a:rPr>
              <a:t>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 NOSAUKUMS</a:t>
            </a:r>
            <a:br>
              <a:rPr lang="lv-LV" b="1">
                <a:solidFill>
                  <a:srgbClr val="2802CA"/>
                </a:solidFill>
              </a:rPr>
            </a:br>
            <a:r>
              <a:rPr lang="lv-LV" b="1">
                <a:solidFill>
                  <a:srgbClr val="2802CA"/>
                </a:solidFill>
              </a:rPr>
              <a:t>NOSAUKUMS</a:t>
            </a:r>
            <a:endParaRPr lang="lv-LV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57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5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8700" y="2481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lv-LV"/>
              <a:t>Paldies!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48810" y="6024781"/>
            <a:ext cx="4011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71" y="5506044"/>
            <a:ext cx="1075755" cy="45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" y="5624084"/>
            <a:ext cx="1480349" cy="40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63" y="5544537"/>
            <a:ext cx="415996" cy="4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7" y="5540423"/>
            <a:ext cx="420035" cy="41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3510754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469381" y="6032809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</a:rPr>
              <a:t>@zinatkongress</a:t>
            </a:r>
            <a:endParaRPr lang="lv-LV" sz="2400">
              <a:solidFill>
                <a:prstClr val="white">
                  <a:lumMod val="50000"/>
                </a:prstClr>
              </a:solidFill>
              <a:ea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9428006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49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48694" y="-462506"/>
            <a:ext cx="13889388" cy="77830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71827" y="29970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000" b="1">
                <a:solidFill>
                  <a:srgbClr val="FFFF00"/>
                </a:solidFill>
              </a:defRPr>
            </a:lvl1pPr>
          </a:lstStyle>
          <a:p>
            <a:r>
              <a:rPr lang="lv-LV"/>
              <a:t>Starpslaids</a:t>
            </a:r>
          </a:p>
        </p:txBody>
      </p:sp>
    </p:spTree>
    <p:extLst>
      <p:ext uri="{BB962C8B-B14F-4D97-AF65-F5344CB8AC3E}">
        <p14:creationId xmlns:p14="http://schemas.microsoft.com/office/powerpoint/2010/main" val="1888986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8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2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60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4"/>
          <a:stretch/>
        </p:blipFill>
        <p:spPr>
          <a:xfrm>
            <a:off x="0" y="0"/>
            <a:ext cx="12192000" cy="524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6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2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71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1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5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8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4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tu.lv/en/university/structure-and-administration/faculties/materials-science-and-applied-chemistry" TargetMode="External"/><Relationship Id="rId2" Type="http://schemas.openxmlformats.org/officeDocument/2006/relationships/hyperlink" Target="https://www.rtu.lv/en/hep/contacts-hep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83154/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zp.gov.lv/en/national-contact-point-cern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www.facebook.com/CERNnkp/" TargetMode="External"/><Relationship Id="rId7" Type="http://schemas.openxmlformats.org/officeDocument/2006/relationships/image" Target="../media/image32.svg"/><Relationship Id="rId2" Type="http://schemas.openxmlformats.org/officeDocument/2006/relationships/hyperlink" Target="https://www.facebook.com/rtuhep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10" Type="http://schemas.openxmlformats.org/officeDocument/2006/relationships/image" Target="../media/image35.sv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1669/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triplus.eu/" TargetMode="External"/><Relationship Id="rId2" Type="http://schemas.openxmlformats.org/officeDocument/2006/relationships/hyperlink" Target="https://ifast-project.eu/hom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quanthep.eu/" TargetMode="External"/><Relationship Id="rId5" Type="http://schemas.openxmlformats.org/officeDocument/2006/relationships/hyperlink" Target="https://www.prismap.eu/" TargetMode="External"/><Relationship Id="rId4" Type="http://schemas.openxmlformats.org/officeDocument/2006/relationships/hyperlink" Target="https://nimms.web.cern.ch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25142" y="3086823"/>
            <a:ext cx="10515600" cy="242630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Verdana"/>
                <a:ea typeface="Verdana"/>
                <a:cs typeface="+mj-lt"/>
              </a:rPr>
              <a:t>Implementation of the CERN Strategy</a:t>
            </a:r>
            <a:endParaRPr lang="en-US" b="1" dirty="0">
              <a:latin typeface="Verdana"/>
              <a:ea typeface="Verdana"/>
              <a:cs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F3ACC-85BB-9C19-8874-CD7BCEBA9671}"/>
              </a:ext>
            </a:extLst>
          </p:cNvPr>
          <p:cNvSpPr txBox="1"/>
          <p:nvPr/>
        </p:nvSpPr>
        <p:spPr>
          <a:xfrm>
            <a:off x="5301941" y="6401068"/>
            <a:ext cx="6790741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GB" dirty="0">
                <a:solidFill>
                  <a:srgbClr val="F9F9F9"/>
                </a:solidFill>
                <a:latin typeface="Roboto"/>
                <a:ea typeface="Roboto"/>
                <a:cs typeface="Roboto"/>
              </a:rPr>
              <a:t>2nd </a:t>
            </a:r>
            <a:r>
              <a:rPr lang="en-GB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CERN Latvia Liaison Committee Meeting, </a:t>
            </a:r>
            <a:r>
              <a:rPr lang="en-GB" dirty="0">
                <a:solidFill>
                  <a:srgbClr val="F9F9F9"/>
                </a:solidFill>
                <a:latin typeface="Roboto"/>
                <a:ea typeface="Roboto"/>
                <a:cs typeface="Roboto"/>
              </a:rPr>
              <a:t>2</a:t>
            </a:r>
            <a:r>
              <a:rPr lang="lv-LV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5</a:t>
            </a:r>
            <a:r>
              <a:rPr lang="en-GB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.0</a:t>
            </a:r>
            <a:r>
              <a:rPr lang="lv-LV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8</a:t>
            </a:r>
            <a:r>
              <a:rPr lang="en-GB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.202</a:t>
            </a:r>
            <a:r>
              <a:rPr lang="lv-LV" sz="1800" b="0" i="0" u="none" strike="noStrike" dirty="0">
                <a:solidFill>
                  <a:srgbClr val="F9F9F9"/>
                </a:solidFill>
                <a:effectLst/>
                <a:latin typeface="Roboto"/>
                <a:ea typeface="Roboto"/>
                <a:cs typeface="Roboto"/>
              </a:rPr>
              <a:t>3</a:t>
            </a:r>
            <a:endParaRPr lang="en-GB" sz="1800" b="0" i="0" u="none" strike="noStrike" dirty="0">
              <a:solidFill>
                <a:srgbClr val="F9F9F9"/>
              </a:solidFill>
              <a:effectLst/>
              <a:latin typeface="Roboto"/>
              <a:ea typeface="Roboto"/>
              <a:cs typeface="Roboto"/>
            </a:endParaRP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6CAAA083-2C1D-71AE-DBCD-04D18C4ED2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81"/>
          <a:stretch/>
        </p:blipFill>
        <p:spPr bwMode="auto">
          <a:xfrm>
            <a:off x="497838" y="933906"/>
            <a:ext cx="1651974" cy="1446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138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1F0092"/>
                </a:solidFill>
                <a:latin typeface="Verdana"/>
                <a:ea typeface="Verdana"/>
              </a:rPr>
              <a:t>Institute of Particle Physics and Accelerator Technologies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@Riga Technical University</a:t>
            </a:r>
            <a:r>
              <a:rPr lang="en-GB" sz="2000">
                <a:solidFill>
                  <a:srgbClr val="1F0092"/>
                </a:solidFill>
                <a:latin typeface="Verdana"/>
                <a:ea typeface="Verdana"/>
              </a:rPr>
              <a:t>	 </a:t>
            </a:r>
            <a:r>
              <a:rPr lang="en-GB" sz="2000">
                <a:solidFill>
                  <a:srgbClr val="1F0092"/>
                </a:solidFill>
                <a:latin typeface="Verdana"/>
                <a:ea typeface="Verdana"/>
                <a:hlinkClick r:id="rId3"/>
              </a:rPr>
              <a:t>Faculty of Materials Science and Applied Chemistry</a:t>
            </a:r>
            <a:endParaRPr lang="en-GB" sz="2000">
              <a:solidFill>
                <a:srgbClr val="1F0092"/>
              </a:solidFill>
              <a:latin typeface="Verdana"/>
              <a:ea typeface="Verdana"/>
            </a:endParaRPr>
          </a:p>
          <a:p>
            <a:br>
              <a:rPr lang="en-GB" sz="2000">
                <a:solidFill>
                  <a:srgbClr val="1F0092"/>
                </a:solidFill>
                <a:latin typeface="Verdana"/>
                <a:ea typeface="Verdana"/>
              </a:rPr>
            </a:br>
            <a:endParaRPr lang="en-GB" sz="20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711911" y="2082478"/>
            <a:ext cx="5146072" cy="4518667"/>
          </a:xfrm>
          <a:prstGeom prst="rect">
            <a:avLst/>
          </a:prstGeom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100% CERN related research</a:t>
            </a: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Elected academic staff</a:t>
            </a:r>
            <a:endParaRPr lang="en-GB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1. Prof. Yuri Dokshitzer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endParaRPr lang="en-GB" sz="1600" b="1" dirty="0">
              <a:solidFill>
                <a:srgbClr val="1F0092"/>
              </a:solidFill>
              <a:latin typeface="Verdana"/>
              <a:ea typeface="Verdana"/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2.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Asoc.prof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. Kārlis Dreimanis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3.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Dr.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 Markus Seidel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lecturer, PhD supervisor</a:t>
            </a:r>
            <a:endParaRPr lang="en-GB" sz="1600" dirty="0">
              <a:solidFill>
                <a:srgbClr val="000000"/>
              </a:solidFill>
              <a:ea typeface="Verdana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4. Prof. Toms Torims - AT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5. </a:t>
            </a:r>
            <a:r>
              <a:rPr lang="lv-LV" sz="1600" dirty="0">
                <a:solidFill>
                  <a:srgbClr val="1F0092"/>
                </a:solidFill>
                <a:latin typeface="Verdana"/>
                <a:ea typeface="Verdana"/>
              </a:rPr>
              <a:t>Dr. 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Andris Ratkus - AT</a:t>
            </a:r>
            <a:endParaRPr lang="en-GB" sz="1600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Research staff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Elected HEP and AT Senior researchers / researchers / scientific assistants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lv-LV" sz="1600" b="1" dirty="0">
                <a:solidFill>
                  <a:srgbClr val="1F0092"/>
                </a:solidFill>
                <a:latin typeface="Verdana"/>
                <a:ea typeface="Verdana"/>
              </a:rPr>
              <a:t>4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 in total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+ admin staff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334018" y="2008796"/>
            <a:ext cx="5419618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Leading and 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Executing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State Research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 HEP and AT</a:t>
            </a:r>
            <a:endParaRPr lang="en-US" sz="1800" dirty="0">
              <a:latin typeface="Verdana"/>
              <a:ea typeface="Verdana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Doctoral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(jointly with University of Latvia) in HEP and AT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Institutional partner of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CMS, FCC, Muon Collider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Collaborator and contributor to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I.FAST,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HITRIplus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and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NIMMS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projects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Leader of CMS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Tier2 center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Representing RTU in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CERN Baltic Group</a:t>
            </a:r>
            <a:endParaRPr lang="en-US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Supervisory role of </a:t>
            </a:r>
            <a:r>
              <a:rPr lang="en-US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 and AT students </a:t>
            </a: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      CERN</a:t>
            </a:r>
          </a:p>
          <a:p>
            <a:endParaRPr lang="en-US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6B82-2BF7-AC71-3F2C-60140E66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10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124887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Dedicated doctoral </a:t>
            </a:r>
            <a:r>
              <a:rPr lang="en-US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</a:t>
            </a:r>
            <a:endParaRPr lang="en-US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8200" y="1593560"/>
            <a:ext cx="10515600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collaboration with CERN Baltic Group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designed by CBG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Study Programme Working Group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in programme: 3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2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1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lv-LV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are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co-supervised by CERN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staff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Strong presence of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international/Baltic students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Executed in Latvia with mandatory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term at CERN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World class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lecturers: Latvia, CBG, CERN, PSI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Balance between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International Study Program Council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programme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being developed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708681-A31F-D8DE-CF0E-AA4AE3BB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8412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11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83118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/>
                <a:ea typeface="Verdana"/>
              </a:rPr>
              <a:t>CERN research in Latvia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299487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/>
                <a:ea typeface="Verdana"/>
              </a:rPr>
              <a:t>Other institutes carrying out CERN related research and projects</a:t>
            </a:r>
            <a:endParaRPr lang="en-GB" sz="20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739247"/>
            <a:ext cx="5181600" cy="4774776"/>
          </a:xfrm>
          <a:prstGeom prst="rect">
            <a:avLst/>
          </a:prstGeom>
          <a:ln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University of Latvia</a:t>
            </a:r>
            <a:endParaRPr lang="en-US"/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Chemical Physics – Prof. Elina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Pajuste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-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MEDICIS</a:t>
            </a:r>
            <a:endParaRPr lang="en-GB" sz="18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Physics, Mathematics and Optometry - Prof.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Mārcis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Auziņš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AEgIS</a:t>
            </a:r>
            <a:endParaRPr lang="en-GB" sz="18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Medicine – Prof.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Maija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Radziņa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MEDICIS/PRISMAP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Institute of the Solid State Physics – Dr. Anatoli Popov group-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Crystal Clear Collaboration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Institute of Physics – Dr. </a:t>
            </a:r>
            <a:r>
              <a:rPr lang="en-GB" sz="1800" err="1">
                <a:solidFill>
                  <a:srgbClr val="1F0092"/>
                </a:solidFill>
                <a:latin typeface="Verdana"/>
                <a:ea typeface="Verdana"/>
              </a:rPr>
              <a:t>Kalvis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1800" err="1">
                <a:solidFill>
                  <a:srgbClr val="1F0092"/>
                </a:solidFill>
                <a:latin typeface="Verdana"/>
                <a:ea typeface="Verdana"/>
              </a:rPr>
              <a:t>Kravalis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group –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ISOLDE / LIEBE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Quantum Computing group of Prof. Andris </a:t>
            </a:r>
            <a:r>
              <a:rPr lang="en-GB" sz="1800" err="1">
                <a:solidFill>
                  <a:srgbClr val="1F0092"/>
                </a:solidFill>
                <a:latin typeface="Verdana"/>
                <a:ea typeface="Verdana"/>
              </a:rPr>
              <a:t>Ambainis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en-GB" sz="1800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QuantHEP</a:t>
            </a:r>
            <a:endParaRPr lang="en-GB" sz="18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93932" y="1739247"/>
            <a:ext cx="5181600" cy="4774776"/>
          </a:xfrm>
          <a:prstGeom prst="rect">
            <a:avLst/>
          </a:prstGeom>
          <a:ln w="12700">
            <a:solidFill>
              <a:srgbClr val="1F0092"/>
            </a:solidFill>
          </a:ln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20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Riga Technical University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Department of artificial intelligence and systems engineering - Prof.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Agris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Ņikitenko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 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Mechatronics,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Robotics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Operations section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CERN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technical Physics – Prof. Arturs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Medvids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 of Industrial Electronics and Electrical Engineering – Prof. 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Pēteris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Apse-</a:t>
            </a:r>
            <a:r>
              <a:rPr lang="en-GB" sz="180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Apsītis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-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Students of Institute of Mechanics and Mechanical Engineering -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I.FAST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HITRIplus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Performance Computing (HPC) Centre –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Tier2</a:t>
            </a:r>
            <a:r>
              <a:rPr lang="en-GB" sz="18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project at </a:t>
            </a:r>
            <a:r>
              <a:rPr lang="en-GB" sz="18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EFA3C9-568D-8E2E-8E33-6DC1C094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8412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12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6747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Outreach activities in Latvia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900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Integral part of the Latvia – CERN strategy / boosting interest in STEM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841467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National Library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permanent CERN exposition and classroom for children and general public – CERN as a centre of excellence for technology and innovation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Physics Teachers Association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Participation in events, lectures of Latvian scientists @CERN and CERN staff / selection of teachers for the CERN visits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School of the Young Physicists of Latvia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 and in-person lectures + events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Job shadowing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Every year 4-5 school children come to CERN to shadow Latvian scientists and engineers with preparatory and post-events in Latvia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many other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events and activities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36D6B9-6777-493B-740A-EFED042D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25757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13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07284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a room&#10;&#10;Description automatically generated">
            <a:extLst>
              <a:ext uri="{FF2B5EF4-FFF2-40B4-BE49-F238E27FC236}">
                <a16:creationId xmlns:a16="http://schemas.microsoft.com/office/drawing/2014/main" id="{5851B893-CDB3-6591-937F-1EB38B587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3D2EE7D-A2FA-D0EA-99F7-F5EA3B3A35E2}"/>
              </a:ext>
            </a:extLst>
          </p:cNvPr>
          <p:cNvSpPr txBox="1">
            <a:spLocks/>
          </p:cNvSpPr>
          <p:nvPr/>
        </p:nvSpPr>
        <p:spPr>
          <a:xfrm>
            <a:off x="412376" y="310718"/>
            <a:ext cx="10810567" cy="159223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Verdana"/>
                <a:ea typeface="Verdana"/>
              </a:rPr>
              <a:t>Outreach activities in Latvia</a:t>
            </a:r>
            <a:endParaRPr lang="lv-LV" sz="3000" b="1" dirty="0">
              <a:solidFill>
                <a:schemeClr val="bg1"/>
              </a:solidFill>
              <a:latin typeface="Verdana"/>
              <a:ea typeface="Verdana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Latvian National Library </a:t>
            </a:r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 permanent CERN exposition and classroom for children and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the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general public 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- CERN as a centre of excellence for technology and innovation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34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F552765-1766-187F-7F8F-5E6437E03D06}"/>
              </a:ext>
            </a:extLst>
          </p:cNvPr>
          <p:cNvGrpSpPr/>
          <p:nvPr/>
        </p:nvGrpSpPr>
        <p:grpSpPr>
          <a:xfrm>
            <a:off x="5885895" y="1215719"/>
            <a:ext cx="6306105" cy="5524177"/>
            <a:chOff x="5885895" y="2265598"/>
            <a:chExt cx="6306105" cy="5524177"/>
          </a:xfrm>
        </p:grpSpPr>
        <p:pic>
          <p:nvPicPr>
            <p:cNvPr id="5" name="Picture 4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FE4A1793-8BC8-AE0E-FB0A-1F47F275B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5895" y="2265598"/>
              <a:ext cx="6306105" cy="552417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63764A6-1D2A-E6CF-9664-5A4B24FF5127}"/>
                </a:ext>
              </a:extLst>
            </p:cNvPr>
            <p:cNvSpPr/>
            <p:nvPr/>
          </p:nvSpPr>
          <p:spPr>
            <a:xfrm>
              <a:off x="5983433" y="2280365"/>
              <a:ext cx="6208567" cy="888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" name="Picture 1" descr="A group of people standing in front of a sign&#10;&#10;Description automatically generated with medium confidence">
            <a:extLst>
              <a:ext uri="{FF2B5EF4-FFF2-40B4-BE49-F238E27FC236}">
                <a16:creationId xmlns:a16="http://schemas.microsoft.com/office/drawing/2014/main" id="{F8378566-F60B-1344-423C-FE3599D1D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080970" cy="4560728"/>
          </a:xfrm>
          <a:prstGeom prst="rect">
            <a:avLst/>
          </a:prstGeom>
        </p:spPr>
      </p:pic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47980E3-4D88-2D24-B312-C80AEBE46C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964" b="14791"/>
          <a:stretch/>
        </p:blipFill>
        <p:spPr>
          <a:xfrm>
            <a:off x="-40678" y="3977807"/>
            <a:ext cx="6121648" cy="317921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2F138E19-2F6A-981F-C7D9-FA7712C2225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83031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solidFill>
                  <a:schemeClr val="bg1"/>
                </a:solidFill>
                <a:latin typeface="Verdana"/>
                <a:ea typeface="Verdana"/>
              </a:rPr>
              <a:t>Outreach activities</a:t>
            </a:r>
            <a:endParaRPr lang="lv-LV" sz="32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Job shadowing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Every year 4-5 school children </a:t>
            </a:r>
            <a:r>
              <a:rPr lang="lv-LV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</a:t>
            </a:r>
            <a:r>
              <a:rPr lang="en-GB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CERN to shadow Latvian scientists and engineers with preparatory and post-events in Latvia</a:t>
            </a:r>
          </a:p>
        </p:txBody>
      </p:sp>
    </p:spTree>
    <p:extLst>
      <p:ext uri="{BB962C8B-B14F-4D97-AF65-F5344CB8AC3E}">
        <p14:creationId xmlns:p14="http://schemas.microsoft.com/office/powerpoint/2010/main" val="1768279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C0EC079D-98C0-527A-D2A2-058091176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" y="0"/>
            <a:ext cx="6096000" cy="4064000"/>
          </a:xfrm>
          <a:prstGeom prst="rect">
            <a:avLst/>
          </a:prstGeom>
        </p:spPr>
      </p:pic>
      <p:pic>
        <p:nvPicPr>
          <p:cNvPr id="15" name="Content Placeholder 14" descr="A group of people standing on a yellow railing&#10;&#10;Description automatically generated">
            <a:extLst>
              <a:ext uri="{FF2B5EF4-FFF2-40B4-BE49-F238E27FC236}">
                <a16:creationId xmlns:a16="http://schemas.microsoft.com/office/drawing/2014/main" id="{BCD2C995-CBC0-926E-8025-85FF82D4CE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4000"/>
            <a:ext cx="6096000" cy="4064000"/>
          </a:xfr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2483AA7A-C028-53FE-1AFB-2C7C13BD9744}"/>
              </a:ext>
            </a:extLst>
          </p:cNvPr>
          <p:cNvSpPr txBox="1">
            <a:spLocks/>
          </p:cNvSpPr>
          <p:nvPr/>
        </p:nvSpPr>
        <p:spPr>
          <a:xfrm>
            <a:off x="6892" y="1323"/>
            <a:ext cx="6347534" cy="174816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>
                <a:solidFill>
                  <a:schemeClr val="bg1"/>
                </a:solidFill>
                <a:latin typeface="Verdana"/>
                <a:ea typeface="Verdana"/>
              </a:rPr>
              <a:t>Outreach activities </a:t>
            </a:r>
            <a:endParaRPr lang="lv-LV" sz="3000" b="1">
              <a:solidFill>
                <a:schemeClr val="bg1"/>
              </a:solidFill>
              <a:latin typeface="Verdana"/>
              <a:ea typeface="Verdana"/>
            </a:endParaRPr>
          </a:p>
          <a:p>
            <a:r>
              <a:rPr lang="en-GB" sz="2000" b="1">
                <a:solidFill>
                  <a:schemeClr val="bg1"/>
                </a:solidFill>
                <a:latin typeface="Verdana"/>
                <a:ea typeface="Verdana"/>
              </a:rPr>
              <a:t>School of the Young Physicists of Latvia</a:t>
            </a:r>
            <a:endParaRPr lang="lv-LV" sz="30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en-GB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 and in-person lectures + events</a:t>
            </a:r>
          </a:p>
        </p:txBody>
      </p:sp>
      <p:pic>
        <p:nvPicPr>
          <p:cNvPr id="13" name="Content Placeholder 12" descr="A person and person standing in a hallway&#10;&#10;Description automatically generated">
            <a:extLst>
              <a:ext uri="{FF2B5EF4-FFF2-40B4-BE49-F238E27FC236}">
                <a16:creationId xmlns:a16="http://schemas.microsoft.com/office/drawing/2014/main" id="{4D2D9098-5A30-0E99-6AF7-0820B3465C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790" y="3462291"/>
            <a:ext cx="6136639" cy="4091093"/>
          </a:xfrm>
        </p:spPr>
      </p:pic>
      <p:pic>
        <p:nvPicPr>
          <p:cNvPr id="17" name="Content Placeholder 14">
            <a:extLst>
              <a:ext uri="{FF2B5EF4-FFF2-40B4-BE49-F238E27FC236}">
                <a16:creationId xmlns:a16="http://schemas.microsoft.com/office/drawing/2014/main" id="{F2E6F736-A725-3594-6D0F-ED880F1602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6051759" y="-323050"/>
            <a:ext cx="6140241" cy="378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67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oup of women standing in front of a wall&#10;&#10;Description automatically generated">
            <a:extLst>
              <a:ext uri="{FF2B5EF4-FFF2-40B4-BE49-F238E27FC236}">
                <a16:creationId xmlns:a16="http://schemas.microsoft.com/office/drawing/2014/main" id="{139992CF-577F-E370-DD62-87E26C33D0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063" y="-9833"/>
            <a:ext cx="5160617" cy="6882167"/>
          </a:xfrm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400BCD69-46B1-BFEC-95D8-C996272A5CEB}"/>
              </a:ext>
            </a:extLst>
          </p:cNvPr>
          <p:cNvSpPr txBox="1">
            <a:spLocks/>
          </p:cNvSpPr>
          <p:nvPr/>
        </p:nvSpPr>
        <p:spPr>
          <a:xfrm>
            <a:off x="0" y="62144"/>
            <a:ext cx="12192000" cy="183031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Verdana"/>
                <a:ea typeface="Verdana"/>
              </a:rPr>
              <a:t>Outreach activities </a:t>
            </a:r>
            <a:endParaRPr lang="lv-LV" sz="3200" b="1" dirty="0">
              <a:solidFill>
                <a:schemeClr val="bg1"/>
              </a:solidFill>
              <a:latin typeface="Verdana"/>
              <a:ea typeface="Verdana"/>
            </a:endParaRPr>
          </a:p>
          <a:p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Riga </a:t>
            </a:r>
            <a:r>
              <a:rPr lang="en-GB" sz="2000" b="1" dirty="0" err="1">
                <a:solidFill>
                  <a:schemeClr val="bg1"/>
                </a:solidFill>
                <a:latin typeface="Verdana"/>
                <a:ea typeface="Verdana"/>
              </a:rPr>
              <a:t>TechGirls</a:t>
            </a: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 at CERN</a:t>
            </a:r>
            <a:endParaRPr lang="lv-LV" sz="3200" b="1">
              <a:solidFill>
                <a:schemeClr val="bg1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v</a:t>
            </a:r>
            <a:r>
              <a:rPr lang="en-GB" sz="2000" dirty="0" err="1">
                <a:solidFill>
                  <a:schemeClr val="bg1"/>
                </a:solidFill>
                <a:latin typeface="Verdana"/>
                <a:ea typeface="Verdana"/>
              </a:rPr>
              <a:t>isits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 by Riga </a:t>
            </a:r>
            <a:r>
              <a:rPr lang="en-GB" sz="2000" dirty="0" err="1">
                <a:solidFill>
                  <a:schemeClr val="bg1"/>
                </a:solidFill>
                <a:latin typeface="Verdana"/>
                <a:ea typeface="Verdana"/>
              </a:rPr>
              <a:t>TechGirls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 to CERN 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to 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raise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young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women’s interest and involvement in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STEM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and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 CERN related scientific areas</a:t>
            </a:r>
            <a:endParaRPr lang="lv-LV" sz="2000" dirty="0">
              <a:solidFill>
                <a:schemeClr val="bg1"/>
              </a:solidFill>
              <a:latin typeface="Verdana"/>
              <a:ea typeface="Verdan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2990C4-5B18-CD1F-BB8C-BA161B36D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17</a:t>
            </a:fld>
            <a:endParaRPr lang="en-GB"/>
          </a:p>
        </p:txBody>
      </p:sp>
      <p:pic>
        <p:nvPicPr>
          <p:cNvPr id="7" name="Content Placeholder 6" descr="A group of women wearing hard hats&#10;&#10;Description automatically generated">
            <a:extLst>
              <a:ext uri="{FF2B5EF4-FFF2-40B4-BE49-F238E27FC236}">
                <a16:creationId xmlns:a16="http://schemas.microsoft.com/office/drawing/2014/main" id="{C9AC6AC0-71BD-B982-BCE7-3105CB5EAC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39" y="2413844"/>
            <a:ext cx="4739125" cy="3551886"/>
          </a:xfr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BE0C4C2C-09D4-5D46-C8CA-CEB1BCB859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41564" r="30988" b="7382"/>
          <a:stretch/>
        </p:blipFill>
        <p:spPr>
          <a:xfrm>
            <a:off x="-1551" y="1890952"/>
            <a:ext cx="3563518" cy="489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28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RN">
            <a:extLst>
              <a:ext uri="{FF2B5EF4-FFF2-40B4-BE49-F238E27FC236}">
                <a16:creationId xmlns:a16="http://schemas.microsoft.com/office/drawing/2014/main" id="{9279A8CA-96D8-49DD-BB34-6529E5597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93" y="-23228"/>
            <a:ext cx="5775141" cy="384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ttēls 9" descr="Attēls, kurā ir teksts, persona, griesti, grupa&#10;&#10;Apraksts ģenerēts automātiski">
            <a:extLst>
              <a:ext uri="{FF2B5EF4-FFF2-40B4-BE49-F238E27FC236}">
                <a16:creationId xmlns:a16="http://schemas.microsoft.com/office/drawing/2014/main" id="{A8774876-B33C-49DA-83B4-AC279CF27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000" y="3013174"/>
            <a:ext cx="7349000" cy="3883743"/>
          </a:xfrm>
          <a:prstGeom prst="rect">
            <a:avLst/>
          </a:prstGeom>
        </p:spPr>
      </p:pic>
      <p:pic>
        <p:nvPicPr>
          <p:cNvPr id="6" name="Attēls 5" descr="Attēls, kurā ir iekštelpu, griesti&#10;&#10;Apraksts ģenerēts automātiski">
            <a:extLst>
              <a:ext uri="{FF2B5EF4-FFF2-40B4-BE49-F238E27FC236}">
                <a16:creationId xmlns:a16="http://schemas.microsoft.com/office/drawing/2014/main" id="{2FA5EF84-5E22-4270-BF77-14EF4BE547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8"/>
          <a:stretch/>
        </p:blipFill>
        <p:spPr>
          <a:xfrm>
            <a:off x="5097568" y="-23228"/>
            <a:ext cx="7197950" cy="3799626"/>
          </a:xfrm>
          <a:prstGeom prst="rect">
            <a:avLst/>
          </a:prstGeom>
        </p:spPr>
      </p:pic>
      <p:pic>
        <p:nvPicPr>
          <p:cNvPr id="8" name="Attēls 7" descr="Attēls, kurā ir pūlis&#10;&#10;Apraksts ģenerēts automātiski">
            <a:extLst>
              <a:ext uri="{FF2B5EF4-FFF2-40B4-BE49-F238E27FC236}">
                <a16:creationId xmlns:a16="http://schemas.microsoft.com/office/drawing/2014/main" id="{0386AC09-C189-4D62-B837-5362CA68B0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08"/>
          <a:stretch/>
        </p:blipFill>
        <p:spPr>
          <a:xfrm>
            <a:off x="0" y="3817827"/>
            <a:ext cx="5143501" cy="3058374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DDF28C54-CE3C-A0ED-3038-853DC2A8E71C}"/>
              </a:ext>
            </a:extLst>
          </p:cNvPr>
          <p:cNvSpPr txBox="1">
            <a:spLocks/>
          </p:cNvSpPr>
          <p:nvPr/>
        </p:nvSpPr>
        <p:spPr>
          <a:xfrm>
            <a:off x="-63910" y="1221070"/>
            <a:ext cx="6375510" cy="2594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/>
                </a:solidFill>
                <a:latin typeface="Verdana"/>
                <a:ea typeface="Verdana"/>
              </a:rPr>
              <a:t>Outreach activities</a:t>
            </a:r>
            <a:endParaRPr lang="lv-LV" sz="3000" b="1" dirty="0">
              <a:solidFill>
                <a:schemeClr val="bg1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Latvian Physics Teachers Association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 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Participation in events, lectures of Latvian scientists @CERN and CERN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staff</a:t>
            </a:r>
            <a:r>
              <a:rPr lang="lv-LV" sz="2000" dirty="0">
                <a:solidFill>
                  <a:schemeClr val="bg1"/>
                </a:solidFill>
                <a:latin typeface="Verdana"/>
                <a:ea typeface="Verdana"/>
              </a:rPr>
              <a:t>/</a:t>
            </a:r>
            <a:r>
              <a:rPr lang="lv-LV" sz="2000" dirty="0" err="1">
                <a:solidFill>
                  <a:schemeClr val="bg1"/>
                </a:solidFill>
                <a:latin typeface="Verdana"/>
                <a:ea typeface="Verdana"/>
              </a:rPr>
              <a:t>selection</a:t>
            </a:r>
            <a:r>
              <a:rPr lang="en-GB" sz="2000" dirty="0">
                <a:solidFill>
                  <a:schemeClr val="bg1"/>
                </a:solidFill>
                <a:latin typeface="Verdana"/>
                <a:ea typeface="Verdana"/>
              </a:rPr>
              <a:t> of teachers for the CERN visits</a:t>
            </a:r>
          </a:p>
        </p:txBody>
      </p:sp>
    </p:spTree>
    <p:extLst>
      <p:ext uri="{BB962C8B-B14F-4D97-AF65-F5344CB8AC3E}">
        <p14:creationId xmlns:p14="http://schemas.microsoft.com/office/powerpoint/2010/main" val="2307508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51459056-048D-69B1-A9A7-C8C5BECB0A27}"/>
              </a:ext>
            </a:extLst>
          </p:cNvPr>
          <p:cNvSpPr txBox="1">
            <a:spLocks/>
          </p:cNvSpPr>
          <p:nvPr/>
        </p:nvSpPr>
        <p:spPr>
          <a:xfrm>
            <a:off x="1676400" y="17398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F92F9-8271-3969-F0CD-797701BB0726}"/>
              </a:ext>
            </a:extLst>
          </p:cNvPr>
          <p:cNvSpPr txBox="1"/>
          <p:nvPr/>
        </p:nvSpPr>
        <p:spPr>
          <a:xfrm>
            <a:off x="1090975" y="1247369"/>
            <a:ext cx="10839236" cy="55576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Framework –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accepted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Communication strategy</a:t>
            </a:r>
            <a:endParaRPr lang="lv-LV" sz="2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Main objective 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– to </a:t>
            </a: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target audience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s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and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inform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them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about</a:t>
            </a: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 Latvia's cooperation with CERN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,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as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well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as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opportunities to expand involvement in CERN programmes.</a:t>
            </a:r>
            <a:endParaRPr lang="lv-LV" sz="2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Channels - conventional and social media 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(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university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,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institute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,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contact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point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Contact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Point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webpage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  <a:hlinkClick r:id="rId2"/>
              </a:rPr>
              <a:t>https://www.lzp.gov.lv/en/national-contact-point-cern</a:t>
            </a:r>
            <a:endParaRPr lang="lv-LV" sz="2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0092"/>
                </a:solidFill>
                <a:latin typeface="Verdana"/>
                <a:ea typeface="Verdana"/>
              </a:rPr>
              <a:t>CERN «ambassadors»</a:t>
            </a:r>
            <a:endParaRPr lang="lv-LV" sz="2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Use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400" err="1">
                <a:solidFill>
                  <a:srgbClr val="1F0092"/>
                </a:solidFill>
                <a:latin typeface="Verdana"/>
                <a:ea typeface="Verdana"/>
              </a:rPr>
              <a:t>of</a:t>
            </a:r>
            <a:r>
              <a:rPr lang="lv-LV" sz="24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2400" b="1" dirty="0">
                <a:solidFill>
                  <a:srgbClr val="1F0092"/>
                </a:solidFill>
                <a:latin typeface="Verdana"/>
                <a:ea typeface="Verdana"/>
              </a:rPr>
              <a:t>#LatvijaCERN</a:t>
            </a:r>
            <a:endParaRPr lang="lv-LV" sz="2400" b="1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D64D9D-4487-6084-30F7-B655884B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510064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19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1980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Outline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1295884" y="1366000"/>
            <a:ext cx="10515600" cy="47449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/ research portfolio – emphasis on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@CERN and related research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Particle Physics and Accelerator Technologies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Doctoral Programme in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/>
                <a:ea typeface="Verdana"/>
              </a:rPr>
              <a:t>Participation in CERN related outreach activities</a:t>
            </a:r>
            <a:endParaRPr lang="en-GB" sz="22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lv-LV" sz="2200" dirty="0" err="1">
                <a:solidFill>
                  <a:srgbClr val="1F0092"/>
                </a:solidFill>
                <a:latin typeface="Verdana"/>
                <a:ea typeface="Verdana"/>
              </a:rPr>
              <a:t>Communication</a:t>
            </a:r>
            <a:r>
              <a:rPr lang="lv-LV" sz="220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lv-LV" sz="2200" err="1">
                <a:solidFill>
                  <a:srgbClr val="1F0092"/>
                </a:solidFill>
                <a:latin typeface="Verdana"/>
                <a:ea typeface="Verdana"/>
              </a:rPr>
              <a:t>activities</a:t>
            </a:r>
            <a:endParaRPr lang="en-GB" sz="2200" err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CERN Stakeholders Group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Geneva/CERN based ILO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 Government decisions and financial framework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2CFE14-ACB7-06E4-187B-E116B8172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313855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A70E7DD3-E3A6-FFE8-2437-BE286609F58D}"/>
              </a:ext>
            </a:extLst>
          </p:cNvPr>
          <p:cNvSpPr txBox="1">
            <a:spLocks/>
          </p:cNvSpPr>
          <p:nvPr/>
        </p:nvSpPr>
        <p:spPr>
          <a:xfrm>
            <a:off x="1676400" y="17398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Statistics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86376E-F0BD-C1CC-EDFB-8B8AC4B24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20</a:t>
            </a:fld>
            <a:endParaRPr lang="lv-LV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CC4129-27F5-01BB-5FF8-AC2C419E5715}"/>
              </a:ext>
            </a:extLst>
          </p:cNvPr>
          <p:cNvSpPr txBox="1"/>
          <p:nvPr/>
        </p:nvSpPr>
        <p:spPr>
          <a:xfrm>
            <a:off x="1014768" y="4579592"/>
            <a:ext cx="1038223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Young people are interested in learning more about CERN and the work of CERN scientists;</a:t>
            </a:r>
            <a:endParaRPr lang="lv-LV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are interested in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learning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opportunities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CERN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  <a:endParaRPr lang="lv-LV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society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interested in lectures by CERN scientists in Latvia;</a:t>
            </a:r>
            <a:endParaRPr lang="lv-LV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society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interested in the work of CERN.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E74619-E4D1-FA14-B9BF-9A0A24EB2F9F}"/>
              </a:ext>
            </a:extLst>
          </p:cNvPr>
          <p:cNvSpPr txBox="1"/>
          <p:nvPr/>
        </p:nvSpPr>
        <p:spPr>
          <a:xfrm>
            <a:off x="1014768" y="1445029"/>
            <a:ext cx="108441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Information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Agency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LETA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media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monitoring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(01.01.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2022.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-22.08.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2023.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- </a:t>
            </a:r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been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mentioned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354 </a:t>
            </a:r>
            <a:r>
              <a:rPr lang="lv-LV" sz="20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publications</a:t>
            </a:r>
            <a:r>
              <a:rPr lang="lv-LV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</a:t>
            </a:r>
            <a:r>
              <a:rPr lang="lv-LV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20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media</a:t>
            </a:r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31192D80-7BA2-3EF4-32FC-73DEDFBC4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93211"/>
              </p:ext>
            </p:extLst>
          </p:nvPr>
        </p:nvGraphicFramePr>
        <p:xfrm>
          <a:off x="2692101" y="3461645"/>
          <a:ext cx="5059518" cy="7416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039084">
                  <a:extLst>
                    <a:ext uri="{9D8B030D-6E8A-4147-A177-3AD203B41FA5}">
                      <a16:colId xmlns:a16="http://schemas.microsoft.com/office/drawing/2014/main" val="590835186"/>
                    </a:ext>
                  </a:extLst>
                </a:gridCol>
                <a:gridCol w="1097366">
                  <a:extLst>
                    <a:ext uri="{9D8B030D-6E8A-4147-A177-3AD203B41FA5}">
                      <a16:colId xmlns:a16="http://schemas.microsoft.com/office/drawing/2014/main" val="310771696"/>
                    </a:ext>
                  </a:extLst>
                </a:gridCol>
                <a:gridCol w="1112363">
                  <a:extLst>
                    <a:ext uri="{9D8B030D-6E8A-4147-A177-3AD203B41FA5}">
                      <a16:colId xmlns:a16="http://schemas.microsoft.com/office/drawing/2014/main" val="725451752"/>
                    </a:ext>
                  </a:extLst>
                </a:gridCol>
                <a:gridCol w="810705">
                  <a:extLst>
                    <a:ext uri="{9D8B030D-6E8A-4147-A177-3AD203B41FA5}">
                      <a16:colId xmlns:a16="http://schemas.microsoft.com/office/drawing/2014/main" val="2629246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>
                          <a:solidFill>
                            <a:srgbClr val="0563C1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Institute</a:t>
                      </a:r>
                      <a:r>
                        <a:rPr lang="lv-LV" dirty="0">
                          <a:solidFill>
                            <a:srgbClr val="0563C1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lv-LV" sz="1800" kern="1200" dirty="0" err="1">
                          <a:solidFill>
                            <a:srgbClr val="0563C1"/>
                          </a:solidFill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page</a:t>
                      </a:r>
                      <a:endParaRPr lang="en-GB" sz="1800" kern="1200" dirty="0">
                        <a:solidFill>
                          <a:srgbClr val="0563C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2018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246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2 000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823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err="1">
                          <a:solidFill>
                            <a:srgbClr val="0563C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Contact</a:t>
                      </a:r>
                      <a:r>
                        <a:rPr lang="lv-LV" dirty="0">
                          <a:solidFill>
                            <a:srgbClr val="0563C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lv-LV" dirty="0" err="1">
                          <a:solidFill>
                            <a:srgbClr val="0563C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Point</a:t>
                      </a:r>
                      <a:r>
                        <a:rPr lang="lv-LV" dirty="0">
                          <a:solidFill>
                            <a:srgbClr val="0563C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lv-LV" sz="1800" kern="1200" dirty="0" err="1">
                          <a:solidFill>
                            <a:srgbClr val="0563C1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page</a:t>
                      </a:r>
                      <a:endParaRPr lang="en-GB" sz="1800" kern="1200" dirty="0">
                        <a:solidFill>
                          <a:srgbClr val="0563C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55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rgbClr val="1F0092"/>
                          </a:solidFill>
                        </a:rPr>
                        <a:t>1 034</a:t>
                      </a:r>
                      <a:endParaRPr lang="en-GB" dirty="0">
                        <a:solidFill>
                          <a:srgbClr val="1F009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26081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EB2D2372-17A9-7380-1F7B-DE7B8126137D}"/>
              </a:ext>
            </a:extLst>
          </p:cNvPr>
          <p:cNvGrpSpPr/>
          <p:nvPr/>
        </p:nvGrpSpPr>
        <p:grpSpPr>
          <a:xfrm>
            <a:off x="3202458" y="2497720"/>
            <a:ext cx="4758858" cy="862491"/>
            <a:chOff x="1760158" y="2072245"/>
            <a:chExt cx="4758858" cy="862491"/>
          </a:xfrm>
        </p:grpSpPr>
        <p:pic>
          <p:nvPicPr>
            <p:cNvPr id="11" name="Graphic 10" descr="User with solid fill">
              <a:extLst>
                <a:ext uri="{FF2B5EF4-FFF2-40B4-BE49-F238E27FC236}">
                  <a16:creationId xmlns:a16="http://schemas.microsoft.com/office/drawing/2014/main" id="{B6A3FD7E-FEB0-CACC-864D-B88ACF0EB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55067" y="2076060"/>
              <a:ext cx="540000" cy="54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26FF11-19BE-B6CB-B474-C6F2DB7FF141}"/>
                </a:ext>
              </a:extLst>
            </p:cNvPr>
            <p:cNvSpPr txBox="1"/>
            <p:nvPr/>
          </p:nvSpPr>
          <p:spPr>
            <a:xfrm>
              <a:off x="4098964" y="2553204"/>
              <a:ext cx="11524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lv-LV" dirty="0" err="1">
                  <a:solidFill>
                    <a:srgbClr val="1F0092"/>
                  </a:solidFill>
                </a:rPr>
                <a:t>Followers</a:t>
              </a:r>
              <a:endParaRPr lang="en-GB" dirty="0">
                <a:solidFill>
                  <a:srgbClr val="1F0092"/>
                </a:solidFill>
              </a:endParaRPr>
            </a:p>
          </p:txBody>
        </p:sp>
        <p:pic>
          <p:nvPicPr>
            <p:cNvPr id="18" name="Graphic 17" descr="Flip calendar with solid fill">
              <a:extLst>
                <a:ext uri="{FF2B5EF4-FFF2-40B4-BE49-F238E27FC236}">
                  <a16:creationId xmlns:a16="http://schemas.microsoft.com/office/drawing/2014/main" id="{459059A5-9C3D-7492-6DB8-0A40CF953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321263" y="2072245"/>
              <a:ext cx="540000" cy="54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43DE83-8D5E-6FD8-D8C9-05E185B46F0F}"/>
                </a:ext>
              </a:extLst>
            </p:cNvPr>
            <p:cNvSpPr txBox="1"/>
            <p:nvPr/>
          </p:nvSpPr>
          <p:spPr>
            <a:xfrm>
              <a:off x="3146786" y="2565404"/>
              <a:ext cx="11524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lv-LV" dirty="0" err="1">
                  <a:solidFill>
                    <a:srgbClr val="1F0092"/>
                  </a:solidFill>
                </a:rPr>
                <a:t>Created</a:t>
              </a:r>
              <a:endParaRPr lang="en-GB" dirty="0">
                <a:solidFill>
                  <a:srgbClr val="1F0092"/>
                </a:solidFill>
              </a:endParaRPr>
            </a:p>
          </p:txBody>
        </p:sp>
        <p:pic>
          <p:nvPicPr>
            <p:cNvPr id="1026" name="Picture 2" descr="Circle, facebook icon - Free download on Iconfinder">
              <a:extLst>
                <a:ext uri="{FF2B5EF4-FFF2-40B4-BE49-F238E27FC236}">
                  <a16:creationId xmlns:a16="http://schemas.microsoft.com/office/drawing/2014/main" id="{F559628A-F7AD-1561-5B97-2469FC89B3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158" y="2106877"/>
              <a:ext cx="646331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Graphic 20" descr="Eye with solid fill">
              <a:extLst>
                <a:ext uri="{FF2B5EF4-FFF2-40B4-BE49-F238E27FC236}">
                  <a16:creationId xmlns:a16="http://schemas.microsoft.com/office/drawing/2014/main" id="{134FD501-2CE5-0739-B613-DBA3F0A60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7121" y="2084268"/>
              <a:ext cx="540000" cy="540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40DF71-3266-0F54-F897-30F925D8DA39}"/>
                </a:ext>
              </a:extLst>
            </p:cNvPr>
            <p:cNvSpPr txBox="1"/>
            <p:nvPr/>
          </p:nvSpPr>
          <p:spPr>
            <a:xfrm>
              <a:off x="5242481" y="2546614"/>
              <a:ext cx="127653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lv-LV" dirty="0" err="1">
                  <a:solidFill>
                    <a:srgbClr val="1F0092"/>
                  </a:solidFill>
                </a:rPr>
                <a:t>Reach</a:t>
              </a:r>
              <a:r>
                <a:rPr lang="lv-LV" dirty="0">
                  <a:solidFill>
                    <a:srgbClr val="1F0092"/>
                  </a:solidFill>
                </a:rPr>
                <a:t>/post</a:t>
              </a:r>
              <a:endParaRPr lang="en-GB" dirty="0">
                <a:solidFill>
                  <a:srgbClr val="1F009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9642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Stakeholders Group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438"/>
            <a:ext cx="10839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Encompassing all relevant stakeholders - platform for engagement and exchange</a:t>
            </a:r>
          </a:p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https://indico.cern.ch/category/11669/</a:t>
            </a:r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165353"/>
            <a:ext cx="1017141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lv-LV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regular meetings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since Nov 2019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Organised by CERN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Contact point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research institutions, business entities and associations, related ministries and agencies, CERN Council Delegates and ILO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Informing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stakeholders about the relevant CERN-based and CERN-related activities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Directly supporting the stakeholders’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engagement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with CERN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Managing the information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exchange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vis-à-vis CERN and the stakeholders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D318F-8C57-1621-1011-89660EDF8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6466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3134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Geneva/CERN based ILO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meaningful Latvian business participation @CERN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as priority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ILO KPI’s are directly based on industry engagement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Knowledge Transfer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Technological and knowledge return to Latvia by engaging R&amp;D capable companies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Well-balanced industrial return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fulfilment of the current ‘quota’ ∼ 400 000 CHF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prepare industrial portfolio for the full-membership @CERN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closely collaborate with Latvian scientific and engineering community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4221B-C734-B1E1-E90B-E0E4C3E5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67217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r>
              <a:rPr lang="en-GB" sz="2800" b="1">
                <a:solidFill>
                  <a:srgbClr val="0000B3"/>
                </a:solidFill>
              </a:rPr>
              <a:t>Latvia – CERN Strategy</a:t>
            </a:r>
            <a:br>
              <a:rPr lang="en-GB" sz="2800" b="1">
                <a:solidFill>
                  <a:srgbClr val="0000B3"/>
                </a:solidFill>
              </a:rPr>
            </a:br>
            <a:br>
              <a:rPr lang="en-GB" sz="2800" b="1">
                <a:solidFill>
                  <a:srgbClr val="0000B3"/>
                </a:solidFill>
              </a:rPr>
            </a:br>
            <a:r>
              <a:rPr lang="en-GB" sz="2800" b="1">
                <a:solidFill>
                  <a:srgbClr val="0000B3"/>
                </a:solidFill>
              </a:rPr>
              <a:t>Full membership at CERN</a:t>
            </a:r>
            <a:br>
              <a:rPr lang="en-GB" sz="2800" b="1">
                <a:solidFill>
                  <a:srgbClr val="0000B3"/>
                </a:solidFill>
              </a:rPr>
            </a:br>
            <a:endParaRPr lang="lv-LV" sz="1050" b="1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321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38827" y="1656035"/>
            <a:ext cx="11034638" cy="48579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- liaison with decisionmakers and stakeholders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ensure support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the CERN Management and Member states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actively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participate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the work of the CERN Council and its committees – </a:t>
            </a:r>
            <a:r>
              <a:rPr lang="en-GB" sz="2200" i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 alia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attitude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towards Latvia's full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Latvia's position at Council meetings and its committees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coordination among the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Baltic States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at CERN Baltic Group and Baltic Assembly level – to foster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 position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vis-à-vis CERN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continuous support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Government, Parliament, scientific community, entrepreneurs, other partners and society at large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0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2BBFF1-1EE3-5171-C2BD-FC7197F53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49865"/>
            <a:ext cx="343224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9679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– scientific and technical measures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framework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CERN activities in Latvia – ensuring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50/50 principle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where proportion of the national funding is gradually exceeding CERN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capacity and competency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building in HEP and AT: to maintain strong CERN related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institute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interdisciplinary research team and presence at CERN; to run master level programme in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industrial return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engagement with CERN; including ILO organised dedicated events in Latvia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image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Latvia – CERN cooperation </a:t>
            </a:r>
            <a:r>
              <a:rPr lang="en-GB" sz="2200" i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</a:t>
            </a:r>
            <a:r>
              <a:rPr lang="en-GB" sz="2200" i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LatvijaCERN</a:t>
            </a:r>
            <a:endParaRPr lang="en-GB" sz="2200" i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62F75-EF7F-652B-2A8C-150205AB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7763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25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06012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A95A19-DC48-42C9-9D6A-7A094C19A626}"/>
              </a:ext>
            </a:extLst>
          </p:cNvPr>
          <p:cNvSpPr txBox="1">
            <a:spLocks/>
          </p:cNvSpPr>
          <p:nvPr/>
        </p:nvSpPr>
        <p:spPr>
          <a:xfrm>
            <a:off x="1586196" y="746368"/>
            <a:ext cx="10515600" cy="808562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rgbClr val="1F0092"/>
                </a:solidFill>
                <a:latin typeface="Verdana"/>
                <a:ea typeface="Verdana"/>
              </a:rPr>
              <a:t>Estimated timeline</a:t>
            </a:r>
            <a:r>
              <a:rPr lang="en-GB" sz="3600" b="1" dirty="0">
                <a:solidFill>
                  <a:srgbClr val="1F0092"/>
                </a:solidFill>
                <a:latin typeface="Verdana"/>
                <a:ea typeface="Verdana"/>
              </a:rPr>
              <a:t> for full membership</a:t>
            </a:r>
            <a:r>
              <a:rPr lang="en-GB" sz="36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  <a:endParaRPr lang="en-GB" sz="3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1A2328-9B46-4D45-9F6A-78AD24EA4377}"/>
              </a:ext>
            </a:extLst>
          </p:cNvPr>
          <p:cNvSpPr/>
          <p:nvPr/>
        </p:nvSpPr>
        <p:spPr>
          <a:xfrm>
            <a:off x="527181" y="2936879"/>
            <a:ext cx="2404533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Application </a:t>
            </a:r>
            <a:endParaRPr lang="en-GB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for Associate Member State in the pre-stage to Membership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CA5E98-9A04-4443-B237-285431935D8C}"/>
              </a:ext>
            </a:extLst>
          </p:cNvPr>
          <p:cNvSpPr/>
          <p:nvPr/>
        </p:nvSpPr>
        <p:spPr>
          <a:xfrm>
            <a:off x="2969461" y="2945201"/>
            <a:ext cx="2270180" cy="25853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CERN visit to Latvia, </a:t>
            </a:r>
            <a:endParaRPr lang="en-GB"/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to access compliance </a:t>
            </a:r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with pre-stage</a:t>
            </a:r>
          </a:p>
          <a:p>
            <a:endParaRPr lang="en-GB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CERN invitation to Latvia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B2CEAF-E63D-4220-9177-30DF25288634}"/>
              </a:ext>
            </a:extLst>
          </p:cNvPr>
          <p:cNvSpPr/>
          <p:nvPr/>
        </p:nvSpPr>
        <p:spPr>
          <a:xfrm>
            <a:off x="5464228" y="2945200"/>
            <a:ext cx="2265894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endParaRPr lang="en-GB" dirty="0">
              <a:solidFill>
                <a:srgbClr val="1F0092"/>
              </a:solidFill>
              <a:latin typeface="Verdana"/>
              <a:ea typeface="Verdana"/>
            </a:endParaRPr>
          </a:p>
          <a:p>
            <a:pPr algn="ctr"/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Cabinet of Ministers decision about application</a:t>
            </a:r>
            <a:endParaRPr lang="en-GB" dirty="0">
              <a:latin typeface="Verdana"/>
              <a:ea typeface="Verdana"/>
            </a:endParaRPr>
          </a:p>
          <a:p>
            <a:pPr algn="ctr"/>
            <a:endParaRPr lang="en-GB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CERN decision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C20AB7-67A8-443A-9B4D-CB68A2FFCFAC}"/>
              </a:ext>
            </a:extLst>
          </p:cNvPr>
          <p:cNvSpPr/>
          <p:nvPr/>
        </p:nvSpPr>
        <p:spPr>
          <a:xfrm>
            <a:off x="7769178" y="2943214"/>
            <a:ext cx="2265894" cy="39703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Signature of pre-stage Agreement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1F0092"/>
                </a:solidFill>
                <a:latin typeface="Verdana"/>
                <a:ea typeface="Verdana"/>
              </a:rPr>
              <a:t>Saeima</a:t>
            </a: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 ratifies law on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Latvia becomes Member State in the pre-stage to Membership of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49B74E-D8A0-4CCC-892B-FC0BEAFB58AD}"/>
              </a:ext>
            </a:extLst>
          </p:cNvPr>
          <p:cNvSpPr/>
          <p:nvPr/>
        </p:nvSpPr>
        <p:spPr>
          <a:xfrm>
            <a:off x="10202333" y="2867563"/>
            <a:ext cx="1989667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Completion of the full cycle </a:t>
            </a:r>
          </a:p>
          <a:p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Latvia becomes Member State of CERN</a:t>
            </a:r>
            <a:endParaRPr lang="en-GB">
              <a:cs typeface="Calibri"/>
            </a:endParaRPr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5FD704F2-88AB-40E4-977D-7BBF2BE80F39}"/>
              </a:ext>
            </a:extLst>
          </p:cNvPr>
          <p:cNvSpPr/>
          <p:nvPr/>
        </p:nvSpPr>
        <p:spPr>
          <a:xfrm>
            <a:off x="517434" y="2891315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2BD910A9-5CB8-4FA1-8901-CAA1D596BBF0}"/>
              </a:ext>
            </a:extLst>
          </p:cNvPr>
          <p:cNvSpPr/>
          <p:nvPr/>
        </p:nvSpPr>
        <p:spPr>
          <a:xfrm>
            <a:off x="2936099" y="2891316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41A545E4-FD6B-4DDD-95F1-187A430D852B}"/>
              </a:ext>
            </a:extLst>
          </p:cNvPr>
          <p:cNvSpPr/>
          <p:nvPr/>
        </p:nvSpPr>
        <p:spPr>
          <a:xfrm>
            <a:off x="5354764" y="2377162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F8464C1D-EA76-4329-B20B-50E1D67EF32F}"/>
              </a:ext>
            </a:extLst>
          </p:cNvPr>
          <p:cNvSpPr/>
          <p:nvPr/>
        </p:nvSpPr>
        <p:spPr>
          <a:xfrm>
            <a:off x="7773429" y="2443233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D8E19F-C4D3-4B37-A2B6-C9238D1EAF57}"/>
              </a:ext>
            </a:extLst>
          </p:cNvPr>
          <p:cNvSpPr/>
          <p:nvPr/>
        </p:nvSpPr>
        <p:spPr>
          <a:xfrm>
            <a:off x="8323268" y="1951918"/>
            <a:ext cx="1633036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/>
                <a:ea typeface="Verdana"/>
              </a:rPr>
              <a:t>2025 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CD5323-6A8A-4EE5-8EBC-F2CD63BDF47C}"/>
              </a:ext>
            </a:extLst>
          </p:cNvPr>
          <p:cNvSpPr/>
          <p:nvPr/>
        </p:nvSpPr>
        <p:spPr>
          <a:xfrm>
            <a:off x="5240448" y="1956285"/>
            <a:ext cx="1911101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solidFill>
                  <a:srgbClr val="1F0092"/>
                </a:solidFill>
                <a:latin typeface="Verdana"/>
                <a:ea typeface="Verdana"/>
              </a:rPr>
              <a:t>2024/2025 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5522F7-28F9-4558-9AAC-BE0428921813}"/>
              </a:ext>
            </a:extLst>
          </p:cNvPr>
          <p:cNvSpPr/>
          <p:nvPr/>
        </p:nvSpPr>
        <p:spPr>
          <a:xfrm>
            <a:off x="3502237" y="1948490"/>
            <a:ext cx="1003801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solidFill>
                  <a:srgbClr val="1F0092"/>
                </a:solidFill>
                <a:latin typeface="Verdana"/>
                <a:ea typeface="Verdana"/>
              </a:rPr>
              <a:t>2024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2FD7F9-B2D6-4C76-AD96-717431A5D5F1}"/>
              </a:ext>
            </a:extLst>
          </p:cNvPr>
          <p:cNvSpPr/>
          <p:nvPr/>
        </p:nvSpPr>
        <p:spPr>
          <a:xfrm>
            <a:off x="628677" y="1962384"/>
            <a:ext cx="2188420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/>
                <a:ea typeface="Verdana"/>
              </a:rPr>
              <a:t>2023 2nd half</a:t>
            </a:r>
          </a:p>
        </p:txBody>
      </p:sp>
      <p:sp>
        <p:nvSpPr>
          <p:cNvPr id="17" name="Pentagon 33">
            <a:extLst>
              <a:ext uri="{FF2B5EF4-FFF2-40B4-BE49-F238E27FC236}">
                <a16:creationId xmlns:a16="http://schemas.microsoft.com/office/drawing/2014/main" id="{E9446435-E7B1-4921-A29E-31E666710518}"/>
              </a:ext>
            </a:extLst>
          </p:cNvPr>
          <p:cNvSpPr/>
          <p:nvPr/>
        </p:nvSpPr>
        <p:spPr>
          <a:xfrm>
            <a:off x="321013" y="2665192"/>
            <a:ext cx="11741285" cy="140721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BDF945-51CD-4574-BA2A-326C56464EA4}"/>
              </a:ext>
            </a:extLst>
          </p:cNvPr>
          <p:cNvSpPr/>
          <p:nvPr/>
        </p:nvSpPr>
        <p:spPr>
          <a:xfrm>
            <a:off x="1184278" y="2530039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2E8BF81-D0AC-48EE-9B8D-6B644CF7FD19}"/>
              </a:ext>
            </a:extLst>
          </p:cNvPr>
          <p:cNvSpPr/>
          <p:nvPr/>
        </p:nvSpPr>
        <p:spPr>
          <a:xfrm>
            <a:off x="3672078" y="2517607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8F9DF38-E3D5-4611-BC0C-AE32EF82245C}"/>
              </a:ext>
            </a:extLst>
          </p:cNvPr>
          <p:cNvSpPr/>
          <p:nvPr/>
        </p:nvSpPr>
        <p:spPr>
          <a:xfrm>
            <a:off x="6043845" y="2519023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D67F892-8D2D-403E-884F-3233D8A07A8D}"/>
              </a:ext>
            </a:extLst>
          </p:cNvPr>
          <p:cNvSpPr/>
          <p:nvPr/>
        </p:nvSpPr>
        <p:spPr>
          <a:xfrm>
            <a:off x="8531645" y="2506591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BF49FDA-C928-4D92-A5B9-1C8FC499951E}"/>
              </a:ext>
            </a:extLst>
          </p:cNvPr>
          <p:cNvSpPr/>
          <p:nvPr/>
        </p:nvSpPr>
        <p:spPr>
          <a:xfrm>
            <a:off x="10876152" y="2506590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CC3266-7BC6-4822-BE22-D08E60BBC711}"/>
              </a:ext>
            </a:extLst>
          </p:cNvPr>
          <p:cNvSpPr/>
          <p:nvPr/>
        </p:nvSpPr>
        <p:spPr>
          <a:xfrm>
            <a:off x="10616334" y="1956660"/>
            <a:ext cx="915635" cy="4001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/>
                <a:ea typeface="Verdana"/>
              </a:rPr>
              <a:t>2027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2A06CC-AD97-B223-C84D-805D4073E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26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217807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907234" y="2726043"/>
            <a:ext cx="6406538" cy="4131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financial framework for CERN activities in Latvia </a:t>
            </a:r>
          </a:p>
        </p:txBody>
      </p:sp>
    </p:spTree>
    <p:extLst>
      <p:ext uri="{BB962C8B-B14F-4D97-AF65-F5344CB8AC3E}">
        <p14:creationId xmlns:p14="http://schemas.microsoft.com/office/powerpoint/2010/main" val="1555689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Membership payments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102851"/>
              </p:ext>
            </p:extLst>
          </p:nvPr>
        </p:nvGraphicFramePr>
        <p:xfrm>
          <a:off x="1173193" y="1816782"/>
          <a:ext cx="10248180" cy="39111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8596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200" noProof="0">
                          <a:solidFill>
                            <a:srgbClr val="1F0092"/>
                          </a:solidFill>
                        </a:rPr>
                        <a:t>Currency</a:t>
                      </a:r>
                      <a:endParaRPr lang="en-GB" sz="2400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2142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</a:rPr>
                        <a:t>Full member</a:t>
                      </a:r>
                      <a:endParaRPr lang="en-GB" sz="2400" b="0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CHF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1 024 850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1 066 250 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1 793 750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1 793 750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2 494 000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965351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EUR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1 019 553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1 084 665 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1 784 423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1 784 423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2 481 032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560559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D1B72-D60E-CC1C-D6F9-168D8038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51698" cy="365125"/>
          </a:xfrm>
        </p:spPr>
        <p:txBody>
          <a:bodyPr/>
          <a:lstStyle/>
          <a:p>
            <a:fld id="{124B4910-06CA-4855-906E-4E1A599A3904}" type="slidenum">
              <a:rPr lang="lv-LV" dirty="0" smtClean="0"/>
              <a:t>28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3615840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10515600" cy="132556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experiments and </a:t>
            </a:r>
            <a:r>
              <a:rPr lang="en-US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endParaRPr lang="en-US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477442"/>
              </p:ext>
            </p:extLst>
          </p:nvPr>
        </p:nvGraphicFramePr>
        <p:xfrm>
          <a:off x="781235" y="1901916"/>
          <a:ext cx="10460672" cy="3614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9079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390806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771069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CMS*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222 084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408 962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MEDICIS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1" kern="1200" noProof="0" err="1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lv-LV" sz="2400" b="1" kern="1200" noProof="0" err="1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Collider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2400" b="0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52 320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52 320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52 320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52 320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4501320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Teacher programme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Student programmes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110044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280 084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529</a:t>
                      </a: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282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461 000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FAF68BD-0106-2A4B-9978-C310FBB5D6EF}"/>
              </a:ext>
            </a:extLst>
          </p:cNvPr>
          <p:cNvSpPr txBox="1">
            <a:spLocks/>
          </p:cNvSpPr>
          <p:nvPr/>
        </p:nvSpPr>
        <p:spPr>
          <a:xfrm>
            <a:off x="958970" y="5641284"/>
            <a:ext cx="10759065" cy="112992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/>
                <a:ea typeface="Verdana"/>
              </a:rPr>
              <a:t>* 5 authors; 2-&gt;3 students at CERN; 3-&gt;4 </a:t>
            </a:r>
            <a:r>
              <a:rPr lang="en-GB" sz="2100" dirty="0" err="1">
                <a:solidFill>
                  <a:srgbClr val="1F0092"/>
                </a:solidFill>
                <a:latin typeface="Verdana"/>
                <a:ea typeface="Verdana"/>
              </a:rPr>
              <a:t>sen</a:t>
            </a:r>
            <a:r>
              <a:rPr lang="lv-LV" sz="2100" dirty="0">
                <a:solidFill>
                  <a:srgbClr val="1F0092"/>
                </a:solidFill>
                <a:latin typeface="Verdana"/>
                <a:ea typeface="Verdana"/>
              </a:rPr>
              <a:t>i</a:t>
            </a:r>
            <a:r>
              <a:rPr lang="en-GB" sz="2100" dirty="0">
                <a:solidFill>
                  <a:srgbClr val="1F0092"/>
                </a:solidFill>
                <a:latin typeface="Verdana"/>
                <a:ea typeface="Verdana"/>
              </a:rPr>
              <a:t>or scientists </a:t>
            </a:r>
            <a:endParaRPr lang="en-GB" sz="21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/>
                <a:ea typeface="Verdana"/>
              </a:rPr>
              <a:t>+ Phase II upgrade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A58693-55D1-1505-87F4-7B6B6A9A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64668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29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39898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r>
              <a:rPr lang="en-GB" sz="2800" b="1" dirty="0">
                <a:solidFill>
                  <a:srgbClr val="0000B3"/>
                </a:solidFill>
              </a:rPr>
              <a:t>Latvia is reliable and honest partner of CERN</a:t>
            </a:r>
            <a:br>
              <a:rPr lang="en-GB" sz="2800" b="1">
                <a:solidFill>
                  <a:srgbClr val="0000B3"/>
                </a:solidFill>
              </a:rPr>
            </a:br>
            <a:br>
              <a:rPr lang="en-GB" sz="2800" b="1">
                <a:solidFill>
                  <a:srgbClr val="0000B3"/>
                </a:solidFill>
              </a:rPr>
            </a:br>
            <a:r>
              <a:rPr lang="en-GB" sz="2800" b="1" dirty="0">
                <a:solidFill>
                  <a:srgbClr val="0000B3"/>
                </a:solidFill>
              </a:rPr>
              <a:t>Latvia – CERN Strategy</a:t>
            </a:r>
            <a:br>
              <a:rPr lang="en-GB" sz="2800" b="1">
                <a:solidFill>
                  <a:srgbClr val="0000B3"/>
                </a:solidFill>
              </a:rPr>
            </a:br>
            <a:endParaRPr lang="lv-LV" sz="1050" b="1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13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9693215" cy="132556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National Contact Point</a:t>
            </a:r>
            <a:b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 </a:t>
            </a:r>
            <a:r>
              <a:rPr lang="lv-LV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Riga</a:t>
            </a:r>
            <a:r>
              <a:rPr lang="lv-LV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Technical</a:t>
            </a:r>
            <a:r>
              <a:rPr lang="lv-LV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b="1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university</a:t>
            </a:r>
            <a:endParaRPr lang="en-US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920040"/>
              </p:ext>
            </p:extLst>
          </p:nvPr>
        </p:nvGraphicFramePr>
        <p:xfrm>
          <a:off x="888523" y="1952495"/>
          <a:ext cx="10274057" cy="3904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1168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466334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516322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559258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03549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837426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Staff and admin costs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88 435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95 139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50 400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Network events with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lv-LV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12 5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4731363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&amp; 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15 730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15 730</a:t>
                      </a:r>
                      <a:endParaRPr kumimoji="0" lang="en-GB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15 730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15 730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Outreach – visits to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v-LV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128 935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369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171 030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171 030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lv-LV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lv-LV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630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7B7BC2-233E-D7A9-8E0F-CB7AC530C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516549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30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7058906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363227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CERN activities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797055"/>
              </p:ext>
            </p:extLst>
          </p:nvPr>
        </p:nvGraphicFramePr>
        <p:xfrm>
          <a:off x="712573" y="1865844"/>
          <a:ext cx="10584000" cy="3705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345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2400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1619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200" dirty="0">
                          <a:solidFill>
                            <a:srgbClr val="1F0092"/>
                          </a:solidFill>
                        </a:rPr>
                        <a:t>State Research Prog. in HEP and AT</a:t>
                      </a: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300 000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700 000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1 000 000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1 200 000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1175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Tier 2 </a:t>
                      </a:r>
                      <a:r>
                        <a:rPr lang="lv-LV" sz="2400" b="1" kern="1200" noProof="0" dirty="0" err="1">
                          <a:solidFill>
                            <a:srgbClr val="1F0092"/>
                          </a:solidFill>
                        </a:rPr>
                        <a:t>Site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260 000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519543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1 300 000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21649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872DB1-C48A-AD71-C6B6-E583B54D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97094" cy="365125"/>
          </a:xfrm>
        </p:spPr>
        <p:txBody>
          <a:bodyPr/>
          <a:lstStyle/>
          <a:p>
            <a:fld id="{124B4910-06CA-4855-906E-4E1A599A3904}" type="slidenum">
              <a:rPr lang="lv-LV" dirty="0" smtClean="0"/>
              <a:t>31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02961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53760" y="216087"/>
            <a:ext cx="7669159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Proposed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Latvia - CERN </a:t>
            </a:r>
            <a:br>
              <a:rPr lang="lv-LV" sz="330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</a:b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budget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until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2027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792000"/>
              </p:ext>
            </p:extLst>
          </p:nvPr>
        </p:nvGraphicFramePr>
        <p:xfrm>
          <a:off x="1059432" y="1292260"/>
          <a:ext cx="8315555" cy="5624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Hexagon 21"/>
          <p:cNvSpPr/>
          <p:nvPr/>
        </p:nvSpPr>
        <p:spPr>
          <a:xfrm>
            <a:off x="9169946" y="2772076"/>
            <a:ext cx="2861633" cy="2084736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Freeform: Shape 73">
            <a:extLst>
              <a:ext uri="{FF2B5EF4-FFF2-40B4-BE49-F238E27FC236}">
                <a16:creationId xmlns:a16="http://schemas.microsoft.com/office/drawing/2014/main" id="{FE3D1E4A-EAA6-4AD9-AFEB-3EC6486D8BA2}"/>
              </a:ext>
            </a:extLst>
          </p:cNvPr>
          <p:cNvSpPr/>
          <p:nvPr/>
        </p:nvSpPr>
        <p:spPr>
          <a:xfrm>
            <a:off x="9609094" y="2900485"/>
            <a:ext cx="2033596" cy="1783972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marL="0" marR="0" lvl="0" indent="0" algn="ctr" defTabSz="47412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Ensuring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50/50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principle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–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where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proportion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of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the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national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funding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is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gradually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exceeding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CERN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membership</a:t>
            </a:r>
            <a:endParaRPr kumimoji="0" lang="lv-LV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Arial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271675-8931-8C89-4162-4D2A71918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32</a:t>
            </a:fld>
            <a:endParaRPr lang="lv-LV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342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Take away message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0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75993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CFD93C-3071-DEB3-650C-43C1574734B3}"/>
              </a:ext>
            </a:extLst>
          </p:cNvPr>
          <p:cNvSpPr txBox="1">
            <a:spLocks/>
          </p:cNvSpPr>
          <p:nvPr/>
        </p:nvSpPr>
        <p:spPr>
          <a:xfrm>
            <a:off x="837398" y="2476832"/>
            <a:ext cx="10154653" cy="35420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 </a:t>
            </a:r>
            <a:r>
              <a:rPr lang="lv-LV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reliable and honest partner of CERN</a:t>
            </a: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– Latvia collaboration is yielding many mutual benefits</a:t>
            </a:r>
            <a:b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 ready to take the next step – to become full member of CERN</a:t>
            </a:r>
            <a:endParaRPr lang="lv-LV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BBD975-7D66-EF65-B7C1-54F511E61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90609" cy="365125"/>
          </a:xfrm>
        </p:spPr>
        <p:txBody>
          <a:bodyPr/>
          <a:lstStyle/>
          <a:p>
            <a:fld id="{124B4910-06CA-4855-906E-4E1A599A3904}" type="slidenum">
              <a:rPr lang="lv-LV" dirty="0" smtClean="0"/>
              <a:t>33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12170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599693" y="30114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4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</a:t>
            </a:r>
            <a:r>
              <a:rPr lang="lv-LV" sz="4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v-LV" sz="4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lv-LV" sz="4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</p:txBody>
      </p:sp>
      <p:sp>
        <p:nvSpPr>
          <p:cNvPr id="3" name="Rectangle 2"/>
          <p:cNvSpPr/>
          <p:nvPr/>
        </p:nvSpPr>
        <p:spPr>
          <a:xfrm>
            <a:off x="1236777" y="5677565"/>
            <a:ext cx="34584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7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Research</a:t>
            </a:r>
            <a:r>
              <a:rPr lang="lv-LV" sz="2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Latvia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93" y="5607962"/>
            <a:ext cx="637084" cy="64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1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 approved – consensus based - stakeholders and ministries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Overarching goals: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b="1" dirty="0">
                <a:solidFill>
                  <a:srgbClr val="1F0092"/>
                </a:solidFill>
                <a:latin typeface="Verdana"/>
                <a:ea typeface="Verdana"/>
              </a:rPr>
              <a:t>Meaningful</a:t>
            </a: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b="1" dirty="0">
                <a:solidFill>
                  <a:srgbClr val="1F0092"/>
                </a:solidFill>
                <a:latin typeface="Verdana"/>
                <a:ea typeface="Verdana"/>
              </a:rPr>
              <a:t>coordinated</a:t>
            </a: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 participation of Latvia at CERN in the </a:t>
            </a:r>
            <a:r>
              <a:rPr lang="en-GB" b="1" dirty="0">
                <a:solidFill>
                  <a:srgbClr val="1F0092"/>
                </a:solidFill>
                <a:latin typeface="Verdana"/>
                <a:ea typeface="Verdana"/>
              </a:rPr>
              <a:t>Associate Member </a:t>
            </a: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state status</a:t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To become </a:t>
            </a:r>
            <a:r>
              <a:rPr lang="en-GB" b="1" dirty="0">
                <a:solidFill>
                  <a:srgbClr val="1F0092"/>
                </a:solidFill>
                <a:latin typeface="Verdana"/>
                <a:ea typeface="Verdana"/>
              </a:rPr>
              <a:t>Full Member </a:t>
            </a:r>
            <a:r>
              <a:rPr lang="en-GB" dirty="0">
                <a:solidFill>
                  <a:srgbClr val="1F0092"/>
                </a:solidFill>
                <a:latin typeface="Verdana"/>
                <a:ea typeface="Verdana"/>
              </a:rPr>
              <a:t>state within </a:t>
            </a:r>
            <a:r>
              <a:rPr lang="en-GB" b="1" dirty="0">
                <a:solidFill>
                  <a:srgbClr val="1F0092"/>
                </a:solidFill>
                <a:latin typeface="Verdana"/>
                <a:ea typeface="Verdana"/>
              </a:rPr>
              <a:t>2-3 years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1" dirty="0">
                <a:solidFill>
                  <a:srgbClr val="0000B3"/>
                </a:solidFill>
                <a:latin typeface="Verdana"/>
                <a:ea typeface="Verdana"/>
              </a:rPr>
              <a:t>Latvia is reliable and honest partner of CERN</a:t>
            </a:r>
            <a:b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98619D-BEDF-38DE-4F8E-C484BF2D7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5818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4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8055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 and coordinated participation of Latvia at CERN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393192" y="1812529"/>
            <a:ext cx="1145643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for associate membership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05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benefit from the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opportunities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CERN – in the best possible way and at all levels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provide sustainable contribution in attaining the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foster environment of the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excellence and industrial leadership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concentrate available and to attract new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 resources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to use strategically available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instruments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 the next years to achieve “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 balanced country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” status and to ensure </a:t>
            </a:r>
            <a:r>
              <a:rPr lang="en-GB" sz="22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60/40 proportion </a:t>
            </a:r>
            <a:r>
              <a:rPr lang="en-GB" sz="22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scientific HR / industrial return</a:t>
            </a:r>
            <a:endParaRPr lang="lv-LV" sz="22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1F9CDF-A377-1DA4-0E2E-419208036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5818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5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08671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91730" y="2495138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Benefit from the opportunities at CERN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in the best possible way and at all levels</a:t>
            </a:r>
          </a:p>
        </p:txBody>
      </p:sp>
    </p:spTree>
    <p:extLst>
      <p:ext uri="{BB962C8B-B14F-4D97-AF65-F5344CB8AC3E}">
        <p14:creationId xmlns:p14="http://schemas.microsoft.com/office/powerpoint/2010/main" val="147165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Scientific/research 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49637" y="1393831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 on the bottom-up initiatives / balance &amp; diversity / strategic approach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43927" y="1897484"/>
            <a:ext cx="5366983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CERN based experiments and collaborations</a:t>
            </a: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as a 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HEP flagship 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project (RTU+LU)</a:t>
            </a:r>
            <a:endParaRPr lang="en-GB" sz="18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MEDICIS 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(RTU+LU)</a:t>
            </a:r>
            <a:endParaRPr lang="en-GB" sz="9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err="1">
                <a:solidFill>
                  <a:srgbClr val="1F0092"/>
                </a:solidFill>
                <a:latin typeface="Verdana"/>
                <a:ea typeface="Verdana"/>
              </a:rPr>
              <a:t>AEgIS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(LU)</a:t>
            </a:r>
            <a:endParaRPr lang="en-GB" sz="1800" err="1">
              <a:ea typeface="+mn-lt"/>
              <a:cs typeface="+mn-lt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ISOLDE/LIEBE (LU) </a:t>
            </a:r>
            <a:endParaRPr lang="en-GB"/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Crystal Clear Collaboration (LU)</a:t>
            </a:r>
          </a:p>
          <a:p>
            <a:pPr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Development of new projects and technologies at CERN</a:t>
            </a:r>
            <a:endParaRPr lang="en-GB" sz="1800" b="1">
              <a:ea typeface="+mn-lt"/>
              <a:cs typeface="+mn-lt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Accelerator &amp; Technology Sector /ATS-DO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Engineering and Technology Departments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FCC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Muon Collider Collaboration</a:t>
            </a: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550363" y="1972269"/>
            <a:ext cx="5642202" cy="43645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EU funded </a:t>
            </a: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projects 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CERN</a:t>
            </a:r>
            <a:r>
              <a:rPr lang="en-GB" sz="1800">
                <a:solidFill>
                  <a:srgbClr val="1F0092"/>
                </a:solidFill>
                <a:latin typeface="Verdana"/>
                <a:ea typeface="Verdana"/>
              </a:rPr>
              <a:t> coordinated/associated</a:t>
            </a:r>
            <a:endParaRPr lang="en-GB" sz="18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Riga Technical University (RTU)</a:t>
            </a:r>
            <a:endParaRPr lang="en-GB">
              <a:latin typeface="Verdana"/>
              <a:ea typeface="Verdana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I.FAST</a:t>
            </a:r>
            <a:endParaRPr lang="en-GB" sz="180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HITRIplus</a:t>
            </a:r>
            <a:endParaRPr lang="en-GB" sz="18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NIMMS</a:t>
            </a:r>
            <a:endParaRPr lang="en-GB" sz="1800">
              <a:solidFill>
                <a:srgbClr val="1F0092"/>
              </a:solidFill>
              <a:latin typeface="Verdana"/>
              <a:ea typeface="Verdana" panose="020B0604030504040204" pitchFamily="34" charset="0"/>
              <a:cs typeface="Calibri" panose="020F0502020204030204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>
                <a:solidFill>
                  <a:srgbClr val="1F0092"/>
                </a:solidFill>
                <a:latin typeface="Verdana"/>
                <a:ea typeface="Verdana"/>
              </a:rPr>
              <a:t>University of Latvia (UL)</a:t>
            </a: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PRISMAP</a:t>
            </a:r>
            <a:endParaRPr lang="en-GB" sz="18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800">
                <a:solidFill>
                  <a:srgbClr val="1F0092"/>
                </a:solidFill>
                <a:latin typeface="Verdana"/>
                <a:ea typeface="Verdan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</a:t>
            </a:r>
            <a:endParaRPr lang="en-GB" sz="180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0D91E8-1994-F0E6-049A-ED68E515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58183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7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60980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1719438" y="1079814"/>
            <a:ext cx="1155890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Personal based long term @CERN: USER, COAS, PJAS, DOCT, FELL 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- snapshot at 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25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/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08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/202</a:t>
            </a:r>
            <a:r>
              <a:rPr lang="lv-LV" sz="2000" dirty="0">
                <a:solidFill>
                  <a:srgbClr val="1F0092"/>
                </a:solidFill>
                <a:latin typeface="Verdana"/>
                <a:ea typeface="Verdana"/>
              </a:rPr>
              <a:t>3</a:t>
            </a:r>
            <a:endParaRPr lang="en-GB" dirty="0">
              <a:cs typeface="Calibri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592015" y="1780284"/>
            <a:ext cx="5223158" cy="1943304"/>
          </a:xfrm>
          <a:prstGeom prst="rect">
            <a:avLst/>
          </a:prstGeom>
          <a:solidFill>
            <a:schemeClr val="bg1"/>
          </a:solidFill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Users (rec. COLA) 100% at CERN</a:t>
            </a:r>
            <a:endParaRPr lang="en-GB" i="1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1. Senior researcher PhD in HEP – CMS Team leader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2. Senior researcher PhD in HEP – Top physics analysis group</a:t>
            </a:r>
            <a:endParaRPr lang="en-GB" sz="1500" dirty="0">
              <a:ea typeface="+mn-lt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1500" dirty="0">
                <a:solidFill>
                  <a:srgbClr val="1F0092"/>
                </a:solidFill>
                <a:latin typeface="Verdana"/>
                <a:ea typeface="Verdana"/>
              </a:rPr>
              <a:t>3</a:t>
            </a: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. PhD student – </a:t>
            </a:r>
            <a:r>
              <a:rPr lang="lv-LV" sz="1500" dirty="0">
                <a:solidFill>
                  <a:srgbClr val="1F0092"/>
                </a:solidFill>
                <a:latin typeface="Verdana"/>
                <a:ea typeface="Verdana"/>
              </a:rPr>
              <a:t>Top</a:t>
            </a: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 physics analysis group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Latvia Accelerator Technology group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276225"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PJAS and COAS 100% at CERN</a:t>
            </a:r>
            <a:endParaRPr lang="en-GB" i="1" dirty="0">
              <a:solidFill>
                <a:srgbClr val="000000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4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 Senior researcher – COAS / ATS-DO</a:t>
            </a:r>
            <a:endParaRPr lang="lv-LV" sz="1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5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 Senior researcher – PJAS / ATS-DO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6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PhD Student AT – COAS / ATS-DO+CMS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7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. PhD Student AT – DOCT /ATS-DO 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  <a:cs typeface="+mn-lt"/>
              </a:rPr>
              <a:t>paid by NIMMS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>
              <a:spcBef>
                <a:spcPts val="18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AD-Antihydrogen Experiment</a:t>
            </a:r>
            <a:endParaRPr lang="en-GB" sz="1800" dirty="0">
              <a:solidFill>
                <a:srgbClr val="000000"/>
              </a:solidFill>
              <a:latin typeface="Calibri"/>
              <a:ea typeface="Verdana"/>
              <a:cs typeface="+mn-lt"/>
            </a:endParaRPr>
          </a:p>
          <a:p>
            <a:pPr marL="0" indent="0"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8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PhD Student Atomic physics - USER / </a:t>
            </a:r>
            <a:r>
              <a:rPr lang="en-GB" sz="1400" dirty="0" err="1">
                <a:solidFill>
                  <a:srgbClr val="1F0092"/>
                </a:solidFill>
                <a:latin typeface="Verdana"/>
                <a:ea typeface="Verdana"/>
              </a:rPr>
              <a:t>AEgIS+CMS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57818" y="1856316"/>
            <a:ext cx="5740400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CERN-Latvia doctoral programme</a:t>
            </a:r>
          </a:p>
          <a:p>
            <a:pPr marL="0" indent="0"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9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PhD Student AT – DOCT / ATS-DO+CMS 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0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PhD Student MEDICIS – DOCT/SY-STI-RBS+CMS</a:t>
            </a:r>
          </a:p>
          <a:p>
            <a:pPr marL="0" indent="0">
              <a:buNone/>
            </a:pPr>
            <a:endParaRPr lang="en-GB" sz="3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Doctoral Programme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 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PhD Student </a:t>
            </a:r>
            <a:r>
              <a:rPr lang="lv-LV" sz="1400" b="1" dirty="0" err="1">
                <a:solidFill>
                  <a:srgbClr val="1F0092"/>
                </a:solidFill>
                <a:latin typeface="Verdana"/>
                <a:ea typeface="Verdana"/>
              </a:rPr>
              <a:t>Higgs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 physics – DOCT 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/ EP-CMD+CMS – 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DOCT paid by CERN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2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PhD Student AT – DOCT / ATS-DO so far paid by Latvia</a:t>
            </a:r>
            <a:endParaRPr lang="lv-LV" sz="14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(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also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working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as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an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engineer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in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 CMS-Latvia HEP </a:t>
            </a:r>
            <a:r>
              <a:rPr lang="lv-LV" sz="1400" dirty="0" err="1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group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  <a:cs typeface="Calibri" panose="020F0502020204030204"/>
              </a:rPr>
              <a:t>)</a:t>
            </a:r>
            <a:endParaRPr lang="en-GB" sz="1400" dirty="0">
              <a:cs typeface="Calibri" panose="020F0502020204030204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With no link to Latvia scientific community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</a:t>
            </a:r>
            <a:r>
              <a:rPr lang="lv-LV" sz="1400" dirty="0">
                <a:solidFill>
                  <a:srgbClr val="1F0092"/>
                </a:solidFill>
                <a:latin typeface="Verdana"/>
                <a:ea typeface="Verdana"/>
              </a:rPr>
              <a:t>3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. CERN Fellow - FELL / EP-DT-EO - 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FELL paid by CERN</a:t>
            </a:r>
            <a:endParaRPr lang="en-GB" sz="1400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GB" sz="16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FBF161-FA5F-9B93-40C5-9255CC082453}"/>
              </a:ext>
            </a:extLst>
          </p:cNvPr>
          <p:cNvSpPr txBox="1"/>
          <p:nvPr/>
        </p:nvSpPr>
        <p:spPr>
          <a:xfrm>
            <a:off x="6239933" y="5983882"/>
            <a:ext cx="595206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1F0092"/>
                </a:solidFill>
                <a:latin typeface="Verdana"/>
              </a:rPr>
              <a:t>+ numerous short (2-3 months) term stays @CERN paid from the Latvian budget </a:t>
            </a:r>
            <a:endParaRPr lang="en-US" sz="1600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22BB1C-7EEA-F276-516A-5DCFFA70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97094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8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63013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14818" y="1463039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capacity and competency building in HEP and AT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maintain strong CERN related scientific institute with multidisciplinary research team and presence at CERN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98E16A-C36A-2C55-9596-30ED139AA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12787" cy="365125"/>
          </a:xfrm>
        </p:spPr>
        <p:txBody>
          <a:bodyPr/>
          <a:lstStyle/>
          <a:p>
            <a:fld id="{124B4910-06CA-4855-906E-4E1A599A3904}" type="slidenum">
              <a:rPr lang="lv-LV" smtClean="0"/>
              <a:t>9</a:t>
            </a:fld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267040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FF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6571A0DC8C58409372199A1286DE23" ma:contentTypeVersion="14" ma:contentTypeDescription="Create a new document." ma:contentTypeScope="" ma:versionID="133906e70c0439bbef022fcd65bc7b94">
  <xsd:schema xmlns:xsd="http://www.w3.org/2001/XMLSchema" xmlns:xs="http://www.w3.org/2001/XMLSchema" xmlns:p="http://schemas.microsoft.com/office/2006/metadata/properties" xmlns:ns2="8f4a6246-9539-42c8-a75c-c18e2cf71b56" xmlns:ns3="39acef1a-2ff9-43b3-8063-e626ee45a7d1" targetNamespace="http://schemas.microsoft.com/office/2006/metadata/properties" ma:root="true" ma:fieldsID="1c88e38ca50e5c4ffe3473f8f4947623" ns2:_="" ns3:_="">
    <xsd:import namespace="8f4a6246-9539-42c8-a75c-c18e2cf71b56"/>
    <xsd:import namespace="39acef1a-2ff9-43b3-8063-e626ee45a7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4a6246-9539-42c8-a75c-c18e2cf71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32bf106-b365-443e-bdf9-9561cb4f30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acef1a-2ff9-43b3-8063-e626ee45a7d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1fd5ae-8fa0-4b90-b283-1db3415aa96f}" ma:internalName="TaxCatchAll" ma:showField="CatchAllData" ma:web="39acef1a-2ff9-43b3-8063-e626ee45a7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A106BA-2EC7-4DA6-93CC-53ACEBC687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01EAE3-C229-4187-B5E1-7D7A53D2BFBA}">
  <ds:schemaRefs>
    <ds:schemaRef ds:uri="39acef1a-2ff9-43b3-8063-e626ee45a7d1"/>
    <ds:schemaRef ds:uri="8f4a6246-9539-42c8-a75c-c18e2cf71b5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2330</Words>
  <Application>Microsoft Macintosh PowerPoint</Application>
  <PresentationFormat>Widescreen</PresentationFormat>
  <Paragraphs>419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Arial Narrow</vt:lpstr>
      <vt:lpstr>Calibri</vt:lpstr>
      <vt:lpstr>Calibri Light</vt:lpstr>
      <vt:lpstr>Roboto</vt:lpstr>
      <vt:lpstr>Verdana</vt:lpstr>
      <vt:lpstr>Office Theme</vt:lpstr>
      <vt:lpstr>1_Office Theme</vt:lpstr>
      <vt:lpstr>Implementation of the CERN Strategy</vt:lpstr>
      <vt:lpstr>Outline</vt:lpstr>
      <vt:lpstr>Latvia is reliable and honest partner of CERN  Latvia – CERN Strategy </vt:lpstr>
      <vt:lpstr>Latvia - CERN strategy</vt:lpstr>
      <vt:lpstr>Meaningful and coordinated participation of Latvia at CERN</vt:lpstr>
      <vt:lpstr>PowerPoint Presentation</vt:lpstr>
      <vt:lpstr>Scientific/research portfolio</vt:lpstr>
      <vt:lpstr>Latvia @ CERN</vt:lpstr>
      <vt:lpstr>PowerPoint Presentation</vt:lpstr>
      <vt:lpstr>Institute of Particle Physics and Accelerator Technologies</vt:lpstr>
      <vt:lpstr>Dedicated doctoral programme</vt:lpstr>
      <vt:lpstr>CERN research in Latvia</vt:lpstr>
      <vt:lpstr>Outreach activities in Latvia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Latvia - CERN Stakeholders Group </vt:lpstr>
      <vt:lpstr>Geneva/CERN based ILO</vt:lpstr>
      <vt:lpstr>Latvia – CERN Strategy  Full membership at CERN </vt:lpstr>
      <vt:lpstr>Full membership at CERN</vt:lpstr>
      <vt:lpstr>Full membership at CERN</vt:lpstr>
      <vt:lpstr>PowerPoint Presentation</vt:lpstr>
      <vt:lpstr>PowerPoint Presentation</vt:lpstr>
      <vt:lpstr>Membership payments</vt:lpstr>
      <vt:lpstr>CERN experiments and programmes</vt:lpstr>
      <vt:lpstr>CERN National Contact Point @ Riga Technical university</vt:lpstr>
      <vt:lpstr>National CERN activities</vt:lpstr>
      <vt:lpstr>Proposed Latvia - CERN  budget until 2027</vt:lpstr>
      <vt:lpstr>Take away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 un CERN</dc:title>
  <dc:creator>Uldis Berķis</dc:creator>
  <cp:lastModifiedBy>Toms Torims</cp:lastModifiedBy>
  <cp:revision>88</cp:revision>
  <dcterms:created xsi:type="dcterms:W3CDTF">2022-08-15T08:13:18Z</dcterms:created>
  <dcterms:modified xsi:type="dcterms:W3CDTF">2023-08-24T20:27:36Z</dcterms:modified>
</cp:coreProperties>
</file>