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2" r:id="rId1"/>
  </p:sldMasterIdLst>
  <p:sldIdLst>
    <p:sldId id="289" r:id="rId2"/>
    <p:sldId id="287" r:id="rId3"/>
    <p:sldId id="292" r:id="rId4"/>
    <p:sldId id="277" r:id="rId5"/>
    <p:sldId id="288" r:id="rId6"/>
    <p:sldId id="293" r:id="rId7"/>
    <p:sldId id="294" r:id="rId8"/>
    <p:sldId id="291" r:id="rId9"/>
    <p:sldId id="275" r:id="rId10"/>
    <p:sldId id="28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63AC"/>
    <a:srgbClr val="E2CCE6"/>
    <a:srgbClr val="0155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15"/>
  </p:normalViewPr>
  <p:slideViewPr>
    <p:cSldViewPr snapToGrid="0" snapToObjects="1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8/25/2023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3503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8/25/2023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93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8/25/2023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966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8/25/2023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335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8/25/2023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888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8/25/2023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55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8/25/2023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3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8/25/2023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546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8/25/2023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2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8/25/2023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81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8/25/2023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38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8/25/2023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11" r:id="rId6"/>
    <p:sldLayoutId id="2147483706" r:id="rId7"/>
    <p:sldLayoutId id="2147483707" r:id="rId8"/>
    <p:sldLayoutId id="2147483708" r:id="rId9"/>
    <p:sldLayoutId id="2147483710" r:id="rId10"/>
    <p:sldLayoutId id="21474837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.jpeg"/><Relationship Id="rId3" Type="http://schemas.openxmlformats.org/officeDocument/2006/relationships/image" Target="../media/image4.jpg"/><Relationship Id="rId21" Type="http://schemas.openxmlformats.org/officeDocument/2006/relationships/image" Target="../media/image21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19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7" Type="http://schemas.openxmlformats.org/officeDocument/2006/relationships/image" Target="../media/image1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13DC3-AACA-B237-FCC0-E4458ED61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620" y="2061301"/>
            <a:ext cx="10168128" cy="1179576"/>
          </a:xfrm>
        </p:spPr>
        <p:txBody>
          <a:bodyPr>
            <a:normAutofit fontScale="90000"/>
          </a:bodyPr>
          <a:lstStyle/>
          <a:p>
            <a:br>
              <a:rPr lang="lv-LV" dirty="0"/>
            </a:br>
            <a:br>
              <a:rPr lang="lv-LV" dirty="0"/>
            </a:br>
            <a:br>
              <a:rPr lang="lv-LV" dirty="0"/>
            </a:br>
            <a:r>
              <a:rPr lang="lv-LV" dirty="0"/>
              <a:t>CERN CMS TIER2 </a:t>
            </a:r>
            <a:r>
              <a:rPr lang="lv-LV" dirty="0" err="1"/>
              <a:t>infrastructure</a:t>
            </a:r>
            <a:r>
              <a:rPr lang="lv-LV" dirty="0"/>
              <a:t> </a:t>
            </a:r>
            <a:br>
              <a:rPr lang="lv-LV" dirty="0"/>
            </a:br>
            <a:r>
              <a:rPr lang="lv-LV" dirty="0" err="1"/>
              <a:t>deployment</a:t>
            </a:r>
            <a:r>
              <a:rPr lang="lv-LV" dirty="0"/>
              <a:t> in Latvia</a:t>
            </a:r>
            <a:br>
              <a:rPr lang="lv-LV" dirty="0"/>
            </a:br>
            <a:br>
              <a:rPr lang="lv-LV" dirty="0"/>
            </a:br>
            <a:br>
              <a:rPr lang="lv-LV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lv-LV" dirty="0"/>
          </a:p>
        </p:txBody>
      </p:sp>
      <p:pic>
        <p:nvPicPr>
          <p:cNvPr id="10" name="Content Placeholder 82" descr="A picture containing text, font, white, screenshot">
            <a:extLst>
              <a:ext uri="{FF2B5EF4-FFF2-40B4-BE49-F238E27FC236}">
                <a16:creationId xmlns:a16="http://schemas.microsoft.com/office/drawing/2014/main" id="{9D6C4E74-A5F4-DDF8-9491-20B30E2F5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9878" y="5572125"/>
            <a:ext cx="3552825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700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DBBD2-515B-57B9-34CC-CC7B0D163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3200" dirty="0" err="1"/>
              <a:t>Thank</a:t>
            </a:r>
            <a:r>
              <a:rPr lang="lv-LV" sz="3200" dirty="0"/>
              <a:t> </a:t>
            </a:r>
            <a:r>
              <a:rPr lang="lv-LV" sz="3200" dirty="0" err="1"/>
              <a:t>you</a:t>
            </a:r>
            <a:r>
              <a:rPr lang="lv-LV" sz="3200" dirty="0"/>
              <a:t>!</a:t>
            </a:r>
            <a:endParaRPr lang="en-CH" sz="32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A52DBD-717C-94B3-8CA0-B4B8D5C98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lv-LV" sz="1600" dirty="0"/>
          </a:p>
        </p:txBody>
      </p:sp>
      <p:pic>
        <p:nvPicPr>
          <p:cNvPr id="8" name="Content Placeholder 82" descr="A picture containing text, font, white, screenshot">
            <a:extLst>
              <a:ext uri="{FF2B5EF4-FFF2-40B4-BE49-F238E27FC236}">
                <a16:creationId xmlns:a16="http://schemas.microsoft.com/office/drawing/2014/main" id="{DA6AE65A-8E9E-25F1-D2B0-BAF495AE95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9175" y="5572125"/>
            <a:ext cx="3552825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976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dirty="0"/>
              <a:t>CERN CMS TIER2 project </a:t>
            </a:r>
            <a:r>
              <a:rPr lang="lv-LV" sz="2800" dirty="0" err="1"/>
              <a:t>goals</a:t>
            </a:r>
            <a:endParaRPr lang="lv-LV" sz="28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3D2FC90-EA37-16CC-EC27-34DD602AF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1935" y="1935021"/>
            <a:ext cx="11007239" cy="3694176"/>
          </a:xfrm>
        </p:spPr>
        <p:txBody>
          <a:bodyPr>
            <a:normAutofit/>
          </a:bodyPr>
          <a:lstStyle/>
          <a:p>
            <a:r>
              <a:rPr lang="lv-LV" dirty="0"/>
              <a:t>C</a:t>
            </a:r>
            <a:r>
              <a:rPr lang="en-US" dirty="0" err="1"/>
              <a:t>ooperation</a:t>
            </a:r>
            <a:r>
              <a:rPr lang="en-US" dirty="0"/>
              <a:t> between partners and CERN </a:t>
            </a:r>
            <a:r>
              <a:rPr lang="lv-LV" dirty="0"/>
              <a:t>in </a:t>
            </a:r>
            <a:r>
              <a:rPr lang="en-US" dirty="0"/>
              <a:t>high energy physics and HPC</a:t>
            </a:r>
          </a:p>
          <a:p>
            <a:r>
              <a:rPr lang="lv-LV" dirty="0"/>
              <a:t>Project </a:t>
            </a:r>
            <a:r>
              <a:rPr lang="lv-LV" dirty="0" err="1"/>
              <a:t>member</a:t>
            </a:r>
            <a:r>
              <a:rPr lang="lv-LV" dirty="0"/>
              <a:t> e</a:t>
            </a:r>
            <a:r>
              <a:rPr lang="en-US" dirty="0" err="1"/>
              <a:t>ducation</a:t>
            </a:r>
            <a:r>
              <a:rPr lang="en-US" dirty="0"/>
              <a:t> </a:t>
            </a:r>
            <a:r>
              <a:rPr lang="lv-LV" dirty="0" err="1"/>
              <a:t>about</a:t>
            </a:r>
            <a:r>
              <a:rPr lang="lv-LV" dirty="0"/>
              <a:t> CMS </a:t>
            </a:r>
            <a:r>
              <a:rPr lang="en-US" dirty="0"/>
              <a:t>and HPC technologies</a:t>
            </a:r>
            <a:r>
              <a:rPr lang="lv-LV" dirty="0"/>
              <a:t> </a:t>
            </a:r>
            <a:r>
              <a:rPr lang="lv-LV" dirty="0" err="1"/>
              <a:t>at</a:t>
            </a:r>
            <a:r>
              <a:rPr lang="lv-LV" dirty="0"/>
              <a:t> CERN</a:t>
            </a:r>
          </a:p>
          <a:p>
            <a:r>
              <a:rPr lang="en-US" dirty="0"/>
              <a:t>Involvement of CERN PhD students in TIER2 activities</a:t>
            </a:r>
            <a:endParaRPr lang="lv-LV" dirty="0"/>
          </a:p>
          <a:p>
            <a:r>
              <a:rPr lang="lv-LV" dirty="0"/>
              <a:t>J</a:t>
            </a:r>
            <a:r>
              <a:rPr lang="en-US" dirty="0" err="1"/>
              <a:t>oint</a:t>
            </a:r>
            <a:r>
              <a:rPr lang="en-US" dirty="0"/>
              <a:t> </a:t>
            </a:r>
            <a:r>
              <a:rPr lang="en-US" dirty="0" err="1"/>
              <a:t>participat</a:t>
            </a:r>
            <a:r>
              <a:rPr lang="lv-LV" dirty="0" err="1"/>
              <a:t>ion</a:t>
            </a:r>
            <a:r>
              <a:rPr lang="en-US" dirty="0"/>
              <a:t> </a:t>
            </a:r>
            <a:r>
              <a:rPr lang="lv-LV" dirty="0" err="1"/>
              <a:t>among</a:t>
            </a:r>
            <a:r>
              <a:rPr lang="lv-LV" dirty="0"/>
              <a:t> </a:t>
            </a:r>
            <a:r>
              <a:rPr lang="lv-LV" dirty="0" err="1"/>
              <a:t>partbers</a:t>
            </a:r>
            <a:r>
              <a:rPr lang="lv-LV" dirty="0"/>
              <a:t> </a:t>
            </a:r>
            <a:r>
              <a:rPr lang="en-US" dirty="0"/>
              <a:t>in EU cross-border </a:t>
            </a:r>
            <a:r>
              <a:rPr lang="lv-LV" dirty="0"/>
              <a:t>HPC </a:t>
            </a:r>
            <a:r>
              <a:rPr lang="en-US" dirty="0"/>
              <a:t>projects</a:t>
            </a:r>
          </a:p>
          <a:p>
            <a:r>
              <a:rPr lang="en-US" dirty="0"/>
              <a:t>Develop</a:t>
            </a:r>
            <a:r>
              <a:rPr lang="lv-LV" dirty="0" err="1"/>
              <a:t>ment</a:t>
            </a:r>
            <a:r>
              <a:rPr lang="lv-LV" dirty="0"/>
              <a:t> of</a:t>
            </a:r>
            <a:r>
              <a:rPr lang="en-US" dirty="0"/>
              <a:t> Latvia's HPC infrastructure and </a:t>
            </a:r>
            <a:r>
              <a:rPr lang="lv-LV" dirty="0" err="1"/>
              <a:t>its</a:t>
            </a:r>
            <a:r>
              <a:rPr lang="lv-LV" dirty="0"/>
              <a:t> </a:t>
            </a:r>
            <a:r>
              <a:rPr lang="lv-LV" dirty="0" err="1"/>
              <a:t>promotion</a:t>
            </a:r>
            <a:r>
              <a:rPr lang="lv-LV" dirty="0"/>
              <a:t> </a:t>
            </a:r>
            <a:r>
              <a:rPr lang="lv-LV" dirty="0" err="1"/>
              <a:t>for</a:t>
            </a:r>
            <a:r>
              <a:rPr lang="lv-LV" dirty="0"/>
              <a:t> </a:t>
            </a:r>
            <a:r>
              <a:rPr lang="lv-LV" dirty="0" err="1"/>
              <a:t>scientific</a:t>
            </a:r>
            <a:r>
              <a:rPr lang="lv-LV" dirty="0"/>
              <a:t> </a:t>
            </a:r>
            <a:r>
              <a:rPr lang="lv-LV" dirty="0" err="1"/>
              <a:t>applications</a:t>
            </a:r>
            <a:endParaRPr lang="lv-LV" dirty="0"/>
          </a:p>
          <a:p>
            <a:endParaRPr lang="lv-LV" dirty="0"/>
          </a:p>
        </p:txBody>
      </p:sp>
      <p:pic>
        <p:nvPicPr>
          <p:cNvPr id="8" name="Content Placeholder 82" descr="A picture containing text, font, white, screenshot">
            <a:extLst>
              <a:ext uri="{FF2B5EF4-FFF2-40B4-BE49-F238E27FC236}">
                <a16:creationId xmlns:a16="http://schemas.microsoft.com/office/drawing/2014/main" id="{6DA2F990-D81D-2689-95E9-9683C42F15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9878" y="5572125"/>
            <a:ext cx="3552825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055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dirty="0"/>
              <a:t>Project </a:t>
            </a:r>
            <a:r>
              <a:rPr lang="lv-LV" sz="2800" dirty="0" err="1"/>
              <a:t>funding</a:t>
            </a:r>
            <a:r>
              <a:rPr lang="lv-LV" sz="2800" dirty="0"/>
              <a:t> </a:t>
            </a:r>
            <a:r>
              <a:rPr lang="lv-LV" sz="2800" dirty="0" err="1"/>
              <a:t>and</a:t>
            </a:r>
            <a:r>
              <a:rPr lang="lv-LV" sz="2800" dirty="0"/>
              <a:t> </a:t>
            </a:r>
            <a:r>
              <a:rPr lang="lv-LV" sz="2800" dirty="0" err="1"/>
              <a:t>partners</a:t>
            </a:r>
            <a:endParaRPr lang="lv-LV" sz="28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3D2FC90-EA37-16CC-EC27-34DD602AF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155221"/>
            <a:ext cx="10687742" cy="3694176"/>
          </a:xfrm>
        </p:spPr>
        <p:txBody>
          <a:bodyPr>
            <a:normAutofit fontScale="92500" lnSpcReduction="10000"/>
          </a:bodyPr>
          <a:lstStyle/>
          <a:p>
            <a:r>
              <a:rPr lang="lv-LV" dirty="0" err="1"/>
              <a:t>Funded</a:t>
            </a:r>
            <a:r>
              <a:rPr lang="lv-LV" dirty="0"/>
              <a:t> </a:t>
            </a:r>
            <a:r>
              <a:rPr lang="lv-LV" dirty="0" err="1"/>
              <a:t>by</a:t>
            </a:r>
            <a:r>
              <a:rPr lang="lv-LV" dirty="0"/>
              <a:t> </a:t>
            </a:r>
            <a:r>
              <a:rPr lang="lv-LV" dirty="0" err="1"/>
              <a:t>Latvia’s</a:t>
            </a:r>
            <a:r>
              <a:rPr lang="lv-LV" dirty="0"/>
              <a:t> </a:t>
            </a:r>
            <a:r>
              <a:rPr lang="lv-LV" dirty="0" err="1"/>
              <a:t>government</a:t>
            </a:r>
            <a:r>
              <a:rPr lang="lv-LV" dirty="0"/>
              <a:t> </a:t>
            </a:r>
            <a:r>
              <a:rPr lang="lv-LV" dirty="0" err="1"/>
              <a:t>via</a:t>
            </a:r>
            <a:r>
              <a:rPr lang="lv-LV" dirty="0"/>
              <a:t> </a:t>
            </a:r>
            <a:r>
              <a:rPr lang="en-US" dirty="0"/>
              <a:t>Ministry of Education and Science </a:t>
            </a:r>
            <a:endParaRPr lang="lv-LV" dirty="0"/>
          </a:p>
          <a:p>
            <a:r>
              <a:rPr lang="lv-LV" dirty="0" err="1"/>
              <a:t>Led</a:t>
            </a:r>
            <a:r>
              <a:rPr lang="lv-LV" dirty="0"/>
              <a:t> </a:t>
            </a:r>
            <a:r>
              <a:rPr lang="lv-LV" dirty="0" err="1"/>
              <a:t>by</a:t>
            </a:r>
            <a:r>
              <a:rPr lang="lv-LV" dirty="0"/>
              <a:t> </a:t>
            </a:r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lv-LV" dirty="0"/>
          </a:p>
          <a:p>
            <a:r>
              <a:rPr lang="lv-LV" dirty="0" err="1"/>
              <a:t>Partners</a:t>
            </a:r>
            <a:r>
              <a:rPr lang="lv-LV" dirty="0"/>
              <a:t> in Latvia:</a:t>
            </a:r>
          </a:p>
          <a:p>
            <a:pPr lvl="1"/>
            <a:r>
              <a:rPr lang="lv-LV" dirty="0" err="1"/>
              <a:t>University</a:t>
            </a:r>
            <a:r>
              <a:rPr lang="lv-LV" dirty="0"/>
              <a:t> of Latvia</a:t>
            </a:r>
          </a:p>
          <a:p>
            <a:pPr lvl="1"/>
            <a:r>
              <a:rPr lang="lv-LV" dirty="0"/>
              <a:t>National </a:t>
            </a:r>
            <a:r>
              <a:rPr lang="lv-LV" dirty="0" err="1"/>
              <a:t>Library</a:t>
            </a:r>
            <a:r>
              <a:rPr lang="lv-LV" dirty="0"/>
              <a:t> of Latvia</a:t>
            </a:r>
          </a:p>
          <a:p>
            <a:pPr lvl="1"/>
            <a:r>
              <a:rPr lang="fr-FR" dirty="0"/>
              <a:t>Ventspils International</a:t>
            </a:r>
            <a:r>
              <a:rPr lang="lv-LV" dirty="0"/>
              <a:t> </a:t>
            </a:r>
            <a:r>
              <a:rPr lang="fr-FR" dirty="0"/>
              <a:t>Radio </a:t>
            </a:r>
            <a:r>
              <a:rPr lang="fr-FR" dirty="0" err="1"/>
              <a:t>Astronomy</a:t>
            </a:r>
            <a:r>
              <a:rPr lang="fr-FR" dirty="0"/>
              <a:t> Centre</a:t>
            </a:r>
            <a:endParaRPr lang="lv-LV" dirty="0"/>
          </a:p>
          <a:p>
            <a:pPr lvl="1"/>
            <a:r>
              <a:rPr lang="lv-LV" dirty="0" err="1"/>
              <a:t>Rezekne</a:t>
            </a:r>
            <a:r>
              <a:rPr lang="lv-LV" dirty="0"/>
              <a:t> </a:t>
            </a:r>
            <a:r>
              <a:rPr lang="lv-LV" dirty="0" err="1"/>
              <a:t>Academy</a:t>
            </a:r>
            <a:r>
              <a:rPr lang="lv-LV" dirty="0"/>
              <a:t> of Technologies</a:t>
            </a:r>
          </a:p>
          <a:p>
            <a:r>
              <a:rPr lang="lv-LV" dirty="0" err="1"/>
              <a:t>Baltic</a:t>
            </a:r>
            <a:r>
              <a:rPr lang="lv-LV" dirty="0"/>
              <a:t> </a:t>
            </a:r>
            <a:r>
              <a:rPr lang="lv-LV" dirty="0" err="1"/>
              <a:t>partners</a:t>
            </a:r>
            <a:endParaRPr lang="lv-LV" dirty="0"/>
          </a:p>
          <a:p>
            <a:pPr lvl="1"/>
            <a:r>
              <a:rPr lang="en-US" dirty="0"/>
              <a:t>Kaunas University of Technology </a:t>
            </a:r>
            <a:r>
              <a:rPr lang="lv-LV" dirty="0"/>
              <a:t>(</a:t>
            </a:r>
            <a:r>
              <a:rPr lang="lv-LV" dirty="0" err="1"/>
              <a:t>Lithuania</a:t>
            </a:r>
            <a:r>
              <a:rPr lang="lv-LV" dirty="0"/>
              <a:t>)</a:t>
            </a:r>
          </a:p>
        </p:txBody>
      </p:sp>
      <p:pic>
        <p:nvPicPr>
          <p:cNvPr id="6" name="Content Placeholder 82" descr="A picture containing text, font, white, screenshot">
            <a:extLst>
              <a:ext uri="{FF2B5EF4-FFF2-40B4-BE49-F238E27FC236}">
                <a16:creationId xmlns:a16="http://schemas.microsoft.com/office/drawing/2014/main" id="{8FA707C2-6898-376C-31DB-634FF46BC2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9175" y="5572125"/>
            <a:ext cx="3552825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247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60C86E13-C539-D681-2CB2-F81A7F85AC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810" y="2875443"/>
            <a:ext cx="4752200" cy="2839439"/>
          </a:xfrm>
          <a:prstGeom prst="rect">
            <a:avLst/>
          </a:prstGeom>
        </p:spPr>
      </p:pic>
      <p:pic>
        <p:nvPicPr>
          <p:cNvPr id="8" name="Picture 7" descr="A picture containing map, text&#10;&#10;Description automatically generated">
            <a:extLst>
              <a:ext uri="{FF2B5EF4-FFF2-40B4-BE49-F238E27FC236}">
                <a16:creationId xmlns:a16="http://schemas.microsoft.com/office/drawing/2014/main" id="{FA2D5BC8-5647-0BCD-01A2-ACAED05DB5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5527" y="1912312"/>
            <a:ext cx="3435756" cy="2391286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AC36E98E-126E-6713-B0F2-4F740F4AFFDB}"/>
              </a:ext>
            </a:extLst>
          </p:cNvPr>
          <p:cNvSpPr/>
          <p:nvPr/>
        </p:nvSpPr>
        <p:spPr>
          <a:xfrm>
            <a:off x="1451278" y="3359620"/>
            <a:ext cx="4641732" cy="1999265"/>
          </a:xfrm>
          <a:prstGeom prst="ellipse">
            <a:avLst/>
          </a:prstGeom>
          <a:noFill/>
          <a:ln>
            <a:solidFill>
              <a:srgbClr val="3163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6B6CD9-D3C0-ACB1-7EC9-AD745F1DAA3E}"/>
              </a:ext>
            </a:extLst>
          </p:cNvPr>
          <p:cNvSpPr/>
          <p:nvPr/>
        </p:nvSpPr>
        <p:spPr>
          <a:xfrm>
            <a:off x="6703545" y="3449721"/>
            <a:ext cx="1048624" cy="1070269"/>
          </a:xfrm>
          <a:prstGeom prst="ellipse">
            <a:avLst/>
          </a:prstGeom>
          <a:noFill/>
          <a:ln>
            <a:solidFill>
              <a:srgbClr val="3163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113DC3-AACA-B237-FCC0-E4458ED61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212" y="614228"/>
            <a:ext cx="10168128" cy="1179576"/>
          </a:xfrm>
        </p:spPr>
        <p:txBody>
          <a:bodyPr>
            <a:noAutofit/>
          </a:bodyPr>
          <a:lstStyle/>
          <a:p>
            <a:br>
              <a:rPr lang="lv-LV" sz="2400" dirty="0"/>
            </a:br>
            <a:br>
              <a:rPr lang="lv-LV" sz="2400" dirty="0"/>
            </a:br>
            <a:r>
              <a:rPr lang="lv-LV" sz="2400" dirty="0"/>
              <a:t>A </a:t>
            </a:r>
            <a:r>
              <a:rPr lang="en-US" sz="2400" dirty="0"/>
              <a:t>federated cloud</a:t>
            </a:r>
            <a:r>
              <a:rPr lang="lv-LV" sz="2400" dirty="0"/>
              <a:t>: </a:t>
            </a:r>
            <a:r>
              <a:rPr lang="en-US" sz="2400" dirty="0"/>
              <a:t>Pooling high-performance computing resources </a:t>
            </a:r>
            <a:r>
              <a:rPr lang="lv-LV" sz="2400" dirty="0"/>
              <a:t>to </a:t>
            </a:r>
            <a:r>
              <a:rPr lang="lv-LV" sz="2400" dirty="0" err="1"/>
              <a:t>create</a:t>
            </a:r>
            <a:r>
              <a:rPr lang="lv-LV" sz="2400" dirty="0"/>
              <a:t> </a:t>
            </a:r>
            <a:r>
              <a:rPr lang="lv-LV" sz="2400" dirty="0" err="1"/>
              <a:t>distributed</a:t>
            </a:r>
            <a:r>
              <a:rPr lang="lv-LV" sz="2400" dirty="0"/>
              <a:t> </a:t>
            </a:r>
            <a:r>
              <a:rPr lang="en-US" sz="2400" dirty="0"/>
              <a:t>CERN CMS TIER2 </a:t>
            </a:r>
            <a:r>
              <a:rPr lang="lv-LV" sz="2400" dirty="0" err="1"/>
              <a:t>site</a:t>
            </a:r>
            <a:br>
              <a:rPr lang="lv-LV" sz="2400" dirty="0"/>
            </a:br>
            <a:br>
              <a:rPr lang="lv-LV" sz="2400" dirty="0"/>
            </a:br>
            <a:endParaRPr lang="lv-LV" sz="2400" dirty="0"/>
          </a:p>
        </p:txBody>
      </p:sp>
      <p:pic>
        <p:nvPicPr>
          <p:cNvPr id="14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15036ED5-AC7D-AC5B-2F2E-A91A415058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5263" y="3483301"/>
            <a:ext cx="972855" cy="97285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6" name="Picture 15" descr="Text&#10;&#10;Description automatically generated with low confidence">
            <a:extLst>
              <a:ext uri="{FF2B5EF4-FFF2-40B4-BE49-F238E27FC236}">
                <a16:creationId xmlns:a16="http://schemas.microsoft.com/office/drawing/2014/main" id="{8270A509-1F56-40B1-10BE-2E26B8029D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3391" y="4395195"/>
            <a:ext cx="1510010" cy="484271"/>
          </a:xfrm>
          <a:prstGeom prst="rect">
            <a:avLst/>
          </a:prstGeom>
        </p:spPr>
      </p:pic>
      <p:pic>
        <p:nvPicPr>
          <p:cNvPr id="17" name="Picture 16" descr="Logo, company name&#10;&#10;Description automatically generated">
            <a:extLst>
              <a:ext uri="{FF2B5EF4-FFF2-40B4-BE49-F238E27FC236}">
                <a16:creationId xmlns:a16="http://schemas.microsoft.com/office/drawing/2014/main" id="{65462FB1-EC1A-6DF5-262B-30A8088FB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2704" y="3666112"/>
            <a:ext cx="651746" cy="63748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CDEB3CA-B9C4-93E5-909D-7CBBB085DB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04582" y="3785986"/>
            <a:ext cx="678981" cy="3242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45B37D-46C3-A203-E316-CED9D9F1C15A}"/>
              </a:ext>
            </a:extLst>
          </p:cNvPr>
          <p:cNvSpPr txBox="1"/>
          <p:nvPr/>
        </p:nvSpPr>
        <p:spPr>
          <a:xfrm>
            <a:off x="2195404" y="5391048"/>
            <a:ext cx="24347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lv-LV" sz="1400" dirty="0" err="1">
                <a:solidFill>
                  <a:srgbClr val="3163AC"/>
                </a:solidFill>
              </a:rPr>
              <a:t>Latvian</a:t>
            </a:r>
            <a:r>
              <a:rPr lang="lv-LV" sz="1400" dirty="0">
                <a:solidFill>
                  <a:srgbClr val="3163AC"/>
                </a:solidFill>
              </a:rPr>
              <a:t> </a:t>
            </a:r>
            <a:r>
              <a:rPr lang="lv-LV" sz="1400" dirty="0" err="1">
                <a:solidFill>
                  <a:srgbClr val="3163AC"/>
                </a:solidFill>
              </a:rPr>
              <a:t>Academic</a:t>
            </a:r>
            <a:r>
              <a:rPr lang="lv-LV" sz="1400" dirty="0">
                <a:solidFill>
                  <a:srgbClr val="3163AC"/>
                </a:solidFill>
              </a:rPr>
              <a:t> </a:t>
            </a:r>
            <a:r>
              <a:rPr lang="lv-LV" sz="1400" dirty="0" err="1">
                <a:solidFill>
                  <a:srgbClr val="3163AC"/>
                </a:solidFill>
              </a:rPr>
              <a:t>network</a:t>
            </a:r>
            <a:endParaRPr lang="lv-LV" sz="1400" dirty="0">
              <a:solidFill>
                <a:srgbClr val="3163AC"/>
              </a:solidFill>
            </a:endParaRPr>
          </a:p>
        </p:txBody>
      </p:sp>
      <p:pic>
        <p:nvPicPr>
          <p:cNvPr id="19" name="Picture 18" descr="A red square with a white cross&#10;&#10;Description automatically generated">
            <a:extLst>
              <a:ext uri="{FF2B5EF4-FFF2-40B4-BE49-F238E27FC236}">
                <a16:creationId xmlns:a16="http://schemas.microsoft.com/office/drawing/2014/main" id="{49ED471F-553A-2066-61AB-26DCAA5DBE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10210" y="1949238"/>
            <a:ext cx="521267" cy="521267"/>
          </a:xfrm>
          <a:prstGeom prst="rect">
            <a:avLst/>
          </a:prstGeom>
        </p:spPr>
      </p:pic>
      <p:pic>
        <p:nvPicPr>
          <p:cNvPr id="32" name="Picture 31" descr="A black outline of a map&#10;&#10;Description automatically generated with medium confidence">
            <a:extLst>
              <a:ext uri="{FF2B5EF4-FFF2-40B4-BE49-F238E27FC236}">
                <a16:creationId xmlns:a16="http://schemas.microsoft.com/office/drawing/2014/main" id="{0AA72B1D-DC70-5560-A45A-DC2327CAD4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67435" y="2097376"/>
            <a:ext cx="1449605" cy="958672"/>
          </a:xfrm>
          <a:prstGeom prst="rect">
            <a:avLst/>
          </a:prstGeom>
        </p:spPr>
      </p:pic>
      <p:pic>
        <p:nvPicPr>
          <p:cNvPr id="34" name="Picture 33" descr="A outline of a map">
            <a:extLst>
              <a:ext uri="{FF2B5EF4-FFF2-40B4-BE49-F238E27FC236}">
                <a16:creationId xmlns:a16="http://schemas.microsoft.com/office/drawing/2014/main" id="{A7D4A44D-77FC-7982-9B43-791A64751CB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27814" y="5144351"/>
            <a:ext cx="1842540" cy="1397260"/>
          </a:xfrm>
          <a:prstGeom prst="rect">
            <a:avLst/>
          </a:prstGeom>
        </p:spPr>
      </p:pic>
      <p:pic>
        <p:nvPicPr>
          <p:cNvPr id="38" name="Picture 37" descr="A picture containing text, font, white, design&#10;&#10;Description automatically generated">
            <a:extLst>
              <a:ext uri="{FF2B5EF4-FFF2-40B4-BE49-F238E27FC236}">
                <a16:creationId xmlns:a16="http://schemas.microsoft.com/office/drawing/2014/main" id="{2C72DD41-FE20-55AF-8B2F-0AF45E42EBC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11332" y="3594698"/>
            <a:ext cx="1050841" cy="1050841"/>
          </a:xfrm>
          <a:prstGeom prst="rect">
            <a:avLst/>
          </a:prstGeom>
        </p:spPr>
      </p:pic>
      <p:pic>
        <p:nvPicPr>
          <p:cNvPr id="44" name="Picture 43" descr="A picture containing text, font, logo, graphics">
            <a:extLst>
              <a:ext uri="{FF2B5EF4-FFF2-40B4-BE49-F238E27FC236}">
                <a16:creationId xmlns:a16="http://schemas.microsoft.com/office/drawing/2014/main" id="{545CD4AF-33EA-AC47-CCD4-E7A9D3ED5CC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22814" y="3695503"/>
            <a:ext cx="1123218" cy="236105"/>
          </a:xfrm>
          <a:prstGeom prst="rect">
            <a:avLst/>
          </a:prstGeom>
        </p:spPr>
      </p:pic>
      <p:pic>
        <p:nvPicPr>
          <p:cNvPr id="46" name="Picture 45" descr="A picture containing screenshot, font, text, graphics&#10;&#10;Description automatically generated">
            <a:extLst>
              <a:ext uri="{FF2B5EF4-FFF2-40B4-BE49-F238E27FC236}">
                <a16:creationId xmlns:a16="http://schemas.microsoft.com/office/drawing/2014/main" id="{27F83ADA-A773-EF67-52F8-80C62EAB6F5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35663" y="4575039"/>
            <a:ext cx="975343" cy="292001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43DB60D-58AA-95F6-0A94-59601BC6ADD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42081" y="2213264"/>
            <a:ext cx="450929" cy="257241"/>
          </a:xfrm>
          <a:prstGeom prst="rect">
            <a:avLst/>
          </a:prstGeom>
        </p:spPr>
      </p:pic>
      <p:pic>
        <p:nvPicPr>
          <p:cNvPr id="50" name="Picture 4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5C37FF53-1275-1D8A-E4B5-116FD73912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290303" y="5336392"/>
            <a:ext cx="1014069" cy="495151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1FF4128-2927-A814-29DB-B6464CD81F2C}"/>
              </a:ext>
            </a:extLst>
          </p:cNvPr>
          <p:cNvCxnSpPr>
            <a:cxnSpLocks/>
            <a:stCxn id="12" idx="3"/>
          </p:cNvCxnSpPr>
          <p:nvPr/>
        </p:nvCxnSpPr>
        <p:spPr>
          <a:xfrm flipH="1">
            <a:off x="6668296" y="4363253"/>
            <a:ext cx="188816" cy="973139"/>
          </a:xfrm>
          <a:prstGeom prst="line">
            <a:avLst/>
          </a:prstGeom>
          <a:noFill/>
          <a:ln>
            <a:solidFill>
              <a:srgbClr val="3163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A97AD48-A7CA-042E-D326-FD5ED46913DA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6027814" y="3984856"/>
            <a:ext cx="675731" cy="135262"/>
          </a:xfrm>
          <a:prstGeom prst="line">
            <a:avLst/>
          </a:prstGeom>
          <a:noFill/>
          <a:ln>
            <a:solidFill>
              <a:srgbClr val="3163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A6437B5-2D11-463E-0A1B-4D1DE3366499}"/>
              </a:ext>
            </a:extLst>
          </p:cNvPr>
          <p:cNvCxnSpPr>
            <a:cxnSpLocks/>
            <a:stCxn id="17" idx="1"/>
            <a:endCxn id="12" idx="6"/>
          </p:cNvCxnSpPr>
          <p:nvPr/>
        </p:nvCxnSpPr>
        <p:spPr>
          <a:xfrm flipH="1">
            <a:off x="7752169" y="3984856"/>
            <a:ext cx="610535" cy="0"/>
          </a:xfrm>
          <a:prstGeom prst="line">
            <a:avLst/>
          </a:prstGeom>
          <a:noFill/>
          <a:ln>
            <a:solidFill>
              <a:srgbClr val="3163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98CEC2C-2655-C27C-5022-B4BC7BD64A1B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5844370" y="2619640"/>
            <a:ext cx="1012742" cy="986818"/>
          </a:xfrm>
          <a:prstGeom prst="line">
            <a:avLst/>
          </a:prstGeom>
          <a:noFill/>
          <a:ln>
            <a:solidFill>
              <a:srgbClr val="3163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69" name="Picture 68" descr="A logo and text on a white background&#10;&#10;Description automatically generated with low confidence">
            <a:extLst>
              <a:ext uri="{FF2B5EF4-FFF2-40B4-BE49-F238E27FC236}">
                <a16:creationId xmlns:a16="http://schemas.microsoft.com/office/drawing/2014/main" id="{80C3AFDE-9408-215B-A915-FE7AE17D090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904582" y="5906884"/>
            <a:ext cx="912044" cy="506691"/>
          </a:xfrm>
          <a:prstGeom prst="rect">
            <a:avLst/>
          </a:prstGeom>
        </p:spPr>
      </p:pic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F5C512E5-80E8-7F1B-308B-19D729A262BB}"/>
              </a:ext>
            </a:extLst>
          </p:cNvPr>
          <p:cNvCxnSpPr>
            <a:cxnSpLocks/>
            <a:stCxn id="50" idx="2"/>
          </p:cNvCxnSpPr>
          <p:nvPr/>
        </p:nvCxnSpPr>
        <p:spPr>
          <a:xfrm>
            <a:off x="6797338" y="5831543"/>
            <a:ext cx="151746" cy="128199"/>
          </a:xfrm>
          <a:prstGeom prst="line">
            <a:avLst/>
          </a:prstGeom>
          <a:noFill/>
          <a:ln>
            <a:solidFill>
              <a:srgbClr val="3163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75" name="Picture 74" descr="Blue text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FEAD7821-7B8D-8A20-44C2-31D556CDB0B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231207" y="2569261"/>
            <a:ext cx="1010753" cy="257241"/>
          </a:xfrm>
          <a:prstGeom prst="rect">
            <a:avLst/>
          </a:prstGeom>
        </p:spPr>
      </p:pic>
      <p:pic>
        <p:nvPicPr>
          <p:cNvPr id="83" name="Content Placeholder 82" descr="A picture containing text, font, white, screenshot">
            <a:extLst>
              <a:ext uri="{FF2B5EF4-FFF2-40B4-BE49-F238E27FC236}">
                <a16:creationId xmlns:a16="http://schemas.microsoft.com/office/drawing/2014/main" id="{D1E596D6-6F27-C7BD-2C3C-5C647CF9C0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8"/>
          <a:stretch>
            <a:fillRect/>
          </a:stretch>
        </p:blipFill>
        <p:spPr>
          <a:xfrm>
            <a:off x="8639878" y="5572125"/>
            <a:ext cx="3552825" cy="1285875"/>
          </a:xfrm>
        </p:spPr>
      </p:pic>
      <p:pic>
        <p:nvPicPr>
          <p:cNvPr id="85" name="Picture 84" descr="A red and white flag">
            <a:extLst>
              <a:ext uri="{FF2B5EF4-FFF2-40B4-BE49-F238E27FC236}">
                <a16:creationId xmlns:a16="http://schemas.microsoft.com/office/drawing/2014/main" id="{B9EFF3F1-7682-8D6A-1529-3DB29C1CBC6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304776" y="3192841"/>
            <a:ext cx="685338" cy="396642"/>
          </a:xfrm>
          <a:prstGeom prst="rect">
            <a:avLst/>
          </a:prstGeom>
        </p:spPr>
      </p:pic>
      <p:pic>
        <p:nvPicPr>
          <p:cNvPr id="87" name="Picture 86" descr="A blue and black flag&#10;&#10;Description automatically generated with low confidence">
            <a:extLst>
              <a:ext uri="{FF2B5EF4-FFF2-40B4-BE49-F238E27FC236}">
                <a16:creationId xmlns:a16="http://schemas.microsoft.com/office/drawing/2014/main" id="{0F1D1010-C82A-5AB7-E3EE-C1D990422B10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202419" y="2144351"/>
            <a:ext cx="339479" cy="21566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9" name="Picture 88" descr="A picture containing yellow, colorfulness, rectangle, orange&#10;&#10;Description automatically generated">
            <a:extLst>
              <a:ext uri="{FF2B5EF4-FFF2-40B4-BE49-F238E27FC236}">
                <a16:creationId xmlns:a16="http://schemas.microsoft.com/office/drawing/2014/main" id="{ACB4E493-F61E-E094-5C15-D21BE4C289EC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360604" y="5269713"/>
            <a:ext cx="334970" cy="20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714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dirty="0" err="1"/>
              <a:t>Summary</a:t>
            </a:r>
            <a:r>
              <a:rPr lang="lv-LV" sz="2800" dirty="0"/>
              <a:t> of </a:t>
            </a:r>
            <a:r>
              <a:rPr lang="lv-LV" sz="2800" dirty="0" err="1"/>
              <a:t>activities</a:t>
            </a:r>
            <a:r>
              <a:rPr lang="lv-LV" sz="2800" dirty="0"/>
              <a:t> (2022-2023)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3D2FC90-EA37-16CC-EC27-34DD602AF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155221"/>
            <a:ext cx="10687742" cy="3694176"/>
          </a:xfrm>
        </p:spPr>
        <p:txBody>
          <a:bodyPr>
            <a:normAutofit/>
          </a:bodyPr>
          <a:lstStyle/>
          <a:p>
            <a:r>
              <a:rPr lang="en-US" dirty="0"/>
              <a:t>CERN Baltic Group meetings </a:t>
            </a:r>
            <a:r>
              <a:rPr lang="lv-LV" dirty="0" err="1"/>
              <a:t>held</a:t>
            </a:r>
            <a:r>
              <a:rPr lang="lv-LV" dirty="0"/>
              <a:t> </a:t>
            </a:r>
            <a:r>
              <a:rPr lang="en-US" dirty="0"/>
              <a:t>in </a:t>
            </a:r>
            <a:r>
              <a:rPr lang="lv-LV" dirty="0"/>
              <a:t>Latvia, </a:t>
            </a:r>
            <a:r>
              <a:rPr lang="en-US" dirty="0"/>
              <a:t>Lithuania and Estonia</a:t>
            </a:r>
            <a:endParaRPr lang="lv-LV" dirty="0"/>
          </a:p>
          <a:p>
            <a:r>
              <a:rPr lang="en-US" dirty="0"/>
              <a:t>A </a:t>
            </a:r>
            <a:r>
              <a:rPr lang="lv-LV" dirty="0"/>
              <a:t>TIER2 </a:t>
            </a:r>
            <a:r>
              <a:rPr lang="lv-LV" dirty="0" err="1"/>
              <a:t>feasibility</a:t>
            </a:r>
            <a:r>
              <a:rPr lang="lv-LV" dirty="0"/>
              <a:t> </a:t>
            </a:r>
            <a:r>
              <a:rPr lang="lv-LV" dirty="0" err="1"/>
              <a:t>study</a:t>
            </a:r>
            <a:r>
              <a:rPr lang="en-US" dirty="0"/>
              <a:t> agreement with Kaunas Technical University</a:t>
            </a:r>
          </a:p>
          <a:p>
            <a:r>
              <a:rPr lang="en-US" dirty="0"/>
              <a:t>CERN PhD student </a:t>
            </a:r>
            <a:r>
              <a:rPr lang="lv-LV" dirty="0" err="1"/>
              <a:t>assigned</a:t>
            </a:r>
            <a:r>
              <a:rPr lang="lv-LV" dirty="0"/>
              <a:t> </a:t>
            </a:r>
            <a:r>
              <a:rPr lang="en-US" dirty="0"/>
              <a:t>to the </a:t>
            </a:r>
            <a:r>
              <a:rPr lang="lv-LV" dirty="0"/>
              <a:t>TIER2 </a:t>
            </a:r>
            <a:r>
              <a:rPr lang="en-US" dirty="0"/>
              <a:t>project</a:t>
            </a:r>
          </a:p>
          <a:p>
            <a:r>
              <a:rPr lang="lv-LV" dirty="0"/>
              <a:t>9 </a:t>
            </a:r>
            <a:r>
              <a:rPr lang="en-US" dirty="0"/>
              <a:t>TIER2 HPC computing nodes </a:t>
            </a:r>
            <a:r>
              <a:rPr lang="lv-LV" dirty="0" err="1"/>
              <a:t>procured</a:t>
            </a:r>
            <a:r>
              <a:rPr lang="lv-LV" dirty="0"/>
              <a:t>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deployed</a:t>
            </a:r>
            <a:r>
              <a:rPr lang="lv-LV" dirty="0"/>
              <a:t> </a:t>
            </a:r>
            <a:r>
              <a:rPr lang="lv-LV" dirty="0" err="1"/>
              <a:t>for</a:t>
            </a:r>
            <a:r>
              <a:rPr lang="lv-LV" dirty="0"/>
              <a:t> TIER2 </a:t>
            </a:r>
            <a:r>
              <a:rPr lang="lv-LV" dirty="0" err="1"/>
              <a:t>site</a:t>
            </a:r>
            <a:r>
              <a:rPr lang="lv-LV" dirty="0"/>
              <a:t> in RTU </a:t>
            </a:r>
            <a:r>
              <a:rPr lang="lv-LV" dirty="0" err="1"/>
              <a:t>managed</a:t>
            </a:r>
            <a:r>
              <a:rPr lang="lv-LV" dirty="0"/>
              <a:t> </a:t>
            </a:r>
            <a:r>
              <a:rPr lang="lv-LV" dirty="0" err="1"/>
              <a:t>datacenter</a:t>
            </a:r>
            <a:r>
              <a:rPr lang="lv-LV" dirty="0"/>
              <a:t>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OpenStack</a:t>
            </a:r>
            <a:r>
              <a:rPr lang="lv-LV" dirty="0"/>
              <a:t> </a:t>
            </a:r>
            <a:r>
              <a:rPr lang="lv-LV" dirty="0" err="1"/>
              <a:t>cloud</a:t>
            </a:r>
            <a:r>
              <a:rPr lang="lv-LV" dirty="0"/>
              <a:t> </a:t>
            </a:r>
            <a:r>
              <a:rPr lang="lv-LV" dirty="0" err="1"/>
              <a:t>infrastructure</a:t>
            </a:r>
            <a:endParaRPr lang="lv-LV" dirty="0"/>
          </a:p>
          <a:p>
            <a:r>
              <a:rPr lang="lv-LV" dirty="0" err="1"/>
              <a:t>Configuration</a:t>
            </a:r>
            <a:r>
              <a:rPr lang="lv-LV" dirty="0"/>
              <a:t> of </a:t>
            </a:r>
            <a:r>
              <a:rPr lang="lv-LV" dirty="0" err="1"/>
              <a:t>ArcCE</a:t>
            </a:r>
            <a:r>
              <a:rPr lang="lv-LV" dirty="0"/>
              <a:t>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Slurm</a:t>
            </a:r>
            <a:r>
              <a:rPr lang="lv-LV" dirty="0"/>
              <a:t> </a:t>
            </a:r>
            <a:r>
              <a:rPr lang="lv-LV" dirty="0" err="1"/>
              <a:t>workload</a:t>
            </a:r>
            <a:r>
              <a:rPr lang="lv-LV" dirty="0"/>
              <a:t> </a:t>
            </a:r>
            <a:r>
              <a:rPr lang="lv-LV" dirty="0" err="1"/>
              <a:t>management</a:t>
            </a:r>
            <a:r>
              <a:rPr lang="lv-LV" dirty="0"/>
              <a:t> </a:t>
            </a:r>
            <a:r>
              <a:rPr lang="lv-LV" dirty="0" err="1"/>
              <a:t>VMs</a:t>
            </a:r>
            <a:endParaRPr lang="en-US" dirty="0"/>
          </a:p>
          <a:p>
            <a:endParaRPr lang="lv-LV" dirty="0"/>
          </a:p>
        </p:txBody>
      </p:sp>
      <p:pic>
        <p:nvPicPr>
          <p:cNvPr id="6" name="Content Placeholder 82" descr="A picture containing text, font, white, screenshot">
            <a:extLst>
              <a:ext uri="{FF2B5EF4-FFF2-40B4-BE49-F238E27FC236}">
                <a16:creationId xmlns:a16="http://schemas.microsoft.com/office/drawing/2014/main" id="{8FA707C2-6898-376C-31DB-634FF46BC2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9175" y="5572125"/>
            <a:ext cx="3552825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627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dirty="0" err="1"/>
              <a:t>Deployed</a:t>
            </a:r>
            <a:r>
              <a:rPr lang="lv-LV" sz="2800" dirty="0"/>
              <a:t> TIER2 </a:t>
            </a:r>
            <a:r>
              <a:rPr lang="lv-LV" sz="2800" dirty="0" err="1"/>
              <a:t>resources</a:t>
            </a:r>
            <a:r>
              <a:rPr lang="lv-LV" sz="2800" dirty="0"/>
              <a:t> in </a:t>
            </a:r>
            <a:r>
              <a:rPr lang="lv-LV" sz="2800" dirty="0" err="1"/>
              <a:t>the</a:t>
            </a:r>
            <a:r>
              <a:rPr lang="lv-LV" sz="2800" dirty="0"/>
              <a:t> </a:t>
            </a:r>
            <a:r>
              <a:rPr lang="lv-LV" sz="2800" dirty="0" err="1"/>
              <a:t>Main</a:t>
            </a:r>
            <a:r>
              <a:rPr lang="lv-LV" sz="2800" dirty="0"/>
              <a:t> </a:t>
            </a:r>
            <a:r>
              <a:rPr lang="lv-LV" sz="2800" dirty="0" err="1"/>
              <a:t>site</a:t>
            </a:r>
            <a:r>
              <a:rPr lang="lv-LV" sz="2800" dirty="0"/>
              <a:t> @RTU</a:t>
            </a:r>
          </a:p>
        </p:txBody>
      </p:sp>
      <p:pic>
        <p:nvPicPr>
          <p:cNvPr id="3" name="Content Placeholder 2" descr="A close-up of a computer&#10;&#10;Description automatically generated">
            <a:extLst>
              <a:ext uri="{FF2B5EF4-FFF2-40B4-BE49-F238E27FC236}">
                <a16:creationId xmlns:a16="http://schemas.microsoft.com/office/drawing/2014/main" id="{8269319D-91BA-9F49-03F1-4678FEA340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0745" y="1962878"/>
            <a:ext cx="1785510" cy="4405012"/>
          </a:xfrm>
        </p:spPr>
      </p:pic>
      <p:pic>
        <p:nvPicPr>
          <p:cNvPr id="6" name="Content Placeholder 82" descr="A picture containing text, font, white, screenshot">
            <a:extLst>
              <a:ext uri="{FF2B5EF4-FFF2-40B4-BE49-F238E27FC236}">
                <a16:creationId xmlns:a16="http://schemas.microsoft.com/office/drawing/2014/main" id="{8FA707C2-6898-376C-31DB-634FF46BC2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9175" y="5572125"/>
            <a:ext cx="3552825" cy="1285875"/>
          </a:xfrm>
          <a:prstGeom prst="rect">
            <a:avLst/>
          </a:prstGeom>
        </p:spPr>
      </p:pic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A9394BA8-73FC-CFB8-26DE-A2C3D57FB652}"/>
              </a:ext>
            </a:extLst>
          </p:cNvPr>
          <p:cNvSpPr txBox="1">
            <a:spLocks/>
          </p:cNvSpPr>
          <p:nvPr/>
        </p:nvSpPr>
        <p:spPr>
          <a:xfrm>
            <a:off x="2863272" y="2084873"/>
            <a:ext cx="6574343" cy="36941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/>
              <a:t>9 </a:t>
            </a:r>
            <a:r>
              <a:rPr lang="lv-LV" dirty="0" err="1"/>
              <a:t>worker</a:t>
            </a:r>
            <a:r>
              <a:rPr lang="lv-LV" dirty="0"/>
              <a:t> </a:t>
            </a:r>
            <a:r>
              <a:rPr lang="lv-LV" dirty="0" err="1"/>
              <a:t>nodes</a:t>
            </a:r>
            <a:r>
              <a:rPr lang="lv-LV" dirty="0"/>
              <a:t> </a:t>
            </a:r>
            <a:r>
              <a:rPr lang="lv-LV" dirty="0" err="1"/>
              <a:t>with</a:t>
            </a:r>
            <a:r>
              <a:rPr lang="lv-LV" dirty="0"/>
              <a:t>:</a:t>
            </a:r>
          </a:p>
          <a:p>
            <a:pPr lvl="1"/>
            <a:r>
              <a:rPr lang="lv-LV" dirty="0" err="1"/>
              <a:t>Total</a:t>
            </a:r>
            <a:r>
              <a:rPr lang="lv-LV" dirty="0"/>
              <a:t> of 500+ CPU </a:t>
            </a:r>
            <a:r>
              <a:rPr lang="lv-LV" dirty="0" err="1"/>
              <a:t>cores</a:t>
            </a:r>
            <a:endParaRPr lang="lv-LV" dirty="0"/>
          </a:p>
          <a:p>
            <a:pPr lvl="1"/>
            <a:r>
              <a:rPr lang="lv-LV" dirty="0" err="1"/>
              <a:t>Total</a:t>
            </a:r>
            <a:r>
              <a:rPr lang="lv-LV" dirty="0"/>
              <a:t> of 1.5PB of CEPH </a:t>
            </a:r>
            <a:r>
              <a:rPr lang="lv-LV" dirty="0" err="1"/>
              <a:t>Software</a:t>
            </a:r>
            <a:r>
              <a:rPr lang="lv-LV" dirty="0"/>
              <a:t> </a:t>
            </a:r>
            <a:r>
              <a:rPr lang="lv-LV" dirty="0" err="1"/>
              <a:t>Defined</a:t>
            </a:r>
            <a:r>
              <a:rPr lang="lv-LV" dirty="0"/>
              <a:t> </a:t>
            </a:r>
            <a:r>
              <a:rPr lang="lv-LV" dirty="0" err="1"/>
              <a:t>Storage</a:t>
            </a:r>
            <a:endParaRPr lang="lv-LV" dirty="0"/>
          </a:p>
          <a:p>
            <a:pPr lvl="1"/>
            <a:r>
              <a:rPr lang="lv-LV" dirty="0"/>
              <a:t>4x25Gb/s LAN </a:t>
            </a:r>
            <a:r>
              <a:rPr lang="lv-LV" dirty="0" err="1"/>
              <a:t>connections</a:t>
            </a:r>
            <a:endParaRPr lang="lv-LV" dirty="0"/>
          </a:p>
          <a:p>
            <a:pPr lvl="1"/>
            <a:r>
              <a:rPr lang="lv-LV" dirty="0"/>
              <a:t>100Gb/s </a:t>
            </a:r>
            <a:r>
              <a:rPr lang="lv-LV" dirty="0" err="1"/>
              <a:t>gateway</a:t>
            </a:r>
            <a:r>
              <a:rPr lang="lv-LV" dirty="0"/>
              <a:t> to GEANT </a:t>
            </a:r>
            <a:r>
              <a:rPr lang="lv-LV" dirty="0" err="1"/>
              <a:t>network</a:t>
            </a:r>
            <a:endParaRPr lang="lv-LV" dirty="0"/>
          </a:p>
          <a:p>
            <a:pPr lvl="1"/>
            <a:r>
              <a:rPr lang="lv-LV" dirty="0" err="1"/>
              <a:t>One</a:t>
            </a:r>
            <a:r>
              <a:rPr lang="lv-LV" dirty="0"/>
              <a:t> </a:t>
            </a:r>
            <a:r>
              <a:rPr lang="lv-LV" dirty="0" err="1"/>
              <a:t>node</a:t>
            </a:r>
            <a:r>
              <a:rPr lang="lv-LV" dirty="0"/>
              <a:t> </a:t>
            </a:r>
            <a:r>
              <a:rPr lang="lv-LV" dirty="0" err="1"/>
              <a:t>having</a:t>
            </a:r>
            <a:r>
              <a:rPr lang="lv-LV" dirty="0"/>
              <a:t> </a:t>
            </a:r>
            <a:r>
              <a:rPr lang="lv-LV" dirty="0" err="1"/>
              <a:t>nVidia</a:t>
            </a:r>
            <a:r>
              <a:rPr lang="lv-LV" dirty="0"/>
              <a:t> </a:t>
            </a:r>
            <a:r>
              <a:rPr lang="lv-LV" dirty="0" err="1"/>
              <a:t>Ampere</a:t>
            </a:r>
            <a:r>
              <a:rPr lang="lv-LV" dirty="0"/>
              <a:t> A40 </a:t>
            </a:r>
            <a:r>
              <a:rPr lang="lv-LV" dirty="0" err="1"/>
              <a:t>high</a:t>
            </a:r>
            <a:r>
              <a:rPr lang="lv-LV" dirty="0"/>
              <a:t>-performance GPU </a:t>
            </a:r>
            <a:r>
              <a:rPr lang="lv-LV" dirty="0" err="1"/>
              <a:t>for</a:t>
            </a:r>
            <a:r>
              <a:rPr lang="lv-LV" dirty="0"/>
              <a:t> </a:t>
            </a:r>
            <a:r>
              <a:rPr lang="lv-LV" dirty="0" err="1"/>
              <a:t>hybrid</a:t>
            </a:r>
            <a:r>
              <a:rPr lang="lv-LV" dirty="0"/>
              <a:t> CPU/GPU </a:t>
            </a:r>
            <a:r>
              <a:rPr lang="lv-LV" dirty="0" err="1"/>
              <a:t>processing</a:t>
            </a:r>
            <a:endParaRPr lang="lv-LV" dirty="0"/>
          </a:p>
          <a:p>
            <a:r>
              <a:rPr lang="lv-LV" dirty="0" err="1"/>
              <a:t>Compact</a:t>
            </a:r>
            <a:r>
              <a:rPr lang="lv-LV" dirty="0"/>
              <a:t> </a:t>
            </a:r>
            <a:r>
              <a:rPr lang="lv-LV" dirty="0" err="1"/>
              <a:t>deployment</a:t>
            </a:r>
            <a:r>
              <a:rPr lang="lv-LV" dirty="0"/>
              <a:t> in just </a:t>
            </a:r>
            <a:r>
              <a:rPr lang="lv-LV" dirty="0" err="1"/>
              <a:t>half-rack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51211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dirty="0" err="1"/>
              <a:t>Configured</a:t>
            </a:r>
            <a:r>
              <a:rPr lang="lv-LV" sz="2800" dirty="0"/>
              <a:t> TIER2 </a:t>
            </a:r>
            <a:r>
              <a:rPr lang="lv-LV" sz="2800" dirty="0" err="1"/>
              <a:t>services</a:t>
            </a:r>
            <a:r>
              <a:rPr lang="lv-LV" sz="2800" dirty="0"/>
              <a:t> in </a:t>
            </a:r>
            <a:r>
              <a:rPr lang="lv-LV" sz="2800" dirty="0" err="1"/>
              <a:t>the</a:t>
            </a:r>
            <a:r>
              <a:rPr lang="lv-LV" sz="2800" dirty="0"/>
              <a:t> </a:t>
            </a:r>
            <a:r>
              <a:rPr lang="lv-LV" sz="2800" dirty="0" err="1"/>
              <a:t>Main</a:t>
            </a:r>
            <a:r>
              <a:rPr lang="lv-LV" sz="2800" dirty="0"/>
              <a:t> </a:t>
            </a:r>
            <a:r>
              <a:rPr lang="lv-LV" sz="2800" dirty="0" err="1"/>
              <a:t>site</a:t>
            </a:r>
            <a:r>
              <a:rPr lang="lv-LV" sz="2800" dirty="0"/>
              <a:t> @RTU</a:t>
            </a:r>
          </a:p>
        </p:txBody>
      </p:sp>
      <p:pic>
        <p:nvPicPr>
          <p:cNvPr id="6" name="Content Placeholder 82" descr="A picture containing text, font, white, screenshot">
            <a:extLst>
              <a:ext uri="{FF2B5EF4-FFF2-40B4-BE49-F238E27FC236}">
                <a16:creationId xmlns:a16="http://schemas.microsoft.com/office/drawing/2014/main" id="{8FA707C2-6898-376C-31DB-634FF46BC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9175" y="5572125"/>
            <a:ext cx="3552825" cy="1285875"/>
          </a:xfrm>
          <a:prstGeom prst="rect">
            <a:avLst/>
          </a:prstGeom>
        </p:spPr>
      </p:pic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A9394BA8-73FC-CFB8-26DE-A2C3D57FB652}"/>
              </a:ext>
            </a:extLst>
          </p:cNvPr>
          <p:cNvSpPr txBox="1">
            <a:spLocks/>
          </p:cNvSpPr>
          <p:nvPr/>
        </p:nvSpPr>
        <p:spPr>
          <a:xfrm>
            <a:off x="908304" y="1896328"/>
            <a:ext cx="9401766" cy="408502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/>
              <a:t>ARC-CE (v.6.17) </a:t>
            </a:r>
            <a:r>
              <a:rPr lang="lv-LV" dirty="0" err="1"/>
              <a:t>was</a:t>
            </a:r>
            <a:r>
              <a:rPr lang="lv-LV" dirty="0"/>
              <a:t> </a:t>
            </a:r>
            <a:r>
              <a:rPr lang="lv-LV" dirty="0" err="1"/>
              <a:t>tested</a:t>
            </a:r>
            <a:r>
              <a:rPr lang="lv-LV" dirty="0"/>
              <a:t> </a:t>
            </a:r>
            <a:r>
              <a:rPr lang="lv-LV" dirty="0" err="1"/>
              <a:t>for</a:t>
            </a:r>
            <a:r>
              <a:rPr lang="lv-LV" dirty="0"/>
              <a:t> </a:t>
            </a:r>
            <a:r>
              <a:rPr lang="lv-LV" dirty="0" err="1"/>
              <a:t>job</a:t>
            </a:r>
            <a:r>
              <a:rPr lang="lv-LV" dirty="0"/>
              <a:t> </a:t>
            </a:r>
            <a:r>
              <a:rPr lang="lv-LV" dirty="0" err="1"/>
              <a:t>submitting</a:t>
            </a:r>
            <a:r>
              <a:rPr lang="lv-LV" dirty="0"/>
              <a:t> </a:t>
            </a:r>
            <a:r>
              <a:rPr lang="lv-LV" dirty="0" err="1"/>
              <a:t>using</a:t>
            </a:r>
            <a:r>
              <a:rPr lang="lv-LV" dirty="0"/>
              <a:t> test </a:t>
            </a:r>
            <a:r>
              <a:rPr lang="lv-LV" dirty="0" err="1"/>
              <a:t>user</a:t>
            </a:r>
            <a:r>
              <a:rPr lang="lv-LV" dirty="0"/>
              <a:t> </a:t>
            </a:r>
            <a:r>
              <a:rPr lang="lv-LV" dirty="0" err="1"/>
              <a:t>certificates</a:t>
            </a:r>
            <a:endParaRPr lang="lv-LV" dirty="0"/>
          </a:p>
          <a:p>
            <a:r>
              <a:rPr lang="lv-LV" dirty="0"/>
              <a:t>ARC-CE ARC-CE </a:t>
            </a:r>
            <a:r>
              <a:rPr lang="lv-LV" dirty="0" err="1"/>
              <a:t>is</a:t>
            </a:r>
            <a:r>
              <a:rPr lang="lv-LV" dirty="0"/>
              <a:t> </a:t>
            </a:r>
            <a:r>
              <a:rPr lang="lv-LV" dirty="0" err="1"/>
              <a:t>running</a:t>
            </a:r>
            <a:r>
              <a:rPr lang="lv-LV" dirty="0"/>
              <a:t> </a:t>
            </a:r>
            <a:r>
              <a:rPr lang="lv-LV" dirty="0" err="1"/>
              <a:t>on</a:t>
            </a:r>
            <a:r>
              <a:rPr lang="lv-LV" dirty="0"/>
              <a:t> </a:t>
            </a:r>
            <a:r>
              <a:rPr lang="lv-LV" dirty="0" err="1"/>
              <a:t>separate</a:t>
            </a:r>
            <a:r>
              <a:rPr lang="lv-LV" dirty="0"/>
              <a:t> VM </a:t>
            </a:r>
            <a:r>
              <a:rPr lang="lv-LV" dirty="0" err="1"/>
              <a:t>from</a:t>
            </a:r>
            <a:r>
              <a:rPr lang="lv-LV" dirty="0"/>
              <a:t> SLURM </a:t>
            </a:r>
          </a:p>
          <a:p>
            <a:r>
              <a:rPr lang="lv-LV" dirty="0"/>
              <a:t>A-REX (ARC </a:t>
            </a:r>
            <a:r>
              <a:rPr lang="lv-LV" dirty="0" err="1"/>
              <a:t>Resource-coupled</a:t>
            </a:r>
            <a:r>
              <a:rPr lang="lv-LV" dirty="0"/>
              <a:t> </a:t>
            </a:r>
            <a:r>
              <a:rPr lang="lv-LV" dirty="0" err="1"/>
              <a:t>EXecution</a:t>
            </a:r>
            <a:r>
              <a:rPr lang="lv-LV" dirty="0"/>
              <a:t> </a:t>
            </a:r>
            <a:r>
              <a:rPr lang="lv-LV" dirty="0" err="1"/>
              <a:t>service</a:t>
            </a:r>
            <a:r>
              <a:rPr lang="lv-LV" dirty="0"/>
              <a:t>) : </a:t>
            </a:r>
            <a:r>
              <a:rPr lang="lv-LV" dirty="0" err="1"/>
              <a:t>working</a:t>
            </a:r>
            <a:r>
              <a:rPr lang="lv-LV" dirty="0"/>
              <a:t> </a:t>
            </a:r>
          </a:p>
          <a:p>
            <a:r>
              <a:rPr lang="lv-LV" dirty="0" err="1"/>
              <a:t>Gridftpd</a:t>
            </a:r>
            <a:r>
              <a:rPr lang="lv-LV" dirty="0"/>
              <a:t> </a:t>
            </a:r>
            <a:r>
              <a:rPr lang="lv-LV" dirty="0" err="1"/>
              <a:t>service</a:t>
            </a:r>
            <a:r>
              <a:rPr lang="lv-LV" dirty="0"/>
              <a:t> : </a:t>
            </a:r>
            <a:r>
              <a:rPr lang="lv-LV" dirty="0" err="1"/>
              <a:t>running</a:t>
            </a:r>
            <a:r>
              <a:rPr lang="lv-LV" dirty="0"/>
              <a:t>, </a:t>
            </a:r>
            <a:r>
              <a:rPr lang="lv-LV" dirty="0" err="1"/>
              <a:t>new</a:t>
            </a:r>
            <a:r>
              <a:rPr lang="lv-LV" dirty="0"/>
              <a:t> </a:t>
            </a:r>
            <a:r>
              <a:rPr lang="lv-LV" dirty="0" err="1"/>
              <a:t>certificates</a:t>
            </a:r>
            <a:r>
              <a:rPr lang="lv-LV" dirty="0"/>
              <a:t> </a:t>
            </a:r>
            <a:r>
              <a:rPr lang="lv-LV" dirty="0" err="1"/>
              <a:t>not</a:t>
            </a:r>
            <a:r>
              <a:rPr lang="lv-LV" dirty="0"/>
              <a:t> </a:t>
            </a:r>
            <a:r>
              <a:rPr lang="lv-LV" dirty="0" err="1"/>
              <a:t>yet</a:t>
            </a:r>
            <a:r>
              <a:rPr lang="lv-LV" dirty="0"/>
              <a:t> </a:t>
            </a:r>
            <a:r>
              <a:rPr lang="lv-LV" dirty="0" err="1"/>
              <a:t>tested</a:t>
            </a:r>
            <a:endParaRPr lang="lv-LV" dirty="0"/>
          </a:p>
          <a:p>
            <a:r>
              <a:rPr lang="lv-LV" dirty="0"/>
              <a:t>ARC </a:t>
            </a:r>
            <a:r>
              <a:rPr lang="lv-LV" dirty="0" err="1"/>
              <a:t>Information</a:t>
            </a:r>
            <a:r>
              <a:rPr lang="lv-LV" dirty="0"/>
              <a:t> </a:t>
            </a:r>
            <a:r>
              <a:rPr lang="lv-LV" dirty="0" err="1"/>
              <a:t>System</a:t>
            </a:r>
            <a:r>
              <a:rPr lang="lv-LV" dirty="0"/>
              <a:t>, Grid Monitor: </a:t>
            </a:r>
            <a:r>
              <a:rPr lang="lv-LV" dirty="0" err="1"/>
              <a:t>running</a:t>
            </a:r>
            <a:endParaRPr lang="lv-LV" dirty="0"/>
          </a:p>
          <a:p>
            <a:r>
              <a:rPr lang="lv-LV" dirty="0" err="1"/>
              <a:t>Certificates</a:t>
            </a:r>
            <a:r>
              <a:rPr lang="lv-LV" dirty="0"/>
              <a:t>: ce-arc.tier2.hpc-net.lv; tr2sl.tier2.hpc-net.lv; xrootd.tier2.hpc-net.lv</a:t>
            </a:r>
          </a:p>
          <a:p>
            <a:r>
              <a:rPr lang="lv-LV" dirty="0"/>
              <a:t>SLURM: </a:t>
            </a:r>
            <a:r>
              <a:rPr lang="lv-LV" dirty="0" err="1"/>
              <a:t>running</a:t>
            </a:r>
            <a:endParaRPr lang="lv-LV" dirty="0"/>
          </a:p>
          <a:p>
            <a:pPr lvl="1"/>
            <a:r>
              <a:rPr lang="lv-LV" dirty="0"/>
              <a:t>NFS:85.254.226.13:/</a:t>
            </a:r>
            <a:r>
              <a:rPr lang="lv-LV" dirty="0" err="1"/>
              <a:t>home</a:t>
            </a:r>
            <a:r>
              <a:rPr lang="lv-LV" dirty="0"/>
              <a:t>      /</a:t>
            </a:r>
            <a:r>
              <a:rPr lang="lv-LV" dirty="0" err="1"/>
              <a:t>home</a:t>
            </a:r>
            <a:r>
              <a:rPr lang="lv-LV" dirty="0"/>
              <a:t> </a:t>
            </a:r>
            <a:r>
              <a:rPr lang="lv-LV" dirty="0" err="1"/>
              <a:t>nfs</a:t>
            </a:r>
            <a:r>
              <a:rPr lang="lv-LV" dirty="0"/>
              <a:t> </a:t>
            </a:r>
            <a:r>
              <a:rPr lang="lv-LV" dirty="0" err="1"/>
              <a:t>rw,sync,hard,intr</a:t>
            </a:r>
            <a:r>
              <a:rPr lang="lv-LV" dirty="0"/>
              <a:t>  0 0</a:t>
            </a:r>
          </a:p>
          <a:p>
            <a:pPr lvl="1"/>
            <a:r>
              <a:rPr lang="lv-LV" dirty="0"/>
              <a:t>10.10.112.151:/tr2home  /tr2home  </a:t>
            </a:r>
            <a:r>
              <a:rPr lang="lv-LV" dirty="0" err="1"/>
              <a:t>nfs</a:t>
            </a:r>
            <a:r>
              <a:rPr lang="lv-LV" dirty="0"/>
              <a:t> </a:t>
            </a:r>
            <a:r>
              <a:rPr lang="lv-LV" dirty="0" err="1"/>
              <a:t>rw,sync,hard,intr</a:t>
            </a:r>
            <a:r>
              <a:rPr lang="lv-LV" dirty="0"/>
              <a:t>  0 0</a:t>
            </a:r>
          </a:p>
        </p:txBody>
      </p:sp>
    </p:spTree>
    <p:extLst>
      <p:ext uri="{BB962C8B-B14F-4D97-AF65-F5344CB8AC3E}">
        <p14:creationId xmlns:p14="http://schemas.microsoft.com/office/powerpoint/2010/main" val="3708406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dirty="0" err="1"/>
              <a:t>Planned</a:t>
            </a:r>
            <a:r>
              <a:rPr lang="lv-LV" sz="2800" dirty="0"/>
              <a:t> </a:t>
            </a:r>
            <a:r>
              <a:rPr lang="lv-LV" sz="2800" dirty="0" err="1"/>
              <a:t>activities</a:t>
            </a:r>
            <a:r>
              <a:rPr lang="lv-LV" sz="2800" dirty="0"/>
              <a:t> </a:t>
            </a:r>
            <a:r>
              <a:rPr lang="lv-LV" sz="2800" dirty="0" err="1"/>
              <a:t>for</a:t>
            </a:r>
            <a:r>
              <a:rPr lang="lv-LV" sz="2800" dirty="0"/>
              <a:t> Q4 2023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3D2FC90-EA37-16CC-EC27-34DD602AF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155221"/>
            <a:ext cx="10687742" cy="3694176"/>
          </a:xfrm>
        </p:spPr>
        <p:txBody>
          <a:bodyPr>
            <a:normAutofit/>
          </a:bodyPr>
          <a:lstStyle/>
          <a:p>
            <a:r>
              <a:rPr lang="en-US" dirty="0" err="1"/>
              <a:t>Prepar</a:t>
            </a:r>
            <a:r>
              <a:rPr lang="lv-LV" dirty="0" err="1"/>
              <a:t>ation</a:t>
            </a:r>
            <a:r>
              <a:rPr lang="en-US" dirty="0"/>
              <a:t> </a:t>
            </a:r>
            <a:r>
              <a:rPr lang="lv-LV" dirty="0"/>
              <a:t>tests </a:t>
            </a:r>
            <a:r>
              <a:rPr lang="lv-LV" dirty="0" err="1"/>
              <a:t>and</a:t>
            </a:r>
            <a:r>
              <a:rPr lang="lv-LV" dirty="0"/>
              <a:t> first </a:t>
            </a:r>
            <a:r>
              <a:rPr lang="en-US" dirty="0"/>
              <a:t>run </a:t>
            </a:r>
            <a:r>
              <a:rPr lang="lv-LV" dirty="0"/>
              <a:t>of CMS TIER2 </a:t>
            </a:r>
            <a:r>
              <a:rPr lang="lv-LV" dirty="0" err="1"/>
              <a:t>workloads</a:t>
            </a:r>
            <a:r>
              <a:rPr lang="lv-LV" dirty="0"/>
              <a:t> </a:t>
            </a:r>
            <a:r>
              <a:rPr lang="lv-LV" dirty="0" err="1"/>
              <a:t>at</a:t>
            </a:r>
            <a:r>
              <a:rPr lang="lv-LV" dirty="0"/>
              <a:t> </a:t>
            </a:r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Main</a:t>
            </a:r>
            <a:r>
              <a:rPr lang="lv-LV" dirty="0"/>
              <a:t> </a:t>
            </a:r>
            <a:r>
              <a:rPr lang="lv-LV" dirty="0" err="1"/>
              <a:t>site</a:t>
            </a:r>
            <a:endParaRPr lang="lv-LV" dirty="0"/>
          </a:p>
          <a:p>
            <a:r>
              <a:rPr lang="en-US" dirty="0"/>
              <a:t>Implementation of monitoring and technical support</a:t>
            </a:r>
            <a:r>
              <a:rPr lang="lv-LV" dirty="0"/>
              <a:t> </a:t>
            </a:r>
            <a:r>
              <a:rPr lang="lv-LV" dirty="0" err="1"/>
              <a:t>processes</a:t>
            </a:r>
            <a:endParaRPr lang="en-US" dirty="0"/>
          </a:p>
          <a:p>
            <a:r>
              <a:rPr lang="lv-LV" dirty="0" err="1"/>
              <a:t>Deployment</a:t>
            </a:r>
            <a:r>
              <a:rPr lang="lv-LV" dirty="0"/>
              <a:t> </a:t>
            </a:r>
            <a:r>
              <a:rPr lang="lv-LV" dirty="0" err="1"/>
              <a:t>and</a:t>
            </a:r>
            <a:r>
              <a:rPr lang="lv-LV" dirty="0"/>
              <a:t> tests of </a:t>
            </a:r>
            <a:r>
              <a:rPr lang="en-US" dirty="0"/>
              <a:t>federated cloud </a:t>
            </a:r>
            <a:r>
              <a:rPr lang="lv-LV" dirty="0" err="1"/>
              <a:t>member</a:t>
            </a:r>
            <a:r>
              <a:rPr lang="lv-LV" dirty="0"/>
              <a:t> </a:t>
            </a:r>
            <a:r>
              <a:rPr lang="en-US" dirty="0" err="1"/>
              <a:t>resourc</a:t>
            </a:r>
            <a:r>
              <a:rPr lang="lv-LV" dirty="0"/>
              <a:t>es</a:t>
            </a:r>
            <a:endParaRPr lang="en-US" dirty="0"/>
          </a:p>
          <a:p>
            <a:r>
              <a:rPr lang="en-US" dirty="0"/>
              <a:t>Creation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promotion</a:t>
            </a:r>
            <a:r>
              <a:rPr lang="lv-LV" dirty="0"/>
              <a:t> of </a:t>
            </a:r>
            <a:r>
              <a:rPr lang="en-US" dirty="0"/>
              <a:t>CERN information stand in the National Library of Latvia;</a:t>
            </a:r>
          </a:p>
          <a:p>
            <a:r>
              <a:rPr lang="lv-LV" dirty="0" err="1"/>
              <a:t>Partner’s</a:t>
            </a:r>
            <a:r>
              <a:rPr lang="lv-LV" dirty="0"/>
              <a:t> </a:t>
            </a:r>
            <a:r>
              <a:rPr lang="en-US" dirty="0"/>
              <a:t>participation in </a:t>
            </a:r>
            <a:r>
              <a:rPr lang="lv-LV" dirty="0"/>
              <a:t>O&amp;C </a:t>
            </a:r>
            <a:r>
              <a:rPr lang="lv-LV" dirty="0" err="1"/>
              <a:t>Fall</a:t>
            </a:r>
            <a:r>
              <a:rPr lang="lv-LV" dirty="0"/>
              <a:t> </a:t>
            </a:r>
            <a:r>
              <a:rPr lang="lv-LV" dirty="0" err="1"/>
              <a:t>event</a:t>
            </a:r>
            <a:r>
              <a:rPr lang="lv-LV" dirty="0"/>
              <a:t> </a:t>
            </a:r>
            <a:r>
              <a:rPr lang="en-US" dirty="0"/>
              <a:t>at CERN</a:t>
            </a:r>
            <a:r>
              <a:rPr lang="lv-LV" dirty="0"/>
              <a:t>, </a:t>
            </a:r>
            <a:r>
              <a:rPr lang="lv-LV" dirty="0" err="1"/>
              <a:t>Geneva</a:t>
            </a:r>
            <a:r>
              <a:rPr lang="lv-LV" dirty="0"/>
              <a:t>.</a:t>
            </a:r>
            <a:endParaRPr lang="en-US" dirty="0"/>
          </a:p>
        </p:txBody>
      </p:sp>
      <p:pic>
        <p:nvPicPr>
          <p:cNvPr id="5" name="Content Placeholder 82" descr="A picture containing text, font, white, screenshot">
            <a:extLst>
              <a:ext uri="{FF2B5EF4-FFF2-40B4-BE49-F238E27FC236}">
                <a16:creationId xmlns:a16="http://schemas.microsoft.com/office/drawing/2014/main" id="{B2746E2E-02D8-6452-484E-EC977D9B9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9175" y="5572125"/>
            <a:ext cx="3552825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02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DBBD2-515B-57B9-34CC-CC7B0D163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9555" y="548640"/>
            <a:ext cx="3030047" cy="1179576"/>
          </a:xfrm>
        </p:spPr>
        <p:txBody>
          <a:bodyPr>
            <a:noAutofit/>
          </a:bodyPr>
          <a:lstStyle/>
          <a:p>
            <a:r>
              <a:rPr lang="lv-LV" sz="2400" dirty="0" err="1"/>
              <a:t>Federated</a:t>
            </a:r>
            <a:r>
              <a:rPr lang="lv-LV" sz="2400" dirty="0"/>
              <a:t> </a:t>
            </a:r>
            <a:br>
              <a:rPr lang="lv-LV" sz="2400" dirty="0"/>
            </a:br>
            <a:r>
              <a:rPr lang="lv-LV" sz="2400" dirty="0"/>
              <a:t>CMS TIER2 </a:t>
            </a:r>
            <a:r>
              <a:rPr lang="lv-LV" sz="2400" dirty="0" err="1"/>
              <a:t>Architecture</a:t>
            </a:r>
            <a:endParaRPr lang="en-CH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A1D940-3A53-71C8-67E7-12644F025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468" y="0"/>
            <a:ext cx="7017118" cy="6858000"/>
          </a:xfrm>
          <a:prstGeom prst="rect">
            <a:avLst/>
          </a:prstGeom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6B020E4F-4291-6900-3913-BB58D9F0C9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9910" y="5782962"/>
            <a:ext cx="1357746" cy="4881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772E7A-77F7-5BDF-F9BE-869F9FDA11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783" y="5446866"/>
            <a:ext cx="698168" cy="3360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3C6F5F-F355-8501-C297-3D5901A906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7356" y="5048250"/>
            <a:ext cx="141959" cy="1222909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672F6F8-255B-6B01-EADB-AA6A8C8C1D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40944" y="5196121"/>
            <a:ext cx="657958" cy="558338"/>
          </a:xfrm>
        </p:spPr>
      </p:pic>
      <p:pic>
        <p:nvPicPr>
          <p:cNvPr id="5" name="Content Placeholder 82" descr="A picture containing text, font, white, screenshot">
            <a:extLst>
              <a:ext uri="{FF2B5EF4-FFF2-40B4-BE49-F238E27FC236}">
                <a16:creationId xmlns:a16="http://schemas.microsoft.com/office/drawing/2014/main" id="{A81A1D22-058B-5E6A-FFBC-198550348E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39175" y="5572125"/>
            <a:ext cx="3552825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60565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RegularSeedRightStep">
      <a:dk1>
        <a:srgbClr val="000000"/>
      </a:dk1>
      <a:lt1>
        <a:srgbClr val="FFFFFF"/>
      </a:lt1>
      <a:dk2>
        <a:srgbClr val="412426"/>
      </a:dk2>
      <a:lt2>
        <a:srgbClr val="E2E8E8"/>
      </a:lt2>
      <a:accent1>
        <a:srgbClr val="CB444A"/>
      </a:accent1>
      <a:accent2>
        <a:srgbClr val="BA6533"/>
      </a:accent2>
      <a:accent3>
        <a:srgbClr val="BCA23F"/>
      </a:accent3>
      <a:accent4>
        <a:srgbClr val="94AF30"/>
      </a:accent4>
      <a:accent5>
        <a:srgbClr val="6BB63D"/>
      </a:accent5>
      <a:accent6>
        <a:srgbClr val="33BA38"/>
      </a:accent6>
      <a:hlink>
        <a:srgbClr val="30918D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26451</TotalTime>
  <Words>453</Words>
  <Application>Microsoft Office PowerPoint</Application>
  <PresentationFormat>Widescreen</PresentationFormat>
  <Paragraphs>51</Paragraphs>
  <Slides>10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Neue Haas Grotesk Text Pro</vt:lpstr>
      <vt:lpstr>AccentBoxVTI</vt:lpstr>
      <vt:lpstr>   CERN CMS TIER2 infrastructure  deployment in Latvia   </vt:lpstr>
      <vt:lpstr>CERN CMS TIER2 project goals</vt:lpstr>
      <vt:lpstr>Project funding and partners</vt:lpstr>
      <vt:lpstr>  A federated cloud: Pooling high-performance computing resources to create distributed CERN CMS TIER2 site  </vt:lpstr>
      <vt:lpstr>Summary of activities (2022-2023)</vt:lpstr>
      <vt:lpstr>Deployed TIER2 resources in the Main site @RTU</vt:lpstr>
      <vt:lpstr>Configured TIER2 services in the Main site @RTU</vt:lpstr>
      <vt:lpstr>Planned activities for Q4 2023</vt:lpstr>
      <vt:lpstr>Federated  CMS TIER2 Architecture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Latvijas CERN stratēģija</dc:title>
  <dc:creator>Toms Torims</dc:creator>
  <cp:lastModifiedBy>Jānis Irbe</cp:lastModifiedBy>
  <cp:revision>78</cp:revision>
  <dcterms:created xsi:type="dcterms:W3CDTF">2021-12-22T13:48:55Z</dcterms:created>
  <dcterms:modified xsi:type="dcterms:W3CDTF">2023-08-24T23:09:13Z</dcterms:modified>
</cp:coreProperties>
</file>