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319" r:id="rId5"/>
    <p:sldId id="318" r:id="rId6"/>
    <p:sldId id="366" r:id="rId7"/>
    <p:sldId id="367" r:id="rId8"/>
    <p:sldId id="368" r:id="rId9"/>
    <p:sldId id="369" r:id="rId10"/>
    <p:sldId id="371" r:id="rId11"/>
    <p:sldId id="372" r:id="rId12"/>
    <p:sldId id="373" r:id="rId13"/>
    <p:sldId id="374" r:id="rId14"/>
  </p:sldIdLst>
  <p:sldSz cx="9144000" cy="6858000" type="screen4x3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B050"/>
    <a:srgbClr val="0E2235"/>
    <a:srgbClr val="000000"/>
    <a:srgbClr val="FFFFFF"/>
    <a:srgbClr val="0055A0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BF7D2-1D1D-439A-BF55-0364C704B803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83038-B410-4AD4-B1CB-57D12EEA3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69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0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22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04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August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Ravotti (CERN) | PS-IRRAD Facility Operation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39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317735" y="6362377"/>
            <a:ext cx="178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03/12/2021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EP-DT-DD Section Meeting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  <p:sp>
        <p:nvSpPr>
          <p:cNvPr id="8" name="Espace réservé du texte 2"/>
          <p:cNvSpPr>
            <a:spLocks noGrp="1"/>
          </p:cNvSpPr>
          <p:nvPr>
            <p:ph type="body" idx="10"/>
          </p:nvPr>
        </p:nvSpPr>
        <p:spPr bwMode="auto"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2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0"/>
          </p:nvPr>
        </p:nvSpPr>
        <p:spPr bwMode="auto"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03/12/2021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EP-DT-DD Section Meeting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3285365" y="6362377"/>
            <a:ext cx="18175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03/12/2021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EP-DT-DD Section Meeting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3"/>
          </p:nvPr>
        </p:nvSpPr>
        <p:spPr bwMode="auto"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Espace réservé du contenu 4"/>
          <p:cNvSpPr>
            <a:spLocks noGrp="1"/>
          </p:cNvSpPr>
          <p:nvPr>
            <p:ph sz="quarter" idx="2"/>
          </p:nvPr>
        </p:nvSpPr>
        <p:spPr bwMode="auto"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/>
          </p:nvPr>
        </p:nvSpPr>
        <p:spPr bwMode="auto"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3285365" y="6362377"/>
            <a:ext cx="18175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03/12/2021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EP-DT-DD Section Meeting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269180" y="6362377"/>
            <a:ext cx="1833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03/12/2021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EP-DT-DD Section Meeting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2"/>
          </p:nvPr>
        </p:nvSpPr>
        <p:spPr bwMode="auto"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1"/>
          </p:nvPr>
        </p:nvSpPr>
        <p:spPr bwMode="auto"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03/12/2021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EP-DT-DD Section Meeting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Espace réservé pour une image  2"/>
          <p:cNvSpPr>
            <a:spLocks noGrp="1"/>
          </p:cNvSpPr>
          <p:nvPr>
            <p:ph type="pic" idx="1"/>
          </p:nvPr>
        </p:nvSpPr>
        <p:spPr bwMode="auto"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3269180" y="6362377"/>
            <a:ext cx="1833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03/12/2021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EP-DT-DD Section Meeting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fr-CH"/>
              <a:t>Cliquez et modifiez le titre</a:t>
            </a:r>
            <a:endParaRPr lang="en-US"/>
          </a:p>
        </p:txBody>
      </p:sp>
      <p:sp>
        <p:nvSpPr>
          <p:cNvPr id="5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fr-CH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CH"/>
              <a:t>Deuxième niveau</a:t>
            </a:r>
            <a:endParaRPr/>
          </a:p>
          <a:p>
            <a:pPr lvl="2">
              <a:defRPr/>
            </a:pPr>
            <a:r>
              <a:rPr lang="fr-CH"/>
              <a:t>Troisième niveau</a:t>
            </a:r>
            <a:endParaRPr/>
          </a:p>
          <a:p>
            <a:pPr lvl="3">
              <a:defRPr/>
            </a:pPr>
            <a:r>
              <a:rPr lang="fr-CH"/>
              <a:t>Quatrième niveau</a:t>
            </a:r>
            <a:endParaRPr/>
          </a:p>
          <a:p>
            <a:pPr lvl="4">
              <a:defRPr/>
            </a:pPr>
            <a:r>
              <a:rPr lang="fr-CH"/>
              <a:t>Cinquième niveau</a:t>
            </a:r>
            <a:endParaRPr lang="en-US"/>
          </a:p>
        </p:txBody>
      </p:sp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372593" y="6362377"/>
            <a:ext cx="17303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03/12/2021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EP-DT-DD Section Meeting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/>
          <a:srcRect l="32604" t="18471" b="6605"/>
          <a:stretch/>
        </p:blipFill>
        <p:spPr bwMode="auto">
          <a:xfrm>
            <a:off x="556111" y="6247540"/>
            <a:ext cx="1545349" cy="57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/>
  <p:txStyles>
    <p:titleStyle>
      <a:lvl1pPr algn="l">
        <a:spcBef>
          <a:spcPts val="0"/>
        </a:spcBef>
        <a:buNone/>
        <a:defRPr sz="46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>
        <a:spcBef>
          <a:spcPts val="0"/>
        </a:spcBef>
        <a:buClr>
          <a:schemeClr val="tx1"/>
        </a:buClr>
        <a:buSzPct val="80000"/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>
        <a:spcBef>
          <a:spcPts val="0"/>
        </a:spcBef>
        <a:buClr>
          <a:schemeClr val="tx1"/>
        </a:buClr>
        <a:buSzPct val="90000"/>
        <a:buFont typeface="Arial"/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>
        <a:spcBef>
          <a:spcPts val="0"/>
        </a:spcBef>
        <a:buClr>
          <a:schemeClr val="tx1"/>
        </a:buClr>
        <a:buSzPct val="85000"/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>
        <a:spcBef>
          <a:spcPts val="0"/>
        </a:spcBef>
        <a:buClr>
          <a:schemeClr val="tx1"/>
        </a:buClr>
        <a:buSzPct val="9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>
        <a:spcBef>
          <a:spcPts val="0"/>
        </a:spcBef>
        <a:buClr>
          <a:schemeClr val="tx1"/>
        </a:buClr>
        <a:buSzPct val="10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14868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14868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hyperlink" Target="https://ps-irrad.web.cern.ch/ps-irrad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bpt.web.cern.ch/ps/EAST/T8/2023/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7" Type="http://schemas.openxmlformats.org/officeDocument/2006/relationships/image" Target="../media/image39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.jp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>
          <a:xfrm>
            <a:off x="457200" y="2276952"/>
            <a:ext cx="8226854" cy="158417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4800" dirty="0"/>
              <a:t>Irradiation Facilities Team: Highlights of 2022/2023</a:t>
            </a:r>
            <a:endParaRPr dirty="0"/>
          </a:p>
        </p:txBody>
      </p:sp>
      <p:sp>
        <p:nvSpPr>
          <p:cNvPr id="5" name="Text Placeholder 7"/>
          <p:cNvSpPr>
            <a:spLocks noGrp="1"/>
          </p:cNvSpPr>
          <p:nvPr>
            <p:ph type="body" idx="10"/>
          </p:nvPr>
        </p:nvSpPr>
        <p:spPr bwMode="auto">
          <a:xfrm>
            <a:off x="457200" y="3730989"/>
            <a:ext cx="7139136" cy="41965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/>
              <a:t>Pierre Pelissou</a:t>
            </a:r>
            <a:r>
              <a:rPr lang="en-US" b="1" dirty="0"/>
              <a:t> </a:t>
            </a:r>
            <a:r>
              <a:rPr lang="en-US" dirty="0"/>
              <a:t>on behalf of the IRRAD team</a:t>
            </a:r>
            <a:endParaRPr lang="en-GB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4294967295"/>
          </p:nvPr>
        </p:nvSpPr>
        <p:spPr bwMode="auto">
          <a:xfrm>
            <a:off x="0" y="6362700"/>
            <a:ext cx="178435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20/09/2023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EP-DT-DD Section Meeting</a:t>
            </a: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52764" y="4953855"/>
            <a:ext cx="2636844" cy="90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345D2A-134E-15E9-6C14-791EAB17ADFC}"/>
              </a:ext>
            </a:extLst>
          </p:cNvPr>
          <p:cNvSpPr txBox="1"/>
          <p:nvPr/>
        </p:nvSpPr>
        <p:spPr>
          <a:xfrm>
            <a:off x="4716016" y="5249966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3"/>
              </a:rPr>
              <a:t>https://indico.cern.ch/event/1314868/</a:t>
            </a:r>
            <a:endParaRPr lang="en-GB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51227B-4BAD-E778-0289-64E941D47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260648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5.1. Ongoing Beam Profile Monitors (BPMs) R&amp;D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74F1-8F56-E731-1BCF-FCD3EFDA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DAD513-08D5-466A-8603-1E3FF603C586}"/>
              </a:ext>
            </a:extLst>
          </p:cNvPr>
          <p:cNvCxnSpPr>
            <a:cxnSpLocks/>
          </p:cNvCxnSpPr>
          <p:nvPr/>
        </p:nvCxnSpPr>
        <p:spPr>
          <a:xfrm flipH="1">
            <a:off x="563980" y="3983959"/>
            <a:ext cx="6731669" cy="1353553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5">
            <a:extLst>
              <a:ext uri="{FF2B5EF4-FFF2-40B4-BE49-F238E27FC236}">
                <a16:creationId xmlns:a16="http://schemas.microsoft.com/office/drawing/2014/main" id="{F5FCE1F1-4CB5-2F0A-7322-178BBA5BB539}"/>
              </a:ext>
            </a:extLst>
          </p:cNvPr>
          <p:cNvSpPr txBox="1">
            <a:spLocks/>
          </p:cNvSpPr>
          <p:nvPr/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29" name="Footer Placeholder 6">
            <a:extLst>
              <a:ext uri="{FF2B5EF4-FFF2-40B4-BE49-F238E27FC236}">
                <a16:creationId xmlns:a16="http://schemas.microsoft.com/office/drawing/2014/main" id="{33A48BFF-ED26-3D61-EFEA-9BA873B498E0}"/>
              </a:ext>
            </a:extLst>
          </p:cNvPr>
          <p:cNvSpPr txBox="1">
            <a:spLocks/>
          </p:cNvSpPr>
          <p:nvPr/>
        </p:nvSpPr>
        <p:spPr bwMode="auto">
          <a:xfrm>
            <a:off x="4716016" y="6356350"/>
            <a:ext cx="336234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  <p:pic>
        <p:nvPicPr>
          <p:cNvPr id="1026" name="Picture 6">
            <a:extLst>
              <a:ext uri="{FF2B5EF4-FFF2-40B4-BE49-F238E27FC236}">
                <a16:creationId xmlns:a16="http://schemas.microsoft.com/office/drawing/2014/main" id="{9C4D382E-635C-DE4B-E44F-5E5298E49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91" y="1838392"/>
            <a:ext cx="1569917" cy="348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4">
            <a:extLst>
              <a:ext uri="{FF2B5EF4-FFF2-40B4-BE49-F238E27FC236}">
                <a16:creationId xmlns:a16="http://schemas.microsoft.com/office/drawing/2014/main" id="{4F951AE7-E309-F907-76F0-B32A6CB4A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707" y="1952084"/>
            <a:ext cx="1569917" cy="348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BF4F89C-2EAE-DDC7-C47C-5E65FCA63AC3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395536" y="1345764"/>
            <a:ext cx="8852034" cy="508581"/>
          </a:xfrm>
        </p:spPr>
        <p:txBody>
          <a:bodyPr>
            <a:normAutofit/>
          </a:bodyPr>
          <a:lstStyle/>
          <a:p>
            <a:pPr marL="257175" lvl="1" indent="-257175">
              <a:buSzPct val="80000"/>
              <a:defRPr/>
            </a:pPr>
            <a:r>
              <a:rPr lang="en-GB" sz="1800" b="1" u="sng" dirty="0">
                <a:solidFill>
                  <a:schemeClr val="accent6">
                    <a:lumMod val="50000"/>
                  </a:schemeClr>
                </a:solidFill>
              </a:rPr>
              <a:t>2 possible BPM candidates manufactured at CERN:</a:t>
            </a:r>
            <a:endParaRPr sz="15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0F74EE6-C2B9-3113-DB30-687C39555458}"/>
              </a:ext>
            </a:extLst>
          </p:cNvPr>
          <p:cNvSpPr txBox="1">
            <a:spLocks/>
          </p:cNvSpPr>
          <p:nvPr/>
        </p:nvSpPr>
        <p:spPr bwMode="auto">
          <a:xfrm>
            <a:off x="563980" y="5538647"/>
            <a:ext cx="2482057" cy="626108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>
              <a:spcBef>
                <a:spcPts val="0"/>
              </a:spcBef>
              <a:buNone/>
              <a:defRPr sz="4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Chrome- based BPM</a:t>
            </a:r>
            <a:endParaRPr lang="en-US" sz="180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2AB6C011-FFDF-2B24-9324-1A59C8C4063E}"/>
              </a:ext>
            </a:extLst>
          </p:cNvPr>
          <p:cNvSpPr txBox="1">
            <a:spLocks/>
          </p:cNvSpPr>
          <p:nvPr/>
        </p:nvSpPr>
        <p:spPr bwMode="auto">
          <a:xfrm>
            <a:off x="5443240" y="5536890"/>
            <a:ext cx="2482057" cy="626108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>
              <a:spcBef>
                <a:spcPts val="0"/>
              </a:spcBef>
              <a:buNone/>
              <a:defRPr sz="4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3D-printed BPM</a:t>
            </a:r>
            <a:endParaRPr lang="en-US" sz="1800" dirty="0"/>
          </a:p>
        </p:txBody>
      </p:sp>
      <p:pic>
        <p:nvPicPr>
          <p:cNvPr id="1028" name="Picture 9">
            <a:extLst>
              <a:ext uri="{FF2B5EF4-FFF2-40B4-BE49-F238E27FC236}">
                <a16:creationId xmlns:a16="http://schemas.microsoft.com/office/drawing/2014/main" id="{C8C0C059-8EFD-C3AE-1241-18810681E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780" y="2315441"/>
            <a:ext cx="1805431" cy="275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7">
            <a:extLst>
              <a:ext uri="{FF2B5EF4-FFF2-40B4-BE49-F238E27FC236}">
                <a16:creationId xmlns:a16="http://schemas.microsoft.com/office/drawing/2014/main" id="{4EE71D4B-D58C-E60D-DADA-6C0A40CF0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619" r="-60619"/>
          <a:stretch>
            <a:fillRect/>
          </a:stretch>
        </p:blipFill>
        <p:spPr bwMode="auto">
          <a:xfrm>
            <a:off x="6397186" y="2395963"/>
            <a:ext cx="2599308" cy="2599308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443941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51227B-4BAD-E778-0289-64E941D47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54" y="116632"/>
            <a:ext cx="8649931" cy="940443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6. Beam Dump facility – a new possible parasitic test area station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74F1-8F56-E731-1BCF-FCD3EFDA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DAD513-08D5-466A-8603-1E3FF603C586}"/>
              </a:ext>
            </a:extLst>
          </p:cNvPr>
          <p:cNvCxnSpPr>
            <a:cxnSpLocks/>
          </p:cNvCxnSpPr>
          <p:nvPr/>
        </p:nvCxnSpPr>
        <p:spPr>
          <a:xfrm flipH="1">
            <a:off x="563980" y="3983959"/>
            <a:ext cx="6731669" cy="1353553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5">
            <a:extLst>
              <a:ext uri="{FF2B5EF4-FFF2-40B4-BE49-F238E27FC236}">
                <a16:creationId xmlns:a16="http://schemas.microsoft.com/office/drawing/2014/main" id="{F5FCE1F1-4CB5-2F0A-7322-178BBA5BB539}"/>
              </a:ext>
            </a:extLst>
          </p:cNvPr>
          <p:cNvSpPr txBox="1">
            <a:spLocks/>
          </p:cNvSpPr>
          <p:nvPr/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29" name="Footer Placeholder 6">
            <a:extLst>
              <a:ext uri="{FF2B5EF4-FFF2-40B4-BE49-F238E27FC236}">
                <a16:creationId xmlns:a16="http://schemas.microsoft.com/office/drawing/2014/main" id="{33A48BFF-ED26-3D61-EFEA-9BA873B498E0}"/>
              </a:ext>
            </a:extLst>
          </p:cNvPr>
          <p:cNvSpPr txBox="1">
            <a:spLocks/>
          </p:cNvSpPr>
          <p:nvPr/>
        </p:nvSpPr>
        <p:spPr bwMode="auto">
          <a:xfrm>
            <a:off x="4716016" y="6356350"/>
            <a:ext cx="336234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64D8E21D-8765-D3C6-7E66-2D2D1B3F8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7"/>
          <a:stretch/>
        </p:blipFill>
        <p:spPr>
          <a:xfrm>
            <a:off x="5531701" y="836712"/>
            <a:ext cx="3504795" cy="2470172"/>
          </a:xfrm>
          <a:prstGeom prst="rect">
            <a:avLst/>
          </a:prstGeom>
        </p:spPr>
      </p:pic>
      <p:pic>
        <p:nvPicPr>
          <p:cNvPr id="43" name="Picture 4" descr="Diagram of a diagram of a sample&#10;&#10;Description automatically generated">
            <a:extLst>
              <a:ext uri="{FF2B5EF4-FFF2-40B4-BE49-F238E27FC236}">
                <a16:creationId xmlns:a16="http://schemas.microsoft.com/office/drawing/2014/main" id="{218F24E8-DFA9-83BA-7BAC-B15029A36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137" y="4166951"/>
            <a:ext cx="3724951" cy="1904443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594B70C3-3D98-3B0D-E1A1-6CAA9DA95DBB}"/>
              </a:ext>
            </a:extLst>
          </p:cNvPr>
          <p:cNvGrpSpPr/>
          <p:nvPr/>
        </p:nvGrpSpPr>
        <p:grpSpPr>
          <a:xfrm>
            <a:off x="13214" y="1107978"/>
            <a:ext cx="6286977" cy="3246076"/>
            <a:chOff x="4283968" y="1101005"/>
            <a:chExt cx="4401459" cy="2285863"/>
          </a:xfrm>
        </p:grpSpPr>
        <p:pic>
          <p:nvPicPr>
            <p:cNvPr id="46" name="Picture 45" descr="A diagram of a building&#10;&#10;Description automatically generated">
              <a:extLst>
                <a:ext uri="{FF2B5EF4-FFF2-40B4-BE49-F238E27FC236}">
                  <a16:creationId xmlns:a16="http://schemas.microsoft.com/office/drawing/2014/main" id="{004A2BD3-3A4B-E145-5452-EF398F1B8A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1950" y="1101005"/>
              <a:ext cx="4383477" cy="2237848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1A47700-F701-3729-FA41-04CF03791B32}"/>
                </a:ext>
              </a:extLst>
            </p:cNvPr>
            <p:cNvSpPr txBox="1"/>
            <p:nvPr/>
          </p:nvSpPr>
          <p:spPr>
            <a:xfrm>
              <a:off x="4283968" y="3017536"/>
              <a:ext cx="36004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50" name="Title 2">
            <a:extLst>
              <a:ext uri="{FF2B5EF4-FFF2-40B4-BE49-F238E27FC236}">
                <a16:creationId xmlns:a16="http://schemas.microsoft.com/office/drawing/2014/main" id="{AD234DFE-8622-A74B-871F-EC78E613444D}"/>
              </a:ext>
            </a:extLst>
          </p:cNvPr>
          <p:cNvSpPr txBox="1">
            <a:spLocks/>
          </p:cNvSpPr>
          <p:nvPr/>
        </p:nvSpPr>
        <p:spPr bwMode="auto">
          <a:xfrm>
            <a:off x="76123" y="3933056"/>
            <a:ext cx="7707382" cy="678728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>
              <a:spcBef>
                <a:spcPts val="0"/>
              </a:spcBef>
              <a:buNone/>
              <a:defRPr sz="4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u="sng" dirty="0"/>
              <a:t>Key parameters: </a:t>
            </a:r>
          </a:p>
        </p:txBody>
      </p:sp>
      <p:pic>
        <p:nvPicPr>
          <p:cNvPr id="51" name="Picture 50" descr="Table&#10;&#10;Description automatically generated with medium confidence">
            <a:extLst>
              <a:ext uri="{FF2B5EF4-FFF2-40B4-BE49-F238E27FC236}">
                <a16:creationId xmlns:a16="http://schemas.microsoft.com/office/drawing/2014/main" id="{3B8BD550-C6B4-7C0C-2010-BDD833E8B4A9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0"/>
          <a:stretch/>
        </p:blipFill>
        <p:spPr>
          <a:xfrm>
            <a:off x="39560" y="4437112"/>
            <a:ext cx="2804248" cy="1676985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79AB5679-5FC8-66EC-C7EC-D2FF23655D41}"/>
              </a:ext>
            </a:extLst>
          </p:cNvPr>
          <p:cNvSpPr txBox="1">
            <a:spLocks/>
          </p:cNvSpPr>
          <p:nvPr/>
        </p:nvSpPr>
        <p:spPr bwMode="auto">
          <a:xfrm>
            <a:off x="3018473" y="3906927"/>
            <a:ext cx="2705655" cy="155292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>
              <a:spcBef>
                <a:spcPts val="0"/>
              </a:spcBef>
              <a:buNone/>
              <a:defRPr sz="4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u="sng" dirty="0"/>
              <a:t>Location:</a:t>
            </a:r>
            <a:r>
              <a:rPr lang="en-US" sz="1800" b="1" dirty="0"/>
              <a:t> </a:t>
            </a:r>
            <a:br>
              <a:rPr lang="en-US" sz="1800" b="1" dirty="0"/>
            </a:br>
            <a:r>
              <a:rPr lang="en-US" sz="1800" dirty="0"/>
              <a:t>SPS ECN3 beam facility - North area (</a:t>
            </a:r>
            <a:r>
              <a:rPr lang="en-US" sz="1800" dirty="0" err="1"/>
              <a:t>Prevessin</a:t>
            </a:r>
            <a:r>
              <a:rPr lang="en-US" sz="1800" dirty="0"/>
              <a:t> site)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8EC94228-DDA8-95E1-1892-89AF1578165E}"/>
              </a:ext>
            </a:extLst>
          </p:cNvPr>
          <p:cNvSpPr/>
          <p:nvPr/>
        </p:nvSpPr>
        <p:spPr bwMode="auto">
          <a:xfrm rot="5400000">
            <a:off x="5795895" y="2628535"/>
            <a:ext cx="368658" cy="1376288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EE5F95-AD31-B176-33A9-ECB9AF3899F1}"/>
              </a:ext>
            </a:extLst>
          </p:cNvPr>
          <p:cNvSpPr txBox="1"/>
          <p:nvPr/>
        </p:nvSpPr>
        <p:spPr>
          <a:xfrm>
            <a:off x="5382138" y="3178179"/>
            <a:ext cx="2282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Beam direction</a:t>
            </a:r>
            <a:endParaRPr lang="en-GB" sz="1200" b="1" dirty="0">
              <a:solidFill>
                <a:schemeClr val="bg2"/>
              </a:solidFill>
            </a:endParaRPr>
          </a:p>
        </p:txBody>
      </p:sp>
      <p:pic>
        <p:nvPicPr>
          <p:cNvPr id="2050" name="Picture 2" descr="RADNEXT">
            <a:extLst>
              <a:ext uri="{FF2B5EF4-FFF2-40B4-BE49-F238E27FC236}">
                <a16:creationId xmlns:a16="http://schemas.microsoft.com/office/drawing/2014/main" id="{D98B188B-1D6A-7B59-69D8-B6F900952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551" y="65729"/>
            <a:ext cx="1749449" cy="52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987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51227B-4BAD-E778-0289-64E941D47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54" y="116632"/>
            <a:ext cx="8649931" cy="940443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6.1 Technical comparison of radiation field characteristics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74F1-8F56-E731-1BCF-FCD3EFDA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DAD513-08D5-466A-8603-1E3FF603C586}"/>
              </a:ext>
            </a:extLst>
          </p:cNvPr>
          <p:cNvCxnSpPr>
            <a:cxnSpLocks/>
          </p:cNvCxnSpPr>
          <p:nvPr/>
        </p:nvCxnSpPr>
        <p:spPr>
          <a:xfrm flipH="1">
            <a:off x="563980" y="3983959"/>
            <a:ext cx="6731669" cy="1353553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5">
            <a:extLst>
              <a:ext uri="{FF2B5EF4-FFF2-40B4-BE49-F238E27FC236}">
                <a16:creationId xmlns:a16="http://schemas.microsoft.com/office/drawing/2014/main" id="{F5FCE1F1-4CB5-2F0A-7322-178BBA5BB539}"/>
              </a:ext>
            </a:extLst>
          </p:cNvPr>
          <p:cNvSpPr txBox="1">
            <a:spLocks/>
          </p:cNvSpPr>
          <p:nvPr/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29" name="Footer Placeholder 6">
            <a:extLst>
              <a:ext uri="{FF2B5EF4-FFF2-40B4-BE49-F238E27FC236}">
                <a16:creationId xmlns:a16="http://schemas.microsoft.com/office/drawing/2014/main" id="{33A48BFF-ED26-3D61-EFEA-9BA873B498E0}"/>
              </a:ext>
            </a:extLst>
          </p:cNvPr>
          <p:cNvSpPr txBox="1">
            <a:spLocks/>
          </p:cNvSpPr>
          <p:nvPr/>
        </p:nvSpPr>
        <p:spPr bwMode="auto">
          <a:xfrm>
            <a:off x="4716016" y="6356350"/>
            <a:ext cx="336234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D9535655-F7F0-7969-CF08-837EFF73D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3035636"/>
                  </p:ext>
                </p:extLst>
              </p:nvPr>
            </p:nvGraphicFramePr>
            <p:xfrm>
              <a:off x="0" y="1067814"/>
              <a:ext cx="9162256" cy="4705015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245675">
                      <a:extLst>
                        <a:ext uri="{9D8B030D-6E8A-4147-A177-3AD203B41FA5}">
                          <a16:colId xmlns:a16="http://schemas.microsoft.com/office/drawing/2014/main" val="2153801230"/>
                        </a:ext>
                      </a:extLst>
                    </a:gridCol>
                    <a:gridCol w="1919010">
                      <a:extLst>
                        <a:ext uri="{9D8B030D-6E8A-4147-A177-3AD203B41FA5}">
                          <a16:colId xmlns:a16="http://schemas.microsoft.com/office/drawing/2014/main" val="1979801370"/>
                        </a:ext>
                      </a:extLst>
                    </a:gridCol>
                    <a:gridCol w="1995899">
                      <a:extLst>
                        <a:ext uri="{9D8B030D-6E8A-4147-A177-3AD203B41FA5}">
                          <a16:colId xmlns:a16="http://schemas.microsoft.com/office/drawing/2014/main" val="1444222207"/>
                        </a:ext>
                      </a:extLst>
                    </a:gridCol>
                    <a:gridCol w="2001672">
                      <a:extLst>
                        <a:ext uri="{9D8B030D-6E8A-4147-A177-3AD203B41FA5}">
                          <a16:colId xmlns:a16="http://schemas.microsoft.com/office/drawing/2014/main" val="3202597998"/>
                        </a:ext>
                      </a:extLst>
                    </a:gridCol>
                  </a:tblGrid>
                  <a:tr h="302248">
                    <a:tc>
                      <a:txBody>
                        <a:bodyPr/>
                        <a:lstStyle>
                          <a:lvl1pPr marL="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400" dirty="0">
                              <a:latin typeface="+mn-lt"/>
                            </a:rPr>
                            <a:t>Facility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400" dirty="0">
                              <a:latin typeface="+mn-lt"/>
                            </a:rPr>
                            <a:t>Dose Level (</a:t>
                          </a:r>
                          <a:r>
                            <a:rPr lang="en-US" sz="1400" dirty="0" err="1">
                              <a:latin typeface="+mn-lt"/>
                            </a:rPr>
                            <a:t>Gy</a:t>
                          </a:r>
                          <a:r>
                            <a:rPr lang="en-US" sz="1400" dirty="0">
                              <a:latin typeface="+mn-lt"/>
                            </a:rPr>
                            <a:t>/y)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400" dirty="0">
                              <a:latin typeface="+mn-lt"/>
                            </a:rPr>
                            <a:t>HEH fluence (cm-2/y)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400" dirty="0">
                              <a:latin typeface="+mn-lt"/>
                            </a:rPr>
                            <a:t>Si 1MeVeq fluence (cm-2/y)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6367670"/>
                      </a:ext>
                    </a:extLst>
                  </a:tr>
                  <a:tr h="688939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CHARM – R10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4∗10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17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POT/y)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≤10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: 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no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shielding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1.5∗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: 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shielding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  <a:p>
                          <a:pPr algn="ctr"/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dirty="0" smtClean="0">
                                        <a:solidFill>
                                          <a:schemeClr val="bg2"/>
                                        </a:solidFill>
                                        <a:latin typeface="+mn-lt"/>
                                        <a:sym typeface="Symbol" panose="05050102010706020507" pitchFamily="18" charset="2"/>
                                      </a:rPr>
                                      <m:t></m:t>
                                    </m:r>
                                    <m:r>
                                      <a:rPr lang="en-US" sz="1200" b="0" i="1" dirty="0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1.6∗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: 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no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shielding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dirty="0" smtClean="0">
                                        <a:solidFill>
                                          <a:schemeClr val="bg2"/>
                                        </a:solidFill>
                                        <a:latin typeface="+mn-lt"/>
                                        <a:sym typeface="Symbol" panose="05050102010706020507" pitchFamily="18" charset="2"/>
                                      </a:rPr>
                                      <m:t></m:t>
                                    </m:r>
                                    <m:r>
                                      <a:rPr lang="en-US" sz="1200" b="0" i="1" dirty="0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2.6∗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: 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shielding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  <a:p>
                          <a:pPr algn="ctr"/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dirty="0" smtClean="0">
                                        <a:solidFill>
                                          <a:schemeClr val="bg2"/>
                                        </a:solidFill>
                                        <a:latin typeface="+mn-lt"/>
                                        <a:sym typeface="Symbol" panose="05050102010706020507" pitchFamily="18" charset="2"/>
                                      </a:rPr>
                                      <m:t></m:t>
                                    </m:r>
                                    <m:r>
                                      <a:rPr lang="en-US" sz="1200" b="0" i="1" dirty="0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7.0∗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: 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no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shielding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dirty="0" smtClean="0">
                                        <a:solidFill>
                                          <a:schemeClr val="bg2"/>
                                        </a:solidFill>
                                        <a:latin typeface="+mn-lt"/>
                                        <a:sym typeface="Symbol" panose="05050102010706020507" pitchFamily="18" charset="2"/>
                                      </a:rPr>
                                      <m:t></m:t>
                                    </m:r>
                                    <m:r>
                                      <a:rPr lang="en-US" sz="1200" b="0" i="1" dirty="0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2.5∗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: </m:t>
                                </m:r>
                                <m:r>
                                  <m:rPr>
                                    <m:nor/>
                                  </m:rPr>
                                  <a:rPr lang="en-GB" sz="1200" dirty="0">
                                    <a:solidFill>
                                      <a:schemeClr val="bg2"/>
                                    </a:solidFill>
                                    <a:latin typeface="+mn-lt"/>
                                  </a:rPr>
                                  <m:t>shielding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  <a:p>
                          <a:pPr algn="ctr"/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8010619"/>
                      </a:ext>
                    </a:extLst>
                  </a:tr>
                  <a:tr h="349253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NTOF_NEAR N1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2.5∗10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POT/y)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dirty="0" smtClean="0">
                                        <a:solidFill>
                                          <a:schemeClr val="bg2"/>
                                        </a:solidFill>
                                        <a:latin typeface="+mn-lt"/>
                                        <a:sym typeface="Symbol" panose="05050102010706020507" pitchFamily="18" charset="2"/>
                                      </a:rPr>
                                      <m:t></m:t>
                                    </m:r>
                                    <m:r>
                                      <a:rPr lang="en-US" sz="1200" b="0" i="1" dirty="0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3∗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dirty="0" smtClean="0">
                                        <a:solidFill>
                                          <a:schemeClr val="bg2"/>
                                        </a:solidFill>
                                        <a:latin typeface="+mn-lt"/>
                                        <a:sym typeface="Symbol" panose="05050102010706020507" pitchFamily="18" charset="2"/>
                                      </a:rPr>
                                      <m:t></m:t>
                                    </m:r>
                                    <m:r>
                                      <a:rPr lang="en-US" sz="1200" b="0" i="1" dirty="0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2.5∗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dirty="0" smtClean="0">
                                        <a:solidFill>
                                          <a:schemeClr val="bg2"/>
                                        </a:solidFill>
                                        <a:latin typeface="+mn-lt"/>
                                        <a:sym typeface="Symbol" panose="05050102010706020507" pitchFamily="18" charset="2"/>
                                      </a:rPr>
                                      <m:t></m:t>
                                    </m:r>
                                    <m:r>
                                      <a:rPr lang="en-US" sz="1200" b="0" i="1" dirty="0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1.5∗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32405352"/>
                      </a:ext>
                    </a:extLst>
                  </a:tr>
                  <a:tr h="487998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NTOF </a:t>
                          </a:r>
                          <a:r>
                            <a:rPr lang="en-US" sz="1200" dirty="0" err="1">
                              <a:solidFill>
                                <a:schemeClr val="bg2"/>
                              </a:solidFill>
                              <a:latin typeface="+mn-lt"/>
                            </a:rPr>
                            <a:t>i</a:t>
                          </a: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-NEAR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2.5∗10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POT/y)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[1.2;2.5]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dirty="0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∗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en-US" sz="1200" dirty="0" smtClean="0">
                                      <a:solidFill>
                                        <a:schemeClr val="bg2"/>
                                      </a:solidFill>
                                      <a:latin typeface="+mn-lt"/>
                                      <a:sym typeface="Symbol" panose="05050102010706020507" pitchFamily="18" charset="2"/>
                                    </a:rPr>
                                    <m:t></m:t>
                                  </m:r>
                                  <m:r>
                                    <a:rPr lang="en-US" sz="1200" b="0" i="1" dirty="0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3∗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17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(The total neutron fluence)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6073314"/>
                      </a:ext>
                    </a:extLst>
                  </a:tr>
                  <a:tr h="349253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ISOLDE Irradiation station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6∗10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POT/y)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i="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≥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p>
                              </m:sSup>
                            </m:oMath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1200" dirty="0" smtClean="0">
                                  <a:solidFill>
                                    <a:schemeClr val="bg2"/>
                                  </a:solidFill>
                                  <a:latin typeface="+mn-lt"/>
                                  <a:sym typeface="Symbol" panose="05050102010706020507" pitchFamily="18" charset="2"/>
                                </a:rPr>
                                <m:t>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17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1200" dirty="0" smtClean="0">
                                  <a:solidFill>
                                    <a:schemeClr val="bg2"/>
                                  </a:solidFill>
                                  <a:latin typeface="+mn-lt"/>
                                  <a:sym typeface="Symbol" panose="05050102010706020507" pitchFamily="18" charset="2"/>
                                </a:rPr>
                                <m:t></m:t>
                              </m:r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17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022988"/>
                      </a:ext>
                    </a:extLst>
                  </a:tr>
                  <a:tr h="34925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IRRAD </a:t>
                          </a:r>
                          <a:r>
                            <a:rPr lang="en-US" sz="1200" b="1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in beam</a:t>
                          </a: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5∗10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17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POT/y)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aseline="0" dirty="0">
                              <a:solidFill>
                                <a:schemeClr val="bg2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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sup>
                              </m:sSup>
                            </m:oMath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3.0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∗10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17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protons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/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3868359"/>
                      </a:ext>
                    </a:extLst>
                  </a:tr>
                  <a:tr h="349253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BDF P1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4∗10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POT/y)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dirty="0" smtClean="0">
                                        <a:solidFill>
                                          <a:schemeClr val="bg2"/>
                                        </a:solidFill>
                                        <a:latin typeface="+mn-lt"/>
                                        <a:sym typeface="Symbol" panose="05050102010706020507" pitchFamily="18" charset="2"/>
                                      </a:rPr>
                                      <m:t></m:t>
                                    </m:r>
                                    <m:r>
                                      <a:rPr lang="en-US" sz="1200" b="0" i="1" dirty="0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1.3∗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5.2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7.6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9134929"/>
                      </a:ext>
                    </a:extLst>
                  </a:tr>
                  <a:tr h="349253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BDF P2</a:t>
                          </a:r>
                          <a:r>
                            <a:rPr lang="en-US" sz="1200" baseline="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bis</a:t>
                          </a:r>
                          <a:endParaRPr lang="en-US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dirty="0" smtClean="0">
                                        <a:solidFill>
                                          <a:schemeClr val="bg2"/>
                                        </a:solidFill>
                                        <a:latin typeface="+mn-lt"/>
                                        <a:sym typeface="Symbol" panose="05050102010706020507" pitchFamily="18" charset="2"/>
                                      </a:rPr>
                                      <m:t></m:t>
                                    </m:r>
                                    <m:r>
                                      <a:rPr lang="en-US" sz="1200" b="0" i="1" dirty="0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4∗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1.54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∗10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4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01369855"/>
                      </a:ext>
                    </a:extLst>
                  </a:tr>
                  <a:tr h="349253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BDF  P3 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1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6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∗10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sz="1200" baseline="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 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1.7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52428081"/>
                      </a:ext>
                    </a:extLst>
                  </a:tr>
                  <a:tr h="349253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BDF  P4 bis (10 cm away from the beam pipe) 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3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1.16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9.6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∗10</m:t>
                                    </m:r>
                                  </m:e>
                                  <m:sup>
                                    <m:r>
                                      <a:rPr lang="en-US" sz="1200" b="0" i="1" smtClean="0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3357994"/>
                      </a:ext>
                    </a:extLst>
                  </a:tr>
                  <a:tr h="34925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BDF</a:t>
                          </a:r>
                          <a:r>
                            <a:rPr lang="en-US" sz="1200" baseline="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P4 </a:t>
                          </a:r>
                          <a:r>
                            <a:rPr lang="en-GB" sz="1200" baseline="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(in beam with R=50mm dilution and gaussian shape of 8 mm2 sigma)</a:t>
                          </a:r>
                          <a:endParaRPr lang="en-US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aseline="0" dirty="0">
                              <a:solidFill>
                                <a:schemeClr val="bg2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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sup>
                              </m:sSup>
                            </m:oMath>
                          </a14:m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2.2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∗10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17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protons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/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82731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D9535655-F7F0-7969-CF08-837EFF73D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3035636"/>
                  </p:ext>
                </p:extLst>
              </p:nvPr>
            </p:nvGraphicFramePr>
            <p:xfrm>
              <a:off x="0" y="1067814"/>
              <a:ext cx="9162256" cy="4705015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245675">
                      <a:extLst>
                        <a:ext uri="{9D8B030D-6E8A-4147-A177-3AD203B41FA5}">
                          <a16:colId xmlns:a16="http://schemas.microsoft.com/office/drawing/2014/main" val="2153801230"/>
                        </a:ext>
                      </a:extLst>
                    </a:gridCol>
                    <a:gridCol w="1919010">
                      <a:extLst>
                        <a:ext uri="{9D8B030D-6E8A-4147-A177-3AD203B41FA5}">
                          <a16:colId xmlns:a16="http://schemas.microsoft.com/office/drawing/2014/main" val="1979801370"/>
                        </a:ext>
                      </a:extLst>
                    </a:gridCol>
                    <a:gridCol w="1995899">
                      <a:extLst>
                        <a:ext uri="{9D8B030D-6E8A-4147-A177-3AD203B41FA5}">
                          <a16:colId xmlns:a16="http://schemas.microsoft.com/office/drawing/2014/main" val="1444222207"/>
                        </a:ext>
                      </a:extLst>
                    </a:gridCol>
                    <a:gridCol w="2001672">
                      <a:extLst>
                        <a:ext uri="{9D8B030D-6E8A-4147-A177-3AD203B41FA5}">
                          <a16:colId xmlns:a16="http://schemas.microsoft.com/office/drawing/2014/main" val="3202597998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>
                          <a:lvl1pPr marL="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400" dirty="0">
                              <a:latin typeface="+mn-lt"/>
                            </a:rPr>
                            <a:t>Facility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400" dirty="0">
                              <a:latin typeface="+mn-lt"/>
                            </a:rPr>
                            <a:t>Dose Level (</a:t>
                          </a:r>
                          <a:r>
                            <a:rPr lang="en-US" sz="1400" dirty="0" err="1">
                              <a:latin typeface="+mn-lt"/>
                            </a:rPr>
                            <a:t>Gy</a:t>
                          </a:r>
                          <a:r>
                            <a:rPr lang="en-US" sz="1400" dirty="0">
                              <a:latin typeface="+mn-lt"/>
                            </a:rPr>
                            <a:t>/y)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400" dirty="0">
                              <a:latin typeface="+mn-lt"/>
                            </a:rPr>
                            <a:t>HEH fluence (cm-2/y)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 b="1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400" dirty="0">
                              <a:latin typeface="+mn-lt"/>
                            </a:rPr>
                            <a:t>Si 1MeVeq fluence (cm-2/y)</a:t>
                          </a:r>
                          <a:endParaRPr lang="en-GB" sz="1400" dirty="0"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6367670"/>
                      </a:ext>
                    </a:extLst>
                  </a:tr>
                  <a:tr h="6889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76" t="-76991" r="-183459" b="-5141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69524" t="-76991" r="-209841" b="-5141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8841" t="-76991" r="-101524" b="-5141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58841" t="-76991" r="-1524" b="-5141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8010619"/>
                      </a:ext>
                    </a:extLst>
                  </a:tr>
                  <a:tr h="34925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76" t="-350877" r="-183459" b="-9192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69524" t="-350877" r="-209841" b="-9192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8841" t="-350877" r="-101524" b="-9192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58841" t="-350877" r="-1524" b="-9192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32405352"/>
                      </a:ext>
                    </a:extLst>
                  </a:tr>
                  <a:tr h="48799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76" t="-321250" r="-183459" b="-5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69524" t="-321250" r="-209841" b="-5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8841" t="-321250" r="-101524" b="-55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58841" t="-321250" r="-1524" b="-55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6073314"/>
                      </a:ext>
                    </a:extLst>
                  </a:tr>
                  <a:tr h="34925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76" t="-581034" r="-183459" b="-6655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69524" t="-581034" r="-209841" b="-6655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8841" t="-581034" r="-101524" b="-6655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58841" t="-581034" r="-1524" b="-6655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022988"/>
                      </a:ext>
                    </a:extLst>
                  </a:tr>
                  <a:tr h="34925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76" t="-692982" r="-183459" b="-5771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69524" t="-692982" r="-209841" b="-5771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8841" t="-692982" r="-101524" b="-5771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/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3868359"/>
                      </a:ext>
                    </a:extLst>
                  </a:tr>
                  <a:tr h="34925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76" t="-792982" r="-183459" b="-4771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69524" t="-792982" r="-209841" b="-4771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8841" t="-792982" r="-101524" b="-4771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58841" t="-792982" r="-1524" b="-4771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9134929"/>
                      </a:ext>
                    </a:extLst>
                  </a:tr>
                  <a:tr h="349253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BDF P2</a:t>
                          </a:r>
                          <a:r>
                            <a:rPr lang="en-US" sz="1200" baseline="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bis</a:t>
                          </a:r>
                          <a:endParaRPr lang="en-US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69524" t="-877586" r="-209841" b="-36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8841" t="-877586" r="-101524" b="-36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58841" t="-877586" r="-1524" b="-36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01369855"/>
                      </a:ext>
                    </a:extLst>
                  </a:tr>
                  <a:tr h="349253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BDF  P3 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69524" t="-994737" r="-209841" b="-275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8841" t="-994737" r="-101524" b="-275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58841" t="-994737" r="-1524" b="-2754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52428081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>
                            <a:defRPr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BDF  P4 bis (10 cm away from the beam pipe) 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69524" t="-832000" r="-209841" b="-10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8841" t="-832000" r="-101524" b="-10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58841" t="-832000" r="-1524" b="-109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335799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BDF</a:t>
                          </a:r>
                          <a:r>
                            <a:rPr lang="en-US" sz="1200" baseline="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 P4 </a:t>
                          </a:r>
                          <a:r>
                            <a:rPr lang="en-GB" sz="1200" baseline="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(in beam with R=50mm dilution and gaussian shape of 8 mm2 sigma)</a:t>
                          </a:r>
                          <a:endParaRPr lang="en-US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69524" t="-932000" r="-209841" b="-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8841" t="-932000" r="-101524" b="-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2"/>
                              </a:solidFill>
                              <a:latin typeface="+mn-lt"/>
                            </a:rPr>
                            <a:t>/</a:t>
                          </a:r>
                          <a:endParaRPr lang="en-GB" sz="1200" dirty="0">
                            <a:solidFill>
                              <a:schemeClr val="bg2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827311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BF442436-508E-873B-BE18-7BD5F4F0AE17}"/>
              </a:ext>
            </a:extLst>
          </p:cNvPr>
          <p:cNvSpPr txBox="1"/>
          <p:nvPr/>
        </p:nvSpPr>
        <p:spPr>
          <a:xfrm>
            <a:off x="5145998" y="5316388"/>
            <a:ext cx="2016224" cy="4677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7D710E-27D1-C08B-F9BD-8E4B6062ACDC}"/>
              </a:ext>
            </a:extLst>
          </p:cNvPr>
          <p:cNvSpPr txBox="1"/>
          <p:nvPr/>
        </p:nvSpPr>
        <p:spPr>
          <a:xfrm>
            <a:off x="6502574" y="57788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~ Today’s IRRAD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D0FB34-2465-63B4-AB1E-4AEF532C2281}"/>
              </a:ext>
            </a:extLst>
          </p:cNvPr>
          <p:cNvSpPr txBox="1"/>
          <p:nvPr/>
        </p:nvSpPr>
        <p:spPr>
          <a:xfrm>
            <a:off x="3257600" y="4175492"/>
            <a:ext cx="5904656" cy="333628"/>
          </a:xfrm>
          <a:prstGeom prst="rect">
            <a:avLst/>
          </a:prstGeom>
          <a:noFill/>
          <a:ln w="57150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D6B186-FD34-E78B-AF51-3F1F89A5EF9C}"/>
              </a:ext>
            </a:extLst>
          </p:cNvPr>
          <p:cNvSpPr txBox="1"/>
          <p:nvPr/>
        </p:nvSpPr>
        <p:spPr>
          <a:xfrm>
            <a:off x="683568" y="57659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9933"/>
                </a:solidFill>
              </a:rPr>
              <a:t>~ CHARM but op. constraints</a:t>
            </a:r>
            <a:endParaRPr lang="en-GB" b="1" dirty="0">
              <a:solidFill>
                <a:srgbClr val="FF9933"/>
              </a:solidFill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10F95E47-E3AA-7CA0-4A2F-AEAA8A45D8C0}"/>
              </a:ext>
            </a:extLst>
          </p:cNvPr>
          <p:cNvSpPr/>
          <p:nvPr/>
        </p:nvSpPr>
        <p:spPr bwMode="auto">
          <a:xfrm rot="17502647">
            <a:off x="2632866" y="5163808"/>
            <a:ext cx="1353550" cy="147814"/>
          </a:xfrm>
          <a:prstGeom prst="rightArrow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E6D8F5-8A9E-B3C8-F5CD-51F1287F3267}"/>
              </a:ext>
            </a:extLst>
          </p:cNvPr>
          <p:cNvSpPr txBox="1"/>
          <p:nvPr/>
        </p:nvSpPr>
        <p:spPr>
          <a:xfrm>
            <a:off x="3257600" y="3812193"/>
            <a:ext cx="5886400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451546-004B-8EA5-3D8F-BE31FEF37E30}"/>
              </a:ext>
            </a:extLst>
          </p:cNvPr>
          <p:cNvSpPr txBox="1"/>
          <p:nvPr/>
        </p:nvSpPr>
        <p:spPr>
          <a:xfrm>
            <a:off x="660972" y="5773645"/>
            <a:ext cx="5567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Potentially relevant for future detectors studies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084763FD-A4E1-6884-C601-EDE739B7B1C8}"/>
              </a:ext>
            </a:extLst>
          </p:cNvPr>
          <p:cNvSpPr/>
          <p:nvPr/>
        </p:nvSpPr>
        <p:spPr bwMode="auto">
          <a:xfrm rot="17502647">
            <a:off x="2518679" y="4962786"/>
            <a:ext cx="1782197" cy="15059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0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0"/>
      <p:bldP spid="5" grpId="1"/>
      <p:bldP spid="8" grpId="0" animBg="1"/>
      <p:bldP spid="8" grpId="1" animBg="1"/>
      <p:bldP spid="10" grpId="0"/>
      <p:bldP spid="10" grpId="1"/>
      <p:bldP spid="11" grpId="0" animBg="1"/>
      <p:bldP spid="11" grpId="1" animBg="1"/>
      <p:bldP spid="12" grpId="0" animBg="1"/>
      <p:bldP spid="13" grpId="0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>
          <a:xfrm>
            <a:off x="457200" y="2276952"/>
            <a:ext cx="8226854" cy="158417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4800" dirty="0"/>
              <a:t>Irradiation Facilities Team: Highlights of 2022/2023</a:t>
            </a:r>
            <a:endParaRPr dirty="0"/>
          </a:p>
        </p:txBody>
      </p:sp>
      <p:sp>
        <p:nvSpPr>
          <p:cNvPr id="5" name="Text Placeholder 7"/>
          <p:cNvSpPr>
            <a:spLocks noGrp="1"/>
          </p:cNvSpPr>
          <p:nvPr>
            <p:ph type="body" idx="10"/>
          </p:nvPr>
        </p:nvSpPr>
        <p:spPr bwMode="auto">
          <a:xfrm>
            <a:off x="457200" y="3730989"/>
            <a:ext cx="7139136" cy="41965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/>
              <a:t>Pierre Pelissou</a:t>
            </a:r>
            <a:r>
              <a:rPr lang="en-US" b="1" dirty="0"/>
              <a:t> </a:t>
            </a:r>
            <a:r>
              <a:rPr lang="en-US" dirty="0"/>
              <a:t>on behalf of the IRRAD team</a:t>
            </a:r>
            <a:endParaRPr lang="en-GB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4294967295"/>
          </p:nvPr>
        </p:nvSpPr>
        <p:spPr bwMode="auto">
          <a:xfrm>
            <a:off x="0" y="6362700"/>
            <a:ext cx="178435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20/09/2023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EP-DT-DD Section Meeting</a:t>
            </a: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52764" y="4953855"/>
            <a:ext cx="2636844" cy="90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345D2A-134E-15E9-6C14-791EAB17ADFC}"/>
              </a:ext>
            </a:extLst>
          </p:cNvPr>
          <p:cNvSpPr txBox="1"/>
          <p:nvPr/>
        </p:nvSpPr>
        <p:spPr>
          <a:xfrm>
            <a:off x="4716016" y="5249966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3"/>
              </a:rPr>
              <a:t>https://indico.cern.ch/event/1314868/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51738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/>
              <a:t>Outline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 bwMode="auto">
          <a:xfrm>
            <a:off x="490736" y="1290447"/>
            <a:ext cx="8226854" cy="4277105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  <a:defRPr/>
            </a:pPr>
            <a:r>
              <a:rPr lang="en-US" sz="3200" dirty="0"/>
              <a:t>Team presentation</a:t>
            </a:r>
            <a:endParaRPr sz="3200" dirty="0"/>
          </a:p>
          <a:p>
            <a:pPr marL="550926" indent="-514350">
              <a:buFont typeface="+mj-lt"/>
              <a:buAutoNum type="arabicPeriod"/>
              <a:defRPr/>
            </a:pPr>
            <a:r>
              <a:rPr lang="en-US" sz="3200" dirty="0"/>
              <a:t>IRRAD facility overview</a:t>
            </a:r>
          </a:p>
          <a:p>
            <a:pPr marL="550926" indent="-514350">
              <a:buFont typeface="+mj-lt"/>
              <a:buAutoNum type="arabicPeriod"/>
              <a:defRPr/>
            </a:pPr>
            <a:r>
              <a:rPr lang="en-US" sz="3200" dirty="0"/>
              <a:t>IRRAD statistics 2022</a:t>
            </a:r>
          </a:p>
          <a:p>
            <a:pPr marL="550926" indent="-514350">
              <a:buFont typeface="+mj-lt"/>
              <a:buAutoNum type="arabicPeriod"/>
              <a:defRPr/>
            </a:pPr>
            <a:r>
              <a:rPr lang="en-GB" sz="3200" dirty="0"/>
              <a:t>IRRAD news 2023</a:t>
            </a:r>
          </a:p>
          <a:p>
            <a:pPr marL="550926" indent="-514350">
              <a:buFont typeface="+mj-lt"/>
              <a:buAutoNum type="arabicPeriod"/>
              <a:defRPr/>
            </a:pPr>
            <a:r>
              <a:rPr lang="en-GB" sz="3200" dirty="0"/>
              <a:t>IRRAD Beam Profile Monitors (BPMs)</a:t>
            </a:r>
          </a:p>
          <a:p>
            <a:pPr marL="550926" indent="-514350">
              <a:buFont typeface="+mj-lt"/>
              <a:buAutoNum type="arabicPeriod"/>
              <a:defRPr/>
            </a:pPr>
            <a:r>
              <a:rPr lang="en-GB" sz="3200" dirty="0"/>
              <a:t>Evaluate Beam Dump Facility (BDF) irradiation opportunities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290C8E-315D-44AE-8123-D32A59B6D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896AE875-D209-28BC-134D-6492A589F82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3309641" y="6362377"/>
            <a:ext cx="1793293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C59E1B4A-EF41-945D-5E6B-076978C59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716016" y="6356350"/>
            <a:ext cx="336234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>
          <a:xfrm>
            <a:off x="442686" y="233492"/>
            <a:ext cx="8241368" cy="94044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/>
              <a:t>1. Team presentation</a:t>
            </a:r>
            <a:endParaRPr lang="en-GB" sz="3200" dirty="0"/>
          </a:p>
        </p:txBody>
      </p:sp>
      <p:grpSp>
        <p:nvGrpSpPr>
          <p:cNvPr id="8" name="unknown.jpg"/>
          <p:cNvGrpSpPr>
            <a:grpSpLocks noChangeAspect="1"/>
          </p:cNvGrpSpPr>
          <p:nvPr/>
        </p:nvGrpSpPr>
        <p:grpSpPr bwMode="auto">
          <a:xfrm>
            <a:off x="239716" y="1123178"/>
            <a:ext cx="1086451" cy="1440000"/>
            <a:chOff x="0" y="0"/>
            <a:chExt cx="1660634" cy="2201024"/>
          </a:xfrm>
        </p:grpSpPr>
        <p:pic>
          <p:nvPicPr>
            <p:cNvPr id="9" name="unknown.jpg" descr="unknown.jpg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127000" y="88900"/>
              <a:ext cx="1406635" cy="187082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unknown.jpg" descr="unknown.jpg"/>
            <p:cNvPicPr/>
            <p:nvPr/>
          </p:nvPicPr>
          <p:blipFill>
            <a:blip r:embed="rId3"/>
            <a:stretch/>
          </p:blipFill>
          <p:spPr bwMode="auto">
            <a:xfrm>
              <a:off x="0" y="0"/>
              <a:ext cx="1660634" cy="2201024"/>
            </a:xfrm>
            <a:prstGeom prst="rect">
              <a:avLst/>
            </a:prstGeom>
          </p:spPr>
        </p:pic>
      </p:grpSp>
      <p:sp>
        <p:nvSpPr>
          <p:cNvPr id="11" name="Overall GIF coordination.…"/>
          <p:cNvSpPr>
            <a:spLocks/>
          </p:cNvSpPr>
          <p:nvPr/>
        </p:nvSpPr>
        <p:spPr bwMode="auto">
          <a:xfrm>
            <a:off x="1382482" y="1114043"/>
            <a:ext cx="1924991" cy="139938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/>
          <a:lstStyle/>
          <a:p>
            <a:pPr marL="355600" lvl="1" indent="-355600" algn="l">
              <a:spcBef>
                <a:spcPts val="800"/>
              </a:spcBef>
              <a:buSzPct val="110000"/>
              <a:buFont typeface="Wingdings" panose="05000000000000000000" pitchFamily="2" charset="2"/>
              <a:buChar char="v"/>
              <a:defRPr b="0">
                <a:latin typeface="Helvetica"/>
                <a:ea typeface="Helvetica"/>
                <a:cs typeface="Helvetica"/>
              </a:defRPr>
            </a:pPr>
            <a:r>
              <a:rPr lang="en-US" sz="1600" dirty="0">
                <a:latin typeface="Arial"/>
                <a:cs typeface="Arial"/>
              </a:rPr>
              <a:t>Team Responsible</a:t>
            </a:r>
            <a:endParaRPr dirty="0"/>
          </a:p>
          <a:p>
            <a:pPr marL="355600" lvl="1" indent="-355600" algn="l">
              <a:spcBef>
                <a:spcPts val="800"/>
              </a:spcBef>
              <a:buSzPct val="110000"/>
              <a:buFont typeface="Wingdings" panose="05000000000000000000" pitchFamily="2" charset="2"/>
              <a:buChar char="v"/>
              <a:defRPr b="0">
                <a:latin typeface="Helvetica"/>
                <a:ea typeface="Helvetica"/>
                <a:cs typeface="Helvetica"/>
              </a:defRPr>
            </a:pPr>
            <a:r>
              <a:rPr lang="en-US" sz="1600" dirty="0">
                <a:latin typeface="Arial"/>
                <a:cs typeface="Arial"/>
              </a:rPr>
              <a:t>IRRAD Coordinator, Facilities EXSO</a:t>
            </a:r>
            <a:endParaRPr lang="en-US" sz="1600" dirty="0"/>
          </a:p>
        </p:txBody>
      </p:sp>
      <p:grpSp>
        <p:nvGrpSpPr>
          <p:cNvPr id="12" name="Group 20"/>
          <p:cNvGrpSpPr/>
          <p:nvPr/>
        </p:nvGrpSpPr>
        <p:grpSpPr bwMode="auto">
          <a:xfrm>
            <a:off x="6128172" y="1123681"/>
            <a:ext cx="2950092" cy="1683769"/>
            <a:chOff x="3246057" y="1114042"/>
            <a:chExt cx="2950092" cy="1683769"/>
          </a:xfrm>
        </p:grpSpPr>
        <p:grpSp>
          <p:nvGrpSpPr>
            <p:cNvPr id="13" name="apex_util-1.jpg"/>
            <p:cNvGrpSpPr>
              <a:grpSpLocks noChangeAspect="1"/>
            </p:cNvGrpSpPr>
            <p:nvPr/>
          </p:nvGrpSpPr>
          <p:grpSpPr bwMode="auto">
            <a:xfrm>
              <a:off x="3246057" y="1123680"/>
              <a:ext cx="1086519" cy="1440000"/>
              <a:chOff x="0" y="0"/>
              <a:chExt cx="1631169" cy="2161834"/>
            </a:xfrm>
          </p:grpSpPr>
          <p:pic>
            <p:nvPicPr>
              <p:cNvPr id="14" name="apex_util-1.jpg" descr="apex_util-1.jpg"/>
              <p:cNvPicPr>
                <a:picLocks noChangeAspect="1"/>
              </p:cNvPicPr>
              <p:nvPr/>
            </p:nvPicPr>
            <p:blipFill>
              <a:blip r:embed="rId4"/>
              <a:stretch/>
            </p:blipFill>
            <p:spPr bwMode="auto">
              <a:xfrm>
                <a:off x="127000" y="88900"/>
                <a:ext cx="1377169" cy="183163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" name="apex_util-1.jpg" descr="apex_util-1.jpg"/>
              <p:cNvPicPr/>
              <p:nvPr/>
            </p:nvPicPr>
            <p:blipFill>
              <a:blip r:embed="rId5"/>
              <a:stretch/>
            </p:blipFill>
            <p:spPr bwMode="auto">
              <a:xfrm>
                <a:off x="-1" y="0"/>
                <a:ext cx="1631170" cy="2161835"/>
              </a:xfrm>
              <a:prstGeom prst="rect">
                <a:avLst/>
              </a:prstGeom>
            </p:spPr>
          </p:pic>
        </p:grpSp>
        <p:sp>
          <p:nvSpPr>
            <p:cNvPr id="16" name="Overall GIF coordination.…"/>
            <p:cNvSpPr>
              <a:spLocks/>
            </p:cNvSpPr>
            <p:nvPr/>
          </p:nvSpPr>
          <p:spPr bwMode="auto">
            <a:xfrm>
              <a:off x="4388920" y="1114042"/>
              <a:ext cx="1807229" cy="1399381"/>
            </a:xfrm>
            <a:prstGeom prst="rect">
              <a:avLst/>
            </a:prstGeom>
            <a:grpFill/>
            <a:ln w="12700">
              <a:miter lim="400000"/>
            </a:ln>
          </p:spPr>
          <p:txBody>
            <a:bodyPr lIns="50800" tIns="50800" rIns="50800" bIns="50800"/>
            <a:lstStyle/>
            <a:p>
              <a:pPr marL="355600" lvl="1" indent="-355600" algn="l">
                <a:spcBef>
                  <a:spcPts val="800"/>
                </a:spcBef>
                <a:buSzPct val="110000"/>
                <a:buFont typeface="Wingdings" panose="05000000000000000000" pitchFamily="2" charset="2"/>
                <a:buChar char="v"/>
                <a:defRPr b="0">
                  <a:latin typeface="Helvetica"/>
                  <a:ea typeface="Helvetica"/>
                  <a:cs typeface="Helvetica"/>
                </a:defRPr>
              </a:pPr>
              <a:r>
                <a:rPr lang="en-US" sz="1600" dirty="0">
                  <a:latin typeface="Arial"/>
                  <a:cs typeface="Arial"/>
                </a:rPr>
                <a:t>Facilities Manager,  GIF</a:t>
              </a:r>
              <a:r>
                <a:rPr lang="en-US" sz="1600" baseline="30000" dirty="0">
                  <a:latin typeface="Arial"/>
                  <a:cs typeface="Arial"/>
                </a:rPr>
                <a:t>++</a:t>
              </a:r>
              <a:r>
                <a:rPr lang="en-US" sz="1600" dirty="0">
                  <a:latin typeface="Arial"/>
                  <a:cs typeface="Arial"/>
                </a:rPr>
                <a:t> EXSO</a:t>
              </a:r>
              <a:endParaRPr dirty="0"/>
            </a:p>
            <a:p>
              <a:pPr marL="355600" lvl="1" indent="-355600" algn="l">
                <a:spcBef>
                  <a:spcPts val="800"/>
                </a:spcBef>
                <a:buSzPct val="110000"/>
                <a:buFont typeface="Wingdings" panose="05000000000000000000" pitchFamily="2" charset="2"/>
                <a:buChar char="v"/>
                <a:defRPr b="0">
                  <a:latin typeface="Helvetica"/>
                  <a:ea typeface="Helvetica"/>
                  <a:cs typeface="Helvetica"/>
                </a:defRPr>
              </a:pPr>
              <a:r>
                <a:rPr lang="en-US" sz="1600" dirty="0"/>
                <a:t>Users Supervisor</a:t>
              </a:r>
              <a:endParaRPr dirty="0"/>
            </a:p>
          </p:txBody>
        </p:sp>
        <p:sp>
          <p:nvSpPr>
            <p:cNvPr id="17" name="EXSO"/>
            <p:cNvSpPr>
              <a:spLocks/>
            </p:cNvSpPr>
            <p:nvPr/>
          </p:nvSpPr>
          <p:spPr bwMode="auto">
            <a:xfrm>
              <a:off x="3246057" y="2541331"/>
              <a:ext cx="1168590" cy="256480"/>
            </a:xfrm>
            <a:prstGeom prst="rect">
              <a:avLst/>
            </a:prstGeom>
            <a:grpFill/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 defTabSz="457200">
                <a:defRPr sz="1300">
                  <a:latin typeface="Helvetica"/>
                  <a:ea typeface="Helvetica"/>
                  <a:cs typeface="Helvetica"/>
                </a:defRPr>
              </a:lvl1pPr>
            </a:lstStyle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000" b="1" i="0" u="none" strike="noStrike" cap="none" spc="0" dirty="0">
                  <a:ln>
                    <a:noFill/>
                  </a:ln>
                  <a:solidFill>
                    <a:srgbClr val="000000"/>
                  </a:solidFill>
                  <a:latin typeface="Helvetica"/>
                  <a:cs typeface="Helvetica"/>
                </a:rPr>
                <a:t>Giuseppe, STAFF</a:t>
              </a:r>
              <a:endParaRPr sz="1000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Helvetica"/>
                <a:cs typeface="Helvetica"/>
              </a:endParaRPr>
            </a:p>
          </p:txBody>
        </p:sp>
      </p:grpSp>
      <p:grpSp>
        <p:nvGrpSpPr>
          <p:cNvPr id="18" name="Group 4"/>
          <p:cNvGrpSpPr/>
          <p:nvPr/>
        </p:nvGrpSpPr>
        <p:grpSpPr bwMode="auto">
          <a:xfrm>
            <a:off x="2555776" y="1123681"/>
            <a:ext cx="3392727" cy="1668318"/>
            <a:chOff x="5447394" y="1123681"/>
            <a:chExt cx="3392727" cy="1668318"/>
          </a:xfrm>
        </p:grpSpPr>
        <p:grpSp>
          <p:nvGrpSpPr>
            <p:cNvPr id="19" name="apex_util-2.jpg"/>
            <p:cNvGrpSpPr>
              <a:grpSpLocks noChangeAspect="1"/>
            </p:cNvGrpSpPr>
            <p:nvPr/>
          </p:nvGrpSpPr>
          <p:grpSpPr bwMode="auto">
            <a:xfrm>
              <a:off x="6186125" y="1123681"/>
              <a:ext cx="1086519" cy="1440000"/>
              <a:chOff x="0" y="0"/>
              <a:chExt cx="1631169" cy="2161834"/>
            </a:xfrm>
          </p:grpSpPr>
          <p:pic>
            <p:nvPicPr>
              <p:cNvPr id="20" name="apex_util-2.jpg" descr="apex_util-2.jpg"/>
              <p:cNvPicPr>
                <a:picLocks noChangeAspect="1"/>
              </p:cNvPicPr>
              <p:nvPr/>
            </p:nvPicPr>
            <p:blipFill>
              <a:blip r:embed="rId6"/>
              <a:stretch/>
            </p:blipFill>
            <p:spPr bwMode="auto">
              <a:xfrm>
                <a:off x="127000" y="88900"/>
                <a:ext cx="1377169" cy="183163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1" name="apex_util-2.jpg" descr="apex_util-2.jpg"/>
              <p:cNvPicPr/>
              <p:nvPr/>
            </p:nvPicPr>
            <p:blipFill>
              <a:blip r:embed="rId5"/>
              <a:stretch/>
            </p:blipFill>
            <p:spPr bwMode="auto">
              <a:xfrm>
                <a:off x="-1" y="0"/>
                <a:ext cx="1631170" cy="2161835"/>
              </a:xfrm>
              <a:prstGeom prst="rect">
                <a:avLst/>
              </a:prstGeom>
            </p:spPr>
          </p:pic>
        </p:grpSp>
        <p:sp>
          <p:nvSpPr>
            <p:cNvPr id="22" name="Overall GIF coordination.…"/>
            <p:cNvSpPr>
              <a:spLocks/>
            </p:cNvSpPr>
            <p:nvPr/>
          </p:nvSpPr>
          <p:spPr bwMode="auto">
            <a:xfrm>
              <a:off x="7289347" y="1127743"/>
              <a:ext cx="1550775" cy="827616"/>
            </a:xfrm>
            <a:prstGeom prst="rect">
              <a:avLst/>
            </a:prstGeom>
            <a:grpFill/>
            <a:ln w="12700">
              <a:miter lim="400000"/>
            </a:ln>
          </p:spPr>
          <p:txBody>
            <a:bodyPr lIns="50800" tIns="50800" rIns="50800" bIns="50800"/>
            <a:lstStyle/>
            <a:p>
              <a:pPr marL="265113" lvl="1" indent="-265113" algn="l">
                <a:spcBef>
                  <a:spcPts val="800"/>
                </a:spcBef>
                <a:buSzPct val="110000"/>
                <a:buFont typeface="Wingdings" panose="05000000000000000000" pitchFamily="2" charset="2"/>
                <a:buChar char="v"/>
                <a:defRPr b="0">
                  <a:latin typeface="Helvetica"/>
                  <a:ea typeface="Helvetica"/>
                  <a:cs typeface="Helvetica"/>
                </a:defRPr>
              </a:pPr>
              <a:r>
                <a:rPr lang="en-US" sz="1600" dirty="0">
                  <a:latin typeface="Arial"/>
                  <a:cs typeface="Arial"/>
                </a:rPr>
                <a:t>GIF</a:t>
              </a:r>
              <a:r>
                <a:rPr lang="en-US" sz="1600" baseline="30000" dirty="0">
                  <a:latin typeface="Arial"/>
                  <a:cs typeface="Arial"/>
                </a:rPr>
                <a:t>++</a:t>
              </a:r>
              <a:r>
                <a:rPr lang="en-US" sz="1600" dirty="0">
                  <a:latin typeface="Arial"/>
                  <a:cs typeface="Arial"/>
                </a:rPr>
                <a:t> Physics Coordinator</a:t>
              </a:r>
              <a:endParaRPr lang="en-US" sz="1600" dirty="0"/>
            </a:p>
          </p:txBody>
        </p:sp>
        <p:sp>
          <p:nvSpPr>
            <p:cNvPr id="23" name="GIF Physics Coordinator"/>
            <p:cNvSpPr>
              <a:spLocks/>
            </p:cNvSpPr>
            <p:nvPr/>
          </p:nvSpPr>
          <p:spPr bwMode="auto">
            <a:xfrm>
              <a:off x="5447394" y="2535519"/>
              <a:ext cx="2563977" cy="256480"/>
            </a:xfrm>
            <a:prstGeom prst="rect">
              <a:avLst/>
            </a:prstGeom>
            <a:grpFill/>
            <a:ln w="12700">
              <a:miter lim="400000"/>
            </a:ln>
          </p:spPr>
          <p:txBody>
            <a:bodyPr wrap="square" lIns="50800" tIns="50800" rIns="50800" bIns="50800" anchor="ctr">
              <a:spAutoFit/>
            </a:bodyPr>
            <a:lstStyle>
              <a:lvl1pPr defTabSz="457200">
                <a:defRPr sz="1400">
                  <a:latin typeface="Helvetica"/>
                  <a:ea typeface="Helvetica"/>
                  <a:cs typeface="Helvetica"/>
                </a:defRPr>
              </a:lvl1pPr>
            </a:lstStyle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000" b="1" i="0" u="none" strike="noStrike" cap="none" spc="0" dirty="0">
                  <a:ln>
                    <a:noFill/>
                  </a:ln>
                  <a:solidFill>
                    <a:srgbClr val="000000"/>
                  </a:solidFill>
                  <a:latin typeface="Helvetica"/>
                  <a:cs typeface="Helvetica"/>
                </a:rPr>
                <a:t>Martin, STAFF (50% ATLAS)</a:t>
              </a:r>
              <a:endParaRPr sz="1000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24" name="GIF  User Tech.Coordinator"/>
          <p:cNvSpPr>
            <a:spLocks/>
          </p:cNvSpPr>
          <p:nvPr/>
        </p:nvSpPr>
        <p:spPr bwMode="auto">
          <a:xfrm>
            <a:off x="-40010" y="2534727"/>
            <a:ext cx="1645901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Helvetica"/>
                <a:cs typeface="Helvetica"/>
              </a:rPr>
              <a:t>Federico, STAFF</a:t>
            </a:r>
            <a:endParaRPr sz="1000" b="1" i="0" u="none" strike="noStrike" cap="none" spc="0" dirty="0">
              <a:ln>
                <a:noFill/>
              </a:ln>
              <a:solidFill>
                <a:srgbClr val="000000"/>
              </a:solidFill>
              <a:latin typeface="Helvetica"/>
              <a:cs typeface="Helvetica"/>
            </a:endParaRPr>
          </a:p>
        </p:txBody>
      </p:sp>
      <p:pic>
        <p:nvPicPr>
          <p:cNvPr id="25" name="Picture 26"/>
          <p:cNvPicPr>
            <a:picLocks noChangeAspect="1"/>
          </p:cNvPicPr>
          <p:nvPr/>
        </p:nvPicPr>
        <p:blipFill>
          <a:blip r:embed="rId7"/>
          <a:srcRect l="21083" t="24553" r="51128" b="29911"/>
          <a:stretch/>
        </p:blipFill>
        <p:spPr bwMode="auto">
          <a:xfrm rot="5400000">
            <a:off x="166649" y="3026749"/>
            <a:ext cx="1220204" cy="9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6" name="GIF Physics Coordinator"/>
          <p:cNvSpPr>
            <a:spLocks/>
          </p:cNvSpPr>
          <p:nvPr/>
        </p:nvSpPr>
        <p:spPr bwMode="auto">
          <a:xfrm>
            <a:off x="34861" y="4226423"/>
            <a:ext cx="1483778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Helvetica"/>
                <a:cs typeface="Helvetica"/>
              </a:rPr>
              <a:t>Blerina, FELL</a:t>
            </a:r>
            <a:endParaRPr sz="1000" b="1" i="0" u="none" strike="noStrike" cap="none" spc="0" dirty="0">
              <a:ln>
                <a:noFill/>
              </a:ln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27" name="GIF Physics Coordinator"/>
          <p:cNvSpPr>
            <a:spLocks/>
          </p:cNvSpPr>
          <p:nvPr/>
        </p:nvSpPr>
        <p:spPr bwMode="auto">
          <a:xfrm>
            <a:off x="5635395" y="4238754"/>
            <a:ext cx="2073697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Helvetica"/>
                <a:cs typeface="Helvetica"/>
              </a:rPr>
              <a:t>Jaroslaw, PhD </a:t>
            </a:r>
            <a:endParaRPr lang="en-US" sz="1000" b="1" i="0" u="none" strike="noStrike" cap="none" spc="0" dirty="0">
              <a:ln>
                <a:noFill/>
              </a:ln>
              <a:solidFill>
                <a:srgbClr val="000000"/>
              </a:solidFill>
            </a:endParaRPr>
          </a:p>
        </p:txBody>
      </p:sp>
      <p:sp>
        <p:nvSpPr>
          <p:cNvPr id="30" name="Overall GIF coordination.…"/>
          <p:cNvSpPr>
            <a:spLocks/>
          </p:cNvSpPr>
          <p:nvPr/>
        </p:nvSpPr>
        <p:spPr bwMode="auto">
          <a:xfrm>
            <a:off x="1378821" y="2793950"/>
            <a:ext cx="1924991" cy="145132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/>
          <a:lstStyle/>
          <a:p>
            <a:pPr marL="355600" lvl="1" indent="-355600">
              <a:spcBef>
                <a:spcPts val="800"/>
              </a:spcBef>
              <a:buSzPct val="110000"/>
              <a:buFont typeface="Wingdings" panose="05000000000000000000" pitchFamily="2" charset="2"/>
              <a:buChar char="v"/>
              <a:defRPr b="0">
                <a:latin typeface="Helvetica"/>
                <a:ea typeface="Helvetica"/>
                <a:cs typeface="Helvetica"/>
              </a:defRPr>
            </a:pPr>
            <a:r>
              <a:rPr lang="en-US" sz="1600" dirty="0">
                <a:latin typeface="Arial"/>
                <a:cs typeface="Arial"/>
              </a:rPr>
              <a:t>AIDAinnova,  RADNEXT, EURO-LABS</a:t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latin typeface="Arial"/>
                <a:cs typeface="Arial"/>
              </a:rPr>
              <a:t>(EU-projects)</a:t>
            </a:r>
            <a:endParaRPr sz="1600" dirty="0">
              <a:latin typeface="Arial"/>
              <a:cs typeface="Arial"/>
            </a:endParaRPr>
          </a:p>
          <a:p>
            <a:pPr marL="355600" lvl="1" indent="-355600">
              <a:spcBef>
                <a:spcPts val="800"/>
              </a:spcBef>
              <a:buSzPct val="110000"/>
              <a:buFont typeface="Wingdings" panose="05000000000000000000" pitchFamily="2" charset="2"/>
              <a:buChar char="v"/>
              <a:defRPr b="0">
                <a:latin typeface="Helvetica"/>
                <a:ea typeface="Helvetica"/>
                <a:cs typeface="Helvetica"/>
              </a:defRPr>
            </a:pPr>
            <a:r>
              <a:rPr lang="en-US" sz="1600" dirty="0">
                <a:latin typeface="Arial"/>
                <a:cs typeface="Arial"/>
              </a:rPr>
              <a:t>Computing M&amp;O / R&amp;D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1" name="Overall GIF coordination.…"/>
          <p:cNvSpPr>
            <a:spLocks/>
          </p:cNvSpPr>
          <p:nvPr/>
        </p:nvSpPr>
        <p:spPr bwMode="auto">
          <a:xfrm>
            <a:off x="7218610" y="2845895"/>
            <a:ext cx="1859654" cy="139938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/>
          <a:lstStyle/>
          <a:p>
            <a:pPr marL="355600" lvl="1" indent="-355600" algn="l">
              <a:spcBef>
                <a:spcPts val="800"/>
              </a:spcBef>
              <a:buSzPct val="110000"/>
              <a:buFont typeface="Wingdings" panose="05000000000000000000" pitchFamily="2" charset="2"/>
              <a:buChar char="v"/>
              <a:defRPr b="0">
                <a:latin typeface="Helvetica"/>
                <a:ea typeface="Helvetica"/>
                <a:cs typeface="Helvetica"/>
              </a:defRPr>
            </a:pPr>
            <a:r>
              <a:rPr lang="en-US" sz="1600" dirty="0">
                <a:solidFill>
                  <a:srgbClr val="0055A0"/>
                </a:solidFill>
                <a:latin typeface="Arial"/>
                <a:cs typeface="Arial"/>
              </a:rPr>
              <a:t>Machine Learning R&amp;D</a:t>
            </a:r>
            <a:endParaRPr sz="1600" dirty="0">
              <a:solidFill>
                <a:srgbClr val="0055A0"/>
              </a:solidFill>
            </a:endParaRPr>
          </a:p>
          <a:p>
            <a:pPr marL="355600" lvl="1" indent="-355600">
              <a:spcBef>
                <a:spcPts val="800"/>
              </a:spcBef>
              <a:buSzPct val="110000"/>
              <a:buFont typeface="Wingdings" panose="05000000000000000000" pitchFamily="2" charset="2"/>
              <a:buChar char="v"/>
              <a:defRPr b="0">
                <a:latin typeface="Helvetica"/>
                <a:ea typeface="Helvetica"/>
                <a:cs typeface="Helvetica"/>
              </a:defRPr>
            </a:pPr>
            <a:r>
              <a:rPr lang="en-US" sz="1600" dirty="0">
                <a:solidFill>
                  <a:srgbClr val="0055A0"/>
                </a:solidFill>
              </a:rPr>
              <a:t>RADNEXT    EU-project</a:t>
            </a:r>
          </a:p>
          <a:p>
            <a:pPr marL="355600" lvl="1" indent="-355600">
              <a:spcBef>
                <a:spcPts val="800"/>
              </a:spcBef>
              <a:buSzPct val="110000"/>
              <a:buFont typeface="Wingdings" panose="05000000000000000000" pitchFamily="2" charset="2"/>
              <a:buChar char="v"/>
              <a:defRPr b="0">
                <a:latin typeface="Helvetica"/>
                <a:ea typeface="Helvetica"/>
                <a:cs typeface="Helvetica"/>
              </a:defRPr>
            </a:pP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2" name="GIF Physics Coordinator"/>
          <p:cNvSpPr>
            <a:spLocks/>
          </p:cNvSpPr>
          <p:nvPr/>
        </p:nvSpPr>
        <p:spPr bwMode="auto">
          <a:xfrm>
            <a:off x="3143114" y="4243762"/>
            <a:ext cx="1525215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Helvetica"/>
                <a:cs typeface="Helvetica"/>
              </a:rPr>
              <a:t>Pierre, FELL</a:t>
            </a:r>
            <a:r>
              <a:rPr lang="en-US" sz="1000" b="1" dirty="0">
                <a:solidFill>
                  <a:srgbClr val="000000"/>
                </a:solidFill>
              </a:rPr>
              <a:t> </a:t>
            </a:r>
            <a:endParaRPr lang="en-US" sz="1000" b="1" i="0" u="none" strike="noStrike" cap="none" spc="0" dirty="0">
              <a:ln>
                <a:noFill/>
              </a:ln>
              <a:solidFill>
                <a:srgbClr val="000000"/>
              </a:solidFill>
            </a:endParaRPr>
          </a:p>
        </p:txBody>
      </p:sp>
      <p:sp>
        <p:nvSpPr>
          <p:cNvPr id="33" name="Overall GIF coordination.…"/>
          <p:cNvSpPr>
            <a:spLocks/>
          </p:cNvSpPr>
          <p:nvPr/>
        </p:nvSpPr>
        <p:spPr bwMode="auto">
          <a:xfrm>
            <a:off x="4528835" y="2845895"/>
            <a:ext cx="1648160" cy="139938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/>
          <a:lstStyle/>
          <a:p>
            <a:pPr marL="265113" lvl="1" indent="-265113" algn="l">
              <a:spcBef>
                <a:spcPts val="800"/>
              </a:spcBef>
              <a:buSzPct val="110000"/>
              <a:buFont typeface="Wingdings" panose="05000000000000000000" pitchFamily="2" charset="2"/>
              <a:buChar char="v"/>
              <a:defRPr b="0">
                <a:latin typeface="Helvetica"/>
                <a:ea typeface="Helvetica"/>
                <a:cs typeface="Helvetica"/>
              </a:defRPr>
            </a:pPr>
            <a:r>
              <a:rPr lang="en-US" sz="1600" dirty="0">
                <a:solidFill>
                  <a:srgbClr val="0055A0"/>
                </a:solidFill>
                <a:latin typeface="Arial"/>
                <a:cs typeface="Arial"/>
              </a:rPr>
              <a:t>Facilities </a:t>
            </a:r>
            <a:br>
              <a:rPr lang="en-US" sz="1600" dirty="0">
                <a:solidFill>
                  <a:srgbClr val="0055A0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rgbClr val="0055A0"/>
                </a:solidFill>
                <a:latin typeface="Arial"/>
                <a:cs typeface="Arial"/>
              </a:rPr>
              <a:t>R&amp;D</a:t>
            </a:r>
            <a:endParaRPr lang="en-GB" dirty="0">
              <a:solidFill>
                <a:srgbClr val="0055A0"/>
              </a:solidFill>
            </a:endParaRPr>
          </a:p>
          <a:p>
            <a:pPr marL="265113" lvl="1" indent="-265113" algn="l">
              <a:spcBef>
                <a:spcPts val="800"/>
              </a:spcBef>
              <a:buSzPct val="110000"/>
              <a:buFont typeface="Wingdings" panose="05000000000000000000" pitchFamily="2" charset="2"/>
              <a:buChar char="v"/>
              <a:defRPr b="0">
                <a:latin typeface="Helvetica"/>
                <a:ea typeface="Helvetica"/>
                <a:cs typeface="Helvetica"/>
              </a:defRPr>
            </a:pPr>
            <a:r>
              <a:rPr lang="en-GB" sz="1600" dirty="0">
                <a:solidFill>
                  <a:srgbClr val="0055A0"/>
                </a:solidFill>
              </a:rPr>
              <a:t>RADNEXT    EU-project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35" name="GIF Physics Coordinator"/>
          <p:cNvSpPr>
            <a:spLocks/>
          </p:cNvSpPr>
          <p:nvPr/>
        </p:nvSpPr>
        <p:spPr bwMode="auto">
          <a:xfrm>
            <a:off x="-5565" y="5927812"/>
            <a:ext cx="1645901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Helvetica"/>
                <a:cs typeface="Helvetica"/>
              </a:rPr>
              <a:t>Maurice, HONO (retired)</a:t>
            </a:r>
            <a:endParaRPr sz="1000" b="1" i="0" u="none" strike="noStrike" cap="none" spc="0" dirty="0">
              <a:ln>
                <a:noFill/>
              </a:ln>
              <a:solidFill>
                <a:schemeClr val="accent6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pic>
        <p:nvPicPr>
          <p:cNvPr id="38" name="Picture 2"/>
          <p:cNvPicPr>
            <a:picLocks noChangeAspect="1"/>
          </p:cNvPicPr>
          <p:nvPr/>
        </p:nvPicPr>
        <p:blipFill>
          <a:blip r:embed="rId8"/>
          <a:srcRect l="33343" t="56750" r="49988" b="5012"/>
          <a:stretch/>
        </p:blipFill>
        <p:spPr bwMode="auto">
          <a:xfrm rot="10800000">
            <a:off x="298725" y="4610738"/>
            <a:ext cx="944354" cy="1221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9" name="One EXperimental Safety Officer (EXSO) for all  EP irradiation facilities…"/>
          <p:cNvSpPr>
            <a:spLocks/>
          </p:cNvSpPr>
          <p:nvPr/>
        </p:nvSpPr>
        <p:spPr bwMode="auto">
          <a:xfrm>
            <a:off x="1400575" y="4610738"/>
            <a:ext cx="1438983" cy="1093327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/>
          <a:lstStyle/>
          <a:p>
            <a:pPr marL="355600" lvl="1" indent="-355600">
              <a:spcBef>
                <a:spcPts val="800"/>
              </a:spcBef>
              <a:buSzPct val="110000"/>
              <a:buFont typeface="Wingdings" panose="05000000000000000000" pitchFamily="2" charset="2"/>
              <a:buChar char="v"/>
              <a:defRPr b="0">
                <a:latin typeface="Helvetica"/>
                <a:ea typeface="Helvetica"/>
                <a:cs typeface="Helvetica"/>
              </a:defRPr>
            </a:pPr>
            <a:r>
              <a:rPr lang="en-US" sz="1600" dirty="0">
                <a:latin typeface="Arial"/>
                <a:cs typeface="Arial"/>
              </a:rPr>
              <a:t>Team consultant 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B942EB-E3B0-466B-B2A3-BF15B24794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t>3</a:t>
            </a:fld>
            <a:endParaRPr lang="en-US"/>
          </a:p>
        </p:txBody>
      </p:sp>
      <p:sp>
        <p:nvSpPr>
          <p:cNvPr id="29" name="Date Placeholder 5">
            <a:extLst>
              <a:ext uri="{FF2B5EF4-FFF2-40B4-BE49-F238E27FC236}">
                <a16:creationId xmlns:a16="http://schemas.microsoft.com/office/drawing/2014/main" id="{ADEA3F14-DFB9-DD66-F8B7-57175F39091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3309641" y="6362377"/>
            <a:ext cx="1793293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34" name="Footer Placeholder 6">
            <a:extLst>
              <a:ext uri="{FF2B5EF4-FFF2-40B4-BE49-F238E27FC236}">
                <a16:creationId xmlns:a16="http://schemas.microsoft.com/office/drawing/2014/main" id="{2A134724-7296-0F87-BB2D-49213F4BA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716016" y="6356350"/>
            <a:ext cx="336234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  <p:pic>
        <p:nvPicPr>
          <p:cNvPr id="37" name="Picture 36" descr="A person with short dark hair wearing a white shirt&#10;&#10;Description automatically generated">
            <a:extLst>
              <a:ext uri="{FF2B5EF4-FFF2-40B4-BE49-F238E27FC236}">
                <a16:creationId xmlns:a16="http://schemas.microsoft.com/office/drawing/2014/main" id="{4D1E27FD-F683-0703-36D8-2399FDF1D55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8549" t="3093" r="11879" b="7974"/>
          <a:stretch/>
        </p:blipFill>
        <p:spPr>
          <a:xfrm>
            <a:off x="3246694" y="2910179"/>
            <a:ext cx="1175471" cy="1190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1" name="Picture 40" descr="A person with short brown hair&#10;&#10;Description automatically generated">
            <a:extLst>
              <a:ext uri="{FF2B5EF4-FFF2-40B4-BE49-F238E27FC236}">
                <a16:creationId xmlns:a16="http://schemas.microsoft.com/office/drawing/2014/main" id="{C4A9E1B6-7E8E-ECA3-F7F8-0BAA439EAB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79937" y="2874047"/>
            <a:ext cx="982987" cy="1263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D0CB6B-0E20-DDE7-828C-9479C034A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2. IRRAD facility overview: PS East Area b.157 (renewed during LS2)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23263-1923-E0CA-38F8-FD7FCF327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C3C635-AF61-96DA-AF1C-FFA0F2FF42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640"/>
          <a:stretch/>
        </p:blipFill>
        <p:spPr>
          <a:xfrm>
            <a:off x="2017366" y="2127323"/>
            <a:ext cx="7006892" cy="389396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2917961-1571-D626-559C-AA54F8FEBAD6}"/>
              </a:ext>
            </a:extLst>
          </p:cNvPr>
          <p:cNvGrpSpPr/>
          <p:nvPr/>
        </p:nvGrpSpPr>
        <p:grpSpPr>
          <a:xfrm>
            <a:off x="5838684" y="3117439"/>
            <a:ext cx="3125282" cy="2869225"/>
            <a:chOff x="7784911" y="2348186"/>
            <a:chExt cx="4167043" cy="3825633"/>
          </a:xfrm>
        </p:grpSpPr>
        <p:sp>
          <p:nvSpPr>
            <p:cNvPr id="9" name="GIF  User Tech.Coordinator">
              <a:extLst>
                <a:ext uri="{FF2B5EF4-FFF2-40B4-BE49-F238E27FC236}">
                  <a16:creationId xmlns:a16="http://schemas.microsoft.com/office/drawing/2014/main" id="{5A48A9FC-CF34-4C04-D08A-E5E267CA7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4911" y="3460327"/>
              <a:ext cx="387423" cy="246221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</p:spPr>
          <p:txBody>
            <a:bodyPr wrap="square" lIns="0" tIns="0" rIns="0" bIns="0" anchor="ctr">
              <a:spAutoFit/>
            </a:bodyPr>
            <a:lstStyle>
              <a:lvl1pPr defTabSz="457200">
                <a:defRPr sz="1400">
                  <a:latin typeface="Helvetica"/>
                  <a:ea typeface="Helvetica"/>
                  <a:cs typeface="Helvetica"/>
                </a:defRPr>
              </a:lvl1pPr>
            </a:lstStyle>
            <a:p>
              <a:pPr algn="ctr">
                <a:defRPr/>
              </a:pPr>
              <a:r>
                <a:rPr lang="en-US" sz="1200" b="1" dirty="0">
                  <a:solidFill>
                    <a:srgbClr val="7030A0"/>
                  </a:solidFill>
                </a:rPr>
                <a:t>T09</a:t>
              </a:r>
              <a:endParaRPr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10" name="GIF  User Tech.Coordinator">
              <a:extLst>
                <a:ext uri="{FF2B5EF4-FFF2-40B4-BE49-F238E27FC236}">
                  <a16:creationId xmlns:a16="http://schemas.microsoft.com/office/drawing/2014/main" id="{9FAB3EA0-0FCB-3C3B-9898-504F5F132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3526" y="3017951"/>
              <a:ext cx="404529" cy="246221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</p:spPr>
          <p:txBody>
            <a:bodyPr wrap="square" lIns="0" tIns="0" rIns="0" bIns="0" anchor="ctr">
              <a:spAutoFit/>
            </a:bodyPr>
            <a:lstStyle>
              <a:lvl1pPr defTabSz="457200">
                <a:defRPr sz="1400">
                  <a:latin typeface="Helvetica"/>
                  <a:ea typeface="Helvetica"/>
                  <a:cs typeface="Helvetica"/>
                </a:defRPr>
              </a:lvl1pPr>
            </a:lstStyle>
            <a:p>
              <a:pPr algn="ctr">
                <a:defRPr/>
              </a:pPr>
              <a:r>
                <a:rPr lang="en-US" sz="1200" b="1" dirty="0">
                  <a:solidFill>
                    <a:schemeClr val="accent3"/>
                  </a:solidFill>
                </a:rPr>
                <a:t>T10</a:t>
              </a:r>
              <a:endParaRPr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1" name="GIF  User Tech.Coordinator">
              <a:extLst>
                <a:ext uri="{FF2B5EF4-FFF2-40B4-BE49-F238E27FC236}">
                  <a16:creationId xmlns:a16="http://schemas.microsoft.com/office/drawing/2014/main" id="{030E8F74-BEA9-6F40-A138-FC8E6EE89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8056" y="2348186"/>
              <a:ext cx="387423" cy="246221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</p:spPr>
          <p:txBody>
            <a:bodyPr wrap="square" lIns="0" tIns="0" rIns="0" bIns="0" anchor="ctr">
              <a:spAutoFit/>
            </a:bodyPr>
            <a:lstStyle>
              <a:lvl1pPr defTabSz="457200">
                <a:defRPr sz="1400">
                  <a:latin typeface="Helvetica"/>
                  <a:ea typeface="Helvetica"/>
                  <a:cs typeface="Helvetica"/>
                </a:defRPr>
              </a:lvl1pPr>
            </a:lstStyle>
            <a:p>
              <a:pPr algn="ctr">
                <a:defRPr/>
              </a:pPr>
              <a:r>
                <a:rPr lang="en-US" sz="1200" b="1" dirty="0">
                  <a:solidFill>
                    <a:srgbClr val="00B0F0"/>
                  </a:solidFill>
                </a:rPr>
                <a:t>T11</a:t>
              </a:r>
              <a:endParaRPr sz="1200" b="1" dirty="0">
                <a:solidFill>
                  <a:srgbClr val="00B0F0"/>
                </a:solidFill>
              </a:endParaRPr>
            </a:p>
          </p:txBody>
        </p:sp>
        <p:sp>
          <p:nvSpPr>
            <p:cNvPr id="15" name="GIF  User Tech.Coordinator">
              <a:extLst>
                <a:ext uri="{FF2B5EF4-FFF2-40B4-BE49-F238E27FC236}">
                  <a16:creationId xmlns:a16="http://schemas.microsoft.com/office/drawing/2014/main" id="{1FEEC3BD-269B-D542-1570-AA8E8A45B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7847" y="5989154"/>
              <a:ext cx="2104107" cy="184665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</p:spPr>
          <p:txBody>
            <a:bodyPr wrap="square" lIns="0" tIns="0" rIns="0" bIns="0" anchor="ctr">
              <a:spAutoFit/>
            </a:bodyPr>
            <a:lstStyle>
              <a:lvl1pPr defTabSz="457200">
                <a:defRPr sz="1400">
                  <a:latin typeface="Helvetica"/>
                  <a:ea typeface="Helvetica"/>
                  <a:cs typeface="Helvetica"/>
                </a:defRPr>
              </a:lvl1pPr>
            </a:lstStyle>
            <a:p>
              <a:pPr algn="ctr">
                <a:defRPr/>
              </a:pPr>
              <a:r>
                <a:rPr lang="en-US" sz="9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North side: Test-beam Areas</a:t>
              </a:r>
              <a:endParaRPr sz="900" b="1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6" name="GIF  User Tech.Coordinator">
            <a:extLst>
              <a:ext uri="{FF2B5EF4-FFF2-40B4-BE49-F238E27FC236}">
                <a16:creationId xmlns:a16="http://schemas.microsoft.com/office/drawing/2014/main" id="{D847B6BE-8990-7943-7DDB-7707BE2A28AB}"/>
              </a:ext>
            </a:extLst>
          </p:cNvPr>
          <p:cNvSpPr>
            <a:spLocks/>
          </p:cNvSpPr>
          <p:nvPr/>
        </p:nvSpPr>
        <p:spPr bwMode="auto">
          <a:xfrm>
            <a:off x="4982728" y="5894332"/>
            <a:ext cx="1711911" cy="9233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algn="ctr">
              <a:defRPr/>
            </a:pPr>
            <a:r>
              <a:rPr lang="en-US" sz="600" b="1" i="1" dirty="0">
                <a:solidFill>
                  <a:schemeClr val="accent6">
                    <a:lumMod val="50000"/>
                  </a:schemeClr>
                </a:solidFill>
              </a:rPr>
              <a:t>© EA renovation celebration event (03/2022)</a:t>
            </a:r>
            <a:endParaRPr sz="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F6221C-066D-1A4A-9369-848A56E20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37" y="2933638"/>
            <a:ext cx="1740083" cy="23431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GIF  User Tech.Coordinator">
            <a:extLst>
              <a:ext uri="{FF2B5EF4-FFF2-40B4-BE49-F238E27FC236}">
                <a16:creationId xmlns:a16="http://schemas.microsoft.com/office/drawing/2014/main" id="{B45F00E8-6BE0-4269-EDE9-0A912009728C}"/>
              </a:ext>
            </a:extLst>
          </p:cNvPr>
          <p:cNvSpPr>
            <a:spLocks/>
          </p:cNvSpPr>
          <p:nvPr/>
        </p:nvSpPr>
        <p:spPr bwMode="auto">
          <a:xfrm>
            <a:off x="248994" y="4900877"/>
            <a:ext cx="837400" cy="323165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algn="ctr">
              <a:defRPr/>
            </a:pPr>
            <a:r>
              <a:rPr lang="en-US" sz="1050" b="1" dirty="0">
                <a:solidFill>
                  <a:srgbClr val="92D050"/>
                </a:solidFill>
              </a:rPr>
              <a:t>CHARM (mixed-field)</a:t>
            </a:r>
            <a:endParaRPr sz="1050" b="1" dirty="0">
              <a:solidFill>
                <a:srgbClr val="92D050"/>
              </a:solidFill>
            </a:endParaRPr>
          </a:p>
        </p:txBody>
      </p:sp>
      <p:sp>
        <p:nvSpPr>
          <p:cNvPr id="14" name="GIF  User Tech.Coordinator">
            <a:extLst>
              <a:ext uri="{FF2B5EF4-FFF2-40B4-BE49-F238E27FC236}">
                <a16:creationId xmlns:a16="http://schemas.microsoft.com/office/drawing/2014/main" id="{CAF94FC1-F32C-1A2B-5D2D-C230F7B6F2F0}"/>
              </a:ext>
            </a:extLst>
          </p:cNvPr>
          <p:cNvSpPr>
            <a:spLocks/>
          </p:cNvSpPr>
          <p:nvPr/>
        </p:nvSpPr>
        <p:spPr bwMode="auto">
          <a:xfrm>
            <a:off x="2046075" y="2184795"/>
            <a:ext cx="1680707" cy="138499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algn="ctr">
              <a:defRPr/>
            </a:pPr>
            <a:r>
              <a:rPr lang="en-US" sz="900" b="1" dirty="0">
                <a:solidFill>
                  <a:srgbClr val="FF0000"/>
                </a:solidFill>
              </a:rPr>
              <a:t>South side: Irradiation Facility</a:t>
            </a:r>
            <a:endParaRPr sz="9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8CEA8B9-B120-4A8D-98D0-977D51621F28}"/>
              </a:ext>
            </a:extLst>
          </p:cNvPr>
          <p:cNvCxnSpPr>
            <a:cxnSpLocks/>
          </p:cNvCxnSpPr>
          <p:nvPr/>
        </p:nvCxnSpPr>
        <p:spPr bwMode="auto">
          <a:xfrm flipH="1">
            <a:off x="3132705" y="3412944"/>
            <a:ext cx="3355243" cy="968200"/>
          </a:xfrm>
          <a:prstGeom prst="straightConnector1">
            <a:avLst/>
          </a:prstGeom>
          <a:ln w="31750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GIF  User Tech.Coordinator">
            <a:extLst>
              <a:ext uri="{FF2B5EF4-FFF2-40B4-BE49-F238E27FC236}">
                <a16:creationId xmlns:a16="http://schemas.microsoft.com/office/drawing/2014/main" id="{DF2DF27D-6BEB-5E71-B893-31DEA87BE9CC}"/>
              </a:ext>
            </a:extLst>
          </p:cNvPr>
          <p:cNvSpPr>
            <a:spLocks/>
          </p:cNvSpPr>
          <p:nvPr/>
        </p:nvSpPr>
        <p:spPr bwMode="auto">
          <a:xfrm>
            <a:off x="6309294" y="3294741"/>
            <a:ext cx="279201" cy="184666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algn="ctr">
              <a:defRPr/>
            </a:pPr>
            <a:r>
              <a:rPr lang="en-US" sz="1200" b="1" dirty="0">
                <a:solidFill>
                  <a:srgbClr val="92D050"/>
                </a:solidFill>
              </a:rPr>
              <a:t>T08</a:t>
            </a:r>
            <a:endParaRPr sz="1200" b="1" dirty="0">
              <a:solidFill>
                <a:srgbClr val="92D050"/>
              </a:solidFill>
            </a:endParaRPr>
          </a:p>
        </p:txBody>
      </p:sp>
      <p:sp>
        <p:nvSpPr>
          <p:cNvPr id="13" name="GIF  User Tech.Coordinator">
            <a:extLst>
              <a:ext uri="{FF2B5EF4-FFF2-40B4-BE49-F238E27FC236}">
                <a16:creationId xmlns:a16="http://schemas.microsoft.com/office/drawing/2014/main" id="{47AC531F-0BD8-637C-A6D4-06920964D092}"/>
              </a:ext>
            </a:extLst>
          </p:cNvPr>
          <p:cNvSpPr>
            <a:spLocks/>
          </p:cNvSpPr>
          <p:nvPr/>
        </p:nvSpPr>
        <p:spPr bwMode="auto">
          <a:xfrm>
            <a:off x="5107141" y="3505277"/>
            <a:ext cx="645971" cy="230832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algn="ctr">
              <a:defRPr/>
            </a:pPr>
            <a:r>
              <a:rPr lang="en-US" sz="1500" b="1" dirty="0">
                <a:solidFill>
                  <a:srgbClr val="92D050"/>
                </a:solidFill>
              </a:rPr>
              <a:t>IRRAD</a:t>
            </a:r>
            <a:endParaRPr sz="1500" b="1" dirty="0">
              <a:solidFill>
                <a:srgbClr val="92D050"/>
              </a:solidFill>
            </a:endParaRPr>
          </a:p>
        </p:txBody>
      </p:sp>
      <p:sp>
        <p:nvSpPr>
          <p:cNvPr id="12" name="GIF  User Tech.Coordinator">
            <a:extLst>
              <a:ext uri="{FF2B5EF4-FFF2-40B4-BE49-F238E27FC236}">
                <a16:creationId xmlns:a16="http://schemas.microsoft.com/office/drawing/2014/main" id="{5AEC31D8-F567-0832-9D90-A0BAD696B206}"/>
              </a:ext>
            </a:extLst>
          </p:cNvPr>
          <p:cNvSpPr>
            <a:spLocks/>
          </p:cNvSpPr>
          <p:nvPr/>
        </p:nvSpPr>
        <p:spPr bwMode="auto">
          <a:xfrm>
            <a:off x="4060957" y="3878698"/>
            <a:ext cx="753179" cy="230832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algn="ctr">
              <a:defRPr/>
            </a:pPr>
            <a:r>
              <a:rPr lang="en-US" sz="1500" b="1" dirty="0">
                <a:solidFill>
                  <a:srgbClr val="92D050"/>
                </a:solidFill>
              </a:rPr>
              <a:t>CHARM</a:t>
            </a:r>
            <a:endParaRPr sz="1500" b="1" dirty="0">
              <a:solidFill>
                <a:srgbClr val="92D050"/>
              </a:solidFill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C0DD7D30-B37A-2569-E821-47AC544B11F4}"/>
              </a:ext>
            </a:extLst>
          </p:cNvPr>
          <p:cNvSpPr txBox="1">
            <a:spLocks/>
          </p:cNvSpPr>
          <p:nvPr/>
        </p:nvSpPr>
        <p:spPr bwMode="auto">
          <a:xfrm>
            <a:off x="248994" y="1435532"/>
            <a:ext cx="7707382" cy="598885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>
              <a:spcBef>
                <a:spcPts val="0"/>
              </a:spcBef>
              <a:buNone/>
              <a:defRPr sz="4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u="sng" dirty="0"/>
              <a:t>Location:</a:t>
            </a:r>
            <a:r>
              <a:rPr lang="en-US" sz="1800" b="1" dirty="0"/>
              <a:t> </a:t>
            </a:r>
            <a:r>
              <a:rPr lang="en-GB" sz="1800" dirty="0"/>
              <a:t>PS East Area b.157 </a:t>
            </a:r>
            <a:r>
              <a:rPr lang="en-US" sz="1800" dirty="0"/>
              <a:t>(renewed during LS2) </a:t>
            </a:r>
            <a:endParaRPr lang="en-GB" sz="1800" dirty="0"/>
          </a:p>
        </p:txBody>
      </p:sp>
      <p:sp>
        <p:nvSpPr>
          <p:cNvPr id="26" name="Date Placeholder 5">
            <a:extLst>
              <a:ext uri="{FF2B5EF4-FFF2-40B4-BE49-F238E27FC236}">
                <a16:creationId xmlns:a16="http://schemas.microsoft.com/office/drawing/2014/main" id="{1ACF3B91-DA4E-58C9-F540-A19FDE7849A1}"/>
              </a:ext>
            </a:extLst>
          </p:cNvPr>
          <p:cNvSpPr txBox="1">
            <a:spLocks/>
          </p:cNvSpPr>
          <p:nvPr/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27" name="Footer Placeholder 6">
            <a:extLst>
              <a:ext uri="{FF2B5EF4-FFF2-40B4-BE49-F238E27FC236}">
                <a16:creationId xmlns:a16="http://schemas.microsoft.com/office/drawing/2014/main" id="{94F7CE2F-86C7-5110-B352-91A81C486907}"/>
              </a:ext>
            </a:extLst>
          </p:cNvPr>
          <p:cNvSpPr txBox="1">
            <a:spLocks/>
          </p:cNvSpPr>
          <p:nvPr/>
        </p:nvSpPr>
        <p:spPr bwMode="auto">
          <a:xfrm>
            <a:off x="4716016" y="6356350"/>
            <a:ext cx="336234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</p:spTree>
    <p:extLst>
      <p:ext uri="{BB962C8B-B14F-4D97-AF65-F5344CB8AC3E}">
        <p14:creationId xmlns:p14="http://schemas.microsoft.com/office/powerpoint/2010/main" val="111192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51227B-4BAD-E778-0289-64E941D47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2.1. Schematic view of the IRRAD beam line at CERN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74F1-8F56-E731-1BCF-FCD3EFDA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Shape 129">
            <a:extLst>
              <a:ext uri="{FF2B5EF4-FFF2-40B4-BE49-F238E27FC236}">
                <a16:creationId xmlns:a16="http://schemas.microsoft.com/office/drawing/2014/main" id="{DE78B09F-766A-94C5-CB83-86D5EF63A68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0" b="3809"/>
          <a:stretch/>
        </p:blipFill>
        <p:spPr>
          <a:xfrm>
            <a:off x="246821" y="2278814"/>
            <a:ext cx="8650358" cy="33402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38">
            <a:extLst>
              <a:ext uri="{FF2B5EF4-FFF2-40B4-BE49-F238E27FC236}">
                <a16:creationId xmlns:a16="http://schemas.microsoft.com/office/drawing/2014/main" id="{CB08F502-C7D5-7F07-C912-D682E5005646}"/>
              </a:ext>
            </a:extLst>
          </p:cNvPr>
          <p:cNvSpPr>
            <a:spLocks noChangeAspect="1"/>
          </p:cNvSpPr>
          <p:nvPr/>
        </p:nvSpPr>
        <p:spPr>
          <a:xfrm rot="20784320">
            <a:off x="3846171" y="4881892"/>
            <a:ext cx="481675" cy="246429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algn="ctr">
              <a:buClr>
                <a:srgbClr val="FF0000"/>
              </a:buClr>
              <a:buSzPct val="25000"/>
            </a:pPr>
            <a:r>
              <a:rPr lang="en-US" sz="135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30m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DAD513-08D5-466A-8603-1E3FF603C586}"/>
              </a:ext>
            </a:extLst>
          </p:cNvPr>
          <p:cNvCxnSpPr>
            <a:cxnSpLocks/>
          </p:cNvCxnSpPr>
          <p:nvPr/>
        </p:nvCxnSpPr>
        <p:spPr>
          <a:xfrm flipH="1">
            <a:off x="563980" y="4260339"/>
            <a:ext cx="6731669" cy="1353553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hape 130">
            <a:extLst>
              <a:ext uri="{FF2B5EF4-FFF2-40B4-BE49-F238E27FC236}">
                <a16:creationId xmlns:a16="http://schemas.microsoft.com/office/drawing/2014/main" id="{218B59EF-163D-550E-0E08-F74ED17C46AA}"/>
              </a:ext>
            </a:extLst>
          </p:cNvPr>
          <p:cNvSpPr/>
          <p:nvPr/>
        </p:nvSpPr>
        <p:spPr>
          <a:xfrm rot="10251879">
            <a:off x="7891169" y="3652254"/>
            <a:ext cx="730335" cy="253818"/>
          </a:xfrm>
          <a:prstGeom prst="rightArrow">
            <a:avLst>
              <a:gd name="adj1" fmla="val 48830"/>
              <a:gd name="adj2" fmla="val 98863"/>
            </a:avLst>
          </a:prstGeom>
          <a:solidFill>
            <a:srgbClr val="FF0000"/>
          </a:solidFill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68569" tIns="34275" rIns="68569" bIns="34275" anchor="ctr" anchorCtr="0">
            <a:noAutofit/>
          </a:bodyPr>
          <a:lstStyle/>
          <a:p>
            <a:endParaRPr sz="10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61BC5E-785F-DDEF-8A8C-28E616732EDA}"/>
              </a:ext>
            </a:extLst>
          </p:cNvPr>
          <p:cNvSpPr txBox="1"/>
          <p:nvPr/>
        </p:nvSpPr>
        <p:spPr>
          <a:xfrm rot="21060000">
            <a:off x="7866318" y="3662742"/>
            <a:ext cx="7672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  <a:latin typeface="Calibri" panose="020F0502020204030204" pitchFamily="34" charset="0"/>
              </a:rPr>
              <a:t>T08-BEAM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826B087-A5AB-0598-1771-57A3FD490F80}"/>
              </a:ext>
            </a:extLst>
          </p:cNvPr>
          <p:cNvGrpSpPr/>
          <p:nvPr/>
        </p:nvGrpSpPr>
        <p:grpSpPr>
          <a:xfrm>
            <a:off x="8686219" y="3667290"/>
            <a:ext cx="173430" cy="94811"/>
            <a:chOff x="11581625" y="3378212"/>
            <a:chExt cx="231240" cy="12641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8948166-88E9-8527-2F13-D4597963BADF}"/>
                </a:ext>
              </a:extLst>
            </p:cNvPr>
            <p:cNvSpPr/>
            <p:nvPr/>
          </p:nvSpPr>
          <p:spPr bwMode="auto">
            <a:xfrm rot="16380421">
              <a:off x="11758865" y="3430407"/>
              <a:ext cx="54000" cy="5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8FD828E-08F7-36A1-000B-CA8FE164366A}"/>
                </a:ext>
              </a:extLst>
            </p:cNvPr>
            <p:cNvSpPr/>
            <p:nvPr/>
          </p:nvSpPr>
          <p:spPr bwMode="auto">
            <a:xfrm rot="16380421">
              <a:off x="11716044" y="3378212"/>
              <a:ext cx="54000" cy="5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B7A100B-5B50-9B64-3526-CAECF2279240}"/>
                </a:ext>
              </a:extLst>
            </p:cNvPr>
            <p:cNvSpPr/>
            <p:nvPr/>
          </p:nvSpPr>
          <p:spPr bwMode="auto">
            <a:xfrm rot="16380421">
              <a:off x="11624756" y="3450627"/>
              <a:ext cx="54000" cy="5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783B757-4D8C-8C62-4655-5CFD3825FA23}"/>
                </a:ext>
              </a:extLst>
            </p:cNvPr>
            <p:cNvSpPr/>
            <p:nvPr/>
          </p:nvSpPr>
          <p:spPr bwMode="auto">
            <a:xfrm rot="16380421">
              <a:off x="11649168" y="3391904"/>
              <a:ext cx="54000" cy="5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B37EC78-4046-1C63-29DA-C9B2E10DDAA7}"/>
                </a:ext>
              </a:extLst>
            </p:cNvPr>
            <p:cNvSpPr/>
            <p:nvPr/>
          </p:nvSpPr>
          <p:spPr bwMode="auto">
            <a:xfrm rot="16380421">
              <a:off x="11581625" y="3402027"/>
              <a:ext cx="54000" cy="5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9D67365-519C-147B-BB09-9B775A9DE47C}"/>
                </a:ext>
              </a:extLst>
            </p:cNvPr>
            <p:cNvSpPr/>
            <p:nvPr/>
          </p:nvSpPr>
          <p:spPr bwMode="auto">
            <a:xfrm rot="16380421">
              <a:off x="11693093" y="3443108"/>
              <a:ext cx="54000" cy="5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8A322F-0C2E-4662-86BA-AE2431671843}"/>
              </a:ext>
            </a:extLst>
          </p:cNvPr>
          <p:cNvGrpSpPr/>
          <p:nvPr/>
        </p:nvGrpSpPr>
        <p:grpSpPr>
          <a:xfrm>
            <a:off x="692734" y="2303301"/>
            <a:ext cx="5321111" cy="2049743"/>
            <a:chOff x="923646" y="1559560"/>
            <a:chExt cx="7094814" cy="2732991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B9AC3C8-0DAE-FA2C-A730-DE71DCED75CE}"/>
                </a:ext>
              </a:extLst>
            </p:cNvPr>
            <p:cNvSpPr/>
            <p:nvPr/>
          </p:nvSpPr>
          <p:spPr bwMode="auto">
            <a:xfrm>
              <a:off x="928467" y="1876926"/>
              <a:ext cx="1660750" cy="27406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350" b="1" dirty="0">
                  <a:solidFill>
                    <a:srgbClr val="FF0000"/>
                  </a:solidFill>
                  <a:latin typeface="Calibri" pitchFamily="34" charset="0"/>
                </a:rPr>
                <a:t>LHe Cryostat </a:t>
              </a:r>
              <a:r>
                <a:rPr lang="en-GB" sz="900" b="1" dirty="0">
                  <a:solidFill>
                    <a:srgbClr val="FF0000"/>
                  </a:solidFill>
                  <a:latin typeface="Calibri" pitchFamily="34" charset="0"/>
                </a:rPr>
                <a:t>1.9K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0B5C273-25F9-5A40-59A4-9856A2F9A4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24" t="1631" r="3622" b="2181"/>
            <a:stretch/>
          </p:blipFill>
          <p:spPr>
            <a:xfrm>
              <a:off x="923646" y="2189241"/>
              <a:ext cx="1665571" cy="21033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38EF2BA-25DC-5155-E1FA-3BE169D6C24C}"/>
                </a:ext>
              </a:extLst>
            </p:cNvPr>
            <p:cNvSpPr/>
            <p:nvPr/>
          </p:nvSpPr>
          <p:spPr bwMode="auto">
            <a:xfrm>
              <a:off x="6348800" y="2025687"/>
              <a:ext cx="1669660" cy="246451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500" b="1" dirty="0">
                  <a:solidFill>
                    <a:srgbClr val="FF0000"/>
                  </a:solidFill>
                  <a:latin typeface="Calibri" pitchFamily="34" charset="0"/>
                </a:rPr>
                <a:t>Shuttle System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73BF621-2A16-65C9-2C98-D1A138F919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07" t="7588" r="26030" b="2436"/>
            <a:stretch/>
          </p:blipFill>
          <p:spPr>
            <a:xfrm>
              <a:off x="6348800" y="2304261"/>
              <a:ext cx="1669660" cy="1207543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608CDE4-410F-6323-5E97-0BE732FAEB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02" t="6488" r="16919"/>
            <a:stretch/>
          </p:blipFill>
          <p:spPr>
            <a:xfrm>
              <a:off x="3958220" y="1855589"/>
              <a:ext cx="1660750" cy="2378047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56E2AC-EE0A-92C3-9A20-264B7AD2CEC8}"/>
                </a:ext>
              </a:extLst>
            </p:cNvPr>
            <p:cNvSpPr/>
            <p:nvPr/>
          </p:nvSpPr>
          <p:spPr bwMode="auto">
            <a:xfrm>
              <a:off x="3958220" y="1559560"/>
              <a:ext cx="1660750" cy="252469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500" b="1" dirty="0">
                  <a:solidFill>
                    <a:srgbClr val="FF0000"/>
                  </a:solidFill>
                  <a:latin typeface="Calibri" pitchFamily="34" charset="0"/>
                </a:rPr>
                <a:t>IRRAD Tables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C0AAD5D-9A2B-A7E2-EF2E-D44B015C2CA8}"/>
              </a:ext>
            </a:extLst>
          </p:cNvPr>
          <p:cNvGrpSpPr/>
          <p:nvPr/>
        </p:nvGrpSpPr>
        <p:grpSpPr>
          <a:xfrm>
            <a:off x="4979610" y="4523718"/>
            <a:ext cx="1245563" cy="1353554"/>
            <a:chOff x="6639479" y="4520116"/>
            <a:chExt cx="1660751" cy="1804739"/>
          </a:xfrm>
        </p:grpSpPr>
        <p:pic>
          <p:nvPicPr>
            <p:cNvPr id="34" name="Shape 57">
              <a:extLst>
                <a:ext uri="{FF2B5EF4-FFF2-40B4-BE49-F238E27FC236}">
                  <a16:creationId xmlns:a16="http://schemas.microsoft.com/office/drawing/2014/main" id="{A73A41AA-D384-1AB3-0A11-18449D5239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3042" t="28749" r="22096" b="29893"/>
            <a:stretch/>
          </p:blipFill>
          <p:spPr>
            <a:xfrm>
              <a:off x="6639479" y="4520116"/>
              <a:ext cx="1660751" cy="1182851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1A07C70-6C23-0671-C343-C59CF7702E7F}"/>
                </a:ext>
              </a:extLst>
            </p:cNvPr>
            <p:cNvSpPr/>
            <p:nvPr/>
          </p:nvSpPr>
          <p:spPr bwMode="auto">
            <a:xfrm>
              <a:off x="6639480" y="5733757"/>
              <a:ext cx="1660750" cy="59109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350" b="1" dirty="0">
                  <a:solidFill>
                    <a:srgbClr val="FF0000"/>
                  </a:solidFill>
                  <a:latin typeface="Calibri" pitchFamily="34" charset="0"/>
                </a:rPr>
                <a:t>Beam Profile</a:t>
              </a:r>
            </a:p>
            <a:p>
              <a:pPr algn="ctr" defTabSz="68580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350" b="1" dirty="0">
                  <a:solidFill>
                    <a:srgbClr val="FF0000"/>
                  </a:solidFill>
                  <a:latin typeface="Calibri" pitchFamily="34" charset="0"/>
                </a:rPr>
                <a:t> Monitors (BPM)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71A354DE-EE4D-7569-8ACA-9507B5962AF5}"/>
              </a:ext>
            </a:extLst>
          </p:cNvPr>
          <p:cNvSpPr/>
          <p:nvPr/>
        </p:nvSpPr>
        <p:spPr bwMode="auto">
          <a:xfrm>
            <a:off x="6144796" y="3582207"/>
            <a:ext cx="573901" cy="331526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7000" tIns="27000" rIns="27000" bIns="270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900" b="1" dirty="0"/>
              <a:t>Tracking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900" b="1" dirty="0"/>
              <a:t>detectors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90AAE73-DF6E-25DD-15AB-8F7956FAE6BD}"/>
              </a:ext>
            </a:extLst>
          </p:cNvPr>
          <p:cNvSpPr/>
          <p:nvPr/>
        </p:nvSpPr>
        <p:spPr bwMode="auto">
          <a:xfrm>
            <a:off x="4299946" y="3796675"/>
            <a:ext cx="1003505" cy="331526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7000" tIns="27000" rIns="27000" bIns="270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900" b="1" dirty="0"/>
              <a:t>Electronics/full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900" b="1" dirty="0"/>
              <a:t>detector systems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8ED7979-D6D3-17D1-2BC3-B3C0959BA063}"/>
              </a:ext>
            </a:extLst>
          </p:cNvPr>
          <p:cNvSpPr/>
          <p:nvPr/>
        </p:nvSpPr>
        <p:spPr bwMode="auto">
          <a:xfrm>
            <a:off x="1594048" y="4899989"/>
            <a:ext cx="695729" cy="331526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7000" tIns="27000" rIns="27000" bIns="270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900" b="1" dirty="0"/>
              <a:t>Calorimetry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900" b="1" dirty="0"/>
              <a:t>detectors</a:t>
            </a:r>
          </a:p>
        </p:txBody>
      </p:sp>
      <p:sp>
        <p:nvSpPr>
          <p:cNvPr id="2" name="Shape 130">
            <a:extLst>
              <a:ext uri="{FF2B5EF4-FFF2-40B4-BE49-F238E27FC236}">
                <a16:creationId xmlns:a16="http://schemas.microsoft.com/office/drawing/2014/main" id="{062DCF4E-8F40-3B39-3EC0-EDC15594DF8E}"/>
              </a:ext>
            </a:extLst>
          </p:cNvPr>
          <p:cNvSpPr/>
          <p:nvPr/>
        </p:nvSpPr>
        <p:spPr>
          <a:xfrm rot="10379583">
            <a:off x="89039" y="4796665"/>
            <a:ext cx="562917" cy="253818"/>
          </a:xfrm>
          <a:prstGeom prst="rightArrow">
            <a:avLst>
              <a:gd name="adj1" fmla="val 48830"/>
              <a:gd name="adj2" fmla="val 98863"/>
            </a:avLst>
          </a:prstGeom>
          <a:solidFill>
            <a:srgbClr val="FF0000"/>
          </a:solidFill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68569" tIns="34275" rIns="68569" bIns="34275" anchor="ctr" anchorCtr="0">
            <a:noAutofit/>
          </a:bodyPr>
          <a:lstStyle/>
          <a:p>
            <a:endParaRPr sz="10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9BF40A-EBB5-5AB5-2D8A-D9AD2C099CC0}"/>
              </a:ext>
            </a:extLst>
          </p:cNvPr>
          <p:cNvSpPr txBox="1"/>
          <p:nvPr/>
        </p:nvSpPr>
        <p:spPr>
          <a:xfrm rot="21187704">
            <a:off x="159925" y="4795170"/>
            <a:ext cx="5688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Calibri" panose="020F0502020204030204" pitchFamily="34" charset="0"/>
              </a:rPr>
              <a:t>C</a:t>
            </a:r>
            <a:r>
              <a:rPr lang="en-GB" sz="900" b="1" dirty="0">
                <a:solidFill>
                  <a:schemeClr val="bg1"/>
                </a:solidFill>
                <a:latin typeface="Calibri" panose="020F0502020204030204" pitchFamily="34" charset="0"/>
              </a:rPr>
              <a:t>HARM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7C05C0-BB11-5216-00D3-D9512E9B1D54}"/>
              </a:ext>
            </a:extLst>
          </p:cNvPr>
          <p:cNvSpPr/>
          <p:nvPr/>
        </p:nvSpPr>
        <p:spPr bwMode="auto">
          <a:xfrm>
            <a:off x="887545" y="5648401"/>
            <a:ext cx="1054368" cy="20555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350" b="1" dirty="0">
                <a:solidFill>
                  <a:srgbClr val="FF0000"/>
                </a:solidFill>
                <a:latin typeface="Calibri" pitchFamily="34" charset="0"/>
              </a:rPr>
              <a:t>Cryogenic line</a:t>
            </a:r>
            <a:endParaRPr lang="en-GB" sz="9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6" name="Date Placeholder 5">
            <a:extLst>
              <a:ext uri="{FF2B5EF4-FFF2-40B4-BE49-F238E27FC236}">
                <a16:creationId xmlns:a16="http://schemas.microsoft.com/office/drawing/2014/main" id="{F5FCE1F1-4CB5-2F0A-7322-178BBA5BB539}"/>
              </a:ext>
            </a:extLst>
          </p:cNvPr>
          <p:cNvSpPr txBox="1">
            <a:spLocks/>
          </p:cNvSpPr>
          <p:nvPr/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29" name="Footer Placeholder 6">
            <a:extLst>
              <a:ext uri="{FF2B5EF4-FFF2-40B4-BE49-F238E27FC236}">
                <a16:creationId xmlns:a16="http://schemas.microsoft.com/office/drawing/2014/main" id="{33A48BFF-ED26-3D61-EFEA-9BA873B498E0}"/>
              </a:ext>
            </a:extLst>
          </p:cNvPr>
          <p:cNvSpPr txBox="1">
            <a:spLocks/>
          </p:cNvSpPr>
          <p:nvPr/>
        </p:nvSpPr>
        <p:spPr bwMode="auto">
          <a:xfrm>
            <a:off x="4716016" y="6356350"/>
            <a:ext cx="336234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39401D-A446-2A8F-3D79-2D7DD348B25D}"/>
              </a:ext>
            </a:extLst>
          </p:cNvPr>
          <p:cNvSpPr txBox="1"/>
          <p:nvPr/>
        </p:nvSpPr>
        <p:spPr>
          <a:xfrm>
            <a:off x="246821" y="584209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7"/>
              </a:rPr>
              <a:t>https://ps-irrad.web.cern.ch/ps-irrad/</a:t>
            </a: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E8ABD6-603C-7436-F244-86BC75B85C8A}"/>
              </a:ext>
            </a:extLst>
          </p:cNvPr>
          <p:cNvSpPr txBox="1"/>
          <p:nvPr/>
        </p:nvSpPr>
        <p:spPr>
          <a:xfrm>
            <a:off x="153115" y="1129798"/>
            <a:ext cx="8835024" cy="156966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/>
              <a:t>Testing components of HEP experiments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24 GeV/c, Gaussian </a:t>
            </a:r>
            <a:r>
              <a:rPr lang="en-US" sz="1600" dirty="0">
                <a:ea typeface="Calibri"/>
                <a:cs typeface="Calibri"/>
                <a:sym typeface="Calibri"/>
              </a:rPr>
              <a:t>12×12 </a:t>
            </a:r>
            <a:r>
              <a:rPr lang="en-US" sz="1600" dirty="0"/>
              <a:t>mm</a:t>
            </a:r>
            <a:r>
              <a:rPr lang="en-US" sz="1600" baseline="30000" dirty="0"/>
              <a:t>2</a:t>
            </a:r>
            <a:r>
              <a:rPr lang="en-US" sz="1600" dirty="0"/>
              <a:t> FWHM</a:t>
            </a:r>
            <a:endParaRPr lang="en-GB" sz="16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sym typeface="Calibri"/>
              </a:rPr>
              <a:t>Spills of 400 </a:t>
            </a:r>
            <a:r>
              <a:rPr lang="en-US" sz="1600" dirty="0" err="1">
                <a:sym typeface="Calibri"/>
              </a:rPr>
              <a:t>ms</a:t>
            </a:r>
            <a:r>
              <a:rPr lang="en-US" sz="1600" dirty="0">
                <a:sym typeface="Calibri"/>
              </a:rPr>
              <a:t> every ~10 s</a:t>
            </a:r>
            <a:endParaRPr lang="en-US" sz="1600" b="1" dirty="0">
              <a:ea typeface="Calibri"/>
              <a:cs typeface="Calibri"/>
              <a:sym typeface="Calibri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1600" b="1" dirty="0">
              <a:ea typeface="Calibri"/>
              <a:cs typeface="Calibri"/>
              <a:sym typeface="Calibri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ea typeface="Calibri"/>
                <a:cs typeface="Calibri"/>
                <a:sym typeface="Calibri"/>
              </a:rPr>
              <a:t>Fluence of 1,4×10</a:t>
            </a:r>
            <a:r>
              <a:rPr lang="en-US" sz="1600" baseline="30000" dirty="0">
                <a:sym typeface="Calibri"/>
              </a:rPr>
              <a:t>16</a:t>
            </a:r>
            <a:r>
              <a:rPr lang="en-US" sz="1600" dirty="0">
                <a:sym typeface="Calibri"/>
              </a:rPr>
              <a:t> </a:t>
            </a:r>
            <a:r>
              <a:rPr lang="en-GB" sz="1600" dirty="0"/>
              <a:t>p/cm</a:t>
            </a:r>
            <a:r>
              <a:rPr lang="en-GB" sz="1600" baseline="30000" dirty="0"/>
              <a:t>2</a:t>
            </a:r>
            <a:r>
              <a:rPr lang="en-GB" sz="1600" dirty="0"/>
              <a:t>/week (</a:t>
            </a:r>
            <a:r>
              <a:rPr lang="en-GB" sz="1600" dirty="0" err="1"/>
              <a:t>avg</a:t>
            </a:r>
            <a:r>
              <a:rPr lang="en-GB" sz="1600" dirty="0"/>
              <a:t> 2023)</a:t>
            </a:r>
            <a:endParaRPr lang="en-US" sz="1600" dirty="0">
              <a:ea typeface="Calibri"/>
              <a:cs typeface="Calibri"/>
              <a:sym typeface="Calibri"/>
            </a:endParaRP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ym typeface="Calibri"/>
              </a:rPr>
              <a:t>Scanning also in dimensions of 10</a:t>
            </a:r>
            <a:r>
              <a:rPr lang="en-US" sz="1600" dirty="0">
                <a:ea typeface="Calibri"/>
                <a:cs typeface="Calibri"/>
                <a:sym typeface="Calibri"/>
              </a:rPr>
              <a:t>×10 </a:t>
            </a:r>
            <a:r>
              <a:rPr lang="en-US" sz="1600" dirty="0">
                <a:sym typeface="Calibri"/>
              </a:rPr>
              <a:t>cm</a:t>
            </a:r>
            <a:r>
              <a:rPr lang="en-US" sz="1600" baseline="30000" dirty="0"/>
              <a:t>2</a:t>
            </a:r>
            <a:r>
              <a:rPr lang="en-US" sz="1600" dirty="0">
                <a:sym typeface="Calibri"/>
              </a:rPr>
              <a:t>    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ym typeface="Calibri"/>
              </a:rPr>
              <a:t>Low-temperature irradiation (</a:t>
            </a:r>
            <a:r>
              <a:rPr lang="fr-CH" sz="1600" dirty="0">
                <a:sym typeface="Calibri"/>
              </a:rPr>
              <a:t>-25°C</a:t>
            </a:r>
            <a:r>
              <a:rPr lang="en-US" sz="1600" dirty="0">
                <a:sym typeface="Calibri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8318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7EA33F-7AE4-431A-90BF-A0F2A0FE1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655" y="62580"/>
            <a:ext cx="5584489" cy="799307"/>
          </a:xfrm>
        </p:spPr>
        <p:txBody>
          <a:bodyPr>
            <a:normAutofit/>
          </a:bodyPr>
          <a:lstStyle/>
          <a:p>
            <a:r>
              <a:rPr lang="en-US" sz="3200" dirty="0"/>
              <a:t>3. IRRAD statistics 2022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C6E3C-5D5D-47C0-B352-FF49F24F0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 descr="A picture containing indoor, wall, equipment, cluttered&#10;&#10;Description automatically generated">
            <a:extLst>
              <a:ext uri="{FF2B5EF4-FFF2-40B4-BE49-F238E27FC236}">
                <a16:creationId xmlns:a16="http://schemas.microsoft.com/office/drawing/2014/main" id="{958A0C35-BABB-A67F-87D4-38247EFC45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734" r="10274"/>
          <a:stretch/>
        </p:blipFill>
        <p:spPr>
          <a:xfrm rot="5400000">
            <a:off x="5606825" y="1661397"/>
            <a:ext cx="2525458" cy="1648687"/>
          </a:xfrm>
          <a:prstGeom prst="rect">
            <a:avLst/>
          </a:prstGeom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8DAB95F1-E95C-94F6-9560-5F2873F161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26"/>
          <a:stretch/>
        </p:blipFill>
        <p:spPr>
          <a:xfrm rot="5400000">
            <a:off x="7133760" y="1875413"/>
            <a:ext cx="2521448" cy="123340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016E771-19EB-43DF-AC41-307006BB81FA}"/>
              </a:ext>
            </a:extLst>
          </p:cNvPr>
          <p:cNvSpPr txBox="1"/>
          <p:nvPr/>
        </p:nvSpPr>
        <p:spPr>
          <a:xfrm>
            <a:off x="6221808" y="1276588"/>
            <a:ext cx="1242353" cy="158402"/>
          </a:xfrm>
          <a:prstGeom prst="rect">
            <a:avLst/>
          </a:prstGeom>
          <a:solidFill>
            <a:schemeClr val="bg1"/>
          </a:solidFill>
          <a:ln w="6350">
            <a:solidFill>
              <a:schemeClr val="tx2"/>
            </a:solidFill>
          </a:ln>
        </p:spPr>
        <p:txBody>
          <a:bodyPr wrap="none" lIns="27000" tIns="27000" rIns="27000" bIns="27000" rtlCol="0" anchor="ctr" anchorCtr="0">
            <a:spAutoFit/>
          </a:bodyPr>
          <a:lstStyle>
            <a:defPPr>
              <a:defRPr lang="en-US"/>
            </a:defPPr>
            <a:lvl1pPr algn="ctr">
              <a:defRPr sz="900" b="1">
                <a:solidFill>
                  <a:schemeClr val="tx2"/>
                </a:solidFill>
              </a:defRPr>
            </a:lvl1pPr>
          </a:lstStyle>
          <a:p>
            <a:r>
              <a:rPr lang="en-US" sz="675" dirty="0"/>
              <a:t>EXPERIMENTS R&amp;D (IRRAD)</a:t>
            </a:r>
            <a:endParaRPr lang="en-GB" sz="675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9C4D691-281E-7066-E411-E90A3A62D3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812" r="16402"/>
          <a:stretch/>
        </p:blipFill>
        <p:spPr>
          <a:xfrm rot="5400000">
            <a:off x="3770285" y="1693490"/>
            <a:ext cx="2525458" cy="158450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28A20D7-A3F2-02A8-3C3C-C96531200648}"/>
              </a:ext>
            </a:extLst>
          </p:cNvPr>
          <p:cNvSpPr txBox="1"/>
          <p:nvPr/>
        </p:nvSpPr>
        <p:spPr>
          <a:xfrm>
            <a:off x="4376029" y="1270588"/>
            <a:ext cx="1367387" cy="158402"/>
          </a:xfrm>
          <a:prstGeom prst="rect">
            <a:avLst/>
          </a:prstGeom>
          <a:solidFill>
            <a:schemeClr val="bg1"/>
          </a:solidFill>
          <a:ln w="6350">
            <a:solidFill>
              <a:schemeClr val="tx2"/>
            </a:solidFill>
          </a:ln>
        </p:spPr>
        <p:txBody>
          <a:bodyPr wrap="none" lIns="27000" tIns="27000" rIns="27000" bIns="27000" rtlCol="0" anchor="ctr" anchorCtr="0">
            <a:spAutoFit/>
          </a:bodyPr>
          <a:lstStyle/>
          <a:p>
            <a:pPr algn="ctr"/>
            <a:r>
              <a:rPr lang="en-US" sz="675" b="1" dirty="0">
                <a:solidFill>
                  <a:schemeClr val="tx2"/>
                </a:solidFill>
              </a:rPr>
              <a:t>SYSTEM-LEVEL TEST (CHARM)</a:t>
            </a:r>
            <a:endParaRPr lang="en-GB" sz="675" b="1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53ED72-519F-2178-BB2F-A4D2D6300D11}"/>
              </a:ext>
            </a:extLst>
          </p:cNvPr>
          <p:cNvSpPr txBox="1"/>
          <p:nvPr/>
        </p:nvSpPr>
        <p:spPr>
          <a:xfrm>
            <a:off x="7804538" y="1279279"/>
            <a:ext cx="1179836" cy="158402"/>
          </a:xfrm>
          <a:prstGeom prst="rect">
            <a:avLst/>
          </a:prstGeom>
          <a:solidFill>
            <a:schemeClr val="bg1"/>
          </a:solidFill>
          <a:ln w="6350">
            <a:solidFill>
              <a:schemeClr val="tx2"/>
            </a:solidFill>
          </a:ln>
        </p:spPr>
        <p:txBody>
          <a:bodyPr wrap="none" lIns="27000" tIns="27000" rIns="27000" bIns="27000" rtlCol="0" anchor="ctr" anchorCtr="0">
            <a:spAutoFit/>
          </a:bodyPr>
          <a:lstStyle/>
          <a:p>
            <a:pPr algn="ctr"/>
            <a:r>
              <a:rPr lang="en-US" sz="675" b="1" dirty="0">
                <a:solidFill>
                  <a:schemeClr val="tx2"/>
                </a:solidFill>
              </a:rPr>
              <a:t>CRYOGENIC TEST (IRRAD)</a:t>
            </a:r>
            <a:endParaRPr lang="en-GB" sz="675" b="1" dirty="0">
              <a:solidFill>
                <a:schemeClr val="tx2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4641FB8-0974-921C-39BD-10C82302B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23" y="998172"/>
            <a:ext cx="4056069" cy="3006892"/>
          </a:xfrm>
        </p:spPr>
        <p:txBody>
          <a:bodyPr>
            <a:normAutofit fontScale="77500" lnSpcReduction="20000"/>
          </a:bodyPr>
          <a:lstStyle/>
          <a:p>
            <a:pPr marL="135731" indent="-108347">
              <a:spcBef>
                <a:spcPts val="450"/>
              </a:spcBef>
              <a:spcAft>
                <a:spcPts val="450"/>
              </a:spcAft>
            </a:pPr>
            <a:r>
              <a:rPr lang="en-US" sz="2100" b="1" u="sng" dirty="0"/>
              <a:t>IRRAD (EP)</a:t>
            </a:r>
            <a:r>
              <a:rPr lang="en-US" sz="1900" b="1" u="sng" dirty="0"/>
              <a:t>:</a:t>
            </a:r>
          </a:p>
          <a:p>
            <a:pPr marL="271463" lvl="1" indent="-138113">
              <a:spcAft>
                <a:spcPts val="450"/>
              </a:spcAft>
            </a:pPr>
            <a:r>
              <a:rPr lang="en-US" sz="1500" b="1" dirty="0">
                <a:solidFill>
                  <a:srgbClr val="00B050"/>
                </a:solidFill>
              </a:rPr>
              <a:t>54 experiments </a:t>
            </a:r>
            <a:r>
              <a:rPr lang="en-US" sz="1500" b="1" dirty="0">
                <a:solidFill>
                  <a:schemeClr val="tx2"/>
                </a:solidFill>
              </a:rPr>
              <a:t>registered</a:t>
            </a:r>
            <a:endParaRPr lang="en-US" sz="1500" dirty="0">
              <a:solidFill>
                <a:schemeClr val="tx2"/>
              </a:solidFill>
            </a:endParaRPr>
          </a:p>
          <a:p>
            <a:pPr marL="271463" lvl="1" indent="-138113">
              <a:spcAft>
                <a:spcPts val="450"/>
              </a:spcAft>
            </a:pPr>
            <a:r>
              <a:rPr lang="en-US" sz="1500" b="1" dirty="0">
                <a:solidFill>
                  <a:srgbClr val="00B050"/>
                </a:solidFill>
              </a:rPr>
              <a:t>&gt;600 samples </a:t>
            </a:r>
            <a:r>
              <a:rPr lang="en-US" sz="1500" b="1" dirty="0">
                <a:solidFill>
                  <a:schemeClr val="tx2"/>
                </a:solidFill>
              </a:rPr>
              <a:t>processed</a:t>
            </a:r>
            <a:r>
              <a:rPr lang="en-US" sz="1500" dirty="0">
                <a:solidFill>
                  <a:schemeClr val="tx2"/>
                </a:solidFill>
              </a:rPr>
              <a:t>:</a:t>
            </a:r>
          </a:p>
          <a:p>
            <a:pPr marL="404813" lvl="2" indent="-133350">
              <a:spcAft>
                <a:spcPts val="450"/>
              </a:spcAft>
            </a:pPr>
            <a:r>
              <a:rPr lang="en-US" sz="1500" b="1" dirty="0"/>
              <a:t>LHC Experiments:</a:t>
            </a:r>
            <a:r>
              <a:rPr lang="en-US" sz="1500" dirty="0"/>
              <a:t> ATLAS, CMS, LHCb Phase II upgrade</a:t>
            </a:r>
          </a:p>
          <a:p>
            <a:pPr marL="404813" lvl="2" indent="-133350">
              <a:spcAft>
                <a:spcPts val="450"/>
              </a:spcAft>
            </a:pPr>
            <a:r>
              <a:rPr lang="en-US" sz="1500" b="1" dirty="0"/>
              <a:t>R&amp;D &amp; expt. support: </a:t>
            </a:r>
            <a:r>
              <a:rPr lang="en-US" sz="1500" dirty="0"/>
              <a:t>EPRD, RD53, RD50, EP-ESE / DT</a:t>
            </a:r>
          </a:p>
          <a:p>
            <a:pPr marL="404813" lvl="2" indent="-133350">
              <a:spcAft>
                <a:spcPts val="450"/>
              </a:spcAft>
            </a:pPr>
            <a:r>
              <a:rPr lang="en-US" sz="1500" b="1" dirty="0"/>
              <a:t>CERN ATS Projects: </a:t>
            </a:r>
            <a:r>
              <a:rPr lang="en-US" sz="1500" dirty="0"/>
              <a:t>TE-MSC, EN-EL, R2E</a:t>
            </a:r>
          </a:p>
          <a:p>
            <a:pPr marL="404813" lvl="2" indent="-133350">
              <a:spcAft>
                <a:spcPts val="450"/>
              </a:spcAft>
            </a:pPr>
            <a:r>
              <a:rPr lang="en-US" sz="15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EU-projects</a:t>
            </a:r>
            <a:r>
              <a:rPr lang="en-US" sz="1500" b="1" dirty="0">
                <a:solidFill>
                  <a:schemeClr val="tx2"/>
                </a:solidFill>
              </a:rPr>
              <a:t> &amp; external: </a:t>
            </a:r>
            <a:r>
              <a:rPr lang="en-US" sz="15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AIDAinnova</a:t>
            </a:r>
            <a:r>
              <a:rPr lang="en-US" sz="1500" dirty="0">
                <a:solidFill>
                  <a:schemeClr val="tx2"/>
                </a:solidFill>
              </a:rPr>
              <a:t>, CNES (FR)</a:t>
            </a:r>
          </a:p>
          <a:p>
            <a:pPr marL="271463" lvl="1" indent="-138113">
              <a:spcAft>
                <a:spcPts val="450"/>
              </a:spcAft>
              <a:buClrTx/>
              <a:buSzTx/>
              <a:defRPr/>
            </a:pPr>
            <a:r>
              <a:rPr lang="en-US" sz="1500" b="1" dirty="0">
                <a:solidFill>
                  <a:srgbClr val="FF0000"/>
                </a:solidFill>
              </a:rPr>
              <a:t>~50% requests exceeding 10</a:t>
            </a:r>
            <a:r>
              <a:rPr lang="en-US" sz="1500" b="1" baseline="30000" dirty="0">
                <a:solidFill>
                  <a:srgbClr val="FF0000"/>
                </a:solidFill>
              </a:rPr>
              <a:t>16</a:t>
            </a:r>
            <a:r>
              <a:rPr lang="en-US" sz="1500" b="1" dirty="0">
                <a:solidFill>
                  <a:srgbClr val="FF0000"/>
                </a:solidFill>
              </a:rPr>
              <a:t> p/cm</a:t>
            </a:r>
            <a:r>
              <a:rPr lang="en-US" sz="1500" b="1" baseline="30000" dirty="0">
                <a:solidFill>
                  <a:srgbClr val="FF0000"/>
                </a:solidFill>
              </a:rPr>
              <a:t>2</a:t>
            </a:r>
            <a:endParaRPr lang="en-US" sz="1500" b="1" dirty="0">
              <a:solidFill>
                <a:srgbClr val="FF0000"/>
              </a:solidFill>
            </a:endParaRPr>
          </a:p>
          <a:p>
            <a:pPr marL="404813" lvl="2" indent="-133350">
              <a:spcAft>
                <a:spcPts val="450"/>
              </a:spcAft>
              <a:buClrTx/>
              <a:defRPr/>
            </a:pPr>
            <a:r>
              <a:rPr lang="en-US" sz="1500" dirty="0"/>
              <a:t>cold (-25</a:t>
            </a:r>
            <a:r>
              <a:rPr lang="en-US" sz="1500" dirty="0">
                <a:sym typeface="Symbol" panose="05050102010706020507" pitchFamily="18" charset="2"/>
              </a:rPr>
              <a:t></a:t>
            </a:r>
            <a:r>
              <a:rPr lang="en-US" sz="1500" dirty="0"/>
              <a:t>C), cryogenic &amp; </a:t>
            </a:r>
            <a:r>
              <a:rPr lang="en-US" sz="1500" b="1" dirty="0"/>
              <a:t>large areas</a:t>
            </a:r>
            <a:r>
              <a:rPr lang="en-US" sz="1500" dirty="0"/>
              <a:t> often required</a:t>
            </a:r>
          </a:p>
          <a:p>
            <a:pPr marL="404813" lvl="2" indent="-133350">
              <a:spcAft>
                <a:spcPts val="450"/>
              </a:spcAft>
              <a:buClrTx/>
              <a:defRPr/>
            </a:pPr>
            <a:r>
              <a:rPr lang="en-US" sz="1500" b="1" dirty="0">
                <a:solidFill>
                  <a:srgbClr val="FF0000"/>
                </a:solidFill>
              </a:rPr>
              <a:t>irradiations to 10</a:t>
            </a:r>
            <a:r>
              <a:rPr lang="en-US" sz="1500" b="1" baseline="30000" dirty="0">
                <a:solidFill>
                  <a:srgbClr val="FF0000"/>
                </a:solidFill>
              </a:rPr>
              <a:t>17</a:t>
            </a:r>
            <a:r>
              <a:rPr lang="en-US" sz="1500" b="1" dirty="0">
                <a:solidFill>
                  <a:srgbClr val="FF0000"/>
                </a:solidFill>
              </a:rPr>
              <a:t> p/cm</a:t>
            </a:r>
            <a:r>
              <a:rPr lang="en-US" sz="1500" b="1" baseline="30000" dirty="0">
                <a:solidFill>
                  <a:srgbClr val="FF0000"/>
                </a:solidFill>
              </a:rPr>
              <a:t>2</a:t>
            </a:r>
            <a:r>
              <a:rPr lang="en-US" sz="1500" b="1" dirty="0">
                <a:solidFill>
                  <a:srgbClr val="FF0000"/>
                </a:solidFill>
              </a:rPr>
              <a:t> level require ~1 year!</a:t>
            </a:r>
          </a:p>
          <a:p>
            <a:pPr marL="404813" lvl="2" indent="-133350">
              <a:spcAft>
                <a:spcPts val="450"/>
              </a:spcAft>
            </a:pPr>
            <a:endParaRPr lang="en-US" sz="1050" dirty="0">
              <a:solidFill>
                <a:srgbClr val="7030A0"/>
              </a:solidFill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33B2BF1-CA0B-13EA-B645-7F2CCF7F81F6}"/>
              </a:ext>
            </a:extLst>
          </p:cNvPr>
          <p:cNvSpPr txBox="1">
            <a:spLocks/>
          </p:cNvSpPr>
          <p:nvPr/>
        </p:nvSpPr>
        <p:spPr>
          <a:xfrm>
            <a:off x="90223" y="3833378"/>
            <a:ext cx="3687100" cy="21251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731" indent="-108347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</a:pPr>
            <a:r>
              <a:rPr lang="en-US" sz="1600" u="sng" dirty="0"/>
              <a:t>CHARM (BE)</a:t>
            </a:r>
            <a:r>
              <a:rPr lang="en-US" sz="1800" u="sng" dirty="0"/>
              <a:t>:</a:t>
            </a:r>
          </a:p>
          <a:p>
            <a:pPr marL="271463" lvl="1" indent="-138113">
              <a:spcBef>
                <a:spcPts val="0"/>
              </a:spcBef>
              <a:spcAft>
                <a:spcPts val="450"/>
              </a:spcAft>
            </a:pPr>
            <a:r>
              <a:rPr lang="en-US" sz="1200" b="1" dirty="0">
                <a:solidFill>
                  <a:srgbClr val="00B050"/>
                </a:solidFill>
              </a:rPr>
              <a:t>29 users </a:t>
            </a:r>
            <a:r>
              <a:rPr lang="en-US" sz="1200" b="1" dirty="0">
                <a:solidFill>
                  <a:schemeClr val="tx2"/>
                </a:solidFill>
              </a:rPr>
              <a:t>scheduled</a:t>
            </a:r>
            <a:endParaRPr lang="en-US" sz="1050" dirty="0">
              <a:solidFill>
                <a:schemeClr val="tx2"/>
              </a:solidFill>
            </a:endParaRPr>
          </a:p>
          <a:p>
            <a:pPr marL="271463" lvl="1" indent="-138113">
              <a:spcBef>
                <a:spcPts val="0"/>
              </a:spcBef>
              <a:spcAft>
                <a:spcPts val="450"/>
              </a:spcAft>
            </a:pPr>
            <a:r>
              <a:rPr lang="en-US" sz="1200" b="1" dirty="0">
                <a:solidFill>
                  <a:srgbClr val="00B050"/>
                </a:solidFill>
              </a:rPr>
              <a:t>39 system-level </a:t>
            </a:r>
            <a:r>
              <a:rPr lang="en-US" sz="1200" b="1" dirty="0">
                <a:solidFill>
                  <a:schemeClr val="tx2"/>
                </a:solidFill>
              </a:rPr>
              <a:t>&amp; </a:t>
            </a:r>
            <a:r>
              <a:rPr lang="en-US" sz="1200" b="1" dirty="0">
                <a:solidFill>
                  <a:srgbClr val="00B050"/>
                </a:solidFill>
              </a:rPr>
              <a:t>13 component tests</a:t>
            </a:r>
            <a:r>
              <a:rPr lang="en-US" sz="1200" dirty="0">
                <a:solidFill>
                  <a:schemeClr val="tx2"/>
                </a:solidFill>
              </a:rPr>
              <a:t>:</a:t>
            </a:r>
          </a:p>
          <a:p>
            <a:pPr marL="404813" lvl="2" indent="-133350">
              <a:spcBef>
                <a:spcPts val="0"/>
              </a:spcBef>
              <a:spcAft>
                <a:spcPts val="450"/>
              </a:spcAft>
            </a:pPr>
            <a:r>
              <a:rPr lang="en-US" sz="1050" b="1" dirty="0">
                <a:solidFill>
                  <a:srgbClr val="0055A0"/>
                </a:solidFill>
              </a:rPr>
              <a:t>ATS</a:t>
            </a:r>
            <a:r>
              <a:rPr lang="en-US" sz="1050" b="1" dirty="0"/>
              <a:t>:</a:t>
            </a:r>
            <a:r>
              <a:rPr lang="en-US" sz="1050" dirty="0"/>
              <a:t>  SY-BI / EPC / STI, TE-MPE / VSC, BE-CEM</a:t>
            </a:r>
          </a:p>
          <a:p>
            <a:pPr marL="404813" lvl="2" indent="-133350">
              <a:spcBef>
                <a:spcPts val="0"/>
              </a:spcBef>
              <a:spcAft>
                <a:spcPts val="450"/>
              </a:spcAft>
            </a:pPr>
            <a:r>
              <a:rPr lang="en-US" sz="1050" b="1" dirty="0">
                <a:solidFill>
                  <a:schemeClr val="tx2"/>
                </a:solidFill>
              </a:rPr>
              <a:t>RCS: </a:t>
            </a:r>
            <a:r>
              <a:rPr lang="en-GB" sz="1050" dirty="0">
                <a:solidFill>
                  <a:schemeClr val="tx2"/>
                </a:solidFill>
              </a:rPr>
              <a:t>EP-DT, CMS, ATLAS, Caen, Wiener</a:t>
            </a:r>
            <a:endParaRPr lang="en-US" sz="1050" dirty="0">
              <a:solidFill>
                <a:schemeClr val="tx2"/>
              </a:solidFill>
            </a:endParaRPr>
          </a:p>
          <a:p>
            <a:pPr marL="404813" lvl="2" indent="-133350">
              <a:spcBef>
                <a:spcPts val="0"/>
              </a:spcBef>
              <a:spcAft>
                <a:spcPts val="450"/>
              </a:spcAft>
            </a:pPr>
            <a:r>
              <a:rPr lang="en-US" sz="105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EU-projects</a:t>
            </a:r>
            <a:r>
              <a:rPr lang="en-US" sz="1050" b="1" dirty="0">
                <a:solidFill>
                  <a:schemeClr val="tx2"/>
                </a:solidFill>
              </a:rPr>
              <a:t>: </a:t>
            </a:r>
            <a:r>
              <a:rPr lang="en-US" sz="105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RADNEXT</a:t>
            </a:r>
            <a:r>
              <a:rPr lang="en-US" sz="1050" dirty="0">
                <a:solidFill>
                  <a:schemeClr val="tx2"/>
                </a:solidFill>
              </a:rPr>
              <a:t> (3 users)</a:t>
            </a:r>
          </a:p>
          <a:p>
            <a:pPr marL="271463" lvl="1" indent="-138113">
              <a:spcBef>
                <a:spcPts val="0"/>
              </a:spcBef>
              <a:spcAft>
                <a:spcPts val="450"/>
              </a:spcAft>
            </a:pPr>
            <a:r>
              <a:rPr lang="en-GB" sz="1200" b="1" dirty="0">
                <a:solidFill>
                  <a:srgbClr val="FF0000"/>
                </a:solidFill>
              </a:rPr>
              <a:t>increasing number of requests</a:t>
            </a:r>
            <a:endParaRPr lang="en-GB" sz="1200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9E12649-5873-7436-F803-570E8C6EB0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1810" y="4344296"/>
            <a:ext cx="2679998" cy="1639382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610AC990-7C86-B06B-27D3-D84C2EEE77AD}"/>
              </a:ext>
            </a:extLst>
          </p:cNvPr>
          <p:cNvGrpSpPr>
            <a:grpSpLocks noChangeAspect="1"/>
          </p:cNvGrpSpPr>
          <p:nvPr/>
        </p:nvGrpSpPr>
        <p:grpSpPr>
          <a:xfrm>
            <a:off x="6309000" y="4317177"/>
            <a:ext cx="2835000" cy="1696511"/>
            <a:chOff x="8302831" y="3948779"/>
            <a:chExt cx="3889170" cy="232734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9A535B-9A0D-0448-0CE6-E64A07147E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780"/>
            <a:stretch/>
          </p:blipFill>
          <p:spPr>
            <a:xfrm>
              <a:off x="8302831" y="3948779"/>
              <a:ext cx="3889170" cy="232734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FFC84F8-7E2F-EA3B-4A64-BDF9D0775527}"/>
                </a:ext>
              </a:extLst>
            </p:cNvPr>
            <p:cNvSpPr txBox="1"/>
            <p:nvPr/>
          </p:nvSpPr>
          <p:spPr>
            <a:xfrm>
              <a:off x="8734897" y="4377553"/>
              <a:ext cx="1595783" cy="316665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txBody>
            <a:bodyPr wrap="square" lIns="27000" tIns="0" rIns="27000" bIns="0" rtlCol="0" anchor="ctr" anchorCtr="0">
              <a:spAutoFit/>
            </a:bodyPr>
            <a:lstStyle/>
            <a:p>
              <a:pPr algn="ctr"/>
              <a:r>
                <a:rPr lang="en-US" sz="750" b="1" dirty="0">
                  <a:solidFill>
                    <a:schemeClr val="tx2"/>
                  </a:solidFill>
                </a:rPr>
                <a:t>CHARM COMPONENTS TEST CAMPAIGNS</a:t>
              </a:r>
              <a:endParaRPr lang="en-GB" sz="750" b="1" dirty="0">
                <a:solidFill>
                  <a:schemeClr val="tx2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5C7BC03-D325-339C-8B9F-86E3FED18FA9}"/>
                </a:ext>
              </a:extLst>
            </p:cNvPr>
            <p:cNvSpPr txBox="1"/>
            <p:nvPr/>
          </p:nvSpPr>
          <p:spPr>
            <a:xfrm>
              <a:off x="11213129" y="5819453"/>
              <a:ext cx="277119" cy="110832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none" lIns="27000" tIns="0" rIns="27000" bIns="0" rtlCol="0" anchor="ctr" anchorCtr="0">
              <a:spAutoFit/>
            </a:bodyPr>
            <a:lstStyle/>
            <a:p>
              <a:pPr algn="ctr"/>
              <a:r>
                <a:rPr lang="en-US" sz="525" b="1" dirty="0">
                  <a:solidFill>
                    <a:srgbClr val="FF0000"/>
                  </a:solidFill>
                </a:rPr>
                <a:t>2022</a:t>
              </a:r>
              <a:endParaRPr lang="en-GB" sz="525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E5C950BB-12A6-8CDE-AA51-4C0231591465}"/>
              </a:ext>
            </a:extLst>
          </p:cNvPr>
          <p:cNvSpPr txBox="1">
            <a:spLocks/>
          </p:cNvSpPr>
          <p:nvPr/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D78509DA-9354-D6C5-CB80-CDCD2328AD5E}"/>
              </a:ext>
            </a:extLst>
          </p:cNvPr>
          <p:cNvSpPr txBox="1">
            <a:spLocks/>
          </p:cNvSpPr>
          <p:nvPr/>
        </p:nvSpPr>
        <p:spPr bwMode="auto">
          <a:xfrm>
            <a:off x="4716016" y="6356350"/>
            <a:ext cx="336234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</p:spTree>
    <p:extLst>
      <p:ext uri="{BB962C8B-B14F-4D97-AF65-F5344CB8AC3E}">
        <p14:creationId xmlns:p14="http://schemas.microsoft.com/office/powerpoint/2010/main" val="1911621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E6D2543A-9D0C-2BD1-F563-B2FDF3E7A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799" y="3452767"/>
            <a:ext cx="4425364" cy="221268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97EA33F-7AE4-431A-90BF-A0F2A0FE1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655" y="62580"/>
            <a:ext cx="8320793" cy="799307"/>
          </a:xfrm>
        </p:spPr>
        <p:txBody>
          <a:bodyPr>
            <a:normAutofit/>
          </a:bodyPr>
          <a:lstStyle/>
          <a:p>
            <a:r>
              <a:rPr lang="en-US" sz="3200" dirty="0"/>
              <a:t>4. IRRAD news 2023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C6E3C-5D5D-47C0-B352-FF49F24F0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45DD2B9D-7EC9-134E-1FCE-C0A0B30287E5}"/>
              </a:ext>
            </a:extLst>
          </p:cNvPr>
          <p:cNvSpPr txBox="1">
            <a:spLocks/>
          </p:cNvSpPr>
          <p:nvPr/>
        </p:nvSpPr>
        <p:spPr>
          <a:xfrm>
            <a:off x="260051" y="908720"/>
            <a:ext cx="4404467" cy="4842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7175" indent="-257175" algn="l" defTabSz="685800" rtl="0" eaLnBrk="1" latinLnBrk="0" hangingPunct="1">
              <a:lnSpc>
                <a:spcPct val="90000"/>
              </a:lnSpc>
              <a:spcBef>
                <a:spcPts val="135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575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1488" indent="-196454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225"/>
              </a:spcAft>
              <a:buFont typeface="Arial" panose="020B0604020202020204" pitchFamily="34" charset="0"/>
              <a:buChar char="•"/>
              <a:tabLst/>
              <a:defRPr sz="135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66750" indent="-195263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 panose="020B0604020202020204" pitchFamily="34" charset="0"/>
              <a:buChar char="•"/>
              <a:tabLst/>
              <a:defRPr sz="135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7256" indent="-202406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100000"/>
              <a:buFont typeface="Arial" charset="0"/>
              <a:buChar char="•"/>
              <a:defRPr sz="12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marR="0" lvl="0" indent="-214313" algn="l" defTabSz="6858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1" i="0" u="sng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Run 2023 </a:t>
            </a:r>
            <a:r>
              <a:rPr kumimoji="0" lang="en-GB" sz="1500" b="1" i="0" u="sng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(25w. p</a:t>
            </a:r>
            <a:r>
              <a:rPr kumimoji="0" lang="en-GB" sz="1500" b="1" i="0" u="sng" strike="noStrike" kern="1200" cap="none" spc="0" normalizeH="0" baseline="30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</a:t>
            </a:r>
            <a:r>
              <a:rPr kumimoji="0" lang="en-GB" sz="1500" b="1" i="0" u="sng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12d. for CHIMERA)</a:t>
            </a:r>
            <a:r>
              <a:rPr kumimoji="0" lang="en-GB" sz="1500" b="1" i="0" u="sng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× w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eek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RP run @ CSBF/CHARM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lang="en-GB" sz="1200" b="1" dirty="0">
                <a:solidFill>
                  <a:srgbClr val="FF0000"/>
                </a:solidFill>
                <a:latin typeface="Arial"/>
              </a:rPr>
              <a:t>week 37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~3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× w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eeks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LHe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run @ IRRAD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 20/09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0E2235"/>
                </a:solidFill>
                <a:latin typeface="Arial"/>
              </a:rPr>
              <a:t>Proton run ends on </a:t>
            </a:r>
            <a:r>
              <a:rPr lang="en-GB" sz="1200" b="1" dirty="0">
                <a:solidFill>
                  <a:srgbClr val="FF0000"/>
                </a:solidFill>
                <a:latin typeface="Arial"/>
              </a:rPr>
              <a:t>18/10</a:t>
            </a:r>
            <a:r>
              <a:rPr lang="en-GB" sz="1200" dirty="0">
                <a:solidFill>
                  <a:srgbClr val="0E2235"/>
                </a:solidFill>
                <a:latin typeface="Arial"/>
              </a:rPr>
              <a:t>,</a:t>
            </a:r>
            <a:r>
              <a:rPr lang="en-GB" sz="1200" b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GB" sz="1200" dirty="0">
                <a:solidFill>
                  <a:srgbClr val="0E2235"/>
                </a:solidFill>
                <a:latin typeface="Arial"/>
              </a:rPr>
              <a:t>ion run ends on </a:t>
            </a:r>
            <a:r>
              <a:rPr lang="en-GB" sz="1200" b="1" dirty="0">
                <a:solidFill>
                  <a:srgbClr val="FF0000"/>
                </a:solidFill>
                <a:latin typeface="Arial"/>
              </a:rPr>
              <a:t>31/10</a:t>
            </a:r>
            <a:br>
              <a:rPr lang="en-GB" sz="1200" dirty="0">
                <a:solidFill>
                  <a:srgbClr val="0E2235"/>
                </a:solidFill>
                <a:latin typeface="Arial"/>
              </a:rPr>
            </a:b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rgbClr val="0E223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1" i="0" u="sng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Wednesday Machine Development periods: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2×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 beam for CHIMERA/HEARTS: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30/08 and 06/09</a:t>
            </a:r>
            <a:b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1" i="0" u="sng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Instrumentation: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T08.XSEC measurement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run on 03/04/2023,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confirms the calibration of 2022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within ~4-5%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43000" marR="0" lvl="0" indent="-214313" algn="l" defTabSz="6858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25" b="1" i="0" u="sng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IRRAD/CHARM Safety Files Update: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Descriptive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/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Demonstrative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parts (4 “old” doc’s):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OK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Operational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Part (1 new doc):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OK 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0E2235"/>
                </a:solidFill>
                <a:latin typeface="Arial"/>
              </a:rPr>
              <a:t>To be presented to Host States authorities on 27/09</a:t>
            </a:r>
            <a:b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0E223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rgbClr val="0E223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43000" marR="0" lvl="0" indent="-214313" algn="l" defTabSz="6858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25" b="1" i="0" u="sng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Intensity EAST T8 (8E11 </a:t>
            </a:r>
            <a:r>
              <a:rPr kumimoji="0" lang="en-GB" sz="1425" b="1" i="0" u="sng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pps</a:t>
            </a:r>
            <a:r>
              <a:rPr kumimoji="0" lang="en-GB" sz="1425" b="1" i="0" u="sng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):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Preliminary tests by BE-OP and HSE-RP validation: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OK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calculations for CHARM target (SY-STI):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642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ongoing</a:t>
            </a: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642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ECR in preparation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3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225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1C446A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98AF2F0-5201-192C-1873-87E2E9E228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58" b="5014"/>
          <a:stretch/>
        </p:blipFill>
        <p:spPr>
          <a:xfrm>
            <a:off x="4842481" y="877269"/>
            <a:ext cx="2099645" cy="254507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CCA58A9-5A18-EA85-1C67-EC42317F41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0000">
            <a:off x="7155351" y="1002056"/>
            <a:ext cx="1682273" cy="234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C7655A9-FB7D-DF86-007E-B5DE5F8B04FB}"/>
              </a:ext>
            </a:extLst>
          </p:cNvPr>
          <p:cNvSpPr txBox="1"/>
          <p:nvPr/>
        </p:nvSpPr>
        <p:spPr>
          <a:xfrm>
            <a:off x="7020272" y="5611355"/>
            <a:ext cx="1763859" cy="23083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</a:rPr>
              <a:t>Now also available in: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hlinkClick r:id="rId6"/>
              </a:rPr>
              <a:t>https://bpt.web.cern.ch/ps/EAST/T8/2023/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  </a:t>
            </a:r>
            <a:endParaRPr kumimoji="0" lang="en-GB" sz="7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</a:endParaRPr>
          </a:p>
        </p:txBody>
      </p:sp>
      <p:sp>
        <p:nvSpPr>
          <p:cNvPr id="31" name="Date Placeholder 5">
            <a:extLst>
              <a:ext uri="{FF2B5EF4-FFF2-40B4-BE49-F238E27FC236}">
                <a16:creationId xmlns:a16="http://schemas.microsoft.com/office/drawing/2014/main" id="{74D7D561-D060-4A82-F59F-CE012CFAC88E}"/>
              </a:ext>
            </a:extLst>
          </p:cNvPr>
          <p:cNvSpPr txBox="1">
            <a:spLocks/>
          </p:cNvSpPr>
          <p:nvPr/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32" name="Footer Placeholder 6">
            <a:extLst>
              <a:ext uri="{FF2B5EF4-FFF2-40B4-BE49-F238E27FC236}">
                <a16:creationId xmlns:a16="http://schemas.microsoft.com/office/drawing/2014/main" id="{9C88A88A-500F-841C-195B-E787FDFF0BC5}"/>
              </a:ext>
            </a:extLst>
          </p:cNvPr>
          <p:cNvSpPr txBox="1">
            <a:spLocks/>
          </p:cNvSpPr>
          <p:nvPr/>
        </p:nvSpPr>
        <p:spPr bwMode="auto">
          <a:xfrm>
            <a:off x="4716016" y="6356350"/>
            <a:ext cx="336234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</p:spTree>
    <p:extLst>
      <p:ext uri="{BB962C8B-B14F-4D97-AF65-F5344CB8AC3E}">
        <p14:creationId xmlns:p14="http://schemas.microsoft.com/office/powerpoint/2010/main" val="3516316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7EA33F-7AE4-431A-90BF-A0F2A0FE1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655" y="62580"/>
            <a:ext cx="7901721" cy="799307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4.1. IRRAD user experiments (until July 2023)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C6E3C-5D5D-47C0-B352-FF49F24F0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1" name="Date Placeholder 5">
            <a:extLst>
              <a:ext uri="{FF2B5EF4-FFF2-40B4-BE49-F238E27FC236}">
                <a16:creationId xmlns:a16="http://schemas.microsoft.com/office/drawing/2014/main" id="{74D7D561-D060-4A82-F59F-CE012CFAC88E}"/>
              </a:ext>
            </a:extLst>
          </p:cNvPr>
          <p:cNvSpPr txBox="1">
            <a:spLocks/>
          </p:cNvSpPr>
          <p:nvPr/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32" name="Footer Placeholder 6">
            <a:extLst>
              <a:ext uri="{FF2B5EF4-FFF2-40B4-BE49-F238E27FC236}">
                <a16:creationId xmlns:a16="http://schemas.microsoft.com/office/drawing/2014/main" id="{9C88A88A-500F-841C-195B-E787FDFF0BC5}"/>
              </a:ext>
            </a:extLst>
          </p:cNvPr>
          <p:cNvSpPr txBox="1">
            <a:spLocks/>
          </p:cNvSpPr>
          <p:nvPr/>
        </p:nvSpPr>
        <p:spPr bwMode="auto">
          <a:xfrm>
            <a:off x="4716016" y="6356350"/>
            <a:ext cx="336234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54AA05E-1C75-A687-8E16-650E05F9E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70" y="1438388"/>
            <a:ext cx="3431228" cy="3954389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marL="135731" indent="-108347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</a:pPr>
            <a:r>
              <a:rPr lang="en-US" sz="1600" b="1" u="sng" dirty="0"/>
              <a:t>IRRAD:</a:t>
            </a:r>
          </a:p>
          <a:p>
            <a:pPr marL="350044" lvl="1" indent="-108347">
              <a:spcBef>
                <a:spcPts val="0"/>
              </a:spcBef>
              <a:spcAft>
                <a:spcPts val="450"/>
              </a:spcAft>
            </a:pPr>
            <a:r>
              <a:rPr lang="en-US" sz="1200" b="1" dirty="0">
                <a:solidFill>
                  <a:srgbClr val="00B050"/>
                </a:solidFill>
              </a:rPr>
              <a:t>150 samples processed</a:t>
            </a:r>
          </a:p>
          <a:p>
            <a:pPr marL="350044" lvl="1" indent="-108347">
              <a:spcBef>
                <a:spcPts val="0"/>
              </a:spcBef>
              <a:spcAft>
                <a:spcPts val="450"/>
              </a:spcAft>
            </a:pPr>
            <a:r>
              <a:rPr lang="en-US" sz="1200" b="1" dirty="0">
                <a:solidFill>
                  <a:srgbClr val="FF642A"/>
                </a:solidFill>
              </a:rPr>
              <a:t>26 experiments registered </a:t>
            </a:r>
            <a:r>
              <a:rPr lang="en-US" sz="1200" dirty="0"/>
              <a:t>in IDM (</a:t>
            </a:r>
            <a:r>
              <a:rPr lang="en-US" sz="1200" b="1" dirty="0"/>
              <a:t>330 samples</a:t>
            </a:r>
            <a:r>
              <a:rPr lang="en-US" sz="1200" dirty="0"/>
              <a:t>), others to come …</a:t>
            </a:r>
          </a:p>
          <a:p>
            <a:pPr marL="545306" lvl="2" indent="-108347">
              <a:spcBef>
                <a:spcPts val="0"/>
              </a:spcBef>
              <a:spcAft>
                <a:spcPts val="450"/>
              </a:spcAft>
            </a:pPr>
            <a:r>
              <a:rPr lang="en-US" sz="1200" dirty="0"/>
              <a:t>ATLAS ITk pixel &amp; strips, ATLAS HGTD,  CMS pixel, LHCb ECAL, RD53, RD50, EP-ESE, TE-MSC, SY-BI, </a:t>
            </a:r>
            <a:r>
              <a:rPr lang="en-US" sz="1200" dirty="0">
                <a:solidFill>
                  <a:schemeClr val="accent1"/>
                </a:solidFill>
              </a:rPr>
              <a:t>AIDAinnova</a:t>
            </a:r>
            <a:r>
              <a:rPr lang="en-US" sz="1200" dirty="0"/>
              <a:t>, …</a:t>
            </a:r>
          </a:p>
          <a:p>
            <a:pPr marL="350044" lvl="1" indent="-108347">
              <a:spcBef>
                <a:spcPts val="0"/>
              </a:spcBef>
              <a:spcAft>
                <a:spcPts val="450"/>
              </a:spcAft>
            </a:pPr>
            <a:r>
              <a:rPr lang="en-US" sz="1200" dirty="0"/>
              <a:t>Several other experiments being discussed: probable </a:t>
            </a:r>
            <a:r>
              <a:rPr lang="en-US" sz="1200" b="1" dirty="0">
                <a:solidFill>
                  <a:srgbClr val="FF0000"/>
                </a:solidFill>
              </a:rPr>
              <a:t>need of assigning priorities after summer!</a:t>
            </a:r>
          </a:p>
          <a:p>
            <a:pPr marL="350044" lvl="1" indent="-108347">
              <a:spcBef>
                <a:spcPts val="0"/>
              </a:spcBef>
              <a:spcAft>
                <a:spcPts val="450"/>
              </a:spcAft>
            </a:pPr>
            <a:endParaRPr lang="en-US" sz="1050" dirty="0"/>
          </a:p>
          <a:p>
            <a:pPr marL="135731" indent="-108347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</a:pPr>
            <a:r>
              <a:rPr lang="en-US" sz="1600" b="1" u="sng" dirty="0">
                <a:solidFill>
                  <a:schemeClr val="accent6">
                    <a:lumMod val="50000"/>
                  </a:schemeClr>
                </a:solidFill>
              </a:rPr>
              <a:t>CHARM</a:t>
            </a:r>
            <a:r>
              <a:rPr lang="en-GB" sz="1600" b="1" u="sng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en-GB" sz="1600" b="1" u="sng" dirty="0"/>
          </a:p>
          <a:p>
            <a:pPr marL="350044" lvl="1" indent="-108109">
              <a:spcBef>
                <a:spcPts val="0"/>
              </a:spcBef>
              <a:spcAft>
                <a:spcPts val="450"/>
              </a:spcAft>
            </a:pPr>
            <a:r>
              <a:rPr lang="en-GB" sz="1200" b="1" dirty="0">
                <a:solidFill>
                  <a:srgbClr val="00B050"/>
                </a:solidFill>
              </a:rPr>
              <a:t>21 experiments performed </a:t>
            </a:r>
            <a:r>
              <a:rPr lang="en-GB" sz="1200" dirty="0"/>
              <a:t>+                    components testing in user racks and overhead conveyer</a:t>
            </a:r>
            <a:endParaRPr lang="en-GB" sz="1200" dirty="0">
              <a:cs typeface="Arial"/>
            </a:endParaRPr>
          </a:p>
          <a:p>
            <a:pPr marL="350044" lvl="1" indent="-108109">
              <a:spcBef>
                <a:spcPts val="0"/>
              </a:spcBef>
              <a:spcAft>
                <a:spcPts val="450"/>
              </a:spcAft>
            </a:pPr>
            <a:r>
              <a:rPr lang="en-GB" sz="1200" b="1" dirty="0">
                <a:solidFill>
                  <a:srgbClr val="FF642A"/>
                </a:solidFill>
              </a:rPr>
              <a:t>44 experiments registered                                                  </a:t>
            </a:r>
            <a:r>
              <a:rPr lang="en-GB" sz="1200" dirty="0"/>
              <a:t>in the planning </a:t>
            </a:r>
            <a:endParaRPr lang="en-GB" sz="1200" dirty="0">
              <a:cs typeface="Arial"/>
            </a:endParaRPr>
          </a:p>
          <a:p>
            <a:pPr marL="350044" lvl="1" indent="-108109">
              <a:spcBef>
                <a:spcPts val="0"/>
              </a:spcBef>
              <a:spcAft>
                <a:spcPts val="450"/>
              </a:spcAft>
            </a:pPr>
            <a:r>
              <a:rPr lang="en-GB" sz="1200" b="1" dirty="0">
                <a:solidFill>
                  <a:srgbClr val="FF0000"/>
                </a:solidFill>
              </a:rPr>
              <a:t>All slot reserved in 2023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347231-A949-CCA9-97E0-D71BF3315B2E}"/>
              </a:ext>
            </a:extLst>
          </p:cNvPr>
          <p:cNvSpPr/>
          <p:nvPr/>
        </p:nvSpPr>
        <p:spPr>
          <a:xfrm>
            <a:off x="5641451" y="2890797"/>
            <a:ext cx="202758" cy="1049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rtl="0"/>
            <a:endParaRPr lang="en-GB" sz="1350" kern="120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Picture 10" descr="A person standing next to a machine&#10;&#10;Description automatically generated">
            <a:extLst>
              <a:ext uri="{FF2B5EF4-FFF2-40B4-BE49-F238E27FC236}">
                <a16:creationId xmlns:a16="http://schemas.microsoft.com/office/drawing/2014/main" id="{85B72AB9-FDD3-A8F0-92EB-9C5AE22F0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5360" y="946455"/>
            <a:ext cx="2138174" cy="2856746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E5AA5224-D2F3-1ECD-EDF7-F081EE109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930" y="3870666"/>
            <a:ext cx="3744623" cy="168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EF4938-ADE6-2DAF-E933-92CA01BE08B7}"/>
              </a:ext>
            </a:extLst>
          </p:cNvPr>
          <p:cNvSpPr txBox="1"/>
          <p:nvPr/>
        </p:nvSpPr>
        <p:spPr>
          <a:xfrm>
            <a:off x="7436807" y="5280048"/>
            <a:ext cx="848309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685800" rtl="0"/>
            <a:r>
              <a:rPr lang="en-US" sz="1350" b="1" kern="1200" dirty="0">
                <a:solidFill>
                  <a:srgbClr val="FF0000"/>
                </a:solidFill>
                <a:latin typeface="Arial"/>
              </a:rPr>
              <a:t>TE-MSC</a:t>
            </a:r>
            <a:endParaRPr lang="en-GB" sz="1350" b="1" kern="12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1FFD4E-AF0C-3A9E-C0BE-8E66988C5551}"/>
              </a:ext>
            </a:extLst>
          </p:cNvPr>
          <p:cNvSpPr txBox="1"/>
          <p:nvPr/>
        </p:nvSpPr>
        <p:spPr>
          <a:xfrm>
            <a:off x="5835237" y="3859112"/>
            <a:ext cx="1066318" cy="21929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685800" rtl="0"/>
            <a:r>
              <a:rPr lang="en-US" sz="825" b="1" kern="1200" dirty="0">
                <a:solidFill>
                  <a:srgbClr val="FF0000"/>
                </a:solidFill>
                <a:latin typeface="Arial"/>
              </a:rPr>
              <a:t>EP-ESE, RD50, …</a:t>
            </a:r>
            <a:endParaRPr lang="en-GB" sz="825" b="1" kern="120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1" name="Picture 8">
            <a:extLst>
              <a:ext uri="{FF2B5EF4-FFF2-40B4-BE49-F238E27FC236}">
                <a16:creationId xmlns:a16="http://schemas.microsoft.com/office/drawing/2014/main" id="{34CD6012-517C-42F7-1488-9F674FE573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2" r="17526"/>
          <a:stretch/>
        </p:blipFill>
        <p:spPr bwMode="auto">
          <a:xfrm>
            <a:off x="5149163" y="1724399"/>
            <a:ext cx="1746197" cy="170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B1DCCCF-693A-0466-717B-25ABE65316AB}"/>
              </a:ext>
            </a:extLst>
          </p:cNvPr>
          <p:cNvSpPr txBox="1"/>
          <p:nvPr/>
        </p:nvSpPr>
        <p:spPr>
          <a:xfrm>
            <a:off x="5873927" y="1697908"/>
            <a:ext cx="1021433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685800" rtl="0"/>
            <a:r>
              <a:rPr lang="en-US" sz="1350" b="1" kern="1200" dirty="0">
                <a:solidFill>
                  <a:srgbClr val="FF0000"/>
                </a:solidFill>
                <a:latin typeface="Arial"/>
              </a:rPr>
              <a:t>CMS Pixel</a:t>
            </a:r>
            <a:endParaRPr lang="en-GB" sz="1350" b="1" kern="120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174E43A1-327E-AB44-AFF4-1E878B853F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5" r="25582"/>
          <a:stretch/>
        </p:blipFill>
        <p:spPr bwMode="auto">
          <a:xfrm>
            <a:off x="3928305" y="4013526"/>
            <a:ext cx="1468625" cy="150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6926F0-9D85-BAAC-2489-F82D8B47C517}"/>
              </a:ext>
            </a:extLst>
          </p:cNvPr>
          <p:cNvSpPr txBox="1"/>
          <p:nvPr/>
        </p:nvSpPr>
        <p:spPr>
          <a:xfrm>
            <a:off x="4099780" y="3984330"/>
            <a:ext cx="1297150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685800" rtl="0"/>
            <a:r>
              <a:rPr lang="en-US" sz="1350" b="1" kern="1200" dirty="0">
                <a:solidFill>
                  <a:srgbClr val="FF0000"/>
                </a:solidFill>
                <a:latin typeface="Arial"/>
              </a:rPr>
              <a:t>ATLAS-HGDT</a:t>
            </a:r>
            <a:endParaRPr lang="en-GB" sz="1350" b="1" kern="120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5" name="Picture 6">
            <a:extLst>
              <a:ext uri="{FF2B5EF4-FFF2-40B4-BE49-F238E27FC236}">
                <a16:creationId xmlns:a16="http://schemas.microsoft.com/office/drawing/2014/main" id="{22C8D867-C05A-9F97-0253-A42809DEF9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4" b="16279"/>
          <a:stretch/>
        </p:blipFill>
        <p:spPr bwMode="auto">
          <a:xfrm>
            <a:off x="3731357" y="1533953"/>
            <a:ext cx="1417806" cy="228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2ADAB0D-91D3-6D33-C584-045AD9A48350}"/>
              </a:ext>
            </a:extLst>
          </p:cNvPr>
          <p:cNvSpPr txBox="1"/>
          <p:nvPr/>
        </p:nvSpPr>
        <p:spPr>
          <a:xfrm>
            <a:off x="4269031" y="1521962"/>
            <a:ext cx="8801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85800" rtl="0"/>
            <a:r>
              <a:rPr lang="en-US" sz="1000" b="1" kern="1200" dirty="0">
                <a:solidFill>
                  <a:srgbClr val="FF0000"/>
                </a:solidFill>
                <a:latin typeface="Arial"/>
              </a:rPr>
              <a:t>ATLAS-ITk</a:t>
            </a:r>
            <a:endParaRPr lang="en-GB" sz="1000" b="1" kern="12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3B3F6A-BC00-3127-5CC5-0E7A2F4F0B60}"/>
              </a:ext>
            </a:extLst>
          </p:cNvPr>
          <p:cNvSpPr txBox="1"/>
          <p:nvPr/>
        </p:nvSpPr>
        <p:spPr>
          <a:xfrm>
            <a:off x="7343938" y="3306911"/>
            <a:ext cx="1145710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685800" rtl="0"/>
            <a:r>
              <a:rPr lang="en-US" sz="1350" b="1" kern="1200" dirty="0">
                <a:solidFill>
                  <a:srgbClr val="3030FF"/>
                </a:solidFill>
                <a:latin typeface="Arial"/>
              </a:rPr>
              <a:t>CHARM RACK</a:t>
            </a:r>
            <a:endParaRPr lang="en-GB" sz="1350" b="1" kern="1200" dirty="0">
              <a:solidFill>
                <a:srgbClr val="3030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3732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74F1-8F56-E731-1BCF-FCD3EFDA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DAD513-08D5-466A-8603-1E3FF603C586}"/>
              </a:ext>
            </a:extLst>
          </p:cNvPr>
          <p:cNvCxnSpPr>
            <a:cxnSpLocks/>
          </p:cNvCxnSpPr>
          <p:nvPr/>
        </p:nvCxnSpPr>
        <p:spPr>
          <a:xfrm flipH="1">
            <a:off x="563980" y="3983959"/>
            <a:ext cx="6731669" cy="1353553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5">
            <a:extLst>
              <a:ext uri="{FF2B5EF4-FFF2-40B4-BE49-F238E27FC236}">
                <a16:creationId xmlns:a16="http://schemas.microsoft.com/office/drawing/2014/main" id="{F5FCE1F1-4CB5-2F0A-7322-178BBA5BB539}"/>
              </a:ext>
            </a:extLst>
          </p:cNvPr>
          <p:cNvSpPr txBox="1">
            <a:spLocks/>
          </p:cNvSpPr>
          <p:nvPr/>
        </p:nvSpPr>
        <p:spPr bwMode="auto">
          <a:xfrm>
            <a:off x="3309641" y="6362377"/>
            <a:ext cx="17932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20/09/2023</a:t>
            </a:r>
          </a:p>
        </p:txBody>
      </p:sp>
      <p:sp>
        <p:nvSpPr>
          <p:cNvPr id="29" name="Footer Placeholder 6">
            <a:extLst>
              <a:ext uri="{FF2B5EF4-FFF2-40B4-BE49-F238E27FC236}">
                <a16:creationId xmlns:a16="http://schemas.microsoft.com/office/drawing/2014/main" id="{33A48BFF-ED26-3D61-EFEA-9BA873B498E0}"/>
              </a:ext>
            </a:extLst>
          </p:cNvPr>
          <p:cNvSpPr txBox="1">
            <a:spLocks/>
          </p:cNvSpPr>
          <p:nvPr/>
        </p:nvSpPr>
        <p:spPr bwMode="auto">
          <a:xfrm>
            <a:off x="4716016" y="6356350"/>
            <a:ext cx="336234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accent1"/>
                </a:solidFill>
              </a:rPr>
              <a:t>Pierre Pelissou - EP-DT-DD Section Meeting 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943ED0D-75BF-5304-CAEE-400BB5587F4E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328478" y="980728"/>
            <a:ext cx="8852034" cy="2083861"/>
          </a:xfrm>
        </p:spPr>
        <p:txBody>
          <a:bodyPr>
            <a:normAutofit fontScale="92500"/>
          </a:bodyPr>
          <a:lstStyle/>
          <a:p>
            <a:pPr marL="257175" lvl="1" indent="-257175">
              <a:buSzPct val="80000"/>
              <a:defRPr/>
            </a:pPr>
            <a:r>
              <a:rPr lang="en-GB" sz="1800" b="1" u="sng" dirty="0">
                <a:solidFill>
                  <a:schemeClr val="accent6">
                    <a:lumMod val="50000"/>
                  </a:schemeClr>
                </a:solidFill>
              </a:rPr>
              <a:t>Definition:</a:t>
            </a:r>
            <a:r>
              <a:rPr lang="en-GB" sz="18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devices based on nanometric metal-layers on ultra-thin polymer carriers:</a:t>
            </a:r>
            <a:br>
              <a:rPr lang="en-GB" sz="1800" dirty="0">
                <a:solidFill>
                  <a:schemeClr val="accent6">
                    <a:lumMod val="50000"/>
                  </a:schemeClr>
                </a:solidFill>
              </a:rPr>
            </a:br>
            <a:endParaRPr sz="1500" dirty="0">
              <a:solidFill>
                <a:schemeClr val="accent6">
                  <a:lumMod val="50000"/>
                </a:schemeClr>
              </a:solidFill>
            </a:endParaRPr>
          </a:p>
          <a:p>
            <a:pPr marL="536972" lvl="1" indent="-194072">
              <a:spcBef>
                <a:spcPts val="450"/>
              </a:spcBef>
              <a:defRPr/>
            </a:pPr>
            <a:r>
              <a:rPr lang="en-GB" sz="1500" dirty="0">
                <a:solidFill>
                  <a:schemeClr val="tx1"/>
                </a:solidFill>
              </a:rPr>
              <a:t>Original IRRAD </a:t>
            </a:r>
            <a:r>
              <a:rPr lang="en-GB" sz="1500" b="1" dirty="0">
                <a:solidFill>
                  <a:srgbClr val="C00000"/>
                </a:solidFill>
              </a:rPr>
              <a:t>BPM Cu/FR4 </a:t>
            </a:r>
            <a:r>
              <a:rPr lang="en-GB" sz="1500" b="1" dirty="0">
                <a:solidFill>
                  <a:schemeClr val="tx1"/>
                </a:solidFill>
              </a:rPr>
              <a:t>(140/600</a:t>
            </a:r>
            <a:r>
              <a:rPr lang="en-GB" sz="1500" b="1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500" b="1" dirty="0">
                <a:solidFill>
                  <a:schemeClr val="tx1"/>
                </a:solidFill>
              </a:rPr>
              <a:t>m) </a:t>
            </a:r>
            <a:r>
              <a:rPr lang="en-GB" sz="1500" dirty="0">
                <a:solidFill>
                  <a:schemeClr val="tx1"/>
                </a:solidFill>
              </a:rPr>
              <a:t>used in 2014-2018 had several drawbacks:</a:t>
            </a:r>
          </a:p>
          <a:p>
            <a:pPr marL="671513" lvl="2" indent="-133350">
              <a:defRPr/>
            </a:pPr>
            <a:r>
              <a:rPr lang="en-GB" sz="1500" dirty="0">
                <a:solidFill>
                  <a:schemeClr val="tx1"/>
                </a:solidFill>
              </a:rPr>
              <a:t>Limited sensitivity, low radiation hardness, high material activation, etc.</a:t>
            </a:r>
          </a:p>
          <a:p>
            <a:pPr marL="536972" lvl="1" indent="-194072">
              <a:spcBef>
                <a:spcPts val="900"/>
              </a:spcBef>
              <a:defRPr/>
            </a:pPr>
            <a:r>
              <a:rPr lang="en-GB" sz="1500" b="1" dirty="0">
                <a:solidFill>
                  <a:schemeClr val="tx1"/>
                </a:solidFill>
              </a:rPr>
              <a:t>NEW</a:t>
            </a:r>
            <a:r>
              <a:rPr lang="en-GB" sz="1500" dirty="0">
                <a:solidFill>
                  <a:schemeClr val="tx1"/>
                </a:solidFill>
              </a:rPr>
              <a:t> small pattern (9ch.) </a:t>
            </a:r>
            <a:r>
              <a:rPr lang="en-GB" sz="1500" b="1" dirty="0">
                <a:solidFill>
                  <a:srgbClr val="00B050"/>
                </a:solidFill>
              </a:rPr>
              <a:t>BPM Al/Kapton </a:t>
            </a:r>
            <a:r>
              <a:rPr lang="en-GB" sz="1500" b="1" dirty="0">
                <a:solidFill>
                  <a:schemeClr val="tx1"/>
                </a:solidFill>
              </a:rPr>
              <a:t>(0.3/25</a:t>
            </a:r>
            <a:r>
              <a:rPr lang="en-GB" sz="1500" b="1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500" b="1" dirty="0">
                <a:solidFill>
                  <a:schemeClr val="tx1"/>
                </a:solidFill>
              </a:rPr>
              <a:t>m): </a:t>
            </a:r>
            <a:r>
              <a:rPr lang="en-GB" sz="1500" dirty="0">
                <a:solidFill>
                  <a:schemeClr val="tx1"/>
                </a:solidFill>
              </a:rPr>
              <a:t>produced and operational</a:t>
            </a:r>
          </a:p>
          <a:p>
            <a:pPr marL="671513" lvl="2" indent="-133350">
              <a:defRPr/>
            </a:pPr>
            <a:r>
              <a:rPr lang="en-GB" sz="1500" dirty="0">
                <a:solidFill>
                  <a:schemeClr val="tx1"/>
                </a:solidFill>
              </a:rPr>
              <a:t>&gt;30× reduced material budget, X</a:t>
            </a:r>
            <a:r>
              <a:rPr lang="en-GB" sz="1500" baseline="-25000" dirty="0">
                <a:solidFill>
                  <a:schemeClr val="tx1"/>
                </a:solidFill>
              </a:rPr>
              <a:t>0</a:t>
            </a:r>
            <a:r>
              <a:rPr lang="en-GB" sz="1500" dirty="0">
                <a:solidFill>
                  <a:schemeClr val="tx1"/>
                </a:solidFill>
              </a:rPr>
              <a:t> &lt; 1%, </a:t>
            </a:r>
            <a:r>
              <a:rPr lang="en-GB" sz="1500" b="1" u="sng" dirty="0">
                <a:solidFill>
                  <a:schemeClr val="tx1"/>
                </a:solidFill>
              </a:rPr>
              <a:t>improved for low-penetration beams</a:t>
            </a:r>
            <a:r>
              <a:rPr lang="en-GB" sz="1500" b="1" dirty="0">
                <a:solidFill>
                  <a:schemeClr val="tx1"/>
                </a:solidFill>
              </a:rPr>
              <a:t> </a:t>
            </a:r>
            <a:r>
              <a:rPr lang="en-GB" sz="1500" dirty="0">
                <a:solidFill>
                  <a:schemeClr val="tx1"/>
                </a:solidFill>
              </a:rPr>
              <a:t>(e.g., heavy-ions)</a:t>
            </a:r>
          </a:p>
          <a:p>
            <a:pPr marL="536972" lvl="1" indent="-194072">
              <a:spcBef>
                <a:spcPts val="900"/>
              </a:spcBef>
              <a:defRPr/>
            </a:pPr>
            <a:r>
              <a:rPr lang="en-GB" sz="1500" b="1" dirty="0">
                <a:solidFill>
                  <a:schemeClr val="tx1"/>
                </a:solidFill>
                <a:highlight>
                  <a:srgbClr val="FFFF00"/>
                </a:highlight>
              </a:rPr>
              <a:t>NEW</a:t>
            </a:r>
            <a:r>
              <a:rPr lang="en-GB" sz="1500" dirty="0">
                <a:solidFill>
                  <a:schemeClr val="tx1"/>
                </a:solidFill>
                <a:highlight>
                  <a:srgbClr val="FFFF00"/>
                </a:highlight>
              </a:rPr>
              <a:t> large pattern (39ch.) </a:t>
            </a:r>
            <a:r>
              <a:rPr lang="en-GB" sz="1500" b="1" dirty="0">
                <a:solidFill>
                  <a:schemeClr val="accent3"/>
                </a:solidFill>
                <a:highlight>
                  <a:srgbClr val="FFFF00"/>
                </a:highlight>
              </a:rPr>
              <a:t>BPM Al/Kapton </a:t>
            </a:r>
            <a:r>
              <a:rPr lang="en-GB" sz="1500" b="1" dirty="0">
                <a:solidFill>
                  <a:schemeClr val="tx1"/>
                </a:solidFill>
                <a:highlight>
                  <a:srgbClr val="FFFF00"/>
                </a:highlight>
              </a:rPr>
              <a:t>(0.2/25</a:t>
            </a:r>
            <a:r>
              <a:rPr lang="en-GB" sz="1500" b="1" dirty="0">
                <a:solidFill>
                  <a:schemeClr val="tx1"/>
                </a:solidFill>
                <a:highlight>
                  <a:srgbClr val="FFFF00"/>
                </a:highlight>
                <a:latin typeface="Symbol" panose="05050102010706020507" pitchFamily="18" charset="2"/>
              </a:rPr>
              <a:t>m</a:t>
            </a:r>
            <a:r>
              <a:rPr lang="en-GB" sz="1500" b="1" dirty="0">
                <a:solidFill>
                  <a:schemeClr val="tx1"/>
                </a:solidFill>
                <a:highlight>
                  <a:srgbClr val="FFFF00"/>
                </a:highlight>
              </a:rPr>
              <a:t>m): </a:t>
            </a:r>
            <a:r>
              <a:rPr lang="en-GB" sz="1500" dirty="0">
                <a:solidFill>
                  <a:schemeClr val="tx1"/>
                </a:solidFill>
                <a:highlight>
                  <a:srgbClr val="FFFF00"/>
                </a:highlight>
              </a:rPr>
              <a:t>prototypes tested; </a:t>
            </a:r>
            <a:r>
              <a:rPr lang="en-GB" sz="1500" b="1" u="sng" dirty="0">
                <a:solidFill>
                  <a:schemeClr val="tx1"/>
                </a:solidFill>
                <a:highlight>
                  <a:srgbClr val="FFFF00"/>
                </a:highlight>
              </a:rPr>
              <a:t>R&amp;D ongoing</a:t>
            </a:r>
          </a:p>
        </p:txBody>
      </p:sp>
      <p:sp>
        <p:nvSpPr>
          <p:cNvPr id="18" name="GIF  User Tech.Coordinator">
            <a:extLst>
              <a:ext uri="{FF2B5EF4-FFF2-40B4-BE49-F238E27FC236}">
                <a16:creationId xmlns:a16="http://schemas.microsoft.com/office/drawing/2014/main" id="{738C9364-48E4-FD0A-3B2F-BF2024D52DBD}"/>
              </a:ext>
            </a:extLst>
          </p:cNvPr>
          <p:cNvSpPr>
            <a:spLocks/>
          </p:cNvSpPr>
          <p:nvPr/>
        </p:nvSpPr>
        <p:spPr bwMode="auto">
          <a:xfrm>
            <a:off x="2293620" y="5372070"/>
            <a:ext cx="876026" cy="1154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algn="ctr"/>
            <a:r>
              <a:rPr lang="en-US" sz="750" dirty="0"/>
              <a:t>39ch. BPM device</a:t>
            </a:r>
            <a:endParaRPr sz="750" dirty="0"/>
          </a:p>
        </p:txBody>
      </p:sp>
      <p:pic>
        <p:nvPicPr>
          <p:cNvPr id="35" name="Picture 34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0BAD1A41-1695-50DD-0662-7B3008D12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8847" y="3350645"/>
            <a:ext cx="2650799" cy="1988100"/>
          </a:xfrm>
          <a:prstGeom prst="rect">
            <a:avLst/>
          </a:prstGeom>
        </p:spPr>
      </p:pic>
      <p:pic>
        <p:nvPicPr>
          <p:cNvPr id="40" name="Picture 39" descr="A picture containing indoor&#10;&#10;Description automatically generated">
            <a:extLst>
              <a:ext uri="{FF2B5EF4-FFF2-40B4-BE49-F238E27FC236}">
                <a16:creationId xmlns:a16="http://schemas.microsoft.com/office/drawing/2014/main" id="{AC691787-5794-689E-7627-D6E7C6F3F4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125" t="70312" r="48168"/>
          <a:stretch/>
        </p:blipFill>
        <p:spPr bwMode="auto">
          <a:xfrm rot="5400000">
            <a:off x="5634228" y="3768073"/>
            <a:ext cx="1974829" cy="1153531"/>
          </a:xfrm>
          <a:prstGeom prst="rect">
            <a:avLst/>
          </a:prstGeom>
        </p:spPr>
      </p:pic>
      <p:sp>
        <p:nvSpPr>
          <p:cNvPr id="41" name="GIF  User Tech.Coordinator">
            <a:extLst>
              <a:ext uri="{FF2B5EF4-FFF2-40B4-BE49-F238E27FC236}">
                <a16:creationId xmlns:a16="http://schemas.microsoft.com/office/drawing/2014/main" id="{6AC76DBE-D9E9-AA11-8380-61EEAAFD7140}"/>
              </a:ext>
            </a:extLst>
          </p:cNvPr>
          <p:cNvSpPr>
            <a:spLocks/>
          </p:cNvSpPr>
          <p:nvPr/>
        </p:nvSpPr>
        <p:spPr bwMode="auto">
          <a:xfrm>
            <a:off x="5655883" y="5379494"/>
            <a:ext cx="777986" cy="1154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algn="ctr"/>
            <a:r>
              <a:rPr lang="en-US" sz="750" dirty="0"/>
              <a:t>9ch. BPM device</a:t>
            </a:r>
            <a:endParaRPr sz="750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4A0BB0D-FE65-EA37-9011-F0080F78A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3523" y="4942610"/>
            <a:ext cx="881540" cy="39613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7A75395-BC06-D22A-AB8B-9B781A95EE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0295" y="4404038"/>
            <a:ext cx="1719862" cy="934708"/>
          </a:xfrm>
          <a:prstGeom prst="rect">
            <a:avLst/>
          </a:prstGeom>
        </p:spPr>
      </p:pic>
      <p:pic>
        <p:nvPicPr>
          <p:cNvPr id="44" name="Picture 43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BFBA2232-1D94-4CAD-04EF-FC15F882FFD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683" t="3874" r="13214" b="3051"/>
          <a:stretch/>
        </p:blipFill>
        <p:spPr>
          <a:xfrm rot="5400000">
            <a:off x="4079309" y="3453486"/>
            <a:ext cx="1981322" cy="178919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33D10B5E-5F02-E53F-9A15-231DBB4FF7C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7916"/>
          <a:stretch/>
        </p:blipFill>
        <p:spPr>
          <a:xfrm>
            <a:off x="7177127" y="3973423"/>
            <a:ext cx="946486" cy="37389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DE9193F-DDB9-3010-8E48-FFFF61EFFCC7}"/>
              </a:ext>
            </a:extLst>
          </p:cNvPr>
          <p:cNvSpPr txBox="1"/>
          <p:nvPr/>
        </p:nvSpPr>
        <p:spPr>
          <a:xfrm>
            <a:off x="7376909" y="3625899"/>
            <a:ext cx="14028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~20mm×20mm </a:t>
            </a:r>
            <a:endParaRPr lang="en-GB" sz="1200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BA28657-B356-05BD-1B79-DF1618189B27}"/>
              </a:ext>
            </a:extLst>
          </p:cNvPr>
          <p:cNvSpPr txBox="1"/>
          <p:nvPr/>
        </p:nvSpPr>
        <p:spPr>
          <a:xfrm>
            <a:off x="507269" y="5298702"/>
            <a:ext cx="12834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~40mm×30mm </a:t>
            </a:r>
            <a:endParaRPr lang="en-GB" sz="1200" b="1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09E3F50F-7CEC-199C-01B3-71A467E9E9D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609"/>
          <a:stretch/>
        </p:blipFill>
        <p:spPr>
          <a:xfrm>
            <a:off x="7515725" y="1951928"/>
            <a:ext cx="1125262" cy="421529"/>
          </a:xfrm>
          <a:prstGeom prst="rect">
            <a:avLst/>
          </a:prstGeom>
        </p:spPr>
      </p:pic>
      <p:sp>
        <p:nvSpPr>
          <p:cNvPr id="49" name="Title 2">
            <a:extLst>
              <a:ext uri="{FF2B5EF4-FFF2-40B4-BE49-F238E27FC236}">
                <a16:creationId xmlns:a16="http://schemas.microsoft.com/office/drawing/2014/main" id="{8E636100-4A46-B175-CA3D-F94C0A653030}"/>
              </a:ext>
            </a:extLst>
          </p:cNvPr>
          <p:cNvSpPr txBox="1">
            <a:spLocks/>
          </p:cNvSpPr>
          <p:nvPr/>
        </p:nvSpPr>
        <p:spPr bwMode="auto">
          <a:xfrm>
            <a:off x="283655" y="62580"/>
            <a:ext cx="8464809" cy="861431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>
              <a:spcBef>
                <a:spcPts val="0"/>
              </a:spcBef>
              <a:buNone/>
              <a:defRPr sz="4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5. IRRAD Beam Profile Monitors (BPMs)</a:t>
            </a:r>
          </a:p>
        </p:txBody>
      </p:sp>
    </p:spTree>
    <p:extLst>
      <p:ext uri="{BB962C8B-B14F-4D97-AF65-F5344CB8AC3E}">
        <p14:creationId xmlns:p14="http://schemas.microsoft.com/office/powerpoint/2010/main" val="361589751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CERN_Irrad_Team4-3</Template>
  <TotalTime>2022</TotalTime>
  <Words>1259</Words>
  <Application>Microsoft Office PowerPoint</Application>
  <DocSecurity>0</DocSecurity>
  <PresentationFormat>On-screen Show (4:3)</PresentationFormat>
  <Paragraphs>237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 Math</vt:lpstr>
      <vt:lpstr>Helvetica</vt:lpstr>
      <vt:lpstr>Symbol</vt:lpstr>
      <vt:lpstr>Wingdings</vt:lpstr>
      <vt:lpstr>CERNCorporate4-3</vt:lpstr>
      <vt:lpstr>Irradiation Facilities Team: Highlights of 2022/2023</vt:lpstr>
      <vt:lpstr>Outline</vt:lpstr>
      <vt:lpstr>1. Team presentation</vt:lpstr>
      <vt:lpstr>2. IRRAD facility overview: PS East Area b.157 (renewed during LS2)</vt:lpstr>
      <vt:lpstr>2.1. Schematic view of the IRRAD beam line at CERN</vt:lpstr>
      <vt:lpstr>3. IRRAD statistics 2022</vt:lpstr>
      <vt:lpstr>4. IRRAD news 2023</vt:lpstr>
      <vt:lpstr>4.1. IRRAD user experiments (until July 2023)</vt:lpstr>
      <vt:lpstr>PowerPoint Presentation</vt:lpstr>
      <vt:lpstr>5.1. Ongoing Beam Profile Monitors (BPMs) R&amp;D </vt:lpstr>
      <vt:lpstr>6. Beam Dump facility – a new possible parasitic test area station</vt:lpstr>
      <vt:lpstr>6.1 Technical comparison of radiation field characteristics</vt:lpstr>
      <vt:lpstr>Irradiation Facilities Team: Highlights of 2022/2023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Irradiation Facilities Team: highlights of 2020</dc:title>
  <dc:subject/>
  <dc:creator>Federico Ravotti</dc:creator>
  <cp:keywords/>
  <dc:description/>
  <cp:lastModifiedBy>Pierre Pelissou</cp:lastModifiedBy>
  <cp:revision>750</cp:revision>
  <dcterms:created xsi:type="dcterms:W3CDTF">2020-12-08T21:49:27Z</dcterms:created>
  <dcterms:modified xsi:type="dcterms:W3CDTF">2023-09-21T11:43:35Z</dcterms:modified>
  <cp:category/>
  <dc:identifier/>
  <cp:contentStatus/>
  <dc:language/>
  <cp:version/>
</cp:coreProperties>
</file>