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92" r:id="rId3"/>
    <p:sldId id="304" r:id="rId4"/>
    <p:sldId id="340" r:id="rId5"/>
    <p:sldId id="325" r:id="rId6"/>
    <p:sldId id="306" r:id="rId7"/>
    <p:sldId id="327" r:id="rId8"/>
    <p:sldId id="338" r:id="rId9"/>
    <p:sldId id="328" r:id="rId10"/>
    <p:sldId id="341" r:id="rId11"/>
    <p:sldId id="331" r:id="rId12"/>
    <p:sldId id="332" r:id="rId13"/>
    <p:sldId id="333" r:id="rId14"/>
    <p:sldId id="339" r:id="rId15"/>
    <p:sldId id="342" r:id="rId16"/>
    <p:sldId id="335" r:id="rId17"/>
    <p:sldId id="336" r:id="rId18"/>
    <p:sldId id="337" r:id="rId19"/>
    <p:sldId id="322" r:id="rId20"/>
    <p:sldId id="260" r:id="rId2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59FF"/>
    <a:srgbClr val="F2E5FF"/>
    <a:srgbClr val="CC00CC"/>
    <a:srgbClr val="FFFFFF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92" autoAdjust="0"/>
    <p:restoredTop sz="94660"/>
  </p:normalViewPr>
  <p:slideViewPr>
    <p:cSldViewPr snapToGrid="0" snapToObjects="1">
      <p:cViewPr varScale="1">
        <p:scale>
          <a:sx n="195" d="100"/>
          <a:sy n="195" d="100"/>
        </p:scale>
        <p:origin x="1032" y="13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20" d="100"/>
          <a:sy n="120" d="100"/>
        </p:scale>
        <p:origin x="2436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638A807-CD0A-45C9-B416-6FFF14A9AD4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1A2FEA-19AB-4781-B755-E5500F2A746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BD8216-1266-4500-9541-FE2AB5194AB9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9B7706-F613-4F4A-8CBB-19EE9206E85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888D30-6656-41AE-A195-C87C1B3A40A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94C55F-5144-4262-BE26-3A2E57255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547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BA7519-3C40-4D22-9234-F9129873F222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126D3A-7AEE-4130-80AF-11470FEA5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752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15982"/>
            <a:ext cx="8461632" cy="1418697"/>
          </a:xfrm>
        </p:spPr>
        <p:txBody>
          <a:bodyPr/>
          <a:lstStyle>
            <a:lvl1pPr algn="l">
              <a:defRPr baseline="30000"/>
            </a:lvl1pPr>
          </a:lstStyle>
          <a:p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2679086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20-24 June 2022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062326"/>
            <a:ext cx="3954162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endParaRPr kumimoji="0"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25527B-49FA-46D7-9F76-C2EED3D4226A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457200" y="4739296"/>
            <a:ext cx="2743200" cy="27384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EP-DT-DD Section Meeting, 21/9/2023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05CC3E-A686-447C-AE29-6BF009BA638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7FEE90-BB37-4F8A-B7B3-09231E4A176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F23E95-FA41-44DD-9EC1-D3B860CF3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A10D7410-7738-4ED4-B694-21956E6A264D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256471" y="4706821"/>
            <a:ext cx="2743200" cy="27384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EP-DT-DD Section Meeting, 21/9/2023</a:t>
            </a:r>
            <a:endParaRPr lang="en-US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AD093127-CB30-47BB-B603-1C6874E9A53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5251622" y="4706821"/>
            <a:ext cx="2607662" cy="2738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B. Gkotse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81FA04-5206-4513-A33E-C4EFCEBBB0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2604" t="18471" b="6605"/>
          <a:stretch/>
        </p:blipFill>
        <p:spPr bwMode="auto">
          <a:xfrm>
            <a:off x="539407" y="4526131"/>
            <a:ext cx="1575839" cy="58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0B4596CF-F516-4AAD-BE5E-E7410825F827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457200" y="4739296"/>
            <a:ext cx="2743200" cy="27384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EP-DT-DD Section Meeting, 21/9/2023</a:t>
            </a:r>
            <a:endParaRPr lang="en-US" dirty="0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B84BD136-4142-43CD-8D14-0B3DAD629E7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607730" y="4755609"/>
            <a:ext cx="4251554" cy="273844"/>
          </a:xfrm>
        </p:spPr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FD139279-6EE7-48C2-B1AA-39412FB4E183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457200" y="4739296"/>
            <a:ext cx="2743200" cy="27384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EP-DT-DD Section Meeting, 21/9/2023</a:t>
            </a:r>
            <a:endParaRPr lang="en-US" dirty="0"/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DBC1E041-B416-4EC8-9D87-9289C3CC5EC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3607730" y="4755609"/>
            <a:ext cx="4251554" cy="273844"/>
          </a:xfrm>
        </p:spPr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1085A726-13BE-4623-8EA6-F3270DF54335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457200" y="4739296"/>
            <a:ext cx="2743200" cy="27384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EP-DT-DD Section Meeting, 21/9/2023</a:t>
            </a:r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1B678F68-3545-4ED8-8938-D3CF9A211C5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607730" y="4755609"/>
            <a:ext cx="4251554" cy="273844"/>
          </a:xfrm>
        </p:spPr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545163" y="4755609"/>
            <a:ext cx="273647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EP-DT-DD Section Meeting, 21/9/2023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07730" y="4755609"/>
            <a:ext cx="42515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B. Gkotse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80" r:id="rId3"/>
    <p:sldLayoutId id="2147483679" r:id="rId4"/>
    <p:sldLayoutId id="2147483664" r:id="rId5"/>
    <p:sldLayoutId id="2147483665" r:id="rId6"/>
    <p:sldLayoutId id="2147483667" r:id="rId7"/>
    <p:sldLayoutId id="2147483674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rradiation-facilities.web.cern.ch/" TargetMode="External"/><Relationship Id="rId5" Type="http://schemas.openxmlformats.org/officeDocument/2006/relationships/hyperlink" Target="https://test-beam-facilities.web.cern.ch/" TargetMode="Externa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radnext-ta-portal.web.cern.ch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forms/d/e/1FAIpQLScVEzfGm1hAPXZQEhZvKUSC28mQ4AY5LUdHKNoGwxPYMiSnrw/viewform?usp=sf_link" TargetMode="External"/><Relationship Id="rId2" Type="http://schemas.openxmlformats.org/officeDocument/2006/relationships/hyperlink" Target="https://docs.google.com/forms/d/e/1FAIpQLScdO8dwXy8ps2OlwIL-haCMKRgEAGCzdKUVaFo9lUwBDUccQA/viewform?usp=sf_link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hyperlink" Target="https://edms.cern.ch/ui/#!master/navigator/document?D:101293965:101293965:subDocs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https://ps-sps-users.web.cern.ch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314868/" TargetMode="Externa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6.png"/><Relationship Id="rId2" Type="http://schemas.openxmlformats.org/officeDocument/2006/relationships/hyperlink" Target="https://zenodo.org/record/7323846#.Y3y5FHbMIuU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hyperlink" Target="https://test-gif-idm.web.cern.ch/" TargetMode="Externa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edms.cern.ch/document/2796416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8398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DF51F-7207-4264-AAE9-316A8E19F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European Projects Associated to IRRAD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CAAA13-1FCB-4303-BA82-564865E9A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F75677-BDB5-4A0E-A910-502D06E72F4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EP-DT-DD Section Meeting, 21/9/2023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54B950-E74B-4066-B21F-B5B03287F4F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9513BC-1CC3-4A8F-B49B-0222E4B24D33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 bwMode="auto">
          <a:xfrm>
            <a:off x="3082602" y="2657804"/>
            <a:ext cx="2914135" cy="1455502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id="{1569815E-5E85-4F6B-8912-4D4929DB15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700387" y="1044545"/>
            <a:ext cx="3375413" cy="1019745"/>
          </a:xfrm>
          <a:prstGeom prst="rect">
            <a:avLst/>
          </a:prstGeom>
        </p:spPr>
      </p:pic>
      <p:pic>
        <p:nvPicPr>
          <p:cNvPr id="1026" name="Picture 2" descr="home">
            <a:extLst>
              <a:ext uri="{FF2B5EF4-FFF2-40B4-BE49-F238E27FC236}">
                <a16:creationId xmlns:a16="http://schemas.microsoft.com/office/drawing/2014/main" id="{F4EF48AF-8CB3-4641-A5D0-CAE0853A08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74" b="25229"/>
          <a:stretch/>
        </p:blipFill>
        <p:spPr bwMode="auto">
          <a:xfrm>
            <a:off x="339402" y="989968"/>
            <a:ext cx="2743200" cy="1228876"/>
          </a:xfrm>
          <a:prstGeom prst="rect">
            <a:avLst/>
          </a:prstGeom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B2C3D08-C844-EAB0-18AA-E655CC27D71C}"/>
              </a:ext>
            </a:extLst>
          </p:cNvPr>
          <p:cNvSpPr txBox="1"/>
          <p:nvPr/>
        </p:nvSpPr>
        <p:spPr>
          <a:xfrm>
            <a:off x="339402" y="2234845"/>
            <a:ext cx="34203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2">
                    <a:lumMod val="50000"/>
                  </a:schemeClr>
                </a:solidFill>
              </a:rPr>
              <a:t>WP4  (started April 2021)</a:t>
            </a:r>
            <a:endParaRPr lang="en-GB" sz="14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4B9400-6303-1A7F-9E96-3C8A01B394BB}"/>
              </a:ext>
            </a:extLst>
          </p:cNvPr>
          <p:cNvSpPr txBox="1"/>
          <p:nvPr/>
        </p:nvSpPr>
        <p:spPr>
          <a:xfrm>
            <a:off x="5813801" y="2263172"/>
            <a:ext cx="2685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WP3, WP4 (started June 2021)</a:t>
            </a:r>
            <a:endParaRPr lang="en-GB" sz="1400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1DC0E8-D7C8-7A6A-6CA5-60A187B66E24}"/>
              </a:ext>
            </a:extLst>
          </p:cNvPr>
          <p:cNvSpPr txBox="1"/>
          <p:nvPr/>
        </p:nvSpPr>
        <p:spPr>
          <a:xfrm>
            <a:off x="3082601" y="4106169"/>
            <a:ext cx="27431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2">
                    <a:lumMod val="50000"/>
                  </a:schemeClr>
                </a:solidFill>
              </a:rPr>
              <a:t>WP4 (started September 2022)</a:t>
            </a:r>
            <a:endParaRPr lang="en-GB" sz="1400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401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8FF6C-C144-4BA9-BA26-085DBA352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RADNEXT Facilities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318E43-9DE1-48AB-AEC3-27891B72B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905" y="768830"/>
            <a:ext cx="8740095" cy="2155474"/>
          </a:xfrm>
        </p:spPr>
        <p:txBody>
          <a:bodyPr numCol="1">
            <a:noAutofit/>
          </a:bodyPr>
          <a:lstStyle/>
          <a:p>
            <a:pPr marL="36576" indent="0">
              <a:buNone/>
            </a:pPr>
            <a:r>
              <a:rPr lang="en-GB" sz="1800" b="1" dirty="0" err="1"/>
              <a:t>RAD</a:t>
            </a:r>
            <a:r>
              <a:rPr lang="en-GB" sz="1800" dirty="0" err="1"/>
              <a:t>iation</a:t>
            </a:r>
            <a:r>
              <a:rPr lang="en-GB" sz="1800" b="1" dirty="0"/>
              <a:t> </a:t>
            </a:r>
            <a:r>
              <a:rPr lang="en-GB" sz="1800" dirty="0"/>
              <a:t>facility</a:t>
            </a:r>
            <a:r>
              <a:rPr lang="en-GB" sz="1800" b="1" dirty="0"/>
              <a:t> N</a:t>
            </a:r>
            <a:r>
              <a:rPr lang="en-GB" sz="1800" dirty="0"/>
              <a:t>etwork</a:t>
            </a:r>
            <a:r>
              <a:rPr lang="en-GB" sz="1800" b="1" dirty="0"/>
              <a:t> </a:t>
            </a:r>
            <a:r>
              <a:rPr lang="en-GB" sz="1800" dirty="0"/>
              <a:t>for</a:t>
            </a:r>
            <a:r>
              <a:rPr lang="en-GB" sz="1800" b="1" dirty="0"/>
              <a:t> </a:t>
            </a:r>
            <a:r>
              <a:rPr lang="en-GB" sz="1800" b="1" dirty="0" err="1"/>
              <a:t>EX</a:t>
            </a:r>
            <a:r>
              <a:rPr lang="en-GB" sz="1800" dirty="0" err="1"/>
              <a:t>ploration</a:t>
            </a:r>
            <a:r>
              <a:rPr lang="en-GB" sz="1800" b="1" dirty="0"/>
              <a:t> </a:t>
            </a:r>
            <a:r>
              <a:rPr lang="en-GB" sz="1800" dirty="0"/>
              <a:t>of effects for </a:t>
            </a:r>
            <a:r>
              <a:rPr lang="en-GB" sz="1800" dirty="0" err="1"/>
              <a:t>indus</a:t>
            </a:r>
            <a:r>
              <a:rPr lang="en-GB" sz="1800" b="1" dirty="0" err="1"/>
              <a:t>T</a:t>
            </a:r>
            <a:r>
              <a:rPr lang="en-GB" sz="1800" dirty="0" err="1"/>
              <a:t>ry</a:t>
            </a:r>
            <a:r>
              <a:rPr lang="en-GB" sz="1800" b="1" dirty="0"/>
              <a:t> </a:t>
            </a:r>
            <a:r>
              <a:rPr lang="en-GB" sz="1800" dirty="0"/>
              <a:t>and research</a:t>
            </a:r>
          </a:p>
          <a:p>
            <a:pPr marL="139382" indent="-285750">
              <a:buClr>
                <a:srgbClr val="0055A0"/>
              </a:buClr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0055A0"/>
                </a:solidFill>
              </a:rPr>
              <a:t>EU-project coordinated by CERN ATS including 30 beneficiaries, 9 partners &amp; 32 facilities (EU + Canada)</a:t>
            </a:r>
          </a:p>
          <a:p>
            <a:pPr marL="139382" indent="-285750">
              <a:buClr>
                <a:srgbClr val="0055A0"/>
              </a:buClr>
              <a:buFont typeface="Arial" panose="020B0604020202020204" pitchFamily="34" charset="0"/>
              <a:buChar char="•"/>
              <a:defRPr/>
            </a:pPr>
            <a:r>
              <a:rPr lang="en-GB" sz="1400" b="1" dirty="0">
                <a:solidFill>
                  <a:schemeClr val="tx1"/>
                </a:solidFill>
              </a:rPr>
              <a:t>Accessibility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b="1" dirty="0">
                <a:solidFill>
                  <a:schemeClr val="tx1"/>
                </a:solidFill>
              </a:rPr>
              <a:t>to irradiation facilities </a:t>
            </a:r>
            <a:r>
              <a:rPr lang="en-GB" sz="1400" dirty="0">
                <a:solidFill>
                  <a:schemeClr val="tx1"/>
                </a:solidFill>
              </a:rPr>
              <a:t>for research on radiation effects in electronics</a:t>
            </a:r>
            <a:endParaRPr lang="en-GB" sz="1400" dirty="0">
              <a:solidFill>
                <a:srgbClr val="0055A0"/>
              </a:solidFill>
            </a:endParaRPr>
          </a:p>
          <a:p>
            <a:pPr marL="139382" indent="-285750">
              <a:buClr>
                <a:srgbClr val="0055A0"/>
              </a:buClr>
              <a:buFont typeface="Arial" panose="020B0604020202020204" pitchFamily="34" charset="0"/>
              <a:buChar char="•"/>
              <a:defRPr/>
            </a:pPr>
            <a:r>
              <a:rPr lang="en-GB" sz="1400" b="1" dirty="0">
                <a:solidFill>
                  <a:srgbClr val="0055A0"/>
                </a:solidFill>
              </a:rPr>
              <a:t>&gt;6000 h. of EU-funded irradiation beam time available to the worldwide radiation effects community </a:t>
            </a:r>
            <a:r>
              <a:rPr lang="en-GB" sz="1400" dirty="0">
                <a:solidFill>
                  <a:srgbClr val="0055A0"/>
                </a:solidFill>
              </a:rPr>
              <a:t>(mostly electronics) </a:t>
            </a:r>
            <a:r>
              <a:rPr lang="en-GB" sz="1400" b="1" dirty="0">
                <a:solidFill>
                  <a:srgbClr val="0055A0"/>
                </a:solidFill>
              </a:rPr>
              <a:t>via Transnational Access (TA)</a:t>
            </a:r>
          </a:p>
          <a:p>
            <a:pPr marL="139382" indent="-285750">
              <a:buClr>
                <a:srgbClr val="0055A0"/>
              </a:buClr>
              <a:buFont typeface="Arial" panose="020B0604020202020204" pitchFamily="34" charset="0"/>
              <a:buChar char="•"/>
              <a:defRPr/>
            </a:pPr>
            <a:r>
              <a:rPr lang="en-GB" sz="1400" b="1" dirty="0">
                <a:solidFill>
                  <a:srgbClr val="0055A0"/>
                </a:solidFill>
              </a:rPr>
              <a:t>WP3: Transnational access management and harmonization</a:t>
            </a:r>
          </a:p>
          <a:p>
            <a:pPr marL="139382" indent="-285750">
              <a:buClr>
                <a:srgbClr val="0055A0"/>
              </a:buClr>
              <a:buFont typeface="Arial" panose="020B0604020202020204" pitchFamily="34" charset="0"/>
              <a:buChar char="•"/>
              <a:defRPr/>
            </a:pPr>
            <a:r>
              <a:rPr lang="en-GB" sz="1400" b="1" dirty="0">
                <a:solidFill>
                  <a:srgbClr val="0055A0"/>
                </a:solidFill>
              </a:rPr>
              <a:t>WP4: Roadmap and pre-design of future irradiation facilities</a:t>
            </a:r>
            <a:endParaRPr lang="en-GB" sz="1400" b="1" dirty="0">
              <a:solidFill>
                <a:srgbClr val="0055A0"/>
              </a:solidFill>
              <a:latin typeface="Arial"/>
            </a:endParaRPr>
          </a:p>
          <a:p>
            <a:pPr marL="139382" indent="-285750">
              <a:buClr>
                <a:srgbClr val="0055A0"/>
              </a:buClr>
              <a:buFont typeface="Arial" panose="020B0604020202020204" pitchFamily="34" charset="0"/>
              <a:buChar char="•"/>
              <a:defRPr/>
            </a:pPr>
            <a:endParaRPr lang="en-GB" sz="1400" b="1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A73F9F-4091-4EF6-A30C-34F978C31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C1A00C-4771-45FA-BC16-A28220A6F39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EP-DT-DD Section Meeting, 21/9/2023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1727BC-F04D-4C96-ABBD-1F78FA32B73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49C904-D8A7-2124-1D9A-4A70331847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10" t="6216" r="781"/>
          <a:stretch/>
        </p:blipFill>
        <p:spPr>
          <a:xfrm>
            <a:off x="5004590" y="2662969"/>
            <a:ext cx="3645561" cy="1751406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C02C367B-8501-8567-BAC5-0667C1F6E4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691717" y="77054"/>
            <a:ext cx="1415761" cy="42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890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A5E1C69F-32AA-C1EC-DFF0-19D2943BD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623259" y="33281"/>
            <a:ext cx="1415761" cy="4277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7E3407-46F5-466E-BF20-01B489E29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7659934" cy="705332"/>
          </a:xfrm>
        </p:spPr>
        <p:txBody>
          <a:bodyPr>
            <a:normAutofit/>
          </a:bodyPr>
          <a:lstStyle/>
          <a:p>
            <a:r>
              <a:rPr lang="en-US" sz="2800" dirty="0"/>
              <a:t>Irradiation and Test Beam Facilities DBs</a:t>
            </a:r>
            <a:endParaRPr lang="en-GB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BC2095-C9E6-4D29-8AAF-4D0E9AD217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454" y="880452"/>
            <a:ext cx="8229600" cy="1181760"/>
          </a:xfrm>
        </p:spPr>
        <p:txBody>
          <a:bodyPr>
            <a:normAutofit/>
          </a:bodyPr>
          <a:lstStyle/>
          <a:p>
            <a:pPr marL="228600" indent="-192088"/>
            <a:r>
              <a:rPr lang="en-US" sz="1600" dirty="0"/>
              <a:t>Two separate but similar platforms for researching information about the test beam and irradiation facilities</a:t>
            </a:r>
          </a:p>
          <a:p>
            <a:pPr marL="228600" indent="-192088">
              <a:tabLst>
                <a:tab pos="914400" algn="l"/>
              </a:tabLst>
            </a:pPr>
            <a:r>
              <a:rPr lang="en-GB" sz="1600" dirty="0"/>
              <a:t>Maintained by the facility coordinators</a:t>
            </a:r>
          </a:p>
          <a:p>
            <a:pPr marL="228600" indent="-192088"/>
            <a:r>
              <a:rPr lang="en-GB" sz="1600" dirty="0"/>
              <a:t>Migrated from DFS to OpenShift (Platform as a Service - PaaS)</a:t>
            </a:r>
          </a:p>
          <a:p>
            <a:pPr marL="36576" indent="0">
              <a:buNone/>
            </a:pPr>
            <a:endParaRPr lang="en-GB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9896E6-E09A-417E-B5AB-B2CEBCBEB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1D3043-C26E-4F05-9EAB-A1364685949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EP-DT-DD Section Meeting, 21/9/2023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DF199D-6ADC-4CD9-AB17-39E9C96A7C7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1E4672-3264-4410-A1A5-D5412AF8E2C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86"/>
          <a:stretch/>
        </p:blipFill>
        <p:spPr>
          <a:xfrm>
            <a:off x="454454" y="2039436"/>
            <a:ext cx="2964707" cy="21775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C8A175F-A78E-482A-A077-471911F411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4661" y="2039436"/>
            <a:ext cx="2925275" cy="21766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GIF  User Tech.Coordinator">
            <a:extLst>
              <a:ext uri="{FF2B5EF4-FFF2-40B4-BE49-F238E27FC236}">
                <a16:creationId xmlns:a16="http://schemas.microsoft.com/office/drawing/2014/main" id="{9639B991-6C47-44ED-AB09-31339D396C47}"/>
              </a:ext>
            </a:extLst>
          </p:cNvPr>
          <p:cNvSpPr>
            <a:spLocks/>
          </p:cNvSpPr>
          <p:nvPr/>
        </p:nvSpPr>
        <p:spPr bwMode="auto">
          <a:xfrm>
            <a:off x="454454" y="4210876"/>
            <a:ext cx="2306661" cy="256480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 marL="0" marR="0" lvl="0" indent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000" dirty="0">
                <a:solidFill>
                  <a:srgbClr val="0055A0"/>
                </a:solidFill>
                <a:latin typeface="Arial"/>
                <a:ea typeface="+mn-ea"/>
                <a:cs typeface="+mn-cs"/>
                <a:hlinkClick r:id="rId5"/>
              </a:rPr>
              <a:t>https://test-beam-facilities.web.cern.ch/</a:t>
            </a:r>
            <a:r>
              <a:rPr lang="en-GB" sz="1000" dirty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 </a:t>
            </a:r>
            <a:endParaRPr sz="1000" dirty="0">
              <a:solidFill>
                <a:srgbClr val="0055A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3" name="GIF  User Tech.Coordinator">
            <a:extLst>
              <a:ext uri="{FF2B5EF4-FFF2-40B4-BE49-F238E27FC236}">
                <a16:creationId xmlns:a16="http://schemas.microsoft.com/office/drawing/2014/main" id="{96DB7ECB-9029-4526-99A9-0BFAE4E2C257}"/>
              </a:ext>
            </a:extLst>
          </p:cNvPr>
          <p:cNvSpPr>
            <a:spLocks/>
          </p:cNvSpPr>
          <p:nvPr/>
        </p:nvSpPr>
        <p:spPr bwMode="auto">
          <a:xfrm>
            <a:off x="3913537" y="4197837"/>
            <a:ext cx="2412754" cy="256480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 marL="0" marR="0" lvl="0" indent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dirty="0">
                <a:solidFill>
                  <a:srgbClr val="0055A0"/>
                </a:solidFill>
                <a:latin typeface="Arial"/>
                <a:ea typeface="+mn-ea"/>
                <a:cs typeface="+mn-cs"/>
                <a:hlinkClick r:id="rId6"/>
              </a:rPr>
              <a:t>https://irradiation-facilities.web.cern.ch</a:t>
            </a:r>
            <a:r>
              <a:rPr lang="en-US" sz="1000" dirty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 </a:t>
            </a:r>
            <a:endParaRPr sz="1000" dirty="0">
              <a:solidFill>
                <a:srgbClr val="0055A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B51C85C-E83F-3313-79F3-3269F96D16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20667" y="1943989"/>
            <a:ext cx="2077233" cy="23779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rrow: Left-Right 9">
            <a:extLst>
              <a:ext uri="{FF2B5EF4-FFF2-40B4-BE49-F238E27FC236}">
                <a16:creationId xmlns:a16="http://schemas.microsoft.com/office/drawing/2014/main" id="{F68D25EA-3E8F-39BE-4CB4-2A201437D7EE}"/>
              </a:ext>
            </a:extLst>
          </p:cNvPr>
          <p:cNvSpPr/>
          <p:nvPr/>
        </p:nvSpPr>
        <p:spPr>
          <a:xfrm>
            <a:off x="6438975" y="3100742"/>
            <a:ext cx="381692" cy="287780"/>
          </a:xfrm>
          <a:prstGeom prst="leftRightArrow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7">
            <a:extLst>
              <a:ext uri="{FF2B5EF4-FFF2-40B4-BE49-F238E27FC236}">
                <a16:creationId xmlns:a16="http://schemas.microsoft.com/office/drawing/2014/main" id="{1EE33765-DDBB-09EA-DDAD-A853DBDAD9FC}"/>
              </a:ext>
            </a:extLst>
          </p:cNvPr>
          <p:cNvSpPr txBox="1"/>
          <p:nvPr/>
        </p:nvSpPr>
        <p:spPr>
          <a:xfrm>
            <a:off x="6901270" y="1315932"/>
            <a:ext cx="1156867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" sz="1200" dirty="0"/>
              <a:t>P. Pelissou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6E15A3B2-FE1B-4E67-FC73-31F370B3D1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560" y="548782"/>
            <a:ext cx="1391835" cy="366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534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8FF6C-C144-4BA9-BA26-085DBA352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WP3: RADNEXT TA Portal and Research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318E43-9DE1-48AB-AEC3-27891B72B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975" y="802869"/>
            <a:ext cx="8399977" cy="1661833"/>
          </a:xfrm>
        </p:spPr>
        <p:txBody>
          <a:bodyPr numCol="1">
            <a:noAutofit/>
          </a:bodyPr>
          <a:lstStyle/>
          <a:p>
            <a:pPr marL="171450" indent="-171450">
              <a:buClr>
                <a:srgbClr val="0055A0"/>
              </a:buClr>
              <a:defRPr/>
            </a:pPr>
            <a:r>
              <a:rPr lang="en-GB" sz="1600" b="1" dirty="0">
                <a:solidFill>
                  <a:srgbClr val="0055A0"/>
                </a:solidFill>
                <a:latin typeface="Arial"/>
                <a:hlinkClick r:id="rId2"/>
              </a:rPr>
              <a:t>Portal for TA </a:t>
            </a:r>
            <a:r>
              <a:rPr lang="en-GB" sz="1600" b="1" dirty="0">
                <a:solidFill>
                  <a:srgbClr val="0055A0"/>
                </a:solidFill>
                <a:latin typeface="Arial"/>
              </a:rPr>
              <a:t> </a:t>
            </a:r>
            <a:r>
              <a:rPr lang="en-GB" sz="1600" dirty="0">
                <a:solidFill>
                  <a:srgbClr val="0055A0"/>
                </a:solidFill>
                <a:latin typeface="Arial"/>
              </a:rPr>
              <a:t>proposals submission, evaluation and facilities assignment developed</a:t>
            </a:r>
          </a:p>
          <a:p>
            <a:pPr marL="171450" indent="-171450">
              <a:buClr>
                <a:srgbClr val="0055A0"/>
              </a:buClr>
              <a:defRPr/>
            </a:pPr>
            <a:r>
              <a:rPr lang="en-GB" sz="1600" dirty="0">
                <a:solidFill>
                  <a:srgbClr val="0055A0"/>
                </a:solidFill>
                <a:latin typeface="Arial"/>
              </a:rPr>
              <a:t>Natural Language Processing (NLP) research on text data for supporting reviewing  process and improving user proposals</a:t>
            </a:r>
          </a:p>
          <a:p>
            <a:pPr marL="139382" indent="-285750">
              <a:buClr>
                <a:srgbClr val="0055A0"/>
              </a:buClr>
              <a:defRPr/>
            </a:pPr>
            <a:endParaRPr lang="en-GB" sz="16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A73F9F-4091-4EF6-A30C-34F978C31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C1A00C-4771-45FA-BC16-A28220A6F39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EP-DT-DD Section Meeting, 21/9/2023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1727BC-F04D-4C96-ABBD-1F78FA32B73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4CC1E0-BC64-4AFA-A62A-EBE4C06751FD}"/>
              </a:ext>
            </a:extLst>
          </p:cNvPr>
          <p:cNvSpPr txBox="1"/>
          <p:nvPr/>
        </p:nvSpPr>
        <p:spPr>
          <a:xfrm>
            <a:off x="209402" y="4223041"/>
            <a:ext cx="23999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Irradiation Experiment Proposal form</a:t>
            </a:r>
            <a:endParaRPr lang="en-GB" sz="8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9922B1-103A-4408-B6E7-6D05F9309C63}"/>
              </a:ext>
            </a:extLst>
          </p:cNvPr>
          <p:cNvSpPr txBox="1"/>
          <p:nvPr/>
        </p:nvSpPr>
        <p:spPr>
          <a:xfrm>
            <a:off x="4912044" y="4180404"/>
            <a:ext cx="23999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Proposals’ view</a:t>
            </a:r>
            <a:endParaRPr lang="en-GB" sz="8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7AD3DCC-4533-46A9-6055-E1ADAF0C5B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402" y="2019087"/>
            <a:ext cx="4625997" cy="21657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E3351B-8F9B-0171-2197-4E8B8C52B1C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443" b="1550"/>
          <a:stretch/>
        </p:blipFill>
        <p:spPr>
          <a:xfrm>
            <a:off x="4999671" y="1880313"/>
            <a:ext cx="4077913" cy="2310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Folded Corner 10">
            <a:extLst>
              <a:ext uri="{FF2B5EF4-FFF2-40B4-BE49-F238E27FC236}">
                <a16:creationId xmlns:a16="http://schemas.microsoft.com/office/drawing/2014/main" id="{F0DB3E1F-4A9D-7DAF-508F-404F4FDBC6D7}"/>
              </a:ext>
            </a:extLst>
          </p:cNvPr>
          <p:cNvSpPr/>
          <p:nvPr/>
        </p:nvSpPr>
        <p:spPr bwMode="auto">
          <a:xfrm rot="21330869">
            <a:off x="7580322" y="2714710"/>
            <a:ext cx="1456795" cy="610541"/>
          </a:xfrm>
          <a:prstGeom prst="foldedCorner">
            <a:avLst>
              <a:gd name="adj" fmla="val 50000"/>
            </a:avLst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144000" rIns="36000" bIns="36000" rtlCol="0" anchor="ctr"/>
          <a:lstStyle/>
          <a:p>
            <a:pPr>
              <a:defRPr/>
            </a:pPr>
            <a:endParaRPr lang="en-GB" sz="1200" b="1" dirty="0">
              <a:solidFill>
                <a:schemeClr val="bg1"/>
              </a:solidFill>
              <a:latin typeface="Comic Sans MS"/>
            </a:endParaRPr>
          </a:p>
          <a:p>
            <a:pPr>
              <a:defRPr/>
            </a:pPr>
            <a:r>
              <a:rPr lang="en-GB" sz="1200" b="1" dirty="0">
                <a:solidFill>
                  <a:schemeClr val="bg1"/>
                </a:solidFill>
                <a:latin typeface="Comic Sans MS"/>
              </a:rPr>
              <a:t>601 users in the portal so far…</a:t>
            </a:r>
            <a:endParaRPr lang="en-GB" sz="1200" dirty="0">
              <a:solidFill>
                <a:schemeClr val="bg1"/>
              </a:solidFill>
              <a:latin typeface="Comic Sans MS"/>
            </a:endParaRP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C1A38D1A-5F21-F3A4-FC4F-05A1DE65DE76}"/>
              </a:ext>
            </a:extLst>
          </p:cNvPr>
          <p:cNvSpPr txBox="1"/>
          <p:nvPr/>
        </p:nvSpPr>
        <p:spPr>
          <a:xfrm>
            <a:off x="4215124" y="1395577"/>
            <a:ext cx="2823503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/>
              <a:t>J. </a:t>
            </a:r>
            <a:r>
              <a:rPr lang="en" sz="1200" dirty="0"/>
              <a:t>Szumega PhD Thesis (Mines Paris)</a:t>
            </a:r>
          </a:p>
        </p:txBody>
      </p:sp>
    </p:spTree>
    <p:extLst>
      <p:ext uri="{BB962C8B-B14F-4D97-AF65-F5344CB8AC3E}">
        <p14:creationId xmlns:p14="http://schemas.microsoft.com/office/powerpoint/2010/main" val="423094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07F52E-422C-3E5E-D22F-453732932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796799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WP4: </a:t>
            </a:r>
            <a:r>
              <a:rPr lang="en-GB" sz="3100" dirty="0"/>
              <a:t>Key Performance Parameters for             Current and New Facilities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006C69-03F5-3080-E124-13CF5B8D2A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994205"/>
            <a:ext cx="7508348" cy="320314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600" dirty="0"/>
              <a:t>Determining </a:t>
            </a:r>
            <a:r>
              <a:rPr lang="en-GB" sz="1600" b="1" dirty="0"/>
              <a:t>Key Performance Indicators (KPI) </a:t>
            </a:r>
            <a:r>
              <a:rPr lang="en-GB" sz="1600" dirty="0"/>
              <a:t>and </a:t>
            </a:r>
            <a:r>
              <a:rPr lang="en-GB" sz="1600" b="1" dirty="0"/>
              <a:t>limiting factors </a:t>
            </a:r>
            <a:r>
              <a:rPr lang="en-GB" sz="1600" dirty="0"/>
              <a:t>for </a:t>
            </a:r>
            <a:r>
              <a:rPr lang="en-GB" sz="1600" b="1" dirty="0"/>
              <a:t>current facilities </a:t>
            </a:r>
            <a:r>
              <a:rPr lang="en-GB" sz="1600" dirty="0"/>
              <a:t>in view of future technological bottlenecks</a:t>
            </a:r>
          </a:p>
          <a:p>
            <a:pPr marL="684213" lvl="1" indent="-236538">
              <a:buFont typeface="+mj-lt"/>
              <a:buAutoNum type="arabicPeriod"/>
            </a:pPr>
            <a:r>
              <a:rPr lang="en-US" sz="1400" dirty="0"/>
              <a:t>A </a:t>
            </a:r>
            <a:r>
              <a:rPr lang="en-US" sz="1400" dirty="0">
                <a:hlinkClick r:id="rId2"/>
              </a:rPr>
              <a:t>questionnaire</a:t>
            </a:r>
            <a:r>
              <a:rPr lang="en-US" sz="1400" dirty="0"/>
              <a:t> dedicated to RADNEXT users and beyond</a:t>
            </a:r>
            <a:br>
              <a:rPr lang="en-US" sz="1400" dirty="0"/>
            </a:br>
            <a:r>
              <a:rPr lang="en-US" sz="1400" dirty="0"/>
              <a:t>to identify the </a:t>
            </a:r>
            <a:r>
              <a:rPr lang="en-US" sz="1400" b="1" dirty="0"/>
              <a:t>current</a:t>
            </a:r>
            <a:r>
              <a:rPr lang="en-US" sz="1400" dirty="0"/>
              <a:t> and </a:t>
            </a:r>
            <a:r>
              <a:rPr lang="en-US" sz="1400" b="1" dirty="0"/>
              <a:t>future</a:t>
            </a:r>
            <a:r>
              <a:rPr lang="en-US" sz="1400" dirty="0"/>
              <a:t> needs of users performing tests in worldwide           irradiation facilities</a:t>
            </a:r>
          </a:p>
          <a:p>
            <a:pPr marL="684213" lvl="1" indent="-236538">
              <a:buFont typeface="+mj-lt"/>
              <a:buAutoNum type="arabicPeriod"/>
            </a:pPr>
            <a:r>
              <a:rPr lang="en-US" sz="1400" dirty="0"/>
              <a:t>A </a:t>
            </a:r>
            <a:r>
              <a:rPr lang="en-US" sz="1400" dirty="0">
                <a:hlinkClick r:id="rId3"/>
              </a:rPr>
              <a:t>questionnaire</a:t>
            </a:r>
            <a:r>
              <a:rPr lang="en-US" sz="1400" dirty="0"/>
              <a:t> dedicated to RADNEXT facility coordinators</a:t>
            </a:r>
            <a:br>
              <a:rPr lang="en-US" sz="1400" dirty="0"/>
            </a:br>
            <a:r>
              <a:rPr lang="en-US" sz="1400" dirty="0"/>
              <a:t>to </a:t>
            </a:r>
            <a:r>
              <a:rPr lang="en-US" sz="1400" b="1" dirty="0"/>
              <a:t>assess the performance </a:t>
            </a:r>
            <a:r>
              <a:rPr lang="en-US" sz="1400" dirty="0"/>
              <a:t>of RADNEXT irradiation facilities by means of 9 KPI </a:t>
            </a:r>
          </a:p>
          <a:p>
            <a:pPr marL="684213" lvl="1" indent="-236538">
              <a:buFont typeface="+mj-lt"/>
              <a:buAutoNum type="arabicPeriod"/>
            </a:pPr>
            <a:r>
              <a:rPr lang="en-GB" sz="1400" dirty="0"/>
              <a:t>͏͏</a:t>
            </a:r>
            <a:r>
              <a:rPr lang="en-GB" sz="1400" b="1" dirty="0"/>
              <a:t>Identify new facilities </a:t>
            </a:r>
            <a:r>
              <a:rPr lang="en-GB" sz="1400" dirty="0"/>
              <a:t>currently not adapted for radiation testing but that could be used in the future for components qualification and system-level testing</a:t>
            </a:r>
          </a:p>
          <a:p>
            <a:pPr marL="342900" indent="-306388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1600" b="1" dirty="0">
                <a:sym typeface="Wingdings" panose="05000000000000000000" pitchFamily="2" charset="2"/>
                <a:hlinkClick r:id="rId4"/>
              </a:rPr>
              <a:t>D04.1: Report on key performance parameters and limiting factors for current facilities</a:t>
            </a:r>
            <a:endParaRPr lang="en-GB" sz="1600" b="1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0C9C99-E0A7-05BA-882A-D1A53DB54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D5356B-BB64-21E7-6EFA-BF7BCBFBDED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EP-DT-DD Section Meeting, 21/9/2023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286D73-5C82-51DE-6653-43E3098F7DD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C52D378D-A2E3-3DC8-8320-352737990E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7691717" y="77054"/>
            <a:ext cx="1415761" cy="42771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4F4C417-1232-1C0C-56D2-D88D58B61708}"/>
              </a:ext>
            </a:extLst>
          </p:cNvPr>
          <p:cNvSpPr txBox="1"/>
          <p:nvPr/>
        </p:nvSpPr>
        <p:spPr>
          <a:xfrm>
            <a:off x="7529932" y="1326687"/>
            <a:ext cx="1156867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" sz="1200" dirty="0"/>
              <a:t>P. Pelissou</a:t>
            </a:r>
          </a:p>
        </p:txBody>
      </p:sp>
    </p:spTree>
    <p:extLst>
      <p:ext uri="{BB962C8B-B14F-4D97-AF65-F5344CB8AC3E}">
        <p14:creationId xmlns:p14="http://schemas.microsoft.com/office/powerpoint/2010/main" val="1562717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DF51F-7207-4264-AAE9-316A8E19F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European Projects Associated to IRRAD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CAAA13-1FCB-4303-BA82-564865E9A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F75677-BDB5-4A0E-A910-502D06E72F4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EP-DT-DD Section Meeting, 21/9/2023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54B950-E74B-4066-B21F-B5B03287F4F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9513BC-1CC3-4A8F-B49B-0222E4B24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082602" y="2657804"/>
            <a:ext cx="2914135" cy="1455502"/>
          </a:xfrm>
          <a:prstGeom prst="rect">
            <a:avLst/>
          </a:prstGeom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id="{1569815E-5E85-4F6B-8912-4D4929DB153D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/>
        </p:blipFill>
        <p:spPr bwMode="auto">
          <a:xfrm>
            <a:off x="5700387" y="1044545"/>
            <a:ext cx="3375413" cy="1019745"/>
          </a:xfrm>
          <a:prstGeom prst="rect">
            <a:avLst/>
          </a:prstGeom>
          <a:ln w="12700">
            <a:miter lim="400000"/>
          </a:ln>
        </p:spPr>
      </p:pic>
      <p:pic>
        <p:nvPicPr>
          <p:cNvPr id="1026" name="Picture 2" descr="home">
            <a:extLst>
              <a:ext uri="{FF2B5EF4-FFF2-40B4-BE49-F238E27FC236}">
                <a16:creationId xmlns:a16="http://schemas.microsoft.com/office/drawing/2014/main" id="{F4EF48AF-8CB3-4641-A5D0-CAE0853A08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74" b="25229"/>
          <a:stretch/>
        </p:blipFill>
        <p:spPr bwMode="auto">
          <a:xfrm>
            <a:off x="339402" y="989968"/>
            <a:ext cx="2743200" cy="1228876"/>
          </a:xfrm>
          <a:prstGeom prst="rect">
            <a:avLst/>
          </a:prstGeom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B2C3D08-C844-EAB0-18AA-E655CC27D71C}"/>
              </a:ext>
            </a:extLst>
          </p:cNvPr>
          <p:cNvSpPr txBox="1"/>
          <p:nvPr/>
        </p:nvSpPr>
        <p:spPr>
          <a:xfrm>
            <a:off x="339402" y="2234845"/>
            <a:ext cx="34203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2">
                    <a:lumMod val="50000"/>
                  </a:schemeClr>
                </a:solidFill>
              </a:rPr>
              <a:t>WP4  (started April 2021)</a:t>
            </a:r>
            <a:endParaRPr lang="en-GB" sz="14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4B9400-6303-1A7F-9E96-3C8A01B394BB}"/>
              </a:ext>
            </a:extLst>
          </p:cNvPr>
          <p:cNvSpPr txBox="1"/>
          <p:nvPr/>
        </p:nvSpPr>
        <p:spPr>
          <a:xfrm>
            <a:off x="5813801" y="2263172"/>
            <a:ext cx="2685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2">
                    <a:lumMod val="50000"/>
                  </a:schemeClr>
                </a:solidFill>
              </a:rPr>
              <a:t>WP3, WP4 (started June 2021)</a:t>
            </a:r>
            <a:endParaRPr lang="en-GB" sz="14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1DC0E8-D7C8-7A6A-6CA5-60A187B66E24}"/>
              </a:ext>
            </a:extLst>
          </p:cNvPr>
          <p:cNvSpPr txBox="1"/>
          <p:nvPr/>
        </p:nvSpPr>
        <p:spPr>
          <a:xfrm>
            <a:off x="3082601" y="4106169"/>
            <a:ext cx="27431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WP4 (started September 2022)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9294877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A6BBD-206D-4BF9-84D1-BB1130DAF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EURO-LABS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BBCDE0-1140-4CB8-909F-E6308973DD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452" y="874532"/>
            <a:ext cx="5522485" cy="3203145"/>
          </a:xfrm>
        </p:spPr>
        <p:txBody>
          <a:bodyPr/>
          <a:lstStyle/>
          <a:p>
            <a:pPr marL="36576" indent="0">
              <a:buNone/>
            </a:pPr>
            <a:r>
              <a:rPr lang="en-GB" sz="1600" dirty="0"/>
              <a:t>A consortium of </a:t>
            </a:r>
            <a:r>
              <a:rPr lang="en-GB" sz="1600" b="1" dirty="0"/>
              <a:t>39 Research Infrastructures</a:t>
            </a:r>
            <a:r>
              <a:rPr lang="en-GB" sz="1600" dirty="0"/>
              <a:t> (RIs) from twelve countries in Europe. </a:t>
            </a:r>
            <a:r>
              <a:rPr lang="en-GB" sz="1600" b="1" dirty="0"/>
              <a:t>First joint EU proposal </a:t>
            </a:r>
            <a:r>
              <a:rPr lang="en-GB" sz="1600" dirty="0"/>
              <a:t>between </a:t>
            </a:r>
            <a:r>
              <a:rPr lang="en-GB" sz="1600" b="1" dirty="0"/>
              <a:t>Nuclear Physics</a:t>
            </a:r>
            <a:r>
              <a:rPr lang="en-GB" sz="1600" dirty="0"/>
              <a:t>, </a:t>
            </a:r>
            <a:r>
              <a:rPr lang="en-GB" sz="1600" b="1" dirty="0"/>
              <a:t>HEP accelerators and HEP detectors</a:t>
            </a:r>
          </a:p>
          <a:p>
            <a:r>
              <a:rPr lang="en-GB" sz="1400" dirty="0"/>
              <a:t>WP4 – </a:t>
            </a:r>
            <a:r>
              <a:rPr lang="en-GB" sz="1400" b="1" dirty="0"/>
              <a:t>Access to Research Infrastructures for Detectors</a:t>
            </a:r>
          </a:p>
          <a:p>
            <a:r>
              <a:rPr lang="en-US" sz="1400" dirty="0"/>
              <a:t>Task 4.3 </a:t>
            </a:r>
            <a:r>
              <a:rPr lang="en-GB" sz="1400" dirty="0"/>
              <a:t> – </a:t>
            </a:r>
            <a:r>
              <a:rPr lang="en-US" sz="1400" dirty="0"/>
              <a:t> </a:t>
            </a:r>
            <a:r>
              <a:rPr lang="en-US" sz="1400" b="1" dirty="0"/>
              <a:t>Irradiations</a:t>
            </a:r>
            <a:r>
              <a:rPr lang="en-US" sz="1400" dirty="0"/>
              <a:t>: </a:t>
            </a:r>
          </a:p>
          <a:p>
            <a:pPr marL="36576" indent="0">
              <a:buNone/>
            </a:pPr>
            <a:r>
              <a:rPr lang="en-US" sz="1400" b="1" dirty="0"/>
              <a:t>         Transnational Access to IRRAD and GIF++ </a:t>
            </a:r>
          </a:p>
          <a:p>
            <a:pPr marL="36576" indent="0">
              <a:buNone/>
            </a:pPr>
            <a:r>
              <a:rPr lang="en-US" sz="1400" b="1" dirty="0"/>
              <a:t>         </a:t>
            </a:r>
            <a:r>
              <a:rPr lang="en-US" sz="1400" dirty="0"/>
              <a:t>managed by M. Moll</a:t>
            </a:r>
          </a:p>
          <a:p>
            <a:r>
              <a:rPr lang="en-US" sz="1400" dirty="0"/>
              <a:t>Task 4.4</a:t>
            </a:r>
            <a:r>
              <a:rPr lang="en-GB" sz="1400" dirty="0"/>
              <a:t> – </a:t>
            </a:r>
            <a:r>
              <a:rPr lang="en-US" sz="1400" dirty="0"/>
              <a:t> </a:t>
            </a:r>
            <a:r>
              <a:rPr lang="en-US" sz="1400" b="1" dirty="0"/>
              <a:t>Service improvements</a:t>
            </a:r>
            <a:r>
              <a:rPr lang="en-US" sz="1400" dirty="0"/>
              <a:t>:</a:t>
            </a:r>
          </a:p>
          <a:p>
            <a:pPr marL="36576" indent="0">
              <a:buNone/>
            </a:pPr>
            <a:r>
              <a:rPr lang="en-US" sz="1400" dirty="0"/>
              <a:t>         </a:t>
            </a:r>
            <a:r>
              <a:rPr lang="en-GB" sz="1400" dirty="0"/>
              <a:t>Improving access to Research Infrastructures </a:t>
            </a:r>
          </a:p>
          <a:p>
            <a:pPr marL="36576" indent="0">
              <a:buNone/>
            </a:pPr>
            <a:r>
              <a:rPr lang="en-GB" sz="1400" dirty="0"/>
              <a:t>         for EURO-LABS</a:t>
            </a:r>
            <a:endParaRPr lang="en-US" sz="1400" dirty="0"/>
          </a:p>
          <a:p>
            <a:endParaRPr lang="en-US" sz="1400" dirty="0"/>
          </a:p>
          <a:p>
            <a:endParaRPr lang="en-GB" sz="1400" dirty="0">
              <a:solidFill>
                <a:srgbClr val="000000"/>
              </a:solidFill>
            </a:endParaRPr>
          </a:p>
          <a:p>
            <a:endParaRPr lang="en-GB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3A79F6-2F5B-427F-A8E5-ECE03D489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F31492-411A-48F6-A3C4-AA27326E6A8F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EP-DT-DD Section Meeting, 21/9/2023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03739B-8495-479E-B875-8162D680EA3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3D115E80-14F7-4F15-9311-805B402242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99" r="2589" b="1639"/>
          <a:stretch/>
        </p:blipFill>
        <p:spPr>
          <a:xfrm>
            <a:off x="5940069" y="841553"/>
            <a:ext cx="2990201" cy="3203145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ECC341DF-9DAA-50F1-4C4F-3A79CBDA69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0481" y="43537"/>
            <a:ext cx="1489789" cy="70533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273615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A6BBD-206D-4BF9-84D1-BB1130DAF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59" y="66513"/>
            <a:ext cx="7469230" cy="705332"/>
          </a:xfrm>
        </p:spPr>
        <p:txBody>
          <a:bodyPr>
            <a:normAutofit fontScale="90000"/>
          </a:bodyPr>
          <a:lstStyle/>
          <a:p>
            <a:r>
              <a:rPr lang="en-GB" dirty="0"/>
              <a:t>Task 4.4.1 Handling of beam time and irradiation requests DB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BBCDE0-1140-4CB8-909F-E6308973DD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245" y="936624"/>
            <a:ext cx="3150795" cy="3203145"/>
          </a:xfrm>
        </p:spPr>
        <p:txBody>
          <a:bodyPr>
            <a:normAutofit/>
          </a:bodyPr>
          <a:lstStyle/>
          <a:p>
            <a:pPr marL="231775" indent="-196850"/>
            <a:r>
              <a:rPr lang="en-US" sz="1600" dirty="0"/>
              <a:t>Support in the development of </a:t>
            </a:r>
            <a:r>
              <a:rPr lang="en-GB" sz="1600" b="1" dirty="0">
                <a:hlinkClick r:id="rId2"/>
              </a:rPr>
              <a:t>PS &amp; SPS User Schedule Management Tool</a:t>
            </a:r>
            <a:endParaRPr lang="en-GB" sz="1600" b="1" dirty="0"/>
          </a:p>
          <a:p>
            <a:pPr marL="231775" indent="-196850"/>
            <a:r>
              <a:rPr lang="en-GB" sz="1600" b="1" dirty="0"/>
              <a:t>Common IT infrastructure </a:t>
            </a:r>
            <a:r>
              <a:rPr lang="en-GB" sz="1600" dirty="0"/>
              <a:t>with IRRAD software tools </a:t>
            </a:r>
            <a:endParaRPr lang="en-GB" sz="1600" b="1" dirty="0"/>
          </a:p>
          <a:p>
            <a:pPr marL="231775" indent="-196850"/>
            <a:r>
              <a:rPr lang="en-GB" sz="1600" b="1" dirty="0"/>
              <a:t>First prototype used and operational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3A79F6-2F5B-427F-A8E5-ECE03D489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F31492-411A-48F6-A3C4-AA27326E6A8F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EP-DT-DD Section Meeting, 21/9/2023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03739B-8495-479E-B875-8162D680EA3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0CDC3A-701A-196F-0AA2-6EF73DD6A1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2040" y="936624"/>
            <a:ext cx="5577541" cy="327394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9D5F830-0DAB-E3DB-C92C-70543C6041EA}"/>
              </a:ext>
            </a:extLst>
          </p:cNvPr>
          <p:cNvSpPr txBox="1"/>
          <p:nvPr/>
        </p:nvSpPr>
        <p:spPr>
          <a:xfrm>
            <a:off x="3439494" y="4210571"/>
            <a:ext cx="55626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200" dirty="0">
                <a:cs typeface="Arial"/>
              </a:rPr>
              <a:t>PS &amp; SPS User Schedule Management Tool</a:t>
            </a:r>
          </a:p>
        </p:txBody>
      </p:sp>
      <p:sp>
        <p:nvSpPr>
          <p:cNvPr id="14" name="TextBox 7">
            <a:extLst>
              <a:ext uri="{FF2B5EF4-FFF2-40B4-BE49-F238E27FC236}">
                <a16:creationId xmlns:a16="http://schemas.microsoft.com/office/drawing/2014/main" id="{53F8FDAE-30A7-5939-145A-3C49E0546375}"/>
              </a:ext>
            </a:extLst>
          </p:cNvPr>
          <p:cNvSpPr txBox="1"/>
          <p:nvPr/>
        </p:nvSpPr>
        <p:spPr>
          <a:xfrm>
            <a:off x="639091" y="3188488"/>
            <a:ext cx="1703519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/>
              <a:t>M. Schwinzerl</a:t>
            </a:r>
            <a:endParaRPr lang="en" sz="1200" dirty="0"/>
          </a:p>
        </p:txBody>
      </p:sp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371D2805-DA03-4F25-4438-1B1EBC406B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0481" y="43537"/>
            <a:ext cx="1489789" cy="705332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Folded Corner 10">
            <a:extLst>
              <a:ext uri="{FF2B5EF4-FFF2-40B4-BE49-F238E27FC236}">
                <a16:creationId xmlns:a16="http://schemas.microsoft.com/office/drawing/2014/main" id="{9A34C45C-8BAB-0121-37E3-59D82DF885CA}"/>
              </a:ext>
            </a:extLst>
          </p:cNvPr>
          <p:cNvSpPr/>
          <p:nvPr/>
        </p:nvSpPr>
        <p:spPr bwMode="auto">
          <a:xfrm rot="21330869">
            <a:off x="1809859" y="3637142"/>
            <a:ext cx="1597070" cy="275981"/>
          </a:xfrm>
          <a:prstGeom prst="foldedCorner">
            <a:avLst>
              <a:gd name="adj" fmla="val 50000"/>
            </a:avLst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144000" rIns="36000" bIns="36000" rtlCol="0" anchor="ctr"/>
          <a:lstStyle/>
          <a:p>
            <a:pPr>
              <a:defRPr/>
            </a:pPr>
            <a:r>
              <a:rPr lang="en-GB" sz="1200" b="1" dirty="0">
                <a:solidFill>
                  <a:schemeClr val="bg1"/>
                </a:solidFill>
                <a:latin typeface="Comic Sans MS"/>
              </a:rPr>
              <a:t>~380 users so far…</a:t>
            </a:r>
            <a:endParaRPr lang="en-GB" sz="1200" dirty="0">
              <a:solidFill>
                <a:schemeClr val="bg1"/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4428649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C69CB-768B-4FCE-A383-CC1157FF0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810" y="67628"/>
            <a:ext cx="8226854" cy="705332"/>
          </a:xfrm>
        </p:spPr>
        <p:txBody>
          <a:bodyPr/>
          <a:lstStyle/>
          <a:p>
            <a:r>
              <a:rPr lang="en-US" sz="3200" dirty="0"/>
              <a:t>IRRAD-BPM DAQ Upgrade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C54E6-EFD1-4990-B769-C9BA85B6EA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421" y="880452"/>
            <a:ext cx="4820311" cy="3542756"/>
          </a:xfrm>
        </p:spPr>
        <p:txBody>
          <a:bodyPr>
            <a:normAutofit/>
          </a:bodyPr>
          <a:lstStyle/>
          <a:p>
            <a:pPr marL="0" lvl="1" indent="0">
              <a:buSzPct val="80000"/>
              <a:buNone/>
              <a:defRPr/>
            </a:pPr>
            <a:r>
              <a:rPr lang="en-GB" sz="1400" dirty="0"/>
              <a:t>New DAQ Electronics being designed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  <a:p>
            <a:pPr marL="231775" indent="-187325">
              <a:spcBef>
                <a:spcPts val="600"/>
              </a:spcBef>
              <a:defRPr/>
            </a:pPr>
            <a:r>
              <a:rPr lang="en-GB" sz="1200" dirty="0">
                <a:solidFill>
                  <a:schemeClr val="tx1"/>
                </a:solidFill>
              </a:rPr>
              <a:t>DAQ electronics (~10 years old)</a:t>
            </a:r>
            <a:r>
              <a:rPr lang="en-GB" sz="1200" b="1" dirty="0">
                <a:solidFill>
                  <a:schemeClr val="tx1"/>
                </a:solidFill>
              </a:rPr>
              <a:t> </a:t>
            </a:r>
            <a:r>
              <a:rPr lang="en-GB" sz="1200" dirty="0">
                <a:solidFill>
                  <a:schemeClr val="tx1"/>
                </a:solidFill>
              </a:rPr>
              <a:t>had several limitations:</a:t>
            </a:r>
          </a:p>
          <a:p>
            <a:pPr marL="569913" lvl="1" indent="-225425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GB" sz="1200" dirty="0">
                <a:solidFill>
                  <a:schemeClr val="tx1"/>
                </a:solidFill>
              </a:rPr>
              <a:t>20 msec </a:t>
            </a:r>
            <a:r>
              <a:rPr lang="en-GB" sz="1200" b="1" dirty="0">
                <a:solidFill>
                  <a:schemeClr val="tx1"/>
                </a:solidFill>
              </a:rPr>
              <a:t>sampling time</a:t>
            </a:r>
            <a:endParaRPr lang="en-GB" sz="1200" b="1" dirty="0"/>
          </a:p>
          <a:p>
            <a:pPr marL="569913" lvl="1" indent="-225425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GB" sz="1200" dirty="0">
                <a:solidFill>
                  <a:schemeClr val="tx1"/>
                </a:solidFill>
              </a:rPr>
              <a:t>limited </a:t>
            </a:r>
            <a:r>
              <a:rPr lang="en-GB" sz="1200" b="1" dirty="0">
                <a:solidFill>
                  <a:schemeClr val="tx1"/>
                </a:solidFill>
              </a:rPr>
              <a:t>number of channels </a:t>
            </a:r>
            <a:r>
              <a:rPr lang="en-GB" sz="1200" dirty="0">
                <a:solidFill>
                  <a:schemeClr val="tx1"/>
                </a:solidFill>
              </a:rPr>
              <a:t>&amp; </a:t>
            </a:r>
            <a:r>
              <a:rPr lang="en-GB" sz="1200" b="1" dirty="0">
                <a:solidFill>
                  <a:schemeClr val="tx1"/>
                </a:solidFill>
              </a:rPr>
              <a:t>dynamic range</a:t>
            </a:r>
          </a:p>
          <a:p>
            <a:pPr marL="569913" lvl="1" indent="-225425">
              <a:spcBef>
                <a:spcPts val="0"/>
              </a:spcBef>
              <a:buNone/>
              <a:defRPr/>
            </a:pPr>
            <a:r>
              <a:rPr lang="en-GB" sz="1200" b="1" dirty="0">
                <a:solidFill>
                  <a:schemeClr val="tx1"/>
                </a:solidFill>
              </a:rPr>
              <a:t> </a:t>
            </a:r>
            <a:r>
              <a:rPr lang="en-GB" sz="1200" b="1" dirty="0"/>
              <a:t>     </a:t>
            </a:r>
            <a:r>
              <a:rPr lang="en-GB" sz="1200" dirty="0">
                <a:solidFill>
                  <a:schemeClr val="tx1"/>
                </a:solidFill>
              </a:rPr>
              <a:t>(matching new detector technology)</a:t>
            </a:r>
          </a:p>
          <a:p>
            <a:pPr marL="569913" lvl="1" indent="-225425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GB" sz="1200" b="1" dirty="0">
                <a:solidFill>
                  <a:schemeClr val="tx1"/>
                </a:solidFill>
              </a:rPr>
              <a:t>longitudinal profile availability</a:t>
            </a:r>
            <a:r>
              <a:rPr lang="en-GB" sz="1200" dirty="0">
                <a:solidFill>
                  <a:schemeClr val="tx1"/>
                </a:solidFill>
              </a:rPr>
              <a:t> (single channel), etc.</a:t>
            </a:r>
          </a:p>
          <a:p>
            <a:pPr marL="231775" indent="-187325">
              <a:spcBef>
                <a:spcPts val="600"/>
              </a:spcBef>
              <a:defRPr/>
            </a:pPr>
            <a:r>
              <a:rPr lang="en-GB" sz="1400" dirty="0">
                <a:solidFill>
                  <a:schemeClr val="tx1"/>
                </a:solidFill>
              </a:rPr>
              <a:t>Need to cope with new operational requirements:</a:t>
            </a:r>
          </a:p>
          <a:p>
            <a:pPr marL="569913" lvl="1" indent="-225425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GB" sz="1200" dirty="0">
                <a:solidFill>
                  <a:schemeClr val="tx1"/>
                </a:solidFill>
              </a:rPr>
              <a:t>slow- and </a:t>
            </a:r>
            <a:r>
              <a:rPr lang="en-GB" sz="1200" b="1" dirty="0">
                <a:solidFill>
                  <a:srgbClr val="00B050"/>
                </a:solidFill>
              </a:rPr>
              <a:t>fast-extracted beams</a:t>
            </a:r>
            <a:endParaRPr lang="en-GB" sz="1200" dirty="0">
              <a:solidFill>
                <a:schemeClr val="tx1"/>
              </a:solidFill>
            </a:endParaRPr>
          </a:p>
          <a:p>
            <a:pPr marL="569913" lvl="1" indent="-225425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GB" sz="1200" b="1" dirty="0">
                <a:solidFill>
                  <a:srgbClr val="FF0000"/>
                </a:solidFill>
              </a:rPr>
              <a:t>heavy ion beams</a:t>
            </a:r>
            <a:endParaRPr lang="en-GB" sz="1200" dirty="0">
              <a:solidFill>
                <a:schemeClr val="tx1"/>
              </a:solidFill>
            </a:endParaRPr>
          </a:p>
          <a:p>
            <a:pPr marL="569913" lvl="1" indent="-225425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GB" sz="1200" b="1" dirty="0">
                <a:solidFill>
                  <a:srgbClr val="00B050"/>
                </a:solidFill>
              </a:rPr>
              <a:t>new sensor technology</a:t>
            </a:r>
            <a:endParaRPr lang="en-GB" sz="1200" dirty="0">
              <a:solidFill>
                <a:schemeClr val="tx1"/>
              </a:solidFill>
            </a:endParaRPr>
          </a:p>
          <a:p>
            <a:pPr marL="569913" lvl="1" indent="-225425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GB" sz="1200" dirty="0">
                <a:solidFill>
                  <a:schemeClr val="tx1"/>
                </a:solidFill>
              </a:rPr>
              <a:t>increase information available for MD studies, etc.</a:t>
            </a:r>
          </a:p>
          <a:p>
            <a:pPr marL="258763" indent="-258763">
              <a:spcBef>
                <a:spcPts val="600"/>
              </a:spcBef>
              <a:defRPr/>
            </a:pPr>
            <a:r>
              <a:rPr lang="en-GB" sz="1400" b="1" dirty="0">
                <a:solidFill>
                  <a:schemeClr val="tx1"/>
                </a:solidFill>
              </a:rPr>
              <a:t>Scalable system</a:t>
            </a:r>
            <a:r>
              <a:rPr lang="en-GB" sz="1400" dirty="0">
                <a:solidFill>
                  <a:schemeClr val="tx1"/>
                </a:solidFill>
              </a:rPr>
              <a:t>, </a:t>
            </a:r>
            <a:r>
              <a:rPr lang="en-GB" sz="1400" b="1" dirty="0">
                <a:solidFill>
                  <a:schemeClr val="tx1"/>
                </a:solidFill>
              </a:rPr>
              <a:t>sampling time                             down to 100’s </a:t>
            </a:r>
            <a:r>
              <a:rPr lang="en-GB" sz="1400" b="1" dirty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GB" sz="1400" dirty="0">
                <a:solidFill>
                  <a:schemeClr val="tx1"/>
                </a:solidFill>
              </a:rPr>
              <a:t>sec</a:t>
            </a:r>
            <a:endParaRPr lang="en-US" sz="1400" b="1" dirty="0">
              <a:solidFill>
                <a:schemeClr val="tx1"/>
              </a:solidFill>
            </a:endParaRPr>
          </a:p>
          <a:p>
            <a:pPr marL="258763" indent="-258763">
              <a:spcBef>
                <a:spcPts val="600"/>
              </a:spcBef>
              <a:defRPr/>
            </a:pPr>
            <a:r>
              <a:rPr lang="en-GB" sz="1400" dirty="0"/>
              <a:t>Beam profile data analysis and classification</a:t>
            </a:r>
            <a:endParaRPr lang="en-US" sz="14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594B06-6330-4788-8692-6674C72AA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69ED9D-504F-4713-BA87-11A3D1EBC14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EP-DT-DD Section Meeting, 21/9/2023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9173E-F548-467F-80AC-4EA80721EFD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62230B-CF1C-B501-FA8C-FC7B52FD1E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9616" y="651500"/>
            <a:ext cx="1996865" cy="19033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1B31347-17F8-D9DA-6161-BFF21BB872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56418" y="779670"/>
            <a:ext cx="2677522" cy="1499908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6713C26-1BBC-C3A4-5047-F60ED76C5945}"/>
              </a:ext>
            </a:extLst>
          </p:cNvPr>
          <p:cNvGrpSpPr>
            <a:grpSpLocks noChangeAspect="1"/>
          </p:cNvGrpSpPr>
          <p:nvPr/>
        </p:nvGrpSpPr>
        <p:grpSpPr>
          <a:xfrm>
            <a:off x="4572000" y="2554802"/>
            <a:ext cx="1960323" cy="1817393"/>
            <a:chOff x="4304659" y="1856233"/>
            <a:chExt cx="1995814" cy="185029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98CD41B-8A46-B5EB-2968-D1A925C622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04659" y="1856234"/>
              <a:ext cx="1853345" cy="185029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947A175-7C2C-C2DB-DBA3-E04DFE08CE95}"/>
                </a:ext>
              </a:extLst>
            </p:cNvPr>
            <p:cNvSpPr txBox="1"/>
            <p:nvPr/>
          </p:nvSpPr>
          <p:spPr>
            <a:xfrm>
              <a:off x="5191187" y="3377748"/>
              <a:ext cx="1109286" cy="2193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rgbClr val="FF0000"/>
                  </a:solidFill>
                </a:rPr>
                <a:t>H position (mm)</a:t>
              </a:r>
              <a:endParaRPr lang="en-GB" sz="800" b="1" dirty="0">
                <a:solidFill>
                  <a:srgbClr val="FF0000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BF4FE99-085B-514C-FFE5-09516773976A}"/>
                </a:ext>
              </a:extLst>
            </p:cNvPr>
            <p:cNvSpPr txBox="1"/>
            <p:nvPr/>
          </p:nvSpPr>
          <p:spPr>
            <a:xfrm rot="16200000">
              <a:off x="4333389" y="2085387"/>
              <a:ext cx="648033" cy="189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rgbClr val="FF0000"/>
                  </a:solidFill>
                </a:rPr>
                <a:t>time (ms)</a:t>
              </a:r>
              <a:endParaRPr lang="en-GB" sz="8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226F283E-085A-F44C-A629-21F48F071A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6418" y="2485628"/>
            <a:ext cx="2351804" cy="1765018"/>
          </a:xfrm>
          <a:prstGeom prst="rect">
            <a:avLst/>
          </a:prstGeom>
        </p:spPr>
      </p:pic>
      <p:sp>
        <p:nvSpPr>
          <p:cNvPr id="14" name="TextBox 7">
            <a:extLst>
              <a:ext uri="{FF2B5EF4-FFF2-40B4-BE49-F238E27FC236}">
                <a16:creationId xmlns:a16="http://schemas.microsoft.com/office/drawing/2014/main" id="{0C2D5333-E497-3CAE-2013-E8700B1A68FF}"/>
              </a:ext>
            </a:extLst>
          </p:cNvPr>
          <p:cNvSpPr txBox="1"/>
          <p:nvPr/>
        </p:nvSpPr>
        <p:spPr>
          <a:xfrm>
            <a:off x="613233" y="4024232"/>
            <a:ext cx="2922402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dirty="0">
                <a:solidFill>
                  <a:schemeClr val="accent6">
                    <a:lumMod val="50000"/>
                  </a:schemeClr>
                </a:solidFill>
              </a:rPr>
              <a:t>N. Minafra, Kansas University</a:t>
            </a:r>
          </a:p>
          <a:p>
            <a:r>
              <a:rPr lang="en-US" sz="1000" b="1" dirty="0">
                <a:solidFill>
                  <a:schemeClr val="accent6">
                    <a:lumMod val="50000"/>
                  </a:schemeClr>
                </a:solidFill>
              </a:rPr>
              <a:t>S. Maiorano, MSc Thesis, </a:t>
            </a:r>
            <a:r>
              <a:rPr lang="en-US" sz="1000" b="1" dirty="0" err="1">
                <a:solidFill>
                  <a:schemeClr val="accent6">
                    <a:lumMod val="50000"/>
                  </a:schemeClr>
                </a:solidFill>
              </a:rPr>
              <a:t>Universita</a:t>
            </a:r>
            <a:r>
              <a:rPr lang="en-US" sz="1000" b="1" dirty="0">
                <a:solidFill>
                  <a:schemeClr val="accent6">
                    <a:lumMod val="50000"/>
                  </a:schemeClr>
                </a:solidFill>
              </a:rPr>
              <a:t> di Napoli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9AB610-F7F1-1240-20A6-83267C37080E}"/>
              </a:ext>
            </a:extLst>
          </p:cNvPr>
          <p:cNvSpPr txBox="1"/>
          <p:nvPr/>
        </p:nvSpPr>
        <p:spPr>
          <a:xfrm>
            <a:off x="4697472" y="4262582"/>
            <a:ext cx="33743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/>
              <a:t>Evolution of beam position with time</a:t>
            </a:r>
            <a:endParaRPr lang="en-GB" sz="800" i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BB1D36-7AB8-67B2-58A1-A0CC350221EC}"/>
              </a:ext>
            </a:extLst>
          </p:cNvPr>
          <p:cNvSpPr txBox="1"/>
          <p:nvPr/>
        </p:nvSpPr>
        <p:spPr>
          <a:xfrm>
            <a:off x="6660455" y="2265295"/>
            <a:ext cx="24320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/>
              <a:t>New IRRAD BPM DAQ</a:t>
            </a:r>
            <a:endParaRPr lang="en-GB" sz="800" i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B29FC5B-DD9A-9251-7A1C-02450A77AC08}"/>
              </a:ext>
            </a:extLst>
          </p:cNvPr>
          <p:cNvSpPr txBox="1"/>
          <p:nvPr/>
        </p:nvSpPr>
        <p:spPr>
          <a:xfrm>
            <a:off x="6660455" y="4228116"/>
            <a:ext cx="24477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/>
              <a:t>Motherboard (scalable system) design</a:t>
            </a:r>
            <a:endParaRPr lang="en-GB" sz="800" i="1" dirty="0"/>
          </a:p>
        </p:txBody>
      </p:sp>
      <p:pic>
        <p:nvPicPr>
          <p:cNvPr id="19" name="Image" descr="Image">
            <a:extLst>
              <a:ext uri="{FF2B5EF4-FFF2-40B4-BE49-F238E27FC236}">
                <a16:creationId xmlns:a16="http://schemas.microsoft.com/office/drawing/2014/main" id="{C06A950F-4BC7-B712-0F8E-7F8E6A5DD8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40481" y="43537"/>
            <a:ext cx="1489789" cy="70533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135078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C69CB-768B-4FCE-A383-CC1157FF0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C54E6-EFD1-4990-B769-C9BA85B6EA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6745357" cy="3434920"/>
          </a:xfrm>
        </p:spPr>
        <p:txBody>
          <a:bodyPr>
            <a:normAutofit/>
          </a:bodyPr>
          <a:lstStyle/>
          <a:p>
            <a:r>
              <a:rPr lang="en-US" sz="1600" b="1" dirty="0"/>
              <a:t>IDM generalization </a:t>
            </a:r>
            <a:r>
              <a:rPr lang="en-US" sz="1600" dirty="0"/>
              <a:t>and </a:t>
            </a:r>
            <a:r>
              <a:rPr lang="en-US" sz="1600" b="1" dirty="0"/>
              <a:t>deployment</a:t>
            </a:r>
            <a:r>
              <a:rPr lang="en-US" sz="1600" dirty="0"/>
              <a:t> in other facilities - ongoing</a:t>
            </a:r>
          </a:p>
          <a:p>
            <a:r>
              <a:rPr lang="en-US" sz="1600" b="1" dirty="0"/>
              <a:t>Integrated system </a:t>
            </a:r>
            <a:r>
              <a:rPr lang="en-US" sz="1600" dirty="0"/>
              <a:t>for </a:t>
            </a:r>
            <a:r>
              <a:rPr lang="en-US" sz="1600" b="1" dirty="0"/>
              <a:t>spectrometry</a:t>
            </a:r>
            <a:r>
              <a:rPr lang="en-US" sz="1600" dirty="0"/>
              <a:t> and </a:t>
            </a:r>
            <a:r>
              <a:rPr lang="en-US" sz="1600" b="1" dirty="0"/>
              <a:t>traceability </a:t>
            </a:r>
            <a:r>
              <a:rPr lang="en-US" sz="1600" dirty="0"/>
              <a:t>data management in progress</a:t>
            </a:r>
          </a:p>
          <a:p>
            <a:r>
              <a:rPr lang="en-US" sz="1600" dirty="0"/>
              <a:t>Research for the NIEL evaluation </a:t>
            </a:r>
          </a:p>
          <a:p>
            <a:endParaRPr lang="en-US" sz="1600" dirty="0"/>
          </a:p>
          <a:p>
            <a:r>
              <a:rPr lang="en-US" sz="1600" b="1" dirty="0"/>
              <a:t>RADNEXT TA portal </a:t>
            </a:r>
            <a:r>
              <a:rPr lang="en-US" sz="1600" dirty="0"/>
              <a:t>in operation, </a:t>
            </a:r>
            <a:r>
              <a:rPr lang="en-US" sz="1600" b="1" dirty="0"/>
              <a:t>NLP research </a:t>
            </a:r>
            <a:r>
              <a:rPr lang="en-US" sz="1600" dirty="0"/>
              <a:t>ongoing</a:t>
            </a:r>
          </a:p>
          <a:p>
            <a:r>
              <a:rPr lang="en-GB" sz="1600" b="1" dirty="0"/>
              <a:t>KPIs</a:t>
            </a:r>
            <a:r>
              <a:rPr lang="en-GB" sz="1600" dirty="0"/>
              <a:t> for </a:t>
            </a:r>
            <a:r>
              <a:rPr lang="en-GB" sz="1600" b="1" dirty="0"/>
              <a:t>current</a:t>
            </a:r>
            <a:r>
              <a:rPr lang="en-GB" sz="1600" dirty="0"/>
              <a:t> and </a:t>
            </a:r>
            <a:r>
              <a:rPr lang="en-GB" sz="1600" b="1" dirty="0"/>
              <a:t>new facilities </a:t>
            </a:r>
            <a:r>
              <a:rPr lang="en-GB" sz="1600" dirty="0"/>
              <a:t>defined</a:t>
            </a:r>
          </a:p>
          <a:p>
            <a:endParaRPr lang="en-GB" sz="1600" dirty="0"/>
          </a:p>
          <a:p>
            <a:r>
              <a:rPr lang="en-US" sz="1600" b="1" dirty="0"/>
              <a:t>TA</a:t>
            </a:r>
            <a:r>
              <a:rPr lang="en-US" sz="1600" dirty="0"/>
              <a:t> for </a:t>
            </a:r>
            <a:r>
              <a:rPr lang="en-US" sz="1600" b="1" dirty="0"/>
              <a:t>IRRAD </a:t>
            </a:r>
            <a:r>
              <a:rPr lang="en-US" sz="1600" dirty="0"/>
              <a:t>and </a:t>
            </a:r>
            <a:r>
              <a:rPr lang="en-US" sz="1600" b="1" dirty="0"/>
              <a:t>GIF++</a:t>
            </a:r>
          </a:p>
          <a:p>
            <a:r>
              <a:rPr lang="en-US" sz="1600" b="1" dirty="0"/>
              <a:t>Portal for beam time and irradiation request </a:t>
            </a:r>
            <a:r>
              <a:rPr lang="en-US" sz="1600" dirty="0"/>
              <a:t>in operation</a:t>
            </a:r>
          </a:p>
          <a:p>
            <a:r>
              <a:rPr lang="en-US" sz="1600" dirty="0"/>
              <a:t>Work in progress for </a:t>
            </a:r>
            <a:r>
              <a:rPr lang="en-US" sz="1600" b="1" dirty="0"/>
              <a:t>IRRAD-BPM DAQ Upgrade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594B06-6330-4788-8692-6674C72AA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69ED9D-504F-4713-BA87-11A3D1EBC14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EP-DT-DD Section Meeting, 21/9/2023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9173E-F548-467F-80AC-4EA80721EFD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FF628388-10DB-5BFC-0E7F-0B77DF53654B}"/>
              </a:ext>
            </a:extLst>
          </p:cNvPr>
          <p:cNvSpPr/>
          <p:nvPr/>
        </p:nvSpPr>
        <p:spPr>
          <a:xfrm>
            <a:off x="6867523" y="994205"/>
            <a:ext cx="633413" cy="1244294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D105657F-C744-80B0-5A06-46290F05431E}"/>
              </a:ext>
            </a:extLst>
          </p:cNvPr>
          <p:cNvSpPr/>
          <p:nvPr/>
        </p:nvSpPr>
        <p:spPr>
          <a:xfrm>
            <a:off x="6867523" y="2398137"/>
            <a:ext cx="633413" cy="790998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9E690049-C1C4-F391-550E-5882A74E79F0}"/>
              </a:ext>
            </a:extLst>
          </p:cNvPr>
          <p:cNvSpPr/>
          <p:nvPr/>
        </p:nvSpPr>
        <p:spPr>
          <a:xfrm>
            <a:off x="6867522" y="3349691"/>
            <a:ext cx="633413" cy="847841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8DC4C1EF-4590-7B54-BC49-5736E122A8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9892" y="3446751"/>
            <a:ext cx="1415761" cy="67028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Picture 7">
            <a:extLst>
              <a:ext uri="{FF2B5EF4-FFF2-40B4-BE49-F238E27FC236}">
                <a16:creationId xmlns:a16="http://schemas.microsoft.com/office/drawing/2014/main" id="{BA15FDD7-EA92-92F2-979E-9D117A97DF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629893" y="2584549"/>
            <a:ext cx="1415761" cy="42771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0226948-1E4E-706E-D469-90A4496305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534025" y="1309596"/>
            <a:ext cx="1504950" cy="579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386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3C2CF-9751-4BE6-B689-B5066C070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7706"/>
            <a:ext cx="8226854" cy="1531237"/>
          </a:xfrm>
        </p:spPr>
        <p:txBody>
          <a:bodyPr>
            <a:noAutofit/>
          </a:bodyPr>
          <a:lstStyle/>
          <a:p>
            <a:r>
              <a:rPr lang="en-US" sz="4000" dirty="0"/>
              <a:t>IRRAD Team EU-Projects’ Activities Updates</a:t>
            </a:r>
            <a:endParaRPr lang="en-GB" sz="40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1A4694-8C7D-4EAF-AAD9-5F18C08C4F97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199" y="2776958"/>
            <a:ext cx="8431620" cy="1284679"/>
          </a:xfrm>
        </p:spPr>
        <p:txBody>
          <a:bodyPr>
            <a:normAutofit/>
          </a:bodyPr>
          <a:lstStyle/>
          <a:p>
            <a:r>
              <a:rPr lang="en-US" sz="1600" u="sng" dirty="0"/>
              <a:t>Blerina Gkotse</a:t>
            </a:r>
            <a:r>
              <a:rPr lang="en-US" sz="1600" dirty="0"/>
              <a:t>, Pierre Pelissou, Giuseppe Pezzullo, Federico Ravotti, Jaroslaw Szumega</a:t>
            </a:r>
          </a:p>
          <a:p>
            <a:r>
              <a:rPr lang="en-US" sz="1600" dirty="0"/>
              <a:t>EP-DT-DD Section Meeting, 21</a:t>
            </a:r>
            <a:r>
              <a:rPr lang="en-US" sz="1600" baseline="30000" dirty="0"/>
              <a:t> </a:t>
            </a:r>
            <a:r>
              <a:rPr lang="en-US" sz="1600" dirty="0"/>
              <a:t>September 2023</a:t>
            </a:r>
          </a:p>
          <a:p>
            <a:r>
              <a:rPr lang="en-US" sz="1600" dirty="0"/>
              <a:t>Indico: </a:t>
            </a:r>
            <a:r>
              <a:rPr lang="en-US" sz="1600" dirty="0">
                <a:hlinkClick r:id="rId2"/>
              </a:rPr>
              <a:t>https://indico.cern.ch/event/1314868/</a:t>
            </a:r>
            <a:r>
              <a:rPr lang="en-US" sz="1600" dirty="0"/>
              <a:t> 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D01E1B-729A-4487-A3D8-19AA3D5E80E8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457199" y="4739296"/>
            <a:ext cx="3585655" cy="273844"/>
          </a:xfrm>
        </p:spPr>
        <p:txBody>
          <a:bodyPr/>
          <a:lstStyle/>
          <a:p>
            <a:r>
              <a:rPr lang="en-US" sz="1200"/>
              <a:t>EP-DT-DD Section Meeting, 21/9/2023</a:t>
            </a:r>
            <a:endParaRPr lang="en-US" sz="1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533F9-81FA-6312-8D28-FE807583ED7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54D48E-228E-5D68-D7E7-9A6DA009F80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1924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817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DF51F-7207-4264-AAE9-316A8E19F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European Projects Associated to IRRAD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CAAA13-1FCB-4303-BA82-564865E9A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F75677-BDB5-4A0E-A910-502D06E72F4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EP-DT-DD Section Meeting, 21/9/2023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54B950-E74B-4066-B21F-B5B03287F4F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9513BC-1CC3-4A8F-B49B-0222E4B24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082602" y="2657804"/>
            <a:ext cx="2914135" cy="1455502"/>
          </a:xfrm>
          <a:prstGeom prst="rect">
            <a:avLst/>
          </a:prstGeom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id="{1569815E-5E85-4F6B-8912-4D4929DB15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700387" y="1044545"/>
            <a:ext cx="3375413" cy="1019745"/>
          </a:xfrm>
          <a:prstGeom prst="rect">
            <a:avLst/>
          </a:prstGeom>
        </p:spPr>
      </p:pic>
      <p:pic>
        <p:nvPicPr>
          <p:cNvPr id="1026" name="Picture 2" descr="home">
            <a:extLst>
              <a:ext uri="{FF2B5EF4-FFF2-40B4-BE49-F238E27FC236}">
                <a16:creationId xmlns:a16="http://schemas.microsoft.com/office/drawing/2014/main" id="{F4EF48AF-8CB3-4641-A5D0-CAE0853A08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74" b="25229"/>
          <a:stretch/>
        </p:blipFill>
        <p:spPr bwMode="auto">
          <a:xfrm>
            <a:off x="339402" y="989968"/>
            <a:ext cx="2743200" cy="122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B2C3D08-C844-EAB0-18AA-E655CC27D71C}"/>
              </a:ext>
            </a:extLst>
          </p:cNvPr>
          <p:cNvSpPr txBox="1"/>
          <p:nvPr/>
        </p:nvSpPr>
        <p:spPr>
          <a:xfrm>
            <a:off x="339402" y="2234845"/>
            <a:ext cx="34203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WP4  (started April 2021)</a:t>
            </a:r>
            <a:endParaRPr lang="en-GB" sz="1400" i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4B9400-6303-1A7F-9E96-3C8A01B394BB}"/>
              </a:ext>
            </a:extLst>
          </p:cNvPr>
          <p:cNvSpPr txBox="1"/>
          <p:nvPr/>
        </p:nvSpPr>
        <p:spPr>
          <a:xfrm>
            <a:off x="5813801" y="2263172"/>
            <a:ext cx="2685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WP3, WP4 (started June 2021)</a:t>
            </a:r>
            <a:endParaRPr lang="en-GB" sz="1400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1DC0E8-D7C8-7A6A-6CA5-60A187B66E24}"/>
              </a:ext>
            </a:extLst>
          </p:cNvPr>
          <p:cNvSpPr txBox="1"/>
          <p:nvPr/>
        </p:nvSpPr>
        <p:spPr>
          <a:xfrm>
            <a:off x="3082601" y="4106169"/>
            <a:ext cx="27431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WP4 (started September 2022)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2021172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CAAA13-1FCB-4303-BA82-564865E9A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F75677-BDB5-4A0E-A910-502D06E72F4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EP-DT-DD Section Meeting, 21/9/2023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54B950-E74B-4066-B21F-B5B03287F4F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9513BC-1CC3-4A8F-B49B-0222E4B24D33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 bwMode="auto">
          <a:xfrm>
            <a:off x="3082602" y="2657804"/>
            <a:ext cx="2914135" cy="1455502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id="{1569815E-5E85-4F6B-8912-4D4929DB153D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/>
        </p:blipFill>
        <p:spPr bwMode="auto">
          <a:xfrm>
            <a:off x="5700387" y="1044545"/>
            <a:ext cx="3375413" cy="1019745"/>
          </a:xfrm>
          <a:prstGeom prst="rect">
            <a:avLst/>
          </a:prstGeom>
          <a:ln w="12700">
            <a:miter lim="400000"/>
          </a:ln>
        </p:spPr>
      </p:pic>
      <p:pic>
        <p:nvPicPr>
          <p:cNvPr id="1026" name="Picture 2" descr="home">
            <a:extLst>
              <a:ext uri="{FF2B5EF4-FFF2-40B4-BE49-F238E27FC236}">
                <a16:creationId xmlns:a16="http://schemas.microsoft.com/office/drawing/2014/main" id="{F4EF48AF-8CB3-4641-A5D0-CAE0853A08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74" b="25229"/>
          <a:stretch/>
        </p:blipFill>
        <p:spPr bwMode="auto">
          <a:xfrm>
            <a:off x="339402" y="989968"/>
            <a:ext cx="2743200" cy="122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B2C3D08-C844-EAB0-18AA-E655CC27D71C}"/>
              </a:ext>
            </a:extLst>
          </p:cNvPr>
          <p:cNvSpPr txBox="1"/>
          <p:nvPr/>
        </p:nvSpPr>
        <p:spPr>
          <a:xfrm>
            <a:off x="339402" y="2234845"/>
            <a:ext cx="34203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WP4  (started April 2021)</a:t>
            </a:r>
            <a:endParaRPr lang="en-GB" sz="1400" i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4B9400-6303-1A7F-9E96-3C8A01B394BB}"/>
              </a:ext>
            </a:extLst>
          </p:cNvPr>
          <p:cNvSpPr txBox="1"/>
          <p:nvPr/>
        </p:nvSpPr>
        <p:spPr>
          <a:xfrm>
            <a:off x="5813801" y="2263172"/>
            <a:ext cx="2685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2">
                    <a:lumMod val="50000"/>
                  </a:schemeClr>
                </a:solidFill>
              </a:rPr>
              <a:t>WP3, WP4 (started June 2021)</a:t>
            </a:r>
            <a:endParaRPr lang="en-GB" sz="14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1DC0E8-D7C8-7A6A-6CA5-60A187B66E24}"/>
              </a:ext>
            </a:extLst>
          </p:cNvPr>
          <p:cNvSpPr txBox="1"/>
          <p:nvPr/>
        </p:nvSpPr>
        <p:spPr>
          <a:xfrm>
            <a:off x="3082601" y="4106169"/>
            <a:ext cx="27431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2">
                    <a:lumMod val="50000"/>
                  </a:schemeClr>
                </a:solidFill>
              </a:rPr>
              <a:t>WP4 (started September 2022)</a:t>
            </a:r>
            <a:endParaRPr lang="en-GB" sz="14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8207FF7-EA65-7E21-A809-D306B36CC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European Projects Associated to IRRAD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6366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D2D998D-2F40-463A-B62A-F53DA98651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994205"/>
            <a:ext cx="8556835" cy="2080815"/>
          </a:xfrm>
        </p:spPr>
        <p:txBody>
          <a:bodyPr>
            <a:normAutofit lnSpcReduction="10000"/>
          </a:bodyPr>
          <a:lstStyle/>
          <a:p>
            <a:pPr marL="36512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</a:t>
            </a: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dvancement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</a:t>
            </a: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nnovation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</a:t>
            </a: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etectors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at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</a:t>
            </a: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ccelerators</a:t>
            </a:r>
          </a:p>
          <a:p>
            <a:pPr marL="266700" marR="0" lvl="1" indent="-230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WP4: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Upgrade of Irradiation and Characterisation Facilities</a:t>
            </a:r>
          </a:p>
          <a:p>
            <a:pPr marL="266700" marR="0" lvl="1" indent="-230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lang="en-GB" sz="1600" dirty="0">
                <a:solidFill>
                  <a:srgbClr val="0055A0"/>
                </a:solidFill>
                <a:latin typeface="Arial"/>
              </a:rPr>
              <a:t>Leading Task 4.3 </a:t>
            </a:r>
            <a:r>
              <a:rPr kumimoji="0" lang="en-GB" sz="1600" b="1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Common tools for irradiation facilities quality control</a:t>
            </a:r>
            <a:r>
              <a:rPr kumimoji="0" lang="en-GB" sz="160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data management, traceability, dosimetry and activation measurements</a:t>
            </a:r>
          </a:p>
          <a:p>
            <a:pPr marL="550862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Generalisation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IRRAD Data Manager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(IDM) for ENEA-FNG and GIF</a:t>
            </a:r>
            <a:r>
              <a:rPr kumimoji="0" lang="en-GB" sz="1400" b="0" i="0" u="none" strike="noStrike" kern="1200" cap="none" spc="0" normalizeH="0" baseline="30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++</a:t>
            </a:r>
          </a:p>
          <a:p>
            <a:pPr marL="550862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400" b="0" i="0" u="none" strike="noStrike" kern="1200" cap="none" spc="0" normalizeH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Prototype of </a:t>
            </a:r>
            <a:r>
              <a:rPr kumimoji="0" lang="en-GB" sz="1400" b="1" i="0" u="none" strike="noStrike" kern="1200" cap="none" spc="0" normalizeH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integrated system</a:t>
            </a:r>
            <a:r>
              <a:rPr kumimoji="0" lang="en-GB" sz="1400" b="0" i="0" u="none" strike="noStrike" kern="1200" cap="none" spc="0" normalizeH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for </a:t>
            </a:r>
            <a:r>
              <a:rPr kumimoji="0" lang="en-GB" sz="1400" b="1" i="0" u="none" strike="noStrike" kern="1200" cap="none" spc="0" normalizeH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induced activation </a:t>
            </a:r>
            <a:r>
              <a:rPr kumimoji="0" lang="en-GB" sz="1400" b="0" i="0" u="none" strike="noStrike" kern="1200" cap="none" spc="0" normalizeH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</a:t>
            </a:r>
            <a:r>
              <a:rPr lang="en-GB" sz="1400" dirty="0">
                <a:solidFill>
                  <a:srgbClr val="0055A0"/>
                </a:solidFill>
                <a:latin typeface="Arial"/>
              </a:rPr>
              <a:t> </a:t>
            </a:r>
            <a:r>
              <a:rPr kumimoji="0" lang="en-GB" sz="1400" b="1" i="0" u="none" strike="noStrike" kern="1200" cap="none" spc="0" normalizeH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traceability</a:t>
            </a:r>
            <a:r>
              <a:rPr kumimoji="0" lang="en-GB" sz="1400" b="0" i="0" u="none" strike="noStrike" kern="1200" cap="none" spc="0" normalizeH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data management</a:t>
            </a:r>
          </a:p>
          <a:p>
            <a:pPr marL="550862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Courier New" panose="02070309020205020404" pitchFamily="49" charset="0"/>
              <a:buChar char="o"/>
              <a:tabLst/>
              <a:defRPr/>
            </a:pPr>
            <a:r>
              <a:rPr lang="en-GB" sz="1400" dirty="0">
                <a:solidFill>
                  <a:srgbClr val="0055A0"/>
                </a:solidFill>
                <a:latin typeface="Arial"/>
              </a:rPr>
              <a:t>Dosimetry </a:t>
            </a:r>
            <a:r>
              <a:rPr lang="en-GB" sz="1400" b="1" dirty="0">
                <a:solidFill>
                  <a:srgbClr val="0055A0"/>
                </a:solidFill>
                <a:latin typeface="Arial"/>
              </a:rPr>
              <a:t>calibration set for cross-comparison of irradiation facilities </a:t>
            </a:r>
            <a:r>
              <a:rPr lang="en-GB" sz="1400" dirty="0">
                <a:solidFill>
                  <a:srgbClr val="0055A0"/>
                </a:solidFill>
                <a:latin typeface="Arial"/>
              </a:rPr>
              <a:t>by evaluation of Non-Ionizing Energy Loss (</a:t>
            </a:r>
            <a:r>
              <a:rPr lang="en-GB" sz="1400" b="1" dirty="0">
                <a:solidFill>
                  <a:srgbClr val="0055A0"/>
                </a:solidFill>
                <a:latin typeface="Arial"/>
              </a:rPr>
              <a:t>NIEL</a:t>
            </a:r>
            <a:r>
              <a:rPr lang="en-GB" sz="1400" dirty="0">
                <a:solidFill>
                  <a:srgbClr val="0055A0"/>
                </a:solidFill>
                <a:latin typeface="Arial"/>
              </a:rPr>
              <a:t>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8BE511-B733-4364-A855-0C1BEF967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AIDAinnova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335136-AA04-4DC7-BE40-6F99F7809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83C10C-8C10-492D-B06C-8FDF76D3CF9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dirty="0"/>
              <a:t>EP-DT-DD Section Meeting, 21/9/2023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A3ACA-E728-4D21-AECB-1CCD232EE16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2B44B9C-7445-4225-9B84-39D29888AE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276291" y="61367"/>
            <a:ext cx="1674147" cy="64485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F886A56-A363-EB3C-4A79-87200FA4A8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6247" y="3235523"/>
            <a:ext cx="1029132" cy="546070"/>
          </a:xfrm>
          <a:prstGeom prst="rect">
            <a:avLst/>
          </a:prstGeom>
        </p:spPr>
      </p:pic>
      <p:pic>
        <p:nvPicPr>
          <p:cNvPr id="29" name="Picture 2" descr="Nouveau nom, nouveau logo pour Mines ParisTech qui devient ...">
            <a:extLst>
              <a:ext uri="{FF2B5EF4-FFF2-40B4-BE49-F238E27FC236}">
                <a16:creationId xmlns:a16="http://schemas.microsoft.com/office/drawing/2014/main" id="{27D4E81A-1A19-7F1D-7628-ABA056951B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379" y="2861381"/>
            <a:ext cx="2315529" cy="119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46F1142-C58C-B93F-6116-5C6E60B0F4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3756" y="3894881"/>
            <a:ext cx="2706859" cy="414564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F66DCE9-94F5-BABB-E29D-1757FD961F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4489" y="3859427"/>
            <a:ext cx="1511102" cy="429674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184041E-7884-4912-BE12-327BC3F7FF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50908" y="3329140"/>
            <a:ext cx="2200847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335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BE511-B733-4364-A855-0C1BEF967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IDM Generalisation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335136-AA04-4DC7-BE40-6F99F7809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83C10C-8C10-492D-B06C-8FDF76D3CF9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dirty="0"/>
              <a:t>EP-DT-DD Section Meeting, 21/9/2023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A3ACA-E728-4D21-AECB-1CCD232EE16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D2D998D-2F40-463A-B62A-F53DA98651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13401"/>
            <a:ext cx="7606748" cy="1707220"/>
          </a:xfrm>
        </p:spPr>
        <p:txBody>
          <a:bodyPr/>
          <a:lstStyle/>
          <a:p>
            <a:pPr marL="285750" lvl="1" indent="-285750">
              <a:buClr>
                <a:srgbClr val="0055A0"/>
              </a:buClr>
              <a:buSzPct val="80000"/>
              <a:defRPr/>
            </a:pPr>
            <a:r>
              <a:rPr lang="en-GB" sz="1600" dirty="0">
                <a:solidFill>
                  <a:srgbClr val="0055A0"/>
                </a:solidFill>
              </a:rPr>
              <a:t>Requirements, architecture and design for ENEA-FNG and CERN-GIF++ prepared (</a:t>
            </a:r>
            <a:r>
              <a:rPr lang="en-GB" sz="1600" dirty="0">
                <a:hlinkClick r:id="rId2"/>
              </a:rPr>
              <a:t>MS13</a:t>
            </a:r>
            <a:r>
              <a:rPr lang="en-GB" sz="1600" dirty="0"/>
              <a:t>)</a:t>
            </a:r>
          </a:p>
          <a:p>
            <a:pPr marL="285750" lvl="1" indent="-285750">
              <a:buClr>
                <a:srgbClr val="0055A0"/>
              </a:buClr>
              <a:buSzPct val="80000"/>
              <a:defRPr/>
            </a:pPr>
            <a:r>
              <a:rPr lang="en-GB" sz="1600" dirty="0"/>
              <a:t>Cloning/adapting IDM for other facilities (CERN GIF++, ENEA-FNG, FNAL ITA)</a:t>
            </a:r>
          </a:p>
          <a:p>
            <a:pPr marL="266700" marR="0" lvl="1" indent="-230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endParaRPr lang="en-GB" sz="18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2B44B9C-7445-4225-9B84-39D29888AE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348302" y="98313"/>
            <a:ext cx="1674147" cy="644855"/>
          </a:xfrm>
          <a:prstGeom prst="rect">
            <a:avLst/>
          </a:prstGeom>
        </p:spPr>
      </p:pic>
      <p:sp>
        <p:nvSpPr>
          <p:cNvPr id="14" name="GIF  User Tech.Coordinator">
            <a:extLst>
              <a:ext uri="{FF2B5EF4-FFF2-40B4-BE49-F238E27FC236}">
                <a16:creationId xmlns:a16="http://schemas.microsoft.com/office/drawing/2014/main" id="{E8120BA3-263C-312C-436D-EC4655786CAC}"/>
              </a:ext>
            </a:extLst>
          </p:cNvPr>
          <p:cNvSpPr>
            <a:spLocks/>
          </p:cNvSpPr>
          <p:nvPr/>
        </p:nvSpPr>
        <p:spPr bwMode="auto">
          <a:xfrm>
            <a:off x="4414317" y="1845312"/>
            <a:ext cx="1361500" cy="256480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 marL="0" marR="0" lvl="0" indent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dirty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IDM for ENEA-FNG</a:t>
            </a:r>
            <a:endParaRPr sz="1000" dirty="0">
              <a:solidFill>
                <a:srgbClr val="0055A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E2F4B03-FBC4-C018-D35D-394BE129DB1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647"/>
          <a:stretch/>
        </p:blipFill>
        <p:spPr>
          <a:xfrm>
            <a:off x="551523" y="1763951"/>
            <a:ext cx="3497411" cy="23400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GIF  User Tech.Coordinator">
            <a:extLst>
              <a:ext uri="{FF2B5EF4-FFF2-40B4-BE49-F238E27FC236}">
                <a16:creationId xmlns:a16="http://schemas.microsoft.com/office/drawing/2014/main" id="{B97AE6F0-E1A3-136A-CC5D-843DBD8251A4}"/>
              </a:ext>
            </a:extLst>
          </p:cNvPr>
          <p:cNvSpPr>
            <a:spLocks/>
          </p:cNvSpPr>
          <p:nvPr/>
        </p:nvSpPr>
        <p:spPr bwMode="auto">
          <a:xfrm>
            <a:off x="551523" y="4104046"/>
            <a:ext cx="1361500" cy="256480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 marL="0" marR="0" lvl="0" indent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dirty="0">
                <a:solidFill>
                  <a:srgbClr val="0055A0"/>
                </a:solidFill>
                <a:latin typeface="Arial"/>
                <a:ea typeface="+mn-ea"/>
                <a:cs typeface="+mn-cs"/>
                <a:hlinkClick r:id="rId5"/>
              </a:rPr>
              <a:t>IDM for CERN-GIF++</a:t>
            </a:r>
            <a:endParaRPr sz="1000" dirty="0">
              <a:solidFill>
                <a:srgbClr val="0055A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AD3CB13-73A0-53CA-07EF-7289C8C7A9C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147" r="2145" b="30236"/>
          <a:stretch/>
        </p:blipFill>
        <p:spPr>
          <a:xfrm>
            <a:off x="3368184" y="2093029"/>
            <a:ext cx="2274672" cy="22847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DF2310B-4772-AE00-D8CD-275B908C17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5095067" y="2888758"/>
            <a:ext cx="4005029" cy="1485845"/>
          </a:xfrm>
          <a:prstGeom prst="rect">
            <a:avLst/>
          </a:prstGeom>
        </p:spPr>
      </p:pic>
      <p:sp>
        <p:nvSpPr>
          <p:cNvPr id="12" name="GIF  User Tech.Coordinator">
            <a:extLst>
              <a:ext uri="{FF2B5EF4-FFF2-40B4-BE49-F238E27FC236}">
                <a16:creationId xmlns:a16="http://schemas.microsoft.com/office/drawing/2014/main" id="{4926665E-4627-18A8-5F07-A6D95A043611}"/>
              </a:ext>
            </a:extLst>
          </p:cNvPr>
          <p:cNvSpPr>
            <a:spLocks/>
          </p:cNvSpPr>
          <p:nvPr/>
        </p:nvSpPr>
        <p:spPr bwMode="auto">
          <a:xfrm>
            <a:off x="6031928" y="2677518"/>
            <a:ext cx="1361500" cy="256480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 marL="0" marR="0" lvl="0" indent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dirty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IDM for FNAL ITA</a:t>
            </a:r>
            <a:endParaRPr sz="1000" dirty="0">
              <a:solidFill>
                <a:srgbClr val="0055A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5154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BE511-B733-4364-A855-0C1BEF967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GB" sz="3200" b="0" i="0" u="none" strike="noStrike" kern="1200" cap="none" spc="0" normalizeH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Integrated </a:t>
            </a:r>
            <a:r>
              <a:rPr lang="en-GB" dirty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System</a:t>
            </a:r>
            <a:r>
              <a:rPr kumimoji="0" lang="en-GB" sz="3200" b="0" i="0" u="none" strike="noStrike" kern="1200" cap="none" spc="0" normalizeH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for Spectrometry Measurements</a:t>
            </a:r>
            <a:r>
              <a:rPr lang="en-GB" dirty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 </a:t>
            </a:r>
            <a:r>
              <a:rPr kumimoji="0" lang="en-GB" sz="3200" b="0" i="0" u="none" strike="noStrike" kern="1200" cap="none" spc="0" normalizeH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 Management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335136-AA04-4DC7-BE40-6F99F7809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83C10C-8C10-492D-B06C-8FDF76D3CF9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dirty="0"/>
              <a:t>EP-DT-DD Section Meeting, 21/9/2023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A3ACA-E728-4D21-AECB-1CCD232EE16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D2D998D-2F40-463A-B62A-F53DA98651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4" y="999139"/>
            <a:ext cx="8772526" cy="1707220"/>
          </a:xfrm>
        </p:spPr>
        <p:txBody>
          <a:bodyPr>
            <a:normAutofit/>
          </a:bodyPr>
          <a:lstStyle/>
          <a:p>
            <a:pPr marL="266700" marR="0" lvl="1" indent="-230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lang="en-GB" sz="1800" dirty="0">
                <a:solidFill>
                  <a:srgbClr val="0055A0"/>
                </a:solidFill>
              </a:rPr>
              <a:t>Spectrometry data model prepared and report finalised, in collaboration with RP</a:t>
            </a:r>
          </a:p>
          <a:p>
            <a:pPr marL="460375" lvl="2" indent="-236538">
              <a:buClr>
                <a:srgbClr val="00B050"/>
              </a:buClr>
              <a:buSzPct val="80000"/>
              <a:buFont typeface="Wingdings" panose="05000000000000000000" pitchFamily="2" charset="2"/>
              <a:buChar char="ü"/>
              <a:defRPr/>
            </a:pPr>
            <a:r>
              <a:rPr lang="en-GB" sz="1600" dirty="0">
                <a:solidFill>
                  <a:srgbClr val="0055A0"/>
                </a:solidFill>
                <a:hlinkClick r:id="rId2"/>
              </a:rPr>
              <a:t>Analytical Results Analyzer and Management Information System – ARAMIS EDMS Report finalised</a:t>
            </a:r>
            <a:endParaRPr lang="en-GB" sz="1600" dirty="0">
              <a:solidFill>
                <a:srgbClr val="0055A0"/>
              </a:solidFill>
            </a:endParaRPr>
          </a:p>
          <a:p>
            <a:pPr marL="322262" lvl="1" indent="-285750"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rgbClr val="0055A0"/>
                </a:solidFill>
              </a:rPr>
              <a:t>APEX-gamma spectrometry data read by IDM and proton fluence-related values calculation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2B44B9C-7445-4225-9B84-39D29888AE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761941" y="235597"/>
            <a:ext cx="1674147" cy="64485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B4EB283-3BAE-61F9-D9AF-04685BD66A8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318" r="448"/>
          <a:stretch/>
        </p:blipFill>
        <p:spPr>
          <a:xfrm>
            <a:off x="4276484" y="2364707"/>
            <a:ext cx="4466550" cy="18474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B4C2E17-A143-4881-4967-E9BE7847F05B}"/>
              </a:ext>
            </a:extLst>
          </p:cNvPr>
          <p:cNvSpPr txBox="1"/>
          <p:nvPr/>
        </p:nvSpPr>
        <p:spPr>
          <a:xfrm>
            <a:off x="4176731" y="4212181"/>
            <a:ext cx="41646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Fluence results in IDM calculated from APEX-gamma DB activities </a:t>
            </a:r>
            <a:endParaRPr lang="en-GB" sz="1000" i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38F88F-7493-77CD-48FE-467BD51C6D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491" y="2258576"/>
            <a:ext cx="2702555" cy="2024899"/>
          </a:xfrm>
          <a:prstGeom prst="rect">
            <a:avLst/>
          </a:prstGeom>
        </p:spPr>
      </p:pic>
      <p:sp>
        <p:nvSpPr>
          <p:cNvPr id="10" name="Right Arrow 8">
            <a:extLst>
              <a:ext uri="{FF2B5EF4-FFF2-40B4-BE49-F238E27FC236}">
                <a16:creationId xmlns:a16="http://schemas.microsoft.com/office/drawing/2014/main" id="{91D4EE3D-6FDD-1F57-0156-A3E8AE206735}"/>
              </a:ext>
            </a:extLst>
          </p:cNvPr>
          <p:cNvSpPr/>
          <p:nvPr/>
        </p:nvSpPr>
        <p:spPr>
          <a:xfrm>
            <a:off x="3400135" y="3271026"/>
            <a:ext cx="691941" cy="581865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AD0CE8-94DF-A4CF-26D1-549C77CC468E}"/>
              </a:ext>
            </a:extLst>
          </p:cNvPr>
          <p:cNvSpPr/>
          <p:nvPr/>
        </p:nvSpPr>
        <p:spPr>
          <a:xfrm>
            <a:off x="3276363" y="3002990"/>
            <a:ext cx="9394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ARAMIS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B21EC64-7D27-3C64-C953-44A91A9751FE}"/>
              </a:ext>
            </a:extLst>
          </p:cNvPr>
          <p:cNvSpPr txBox="1"/>
          <p:nvPr/>
        </p:nvSpPr>
        <p:spPr>
          <a:xfrm>
            <a:off x="452310" y="4244036"/>
            <a:ext cx="27888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APEX Gamma software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315729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0" grpId="0" animBg="1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BE511-B733-4364-A855-0C1BEF967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GB" sz="3200" b="0" i="0" u="none" strike="noStrike" kern="1200" cap="none" spc="0" normalizeH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Integrated </a:t>
            </a:r>
            <a:r>
              <a:rPr lang="en-GB" dirty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System</a:t>
            </a:r>
            <a:r>
              <a:rPr kumimoji="0" lang="en-GB" sz="3200" b="0" i="0" u="none" strike="noStrike" kern="1200" cap="none" spc="0" normalizeH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for Spectrometry                      and</a:t>
            </a:r>
            <a:r>
              <a:rPr lang="en-GB" sz="320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GB" dirty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Traceability</a:t>
            </a:r>
            <a:r>
              <a:rPr kumimoji="0" lang="en-GB" sz="3200" b="0" i="0" u="none" strike="noStrike" kern="1200" cap="none" spc="0" normalizeH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Data Management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335136-AA04-4DC7-BE40-6F99F7809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83C10C-8C10-492D-B06C-8FDF76D3CF9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dirty="0"/>
              <a:t>EP-DT-DD Section Meeting, 21/9/2023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A3ACA-E728-4D21-AECB-1CCD232EE16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D2D998D-2F40-463A-B62A-F53DA98651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999139"/>
            <a:ext cx="6168928" cy="1707220"/>
          </a:xfrm>
        </p:spPr>
        <p:txBody>
          <a:bodyPr>
            <a:normAutofit/>
          </a:bodyPr>
          <a:lstStyle/>
          <a:p>
            <a:pPr marL="322262" lvl="1" indent="-285750"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GB" sz="1600" b="1" dirty="0">
                <a:solidFill>
                  <a:srgbClr val="0055A0"/>
                </a:solidFill>
              </a:rPr>
              <a:t>RFID characterisations</a:t>
            </a:r>
            <a:r>
              <a:rPr lang="en-GB" sz="1600" dirty="0">
                <a:solidFill>
                  <a:srgbClr val="0055A0"/>
                </a:solidFill>
              </a:rPr>
              <a:t>, two irradiation campaigns:</a:t>
            </a:r>
          </a:p>
          <a:p>
            <a:pPr marL="509714" lvl="2" indent="-285750">
              <a:buClr>
                <a:srgbClr val="0055A0"/>
              </a:buClr>
              <a:buSzPct val="80000"/>
              <a:buFont typeface="Courier New" panose="02070309020205020404" pitchFamily="49" charset="0"/>
              <a:buChar char="o"/>
              <a:defRPr/>
            </a:pPr>
            <a:r>
              <a:rPr lang="en-GB" sz="1400" dirty="0">
                <a:solidFill>
                  <a:srgbClr val="0055A0"/>
                </a:solidFill>
              </a:rPr>
              <a:t>protons in </a:t>
            </a:r>
            <a:r>
              <a:rPr lang="en-GB" sz="1400" b="1" dirty="0">
                <a:solidFill>
                  <a:srgbClr val="0055A0"/>
                </a:solidFill>
              </a:rPr>
              <a:t>IRRAD</a:t>
            </a:r>
          </a:p>
          <a:p>
            <a:pPr marL="509714" lvl="2" indent="-285750">
              <a:buClr>
                <a:srgbClr val="0055A0"/>
              </a:buClr>
              <a:buSzPct val="80000"/>
              <a:buFont typeface="Courier New" panose="02070309020205020404" pitchFamily="49" charset="0"/>
              <a:buChar char="o"/>
              <a:defRPr/>
            </a:pPr>
            <a:r>
              <a:rPr lang="en-GB" sz="1400" dirty="0">
                <a:solidFill>
                  <a:srgbClr val="0055A0"/>
                </a:solidFill>
              </a:rPr>
              <a:t>neutrons in </a:t>
            </a:r>
            <a:r>
              <a:rPr lang="en-GB" sz="1400" b="1" dirty="0">
                <a:solidFill>
                  <a:srgbClr val="0055A0"/>
                </a:solidFill>
              </a:rPr>
              <a:t>ENEA-FNG</a:t>
            </a:r>
          </a:p>
          <a:p>
            <a:pPr marL="322262" lvl="1" indent="-285750"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GB" sz="1600" b="1" dirty="0">
                <a:solidFill>
                  <a:srgbClr val="0055A0"/>
                </a:solidFill>
              </a:rPr>
              <a:t>CAEN </a:t>
            </a:r>
            <a:r>
              <a:rPr lang="en-GB" sz="1600" b="1" dirty="0" err="1">
                <a:solidFill>
                  <a:srgbClr val="0055A0"/>
                </a:solidFill>
              </a:rPr>
              <a:t>RadHAND</a:t>
            </a:r>
            <a:r>
              <a:rPr lang="en-GB" sz="1600" b="1" dirty="0">
                <a:solidFill>
                  <a:srgbClr val="0055A0"/>
                </a:solidFill>
              </a:rPr>
              <a:t> </a:t>
            </a:r>
            <a:r>
              <a:rPr lang="en-GB" sz="1600" dirty="0">
                <a:solidFill>
                  <a:srgbClr val="0055A0"/>
                </a:solidFill>
              </a:rPr>
              <a:t>being tested in IRRAD</a:t>
            </a:r>
          </a:p>
          <a:p>
            <a:pPr marL="322262" lvl="1" indent="-285750"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GB" sz="1600" b="1" dirty="0">
                <a:solidFill>
                  <a:srgbClr val="0055A0"/>
                </a:solidFill>
              </a:rPr>
              <a:t>CAEN </a:t>
            </a:r>
            <a:r>
              <a:rPr lang="en-GB" sz="1600" b="1" dirty="0" err="1">
                <a:solidFill>
                  <a:srgbClr val="0055A0"/>
                </a:solidFill>
              </a:rPr>
              <a:t>RadBASE</a:t>
            </a:r>
            <a:r>
              <a:rPr lang="en-GB" sz="1600" b="1" dirty="0">
                <a:solidFill>
                  <a:srgbClr val="0055A0"/>
                </a:solidFill>
              </a:rPr>
              <a:t> API integration</a:t>
            </a:r>
            <a:r>
              <a:rPr lang="en-GB" sz="1600" dirty="0">
                <a:solidFill>
                  <a:srgbClr val="0055A0"/>
                </a:solidFill>
              </a:rPr>
              <a:t> with </a:t>
            </a:r>
            <a:r>
              <a:rPr lang="en-GB" sz="1600" b="1" dirty="0">
                <a:solidFill>
                  <a:srgbClr val="0055A0"/>
                </a:solidFill>
              </a:rPr>
              <a:t>IDM</a:t>
            </a:r>
            <a:r>
              <a:rPr lang="en-GB" sz="1600" dirty="0">
                <a:solidFill>
                  <a:srgbClr val="0055A0"/>
                </a:solidFill>
              </a:rPr>
              <a:t> ongoing</a:t>
            </a:r>
          </a:p>
          <a:p>
            <a:pPr marL="322262" lvl="1" indent="-285750"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  <a:defRPr/>
            </a:pPr>
            <a:endParaRPr lang="en-GB" sz="1600" dirty="0">
              <a:solidFill>
                <a:srgbClr val="0055A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2B44B9C-7445-4225-9B84-39D29888AE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761941" y="235597"/>
            <a:ext cx="1674147" cy="64485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6674B71-FCD9-0D24-3C78-4454AB8DC0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5857" y="1323176"/>
            <a:ext cx="3196668" cy="27676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78138D1-1DA6-29E8-18DF-B7F4C73ECE9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165" b="28868"/>
          <a:stretch/>
        </p:blipFill>
        <p:spPr>
          <a:xfrm>
            <a:off x="759432" y="2445795"/>
            <a:ext cx="2215673" cy="163808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E66F8BA-8311-3747-2AA3-AE79182D7E31}"/>
              </a:ext>
            </a:extLst>
          </p:cNvPr>
          <p:cNvSpPr txBox="1"/>
          <p:nvPr/>
        </p:nvSpPr>
        <p:spPr>
          <a:xfrm>
            <a:off x="659981" y="4074679"/>
            <a:ext cx="20951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CAEN RFID Sample, testing platform &amp; reader in IRRAD</a:t>
            </a:r>
            <a:endParaRPr lang="en-GB" sz="1000" i="1" dirty="0"/>
          </a:p>
        </p:txBody>
      </p:sp>
      <p:pic>
        <p:nvPicPr>
          <p:cNvPr id="15" name="id-F19EBFD2-663F-4285-A597-EB1A63F71219" descr="Image.jpeg">
            <a:extLst>
              <a:ext uri="{FF2B5EF4-FFF2-40B4-BE49-F238E27FC236}">
                <a16:creationId xmlns:a16="http://schemas.microsoft.com/office/drawing/2014/main" id="{9C402933-5E7D-68EB-864C-5903D4CBA4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520" y="2470838"/>
            <a:ext cx="1249676" cy="1666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DCBC406-B78B-A154-EA5C-C0CD5A182F0D}"/>
              </a:ext>
            </a:extLst>
          </p:cNvPr>
          <p:cNvSpPr txBox="1"/>
          <p:nvPr/>
        </p:nvSpPr>
        <p:spPr>
          <a:xfrm>
            <a:off x="3119675" y="4090791"/>
            <a:ext cx="20951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CAEN RFID testing in ENEA-FNG funded by RADNEXT TA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3399932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BE511-B733-4364-A855-0C1BEF967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6629400" cy="705332"/>
          </a:xfrm>
        </p:spPr>
        <p:txBody>
          <a:bodyPr>
            <a:noAutofit/>
          </a:bodyPr>
          <a:lstStyle/>
          <a:p>
            <a:r>
              <a:rPr lang="en-GB" sz="2500" dirty="0"/>
              <a:t>Cross-comparison of Irradiation Facilities with Non-Ionising Energy Loss (NIEL) Evaluation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335136-AA04-4DC7-BE40-6F99F7809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83C10C-8C10-492D-B06C-8FDF76D3CF9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dirty="0"/>
              <a:t>EP-DT-DD Section Meeting, 21/9/2023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A3ACA-E728-4D21-AECB-1CCD232EE16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2B44B9C-7445-4225-9B84-39D29888AE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022210" y="235597"/>
            <a:ext cx="1674147" cy="644855"/>
          </a:xfrm>
          <a:prstGeom prst="rect">
            <a:avLst/>
          </a:prstGeom>
        </p:spPr>
      </p:pic>
      <p:sp>
        <p:nvSpPr>
          <p:cNvPr id="34" name="TextBox 11">
            <a:extLst>
              <a:ext uri="{FF2B5EF4-FFF2-40B4-BE49-F238E27FC236}">
                <a16:creationId xmlns:a16="http://schemas.microsoft.com/office/drawing/2014/main" id="{EC7FED61-97FE-4DDB-BA79-7918CFDEFE70}"/>
              </a:ext>
            </a:extLst>
          </p:cNvPr>
          <p:cNvSpPr txBox="1"/>
          <p:nvPr/>
        </p:nvSpPr>
        <p:spPr>
          <a:xfrm rot="21238040">
            <a:off x="5680724" y="4203707"/>
            <a:ext cx="1128976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D4.2 (M42)</a:t>
            </a:r>
            <a:endParaRPr lang="en-GB" sz="14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5FF67E1-DF07-4BCC-B881-DAFDC5B7C52F}"/>
              </a:ext>
            </a:extLst>
          </p:cNvPr>
          <p:cNvSpPr/>
          <p:nvPr/>
        </p:nvSpPr>
        <p:spPr>
          <a:xfrm>
            <a:off x="1722863" y="3071059"/>
            <a:ext cx="396000" cy="2357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85EB19E0-AE47-D904-371F-574C2DED348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897" y="998266"/>
            <a:ext cx="2130814" cy="1556543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A61DADCF-CA4B-A6DF-D5B1-23D9EBC5F1D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9834" y="2282416"/>
            <a:ext cx="2124751" cy="1582723"/>
          </a:xfrm>
          <a:prstGeom prst="rect">
            <a:avLst/>
          </a:prstGeom>
        </p:spPr>
      </p:pic>
      <p:sp>
        <p:nvSpPr>
          <p:cNvPr id="39" name="TextBox 17">
            <a:extLst>
              <a:ext uri="{FF2B5EF4-FFF2-40B4-BE49-F238E27FC236}">
                <a16:creationId xmlns:a16="http://schemas.microsoft.com/office/drawing/2014/main" id="{FD93432E-361C-64C9-F23B-BE943A391355}"/>
              </a:ext>
            </a:extLst>
          </p:cNvPr>
          <p:cNvSpPr txBox="1"/>
          <p:nvPr/>
        </p:nvSpPr>
        <p:spPr>
          <a:xfrm>
            <a:off x="2256471" y="957609"/>
            <a:ext cx="318240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ea typeface="Verdana" panose="020B0604030504040204" pitchFamily="34" charset="0"/>
              </a:rPr>
              <a:t>Revisiting NIEL concept …</a:t>
            </a:r>
            <a:endParaRPr lang="en-GB" sz="1600" b="1" dirty="0">
              <a:ea typeface="Verdana" panose="020B0604030504040204" pitchFamily="34" charset="0"/>
            </a:endParaRPr>
          </a:p>
        </p:txBody>
      </p:sp>
      <p:sp>
        <p:nvSpPr>
          <p:cNvPr id="40" name="TextBox 18">
            <a:extLst>
              <a:ext uri="{FF2B5EF4-FFF2-40B4-BE49-F238E27FC236}">
                <a16:creationId xmlns:a16="http://schemas.microsoft.com/office/drawing/2014/main" id="{8E95B8DF-F6A3-7654-AB14-4ACDFF311ACD}"/>
              </a:ext>
            </a:extLst>
          </p:cNvPr>
          <p:cNvSpPr txBox="1"/>
          <p:nvPr/>
        </p:nvSpPr>
        <p:spPr>
          <a:xfrm>
            <a:off x="292156" y="2589585"/>
            <a:ext cx="49594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ea typeface="Verdana" panose="020B0604030504040204" pitchFamily="34" charset="0"/>
              </a:rPr>
              <a:t>… NIEL Experimental Measurements </a:t>
            </a:r>
            <a:endParaRPr lang="en-GB" sz="1600" b="1" dirty="0">
              <a:ea typeface="Verdana" panose="020B0604030504040204" pitchFamily="34" charset="0"/>
            </a:endParaRPr>
          </a:p>
        </p:txBody>
      </p:sp>
      <p:sp>
        <p:nvSpPr>
          <p:cNvPr id="41" name="TextBox 20">
            <a:extLst>
              <a:ext uri="{FF2B5EF4-FFF2-40B4-BE49-F238E27FC236}">
                <a16:creationId xmlns:a16="http://schemas.microsoft.com/office/drawing/2014/main" id="{41E1DDE9-A882-B576-9959-E0F3F678BABD}"/>
              </a:ext>
            </a:extLst>
          </p:cNvPr>
          <p:cNvSpPr txBox="1"/>
          <p:nvPr/>
        </p:nvSpPr>
        <p:spPr>
          <a:xfrm>
            <a:off x="292156" y="2816328"/>
            <a:ext cx="584871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lvl="0" indent="-182563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ea typeface="Verdana" panose="020B0604030504040204" pitchFamily="34" charset="0"/>
              </a:rPr>
              <a:t>Set of </a:t>
            </a:r>
            <a:r>
              <a:rPr lang="en-GB" sz="1600" b="1" dirty="0">
                <a:ea typeface="Verdana" panose="020B0604030504040204" pitchFamily="34" charset="0"/>
              </a:rPr>
              <a:t>irradiated Si-diodes</a:t>
            </a:r>
            <a:r>
              <a:rPr lang="en-GB" sz="1600" dirty="0">
                <a:ea typeface="Verdana" panose="020B0604030504040204" pitchFamily="34" charset="0"/>
              </a:rPr>
              <a:t> measured in IRRAD in 2018    (I. Mateu) and </a:t>
            </a:r>
            <a:r>
              <a:rPr lang="en-GB" sz="1600" b="1" dirty="0">
                <a:ea typeface="Verdana" panose="020B0604030504040204" pitchFamily="34" charset="0"/>
              </a:rPr>
              <a:t>re-measured 4 years later </a:t>
            </a:r>
            <a:r>
              <a:rPr lang="en-GB" sz="1600" dirty="0">
                <a:ea typeface="Verdana" panose="020B0604030504040204" pitchFamily="34" charset="0"/>
              </a:rPr>
              <a:t>(V. Subert)</a:t>
            </a:r>
          </a:p>
          <a:p>
            <a:pPr marL="182563" lvl="0" indent="-182563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ea typeface="Verdana" panose="020B0604030504040204" pitchFamily="34" charset="0"/>
              </a:rPr>
              <a:t>New Si-diode irradiations </a:t>
            </a:r>
            <a:r>
              <a:rPr lang="en-GB" sz="1600" dirty="0">
                <a:ea typeface="Verdana" panose="020B0604030504040204" pitchFamily="34" charset="0"/>
              </a:rPr>
              <a:t>performed in run 2023 in IRRAD</a:t>
            </a:r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BAE23C77-F2F4-4ECF-AF15-209824B428EE}"/>
              </a:ext>
            </a:extLst>
          </p:cNvPr>
          <p:cNvSpPr txBox="1"/>
          <p:nvPr/>
        </p:nvSpPr>
        <p:spPr>
          <a:xfrm rot="402029">
            <a:off x="7066979" y="1037987"/>
            <a:ext cx="1906109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/>
              <a:t>V. </a:t>
            </a:r>
            <a:r>
              <a:rPr lang="en" sz="1200" dirty="0"/>
              <a:t>Subert PhD Thesis</a:t>
            </a:r>
          </a:p>
          <a:p>
            <a:pPr algn="ctr"/>
            <a:r>
              <a:rPr lang="en" sz="1200" dirty="0"/>
              <a:t>(synergy with EP-RD)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679A3F0E-912C-4C7F-95CB-57B51C78897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8248" y="1641792"/>
            <a:ext cx="631061" cy="391796"/>
          </a:xfrm>
          <a:prstGeom prst="rect">
            <a:avLst/>
          </a:prstGeom>
        </p:spPr>
      </p:pic>
      <p:sp>
        <p:nvSpPr>
          <p:cNvPr id="44" name="TextBox 22">
            <a:extLst>
              <a:ext uri="{FF2B5EF4-FFF2-40B4-BE49-F238E27FC236}">
                <a16:creationId xmlns:a16="http://schemas.microsoft.com/office/drawing/2014/main" id="{5E7327D8-08E2-0420-C3BF-7DF4B213681A}"/>
              </a:ext>
            </a:extLst>
          </p:cNvPr>
          <p:cNvSpPr txBox="1"/>
          <p:nvPr/>
        </p:nvSpPr>
        <p:spPr>
          <a:xfrm>
            <a:off x="457200" y="3866412"/>
            <a:ext cx="764798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</a:pPr>
            <a:r>
              <a:rPr lang="en-GB" sz="1600" dirty="0">
                <a:ea typeface="Verdana" panose="020B0604030504040204" pitchFamily="34" charset="0"/>
              </a:rPr>
              <a:t>Launch the production of a dedicated common set of dosimeter structures for cross-comparing the NIEL in various irradiation facilities</a:t>
            </a:r>
          </a:p>
        </p:txBody>
      </p:sp>
      <p:sp>
        <p:nvSpPr>
          <p:cNvPr id="58" name="TextBox 20">
            <a:extLst>
              <a:ext uri="{FF2B5EF4-FFF2-40B4-BE49-F238E27FC236}">
                <a16:creationId xmlns:a16="http://schemas.microsoft.com/office/drawing/2014/main" id="{CFE41010-25DE-C8E8-C316-44FC5B26963A}"/>
              </a:ext>
            </a:extLst>
          </p:cNvPr>
          <p:cNvSpPr txBox="1"/>
          <p:nvPr/>
        </p:nvSpPr>
        <p:spPr>
          <a:xfrm>
            <a:off x="2256471" y="1245656"/>
            <a:ext cx="560042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lvl="0" indent="-182563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ea typeface="Verdana" panose="020B0604030504040204" pitchFamily="34" charset="0"/>
              </a:rPr>
              <a:t>NIEL curves </a:t>
            </a:r>
            <a:r>
              <a:rPr lang="en-US" sz="1600" dirty="0">
                <a:ea typeface="Verdana" panose="020B0604030504040204" pitchFamily="34" charset="0"/>
              </a:rPr>
              <a:t>in literature with </a:t>
            </a:r>
            <a:r>
              <a:rPr lang="en-US" sz="1600" b="1" dirty="0">
                <a:ea typeface="Verdana" panose="020B0604030504040204" pitchFamily="34" charset="0"/>
              </a:rPr>
              <a:t>Geant4 </a:t>
            </a:r>
            <a:r>
              <a:rPr lang="en-US" sz="1600" dirty="0">
                <a:ea typeface="Verdana" panose="020B0604030504040204" pitchFamily="34" charset="0"/>
              </a:rPr>
              <a:t>and </a:t>
            </a:r>
            <a:r>
              <a:rPr lang="en-US" sz="1600" b="1" dirty="0">
                <a:ea typeface="Verdana" panose="020B0604030504040204" pitchFamily="34" charset="0"/>
              </a:rPr>
              <a:t>FLUKA simulations</a:t>
            </a:r>
            <a:r>
              <a:rPr lang="en-US" sz="1600" dirty="0">
                <a:ea typeface="Verdana" panose="020B0604030504040204" pitchFamily="34" charset="0"/>
              </a:rPr>
              <a:t> successfully </a:t>
            </a:r>
            <a:r>
              <a:rPr lang="en-US" sz="1600" b="1" dirty="0">
                <a:ea typeface="Verdana" panose="020B0604030504040204" pitchFamily="34" charset="0"/>
              </a:rPr>
              <a:t>reproduced</a:t>
            </a:r>
          </a:p>
          <a:p>
            <a:pPr marL="182563" lvl="0" indent="-182563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ea typeface="Verdana" panose="020B0604030504040204" pitchFamily="34" charset="0"/>
              </a:rPr>
              <a:t>Algorithm</a:t>
            </a:r>
            <a:r>
              <a:rPr lang="en-US" sz="1600" dirty="0">
                <a:ea typeface="Verdana" panose="020B0604030504040204" pitchFamily="34" charset="0"/>
              </a:rPr>
              <a:t> for identifying </a:t>
            </a:r>
            <a:r>
              <a:rPr lang="en-US" sz="1600" b="1" dirty="0">
                <a:ea typeface="Verdana" panose="020B0604030504040204" pitchFamily="34" charset="0"/>
              </a:rPr>
              <a:t>clustered versus point defect damage</a:t>
            </a:r>
            <a:r>
              <a:rPr lang="en-US" sz="1600" dirty="0">
                <a:ea typeface="Verdana" panose="020B0604030504040204" pitchFamily="34" charset="0"/>
              </a:rPr>
              <a:t> implemented and qualitative agreement reached</a:t>
            </a:r>
            <a:endParaRPr lang="en-GB" sz="1600" dirty="0">
              <a:ea typeface="Verdana" panose="020B0604030504040204" pitchFamily="34" charset="0"/>
            </a:endParaRP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1918EFFD-BE22-EA7D-603C-F03C40D232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4245" y="2304856"/>
            <a:ext cx="335309" cy="463336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24C9DBC5-1C52-E203-1510-F69E961503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843" y="3964402"/>
            <a:ext cx="340108" cy="361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786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0" grpId="0"/>
      <p:bldP spid="41" grpId="0"/>
      <p:bldP spid="44" grpId="0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6746</TotalTime>
  <Words>1275</Words>
  <Application>Microsoft Office PowerPoint</Application>
  <PresentationFormat>On-screen Show (16:9)</PresentationFormat>
  <Paragraphs>191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Comic Sans MS</vt:lpstr>
      <vt:lpstr>Courier New</vt:lpstr>
      <vt:lpstr>Symbol</vt:lpstr>
      <vt:lpstr>Wingdings</vt:lpstr>
      <vt:lpstr>CERNCorporate16-9</vt:lpstr>
      <vt:lpstr>PowerPoint Presentation</vt:lpstr>
      <vt:lpstr>IRRAD Team EU-Projects’ Activities Updates</vt:lpstr>
      <vt:lpstr>European Projects Associated to IRRAD</vt:lpstr>
      <vt:lpstr>European Projects Associated to IRRAD</vt:lpstr>
      <vt:lpstr>AIDAinnova </vt:lpstr>
      <vt:lpstr>IDM Generalisation</vt:lpstr>
      <vt:lpstr>Integrated System for Spectrometry Measurements Data Management</vt:lpstr>
      <vt:lpstr>Integrated System for Spectrometry                      and Traceability Data Management</vt:lpstr>
      <vt:lpstr>Cross-comparison of Irradiation Facilities with Non-Ionising Energy Loss (NIEL) Evaluation </vt:lpstr>
      <vt:lpstr>European Projects Associated to IRRAD</vt:lpstr>
      <vt:lpstr>RADNEXT Facilities</vt:lpstr>
      <vt:lpstr>Irradiation and Test Beam Facilities DBs</vt:lpstr>
      <vt:lpstr>WP3: RADNEXT TA Portal and Research</vt:lpstr>
      <vt:lpstr>WP4: Key Performance Parameters for             Current and New Facilities</vt:lpstr>
      <vt:lpstr>European Projects Associated to IRRAD</vt:lpstr>
      <vt:lpstr>EURO-LABS</vt:lpstr>
      <vt:lpstr>Task 4.4.1 Handling of beam time and irradiation requests DB</vt:lpstr>
      <vt:lpstr>IRRAD-BPM DAQ Upgrade</vt:lpstr>
      <vt:lpstr>Summary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Blerina Gkotse</dc:creator>
  <cp:lastModifiedBy>Blerina Gkotse</cp:lastModifiedBy>
  <cp:revision>448</cp:revision>
  <dcterms:created xsi:type="dcterms:W3CDTF">2021-07-26T15:55:39Z</dcterms:created>
  <dcterms:modified xsi:type="dcterms:W3CDTF">2023-09-21T09:23:05Z</dcterms:modified>
</cp:coreProperties>
</file>