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xml" ContentType="application/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notesSlides/notesSlide9.xml" ContentType="application/vnd.openxmlformats-officedocument.presentationml.notesSlide+xml"/>
  <Override PartName="/ppt/diagrams/drawing9.xml" ContentType="application/vnd.ms-office.drawingml.diagramDrawing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notesSlides/notesSlide7.xml" ContentType="application/vnd.openxmlformats-officedocument.presentationml.notesSlide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notesSlides/notesSlide10.xml" ContentType="application/vnd.openxmlformats-officedocument.presentationml.notesSlid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notesSlides/notesSlide5.xml" ContentType="application/vnd.openxmlformats-officedocument.presentationml.notesSlide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notesSlides/notesSlide8.xml" ContentType="application/vnd.openxmlformats-officedocument.presentationml.notesSlide+xml"/>
  <Override PartName="/ppt/diagrams/drawing8.xml" ContentType="application/vnd.ms-office.drawingml.diagramDrawing+xml"/>
  <Override PartName="/ppt/notesSlides/notesSlide11.xml" ContentType="application/vnd.openxmlformats-officedocument.presentationml.notesSlide+xml"/>
  <Override PartName="/ppt/diagrams/quickStyle12.xml" ContentType="application/vnd.openxmlformats-officedocument.drawingml.diagramStyl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notesSlides/notesSlide6.xml" ContentType="application/vnd.openxmlformats-officedocument.presentationml.notesSlide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notesSlides/notesSlide4.xml" ContentType="application/vnd.openxmlformats-officedocument.presentationml.notesSlide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diagrams/data11.xml" ContentType="application/vnd.openxmlformats-officedocument.drawingml.diagramData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219" autoAdjust="0"/>
  </p:normalViewPr>
  <p:slideViewPr>
    <p:cSldViewPr>
      <p:cViewPr varScale="1">
        <p:scale>
          <a:sx n="112" d="100"/>
          <a:sy n="112" d="100"/>
        </p:scale>
        <p:origin x="-132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064A88-B4A7-4205-B4A6-37060A2C124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506CC14-806F-460B-AA19-266E0D62D5D1}">
      <dgm:prSet phldrT="[Text]"/>
      <dgm:spPr/>
      <dgm:t>
        <a:bodyPr/>
        <a:lstStyle/>
        <a:p>
          <a:r>
            <a:rPr lang="en-US" dirty="0" err="1" smtClean="0"/>
            <a:t>Pirani</a:t>
          </a:r>
          <a:r>
            <a:rPr lang="en-US" dirty="0" smtClean="0"/>
            <a:t> Gauges</a:t>
          </a:r>
          <a:endParaRPr lang="en-US" dirty="0"/>
        </a:p>
      </dgm:t>
    </dgm:pt>
    <dgm:pt modelId="{71952838-478D-4D7A-BE19-67FBC42406F3}" type="parTrans" cxnId="{C752DE0A-A7D4-4F8E-BCD8-E1D0F881B075}">
      <dgm:prSet/>
      <dgm:spPr/>
      <dgm:t>
        <a:bodyPr/>
        <a:lstStyle/>
        <a:p>
          <a:endParaRPr lang="en-US"/>
        </a:p>
      </dgm:t>
    </dgm:pt>
    <dgm:pt modelId="{09B13B6F-3F42-4C9D-8FED-B9DFA1D355FA}" type="sibTrans" cxnId="{C752DE0A-A7D4-4F8E-BCD8-E1D0F881B075}">
      <dgm:prSet/>
      <dgm:spPr/>
      <dgm:t>
        <a:bodyPr/>
        <a:lstStyle/>
        <a:p>
          <a:endParaRPr lang="en-US"/>
        </a:p>
      </dgm:t>
    </dgm:pt>
    <dgm:pt modelId="{DA1F044D-D4FF-4B5C-998C-30674203752F}">
      <dgm:prSet phldrT="[Text]"/>
      <dgm:spPr/>
      <dgm:t>
        <a:bodyPr/>
        <a:lstStyle/>
        <a:p>
          <a:r>
            <a:rPr lang="en-US" dirty="0" smtClean="0"/>
            <a:t>Penning Gauges</a:t>
          </a:r>
          <a:endParaRPr lang="en-US" dirty="0"/>
        </a:p>
      </dgm:t>
    </dgm:pt>
    <dgm:pt modelId="{DE1256DD-90D7-45AC-8D68-5FE01E59C9DF}" type="parTrans" cxnId="{2F75F204-4AE6-4739-B44D-A25E927A8D57}">
      <dgm:prSet/>
      <dgm:spPr/>
      <dgm:t>
        <a:bodyPr/>
        <a:lstStyle/>
        <a:p>
          <a:endParaRPr lang="en-US"/>
        </a:p>
      </dgm:t>
    </dgm:pt>
    <dgm:pt modelId="{349D977B-5256-4026-974E-C885C2F0B098}" type="sibTrans" cxnId="{2F75F204-4AE6-4739-B44D-A25E927A8D57}">
      <dgm:prSet/>
      <dgm:spPr/>
      <dgm:t>
        <a:bodyPr/>
        <a:lstStyle/>
        <a:p>
          <a:endParaRPr lang="en-US"/>
        </a:p>
      </dgm:t>
    </dgm:pt>
    <dgm:pt modelId="{B5BAE540-6AA9-4466-ADBC-A56445FDA64F}">
      <dgm:prSet/>
      <dgm:spPr/>
      <dgm:t>
        <a:bodyPr/>
        <a:lstStyle/>
        <a:p>
          <a:r>
            <a:rPr lang="en-US" dirty="0" smtClean="0"/>
            <a:t>Down to 10 </a:t>
          </a:r>
          <a:r>
            <a:rPr lang="en-US" baseline="30000" dirty="0" smtClean="0"/>
            <a:t>-4</a:t>
          </a:r>
          <a:r>
            <a:rPr lang="en-US" dirty="0" smtClean="0"/>
            <a:t> mbar</a:t>
          </a:r>
          <a:endParaRPr lang="en-US" dirty="0"/>
        </a:p>
      </dgm:t>
    </dgm:pt>
    <dgm:pt modelId="{CC7BC293-FAEE-44E4-A639-6DA94D1A91CE}" type="parTrans" cxnId="{53AACC8D-AACC-44F2-8C04-16B235F97A49}">
      <dgm:prSet/>
      <dgm:spPr/>
      <dgm:t>
        <a:bodyPr/>
        <a:lstStyle/>
        <a:p>
          <a:endParaRPr lang="en-US"/>
        </a:p>
      </dgm:t>
    </dgm:pt>
    <dgm:pt modelId="{06212403-6AF6-46CA-A295-FE6C022CB9E4}" type="sibTrans" cxnId="{53AACC8D-AACC-44F2-8C04-16B235F97A49}">
      <dgm:prSet/>
      <dgm:spPr/>
      <dgm:t>
        <a:bodyPr/>
        <a:lstStyle/>
        <a:p>
          <a:endParaRPr lang="en-US"/>
        </a:p>
      </dgm:t>
    </dgm:pt>
    <dgm:pt modelId="{3C6B1F6F-066C-434A-BCF8-BD338FB22D6C}">
      <dgm:prSet/>
      <dgm:spPr/>
      <dgm:t>
        <a:bodyPr/>
        <a:lstStyle/>
        <a:p>
          <a:r>
            <a:rPr lang="en-US" dirty="0" smtClean="0"/>
            <a:t>Down to 10 </a:t>
          </a:r>
          <a:r>
            <a:rPr lang="en-US" baseline="30000" dirty="0" smtClean="0"/>
            <a:t>-10 </a:t>
          </a:r>
          <a:r>
            <a:rPr lang="en-US" dirty="0" smtClean="0"/>
            <a:t>mbar</a:t>
          </a:r>
          <a:endParaRPr lang="en-US" dirty="0"/>
        </a:p>
      </dgm:t>
    </dgm:pt>
    <dgm:pt modelId="{88791707-74DE-44DF-A963-48CA0F9D3558}" type="parTrans" cxnId="{928D1415-B197-4CE2-A46F-651207CCC43F}">
      <dgm:prSet/>
      <dgm:spPr/>
      <dgm:t>
        <a:bodyPr/>
        <a:lstStyle/>
        <a:p>
          <a:endParaRPr lang="en-US"/>
        </a:p>
      </dgm:t>
    </dgm:pt>
    <dgm:pt modelId="{751ECAE7-E422-4B7A-B089-22D38EA09BEA}" type="sibTrans" cxnId="{928D1415-B197-4CE2-A46F-651207CCC43F}">
      <dgm:prSet/>
      <dgm:spPr/>
      <dgm:t>
        <a:bodyPr/>
        <a:lstStyle/>
        <a:p>
          <a:endParaRPr lang="en-US"/>
        </a:p>
      </dgm:t>
    </dgm:pt>
    <dgm:pt modelId="{1DFFEBA5-6DA0-4A68-9E10-E445968A3E36}" type="pres">
      <dgm:prSet presAssocID="{1C064A88-B4A7-4205-B4A6-37060A2C124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AD80ED8-E947-49A9-85ED-49419C72C88D}" type="pres">
      <dgm:prSet presAssocID="{8506CC14-806F-460B-AA19-266E0D62D5D1}" presName="parentLin" presStyleCnt="0"/>
      <dgm:spPr/>
    </dgm:pt>
    <dgm:pt modelId="{A69E537E-F1D1-4051-B3DD-084825983B04}" type="pres">
      <dgm:prSet presAssocID="{8506CC14-806F-460B-AA19-266E0D62D5D1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5D866493-2A10-487D-AE50-FA07A5DB669C}" type="pres">
      <dgm:prSet presAssocID="{8506CC14-806F-460B-AA19-266E0D62D5D1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96DEDF-C674-4686-85A4-CE5593B31284}" type="pres">
      <dgm:prSet presAssocID="{8506CC14-806F-460B-AA19-266E0D62D5D1}" presName="negativeSpace" presStyleCnt="0"/>
      <dgm:spPr/>
    </dgm:pt>
    <dgm:pt modelId="{3D5ECDA8-90B1-4A7A-91A4-9240D4939EA5}" type="pres">
      <dgm:prSet presAssocID="{8506CC14-806F-460B-AA19-266E0D62D5D1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50E6CF-18B5-4E1B-89AB-46AD1FDFD374}" type="pres">
      <dgm:prSet presAssocID="{09B13B6F-3F42-4C9D-8FED-B9DFA1D355FA}" presName="spaceBetweenRectangles" presStyleCnt="0"/>
      <dgm:spPr/>
    </dgm:pt>
    <dgm:pt modelId="{237AFB96-C0EC-420E-AE56-CC10E195FCB5}" type="pres">
      <dgm:prSet presAssocID="{DA1F044D-D4FF-4B5C-998C-30674203752F}" presName="parentLin" presStyleCnt="0"/>
      <dgm:spPr/>
    </dgm:pt>
    <dgm:pt modelId="{05463ED0-7360-43DB-BADE-84EDF3AE6090}" type="pres">
      <dgm:prSet presAssocID="{DA1F044D-D4FF-4B5C-998C-30674203752F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6C9F3601-F64E-4B25-9FBF-968C556CF3B8}" type="pres">
      <dgm:prSet presAssocID="{DA1F044D-D4FF-4B5C-998C-30674203752F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0235DF-6DF0-4784-9139-7FC628F2D2AA}" type="pres">
      <dgm:prSet presAssocID="{DA1F044D-D4FF-4B5C-998C-30674203752F}" presName="negativeSpace" presStyleCnt="0"/>
      <dgm:spPr/>
    </dgm:pt>
    <dgm:pt modelId="{04BF96D2-3413-4548-8567-8B9F4151EBC8}" type="pres">
      <dgm:prSet presAssocID="{DA1F044D-D4FF-4B5C-998C-30674203752F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752DE0A-A7D4-4F8E-BCD8-E1D0F881B075}" srcId="{1C064A88-B4A7-4205-B4A6-37060A2C1240}" destId="{8506CC14-806F-460B-AA19-266E0D62D5D1}" srcOrd="0" destOrd="0" parTransId="{71952838-478D-4D7A-BE19-67FBC42406F3}" sibTransId="{09B13B6F-3F42-4C9D-8FED-B9DFA1D355FA}"/>
    <dgm:cxn modelId="{400F2E1A-1158-40E9-983A-1CE3B8F31733}" type="presOf" srcId="{1C064A88-B4A7-4205-B4A6-37060A2C1240}" destId="{1DFFEBA5-6DA0-4A68-9E10-E445968A3E36}" srcOrd="0" destOrd="0" presId="urn:microsoft.com/office/officeart/2005/8/layout/list1"/>
    <dgm:cxn modelId="{AA689D0F-CE96-4013-A1DD-38CFC8928ACA}" type="presOf" srcId="{8506CC14-806F-460B-AA19-266E0D62D5D1}" destId="{A69E537E-F1D1-4051-B3DD-084825983B04}" srcOrd="0" destOrd="0" presId="urn:microsoft.com/office/officeart/2005/8/layout/list1"/>
    <dgm:cxn modelId="{53AACC8D-AACC-44F2-8C04-16B235F97A49}" srcId="{8506CC14-806F-460B-AA19-266E0D62D5D1}" destId="{B5BAE540-6AA9-4466-ADBC-A56445FDA64F}" srcOrd="0" destOrd="0" parTransId="{CC7BC293-FAEE-44E4-A639-6DA94D1A91CE}" sibTransId="{06212403-6AF6-46CA-A295-FE6C022CB9E4}"/>
    <dgm:cxn modelId="{928D1415-B197-4CE2-A46F-651207CCC43F}" srcId="{DA1F044D-D4FF-4B5C-998C-30674203752F}" destId="{3C6B1F6F-066C-434A-BCF8-BD338FB22D6C}" srcOrd="0" destOrd="0" parTransId="{88791707-74DE-44DF-A963-48CA0F9D3558}" sibTransId="{751ECAE7-E422-4B7A-B089-22D38EA09BEA}"/>
    <dgm:cxn modelId="{1C64EBDB-2A9B-49C2-AD1C-4550E100AA0F}" type="presOf" srcId="{8506CC14-806F-460B-AA19-266E0D62D5D1}" destId="{5D866493-2A10-487D-AE50-FA07A5DB669C}" srcOrd="1" destOrd="0" presId="urn:microsoft.com/office/officeart/2005/8/layout/list1"/>
    <dgm:cxn modelId="{74C1B2AB-D170-475C-804B-0BCC65DE557D}" type="presOf" srcId="{3C6B1F6F-066C-434A-BCF8-BD338FB22D6C}" destId="{04BF96D2-3413-4548-8567-8B9F4151EBC8}" srcOrd="0" destOrd="0" presId="urn:microsoft.com/office/officeart/2005/8/layout/list1"/>
    <dgm:cxn modelId="{A0805CC4-5385-4885-BBCB-BACDB22CD093}" type="presOf" srcId="{B5BAE540-6AA9-4466-ADBC-A56445FDA64F}" destId="{3D5ECDA8-90B1-4A7A-91A4-9240D4939EA5}" srcOrd="0" destOrd="0" presId="urn:microsoft.com/office/officeart/2005/8/layout/list1"/>
    <dgm:cxn modelId="{486125A6-B7C1-489B-9E66-748DDB02590E}" type="presOf" srcId="{DA1F044D-D4FF-4B5C-998C-30674203752F}" destId="{05463ED0-7360-43DB-BADE-84EDF3AE6090}" srcOrd="0" destOrd="0" presId="urn:microsoft.com/office/officeart/2005/8/layout/list1"/>
    <dgm:cxn modelId="{2F75F204-4AE6-4739-B44D-A25E927A8D57}" srcId="{1C064A88-B4A7-4205-B4A6-37060A2C1240}" destId="{DA1F044D-D4FF-4B5C-998C-30674203752F}" srcOrd="1" destOrd="0" parTransId="{DE1256DD-90D7-45AC-8D68-5FE01E59C9DF}" sibTransId="{349D977B-5256-4026-974E-C885C2F0B098}"/>
    <dgm:cxn modelId="{654CFD7C-290D-4269-BBE4-74CAE469DED1}" type="presOf" srcId="{DA1F044D-D4FF-4B5C-998C-30674203752F}" destId="{6C9F3601-F64E-4B25-9FBF-968C556CF3B8}" srcOrd="1" destOrd="0" presId="urn:microsoft.com/office/officeart/2005/8/layout/list1"/>
    <dgm:cxn modelId="{82518CE4-0403-4EB7-BD1F-4C179A8E1F48}" type="presParOf" srcId="{1DFFEBA5-6DA0-4A68-9E10-E445968A3E36}" destId="{3AD80ED8-E947-49A9-85ED-49419C72C88D}" srcOrd="0" destOrd="0" presId="urn:microsoft.com/office/officeart/2005/8/layout/list1"/>
    <dgm:cxn modelId="{F75E30D1-7961-4F8A-8A97-269AFB007AD9}" type="presParOf" srcId="{3AD80ED8-E947-49A9-85ED-49419C72C88D}" destId="{A69E537E-F1D1-4051-B3DD-084825983B04}" srcOrd="0" destOrd="0" presId="urn:microsoft.com/office/officeart/2005/8/layout/list1"/>
    <dgm:cxn modelId="{A3F9B8BE-E2B1-4933-A049-E81AA53DC3BB}" type="presParOf" srcId="{3AD80ED8-E947-49A9-85ED-49419C72C88D}" destId="{5D866493-2A10-487D-AE50-FA07A5DB669C}" srcOrd="1" destOrd="0" presId="urn:microsoft.com/office/officeart/2005/8/layout/list1"/>
    <dgm:cxn modelId="{EE8B7361-FBB2-4A65-AAFD-F6965D063470}" type="presParOf" srcId="{1DFFEBA5-6DA0-4A68-9E10-E445968A3E36}" destId="{AC96DEDF-C674-4686-85A4-CE5593B31284}" srcOrd="1" destOrd="0" presId="urn:microsoft.com/office/officeart/2005/8/layout/list1"/>
    <dgm:cxn modelId="{266ABC5A-78FE-4C66-A0B8-7634C44F7449}" type="presParOf" srcId="{1DFFEBA5-6DA0-4A68-9E10-E445968A3E36}" destId="{3D5ECDA8-90B1-4A7A-91A4-9240D4939EA5}" srcOrd="2" destOrd="0" presId="urn:microsoft.com/office/officeart/2005/8/layout/list1"/>
    <dgm:cxn modelId="{FC4B49D9-5773-4020-8198-F1C9F1584F7F}" type="presParOf" srcId="{1DFFEBA5-6DA0-4A68-9E10-E445968A3E36}" destId="{E250E6CF-18B5-4E1B-89AB-46AD1FDFD374}" srcOrd="3" destOrd="0" presId="urn:microsoft.com/office/officeart/2005/8/layout/list1"/>
    <dgm:cxn modelId="{B9F3D854-9552-47CD-8C13-FF975A753F14}" type="presParOf" srcId="{1DFFEBA5-6DA0-4A68-9E10-E445968A3E36}" destId="{237AFB96-C0EC-420E-AE56-CC10E195FCB5}" srcOrd="4" destOrd="0" presId="urn:microsoft.com/office/officeart/2005/8/layout/list1"/>
    <dgm:cxn modelId="{02A882B0-1DB4-4345-9B42-296401E683D3}" type="presParOf" srcId="{237AFB96-C0EC-420E-AE56-CC10E195FCB5}" destId="{05463ED0-7360-43DB-BADE-84EDF3AE6090}" srcOrd="0" destOrd="0" presId="urn:microsoft.com/office/officeart/2005/8/layout/list1"/>
    <dgm:cxn modelId="{C3B27B72-ED52-47A7-8977-6807A03DC365}" type="presParOf" srcId="{237AFB96-C0EC-420E-AE56-CC10E195FCB5}" destId="{6C9F3601-F64E-4B25-9FBF-968C556CF3B8}" srcOrd="1" destOrd="0" presId="urn:microsoft.com/office/officeart/2005/8/layout/list1"/>
    <dgm:cxn modelId="{CC6ABEA3-2EE0-42A8-9221-9D54D1C1C72F}" type="presParOf" srcId="{1DFFEBA5-6DA0-4A68-9E10-E445968A3E36}" destId="{9F0235DF-6DF0-4784-9139-7FC628F2D2AA}" srcOrd="5" destOrd="0" presId="urn:microsoft.com/office/officeart/2005/8/layout/list1"/>
    <dgm:cxn modelId="{89EC3399-BACA-4285-8483-D269DC665875}" type="presParOf" srcId="{1DFFEBA5-6DA0-4A68-9E10-E445968A3E36}" destId="{04BF96D2-3413-4548-8567-8B9F4151EBC8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C064A88-B4A7-4205-B4A6-37060A2C124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506CC14-806F-460B-AA19-266E0D62D5D1}">
      <dgm:prSet phldrT="[Text]"/>
      <dgm:spPr/>
      <dgm:t>
        <a:bodyPr/>
        <a:lstStyle/>
        <a:p>
          <a:r>
            <a:rPr lang="en-US" dirty="0" smtClean="0"/>
            <a:t>Shielding decoupling</a:t>
          </a:r>
          <a:endParaRPr lang="en-US" dirty="0"/>
        </a:p>
      </dgm:t>
    </dgm:pt>
    <dgm:pt modelId="{71952838-478D-4D7A-BE19-67FBC42406F3}" type="parTrans" cxnId="{C752DE0A-A7D4-4F8E-BCD8-E1D0F881B075}">
      <dgm:prSet/>
      <dgm:spPr/>
      <dgm:t>
        <a:bodyPr/>
        <a:lstStyle/>
        <a:p>
          <a:endParaRPr lang="en-US"/>
        </a:p>
      </dgm:t>
    </dgm:pt>
    <dgm:pt modelId="{09B13B6F-3F42-4C9D-8FED-B9DFA1D355FA}" type="sibTrans" cxnId="{C752DE0A-A7D4-4F8E-BCD8-E1D0F881B075}">
      <dgm:prSet/>
      <dgm:spPr/>
      <dgm:t>
        <a:bodyPr/>
        <a:lstStyle/>
        <a:p>
          <a:endParaRPr lang="en-US"/>
        </a:p>
      </dgm:t>
    </dgm:pt>
    <dgm:pt modelId="{B5BAE540-6AA9-4466-ADBC-A56445FDA64F}">
      <dgm:prSet/>
      <dgm:spPr/>
      <dgm:t>
        <a:bodyPr/>
        <a:lstStyle/>
        <a:p>
          <a:r>
            <a:rPr lang="en-US" dirty="0" smtClean="0"/>
            <a:t>Capacitor box on current source</a:t>
          </a:r>
          <a:endParaRPr lang="en-US" dirty="0"/>
        </a:p>
      </dgm:t>
    </dgm:pt>
    <dgm:pt modelId="{CC7BC293-FAEE-44E4-A639-6DA94D1A91CE}" type="parTrans" cxnId="{53AACC8D-AACC-44F2-8C04-16B235F97A49}">
      <dgm:prSet/>
      <dgm:spPr/>
      <dgm:t>
        <a:bodyPr/>
        <a:lstStyle/>
        <a:p>
          <a:endParaRPr lang="en-US"/>
        </a:p>
      </dgm:t>
    </dgm:pt>
    <dgm:pt modelId="{06212403-6AF6-46CA-A295-FE6C022CB9E4}" type="sibTrans" cxnId="{53AACC8D-AACC-44F2-8C04-16B235F97A49}">
      <dgm:prSet/>
      <dgm:spPr/>
      <dgm:t>
        <a:bodyPr/>
        <a:lstStyle/>
        <a:p>
          <a:endParaRPr lang="en-US"/>
        </a:p>
      </dgm:t>
    </dgm:pt>
    <dgm:pt modelId="{1DFFEBA5-6DA0-4A68-9E10-E445968A3E36}" type="pres">
      <dgm:prSet presAssocID="{1C064A88-B4A7-4205-B4A6-37060A2C124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AD80ED8-E947-49A9-85ED-49419C72C88D}" type="pres">
      <dgm:prSet presAssocID="{8506CC14-806F-460B-AA19-266E0D62D5D1}" presName="parentLin" presStyleCnt="0"/>
      <dgm:spPr/>
    </dgm:pt>
    <dgm:pt modelId="{A69E537E-F1D1-4051-B3DD-084825983B04}" type="pres">
      <dgm:prSet presAssocID="{8506CC14-806F-460B-AA19-266E0D62D5D1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5D866493-2A10-487D-AE50-FA07A5DB669C}" type="pres">
      <dgm:prSet presAssocID="{8506CC14-806F-460B-AA19-266E0D62D5D1}" presName="parentText" presStyleLbl="node1" presStyleIdx="0" presStyleCnt="1" custScaleX="10793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96DEDF-C674-4686-85A4-CE5593B31284}" type="pres">
      <dgm:prSet presAssocID="{8506CC14-806F-460B-AA19-266E0D62D5D1}" presName="negativeSpace" presStyleCnt="0"/>
      <dgm:spPr/>
    </dgm:pt>
    <dgm:pt modelId="{3D5ECDA8-90B1-4A7A-91A4-9240D4939EA5}" type="pres">
      <dgm:prSet presAssocID="{8506CC14-806F-460B-AA19-266E0D62D5D1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752DE0A-A7D4-4F8E-BCD8-E1D0F881B075}" srcId="{1C064A88-B4A7-4205-B4A6-37060A2C1240}" destId="{8506CC14-806F-460B-AA19-266E0D62D5D1}" srcOrd="0" destOrd="0" parTransId="{71952838-478D-4D7A-BE19-67FBC42406F3}" sibTransId="{09B13B6F-3F42-4C9D-8FED-B9DFA1D355FA}"/>
    <dgm:cxn modelId="{72821A2F-E22B-439C-B846-AEB3D828A847}" type="presOf" srcId="{B5BAE540-6AA9-4466-ADBC-A56445FDA64F}" destId="{3D5ECDA8-90B1-4A7A-91A4-9240D4939EA5}" srcOrd="0" destOrd="0" presId="urn:microsoft.com/office/officeart/2005/8/layout/list1"/>
    <dgm:cxn modelId="{A6A7B567-438C-42F9-8EA3-A5F5D3C3A597}" type="presOf" srcId="{8506CC14-806F-460B-AA19-266E0D62D5D1}" destId="{A69E537E-F1D1-4051-B3DD-084825983B04}" srcOrd="0" destOrd="0" presId="urn:microsoft.com/office/officeart/2005/8/layout/list1"/>
    <dgm:cxn modelId="{7F901186-8207-4BD6-B444-7D92AF1AD777}" type="presOf" srcId="{1C064A88-B4A7-4205-B4A6-37060A2C1240}" destId="{1DFFEBA5-6DA0-4A68-9E10-E445968A3E36}" srcOrd="0" destOrd="0" presId="urn:microsoft.com/office/officeart/2005/8/layout/list1"/>
    <dgm:cxn modelId="{53AACC8D-AACC-44F2-8C04-16B235F97A49}" srcId="{8506CC14-806F-460B-AA19-266E0D62D5D1}" destId="{B5BAE540-6AA9-4466-ADBC-A56445FDA64F}" srcOrd="0" destOrd="0" parTransId="{CC7BC293-FAEE-44E4-A639-6DA94D1A91CE}" sibTransId="{06212403-6AF6-46CA-A295-FE6C022CB9E4}"/>
    <dgm:cxn modelId="{59CA250E-2093-4C68-83B4-D4FD0B81D665}" type="presOf" srcId="{8506CC14-806F-460B-AA19-266E0D62D5D1}" destId="{5D866493-2A10-487D-AE50-FA07A5DB669C}" srcOrd="1" destOrd="0" presId="urn:microsoft.com/office/officeart/2005/8/layout/list1"/>
    <dgm:cxn modelId="{1B4CA7B0-321D-4F0D-839A-5144CF5DB324}" type="presParOf" srcId="{1DFFEBA5-6DA0-4A68-9E10-E445968A3E36}" destId="{3AD80ED8-E947-49A9-85ED-49419C72C88D}" srcOrd="0" destOrd="0" presId="urn:microsoft.com/office/officeart/2005/8/layout/list1"/>
    <dgm:cxn modelId="{C067CAC5-DD27-47C2-B3FE-4AB34D6434DC}" type="presParOf" srcId="{3AD80ED8-E947-49A9-85ED-49419C72C88D}" destId="{A69E537E-F1D1-4051-B3DD-084825983B04}" srcOrd="0" destOrd="0" presId="urn:microsoft.com/office/officeart/2005/8/layout/list1"/>
    <dgm:cxn modelId="{052F71C5-5A4F-4B82-8329-5C00BC9C62D5}" type="presParOf" srcId="{3AD80ED8-E947-49A9-85ED-49419C72C88D}" destId="{5D866493-2A10-487D-AE50-FA07A5DB669C}" srcOrd="1" destOrd="0" presId="urn:microsoft.com/office/officeart/2005/8/layout/list1"/>
    <dgm:cxn modelId="{EA7FA4F5-4E91-4C72-8ABE-FF8DE1C62EC5}" type="presParOf" srcId="{1DFFEBA5-6DA0-4A68-9E10-E445968A3E36}" destId="{AC96DEDF-C674-4686-85A4-CE5593B31284}" srcOrd="1" destOrd="0" presId="urn:microsoft.com/office/officeart/2005/8/layout/list1"/>
    <dgm:cxn modelId="{BF5F0756-5764-4B4F-A4FD-E6ACD81247A3}" type="presParOf" srcId="{1DFFEBA5-6DA0-4A68-9E10-E445968A3E36}" destId="{3D5ECDA8-90B1-4A7A-91A4-9240D4939EA5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10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C064A88-B4A7-4205-B4A6-37060A2C124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506CC14-806F-460B-AA19-266E0D62D5D1}">
      <dgm:prSet phldrT="[Text]"/>
      <dgm:spPr/>
      <dgm:t>
        <a:bodyPr/>
        <a:lstStyle/>
        <a:p>
          <a:r>
            <a:rPr lang="en-US" dirty="0" smtClean="0"/>
            <a:t>Cabling non-conformity</a:t>
          </a:r>
          <a:endParaRPr lang="en-US" dirty="0"/>
        </a:p>
      </dgm:t>
    </dgm:pt>
    <dgm:pt modelId="{71952838-478D-4D7A-BE19-67FBC42406F3}" type="parTrans" cxnId="{C752DE0A-A7D4-4F8E-BCD8-E1D0F881B075}">
      <dgm:prSet/>
      <dgm:spPr/>
      <dgm:t>
        <a:bodyPr/>
        <a:lstStyle/>
        <a:p>
          <a:endParaRPr lang="en-US"/>
        </a:p>
      </dgm:t>
    </dgm:pt>
    <dgm:pt modelId="{09B13B6F-3F42-4C9D-8FED-B9DFA1D355FA}" type="sibTrans" cxnId="{C752DE0A-A7D4-4F8E-BCD8-E1D0F881B075}">
      <dgm:prSet/>
      <dgm:spPr/>
      <dgm:t>
        <a:bodyPr/>
        <a:lstStyle/>
        <a:p>
          <a:endParaRPr lang="en-US"/>
        </a:p>
      </dgm:t>
    </dgm:pt>
    <dgm:pt modelId="{B5BAE540-6AA9-4466-ADBC-A56445FDA64F}">
      <dgm:prSet/>
      <dgm:spPr/>
      <dgm:t>
        <a:bodyPr/>
        <a:lstStyle/>
        <a:p>
          <a:r>
            <a:rPr lang="en-US" dirty="0" err="1" smtClean="0"/>
            <a:t>Triax</a:t>
          </a:r>
          <a:r>
            <a:rPr lang="en-US" dirty="0" smtClean="0"/>
            <a:t> internal shielding discontinuity</a:t>
          </a:r>
          <a:endParaRPr lang="en-US" dirty="0"/>
        </a:p>
      </dgm:t>
    </dgm:pt>
    <dgm:pt modelId="{CC7BC293-FAEE-44E4-A639-6DA94D1A91CE}" type="parTrans" cxnId="{53AACC8D-AACC-44F2-8C04-16B235F97A49}">
      <dgm:prSet/>
      <dgm:spPr/>
      <dgm:t>
        <a:bodyPr/>
        <a:lstStyle/>
        <a:p>
          <a:endParaRPr lang="en-US"/>
        </a:p>
      </dgm:t>
    </dgm:pt>
    <dgm:pt modelId="{06212403-6AF6-46CA-A295-FE6C022CB9E4}" type="sibTrans" cxnId="{53AACC8D-AACC-44F2-8C04-16B235F97A49}">
      <dgm:prSet/>
      <dgm:spPr/>
      <dgm:t>
        <a:bodyPr/>
        <a:lstStyle/>
        <a:p>
          <a:endParaRPr lang="en-US"/>
        </a:p>
      </dgm:t>
    </dgm:pt>
    <dgm:pt modelId="{1DFFEBA5-6DA0-4A68-9E10-E445968A3E36}" type="pres">
      <dgm:prSet presAssocID="{1C064A88-B4A7-4205-B4A6-37060A2C124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AD80ED8-E947-49A9-85ED-49419C72C88D}" type="pres">
      <dgm:prSet presAssocID="{8506CC14-806F-460B-AA19-266E0D62D5D1}" presName="parentLin" presStyleCnt="0"/>
      <dgm:spPr/>
    </dgm:pt>
    <dgm:pt modelId="{A69E537E-F1D1-4051-B3DD-084825983B04}" type="pres">
      <dgm:prSet presAssocID="{8506CC14-806F-460B-AA19-266E0D62D5D1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5D866493-2A10-487D-AE50-FA07A5DB669C}" type="pres">
      <dgm:prSet presAssocID="{8506CC14-806F-460B-AA19-266E0D62D5D1}" presName="parentText" presStyleLbl="node1" presStyleIdx="0" presStyleCnt="1" custScaleX="10793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96DEDF-C674-4686-85A4-CE5593B31284}" type="pres">
      <dgm:prSet presAssocID="{8506CC14-806F-460B-AA19-266E0D62D5D1}" presName="negativeSpace" presStyleCnt="0"/>
      <dgm:spPr/>
    </dgm:pt>
    <dgm:pt modelId="{3D5ECDA8-90B1-4A7A-91A4-9240D4939EA5}" type="pres">
      <dgm:prSet presAssocID="{8506CC14-806F-460B-AA19-266E0D62D5D1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752DE0A-A7D4-4F8E-BCD8-E1D0F881B075}" srcId="{1C064A88-B4A7-4205-B4A6-37060A2C1240}" destId="{8506CC14-806F-460B-AA19-266E0D62D5D1}" srcOrd="0" destOrd="0" parTransId="{71952838-478D-4D7A-BE19-67FBC42406F3}" sibTransId="{09B13B6F-3F42-4C9D-8FED-B9DFA1D355FA}"/>
    <dgm:cxn modelId="{9277EA40-431B-4C80-B815-1A14AD126BC2}" type="presOf" srcId="{B5BAE540-6AA9-4466-ADBC-A56445FDA64F}" destId="{3D5ECDA8-90B1-4A7A-91A4-9240D4939EA5}" srcOrd="0" destOrd="0" presId="urn:microsoft.com/office/officeart/2005/8/layout/list1"/>
    <dgm:cxn modelId="{1E3B8894-13DD-4164-ACC6-51CF3EC61953}" type="presOf" srcId="{8506CC14-806F-460B-AA19-266E0D62D5D1}" destId="{5D866493-2A10-487D-AE50-FA07A5DB669C}" srcOrd="1" destOrd="0" presId="urn:microsoft.com/office/officeart/2005/8/layout/list1"/>
    <dgm:cxn modelId="{53AACC8D-AACC-44F2-8C04-16B235F97A49}" srcId="{8506CC14-806F-460B-AA19-266E0D62D5D1}" destId="{B5BAE540-6AA9-4466-ADBC-A56445FDA64F}" srcOrd="0" destOrd="0" parTransId="{CC7BC293-FAEE-44E4-A639-6DA94D1A91CE}" sibTransId="{06212403-6AF6-46CA-A295-FE6C022CB9E4}"/>
    <dgm:cxn modelId="{C8011362-F918-4ADB-8C85-DA83B6552376}" type="presOf" srcId="{8506CC14-806F-460B-AA19-266E0D62D5D1}" destId="{A69E537E-F1D1-4051-B3DD-084825983B04}" srcOrd="0" destOrd="0" presId="urn:microsoft.com/office/officeart/2005/8/layout/list1"/>
    <dgm:cxn modelId="{F5CBD89B-942C-47FE-8BF0-F0A0145AD391}" type="presOf" srcId="{1C064A88-B4A7-4205-B4A6-37060A2C1240}" destId="{1DFFEBA5-6DA0-4A68-9E10-E445968A3E36}" srcOrd="0" destOrd="0" presId="urn:microsoft.com/office/officeart/2005/8/layout/list1"/>
    <dgm:cxn modelId="{2FE81FD4-3FA7-45E1-9BB3-883E04A50FCA}" type="presParOf" srcId="{1DFFEBA5-6DA0-4A68-9E10-E445968A3E36}" destId="{3AD80ED8-E947-49A9-85ED-49419C72C88D}" srcOrd="0" destOrd="0" presId="urn:microsoft.com/office/officeart/2005/8/layout/list1"/>
    <dgm:cxn modelId="{8F875AFE-85DE-4AF7-8C80-A62003980046}" type="presParOf" srcId="{3AD80ED8-E947-49A9-85ED-49419C72C88D}" destId="{A69E537E-F1D1-4051-B3DD-084825983B04}" srcOrd="0" destOrd="0" presId="urn:microsoft.com/office/officeart/2005/8/layout/list1"/>
    <dgm:cxn modelId="{9EDD9D4A-205D-4504-946C-4350139DEF7F}" type="presParOf" srcId="{3AD80ED8-E947-49A9-85ED-49419C72C88D}" destId="{5D866493-2A10-487D-AE50-FA07A5DB669C}" srcOrd="1" destOrd="0" presId="urn:microsoft.com/office/officeart/2005/8/layout/list1"/>
    <dgm:cxn modelId="{0A9E13B9-69C6-4260-BC44-AC6485C3B1CF}" type="presParOf" srcId="{1DFFEBA5-6DA0-4A68-9E10-E445968A3E36}" destId="{AC96DEDF-C674-4686-85A4-CE5593B31284}" srcOrd="1" destOrd="0" presId="urn:microsoft.com/office/officeart/2005/8/layout/list1"/>
    <dgm:cxn modelId="{8FE5ED30-25DD-4037-B890-649E5B8A150D}" type="presParOf" srcId="{1DFFEBA5-6DA0-4A68-9E10-E445968A3E36}" destId="{3D5ECDA8-90B1-4A7A-91A4-9240D4939EA5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1C064A88-B4A7-4205-B4A6-37060A2C124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506CC14-806F-460B-AA19-266E0D62D5D1}">
      <dgm:prSet phldrT="[Text]" custT="1"/>
      <dgm:spPr/>
      <dgm:t>
        <a:bodyPr/>
        <a:lstStyle/>
        <a:p>
          <a:r>
            <a:rPr lang="en-US" sz="1800" dirty="0" smtClean="0"/>
            <a:t>Conclusions</a:t>
          </a:r>
          <a:endParaRPr lang="en-US" sz="1800" dirty="0"/>
        </a:p>
      </dgm:t>
    </dgm:pt>
    <dgm:pt modelId="{71952838-478D-4D7A-BE19-67FBC42406F3}" type="parTrans" cxnId="{C752DE0A-A7D4-4F8E-BCD8-E1D0F881B075}">
      <dgm:prSet/>
      <dgm:spPr/>
      <dgm:t>
        <a:bodyPr/>
        <a:lstStyle/>
        <a:p>
          <a:endParaRPr lang="en-US"/>
        </a:p>
      </dgm:t>
    </dgm:pt>
    <dgm:pt modelId="{09B13B6F-3F42-4C9D-8FED-B9DFA1D355FA}" type="sibTrans" cxnId="{C752DE0A-A7D4-4F8E-BCD8-E1D0F881B075}">
      <dgm:prSet/>
      <dgm:spPr/>
      <dgm:t>
        <a:bodyPr/>
        <a:lstStyle/>
        <a:p>
          <a:endParaRPr lang="en-US"/>
        </a:p>
      </dgm:t>
    </dgm:pt>
    <dgm:pt modelId="{B5BAE540-6AA9-4466-ADBC-A56445FDA64F}">
      <dgm:prSet custT="1"/>
      <dgm:spPr/>
      <dgm:t>
        <a:bodyPr/>
        <a:lstStyle/>
        <a:p>
          <a:r>
            <a:rPr lang="en-US" sz="1800" dirty="0" smtClean="0"/>
            <a:t>The dominant source of the signal degradation has been identified.</a:t>
          </a:r>
          <a:endParaRPr lang="en-US" sz="1800" dirty="0"/>
        </a:p>
      </dgm:t>
    </dgm:pt>
    <dgm:pt modelId="{CC7BC293-FAEE-44E4-A639-6DA94D1A91CE}" type="parTrans" cxnId="{53AACC8D-AACC-44F2-8C04-16B235F97A49}">
      <dgm:prSet/>
      <dgm:spPr/>
      <dgm:t>
        <a:bodyPr/>
        <a:lstStyle/>
        <a:p>
          <a:endParaRPr lang="en-US"/>
        </a:p>
      </dgm:t>
    </dgm:pt>
    <dgm:pt modelId="{06212403-6AF6-46CA-A295-FE6C022CB9E4}" type="sibTrans" cxnId="{53AACC8D-AACC-44F2-8C04-16B235F97A49}">
      <dgm:prSet/>
      <dgm:spPr/>
      <dgm:t>
        <a:bodyPr/>
        <a:lstStyle/>
        <a:p>
          <a:endParaRPr lang="en-US"/>
        </a:p>
      </dgm:t>
    </dgm:pt>
    <dgm:pt modelId="{E31B455A-5921-460E-9851-6833376EE226}">
      <dgm:prSet custT="1"/>
      <dgm:spPr/>
      <dgm:t>
        <a:bodyPr/>
        <a:lstStyle/>
        <a:p>
          <a:r>
            <a:rPr lang="en-US" sz="1800" dirty="0" smtClean="0"/>
            <a:t>The discontinuity of the internal shielding in some of the cables makes the acquisition system more vulnerable to noise pick-up.</a:t>
          </a:r>
          <a:endParaRPr lang="en-US" sz="1800" dirty="0"/>
        </a:p>
      </dgm:t>
    </dgm:pt>
    <dgm:pt modelId="{E56D552C-51D6-47E7-8D0F-B772B2C8B565}" type="parTrans" cxnId="{9AB49E3C-ABED-450F-9532-C51DC42FBF4F}">
      <dgm:prSet/>
      <dgm:spPr/>
      <dgm:t>
        <a:bodyPr/>
        <a:lstStyle/>
        <a:p>
          <a:endParaRPr lang="en-US"/>
        </a:p>
      </dgm:t>
    </dgm:pt>
    <dgm:pt modelId="{476281F0-D7A3-4FFC-BDC8-060653E06210}" type="sibTrans" cxnId="{9AB49E3C-ABED-450F-9532-C51DC42FBF4F}">
      <dgm:prSet/>
      <dgm:spPr/>
      <dgm:t>
        <a:bodyPr/>
        <a:lstStyle/>
        <a:p>
          <a:endParaRPr lang="en-US"/>
        </a:p>
      </dgm:t>
    </dgm:pt>
    <dgm:pt modelId="{D9BB8FFC-36AB-49C1-9B5C-F06FB4E1D513}">
      <dgm:prSet custT="1"/>
      <dgm:spPr/>
      <dgm:t>
        <a:bodyPr/>
        <a:lstStyle/>
        <a:p>
          <a:r>
            <a:rPr lang="en-US" sz="1800" dirty="0" smtClean="0"/>
            <a:t>Systematic tests and detailed analysis are required for further conclusions.</a:t>
          </a:r>
          <a:endParaRPr lang="en-US" sz="1800" dirty="0"/>
        </a:p>
      </dgm:t>
    </dgm:pt>
    <dgm:pt modelId="{0E76C8BD-198E-46AD-A316-0317C8C1E6E6}" type="parTrans" cxnId="{C40949C1-7727-435E-9BA0-FE8EAE5AB1B9}">
      <dgm:prSet/>
      <dgm:spPr/>
      <dgm:t>
        <a:bodyPr/>
        <a:lstStyle/>
        <a:p>
          <a:endParaRPr lang="en-US"/>
        </a:p>
      </dgm:t>
    </dgm:pt>
    <dgm:pt modelId="{4AEF1493-9648-4FAE-92FE-1CEE1FAFB262}" type="sibTrans" cxnId="{C40949C1-7727-435E-9BA0-FE8EAE5AB1B9}">
      <dgm:prSet/>
      <dgm:spPr/>
      <dgm:t>
        <a:bodyPr/>
        <a:lstStyle/>
        <a:p>
          <a:endParaRPr lang="en-US"/>
        </a:p>
      </dgm:t>
    </dgm:pt>
    <dgm:pt modelId="{51B42E5A-D2C1-4ADA-B56D-AEE804468690}">
      <dgm:prSet custT="1"/>
      <dgm:spPr/>
      <dgm:t>
        <a:bodyPr/>
        <a:lstStyle/>
        <a:p>
          <a:endParaRPr lang="en-US" sz="1800" dirty="0"/>
        </a:p>
      </dgm:t>
    </dgm:pt>
    <dgm:pt modelId="{6FDABA67-4FBD-4D6B-8883-7E15CEDEA459}" type="parTrans" cxnId="{F9475AC0-0AC6-4A9A-9D11-290D8D51815A}">
      <dgm:prSet/>
      <dgm:spPr/>
      <dgm:t>
        <a:bodyPr/>
        <a:lstStyle/>
        <a:p>
          <a:endParaRPr lang="en-US"/>
        </a:p>
      </dgm:t>
    </dgm:pt>
    <dgm:pt modelId="{74D2516C-44DE-4735-81F6-62B712ADC909}" type="sibTrans" cxnId="{F9475AC0-0AC6-4A9A-9D11-290D8D51815A}">
      <dgm:prSet/>
      <dgm:spPr/>
      <dgm:t>
        <a:bodyPr/>
        <a:lstStyle/>
        <a:p>
          <a:endParaRPr lang="en-US"/>
        </a:p>
      </dgm:t>
    </dgm:pt>
    <dgm:pt modelId="{026C379B-3487-482A-8559-26E6C09E0828}">
      <dgm:prSet custT="1"/>
      <dgm:spPr/>
      <dgm:t>
        <a:bodyPr/>
        <a:lstStyle/>
        <a:p>
          <a:endParaRPr lang="en-US" sz="1800" dirty="0"/>
        </a:p>
      </dgm:t>
    </dgm:pt>
    <dgm:pt modelId="{C9176711-D6A4-413E-9186-62C84F82FE5A}" type="parTrans" cxnId="{746A6FC6-8E5A-4666-9F9B-CB79A5F27F9B}">
      <dgm:prSet/>
      <dgm:spPr/>
      <dgm:t>
        <a:bodyPr/>
        <a:lstStyle/>
        <a:p>
          <a:endParaRPr lang="en-US"/>
        </a:p>
      </dgm:t>
    </dgm:pt>
    <dgm:pt modelId="{1FF1532E-ED26-4B37-86E4-15301A6DDB7A}" type="sibTrans" cxnId="{746A6FC6-8E5A-4666-9F9B-CB79A5F27F9B}">
      <dgm:prSet/>
      <dgm:spPr/>
      <dgm:t>
        <a:bodyPr/>
        <a:lstStyle/>
        <a:p>
          <a:endParaRPr lang="en-US"/>
        </a:p>
      </dgm:t>
    </dgm:pt>
    <dgm:pt modelId="{F7005669-510A-415E-8F48-DC2B60C3910F}">
      <dgm:prSet custT="1"/>
      <dgm:spPr/>
      <dgm:t>
        <a:bodyPr/>
        <a:lstStyle/>
        <a:p>
          <a:endParaRPr lang="en-US" sz="1800" dirty="0"/>
        </a:p>
      </dgm:t>
    </dgm:pt>
    <dgm:pt modelId="{D2061DEF-2E1F-419F-99B0-3C600951F35D}" type="parTrans" cxnId="{152EBAC9-8CBD-4919-8AFE-F0BD28C8DDC8}">
      <dgm:prSet/>
      <dgm:spPr/>
      <dgm:t>
        <a:bodyPr/>
        <a:lstStyle/>
        <a:p>
          <a:endParaRPr lang="en-US"/>
        </a:p>
      </dgm:t>
    </dgm:pt>
    <dgm:pt modelId="{BF16B534-325B-4A84-A730-8FADE5F42C4D}" type="sibTrans" cxnId="{152EBAC9-8CBD-4919-8AFE-F0BD28C8DDC8}">
      <dgm:prSet/>
      <dgm:spPr/>
      <dgm:t>
        <a:bodyPr/>
        <a:lstStyle/>
        <a:p>
          <a:endParaRPr lang="en-US"/>
        </a:p>
      </dgm:t>
    </dgm:pt>
    <dgm:pt modelId="{6C8F69AB-B9B7-463F-9AD7-094D6A0BBE5F}">
      <dgm:prSet custT="1"/>
      <dgm:spPr/>
      <dgm:t>
        <a:bodyPr/>
        <a:lstStyle/>
        <a:p>
          <a:r>
            <a:rPr lang="en-US" sz="1800" dirty="0" smtClean="0"/>
            <a:t>A possible solution implying a minor modification of the cabling infrastructure has been successfully tested.</a:t>
          </a:r>
          <a:endParaRPr lang="en-US" sz="1800" dirty="0"/>
        </a:p>
      </dgm:t>
    </dgm:pt>
    <dgm:pt modelId="{0A5E2C37-3733-4111-85E0-5DA1925FDB28}" type="parTrans" cxnId="{93B46213-99AE-4F62-8310-6E6BEDCE3093}">
      <dgm:prSet/>
      <dgm:spPr/>
    </dgm:pt>
    <dgm:pt modelId="{A98F4645-613E-4EF8-A9AF-3DEC58FEF312}" type="sibTrans" cxnId="{93B46213-99AE-4F62-8310-6E6BEDCE3093}">
      <dgm:prSet/>
      <dgm:spPr/>
    </dgm:pt>
    <dgm:pt modelId="{BC43094B-5119-4D7D-8315-98C6568B5AFD}">
      <dgm:prSet custT="1"/>
      <dgm:spPr/>
      <dgm:t>
        <a:bodyPr/>
        <a:lstStyle/>
        <a:p>
          <a:endParaRPr lang="en-US" sz="1800" dirty="0"/>
        </a:p>
      </dgm:t>
    </dgm:pt>
    <dgm:pt modelId="{24E12A12-D362-428D-99EE-2F5B6FEC500E}" type="parTrans" cxnId="{33BE5A22-CFBA-49C0-B037-C46557DE4C34}">
      <dgm:prSet/>
      <dgm:spPr/>
    </dgm:pt>
    <dgm:pt modelId="{15ACE98F-2A5C-42BF-AF07-D733E15782FC}" type="sibTrans" cxnId="{33BE5A22-CFBA-49C0-B037-C46557DE4C34}">
      <dgm:prSet/>
      <dgm:spPr/>
    </dgm:pt>
    <dgm:pt modelId="{1DFFEBA5-6DA0-4A68-9E10-E445968A3E36}" type="pres">
      <dgm:prSet presAssocID="{1C064A88-B4A7-4205-B4A6-37060A2C124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AD80ED8-E947-49A9-85ED-49419C72C88D}" type="pres">
      <dgm:prSet presAssocID="{8506CC14-806F-460B-AA19-266E0D62D5D1}" presName="parentLin" presStyleCnt="0"/>
      <dgm:spPr/>
    </dgm:pt>
    <dgm:pt modelId="{A69E537E-F1D1-4051-B3DD-084825983B04}" type="pres">
      <dgm:prSet presAssocID="{8506CC14-806F-460B-AA19-266E0D62D5D1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5D866493-2A10-487D-AE50-FA07A5DB669C}" type="pres">
      <dgm:prSet presAssocID="{8506CC14-806F-460B-AA19-266E0D62D5D1}" presName="parentText" presStyleLbl="node1" presStyleIdx="0" presStyleCnt="1" custScaleX="40423" custScaleY="553800" custLinFactY="100000" custLinFactNeighborY="18524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96DEDF-C674-4686-85A4-CE5593B31284}" type="pres">
      <dgm:prSet presAssocID="{8506CC14-806F-460B-AA19-266E0D62D5D1}" presName="negativeSpace" presStyleCnt="0"/>
      <dgm:spPr/>
    </dgm:pt>
    <dgm:pt modelId="{3D5ECDA8-90B1-4A7A-91A4-9240D4939EA5}" type="pres">
      <dgm:prSet presAssocID="{8506CC14-806F-460B-AA19-266E0D62D5D1}" presName="childText" presStyleLbl="conFgAcc1" presStyleIdx="0" presStyleCnt="1" custScaleX="100000" custScaleY="156920" custLinFactY="800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6033845-6468-4F44-9A67-0FE6ED206036}" type="presOf" srcId="{E31B455A-5921-460E-9851-6833376EE226}" destId="{3D5ECDA8-90B1-4A7A-91A4-9240D4939EA5}" srcOrd="0" destOrd="3" presId="urn:microsoft.com/office/officeart/2005/8/layout/list1"/>
    <dgm:cxn modelId="{120F873D-8F40-4100-9171-AB63DFF2E275}" type="presOf" srcId="{026C379B-3487-482A-8559-26E6C09E0828}" destId="{3D5ECDA8-90B1-4A7A-91A4-9240D4939EA5}" srcOrd="0" destOrd="2" presId="urn:microsoft.com/office/officeart/2005/8/layout/list1"/>
    <dgm:cxn modelId="{C752DE0A-A7D4-4F8E-BCD8-E1D0F881B075}" srcId="{1C064A88-B4A7-4205-B4A6-37060A2C1240}" destId="{8506CC14-806F-460B-AA19-266E0D62D5D1}" srcOrd="0" destOrd="0" parTransId="{71952838-478D-4D7A-BE19-67FBC42406F3}" sibTransId="{09B13B6F-3F42-4C9D-8FED-B9DFA1D355FA}"/>
    <dgm:cxn modelId="{33BE5A22-CFBA-49C0-B037-C46557DE4C34}" srcId="{8506CC14-806F-460B-AA19-266E0D62D5D1}" destId="{BC43094B-5119-4D7D-8315-98C6568B5AFD}" srcOrd="4" destOrd="0" parTransId="{24E12A12-D362-428D-99EE-2F5B6FEC500E}" sibTransId="{15ACE98F-2A5C-42BF-AF07-D733E15782FC}"/>
    <dgm:cxn modelId="{9AB49E3C-ABED-450F-9532-C51DC42FBF4F}" srcId="{8506CC14-806F-460B-AA19-266E0D62D5D1}" destId="{E31B455A-5921-460E-9851-6833376EE226}" srcOrd="3" destOrd="0" parTransId="{E56D552C-51D6-47E7-8D0F-B772B2C8B565}" sibTransId="{476281F0-D7A3-4FFC-BDC8-060653E06210}"/>
    <dgm:cxn modelId="{60813AA0-B8DD-493E-AE91-743DF679DCC7}" type="presOf" srcId="{8506CC14-806F-460B-AA19-266E0D62D5D1}" destId="{A69E537E-F1D1-4051-B3DD-084825983B04}" srcOrd="0" destOrd="0" presId="urn:microsoft.com/office/officeart/2005/8/layout/list1"/>
    <dgm:cxn modelId="{53AACC8D-AACC-44F2-8C04-16B235F97A49}" srcId="{8506CC14-806F-460B-AA19-266E0D62D5D1}" destId="{B5BAE540-6AA9-4466-ADBC-A56445FDA64F}" srcOrd="1" destOrd="0" parTransId="{CC7BC293-FAEE-44E4-A639-6DA94D1A91CE}" sibTransId="{06212403-6AF6-46CA-A295-FE6C022CB9E4}"/>
    <dgm:cxn modelId="{766A90BF-9FD6-4F83-8658-80C703CD4DC5}" type="presOf" srcId="{BC43094B-5119-4D7D-8315-98C6568B5AFD}" destId="{3D5ECDA8-90B1-4A7A-91A4-9240D4939EA5}" srcOrd="0" destOrd="4" presId="urn:microsoft.com/office/officeart/2005/8/layout/list1"/>
    <dgm:cxn modelId="{BB09D115-5CFA-4186-8335-32D407195442}" type="presOf" srcId="{8506CC14-806F-460B-AA19-266E0D62D5D1}" destId="{5D866493-2A10-487D-AE50-FA07A5DB669C}" srcOrd="1" destOrd="0" presId="urn:microsoft.com/office/officeart/2005/8/layout/list1"/>
    <dgm:cxn modelId="{CDB43F7C-0939-4361-B753-A58ACDEEE31F}" type="presOf" srcId="{6C8F69AB-B9B7-463F-9AD7-094D6A0BBE5F}" destId="{3D5ECDA8-90B1-4A7A-91A4-9240D4939EA5}" srcOrd="0" destOrd="5" presId="urn:microsoft.com/office/officeart/2005/8/layout/list1"/>
    <dgm:cxn modelId="{AB73FBD2-9F1A-4C32-9813-28A2FBCE1B3D}" type="presOf" srcId="{B5BAE540-6AA9-4466-ADBC-A56445FDA64F}" destId="{3D5ECDA8-90B1-4A7A-91A4-9240D4939EA5}" srcOrd="0" destOrd="1" presId="urn:microsoft.com/office/officeart/2005/8/layout/list1"/>
    <dgm:cxn modelId="{EB8F930C-A0F9-47C5-A4CF-0E92EBEEB1A5}" type="presOf" srcId="{51B42E5A-D2C1-4ADA-B56D-AEE804468690}" destId="{3D5ECDA8-90B1-4A7A-91A4-9240D4939EA5}" srcOrd="0" destOrd="0" presId="urn:microsoft.com/office/officeart/2005/8/layout/list1"/>
    <dgm:cxn modelId="{152EBAC9-8CBD-4919-8AFE-F0BD28C8DDC8}" srcId="{8506CC14-806F-460B-AA19-266E0D62D5D1}" destId="{F7005669-510A-415E-8F48-DC2B60C3910F}" srcOrd="6" destOrd="0" parTransId="{D2061DEF-2E1F-419F-99B0-3C600951F35D}" sibTransId="{BF16B534-325B-4A84-A730-8FADE5F42C4D}"/>
    <dgm:cxn modelId="{746A6FC6-8E5A-4666-9F9B-CB79A5F27F9B}" srcId="{8506CC14-806F-460B-AA19-266E0D62D5D1}" destId="{026C379B-3487-482A-8559-26E6C09E0828}" srcOrd="2" destOrd="0" parTransId="{C9176711-D6A4-413E-9186-62C84F82FE5A}" sibTransId="{1FF1532E-ED26-4B37-86E4-15301A6DDB7A}"/>
    <dgm:cxn modelId="{63CBAF0C-4AC7-4E7B-A894-5B072630C340}" type="presOf" srcId="{1C064A88-B4A7-4205-B4A6-37060A2C1240}" destId="{1DFFEBA5-6DA0-4A68-9E10-E445968A3E36}" srcOrd="0" destOrd="0" presId="urn:microsoft.com/office/officeart/2005/8/layout/list1"/>
    <dgm:cxn modelId="{3D83BCE4-4C3F-4495-B2F9-5A4A8A56F548}" type="presOf" srcId="{F7005669-510A-415E-8F48-DC2B60C3910F}" destId="{3D5ECDA8-90B1-4A7A-91A4-9240D4939EA5}" srcOrd="0" destOrd="6" presId="urn:microsoft.com/office/officeart/2005/8/layout/list1"/>
    <dgm:cxn modelId="{93B46213-99AE-4F62-8310-6E6BEDCE3093}" srcId="{8506CC14-806F-460B-AA19-266E0D62D5D1}" destId="{6C8F69AB-B9B7-463F-9AD7-094D6A0BBE5F}" srcOrd="5" destOrd="0" parTransId="{0A5E2C37-3733-4111-85E0-5DA1925FDB28}" sibTransId="{A98F4645-613E-4EF8-A9AF-3DEC58FEF312}"/>
    <dgm:cxn modelId="{5F136574-3219-4619-91CB-9042CA334921}" type="presOf" srcId="{D9BB8FFC-36AB-49C1-9B5C-F06FB4E1D513}" destId="{3D5ECDA8-90B1-4A7A-91A4-9240D4939EA5}" srcOrd="0" destOrd="7" presId="urn:microsoft.com/office/officeart/2005/8/layout/list1"/>
    <dgm:cxn modelId="{C40949C1-7727-435E-9BA0-FE8EAE5AB1B9}" srcId="{8506CC14-806F-460B-AA19-266E0D62D5D1}" destId="{D9BB8FFC-36AB-49C1-9B5C-F06FB4E1D513}" srcOrd="7" destOrd="0" parTransId="{0E76C8BD-198E-46AD-A316-0317C8C1E6E6}" sibTransId="{4AEF1493-9648-4FAE-92FE-1CEE1FAFB262}"/>
    <dgm:cxn modelId="{F9475AC0-0AC6-4A9A-9D11-290D8D51815A}" srcId="{8506CC14-806F-460B-AA19-266E0D62D5D1}" destId="{51B42E5A-D2C1-4ADA-B56D-AEE804468690}" srcOrd="0" destOrd="0" parTransId="{6FDABA67-4FBD-4D6B-8883-7E15CEDEA459}" sibTransId="{74D2516C-44DE-4735-81F6-62B712ADC909}"/>
    <dgm:cxn modelId="{5F588543-B161-4769-86FD-D1A20451ACC1}" type="presParOf" srcId="{1DFFEBA5-6DA0-4A68-9E10-E445968A3E36}" destId="{3AD80ED8-E947-49A9-85ED-49419C72C88D}" srcOrd="0" destOrd="0" presId="urn:microsoft.com/office/officeart/2005/8/layout/list1"/>
    <dgm:cxn modelId="{3CAEABE9-E05E-4B67-A07A-B1131EBE30CA}" type="presParOf" srcId="{3AD80ED8-E947-49A9-85ED-49419C72C88D}" destId="{A69E537E-F1D1-4051-B3DD-084825983B04}" srcOrd="0" destOrd="0" presId="urn:microsoft.com/office/officeart/2005/8/layout/list1"/>
    <dgm:cxn modelId="{53B41449-10F0-495F-83A8-8FE26CC49FB1}" type="presParOf" srcId="{3AD80ED8-E947-49A9-85ED-49419C72C88D}" destId="{5D866493-2A10-487D-AE50-FA07A5DB669C}" srcOrd="1" destOrd="0" presId="urn:microsoft.com/office/officeart/2005/8/layout/list1"/>
    <dgm:cxn modelId="{4B2242EB-D0A7-4918-8E50-F65602C5C85F}" type="presParOf" srcId="{1DFFEBA5-6DA0-4A68-9E10-E445968A3E36}" destId="{AC96DEDF-C674-4686-85A4-CE5593B31284}" srcOrd="1" destOrd="0" presId="urn:microsoft.com/office/officeart/2005/8/layout/list1"/>
    <dgm:cxn modelId="{F2A382BB-C6A5-408E-8F29-04977D8ABCEF}" type="presParOf" srcId="{1DFFEBA5-6DA0-4A68-9E10-E445968A3E36}" destId="{3D5ECDA8-90B1-4A7A-91A4-9240D4939EA5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C064A88-B4A7-4205-B4A6-37060A2C124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291CBB5-0029-4CAD-A9BF-789BA350B558}">
      <dgm:prSet phldrT="[Text]" custT="1"/>
      <dgm:spPr/>
      <dgm:t>
        <a:bodyPr/>
        <a:lstStyle/>
        <a:p>
          <a:r>
            <a:rPr lang="en-US" sz="1300" dirty="0" smtClean="0">
              <a:solidFill>
                <a:srgbClr val="FFFF00"/>
              </a:solidFill>
            </a:rPr>
            <a:t>Bayard-Alpert Gauges</a:t>
          </a:r>
          <a:endParaRPr lang="en-US" sz="1300" dirty="0">
            <a:solidFill>
              <a:srgbClr val="FFFF00"/>
            </a:solidFill>
          </a:endParaRPr>
        </a:p>
      </dgm:t>
    </dgm:pt>
    <dgm:pt modelId="{8560C191-60E2-448C-9158-F6D756B9D58C}" type="parTrans" cxnId="{F2CC59EB-B0E0-4A05-822E-7F0A84748DB0}">
      <dgm:prSet/>
      <dgm:spPr/>
      <dgm:t>
        <a:bodyPr/>
        <a:lstStyle/>
        <a:p>
          <a:endParaRPr lang="en-US"/>
        </a:p>
      </dgm:t>
    </dgm:pt>
    <dgm:pt modelId="{E1ADC0E0-619F-477A-8C11-012FEFE3EE22}" type="sibTrans" cxnId="{F2CC59EB-B0E0-4A05-822E-7F0A84748DB0}">
      <dgm:prSet/>
      <dgm:spPr/>
      <dgm:t>
        <a:bodyPr/>
        <a:lstStyle/>
        <a:p>
          <a:endParaRPr lang="en-US"/>
        </a:p>
      </dgm:t>
    </dgm:pt>
    <dgm:pt modelId="{C99C0095-A959-40BD-894C-6A198ABF054D}">
      <dgm:prSet custT="1"/>
      <dgm:spPr/>
      <dgm:t>
        <a:bodyPr/>
        <a:lstStyle/>
        <a:p>
          <a:r>
            <a:rPr lang="en-US" sz="1300" dirty="0" smtClean="0"/>
            <a:t>Down to 10 </a:t>
          </a:r>
          <a:r>
            <a:rPr lang="en-US" sz="1300" baseline="30000" dirty="0" smtClean="0"/>
            <a:t>-12</a:t>
          </a:r>
          <a:r>
            <a:rPr lang="en-US" sz="1300" dirty="0" smtClean="0"/>
            <a:t> mbar</a:t>
          </a:r>
          <a:endParaRPr lang="en-US" sz="1300" dirty="0"/>
        </a:p>
      </dgm:t>
    </dgm:pt>
    <dgm:pt modelId="{703EAA81-0E46-4242-B3ED-B2407D25A2DA}" type="parTrans" cxnId="{925FD393-0415-4344-A3C0-D1079015D715}">
      <dgm:prSet/>
      <dgm:spPr/>
      <dgm:t>
        <a:bodyPr/>
        <a:lstStyle/>
        <a:p>
          <a:endParaRPr lang="en-US"/>
        </a:p>
      </dgm:t>
    </dgm:pt>
    <dgm:pt modelId="{9DEE12F8-758B-46BE-81C7-86F0FF36C2A3}" type="sibTrans" cxnId="{925FD393-0415-4344-A3C0-D1079015D715}">
      <dgm:prSet/>
      <dgm:spPr/>
      <dgm:t>
        <a:bodyPr/>
        <a:lstStyle/>
        <a:p>
          <a:endParaRPr lang="en-US"/>
        </a:p>
      </dgm:t>
    </dgm:pt>
    <dgm:pt modelId="{1DFFEBA5-6DA0-4A68-9E10-E445968A3E36}" type="pres">
      <dgm:prSet presAssocID="{1C064A88-B4A7-4205-B4A6-37060A2C124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19F0CBF-EB38-4947-A85D-6EED0D340163}" type="pres">
      <dgm:prSet presAssocID="{D291CBB5-0029-4CAD-A9BF-789BA350B558}" presName="parentLin" presStyleCnt="0"/>
      <dgm:spPr/>
    </dgm:pt>
    <dgm:pt modelId="{C3495274-A352-4881-9619-84D51118F517}" type="pres">
      <dgm:prSet presAssocID="{D291CBB5-0029-4CAD-A9BF-789BA350B558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B2D25CB4-ABC2-4261-8D09-8FAA3A88ACBD}" type="pres">
      <dgm:prSet presAssocID="{D291CBB5-0029-4CAD-A9BF-789BA350B558}" presName="parentText" presStyleLbl="node1" presStyleIdx="0" presStyleCnt="1" custScaleY="76712" custLinFactNeighborY="-1361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082EEC-8BE9-42AE-A2F5-E1FE582DD8E6}" type="pres">
      <dgm:prSet presAssocID="{D291CBB5-0029-4CAD-A9BF-789BA350B558}" presName="negativeSpace" presStyleCnt="0"/>
      <dgm:spPr/>
    </dgm:pt>
    <dgm:pt modelId="{2792BD96-CAC2-4B40-B987-6E130EA38C6E}" type="pres">
      <dgm:prSet presAssocID="{D291CBB5-0029-4CAD-A9BF-789BA350B558}" presName="childText" presStyleLbl="conFgAcc1" presStyleIdx="0" presStyleCnt="1" custScaleY="7550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E6920B4-55CD-4533-8E30-3189A9E673CD}" type="presOf" srcId="{D291CBB5-0029-4CAD-A9BF-789BA350B558}" destId="{C3495274-A352-4881-9619-84D51118F517}" srcOrd="0" destOrd="0" presId="urn:microsoft.com/office/officeart/2005/8/layout/list1"/>
    <dgm:cxn modelId="{925FD393-0415-4344-A3C0-D1079015D715}" srcId="{D291CBB5-0029-4CAD-A9BF-789BA350B558}" destId="{C99C0095-A959-40BD-894C-6A198ABF054D}" srcOrd="0" destOrd="0" parTransId="{703EAA81-0E46-4242-B3ED-B2407D25A2DA}" sibTransId="{9DEE12F8-758B-46BE-81C7-86F0FF36C2A3}"/>
    <dgm:cxn modelId="{5E60EB7B-A05F-4350-916A-F0CCA2C2677B}" type="presOf" srcId="{D291CBB5-0029-4CAD-A9BF-789BA350B558}" destId="{B2D25CB4-ABC2-4261-8D09-8FAA3A88ACBD}" srcOrd="1" destOrd="0" presId="urn:microsoft.com/office/officeart/2005/8/layout/list1"/>
    <dgm:cxn modelId="{F2CC59EB-B0E0-4A05-822E-7F0A84748DB0}" srcId="{1C064A88-B4A7-4205-B4A6-37060A2C1240}" destId="{D291CBB5-0029-4CAD-A9BF-789BA350B558}" srcOrd="0" destOrd="0" parTransId="{8560C191-60E2-448C-9158-F6D756B9D58C}" sibTransId="{E1ADC0E0-619F-477A-8C11-012FEFE3EE22}"/>
    <dgm:cxn modelId="{ADEDE873-55B2-46B3-84B8-41001B2DDEED}" type="presOf" srcId="{1C064A88-B4A7-4205-B4A6-37060A2C1240}" destId="{1DFFEBA5-6DA0-4A68-9E10-E445968A3E36}" srcOrd="0" destOrd="0" presId="urn:microsoft.com/office/officeart/2005/8/layout/list1"/>
    <dgm:cxn modelId="{29EEABFF-653F-416E-9555-60F2109039E9}" type="presOf" srcId="{C99C0095-A959-40BD-894C-6A198ABF054D}" destId="{2792BD96-CAC2-4B40-B987-6E130EA38C6E}" srcOrd="0" destOrd="0" presId="urn:microsoft.com/office/officeart/2005/8/layout/list1"/>
    <dgm:cxn modelId="{8840C525-7759-4057-AC48-D79434F9627C}" type="presParOf" srcId="{1DFFEBA5-6DA0-4A68-9E10-E445968A3E36}" destId="{419F0CBF-EB38-4947-A85D-6EED0D340163}" srcOrd="0" destOrd="0" presId="urn:microsoft.com/office/officeart/2005/8/layout/list1"/>
    <dgm:cxn modelId="{09CCAF91-45EE-4113-B0B6-4A5C08A74894}" type="presParOf" srcId="{419F0CBF-EB38-4947-A85D-6EED0D340163}" destId="{C3495274-A352-4881-9619-84D51118F517}" srcOrd="0" destOrd="0" presId="urn:microsoft.com/office/officeart/2005/8/layout/list1"/>
    <dgm:cxn modelId="{A9B856B5-176A-4E43-8926-A8D3EB41B26D}" type="presParOf" srcId="{419F0CBF-EB38-4947-A85D-6EED0D340163}" destId="{B2D25CB4-ABC2-4261-8D09-8FAA3A88ACBD}" srcOrd="1" destOrd="0" presId="urn:microsoft.com/office/officeart/2005/8/layout/list1"/>
    <dgm:cxn modelId="{8DFC96C2-B84C-43E6-8BC3-85BA701D74EC}" type="presParOf" srcId="{1DFFEBA5-6DA0-4A68-9E10-E445968A3E36}" destId="{D9082EEC-8BE9-42AE-A2F5-E1FE582DD8E6}" srcOrd="1" destOrd="0" presId="urn:microsoft.com/office/officeart/2005/8/layout/list1"/>
    <dgm:cxn modelId="{9326AEE4-692A-4B5F-BC9B-1F54AA76B972}" type="presParOf" srcId="{1DFFEBA5-6DA0-4A68-9E10-E445968A3E36}" destId="{2792BD96-CAC2-4B40-B987-6E130EA38C6E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1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C064A88-B4A7-4205-B4A6-37060A2C124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506CC14-806F-460B-AA19-266E0D62D5D1}">
      <dgm:prSet phldrT="[Text]"/>
      <dgm:spPr/>
      <dgm:t>
        <a:bodyPr/>
        <a:lstStyle/>
        <a:p>
          <a:r>
            <a:rPr lang="en-US" dirty="0" smtClean="0"/>
            <a:t>Volotek VGC1000</a:t>
          </a:r>
          <a:endParaRPr lang="en-US" dirty="0"/>
        </a:p>
      </dgm:t>
    </dgm:pt>
    <dgm:pt modelId="{71952838-478D-4D7A-BE19-67FBC42406F3}" type="parTrans" cxnId="{C752DE0A-A7D4-4F8E-BCD8-E1D0F881B075}">
      <dgm:prSet/>
      <dgm:spPr/>
      <dgm:t>
        <a:bodyPr/>
        <a:lstStyle/>
        <a:p>
          <a:endParaRPr lang="en-US"/>
        </a:p>
      </dgm:t>
    </dgm:pt>
    <dgm:pt modelId="{09B13B6F-3F42-4C9D-8FED-B9DFA1D355FA}" type="sibTrans" cxnId="{C752DE0A-A7D4-4F8E-BCD8-E1D0F881B075}">
      <dgm:prSet/>
      <dgm:spPr/>
      <dgm:t>
        <a:bodyPr/>
        <a:lstStyle/>
        <a:p>
          <a:endParaRPr lang="en-US"/>
        </a:p>
      </dgm:t>
    </dgm:pt>
    <dgm:pt modelId="{B5BAE540-6AA9-4466-ADBC-A56445FDA64F}">
      <dgm:prSet/>
      <dgm:spPr/>
      <dgm:t>
        <a:bodyPr/>
        <a:lstStyle/>
        <a:p>
          <a:r>
            <a:rPr lang="en-US" dirty="0" smtClean="0"/>
            <a:t>Gauge controller</a:t>
          </a:r>
          <a:endParaRPr lang="en-US" dirty="0"/>
        </a:p>
      </dgm:t>
    </dgm:pt>
    <dgm:pt modelId="{CC7BC293-FAEE-44E4-A639-6DA94D1A91CE}" type="parTrans" cxnId="{53AACC8D-AACC-44F2-8C04-16B235F97A49}">
      <dgm:prSet/>
      <dgm:spPr/>
      <dgm:t>
        <a:bodyPr/>
        <a:lstStyle/>
        <a:p>
          <a:endParaRPr lang="en-US"/>
        </a:p>
      </dgm:t>
    </dgm:pt>
    <dgm:pt modelId="{06212403-6AF6-46CA-A295-FE6C022CB9E4}" type="sibTrans" cxnId="{53AACC8D-AACC-44F2-8C04-16B235F97A49}">
      <dgm:prSet/>
      <dgm:spPr/>
      <dgm:t>
        <a:bodyPr/>
        <a:lstStyle/>
        <a:p>
          <a:endParaRPr lang="en-US"/>
        </a:p>
      </dgm:t>
    </dgm:pt>
    <dgm:pt modelId="{1DFFEBA5-6DA0-4A68-9E10-E445968A3E36}" type="pres">
      <dgm:prSet presAssocID="{1C064A88-B4A7-4205-B4A6-37060A2C124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AD80ED8-E947-49A9-85ED-49419C72C88D}" type="pres">
      <dgm:prSet presAssocID="{8506CC14-806F-460B-AA19-266E0D62D5D1}" presName="parentLin" presStyleCnt="0"/>
      <dgm:spPr/>
    </dgm:pt>
    <dgm:pt modelId="{A69E537E-F1D1-4051-B3DD-084825983B04}" type="pres">
      <dgm:prSet presAssocID="{8506CC14-806F-460B-AA19-266E0D62D5D1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5D866493-2A10-487D-AE50-FA07A5DB669C}" type="pres">
      <dgm:prSet presAssocID="{8506CC14-806F-460B-AA19-266E0D62D5D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96DEDF-C674-4686-85A4-CE5593B31284}" type="pres">
      <dgm:prSet presAssocID="{8506CC14-806F-460B-AA19-266E0D62D5D1}" presName="negativeSpace" presStyleCnt="0"/>
      <dgm:spPr/>
    </dgm:pt>
    <dgm:pt modelId="{3D5ECDA8-90B1-4A7A-91A4-9240D4939EA5}" type="pres">
      <dgm:prSet presAssocID="{8506CC14-806F-460B-AA19-266E0D62D5D1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E2F69CD-C9C7-4B00-9104-EC09ECC8AE82}" type="presOf" srcId="{1C064A88-B4A7-4205-B4A6-37060A2C1240}" destId="{1DFFEBA5-6DA0-4A68-9E10-E445968A3E36}" srcOrd="0" destOrd="0" presId="urn:microsoft.com/office/officeart/2005/8/layout/list1"/>
    <dgm:cxn modelId="{C752DE0A-A7D4-4F8E-BCD8-E1D0F881B075}" srcId="{1C064A88-B4A7-4205-B4A6-37060A2C1240}" destId="{8506CC14-806F-460B-AA19-266E0D62D5D1}" srcOrd="0" destOrd="0" parTransId="{71952838-478D-4D7A-BE19-67FBC42406F3}" sibTransId="{09B13B6F-3F42-4C9D-8FED-B9DFA1D355FA}"/>
    <dgm:cxn modelId="{7901DA29-43FD-4113-AB9B-B15DBA048DA6}" type="presOf" srcId="{8506CC14-806F-460B-AA19-266E0D62D5D1}" destId="{5D866493-2A10-487D-AE50-FA07A5DB669C}" srcOrd="1" destOrd="0" presId="urn:microsoft.com/office/officeart/2005/8/layout/list1"/>
    <dgm:cxn modelId="{53AACC8D-AACC-44F2-8C04-16B235F97A49}" srcId="{8506CC14-806F-460B-AA19-266E0D62D5D1}" destId="{B5BAE540-6AA9-4466-ADBC-A56445FDA64F}" srcOrd="0" destOrd="0" parTransId="{CC7BC293-FAEE-44E4-A639-6DA94D1A91CE}" sibTransId="{06212403-6AF6-46CA-A295-FE6C022CB9E4}"/>
    <dgm:cxn modelId="{D07FB775-D19C-45DB-A005-48DB36A376E2}" type="presOf" srcId="{8506CC14-806F-460B-AA19-266E0D62D5D1}" destId="{A69E537E-F1D1-4051-B3DD-084825983B04}" srcOrd="0" destOrd="0" presId="urn:microsoft.com/office/officeart/2005/8/layout/list1"/>
    <dgm:cxn modelId="{763A7916-988A-4D6B-8C42-95B5C88012F7}" type="presOf" srcId="{B5BAE540-6AA9-4466-ADBC-A56445FDA64F}" destId="{3D5ECDA8-90B1-4A7A-91A4-9240D4939EA5}" srcOrd="0" destOrd="0" presId="urn:microsoft.com/office/officeart/2005/8/layout/list1"/>
    <dgm:cxn modelId="{C44566C0-F378-47B8-B43A-42A1A92C4D60}" type="presParOf" srcId="{1DFFEBA5-6DA0-4A68-9E10-E445968A3E36}" destId="{3AD80ED8-E947-49A9-85ED-49419C72C88D}" srcOrd="0" destOrd="0" presId="urn:microsoft.com/office/officeart/2005/8/layout/list1"/>
    <dgm:cxn modelId="{62EC1F40-230E-4AAA-B74D-CD526C71B0A4}" type="presParOf" srcId="{3AD80ED8-E947-49A9-85ED-49419C72C88D}" destId="{A69E537E-F1D1-4051-B3DD-084825983B04}" srcOrd="0" destOrd="0" presId="urn:microsoft.com/office/officeart/2005/8/layout/list1"/>
    <dgm:cxn modelId="{3CAEB7ED-B807-464F-BAC3-EAF937813DA3}" type="presParOf" srcId="{3AD80ED8-E947-49A9-85ED-49419C72C88D}" destId="{5D866493-2A10-487D-AE50-FA07A5DB669C}" srcOrd="1" destOrd="0" presId="urn:microsoft.com/office/officeart/2005/8/layout/list1"/>
    <dgm:cxn modelId="{FBC87267-F407-43FA-B6E5-FE0C5065A566}" type="presParOf" srcId="{1DFFEBA5-6DA0-4A68-9E10-E445968A3E36}" destId="{AC96DEDF-C674-4686-85A4-CE5593B31284}" srcOrd="1" destOrd="0" presId="urn:microsoft.com/office/officeart/2005/8/layout/list1"/>
    <dgm:cxn modelId="{D4E6BE21-EDED-45EF-A734-2683DAE0CD99}" type="presParOf" srcId="{1DFFEBA5-6DA0-4A68-9E10-E445968A3E36}" destId="{3D5ECDA8-90B1-4A7A-91A4-9240D4939EA5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10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C064A88-B4A7-4205-B4A6-37060A2C124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506CC14-806F-460B-AA19-266E0D62D5D1}">
      <dgm:prSet phldrT="[Text]"/>
      <dgm:spPr/>
      <dgm:t>
        <a:bodyPr/>
        <a:lstStyle/>
        <a:p>
          <a:r>
            <a:rPr lang="en-US" dirty="0" smtClean="0"/>
            <a:t>Layout in LHC</a:t>
          </a:r>
          <a:endParaRPr lang="en-US" dirty="0"/>
        </a:p>
      </dgm:t>
    </dgm:pt>
    <dgm:pt modelId="{71952838-478D-4D7A-BE19-67FBC42406F3}" type="parTrans" cxnId="{C752DE0A-A7D4-4F8E-BCD8-E1D0F881B075}">
      <dgm:prSet/>
      <dgm:spPr/>
      <dgm:t>
        <a:bodyPr/>
        <a:lstStyle/>
        <a:p>
          <a:endParaRPr lang="en-US"/>
        </a:p>
      </dgm:t>
    </dgm:pt>
    <dgm:pt modelId="{09B13B6F-3F42-4C9D-8FED-B9DFA1D355FA}" type="sibTrans" cxnId="{C752DE0A-A7D4-4F8E-BCD8-E1D0F881B075}">
      <dgm:prSet/>
      <dgm:spPr/>
      <dgm:t>
        <a:bodyPr/>
        <a:lstStyle/>
        <a:p>
          <a:endParaRPr lang="en-US"/>
        </a:p>
      </dgm:t>
    </dgm:pt>
    <dgm:pt modelId="{B5BAE540-6AA9-4466-ADBC-A56445FDA64F}">
      <dgm:prSet/>
      <dgm:spPr/>
      <dgm:t>
        <a:bodyPr/>
        <a:lstStyle/>
        <a:p>
          <a:r>
            <a:rPr lang="en-US" dirty="0" smtClean="0"/>
            <a:t>Point 1</a:t>
          </a:r>
          <a:endParaRPr lang="en-US" dirty="0"/>
        </a:p>
      </dgm:t>
    </dgm:pt>
    <dgm:pt modelId="{CC7BC293-FAEE-44E4-A639-6DA94D1A91CE}" type="parTrans" cxnId="{53AACC8D-AACC-44F2-8C04-16B235F97A49}">
      <dgm:prSet/>
      <dgm:spPr/>
      <dgm:t>
        <a:bodyPr/>
        <a:lstStyle/>
        <a:p>
          <a:endParaRPr lang="en-US"/>
        </a:p>
      </dgm:t>
    </dgm:pt>
    <dgm:pt modelId="{06212403-6AF6-46CA-A295-FE6C022CB9E4}" type="sibTrans" cxnId="{53AACC8D-AACC-44F2-8C04-16B235F97A49}">
      <dgm:prSet/>
      <dgm:spPr/>
      <dgm:t>
        <a:bodyPr/>
        <a:lstStyle/>
        <a:p>
          <a:endParaRPr lang="en-US"/>
        </a:p>
      </dgm:t>
    </dgm:pt>
    <dgm:pt modelId="{1DFFEBA5-6DA0-4A68-9E10-E445968A3E36}" type="pres">
      <dgm:prSet presAssocID="{1C064A88-B4A7-4205-B4A6-37060A2C124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AD80ED8-E947-49A9-85ED-49419C72C88D}" type="pres">
      <dgm:prSet presAssocID="{8506CC14-806F-460B-AA19-266E0D62D5D1}" presName="parentLin" presStyleCnt="0"/>
      <dgm:spPr/>
    </dgm:pt>
    <dgm:pt modelId="{A69E537E-F1D1-4051-B3DD-084825983B04}" type="pres">
      <dgm:prSet presAssocID="{8506CC14-806F-460B-AA19-266E0D62D5D1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5D866493-2A10-487D-AE50-FA07A5DB669C}" type="pres">
      <dgm:prSet presAssocID="{8506CC14-806F-460B-AA19-266E0D62D5D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96DEDF-C674-4686-85A4-CE5593B31284}" type="pres">
      <dgm:prSet presAssocID="{8506CC14-806F-460B-AA19-266E0D62D5D1}" presName="negativeSpace" presStyleCnt="0"/>
      <dgm:spPr/>
    </dgm:pt>
    <dgm:pt modelId="{3D5ECDA8-90B1-4A7A-91A4-9240D4939EA5}" type="pres">
      <dgm:prSet presAssocID="{8506CC14-806F-460B-AA19-266E0D62D5D1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752DE0A-A7D4-4F8E-BCD8-E1D0F881B075}" srcId="{1C064A88-B4A7-4205-B4A6-37060A2C1240}" destId="{8506CC14-806F-460B-AA19-266E0D62D5D1}" srcOrd="0" destOrd="0" parTransId="{71952838-478D-4D7A-BE19-67FBC42406F3}" sibTransId="{09B13B6F-3F42-4C9D-8FED-B9DFA1D355FA}"/>
    <dgm:cxn modelId="{A5E8CF5C-258A-45E9-AB41-A2797D085ABD}" type="presOf" srcId="{1C064A88-B4A7-4205-B4A6-37060A2C1240}" destId="{1DFFEBA5-6DA0-4A68-9E10-E445968A3E36}" srcOrd="0" destOrd="0" presId="urn:microsoft.com/office/officeart/2005/8/layout/list1"/>
    <dgm:cxn modelId="{079C39FB-B282-49F9-94FE-F59968A0B1FC}" type="presOf" srcId="{8506CC14-806F-460B-AA19-266E0D62D5D1}" destId="{A69E537E-F1D1-4051-B3DD-084825983B04}" srcOrd="0" destOrd="0" presId="urn:microsoft.com/office/officeart/2005/8/layout/list1"/>
    <dgm:cxn modelId="{53AACC8D-AACC-44F2-8C04-16B235F97A49}" srcId="{8506CC14-806F-460B-AA19-266E0D62D5D1}" destId="{B5BAE540-6AA9-4466-ADBC-A56445FDA64F}" srcOrd="0" destOrd="0" parTransId="{CC7BC293-FAEE-44E4-A639-6DA94D1A91CE}" sibTransId="{06212403-6AF6-46CA-A295-FE6C022CB9E4}"/>
    <dgm:cxn modelId="{09FCF7F1-056F-42FD-A1B4-BFF905591E83}" type="presOf" srcId="{B5BAE540-6AA9-4466-ADBC-A56445FDA64F}" destId="{3D5ECDA8-90B1-4A7A-91A4-9240D4939EA5}" srcOrd="0" destOrd="0" presId="urn:microsoft.com/office/officeart/2005/8/layout/list1"/>
    <dgm:cxn modelId="{45869010-45CF-4DE6-B820-E956D2FCACE4}" type="presOf" srcId="{8506CC14-806F-460B-AA19-266E0D62D5D1}" destId="{5D866493-2A10-487D-AE50-FA07A5DB669C}" srcOrd="1" destOrd="0" presId="urn:microsoft.com/office/officeart/2005/8/layout/list1"/>
    <dgm:cxn modelId="{239CE667-4253-4140-9BEE-AF7A2C95A959}" type="presParOf" srcId="{1DFFEBA5-6DA0-4A68-9E10-E445968A3E36}" destId="{3AD80ED8-E947-49A9-85ED-49419C72C88D}" srcOrd="0" destOrd="0" presId="urn:microsoft.com/office/officeart/2005/8/layout/list1"/>
    <dgm:cxn modelId="{C8B2CBF3-6319-4A45-8D3C-1C3DC49702A3}" type="presParOf" srcId="{3AD80ED8-E947-49A9-85ED-49419C72C88D}" destId="{A69E537E-F1D1-4051-B3DD-084825983B04}" srcOrd="0" destOrd="0" presId="urn:microsoft.com/office/officeart/2005/8/layout/list1"/>
    <dgm:cxn modelId="{7F959759-94EB-4314-BD46-F66DB7928C65}" type="presParOf" srcId="{3AD80ED8-E947-49A9-85ED-49419C72C88D}" destId="{5D866493-2A10-487D-AE50-FA07A5DB669C}" srcOrd="1" destOrd="0" presId="urn:microsoft.com/office/officeart/2005/8/layout/list1"/>
    <dgm:cxn modelId="{2FE293C6-7EBD-4ED4-A8DB-5DA26B458765}" type="presParOf" srcId="{1DFFEBA5-6DA0-4A68-9E10-E445968A3E36}" destId="{AC96DEDF-C674-4686-85A4-CE5593B31284}" srcOrd="1" destOrd="0" presId="urn:microsoft.com/office/officeart/2005/8/layout/list1"/>
    <dgm:cxn modelId="{A34663A6-863D-4301-929E-B4535846BE93}" type="presParOf" srcId="{1DFFEBA5-6DA0-4A68-9E10-E445968A3E36}" destId="{3D5ECDA8-90B1-4A7A-91A4-9240D4939EA5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10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C064A88-B4A7-4205-B4A6-37060A2C124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506CC14-806F-460B-AA19-266E0D62D5D1}">
      <dgm:prSet phldrT="[Text]"/>
      <dgm:spPr/>
      <dgm:t>
        <a:bodyPr/>
        <a:lstStyle/>
        <a:p>
          <a:r>
            <a:rPr lang="en-US" dirty="0" smtClean="0"/>
            <a:t>Noise figures</a:t>
          </a:r>
          <a:endParaRPr lang="en-US" dirty="0"/>
        </a:p>
      </dgm:t>
    </dgm:pt>
    <dgm:pt modelId="{71952838-478D-4D7A-BE19-67FBC42406F3}" type="parTrans" cxnId="{C752DE0A-A7D4-4F8E-BCD8-E1D0F881B075}">
      <dgm:prSet/>
      <dgm:spPr/>
      <dgm:t>
        <a:bodyPr/>
        <a:lstStyle/>
        <a:p>
          <a:endParaRPr lang="en-US"/>
        </a:p>
      </dgm:t>
    </dgm:pt>
    <dgm:pt modelId="{09B13B6F-3F42-4C9D-8FED-B9DFA1D355FA}" type="sibTrans" cxnId="{C752DE0A-A7D4-4F8E-BCD8-E1D0F881B075}">
      <dgm:prSet/>
      <dgm:spPr/>
      <dgm:t>
        <a:bodyPr/>
        <a:lstStyle/>
        <a:p>
          <a:endParaRPr lang="en-US"/>
        </a:p>
      </dgm:t>
    </dgm:pt>
    <dgm:pt modelId="{B5BAE540-6AA9-4466-ADBC-A56445FDA64F}">
      <dgm:prSet/>
      <dgm:spPr/>
      <dgm:t>
        <a:bodyPr/>
        <a:lstStyle/>
        <a:p>
          <a:r>
            <a:rPr lang="en-US" dirty="0" smtClean="0"/>
            <a:t>PVSS</a:t>
          </a:r>
          <a:endParaRPr lang="en-US" dirty="0"/>
        </a:p>
      </dgm:t>
    </dgm:pt>
    <dgm:pt modelId="{CC7BC293-FAEE-44E4-A639-6DA94D1A91CE}" type="parTrans" cxnId="{53AACC8D-AACC-44F2-8C04-16B235F97A49}">
      <dgm:prSet/>
      <dgm:spPr/>
      <dgm:t>
        <a:bodyPr/>
        <a:lstStyle/>
        <a:p>
          <a:endParaRPr lang="en-US"/>
        </a:p>
      </dgm:t>
    </dgm:pt>
    <dgm:pt modelId="{06212403-6AF6-46CA-A295-FE6C022CB9E4}" type="sibTrans" cxnId="{53AACC8D-AACC-44F2-8C04-16B235F97A49}">
      <dgm:prSet/>
      <dgm:spPr/>
      <dgm:t>
        <a:bodyPr/>
        <a:lstStyle/>
        <a:p>
          <a:endParaRPr lang="en-US"/>
        </a:p>
      </dgm:t>
    </dgm:pt>
    <dgm:pt modelId="{F78FADBE-DB22-4A50-B735-555136DD1DCD}">
      <dgm:prSet/>
      <dgm:spPr/>
      <dgm:t>
        <a:bodyPr/>
        <a:lstStyle/>
        <a:p>
          <a:r>
            <a:rPr lang="en-US" dirty="0" smtClean="0"/>
            <a:t>Oscilloscope</a:t>
          </a:r>
          <a:endParaRPr lang="en-US" dirty="0"/>
        </a:p>
      </dgm:t>
    </dgm:pt>
    <dgm:pt modelId="{C2C586BA-3C65-4371-9F97-74FBD4DF672A}" type="parTrans" cxnId="{27E5EB48-58A2-4B6E-B516-4433804CF208}">
      <dgm:prSet/>
      <dgm:spPr/>
      <dgm:t>
        <a:bodyPr/>
        <a:lstStyle/>
        <a:p>
          <a:endParaRPr lang="en-US"/>
        </a:p>
      </dgm:t>
    </dgm:pt>
    <dgm:pt modelId="{ECC588DF-5F7F-4FE2-98DA-00C97EA533BF}" type="sibTrans" cxnId="{27E5EB48-58A2-4B6E-B516-4433804CF208}">
      <dgm:prSet/>
      <dgm:spPr/>
      <dgm:t>
        <a:bodyPr/>
        <a:lstStyle/>
        <a:p>
          <a:endParaRPr lang="en-US"/>
        </a:p>
      </dgm:t>
    </dgm:pt>
    <dgm:pt modelId="{1DFFEBA5-6DA0-4A68-9E10-E445968A3E36}" type="pres">
      <dgm:prSet presAssocID="{1C064A88-B4A7-4205-B4A6-37060A2C124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AD80ED8-E947-49A9-85ED-49419C72C88D}" type="pres">
      <dgm:prSet presAssocID="{8506CC14-806F-460B-AA19-266E0D62D5D1}" presName="parentLin" presStyleCnt="0"/>
      <dgm:spPr/>
    </dgm:pt>
    <dgm:pt modelId="{A69E537E-F1D1-4051-B3DD-084825983B04}" type="pres">
      <dgm:prSet presAssocID="{8506CC14-806F-460B-AA19-266E0D62D5D1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5D866493-2A10-487D-AE50-FA07A5DB669C}" type="pres">
      <dgm:prSet presAssocID="{8506CC14-806F-460B-AA19-266E0D62D5D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96DEDF-C674-4686-85A4-CE5593B31284}" type="pres">
      <dgm:prSet presAssocID="{8506CC14-806F-460B-AA19-266E0D62D5D1}" presName="negativeSpace" presStyleCnt="0"/>
      <dgm:spPr/>
    </dgm:pt>
    <dgm:pt modelId="{3D5ECDA8-90B1-4A7A-91A4-9240D4939EA5}" type="pres">
      <dgm:prSet presAssocID="{8506CC14-806F-460B-AA19-266E0D62D5D1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02629B9-AA56-44FE-AECD-24F3492D4DB3}" type="presOf" srcId="{8506CC14-806F-460B-AA19-266E0D62D5D1}" destId="{A69E537E-F1D1-4051-B3DD-084825983B04}" srcOrd="0" destOrd="0" presId="urn:microsoft.com/office/officeart/2005/8/layout/list1"/>
    <dgm:cxn modelId="{C752DE0A-A7D4-4F8E-BCD8-E1D0F881B075}" srcId="{1C064A88-B4A7-4205-B4A6-37060A2C1240}" destId="{8506CC14-806F-460B-AA19-266E0D62D5D1}" srcOrd="0" destOrd="0" parTransId="{71952838-478D-4D7A-BE19-67FBC42406F3}" sibTransId="{09B13B6F-3F42-4C9D-8FED-B9DFA1D355FA}"/>
    <dgm:cxn modelId="{27E5EB48-58A2-4B6E-B516-4433804CF208}" srcId="{8506CC14-806F-460B-AA19-266E0D62D5D1}" destId="{F78FADBE-DB22-4A50-B735-555136DD1DCD}" srcOrd="1" destOrd="0" parTransId="{C2C586BA-3C65-4371-9F97-74FBD4DF672A}" sibTransId="{ECC588DF-5F7F-4FE2-98DA-00C97EA533BF}"/>
    <dgm:cxn modelId="{D6A38C5B-F5FF-4F6F-8158-27131D6F33D0}" type="presOf" srcId="{1C064A88-B4A7-4205-B4A6-37060A2C1240}" destId="{1DFFEBA5-6DA0-4A68-9E10-E445968A3E36}" srcOrd="0" destOrd="0" presId="urn:microsoft.com/office/officeart/2005/8/layout/list1"/>
    <dgm:cxn modelId="{53AACC8D-AACC-44F2-8C04-16B235F97A49}" srcId="{8506CC14-806F-460B-AA19-266E0D62D5D1}" destId="{B5BAE540-6AA9-4466-ADBC-A56445FDA64F}" srcOrd="0" destOrd="0" parTransId="{CC7BC293-FAEE-44E4-A639-6DA94D1A91CE}" sibTransId="{06212403-6AF6-46CA-A295-FE6C022CB9E4}"/>
    <dgm:cxn modelId="{4F4199B3-CFD2-4C90-BDA8-9CC2555965FA}" type="presOf" srcId="{F78FADBE-DB22-4A50-B735-555136DD1DCD}" destId="{3D5ECDA8-90B1-4A7A-91A4-9240D4939EA5}" srcOrd="0" destOrd="1" presId="urn:microsoft.com/office/officeart/2005/8/layout/list1"/>
    <dgm:cxn modelId="{7531BAEA-DAD0-487F-821A-1570F90D7689}" type="presOf" srcId="{8506CC14-806F-460B-AA19-266E0D62D5D1}" destId="{5D866493-2A10-487D-AE50-FA07A5DB669C}" srcOrd="1" destOrd="0" presId="urn:microsoft.com/office/officeart/2005/8/layout/list1"/>
    <dgm:cxn modelId="{C81FF689-3797-4F70-8D96-C0F5BF05FA2C}" type="presOf" srcId="{B5BAE540-6AA9-4466-ADBC-A56445FDA64F}" destId="{3D5ECDA8-90B1-4A7A-91A4-9240D4939EA5}" srcOrd="0" destOrd="0" presId="urn:microsoft.com/office/officeart/2005/8/layout/list1"/>
    <dgm:cxn modelId="{AC634E89-6C5E-4AFA-AAEA-9AC52FDF7AEC}" type="presParOf" srcId="{1DFFEBA5-6DA0-4A68-9E10-E445968A3E36}" destId="{3AD80ED8-E947-49A9-85ED-49419C72C88D}" srcOrd="0" destOrd="0" presId="urn:microsoft.com/office/officeart/2005/8/layout/list1"/>
    <dgm:cxn modelId="{5CDAA9A5-A60F-4087-A982-DAEDEA5DF498}" type="presParOf" srcId="{3AD80ED8-E947-49A9-85ED-49419C72C88D}" destId="{A69E537E-F1D1-4051-B3DD-084825983B04}" srcOrd="0" destOrd="0" presId="urn:microsoft.com/office/officeart/2005/8/layout/list1"/>
    <dgm:cxn modelId="{DD04B995-DDC3-4735-BF9D-261A330BCDC3}" type="presParOf" srcId="{3AD80ED8-E947-49A9-85ED-49419C72C88D}" destId="{5D866493-2A10-487D-AE50-FA07A5DB669C}" srcOrd="1" destOrd="0" presId="urn:microsoft.com/office/officeart/2005/8/layout/list1"/>
    <dgm:cxn modelId="{F84E954D-6118-4406-B3A3-127ED145A0C2}" type="presParOf" srcId="{1DFFEBA5-6DA0-4A68-9E10-E445968A3E36}" destId="{AC96DEDF-C674-4686-85A4-CE5593B31284}" srcOrd="1" destOrd="0" presId="urn:microsoft.com/office/officeart/2005/8/layout/list1"/>
    <dgm:cxn modelId="{B6903ED4-6D49-4922-89A2-24E24850CEFE}" type="presParOf" srcId="{1DFFEBA5-6DA0-4A68-9E10-E445968A3E36}" destId="{3D5ECDA8-90B1-4A7A-91A4-9240D4939EA5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C064A88-B4A7-4205-B4A6-37060A2C124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506CC14-806F-460B-AA19-266E0D62D5D1}">
      <dgm:prSet phldrT="[Text]"/>
      <dgm:spPr/>
      <dgm:t>
        <a:bodyPr/>
        <a:lstStyle/>
        <a:p>
          <a:r>
            <a:rPr lang="en-US" dirty="0" smtClean="0"/>
            <a:t>Measures with stand-alone Volotek</a:t>
          </a:r>
          <a:endParaRPr lang="en-US" dirty="0"/>
        </a:p>
      </dgm:t>
    </dgm:pt>
    <dgm:pt modelId="{71952838-478D-4D7A-BE19-67FBC42406F3}" type="parTrans" cxnId="{C752DE0A-A7D4-4F8E-BCD8-E1D0F881B075}">
      <dgm:prSet/>
      <dgm:spPr/>
      <dgm:t>
        <a:bodyPr/>
        <a:lstStyle/>
        <a:p>
          <a:endParaRPr lang="en-US"/>
        </a:p>
      </dgm:t>
    </dgm:pt>
    <dgm:pt modelId="{09B13B6F-3F42-4C9D-8FED-B9DFA1D355FA}" type="sibTrans" cxnId="{C752DE0A-A7D4-4F8E-BCD8-E1D0F881B075}">
      <dgm:prSet/>
      <dgm:spPr/>
      <dgm:t>
        <a:bodyPr/>
        <a:lstStyle/>
        <a:p>
          <a:endParaRPr lang="en-US"/>
        </a:p>
      </dgm:t>
    </dgm:pt>
    <dgm:pt modelId="{B5BAE540-6AA9-4466-ADBC-A56445FDA64F}">
      <dgm:prSet/>
      <dgm:spPr/>
      <dgm:t>
        <a:bodyPr/>
        <a:lstStyle/>
        <a:p>
          <a:r>
            <a:rPr lang="en-US" dirty="0" smtClean="0"/>
            <a:t>Hacked electrometer</a:t>
          </a:r>
          <a:endParaRPr lang="en-US" dirty="0"/>
        </a:p>
      </dgm:t>
    </dgm:pt>
    <dgm:pt modelId="{CC7BC293-FAEE-44E4-A639-6DA94D1A91CE}" type="parTrans" cxnId="{53AACC8D-AACC-44F2-8C04-16B235F97A49}">
      <dgm:prSet/>
      <dgm:spPr/>
      <dgm:t>
        <a:bodyPr/>
        <a:lstStyle/>
        <a:p>
          <a:endParaRPr lang="en-US"/>
        </a:p>
      </dgm:t>
    </dgm:pt>
    <dgm:pt modelId="{06212403-6AF6-46CA-A295-FE6C022CB9E4}" type="sibTrans" cxnId="{53AACC8D-AACC-44F2-8C04-16B235F97A49}">
      <dgm:prSet/>
      <dgm:spPr/>
      <dgm:t>
        <a:bodyPr/>
        <a:lstStyle/>
        <a:p>
          <a:endParaRPr lang="en-US"/>
        </a:p>
      </dgm:t>
    </dgm:pt>
    <dgm:pt modelId="{1DFFEBA5-6DA0-4A68-9E10-E445968A3E36}" type="pres">
      <dgm:prSet presAssocID="{1C064A88-B4A7-4205-B4A6-37060A2C124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AD80ED8-E947-49A9-85ED-49419C72C88D}" type="pres">
      <dgm:prSet presAssocID="{8506CC14-806F-460B-AA19-266E0D62D5D1}" presName="parentLin" presStyleCnt="0"/>
      <dgm:spPr/>
    </dgm:pt>
    <dgm:pt modelId="{A69E537E-F1D1-4051-B3DD-084825983B04}" type="pres">
      <dgm:prSet presAssocID="{8506CC14-806F-460B-AA19-266E0D62D5D1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5D866493-2A10-487D-AE50-FA07A5DB669C}" type="pres">
      <dgm:prSet presAssocID="{8506CC14-806F-460B-AA19-266E0D62D5D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96DEDF-C674-4686-85A4-CE5593B31284}" type="pres">
      <dgm:prSet presAssocID="{8506CC14-806F-460B-AA19-266E0D62D5D1}" presName="negativeSpace" presStyleCnt="0"/>
      <dgm:spPr/>
    </dgm:pt>
    <dgm:pt modelId="{3D5ECDA8-90B1-4A7A-91A4-9240D4939EA5}" type="pres">
      <dgm:prSet presAssocID="{8506CC14-806F-460B-AA19-266E0D62D5D1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752DE0A-A7D4-4F8E-BCD8-E1D0F881B075}" srcId="{1C064A88-B4A7-4205-B4A6-37060A2C1240}" destId="{8506CC14-806F-460B-AA19-266E0D62D5D1}" srcOrd="0" destOrd="0" parTransId="{71952838-478D-4D7A-BE19-67FBC42406F3}" sibTransId="{09B13B6F-3F42-4C9D-8FED-B9DFA1D355FA}"/>
    <dgm:cxn modelId="{CF484571-F966-4101-9E29-F50915C2D97B}" type="presOf" srcId="{8506CC14-806F-460B-AA19-266E0D62D5D1}" destId="{5D866493-2A10-487D-AE50-FA07A5DB669C}" srcOrd="1" destOrd="0" presId="urn:microsoft.com/office/officeart/2005/8/layout/list1"/>
    <dgm:cxn modelId="{EB1D7262-9340-4456-8B38-73B96CB8C59D}" type="presOf" srcId="{1C064A88-B4A7-4205-B4A6-37060A2C1240}" destId="{1DFFEBA5-6DA0-4A68-9E10-E445968A3E36}" srcOrd="0" destOrd="0" presId="urn:microsoft.com/office/officeart/2005/8/layout/list1"/>
    <dgm:cxn modelId="{C7AE88E5-1D03-4A1A-ABFB-24D8556B4FB0}" type="presOf" srcId="{B5BAE540-6AA9-4466-ADBC-A56445FDA64F}" destId="{3D5ECDA8-90B1-4A7A-91A4-9240D4939EA5}" srcOrd="0" destOrd="0" presId="urn:microsoft.com/office/officeart/2005/8/layout/list1"/>
    <dgm:cxn modelId="{A203265F-F32C-4AE3-A41C-CB1507536E68}" type="presOf" srcId="{8506CC14-806F-460B-AA19-266E0D62D5D1}" destId="{A69E537E-F1D1-4051-B3DD-084825983B04}" srcOrd="0" destOrd="0" presId="urn:microsoft.com/office/officeart/2005/8/layout/list1"/>
    <dgm:cxn modelId="{53AACC8D-AACC-44F2-8C04-16B235F97A49}" srcId="{8506CC14-806F-460B-AA19-266E0D62D5D1}" destId="{B5BAE540-6AA9-4466-ADBC-A56445FDA64F}" srcOrd="0" destOrd="0" parTransId="{CC7BC293-FAEE-44E4-A639-6DA94D1A91CE}" sibTransId="{06212403-6AF6-46CA-A295-FE6C022CB9E4}"/>
    <dgm:cxn modelId="{DF4323E3-32C5-4E74-BA11-1E06FE84F434}" type="presParOf" srcId="{1DFFEBA5-6DA0-4A68-9E10-E445968A3E36}" destId="{3AD80ED8-E947-49A9-85ED-49419C72C88D}" srcOrd="0" destOrd="0" presId="urn:microsoft.com/office/officeart/2005/8/layout/list1"/>
    <dgm:cxn modelId="{403C9FEB-5719-4938-9440-A88C670593EE}" type="presParOf" srcId="{3AD80ED8-E947-49A9-85ED-49419C72C88D}" destId="{A69E537E-F1D1-4051-B3DD-084825983B04}" srcOrd="0" destOrd="0" presId="urn:microsoft.com/office/officeart/2005/8/layout/list1"/>
    <dgm:cxn modelId="{9066E9CA-EA53-4B7F-B948-4F46E39A16AC}" type="presParOf" srcId="{3AD80ED8-E947-49A9-85ED-49419C72C88D}" destId="{5D866493-2A10-487D-AE50-FA07A5DB669C}" srcOrd="1" destOrd="0" presId="urn:microsoft.com/office/officeart/2005/8/layout/list1"/>
    <dgm:cxn modelId="{222C65B7-1A44-46E1-BB79-40F0863F0445}" type="presParOf" srcId="{1DFFEBA5-6DA0-4A68-9E10-E445968A3E36}" destId="{AC96DEDF-C674-4686-85A4-CE5593B31284}" srcOrd="1" destOrd="0" presId="urn:microsoft.com/office/officeart/2005/8/layout/list1"/>
    <dgm:cxn modelId="{BBA9A2C0-8479-4CCF-924D-7D9ABB1E23F4}" type="presParOf" srcId="{1DFFEBA5-6DA0-4A68-9E10-E445968A3E36}" destId="{3D5ECDA8-90B1-4A7A-91A4-9240D4939EA5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10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C064A88-B4A7-4205-B4A6-37060A2C124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506CC14-806F-460B-AA19-266E0D62D5D1}">
      <dgm:prSet phldrT="[Text]"/>
      <dgm:spPr/>
      <dgm:t>
        <a:bodyPr/>
        <a:lstStyle/>
        <a:p>
          <a:r>
            <a:rPr lang="en-US" dirty="0" smtClean="0"/>
            <a:t>Measures with precision current source</a:t>
          </a:r>
          <a:endParaRPr lang="en-US" dirty="0"/>
        </a:p>
      </dgm:t>
    </dgm:pt>
    <dgm:pt modelId="{71952838-478D-4D7A-BE19-67FBC42406F3}" type="parTrans" cxnId="{C752DE0A-A7D4-4F8E-BCD8-E1D0F881B075}">
      <dgm:prSet/>
      <dgm:spPr/>
      <dgm:t>
        <a:bodyPr/>
        <a:lstStyle/>
        <a:p>
          <a:endParaRPr lang="en-US"/>
        </a:p>
      </dgm:t>
    </dgm:pt>
    <dgm:pt modelId="{09B13B6F-3F42-4C9D-8FED-B9DFA1D355FA}" type="sibTrans" cxnId="{C752DE0A-A7D4-4F8E-BCD8-E1D0F881B075}">
      <dgm:prSet/>
      <dgm:spPr/>
      <dgm:t>
        <a:bodyPr/>
        <a:lstStyle/>
        <a:p>
          <a:endParaRPr lang="en-US"/>
        </a:p>
      </dgm:t>
    </dgm:pt>
    <dgm:pt modelId="{B5BAE540-6AA9-4466-ADBC-A56445FDA64F}">
      <dgm:prSet/>
      <dgm:spPr/>
      <dgm:t>
        <a:bodyPr/>
        <a:lstStyle/>
        <a:p>
          <a:r>
            <a:rPr lang="en-US" dirty="0" smtClean="0"/>
            <a:t>Hacked electrometer</a:t>
          </a:r>
          <a:endParaRPr lang="en-US" dirty="0"/>
        </a:p>
      </dgm:t>
    </dgm:pt>
    <dgm:pt modelId="{CC7BC293-FAEE-44E4-A639-6DA94D1A91CE}" type="parTrans" cxnId="{53AACC8D-AACC-44F2-8C04-16B235F97A49}">
      <dgm:prSet/>
      <dgm:spPr/>
      <dgm:t>
        <a:bodyPr/>
        <a:lstStyle/>
        <a:p>
          <a:endParaRPr lang="en-US"/>
        </a:p>
      </dgm:t>
    </dgm:pt>
    <dgm:pt modelId="{06212403-6AF6-46CA-A295-FE6C022CB9E4}" type="sibTrans" cxnId="{53AACC8D-AACC-44F2-8C04-16B235F97A49}">
      <dgm:prSet/>
      <dgm:spPr/>
      <dgm:t>
        <a:bodyPr/>
        <a:lstStyle/>
        <a:p>
          <a:endParaRPr lang="en-US"/>
        </a:p>
      </dgm:t>
    </dgm:pt>
    <dgm:pt modelId="{1DFFEBA5-6DA0-4A68-9E10-E445968A3E36}" type="pres">
      <dgm:prSet presAssocID="{1C064A88-B4A7-4205-B4A6-37060A2C124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AD80ED8-E947-49A9-85ED-49419C72C88D}" type="pres">
      <dgm:prSet presAssocID="{8506CC14-806F-460B-AA19-266E0D62D5D1}" presName="parentLin" presStyleCnt="0"/>
      <dgm:spPr/>
    </dgm:pt>
    <dgm:pt modelId="{A69E537E-F1D1-4051-B3DD-084825983B04}" type="pres">
      <dgm:prSet presAssocID="{8506CC14-806F-460B-AA19-266E0D62D5D1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5D866493-2A10-487D-AE50-FA07A5DB669C}" type="pres">
      <dgm:prSet presAssocID="{8506CC14-806F-460B-AA19-266E0D62D5D1}" presName="parentText" presStyleLbl="node1" presStyleIdx="0" presStyleCnt="1" custScaleX="10793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96DEDF-C674-4686-85A4-CE5593B31284}" type="pres">
      <dgm:prSet presAssocID="{8506CC14-806F-460B-AA19-266E0D62D5D1}" presName="negativeSpace" presStyleCnt="0"/>
      <dgm:spPr/>
    </dgm:pt>
    <dgm:pt modelId="{3D5ECDA8-90B1-4A7A-91A4-9240D4939EA5}" type="pres">
      <dgm:prSet presAssocID="{8506CC14-806F-460B-AA19-266E0D62D5D1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7E2CCE9-B7B7-4A42-AE89-4D3B3DA834E4}" type="presOf" srcId="{8506CC14-806F-460B-AA19-266E0D62D5D1}" destId="{5D866493-2A10-487D-AE50-FA07A5DB669C}" srcOrd="1" destOrd="0" presId="urn:microsoft.com/office/officeart/2005/8/layout/list1"/>
    <dgm:cxn modelId="{21A2A212-69D0-4DA6-B132-63C009662527}" type="presOf" srcId="{8506CC14-806F-460B-AA19-266E0D62D5D1}" destId="{A69E537E-F1D1-4051-B3DD-084825983B04}" srcOrd="0" destOrd="0" presId="urn:microsoft.com/office/officeart/2005/8/layout/list1"/>
    <dgm:cxn modelId="{C752DE0A-A7D4-4F8E-BCD8-E1D0F881B075}" srcId="{1C064A88-B4A7-4205-B4A6-37060A2C1240}" destId="{8506CC14-806F-460B-AA19-266E0D62D5D1}" srcOrd="0" destOrd="0" parTransId="{71952838-478D-4D7A-BE19-67FBC42406F3}" sibTransId="{09B13B6F-3F42-4C9D-8FED-B9DFA1D355FA}"/>
    <dgm:cxn modelId="{639F4197-D76C-4237-A1B9-EBF9F9007696}" type="presOf" srcId="{B5BAE540-6AA9-4466-ADBC-A56445FDA64F}" destId="{3D5ECDA8-90B1-4A7A-91A4-9240D4939EA5}" srcOrd="0" destOrd="0" presId="urn:microsoft.com/office/officeart/2005/8/layout/list1"/>
    <dgm:cxn modelId="{53AACC8D-AACC-44F2-8C04-16B235F97A49}" srcId="{8506CC14-806F-460B-AA19-266E0D62D5D1}" destId="{B5BAE540-6AA9-4466-ADBC-A56445FDA64F}" srcOrd="0" destOrd="0" parTransId="{CC7BC293-FAEE-44E4-A639-6DA94D1A91CE}" sibTransId="{06212403-6AF6-46CA-A295-FE6C022CB9E4}"/>
    <dgm:cxn modelId="{7EEFF566-48CE-42CA-B89C-37B7FE7074D8}" type="presOf" srcId="{1C064A88-B4A7-4205-B4A6-37060A2C1240}" destId="{1DFFEBA5-6DA0-4A68-9E10-E445968A3E36}" srcOrd="0" destOrd="0" presId="urn:microsoft.com/office/officeart/2005/8/layout/list1"/>
    <dgm:cxn modelId="{20AEC803-20AA-4ED9-9AA4-47A71DF8570B}" type="presParOf" srcId="{1DFFEBA5-6DA0-4A68-9E10-E445968A3E36}" destId="{3AD80ED8-E947-49A9-85ED-49419C72C88D}" srcOrd="0" destOrd="0" presId="urn:microsoft.com/office/officeart/2005/8/layout/list1"/>
    <dgm:cxn modelId="{D8B7B799-D7AA-4B7D-8F53-5719611C7AC8}" type="presParOf" srcId="{3AD80ED8-E947-49A9-85ED-49419C72C88D}" destId="{A69E537E-F1D1-4051-B3DD-084825983B04}" srcOrd="0" destOrd="0" presId="urn:microsoft.com/office/officeart/2005/8/layout/list1"/>
    <dgm:cxn modelId="{0E3FEBBC-83A0-4ADC-968A-2C2B729B2132}" type="presParOf" srcId="{3AD80ED8-E947-49A9-85ED-49419C72C88D}" destId="{5D866493-2A10-487D-AE50-FA07A5DB669C}" srcOrd="1" destOrd="0" presId="urn:microsoft.com/office/officeart/2005/8/layout/list1"/>
    <dgm:cxn modelId="{AF59DE21-678E-4A5E-8D24-AF04043FC7F2}" type="presParOf" srcId="{1DFFEBA5-6DA0-4A68-9E10-E445968A3E36}" destId="{AC96DEDF-C674-4686-85A4-CE5593B31284}" srcOrd="1" destOrd="0" presId="urn:microsoft.com/office/officeart/2005/8/layout/list1"/>
    <dgm:cxn modelId="{F6439461-831E-49FF-AE9E-2E294A345AD4}" type="presParOf" srcId="{1DFFEBA5-6DA0-4A68-9E10-E445968A3E36}" destId="{3D5ECDA8-90B1-4A7A-91A4-9240D4939EA5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C064A88-B4A7-4205-B4A6-37060A2C124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506CC14-806F-460B-AA19-266E0D62D5D1}">
      <dgm:prSet phldrT="[Text]"/>
      <dgm:spPr/>
      <dgm:t>
        <a:bodyPr/>
        <a:lstStyle/>
        <a:p>
          <a:r>
            <a:rPr lang="en-US" dirty="0" smtClean="0"/>
            <a:t>Working hypothesis</a:t>
          </a:r>
          <a:endParaRPr lang="en-US" dirty="0"/>
        </a:p>
      </dgm:t>
    </dgm:pt>
    <dgm:pt modelId="{71952838-478D-4D7A-BE19-67FBC42406F3}" type="parTrans" cxnId="{C752DE0A-A7D4-4F8E-BCD8-E1D0F881B075}">
      <dgm:prSet/>
      <dgm:spPr/>
      <dgm:t>
        <a:bodyPr/>
        <a:lstStyle/>
        <a:p>
          <a:endParaRPr lang="en-US"/>
        </a:p>
      </dgm:t>
    </dgm:pt>
    <dgm:pt modelId="{09B13B6F-3F42-4C9D-8FED-B9DFA1D355FA}" type="sibTrans" cxnId="{C752DE0A-A7D4-4F8E-BCD8-E1D0F881B075}">
      <dgm:prSet/>
      <dgm:spPr/>
      <dgm:t>
        <a:bodyPr/>
        <a:lstStyle/>
        <a:p>
          <a:endParaRPr lang="en-US"/>
        </a:p>
      </dgm:t>
    </dgm:pt>
    <dgm:pt modelId="{B5BAE540-6AA9-4466-ADBC-A56445FDA64F}">
      <dgm:prSet/>
      <dgm:spPr/>
      <dgm:t>
        <a:bodyPr/>
        <a:lstStyle/>
        <a:p>
          <a:r>
            <a:rPr lang="en-US" dirty="0" smtClean="0"/>
            <a:t>Noise basics</a:t>
          </a:r>
          <a:endParaRPr lang="en-US" dirty="0"/>
        </a:p>
      </dgm:t>
    </dgm:pt>
    <dgm:pt modelId="{CC7BC293-FAEE-44E4-A639-6DA94D1A91CE}" type="parTrans" cxnId="{53AACC8D-AACC-44F2-8C04-16B235F97A49}">
      <dgm:prSet/>
      <dgm:spPr/>
      <dgm:t>
        <a:bodyPr/>
        <a:lstStyle/>
        <a:p>
          <a:endParaRPr lang="en-US"/>
        </a:p>
      </dgm:t>
    </dgm:pt>
    <dgm:pt modelId="{06212403-6AF6-46CA-A295-FE6C022CB9E4}" type="sibTrans" cxnId="{53AACC8D-AACC-44F2-8C04-16B235F97A49}">
      <dgm:prSet/>
      <dgm:spPr/>
      <dgm:t>
        <a:bodyPr/>
        <a:lstStyle/>
        <a:p>
          <a:endParaRPr lang="en-US"/>
        </a:p>
      </dgm:t>
    </dgm:pt>
    <dgm:pt modelId="{03CFFCA9-38C9-4D0E-879B-61651A1D786D}">
      <dgm:prSet/>
      <dgm:spPr/>
      <dgm:t>
        <a:bodyPr/>
        <a:lstStyle/>
        <a:p>
          <a:r>
            <a:rPr lang="en-US" dirty="0" smtClean="0"/>
            <a:t>Ground current loop through shielding</a:t>
          </a:r>
          <a:endParaRPr lang="en-US" dirty="0"/>
        </a:p>
      </dgm:t>
    </dgm:pt>
    <dgm:pt modelId="{33DE5672-C265-4FC6-A9F4-011B599A96B3}" type="parTrans" cxnId="{E978F0D2-B960-4CB0-B35B-A006A2BE4660}">
      <dgm:prSet/>
      <dgm:spPr/>
      <dgm:t>
        <a:bodyPr/>
        <a:lstStyle/>
        <a:p>
          <a:endParaRPr lang="en-US"/>
        </a:p>
      </dgm:t>
    </dgm:pt>
    <dgm:pt modelId="{6C0AE42F-943D-417D-97F6-03249471E882}" type="sibTrans" cxnId="{E978F0D2-B960-4CB0-B35B-A006A2BE4660}">
      <dgm:prSet/>
      <dgm:spPr/>
      <dgm:t>
        <a:bodyPr/>
        <a:lstStyle/>
        <a:p>
          <a:endParaRPr lang="en-US"/>
        </a:p>
      </dgm:t>
    </dgm:pt>
    <dgm:pt modelId="{1DFFEBA5-6DA0-4A68-9E10-E445968A3E36}" type="pres">
      <dgm:prSet presAssocID="{1C064A88-B4A7-4205-B4A6-37060A2C124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AD80ED8-E947-49A9-85ED-49419C72C88D}" type="pres">
      <dgm:prSet presAssocID="{8506CC14-806F-460B-AA19-266E0D62D5D1}" presName="parentLin" presStyleCnt="0"/>
      <dgm:spPr/>
    </dgm:pt>
    <dgm:pt modelId="{A69E537E-F1D1-4051-B3DD-084825983B04}" type="pres">
      <dgm:prSet presAssocID="{8506CC14-806F-460B-AA19-266E0D62D5D1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5D866493-2A10-487D-AE50-FA07A5DB669C}" type="pres">
      <dgm:prSet presAssocID="{8506CC14-806F-460B-AA19-266E0D62D5D1}" presName="parentText" presStyleLbl="node1" presStyleIdx="0" presStyleCnt="1" custScaleX="10793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96DEDF-C674-4686-85A4-CE5593B31284}" type="pres">
      <dgm:prSet presAssocID="{8506CC14-806F-460B-AA19-266E0D62D5D1}" presName="negativeSpace" presStyleCnt="0"/>
      <dgm:spPr/>
    </dgm:pt>
    <dgm:pt modelId="{3D5ECDA8-90B1-4A7A-91A4-9240D4939EA5}" type="pres">
      <dgm:prSet presAssocID="{8506CC14-806F-460B-AA19-266E0D62D5D1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C8B1BD4-CBE8-4CAD-A482-93EDB210FB06}" type="presOf" srcId="{03CFFCA9-38C9-4D0E-879B-61651A1D786D}" destId="{3D5ECDA8-90B1-4A7A-91A4-9240D4939EA5}" srcOrd="0" destOrd="1" presId="urn:microsoft.com/office/officeart/2005/8/layout/list1"/>
    <dgm:cxn modelId="{C752DE0A-A7D4-4F8E-BCD8-E1D0F881B075}" srcId="{1C064A88-B4A7-4205-B4A6-37060A2C1240}" destId="{8506CC14-806F-460B-AA19-266E0D62D5D1}" srcOrd="0" destOrd="0" parTransId="{71952838-478D-4D7A-BE19-67FBC42406F3}" sibTransId="{09B13B6F-3F42-4C9D-8FED-B9DFA1D355FA}"/>
    <dgm:cxn modelId="{D97E1FB9-F6A7-4967-B8CD-0A2E79385EE6}" type="presOf" srcId="{1C064A88-B4A7-4205-B4A6-37060A2C1240}" destId="{1DFFEBA5-6DA0-4A68-9E10-E445968A3E36}" srcOrd="0" destOrd="0" presId="urn:microsoft.com/office/officeart/2005/8/layout/list1"/>
    <dgm:cxn modelId="{A68E784D-5D76-4835-8583-CAD12371C1C8}" type="presOf" srcId="{8506CC14-806F-460B-AA19-266E0D62D5D1}" destId="{A69E537E-F1D1-4051-B3DD-084825983B04}" srcOrd="0" destOrd="0" presId="urn:microsoft.com/office/officeart/2005/8/layout/list1"/>
    <dgm:cxn modelId="{0B1FC0C2-B13C-46DF-9137-3C5C97731AA0}" type="presOf" srcId="{B5BAE540-6AA9-4466-ADBC-A56445FDA64F}" destId="{3D5ECDA8-90B1-4A7A-91A4-9240D4939EA5}" srcOrd="0" destOrd="0" presId="urn:microsoft.com/office/officeart/2005/8/layout/list1"/>
    <dgm:cxn modelId="{53AACC8D-AACC-44F2-8C04-16B235F97A49}" srcId="{8506CC14-806F-460B-AA19-266E0D62D5D1}" destId="{B5BAE540-6AA9-4466-ADBC-A56445FDA64F}" srcOrd="0" destOrd="0" parTransId="{CC7BC293-FAEE-44E4-A639-6DA94D1A91CE}" sibTransId="{06212403-6AF6-46CA-A295-FE6C022CB9E4}"/>
    <dgm:cxn modelId="{F0253006-0465-4001-85D9-10B59498AF6D}" type="presOf" srcId="{8506CC14-806F-460B-AA19-266E0D62D5D1}" destId="{5D866493-2A10-487D-AE50-FA07A5DB669C}" srcOrd="1" destOrd="0" presId="urn:microsoft.com/office/officeart/2005/8/layout/list1"/>
    <dgm:cxn modelId="{E978F0D2-B960-4CB0-B35B-A006A2BE4660}" srcId="{8506CC14-806F-460B-AA19-266E0D62D5D1}" destId="{03CFFCA9-38C9-4D0E-879B-61651A1D786D}" srcOrd="1" destOrd="0" parTransId="{33DE5672-C265-4FC6-A9F4-011B599A96B3}" sibTransId="{6C0AE42F-943D-417D-97F6-03249471E882}"/>
    <dgm:cxn modelId="{CB4AD799-3B4F-4FEA-8BE8-80609D718FE2}" type="presParOf" srcId="{1DFFEBA5-6DA0-4A68-9E10-E445968A3E36}" destId="{3AD80ED8-E947-49A9-85ED-49419C72C88D}" srcOrd="0" destOrd="0" presId="urn:microsoft.com/office/officeart/2005/8/layout/list1"/>
    <dgm:cxn modelId="{8C2A7182-976E-4C84-8FEE-12F0DE525C0E}" type="presParOf" srcId="{3AD80ED8-E947-49A9-85ED-49419C72C88D}" destId="{A69E537E-F1D1-4051-B3DD-084825983B04}" srcOrd="0" destOrd="0" presId="urn:microsoft.com/office/officeart/2005/8/layout/list1"/>
    <dgm:cxn modelId="{4B77A5CD-D7C3-4737-AF73-BDEF00A69047}" type="presParOf" srcId="{3AD80ED8-E947-49A9-85ED-49419C72C88D}" destId="{5D866493-2A10-487D-AE50-FA07A5DB669C}" srcOrd="1" destOrd="0" presId="urn:microsoft.com/office/officeart/2005/8/layout/list1"/>
    <dgm:cxn modelId="{E5C756FD-FBFD-4382-8F53-AB51CC16F274}" type="presParOf" srcId="{1DFFEBA5-6DA0-4A68-9E10-E445968A3E36}" destId="{AC96DEDF-C674-4686-85A4-CE5593B31284}" srcOrd="1" destOrd="0" presId="urn:microsoft.com/office/officeart/2005/8/layout/list1"/>
    <dgm:cxn modelId="{18AEC322-F42F-4958-BC33-AFD572BC1135}" type="presParOf" srcId="{1DFFEBA5-6DA0-4A68-9E10-E445968A3E36}" destId="{3D5ECDA8-90B1-4A7A-91A4-9240D4939EA5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C064A88-B4A7-4205-B4A6-37060A2C124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506CC14-806F-460B-AA19-266E0D62D5D1}">
      <dgm:prSet phldrT="[Text]"/>
      <dgm:spPr/>
      <dgm:t>
        <a:bodyPr/>
        <a:lstStyle/>
        <a:p>
          <a:r>
            <a:rPr lang="en-US" dirty="0" smtClean="0"/>
            <a:t>Shielding decoupling</a:t>
          </a:r>
          <a:endParaRPr lang="en-US" dirty="0"/>
        </a:p>
      </dgm:t>
    </dgm:pt>
    <dgm:pt modelId="{71952838-478D-4D7A-BE19-67FBC42406F3}" type="parTrans" cxnId="{C752DE0A-A7D4-4F8E-BCD8-E1D0F881B075}">
      <dgm:prSet/>
      <dgm:spPr/>
      <dgm:t>
        <a:bodyPr/>
        <a:lstStyle/>
        <a:p>
          <a:endParaRPr lang="en-US"/>
        </a:p>
      </dgm:t>
    </dgm:pt>
    <dgm:pt modelId="{09B13B6F-3F42-4C9D-8FED-B9DFA1D355FA}" type="sibTrans" cxnId="{C752DE0A-A7D4-4F8E-BCD8-E1D0F881B075}">
      <dgm:prSet/>
      <dgm:spPr/>
      <dgm:t>
        <a:bodyPr/>
        <a:lstStyle/>
        <a:p>
          <a:endParaRPr lang="en-US"/>
        </a:p>
      </dgm:t>
    </dgm:pt>
    <dgm:pt modelId="{B5BAE540-6AA9-4466-ADBC-A56445FDA64F}">
      <dgm:prSet/>
      <dgm:spPr/>
      <dgm:t>
        <a:bodyPr/>
        <a:lstStyle/>
        <a:p>
          <a:r>
            <a:rPr lang="en-US" dirty="0" smtClean="0"/>
            <a:t>Capacitor box on gauge</a:t>
          </a:r>
          <a:endParaRPr lang="en-US" dirty="0"/>
        </a:p>
      </dgm:t>
    </dgm:pt>
    <dgm:pt modelId="{CC7BC293-FAEE-44E4-A639-6DA94D1A91CE}" type="parTrans" cxnId="{53AACC8D-AACC-44F2-8C04-16B235F97A49}">
      <dgm:prSet/>
      <dgm:spPr/>
      <dgm:t>
        <a:bodyPr/>
        <a:lstStyle/>
        <a:p>
          <a:endParaRPr lang="en-US"/>
        </a:p>
      </dgm:t>
    </dgm:pt>
    <dgm:pt modelId="{06212403-6AF6-46CA-A295-FE6C022CB9E4}" type="sibTrans" cxnId="{53AACC8D-AACC-44F2-8C04-16B235F97A49}">
      <dgm:prSet/>
      <dgm:spPr/>
      <dgm:t>
        <a:bodyPr/>
        <a:lstStyle/>
        <a:p>
          <a:endParaRPr lang="en-US"/>
        </a:p>
      </dgm:t>
    </dgm:pt>
    <dgm:pt modelId="{1DFFEBA5-6DA0-4A68-9E10-E445968A3E36}" type="pres">
      <dgm:prSet presAssocID="{1C064A88-B4A7-4205-B4A6-37060A2C124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AD80ED8-E947-49A9-85ED-49419C72C88D}" type="pres">
      <dgm:prSet presAssocID="{8506CC14-806F-460B-AA19-266E0D62D5D1}" presName="parentLin" presStyleCnt="0"/>
      <dgm:spPr/>
    </dgm:pt>
    <dgm:pt modelId="{A69E537E-F1D1-4051-B3DD-084825983B04}" type="pres">
      <dgm:prSet presAssocID="{8506CC14-806F-460B-AA19-266E0D62D5D1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5D866493-2A10-487D-AE50-FA07A5DB669C}" type="pres">
      <dgm:prSet presAssocID="{8506CC14-806F-460B-AA19-266E0D62D5D1}" presName="parentText" presStyleLbl="node1" presStyleIdx="0" presStyleCnt="1" custScaleX="10793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96DEDF-C674-4686-85A4-CE5593B31284}" type="pres">
      <dgm:prSet presAssocID="{8506CC14-806F-460B-AA19-266E0D62D5D1}" presName="negativeSpace" presStyleCnt="0"/>
      <dgm:spPr/>
    </dgm:pt>
    <dgm:pt modelId="{3D5ECDA8-90B1-4A7A-91A4-9240D4939EA5}" type="pres">
      <dgm:prSet presAssocID="{8506CC14-806F-460B-AA19-266E0D62D5D1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1F23C23-7E75-4894-AA2E-08E7376FCB31}" type="presOf" srcId="{8506CC14-806F-460B-AA19-266E0D62D5D1}" destId="{5D866493-2A10-487D-AE50-FA07A5DB669C}" srcOrd="1" destOrd="0" presId="urn:microsoft.com/office/officeart/2005/8/layout/list1"/>
    <dgm:cxn modelId="{C752DE0A-A7D4-4F8E-BCD8-E1D0F881B075}" srcId="{1C064A88-B4A7-4205-B4A6-37060A2C1240}" destId="{8506CC14-806F-460B-AA19-266E0D62D5D1}" srcOrd="0" destOrd="0" parTransId="{71952838-478D-4D7A-BE19-67FBC42406F3}" sibTransId="{09B13B6F-3F42-4C9D-8FED-B9DFA1D355FA}"/>
    <dgm:cxn modelId="{53AACC8D-AACC-44F2-8C04-16B235F97A49}" srcId="{8506CC14-806F-460B-AA19-266E0D62D5D1}" destId="{B5BAE540-6AA9-4466-ADBC-A56445FDA64F}" srcOrd="0" destOrd="0" parTransId="{CC7BC293-FAEE-44E4-A639-6DA94D1A91CE}" sibTransId="{06212403-6AF6-46CA-A295-FE6C022CB9E4}"/>
    <dgm:cxn modelId="{436AFDDC-0518-4563-9442-371D8BB71DDC}" type="presOf" srcId="{1C064A88-B4A7-4205-B4A6-37060A2C1240}" destId="{1DFFEBA5-6DA0-4A68-9E10-E445968A3E36}" srcOrd="0" destOrd="0" presId="urn:microsoft.com/office/officeart/2005/8/layout/list1"/>
    <dgm:cxn modelId="{8AAA4CA7-A9E1-4A09-A715-F21EB81F46AF}" type="presOf" srcId="{8506CC14-806F-460B-AA19-266E0D62D5D1}" destId="{A69E537E-F1D1-4051-B3DD-084825983B04}" srcOrd="0" destOrd="0" presId="urn:microsoft.com/office/officeart/2005/8/layout/list1"/>
    <dgm:cxn modelId="{F98113F5-E4C8-4F78-9F05-43E8EF272384}" type="presOf" srcId="{B5BAE540-6AA9-4466-ADBC-A56445FDA64F}" destId="{3D5ECDA8-90B1-4A7A-91A4-9240D4939EA5}" srcOrd="0" destOrd="0" presId="urn:microsoft.com/office/officeart/2005/8/layout/list1"/>
    <dgm:cxn modelId="{72128852-74A9-4D3B-8F8B-313B2F562056}" type="presParOf" srcId="{1DFFEBA5-6DA0-4A68-9E10-E445968A3E36}" destId="{3AD80ED8-E947-49A9-85ED-49419C72C88D}" srcOrd="0" destOrd="0" presId="urn:microsoft.com/office/officeart/2005/8/layout/list1"/>
    <dgm:cxn modelId="{984870F3-C914-4E95-94C2-C657E547DFFD}" type="presParOf" srcId="{3AD80ED8-E947-49A9-85ED-49419C72C88D}" destId="{A69E537E-F1D1-4051-B3DD-084825983B04}" srcOrd="0" destOrd="0" presId="urn:microsoft.com/office/officeart/2005/8/layout/list1"/>
    <dgm:cxn modelId="{3C92D1A2-12B5-4968-8CEB-555F75FC14F2}" type="presParOf" srcId="{3AD80ED8-E947-49A9-85ED-49419C72C88D}" destId="{5D866493-2A10-487D-AE50-FA07A5DB669C}" srcOrd="1" destOrd="0" presId="urn:microsoft.com/office/officeart/2005/8/layout/list1"/>
    <dgm:cxn modelId="{9E0CE666-B76A-44C3-A0B1-BFB2EC5F89A1}" type="presParOf" srcId="{1DFFEBA5-6DA0-4A68-9E10-E445968A3E36}" destId="{AC96DEDF-C674-4686-85A4-CE5593B31284}" srcOrd="1" destOrd="0" presId="urn:microsoft.com/office/officeart/2005/8/layout/list1"/>
    <dgm:cxn modelId="{7723CBE3-4EB5-467E-AF77-2C897FC0E37D}" type="presParOf" srcId="{1DFFEBA5-6DA0-4A68-9E10-E445968A3E36}" destId="{3D5ECDA8-90B1-4A7A-91A4-9240D4939EA5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D5ECDA8-90B1-4A7A-91A4-9240D4939EA5}">
      <dsp:nvSpPr>
        <dsp:cNvPr id="0" name=""/>
        <dsp:cNvSpPr/>
      </dsp:nvSpPr>
      <dsp:spPr>
        <a:xfrm>
          <a:off x="0" y="250274"/>
          <a:ext cx="2667000" cy="5528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989" tIns="270764" rIns="206989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Down to 10 </a:t>
          </a:r>
          <a:r>
            <a:rPr lang="en-US" sz="1300" kern="1200" baseline="30000" dirty="0" smtClean="0"/>
            <a:t>-4</a:t>
          </a:r>
          <a:r>
            <a:rPr lang="en-US" sz="1300" kern="1200" dirty="0" smtClean="0"/>
            <a:t> mbar</a:t>
          </a:r>
          <a:endParaRPr lang="en-US" sz="1300" kern="1200" dirty="0"/>
        </a:p>
      </dsp:txBody>
      <dsp:txXfrm>
        <a:off x="0" y="250274"/>
        <a:ext cx="2667000" cy="552825"/>
      </dsp:txXfrm>
    </dsp:sp>
    <dsp:sp modelId="{5D866493-2A10-487D-AE50-FA07A5DB669C}">
      <dsp:nvSpPr>
        <dsp:cNvPr id="0" name=""/>
        <dsp:cNvSpPr/>
      </dsp:nvSpPr>
      <dsp:spPr>
        <a:xfrm>
          <a:off x="133350" y="58394"/>
          <a:ext cx="1866900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564" tIns="0" rIns="70564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err="1" smtClean="0"/>
            <a:t>Pirani</a:t>
          </a:r>
          <a:r>
            <a:rPr lang="en-US" sz="1300" kern="1200" dirty="0" smtClean="0"/>
            <a:t> Gauges</a:t>
          </a:r>
          <a:endParaRPr lang="en-US" sz="1300" kern="1200" dirty="0"/>
        </a:p>
      </dsp:txBody>
      <dsp:txXfrm>
        <a:off x="133350" y="58394"/>
        <a:ext cx="1866900" cy="383760"/>
      </dsp:txXfrm>
    </dsp:sp>
    <dsp:sp modelId="{04BF96D2-3413-4548-8567-8B9F4151EBC8}">
      <dsp:nvSpPr>
        <dsp:cNvPr id="0" name=""/>
        <dsp:cNvSpPr/>
      </dsp:nvSpPr>
      <dsp:spPr>
        <a:xfrm>
          <a:off x="0" y="1065180"/>
          <a:ext cx="2667000" cy="5528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989" tIns="270764" rIns="206989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Down to 10 </a:t>
          </a:r>
          <a:r>
            <a:rPr lang="en-US" sz="1300" kern="1200" baseline="30000" dirty="0" smtClean="0"/>
            <a:t>-10 </a:t>
          </a:r>
          <a:r>
            <a:rPr lang="en-US" sz="1300" kern="1200" dirty="0" smtClean="0"/>
            <a:t>mbar</a:t>
          </a:r>
          <a:endParaRPr lang="en-US" sz="1300" kern="1200" dirty="0"/>
        </a:p>
      </dsp:txBody>
      <dsp:txXfrm>
        <a:off x="0" y="1065180"/>
        <a:ext cx="2667000" cy="552825"/>
      </dsp:txXfrm>
    </dsp:sp>
    <dsp:sp modelId="{6C9F3601-F64E-4B25-9FBF-968C556CF3B8}">
      <dsp:nvSpPr>
        <dsp:cNvPr id="0" name=""/>
        <dsp:cNvSpPr/>
      </dsp:nvSpPr>
      <dsp:spPr>
        <a:xfrm>
          <a:off x="133350" y="873300"/>
          <a:ext cx="1866900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564" tIns="0" rIns="70564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Penning Gauges</a:t>
          </a:r>
          <a:endParaRPr lang="en-US" sz="1300" kern="1200" dirty="0"/>
        </a:p>
      </dsp:txBody>
      <dsp:txXfrm>
        <a:off x="133350" y="873300"/>
        <a:ext cx="1866900" cy="383760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D5ECDA8-90B1-4A7A-91A4-9240D4939EA5}">
      <dsp:nvSpPr>
        <dsp:cNvPr id="0" name=""/>
        <dsp:cNvSpPr/>
      </dsp:nvSpPr>
      <dsp:spPr>
        <a:xfrm>
          <a:off x="0" y="190192"/>
          <a:ext cx="3276600" cy="4677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301" tIns="229108" rIns="254301" bIns="78232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Capacitor box on current source</a:t>
          </a:r>
          <a:endParaRPr lang="en-US" sz="1100" kern="1200" dirty="0"/>
        </a:p>
      </dsp:txBody>
      <dsp:txXfrm>
        <a:off x="0" y="190192"/>
        <a:ext cx="3276600" cy="467775"/>
      </dsp:txXfrm>
    </dsp:sp>
    <dsp:sp modelId="{5D866493-2A10-487D-AE50-FA07A5DB669C}">
      <dsp:nvSpPr>
        <dsp:cNvPr id="0" name=""/>
        <dsp:cNvSpPr/>
      </dsp:nvSpPr>
      <dsp:spPr>
        <a:xfrm>
          <a:off x="163670" y="27832"/>
          <a:ext cx="2473246" cy="324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693" tIns="0" rIns="86693" bIns="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Shielding decoupling</a:t>
          </a:r>
          <a:endParaRPr lang="en-US" sz="1100" kern="1200" dirty="0"/>
        </a:p>
      </dsp:txBody>
      <dsp:txXfrm>
        <a:off x="163670" y="27832"/>
        <a:ext cx="2473246" cy="324720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D5ECDA8-90B1-4A7A-91A4-9240D4939EA5}">
      <dsp:nvSpPr>
        <dsp:cNvPr id="0" name=""/>
        <dsp:cNvSpPr/>
      </dsp:nvSpPr>
      <dsp:spPr>
        <a:xfrm>
          <a:off x="0" y="190192"/>
          <a:ext cx="3276600" cy="4677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301" tIns="229108" rIns="254301" bIns="78232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err="1" smtClean="0"/>
            <a:t>Triax</a:t>
          </a:r>
          <a:r>
            <a:rPr lang="en-US" sz="1100" kern="1200" dirty="0" smtClean="0"/>
            <a:t> internal shielding discontinuity</a:t>
          </a:r>
          <a:endParaRPr lang="en-US" sz="1100" kern="1200" dirty="0"/>
        </a:p>
      </dsp:txBody>
      <dsp:txXfrm>
        <a:off x="0" y="190192"/>
        <a:ext cx="3276600" cy="467775"/>
      </dsp:txXfrm>
    </dsp:sp>
    <dsp:sp modelId="{5D866493-2A10-487D-AE50-FA07A5DB669C}">
      <dsp:nvSpPr>
        <dsp:cNvPr id="0" name=""/>
        <dsp:cNvSpPr/>
      </dsp:nvSpPr>
      <dsp:spPr>
        <a:xfrm>
          <a:off x="163670" y="27832"/>
          <a:ext cx="2473246" cy="324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693" tIns="0" rIns="86693" bIns="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Cabling non-conformity</a:t>
          </a:r>
          <a:endParaRPr lang="en-US" sz="1100" kern="1200" dirty="0"/>
        </a:p>
      </dsp:txBody>
      <dsp:txXfrm>
        <a:off x="163670" y="27832"/>
        <a:ext cx="2473246" cy="324720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D5ECDA8-90B1-4A7A-91A4-9240D4939EA5}">
      <dsp:nvSpPr>
        <dsp:cNvPr id="0" name=""/>
        <dsp:cNvSpPr/>
      </dsp:nvSpPr>
      <dsp:spPr>
        <a:xfrm>
          <a:off x="0" y="625078"/>
          <a:ext cx="8763000" cy="318492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0106" tIns="249936" rIns="68010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The dominant source of the signal degradation has been identified.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The discontinuity of the internal shielding in some of the cables makes the acquisition system more vulnerable to noise pick-up.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A possible solution implying a minor modification of the cabling infrastructure has been successfully tested.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Systematic tests and detailed analysis are required for further conclusions.</a:t>
          </a:r>
          <a:endParaRPr lang="en-US" sz="1800" kern="1200" dirty="0"/>
        </a:p>
      </dsp:txBody>
      <dsp:txXfrm>
        <a:off x="0" y="625078"/>
        <a:ext cx="8763000" cy="3184921"/>
      </dsp:txXfrm>
    </dsp:sp>
    <dsp:sp modelId="{5D866493-2A10-487D-AE50-FA07A5DB669C}">
      <dsp:nvSpPr>
        <dsp:cNvPr id="0" name=""/>
        <dsp:cNvSpPr/>
      </dsp:nvSpPr>
      <dsp:spPr>
        <a:xfrm>
          <a:off x="437722" y="353680"/>
          <a:ext cx="2477165" cy="6833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1854" tIns="0" rIns="231854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Conclusions</a:t>
          </a:r>
          <a:endParaRPr lang="en-US" sz="1800" kern="1200" dirty="0"/>
        </a:p>
      </dsp:txBody>
      <dsp:txXfrm>
        <a:off x="437722" y="353680"/>
        <a:ext cx="2477165" cy="68330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792BD96-CAC2-4B40-B987-6E130EA38C6E}">
      <dsp:nvSpPr>
        <dsp:cNvPr id="0" name=""/>
        <dsp:cNvSpPr/>
      </dsp:nvSpPr>
      <dsp:spPr>
        <a:xfrm>
          <a:off x="0" y="139612"/>
          <a:ext cx="2667000" cy="53274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989" tIns="249936" rIns="206989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Down to 10 </a:t>
          </a:r>
          <a:r>
            <a:rPr lang="en-US" sz="1300" kern="1200" baseline="30000" dirty="0" smtClean="0"/>
            <a:t>-12</a:t>
          </a:r>
          <a:r>
            <a:rPr lang="en-US" sz="1300" kern="1200" dirty="0" smtClean="0"/>
            <a:t> mbar</a:t>
          </a:r>
          <a:endParaRPr lang="en-US" sz="1300" kern="1200" dirty="0"/>
        </a:p>
      </dsp:txBody>
      <dsp:txXfrm>
        <a:off x="0" y="139612"/>
        <a:ext cx="2667000" cy="532742"/>
      </dsp:txXfrm>
    </dsp:sp>
    <dsp:sp modelId="{B2D25CB4-ABC2-4261-8D09-8FAA3A88ACBD}">
      <dsp:nvSpPr>
        <dsp:cNvPr id="0" name=""/>
        <dsp:cNvSpPr/>
      </dsp:nvSpPr>
      <dsp:spPr>
        <a:xfrm>
          <a:off x="133219" y="0"/>
          <a:ext cx="1865076" cy="36232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564" tIns="0" rIns="70564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rgbClr val="FFFF00"/>
              </a:solidFill>
            </a:rPr>
            <a:t>Bayard-Alpert Gauges</a:t>
          </a:r>
          <a:endParaRPr lang="en-US" sz="1300" kern="1200" dirty="0">
            <a:solidFill>
              <a:srgbClr val="FFFF00"/>
            </a:solidFill>
          </a:endParaRPr>
        </a:p>
      </dsp:txBody>
      <dsp:txXfrm>
        <a:off x="133219" y="0"/>
        <a:ext cx="1865076" cy="36232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D5ECDA8-90B1-4A7A-91A4-9240D4939EA5}">
      <dsp:nvSpPr>
        <dsp:cNvPr id="0" name=""/>
        <dsp:cNvSpPr/>
      </dsp:nvSpPr>
      <dsp:spPr>
        <a:xfrm>
          <a:off x="0" y="200527"/>
          <a:ext cx="2590800" cy="5528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1075" tIns="270764" rIns="201075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Gauge controller</a:t>
          </a:r>
          <a:endParaRPr lang="en-US" sz="1300" kern="1200" dirty="0"/>
        </a:p>
      </dsp:txBody>
      <dsp:txXfrm>
        <a:off x="0" y="200527"/>
        <a:ext cx="2590800" cy="552825"/>
      </dsp:txXfrm>
    </dsp:sp>
    <dsp:sp modelId="{5D866493-2A10-487D-AE50-FA07A5DB669C}">
      <dsp:nvSpPr>
        <dsp:cNvPr id="0" name=""/>
        <dsp:cNvSpPr/>
      </dsp:nvSpPr>
      <dsp:spPr>
        <a:xfrm>
          <a:off x="129540" y="8647"/>
          <a:ext cx="1813560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48" tIns="0" rIns="68548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Volotek VGC1000</a:t>
          </a:r>
          <a:endParaRPr lang="en-US" sz="1300" kern="1200" dirty="0"/>
        </a:p>
      </dsp:txBody>
      <dsp:txXfrm>
        <a:off x="129540" y="8647"/>
        <a:ext cx="1813560" cy="38376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D5ECDA8-90B1-4A7A-91A4-9240D4939EA5}">
      <dsp:nvSpPr>
        <dsp:cNvPr id="0" name=""/>
        <dsp:cNvSpPr/>
      </dsp:nvSpPr>
      <dsp:spPr>
        <a:xfrm>
          <a:off x="0" y="200527"/>
          <a:ext cx="2590800" cy="5528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1075" tIns="270764" rIns="201075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Point 1</a:t>
          </a:r>
          <a:endParaRPr lang="en-US" sz="1300" kern="1200" dirty="0"/>
        </a:p>
      </dsp:txBody>
      <dsp:txXfrm>
        <a:off x="0" y="200527"/>
        <a:ext cx="2590800" cy="552825"/>
      </dsp:txXfrm>
    </dsp:sp>
    <dsp:sp modelId="{5D866493-2A10-487D-AE50-FA07A5DB669C}">
      <dsp:nvSpPr>
        <dsp:cNvPr id="0" name=""/>
        <dsp:cNvSpPr/>
      </dsp:nvSpPr>
      <dsp:spPr>
        <a:xfrm>
          <a:off x="129540" y="8647"/>
          <a:ext cx="1813560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48" tIns="0" rIns="68548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Layout in LHC</a:t>
          </a:r>
          <a:endParaRPr lang="en-US" sz="1300" kern="1200" dirty="0"/>
        </a:p>
      </dsp:txBody>
      <dsp:txXfrm>
        <a:off x="129540" y="8647"/>
        <a:ext cx="1813560" cy="38376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D5ECDA8-90B1-4A7A-91A4-9240D4939EA5}">
      <dsp:nvSpPr>
        <dsp:cNvPr id="0" name=""/>
        <dsp:cNvSpPr/>
      </dsp:nvSpPr>
      <dsp:spPr>
        <a:xfrm>
          <a:off x="0" y="196109"/>
          <a:ext cx="2667000" cy="6993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989" tIns="249936" rIns="206989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PVSS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Oscilloscope</a:t>
          </a:r>
          <a:endParaRPr lang="en-US" sz="1200" kern="1200" dirty="0"/>
        </a:p>
      </dsp:txBody>
      <dsp:txXfrm>
        <a:off x="0" y="196109"/>
        <a:ext cx="2667000" cy="699300"/>
      </dsp:txXfrm>
    </dsp:sp>
    <dsp:sp modelId="{5D866493-2A10-487D-AE50-FA07A5DB669C}">
      <dsp:nvSpPr>
        <dsp:cNvPr id="0" name=""/>
        <dsp:cNvSpPr/>
      </dsp:nvSpPr>
      <dsp:spPr>
        <a:xfrm>
          <a:off x="133350" y="18989"/>
          <a:ext cx="1866900" cy="354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564" tIns="0" rIns="70564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Noise figures</a:t>
          </a:r>
          <a:endParaRPr lang="en-US" sz="1200" kern="1200" dirty="0"/>
        </a:p>
      </dsp:txBody>
      <dsp:txXfrm>
        <a:off x="133350" y="18989"/>
        <a:ext cx="1866900" cy="35424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D5ECDA8-90B1-4A7A-91A4-9240D4939EA5}">
      <dsp:nvSpPr>
        <dsp:cNvPr id="0" name=""/>
        <dsp:cNvSpPr/>
      </dsp:nvSpPr>
      <dsp:spPr>
        <a:xfrm>
          <a:off x="0" y="266392"/>
          <a:ext cx="3429000" cy="4677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129" tIns="229108" rIns="266129" bIns="78232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Hacked electrometer</a:t>
          </a:r>
          <a:endParaRPr lang="en-US" sz="1100" kern="1200" dirty="0"/>
        </a:p>
      </dsp:txBody>
      <dsp:txXfrm>
        <a:off x="0" y="266392"/>
        <a:ext cx="3429000" cy="467775"/>
      </dsp:txXfrm>
    </dsp:sp>
    <dsp:sp modelId="{5D866493-2A10-487D-AE50-FA07A5DB669C}">
      <dsp:nvSpPr>
        <dsp:cNvPr id="0" name=""/>
        <dsp:cNvSpPr/>
      </dsp:nvSpPr>
      <dsp:spPr>
        <a:xfrm>
          <a:off x="171450" y="104032"/>
          <a:ext cx="2400300" cy="324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0726" tIns="0" rIns="90726" bIns="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Measures with stand-alone Volotek</a:t>
          </a:r>
          <a:endParaRPr lang="en-US" sz="1100" kern="1200" dirty="0"/>
        </a:p>
      </dsp:txBody>
      <dsp:txXfrm>
        <a:off x="171450" y="104032"/>
        <a:ext cx="2400300" cy="324720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D5ECDA8-90B1-4A7A-91A4-9240D4939EA5}">
      <dsp:nvSpPr>
        <dsp:cNvPr id="0" name=""/>
        <dsp:cNvSpPr/>
      </dsp:nvSpPr>
      <dsp:spPr>
        <a:xfrm>
          <a:off x="0" y="266392"/>
          <a:ext cx="3429000" cy="4677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129" tIns="229108" rIns="266129" bIns="78232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Hacked electrometer</a:t>
          </a:r>
          <a:endParaRPr lang="en-US" sz="1100" kern="1200" dirty="0"/>
        </a:p>
      </dsp:txBody>
      <dsp:txXfrm>
        <a:off x="0" y="266392"/>
        <a:ext cx="3429000" cy="467775"/>
      </dsp:txXfrm>
    </dsp:sp>
    <dsp:sp modelId="{5D866493-2A10-487D-AE50-FA07A5DB669C}">
      <dsp:nvSpPr>
        <dsp:cNvPr id="0" name=""/>
        <dsp:cNvSpPr/>
      </dsp:nvSpPr>
      <dsp:spPr>
        <a:xfrm>
          <a:off x="171282" y="104032"/>
          <a:ext cx="2588281" cy="324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0726" tIns="0" rIns="90726" bIns="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Measures with precision current source</a:t>
          </a:r>
          <a:endParaRPr lang="en-US" sz="1100" kern="1200" dirty="0"/>
        </a:p>
      </dsp:txBody>
      <dsp:txXfrm>
        <a:off x="171282" y="104032"/>
        <a:ext cx="2588281" cy="324720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D5ECDA8-90B1-4A7A-91A4-9240D4939EA5}">
      <dsp:nvSpPr>
        <dsp:cNvPr id="0" name=""/>
        <dsp:cNvSpPr/>
      </dsp:nvSpPr>
      <dsp:spPr>
        <a:xfrm>
          <a:off x="0" y="179767"/>
          <a:ext cx="3429000" cy="64102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129" tIns="229108" rIns="266129" bIns="78232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Noise basics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Ground current loop through shielding</a:t>
          </a:r>
          <a:endParaRPr lang="en-US" sz="1100" kern="1200" dirty="0"/>
        </a:p>
      </dsp:txBody>
      <dsp:txXfrm>
        <a:off x="0" y="179767"/>
        <a:ext cx="3429000" cy="641024"/>
      </dsp:txXfrm>
    </dsp:sp>
    <dsp:sp modelId="{5D866493-2A10-487D-AE50-FA07A5DB669C}">
      <dsp:nvSpPr>
        <dsp:cNvPr id="0" name=""/>
        <dsp:cNvSpPr/>
      </dsp:nvSpPr>
      <dsp:spPr>
        <a:xfrm>
          <a:off x="171282" y="17407"/>
          <a:ext cx="2588281" cy="324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0726" tIns="0" rIns="90726" bIns="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Working hypothesis</a:t>
          </a:r>
          <a:endParaRPr lang="en-US" sz="1100" kern="1200" dirty="0"/>
        </a:p>
      </dsp:txBody>
      <dsp:txXfrm>
        <a:off x="171282" y="17407"/>
        <a:ext cx="2588281" cy="324720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D5ECDA8-90B1-4A7A-91A4-9240D4939EA5}">
      <dsp:nvSpPr>
        <dsp:cNvPr id="0" name=""/>
        <dsp:cNvSpPr/>
      </dsp:nvSpPr>
      <dsp:spPr>
        <a:xfrm>
          <a:off x="0" y="190192"/>
          <a:ext cx="3276600" cy="4677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301" tIns="229108" rIns="254301" bIns="78232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Capacitor box on gauge</a:t>
          </a:r>
          <a:endParaRPr lang="en-US" sz="1100" kern="1200" dirty="0"/>
        </a:p>
      </dsp:txBody>
      <dsp:txXfrm>
        <a:off x="0" y="190192"/>
        <a:ext cx="3276600" cy="467775"/>
      </dsp:txXfrm>
    </dsp:sp>
    <dsp:sp modelId="{5D866493-2A10-487D-AE50-FA07A5DB669C}">
      <dsp:nvSpPr>
        <dsp:cNvPr id="0" name=""/>
        <dsp:cNvSpPr/>
      </dsp:nvSpPr>
      <dsp:spPr>
        <a:xfrm>
          <a:off x="163670" y="27832"/>
          <a:ext cx="2473246" cy="324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693" tIns="0" rIns="86693" bIns="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Shielding decoupling</a:t>
          </a:r>
          <a:endParaRPr lang="en-US" sz="1100" kern="1200" dirty="0"/>
        </a:p>
      </dsp:txBody>
      <dsp:txXfrm>
        <a:off x="163670" y="27832"/>
        <a:ext cx="2473246" cy="3247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B283C1-67DF-4607-95BA-0BD821CD6E62}" type="datetimeFigureOut">
              <a:rPr lang="en-US" smtClean="0"/>
              <a:pPr/>
              <a:t>4/6/2011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F8A4F0-B8D5-40B6-9557-BB9B9B9BFBF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 </a:t>
            </a:r>
            <a:r>
              <a:rPr lang="en-US" u="sng" dirty="0" smtClean="0"/>
              <a:t>Introduction</a:t>
            </a:r>
            <a:r>
              <a:rPr lang="en-US" baseline="0" dirty="0" smtClean="0"/>
              <a:t> on pressure measurement</a:t>
            </a:r>
          </a:p>
          <a:p>
            <a:pPr>
              <a:buFontTx/>
              <a:buChar char="-"/>
            </a:pPr>
            <a:r>
              <a:rPr lang="en-US" baseline="0" dirty="0" smtClean="0"/>
              <a:t> Noise </a:t>
            </a:r>
            <a:r>
              <a:rPr lang="en-US" u="sng" baseline="0" dirty="0" smtClean="0"/>
              <a:t>show</a:t>
            </a:r>
          </a:p>
          <a:p>
            <a:pPr>
              <a:buFontTx/>
              <a:buChar char="-"/>
            </a:pPr>
            <a:r>
              <a:rPr lang="en-US" baseline="0" dirty="0" smtClean="0"/>
              <a:t> Test and preliminary conclusions </a:t>
            </a:r>
            <a:r>
              <a:rPr lang="en-US" u="sng" baseline="0" dirty="0" smtClean="0"/>
              <a:t>presentation</a:t>
            </a:r>
            <a:endParaRPr lang="en-US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8A4F0-B8D5-40B6-9557-BB9B9B9BFBF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Supplement</a:t>
            </a:r>
            <a:r>
              <a:rPr lang="en-US" baseline="0" dirty="0" smtClean="0"/>
              <a:t> confirmation. Source + connection + box. Contact to GND in 2 positions.</a:t>
            </a:r>
          </a:p>
          <a:p>
            <a:pPr>
              <a:buFontTx/>
              <a:buChar char="-"/>
            </a:pPr>
            <a:r>
              <a:rPr lang="en-US" baseline="0" dirty="0" smtClean="0"/>
              <a:t>Observe clear influence + reproducible.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8A4F0-B8D5-40B6-9557-BB9B9B9BFBF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Detail</a:t>
            </a:r>
            <a:r>
              <a:rPr lang="en-US" baseline="0" dirty="0" smtClean="0"/>
              <a:t> contribution.</a:t>
            </a:r>
          </a:p>
          <a:p>
            <a:pPr>
              <a:buFontTx/>
              <a:buChar char="-"/>
            </a:pPr>
            <a:r>
              <a:rPr lang="en-US" baseline="0" dirty="0" err="1" smtClean="0"/>
              <a:t>Triax</a:t>
            </a:r>
            <a:r>
              <a:rPr lang="en-US" baseline="0" dirty="0" smtClean="0"/>
              <a:t>, double shielding: connections, role.</a:t>
            </a:r>
          </a:p>
          <a:p>
            <a:pPr>
              <a:buFontTx/>
              <a:buChar char="-"/>
            </a:pPr>
            <a:r>
              <a:rPr lang="en-US" baseline="0" dirty="0" smtClean="0"/>
              <a:t>Installation locations. Extensions.</a:t>
            </a:r>
          </a:p>
          <a:p>
            <a:pPr>
              <a:buFontTx/>
              <a:buChar char="-"/>
            </a:pPr>
            <a:r>
              <a:rPr lang="en-US" baseline="0" dirty="0" smtClean="0"/>
              <a:t>Interconnection BNC. Floating shield.</a:t>
            </a:r>
          </a:p>
          <a:p>
            <a:pPr>
              <a:buFontTx/>
              <a:buChar char="-"/>
            </a:pPr>
            <a:r>
              <a:rPr lang="en-US" baseline="0" dirty="0" smtClean="0"/>
              <a:t>Correlation? 1-to-1 in mine.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8A4F0-B8D5-40B6-9557-BB9B9B9BFBF6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Work</a:t>
            </a:r>
            <a:r>
              <a:rPr lang="en-US" baseline="0" dirty="0" smtClean="0"/>
              <a:t> allowing discrimination, excluding Volotek.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smtClean="0"/>
              <a:t>NCR: NOTORIOUS WEEKNESS</a:t>
            </a:r>
          </a:p>
          <a:p>
            <a:pPr>
              <a:buFontTx/>
              <a:buChar char="-"/>
            </a:pPr>
            <a:r>
              <a:rPr lang="en-US" baseline="0" smtClean="0"/>
              <a:t>Proposal</a:t>
            </a:r>
            <a:r>
              <a:rPr lang="en-US" baseline="0" dirty="0" smtClean="0"/>
              <a:t>.</a:t>
            </a:r>
          </a:p>
          <a:p>
            <a:pPr>
              <a:buFontTx/>
              <a:buChar char="-"/>
            </a:pPr>
            <a:r>
              <a:rPr lang="en-US" baseline="0" dirty="0" smtClean="0"/>
              <a:t>Need </a:t>
            </a:r>
            <a:r>
              <a:rPr lang="en-US" baseline="0" dirty="0" smtClean="0"/>
              <a:t>systematic reproduction </a:t>
            </a:r>
            <a:r>
              <a:rPr lang="en-US" baseline="0" dirty="0" smtClean="0">
                <a:sym typeface="Wingdings" pitchFamily="2" charset="2"/>
              </a:rPr>
              <a:t></a:t>
            </a:r>
            <a:r>
              <a:rPr lang="en-US" baseline="0" dirty="0" smtClean="0"/>
              <a:t> Paulo’s team results.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8A4F0-B8D5-40B6-9557-BB9B9B9BFBF6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 Base: 3 types. Interest: ionization. </a:t>
            </a:r>
            <a:r>
              <a:rPr lang="en-US" baseline="0" dirty="0" smtClean="0"/>
              <a:t>Example here</a:t>
            </a:r>
            <a:r>
              <a:rPr lang="en-US" baseline="0" dirty="0" smtClean="0"/>
              <a:t>: 3 elements.</a:t>
            </a:r>
          </a:p>
          <a:p>
            <a:pPr>
              <a:buFontTx/>
              <a:buChar char="-"/>
            </a:pPr>
            <a:r>
              <a:rPr lang="en-US" baseline="0" dirty="0" smtClean="0"/>
              <a:t> Principle:  - excitation. – emission. – grid. – ions. – collector. </a:t>
            </a:r>
          </a:p>
          <a:p>
            <a:pPr>
              <a:buFontTx/>
              <a:buChar char="-"/>
            </a:pPr>
            <a:r>
              <a:rPr lang="en-US" baseline="0" dirty="0" smtClean="0"/>
              <a:t> Physical magnitude: proportional </a:t>
            </a:r>
            <a:r>
              <a:rPr lang="en-US" baseline="0" dirty="0" smtClean="0">
                <a:sym typeface="Wingdings" pitchFamily="2" charset="2"/>
              </a:rPr>
              <a:t> fixed emission.</a:t>
            </a:r>
          </a:p>
          <a:p>
            <a:pPr>
              <a:buFontTx/>
              <a:buChar char="-"/>
            </a:pPr>
            <a:r>
              <a:rPr lang="en-US" baseline="0" dirty="0" smtClean="0">
                <a:sym typeface="Wingdings" pitchFamily="2" charset="2"/>
              </a:rPr>
              <a:t> Orders of magnitude.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8A4F0-B8D5-40B6-9557-BB9B9B9BFBF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 </a:t>
            </a:r>
            <a:r>
              <a:rPr lang="en-US" dirty="0" err="1" smtClean="0"/>
              <a:t>Fonctionality</a:t>
            </a:r>
            <a:r>
              <a:rPr lang="en-US" dirty="0" smtClean="0"/>
              <a:t>: Volotek. Modular.</a:t>
            </a:r>
          </a:p>
          <a:p>
            <a:pPr>
              <a:buFontTx/>
              <a:buChar char="-"/>
            </a:pPr>
            <a:r>
              <a:rPr lang="en-US" baseline="0" dirty="0" smtClean="0"/>
              <a:t> </a:t>
            </a:r>
            <a:r>
              <a:rPr lang="en-US" baseline="0" dirty="0" err="1" smtClean="0"/>
              <a:t>Connexions</a:t>
            </a:r>
            <a:r>
              <a:rPr lang="en-US" baseline="0" dirty="0" smtClean="0"/>
              <a:t>: supply/control, sensitive.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8A4F0-B8D5-40B6-9557-BB9B9B9BFBF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 Location LSS, number.</a:t>
            </a:r>
          </a:p>
          <a:p>
            <a:pPr>
              <a:buFontTx/>
              <a:buChar char="-"/>
            </a:pPr>
            <a:r>
              <a:rPr lang="en-US" baseline="0" dirty="0" smtClean="0"/>
              <a:t> Protected areas. Distance typical.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8A4F0-B8D5-40B6-9557-BB9B9B9BFBF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Noise supervision. Not reproducible. No conclusions.</a:t>
            </a:r>
          </a:p>
          <a:p>
            <a:pPr>
              <a:buFontTx/>
              <a:buChar char="-"/>
            </a:pPr>
            <a:r>
              <a:rPr lang="en-US" dirty="0" smtClean="0"/>
              <a:t>Suspicions</a:t>
            </a:r>
            <a:r>
              <a:rPr lang="en-US" baseline="0" dirty="0" smtClean="0"/>
              <a:t> Volotek. </a:t>
            </a:r>
            <a:r>
              <a:rPr lang="en-US" baseline="0" dirty="0" err="1" smtClean="0"/>
              <a:t>Modif</a:t>
            </a:r>
            <a:r>
              <a:rPr lang="en-US" baseline="0" dirty="0" smtClean="0"/>
              <a:t>.</a:t>
            </a:r>
          </a:p>
          <a:p>
            <a:pPr>
              <a:buFontTx/>
              <a:buChar char="-"/>
            </a:pPr>
            <a:r>
              <a:rPr lang="en-US" baseline="0" dirty="0" smtClean="0"/>
              <a:t>For noise characterization: electrometer hacking.</a:t>
            </a:r>
          </a:p>
          <a:p>
            <a:pPr>
              <a:buFontTx/>
              <a:buChar char="-"/>
            </a:pPr>
            <a:r>
              <a:rPr lang="en-US" baseline="0" dirty="0" err="1" smtClean="0"/>
              <a:t>Perturbated</a:t>
            </a:r>
            <a:r>
              <a:rPr lang="en-US" baseline="0" dirty="0" smtClean="0"/>
              <a:t> signal 50+BF. No problem algorithm, BF </a:t>
            </a:r>
            <a:r>
              <a:rPr lang="en-US" baseline="0" dirty="0" err="1" smtClean="0"/>
              <a:t>average&amp;saturation</a:t>
            </a:r>
            <a:r>
              <a:rPr lang="en-US" baseline="0" dirty="0" smtClean="0"/>
              <a:t>.</a:t>
            </a:r>
          </a:p>
          <a:p>
            <a:pPr>
              <a:buFontTx/>
              <a:buChar char="-"/>
            </a:pPr>
            <a:r>
              <a:rPr lang="en-US" baseline="0" dirty="0" smtClean="0"/>
              <a:t>Similar drama.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8A4F0-B8D5-40B6-9557-BB9B9B9BFBF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Discriminate origins:</a:t>
            </a:r>
            <a:r>
              <a:rPr lang="en-US" baseline="0" dirty="0" smtClean="0"/>
              <a:t> local Volotek.</a:t>
            </a:r>
          </a:p>
          <a:p>
            <a:pPr>
              <a:buFontTx/>
              <a:buChar char="-"/>
            </a:pPr>
            <a:r>
              <a:rPr lang="en-US" baseline="0" dirty="0" smtClean="0"/>
              <a:t>Oscilloscope: no BF. Local measure stable. Whilst noisy gauge.</a:t>
            </a:r>
          </a:p>
          <a:p>
            <a:pPr>
              <a:buFontTx/>
              <a:buChar char="-"/>
            </a:pPr>
            <a:r>
              <a:rPr lang="en-US" baseline="0" dirty="0" smtClean="0"/>
              <a:t>Conclusion: gauge clean. Maybe cables. Excitation from PA. Stable.</a:t>
            </a:r>
          </a:p>
          <a:p>
            <a:pPr>
              <a:buFontTx/>
              <a:buChar char="-"/>
            </a:pPr>
            <a:r>
              <a:rPr lang="en-US" baseline="0" dirty="0" smtClean="0"/>
              <a:t>Hypothesis: if cable </a:t>
            </a:r>
            <a:r>
              <a:rPr lang="en-US" baseline="0" dirty="0" smtClean="0">
                <a:sym typeface="Wingdings" pitchFamily="2" charset="2"/>
              </a:rPr>
              <a:t>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electromètre</a:t>
            </a:r>
            <a:r>
              <a:rPr lang="en-US" baseline="0" dirty="0" smtClean="0"/>
              <a:t> (sensitive).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8A4F0-B8D5-40B6-9557-BB9B9B9BFBF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To contrast: current source gauge simulation.</a:t>
            </a:r>
          </a:p>
          <a:p>
            <a:pPr>
              <a:buFontTx/>
              <a:buChar char="-"/>
            </a:pPr>
            <a:r>
              <a:rPr lang="en-US" dirty="0" smtClean="0"/>
              <a:t>Original</a:t>
            </a:r>
            <a:r>
              <a:rPr lang="en-US" baseline="0" dirty="0" smtClean="0"/>
              <a:t> noisy. Result perfect. Good </a:t>
            </a:r>
            <a:r>
              <a:rPr lang="en-US" baseline="0" dirty="0" err="1" smtClean="0"/>
              <a:t>Keithley</a:t>
            </a:r>
            <a:r>
              <a:rPr lang="en-US" baseline="0" dirty="0" smtClean="0"/>
              <a:t>. Noise?</a:t>
            </a:r>
          </a:p>
          <a:p>
            <a:pPr>
              <a:buFontTx/>
              <a:buChar char="-"/>
            </a:pPr>
            <a:r>
              <a:rPr lang="en-US" baseline="0" dirty="0" smtClean="0"/>
              <a:t>Environment. Pre-amp. Position.</a:t>
            </a:r>
          </a:p>
          <a:p>
            <a:pPr>
              <a:buFontTx/>
              <a:buChar char="-"/>
            </a:pPr>
            <a:r>
              <a:rPr lang="en-US" baseline="0" dirty="0" smtClean="0"/>
              <a:t>Contact </a:t>
            </a:r>
            <a:r>
              <a:rPr lang="en-US" baseline="0" dirty="0" smtClean="0">
                <a:sym typeface="Wingdings" pitchFamily="2" charset="2"/>
              </a:rPr>
              <a:t> noise. Confirmed.</a:t>
            </a:r>
            <a:endParaRPr lang="en-US" baseline="0" dirty="0" smtClean="0"/>
          </a:p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8A4F0-B8D5-40B6-9557-BB9B9B9BFBF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Reasoning</a:t>
            </a:r>
            <a:r>
              <a:rPr lang="en-US" baseline="0" dirty="0" smtClean="0"/>
              <a:t> for critic.</a:t>
            </a:r>
          </a:p>
          <a:p>
            <a:pPr>
              <a:buFontTx/>
              <a:buChar char="-"/>
            </a:pPr>
            <a:r>
              <a:rPr lang="en-US" baseline="0" dirty="0" smtClean="0"/>
              <a:t>2 mechanisms. </a:t>
            </a:r>
            <a:r>
              <a:rPr lang="en-US" baseline="0" dirty="0" err="1" smtClean="0"/>
              <a:t>Shielding+GND</a:t>
            </a:r>
            <a:r>
              <a:rPr lang="en-US" baseline="0" dirty="0" smtClean="0"/>
              <a:t>.</a:t>
            </a:r>
          </a:p>
          <a:p>
            <a:pPr>
              <a:buFontTx/>
              <a:buChar char="-"/>
            </a:pPr>
            <a:r>
              <a:rPr lang="en-US" baseline="0" dirty="0" smtClean="0"/>
              <a:t>If GNDs, </a:t>
            </a:r>
            <a:r>
              <a:rPr lang="en-US" baseline="0" dirty="0" err="1" smtClean="0"/>
              <a:t>current+coupling</a:t>
            </a:r>
            <a:r>
              <a:rPr lang="en-US" baseline="0" dirty="0" smtClean="0"/>
              <a:t>. Vulnerability.</a:t>
            </a:r>
          </a:p>
          <a:p>
            <a:pPr>
              <a:buFontTx/>
              <a:buChar char="-"/>
            </a:pPr>
            <a:r>
              <a:rPr lang="en-US" baseline="0" dirty="0" smtClean="0"/>
              <a:t>Test: shield isolation. Factor &gt;2.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8A4F0-B8D5-40B6-9557-BB9B9B9BFBF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Base: current </a:t>
            </a:r>
            <a:r>
              <a:rPr lang="en-US" dirty="0" smtClean="0">
                <a:sym typeface="Wingdings" pitchFamily="2" charset="2"/>
              </a:rPr>
              <a:t> decouple shielding. </a:t>
            </a:r>
          </a:p>
          <a:p>
            <a:pPr>
              <a:buFontTx/>
              <a:buChar char="-"/>
            </a:pPr>
            <a:r>
              <a:rPr lang="en-US" dirty="0" smtClean="0">
                <a:sym typeface="Wingdings" pitchFamily="2" charset="2"/>
              </a:rPr>
              <a:t>Insert capacitors.</a:t>
            </a:r>
            <a:r>
              <a:rPr lang="en-US" baseline="0" dirty="0" smtClean="0">
                <a:sym typeface="Wingdings" pitchFamily="2" charset="2"/>
              </a:rPr>
              <a:t> Box.</a:t>
            </a:r>
          </a:p>
          <a:p>
            <a:pPr>
              <a:buFontTx/>
              <a:buChar char="-"/>
            </a:pPr>
            <a:r>
              <a:rPr lang="en-US" baseline="0" dirty="0" smtClean="0">
                <a:sym typeface="Wingdings" pitchFamily="2" charset="2"/>
              </a:rPr>
              <a:t>Connection.  Result. Choice + </a:t>
            </a:r>
            <a:r>
              <a:rPr lang="en-US" baseline="0" dirty="0" err="1" smtClean="0">
                <a:sym typeface="Wingdings" pitchFamily="2" charset="2"/>
              </a:rPr>
              <a:t>reproductible</a:t>
            </a:r>
            <a:r>
              <a:rPr lang="en-US" baseline="0" dirty="0" smtClean="0">
                <a:sym typeface="Wingdings" pitchFamily="2" charset="2"/>
              </a:rPr>
              <a:t>.</a:t>
            </a:r>
          </a:p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8A4F0-B8D5-40B6-9557-BB9B9B9BFBF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Peñacoba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E0F3-23F9-49F2-9008-F0D7F2A2D0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Peñacoba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E0F3-23F9-49F2-9008-F0D7F2A2D0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Peñacoba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E0F3-23F9-49F2-9008-F0D7F2A2D0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Peñacoba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E0F3-23F9-49F2-9008-F0D7F2A2D0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Peñacoba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E0F3-23F9-49F2-9008-F0D7F2A2D0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Peñacoba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E0F3-23F9-49F2-9008-F0D7F2A2D0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Peñacoba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E0F3-23F9-49F2-9008-F0D7F2A2D0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Peñacoba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E0F3-23F9-49F2-9008-F0D7F2A2D0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Peñacoba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E0F3-23F9-49F2-9008-F0D7F2A2D0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Peñacoba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E0F3-23F9-49F2-9008-F0D7F2A2D0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Peñacoba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E0F3-23F9-49F2-9008-F0D7F2A2D0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4/7/2011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G. Peñacoba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2E0F3-23F9-49F2-9008-F0D7F2A2D07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0.xml"/><Relationship Id="rId13" Type="http://schemas.openxmlformats.org/officeDocument/2006/relationships/image" Target="../media/image35.jpeg"/><Relationship Id="rId3" Type="http://schemas.openxmlformats.org/officeDocument/2006/relationships/image" Target="../media/image18.jpeg"/><Relationship Id="rId7" Type="http://schemas.openxmlformats.org/officeDocument/2006/relationships/diagramLayout" Target="../diagrams/layout10.xml"/><Relationship Id="rId12" Type="http://schemas.openxmlformats.org/officeDocument/2006/relationships/image" Target="../media/image23.jpeg"/><Relationship Id="rId17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0.xml"/><Relationship Id="rId11" Type="http://schemas.openxmlformats.org/officeDocument/2006/relationships/image" Target="../media/image33.jpeg"/><Relationship Id="rId5" Type="http://schemas.openxmlformats.org/officeDocument/2006/relationships/image" Target="../media/image7.jpeg"/><Relationship Id="rId15" Type="http://schemas.openxmlformats.org/officeDocument/2006/relationships/image" Target="../media/image37.jpeg"/><Relationship Id="rId10" Type="http://schemas.microsoft.com/office/2007/relationships/diagramDrawing" Target="../diagrams/drawing10.xml"/><Relationship Id="rId4" Type="http://schemas.openxmlformats.org/officeDocument/2006/relationships/image" Target="../media/image19.png"/><Relationship Id="rId9" Type="http://schemas.openxmlformats.org/officeDocument/2006/relationships/diagramColors" Target="../diagrams/colors10.xml"/><Relationship Id="rId14" Type="http://schemas.openxmlformats.org/officeDocument/2006/relationships/image" Target="../media/image36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40.jpeg"/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12" Type="http://schemas.openxmlformats.org/officeDocument/2006/relationships/image" Target="../media/image3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11.xml"/><Relationship Id="rId10" Type="http://schemas.openxmlformats.org/officeDocument/2006/relationships/image" Target="../media/image7.jpeg"/><Relationship Id="rId4" Type="http://schemas.openxmlformats.org/officeDocument/2006/relationships/diagramLayout" Target="../diagrams/layout11.xml"/><Relationship Id="rId9" Type="http://schemas.openxmlformats.org/officeDocument/2006/relationships/image" Target="../media/image19.png"/><Relationship Id="rId14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13" Type="http://schemas.openxmlformats.org/officeDocument/2006/relationships/image" Target="../media/image6.jpeg"/><Relationship Id="rId18" Type="http://schemas.microsoft.com/office/2007/relationships/diagramDrawing" Target="../diagrams/drawing2.xml"/><Relationship Id="rId3" Type="http://schemas.openxmlformats.org/officeDocument/2006/relationships/image" Target="../media/image1.jpeg"/><Relationship Id="rId7" Type="http://schemas.openxmlformats.org/officeDocument/2006/relationships/diagramQuickStyle" Target="../diagrams/quickStyle1.xml"/><Relationship Id="rId12" Type="http://schemas.openxmlformats.org/officeDocument/2006/relationships/image" Target="../media/image5.png"/><Relationship Id="rId17" Type="http://schemas.openxmlformats.org/officeDocument/2006/relationships/diagramColors" Target="../diagrams/colors2.xml"/><Relationship Id="rId2" Type="http://schemas.openxmlformats.org/officeDocument/2006/relationships/notesSlide" Target="../notesSlides/notesSlide2.xml"/><Relationship Id="rId16" Type="http://schemas.openxmlformats.org/officeDocument/2006/relationships/diagramQuickStyle" Target="../diagrams/quickStyle2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11" Type="http://schemas.openxmlformats.org/officeDocument/2006/relationships/image" Target="../media/image4.png"/><Relationship Id="rId5" Type="http://schemas.openxmlformats.org/officeDocument/2006/relationships/diagramData" Target="../diagrams/data1.xml"/><Relationship Id="rId15" Type="http://schemas.openxmlformats.org/officeDocument/2006/relationships/diagramLayout" Target="../diagrams/layout2.xml"/><Relationship Id="rId10" Type="http://schemas.openxmlformats.org/officeDocument/2006/relationships/image" Target="../media/image3.jpeg"/><Relationship Id="rId4" Type="http://schemas.openxmlformats.org/officeDocument/2006/relationships/image" Target="../media/image2.gif"/><Relationship Id="rId9" Type="http://schemas.microsoft.com/office/2007/relationships/diagramDrawing" Target="../diagrams/drawing1.xml"/><Relationship Id="rId14" Type="http://schemas.openxmlformats.org/officeDocument/2006/relationships/diagramData" Target="../diagrams/data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3" Type="http://schemas.openxmlformats.org/officeDocument/2006/relationships/image" Target="../media/image7.jpeg"/><Relationship Id="rId7" Type="http://schemas.openxmlformats.org/officeDocument/2006/relationships/diagramLayout" Target="../diagrams/layou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3.xml"/><Relationship Id="rId5" Type="http://schemas.openxmlformats.org/officeDocument/2006/relationships/image" Target="../media/image9.gif"/><Relationship Id="rId10" Type="http://schemas.microsoft.com/office/2007/relationships/diagramDrawing" Target="../diagrams/drawing3.xml"/><Relationship Id="rId4" Type="http://schemas.openxmlformats.org/officeDocument/2006/relationships/image" Target="../media/image8.png"/><Relationship Id="rId9" Type="http://schemas.openxmlformats.org/officeDocument/2006/relationships/diagramColors" Target="../diagrams/colors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image" Target="../media/image10.png"/><Relationship Id="rId7" Type="http://schemas.openxmlformats.org/officeDocument/2006/relationships/diagramLayout" Target="../diagrams/layout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4.xml"/><Relationship Id="rId5" Type="http://schemas.openxmlformats.org/officeDocument/2006/relationships/image" Target="../media/image9.gif"/><Relationship Id="rId10" Type="http://schemas.microsoft.com/office/2007/relationships/diagramDrawing" Target="../diagrams/drawing4.xml"/><Relationship Id="rId4" Type="http://schemas.openxmlformats.org/officeDocument/2006/relationships/image" Target="../media/image7.jpeg"/><Relationship Id="rId9" Type="http://schemas.openxmlformats.org/officeDocument/2006/relationships/diagramColors" Target="../diagrams/colors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jpe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1" Type="http://schemas.openxmlformats.org/officeDocument/2006/relationships/image" Target="../media/image14.jpeg"/><Relationship Id="rId5" Type="http://schemas.openxmlformats.org/officeDocument/2006/relationships/diagramQuickStyle" Target="../diagrams/quickStyle5.xml"/><Relationship Id="rId10" Type="http://schemas.openxmlformats.org/officeDocument/2006/relationships/image" Target="../media/image13.png"/><Relationship Id="rId4" Type="http://schemas.openxmlformats.org/officeDocument/2006/relationships/diagramLayout" Target="../diagrams/layout5.xml"/><Relationship Id="rId9" Type="http://schemas.openxmlformats.org/officeDocument/2006/relationships/image" Target="../media/image12.png"/><Relationship Id="rId1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6.xml"/><Relationship Id="rId13" Type="http://schemas.openxmlformats.org/officeDocument/2006/relationships/image" Target="../media/image15.jpeg"/><Relationship Id="rId3" Type="http://schemas.openxmlformats.org/officeDocument/2006/relationships/image" Target="../media/image18.jpeg"/><Relationship Id="rId7" Type="http://schemas.openxmlformats.org/officeDocument/2006/relationships/diagramLayout" Target="../diagrams/layout6.xml"/><Relationship Id="rId12" Type="http://schemas.openxmlformats.org/officeDocument/2006/relationships/image" Target="../media/image2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6.xml"/><Relationship Id="rId11" Type="http://schemas.openxmlformats.org/officeDocument/2006/relationships/image" Target="../media/image20.jpeg"/><Relationship Id="rId5" Type="http://schemas.openxmlformats.org/officeDocument/2006/relationships/image" Target="../media/image7.jpeg"/><Relationship Id="rId10" Type="http://schemas.microsoft.com/office/2007/relationships/diagramDrawing" Target="../diagrams/drawing6.xml"/><Relationship Id="rId4" Type="http://schemas.openxmlformats.org/officeDocument/2006/relationships/image" Target="../media/image19.png"/><Relationship Id="rId9" Type="http://schemas.openxmlformats.org/officeDocument/2006/relationships/diagramColors" Target="../diagrams/colors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13" Type="http://schemas.openxmlformats.org/officeDocument/2006/relationships/image" Target="../media/image24.jpeg"/><Relationship Id="rId3" Type="http://schemas.openxmlformats.org/officeDocument/2006/relationships/image" Target="../media/image22.jpeg"/><Relationship Id="rId7" Type="http://schemas.openxmlformats.org/officeDocument/2006/relationships/diagramData" Target="../diagrams/data7.xml"/><Relationship Id="rId12" Type="http://schemas.openxmlformats.org/officeDocument/2006/relationships/image" Target="../media/image2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microsoft.com/office/2007/relationships/diagramDrawing" Target="../diagrams/drawing7.xml"/><Relationship Id="rId5" Type="http://schemas.openxmlformats.org/officeDocument/2006/relationships/image" Target="../media/image19.png"/><Relationship Id="rId15" Type="http://schemas.openxmlformats.org/officeDocument/2006/relationships/image" Target="../media/image14.jpeg"/><Relationship Id="rId10" Type="http://schemas.openxmlformats.org/officeDocument/2006/relationships/diagramColors" Target="../diagrams/colors7.xml"/><Relationship Id="rId4" Type="http://schemas.openxmlformats.org/officeDocument/2006/relationships/image" Target="../media/image18.jpeg"/><Relationship Id="rId9" Type="http://schemas.openxmlformats.org/officeDocument/2006/relationships/diagramQuickStyle" Target="../diagrams/quickStyle7.xml"/><Relationship Id="rId1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microsoft.com/office/2007/relationships/diagramDrawing" Target="../diagrams/drawing8.xml"/><Relationship Id="rId3" Type="http://schemas.openxmlformats.org/officeDocument/2006/relationships/image" Target="../media/image26.png"/><Relationship Id="rId7" Type="http://schemas.openxmlformats.org/officeDocument/2006/relationships/image" Target="../media/image3.jpeg"/><Relationship Id="rId12" Type="http://schemas.openxmlformats.org/officeDocument/2006/relationships/diagramColors" Target="../diagrams/colors8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diagramQuickStyle" Target="../diagrams/quickStyle8.xml"/><Relationship Id="rId5" Type="http://schemas.openxmlformats.org/officeDocument/2006/relationships/image" Target="../media/image28.png"/><Relationship Id="rId15" Type="http://schemas.openxmlformats.org/officeDocument/2006/relationships/image" Target="../media/image30.jpeg"/><Relationship Id="rId10" Type="http://schemas.openxmlformats.org/officeDocument/2006/relationships/diagramLayout" Target="../diagrams/layout8.xml"/><Relationship Id="rId4" Type="http://schemas.openxmlformats.org/officeDocument/2006/relationships/image" Target="../media/image27.png"/><Relationship Id="rId9" Type="http://schemas.openxmlformats.org/officeDocument/2006/relationships/diagramData" Target="../diagrams/data8.xml"/><Relationship Id="rId1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9.xml"/><Relationship Id="rId13" Type="http://schemas.openxmlformats.org/officeDocument/2006/relationships/image" Target="../media/image18.jpeg"/><Relationship Id="rId18" Type="http://schemas.openxmlformats.org/officeDocument/2006/relationships/image" Target="../media/image34.jpeg"/><Relationship Id="rId3" Type="http://schemas.openxmlformats.org/officeDocument/2006/relationships/image" Target="../media/image31.jpeg"/><Relationship Id="rId7" Type="http://schemas.openxmlformats.org/officeDocument/2006/relationships/diagramQuickStyle" Target="../diagrams/quickStyle9.xml"/><Relationship Id="rId12" Type="http://schemas.openxmlformats.org/officeDocument/2006/relationships/image" Target="../media/image5.png"/><Relationship Id="rId17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9.xml"/><Relationship Id="rId11" Type="http://schemas.openxmlformats.org/officeDocument/2006/relationships/image" Target="../media/image26.png"/><Relationship Id="rId5" Type="http://schemas.openxmlformats.org/officeDocument/2006/relationships/diagramData" Target="../diagrams/data9.xml"/><Relationship Id="rId15" Type="http://schemas.openxmlformats.org/officeDocument/2006/relationships/image" Target="../media/image7.jpeg"/><Relationship Id="rId10" Type="http://schemas.openxmlformats.org/officeDocument/2006/relationships/image" Target="../media/image32.gif"/><Relationship Id="rId4" Type="http://schemas.openxmlformats.org/officeDocument/2006/relationships/image" Target="../media/image17.jpeg"/><Relationship Id="rId9" Type="http://schemas.microsoft.com/office/2007/relationships/diagramDrawing" Target="../diagrams/drawing9.xml"/><Relationship Id="rId1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High precision vacuum measurement system based on Bayard-Alpert ionization gauge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System overview for LHC, system performance, first operational measurements and noise immunity (July 2009 – February 2010)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G. </a:t>
            </a:r>
            <a:r>
              <a:rPr lang="en-US" sz="1800" dirty="0" err="1" smtClean="0"/>
              <a:t>Peñacoba</a:t>
            </a:r>
            <a:r>
              <a:rPr lang="en-US" sz="1800" dirty="0" smtClean="0"/>
              <a:t> 07/04/2011</a:t>
            </a:r>
            <a:endParaRPr lang="en-US" sz="1800" dirty="0"/>
          </a:p>
        </p:txBody>
      </p:sp>
      <p:sp>
        <p:nvSpPr>
          <p:cNvPr id="4" name="Rectangle 3"/>
          <p:cNvSpPr/>
          <p:nvPr/>
        </p:nvSpPr>
        <p:spPr>
          <a:xfrm>
            <a:off x="685800" y="1447800"/>
            <a:ext cx="7772400" cy="3429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914400" y="2057544"/>
            <a:ext cx="2591514" cy="4163055"/>
            <a:chOff x="914400" y="2057544"/>
            <a:chExt cx="2591514" cy="4163055"/>
          </a:xfrm>
        </p:grpSpPr>
        <p:pic>
          <p:nvPicPr>
            <p:cNvPr id="7" name="Picture 6" descr="LSS_pic.jpe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14400" y="2057544"/>
              <a:ext cx="2591514" cy="3886056"/>
            </a:xfrm>
            <a:prstGeom prst="rect">
              <a:avLst/>
            </a:prstGeom>
            <a:ln w="28575">
              <a:solidFill>
                <a:schemeClr val="accent6">
                  <a:lumMod val="75000"/>
                </a:schemeClr>
              </a:solidFill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1752600" y="5943600"/>
              <a:ext cx="1016625" cy="276999"/>
            </a:xfrm>
            <a:prstGeom prst="rect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Machine side</a:t>
              </a:r>
              <a:endParaRPr lang="en-US" sz="12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508631" y="685800"/>
            <a:ext cx="1254369" cy="1953399"/>
            <a:chOff x="7315200" y="457200"/>
            <a:chExt cx="1254369" cy="1953399"/>
          </a:xfrm>
        </p:grpSpPr>
        <p:pic>
          <p:nvPicPr>
            <p:cNvPr id="10" name="Picture 9" descr="UA87.bmp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315200" y="457200"/>
              <a:ext cx="1254369" cy="1676400"/>
            </a:xfrm>
            <a:prstGeom prst="rect">
              <a:avLst/>
            </a:prstGeom>
            <a:ln w="28575">
              <a:solidFill>
                <a:srgbClr val="00B0F0"/>
              </a:solidFill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7543800" y="2133600"/>
              <a:ext cx="838200" cy="276999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Rack  side</a:t>
              </a:r>
              <a:endParaRPr lang="en-US" sz="1200" dirty="0"/>
            </a:p>
          </p:txBody>
        </p:sp>
      </p:grpSp>
      <p:pic>
        <p:nvPicPr>
          <p:cNvPr id="12" name="Picture 11" descr="volotek_controller2.JPG"/>
          <p:cNvPicPr>
            <a:picLocks noChangeAspect="1"/>
          </p:cNvPicPr>
          <p:nvPr/>
        </p:nvPicPr>
        <p:blipFill>
          <a:blip r:embed="rId5" cstate="print"/>
          <a:srcRect l="7052" t="7042" r="67365" b="63233"/>
          <a:stretch>
            <a:fillRect/>
          </a:stretch>
        </p:blipFill>
        <p:spPr>
          <a:xfrm>
            <a:off x="8001000" y="1143000"/>
            <a:ext cx="152400" cy="363196"/>
          </a:xfrm>
          <a:prstGeom prst="rect">
            <a:avLst/>
          </a:prstGeom>
          <a:ln w="12700">
            <a:solidFill>
              <a:srgbClr val="FF33CC"/>
            </a:solidFill>
          </a:ln>
        </p:spPr>
      </p:pic>
      <p:sp>
        <p:nvSpPr>
          <p:cNvPr id="13" name="Oval 12"/>
          <p:cNvSpPr/>
          <p:nvPr/>
        </p:nvSpPr>
        <p:spPr>
          <a:xfrm>
            <a:off x="7924800" y="1295400"/>
            <a:ext cx="76200" cy="762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2133600" y="3276600"/>
            <a:ext cx="152400" cy="1524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5" name="Diagram 24"/>
          <p:cNvGraphicFramePr/>
          <p:nvPr/>
        </p:nvGraphicFramePr>
        <p:xfrm>
          <a:off x="304800" y="457200"/>
          <a:ext cx="3276600" cy="68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cxnSp>
        <p:nvCxnSpPr>
          <p:cNvPr id="26" name="Elbow Connector 17"/>
          <p:cNvCxnSpPr>
            <a:stCxn id="12" idx="1"/>
            <a:endCxn id="27" idx="1"/>
          </p:cNvCxnSpPr>
          <p:nvPr/>
        </p:nvCxnSpPr>
        <p:spPr>
          <a:xfrm rot="10800000" flipV="1">
            <a:off x="3429002" y="1324598"/>
            <a:ext cx="4571999" cy="2523502"/>
          </a:xfrm>
          <a:prstGeom prst="bentConnector3">
            <a:avLst>
              <a:gd name="adj1" fmla="val 87313"/>
            </a:avLst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Content Placeholder 3" descr="decoupling_box.jpg"/>
          <p:cNvPicPr>
            <a:picLocks noChangeAspect="1"/>
          </p:cNvPicPr>
          <p:nvPr/>
        </p:nvPicPr>
        <p:blipFill>
          <a:blip r:embed="rId11" cstate="print"/>
          <a:srcRect t="20000" b="20000"/>
          <a:stretch>
            <a:fillRect/>
          </a:stretch>
        </p:blipFill>
        <p:spPr>
          <a:xfrm rot="10800000" flipV="1">
            <a:off x="3048001" y="3733800"/>
            <a:ext cx="381000" cy="228600"/>
          </a:xfrm>
          <a:prstGeom prst="rect">
            <a:avLst/>
          </a:prstGeom>
        </p:spPr>
      </p:pic>
      <p:pic>
        <p:nvPicPr>
          <p:cNvPr id="28" name="Picture 27" descr="keithley.bmp"/>
          <p:cNvPicPr>
            <a:picLocks noChangeAspect="1"/>
          </p:cNvPicPr>
          <p:nvPr/>
        </p:nvPicPr>
        <p:blipFill>
          <a:blip r:embed="rId12" cstate="print"/>
          <a:srcRect l="7584" t="19515" r="12785" b="8932"/>
          <a:stretch>
            <a:fillRect/>
          </a:stretch>
        </p:blipFill>
        <p:spPr>
          <a:xfrm>
            <a:off x="2438400" y="3657600"/>
            <a:ext cx="581891" cy="304800"/>
          </a:xfrm>
          <a:prstGeom prst="rect">
            <a:avLst/>
          </a:prstGeom>
          <a:ln w="12700">
            <a:solidFill>
              <a:srgbClr val="FF33CC"/>
            </a:solidFill>
          </a:ln>
        </p:spPr>
      </p:pic>
      <p:cxnSp>
        <p:nvCxnSpPr>
          <p:cNvPr id="31" name="Elbow Connector 17"/>
          <p:cNvCxnSpPr>
            <a:stCxn id="14" idx="7"/>
            <a:endCxn id="27" idx="3"/>
          </p:cNvCxnSpPr>
          <p:nvPr/>
        </p:nvCxnSpPr>
        <p:spPr>
          <a:xfrm rot="16200000" flipH="1">
            <a:off x="2381250" y="3181350"/>
            <a:ext cx="549182" cy="784319"/>
          </a:xfrm>
          <a:prstGeom prst="bentConnector4">
            <a:avLst>
              <a:gd name="adj1" fmla="val -22548"/>
              <a:gd name="adj2" fmla="val 100000"/>
            </a:avLst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17"/>
          <p:cNvCxnSpPr>
            <a:stCxn id="14" idx="0"/>
            <a:endCxn id="27" idx="1"/>
          </p:cNvCxnSpPr>
          <p:nvPr/>
        </p:nvCxnSpPr>
        <p:spPr>
          <a:xfrm rot="16200000" flipH="1">
            <a:off x="2533650" y="2952750"/>
            <a:ext cx="571500" cy="1219201"/>
          </a:xfrm>
          <a:prstGeom prst="bentConnector4">
            <a:avLst>
              <a:gd name="adj1" fmla="val -40000"/>
              <a:gd name="adj2" fmla="val 102344"/>
            </a:avLst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819400" y="3228201"/>
            <a:ext cx="228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FF00"/>
                </a:solidFill>
              </a:rPr>
              <a:t>1</a:t>
            </a:r>
            <a:endParaRPr lang="en-US" sz="1200" b="1" dirty="0">
              <a:solidFill>
                <a:srgbClr val="FFFF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895600" y="2819400"/>
            <a:ext cx="228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FF00"/>
                </a:solidFill>
              </a:rPr>
              <a:t>2</a:t>
            </a:r>
            <a:endParaRPr lang="en-US" sz="1200" b="1" dirty="0">
              <a:solidFill>
                <a:srgbClr val="FFFF00"/>
              </a:solidFill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4667909" y="4343400"/>
            <a:ext cx="2571091" cy="1923802"/>
            <a:chOff x="6096000" y="2590800"/>
            <a:chExt cx="2571091" cy="1923802"/>
          </a:xfrm>
        </p:grpSpPr>
        <p:pic>
          <p:nvPicPr>
            <p:cNvPr id="48" name="Picture 47" descr="\\cern.ch\dfs\Workspaces\v\VacuumControlDocumentation\Documentation_Gonzalo\volotek\Field_Work\5R3\Feb-2010\rack_side\TEK4.JPG"/>
            <p:cNvPicPr/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6096000" y="2590800"/>
              <a:ext cx="2571091" cy="19238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0" name="TextBox 49"/>
            <p:cNvSpPr txBox="1"/>
            <p:nvPr/>
          </p:nvSpPr>
          <p:spPr>
            <a:xfrm>
              <a:off x="6733845" y="2694801"/>
              <a:ext cx="10188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accent6">
                      <a:lumMod val="75000"/>
                    </a:schemeClr>
                  </a:solidFill>
                </a:rPr>
                <a:t>Gauge </a:t>
              </a:r>
              <a:r>
                <a:rPr lang="en-US" sz="1200" b="1" dirty="0" smtClean="0">
                  <a:solidFill>
                    <a:schemeClr val="accent6">
                      <a:lumMod val="75000"/>
                    </a:schemeClr>
                  </a:solidFill>
                </a:rPr>
                <a:t>5R3</a:t>
              </a:r>
              <a:endParaRPr lang="en-US" sz="12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4710298" y="4343400"/>
            <a:ext cx="2590800" cy="1905000"/>
            <a:chOff x="6096000" y="4724400"/>
            <a:chExt cx="2590800" cy="1905000"/>
          </a:xfrm>
        </p:grpSpPr>
        <p:pic>
          <p:nvPicPr>
            <p:cNvPr id="49" name="Picture 48" descr="\\cern.ch\dfs\Workspaces\v\VacuumControlDocumentation\Documentation_Gonzalo\volotek\Field_Work\7R1\12-Feb\rack_side\TEK0022.JPG"/>
            <p:cNvPicPr/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6096000" y="4724400"/>
              <a:ext cx="2590800" cy="1905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2" name="TextBox 51"/>
            <p:cNvSpPr txBox="1"/>
            <p:nvPr/>
          </p:nvSpPr>
          <p:spPr>
            <a:xfrm>
              <a:off x="6819900" y="4828401"/>
              <a:ext cx="9666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accent6">
                      <a:lumMod val="75000"/>
                    </a:schemeClr>
                  </a:solidFill>
                </a:rPr>
                <a:t>Gauge </a:t>
              </a:r>
              <a:r>
                <a:rPr lang="en-US" sz="1200" b="1" dirty="0" smtClean="0">
                  <a:solidFill>
                    <a:schemeClr val="accent6">
                      <a:lumMod val="75000"/>
                    </a:schemeClr>
                  </a:solidFill>
                </a:rPr>
                <a:t>7R1</a:t>
              </a:r>
              <a:endParaRPr lang="en-US" sz="12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4699651" y="2161401"/>
            <a:ext cx="2539349" cy="1900052"/>
            <a:chOff x="4343400" y="2590800"/>
            <a:chExt cx="2539349" cy="1900052"/>
          </a:xfrm>
        </p:grpSpPr>
        <p:pic>
          <p:nvPicPr>
            <p:cNvPr id="54" name="Picture 53" descr="\\cern.ch\dfs\Workspaces\v\VacuumControlDocumentation\Documentation_Gonzalo\volotek\Field_Work\5R3\Feb-2010\rack_side\TEK3.JPG"/>
            <p:cNvPicPr/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4343400" y="2590800"/>
              <a:ext cx="2539349" cy="19000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6" name="TextBox 55"/>
            <p:cNvSpPr txBox="1"/>
            <p:nvPr/>
          </p:nvSpPr>
          <p:spPr>
            <a:xfrm>
              <a:off x="4901549" y="2743200"/>
              <a:ext cx="11306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accent6">
                      <a:lumMod val="75000"/>
                    </a:schemeClr>
                  </a:solidFill>
                </a:rPr>
                <a:t>Gauge </a:t>
              </a:r>
              <a:r>
                <a:rPr lang="en-US" sz="1200" b="1" dirty="0" smtClean="0">
                  <a:solidFill>
                    <a:schemeClr val="accent6">
                      <a:lumMod val="75000"/>
                    </a:schemeClr>
                  </a:solidFill>
                </a:rPr>
                <a:t>5R3</a:t>
              </a:r>
              <a:endParaRPr lang="en-US" sz="12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4724400" y="2133600"/>
            <a:ext cx="2576698" cy="1908814"/>
            <a:chOff x="3886200" y="4724400"/>
            <a:chExt cx="2576698" cy="1908814"/>
          </a:xfrm>
        </p:grpSpPr>
        <p:pic>
          <p:nvPicPr>
            <p:cNvPr id="55" name="Picture 54" descr="\\cern.ch\dfs\Workspaces\v\VacuumControlDocumentation\Documentation_Gonzalo\volotek\Field_Work\7R1\12-Feb\rack_side\TEK0020.JPG"/>
            <p:cNvPicPr/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3886200" y="4724400"/>
              <a:ext cx="2576698" cy="1908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8" name="TextBox 57"/>
            <p:cNvSpPr txBox="1"/>
            <p:nvPr/>
          </p:nvSpPr>
          <p:spPr>
            <a:xfrm>
              <a:off x="4572000" y="4904601"/>
              <a:ext cx="103575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accent6">
                      <a:lumMod val="75000"/>
                    </a:schemeClr>
                  </a:solidFill>
                </a:rPr>
                <a:t>Gauge </a:t>
              </a:r>
              <a:r>
                <a:rPr lang="en-US" sz="1200" b="1" dirty="0" smtClean="0">
                  <a:solidFill>
                    <a:schemeClr val="accent6">
                      <a:lumMod val="75000"/>
                    </a:schemeClr>
                  </a:solidFill>
                </a:rPr>
                <a:t>7R1</a:t>
              </a:r>
              <a:endParaRPr lang="en-US" sz="12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pic>
        <p:nvPicPr>
          <p:cNvPr id="32" name="Picture 31" descr="GND.bmp"/>
          <p:cNvPicPr>
            <a:picLocks noChangeAspect="1"/>
          </p:cNvPicPr>
          <p:nvPr/>
        </p:nvPicPr>
        <p:blipFill>
          <a:blip r:embed="rId17" cstate="print">
            <a:duotone>
              <a:prstClr val="black"/>
              <a:srgbClr val="FFFF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2037347" y="3336758"/>
            <a:ext cx="352425" cy="352425"/>
          </a:xfrm>
          <a:prstGeom prst="ellipse">
            <a:avLst/>
          </a:prstGeom>
          <a:solidFill>
            <a:srgbClr val="FFFF00"/>
          </a:solidFill>
        </p:spPr>
      </p:pic>
      <p:sp>
        <p:nvSpPr>
          <p:cNvPr id="33" name="Date Placeholder 3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4/7/2011</a:t>
            </a:r>
            <a:endParaRPr lang="en-US"/>
          </a:p>
        </p:txBody>
      </p:sp>
      <p:sp>
        <p:nvSpPr>
          <p:cNvPr id="34" name="Slide Number Placeholder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E0F3-23F9-49F2-9008-F0D7F2A2D077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6" name="Footer Placeholder 3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G. </a:t>
            </a:r>
            <a:r>
              <a:rPr lang="en-US" dirty="0" err="1" smtClean="0"/>
              <a:t>Peñacoba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7403775" y="3075801"/>
            <a:ext cx="14354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6">
                    <a:lumMod val="75000"/>
                  </a:schemeClr>
                </a:solidFill>
              </a:rPr>
              <a:t>Contact to GND: </a:t>
            </a:r>
          </a:p>
          <a:p>
            <a:r>
              <a:rPr lang="en-US" sz="1200" b="1" dirty="0" smtClean="0">
                <a:solidFill>
                  <a:schemeClr val="accent6">
                    <a:lumMod val="75000"/>
                  </a:schemeClr>
                </a:solidFill>
              </a:rPr>
              <a:t>Position 1</a:t>
            </a:r>
            <a:endParaRPr lang="en-US" sz="1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403775" y="4904601"/>
            <a:ext cx="12830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6">
                    <a:lumMod val="75000"/>
                  </a:schemeClr>
                </a:solidFill>
              </a:rPr>
              <a:t>Contact to GND:</a:t>
            </a:r>
          </a:p>
          <a:p>
            <a:r>
              <a:rPr lang="en-US" sz="1200" b="1" dirty="0" smtClean="0">
                <a:solidFill>
                  <a:schemeClr val="accent6">
                    <a:lumMod val="75000"/>
                  </a:schemeClr>
                </a:solidFill>
              </a:rPr>
              <a:t>Position 2</a:t>
            </a:r>
            <a:endParaRPr lang="en-US" sz="1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rot="5400000">
            <a:off x="4380310" y="5028406"/>
            <a:ext cx="457200" cy="1588"/>
          </a:xfrm>
          <a:prstGeom prst="straightConnector1">
            <a:avLst/>
          </a:prstGeom>
          <a:ln w="1905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077096" y="5334000"/>
            <a:ext cx="418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5 V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4953000" y="3733800"/>
            <a:ext cx="1791096" cy="1588"/>
          </a:xfrm>
          <a:prstGeom prst="straightConnector1">
            <a:avLst/>
          </a:prstGeom>
          <a:ln w="1905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5562600" y="3426023"/>
            <a:ext cx="4780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10 s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4914504" y="5942012"/>
            <a:ext cx="1791096" cy="1588"/>
          </a:xfrm>
          <a:prstGeom prst="straightConnector1">
            <a:avLst/>
          </a:prstGeom>
          <a:ln w="1905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5524104" y="5634235"/>
            <a:ext cx="4780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10 s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61" name="Straight Arrow Connector 60"/>
          <p:cNvCxnSpPr/>
          <p:nvPr/>
        </p:nvCxnSpPr>
        <p:spPr>
          <a:xfrm rot="5400000">
            <a:off x="4533900" y="3235523"/>
            <a:ext cx="227806" cy="794"/>
          </a:xfrm>
          <a:prstGeom prst="straightConnector1">
            <a:avLst/>
          </a:prstGeom>
          <a:ln w="1905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4114800" y="3045023"/>
            <a:ext cx="554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0.5 V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114800" y="4876800"/>
            <a:ext cx="418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3 V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64" name="Straight Arrow Connector 63"/>
          <p:cNvCxnSpPr/>
          <p:nvPr/>
        </p:nvCxnSpPr>
        <p:spPr>
          <a:xfrm rot="5400000">
            <a:off x="4533900" y="2857500"/>
            <a:ext cx="227806" cy="794"/>
          </a:xfrm>
          <a:prstGeom prst="straightConnector1">
            <a:avLst/>
          </a:prstGeom>
          <a:ln w="1905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4114800" y="2667000"/>
            <a:ext cx="554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0.5 V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66" name="Straight Arrow Connector 65"/>
          <p:cNvCxnSpPr/>
          <p:nvPr/>
        </p:nvCxnSpPr>
        <p:spPr>
          <a:xfrm rot="5400000">
            <a:off x="4365460" y="5485606"/>
            <a:ext cx="457200" cy="1588"/>
          </a:xfrm>
          <a:prstGeom prst="straightConnector1">
            <a:avLst/>
          </a:prstGeom>
          <a:ln w="1905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ounded Rectangle 66"/>
          <p:cNvSpPr/>
          <p:nvPr/>
        </p:nvSpPr>
        <p:spPr>
          <a:xfrm>
            <a:off x="5791200" y="6096000"/>
            <a:ext cx="3276600" cy="6858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Capacitor box within GND loop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ensures clean signal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000"/>
                            </p:stCondLst>
                            <p:childTnLst>
                              <p:par>
                                <p:cTn id="10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5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000"/>
                            </p:stCondLst>
                            <p:childTnLst>
                              <p:par>
                                <p:cTn id="170" presetID="55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2000"/>
                            </p:stCondLst>
                            <p:childTnLst>
                              <p:par>
                                <p:cTn id="239" presetID="55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3000"/>
                            </p:stCondLst>
                            <p:childTnLst>
                              <p:par>
                                <p:cTn id="26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4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6" grpId="1"/>
      <p:bldP spid="46" grpId="2"/>
      <p:bldP spid="47" grpId="0"/>
      <p:bldP spid="47" grpId="1"/>
      <p:bldP spid="38" grpId="0"/>
      <p:bldP spid="38" grpId="1"/>
      <p:bldP spid="38" grpId="2"/>
      <p:bldP spid="39" grpId="0"/>
      <p:bldP spid="39" grpId="1"/>
      <p:bldP spid="41" grpId="0"/>
      <p:bldP spid="41" grpId="1"/>
      <p:bldP spid="43" grpId="0"/>
      <p:bldP spid="43" grpId="1"/>
      <p:bldP spid="43" grpId="2"/>
      <p:bldP spid="43" grpId="3"/>
      <p:bldP spid="60" grpId="0"/>
      <p:bldP spid="60" grpId="1"/>
      <p:bldP spid="60" grpId="2"/>
      <p:bldP spid="62" grpId="0"/>
      <p:bldP spid="62" grpId="1"/>
      <p:bldP spid="62" grpId="2"/>
      <p:bldP spid="63" grpId="0"/>
      <p:bldP spid="65" grpId="0"/>
      <p:bldP spid="65" grpId="1"/>
      <p:bldP spid="6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304800" y="457200"/>
          <a:ext cx="3276600" cy="68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914400" y="2057544"/>
            <a:ext cx="2591514" cy="4163055"/>
            <a:chOff x="914400" y="2057544"/>
            <a:chExt cx="2591514" cy="4163055"/>
          </a:xfrm>
        </p:grpSpPr>
        <p:pic>
          <p:nvPicPr>
            <p:cNvPr id="6" name="Picture 5" descr="LSS_pic.jpe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14400" y="2057544"/>
              <a:ext cx="2591514" cy="3886056"/>
            </a:xfrm>
            <a:prstGeom prst="rect">
              <a:avLst/>
            </a:prstGeom>
            <a:ln w="28575">
              <a:solidFill>
                <a:schemeClr val="accent6">
                  <a:lumMod val="75000"/>
                </a:schemeClr>
              </a:solidFill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1752600" y="5943600"/>
              <a:ext cx="1016625" cy="276999"/>
            </a:xfrm>
            <a:prstGeom prst="rect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Machine side</a:t>
              </a:r>
              <a:endParaRPr lang="en-US" sz="1200" dirty="0"/>
            </a:p>
          </p:txBody>
        </p:sp>
      </p:grpSp>
      <p:pic>
        <p:nvPicPr>
          <p:cNvPr id="9" name="Picture 8" descr="UA87.bmp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315200" y="685800"/>
            <a:ext cx="1254369" cy="1676400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  <p:pic>
        <p:nvPicPr>
          <p:cNvPr id="11" name="Picture 10" descr="volotek_controller2.JPG"/>
          <p:cNvPicPr>
            <a:picLocks noChangeAspect="1"/>
          </p:cNvPicPr>
          <p:nvPr/>
        </p:nvPicPr>
        <p:blipFill>
          <a:blip r:embed="rId10" cstate="print"/>
          <a:srcRect l="7052" t="7042" r="67365" b="63233"/>
          <a:stretch>
            <a:fillRect/>
          </a:stretch>
        </p:blipFill>
        <p:spPr>
          <a:xfrm>
            <a:off x="7924800" y="1143000"/>
            <a:ext cx="152400" cy="363196"/>
          </a:xfrm>
          <a:prstGeom prst="rect">
            <a:avLst/>
          </a:prstGeom>
          <a:ln w="12700">
            <a:solidFill>
              <a:srgbClr val="FF33CC"/>
            </a:solidFill>
          </a:ln>
        </p:spPr>
      </p:pic>
      <p:cxnSp>
        <p:nvCxnSpPr>
          <p:cNvPr id="12" name="Elbow Connector 17"/>
          <p:cNvCxnSpPr>
            <a:stCxn id="11" idx="2"/>
            <a:endCxn id="13" idx="6"/>
          </p:cNvCxnSpPr>
          <p:nvPr/>
        </p:nvCxnSpPr>
        <p:spPr>
          <a:xfrm rot="5400000">
            <a:off x="4220198" y="-428002"/>
            <a:ext cx="1846604" cy="5715000"/>
          </a:xfrm>
          <a:prstGeom prst="bentConnector2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2133600" y="3276600"/>
            <a:ext cx="152400" cy="1524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2286000" y="3124200"/>
            <a:ext cx="54864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GND.bmp"/>
          <p:cNvPicPr>
            <a:picLocks noChangeAspect="1"/>
          </p:cNvPicPr>
          <p:nvPr/>
        </p:nvPicPr>
        <p:blipFill>
          <a:blip r:embed="rId11" cstate="print">
            <a:duotone>
              <a:prstClr val="black"/>
              <a:srgbClr val="FFFF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1828800" y="3581400"/>
            <a:ext cx="352425" cy="352425"/>
          </a:xfrm>
          <a:prstGeom prst="ellipse">
            <a:avLst/>
          </a:prstGeom>
          <a:solidFill>
            <a:srgbClr val="FFFF00"/>
          </a:solidFill>
        </p:spPr>
      </p:pic>
      <p:cxnSp>
        <p:nvCxnSpPr>
          <p:cNvPr id="20" name="Straight Connector 19"/>
          <p:cNvCxnSpPr>
            <a:stCxn id="22" idx="4"/>
          </p:cNvCxnSpPr>
          <p:nvPr/>
        </p:nvCxnSpPr>
        <p:spPr>
          <a:xfrm rot="16200000" flipH="1">
            <a:off x="5257800" y="609600"/>
            <a:ext cx="0" cy="59436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Arc 20"/>
          <p:cNvSpPr/>
          <p:nvPr/>
        </p:nvSpPr>
        <p:spPr>
          <a:xfrm>
            <a:off x="7772400" y="1524000"/>
            <a:ext cx="457200" cy="228600"/>
          </a:xfrm>
          <a:prstGeom prst="arc">
            <a:avLst>
              <a:gd name="adj1" fmla="val 10987126"/>
              <a:gd name="adj2" fmla="val 100603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2209800" y="3124200"/>
            <a:ext cx="152400" cy="457200"/>
          </a:xfrm>
          <a:prstGeom prst="ellipse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>
            <a:stCxn id="19" idx="0"/>
            <a:endCxn id="22" idx="4"/>
          </p:cNvCxnSpPr>
          <p:nvPr/>
        </p:nvCxnSpPr>
        <p:spPr>
          <a:xfrm rot="5400000" flipH="1" flipV="1">
            <a:off x="2145506" y="3440907"/>
            <a:ext cx="0" cy="280987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endCxn id="21" idx="0"/>
          </p:cNvCxnSpPr>
          <p:nvPr/>
        </p:nvCxnSpPr>
        <p:spPr>
          <a:xfrm rot="5400000" flipH="1" flipV="1">
            <a:off x="7023931" y="2374387"/>
            <a:ext cx="1498282" cy="134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endCxn id="21" idx="2"/>
          </p:cNvCxnSpPr>
          <p:nvPr/>
        </p:nvCxnSpPr>
        <p:spPr>
          <a:xfrm rot="16200000" flipV="1">
            <a:off x="7261195" y="2612994"/>
            <a:ext cx="1936420" cy="39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39" descr="GND.bmp"/>
          <p:cNvPicPr>
            <a:picLocks noChangeAspect="1"/>
          </p:cNvPicPr>
          <p:nvPr/>
        </p:nvPicPr>
        <p:blipFill>
          <a:blip r:embed="rId11" cstate="print">
            <a:duotone>
              <a:prstClr val="black"/>
              <a:schemeClr val="accent6">
                <a:lumMod val="60000"/>
                <a:lumOff val="40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229600" y="1704975"/>
            <a:ext cx="352425" cy="352425"/>
          </a:xfrm>
          <a:prstGeom prst="ellipse">
            <a:avLst/>
          </a:prstGeom>
          <a:solidFill>
            <a:srgbClr val="FFFF00"/>
          </a:solidFill>
        </p:spPr>
      </p:pic>
      <p:cxnSp>
        <p:nvCxnSpPr>
          <p:cNvPr id="41" name="Straight Connector 40"/>
          <p:cNvCxnSpPr>
            <a:stCxn id="44" idx="2"/>
            <a:endCxn id="40" idx="0"/>
          </p:cNvCxnSpPr>
          <p:nvPr/>
        </p:nvCxnSpPr>
        <p:spPr>
          <a:xfrm rot="16200000" flipH="1">
            <a:off x="8267416" y="1566577"/>
            <a:ext cx="24121" cy="252674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Arc 43"/>
          <p:cNvSpPr/>
          <p:nvPr/>
        </p:nvSpPr>
        <p:spPr>
          <a:xfrm>
            <a:off x="7848600" y="1600200"/>
            <a:ext cx="304800" cy="152400"/>
          </a:xfrm>
          <a:prstGeom prst="arc">
            <a:avLst>
              <a:gd name="adj1" fmla="val 508884"/>
              <a:gd name="adj2" fmla="val 100603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/>
          <p:cNvCxnSpPr/>
          <p:nvPr/>
        </p:nvCxnSpPr>
        <p:spPr>
          <a:xfrm rot="5400000" flipH="1" flipV="1">
            <a:off x="7087274" y="2437730"/>
            <a:ext cx="1523999" cy="134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rot="5400000" flipH="1" flipV="1">
            <a:off x="7239001" y="2590801"/>
            <a:ext cx="1828799" cy="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49" idx="0"/>
          </p:cNvCxnSpPr>
          <p:nvPr/>
        </p:nvCxnSpPr>
        <p:spPr>
          <a:xfrm rot="5400000" flipH="1" flipV="1">
            <a:off x="5181600" y="533400"/>
            <a:ext cx="0" cy="53340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49" idx="4"/>
          </p:cNvCxnSpPr>
          <p:nvPr/>
        </p:nvCxnSpPr>
        <p:spPr>
          <a:xfrm rot="16200000" flipH="1">
            <a:off x="5334000" y="685800"/>
            <a:ext cx="1" cy="56388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Oval 48"/>
          <p:cNvSpPr/>
          <p:nvPr/>
        </p:nvSpPr>
        <p:spPr>
          <a:xfrm>
            <a:off x="2438400" y="3200400"/>
            <a:ext cx="152400" cy="3048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Connector 54"/>
          <p:cNvCxnSpPr>
            <a:stCxn id="21" idx="2"/>
            <a:endCxn id="40" idx="0"/>
          </p:cNvCxnSpPr>
          <p:nvPr/>
        </p:nvCxnSpPr>
        <p:spPr>
          <a:xfrm rot="16200000" flipH="1">
            <a:off x="8287514" y="1586675"/>
            <a:ext cx="59995" cy="176604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6" descr="bnc_adapter2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4419600" y="1143000"/>
            <a:ext cx="1676400" cy="1676400"/>
          </a:xfrm>
          <a:prstGeom prst="rect">
            <a:avLst/>
          </a:prstGeom>
        </p:spPr>
      </p:pic>
      <p:grpSp>
        <p:nvGrpSpPr>
          <p:cNvPr id="79" name="Group 78"/>
          <p:cNvGrpSpPr/>
          <p:nvPr/>
        </p:nvGrpSpPr>
        <p:grpSpPr>
          <a:xfrm>
            <a:off x="3733800" y="2971800"/>
            <a:ext cx="2209800" cy="762000"/>
            <a:chOff x="4343400" y="4267200"/>
            <a:chExt cx="2209800" cy="762000"/>
          </a:xfrm>
        </p:grpSpPr>
        <p:sp>
          <p:nvSpPr>
            <p:cNvPr id="78" name="Rectangle 77"/>
            <p:cNvSpPr/>
            <p:nvPr/>
          </p:nvSpPr>
          <p:spPr>
            <a:xfrm>
              <a:off x="4724400" y="4267200"/>
              <a:ext cx="1371600" cy="762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8" name="Picture 27" descr="bnc_adapter_hor.jpg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105400" y="4343400"/>
              <a:ext cx="614362" cy="614362"/>
            </a:xfrm>
            <a:prstGeom prst="rect">
              <a:avLst/>
            </a:prstGeom>
          </p:spPr>
        </p:pic>
        <p:cxnSp>
          <p:nvCxnSpPr>
            <p:cNvPr id="33" name="Straight Connector 32"/>
            <p:cNvCxnSpPr>
              <a:endCxn id="38" idx="0"/>
            </p:cNvCxnSpPr>
            <p:nvPr/>
          </p:nvCxnSpPr>
          <p:spPr>
            <a:xfrm>
              <a:off x="4343400" y="4495800"/>
              <a:ext cx="6096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>
              <a:endCxn id="38" idx="4"/>
            </p:cNvCxnSpPr>
            <p:nvPr/>
          </p:nvCxnSpPr>
          <p:spPr>
            <a:xfrm>
              <a:off x="4343400" y="4800600"/>
              <a:ext cx="6096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>
              <a:endCxn id="37" idx="0"/>
            </p:cNvCxnSpPr>
            <p:nvPr/>
          </p:nvCxnSpPr>
          <p:spPr>
            <a:xfrm>
              <a:off x="4419600" y="4419600"/>
              <a:ext cx="7620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>
              <a:endCxn id="37" idx="4"/>
            </p:cNvCxnSpPr>
            <p:nvPr/>
          </p:nvCxnSpPr>
          <p:spPr>
            <a:xfrm>
              <a:off x="4419600" y="4876800"/>
              <a:ext cx="7620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Oval 36"/>
            <p:cNvSpPr/>
            <p:nvPr/>
          </p:nvSpPr>
          <p:spPr>
            <a:xfrm>
              <a:off x="5105400" y="4419600"/>
              <a:ext cx="152400" cy="457200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4876800" y="4495800"/>
              <a:ext cx="152400" cy="30480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5562600" y="4419600"/>
              <a:ext cx="152400" cy="457200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5791200" y="4495800"/>
              <a:ext cx="152400" cy="30480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5638800" y="4419600"/>
              <a:ext cx="8382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>
              <a:stCxn id="39" idx="4"/>
            </p:cNvCxnSpPr>
            <p:nvPr/>
          </p:nvCxnSpPr>
          <p:spPr>
            <a:xfrm rot="16200000" flipH="1">
              <a:off x="6057900" y="4457700"/>
              <a:ext cx="0" cy="8382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>
              <a:stCxn id="42" idx="0"/>
            </p:cNvCxnSpPr>
            <p:nvPr/>
          </p:nvCxnSpPr>
          <p:spPr>
            <a:xfrm rot="5400000" flipH="1" flipV="1">
              <a:off x="6210300" y="4152900"/>
              <a:ext cx="0" cy="6858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>
              <a:stCxn id="42" idx="4"/>
            </p:cNvCxnSpPr>
            <p:nvPr/>
          </p:nvCxnSpPr>
          <p:spPr>
            <a:xfrm rot="16200000" flipH="1">
              <a:off x="6210300" y="4457700"/>
              <a:ext cx="0" cy="6858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Elbow Connector 17"/>
            <p:cNvCxnSpPr/>
            <p:nvPr/>
          </p:nvCxnSpPr>
          <p:spPr>
            <a:xfrm rot="10800000">
              <a:off x="4495800" y="4648200"/>
              <a:ext cx="1828800" cy="1588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>
              <a:stCxn id="37" idx="4"/>
              <a:endCxn id="39" idx="4"/>
            </p:cNvCxnSpPr>
            <p:nvPr/>
          </p:nvCxnSpPr>
          <p:spPr>
            <a:xfrm rot="16200000" flipH="1">
              <a:off x="5410200" y="4648200"/>
              <a:ext cx="0" cy="457200"/>
            </a:xfrm>
            <a:prstGeom prst="line">
              <a:avLst/>
            </a:prstGeom>
            <a:ln w="1905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>
              <a:stCxn id="37" idx="0"/>
              <a:endCxn id="39" idx="0"/>
            </p:cNvCxnSpPr>
            <p:nvPr/>
          </p:nvCxnSpPr>
          <p:spPr>
            <a:xfrm rot="5400000" flipH="1" flipV="1">
              <a:off x="5410200" y="4191000"/>
              <a:ext cx="0" cy="457200"/>
            </a:xfrm>
            <a:prstGeom prst="line">
              <a:avLst/>
            </a:prstGeom>
            <a:ln w="1905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0" name="Date Placeholder 7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4/7/2011</a:t>
            </a:r>
            <a:endParaRPr lang="en-US"/>
          </a:p>
        </p:txBody>
      </p:sp>
      <p:sp>
        <p:nvSpPr>
          <p:cNvPr id="81" name="Slide Number Placeholder 8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E0F3-23F9-49F2-9008-F0D7F2A2D077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2" name="Footer Placeholder 8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Peñacoba</a:t>
            </a:r>
            <a:endParaRPr lang="en-US"/>
          </a:p>
        </p:txBody>
      </p:sp>
      <p:pic>
        <p:nvPicPr>
          <p:cNvPr id="50" name="Picture 7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flipH="1">
            <a:off x="4374502" y="4486275"/>
            <a:ext cx="3778898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6" name="Straight Connector 55"/>
          <p:cNvCxnSpPr/>
          <p:nvPr/>
        </p:nvCxnSpPr>
        <p:spPr>
          <a:xfrm>
            <a:off x="4686300" y="4686300"/>
            <a:ext cx="3200400" cy="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5181600" y="4876800"/>
            <a:ext cx="16002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ounded Rectangle 66"/>
          <p:cNvSpPr/>
          <p:nvPr/>
        </p:nvSpPr>
        <p:spPr>
          <a:xfrm>
            <a:off x="5638800" y="5562600"/>
            <a:ext cx="3276600" cy="6858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Floating internal shielding</a:t>
            </a:r>
          </a:p>
        </p:txBody>
      </p:sp>
      <p:cxnSp>
        <p:nvCxnSpPr>
          <p:cNvPr id="70" name="Straight Arrow Connector 69"/>
          <p:cNvCxnSpPr/>
          <p:nvPr/>
        </p:nvCxnSpPr>
        <p:spPr>
          <a:xfrm rot="16200000" flipV="1">
            <a:off x="3848100" y="3771900"/>
            <a:ext cx="2057400" cy="152400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9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1" grpId="0" animBg="1"/>
      <p:bldP spid="22" grpId="0" animBg="1"/>
      <p:bldP spid="44" grpId="0" animBg="1"/>
      <p:bldP spid="49" grpId="0" animBg="1"/>
      <p:bldP spid="67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228600" y="990600"/>
          <a:ext cx="8763000" cy="381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E0F3-23F9-49F2-9008-F0D7F2A2D077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Peñacoba</a:t>
            </a:r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5638800" y="5562600"/>
            <a:ext cx="3276600" cy="685800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TO BE CONTINUED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ude_UHV_gauge.JPG"/>
          <p:cNvPicPr>
            <a:picLocks noChangeAspect="1"/>
          </p:cNvPicPr>
          <p:nvPr/>
        </p:nvPicPr>
        <p:blipFill>
          <a:blip r:embed="rId3" cstate="print"/>
          <a:srcRect l="2818" r="55242" b="26997"/>
          <a:stretch>
            <a:fillRect/>
          </a:stretch>
        </p:blipFill>
        <p:spPr>
          <a:xfrm>
            <a:off x="2667000" y="762000"/>
            <a:ext cx="3048000" cy="4352925"/>
          </a:xfrm>
          <a:prstGeom prst="rect">
            <a:avLst/>
          </a:prstGeom>
        </p:spPr>
      </p:pic>
      <p:pic>
        <p:nvPicPr>
          <p:cNvPr id="5" name="Picture 4" descr="BA_sch.gif"/>
          <p:cNvPicPr>
            <a:picLocks noChangeAspect="1"/>
          </p:cNvPicPr>
          <p:nvPr/>
        </p:nvPicPr>
        <p:blipFill>
          <a:blip r:embed="rId4" cstate="print"/>
          <a:srcRect l="66219" t="25487" r="1535" b="14345"/>
          <a:stretch>
            <a:fillRect/>
          </a:stretch>
        </p:blipFill>
        <p:spPr>
          <a:xfrm>
            <a:off x="6096000" y="990600"/>
            <a:ext cx="1600200" cy="2743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15154" y="5334000"/>
            <a:ext cx="279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Nude UHV Ionization Gauge</a:t>
            </a:r>
            <a:endParaRPr lang="en-US" dirty="0"/>
          </a:p>
        </p:txBody>
      </p:sp>
      <p:graphicFrame>
        <p:nvGraphicFramePr>
          <p:cNvPr id="8" name="Diagram 7"/>
          <p:cNvGraphicFramePr/>
          <p:nvPr/>
        </p:nvGraphicFramePr>
        <p:xfrm>
          <a:off x="304800" y="381000"/>
          <a:ext cx="2667000" cy="167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9" name="Picture 8" descr="voltage_source.jpg"/>
          <p:cNvPicPr>
            <a:picLocks noChangeAspect="1"/>
          </p:cNvPicPr>
          <p:nvPr/>
        </p:nvPicPr>
        <p:blipFill>
          <a:blip r:embed="rId10" cstate="print"/>
          <a:srcRect t="6486" b="9081"/>
          <a:stretch>
            <a:fillRect/>
          </a:stretch>
        </p:blipFill>
        <p:spPr>
          <a:xfrm>
            <a:off x="8010525" y="2927435"/>
            <a:ext cx="523875" cy="414319"/>
          </a:xfrm>
          <a:prstGeom prst="rect">
            <a:avLst/>
          </a:prstGeom>
        </p:spPr>
      </p:pic>
      <p:cxnSp>
        <p:nvCxnSpPr>
          <p:cNvPr id="11" name="Shape 10"/>
          <p:cNvCxnSpPr>
            <a:stCxn id="9" idx="0"/>
          </p:cNvCxnSpPr>
          <p:nvPr/>
        </p:nvCxnSpPr>
        <p:spPr>
          <a:xfrm rot="16200000" flipH="1" flipV="1">
            <a:off x="7847850" y="2547186"/>
            <a:ext cx="44364" cy="804862"/>
          </a:xfrm>
          <a:prstGeom prst="bentConnector4">
            <a:avLst>
              <a:gd name="adj1" fmla="val -515283"/>
              <a:gd name="adj2" fmla="val 66272"/>
            </a:avLst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hape 11"/>
          <p:cNvCxnSpPr>
            <a:stCxn id="9" idx="2"/>
          </p:cNvCxnSpPr>
          <p:nvPr/>
        </p:nvCxnSpPr>
        <p:spPr>
          <a:xfrm rot="5400000" flipH="1">
            <a:off x="7761256" y="2830547"/>
            <a:ext cx="141352" cy="881062"/>
          </a:xfrm>
          <a:prstGeom prst="bentConnector4">
            <a:avLst>
              <a:gd name="adj1" fmla="val -161724"/>
              <a:gd name="adj2" fmla="val 64865"/>
            </a:avLst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239000" y="838200"/>
            <a:ext cx="2936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e</a:t>
            </a:r>
            <a:r>
              <a:rPr lang="en-US" sz="1200" baseline="30000" dirty="0" smtClean="0">
                <a:solidFill>
                  <a:srgbClr val="FF0000"/>
                </a:solidFill>
              </a:rPr>
              <a:t>-</a:t>
            </a:r>
            <a:endParaRPr lang="en-US" sz="1200" baseline="300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141371" y="1704201"/>
            <a:ext cx="2936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e</a:t>
            </a:r>
            <a:r>
              <a:rPr lang="en-US" sz="1200" baseline="30000" dirty="0" smtClean="0">
                <a:solidFill>
                  <a:srgbClr val="FF0000"/>
                </a:solidFill>
              </a:rPr>
              <a:t>-</a:t>
            </a:r>
            <a:endParaRPr lang="en-US" sz="1200" baseline="30000" dirty="0">
              <a:solidFill>
                <a:srgbClr val="FF0000"/>
              </a:solidFill>
            </a:endParaRPr>
          </a:p>
        </p:txBody>
      </p:sp>
      <p:sp>
        <p:nvSpPr>
          <p:cNvPr id="17" name="Arc 16"/>
          <p:cNvSpPr/>
          <p:nvPr/>
        </p:nvSpPr>
        <p:spPr>
          <a:xfrm>
            <a:off x="7162800" y="1981200"/>
            <a:ext cx="228600" cy="152400"/>
          </a:xfrm>
          <a:prstGeom prst="arc">
            <a:avLst>
              <a:gd name="adj1" fmla="val 11277939"/>
              <a:gd name="adj2" fmla="val 0"/>
            </a:avLst>
          </a:prstGeom>
          <a:ln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c 17"/>
          <p:cNvSpPr/>
          <p:nvPr/>
        </p:nvSpPr>
        <p:spPr>
          <a:xfrm>
            <a:off x="6934200" y="1066800"/>
            <a:ext cx="457200" cy="228600"/>
          </a:xfrm>
          <a:prstGeom prst="arc">
            <a:avLst>
              <a:gd name="adj1" fmla="val 8651152"/>
              <a:gd name="adj2" fmla="val 136077"/>
            </a:avLst>
          </a:prstGeom>
          <a:ln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c 18"/>
          <p:cNvSpPr/>
          <p:nvPr/>
        </p:nvSpPr>
        <p:spPr>
          <a:xfrm>
            <a:off x="6719886" y="959639"/>
            <a:ext cx="381000" cy="304800"/>
          </a:xfrm>
          <a:prstGeom prst="arc">
            <a:avLst>
              <a:gd name="adj1" fmla="val 9698838"/>
              <a:gd name="adj2" fmla="val 20413083"/>
            </a:avLst>
          </a:prstGeom>
          <a:ln w="12700">
            <a:solidFill>
              <a:srgbClr val="00B05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6781800" y="762000"/>
            <a:ext cx="2776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</a:rPr>
              <a:t>I</a:t>
            </a:r>
            <a:r>
              <a:rPr lang="en-US" sz="1200" b="1" baseline="30000" dirty="0" smtClean="0">
                <a:solidFill>
                  <a:srgbClr val="00B050"/>
                </a:solidFill>
              </a:rPr>
              <a:t>+</a:t>
            </a:r>
            <a:endParaRPr lang="en-US" sz="1200" b="1" baseline="30000" dirty="0">
              <a:solidFill>
                <a:srgbClr val="00B050"/>
              </a:solidFill>
            </a:endParaRPr>
          </a:p>
        </p:txBody>
      </p:sp>
      <p:pic>
        <p:nvPicPr>
          <p:cNvPr id="21" name="Picture 20" descr="dc_voltage_source.bmp"/>
          <p:cNvPicPr>
            <a:picLocks noChangeAspect="1"/>
          </p:cNvPicPr>
          <p:nvPr/>
        </p:nvPicPr>
        <p:blipFill>
          <a:blip r:embed="rId11" cstate="print"/>
          <a:srcRect t="4001" b="4000"/>
          <a:stretch>
            <a:fillRect/>
          </a:stretch>
        </p:blipFill>
        <p:spPr>
          <a:xfrm>
            <a:off x="6057900" y="4386080"/>
            <a:ext cx="533400" cy="490720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7150100" y="2997200"/>
            <a:ext cx="762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hape 22"/>
          <p:cNvCxnSpPr>
            <a:stCxn id="21" idx="2"/>
            <a:endCxn id="28" idx="0"/>
          </p:cNvCxnSpPr>
          <p:nvPr/>
        </p:nvCxnSpPr>
        <p:spPr>
          <a:xfrm rot="16200000" flipH="1">
            <a:off x="6248797" y="4952602"/>
            <a:ext cx="152400" cy="795"/>
          </a:xfrm>
          <a:prstGeom prst="bentConnector3">
            <a:avLst>
              <a:gd name="adj1" fmla="val 50000"/>
            </a:avLst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 descr="GND.bmp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149182" y="5029200"/>
            <a:ext cx="352425" cy="352425"/>
          </a:xfrm>
          <a:prstGeom prst="rect">
            <a:avLst/>
          </a:prstGeom>
        </p:spPr>
      </p:pic>
      <p:cxnSp>
        <p:nvCxnSpPr>
          <p:cNvPr id="33" name="Straight Arrow Connector 32"/>
          <p:cNvCxnSpPr>
            <a:stCxn id="34" idx="1"/>
          </p:cNvCxnSpPr>
          <p:nvPr/>
        </p:nvCxnSpPr>
        <p:spPr>
          <a:xfrm rot="10800000" flipV="1">
            <a:off x="4648200" y="992088"/>
            <a:ext cx="381000" cy="1065311"/>
          </a:xfrm>
          <a:prstGeom prst="straightConnector1">
            <a:avLst/>
          </a:prstGeom>
          <a:ln w="127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029200" y="838200"/>
            <a:ext cx="8225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</a:rPr>
              <a:t>Filament</a:t>
            </a:r>
            <a:endParaRPr lang="en-US" sz="1400" dirty="0">
              <a:solidFill>
                <a:srgbClr val="C00000"/>
              </a:solidFill>
            </a:endParaRPr>
          </a:p>
        </p:txBody>
      </p:sp>
      <p:cxnSp>
        <p:nvCxnSpPr>
          <p:cNvPr id="37" name="Straight Arrow Connector 36"/>
          <p:cNvCxnSpPr>
            <a:stCxn id="38" idx="3"/>
          </p:cNvCxnSpPr>
          <p:nvPr/>
        </p:nvCxnSpPr>
        <p:spPr>
          <a:xfrm>
            <a:off x="3733800" y="687289"/>
            <a:ext cx="188547" cy="379511"/>
          </a:xfrm>
          <a:prstGeom prst="straightConnector1">
            <a:avLst/>
          </a:prstGeom>
          <a:ln w="12700"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236548" y="533400"/>
            <a:ext cx="4972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7030A0"/>
                </a:solidFill>
              </a:rPr>
              <a:t>Grid</a:t>
            </a:r>
            <a:endParaRPr lang="en-US" sz="1400" dirty="0">
              <a:solidFill>
                <a:srgbClr val="7030A0"/>
              </a:solidFill>
            </a:endParaRPr>
          </a:p>
        </p:txBody>
      </p:sp>
      <p:cxnSp>
        <p:nvCxnSpPr>
          <p:cNvPr id="41" name="Straight Arrow Connector 40"/>
          <p:cNvCxnSpPr>
            <a:stCxn id="42" idx="1"/>
          </p:cNvCxnSpPr>
          <p:nvPr/>
        </p:nvCxnSpPr>
        <p:spPr>
          <a:xfrm rot="10800000" flipV="1">
            <a:off x="4191000" y="534888"/>
            <a:ext cx="304800" cy="455711"/>
          </a:xfrm>
          <a:prstGeom prst="straightConnector1">
            <a:avLst/>
          </a:prstGeom>
          <a:ln w="1270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4495800" y="381000"/>
            <a:ext cx="8401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B050"/>
                </a:solidFill>
              </a:rPr>
              <a:t>Collector</a:t>
            </a:r>
            <a:endParaRPr lang="en-US" sz="1400" dirty="0">
              <a:solidFill>
                <a:srgbClr val="00B050"/>
              </a:solidFill>
            </a:endParaRPr>
          </a:p>
        </p:txBody>
      </p:sp>
      <p:pic>
        <p:nvPicPr>
          <p:cNvPr id="46" name="Picture 45" descr="inv_amplifier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772400" y="4117975"/>
            <a:ext cx="914400" cy="528705"/>
          </a:xfrm>
          <a:prstGeom prst="rect">
            <a:avLst/>
          </a:prstGeom>
        </p:spPr>
      </p:pic>
      <p:cxnSp>
        <p:nvCxnSpPr>
          <p:cNvPr id="47" name="Shape 46"/>
          <p:cNvCxnSpPr>
            <a:stCxn id="65" idx="1"/>
          </p:cNvCxnSpPr>
          <p:nvPr/>
        </p:nvCxnSpPr>
        <p:spPr>
          <a:xfrm rot="10800000">
            <a:off x="6743700" y="3581400"/>
            <a:ext cx="457200" cy="800100"/>
          </a:xfrm>
          <a:prstGeom prst="bentConnector2">
            <a:avLst/>
          </a:prstGeom>
          <a:ln w="1905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hape 46"/>
          <p:cNvCxnSpPr>
            <a:stCxn id="46" idx="1"/>
            <a:endCxn id="65" idx="3"/>
          </p:cNvCxnSpPr>
          <p:nvPr/>
        </p:nvCxnSpPr>
        <p:spPr>
          <a:xfrm rot="10800000">
            <a:off x="7239000" y="4381500"/>
            <a:ext cx="533400" cy="828"/>
          </a:xfrm>
          <a:prstGeom prst="bentConnector3">
            <a:avLst>
              <a:gd name="adj1" fmla="val 50000"/>
            </a:avLst>
          </a:prstGeom>
          <a:ln w="1270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Chevron 64"/>
          <p:cNvSpPr/>
          <p:nvPr/>
        </p:nvSpPr>
        <p:spPr>
          <a:xfrm>
            <a:off x="7162800" y="4343400"/>
            <a:ext cx="76200" cy="76200"/>
          </a:xfrm>
          <a:prstGeom prst="chevron">
            <a:avLst/>
          </a:prstGeom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0" name="Chevron 69"/>
          <p:cNvSpPr/>
          <p:nvPr/>
        </p:nvSpPr>
        <p:spPr>
          <a:xfrm rot="16200000">
            <a:off x="6286504" y="3886200"/>
            <a:ext cx="76200" cy="76200"/>
          </a:xfrm>
          <a:prstGeom prst="chevron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72" name="Shape 22"/>
          <p:cNvCxnSpPr>
            <a:endCxn id="21" idx="0"/>
          </p:cNvCxnSpPr>
          <p:nvPr/>
        </p:nvCxnSpPr>
        <p:spPr>
          <a:xfrm rot="5400000">
            <a:off x="5846060" y="3907540"/>
            <a:ext cx="957080" cy="1588"/>
          </a:xfrm>
          <a:prstGeom prst="bentConnector3">
            <a:avLst>
              <a:gd name="adj1" fmla="val 50000"/>
            </a:avLst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hape 22"/>
          <p:cNvCxnSpPr>
            <a:stCxn id="21" idx="2"/>
          </p:cNvCxnSpPr>
          <p:nvPr/>
        </p:nvCxnSpPr>
        <p:spPr>
          <a:xfrm rot="5400000" flipH="1" flipV="1">
            <a:off x="6362700" y="3543300"/>
            <a:ext cx="1295400" cy="1371600"/>
          </a:xfrm>
          <a:prstGeom prst="bentConnector4">
            <a:avLst>
              <a:gd name="adj1" fmla="val 0"/>
              <a:gd name="adj2" fmla="val 84722"/>
            </a:avLst>
          </a:prstGeom>
          <a:ln w="1905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Chevron 86"/>
          <p:cNvSpPr/>
          <p:nvPr/>
        </p:nvSpPr>
        <p:spPr>
          <a:xfrm rot="5400000">
            <a:off x="7446171" y="3733800"/>
            <a:ext cx="76200" cy="76200"/>
          </a:xfrm>
          <a:prstGeom prst="chevron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90" name="Elbow Connector 89"/>
          <p:cNvCxnSpPr>
            <a:stCxn id="87" idx="0"/>
            <a:endCxn id="9" idx="3"/>
          </p:cNvCxnSpPr>
          <p:nvPr/>
        </p:nvCxnSpPr>
        <p:spPr>
          <a:xfrm flipV="1">
            <a:off x="7522371" y="3134595"/>
            <a:ext cx="1012029" cy="618255"/>
          </a:xfrm>
          <a:prstGeom prst="bentConnector3">
            <a:avLst>
              <a:gd name="adj1" fmla="val 122588"/>
            </a:avLst>
          </a:prstGeom>
          <a:ln w="127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7696200" y="2895600"/>
            <a:ext cx="5100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</a:rPr>
              <a:t>10 V</a:t>
            </a:r>
          </a:p>
          <a:p>
            <a:r>
              <a:rPr lang="en-US" sz="1400" dirty="0" smtClean="0">
                <a:solidFill>
                  <a:srgbClr val="C00000"/>
                </a:solidFill>
              </a:rPr>
              <a:t> 5 A</a:t>
            </a:r>
            <a:endParaRPr lang="en-US" sz="1400" dirty="0">
              <a:solidFill>
                <a:srgbClr val="C00000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5791200" y="3807023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7030A0"/>
                </a:solidFill>
              </a:rPr>
              <a:t>4 </a:t>
            </a:r>
            <a:r>
              <a:rPr lang="en-US" sz="1400" dirty="0" err="1" smtClean="0">
                <a:solidFill>
                  <a:srgbClr val="7030A0"/>
                </a:solidFill>
              </a:rPr>
              <a:t>mA</a:t>
            </a:r>
            <a:endParaRPr lang="en-US" sz="1400" dirty="0">
              <a:solidFill>
                <a:srgbClr val="7030A0"/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6952715" y="4035623"/>
            <a:ext cx="5148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B050"/>
                </a:solidFill>
              </a:rPr>
              <a:t>1 </a:t>
            </a:r>
            <a:r>
              <a:rPr lang="en-US" sz="1400" dirty="0" err="1" smtClean="0">
                <a:solidFill>
                  <a:srgbClr val="00B050"/>
                </a:solidFill>
              </a:rPr>
              <a:t>pA</a:t>
            </a:r>
            <a:endParaRPr lang="en-US" sz="1400" dirty="0">
              <a:solidFill>
                <a:srgbClr val="00B050"/>
              </a:solidFill>
            </a:endParaRPr>
          </a:p>
        </p:txBody>
      </p:sp>
      <p:pic>
        <p:nvPicPr>
          <p:cNvPr id="40" name="Picture 39" descr="BA_sch.gif"/>
          <p:cNvPicPr>
            <a:picLocks noChangeAspect="1"/>
          </p:cNvPicPr>
          <p:nvPr/>
        </p:nvPicPr>
        <p:blipFill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l="66219" t="25487" r="10748" b="14345"/>
          <a:stretch>
            <a:fillRect/>
          </a:stretch>
        </p:blipFill>
        <p:spPr>
          <a:xfrm>
            <a:off x="6096000" y="990600"/>
            <a:ext cx="1143000" cy="2743200"/>
          </a:xfrm>
          <a:prstGeom prst="rect">
            <a:avLst/>
          </a:prstGeom>
        </p:spPr>
      </p:pic>
      <p:pic>
        <p:nvPicPr>
          <p:cNvPr id="39" name="Picture 38" descr="BA_sch.gif"/>
          <p:cNvPicPr>
            <a:picLocks noChangeAspect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89252" t="25487" r="1535" b="14345"/>
          <a:stretch>
            <a:fillRect/>
          </a:stretch>
        </p:blipFill>
        <p:spPr>
          <a:xfrm>
            <a:off x="7239000" y="990600"/>
            <a:ext cx="457200" cy="2743200"/>
          </a:xfrm>
          <a:prstGeom prst="rect">
            <a:avLst/>
          </a:prstGeom>
        </p:spPr>
      </p:pic>
      <p:cxnSp>
        <p:nvCxnSpPr>
          <p:cNvPr id="45" name="Straight Connector 44"/>
          <p:cNvCxnSpPr/>
          <p:nvPr/>
        </p:nvCxnSpPr>
        <p:spPr>
          <a:xfrm rot="5400000">
            <a:off x="5786170" y="2095500"/>
            <a:ext cx="1905000" cy="0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5400000">
            <a:off x="6475145" y="3314700"/>
            <a:ext cx="533400" cy="0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Date Placeholder 4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4/7/2011</a:t>
            </a:r>
            <a:endParaRPr lang="en-US"/>
          </a:p>
        </p:txBody>
      </p:sp>
      <p:sp>
        <p:nvSpPr>
          <p:cNvPr id="49" name="Slide Number Placeholder 4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E0F3-23F9-49F2-9008-F0D7F2A2D077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0" name="Footer Placeholder 4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Peñacoba</a:t>
            </a:r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7126705" y="3015916"/>
            <a:ext cx="762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1" name="Diagram 50"/>
          <p:cNvGraphicFramePr/>
          <p:nvPr/>
        </p:nvGraphicFramePr>
        <p:xfrm>
          <a:off x="304800" y="2133600"/>
          <a:ext cx="2667000" cy="68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11111E-6 L -0.00417 -0.21667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1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50"/>
                            </p:stCondLst>
                            <p:childTnLst>
                              <p:par>
                                <p:cTn id="11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"/>
                            </p:stCondLst>
                            <p:childTnLst>
                              <p:par>
                                <p:cTn id="13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500"/>
                            </p:stCondLst>
                            <p:childTnLst>
                              <p:par>
                                <p:cTn id="1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000"/>
                            </p:stCondLst>
                            <p:childTnLst>
                              <p:par>
                                <p:cTn id="1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2000"/>
                            </p:stCondLst>
                            <p:childTnLst>
                              <p:par>
                                <p:cTn id="1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2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Graphic spid="8" grpId="0">
        <p:bldAsOne/>
      </p:bldGraphic>
      <p:bldP spid="15" grpId="0"/>
      <p:bldP spid="16" grpId="1"/>
      <p:bldP spid="17" grpId="1" animBg="1"/>
      <p:bldP spid="18" grpId="0" animBg="1"/>
      <p:bldP spid="18" grpId="1" animBg="1"/>
      <p:bldP spid="19" grpId="0" animBg="1"/>
      <p:bldP spid="20" grpId="0"/>
      <p:bldP spid="34" grpId="0"/>
      <p:bldP spid="38" grpId="0"/>
      <p:bldP spid="42" grpId="0"/>
      <p:bldP spid="65" grpId="0" animBg="1"/>
      <p:bldP spid="70" grpId="0" animBg="1"/>
      <p:bldP spid="87" grpId="0" animBg="1"/>
      <p:bldP spid="92" grpId="0"/>
      <p:bldP spid="93" grpId="0"/>
      <p:bldP spid="94" grpId="0"/>
      <p:bldGraphic spid="51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volotek_controller2.JPG"/>
          <p:cNvPicPr>
            <a:picLocks noChangeAspect="1"/>
          </p:cNvPicPr>
          <p:nvPr/>
        </p:nvPicPr>
        <p:blipFill>
          <a:blip r:embed="rId3" cstate="print"/>
          <a:srcRect r="63630" b="60224"/>
          <a:stretch>
            <a:fillRect/>
          </a:stretch>
        </p:blipFill>
        <p:spPr>
          <a:xfrm>
            <a:off x="762000" y="1761744"/>
            <a:ext cx="1698434" cy="1524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 l="33413" t="27655" r="18991" b="23619"/>
          <a:stretch>
            <a:fillRect/>
          </a:stretch>
        </p:blipFill>
        <p:spPr bwMode="auto">
          <a:xfrm>
            <a:off x="2514600" y="1990344"/>
            <a:ext cx="1371600" cy="1093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3" descr="nude_UHV_gauge2.gif"/>
          <p:cNvPicPr>
            <a:picLocks noChangeAspect="1"/>
          </p:cNvPicPr>
          <p:nvPr/>
        </p:nvPicPr>
        <p:blipFill>
          <a:blip r:embed="rId5" cstate="print"/>
          <a:srcRect t="8889" b="15556"/>
          <a:stretch>
            <a:fillRect/>
          </a:stretch>
        </p:blipFill>
        <p:spPr>
          <a:xfrm>
            <a:off x="7543800" y="381000"/>
            <a:ext cx="1133475" cy="1761744"/>
          </a:xfrm>
          <a:prstGeom prst="rect">
            <a:avLst/>
          </a:prstGeom>
        </p:spPr>
      </p:pic>
      <p:sp>
        <p:nvSpPr>
          <p:cNvPr id="31" name="Oval 30"/>
          <p:cNvSpPr/>
          <p:nvPr/>
        </p:nvSpPr>
        <p:spPr>
          <a:xfrm>
            <a:off x="7924800" y="1990344"/>
            <a:ext cx="152400" cy="1524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3521867" y="2247516"/>
            <a:ext cx="152400" cy="1524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Elbow Connector 13"/>
          <p:cNvCxnSpPr>
            <a:stCxn id="34" idx="7"/>
            <a:endCxn id="31" idx="3"/>
          </p:cNvCxnSpPr>
          <p:nvPr/>
        </p:nvCxnSpPr>
        <p:spPr>
          <a:xfrm rot="5400000" flipH="1" flipV="1">
            <a:off x="5724829" y="47546"/>
            <a:ext cx="149408" cy="4295169"/>
          </a:xfrm>
          <a:prstGeom prst="bentConnector3">
            <a:avLst>
              <a:gd name="adj1" fmla="val 2185"/>
            </a:avLst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stCxn id="34" idx="6"/>
            <a:endCxn id="31" idx="4"/>
          </p:cNvCxnSpPr>
          <p:nvPr/>
        </p:nvCxnSpPr>
        <p:spPr>
          <a:xfrm flipV="1">
            <a:off x="3674267" y="2142744"/>
            <a:ext cx="4326733" cy="180972"/>
          </a:xfrm>
          <a:prstGeom prst="bentConnector2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34" idx="5"/>
            <a:endCxn id="31" idx="5"/>
          </p:cNvCxnSpPr>
          <p:nvPr/>
        </p:nvCxnSpPr>
        <p:spPr>
          <a:xfrm rot="5400000" flipH="1" flipV="1">
            <a:off x="5724829" y="47545"/>
            <a:ext cx="257172" cy="4402933"/>
          </a:xfrm>
          <a:prstGeom prst="bentConnector3">
            <a:avLst>
              <a:gd name="adj1" fmla="val -28432"/>
            </a:avLst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/>
          <p:cNvCxnSpPr>
            <a:stCxn id="34" idx="4"/>
            <a:endCxn id="31" idx="6"/>
          </p:cNvCxnSpPr>
          <p:nvPr/>
        </p:nvCxnSpPr>
        <p:spPr>
          <a:xfrm rot="5400000" flipH="1" flipV="1">
            <a:off x="5670947" y="-6337"/>
            <a:ext cx="333372" cy="4479133"/>
          </a:xfrm>
          <a:prstGeom prst="bentConnector4">
            <a:avLst>
              <a:gd name="adj1" fmla="val -31429"/>
              <a:gd name="adj2" fmla="val 100957"/>
            </a:avLst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Oval 52"/>
          <p:cNvSpPr/>
          <p:nvPr/>
        </p:nvSpPr>
        <p:spPr>
          <a:xfrm>
            <a:off x="2924172" y="2271326"/>
            <a:ext cx="76200" cy="762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Elbow Connector 53"/>
          <p:cNvCxnSpPr>
            <a:stCxn id="53" idx="4"/>
            <a:endCxn id="59" idx="4"/>
          </p:cNvCxnSpPr>
          <p:nvPr/>
        </p:nvCxnSpPr>
        <p:spPr>
          <a:xfrm rot="5400000" flipH="1" flipV="1">
            <a:off x="5493545" y="-388529"/>
            <a:ext cx="204782" cy="5267328"/>
          </a:xfrm>
          <a:prstGeom prst="bentConnector3">
            <a:avLst>
              <a:gd name="adj1" fmla="val -757231"/>
            </a:avLst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Oval 58"/>
          <p:cNvSpPr/>
          <p:nvPr/>
        </p:nvSpPr>
        <p:spPr>
          <a:xfrm>
            <a:off x="8153400" y="1990344"/>
            <a:ext cx="152400" cy="1524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762000" y="4800600"/>
            <a:ext cx="11758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Profibus</a:t>
            </a:r>
          </a:p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Communication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20" name="Straight Arrow Connector 19"/>
          <p:cNvCxnSpPr>
            <a:stCxn id="18" idx="0"/>
          </p:cNvCxnSpPr>
          <p:nvPr/>
        </p:nvCxnSpPr>
        <p:spPr>
          <a:xfrm rot="5400000" flipH="1" flipV="1">
            <a:off x="1132161" y="3341959"/>
            <a:ext cx="1676398" cy="1240884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286000" y="5029200"/>
            <a:ext cx="1000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Electrometer</a:t>
            </a:r>
            <a:endParaRPr lang="en-US" sz="1200" dirty="0">
              <a:solidFill>
                <a:srgbClr val="00B050"/>
              </a:solidFill>
            </a:endParaRPr>
          </a:p>
        </p:txBody>
      </p:sp>
      <p:cxnSp>
        <p:nvCxnSpPr>
          <p:cNvPr id="25" name="Straight Arrow Connector 24"/>
          <p:cNvCxnSpPr>
            <a:stCxn id="21" idx="0"/>
          </p:cNvCxnSpPr>
          <p:nvPr/>
        </p:nvCxnSpPr>
        <p:spPr>
          <a:xfrm rot="5400000" flipH="1" flipV="1">
            <a:off x="1888401" y="4022000"/>
            <a:ext cx="1905000" cy="109401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505200" y="4648200"/>
            <a:ext cx="10168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C00000"/>
                </a:solidFill>
              </a:rPr>
              <a:t>Filament-grid</a:t>
            </a:r>
          </a:p>
          <a:p>
            <a:r>
              <a:rPr lang="en-US" sz="1200" dirty="0" smtClean="0">
                <a:solidFill>
                  <a:srgbClr val="C00000"/>
                </a:solidFill>
              </a:rPr>
              <a:t>Control</a:t>
            </a:r>
            <a:endParaRPr lang="en-US" sz="1200" dirty="0">
              <a:solidFill>
                <a:srgbClr val="C00000"/>
              </a:solidFill>
            </a:endParaRPr>
          </a:p>
        </p:txBody>
      </p:sp>
      <p:cxnSp>
        <p:nvCxnSpPr>
          <p:cNvPr id="32" name="Straight Arrow Connector 31"/>
          <p:cNvCxnSpPr>
            <a:stCxn id="29" idx="0"/>
          </p:cNvCxnSpPr>
          <p:nvPr/>
        </p:nvCxnSpPr>
        <p:spPr>
          <a:xfrm rot="16200000" flipV="1">
            <a:off x="3073605" y="3708195"/>
            <a:ext cx="1524000" cy="356009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6" name="Diagram 35"/>
          <p:cNvGraphicFramePr/>
          <p:nvPr/>
        </p:nvGraphicFramePr>
        <p:xfrm>
          <a:off x="304800" y="457200"/>
          <a:ext cx="2590800" cy="76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09" name="Can 108"/>
          <p:cNvSpPr/>
          <p:nvPr/>
        </p:nvSpPr>
        <p:spPr>
          <a:xfrm rot="5400000">
            <a:off x="5753100" y="400048"/>
            <a:ext cx="381000" cy="3962400"/>
          </a:xfrm>
          <a:prstGeom prst="can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TextBox 109"/>
          <p:cNvSpPr txBox="1"/>
          <p:nvPr/>
        </p:nvSpPr>
        <p:spPr>
          <a:xfrm>
            <a:off x="6705600" y="2971800"/>
            <a:ext cx="116921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Cable multi-conductor, single shielding</a:t>
            </a:r>
            <a:endParaRPr lang="en-US" sz="1200" dirty="0"/>
          </a:p>
        </p:txBody>
      </p:sp>
      <p:cxnSp>
        <p:nvCxnSpPr>
          <p:cNvPr id="111" name="Straight Arrow Connector 110"/>
          <p:cNvCxnSpPr>
            <a:stCxn id="110" idx="0"/>
          </p:cNvCxnSpPr>
          <p:nvPr/>
        </p:nvCxnSpPr>
        <p:spPr>
          <a:xfrm rot="16200000" flipV="1">
            <a:off x="6845505" y="2527096"/>
            <a:ext cx="381000" cy="5084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6705600" y="4306669"/>
            <a:ext cx="13716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Cable Triaxial</a:t>
            </a:r>
          </a:p>
          <a:p>
            <a:r>
              <a:rPr lang="en-US" sz="1200" dirty="0" smtClean="0"/>
              <a:t>(coaxial with double shielding)</a:t>
            </a:r>
            <a:endParaRPr lang="en-US" sz="1200" dirty="0"/>
          </a:p>
        </p:txBody>
      </p:sp>
      <p:cxnSp>
        <p:nvCxnSpPr>
          <p:cNvPr id="115" name="Straight Arrow Connector 114"/>
          <p:cNvCxnSpPr>
            <a:stCxn id="114" idx="0"/>
          </p:cNvCxnSpPr>
          <p:nvPr/>
        </p:nvCxnSpPr>
        <p:spPr>
          <a:xfrm rot="16200000" flipV="1">
            <a:off x="6972301" y="3887570"/>
            <a:ext cx="381000" cy="45719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4/7/2011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E0F3-23F9-49F2-9008-F0D7F2A2D077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Peñacoba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0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6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9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9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00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2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2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2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2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2000"/>
                            </p:stCondLst>
                            <p:childTnLst>
                              <p:par>
                                <p:cTn id="15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4.72222E-6 4.44444E-6 L -0.07622 0.12083 " pathEditMode="relative" rAng="0" ptsTypes="AA">
                                      <p:cBhvr>
                                        <p:cTn id="15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" y="60"/>
                                    </p:animMotion>
                                  </p:childTnLst>
                                </p:cTn>
                              </p:par>
                              <p:par>
                                <p:cTn id="153" presetID="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54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40000" y="40000"/>
                                    </p:animScale>
                                  </p:childTnLst>
                                </p:cTn>
                              </p:par>
                              <p:par>
                                <p:cTn id="15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22222E-6 L -0.11198 0.39375 " pathEditMode="relative" rAng="0" ptsTypes="AA">
                                      <p:cBhvr>
                                        <p:cTn id="15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" y="197"/>
                                    </p:animMotion>
                                  </p:childTnLst>
                                </p:cTn>
                              </p:par>
                              <p:par>
                                <p:cTn id="15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8" dur="2000" fill="hold"/>
                                        <p:tgtEl>
                                          <p:spTgt spid="24"/>
                                        </p:tgtEl>
                                      </p:cBhvr>
                                      <p:by x="30000" y="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53" grpId="0"/>
      <p:bldP spid="18" grpId="0"/>
      <p:bldP spid="18" grpId="1"/>
      <p:bldP spid="21" grpId="0"/>
      <p:bldP spid="21" grpId="1"/>
      <p:bldP spid="29" grpId="0"/>
      <p:bldP spid="29" grpId="1"/>
      <p:bldP spid="109" grpId="1" animBg="1"/>
      <p:bldP spid="109" grpId="2" animBg="1"/>
      <p:bldP spid="110" grpId="0" animBg="1"/>
      <p:bldP spid="110" grpId="1" animBg="1"/>
      <p:bldP spid="114" grpId="0" animBg="1"/>
      <p:bldP spid="114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6252" t="32108" r="9535" b="24081"/>
          <a:stretch>
            <a:fillRect/>
          </a:stretch>
        </p:blipFill>
        <p:spPr bwMode="auto">
          <a:xfrm>
            <a:off x="228600" y="1600200"/>
            <a:ext cx="88392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volotek_controller2.JPG"/>
          <p:cNvPicPr>
            <a:picLocks noChangeAspect="1"/>
          </p:cNvPicPr>
          <p:nvPr/>
        </p:nvPicPr>
        <p:blipFill>
          <a:blip r:embed="rId4" cstate="print"/>
          <a:srcRect l="3263" t="3739" r="67365" b="62451"/>
          <a:stretch>
            <a:fillRect/>
          </a:stretch>
        </p:blipFill>
        <p:spPr>
          <a:xfrm>
            <a:off x="609600" y="3131820"/>
            <a:ext cx="533400" cy="503767"/>
          </a:xfrm>
          <a:prstGeom prst="rect">
            <a:avLst/>
          </a:prstGeom>
          <a:ln>
            <a:solidFill>
              <a:srgbClr val="FF33CC"/>
            </a:solidFill>
          </a:ln>
        </p:spPr>
      </p:pic>
      <p:pic>
        <p:nvPicPr>
          <p:cNvPr id="6" name="Picture 5" descr="nude_UHV_gauge2.gif"/>
          <p:cNvPicPr>
            <a:picLocks noChangeAspect="1"/>
          </p:cNvPicPr>
          <p:nvPr/>
        </p:nvPicPr>
        <p:blipFill>
          <a:blip r:embed="rId5" cstate="print"/>
          <a:srcRect t="8889" b="15556"/>
          <a:stretch>
            <a:fillRect/>
          </a:stretch>
        </p:blipFill>
        <p:spPr>
          <a:xfrm>
            <a:off x="6934200" y="3733800"/>
            <a:ext cx="300038" cy="466344"/>
          </a:xfrm>
          <a:prstGeom prst="rect">
            <a:avLst/>
          </a:prstGeom>
          <a:ln>
            <a:solidFill>
              <a:srgbClr val="FF33CC"/>
            </a:solidFill>
          </a:ln>
        </p:spPr>
      </p:pic>
      <p:cxnSp>
        <p:nvCxnSpPr>
          <p:cNvPr id="11" name="Straight Connector 10"/>
          <p:cNvCxnSpPr>
            <a:stCxn id="13" idx="4"/>
            <a:endCxn id="6" idx="2"/>
          </p:cNvCxnSpPr>
          <p:nvPr/>
        </p:nvCxnSpPr>
        <p:spPr>
          <a:xfrm rot="16200000" flipH="1">
            <a:off x="4387167" y="1503092"/>
            <a:ext cx="900684" cy="4493419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2514600" y="3147060"/>
            <a:ext cx="152400" cy="1524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>
            <a:stCxn id="5" idx="3"/>
            <a:endCxn id="13" idx="4"/>
          </p:cNvCxnSpPr>
          <p:nvPr/>
        </p:nvCxnSpPr>
        <p:spPr>
          <a:xfrm flipV="1">
            <a:off x="1143000" y="3299460"/>
            <a:ext cx="1447800" cy="84244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5" idx="3"/>
            <a:endCxn id="13" idx="6"/>
          </p:cNvCxnSpPr>
          <p:nvPr/>
        </p:nvCxnSpPr>
        <p:spPr>
          <a:xfrm flipV="1">
            <a:off x="1143000" y="3223260"/>
            <a:ext cx="1524000" cy="160444"/>
          </a:xfrm>
          <a:prstGeom prst="line">
            <a:avLst/>
          </a:prstGeom>
          <a:ln w="127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6" idx="2"/>
            <a:endCxn id="13" idx="6"/>
          </p:cNvCxnSpPr>
          <p:nvPr/>
        </p:nvCxnSpPr>
        <p:spPr>
          <a:xfrm rot="5400000" flipH="1">
            <a:off x="4387168" y="1503093"/>
            <a:ext cx="976884" cy="4417219"/>
          </a:xfrm>
          <a:prstGeom prst="line">
            <a:avLst/>
          </a:prstGeom>
          <a:ln w="127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2971800" y="1600200"/>
            <a:ext cx="6096000" cy="1219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381000" y="4419600"/>
            <a:ext cx="1295400" cy="838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5" name="Diagram 34"/>
          <p:cNvGraphicFramePr/>
          <p:nvPr/>
        </p:nvGraphicFramePr>
        <p:xfrm>
          <a:off x="304800" y="457200"/>
          <a:ext cx="2590800" cy="76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cxnSp>
        <p:nvCxnSpPr>
          <p:cNvPr id="37" name="Straight Connector 36"/>
          <p:cNvCxnSpPr/>
          <p:nvPr/>
        </p:nvCxnSpPr>
        <p:spPr>
          <a:xfrm>
            <a:off x="2971800" y="2057400"/>
            <a:ext cx="4191000" cy="838200"/>
          </a:xfrm>
          <a:prstGeom prst="line">
            <a:avLst/>
          </a:prstGeom>
          <a:ln w="381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 rot="619540">
            <a:off x="4305590" y="2002784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200 m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4/7/2011</a:t>
            </a:r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E0F3-23F9-49F2-9008-F0D7F2A2D077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Peñacoba</a:t>
            </a:r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 rot="619540">
            <a:off x="6119437" y="4364984"/>
            <a:ext cx="1694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~ 20 / LHC point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/>
        </p:nvGraphicFramePr>
        <p:xfrm>
          <a:off x="304800" y="457200"/>
          <a:ext cx="2667000" cy="91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81088" y="4617453"/>
            <a:ext cx="2119312" cy="868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Arrow Connector 7"/>
          <p:cNvCxnSpPr/>
          <p:nvPr/>
        </p:nvCxnSpPr>
        <p:spPr>
          <a:xfrm rot="10800000" flipV="1">
            <a:off x="2971800" y="4693653"/>
            <a:ext cx="609600" cy="38100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505200" y="4343400"/>
            <a:ext cx="9348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Electrometer</a:t>
            </a:r>
          </a:p>
          <a:p>
            <a:r>
              <a:rPr lang="en-US" sz="1100" dirty="0" smtClean="0"/>
              <a:t>hacked for</a:t>
            </a:r>
          </a:p>
          <a:p>
            <a:r>
              <a:rPr lang="en-US" sz="1100" dirty="0" smtClean="0"/>
              <a:t>oscilloscope</a:t>
            </a:r>
          </a:p>
          <a:p>
            <a:r>
              <a:rPr lang="en-US" sz="1100" dirty="0" smtClean="0"/>
              <a:t>access</a:t>
            </a:r>
            <a:endParaRPr lang="en-US" sz="1100" dirty="0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4/7/2011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6553200" y="6416675"/>
            <a:ext cx="2133600" cy="365125"/>
          </a:xfrm>
        </p:spPr>
        <p:txBody>
          <a:bodyPr/>
          <a:lstStyle/>
          <a:p>
            <a:fld id="{4542E0F3-23F9-49F2-9008-F0D7F2A2D077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G. Peñacoba</a:t>
            </a:r>
            <a:endParaRPr lang="en-US" dirty="0"/>
          </a:p>
        </p:txBody>
      </p:sp>
      <p:grpSp>
        <p:nvGrpSpPr>
          <p:cNvPr id="30" name="Group 29"/>
          <p:cNvGrpSpPr/>
          <p:nvPr/>
        </p:nvGrpSpPr>
        <p:grpSpPr>
          <a:xfrm>
            <a:off x="1879758" y="914400"/>
            <a:ext cx="2997042" cy="2593777"/>
            <a:chOff x="990600" y="1600200"/>
            <a:chExt cx="2997042" cy="2593777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9" cstate="print"/>
            <a:srcRect t="6171" r="2560" b="1259"/>
            <a:stretch>
              <a:fillRect/>
            </a:stretch>
          </p:blipFill>
          <p:spPr bwMode="auto">
            <a:xfrm>
              <a:off x="990600" y="1600200"/>
              <a:ext cx="2997042" cy="2362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6" name="Straight Arrow Connector 25"/>
            <p:cNvCxnSpPr/>
            <p:nvPr/>
          </p:nvCxnSpPr>
          <p:spPr>
            <a:xfrm>
              <a:off x="1371600" y="4189412"/>
              <a:ext cx="1905000" cy="1588"/>
            </a:xfrm>
            <a:prstGeom prst="straightConnector1">
              <a:avLst/>
            </a:prstGeom>
            <a:ln w="19050"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2067786" y="3886200"/>
              <a:ext cx="7298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70C0"/>
                  </a:solidFill>
                </a:rPr>
                <a:t>4 hours</a:t>
              </a:r>
              <a:endParaRPr lang="en-US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5472594" y="914400"/>
            <a:ext cx="3061806" cy="2593777"/>
            <a:chOff x="5472594" y="914400"/>
            <a:chExt cx="3061806" cy="2593777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5472594" y="914400"/>
              <a:ext cx="3061806" cy="2362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31" name="Straight Arrow Connector 30"/>
            <p:cNvCxnSpPr/>
            <p:nvPr/>
          </p:nvCxnSpPr>
          <p:spPr>
            <a:xfrm>
              <a:off x="5791200" y="3505200"/>
              <a:ext cx="1905000" cy="1588"/>
            </a:xfrm>
            <a:prstGeom prst="straightConnector1">
              <a:avLst/>
            </a:prstGeom>
            <a:ln w="19050"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6477000" y="3200400"/>
              <a:ext cx="6445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70C0"/>
                  </a:solidFill>
                </a:rPr>
                <a:t>3 days</a:t>
              </a:r>
              <a:endParaRPr lang="en-US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4800600" y="3962400"/>
            <a:ext cx="3886200" cy="2362200"/>
            <a:chOff x="4876800" y="3505200"/>
            <a:chExt cx="3886200" cy="2362200"/>
          </a:xfrm>
        </p:grpSpPr>
        <p:grpSp>
          <p:nvGrpSpPr>
            <p:cNvPr id="69" name="Group 68"/>
            <p:cNvGrpSpPr/>
            <p:nvPr/>
          </p:nvGrpSpPr>
          <p:grpSpPr>
            <a:xfrm>
              <a:off x="4876800" y="3505200"/>
              <a:ext cx="3886200" cy="2362200"/>
              <a:chOff x="4876800" y="3505200"/>
              <a:chExt cx="3886200" cy="2362200"/>
            </a:xfrm>
          </p:grpSpPr>
          <p:pic>
            <p:nvPicPr>
              <p:cNvPr id="18" name="Picture 17" descr="\\cern.ch\dfs\Workspaces\v\VacuumControlDocumentation\Documentation_Gonzalo\volotek\Field_Work\5R3\Feb-2010\rack_side\5R3.JPG"/>
              <p:cNvPicPr/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5257800" y="3505200"/>
                <a:ext cx="3505200" cy="2362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61" name="Straight Arrow Connector 60"/>
              <p:cNvCxnSpPr/>
              <p:nvPr/>
            </p:nvCxnSpPr>
            <p:spPr>
              <a:xfrm>
                <a:off x="5410200" y="5533211"/>
                <a:ext cx="2590800" cy="1588"/>
              </a:xfrm>
              <a:prstGeom prst="straightConnector1">
                <a:avLst/>
              </a:prstGeom>
              <a:ln w="19050"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TextBox 61"/>
              <p:cNvSpPr txBox="1"/>
              <p:nvPr/>
            </p:nvSpPr>
            <p:spPr>
              <a:xfrm>
                <a:off x="6456184" y="5225434"/>
                <a:ext cx="43794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0070C0"/>
                    </a:solidFill>
                  </a:rPr>
                  <a:t>10 s</a:t>
                </a:r>
                <a:endParaRPr lang="en-US" sz="1600" dirty="0">
                  <a:solidFill>
                    <a:srgbClr val="0070C0"/>
                  </a:solidFill>
                </a:endParaRPr>
              </a:p>
            </p:txBody>
          </p:sp>
          <p:cxnSp>
            <p:nvCxnSpPr>
              <p:cNvPr id="63" name="Straight Arrow Connector 62"/>
              <p:cNvCxnSpPr/>
              <p:nvPr/>
            </p:nvCxnSpPr>
            <p:spPr>
              <a:xfrm rot="5400000" flipH="1" flipV="1">
                <a:off x="4824800" y="4901000"/>
                <a:ext cx="713601" cy="1588"/>
              </a:xfrm>
              <a:prstGeom prst="straightConnector1">
                <a:avLst/>
              </a:prstGeom>
              <a:ln w="19050"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/>
              <p:cNvSpPr txBox="1"/>
              <p:nvPr/>
            </p:nvSpPr>
            <p:spPr>
              <a:xfrm>
                <a:off x="4876800" y="4696599"/>
                <a:ext cx="38504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0070C0"/>
                    </a:solidFill>
                  </a:rPr>
                  <a:t>5 V</a:t>
                </a:r>
                <a:endParaRPr lang="en-US" sz="1600" dirty="0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60" name="TextBox 59"/>
            <p:cNvSpPr txBox="1"/>
            <p:nvPr/>
          </p:nvSpPr>
          <p:spPr>
            <a:xfrm>
              <a:off x="6324600" y="3837801"/>
              <a:ext cx="8630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accent6">
                      <a:lumMod val="75000"/>
                    </a:schemeClr>
                  </a:solidFill>
                </a:rPr>
                <a:t>Gauge </a:t>
              </a:r>
              <a:r>
                <a:rPr lang="en-US" sz="1200" b="1" dirty="0" smtClean="0">
                  <a:solidFill>
                    <a:schemeClr val="accent6">
                      <a:lumMod val="75000"/>
                    </a:schemeClr>
                  </a:solidFill>
                </a:rPr>
                <a:t>5R3</a:t>
              </a:r>
              <a:endParaRPr lang="en-US" sz="12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4876800" y="3962400"/>
            <a:ext cx="3810000" cy="2362200"/>
            <a:chOff x="5334000" y="5676900"/>
            <a:chExt cx="3810000" cy="2362200"/>
          </a:xfrm>
        </p:grpSpPr>
        <p:grpSp>
          <p:nvGrpSpPr>
            <p:cNvPr id="59" name="Group 58"/>
            <p:cNvGrpSpPr/>
            <p:nvPr/>
          </p:nvGrpSpPr>
          <p:grpSpPr>
            <a:xfrm>
              <a:off x="5334000" y="5676900"/>
              <a:ext cx="3810000" cy="2362200"/>
              <a:chOff x="7086600" y="4114800"/>
              <a:chExt cx="3810000" cy="2362200"/>
            </a:xfrm>
          </p:grpSpPr>
          <p:pic>
            <p:nvPicPr>
              <p:cNvPr id="15" name="Picture 14" descr="\\cern.ch\dfs\Workspaces\v\VacuumControlDocumentation\Documentation_Gonzalo\volotek\Field_Work\6L8\11-Feb\rack_side\TEK0.JPG"/>
              <p:cNvPicPr/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7391400" y="4114800"/>
                <a:ext cx="3505200" cy="2362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50" name="Straight Arrow Connector 49"/>
              <p:cNvCxnSpPr/>
              <p:nvPr/>
            </p:nvCxnSpPr>
            <p:spPr>
              <a:xfrm>
                <a:off x="7620000" y="6096000"/>
                <a:ext cx="2590800" cy="1588"/>
              </a:xfrm>
              <a:prstGeom prst="straightConnector1">
                <a:avLst/>
              </a:prstGeom>
              <a:ln w="19050"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xtBox 50"/>
              <p:cNvSpPr txBox="1"/>
              <p:nvPr/>
            </p:nvSpPr>
            <p:spPr>
              <a:xfrm>
                <a:off x="8665984" y="5788223"/>
                <a:ext cx="43794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0070C0"/>
                    </a:solidFill>
                  </a:rPr>
                  <a:t>10 s</a:t>
                </a:r>
                <a:endParaRPr lang="en-US" sz="1600" dirty="0">
                  <a:solidFill>
                    <a:srgbClr val="0070C0"/>
                  </a:solidFill>
                </a:endParaRPr>
              </a:p>
            </p:txBody>
          </p:sp>
          <p:cxnSp>
            <p:nvCxnSpPr>
              <p:cNvPr id="52" name="Straight Arrow Connector 51"/>
              <p:cNvCxnSpPr/>
              <p:nvPr/>
            </p:nvCxnSpPr>
            <p:spPr>
              <a:xfrm rot="5400000" flipH="1" flipV="1">
                <a:off x="7200900" y="4990307"/>
                <a:ext cx="381001" cy="1588"/>
              </a:xfrm>
              <a:prstGeom prst="straightConnector1">
                <a:avLst/>
              </a:prstGeom>
              <a:ln w="19050"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TextBox 52"/>
              <p:cNvSpPr txBox="1"/>
              <p:nvPr/>
            </p:nvSpPr>
            <p:spPr>
              <a:xfrm>
                <a:off x="7086600" y="4876800"/>
                <a:ext cx="50206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0070C0"/>
                    </a:solidFill>
                  </a:rPr>
                  <a:t>1.5 V</a:t>
                </a:r>
                <a:endParaRPr lang="en-US" sz="1600" dirty="0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49" name="TextBox 48"/>
            <p:cNvSpPr txBox="1"/>
            <p:nvPr/>
          </p:nvSpPr>
          <p:spPr>
            <a:xfrm>
              <a:off x="6781800" y="5971401"/>
              <a:ext cx="8406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accent6">
                      <a:lumMod val="75000"/>
                    </a:schemeClr>
                  </a:solidFill>
                </a:rPr>
                <a:t>Gauge </a:t>
              </a:r>
              <a:r>
                <a:rPr lang="en-US" sz="1200" b="1" dirty="0" smtClean="0">
                  <a:solidFill>
                    <a:schemeClr val="accent6">
                      <a:lumMod val="75000"/>
                    </a:schemeClr>
                  </a:solidFill>
                </a:rPr>
                <a:t>6L8</a:t>
              </a:r>
              <a:endParaRPr lang="en-US" sz="12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4876800" y="3962400"/>
            <a:ext cx="3814042" cy="2362200"/>
            <a:chOff x="7234958" y="3946525"/>
            <a:chExt cx="3814042" cy="2362200"/>
          </a:xfrm>
        </p:grpSpPr>
        <p:pic>
          <p:nvPicPr>
            <p:cNvPr id="10" name="Picture 9" descr="\\cern.ch\dfs\Workspaces\v\VacuumControlDocumentation\Documentation_Gonzalo\volotek\Field_Work\7R1\12-Feb\rack_side\TEK0001.JPG"/>
            <p:cNvPicPr/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7543800" y="3946525"/>
              <a:ext cx="3505200" cy="2362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3" name="TextBox 42"/>
            <p:cNvSpPr txBox="1"/>
            <p:nvPr/>
          </p:nvSpPr>
          <p:spPr>
            <a:xfrm>
              <a:off x="8915400" y="4191000"/>
              <a:ext cx="8630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accent6">
                      <a:lumMod val="75000"/>
                    </a:schemeClr>
                  </a:solidFill>
                </a:rPr>
                <a:t>Gauge </a:t>
              </a:r>
              <a:r>
                <a:rPr lang="en-US" sz="1200" b="1" dirty="0" smtClean="0">
                  <a:solidFill>
                    <a:schemeClr val="accent6">
                      <a:lumMod val="75000"/>
                    </a:schemeClr>
                  </a:solidFill>
                </a:rPr>
                <a:t>7R1</a:t>
              </a:r>
              <a:endParaRPr lang="en-US" sz="12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cxnSp>
          <p:nvCxnSpPr>
            <p:cNvPr id="44" name="Straight Arrow Connector 43"/>
            <p:cNvCxnSpPr/>
            <p:nvPr/>
          </p:nvCxnSpPr>
          <p:spPr>
            <a:xfrm>
              <a:off x="7772400" y="5867400"/>
              <a:ext cx="2590800" cy="1588"/>
            </a:xfrm>
            <a:prstGeom prst="straightConnector1">
              <a:avLst/>
            </a:prstGeom>
            <a:ln w="19050"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8818384" y="5559623"/>
              <a:ext cx="63991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70C0"/>
                  </a:solidFill>
                </a:rPr>
                <a:t>100 ms</a:t>
              </a:r>
              <a:endParaRPr lang="en-US" sz="1600" dirty="0">
                <a:solidFill>
                  <a:srgbClr val="0070C0"/>
                </a:solidFill>
              </a:endParaRPr>
            </a:p>
          </p:txBody>
        </p:sp>
        <p:cxnSp>
          <p:nvCxnSpPr>
            <p:cNvPr id="46" name="Straight Arrow Connector 45"/>
            <p:cNvCxnSpPr/>
            <p:nvPr/>
          </p:nvCxnSpPr>
          <p:spPr>
            <a:xfrm rot="16200000" flipV="1">
              <a:off x="7152842" y="4866842"/>
              <a:ext cx="777875" cy="4042"/>
            </a:xfrm>
            <a:prstGeom prst="straightConnector1">
              <a:avLst/>
            </a:prstGeom>
            <a:ln w="19050"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7234958" y="4648200"/>
              <a:ext cx="5020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70C0"/>
                  </a:solidFill>
                </a:rPr>
                <a:t>2.5 V</a:t>
              </a:r>
              <a:endParaRPr lang="en-US" sz="1600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4872758" y="3962400"/>
            <a:ext cx="3814042" cy="2362200"/>
            <a:chOff x="224558" y="3946525"/>
            <a:chExt cx="3814042" cy="2362200"/>
          </a:xfrm>
        </p:grpSpPr>
        <p:grpSp>
          <p:nvGrpSpPr>
            <p:cNvPr id="14" name="Group 13"/>
            <p:cNvGrpSpPr/>
            <p:nvPr/>
          </p:nvGrpSpPr>
          <p:grpSpPr>
            <a:xfrm>
              <a:off x="533400" y="3946525"/>
              <a:ext cx="3505200" cy="2362200"/>
              <a:chOff x="2209800" y="4191000"/>
              <a:chExt cx="3505200" cy="2362200"/>
            </a:xfrm>
          </p:grpSpPr>
          <p:pic>
            <p:nvPicPr>
              <p:cNvPr id="9" name="Picture 8" descr="\\cern.ch\dfs\Workspaces\v\VacuumControlDocumentation\Documentation_Gonzalo\volotek\Field_Work\7R1\12-Feb\rack_side\TEK0000.JPG"/>
              <p:cNvPicPr/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>
                <a:off x="2209800" y="4191000"/>
                <a:ext cx="3505200" cy="2362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3" name="TextBox 12"/>
              <p:cNvSpPr txBox="1"/>
              <p:nvPr/>
            </p:nvSpPr>
            <p:spPr>
              <a:xfrm>
                <a:off x="3505200" y="4387076"/>
                <a:ext cx="86305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Gauge </a:t>
                </a:r>
                <a:r>
                  <a:rPr lang="en-US" sz="1200" b="1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7R1</a:t>
                </a:r>
                <a:endParaRPr lang="en-US" sz="1200" b="1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p:grpSp>
        <p:cxnSp>
          <p:nvCxnSpPr>
            <p:cNvPr id="34" name="Straight Arrow Connector 33"/>
            <p:cNvCxnSpPr/>
            <p:nvPr/>
          </p:nvCxnSpPr>
          <p:spPr>
            <a:xfrm>
              <a:off x="762000" y="5867400"/>
              <a:ext cx="2590800" cy="1588"/>
            </a:xfrm>
            <a:prstGeom prst="straightConnector1">
              <a:avLst/>
            </a:prstGeom>
            <a:ln w="19050"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1807984" y="5559623"/>
              <a:ext cx="4379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70C0"/>
                  </a:solidFill>
                </a:rPr>
                <a:t>10 s</a:t>
              </a:r>
              <a:endParaRPr lang="en-US" sz="1600" dirty="0">
                <a:solidFill>
                  <a:srgbClr val="0070C0"/>
                </a:solidFill>
              </a:endParaRPr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 rot="5400000" flipH="1" flipV="1">
              <a:off x="190103" y="4838303"/>
              <a:ext cx="838200" cy="794"/>
            </a:xfrm>
            <a:prstGeom prst="straightConnector1">
              <a:avLst/>
            </a:prstGeom>
            <a:ln w="19050"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224558" y="4648200"/>
              <a:ext cx="5020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70C0"/>
                  </a:solidFill>
                </a:rPr>
                <a:t>3.5 V</a:t>
              </a:r>
              <a:endParaRPr lang="en-US" sz="1600" dirty="0">
                <a:solidFill>
                  <a:srgbClr val="0070C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914400" y="2057544"/>
            <a:ext cx="2591514" cy="4163055"/>
            <a:chOff x="914400" y="2057544"/>
            <a:chExt cx="2591514" cy="4163055"/>
          </a:xfrm>
        </p:grpSpPr>
        <p:pic>
          <p:nvPicPr>
            <p:cNvPr id="4" name="Picture 3" descr="LSS_pic.jpe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14400" y="2057544"/>
              <a:ext cx="2591514" cy="3886056"/>
            </a:xfrm>
            <a:prstGeom prst="rect">
              <a:avLst/>
            </a:prstGeom>
            <a:ln w="28575">
              <a:solidFill>
                <a:schemeClr val="accent6">
                  <a:lumMod val="75000"/>
                </a:schemeClr>
              </a:solidFill>
            </a:ln>
          </p:spPr>
        </p:pic>
        <p:sp>
          <p:nvSpPr>
            <p:cNvPr id="14" name="TextBox 13"/>
            <p:cNvSpPr txBox="1"/>
            <p:nvPr/>
          </p:nvSpPr>
          <p:spPr>
            <a:xfrm>
              <a:off x="1676400" y="5943600"/>
              <a:ext cx="1016625" cy="276999"/>
            </a:xfrm>
            <a:prstGeom prst="rect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Machine side</a:t>
              </a:r>
              <a:endParaRPr lang="en-US" sz="1200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7315200" y="457200"/>
            <a:ext cx="1254369" cy="1953399"/>
            <a:chOff x="7315200" y="457200"/>
            <a:chExt cx="1254369" cy="1953399"/>
          </a:xfrm>
        </p:grpSpPr>
        <p:pic>
          <p:nvPicPr>
            <p:cNvPr id="7" name="Picture 6" descr="UA87.bmp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315200" y="457200"/>
              <a:ext cx="1254369" cy="1676400"/>
            </a:xfrm>
            <a:prstGeom prst="rect">
              <a:avLst/>
            </a:prstGeom>
            <a:ln w="28575">
              <a:solidFill>
                <a:srgbClr val="00B0F0"/>
              </a:solidFill>
            </a:ln>
          </p:spPr>
        </p:pic>
        <p:sp>
          <p:nvSpPr>
            <p:cNvPr id="16" name="TextBox 15"/>
            <p:cNvSpPr txBox="1"/>
            <p:nvPr/>
          </p:nvSpPr>
          <p:spPr>
            <a:xfrm>
              <a:off x="7615443" y="2133600"/>
              <a:ext cx="766557" cy="276999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Rack side</a:t>
              </a:r>
              <a:endParaRPr lang="en-US" sz="1200" dirty="0"/>
            </a:p>
          </p:txBody>
        </p:sp>
      </p:grpSp>
      <p:pic>
        <p:nvPicPr>
          <p:cNvPr id="5" name="Picture 4" descr="volotek_controller2.JPG"/>
          <p:cNvPicPr>
            <a:picLocks noChangeAspect="1"/>
          </p:cNvPicPr>
          <p:nvPr/>
        </p:nvPicPr>
        <p:blipFill>
          <a:blip r:embed="rId5" cstate="print"/>
          <a:srcRect l="7052" t="7042" r="67365" b="63233"/>
          <a:stretch>
            <a:fillRect/>
          </a:stretch>
        </p:blipFill>
        <p:spPr>
          <a:xfrm>
            <a:off x="2667000" y="3962544"/>
            <a:ext cx="381000" cy="363196"/>
          </a:xfrm>
          <a:prstGeom prst="rect">
            <a:avLst/>
          </a:prstGeom>
          <a:ln w="12700">
            <a:solidFill>
              <a:srgbClr val="FF33CC"/>
            </a:solidFill>
          </a:ln>
        </p:spPr>
      </p:pic>
      <p:pic>
        <p:nvPicPr>
          <p:cNvPr id="9" name="Picture 8" descr="volotek_controller2.JPG"/>
          <p:cNvPicPr>
            <a:picLocks noChangeAspect="1"/>
          </p:cNvPicPr>
          <p:nvPr/>
        </p:nvPicPr>
        <p:blipFill>
          <a:blip r:embed="rId5" cstate="print"/>
          <a:srcRect l="7052" t="7042" r="67365" b="63233"/>
          <a:stretch>
            <a:fillRect/>
          </a:stretch>
        </p:blipFill>
        <p:spPr>
          <a:xfrm>
            <a:off x="7924800" y="914400"/>
            <a:ext cx="152400" cy="363196"/>
          </a:xfrm>
          <a:prstGeom prst="rect">
            <a:avLst/>
          </a:prstGeom>
          <a:ln w="12700">
            <a:solidFill>
              <a:srgbClr val="FF33CC"/>
            </a:solidFill>
          </a:ln>
        </p:spPr>
      </p:pic>
      <p:graphicFrame>
        <p:nvGraphicFramePr>
          <p:cNvPr id="13" name="Diagram 12"/>
          <p:cNvGraphicFramePr/>
          <p:nvPr/>
        </p:nvGraphicFramePr>
        <p:xfrm>
          <a:off x="304800" y="457200"/>
          <a:ext cx="3429000" cy="83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cxnSp>
        <p:nvCxnSpPr>
          <p:cNvPr id="18" name="Elbow Connector 17"/>
          <p:cNvCxnSpPr>
            <a:stCxn id="5" idx="1"/>
            <a:endCxn id="25" idx="4"/>
          </p:cNvCxnSpPr>
          <p:nvPr/>
        </p:nvCxnSpPr>
        <p:spPr>
          <a:xfrm rot="10800000">
            <a:off x="2209800" y="3429000"/>
            <a:ext cx="457200" cy="715142"/>
          </a:xfrm>
          <a:prstGeom prst="bentConnector2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25" idx="6"/>
          </p:cNvCxnSpPr>
          <p:nvPr/>
        </p:nvCxnSpPr>
        <p:spPr>
          <a:xfrm>
            <a:off x="2286000" y="3352800"/>
            <a:ext cx="533400" cy="609600"/>
          </a:xfrm>
          <a:prstGeom prst="bentConnector2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30" idx="1"/>
            <a:endCxn id="25" idx="5"/>
          </p:cNvCxnSpPr>
          <p:nvPr/>
        </p:nvCxnSpPr>
        <p:spPr>
          <a:xfrm rot="16200000" flipV="1">
            <a:off x="2225582" y="3444782"/>
            <a:ext cx="578036" cy="501836"/>
          </a:xfrm>
          <a:prstGeom prst="bentConnector3">
            <a:avLst>
              <a:gd name="adj1" fmla="val 99023"/>
            </a:avLst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2133600" y="3276600"/>
            <a:ext cx="152400" cy="1524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2743200" y="3962400"/>
            <a:ext cx="152400" cy="1524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Elbow Connector 18"/>
          <p:cNvCxnSpPr>
            <a:stCxn id="25" idx="7"/>
            <a:endCxn id="47" idx="2"/>
          </p:cNvCxnSpPr>
          <p:nvPr/>
        </p:nvCxnSpPr>
        <p:spPr>
          <a:xfrm rot="5400000" flipH="1" flipV="1">
            <a:off x="3997232" y="-628650"/>
            <a:ext cx="2194018" cy="5661118"/>
          </a:xfrm>
          <a:prstGeom prst="bentConnector2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Elbow Connector 36"/>
          <p:cNvCxnSpPr>
            <a:stCxn id="25" idx="0"/>
            <a:endCxn id="47" idx="1"/>
          </p:cNvCxnSpPr>
          <p:nvPr/>
        </p:nvCxnSpPr>
        <p:spPr>
          <a:xfrm rot="5400000" flipH="1" flipV="1">
            <a:off x="3973559" y="-685799"/>
            <a:ext cx="2198641" cy="5726159"/>
          </a:xfrm>
          <a:prstGeom prst="bentConnector3">
            <a:avLst>
              <a:gd name="adj1" fmla="val 100782"/>
            </a:avLst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val 46"/>
          <p:cNvSpPr/>
          <p:nvPr/>
        </p:nvSpPr>
        <p:spPr>
          <a:xfrm>
            <a:off x="7924800" y="1066800"/>
            <a:ext cx="76200" cy="762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2" name="Group 61"/>
          <p:cNvGrpSpPr/>
          <p:nvPr/>
        </p:nvGrpSpPr>
        <p:grpSpPr>
          <a:xfrm>
            <a:off x="4953000" y="3276600"/>
            <a:ext cx="3369192" cy="2895600"/>
            <a:chOff x="4685513" y="2590800"/>
            <a:chExt cx="3369192" cy="2895600"/>
          </a:xfrm>
        </p:grpSpPr>
        <p:pic>
          <p:nvPicPr>
            <p:cNvPr id="59" name="Picture 58" descr="\\cern.ch\dfs\Workspaces\v\VacuumControlDocumentation\Documentation_Gonzalo\volotek\Field_Work\6L8\11-Feb\machine_side\TEK0002.JPG"/>
            <p:cNvPicPr/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4685513" y="2590800"/>
              <a:ext cx="3369192" cy="2895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0" name="TextBox 59"/>
            <p:cNvSpPr txBox="1"/>
            <p:nvPr/>
          </p:nvSpPr>
          <p:spPr>
            <a:xfrm>
              <a:off x="5550374" y="2943999"/>
              <a:ext cx="107300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accent6">
                      <a:lumMod val="75000"/>
                    </a:schemeClr>
                  </a:solidFill>
                </a:rPr>
                <a:t>Gauge </a:t>
              </a:r>
              <a:r>
                <a:rPr lang="en-US" sz="1200" b="1" dirty="0" smtClean="0">
                  <a:solidFill>
                    <a:schemeClr val="accent6">
                      <a:lumMod val="75000"/>
                    </a:schemeClr>
                  </a:solidFill>
                </a:rPr>
                <a:t>6L8</a:t>
              </a:r>
              <a:endParaRPr lang="en-US" sz="12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4953000" y="3276600"/>
            <a:ext cx="3416774" cy="2895600"/>
            <a:chOff x="1136887" y="2590800"/>
            <a:chExt cx="3416774" cy="2895600"/>
          </a:xfrm>
        </p:grpSpPr>
        <p:pic>
          <p:nvPicPr>
            <p:cNvPr id="57" name="Picture 56" descr="\\cern.ch\dfs\Workspaces\v\VacuumControlDocumentation\Documentation_Gonzalo\volotek\Field_Work\6L8\11-Feb\machine_side\TEK0012.JPG"/>
            <p:cNvPicPr/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1136887" y="2590800"/>
              <a:ext cx="3416774" cy="2895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8" name="TextBox 57"/>
            <p:cNvSpPr txBox="1"/>
            <p:nvPr/>
          </p:nvSpPr>
          <p:spPr>
            <a:xfrm>
              <a:off x="2163864" y="2971800"/>
              <a:ext cx="8406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accent6">
                      <a:lumMod val="75000"/>
                    </a:schemeClr>
                  </a:solidFill>
                </a:rPr>
                <a:t>Gauge </a:t>
              </a:r>
              <a:r>
                <a:rPr lang="en-US" sz="1200" b="1" dirty="0" smtClean="0">
                  <a:solidFill>
                    <a:schemeClr val="accent6">
                      <a:lumMod val="75000"/>
                    </a:schemeClr>
                  </a:solidFill>
                </a:rPr>
                <a:t>6L8</a:t>
              </a:r>
              <a:endParaRPr lang="en-US" sz="12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27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4/7/2011</a:t>
            </a:r>
            <a:endParaRPr lang="en-US"/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E0F3-23F9-49F2-9008-F0D7F2A2D077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Peñacoba</a:t>
            </a:r>
            <a:endParaRPr lang="en-US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3276600" y="4189412"/>
            <a:ext cx="1600200" cy="1588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/>
          <p:cNvGrpSpPr/>
          <p:nvPr/>
        </p:nvGrpSpPr>
        <p:grpSpPr>
          <a:xfrm>
            <a:off x="4953000" y="1371600"/>
            <a:ext cx="1905000" cy="1447800"/>
            <a:chOff x="4953000" y="1371600"/>
            <a:chExt cx="1905000" cy="1447800"/>
          </a:xfrm>
        </p:grpSpPr>
        <p:pic>
          <p:nvPicPr>
            <p:cNvPr id="26" name="Picture 25" descr="\\cern.ch\dfs\Workspaces\v\VacuumControlDocumentation\Documentation_Gonzalo\volotek\Field_Work\6L8\11-Feb\rack_side\TEK0.JPG"/>
            <p:cNvPicPr/>
            <p:nvPr/>
          </p:nvPicPr>
          <p:blipFill>
            <a:blip r:embed="rId1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953000" y="1371600"/>
              <a:ext cx="1905000" cy="1447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" name="TextBox 30"/>
            <p:cNvSpPr txBox="1"/>
            <p:nvPr/>
          </p:nvSpPr>
          <p:spPr>
            <a:xfrm>
              <a:off x="5334000" y="2209800"/>
              <a:ext cx="6912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Original</a:t>
              </a:r>
              <a:endParaRPr lang="en-US" sz="1200" b="1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486400" y="1524000"/>
              <a:ext cx="8482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Gauge </a:t>
              </a:r>
              <a:r>
                <a:rPr lang="en-US" sz="1200" b="1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6L8</a:t>
              </a:r>
              <a:endParaRPr lang="en-US" sz="1200" b="1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</p:grpSp>
      <p:sp>
        <p:nvSpPr>
          <p:cNvPr id="35" name="Rounded Rectangle 34"/>
          <p:cNvSpPr/>
          <p:nvPr/>
        </p:nvSpPr>
        <p:spPr>
          <a:xfrm>
            <a:off x="7086600" y="5943600"/>
            <a:ext cx="1905000" cy="6858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- No Low Freq.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- Stable reading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 flipV="1">
            <a:off x="5181600" y="5637411"/>
            <a:ext cx="2286000" cy="1389"/>
          </a:xfrm>
          <a:prstGeom prst="straightConnector1">
            <a:avLst/>
          </a:prstGeom>
          <a:ln w="1905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6151384" y="5331023"/>
            <a:ext cx="4780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10 s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6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2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2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8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13" presetID="55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9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5" grpId="1" animBg="1"/>
      <p:bldP spid="35" grpId="2" animBg="1"/>
      <p:bldP spid="39" grpId="0"/>
      <p:bldP spid="39" grpId="1"/>
      <p:bldP spid="39" grpId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\\cern.ch\dfs\Workspaces\v\VacuumControlDocumentation\Documentation_Gonzalo\volotek\Field_Work\5R3\Feb-2010\rack_side\TEK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4038600"/>
            <a:ext cx="2650448" cy="1906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3"/>
          <p:cNvGrpSpPr/>
          <p:nvPr/>
        </p:nvGrpSpPr>
        <p:grpSpPr>
          <a:xfrm>
            <a:off x="914400" y="2057400"/>
            <a:ext cx="2591514" cy="4163055"/>
            <a:chOff x="914400" y="2057544"/>
            <a:chExt cx="2591514" cy="4163055"/>
          </a:xfrm>
        </p:grpSpPr>
        <p:pic>
          <p:nvPicPr>
            <p:cNvPr id="5" name="Picture 4" descr="LSS_pic.jpe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14400" y="2057544"/>
              <a:ext cx="2591514" cy="3886056"/>
            </a:xfrm>
            <a:prstGeom prst="rect">
              <a:avLst/>
            </a:prstGeom>
            <a:ln w="28575">
              <a:solidFill>
                <a:schemeClr val="accent6">
                  <a:lumMod val="75000"/>
                </a:schemeClr>
              </a:solidFill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1802775" y="5943600"/>
              <a:ext cx="1016625" cy="276999"/>
            </a:xfrm>
            <a:prstGeom prst="rect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Machine side</a:t>
              </a:r>
              <a:endParaRPr lang="en-US" sz="1200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7315200" y="637401"/>
            <a:ext cx="1254369" cy="1953399"/>
            <a:chOff x="7315200" y="457200"/>
            <a:chExt cx="1254369" cy="1953399"/>
          </a:xfrm>
        </p:grpSpPr>
        <p:pic>
          <p:nvPicPr>
            <p:cNvPr id="8" name="Picture 7" descr="UA87.bmp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315200" y="457200"/>
              <a:ext cx="1254369" cy="1676400"/>
            </a:xfrm>
            <a:prstGeom prst="rect">
              <a:avLst/>
            </a:prstGeom>
            <a:ln w="28575">
              <a:solidFill>
                <a:srgbClr val="00B0F0"/>
              </a:solidFill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7543800" y="2133600"/>
              <a:ext cx="766557" cy="276999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Rack side</a:t>
              </a:r>
              <a:endParaRPr lang="en-US" sz="1200" dirty="0"/>
            </a:p>
          </p:txBody>
        </p:sp>
      </p:grpSp>
      <p:pic>
        <p:nvPicPr>
          <p:cNvPr id="10" name="Picture 9" descr="volotek_controller2.JPG"/>
          <p:cNvPicPr>
            <a:picLocks noChangeAspect="1"/>
          </p:cNvPicPr>
          <p:nvPr/>
        </p:nvPicPr>
        <p:blipFill>
          <a:blip r:embed="rId6" cstate="print"/>
          <a:srcRect l="7052" t="7042" r="67365" b="63233"/>
          <a:stretch>
            <a:fillRect/>
          </a:stretch>
        </p:blipFill>
        <p:spPr>
          <a:xfrm>
            <a:off x="7924800" y="1094601"/>
            <a:ext cx="152400" cy="363196"/>
          </a:xfrm>
          <a:prstGeom prst="rect">
            <a:avLst/>
          </a:prstGeom>
          <a:ln w="12700">
            <a:solidFill>
              <a:srgbClr val="FF33CC"/>
            </a:solidFill>
          </a:ln>
        </p:spPr>
      </p:pic>
      <p:graphicFrame>
        <p:nvGraphicFramePr>
          <p:cNvPr id="11" name="Diagram 10"/>
          <p:cNvGraphicFramePr/>
          <p:nvPr/>
        </p:nvGraphicFramePr>
        <p:xfrm>
          <a:off x="304800" y="457200"/>
          <a:ext cx="3429000" cy="83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2" name="Picture 11" descr="keithley.bmp"/>
          <p:cNvPicPr>
            <a:picLocks noChangeAspect="1"/>
          </p:cNvPicPr>
          <p:nvPr/>
        </p:nvPicPr>
        <p:blipFill>
          <a:blip r:embed="rId12" cstate="print"/>
          <a:srcRect l="7584" t="19515" r="12785" b="8932"/>
          <a:stretch>
            <a:fillRect/>
          </a:stretch>
        </p:blipFill>
        <p:spPr>
          <a:xfrm>
            <a:off x="2514600" y="3657600"/>
            <a:ext cx="581891" cy="304800"/>
          </a:xfrm>
          <a:prstGeom prst="rect">
            <a:avLst/>
          </a:prstGeom>
          <a:ln w="12700">
            <a:solidFill>
              <a:srgbClr val="FF33CC"/>
            </a:solidFill>
          </a:ln>
        </p:spPr>
      </p:pic>
      <p:cxnSp>
        <p:nvCxnSpPr>
          <p:cNvPr id="13" name="Elbow Connector 17"/>
          <p:cNvCxnSpPr>
            <a:stCxn id="12" idx="0"/>
            <a:endCxn id="10" idx="1"/>
          </p:cNvCxnSpPr>
          <p:nvPr/>
        </p:nvCxnSpPr>
        <p:spPr>
          <a:xfrm rot="5400000" flipH="1" flipV="1">
            <a:off x="4174473" y="-92727"/>
            <a:ext cx="2381401" cy="5119254"/>
          </a:xfrm>
          <a:prstGeom prst="bentConnector2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keithley_preamp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3581400" y="4191000"/>
            <a:ext cx="2004060" cy="1600200"/>
          </a:xfrm>
          <a:prstGeom prst="rect">
            <a:avLst/>
          </a:prstGeom>
        </p:spPr>
      </p:pic>
      <p:cxnSp>
        <p:nvCxnSpPr>
          <p:cNvPr id="26" name="Straight Arrow Connector 25"/>
          <p:cNvCxnSpPr/>
          <p:nvPr/>
        </p:nvCxnSpPr>
        <p:spPr>
          <a:xfrm rot="16200000" flipH="1">
            <a:off x="4800600" y="4038600"/>
            <a:ext cx="457200" cy="3048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038600" y="3657600"/>
            <a:ext cx="109837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Double shielded </a:t>
            </a:r>
          </a:p>
          <a:p>
            <a:r>
              <a:rPr lang="en-US" sz="1050" dirty="0" err="1" smtClean="0"/>
              <a:t>Triax</a:t>
            </a:r>
            <a:endParaRPr lang="en-US" sz="1050" dirty="0"/>
          </a:p>
        </p:txBody>
      </p:sp>
      <p:grpSp>
        <p:nvGrpSpPr>
          <p:cNvPr id="30" name="Group 29"/>
          <p:cNvGrpSpPr/>
          <p:nvPr/>
        </p:nvGrpSpPr>
        <p:grpSpPr>
          <a:xfrm>
            <a:off x="5715000" y="4038600"/>
            <a:ext cx="2682735" cy="1893307"/>
            <a:chOff x="5562600" y="4038600"/>
            <a:chExt cx="2682735" cy="1893307"/>
          </a:xfrm>
        </p:grpSpPr>
        <p:pic>
          <p:nvPicPr>
            <p:cNvPr id="21" name="Picture 20" descr="\\cern.ch\dfs\Workspaces\v\VacuumControlDocumentation\Documentation_Gonzalo\volotek\Field_Work\5R3\Feb-2010\rack_side\TEK0.JPG"/>
            <p:cNvPicPr/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5562600" y="4038600"/>
              <a:ext cx="2682735" cy="1893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" name="TextBox 28"/>
            <p:cNvSpPr txBox="1"/>
            <p:nvPr/>
          </p:nvSpPr>
          <p:spPr>
            <a:xfrm>
              <a:off x="6302949" y="4267200"/>
              <a:ext cx="8598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accent6">
                      <a:lumMod val="75000"/>
                    </a:schemeClr>
                  </a:solidFill>
                </a:rPr>
                <a:t>Gauge </a:t>
              </a:r>
              <a:r>
                <a:rPr lang="en-US" sz="1200" b="1" dirty="0" smtClean="0">
                  <a:solidFill>
                    <a:schemeClr val="accent6">
                      <a:lumMod val="75000"/>
                    </a:schemeClr>
                  </a:solidFill>
                </a:rPr>
                <a:t>5R3</a:t>
              </a:r>
              <a:endParaRPr lang="en-US" sz="12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4/7/2011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E0F3-23F9-49F2-9008-F0D7F2A2D077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Peñacoba</a:t>
            </a:r>
            <a:endParaRPr lang="en-US"/>
          </a:p>
        </p:txBody>
      </p:sp>
      <p:cxnSp>
        <p:nvCxnSpPr>
          <p:cNvPr id="34" name="Straight Arrow Connector 33"/>
          <p:cNvCxnSpPr/>
          <p:nvPr/>
        </p:nvCxnSpPr>
        <p:spPr>
          <a:xfrm rot="5400000">
            <a:off x="6896894" y="2781300"/>
            <a:ext cx="2361406" cy="794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5867400" y="5562600"/>
            <a:ext cx="1905000" cy="1588"/>
          </a:xfrm>
          <a:prstGeom prst="straightConnector1">
            <a:avLst/>
          </a:prstGeom>
          <a:ln w="1905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553200" y="5257800"/>
            <a:ext cx="4780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10 s</a:t>
            </a:r>
            <a:endParaRPr lang="en-US" dirty="0">
              <a:solidFill>
                <a:srgbClr val="0070C0"/>
              </a:solidFill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4495800" y="1513366"/>
            <a:ext cx="2667000" cy="1915634"/>
            <a:chOff x="4495800" y="1513366"/>
            <a:chExt cx="2667000" cy="1915634"/>
          </a:xfrm>
        </p:grpSpPr>
        <p:grpSp>
          <p:nvGrpSpPr>
            <p:cNvPr id="33" name="Group 32"/>
            <p:cNvGrpSpPr/>
            <p:nvPr/>
          </p:nvGrpSpPr>
          <p:grpSpPr>
            <a:xfrm>
              <a:off x="4495800" y="1513366"/>
              <a:ext cx="2667000" cy="1915634"/>
              <a:chOff x="4495800" y="1513366"/>
              <a:chExt cx="2667000" cy="1915634"/>
            </a:xfrm>
          </p:grpSpPr>
          <p:pic>
            <p:nvPicPr>
              <p:cNvPr id="20" name="Picture 19" descr="\\cern.ch\dfs\Workspaces\v\VacuumControlDocumentation\Documentation_Gonzalo\volotek\Field_Work\5R3\Feb-2010\rack_side\5R3.JPG"/>
              <p:cNvPicPr/>
              <p:nvPr/>
            </p:nvPicPr>
            <p:blipFill>
              <a:blip r:embed="rId15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4495800" y="1513366"/>
                <a:ext cx="2667000" cy="19156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2" name="TextBox 31"/>
              <p:cNvSpPr txBox="1"/>
              <p:nvPr/>
            </p:nvSpPr>
            <p:spPr>
              <a:xfrm>
                <a:off x="5181600" y="1752600"/>
                <a:ext cx="86305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Gauge </a:t>
                </a:r>
                <a:r>
                  <a:rPr lang="en-US" sz="1200" b="1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5R3</a:t>
                </a:r>
                <a:endParaRPr lang="en-US" sz="1200" b="1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5328585" y="2133600"/>
              <a:ext cx="6912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Original</a:t>
              </a:r>
              <a:endParaRPr lang="en-US" sz="1200" b="1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</p:grpSp>
      <p:sp>
        <p:nvSpPr>
          <p:cNvPr id="39" name="Rounded Rectangle 38"/>
          <p:cNvSpPr/>
          <p:nvPr/>
        </p:nvSpPr>
        <p:spPr>
          <a:xfrm>
            <a:off x="5715000" y="6019800"/>
            <a:ext cx="3276600" cy="6858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The contact of shielding and GND brings in </a:t>
            </a:r>
            <a:r>
              <a:rPr lang="en-US" b="1" dirty="0" smtClean="0">
                <a:solidFill>
                  <a:srgbClr val="FF0000"/>
                </a:solidFill>
              </a:rPr>
              <a:t>the </a:t>
            </a:r>
            <a:r>
              <a:rPr lang="en-US" b="1" dirty="0" smtClean="0">
                <a:solidFill>
                  <a:srgbClr val="FF0000"/>
                </a:solidFill>
              </a:rPr>
              <a:t>noise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6" grpId="0"/>
      <p:bldP spid="3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1075" y="2286000"/>
            <a:ext cx="2371725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2286000"/>
            <a:ext cx="2371725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550" y="3667125"/>
            <a:ext cx="23812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90600" y="3657600"/>
            <a:ext cx="23622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Arc 7"/>
          <p:cNvSpPr/>
          <p:nvPr/>
        </p:nvSpPr>
        <p:spPr>
          <a:xfrm>
            <a:off x="2495550" y="3895725"/>
            <a:ext cx="457200" cy="609600"/>
          </a:xfrm>
          <a:prstGeom prst="arc">
            <a:avLst>
              <a:gd name="adj1" fmla="val 15715982"/>
              <a:gd name="adj2" fmla="val 0"/>
            </a:avLst>
          </a:prstGeom>
          <a:ln w="127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c 8"/>
          <p:cNvSpPr/>
          <p:nvPr/>
        </p:nvSpPr>
        <p:spPr>
          <a:xfrm flipH="1">
            <a:off x="1428750" y="3895725"/>
            <a:ext cx="457200" cy="609600"/>
          </a:xfrm>
          <a:prstGeom prst="arc">
            <a:avLst>
              <a:gd name="adj1" fmla="val 15715982"/>
              <a:gd name="adj2" fmla="val 0"/>
            </a:avLst>
          </a:prstGeom>
          <a:ln w="127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1223051">
            <a:off x="838200" y="5049070"/>
            <a:ext cx="385665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Arrow Connector 10"/>
          <p:cNvCxnSpPr/>
          <p:nvPr/>
        </p:nvCxnSpPr>
        <p:spPr>
          <a:xfrm rot="10800000" flipV="1">
            <a:off x="1752602" y="5333999"/>
            <a:ext cx="2057399" cy="227011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ac_voltage_sourc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981200" y="3962400"/>
            <a:ext cx="376238" cy="352425"/>
          </a:xfrm>
          <a:prstGeom prst="rect">
            <a:avLst/>
          </a:prstGeom>
        </p:spPr>
      </p:pic>
      <p:pic>
        <p:nvPicPr>
          <p:cNvPr id="21" name="Picture 20" descr="GND.bmp"/>
          <p:cNvPicPr>
            <a:picLocks noChangeAspect="1"/>
          </p:cNvPicPr>
          <p:nvPr/>
        </p:nvPicPr>
        <p:blipFill>
          <a:blip r:embed="rId8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886201" y="5286375"/>
            <a:ext cx="428625" cy="428625"/>
          </a:xfrm>
          <a:prstGeom prst="ellipse">
            <a:avLst/>
          </a:prstGeom>
        </p:spPr>
      </p:pic>
      <p:cxnSp>
        <p:nvCxnSpPr>
          <p:cNvPr id="23" name="Straight Arrow Connector 22"/>
          <p:cNvCxnSpPr/>
          <p:nvPr/>
        </p:nvCxnSpPr>
        <p:spPr>
          <a:xfrm rot="5400000" flipH="1" flipV="1">
            <a:off x="3619501" y="5218906"/>
            <a:ext cx="228600" cy="1588"/>
          </a:xfrm>
          <a:prstGeom prst="straightConnector1">
            <a:avLst/>
          </a:prstGeom>
          <a:ln w="28575">
            <a:solidFill>
              <a:schemeClr val="accent5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5400000" flipH="1" flipV="1">
            <a:off x="3086101" y="5322402"/>
            <a:ext cx="76200" cy="1588"/>
          </a:xfrm>
          <a:prstGeom prst="straightConnector1">
            <a:avLst/>
          </a:prstGeom>
          <a:ln w="28575">
            <a:solidFill>
              <a:schemeClr val="accent5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5400000" flipH="1" flipV="1">
            <a:off x="3352801" y="5284302"/>
            <a:ext cx="152400" cy="1588"/>
          </a:xfrm>
          <a:prstGeom prst="straightConnector1">
            <a:avLst/>
          </a:prstGeom>
          <a:ln w="28575">
            <a:solidFill>
              <a:schemeClr val="accent5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3" name="Diagram 32"/>
          <p:cNvGraphicFramePr/>
          <p:nvPr/>
        </p:nvGraphicFramePr>
        <p:xfrm>
          <a:off x="304800" y="457200"/>
          <a:ext cx="3429000" cy="83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pSp>
        <p:nvGrpSpPr>
          <p:cNvPr id="35" name="Group 34"/>
          <p:cNvGrpSpPr/>
          <p:nvPr/>
        </p:nvGrpSpPr>
        <p:grpSpPr>
          <a:xfrm>
            <a:off x="5401236" y="762000"/>
            <a:ext cx="3048000" cy="2341429"/>
            <a:chOff x="4620361" y="1371600"/>
            <a:chExt cx="2667000" cy="1915634"/>
          </a:xfrm>
        </p:grpSpPr>
        <p:pic>
          <p:nvPicPr>
            <p:cNvPr id="37" name="Picture 36" descr="\\cern.ch\dfs\Workspaces\v\VacuumControlDocumentation\Documentation_Gonzalo\volotek\Field_Work\5R3\Feb-2010\rack_side\5R3.JPG"/>
            <p:cNvPicPr/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4620361" y="1371600"/>
              <a:ext cx="2667000" cy="1915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" name="TextBox 35"/>
            <p:cNvSpPr txBox="1"/>
            <p:nvPr/>
          </p:nvSpPr>
          <p:spPr>
            <a:xfrm>
              <a:off x="5339880" y="1558628"/>
              <a:ext cx="1170297" cy="3777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accent6">
                      <a:lumMod val="75000"/>
                    </a:schemeClr>
                  </a:solidFill>
                </a:rPr>
                <a:t>Gauge </a:t>
              </a:r>
              <a:r>
                <a:rPr lang="en-US" sz="1200" b="1" dirty="0" smtClean="0">
                  <a:solidFill>
                    <a:schemeClr val="accent6">
                      <a:lumMod val="75000"/>
                    </a:schemeClr>
                  </a:solidFill>
                </a:rPr>
                <a:t>5R3</a:t>
              </a:r>
            </a:p>
            <a:p>
              <a:r>
                <a:rPr lang="en-US" sz="1200" dirty="0" smtClean="0">
                  <a:solidFill>
                    <a:schemeClr val="accent6">
                      <a:lumMod val="75000"/>
                    </a:schemeClr>
                  </a:solidFill>
                </a:rPr>
                <a:t>(shield connected)</a:t>
              </a:r>
              <a:endParaRPr lang="en-US" sz="12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401236" y="3429000"/>
            <a:ext cx="3048000" cy="2362200"/>
            <a:chOff x="5248836" y="3657600"/>
            <a:chExt cx="3048000" cy="2362200"/>
          </a:xfrm>
        </p:grpSpPr>
        <p:pic>
          <p:nvPicPr>
            <p:cNvPr id="34" name="Picture 5" descr="\\cern.ch\dfs\Workspaces\v\VacuumControlDocumentation\Documentation_Gonzalo\volotek\Field_Work\5R3\VGI.319.5R3.R_10-11-2009_15-45.JPG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5248836" y="3657600"/>
              <a:ext cx="3048000" cy="2362200"/>
            </a:xfrm>
            <a:prstGeom prst="rect">
              <a:avLst/>
            </a:prstGeom>
            <a:noFill/>
          </p:spPr>
        </p:pic>
        <p:sp>
          <p:nvSpPr>
            <p:cNvPr id="38" name="TextBox 37"/>
            <p:cNvSpPr txBox="1"/>
            <p:nvPr/>
          </p:nvSpPr>
          <p:spPr>
            <a:xfrm>
              <a:off x="5867400" y="3810000"/>
              <a:ext cx="15138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accent6">
                      <a:lumMod val="75000"/>
                    </a:schemeClr>
                  </a:solidFill>
                </a:rPr>
                <a:t>Gauge </a:t>
              </a:r>
              <a:r>
                <a:rPr lang="en-US" sz="1200" b="1" dirty="0" smtClean="0">
                  <a:solidFill>
                    <a:schemeClr val="accent6">
                      <a:lumMod val="75000"/>
                    </a:schemeClr>
                  </a:solidFill>
                </a:rPr>
                <a:t>5R3</a:t>
              </a:r>
            </a:p>
            <a:p>
              <a:r>
                <a:rPr lang="en-US" sz="1200" dirty="0" smtClean="0">
                  <a:solidFill>
                    <a:schemeClr val="accent6">
                      <a:lumMod val="75000"/>
                    </a:schemeClr>
                  </a:solidFill>
                </a:rPr>
                <a:t>(shield disconnected)</a:t>
              </a:r>
              <a:endParaRPr lang="en-US" sz="12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4/7/2011</a:t>
            </a:r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E0F3-23F9-49F2-9008-F0D7F2A2D077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Peñacoba</a:t>
            </a:r>
            <a:endParaRPr lang="en-US"/>
          </a:p>
        </p:txBody>
      </p:sp>
      <p:pic>
        <p:nvPicPr>
          <p:cNvPr id="28" name="Picture 27" descr="GND.bmp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271628" y="5602355"/>
            <a:ext cx="352425" cy="352425"/>
          </a:xfrm>
          <a:prstGeom prst="rect">
            <a:avLst/>
          </a:prstGeom>
        </p:spPr>
      </p:pic>
      <p:sp>
        <p:nvSpPr>
          <p:cNvPr id="32" name="Rounded Rectangle 31"/>
          <p:cNvSpPr/>
          <p:nvPr/>
        </p:nvSpPr>
        <p:spPr>
          <a:xfrm>
            <a:off x="5715000" y="6019800"/>
            <a:ext cx="3276600" cy="6858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Disconnecting the shielding reduces the noise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5791200" y="5410200"/>
            <a:ext cx="1905000" cy="1588"/>
          </a:xfrm>
          <a:prstGeom prst="straightConnector1">
            <a:avLst/>
          </a:prstGeom>
          <a:ln w="1905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477000" y="5105400"/>
            <a:ext cx="4780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10 s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5791200" y="2743200"/>
            <a:ext cx="1905000" cy="1588"/>
          </a:xfrm>
          <a:prstGeom prst="straightConnector1">
            <a:avLst/>
          </a:prstGeom>
          <a:ln w="1905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6477000" y="2438400"/>
            <a:ext cx="4780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10 s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 rot="5400000">
            <a:off x="4991100" y="2171700"/>
            <a:ext cx="687388" cy="1588"/>
          </a:xfrm>
          <a:prstGeom prst="straightConnector1">
            <a:avLst/>
          </a:prstGeom>
          <a:ln w="1905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4991496" y="1981200"/>
            <a:ext cx="418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5 V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45" name="Straight Arrow Connector 44"/>
          <p:cNvCxnSpPr/>
          <p:nvPr/>
        </p:nvCxnSpPr>
        <p:spPr>
          <a:xfrm rot="5400000">
            <a:off x="5182394" y="4266406"/>
            <a:ext cx="304800" cy="1588"/>
          </a:xfrm>
          <a:prstGeom prst="straightConnector1">
            <a:avLst/>
          </a:prstGeom>
          <a:ln w="1905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4800600" y="4111823"/>
            <a:ext cx="571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1.5 V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29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32" grpId="2" animBg="1"/>
      <p:bldP spid="31" grpId="0"/>
      <p:bldP spid="41" grpId="0"/>
      <p:bldP spid="43" grpId="0"/>
      <p:bldP spid="4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 59"/>
          <p:cNvGrpSpPr/>
          <p:nvPr/>
        </p:nvGrpSpPr>
        <p:grpSpPr>
          <a:xfrm>
            <a:off x="4953000" y="3733800"/>
            <a:ext cx="3505200" cy="2266615"/>
            <a:chOff x="2819400" y="3733800"/>
            <a:chExt cx="2373074" cy="1775637"/>
          </a:xfrm>
        </p:grpSpPr>
        <p:pic>
          <p:nvPicPr>
            <p:cNvPr id="58" name="Picture 57" descr="\\cern.ch\dfs\Workspaces\v\VacuumControlDocumentation\Documentation_Gonzalo\volotek\Field_Work\7R1\12-Feb\rack_side\TEK0006.JPG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19400" y="3733800"/>
              <a:ext cx="2373074" cy="1775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9" name="TextBox 58"/>
            <p:cNvSpPr txBox="1"/>
            <p:nvPr/>
          </p:nvSpPr>
          <p:spPr>
            <a:xfrm>
              <a:off x="3595408" y="3972576"/>
              <a:ext cx="584303" cy="216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accent6">
                      <a:lumMod val="75000"/>
                    </a:schemeClr>
                  </a:solidFill>
                </a:rPr>
                <a:t>Gauge </a:t>
              </a:r>
              <a:r>
                <a:rPr lang="en-US" sz="1200" b="1" dirty="0" smtClean="0">
                  <a:solidFill>
                    <a:schemeClr val="accent6">
                      <a:lumMod val="75000"/>
                    </a:schemeClr>
                  </a:solidFill>
                </a:rPr>
                <a:t>7R1</a:t>
              </a:r>
              <a:endParaRPr lang="en-US" sz="12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5029200" y="1981199"/>
            <a:ext cx="2209800" cy="1435784"/>
            <a:chOff x="3427892" y="2572929"/>
            <a:chExt cx="2288215" cy="1712142"/>
          </a:xfrm>
        </p:grpSpPr>
        <p:pic>
          <p:nvPicPr>
            <p:cNvPr id="61" name="Picture 60" descr="\\cern.ch\dfs\Workspaces\v\VacuumControlDocumentation\Documentation_Gonzalo\volotek\Field_Work\7R1\12-Feb\rack_side\TEK0000.JPG"/>
            <p:cNvPicPr/>
            <p:nvPr/>
          </p:nvPicPr>
          <p:blipFill>
            <a:blip r:embed="rId4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427892" y="2572929"/>
              <a:ext cx="2288215" cy="1712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2" name="TextBox 61"/>
            <p:cNvSpPr txBox="1"/>
            <p:nvPr/>
          </p:nvSpPr>
          <p:spPr>
            <a:xfrm>
              <a:off x="3916187" y="2696949"/>
              <a:ext cx="1089784" cy="330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accent2">
                      <a:lumMod val="75000"/>
                    </a:schemeClr>
                  </a:solidFill>
                </a:rPr>
                <a:t>Gauge </a:t>
              </a:r>
              <a:r>
                <a:rPr lang="en-US" sz="1200" b="1" dirty="0" smtClean="0">
                  <a:solidFill>
                    <a:schemeClr val="accent2">
                      <a:lumMod val="75000"/>
                    </a:schemeClr>
                  </a:solidFill>
                </a:rPr>
                <a:t>7R1</a:t>
              </a:r>
              <a:endParaRPr lang="en-US" sz="12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graphicFrame>
        <p:nvGraphicFramePr>
          <p:cNvPr id="4" name="Diagram 3"/>
          <p:cNvGraphicFramePr/>
          <p:nvPr/>
        </p:nvGraphicFramePr>
        <p:xfrm>
          <a:off x="304800" y="457200"/>
          <a:ext cx="3276600" cy="68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pSp>
        <p:nvGrpSpPr>
          <p:cNvPr id="27" name="Group 26"/>
          <p:cNvGrpSpPr/>
          <p:nvPr/>
        </p:nvGrpSpPr>
        <p:grpSpPr>
          <a:xfrm flipH="1">
            <a:off x="5029200" y="4267201"/>
            <a:ext cx="3352800" cy="1143000"/>
            <a:chOff x="2438400" y="1828800"/>
            <a:chExt cx="3810000" cy="1190625"/>
          </a:xfrm>
        </p:grpSpPr>
        <p:pic>
          <p:nvPicPr>
            <p:cNvPr id="5" name="Picture 4" descr="capacitor.gif"/>
            <p:cNvPicPr>
              <a:picLocks noChangeAspect="1"/>
            </p:cNvPicPr>
            <p:nvPr/>
          </p:nvPicPr>
          <p:blipFill>
            <a:blip r:embed="rId10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5400000">
              <a:off x="5142246" y="1791954"/>
              <a:ext cx="393031" cy="466724"/>
            </a:xfrm>
            <a:prstGeom prst="rect">
              <a:avLst/>
            </a:prstGeom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11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438400" y="2210412"/>
              <a:ext cx="3810000" cy="256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Oval 8"/>
            <p:cNvSpPr/>
            <p:nvPr/>
          </p:nvSpPr>
          <p:spPr>
            <a:xfrm>
              <a:off x="5638799" y="2025650"/>
              <a:ext cx="304800" cy="6096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>
              <a:stCxn id="9" idx="0"/>
              <a:endCxn id="5" idx="0"/>
            </p:cNvCxnSpPr>
            <p:nvPr/>
          </p:nvCxnSpPr>
          <p:spPr>
            <a:xfrm rot="16200000" flipV="1">
              <a:off x="5681496" y="1915946"/>
              <a:ext cx="333" cy="21907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Picture 14" descr="capacitor.gif"/>
            <p:cNvPicPr>
              <a:picLocks noChangeAspect="1"/>
            </p:cNvPicPr>
            <p:nvPr/>
          </p:nvPicPr>
          <p:blipFill>
            <a:blip r:embed="rId10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5400000">
              <a:off x="5142245" y="2402222"/>
              <a:ext cx="393031" cy="466724"/>
            </a:xfrm>
            <a:prstGeom prst="rect">
              <a:avLst/>
            </a:prstGeom>
          </p:spPr>
        </p:pic>
        <p:cxnSp>
          <p:nvCxnSpPr>
            <p:cNvPr id="16" name="Straight Connector 15"/>
            <p:cNvCxnSpPr>
              <a:stCxn id="9" idx="4"/>
              <a:endCxn id="15" idx="0"/>
            </p:cNvCxnSpPr>
            <p:nvPr/>
          </p:nvCxnSpPr>
          <p:spPr>
            <a:xfrm rot="5400000">
              <a:off x="5681494" y="2525879"/>
              <a:ext cx="335" cy="21907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5" idx="2"/>
              <a:endCxn id="21" idx="2"/>
            </p:cNvCxnSpPr>
            <p:nvPr/>
          </p:nvCxnSpPr>
          <p:spPr>
            <a:xfrm rot="10800000" flipV="1">
              <a:off x="2995482" y="2025317"/>
              <a:ext cx="2109919" cy="86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>
              <a:stCxn id="15" idx="2"/>
              <a:endCxn id="21" idx="0"/>
            </p:cNvCxnSpPr>
            <p:nvPr/>
          </p:nvCxnSpPr>
          <p:spPr>
            <a:xfrm rot="10800000">
              <a:off x="2980019" y="2631631"/>
              <a:ext cx="2125381" cy="395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Arc 20"/>
            <p:cNvSpPr/>
            <p:nvPr/>
          </p:nvSpPr>
          <p:spPr>
            <a:xfrm rot="10800000">
              <a:off x="2819399" y="2022475"/>
              <a:ext cx="304800" cy="609600"/>
            </a:xfrm>
            <a:prstGeom prst="arc">
              <a:avLst>
                <a:gd name="adj1" fmla="val 16107188"/>
                <a:gd name="adj2" fmla="val 5669829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5" name="Picture 24" descr="GND.bmp"/>
            <p:cNvPicPr>
              <a:picLocks noChangeAspect="1"/>
            </p:cNvPicPr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591174" y="2667000"/>
              <a:ext cx="352425" cy="352425"/>
            </a:xfrm>
            <a:prstGeom prst="rect">
              <a:avLst/>
            </a:prstGeom>
          </p:spPr>
        </p:pic>
        <p:pic>
          <p:nvPicPr>
            <p:cNvPr id="26" name="Picture 25" descr="GND.bmp"/>
            <p:cNvPicPr>
              <a:picLocks noChangeAspect="1"/>
            </p:cNvPicPr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771774" y="2667000"/>
              <a:ext cx="352425" cy="352425"/>
            </a:xfrm>
            <a:prstGeom prst="rect">
              <a:avLst/>
            </a:prstGeom>
          </p:spPr>
        </p:pic>
      </p:grpSp>
      <p:grpSp>
        <p:nvGrpSpPr>
          <p:cNvPr id="28" name="Group 27"/>
          <p:cNvGrpSpPr/>
          <p:nvPr/>
        </p:nvGrpSpPr>
        <p:grpSpPr>
          <a:xfrm>
            <a:off x="914400" y="2057544"/>
            <a:ext cx="2591514" cy="4163055"/>
            <a:chOff x="914400" y="2057544"/>
            <a:chExt cx="2591514" cy="4163055"/>
          </a:xfrm>
        </p:grpSpPr>
        <p:pic>
          <p:nvPicPr>
            <p:cNvPr id="29" name="Picture 28" descr="LSS_pic.jpeg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914400" y="2057544"/>
              <a:ext cx="2591514" cy="3886056"/>
            </a:xfrm>
            <a:prstGeom prst="rect">
              <a:avLst/>
            </a:prstGeom>
            <a:ln w="28575">
              <a:solidFill>
                <a:schemeClr val="accent6">
                  <a:lumMod val="75000"/>
                </a:schemeClr>
              </a:solidFill>
            </a:ln>
          </p:spPr>
        </p:pic>
        <p:sp>
          <p:nvSpPr>
            <p:cNvPr id="30" name="TextBox 29"/>
            <p:cNvSpPr txBox="1"/>
            <p:nvPr/>
          </p:nvSpPr>
          <p:spPr>
            <a:xfrm>
              <a:off x="1802775" y="5943600"/>
              <a:ext cx="1016625" cy="276999"/>
            </a:xfrm>
            <a:prstGeom prst="rect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Machine side</a:t>
              </a:r>
              <a:endParaRPr lang="en-US" sz="1200" dirty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7315200" y="685800"/>
            <a:ext cx="1254369" cy="1953399"/>
            <a:chOff x="7315200" y="457200"/>
            <a:chExt cx="1254369" cy="1953399"/>
          </a:xfrm>
        </p:grpSpPr>
        <p:pic>
          <p:nvPicPr>
            <p:cNvPr id="32" name="Picture 31" descr="UA87.bmp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7315200" y="457200"/>
              <a:ext cx="1254369" cy="1676400"/>
            </a:xfrm>
            <a:prstGeom prst="rect">
              <a:avLst/>
            </a:prstGeom>
            <a:ln w="28575">
              <a:solidFill>
                <a:srgbClr val="00B0F0"/>
              </a:solidFill>
            </a:ln>
          </p:spPr>
        </p:pic>
        <p:sp>
          <p:nvSpPr>
            <p:cNvPr id="33" name="TextBox 32"/>
            <p:cNvSpPr txBox="1"/>
            <p:nvPr/>
          </p:nvSpPr>
          <p:spPr>
            <a:xfrm>
              <a:off x="7620000" y="2133600"/>
              <a:ext cx="762000" cy="276999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Rack side</a:t>
              </a:r>
              <a:endParaRPr lang="en-US" sz="1200" dirty="0"/>
            </a:p>
          </p:txBody>
        </p:sp>
      </p:grpSp>
      <p:pic>
        <p:nvPicPr>
          <p:cNvPr id="34" name="Picture 33" descr="volotek_controller2.JPG"/>
          <p:cNvPicPr>
            <a:picLocks noChangeAspect="1"/>
          </p:cNvPicPr>
          <p:nvPr/>
        </p:nvPicPr>
        <p:blipFill>
          <a:blip r:embed="rId15" cstate="print"/>
          <a:srcRect l="7052" t="7042" r="67365" b="63233"/>
          <a:stretch>
            <a:fillRect/>
          </a:stretch>
        </p:blipFill>
        <p:spPr>
          <a:xfrm>
            <a:off x="7924800" y="1143000"/>
            <a:ext cx="152400" cy="363196"/>
          </a:xfrm>
          <a:prstGeom prst="rect">
            <a:avLst/>
          </a:prstGeom>
          <a:ln w="12700">
            <a:solidFill>
              <a:srgbClr val="FF33CC"/>
            </a:solidFill>
          </a:ln>
        </p:spPr>
      </p:pic>
      <p:sp>
        <p:nvSpPr>
          <p:cNvPr id="35" name="Oval 34"/>
          <p:cNvSpPr/>
          <p:nvPr/>
        </p:nvSpPr>
        <p:spPr>
          <a:xfrm>
            <a:off x="7924800" y="1295400"/>
            <a:ext cx="76200" cy="762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Elbow Connector 35"/>
          <p:cNvCxnSpPr>
            <a:stCxn id="46" idx="0"/>
            <a:endCxn id="35" idx="1"/>
          </p:cNvCxnSpPr>
          <p:nvPr/>
        </p:nvCxnSpPr>
        <p:spPr>
          <a:xfrm rot="5400000" flipH="1" flipV="1">
            <a:off x="4087859" y="-571499"/>
            <a:ext cx="1970041" cy="5726159"/>
          </a:xfrm>
          <a:prstGeom prst="bentConnector3">
            <a:avLst>
              <a:gd name="adj1" fmla="val 102017"/>
            </a:avLst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Elbow Connector 18"/>
          <p:cNvCxnSpPr>
            <a:stCxn id="46" idx="7"/>
            <a:endCxn id="34" idx="1"/>
          </p:cNvCxnSpPr>
          <p:nvPr/>
        </p:nvCxnSpPr>
        <p:spPr>
          <a:xfrm rot="5400000" flipH="1" flipV="1">
            <a:off x="4107081" y="-518801"/>
            <a:ext cx="1974320" cy="5661118"/>
          </a:xfrm>
          <a:prstGeom prst="bentConnector2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Elbow Connector 17"/>
          <p:cNvCxnSpPr>
            <a:endCxn id="40" idx="1"/>
          </p:cNvCxnSpPr>
          <p:nvPr/>
        </p:nvCxnSpPr>
        <p:spPr>
          <a:xfrm rot="10800000" flipV="1">
            <a:off x="3048000" y="1524000"/>
            <a:ext cx="4953000" cy="1905000"/>
          </a:xfrm>
          <a:prstGeom prst="bentConnector3">
            <a:avLst>
              <a:gd name="adj1" fmla="val 75359"/>
            </a:avLst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Content Placeholder 3" descr="decoupling_box.jpg"/>
          <p:cNvPicPr>
            <a:picLocks noGrp="1" noChangeAspect="1"/>
          </p:cNvPicPr>
          <p:nvPr>
            <p:ph idx="1"/>
          </p:nvPr>
        </p:nvPicPr>
        <p:blipFill>
          <a:blip r:embed="rId16" cstate="print"/>
          <a:srcRect t="20000" b="20000"/>
          <a:stretch>
            <a:fillRect/>
          </a:stretch>
        </p:blipFill>
        <p:spPr>
          <a:xfrm rot="10800000" flipV="1">
            <a:off x="5486401" y="3809999"/>
            <a:ext cx="762000" cy="457200"/>
          </a:xfrm>
        </p:spPr>
      </p:pic>
      <p:pic>
        <p:nvPicPr>
          <p:cNvPr id="40" name="Content Placeholder 3" descr="decoupling_box.jpg"/>
          <p:cNvPicPr>
            <a:picLocks noChangeAspect="1"/>
          </p:cNvPicPr>
          <p:nvPr/>
        </p:nvPicPr>
        <p:blipFill>
          <a:blip r:embed="rId16" cstate="print"/>
          <a:srcRect t="20000" b="20000"/>
          <a:stretch>
            <a:fillRect/>
          </a:stretch>
        </p:blipFill>
        <p:spPr>
          <a:xfrm rot="10800000" flipV="1">
            <a:off x="2286000" y="3200400"/>
            <a:ext cx="762000" cy="457200"/>
          </a:xfrm>
          <a:prstGeom prst="rect">
            <a:avLst/>
          </a:prstGeom>
        </p:spPr>
      </p:pic>
      <p:sp>
        <p:nvSpPr>
          <p:cNvPr id="46" name="Oval 45"/>
          <p:cNvSpPr/>
          <p:nvPr/>
        </p:nvSpPr>
        <p:spPr>
          <a:xfrm>
            <a:off x="2133600" y="3276600"/>
            <a:ext cx="152400" cy="1524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3" name="Group 52"/>
          <p:cNvGrpSpPr/>
          <p:nvPr/>
        </p:nvGrpSpPr>
        <p:grpSpPr>
          <a:xfrm>
            <a:off x="5029200" y="1981200"/>
            <a:ext cx="2209800" cy="1438056"/>
            <a:chOff x="7287362" y="2894190"/>
            <a:chExt cx="2667000" cy="1915634"/>
          </a:xfrm>
        </p:grpSpPr>
        <p:pic>
          <p:nvPicPr>
            <p:cNvPr id="55" name="Picture 54" descr="\\cern.ch\dfs\Workspaces\v\VacuumControlDocumentation\Documentation_Gonzalo\volotek\Field_Work\5R3\Feb-2010\rack_side\5R3.JPG"/>
            <p:cNvPicPr/>
            <p:nvPr/>
          </p:nvPicPr>
          <p:blipFill>
            <a:blip r:embed="rId17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287362" y="2894190"/>
              <a:ext cx="2667000" cy="1915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4" name="TextBox 53"/>
            <p:cNvSpPr txBox="1"/>
            <p:nvPr/>
          </p:nvSpPr>
          <p:spPr>
            <a:xfrm>
              <a:off x="7985752" y="3134236"/>
              <a:ext cx="1140920" cy="368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accent2">
                      <a:lumMod val="75000"/>
                    </a:schemeClr>
                  </a:solidFill>
                </a:rPr>
                <a:t>Gauge </a:t>
              </a:r>
              <a:r>
                <a:rPr lang="en-US" sz="1200" b="1" dirty="0" smtClean="0">
                  <a:solidFill>
                    <a:schemeClr val="accent2">
                      <a:lumMod val="75000"/>
                    </a:schemeClr>
                  </a:solidFill>
                </a:rPr>
                <a:t>5R3</a:t>
              </a:r>
              <a:endParaRPr lang="en-US" sz="12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4953000" y="3733801"/>
            <a:ext cx="3429000" cy="2235126"/>
            <a:chOff x="3364148" y="2525234"/>
            <a:chExt cx="2415704" cy="1807536"/>
          </a:xfrm>
        </p:grpSpPr>
        <p:pic>
          <p:nvPicPr>
            <p:cNvPr id="52" name="Picture 51" descr="\\cern.ch\dfs\Workspaces\v\VacuumControlDocumentation\Documentation_Gonzalo\volotek\Field_Work\5R3\Feb-2010\rack_side\TEK5.JPG"/>
            <p:cNvPicPr/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3364148" y="2525234"/>
              <a:ext cx="2415704" cy="1807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6" name="TextBox 55"/>
            <p:cNvSpPr txBox="1"/>
            <p:nvPr/>
          </p:nvSpPr>
          <p:spPr>
            <a:xfrm>
              <a:off x="4161471" y="2833347"/>
              <a:ext cx="608017" cy="2240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accent6">
                      <a:lumMod val="75000"/>
                    </a:schemeClr>
                  </a:solidFill>
                </a:rPr>
                <a:t>Gauge </a:t>
              </a:r>
              <a:r>
                <a:rPr lang="en-US" sz="1200" b="1" dirty="0" smtClean="0">
                  <a:solidFill>
                    <a:schemeClr val="accent6">
                      <a:lumMod val="75000"/>
                    </a:schemeClr>
                  </a:solidFill>
                </a:rPr>
                <a:t>5R3</a:t>
              </a:r>
              <a:endParaRPr lang="en-US" sz="12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41" name="Date Placeholder 4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4/7/2011</a:t>
            </a:r>
            <a:endParaRPr lang="en-US"/>
          </a:p>
        </p:txBody>
      </p:sp>
      <p:sp>
        <p:nvSpPr>
          <p:cNvPr id="42" name="Slide Number Placeholder 4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E0F3-23F9-49F2-9008-F0D7F2A2D077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3" name="Footer Placeholder 4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Peñacoba</a:t>
            </a:r>
            <a:endParaRPr lang="en-US"/>
          </a:p>
        </p:txBody>
      </p:sp>
      <p:sp>
        <p:nvSpPr>
          <p:cNvPr id="44" name="Rounded Rectangle 43"/>
          <p:cNvSpPr/>
          <p:nvPr/>
        </p:nvSpPr>
        <p:spPr>
          <a:xfrm>
            <a:off x="5638800" y="6019800"/>
            <a:ext cx="3276600" cy="6858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The capacitor box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eliminates the noise</a:t>
            </a:r>
          </a:p>
        </p:txBody>
      </p:sp>
      <p:cxnSp>
        <p:nvCxnSpPr>
          <p:cNvPr id="45" name="Straight Arrow Connector 44"/>
          <p:cNvCxnSpPr/>
          <p:nvPr/>
        </p:nvCxnSpPr>
        <p:spPr>
          <a:xfrm rot="5400000">
            <a:off x="7011194" y="2590800"/>
            <a:ext cx="1980406" cy="794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5219304" y="3121223"/>
            <a:ext cx="1562496" cy="2977"/>
          </a:xfrm>
          <a:prstGeom prst="straightConnector1">
            <a:avLst/>
          </a:prstGeom>
          <a:ln w="1905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5905104" y="2816423"/>
            <a:ext cx="4780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10 s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50" name="Straight Arrow Connector 49"/>
          <p:cNvCxnSpPr/>
          <p:nvPr/>
        </p:nvCxnSpPr>
        <p:spPr>
          <a:xfrm rot="5400000">
            <a:off x="4876006" y="2818606"/>
            <a:ext cx="457200" cy="1588"/>
          </a:xfrm>
          <a:prstGeom prst="straightConnector1">
            <a:avLst/>
          </a:prstGeom>
          <a:ln w="1905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4610496" y="2664023"/>
            <a:ext cx="418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5 V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66" name="Straight Arrow Connector 65"/>
          <p:cNvCxnSpPr/>
          <p:nvPr/>
        </p:nvCxnSpPr>
        <p:spPr>
          <a:xfrm>
            <a:off x="5181600" y="5562600"/>
            <a:ext cx="2514600" cy="1588"/>
          </a:xfrm>
          <a:prstGeom prst="straightConnector1">
            <a:avLst/>
          </a:prstGeom>
          <a:ln w="1905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6172200" y="5257800"/>
            <a:ext cx="4780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10 s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70" name="Straight Arrow Connector 69"/>
          <p:cNvCxnSpPr/>
          <p:nvPr/>
        </p:nvCxnSpPr>
        <p:spPr>
          <a:xfrm rot="5400000">
            <a:off x="4838700" y="5067300"/>
            <a:ext cx="227806" cy="794"/>
          </a:xfrm>
          <a:prstGeom prst="straightConnector1">
            <a:avLst/>
          </a:prstGeom>
          <a:ln w="1905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4419600" y="4876800"/>
            <a:ext cx="554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0.5 V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75" name="Straight Arrow Connector 74"/>
          <p:cNvCxnSpPr/>
          <p:nvPr/>
        </p:nvCxnSpPr>
        <p:spPr>
          <a:xfrm rot="5400000">
            <a:off x="4817140" y="4607123"/>
            <a:ext cx="227806" cy="794"/>
          </a:xfrm>
          <a:prstGeom prst="straightConnector1">
            <a:avLst/>
          </a:prstGeom>
          <a:ln w="1905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4398040" y="4416623"/>
            <a:ext cx="554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0.5 V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77" name="Straight Arrow Connector 76"/>
          <p:cNvCxnSpPr/>
          <p:nvPr/>
        </p:nvCxnSpPr>
        <p:spPr>
          <a:xfrm>
            <a:off x="5181600" y="5562600"/>
            <a:ext cx="2514600" cy="1588"/>
          </a:xfrm>
          <a:prstGeom prst="straightConnector1">
            <a:avLst/>
          </a:prstGeom>
          <a:ln w="1905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6172200" y="5257800"/>
            <a:ext cx="4780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10 s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79" name="Straight Arrow Connector 78"/>
          <p:cNvCxnSpPr/>
          <p:nvPr/>
        </p:nvCxnSpPr>
        <p:spPr>
          <a:xfrm>
            <a:off x="5219304" y="3124200"/>
            <a:ext cx="1562496" cy="2977"/>
          </a:xfrm>
          <a:prstGeom prst="straightConnector1">
            <a:avLst/>
          </a:prstGeom>
          <a:ln w="1905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5905104" y="2819400"/>
            <a:ext cx="4780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10 s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81" name="Straight Arrow Connector 80"/>
          <p:cNvCxnSpPr/>
          <p:nvPr/>
        </p:nvCxnSpPr>
        <p:spPr>
          <a:xfrm rot="5400000">
            <a:off x="4876006" y="2513806"/>
            <a:ext cx="457200" cy="1588"/>
          </a:xfrm>
          <a:prstGeom prst="straightConnector1">
            <a:avLst/>
          </a:prstGeom>
          <a:ln w="1905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4610496" y="2359223"/>
            <a:ext cx="418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3 V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"/>
                            </p:stCondLst>
                            <p:childTnLst>
                              <p:par>
                                <p:cTn id="8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8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2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5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2000"/>
                            </p:stCondLst>
                            <p:childTnLst>
                              <p:par>
                                <p:cTn id="14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3000"/>
                            </p:stCondLst>
                            <p:childTnLst>
                              <p:par>
                                <p:cTn id="15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9" grpId="0"/>
      <p:bldP spid="51" grpId="0"/>
      <p:bldP spid="51" grpId="1"/>
      <p:bldP spid="67" grpId="0"/>
      <p:bldP spid="71" grpId="0"/>
      <p:bldP spid="71" grpId="1"/>
      <p:bldP spid="76" grpId="0"/>
      <p:bldP spid="78" grpId="0"/>
      <p:bldP spid="78" grpId="1"/>
      <p:bldP spid="80" grpId="0"/>
      <p:bldP spid="80" grpId="1"/>
      <p:bldP spid="8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4126</TotalTime>
  <Words>792</Words>
  <Application>Microsoft Office PowerPoint</Application>
  <PresentationFormat>On-screen Show (4:3)</PresentationFormat>
  <Paragraphs>228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High precision vacuum measurement system based on Bayard-Alpert ionization gauge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gfernand</dc:creator>
  <cp:lastModifiedBy>gfernand</cp:lastModifiedBy>
  <cp:revision>303</cp:revision>
  <dcterms:created xsi:type="dcterms:W3CDTF">2011-03-26T11:17:08Z</dcterms:created>
  <dcterms:modified xsi:type="dcterms:W3CDTF">2011-04-06T17:48:00Z</dcterms:modified>
</cp:coreProperties>
</file>