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1"/>
  </p:notesMasterIdLst>
  <p:sldIdLst>
    <p:sldId id="307" r:id="rId2"/>
    <p:sldId id="364" r:id="rId3"/>
    <p:sldId id="367" r:id="rId4"/>
    <p:sldId id="339" r:id="rId5"/>
    <p:sldId id="365" r:id="rId6"/>
    <p:sldId id="366" r:id="rId7"/>
    <p:sldId id="329" r:id="rId8"/>
    <p:sldId id="331" r:id="rId9"/>
    <p:sldId id="333" r:id="rId10"/>
    <p:sldId id="335" r:id="rId11"/>
    <p:sldId id="337" r:id="rId12"/>
    <p:sldId id="354" r:id="rId13"/>
    <p:sldId id="352" r:id="rId14"/>
    <p:sldId id="376" r:id="rId15"/>
    <p:sldId id="308" r:id="rId16"/>
    <p:sldId id="310" r:id="rId17"/>
    <p:sldId id="311" r:id="rId18"/>
    <p:sldId id="312" r:id="rId19"/>
    <p:sldId id="368" r:id="rId20"/>
    <p:sldId id="357" r:id="rId21"/>
    <p:sldId id="358" r:id="rId22"/>
    <p:sldId id="359" r:id="rId23"/>
    <p:sldId id="326" r:id="rId24"/>
    <p:sldId id="315" r:id="rId25"/>
    <p:sldId id="314" r:id="rId26"/>
    <p:sldId id="351" r:id="rId27"/>
    <p:sldId id="363" r:id="rId28"/>
    <p:sldId id="323" r:id="rId29"/>
    <p:sldId id="355" r:id="rId30"/>
    <p:sldId id="370" r:id="rId31"/>
    <p:sldId id="324" r:id="rId32"/>
    <p:sldId id="318" r:id="rId33"/>
    <p:sldId id="317" r:id="rId34"/>
    <p:sldId id="325" r:id="rId35"/>
    <p:sldId id="322" r:id="rId36"/>
    <p:sldId id="348" r:id="rId37"/>
    <p:sldId id="371" r:id="rId38"/>
    <p:sldId id="356" r:id="rId39"/>
    <p:sldId id="349" r:id="rId40"/>
    <p:sldId id="372" r:id="rId41"/>
    <p:sldId id="340" r:id="rId42"/>
    <p:sldId id="341" r:id="rId43"/>
    <p:sldId id="342" r:id="rId44"/>
    <p:sldId id="344" r:id="rId45"/>
    <p:sldId id="345" r:id="rId46"/>
    <p:sldId id="353" r:id="rId47"/>
    <p:sldId id="373" r:id="rId48"/>
    <p:sldId id="350" r:id="rId49"/>
    <p:sldId id="374" r:id="rId5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017" autoAdjust="0"/>
    <p:restoredTop sz="94848" autoAdjust="0"/>
  </p:normalViewPr>
  <p:slideViewPr>
    <p:cSldViewPr>
      <p:cViewPr varScale="1">
        <p:scale>
          <a:sx n="126" d="100"/>
          <a:sy n="126" d="100"/>
        </p:scale>
        <p:origin x="-11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12"/>
    </p:cViewPr>
  </p:sorterViewPr>
  <p:notesViewPr>
    <p:cSldViewPr>
      <p:cViewPr varScale="1">
        <p:scale>
          <a:sx n="78" d="100"/>
          <a:sy n="78" d="100"/>
        </p:scale>
        <p:origin x="-2070" y="-8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g\gpigny\Documents\GP\Volotek\Mesure%20gain%20vs.%20curren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g\gpigny\Documents\GP\Volotek\VGI_noise_type_PVS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TE\Groups\VSC\ICM\Users\PIGNY\Mesures%20VGI%20LHC\Mesures%20VGI%20P1\Tableau\LHC_Result_P1_VG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TE\Groups\VSC\ICM\Users\PIGNY\Mesures%20VGI%20LHC\Mesures%20VGI%20P1\Tableau\LHC_Result_P1_VGI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TE\Groups\VSC\ICM\Users\PIGNY\Mesures%20VGI%20LHC\Mesures%20VGI%20P1\Tableau\LHC_Result_P1_VGI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TE\Groups\VSC\ICM\Users\PIGNY\Mesures%20VGI%20LHC\Mesures%20VGI%20P1\Tableau\LHC_Result_P1_VGI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Departments\TE\Groups\VSC\ICM\Users\PIGNY\Mesures%20VGI%20LHC\Mesures%20VGI%20P1\Tableau\LHC_Result_P1_VGI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ern.ch\dfs\Departments\TE\Groups\VSC\ICM\Users\PIGNY\Mesures%20VGI%20LHC\Mesures%20VGI%20P1\Tableau\LHC_Result_P1_VGI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TE\Groups\VSC\ICM\Users\PIGNY\Mesures%20VGI%20LHC\Mesures%20VGI%20P1\Tableau\LHC_Result_P1_VG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Gain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measured current</a:t>
            </a:r>
            <a:endParaRPr lang="en-US" dirty="0"/>
          </a:p>
        </c:rich>
      </c:tx>
    </c:title>
    <c:plotArea>
      <c:layout>
        <c:manualLayout>
          <c:layoutTarget val="inner"/>
          <c:xMode val="edge"/>
          <c:yMode val="edge"/>
          <c:x val="0.16257742195311622"/>
          <c:y val="0.17220227890849571"/>
          <c:w val="0.62283481398892282"/>
          <c:h val="0.6080883205939599"/>
        </c:manualLayout>
      </c:layout>
      <c:scatterChart>
        <c:scatterStyle val="lineMarker"/>
        <c:ser>
          <c:idx val="0"/>
          <c:order val="0"/>
          <c:tx>
            <c:v>Rising</c:v>
          </c:tx>
          <c:xVal>
            <c:numRef>
              <c:f>Sheet1!$A$2:$A$10</c:f>
              <c:numCache>
                <c:formatCode>0.00E+00</c:formatCode>
                <c:ptCount val="9"/>
                <c:pt idx="0">
                  <c:v>2.7000000000000127E-12</c:v>
                </c:pt>
                <c:pt idx="1">
                  <c:v>3.6000000000000174E-12</c:v>
                </c:pt>
                <c:pt idx="2">
                  <c:v>4.0000000000000153E-12</c:v>
                </c:pt>
                <c:pt idx="3">
                  <c:v>3.800000000000016E-11</c:v>
                </c:pt>
                <c:pt idx="4">
                  <c:v>4.0000000000000166E-11</c:v>
                </c:pt>
                <c:pt idx="5">
                  <c:v>4.0000000000000136E-10</c:v>
                </c:pt>
                <c:pt idx="6">
                  <c:v>4.1000000000000132E-10</c:v>
                </c:pt>
                <c:pt idx="7">
                  <c:v>4.0000000000000127E-9</c:v>
                </c:pt>
                <c:pt idx="8">
                  <c:v>4.1000000000000111E-9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0">
                  <c:v>12</c:v>
                </c:pt>
                <c:pt idx="1">
                  <c:v>12</c:v>
                </c:pt>
                <c:pt idx="2">
                  <c:v>11</c:v>
                </c:pt>
                <c:pt idx="3">
                  <c:v>11</c:v>
                </c:pt>
                <c:pt idx="4">
                  <c:v>10</c:v>
                </c:pt>
                <c:pt idx="5">
                  <c:v>10</c:v>
                </c:pt>
                <c:pt idx="6">
                  <c:v>9</c:v>
                </c:pt>
                <c:pt idx="7">
                  <c:v>9</c:v>
                </c:pt>
                <c:pt idx="8">
                  <c:v>8</c:v>
                </c:pt>
              </c:numCache>
            </c:numRef>
          </c:yVal>
        </c:ser>
        <c:ser>
          <c:idx val="1"/>
          <c:order val="1"/>
          <c:tx>
            <c:v>Falling</c:v>
          </c:tx>
          <c:xVal>
            <c:numRef>
              <c:f>Sheet1!$C$2:$C$10</c:f>
              <c:numCache>
                <c:formatCode>0.00E+00</c:formatCode>
                <c:ptCount val="9"/>
                <c:pt idx="0">
                  <c:v>3.4000000000000142E-12</c:v>
                </c:pt>
                <c:pt idx="1">
                  <c:v>3.5000000000000162E-12</c:v>
                </c:pt>
                <c:pt idx="2">
                  <c:v>3.4000000000000135E-11</c:v>
                </c:pt>
                <c:pt idx="3">
                  <c:v>3.5000000000000138E-11</c:v>
                </c:pt>
                <c:pt idx="4">
                  <c:v>3.4000000000000131E-10</c:v>
                </c:pt>
                <c:pt idx="5">
                  <c:v>3.5000000000000132E-10</c:v>
                </c:pt>
                <c:pt idx="6">
                  <c:v>3.400000000000011E-9</c:v>
                </c:pt>
                <c:pt idx="7">
                  <c:v>3.5000000000000115E-9</c:v>
                </c:pt>
                <c:pt idx="8">
                  <c:v>4.1000000000000111E-9</c:v>
                </c:pt>
              </c:numCache>
            </c:numRef>
          </c:xVal>
          <c:yVal>
            <c:numRef>
              <c:f>Sheet1!$D$2:$D$10</c:f>
              <c:numCache>
                <c:formatCode>General</c:formatCode>
                <c:ptCount val="9"/>
                <c:pt idx="0">
                  <c:v>12</c:v>
                </c:pt>
                <c:pt idx="1">
                  <c:v>11</c:v>
                </c:pt>
                <c:pt idx="2">
                  <c:v>11</c:v>
                </c:pt>
                <c:pt idx="3">
                  <c:v>10</c:v>
                </c:pt>
                <c:pt idx="4">
                  <c:v>10</c:v>
                </c:pt>
                <c:pt idx="5">
                  <c:v>9</c:v>
                </c:pt>
                <c:pt idx="6">
                  <c:v>9</c:v>
                </c:pt>
                <c:pt idx="7">
                  <c:v>8</c:v>
                </c:pt>
                <c:pt idx="8">
                  <c:v>8</c:v>
                </c:pt>
              </c:numCache>
            </c:numRef>
          </c:yVal>
        </c:ser>
        <c:axId val="66346368"/>
        <c:axId val="68666880"/>
      </c:scatterChart>
      <c:valAx>
        <c:axId val="66346368"/>
        <c:scaling>
          <c:logBase val="10"/>
          <c:orientation val="minMax"/>
          <c:max val="1.0000000000000052E-9"/>
          <c:min val="1.000000000000007E-12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Current [A]</a:t>
                </a:r>
              </a:p>
            </c:rich>
          </c:tx>
        </c:title>
        <c:numFmt formatCode="0.00E+00" sourceLinked="1"/>
        <c:tickLblPos val="nextTo"/>
        <c:crossAx val="68666880"/>
        <c:crosses val="autoZero"/>
        <c:crossBetween val="midCat"/>
        <c:majorUnit val="10"/>
        <c:minorUnit val="10"/>
      </c:valAx>
      <c:valAx>
        <c:axId val="68666880"/>
        <c:scaling>
          <c:orientation val="minMax"/>
          <c:max val="12"/>
          <c:min val="8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Gain</a:t>
                </a:r>
              </a:p>
            </c:rich>
          </c:tx>
        </c:title>
        <c:numFmt formatCode="General" sourceLinked="1"/>
        <c:majorTickMark val="none"/>
        <c:tickLblPos val="low"/>
        <c:crossAx val="66346368"/>
        <c:crosses val="autoZero"/>
        <c:crossBetween val="midCat"/>
        <c:majorUnit val="1"/>
      </c:valAx>
    </c:plotArea>
    <c:legend>
      <c:legendPos val="r"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>
        <c:manualLayout>
          <c:xMode val="edge"/>
          <c:yMode val="edge"/>
          <c:x val="0.51883647798742139"/>
          <c:y val="1.9966329745769944E-2"/>
        </c:manualLayout>
      </c:layout>
    </c:title>
    <c:plotArea>
      <c:layout>
        <c:manualLayout>
          <c:layoutTarget val="inner"/>
          <c:xMode val="edge"/>
          <c:yMode val="edge"/>
          <c:x val="0.22960951814985384"/>
          <c:y val="0.1644267113032869"/>
          <c:w val="0.73069430000495239"/>
          <c:h val="0.57081404717765949"/>
        </c:manualLayout>
      </c:layout>
      <c:barChart>
        <c:barDir val="col"/>
        <c:grouping val="clustered"/>
        <c:ser>
          <c:idx val="0"/>
          <c:order val="0"/>
          <c:tx>
            <c:v>Pres</c:v>
          </c:tx>
          <c:cat>
            <c:strRef>
              <c:f>list!$L$126:$L$147</c:f>
              <c:strCache>
                <c:ptCount val="22"/>
                <c:pt idx="0">
                  <c:v>VGI.172.7L7.B</c:v>
                </c:pt>
                <c:pt idx="1">
                  <c:v>VGI.172.7L7.R</c:v>
                </c:pt>
                <c:pt idx="2">
                  <c:v>VGI.392.6L7.B</c:v>
                </c:pt>
                <c:pt idx="3">
                  <c:v>VGI.534.6L7.R</c:v>
                </c:pt>
                <c:pt idx="4">
                  <c:v>VGI.53.6L7.B</c:v>
                </c:pt>
                <c:pt idx="5">
                  <c:v>VGI.324.5L7.R</c:v>
                </c:pt>
                <c:pt idx="6">
                  <c:v>VGI.210.5L7.B</c:v>
                </c:pt>
                <c:pt idx="7">
                  <c:v>VGI.130.5L7.R</c:v>
                </c:pt>
                <c:pt idx="8">
                  <c:v>VGI.454.4L7.B</c:v>
                </c:pt>
                <c:pt idx="9">
                  <c:v>VGI.456.4L7.R</c:v>
                </c:pt>
                <c:pt idx="10">
                  <c:v>VGI.193.4L7.B</c:v>
                </c:pt>
                <c:pt idx="11">
                  <c:v>VGI.193.4L7.R</c:v>
                </c:pt>
                <c:pt idx="12">
                  <c:v>VGI.454.4R7.B</c:v>
                </c:pt>
                <c:pt idx="13">
                  <c:v>VGI.456.4R7.R</c:v>
                </c:pt>
                <c:pt idx="14">
                  <c:v>VGI.130.5R7.B</c:v>
                </c:pt>
                <c:pt idx="15">
                  <c:v>VGI.210.5R7.R</c:v>
                </c:pt>
                <c:pt idx="16">
                  <c:v>VGI.324.5R7.B</c:v>
                </c:pt>
                <c:pt idx="17">
                  <c:v>VGI.53.6R7.R</c:v>
                </c:pt>
                <c:pt idx="18">
                  <c:v>VGI.534.6R7.B</c:v>
                </c:pt>
                <c:pt idx="19">
                  <c:v>VGI.392.6R7.R</c:v>
                </c:pt>
                <c:pt idx="20">
                  <c:v>VGI.128.7R7.B</c:v>
                </c:pt>
                <c:pt idx="21">
                  <c:v>VGI.128.7R7.R</c:v>
                </c:pt>
              </c:strCache>
            </c:strRef>
          </c:cat>
          <c:val>
            <c:numRef>
              <c:f>list!$R$126:$R$147</c:f>
              <c:numCache>
                <c:formatCode>0.00E+00</c:formatCode>
                <c:ptCount val="22"/>
                <c:pt idx="0">
                  <c:v>0</c:v>
                </c:pt>
                <c:pt idx="1">
                  <c:v>1.0000000000000016E-11</c:v>
                </c:pt>
                <c:pt idx="2">
                  <c:v>0</c:v>
                </c:pt>
                <c:pt idx="3">
                  <c:v>0</c:v>
                </c:pt>
                <c:pt idx="4">
                  <c:v>2.7000000000000039E-11</c:v>
                </c:pt>
                <c:pt idx="5">
                  <c:v>1.5000000000000021E-12</c:v>
                </c:pt>
                <c:pt idx="6">
                  <c:v>3.4000000000000047E-13</c:v>
                </c:pt>
                <c:pt idx="7">
                  <c:v>1.6000000000000019E-11</c:v>
                </c:pt>
                <c:pt idx="8">
                  <c:v>5.2000000000000081E-13</c:v>
                </c:pt>
                <c:pt idx="9">
                  <c:v>2.1000000000000024E-12</c:v>
                </c:pt>
                <c:pt idx="10">
                  <c:v>1.9000000000000032E-12</c:v>
                </c:pt>
                <c:pt idx="11">
                  <c:v>1.6000000000000023E-12</c:v>
                </c:pt>
                <c:pt idx="12">
                  <c:v>1.2000000000000011E-12</c:v>
                </c:pt>
                <c:pt idx="13">
                  <c:v>2.3000000000000027E-12</c:v>
                </c:pt>
                <c:pt idx="14">
                  <c:v>1.7000000000000022E-12</c:v>
                </c:pt>
                <c:pt idx="15">
                  <c:v>1.7000000000000022E-12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2.0000000000000024E-12</c:v>
                </c:pt>
                <c:pt idx="21">
                  <c:v>4.8000000000000054E-12</c:v>
                </c:pt>
              </c:numCache>
            </c:numRef>
          </c:val>
        </c:ser>
        <c:axId val="65292928"/>
        <c:axId val="65303296"/>
      </c:barChart>
      <c:catAx>
        <c:axId val="652929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Gauge</a:t>
                </a:r>
              </a:p>
            </c:rich>
          </c:tx>
        </c:title>
        <c:numFmt formatCode="@" sourceLinked="1"/>
        <c:tickLblPos val="nextTo"/>
        <c:txPr>
          <a:bodyPr anchor="b" anchorCtr="1"/>
          <a:lstStyle/>
          <a:p>
            <a:pPr>
              <a:defRPr sz="800"/>
            </a:pPr>
            <a:endParaRPr lang="en-US"/>
          </a:p>
        </c:txPr>
        <c:crossAx val="65303296"/>
        <c:crosses val="autoZero"/>
        <c:lblAlgn val="ctr"/>
        <c:lblOffset val="100"/>
        <c:tickLblSkip val="1"/>
      </c:catAx>
      <c:valAx>
        <c:axId val="65303296"/>
        <c:scaling>
          <c:orientation val="minMax"/>
          <c:max val="3.0000000000000097E-11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Pres [mB]</a:t>
                </a:r>
              </a:p>
            </c:rich>
          </c:tx>
        </c:title>
        <c:numFmt formatCode="0.00E+00" sourceLinked="1"/>
        <c:tickLblPos val="nextTo"/>
        <c:crossAx val="65292928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Good shielding</a:t>
            </a:r>
            <a:endParaRPr lang="en-US" dirty="0"/>
          </a:p>
        </c:rich>
      </c:tx>
    </c:title>
    <c:plotArea>
      <c:layout>
        <c:manualLayout>
          <c:layoutTarget val="inner"/>
          <c:xMode val="edge"/>
          <c:yMode val="edge"/>
          <c:x val="0.16155601481704496"/>
          <c:y val="0.10101558281915358"/>
          <c:w val="0.65142222950662843"/>
          <c:h val="0.64465251132324619"/>
        </c:manualLayout>
      </c:layout>
      <c:barChart>
        <c:barDir val="col"/>
        <c:grouping val="clustered"/>
        <c:ser>
          <c:idx val="0"/>
          <c:order val="0"/>
          <c:tx>
            <c:v>without Cbox</c:v>
          </c:tx>
          <c:cat>
            <c:strRef>
              <c:f>'P1'!$Z$76:$Z$87</c:f>
              <c:strCache>
                <c:ptCount val="12"/>
                <c:pt idx="0">
                  <c:v>VGI.85.6R1.R</c:v>
                </c:pt>
                <c:pt idx="1">
                  <c:v>VGI.85.6R1.B</c:v>
                </c:pt>
                <c:pt idx="2">
                  <c:v>VGI.53.5R1.B</c:v>
                </c:pt>
                <c:pt idx="3">
                  <c:v>VGI.53.5R1.R</c:v>
                </c:pt>
                <c:pt idx="4">
                  <c:v>VGI.628.4R1.X</c:v>
                </c:pt>
                <c:pt idx="5">
                  <c:v>VGI.77.6L2.R</c:v>
                </c:pt>
                <c:pt idx="6">
                  <c:v>VGI.79.6L2.B</c:v>
                </c:pt>
                <c:pt idx="7">
                  <c:v>VGI.130.5R7.B</c:v>
                </c:pt>
                <c:pt idx="8">
                  <c:v>VGI.210.5R7.R</c:v>
                </c:pt>
                <c:pt idx="9">
                  <c:v>VGI.53.6R7.R</c:v>
                </c:pt>
                <c:pt idx="10">
                  <c:v>VGI.128.7R7.B</c:v>
                </c:pt>
                <c:pt idx="11">
                  <c:v>VGI.79.6R8.R</c:v>
                </c:pt>
              </c:strCache>
            </c:strRef>
          </c:cat>
          <c:val>
            <c:numRef>
              <c:f>'P1'!$AH$76:$AH$87</c:f>
              <c:numCache>
                <c:formatCode>General</c:formatCode>
                <c:ptCount val="12"/>
                <c:pt idx="0">
                  <c:v>0.52</c:v>
                </c:pt>
                <c:pt idx="1">
                  <c:v>0.52</c:v>
                </c:pt>
                <c:pt idx="2">
                  <c:v>0.72000000000000064</c:v>
                </c:pt>
                <c:pt idx="3">
                  <c:v>1.04</c:v>
                </c:pt>
                <c:pt idx="4">
                  <c:v>1.04</c:v>
                </c:pt>
                <c:pt idx="5">
                  <c:v>0.64000000000000368</c:v>
                </c:pt>
                <c:pt idx="6">
                  <c:v>1.48</c:v>
                </c:pt>
                <c:pt idx="7" formatCode="0.00">
                  <c:v>1.9600000000000064</c:v>
                </c:pt>
                <c:pt idx="8" formatCode="0.00">
                  <c:v>0.64000000000000346</c:v>
                </c:pt>
                <c:pt idx="9" formatCode="0.00">
                  <c:v>0.4</c:v>
                </c:pt>
                <c:pt idx="10" formatCode="0.00">
                  <c:v>1.04</c:v>
                </c:pt>
                <c:pt idx="11">
                  <c:v>0.68</c:v>
                </c:pt>
              </c:numCache>
            </c:numRef>
          </c:val>
        </c:ser>
        <c:ser>
          <c:idx val="1"/>
          <c:order val="1"/>
          <c:tx>
            <c:v>with Cbox</c:v>
          </c:tx>
          <c:cat>
            <c:strRef>
              <c:f>'P1'!$Z$76:$Z$87</c:f>
              <c:strCache>
                <c:ptCount val="12"/>
                <c:pt idx="0">
                  <c:v>VGI.85.6R1.R</c:v>
                </c:pt>
                <c:pt idx="1">
                  <c:v>VGI.85.6R1.B</c:v>
                </c:pt>
                <c:pt idx="2">
                  <c:v>VGI.53.5R1.B</c:v>
                </c:pt>
                <c:pt idx="3">
                  <c:v>VGI.53.5R1.R</c:v>
                </c:pt>
                <c:pt idx="4">
                  <c:v>VGI.628.4R1.X</c:v>
                </c:pt>
                <c:pt idx="5">
                  <c:v>VGI.77.6L2.R</c:v>
                </c:pt>
                <c:pt idx="6">
                  <c:v>VGI.79.6L2.B</c:v>
                </c:pt>
                <c:pt idx="7">
                  <c:v>VGI.130.5R7.B</c:v>
                </c:pt>
                <c:pt idx="8">
                  <c:v>VGI.210.5R7.R</c:v>
                </c:pt>
                <c:pt idx="9">
                  <c:v>VGI.53.6R7.R</c:v>
                </c:pt>
                <c:pt idx="10">
                  <c:v>VGI.128.7R7.B</c:v>
                </c:pt>
                <c:pt idx="11">
                  <c:v>VGI.79.6R8.R</c:v>
                </c:pt>
              </c:strCache>
            </c:strRef>
          </c:cat>
          <c:val>
            <c:numRef>
              <c:f>'P1'!$AH$76:$AH$87</c:f>
              <c:numCache>
                <c:formatCode>General</c:formatCode>
                <c:ptCount val="12"/>
                <c:pt idx="0">
                  <c:v>0.52</c:v>
                </c:pt>
                <c:pt idx="1">
                  <c:v>0.52</c:v>
                </c:pt>
                <c:pt idx="2">
                  <c:v>0.72000000000000064</c:v>
                </c:pt>
                <c:pt idx="3">
                  <c:v>1.04</c:v>
                </c:pt>
                <c:pt idx="4">
                  <c:v>1.04</c:v>
                </c:pt>
                <c:pt idx="5">
                  <c:v>0.64000000000000368</c:v>
                </c:pt>
                <c:pt idx="6">
                  <c:v>1.48</c:v>
                </c:pt>
                <c:pt idx="7" formatCode="0.00">
                  <c:v>1.9600000000000064</c:v>
                </c:pt>
                <c:pt idx="8" formatCode="0.00">
                  <c:v>0.64000000000000346</c:v>
                </c:pt>
                <c:pt idx="9" formatCode="0.00">
                  <c:v>0.4</c:v>
                </c:pt>
                <c:pt idx="10" formatCode="0.00">
                  <c:v>1.04</c:v>
                </c:pt>
                <c:pt idx="11">
                  <c:v>0.68</c:v>
                </c:pt>
              </c:numCache>
            </c:numRef>
          </c:val>
        </c:ser>
        <c:axId val="65922176"/>
        <c:axId val="65924096"/>
      </c:barChart>
      <c:catAx>
        <c:axId val="659221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Gauge</a:t>
                </a:r>
                <a:endParaRPr lang="en-US" dirty="0"/>
              </a:p>
            </c:rich>
          </c:tx>
        </c:title>
        <c:tickLblPos val="nextTo"/>
        <c:crossAx val="65924096"/>
        <c:crosses val="autoZero"/>
        <c:auto val="1"/>
        <c:lblAlgn val="ctr"/>
        <c:lblOffset val="100"/>
      </c:catAx>
      <c:valAx>
        <c:axId val="659240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Peak to peak voltage [V]</a:t>
                </a:r>
              </a:p>
            </c:rich>
          </c:tx>
        </c:title>
        <c:numFmt formatCode="General" sourceLinked="1"/>
        <c:tickLblPos val="nextTo"/>
        <c:crossAx val="659221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405977067338965"/>
          <c:y val="0.34237818559276856"/>
          <c:w val="0.15030272100708636"/>
          <c:h val="0.18099712888001801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Bad shielding</a:t>
            </a:r>
            <a:endParaRPr lang="en-US" dirty="0"/>
          </a:p>
        </c:rich>
      </c:tx>
    </c:title>
    <c:plotArea>
      <c:layout>
        <c:manualLayout>
          <c:layoutTarget val="inner"/>
          <c:xMode val="edge"/>
          <c:yMode val="edge"/>
          <c:x val="0.11599712964497565"/>
          <c:y val="0.12756997792513988"/>
          <c:w val="0.7073615226723442"/>
          <c:h val="0.61236492653607655"/>
        </c:manualLayout>
      </c:layout>
      <c:barChart>
        <c:barDir val="col"/>
        <c:grouping val="clustered"/>
        <c:ser>
          <c:idx val="0"/>
          <c:order val="0"/>
          <c:tx>
            <c:v>without Cbox</c:v>
          </c:tx>
          <c:cat>
            <c:strRef>
              <c:f>'P1'!$Z$89:$Z$102</c:f>
              <c:strCache>
                <c:ptCount val="14"/>
                <c:pt idx="0">
                  <c:v>VGI.137.7R1.B</c:v>
                </c:pt>
                <c:pt idx="1">
                  <c:v>VGI.137.7R1.R</c:v>
                </c:pt>
                <c:pt idx="2">
                  <c:v>VGI.512.6L2.R</c:v>
                </c:pt>
                <c:pt idx="3">
                  <c:v>VGI.543.6L2.B</c:v>
                </c:pt>
                <c:pt idx="4">
                  <c:v>VGI.454.4L7.B</c:v>
                </c:pt>
                <c:pt idx="5">
                  <c:v>VGI.456.4L7.R</c:v>
                </c:pt>
                <c:pt idx="6">
                  <c:v>VGI.193.4L7.B</c:v>
                </c:pt>
                <c:pt idx="7">
                  <c:v>VGI.193.4L7.R</c:v>
                </c:pt>
                <c:pt idx="8">
                  <c:v>VGI.454.4R7.B</c:v>
                </c:pt>
                <c:pt idx="9">
                  <c:v>VGI.456.4R7.R</c:v>
                </c:pt>
                <c:pt idx="10">
                  <c:v>VGI.324.5R7.B</c:v>
                </c:pt>
                <c:pt idx="11">
                  <c:v>VGI.534.6R7.B</c:v>
                </c:pt>
                <c:pt idx="12">
                  <c:v>VGI.392.6R7.R</c:v>
                </c:pt>
                <c:pt idx="13">
                  <c:v>VGI.514.6R8.R</c:v>
                </c:pt>
              </c:strCache>
            </c:strRef>
          </c:cat>
          <c:val>
            <c:numRef>
              <c:f>'P1'!$AH$89:$AH$102</c:f>
              <c:numCache>
                <c:formatCode>General</c:formatCode>
                <c:ptCount val="14"/>
                <c:pt idx="0">
                  <c:v>5.5200000000000005</c:v>
                </c:pt>
                <c:pt idx="1">
                  <c:v>5.88</c:v>
                </c:pt>
                <c:pt idx="2">
                  <c:v>5.84</c:v>
                </c:pt>
                <c:pt idx="3">
                  <c:v>8.8800000000000026</c:v>
                </c:pt>
                <c:pt idx="4" formatCode="0.00">
                  <c:v>3.2800000000000002</c:v>
                </c:pt>
                <c:pt idx="5" formatCode="0.00">
                  <c:v>3.24</c:v>
                </c:pt>
                <c:pt idx="6" formatCode="0.00">
                  <c:v>5.6</c:v>
                </c:pt>
                <c:pt idx="7" formatCode="0.00">
                  <c:v>4.28</c:v>
                </c:pt>
                <c:pt idx="8" formatCode="0.00">
                  <c:v>9.84</c:v>
                </c:pt>
                <c:pt idx="9" formatCode="0.00">
                  <c:v>9.76</c:v>
                </c:pt>
                <c:pt idx="10" formatCode="0.00">
                  <c:v>7.3199999999999985</c:v>
                </c:pt>
                <c:pt idx="11" formatCode="0.00">
                  <c:v>6.52</c:v>
                </c:pt>
                <c:pt idx="12" formatCode="0.00">
                  <c:v>3.5200000000000005</c:v>
                </c:pt>
                <c:pt idx="13">
                  <c:v>4</c:v>
                </c:pt>
              </c:numCache>
            </c:numRef>
          </c:val>
        </c:ser>
        <c:ser>
          <c:idx val="1"/>
          <c:order val="1"/>
          <c:tx>
            <c:v>with Cbox</c:v>
          </c:tx>
          <c:cat>
            <c:strRef>
              <c:f>'P1'!$Z$89:$Z$102</c:f>
              <c:strCache>
                <c:ptCount val="14"/>
                <c:pt idx="0">
                  <c:v>VGI.137.7R1.B</c:v>
                </c:pt>
                <c:pt idx="1">
                  <c:v>VGI.137.7R1.R</c:v>
                </c:pt>
                <c:pt idx="2">
                  <c:v>VGI.512.6L2.R</c:v>
                </c:pt>
                <c:pt idx="3">
                  <c:v>VGI.543.6L2.B</c:v>
                </c:pt>
                <c:pt idx="4">
                  <c:v>VGI.454.4L7.B</c:v>
                </c:pt>
                <c:pt idx="5">
                  <c:v>VGI.456.4L7.R</c:v>
                </c:pt>
                <c:pt idx="6">
                  <c:v>VGI.193.4L7.B</c:v>
                </c:pt>
                <c:pt idx="7">
                  <c:v>VGI.193.4L7.R</c:v>
                </c:pt>
                <c:pt idx="8">
                  <c:v>VGI.454.4R7.B</c:v>
                </c:pt>
                <c:pt idx="9">
                  <c:v>VGI.456.4R7.R</c:v>
                </c:pt>
                <c:pt idx="10">
                  <c:v>VGI.324.5R7.B</c:v>
                </c:pt>
                <c:pt idx="11">
                  <c:v>VGI.534.6R7.B</c:v>
                </c:pt>
                <c:pt idx="12">
                  <c:v>VGI.392.6R7.R</c:v>
                </c:pt>
                <c:pt idx="13">
                  <c:v>VGI.514.6R8.R</c:v>
                </c:pt>
              </c:strCache>
            </c:strRef>
          </c:cat>
          <c:val>
            <c:numRef>
              <c:f>'P1'!$AC$89:$AC$102</c:f>
              <c:numCache>
                <c:formatCode>General</c:formatCode>
                <c:ptCount val="14"/>
                <c:pt idx="0">
                  <c:v>0.48000000000000032</c:v>
                </c:pt>
                <c:pt idx="1">
                  <c:v>0.88</c:v>
                </c:pt>
                <c:pt idx="2">
                  <c:v>0.88</c:v>
                </c:pt>
                <c:pt idx="3">
                  <c:v>0.6400000000000039</c:v>
                </c:pt>
                <c:pt idx="4" formatCode="0.00">
                  <c:v>0.48000000000000032</c:v>
                </c:pt>
                <c:pt idx="5" formatCode="0.00">
                  <c:v>0.48000000000000032</c:v>
                </c:pt>
                <c:pt idx="6" formatCode="0.00">
                  <c:v>0.76000000000000389</c:v>
                </c:pt>
                <c:pt idx="7" formatCode="0.00">
                  <c:v>0.52</c:v>
                </c:pt>
                <c:pt idx="8" formatCode="0.00">
                  <c:v>1.1600000000000001</c:v>
                </c:pt>
                <c:pt idx="9" formatCode="0.00">
                  <c:v>0.52</c:v>
                </c:pt>
                <c:pt idx="10" formatCode="0.00">
                  <c:v>0.56000000000000005</c:v>
                </c:pt>
                <c:pt idx="11" formatCode="0.00">
                  <c:v>0.48000000000000032</c:v>
                </c:pt>
                <c:pt idx="12" formatCode="0.00">
                  <c:v>0.60000000000000064</c:v>
                </c:pt>
                <c:pt idx="13">
                  <c:v>0.84000000000000064</c:v>
                </c:pt>
              </c:numCache>
            </c:numRef>
          </c:val>
        </c:ser>
        <c:axId val="69804416"/>
        <c:axId val="69806336"/>
      </c:barChart>
      <c:catAx>
        <c:axId val="698044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Gauge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0855713145833034"/>
              <c:y val="0.95112884709998746"/>
            </c:manualLayout>
          </c:layout>
        </c:title>
        <c:tickLblPos val="nextTo"/>
        <c:crossAx val="69806336"/>
        <c:crosses val="autoZero"/>
        <c:auto val="1"/>
        <c:lblAlgn val="ctr"/>
        <c:lblOffset val="100"/>
      </c:catAx>
      <c:valAx>
        <c:axId val="6980633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Peak to peak voltage [V]</a:t>
                </a:r>
              </a:p>
            </c:rich>
          </c:tx>
        </c:title>
        <c:numFmt formatCode="General" sourceLinked="1"/>
        <c:tickLblPos val="nextTo"/>
        <c:crossAx val="698044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501946651319769"/>
          <c:y val="0.3539562740570355"/>
          <c:w val="0.15649188784630763"/>
          <c:h val="0.20612407093973067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Without </a:t>
            </a:r>
            <a:r>
              <a:rPr lang="en-US" dirty="0" smtClean="0"/>
              <a:t>capacitor</a:t>
            </a:r>
            <a:r>
              <a:rPr lang="en-US" baseline="0" dirty="0" smtClean="0"/>
              <a:t> </a:t>
            </a:r>
            <a:r>
              <a:rPr lang="en-US" dirty="0" smtClean="0"/>
              <a:t>box</a:t>
            </a:r>
            <a:endParaRPr lang="en-US" dirty="0"/>
          </a:p>
        </c:rich>
      </c:tx>
    </c:title>
    <c:plotArea>
      <c:layout>
        <c:manualLayout>
          <c:layoutTarget val="inner"/>
          <c:xMode val="edge"/>
          <c:yMode val="edge"/>
          <c:x val="0.11137189840598298"/>
          <c:y val="0.13676441792695149"/>
          <c:w val="0.83913947186373072"/>
          <c:h val="0.70762424315721983"/>
        </c:manualLayout>
      </c:layout>
      <c:scatterChart>
        <c:scatterStyle val="lineMarker"/>
        <c:ser>
          <c:idx val="0"/>
          <c:order val="0"/>
          <c:tx>
            <c:v>Without Cbox</c:v>
          </c:tx>
          <c:spPr>
            <a:ln w="28575">
              <a:noFill/>
            </a:ln>
          </c:spPr>
          <c:xVal>
            <c:numRef>
              <c:f>'P1'!$K$26:$K$51</c:f>
              <c:numCache>
                <c:formatCode>0</c:formatCode>
                <c:ptCount val="26"/>
                <c:pt idx="0">
                  <c:v>7</c:v>
                </c:pt>
                <c:pt idx="1">
                  <c:v>7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17</c:v>
                </c:pt>
                <c:pt idx="8">
                  <c:v>17</c:v>
                </c:pt>
                <c:pt idx="9">
                  <c:v>45</c:v>
                </c:pt>
                <c:pt idx="10">
                  <c:v>45</c:v>
                </c:pt>
                <c:pt idx="11">
                  <c:v>40</c:v>
                </c:pt>
                <c:pt idx="12">
                  <c:v>39</c:v>
                </c:pt>
                <c:pt idx="13">
                  <c:v>0</c:v>
                </c:pt>
                <c:pt idx="14">
                  <c:v>0</c:v>
                </c:pt>
                <c:pt idx="15">
                  <c:v>43</c:v>
                </c:pt>
                <c:pt idx="16">
                  <c:v>0</c:v>
                </c:pt>
                <c:pt idx="17">
                  <c:v>17</c:v>
                </c:pt>
                <c:pt idx="18">
                  <c:v>9</c:v>
                </c:pt>
                <c:pt idx="19">
                  <c:v>0</c:v>
                </c:pt>
                <c:pt idx="20" formatCode="General">
                  <c:v>7</c:v>
                </c:pt>
                <c:pt idx="21" formatCode="General">
                  <c:v>0</c:v>
                </c:pt>
                <c:pt idx="22" formatCode="General">
                  <c:v>9</c:v>
                </c:pt>
                <c:pt idx="23" formatCode="General">
                  <c:v>0</c:v>
                </c:pt>
                <c:pt idx="24" formatCode="General">
                  <c:v>0</c:v>
                </c:pt>
                <c:pt idx="25" formatCode="General">
                  <c:v>8</c:v>
                </c:pt>
              </c:numCache>
            </c:numRef>
          </c:xVal>
          <c:yVal>
            <c:numRef>
              <c:f>'P1'!$L$26:$L$51</c:f>
              <c:numCache>
                <c:formatCode>General</c:formatCode>
                <c:ptCount val="26"/>
                <c:pt idx="0">
                  <c:v>5.52</c:v>
                </c:pt>
                <c:pt idx="1">
                  <c:v>5.88</c:v>
                </c:pt>
                <c:pt idx="2">
                  <c:v>0.52</c:v>
                </c:pt>
                <c:pt idx="3">
                  <c:v>0.52</c:v>
                </c:pt>
                <c:pt idx="4">
                  <c:v>0.72000000000000064</c:v>
                </c:pt>
                <c:pt idx="5">
                  <c:v>1.04</c:v>
                </c:pt>
                <c:pt idx="6">
                  <c:v>1.04</c:v>
                </c:pt>
                <c:pt idx="7" formatCode="0.00">
                  <c:v>3.2800000000000002</c:v>
                </c:pt>
                <c:pt idx="8" formatCode="0.00">
                  <c:v>3.24</c:v>
                </c:pt>
                <c:pt idx="9" formatCode="0.00">
                  <c:v>5.6</c:v>
                </c:pt>
                <c:pt idx="10" formatCode="0.00">
                  <c:v>4.28</c:v>
                </c:pt>
                <c:pt idx="11" formatCode="0.00">
                  <c:v>9.84</c:v>
                </c:pt>
                <c:pt idx="12" formatCode="0.00">
                  <c:v>9.76</c:v>
                </c:pt>
                <c:pt idx="13" formatCode="0.00">
                  <c:v>1.9600000000000046</c:v>
                </c:pt>
                <c:pt idx="14" formatCode="0.00">
                  <c:v>0.64000000000000368</c:v>
                </c:pt>
                <c:pt idx="15" formatCode="0.00">
                  <c:v>7.3199999999999985</c:v>
                </c:pt>
                <c:pt idx="16" formatCode="0.00">
                  <c:v>0.4</c:v>
                </c:pt>
                <c:pt idx="17" formatCode="0.00">
                  <c:v>6.52</c:v>
                </c:pt>
                <c:pt idx="18" formatCode="0.00">
                  <c:v>3.52</c:v>
                </c:pt>
                <c:pt idx="19" formatCode="0.00">
                  <c:v>1.04</c:v>
                </c:pt>
                <c:pt idx="20">
                  <c:v>5.84</c:v>
                </c:pt>
                <c:pt idx="21">
                  <c:v>0.64000000000000368</c:v>
                </c:pt>
                <c:pt idx="22">
                  <c:v>8.8800000000000008</c:v>
                </c:pt>
                <c:pt idx="23">
                  <c:v>1.48</c:v>
                </c:pt>
                <c:pt idx="24">
                  <c:v>0.6800000000000016</c:v>
                </c:pt>
                <c:pt idx="25">
                  <c:v>4</c:v>
                </c:pt>
              </c:numCache>
            </c:numRef>
          </c:yVal>
        </c:ser>
        <c:axId val="65952000"/>
        <c:axId val="65962368"/>
      </c:scatterChart>
      <c:valAx>
        <c:axId val="659520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Unconnected shield length [m]</a:t>
                </a:r>
              </a:p>
            </c:rich>
          </c:tx>
        </c:title>
        <c:numFmt formatCode="0" sourceLinked="1"/>
        <c:tickLblPos val="nextTo"/>
        <c:crossAx val="65962368"/>
        <c:crosses val="autoZero"/>
        <c:crossBetween val="midCat"/>
      </c:valAx>
      <c:valAx>
        <c:axId val="65962368"/>
        <c:scaling>
          <c:orientation val="minMax"/>
          <c:max val="1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Peak to peak voltage [V]</a:t>
                </a:r>
              </a:p>
            </c:rich>
          </c:tx>
        </c:title>
        <c:numFmt formatCode="General" sourceLinked="1"/>
        <c:tickLblPos val="nextTo"/>
        <c:crossAx val="65952000"/>
        <c:crosses val="autoZero"/>
        <c:crossBetween val="midCat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With </a:t>
            </a:r>
            <a:r>
              <a:rPr lang="en-US" dirty="0" smtClean="0"/>
              <a:t>capacitor</a:t>
            </a:r>
            <a:r>
              <a:rPr lang="en-US" baseline="0" dirty="0" smtClean="0"/>
              <a:t> </a:t>
            </a:r>
            <a:r>
              <a:rPr lang="en-US" dirty="0" smtClean="0"/>
              <a:t>box</a:t>
            </a:r>
            <a:endParaRPr lang="en-US" dirty="0"/>
          </a:p>
        </c:rich>
      </c:tx>
    </c:title>
    <c:plotArea>
      <c:layout>
        <c:manualLayout>
          <c:layoutTarget val="inner"/>
          <c:xMode val="edge"/>
          <c:yMode val="edge"/>
          <c:x val="0.10925051035287256"/>
          <c:y val="0.13863108881696429"/>
          <c:w val="0.84012682561682595"/>
          <c:h val="0.70643114794380668"/>
        </c:manualLayout>
      </c:layout>
      <c:scatterChart>
        <c:scatterStyle val="lineMarker"/>
        <c:ser>
          <c:idx val="0"/>
          <c:order val="0"/>
          <c:tx>
            <c:v>With Cbox</c:v>
          </c:tx>
          <c:spPr>
            <a:ln w="28575">
              <a:noFill/>
            </a:ln>
          </c:spPr>
          <c:xVal>
            <c:numRef>
              <c:f>'P1'!$K$26:$K$51</c:f>
              <c:numCache>
                <c:formatCode>0</c:formatCode>
                <c:ptCount val="26"/>
                <c:pt idx="0">
                  <c:v>7</c:v>
                </c:pt>
                <c:pt idx="1">
                  <c:v>7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17</c:v>
                </c:pt>
                <c:pt idx="8">
                  <c:v>17</c:v>
                </c:pt>
                <c:pt idx="9">
                  <c:v>45</c:v>
                </c:pt>
                <c:pt idx="10">
                  <c:v>45</c:v>
                </c:pt>
                <c:pt idx="11">
                  <c:v>40</c:v>
                </c:pt>
                <c:pt idx="12">
                  <c:v>39</c:v>
                </c:pt>
                <c:pt idx="13">
                  <c:v>0</c:v>
                </c:pt>
                <c:pt idx="14">
                  <c:v>0</c:v>
                </c:pt>
                <c:pt idx="15">
                  <c:v>43</c:v>
                </c:pt>
                <c:pt idx="16">
                  <c:v>0</c:v>
                </c:pt>
                <c:pt idx="17">
                  <c:v>17</c:v>
                </c:pt>
                <c:pt idx="18">
                  <c:v>9</c:v>
                </c:pt>
                <c:pt idx="19">
                  <c:v>0</c:v>
                </c:pt>
                <c:pt idx="20" formatCode="General">
                  <c:v>7</c:v>
                </c:pt>
                <c:pt idx="21" formatCode="General">
                  <c:v>0</c:v>
                </c:pt>
                <c:pt idx="22" formatCode="General">
                  <c:v>9</c:v>
                </c:pt>
                <c:pt idx="23" formatCode="General">
                  <c:v>0</c:v>
                </c:pt>
                <c:pt idx="24" formatCode="General">
                  <c:v>0</c:v>
                </c:pt>
                <c:pt idx="25" formatCode="General">
                  <c:v>8</c:v>
                </c:pt>
              </c:numCache>
            </c:numRef>
          </c:xVal>
          <c:yVal>
            <c:numRef>
              <c:f>'P1'!$M$26:$M$51</c:f>
              <c:numCache>
                <c:formatCode>General</c:formatCode>
                <c:ptCount val="26"/>
                <c:pt idx="0">
                  <c:v>0.48000000000000032</c:v>
                </c:pt>
                <c:pt idx="1">
                  <c:v>0.88</c:v>
                </c:pt>
                <c:pt idx="2">
                  <c:v>0.60000000000000064</c:v>
                </c:pt>
                <c:pt idx="3">
                  <c:v>0.52</c:v>
                </c:pt>
                <c:pt idx="4">
                  <c:v>0.68</c:v>
                </c:pt>
                <c:pt idx="5">
                  <c:v>1</c:v>
                </c:pt>
                <c:pt idx="6">
                  <c:v>1.04</c:v>
                </c:pt>
                <c:pt idx="7" formatCode="0.00">
                  <c:v>0.48000000000000032</c:v>
                </c:pt>
                <c:pt idx="8" formatCode="0.00">
                  <c:v>0.48000000000000032</c:v>
                </c:pt>
                <c:pt idx="9" formatCode="0.00">
                  <c:v>0.76000000000000356</c:v>
                </c:pt>
                <c:pt idx="10" formatCode="0.00">
                  <c:v>0.52</c:v>
                </c:pt>
                <c:pt idx="11" formatCode="0.00">
                  <c:v>1.1599999999999928</c:v>
                </c:pt>
                <c:pt idx="12" formatCode="0.00">
                  <c:v>0.52</c:v>
                </c:pt>
                <c:pt idx="13" formatCode="0.00">
                  <c:v>1.9600000000000064</c:v>
                </c:pt>
                <c:pt idx="14" formatCode="0.00">
                  <c:v>0.56000000000000005</c:v>
                </c:pt>
                <c:pt idx="15" formatCode="0.00">
                  <c:v>0.56000000000000005</c:v>
                </c:pt>
                <c:pt idx="16" formatCode="0.00">
                  <c:v>0.44</c:v>
                </c:pt>
                <c:pt idx="17" formatCode="0.00">
                  <c:v>0.48000000000000032</c:v>
                </c:pt>
                <c:pt idx="18" formatCode="0.00">
                  <c:v>0.60000000000000064</c:v>
                </c:pt>
                <c:pt idx="19" formatCode="0.00">
                  <c:v>1.04</c:v>
                </c:pt>
                <c:pt idx="20">
                  <c:v>0.88</c:v>
                </c:pt>
                <c:pt idx="21">
                  <c:v>0.64000000000000368</c:v>
                </c:pt>
                <c:pt idx="22">
                  <c:v>0.64000000000000368</c:v>
                </c:pt>
                <c:pt idx="23">
                  <c:v>1.48</c:v>
                </c:pt>
                <c:pt idx="24">
                  <c:v>0.48000000000000032</c:v>
                </c:pt>
                <c:pt idx="25">
                  <c:v>0.84000000000000064</c:v>
                </c:pt>
              </c:numCache>
            </c:numRef>
          </c:yVal>
        </c:ser>
        <c:axId val="65990656"/>
        <c:axId val="65992576"/>
      </c:scatterChart>
      <c:valAx>
        <c:axId val="659906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Unconnected shield length [m]</a:t>
                </a:r>
              </a:p>
            </c:rich>
          </c:tx>
        </c:title>
        <c:numFmt formatCode="0" sourceLinked="1"/>
        <c:tickLblPos val="nextTo"/>
        <c:crossAx val="65992576"/>
        <c:crosses val="autoZero"/>
        <c:crossBetween val="midCat"/>
      </c:valAx>
      <c:valAx>
        <c:axId val="65992576"/>
        <c:scaling>
          <c:orientation val="minMax"/>
          <c:max val="1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Peak to peak voltage [V]</a:t>
                </a:r>
              </a:p>
            </c:rich>
          </c:tx>
        </c:title>
        <c:numFmt formatCode="General" sourceLinked="1"/>
        <c:tickLblPos val="nextTo"/>
        <c:crossAx val="65990656"/>
        <c:crosses val="autoZero"/>
        <c:crossBetween val="midCat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0653668349684754"/>
          <c:y val="6.8072463374300313E-2"/>
          <c:w val="0.78147317134607808"/>
          <c:h val="0.68343419796122695"/>
        </c:manualLayout>
      </c:layout>
      <c:barChart>
        <c:barDir val="col"/>
        <c:grouping val="clustered"/>
        <c:ser>
          <c:idx val="1"/>
          <c:order val="0"/>
          <c:tx>
            <c:v>Without Cbox</c:v>
          </c:tx>
          <c:spPr>
            <a:solidFill>
              <a:schemeClr val="accent1"/>
            </a:solidFill>
          </c:spPr>
          <c:cat>
            <c:strRef>
              <c:f>'P1'!$H$62:$H$87</c:f>
              <c:strCache>
                <c:ptCount val="26"/>
                <c:pt idx="0">
                  <c:v>VGI.85.6R1.R</c:v>
                </c:pt>
                <c:pt idx="1">
                  <c:v>VGI.85.6R1.B</c:v>
                </c:pt>
                <c:pt idx="2">
                  <c:v>VGI.53.5R1.B</c:v>
                </c:pt>
                <c:pt idx="3">
                  <c:v>VGI.53.5R1.R</c:v>
                </c:pt>
                <c:pt idx="4">
                  <c:v>VGI.628.4R1.X</c:v>
                </c:pt>
                <c:pt idx="5">
                  <c:v>VGI.77.6L2.R</c:v>
                </c:pt>
                <c:pt idx="6">
                  <c:v>VGI.79.6L2.B</c:v>
                </c:pt>
                <c:pt idx="7">
                  <c:v>VGI.130.5R7.B</c:v>
                </c:pt>
                <c:pt idx="8">
                  <c:v>VGI.210.5R7.R</c:v>
                </c:pt>
                <c:pt idx="9">
                  <c:v>VGI.53.6R7.R</c:v>
                </c:pt>
                <c:pt idx="10">
                  <c:v>VGI.128.7R7.B</c:v>
                </c:pt>
                <c:pt idx="11">
                  <c:v>VGI.79.6R8.R</c:v>
                </c:pt>
                <c:pt idx="12">
                  <c:v>VGI.137.7R1.B</c:v>
                </c:pt>
                <c:pt idx="13">
                  <c:v>VGI.137.7R1.R</c:v>
                </c:pt>
                <c:pt idx="14">
                  <c:v>VGI.512.6L2.R</c:v>
                </c:pt>
                <c:pt idx="15">
                  <c:v>VGI.543.6L2.B</c:v>
                </c:pt>
                <c:pt idx="16">
                  <c:v>VGI.454.4L7.B</c:v>
                </c:pt>
                <c:pt idx="17">
                  <c:v>VGI.456.4L7.R</c:v>
                </c:pt>
                <c:pt idx="18">
                  <c:v>VGI.193.4L7.B</c:v>
                </c:pt>
                <c:pt idx="19">
                  <c:v>VGI.193.4L7.R</c:v>
                </c:pt>
                <c:pt idx="20">
                  <c:v>VGI.454.4R7.B</c:v>
                </c:pt>
                <c:pt idx="21">
                  <c:v>VGI.456.4R7.R</c:v>
                </c:pt>
                <c:pt idx="22">
                  <c:v>VGI.324.5R7.B</c:v>
                </c:pt>
                <c:pt idx="23">
                  <c:v>VGI.534.6R7.B</c:v>
                </c:pt>
                <c:pt idx="24">
                  <c:v>VGI.392.6R7.R</c:v>
                </c:pt>
                <c:pt idx="25">
                  <c:v>VGI.514.6R8.R</c:v>
                </c:pt>
              </c:strCache>
            </c:strRef>
          </c:cat>
          <c:val>
            <c:numRef>
              <c:f>'P1'!$Q$74:$Q$99</c:f>
              <c:numCache>
                <c:formatCode>General</c:formatCode>
                <c:ptCount val="26"/>
                <c:pt idx="0">
                  <c:v>2.9716660317380059</c:v>
                </c:pt>
                <c:pt idx="1">
                  <c:v>2.2542392121524464</c:v>
                </c:pt>
                <c:pt idx="2">
                  <c:v>3.1117163371060141</c:v>
                </c:pt>
                <c:pt idx="3">
                  <c:v>3.4119291162192678</c:v>
                </c:pt>
                <c:pt idx="4">
                  <c:v>2.8379190284415592</c:v>
                </c:pt>
                <c:pt idx="5">
                  <c:v>4.2953642676488695</c:v>
                </c:pt>
                <c:pt idx="6">
                  <c:v>4.4977985489328773</c:v>
                </c:pt>
                <c:pt idx="7">
                  <c:v>4.9317380395493826</c:v>
                </c:pt>
                <c:pt idx="8">
                  <c:v>5.4013211476463514</c:v>
                </c:pt>
                <c:pt idx="9">
                  <c:v>19.633602768360458</c:v>
                </c:pt>
                <c:pt idx="10">
                  <c:v>21.503046793402561</c:v>
                </c:pt>
                <c:pt idx="11">
                  <c:v>1.872837083017546</c:v>
                </c:pt>
                <c:pt idx="12">
                  <c:v>3.2583670100200881</c:v>
                </c:pt>
                <c:pt idx="13">
                  <c:v>2.0558905959841387</c:v>
                </c:pt>
                <c:pt idx="14">
                  <c:v>0.78162780458833236</c:v>
                </c:pt>
                <c:pt idx="15">
                  <c:v>3.9174187710778274</c:v>
                </c:pt>
                <c:pt idx="16">
                  <c:v>5.1641636927207086</c:v>
                </c:pt>
                <c:pt idx="17">
                  <c:v>4.7097732639695424</c:v>
                </c:pt>
                <c:pt idx="18">
                  <c:v>1.8749945080674102</c:v>
                </c:pt>
                <c:pt idx="19">
                  <c:v>4.4977985489328773</c:v>
                </c:pt>
                <c:pt idx="20">
                  <c:v>34.080032480036444</c:v>
                </c:pt>
                <c:pt idx="21">
                  <c:v>32.583670100200855</c:v>
                </c:pt>
                <c:pt idx="22">
                  <c:v>20.55890595984139</c:v>
                </c:pt>
                <c:pt idx="23">
                  <c:v>29.682467434632432</c:v>
                </c:pt>
                <c:pt idx="24">
                  <c:v>2.7101916318908401</c:v>
                </c:pt>
                <c:pt idx="25">
                  <c:v>3.2583670100200881</c:v>
                </c:pt>
              </c:numCache>
            </c:numRef>
          </c:val>
        </c:ser>
        <c:ser>
          <c:idx val="0"/>
          <c:order val="1"/>
          <c:tx>
            <c:v>With Cbox</c:v>
          </c:tx>
          <c:spPr>
            <a:solidFill>
              <a:schemeClr val="accent2"/>
            </a:solidFill>
          </c:spPr>
          <c:cat>
            <c:strRef>
              <c:f>'P1'!$H$62:$H$87</c:f>
              <c:strCache>
                <c:ptCount val="26"/>
                <c:pt idx="0">
                  <c:v>VGI.85.6R1.R</c:v>
                </c:pt>
                <c:pt idx="1">
                  <c:v>VGI.85.6R1.B</c:v>
                </c:pt>
                <c:pt idx="2">
                  <c:v>VGI.53.5R1.B</c:v>
                </c:pt>
                <c:pt idx="3">
                  <c:v>VGI.53.5R1.R</c:v>
                </c:pt>
                <c:pt idx="4">
                  <c:v>VGI.628.4R1.X</c:v>
                </c:pt>
                <c:pt idx="5">
                  <c:v>VGI.77.6L2.R</c:v>
                </c:pt>
                <c:pt idx="6">
                  <c:v>VGI.79.6L2.B</c:v>
                </c:pt>
                <c:pt idx="7">
                  <c:v>VGI.130.5R7.B</c:v>
                </c:pt>
                <c:pt idx="8">
                  <c:v>VGI.210.5R7.R</c:v>
                </c:pt>
                <c:pt idx="9">
                  <c:v>VGI.53.6R7.R</c:v>
                </c:pt>
                <c:pt idx="10">
                  <c:v>VGI.128.7R7.B</c:v>
                </c:pt>
                <c:pt idx="11">
                  <c:v>VGI.79.6R8.R</c:v>
                </c:pt>
                <c:pt idx="12">
                  <c:v>VGI.137.7R1.B</c:v>
                </c:pt>
                <c:pt idx="13">
                  <c:v>VGI.137.7R1.R</c:v>
                </c:pt>
                <c:pt idx="14">
                  <c:v>VGI.512.6L2.R</c:v>
                </c:pt>
                <c:pt idx="15">
                  <c:v>VGI.543.6L2.B</c:v>
                </c:pt>
                <c:pt idx="16">
                  <c:v>VGI.454.4L7.B</c:v>
                </c:pt>
                <c:pt idx="17">
                  <c:v>VGI.456.4L7.R</c:v>
                </c:pt>
                <c:pt idx="18">
                  <c:v>VGI.193.4L7.B</c:v>
                </c:pt>
                <c:pt idx="19">
                  <c:v>VGI.193.4L7.R</c:v>
                </c:pt>
                <c:pt idx="20">
                  <c:v>VGI.454.4R7.B</c:v>
                </c:pt>
                <c:pt idx="21">
                  <c:v>VGI.456.4R7.R</c:v>
                </c:pt>
                <c:pt idx="22">
                  <c:v>VGI.324.5R7.B</c:v>
                </c:pt>
                <c:pt idx="23">
                  <c:v>VGI.534.6R7.B</c:v>
                </c:pt>
                <c:pt idx="24">
                  <c:v>VGI.392.6R7.R</c:v>
                </c:pt>
                <c:pt idx="25">
                  <c:v>VGI.514.6R8.R</c:v>
                </c:pt>
              </c:strCache>
            </c:strRef>
          </c:cat>
          <c:val>
            <c:numRef>
              <c:f>'P1'!$K$74:$K$99</c:f>
              <c:numCache>
                <c:formatCode>General</c:formatCode>
                <c:ptCount val="26"/>
                <c:pt idx="0">
                  <c:v>1.1830415557251632</c:v>
                </c:pt>
                <c:pt idx="1">
                  <c:v>1.5595525028269541</c:v>
                </c:pt>
                <c:pt idx="2">
                  <c:v>0.98401110576112882</c:v>
                </c:pt>
                <c:pt idx="3">
                  <c:v>0.85703784523036819</c:v>
                </c:pt>
                <c:pt idx="4">
                  <c:v>0.49317380395493793</c:v>
                </c:pt>
                <c:pt idx="5">
                  <c:v>0.680769358693744</c:v>
                </c:pt>
                <c:pt idx="6">
                  <c:v>0.71285303012652212</c:v>
                </c:pt>
                <c:pt idx="7">
                  <c:v>10.292005271944324</c:v>
                </c:pt>
                <c:pt idx="8">
                  <c:v>12.373711899353527</c:v>
                </c:pt>
                <c:pt idx="9">
                  <c:v>1.6330519478943333</c:v>
                </c:pt>
                <c:pt idx="10">
                  <c:v>1.4206922128601704</c:v>
                </c:pt>
                <c:pt idx="11">
                  <c:v>0.64938163157621165</c:v>
                </c:pt>
                <c:pt idx="12">
                  <c:v>1.6330519478943333</c:v>
                </c:pt>
                <c:pt idx="13">
                  <c:v>0.89742879450074842</c:v>
                </c:pt>
                <c:pt idx="14">
                  <c:v>1.0303861204416231</c:v>
                </c:pt>
                <c:pt idx="15">
                  <c:v>0.680769358693744</c:v>
                </c:pt>
                <c:pt idx="16">
                  <c:v>2.5882129151530777</c:v>
                </c:pt>
                <c:pt idx="17">
                  <c:v>3.4119291162192678</c:v>
                </c:pt>
                <c:pt idx="18">
                  <c:v>0.32583670100201173</c:v>
                </c:pt>
                <c:pt idx="19">
                  <c:v>1.1830415557251632</c:v>
                </c:pt>
                <c:pt idx="20">
                  <c:v>6.2015464365378463</c:v>
                </c:pt>
                <c:pt idx="21">
                  <c:v>4.7097732639695424</c:v>
                </c:pt>
                <c:pt idx="22">
                  <c:v>4.9317380395493826</c:v>
                </c:pt>
                <c:pt idx="23">
                  <c:v>2.7070732039213721</c:v>
                </c:pt>
                <c:pt idx="24">
                  <c:v>1.358313446587154</c:v>
                </c:pt>
                <c:pt idx="25">
                  <c:v>1.7080477200597148</c:v>
                </c:pt>
              </c:numCache>
            </c:numRef>
          </c:val>
        </c:ser>
        <c:axId val="70009216"/>
        <c:axId val="70011136"/>
      </c:barChart>
      <c:catAx>
        <c:axId val="700092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Gauge</a:t>
                </a:r>
                <a:endParaRPr lang="en-US" dirty="0"/>
              </a:p>
            </c:rich>
          </c:tx>
        </c:title>
        <c:tickLblPos val="nextTo"/>
        <c:txPr>
          <a:bodyPr/>
          <a:lstStyle/>
          <a:p>
            <a:pPr>
              <a:defRPr sz="800" baseline="0"/>
            </a:pPr>
            <a:endParaRPr lang="en-US"/>
          </a:p>
        </c:txPr>
        <c:crossAx val="70011136"/>
        <c:crosses val="autoZero"/>
        <c:auto val="1"/>
        <c:lblAlgn val="ctr"/>
        <c:lblOffset val="100"/>
      </c:catAx>
      <c:valAx>
        <c:axId val="70011136"/>
        <c:scaling>
          <c:orientation val="minMax"/>
          <c:max val="3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Current </a:t>
                </a:r>
                <a:r>
                  <a:rPr lang="en-US" dirty="0"/>
                  <a:t>magnitude [</a:t>
                </a:r>
                <a:r>
                  <a:rPr lang="en-US" dirty="0" err="1"/>
                  <a:t>mA</a:t>
                </a:r>
                <a:r>
                  <a:rPr lang="en-US" dirty="0"/>
                  <a:t>]</a:t>
                </a:r>
              </a:p>
            </c:rich>
          </c:tx>
          <c:layout>
            <c:manualLayout>
              <c:xMode val="edge"/>
              <c:yMode val="edge"/>
              <c:x val="1.9722798036967769E-2"/>
              <c:y val="0.12969745730607224"/>
            </c:manualLayout>
          </c:layout>
        </c:title>
        <c:numFmt formatCode="General" sourceLinked="1"/>
        <c:tickLblPos val="nextTo"/>
        <c:crossAx val="700092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581862927696065"/>
          <c:y val="0.38667189428817678"/>
          <c:w val="0.11199019041356889"/>
          <c:h val="0.3050190989340314"/>
        </c:manualLayout>
      </c:layout>
    </c:legend>
    <c:plotVisOnly val="1"/>
  </c:chart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065339046564816"/>
          <c:y val="7.3217951191688821E-2"/>
          <c:w val="0.78147924755388865"/>
          <c:h val="0.68160920743706765"/>
        </c:manualLayout>
      </c:layout>
      <c:barChart>
        <c:barDir val="col"/>
        <c:grouping val="clustered"/>
        <c:ser>
          <c:idx val="1"/>
          <c:order val="0"/>
          <c:tx>
            <c:v>Without Cbox</c:v>
          </c:tx>
          <c:spPr>
            <a:solidFill>
              <a:schemeClr val="accent1"/>
            </a:solidFill>
          </c:spPr>
          <c:cat>
            <c:strRef>
              <c:f>'P1'!$H$62:$H$87</c:f>
              <c:strCache>
                <c:ptCount val="26"/>
                <c:pt idx="0">
                  <c:v>VGI.85.6R1.R</c:v>
                </c:pt>
                <c:pt idx="1">
                  <c:v>VGI.85.6R1.B</c:v>
                </c:pt>
                <c:pt idx="2">
                  <c:v>VGI.53.5R1.B</c:v>
                </c:pt>
                <c:pt idx="3">
                  <c:v>VGI.53.5R1.R</c:v>
                </c:pt>
                <c:pt idx="4">
                  <c:v>VGI.628.4R1.X</c:v>
                </c:pt>
                <c:pt idx="5">
                  <c:v>VGI.77.6L2.R</c:v>
                </c:pt>
                <c:pt idx="6">
                  <c:v>VGI.79.6L2.B</c:v>
                </c:pt>
                <c:pt idx="7">
                  <c:v>VGI.130.5R7.B</c:v>
                </c:pt>
                <c:pt idx="8">
                  <c:v>VGI.210.5R7.R</c:v>
                </c:pt>
                <c:pt idx="9">
                  <c:v>VGI.53.6R7.R</c:v>
                </c:pt>
                <c:pt idx="10">
                  <c:v>VGI.128.7R7.B</c:v>
                </c:pt>
                <c:pt idx="11">
                  <c:v>VGI.79.6R8.R</c:v>
                </c:pt>
                <c:pt idx="12">
                  <c:v>VGI.137.7R1.B</c:v>
                </c:pt>
                <c:pt idx="13">
                  <c:v>VGI.137.7R1.R</c:v>
                </c:pt>
                <c:pt idx="14">
                  <c:v>VGI.512.6L2.R</c:v>
                </c:pt>
                <c:pt idx="15">
                  <c:v>VGI.543.6L2.B</c:v>
                </c:pt>
                <c:pt idx="16">
                  <c:v>VGI.454.4L7.B</c:v>
                </c:pt>
                <c:pt idx="17">
                  <c:v>VGI.456.4L7.R</c:v>
                </c:pt>
                <c:pt idx="18">
                  <c:v>VGI.193.4L7.B</c:v>
                </c:pt>
                <c:pt idx="19">
                  <c:v>VGI.193.4L7.R</c:v>
                </c:pt>
                <c:pt idx="20">
                  <c:v>VGI.454.4R7.B</c:v>
                </c:pt>
                <c:pt idx="21">
                  <c:v>VGI.456.4R7.R</c:v>
                </c:pt>
                <c:pt idx="22">
                  <c:v>VGI.324.5R7.B</c:v>
                </c:pt>
                <c:pt idx="23">
                  <c:v>VGI.534.6R7.B</c:v>
                </c:pt>
                <c:pt idx="24">
                  <c:v>VGI.392.6R7.R</c:v>
                </c:pt>
                <c:pt idx="25">
                  <c:v>VGI.514.6R8.R</c:v>
                </c:pt>
              </c:strCache>
            </c:strRef>
          </c:cat>
          <c:val>
            <c:numRef>
              <c:f>'P1'!$P$74:$P$99</c:f>
              <c:numCache>
                <c:formatCode>General</c:formatCode>
                <c:ptCount val="26"/>
                <c:pt idx="0">
                  <c:v>0.93972331056463665</c:v>
                </c:pt>
                <c:pt idx="1">
                  <c:v>0.56623928903825338</c:v>
                </c:pt>
                <c:pt idx="2">
                  <c:v>0.56623928903825338</c:v>
                </c:pt>
                <c:pt idx="3">
                  <c:v>1.2971792709839558</c:v>
                </c:pt>
                <c:pt idx="4">
                  <c:v>1.6330519478943333</c:v>
                </c:pt>
                <c:pt idx="5">
                  <c:v>1.4223287871228112</c:v>
                </c:pt>
                <c:pt idx="6">
                  <c:v>0.68076935869374422</c:v>
                </c:pt>
                <c:pt idx="7">
                  <c:v>1.4206922128601696</c:v>
                </c:pt>
                <c:pt idx="8">
                  <c:v>1.7100153150902859</c:v>
                </c:pt>
                <c:pt idx="9">
                  <c:v>0.6208690342300669</c:v>
                </c:pt>
                <c:pt idx="10">
                  <c:v>1.6311729092278435</c:v>
                </c:pt>
                <c:pt idx="11">
                  <c:v>0.49260634334957898</c:v>
                </c:pt>
                <c:pt idx="12">
                  <c:v>1.5595525028269541</c:v>
                </c:pt>
                <c:pt idx="13">
                  <c:v>1.2387965865303674</c:v>
                </c:pt>
                <c:pt idx="14">
                  <c:v>0.93972331056463665</c:v>
                </c:pt>
                <c:pt idx="15">
                  <c:v>1.358313446587154</c:v>
                </c:pt>
                <c:pt idx="16">
                  <c:v>2.2542392121524482</c:v>
                </c:pt>
                <c:pt idx="17">
                  <c:v>1.4893610777109036</c:v>
                </c:pt>
                <c:pt idx="18">
                  <c:v>2.8379190284415592</c:v>
                </c:pt>
                <c:pt idx="19">
                  <c:v>1.358313446587154</c:v>
                </c:pt>
                <c:pt idx="20">
                  <c:v>1.7080477200597153</c:v>
                </c:pt>
                <c:pt idx="21">
                  <c:v>1.9633602768360481</c:v>
                </c:pt>
                <c:pt idx="22">
                  <c:v>3.1117163371060141</c:v>
                </c:pt>
                <c:pt idx="23">
                  <c:v>1.2373711899353499</c:v>
                </c:pt>
                <c:pt idx="24">
                  <c:v>1.7100153150902859</c:v>
                </c:pt>
                <c:pt idx="25">
                  <c:v>1.2387965865303674</c:v>
                </c:pt>
              </c:numCache>
            </c:numRef>
          </c:val>
        </c:ser>
        <c:ser>
          <c:idx val="0"/>
          <c:order val="1"/>
          <c:tx>
            <c:v>With Cbox</c:v>
          </c:tx>
          <c:spPr>
            <a:solidFill>
              <a:schemeClr val="accent2"/>
            </a:solidFill>
          </c:spPr>
          <c:cat>
            <c:strRef>
              <c:f>'P1'!$H$62:$H$87</c:f>
              <c:strCache>
                <c:ptCount val="26"/>
                <c:pt idx="0">
                  <c:v>VGI.85.6R1.R</c:v>
                </c:pt>
                <c:pt idx="1">
                  <c:v>VGI.85.6R1.B</c:v>
                </c:pt>
                <c:pt idx="2">
                  <c:v>VGI.53.5R1.B</c:v>
                </c:pt>
                <c:pt idx="3">
                  <c:v>VGI.53.5R1.R</c:v>
                </c:pt>
                <c:pt idx="4">
                  <c:v>VGI.628.4R1.X</c:v>
                </c:pt>
                <c:pt idx="5">
                  <c:v>VGI.77.6L2.R</c:v>
                </c:pt>
                <c:pt idx="6">
                  <c:v>VGI.79.6L2.B</c:v>
                </c:pt>
                <c:pt idx="7">
                  <c:v>VGI.130.5R7.B</c:v>
                </c:pt>
                <c:pt idx="8">
                  <c:v>VGI.210.5R7.R</c:v>
                </c:pt>
                <c:pt idx="9">
                  <c:v>VGI.53.6R7.R</c:v>
                </c:pt>
                <c:pt idx="10">
                  <c:v>VGI.128.7R7.B</c:v>
                </c:pt>
                <c:pt idx="11">
                  <c:v>VGI.79.6R8.R</c:v>
                </c:pt>
                <c:pt idx="12">
                  <c:v>VGI.137.7R1.B</c:v>
                </c:pt>
                <c:pt idx="13">
                  <c:v>VGI.137.7R1.R</c:v>
                </c:pt>
                <c:pt idx="14">
                  <c:v>VGI.512.6L2.R</c:v>
                </c:pt>
                <c:pt idx="15">
                  <c:v>VGI.543.6L2.B</c:v>
                </c:pt>
                <c:pt idx="16">
                  <c:v>VGI.454.4L7.B</c:v>
                </c:pt>
                <c:pt idx="17">
                  <c:v>VGI.456.4L7.R</c:v>
                </c:pt>
                <c:pt idx="18">
                  <c:v>VGI.193.4L7.B</c:v>
                </c:pt>
                <c:pt idx="19">
                  <c:v>VGI.193.4L7.R</c:v>
                </c:pt>
                <c:pt idx="20">
                  <c:v>VGI.454.4R7.B</c:v>
                </c:pt>
                <c:pt idx="21">
                  <c:v>VGI.456.4R7.R</c:v>
                </c:pt>
                <c:pt idx="22">
                  <c:v>VGI.324.5R7.B</c:v>
                </c:pt>
                <c:pt idx="23">
                  <c:v>VGI.534.6R7.B</c:v>
                </c:pt>
                <c:pt idx="24">
                  <c:v>VGI.392.6R7.R</c:v>
                </c:pt>
                <c:pt idx="25">
                  <c:v>VGI.514.6R8.R</c:v>
                </c:pt>
              </c:strCache>
            </c:strRef>
          </c:cat>
          <c:val>
            <c:numRef>
              <c:f>'P1'!$J$74:$J$99</c:f>
              <c:numCache>
                <c:formatCode>General</c:formatCode>
                <c:ptCount val="26"/>
                <c:pt idx="0">
                  <c:v>1.1830415557251632</c:v>
                </c:pt>
                <c:pt idx="1">
                  <c:v>1.5595525028269541</c:v>
                </c:pt>
                <c:pt idx="2">
                  <c:v>0.28379190284415545</c:v>
                </c:pt>
                <c:pt idx="3">
                  <c:v>1.358313446587154</c:v>
                </c:pt>
                <c:pt idx="4">
                  <c:v>1.2387965865303674</c:v>
                </c:pt>
                <c:pt idx="5">
                  <c:v>1.6330519478943333</c:v>
                </c:pt>
                <c:pt idx="6">
                  <c:v>1.1297959146727967</c:v>
                </c:pt>
                <c:pt idx="7">
                  <c:v>0.89742879450074842</c:v>
                </c:pt>
                <c:pt idx="8">
                  <c:v>2.4688801049062037</c:v>
                </c:pt>
                <c:pt idx="9">
                  <c:v>0.93972331056463665</c:v>
                </c:pt>
                <c:pt idx="10">
                  <c:v>1.7885455291077788</c:v>
                </c:pt>
                <c:pt idx="11">
                  <c:v>1.3567505302998621</c:v>
                </c:pt>
                <c:pt idx="12">
                  <c:v>1.2387965865303674</c:v>
                </c:pt>
                <c:pt idx="13">
                  <c:v>2.2542392121524482</c:v>
                </c:pt>
                <c:pt idx="14">
                  <c:v>1.4893610777109036</c:v>
                </c:pt>
                <c:pt idx="15">
                  <c:v>0.71285303012652235</c:v>
                </c:pt>
                <c:pt idx="16">
                  <c:v>1.2387965865303674</c:v>
                </c:pt>
                <c:pt idx="17">
                  <c:v>3.2583670100200881</c:v>
                </c:pt>
                <c:pt idx="18">
                  <c:v>2.0558905959841387</c:v>
                </c:pt>
                <c:pt idx="19">
                  <c:v>0.54075432294558357</c:v>
                </c:pt>
                <c:pt idx="20">
                  <c:v>1.4206922128601696</c:v>
                </c:pt>
                <c:pt idx="21">
                  <c:v>1.9633602768360481</c:v>
                </c:pt>
                <c:pt idx="22">
                  <c:v>1.4223287871228112</c:v>
                </c:pt>
                <c:pt idx="23">
                  <c:v>1.3567505302998621</c:v>
                </c:pt>
                <c:pt idx="24">
                  <c:v>0.98401110576112838</c:v>
                </c:pt>
                <c:pt idx="25">
                  <c:v>1.9611011754760441</c:v>
                </c:pt>
              </c:numCache>
            </c:numRef>
          </c:val>
        </c:ser>
        <c:axId val="70081536"/>
        <c:axId val="69960832"/>
      </c:barChart>
      <c:catAx>
        <c:axId val="700815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Gauge</a:t>
                </a:r>
                <a:endParaRPr lang="en-US" dirty="0"/>
              </a:p>
            </c:rich>
          </c:tx>
        </c:title>
        <c:tickLblPos val="nextTo"/>
        <c:txPr>
          <a:bodyPr/>
          <a:lstStyle/>
          <a:p>
            <a:pPr>
              <a:defRPr sz="800" baseline="0"/>
            </a:pPr>
            <a:endParaRPr lang="en-US"/>
          </a:p>
        </c:txPr>
        <c:crossAx val="69960832"/>
        <c:crosses val="autoZero"/>
        <c:auto val="1"/>
        <c:lblAlgn val="ctr"/>
        <c:lblOffset val="100"/>
      </c:catAx>
      <c:valAx>
        <c:axId val="69960832"/>
        <c:scaling>
          <c:orientation val="minMax"/>
          <c:max val="3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Current magnitude [mA]</a:t>
                </a:r>
              </a:p>
            </c:rich>
          </c:tx>
          <c:layout>
            <c:manualLayout>
              <c:xMode val="edge"/>
              <c:yMode val="edge"/>
              <c:x val="1.9720034174491422E-2"/>
              <c:y val="0.12764891410705442"/>
            </c:manualLayout>
          </c:layout>
        </c:title>
        <c:numFmt formatCode="General" sourceLinked="1"/>
        <c:tickLblPos val="nextTo"/>
        <c:crossAx val="70081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582203730209264"/>
          <c:y val="0.39949376519428442"/>
          <c:w val="0.11198684778963112"/>
          <c:h val="0.29086394778775954"/>
        </c:manualLayout>
      </c:layout>
    </c:legend>
    <c:plotVisOnly val="1"/>
  </c:chart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0568782375016736"/>
          <c:y val="7.3416941768374946E-2"/>
          <c:w val="0.76928094854917206"/>
          <c:h val="0.69813225117844069"/>
        </c:manualLayout>
      </c:layout>
      <c:barChart>
        <c:barDir val="col"/>
        <c:grouping val="clustered"/>
        <c:ser>
          <c:idx val="1"/>
          <c:order val="0"/>
          <c:tx>
            <c:v>Without Cbox</c:v>
          </c:tx>
          <c:spPr>
            <a:solidFill>
              <a:schemeClr val="accent1"/>
            </a:solidFill>
          </c:spPr>
          <c:cat>
            <c:strRef>
              <c:f>'P1'!$H$62:$H$87</c:f>
              <c:strCache>
                <c:ptCount val="26"/>
                <c:pt idx="0">
                  <c:v>VGI.85.6R1.R</c:v>
                </c:pt>
                <c:pt idx="1">
                  <c:v>VGI.85.6R1.B</c:v>
                </c:pt>
                <c:pt idx="2">
                  <c:v>VGI.53.5R1.B</c:v>
                </c:pt>
                <c:pt idx="3">
                  <c:v>VGI.53.5R1.R</c:v>
                </c:pt>
                <c:pt idx="4">
                  <c:v>VGI.628.4R1.X</c:v>
                </c:pt>
                <c:pt idx="5">
                  <c:v>VGI.77.6L2.R</c:v>
                </c:pt>
                <c:pt idx="6">
                  <c:v>VGI.79.6L2.B</c:v>
                </c:pt>
                <c:pt idx="7">
                  <c:v>VGI.130.5R7.B</c:v>
                </c:pt>
                <c:pt idx="8">
                  <c:v>VGI.210.5R7.R</c:v>
                </c:pt>
                <c:pt idx="9">
                  <c:v>VGI.53.6R7.R</c:v>
                </c:pt>
                <c:pt idx="10">
                  <c:v>VGI.128.7R7.B</c:v>
                </c:pt>
                <c:pt idx="11">
                  <c:v>VGI.79.6R8.R</c:v>
                </c:pt>
                <c:pt idx="12">
                  <c:v>VGI.137.7R1.B</c:v>
                </c:pt>
                <c:pt idx="13">
                  <c:v>VGI.137.7R1.R</c:v>
                </c:pt>
                <c:pt idx="14">
                  <c:v>VGI.512.6L2.R</c:v>
                </c:pt>
                <c:pt idx="15">
                  <c:v>VGI.543.6L2.B</c:v>
                </c:pt>
                <c:pt idx="16">
                  <c:v>VGI.454.4L7.B</c:v>
                </c:pt>
                <c:pt idx="17">
                  <c:v>VGI.456.4L7.R</c:v>
                </c:pt>
                <c:pt idx="18">
                  <c:v>VGI.193.4L7.B</c:v>
                </c:pt>
                <c:pt idx="19">
                  <c:v>VGI.193.4L7.R</c:v>
                </c:pt>
                <c:pt idx="20">
                  <c:v>VGI.454.4R7.B</c:v>
                </c:pt>
                <c:pt idx="21">
                  <c:v>VGI.456.4R7.R</c:v>
                </c:pt>
                <c:pt idx="22">
                  <c:v>VGI.324.5R7.B</c:v>
                </c:pt>
                <c:pt idx="23">
                  <c:v>VGI.534.6R7.B</c:v>
                </c:pt>
                <c:pt idx="24">
                  <c:v>VGI.392.6R7.R</c:v>
                </c:pt>
                <c:pt idx="25">
                  <c:v>VGI.514.6R8.R</c:v>
                </c:pt>
              </c:strCache>
            </c:strRef>
          </c:cat>
          <c:val>
            <c:numRef>
              <c:f>'P1'!$O$74:$O$99</c:f>
              <c:numCache>
                <c:formatCode>General</c:formatCode>
                <c:ptCount val="26"/>
                <c:pt idx="0">
                  <c:v>4.1020410298660677</c:v>
                </c:pt>
                <c:pt idx="1">
                  <c:v>4.9317380395493622</c:v>
                </c:pt>
                <c:pt idx="2">
                  <c:v>4.7097732639695291</c:v>
                </c:pt>
                <c:pt idx="3">
                  <c:v>6.5012969034309034</c:v>
                </c:pt>
                <c:pt idx="4">
                  <c:v>5.9292532457999894</c:v>
                </c:pt>
                <c:pt idx="5">
                  <c:v>8.1846478813478871</c:v>
                </c:pt>
                <c:pt idx="6">
                  <c:v>5.9292532457999894</c:v>
                </c:pt>
                <c:pt idx="7">
                  <c:v>27.070732039213535</c:v>
                </c:pt>
                <c:pt idx="8">
                  <c:v>7.8072844013790643</c:v>
                </c:pt>
                <c:pt idx="9">
                  <c:v>4.9317380395493622</c:v>
                </c:pt>
                <c:pt idx="10">
                  <c:v>5.9224308687612854</c:v>
                </c:pt>
                <c:pt idx="11">
                  <c:v>1.8302061063110582</c:v>
                </c:pt>
                <c:pt idx="12">
                  <c:v>4.4977985489328773</c:v>
                </c:pt>
                <c:pt idx="13">
                  <c:v>2.7101916318908401</c:v>
                </c:pt>
                <c:pt idx="14">
                  <c:v>0.54075432294558101</c:v>
                </c:pt>
                <c:pt idx="15">
                  <c:v>7.1285303012651857</c:v>
                </c:pt>
                <c:pt idx="16">
                  <c:v>14.893610777109156</c:v>
                </c:pt>
                <c:pt idx="17">
                  <c:v>14.223287871228186</c:v>
                </c:pt>
                <c:pt idx="18">
                  <c:v>21.527817347243715</c:v>
                </c:pt>
                <c:pt idx="19">
                  <c:v>21.527817347243715</c:v>
                </c:pt>
                <c:pt idx="20">
                  <c:v>13.567505302998606</c:v>
                </c:pt>
                <c:pt idx="21">
                  <c:v>35.727283815192877</c:v>
                </c:pt>
                <c:pt idx="22">
                  <c:v>12.387965865303689</c:v>
                </c:pt>
                <c:pt idx="23">
                  <c:v>22.51645416744622</c:v>
                </c:pt>
                <c:pt idx="24">
                  <c:v>3.1117163371060141</c:v>
                </c:pt>
                <c:pt idx="25">
                  <c:v>3.1081359027394733</c:v>
                </c:pt>
              </c:numCache>
            </c:numRef>
          </c:val>
        </c:ser>
        <c:ser>
          <c:idx val="0"/>
          <c:order val="1"/>
          <c:tx>
            <c:v>With Cbox</c:v>
          </c:tx>
          <c:spPr>
            <a:solidFill>
              <a:schemeClr val="accent2"/>
            </a:solidFill>
          </c:spPr>
          <c:cat>
            <c:strRef>
              <c:f>'P1'!$H$62:$H$87</c:f>
              <c:strCache>
                <c:ptCount val="26"/>
                <c:pt idx="0">
                  <c:v>VGI.85.6R1.R</c:v>
                </c:pt>
                <c:pt idx="1">
                  <c:v>VGI.85.6R1.B</c:v>
                </c:pt>
                <c:pt idx="2">
                  <c:v>VGI.53.5R1.B</c:v>
                </c:pt>
                <c:pt idx="3">
                  <c:v>VGI.53.5R1.R</c:v>
                </c:pt>
                <c:pt idx="4">
                  <c:v>VGI.628.4R1.X</c:v>
                </c:pt>
                <c:pt idx="5">
                  <c:v>VGI.77.6L2.R</c:v>
                </c:pt>
                <c:pt idx="6">
                  <c:v>VGI.79.6L2.B</c:v>
                </c:pt>
                <c:pt idx="7">
                  <c:v>VGI.130.5R7.B</c:v>
                </c:pt>
                <c:pt idx="8">
                  <c:v>VGI.210.5R7.R</c:v>
                </c:pt>
                <c:pt idx="9">
                  <c:v>VGI.53.6R7.R</c:v>
                </c:pt>
                <c:pt idx="10">
                  <c:v>VGI.128.7R7.B</c:v>
                </c:pt>
                <c:pt idx="11">
                  <c:v>VGI.79.6R8.R</c:v>
                </c:pt>
                <c:pt idx="12">
                  <c:v>VGI.137.7R1.B</c:v>
                </c:pt>
                <c:pt idx="13">
                  <c:v>VGI.137.7R1.R</c:v>
                </c:pt>
                <c:pt idx="14">
                  <c:v>VGI.512.6L2.R</c:v>
                </c:pt>
                <c:pt idx="15">
                  <c:v>VGI.543.6L2.B</c:v>
                </c:pt>
                <c:pt idx="16">
                  <c:v>VGI.454.4L7.B</c:v>
                </c:pt>
                <c:pt idx="17">
                  <c:v>VGI.456.4L7.R</c:v>
                </c:pt>
                <c:pt idx="18">
                  <c:v>VGI.193.4L7.B</c:v>
                </c:pt>
                <c:pt idx="19">
                  <c:v>VGI.193.4L7.R</c:v>
                </c:pt>
                <c:pt idx="20">
                  <c:v>VGI.454.4R7.B</c:v>
                </c:pt>
                <c:pt idx="21">
                  <c:v>VGI.456.4R7.R</c:v>
                </c:pt>
                <c:pt idx="22">
                  <c:v>VGI.324.5R7.B</c:v>
                </c:pt>
                <c:pt idx="23">
                  <c:v>VGI.534.6R7.B</c:v>
                </c:pt>
                <c:pt idx="24">
                  <c:v>VGI.392.6R7.R</c:v>
                </c:pt>
                <c:pt idx="25">
                  <c:v>VGI.514.6R8.R</c:v>
                </c:pt>
              </c:strCache>
            </c:strRef>
          </c:cat>
          <c:val>
            <c:numRef>
              <c:f>'P1'!$I$74:$I$99</c:f>
              <c:numCache>
                <c:formatCode>General</c:formatCode>
                <c:ptCount val="26"/>
                <c:pt idx="0">
                  <c:v>1.7906058540352923</c:v>
                </c:pt>
                <c:pt idx="1">
                  <c:v>2.8379190284415592</c:v>
                </c:pt>
                <c:pt idx="2">
                  <c:v>1.1297959146727967</c:v>
                </c:pt>
                <c:pt idx="3">
                  <c:v>2.7101916318908401</c:v>
                </c:pt>
                <c:pt idx="4">
                  <c:v>0.81846478813479007</c:v>
                </c:pt>
                <c:pt idx="5">
                  <c:v>1.4223287871228172</c:v>
                </c:pt>
                <c:pt idx="6">
                  <c:v>1.2971792709839558</c:v>
                </c:pt>
                <c:pt idx="7">
                  <c:v>23.604782331805762</c:v>
                </c:pt>
                <c:pt idx="8">
                  <c:v>1.7885455291077721</c:v>
                </c:pt>
                <c:pt idx="9">
                  <c:v>3.1117163371060141</c:v>
                </c:pt>
                <c:pt idx="10">
                  <c:v>10.292005271944301</c:v>
                </c:pt>
                <c:pt idx="11">
                  <c:v>1.9611011754760441</c:v>
                </c:pt>
                <c:pt idx="12">
                  <c:v>1.7906058540352923</c:v>
                </c:pt>
                <c:pt idx="13">
                  <c:v>1.4893610777109096</c:v>
                </c:pt>
                <c:pt idx="14">
                  <c:v>2.4717241450161285</c:v>
                </c:pt>
                <c:pt idx="15">
                  <c:v>1.7906058540352923</c:v>
                </c:pt>
                <c:pt idx="16">
                  <c:v>5.6623928903825291</c:v>
                </c:pt>
                <c:pt idx="17">
                  <c:v>6.8076935869374049</c:v>
                </c:pt>
                <c:pt idx="18">
                  <c:v>12.971792709839555</c:v>
                </c:pt>
                <c:pt idx="19">
                  <c:v>14.223287871228186</c:v>
                </c:pt>
                <c:pt idx="20">
                  <c:v>14.206922128601798</c:v>
                </c:pt>
                <c:pt idx="21">
                  <c:v>3.2583670100200881</c:v>
                </c:pt>
                <c:pt idx="22">
                  <c:v>6.5012969034309034</c:v>
                </c:pt>
                <c:pt idx="23">
                  <c:v>25.85234839562187</c:v>
                </c:pt>
                <c:pt idx="24">
                  <c:v>2.4717241450161285</c:v>
                </c:pt>
                <c:pt idx="25">
                  <c:v>1.9611011754760441</c:v>
                </c:pt>
              </c:numCache>
            </c:numRef>
          </c:val>
        </c:ser>
        <c:axId val="70103808"/>
        <c:axId val="70106496"/>
      </c:barChart>
      <c:catAx>
        <c:axId val="701038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Gauge</a:t>
                </a:r>
                <a:endParaRPr lang="en-US" dirty="0"/>
              </a:p>
            </c:rich>
          </c:tx>
        </c:title>
        <c:tickLblPos val="nextTo"/>
        <c:txPr>
          <a:bodyPr/>
          <a:lstStyle/>
          <a:p>
            <a:pPr>
              <a:defRPr sz="800" baseline="0"/>
            </a:pPr>
            <a:endParaRPr lang="en-US"/>
          </a:p>
        </c:txPr>
        <c:crossAx val="70106496"/>
        <c:crosses val="autoZero"/>
        <c:auto val="1"/>
        <c:lblAlgn val="ctr"/>
        <c:lblOffset val="100"/>
      </c:catAx>
      <c:valAx>
        <c:axId val="70106496"/>
        <c:scaling>
          <c:orientation val="minMax"/>
          <c:max val="3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Current magnitude [mA]</a:t>
                </a:r>
              </a:p>
            </c:rich>
          </c:tx>
          <c:layout>
            <c:manualLayout>
              <c:xMode val="edge"/>
              <c:yMode val="edge"/>
              <c:x val="1.8873953268177299E-2"/>
              <c:y val="0.13413308482965489"/>
            </c:manualLayout>
          </c:layout>
        </c:title>
        <c:numFmt formatCode="General" sourceLinked="1"/>
        <c:tickLblPos val="nextTo"/>
        <c:crossAx val="70103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193882269153755"/>
          <c:y val="0.38826963455070235"/>
          <c:w val="0.11778346815878714"/>
          <c:h val="0.3242392710333773"/>
        </c:manualLayout>
      </c:layout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0.10551</cdr:x>
      <cdr:y>0.06752</cdr:y>
    </cdr:from>
    <cdr:to>
      <cdr:x>0.24217</cdr:x>
      <cdr:y>0.21183</cdr:y>
    </cdr:to>
    <cdr:sp macro="" textlink="">
      <cdr:nvSpPr>
        <cdr:cNvPr id="3" name="TextBox 10"/>
        <cdr:cNvSpPr txBox="1"/>
      </cdr:nvSpPr>
      <cdr:spPr>
        <a:xfrm xmlns:a="http://schemas.openxmlformats.org/drawingml/2006/main">
          <a:off x="611560" y="144016"/>
          <a:ext cx="79208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400" b="1" dirty="0" smtClean="0"/>
            <a:t>150 Hz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0.10551</cdr:x>
      <cdr:y>0.06932</cdr:y>
    </cdr:from>
    <cdr:to>
      <cdr:x>0.24217</cdr:x>
      <cdr:y>0.21745</cdr:y>
    </cdr:to>
    <cdr:sp macro="" textlink="">
      <cdr:nvSpPr>
        <cdr:cNvPr id="2" name="TextBox 10"/>
        <cdr:cNvSpPr txBox="1"/>
      </cdr:nvSpPr>
      <cdr:spPr>
        <a:xfrm xmlns:a="http://schemas.openxmlformats.org/drawingml/2006/main">
          <a:off x="611560" y="144016"/>
          <a:ext cx="79208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400" b="1" dirty="0" smtClean="0"/>
            <a:t>100 Hz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F6BD3-2DFA-4BA5-BB3B-0D3BDA677BBF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98896-BB67-425B-BA89-CEA93A664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98896-BB67-425B-BA89-CEA93A664E8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Référence</a:t>
            </a:r>
            <a:r>
              <a:rPr lang="en-US" dirty="0" smtClean="0"/>
              <a:t> aux </a:t>
            </a:r>
            <a:r>
              <a:rPr lang="en-US" dirty="0" err="1" smtClean="0"/>
              <a:t>échelles</a:t>
            </a:r>
            <a:r>
              <a:rPr lang="en-US" dirty="0" smtClean="0"/>
              <a:t> </a:t>
            </a:r>
            <a:r>
              <a:rPr lang="en-US" dirty="0" err="1" smtClean="0"/>
              <a:t>verticales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98896-BB67-425B-BA89-CEA93A664E8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07/04/2011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G.Pigny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upload.wikimedia.org/wikipedia/commons/2/28/AliasingSines.sv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3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Noise Immunity of Volotek’s Vacuum Measurement System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9107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Result</a:t>
            </a:r>
            <a:r>
              <a:rPr lang="fr-CH" sz="2800" b="1" dirty="0" smtClean="0"/>
              <a:t> from LHC </a:t>
            </a:r>
            <a:r>
              <a:rPr lang="fr-CH" sz="2800" b="1" dirty="0" err="1" smtClean="0"/>
              <a:t>measurements</a:t>
            </a:r>
            <a:r>
              <a:rPr lang="fr-CH" sz="2800" b="1" dirty="0" smtClean="0"/>
              <a:t> and data </a:t>
            </a:r>
            <a:r>
              <a:rPr lang="fr-CH" sz="2800" b="1" dirty="0" err="1" smtClean="0"/>
              <a:t>interpretation</a:t>
            </a:r>
            <a:endParaRPr lang="fr-CH" sz="2800" b="1" dirty="0" smtClean="0"/>
          </a:p>
          <a:p>
            <a:endParaRPr lang="fr-CH" dirty="0" smtClean="0"/>
          </a:p>
          <a:p>
            <a:r>
              <a:rPr lang="fr-CH" sz="2000" dirty="0" err="1" smtClean="0"/>
              <a:t>G.Pigny</a:t>
            </a:r>
            <a:r>
              <a:rPr lang="fr-CH" sz="2000" dirty="0" smtClean="0"/>
              <a:t> 07/04/2011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Backplane</a:t>
            </a:r>
            <a:endParaRPr lang="en-US" sz="3200" b="1" dirty="0"/>
          </a:p>
        </p:txBody>
      </p:sp>
      <p:pic>
        <p:nvPicPr>
          <p:cNvPr id="7170" name="Picture 2" descr="\\cern.ch\dfs\Departments\TE\Projects\Electr_Coordination\Technical meetings\Vacuum GNDing\Formenti\Photos\Backplane Ver C Front Panel Sid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24744"/>
            <a:ext cx="4038600" cy="2736304"/>
          </a:xfrm>
          <a:prstGeom prst="rect">
            <a:avLst/>
          </a:prstGeom>
          <a:noFill/>
        </p:spPr>
      </p:pic>
      <p:pic>
        <p:nvPicPr>
          <p:cNvPr id="6" name="Picture 2" descr="\\cern.ch\dfs\Departments\TE\Projects\Electr_Coordination\Technical meetings\Vacuum GNDing\Formenti\Photos\Backplane Ver C Plugging Sid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05064"/>
            <a:ext cx="4038600" cy="2736478"/>
          </a:xfrm>
          <a:prstGeom prst="rect">
            <a:avLst/>
          </a:prstGeom>
          <a:noFill/>
        </p:spPr>
      </p:pic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764704"/>
            <a:ext cx="2088232" cy="584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uC</a:t>
            </a:r>
            <a:r>
              <a:rPr lang="fr-CH" sz="3200" b="1" dirty="0" smtClean="0"/>
              <a:t> and front panel</a:t>
            </a:r>
            <a:endParaRPr lang="en-US" sz="3200" b="1" dirty="0"/>
          </a:p>
        </p:txBody>
      </p:sp>
      <p:pic>
        <p:nvPicPr>
          <p:cNvPr id="9218" name="Picture 2" descr="\\cern.ch\dfs\Departments\TE\Projects\Electr_Coordination\Technical meetings\Vacuum GNDing\Formenti\Photos\Front Panel Fron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96752"/>
            <a:ext cx="4038600" cy="2736478"/>
          </a:xfrm>
          <a:prstGeom prst="rect">
            <a:avLst/>
          </a:prstGeom>
          <a:noFill/>
        </p:spPr>
      </p:pic>
      <p:pic>
        <p:nvPicPr>
          <p:cNvPr id="6" name="Picture 2" descr="\\cern.ch\dfs\Departments\TE\Projects\Electr_Coordination\Technical meetings\Vacuum GNDing\Formenti\Photos\Front Panel Rea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05064"/>
            <a:ext cx="4038600" cy="2736478"/>
          </a:xfrm>
          <a:prstGeom prst="rect">
            <a:avLst/>
          </a:prstGeom>
          <a:noFill/>
        </p:spPr>
      </p:pic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340768"/>
            <a:ext cx="3609975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Transformer box </a:t>
            </a:r>
            <a:r>
              <a:rPr lang="fr-CH" sz="3200" b="1" dirty="0" err="1" smtClean="0"/>
              <a:t>cabling</a:t>
            </a:r>
            <a:endParaRPr lang="en-US" sz="3200" b="1" dirty="0"/>
          </a:p>
        </p:txBody>
      </p:sp>
      <p:pic>
        <p:nvPicPr>
          <p:cNvPr id="56323" name="Picture 3" descr="\\cern.ch\dfs\Users\g\gpigny\Documents\GP\Volotek\Review\DSC001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068960"/>
            <a:ext cx="4038600" cy="3028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1124744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Enclosure is connected to local earth by mechanical contact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Enclosure is connected to remote earth through powering cable by the cable shield and inner earth wire</a:t>
            </a:r>
          </a:p>
        </p:txBody>
      </p:sp>
      <p:pic>
        <p:nvPicPr>
          <p:cNvPr id="61441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886075"/>
            <a:ext cx="254317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Gauge </a:t>
            </a:r>
            <a:r>
              <a:rPr lang="fr-CH" sz="3200" b="1" dirty="0" err="1" smtClean="0"/>
              <a:t>cabling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triax</a:t>
            </a:r>
            <a:r>
              <a:rPr lang="fr-CH" dirty="0" smtClean="0"/>
              <a:t> </a:t>
            </a:r>
            <a:r>
              <a:rPr lang="fr-CH" dirty="0" err="1" smtClean="0"/>
              <a:t>cable</a:t>
            </a:r>
            <a:r>
              <a:rPr lang="fr-CH" dirty="0" smtClean="0"/>
              <a:t> the </a:t>
            </a:r>
            <a:r>
              <a:rPr lang="fr-CH" dirty="0" err="1" smtClean="0"/>
              <a:t>inner</a:t>
            </a:r>
            <a:r>
              <a:rPr lang="fr-CH" dirty="0" smtClean="0"/>
              <a:t> </a:t>
            </a:r>
            <a:r>
              <a:rPr lang="fr-CH" dirty="0" err="1" smtClean="0"/>
              <a:t>shield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discontinued</a:t>
            </a:r>
            <a:endParaRPr lang="fr-CH" dirty="0" smtClean="0"/>
          </a:p>
          <a:p>
            <a:r>
              <a:rPr lang="fr-CH" dirty="0" err="1" smtClean="0"/>
              <a:t>Remains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the </a:t>
            </a:r>
            <a:r>
              <a:rPr lang="fr-CH" dirty="0" err="1" smtClean="0"/>
              <a:t>outer</a:t>
            </a:r>
            <a:r>
              <a:rPr lang="fr-CH" dirty="0" smtClean="0"/>
              <a:t> </a:t>
            </a:r>
            <a:r>
              <a:rPr lang="fr-CH" dirty="0" err="1" smtClean="0"/>
              <a:t>shield</a:t>
            </a:r>
            <a:r>
              <a:rPr lang="fr-CH" dirty="0" smtClean="0"/>
              <a:t> and the </a:t>
            </a:r>
            <a:r>
              <a:rPr lang="fr-CH" dirty="0" err="1" smtClean="0"/>
              <a:t>collector</a:t>
            </a:r>
            <a:endParaRPr lang="fr-CH" dirty="0" smtClean="0"/>
          </a:p>
          <a:p>
            <a:r>
              <a:rPr lang="fr-CH" dirty="0" smtClean="0"/>
              <a:t>This portion of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less</a:t>
            </a:r>
            <a:r>
              <a:rPr lang="fr-CH" dirty="0" smtClean="0"/>
              <a:t> immune </a:t>
            </a:r>
            <a:r>
              <a:rPr lang="fr-CH" dirty="0" err="1" smtClean="0"/>
              <a:t>than</a:t>
            </a:r>
            <a:r>
              <a:rPr lang="fr-CH" dirty="0" smtClean="0"/>
              <a:t> the </a:t>
            </a:r>
            <a:r>
              <a:rPr lang="fr-CH" dirty="0" err="1" smtClean="0"/>
              <a:t>triax</a:t>
            </a:r>
            <a:r>
              <a:rPr lang="fr-CH" dirty="0" smtClean="0"/>
              <a:t> </a:t>
            </a:r>
            <a:r>
              <a:rPr lang="fr-CH" dirty="0" err="1" smtClean="0"/>
              <a:t>cable</a:t>
            </a:r>
            <a:endParaRPr lang="fr-CH" dirty="0" smtClean="0"/>
          </a:p>
          <a:p>
            <a:r>
              <a:rPr lang="fr-CH" dirty="0" smtClean="0"/>
              <a:t>Enclosure </a:t>
            </a:r>
            <a:r>
              <a:rPr lang="fr-CH" dirty="0" err="1" smtClean="0"/>
              <a:t>provides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electrical</a:t>
            </a:r>
            <a:r>
              <a:rPr lang="fr-CH" dirty="0" smtClean="0"/>
              <a:t> </a:t>
            </a:r>
            <a:r>
              <a:rPr lang="fr-CH" dirty="0" err="1" smtClean="0"/>
              <a:t>shield</a:t>
            </a:r>
            <a:r>
              <a:rPr lang="fr-CH" dirty="0" smtClean="0"/>
              <a:t> (no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shielding</a:t>
            </a:r>
            <a:r>
              <a:rPr lang="fr-CH" dirty="0" smtClean="0"/>
              <a:t>)</a:t>
            </a:r>
            <a:endParaRPr lang="en-US" dirty="0"/>
          </a:p>
        </p:txBody>
      </p:sp>
      <p:pic>
        <p:nvPicPr>
          <p:cNvPr id="54274" name="Picture 2" descr="\\cern.ch\dfs\Users\g\gpigny\Documents\GP\Volotek\Review\DSC000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>
            <a:stCxn id="12" idx="2"/>
          </p:cNvCxnSpPr>
          <p:nvPr/>
        </p:nvCxnSpPr>
        <p:spPr>
          <a:xfrm rot="16200000" flipH="1">
            <a:off x="1250922" y="2052138"/>
            <a:ext cx="917520" cy="11161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99792" y="1484784"/>
            <a:ext cx="1296144" cy="307777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/>
              <a:t>Outer</a:t>
            </a:r>
            <a:r>
              <a:rPr lang="fr-CH" sz="1400" dirty="0" smtClean="0"/>
              <a:t> </a:t>
            </a:r>
            <a:r>
              <a:rPr lang="fr-CH" sz="1400" dirty="0" err="1" smtClean="0"/>
              <a:t>shield</a:t>
            </a:r>
            <a:endParaRPr lang="en-US" sz="1400" dirty="0" smtClean="0"/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 rot="5400000">
            <a:off x="2601653" y="2394756"/>
            <a:ext cx="1348407" cy="1440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7544" y="1412776"/>
            <a:ext cx="1368152" cy="738664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Center </a:t>
            </a:r>
            <a:r>
              <a:rPr lang="fr-CH" sz="1400" dirty="0" err="1" smtClean="0"/>
              <a:t>conductor</a:t>
            </a:r>
            <a:r>
              <a:rPr lang="fr-CH" sz="1400" dirty="0" smtClean="0"/>
              <a:t> (</a:t>
            </a:r>
            <a:r>
              <a:rPr lang="fr-CH" sz="1400" dirty="0" err="1" smtClean="0"/>
              <a:t>collector</a:t>
            </a:r>
            <a:r>
              <a:rPr lang="fr-CH" sz="1400" dirty="0" smtClean="0"/>
              <a:t>)</a:t>
            </a:r>
            <a:endParaRPr lang="en-US" sz="1400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Operating range of the </a:t>
            </a:r>
            <a:r>
              <a:rPr lang="en-US" dirty="0" err="1" smtClean="0"/>
              <a:t>Volotek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ADC </a:t>
            </a:r>
            <a:r>
              <a:rPr lang="fr-CH" sz="3200" b="1" dirty="0" err="1" smtClean="0"/>
              <a:t>operation</a:t>
            </a:r>
            <a:r>
              <a:rPr lang="fr-CH" sz="3200" b="1" dirty="0" smtClean="0"/>
              <a:t> range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5410944" cy="4637111"/>
          </a:xfrm>
        </p:spPr>
        <p:txBody>
          <a:bodyPr>
            <a:normAutofit fontScale="70000" lnSpcReduction="20000"/>
          </a:bodyPr>
          <a:lstStyle/>
          <a:p>
            <a:r>
              <a:rPr lang="fr-CH" sz="3400" dirty="0" smtClean="0"/>
              <a:t>Texas Instrument TLC3541</a:t>
            </a:r>
          </a:p>
          <a:p>
            <a:r>
              <a:rPr lang="fr-CH" sz="3400" dirty="0" smtClean="0"/>
              <a:t>5V, </a:t>
            </a:r>
            <a:r>
              <a:rPr lang="fr-CH" sz="3400" dirty="0" err="1" smtClean="0"/>
              <a:t>low</a:t>
            </a:r>
            <a:r>
              <a:rPr lang="fr-CH" sz="3400" dirty="0" smtClean="0"/>
              <a:t> power, 14 bits, max 200 KSPS </a:t>
            </a:r>
            <a:r>
              <a:rPr lang="fr-CH" sz="3400" dirty="0" err="1" smtClean="0"/>
              <a:t>sample</a:t>
            </a:r>
            <a:r>
              <a:rPr lang="fr-CH" sz="3400" dirty="0" smtClean="0"/>
              <a:t> rate</a:t>
            </a:r>
          </a:p>
          <a:p>
            <a:r>
              <a:rPr lang="fr-CH" sz="3400" dirty="0" err="1" smtClean="0"/>
              <a:t>Inboard</a:t>
            </a:r>
            <a:r>
              <a:rPr lang="fr-CH" sz="3400" dirty="0" smtClean="0"/>
              <a:t> voltage </a:t>
            </a:r>
            <a:r>
              <a:rPr lang="fr-CH" sz="3400" dirty="0" err="1" smtClean="0"/>
              <a:t>reference</a:t>
            </a:r>
            <a:r>
              <a:rPr lang="fr-CH" sz="3400" dirty="0" smtClean="0"/>
              <a:t> of 4.096V</a:t>
            </a:r>
          </a:p>
          <a:p>
            <a:r>
              <a:rPr lang="fr-CH" sz="3400" dirty="0" err="1" smtClean="0"/>
              <a:t>Only</a:t>
            </a:r>
            <a:r>
              <a:rPr lang="fr-CH" sz="3400" dirty="0" smtClean="0"/>
              <a:t> 12 bits </a:t>
            </a:r>
            <a:r>
              <a:rPr lang="fr-CH" sz="3400" dirty="0" err="1" smtClean="0"/>
              <a:t>used</a:t>
            </a:r>
            <a:r>
              <a:rPr lang="fr-CH" sz="3400" dirty="0" smtClean="0"/>
              <a:t> (2 </a:t>
            </a:r>
            <a:r>
              <a:rPr lang="fr-CH" sz="3400" dirty="0" err="1" smtClean="0"/>
              <a:t>LSBs</a:t>
            </a:r>
            <a:r>
              <a:rPr lang="fr-CH" sz="3400" dirty="0" smtClean="0"/>
              <a:t> </a:t>
            </a:r>
            <a:r>
              <a:rPr lang="fr-CH" sz="3400" dirty="0" err="1" smtClean="0"/>
              <a:t>masked</a:t>
            </a:r>
            <a:r>
              <a:rPr lang="fr-CH" sz="3400" dirty="0" smtClean="0"/>
              <a:t> in </a:t>
            </a:r>
            <a:r>
              <a:rPr lang="fr-CH" sz="3400" dirty="0" err="1" smtClean="0"/>
              <a:t>uP</a:t>
            </a:r>
            <a:r>
              <a:rPr lang="fr-CH" sz="3400" dirty="0" smtClean="0"/>
              <a:t>)</a:t>
            </a:r>
          </a:p>
          <a:p>
            <a:r>
              <a:rPr lang="fr-CH" sz="3400" dirty="0" err="1" smtClean="0"/>
              <a:t>Resolution</a:t>
            </a:r>
            <a:r>
              <a:rPr lang="fr-CH" sz="3400" dirty="0" smtClean="0"/>
              <a:t> of 1mV</a:t>
            </a:r>
          </a:p>
          <a:p>
            <a:r>
              <a:rPr lang="fr-CH" sz="3400" dirty="0" err="1" smtClean="0"/>
              <a:t>Sample</a:t>
            </a:r>
            <a:r>
              <a:rPr lang="fr-CH" sz="3400" dirty="0" smtClean="0"/>
              <a:t> </a:t>
            </a:r>
            <a:r>
              <a:rPr lang="fr-CH" sz="3400" dirty="0" err="1" smtClean="0"/>
              <a:t>frequency</a:t>
            </a:r>
            <a:r>
              <a:rPr lang="fr-CH" sz="3400" dirty="0" smtClean="0"/>
              <a:t> F = 1kHz</a:t>
            </a:r>
          </a:p>
          <a:p>
            <a:r>
              <a:rPr lang="fr-CH" sz="3400" dirty="0" err="1" smtClean="0"/>
              <a:t>Averaging</a:t>
            </a:r>
            <a:r>
              <a:rPr lang="fr-CH" sz="3400" dirty="0" smtClean="0"/>
              <a:t> of 20 </a:t>
            </a:r>
            <a:r>
              <a:rPr lang="fr-CH" sz="3400" dirty="0" err="1" smtClean="0"/>
              <a:t>samples</a:t>
            </a:r>
            <a:r>
              <a:rPr lang="fr-CH" sz="3400" dirty="0" smtClean="0"/>
              <a:t> for 50Hz </a:t>
            </a:r>
            <a:r>
              <a:rPr lang="fr-CH" sz="3400" dirty="0" err="1" smtClean="0"/>
              <a:t>filtering</a:t>
            </a:r>
            <a:endParaRPr lang="fr-CH" sz="3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CH" sz="3400" dirty="0" smtClean="0"/>
              <a:t>Data format sent by the </a:t>
            </a:r>
            <a:r>
              <a:rPr lang="fr-CH" sz="3400" dirty="0" err="1" smtClean="0"/>
              <a:t>controller</a:t>
            </a:r>
            <a:r>
              <a:rPr lang="fr-CH" sz="3400" dirty="0" smtClean="0"/>
              <a:t>: </a:t>
            </a:r>
            <a:r>
              <a:rPr lang="fr-CH" sz="3400" dirty="0" err="1" smtClean="0"/>
              <a:t>x.xE</a:t>
            </a:r>
            <a:r>
              <a:rPr lang="fr-CH" sz="3400" dirty="0" smtClean="0"/>
              <a:t>+</a:t>
            </a:r>
            <a:r>
              <a:rPr lang="fr-CH" sz="3400" dirty="0" err="1" smtClean="0"/>
              <a:t>yy</a:t>
            </a:r>
            <a:endParaRPr lang="fr-CH" sz="3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CH" sz="3400" dirty="0" smtClean="0"/>
              <a:t>2 digits =&gt; </a:t>
            </a:r>
            <a:r>
              <a:rPr lang="fr-CH" sz="3400" dirty="0" err="1" smtClean="0"/>
              <a:t>less</a:t>
            </a:r>
            <a:r>
              <a:rPr lang="fr-CH" sz="3400" dirty="0" smtClean="0"/>
              <a:t> </a:t>
            </a:r>
            <a:r>
              <a:rPr lang="fr-CH" sz="3400" dirty="0" err="1" smtClean="0"/>
              <a:t>than</a:t>
            </a:r>
            <a:r>
              <a:rPr lang="fr-CH" sz="3400" dirty="0" smtClean="0"/>
              <a:t> 7 bits </a:t>
            </a:r>
            <a:r>
              <a:rPr lang="fr-CH" sz="3400" dirty="0" err="1" smtClean="0"/>
              <a:t>resolution</a:t>
            </a:r>
            <a:endParaRPr lang="fr-CH" sz="3400" dirty="0" smtClean="0"/>
          </a:p>
          <a:p>
            <a:endParaRPr lang="en-US" dirty="0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844824"/>
            <a:ext cx="27813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Range changes in </a:t>
            </a:r>
            <a:r>
              <a:rPr lang="fr-CH" sz="3200" b="1" dirty="0" err="1" smtClean="0"/>
              <a:t>controller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If the input voltage </a:t>
            </a:r>
            <a:r>
              <a:rPr lang="fr-CH" dirty="0" err="1" smtClean="0"/>
              <a:t>goes</a:t>
            </a:r>
            <a:r>
              <a:rPr lang="fr-CH" dirty="0" smtClean="0"/>
              <a:t>  </a:t>
            </a:r>
            <a:r>
              <a:rPr lang="fr-CH" dirty="0" err="1" smtClean="0"/>
              <a:t>above</a:t>
            </a:r>
            <a:r>
              <a:rPr lang="fr-CH" dirty="0" smtClean="0"/>
              <a:t> 4.092V =&gt; gain </a:t>
            </a:r>
            <a:r>
              <a:rPr lang="fr-CH" dirty="0" err="1" smtClean="0"/>
              <a:t>decreased</a:t>
            </a:r>
            <a:r>
              <a:rPr lang="fr-CH" dirty="0" smtClean="0"/>
              <a:t> by 10x</a:t>
            </a:r>
          </a:p>
          <a:p>
            <a:r>
              <a:rPr lang="fr-CH" dirty="0" smtClean="0"/>
              <a:t>If the input voltage </a:t>
            </a:r>
            <a:r>
              <a:rPr lang="fr-CH" dirty="0" err="1" smtClean="0"/>
              <a:t>goes</a:t>
            </a:r>
            <a:r>
              <a:rPr lang="fr-CH" dirty="0" smtClean="0"/>
              <a:t> </a:t>
            </a:r>
            <a:r>
              <a:rPr lang="fr-CH" dirty="0" err="1" smtClean="0"/>
              <a:t>below</a:t>
            </a:r>
            <a:r>
              <a:rPr lang="fr-CH" dirty="0" smtClean="0"/>
              <a:t> 0.34V =&gt; gain </a:t>
            </a:r>
            <a:r>
              <a:rPr lang="fr-CH" dirty="0" err="1" smtClean="0"/>
              <a:t>inceased</a:t>
            </a:r>
            <a:r>
              <a:rPr lang="fr-CH" dirty="0" smtClean="0"/>
              <a:t> by 10x</a:t>
            </a:r>
          </a:p>
          <a:p>
            <a:r>
              <a:rPr lang="fr-CH" dirty="0" smtClean="0"/>
              <a:t>There </a:t>
            </a:r>
            <a:r>
              <a:rPr lang="fr-CH" dirty="0" err="1" smtClean="0"/>
              <a:t>is</a:t>
            </a:r>
            <a:r>
              <a:rPr lang="fr-CH" dirty="0" smtClean="0"/>
              <a:t> an </a:t>
            </a:r>
            <a:r>
              <a:rPr lang="fr-CH" dirty="0" err="1" smtClean="0"/>
              <a:t>hysteresis</a:t>
            </a:r>
            <a:r>
              <a:rPr lang="fr-CH" dirty="0" smtClean="0"/>
              <a:t> of 0.4092 - 0.34 = 0.0692V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5004048" y="1268760"/>
          <a:ext cx="374022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0112"/>
                <a:gridCol w="1870112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Thresholds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Values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Vsat</a:t>
                      </a:r>
                      <a:r>
                        <a:rPr lang="fr-CH" dirty="0" smtClean="0"/>
                        <a:t> ADC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4.096V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Vmax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4.092V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Vmin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0.34V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Hysteresis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0.0692V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8" name="Chart 7"/>
          <p:cNvGraphicFramePr/>
          <p:nvPr/>
        </p:nvGraphicFramePr>
        <p:xfrm>
          <a:off x="4860032" y="3356992"/>
          <a:ext cx="4032448" cy="3103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 rot="5400000">
            <a:off x="6839458" y="4616338"/>
            <a:ext cx="216024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6523806" y="4573538"/>
            <a:ext cx="279648" cy="6796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732240" y="407707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4.092e-11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2160" y="479715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0.34e-10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Current</a:t>
            </a:r>
            <a:r>
              <a:rPr lang="fr-CH" sz="3200" b="1" dirty="0" smtClean="0"/>
              <a:t> ranges and gains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1988840"/>
          <a:ext cx="82296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378416"/>
                <a:gridCol w="1913424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Current</a:t>
                      </a:r>
                      <a:r>
                        <a:rPr lang="fr-CH" dirty="0" smtClean="0"/>
                        <a:t> gain [V/A]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Input </a:t>
                      </a:r>
                      <a:r>
                        <a:rPr lang="fr-CH" dirty="0" err="1" smtClean="0"/>
                        <a:t>Imin</a:t>
                      </a:r>
                      <a:r>
                        <a:rPr lang="fr-CH" dirty="0" smtClean="0"/>
                        <a:t> [A]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Input Imax [A]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Input </a:t>
                      </a:r>
                      <a:r>
                        <a:rPr lang="fr-CH" dirty="0" err="1" smtClean="0"/>
                        <a:t>current</a:t>
                      </a:r>
                      <a:r>
                        <a:rPr lang="fr-CH" dirty="0" smtClean="0"/>
                        <a:t> LSB [A] (12bits)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G05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0.34E-5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4.092E-5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1E-8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G06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0.34E-6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4.092E-6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1E-9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G07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0.34E-7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4.092E-7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1E-10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G08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0.34E-8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4.092E-8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1E-11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G09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0.34E-9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4.092E-9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1E-12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G10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0.34E-10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4.092E-10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1E-13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G11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0.34E-11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4.092E-11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1E-14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G12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0.34E-12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4.092E-12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1E-15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347864" y="4509120"/>
            <a:ext cx="1296144" cy="28803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92080" y="4869160"/>
            <a:ext cx="1296144" cy="28803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899592" y="4869160"/>
            <a:ext cx="43204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763960" y="4860776"/>
            <a:ext cx="422870" cy="7590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Equivalent pressure ranges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2060848"/>
          <a:ext cx="8229600" cy="367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9220">
                <a:tc>
                  <a:txBody>
                    <a:bodyPr/>
                    <a:lstStyle/>
                    <a:p>
                      <a:r>
                        <a:rPr lang="fr-CH" dirty="0" smtClean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Current</a:t>
                      </a:r>
                      <a:r>
                        <a:rPr lang="fr-CH" dirty="0" smtClean="0"/>
                        <a:t> gain  [V/A]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Pmin</a:t>
                      </a:r>
                      <a:r>
                        <a:rPr lang="fr-CH" dirty="0" smtClean="0"/>
                        <a:t> [mbar]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Pmax</a:t>
                      </a:r>
                      <a:r>
                        <a:rPr lang="fr-CH" dirty="0" smtClean="0"/>
                        <a:t> [mbar]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Pressure LSB [mbar] (12bits)</a:t>
                      </a:r>
                      <a:endParaRPr lang="en-US" dirty="0"/>
                    </a:p>
                  </a:txBody>
                  <a:tcPr/>
                </a:tc>
              </a:tr>
              <a:tr h="379220">
                <a:tc>
                  <a:txBody>
                    <a:bodyPr/>
                    <a:lstStyle/>
                    <a:p>
                      <a:r>
                        <a:rPr lang="fr-CH" dirty="0" smtClean="0"/>
                        <a:t>G05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2.58E-05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3.10E-04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7.58E-08</a:t>
                      </a:r>
                    </a:p>
                  </a:txBody>
                  <a:tcPr marL="68580" marR="68580" marT="0" marB="0"/>
                </a:tc>
              </a:tr>
              <a:tr h="379220">
                <a:tc>
                  <a:txBody>
                    <a:bodyPr/>
                    <a:lstStyle/>
                    <a:p>
                      <a:r>
                        <a:rPr lang="fr-CH" dirty="0" smtClean="0"/>
                        <a:t>G06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2.58E-06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3.10E-05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7.58E-09</a:t>
                      </a:r>
                    </a:p>
                  </a:txBody>
                  <a:tcPr marL="68580" marR="68580" marT="0" marB="0"/>
                </a:tc>
              </a:tr>
              <a:tr h="379220">
                <a:tc>
                  <a:txBody>
                    <a:bodyPr/>
                    <a:lstStyle/>
                    <a:p>
                      <a:r>
                        <a:rPr lang="fr-CH" dirty="0" smtClean="0"/>
                        <a:t>G07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2.58E-07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3.10E-06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7.58E-10</a:t>
                      </a:r>
                    </a:p>
                  </a:txBody>
                  <a:tcPr marL="68580" marR="68580" marT="0" marB="0"/>
                </a:tc>
              </a:tr>
              <a:tr h="379220">
                <a:tc>
                  <a:txBody>
                    <a:bodyPr/>
                    <a:lstStyle/>
                    <a:p>
                      <a:r>
                        <a:rPr lang="fr-CH" dirty="0" smtClean="0"/>
                        <a:t>G08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2.58E-08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3.10E-07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7.58E-11</a:t>
                      </a:r>
                    </a:p>
                  </a:txBody>
                  <a:tcPr marL="68580" marR="68580" marT="0" marB="0"/>
                </a:tc>
              </a:tr>
              <a:tr h="379220">
                <a:tc>
                  <a:txBody>
                    <a:bodyPr/>
                    <a:lstStyle/>
                    <a:p>
                      <a:r>
                        <a:rPr lang="fr-CH" dirty="0" smtClean="0"/>
                        <a:t>G09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2.58E-09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3.10E-08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7.58E-12</a:t>
                      </a:r>
                    </a:p>
                  </a:txBody>
                  <a:tcPr marL="68580" marR="68580" marT="0" marB="0"/>
                </a:tc>
              </a:tr>
              <a:tr h="379220">
                <a:tc>
                  <a:txBody>
                    <a:bodyPr/>
                    <a:lstStyle/>
                    <a:p>
                      <a:r>
                        <a:rPr lang="fr-CH" dirty="0" smtClean="0"/>
                        <a:t>G10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2.58E-10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3.10E-09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7.58E-13</a:t>
                      </a:r>
                    </a:p>
                  </a:txBody>
                  <a:tcPr marL="68580" marR="68580" marT="0" marB="0"/>
                </a:tc>
              </a:tr>
              <a:tr h="379220">
                <a:tc>
                  <a:txBody>
                    <a:bodyPr/>
                    <a:lstStyle/>
                    <a:p>
                      <a:r>
                        <a:rPr lang="fr-CH" dirty="0" smtClean="0"/>
                        <a:t>G11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2.58E-11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3.10E-10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7.58E-14</a:t>
                      </a:r>
                    </a:p>
                  </a:txBody>
                  <a:tcPr marL="68580" marR="68580" marT="0" marB="0"/>
                </a:tc>
              </a:tr>
              <a:tr h="379220">
                <a:tc>
                  <a:txBody>
                    <a:bodyPr/>
                    <a:lstStyle/>
                    <a:p>
                      <a:r>
                        <a:rPr lang="fr-CH" dirty="0" smtClean="0"/>
                        <a:t>G12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10E+12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2.58E-12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3.10E-11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7.58E-15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1412776"/>
            <a:ext cx="4824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 err="1" smtClean="0">
                <a:solidFill>
                  <a:schemeClr val="bg1">
                    <a:lumMod val="50000"/>
                  </a:schemeClr>
                </a:solidFill>
              </a:rPr>
              <a:t>Compute</a:t>
            </a:r>
            <a:r>
              <a:rPr lang="fr-CH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sz="1600" b="1" dirty="0" err="1" smtClean="0">
                <a:solidFill>
                  <a:schemeClr val="bg1">
                    <a:lumMod val="50000"/>
                  </a:schemeClr>
                </a:solidFill>
              </a:rPr>
              <a:t>with</a:t>
            </a:r>
            <a:r>
              <a:rPr lang="fr-CH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sz="1600" b="1" dirty="0" err="1" smtClean="0">
                <a:solidFill>
                  <a:schemeClr val="bg1">
                    <a:lumMod val="50000"/>
                  </a:schemeClr>
                </a:solidFill>
              </a:rPr>
              <a:t>Ie</a:t>
            </a:r>
            <a:r>
              <a:rPr lang="fr-CH" sz="1600" b="1" dirty="0" smtClean="0">
                <a:solidFill>
                  <a:schemeClr val="bg1">
                    <a:lumMod val="50000"/>
                  </a:schemeClr>
                </a:solidFill>
              </a:rPr>
              <a:t> = 4mA, </a:t>
            </a:r>
            <a:r>
              <a:rPr lang="fr-CH" sz="1600" b="1" dirty="0" err="1" smtClean="0">
                <a:solidFill>
                  <a:schemeClr val="bg1">
                    <a:lumMod val="50000"/>
                  </a:schemeClr>
                </a:solidFill>
              </a:rPr>
              <a:t>Sensitivity</a:t>
            </a:r>
            <a:r>
              <a:rPr lang="fr-CH" sz="1600" b="1" dirty="0" smtClean="0">
                <a:solidFill>
                  <a:schemeClr val="bg1">
                    <a:lumMod val="50000"/>
                  </a:schemeClr>
                </a:solidFill>
              </a:rPr>
              <a:t> S = 33 and </a:t>
            </a:r>
            <a:r>
              <a:rPr lang="fr-CH" sz="1600" b="1" dirty="0" err="1" smtClean="0">
                <a:solidFill>
                  <a:schemeClr val="bg1">
                    <a:lumMod val="50000"/>
                  </a:schemeClr>
                </a:solidFill>
              </a:rPr>
              <a:t>Pres</a:t>
            </a:r>
            <a:r>
              <a:rPr lang="fr-CH" sz="1600" b="1" dirty="0" smtClean="0">
                <a:solidFill>
                  <a:schemeClr val="bg1">
                    <a:lumMod val="50000"/>
                  </a:schemeClr>
                </a:solidFill>
              </a:rPr>
              <a:t> = 0</a:t>
            </a:r>
            <a:endParaRPr lang="en-US" sz="16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35896" y="4581128"/>
            <a:ext cx="1296144" cy="28803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148064" y="4941168"/>
            <a:ext cx="1296144" cy="28803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899592" y="5012382"/>
            <a:ext cx="43204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763960" y="5003998"/>
            <a:ext cx="422870" cy="7590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from PVSS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Results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from</a:t>
            </a:r>
            <a:r>
              <a:rPr lang="fr-CH" sz="3200" b="1" dirty="0" smtClean="0"/>
              <a:t> LHC </a:t>
            </a:r>
            <a:r>
              <a:rPr lang="fr-CH" sz="3200" b="1" dirty="0" err="1" smtClean="0"/>
              <a:t>measurements</a:t>
            </a:r>
            <a:r>
              <a:rPr lang="fr-CH" sz="3200" b="1" dirty="0" smtClean="0"/>
              <a:t> </a:t>
            </a:r>
            <a:br>
              <a:rPr lang="fr-CH" sz="3200" b="1" dirty="0" smtClean="0"/>
            </a:br>
            <a:r>
              <a:rPr lang="fr-CH" sz="3200" b="1" dirty="0" smtClean="0"/>
              <a:t>and data </a:t>
            </a:r>
            <a:r>
              <a:rPr lang="fr-CH" sz="3200" b="1" dirty="0" err="1" smtClean="0"/>
              <a:t>interpretation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dirty="0" err="1" smtClean="0"/>
              <a:t>Grounding</a:t>
            </a:r>
            <a:r>
              <a:rPr lang="fr-CH" dirty="0" smtClean="0"/>
              <a:t> </a:t>
            </a:r>
            <a:r>
              <a:rPr lang="fr-CH" dirty="0" err="1" smtClean="0"/>
              <a:t>scheme</a:t>
            </a:r>
            <a:endParaRPr lang="fr-CH" dirty="0" smtClean="0"/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Operating range of the </a:t>
            </a:r>
            <a:r>
              <a:rPr lang="fr-CH" dirty="0" err="1" smtClean="0"/>
              <a:t>Volotek</a:t>
            </a:r>
            <a:endParaRPr lang="fr-CH" dirty="0" smtClean="0"/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Data </a:t>
            </a:r>
            <a:r>
              <a:rPr lang="fr-CH" dirty="0" err="1" smtClean="0"/>
              <a:t>from</a:t>
            </a:r>
            <a:r>
              <a:rPr lang="fr-CH" dirty="0" smtClean="0"/>
              <a:t> PVSS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err="1" smtClean="0"/>
              <a:t>Result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LHC </a:t>
            </a:r>
            <a:r>
              <a:rPr lang="fr-CH" dirty="0" err="1" smtClean="0"/>
              <a:t>measurements</a:t>
            </a:r>
            <a:endParaRPr lang="fr-CH" dirty="0" smtClean="0"/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Conclusion for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Overview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52528"/>
          </a:xfrm>
        </p:spPr>
        <p:txBody>
          <a:bodyPr>
            <a:noAutofit/>
          </a:bodyPr>
          <a:lstStyle/>
          <a:p>
            <a:r>
              <a:rPr lang="fr-CH" sz="2400" dirty="0" smtClean="0"/>
              <a:t>All gauges in LHC have been </a:t>
            </a:r>
            <a:r>
              <a:rPr lang="fr-CH" sz="2400" dirty="0" err="1" smtClean="0"/>
              <a:t>analysed</a:t>
            </a:r>
            <a:endParaRPr lang="fr-CH" sz="2400" dirty="0" smtClean="0"/>
          </a:p>
          <a:p>
            <a:r>
              <a:rPr lang="fr-CH" sz="2400" dirty="0" err="1" smtClean="0"/>
              <a:t>Several</a:t>
            </a:r>
            <a:r>
              <a:rPr lang="fr-CH" sz="2400" dirty="0" smtClean="0"/>
              <a:t> </a:t>
            </a:r>
            <a:r>
              <a:rPr lang="fr-CH" sz="2400" dirty="0" err="1" smtClean="0"/>
              <a:t>parameters</a:t>
            </a:r>
            <a:r>
              <a:rPr lang="fr-CH" sz="2400" dirty="0" smtClean="0"/>
              <a:t> have been </a:t>
            </a:r>
            <a:r>
              <a:rPr lang="fr-CH" sz="2400" dirty="0" err="1" smtClean="0"/>
              <a:t>taken</a:t>
            </a:r>
            <a:r>
              <a:rPr lang="fr-CH" sz="2400" dirty="0" smtClean="0"/>
              <a:t> </a:t>
            </a:r>
            <a:r>
              <a:rPr lang="fr-CH" sz="2400" dirty="0" err="1" smtClean="0"/>
              <a:t>into</a:t>
            </a:r>
            <a:r>
              <a:rPr lang="fr-CH" sz="2400" dirty="0" smtClean="0"/>
              <a:t> </a:t>
            </a:r>
            <a:r>
              <a:rPr lang="fr-CH" sz="2400" dirty="0" err="1" smtClean="0"/>
              <a:t>account</a:t>
            </a:r>
            <a:r>
              <a:rPr lang="fr-CH" sz="2400" dirty="0" smtClean="0"/>
              <a:t>:</a:t>
            </a:r>
          </a:p>
          <a:p>
            <a:pPr lvl="1"/>
            <a:r>
              <a:rPr lang="fr-CH" sz="2400" dirty="0" err="1" smtClean="0"/>
              <a:t>Residual</a:t>
            </a:r>
            <a:r>
              <a:rPr lang="fr-CH" sz="2400" dirty="0" smtClean="0"/>
              <a:t> pressure</a:t>
            </a:r>
          </a:p>
          <a:p>
            <a:pPr lvl="1"/>
            <a:r>
              <a:rPr lang="fr-CH" sz="2400" dirty="0" err="1" smtClean="0"/>
              <a:t>Measured</a:t>
            </a:r>
            <a:r>
              <a:rPr lang="fr-CH" sz="2400" dirty="0" smtClean="0"/>
              <a:t> pressure</a:t>
            </a:r>
          </a:p>
          <a:p>
            <a:pPr lvl="1"/>
            <a:r>
              <a:rPr lang="fr-CH" sz="2400" dirty="0" err="1" smtClean="0"/>
              <a:t>Shields</a:t>
            </a:r>
            <a:r>
              <a:rPr lang="fr-CH" sz="2400" dirty="0" smtClean="0"/>
              <a:t> </a:t>
            </a:r>
            <a:r>
              <a:rPr lang="fr-CH" sz="2400" dirty="0" err="1" smtClean="0"/>
              <a:t>continuity</a:t>
            </a:r>
            <a:endParaRPr lang="fr-CH" sz="2400" dirty="0" smtClean="0"/>
          </a:p>
          <a:p>
            <a:pPr lvl="1"/>
            <a:r>
              <a:rPr lang="fr-CH" sz="2400" dirty="0" smtClean="0"/>
              <a:t>Controller version</a:t>
            </a:r>
          </a:p>
          <a:p>
            <a:r>
              <a:rPr lang="fr-CH" sz="2400" dirty="0" smtClean="0"/>
              <a:t>Apparent noise has been </a:t>
            </a:r>
            <a:r>
              <a:rPr lang="fr-CH" sz="2400" dirty="0" err="1" smtClean="0"/>
              <a:t>observed</a:t>
            </a:r>
            <a:r>
              <a:rPr lang="fr-CH" sz="2400" dirty="0" smtClean="0"/>
              <a:t>:</a:t>
            </a:r>
          </a:p>
          <a:p>
            <a:pPr lvl="1"/>
            <a:r>
              <a:rPr lang="fr-CH" sz="2400" dirty="0" smtClean="0"/>
              <a:t>The « TGV » noise</a:t>
            </a:r>
          </a:p>
          <a:p>
            <a:pPr lvl="1"/>
            <a:r>
              <a:rPr lang="fr-CH" sz="2400" dirty="0" smtClean="0"/>
              <a:t>This noise has </a:t>
            </a:r>
            <a:r>
              <a:rPr lang="fr-CH" sz="2400" dirty="0" err="1" smtClean="0"/>
              <a:t>already</a:t>
            </a:r>
            <a:r>
              <a:rPr lang="fr-CH" sz="2400" dirty="0" smtClean="0"/>
              <a:t> been </a:t>
            </a:r>
            <a:r>
              <a:rPr lang="fr-CH" sz="2400" dirty="0" err="1" smtClean="0"/>
              <a:t>studied</a:t>
            </a:r>
            <a:r>
              <a:rPr lang="fr-CH" sz="2400" dirty="0" smtClean="0"/>
              <a:t> in « The influence of train </a:t>
            </a:r>
            <a:r>
              <a:rPr lang="fr-CH" sz="2400" dirty="0" err="1" smtClean="0"/>
              <a:t>leakage</a:t>
            </a:r>
            <a:r>
              <a:rPr lang="fr-CH" sz="2400" dirty="0" smtClean="0"/>
              <a:t> </a:t>
            </a:r>
            <a:r>
              <a:rPr lang="fr-CH" sz="2400" dirty="0" err="1" smtClean="0"/>
              <a:t>currents</a:t>
            </a:r>
            <a:r>
              <a:rPr lang="fr-CH" sz="2400" dirty="0" smtClean="0"/>
              <a:t> on the LEP </a:t>
            </a:r>
            <a:r>
              <a:rPr lang="fr-CH" sz="2400" dirty="0" err="1" smtClean="0"/>
              <a:t>dipole</a:t>
            </a:r>
            <a:r>
              <a:rPr lang="fr-CH" sz="2400" dirty="0" smtClean="0"/>
              <a:t> </a:t>
            </a:r>
            <a:r>
              <a:rPr lang="fr-CH" sz="2400" dirty="0" err="1" smtClean="0"/>
              <a:t>field</a:t>
            </a:r>
            <a:r>
              <a:rPr lang="fr-CH" sz="2400" dirty="0" smtClean="0"/>
              <a:t> - 1997»</a:t>
            </a:r>
            <a:endParaRPr lang="fr-CH" dirty="0" smtClean="0"/>
          </a:p>
          <a:p>
            <a:pPr>
              <a:buNone/>
            </a:pPr>
            <a:endParaRPr lang="fr-CH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</p:nvPr>
        </p:nvGraphicFramePr>
        <p:xfrm>
          <a:off x="4648200" y="1700807"/>
          <a:ext cx="4038600" cy="381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Residual</a:t>
            </a:r>
            <a:r>
              <a:rPr lang="fr-CH" sz="3200" b="1" dirty="0" smtClean="0"/>
              <a:t> pressure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sz="2800" dirty="0" err="1" smtClean="0"/>
              <a:t>Residual</a:t>
            </a:r>
            <a:r>
              <a:rPr lang="fr-CH" sz="2800" dirty="0" smtClean="0"/>
              <a:t> pressure (</a:t>
            </a:r>
            <a:r>
              <a:rPr lang="fr-CH" sz="2800" dirty="0" err="1" smtClean="0"/>
              <a:t>Pres</a:t>
            </a:r>
            <a:r>
              <a:rPr lang="fr-CH" sz="2800" dirty="0" smtClean="0"/>
              <a:t>) </a:t>
            </a:r>
            <a:r>
              <a:rPr lang="fr-CH" sz="2800" dirty="0" err="1" smtClean="0"/>
              <a:t>is</a:t>
            </a:r>
            <a:r>
              <a:rPr lang="fr-CH" sz="2800" dirty="0" smtClean="0"/>
              <a:t> </a:t>
            </a:r>
            <a:r>
              <a:rPr lang="fr-CH" sz="2800" dirty="0" err="1" smtClean="0"/>
              <a:t>given</a:t>
            </a:r>
            <a:r>
              <a:rPr lang="fr-CH" sz="2800" dirty="0" smtClean="0"/>
              <a:t> by the </a:t>
            </a:r>
            <a:r>
              <a:rPr lang="fr-CH" sz="2800" dirty="0" err="1" smtClean="0"/>
              <a:t>parasitic</a:t>
            </a:r>
            <a:r>
              <a:rPr lang="fr-CH" sz="2800" dirty="0" smtClean="0"/>
              <a:t> gauge </a:t>
            </a:r>
            <a:r>
              <a:rPr lang="fr-CH" sz="2800" dirty="0" err="1" smtClean="0"/>
              <a:t>collector</a:t>
            </a:r>
            <a:r>
              <a:rPr lang="fr-CH" sz="2800" dirty="0" smtClean="0"/>
              <a:t> </a:t>
            </a:r>
            <a:r>
              <a:rPr lang="fr-CH" sz="2800" dirty="0" err="1" smtClean="0"/>
              <a:t>current</a:t>
            </a:r>
            <a:endParaRPr lang="fr-CH" sz="2800" dirty="0" smtClean="0"/>
          </a:p>
          <a:p>
            <a:r>
              <a:rPr lang="fr-CH" sz="2800" dirty="0" err="1" smtClean="0"/>
              <a:t>Pres</a:t>
            </a:r>
            <a:r>
              <a:rPr lang="fr-CH" sz="2800" dirty="0" smtClean="0"/>
              <a:t> </a:t>
            </a:r>
            <a:r>
              <a:rPr lang="fr-CH" sz="2800" dirty="0" err="1" smtClean="0"/>
              <a:t>is</a:t>
            </a:r>
            <a:r>
              <a:rPr lang="fr-CH" sz="2800" dirty="0" smtClean="0"/>
              <a:t> </a:t>
            </a:r>
            <a:r>
              <a:rPr lang="fr-CH" sz="2800" dirty="0" err="1" smtClean="0"/>
              <a:t>compensated</a:t>
            </a:r>
            <a:r>
              <a:rPr lang="fr-CH" sz="2800" dirty="0" smtClean="0"/>
              <a:t> by the gauge calibration </a:t>
            </a:r>
            <a:r>
              <a:rPr lang="fr-CH" sz="2800" dirty="0" err="1" smtClean="0"/>
              <a:t>procedure</a:t>
            </a:r>
            <a:endParaRPr lang="fr-CH" sz="2800" dirty="0" smtClean="0"/>
          </a:p>
          <a:p>
            <a:r>
              <a:rPr lang="fr-CH" dirty="0" err="1" smtClean="0"/>
              <a:t>Measured</a:t>
            </a:r>
            <a:r>
              <a:rPr lang="fr-CH" dirty="0" smtClean="0"/>
              <a:t> </a:t>
            </a:r>
            <a:r>
              <a:rPr lang="fr-CH" sz="2800" dirty="0" smtClean="0"/>
              <a:t>pressure by PVSS:</a:t>
            </a:r>
          </a:p>
          <a:p>
            <a:pPr>
              <a:buNone/>
            </a:pPr>
            <a:r>
              <a:rPr lang="fr-CH" sz="2800" dirty="0" smtClean="0"/>
              <a:t>	</a:t>
            </a:r>
          </a:p>
          <a:p>
            <a:pPr>
              <a:buNone/>
            </a:pPr>
            <a:endParaRPr lang="fr-CH" sz="2800" dirty="0" smtClean="0"/>
          </a:p>
          <a:p>
            <a:r>
              <a:rPr lang="fr-CH" sz="2800" dirty="0" smtClean="0"/>
              <a:t>If </a:t>
            </a:r>
            <a:r>
              <a:rPr lang="fr-CH" sz="2800" dirty="0" err="1" smtClean="0"/>
              <a:t>bad</a:t>
            </a:r>
            <a:r>
              <a:rPr lang="fr-CH" sz="2800" dirty="0" smtClean="0"/>
              <a:t> </a:t>
            </a:r>
            <a:r>
              <a:rPr lang="fr-CH" sz="2800" dirty="0" err="1" smtClean="0"/>
              <a:t>Pres</a:t>
            </a:r>
            <a:r>
              <a:rPr lang="fr-CH" sz="2800" dirty="0" smtClean="0"/>
              <a:t> </a:t>
            </a:r>
            <a:r>
              <a:rPr lang="fr-CH" sz="2800" dirty="0" err="1" smtClean="0"/>
              <a:t>is</a:t>
            </a:r>
            <a:r>
              <a:rPr lang="fr-CH" sz="2800" dirty="0" smtClean="0"/>
              <a:t> </a:t>
            </a:r>
            <a:r>
              <a:rPr lang="fr-CH" sz="2800" dirty="0" err="1" smtClean="0"/>
              <a:t>programmed</a:t>
            </a:r>
            <a:r>
              <a:rPr lang="fr-CH" sz="2800" dirty="0" smtClean="0"/>
              <a:t> </a:t>
            </a:r>
            <a:r>
              <a:rPr lang="fr-CH" sz="2800" dirty="0" err="1" smtClean="0"/>
              <a:t>then</a:t>
            </a:r>
            <a:r>
              <a:rPr lang="fr-CH" sz="2800" dirty="0" smtClean="0"/>
              <a:t> data </a:t>
            </a:r>
            <a:r>
              <a:rPr lang="fr-CH" sz="2800" dirty="0" err="1" smtClean="0"/>
              <a:t>from</a:t>
            </a:r>
            <a:r>
              <a:rPr lang="fr-CH" sz="2800" dirty="0" smtClean="0"/>
              <a:t> PVSS </a:t>
            </a:r>
            <a:r>
              <a:rPr lang="fr-CH" sz="2800" dirty="0" err="1" smtClean="0"/>
              <a:t>is</a:t>
            </a:r>
            <a:r>
              <a:rPr lang="fr-CH" sz="2800" dirty="0" smtClean="0"/>
              <a:t> </a:t>
            </a:r>
            <a:r>
              <a:rPr lang="fr-CH" dirty="0" smtClean="0"/>
              <a:t>i</a:t>
            </a:r>
            <a:r>
              <a:rPr lang="fr-CH" sz="2800" dirty="0" smtClean="0"/>
              <a:t>ncorrect</a:t>
            </a:r>
          </a:p>
          <a:p>
            <a:r>
              <a:rPr lang="fr-CH" sz="2800" dirty="0" smtClean="0"/>
              <a:t>A </a:t>
            </a:r>
            <a:r>
              <a:rPr lang="fr-CH" sz="2800" dirty="0" err="1" smtClean="0"/>
              <a:t>campaign</a:t>
            </a:r>
            <a:r>
              <a:rPr lang="fr-CH" sz="2800" dirty="0" smtClean="0"/>
              <a:t> of reprogrammation of all </a:t>
            </a:r>
            <a:r>
              <a:rPr lang="fr-CH" sz="2800" dirty="0" err="1" smtClean="0"/>
              <a:t>residual</a:t>
            </a:r>
            <a:r>
              <a:rPr lang="fr-CH" sz="2800" dirty="0" smtClean="0"/>
              <a:t> pressures </a:t>
            </a:r>
            <a:r>
              <a:rPr lang="fr-CH" sz="2800" dirty="0" err="1" smtClean="0"/>
              <a:t>should</a:t>
            </a:r>
            <a:r>
              <a:rPr lang="fr-CH" sz="2800" dirty="0" smtClean="0"/>
              <a:t> </a:t>
            </a:r>
            <a:r>
              <a:rPr lang="fr-CH" sz="2800" dirty="0" err="1" smtClean="0"/>
              <a:t>be</a:t>
            </a:r>
            <a:r>
              <a:rPr lang="fr-CH" sz="2800" dirty="0" smtClean="0"/>
              <a:t> </a:t>
            </a:r>
            <a:r>
              <a:rPr lang="fr-CH" dirty="0" err="1" smtClean="0"/>
              <a:t>performed</a:t>
            </a:r>
            <a:endParaRPr lang="fr-CH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899592" y="3429000"/>
          <a:ext cx="2332037" cy="1101725"/>
        </p:xfrm>
        <a:graphic>
          <a:graphicData uri="http://schemas.openxmlformats.org/presentationml/2006/ole">
            <p:oleObj spid="_x0000_s58372" name="Equation" r:id="rId4" imgW="1066680" imgH="660240" progId="Equation.3">
              <p:embed/>
            </p:oleObj>
          </a:graphicData>
        </a:graphic>
      </p:graphicFrame>
      <p:sp>
        <p:nvSpPr>
          <p:cNvPr id="12" name="Oval 11"/>
          <p:cNvSpPr/>
          <p:nvPr/>
        </p:nvSpPr>
        <p:spPr>
          <a:xfrm>
            <a:off x="6012160" y="2348880"/>
            <a:ext cx="288032" cy="21602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444208" y="3212976"/>
            <a:ext cx="288032" cy="129614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652120" y="3501008"/>
            <a:ext cx="288032" cy="100811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1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604867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3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604867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« TGV » noise</a:t>
            </a:r>
            <a:endParaRPr lang="en-US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22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59632" y="3067372"/>
            <a:ext cx="20882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"/>
          <p:cNvSpPr txBox="1"/>
          <p:nvPr/>
        </p:nvSpPr>
        <p:spPr>
          <a:xfrm>
            <a:off x="3059832" y="422108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01:00 am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07704" y="4581128"/>
            <a:ext cx="16561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"/>
          <p:cNvSpPr txBox="1"/>
          <p:nvPr/>
        </p:nvSpPr>
        <p:spPr>
          <a:xfrm>
            <a:off x="971600" y="3140968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04:00 am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2843808" y="314096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01:00 am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1475656" y="422108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04:00 am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372200" y="836712"/>
            <a:ext cx="2520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The noise appears at about 4 am until 1 am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The period between 1 am and 4 am is less noisy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These periods match the train schedule but more generally with human activity</a:t>
            </a:r>
          </a:p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44208" y="3861048"/>
            <a:ext cx="2520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With the capacitor box the phenomenon still exists but is very attenuated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This reflects a disturbance of earth potential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Aliasing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3484983"/>
          </a:xfrm>
        </p:spPr>
        <p:txBody>
          <a:bodyPr>
            <a:normAutofit fontScale="92500"/>
          </a:bodyPr>
          <a:lstStyle/>
          <a:p>
            <a:r>
              <a:rPr lang="fr-CH" sz="3000" dirty="0" smtClean="0"/>
              <a:t>PVSS </a:t>
            </a:r>
            <a:r>
              <a:rPr lang="fr-CH" sz="3000" dirty="0" err="1" smtClean="0"/>
              <a:t>sample</a:t>
            </a:r>
            <a:r>
              <a:rPr lang="fr-CH" sz="3000" dirty="0" smtClean="0"/>
              <a:t> </a:t>
            </a:r>
            <a:r>
              <a:rPr lang="fr-CH" sz="3000" dirty="0" err="1" smtClean="0"/>
              <a:t>frequency</a:t>
            </a:r>
            <a:r>
              <a:rPr lang="fr-CH" sz="3000" dirty="0" smtClean="0"/>
              <a:t>: F = 1Hz</a:t>
            </a:r>
          </a:p>
          <a:p>
            <a:r>
              <a:rPr lang="fr-CH" sz="3000" dirty="0" smtClean="0"/>
              <a:t>Maximum </a:t>
            </a:r>
            <a:r>
              <a:rPr lang="fr-CH" sz="3000" dirty="0" err="1" smtClean="0"/>
              <a:t>readable</a:t>
            </a:r>
            <a:r>
              <a:rPr lang="fr-CH" sz="3000" dirty="0" smtClean="0"/>
              <a:t> </a:t>
            </a:r>
            <a:r>
              <a:rPr lang="fr-CH" sz="3000" dirty="0" err="1" smtClean="0"/>
              <a:t>frequency</a:t>
            </a:r>
            <a:r>
              <a:rPr lang="fr-CH" sz="3000" dirty="0" smtClean="0"/>
              <a:t> </a:t>
            </a:r>
            <a:r>
              <a:rPr lang="fr-CH" sz="3000" dirty="0" err="1" smtClean="0"/>
              <a:t>according</a:t>
            </a:r>
            <a:r>
              <a:rPr lang="fr-CH" sz="3000" dirty="0" smtClean="0"/>
              <a:t> to </a:t>
            </a:r>
            <a:r>
              <a:rPr lang="fr-CH" sz="3000" dirty="0" err="1" smtClean="0"/>
              <a:t>Nyquist</a:t>
            </a:r>
            <a:r>
              <a:rPr lang="fr-CH" sz="3000" dirty="0" smtClean="0"/>
              <a:t>-</a:t>
            </a:r>
            <a:r>
              <a:rPr lang="fr-CH" sz="3000" dirty="0" err="1" smtClean="0"/>
              <a:t>shannon</a:t>
            </a:r>
            <a:r>
              <a:rPr lang="fr-CH" sz="3000" dirty="0" smtClean="0"/>
              <a:t>: F = 0.5Hz</a:t>
            </a:r>
          </a:p>
          <a:p>
            <a:r>
              <a:rPr lang="fr-CH" sz="3000" dirty="0" smtClean="0"/>
              <a:t>All </a:t>
            </a:r>
            <a:r>
              <a:rPr lang="fr-CH" sz="3000" dirty="0" err="1" smtClean="0"/>
              <a:t>frenquency</a:t>
            </a:r>
            <a:r>
              <a:rPr lang="fr-CH" sz="3000" dirty="0" smtClean="0"/>
              <a:t> </a:t>
            </a:r>
            <a:r>
              <a:rPr lang="fr-CH" sz="3000" dirty="0" err="1" smtClean="0"/>
              <a:t>above</a:t>
            </a:r>
            <a:r>
              <a:rPr lang="fr-CH" sz="3000" dirty="0" smtClean="0"/>
              <a:t> 0.5Hz </a:t>
            </a:r>
            <a:r>
              <a:rPr lang="fr-CH" sz="3000" dirty="0" err="1" smtClean="0"/>
              <a:t>appears</a:t>
            </a:r>
            <a:r>
              <a:rPr lang="fr-CH" sz="3000" dirty="0" smtClean="0"/>
              <a:t> as an </a:t>
            </a:r>
            <a:r>
              <a:rPr lang="fr-CH" sz="3000" dirty="0" err="1" smtClean="0"/>
              <a:t>artifact</a:t>
            </a:r>
            <a:r>
              <a:rPr lang="fr-CH" sz="3000" dirty="0" smtClean="0"/>
              <a:t> on PVSS</a:t>
            </a:r>
          </a:p>
          <a:p>
            <a:r>
              <a:rPr lang="fr-CH" sz="3000" dirty="0" smtClean="0"/>
              <a:t>PVSS </a:t>
            </a:r>
            <a:r>
              <a:rPr lang="fr-CH" sz="3000" dirty="0" err="1" smtClean="0"/>
              <a:t>approriate</a:t>
            </a:r>
            <a:r>
              <a:rPr lang="fr-CH" sz="3000" dirty="0" smtClean="0"/>
              <a:t> for long </a:t>
            </a:r>
            <a:r>
              <a:rPr lang="fr-CH" sz="3000" dirty="0" err="1" smtClean="0"/>
              <a:t>term</a:t>
            </a:r>
            <a:r>
              <a:rPr lang="fr-CH" sz="3000" dirty="0" smtClean="0"/>
              <a:t> </a:t>
            </a:r>
            <a:r>
              <a:rPr lang="fr-CH" sz="3000" dirty="0" err="1" smtClean="0"/>
              <a:t>analysis</a:t>
            </a:r>
            <a:endParaRPr lang="fr-CH" sz="3000" dirty="0" smtClean="0"/>
          </a:p>
          <a:p>
            <a:r>
              <a:rPr lang="fr-CH" sz="3000" dirty="0" smtClean="0"/>
              <a:t>Scope </a:t>
            </a:r>
            <a:r>
              <a:rPr lang="fr-CH" sz="3000" dirty="0" err="1" smtClean="0"/>
              <a:t>measurements</a:t>
            </a:r>
            <a:r>
              <a:rPr lang="fr-CH" sz="3000" dirty="0" smtClean="0"/>
              <a:t> </a:t>
            </a:r>
            <a:r>
              <a:rPr lang="fr-CH" sz="3000" dirty="0" err="1" smtClean="0"/>
              <a:t>needed</a:t>
            </a:r>
            <a:r>
              <a:rPr lang="fr-CH" sz="3000" dirty="0" smtClean="0"/>
              <a:t> for </a:t>
            </a:r>
            <a:r>
              <a:rPr lang="fr-CH" sz="3000" dirty="0" err="1" smtClean="0"/>
              <a:t>detailed</a:t>
            </a:r>
            <a:r>
              <a:rPr lang="fr-CH" sz="3000" dirty="0" smtClean="0"/>
              <a:t> </a:t>
            </a:r>
            <a:r>
              <a:rPr lang="fr-CH" sz="3000" dirty="0" err="1" smtClean="0"/>
              <a:t>analysis</a:t>
            </a:r>
            <a:endParaRPr lang="fr-CH" sz="30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34818" name="Picture 2" descr="File:AliasingSines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7" y="4869160"/>
            <a:ext cx="5832649" cy="1855093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Recent measurements in LHC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Autofit/>
          </a:bodyPr>
          <a:lstStyle/>
          <a:p>
            <a:r>
              <a:rPr lang="fr-CH" sz="2800" dirty="0" err="1" smtClean="0"/>
              <a:t>Continuity</a:t>
            </a:r>
            <a:r>
              <a:rPr lang="fr-CH" sz="2800" dirty="0" smtClean="0"/>
              <a:t> </a:t>
            </a:r>
            <a:r>
              <a:rPr lang="fr-CH" sz="2800" dirty="0" err="1" smtClean="0"/>
              <a:t>cheking</a:t>
            </a:r>
            <a:r>
              <a:rPr lang="fr-CH" sz="2800" dirty="0" smtClean="0"/>
              <a:t> of </a:t>
            </a:r>
            <a:r>
              <a:rPr lang="fr-CH" sz="2800" dirty="0" err="1" smtClean="0"/>
              <a:t>inner</a:t>
            </a:r>
            <a:r>
              <a:rPr lang="fr-CH" sz="2800" dirty="0" smtClean="0"/>
              <a:t> and </a:t>
            </a:r>
            <a:r>
              <a:rPr lang="fr-CH" sz="2800" dirty="0" err="1" smtClean="0"/>
              <a:t>outer</a:t>
            </a:r>
            <a:r>
              <a:rPr lang="fr-CH" sz="2800" dirty="0" smtClean="0"/>
              <a:t> </a:t>
            </a:r>
            <a:r>
              <a:rPr lang="fr-CH" sz="2800" dirty="0" err="1" smtClean="0"/>
              <a:t>shield</a:t>
            </a:r>
            <a:r>
              <a:rPr lang="fr-CH" sz="2800" dirty="0" smtClean="0"/>
              <a:t> in all the LHC (164 </a:t>
            </a:r>
            <a:r>
              <a:rPr lang="fr-CH" sz="2800" dirty="0" err="1" smtClean="0"/>
              <a:t>cables</a:t>
            </a:r>
            <a:r>
              <a:rPr lang="fr-CH" sz="2800" dirty="0" smtClean="0"/>
              <a:t>)</a:t>
            </a:r>
          </a:p>
          <a:p>
            <a:r>
              <a:rPr lang="fr-CH" sz="2800" dirty="0" smtClean="0"/>
              <a:t>Scope </a:t>
            </a:r>
            <a:r>
              <a:rPr lang="fr-CH" sz="2800" dirty="0" err="1" smtClean="0"/>
              <a:t>measurements</a:t>
            </a:r>
            <a:r>
              <a:rPr lang="fr-CH" sz="2800" dirty="0" smtClean="0"/>
              <a:t> on 26 gauges </a:t>
            </a:r>
            <a:r>
              <a:rPr lang="fr-CH" sz="2800" dirty="0" err="1" smtClean="0"/>
              <a:t>at</a:t>
            </a:r>
            <a:r>
              <a:rPr lang="fr-CH" sz="2800" dirty="0" smtClean="0"/>
              <a:t> P1, P2, P7 and P8 and </a:t>
            </a:r>
            <a:r>
              <a:rPr lang="fr-CH" sz="2800" dirty="0" err="1" smtClean="0"/>
              <a:t>shield</a:t>
            </a:r>
            <a:r>
              <a:rPr lang="fr-CH" sz="2800" dirty="0" smtClean="0"/>
              <a:t> </a:t>
            </a:r>
            <a:r>
              <a:rPr lang="fr-CH" sz="2800" dirty="0" err="1" smtClean="0"/>
              <a:t>length</a:t>
            </a:r>
            <a:r>
              <a:rPr lang="fr-CH" sz="2800" dirty="0" smtClean="0"/>
              <a:t> </a:t>
            </a:r>
            <a:r>
              <a:rPr lang="fr-CH" sz="2800" dirty="0" err="1" smtClean="0"/>
              <a:t>measurement</a:t>
            </a:r>
            <a:r>
              <a:rPr lang="fr-CH" sz="2800" dirty="0" smtClean="0"/>
              <a:t> </a:t>
            </a:r>
            <a:r>
              <a:rPr lang="fr-CH" sz="2800" dirty="0" err="1" smtClean="0"/>
              <a:t>with</a:t>
            </a:r>
            <a:r>
              <a:rPr lang="fr-CH" sz="2800" dirty="0" smtClean="0"/>
              <a:t> </a:t>
            </a:r>
            <a:r>
              <a:rPr lang="fr-CH" sz="2800" dirty="0" err="1" smtClean="0"/>
              <a:t>reflectometer</a:t>
            </a:r>
            <a:endParaRPr lang="fr-CH" sz="2800" dirty="0" smtClean="0"/>
          </a:p>
          <a:p>
            <a:r>
              <a:rPr lang="fr-CH" sz="2800" dirty="0" smtClean="0"/>
              <a:t>Voltage </a:t>
            </a:r>
            <a:r>
              <a:rPr lang="fr-CH" sz="2800" dirty="0" err="1" smtClean="0"/>
              <a:t>measurement</a:t>
            </a:r>
            <a:r>
              <a:rPr lang="fr-CH" sz="2800" dirty="0" smtClean="0"/>
              <a:t> </a:t>
            </a:r>
            <a:r>
              <a:rPr lang="fr-CH" sz="2800" dirty="0" err="1" smtClean="0"/>
              <a:t>at</a:t>
            </a:r>
            <a:r>
              <a:rPr lang="fr-CH" sz="2800" dirty="0" smtClean="0"/>
              <a:t> the first output stage of the </a:t>
            </a:r>
            <a:r>
              <a:rPr lang="fr-CH" sz="2800" dirty="0" err="1" smtClean="0"/>
              <a:t>electrometer</a:t>
            </a:r>
            <a:r>
              <a:rPr lang="fr-CH" sz="2800" dirty="0" smtClean="0"/>
              <a:t> </a:t>
            </a:r>
            <a:r>
              <a:rPr lang="fr-CH" sz="2800" dirty="0" err="1" smtClean="0"/>
              <a:t>with</a:t>
            </a:r>
            <a:r>
              <a:rPr lang="fr-CH" sz="2800" dirty="0" smtClean="0"/>
              <a:t> and </a:t>
            </a:r>
            <a:r>
              <a:rPr lang="fr-CH" sz="2800" dirty="0" err="1" smtClean="0"/>
              <a:t>without</a:t>
            </a:r>
            <a:r>
              <a:rPr lang="fr-CH" sz="2800" dirty="0" smtClean="0"/>
              <a:t> </a:t>
            </a:r>
            <a:r>
              <a:rPr lang="fr-CH" sz="2800" dirty="0" err="1" smtClean="0"/>
              <a:t>capacitor</a:t>
            </a:r>
            <a:r>
              <a:rPr lang="fr-CH" sz="2800" dirty="0" smtClean="0"/>
              <a:t> box for the 26 gauges</a:t>
            </a:r>
          </a:p>
          <a:p>
            <a:r>
              <a:rPr lang="fr-CH" sz="2800" dirty="0" err="1" smtClean="0"/>
              <a:t>Current</a:t>
            </a:r>
            <a:r>
              <a:rPr lang="fr-CH" sz="2800" dirty="0" smtClean="0"/>
              <a:t> </a:t>
            </a:r>
            <a:r>
              <a:rPr lang="fr-CH" sz="2800" dirty="0" err="1" smtClean="0"/>
              <a:t>measurement</a:t>
            </a:r>
            <a:r>
              <a:rPr lang="fr-CH" sz="2800" dirty="0" smtClean="0"/>
              <a:t> </a:t>
            </a:r>
            <a:r>
              <a:rPr lang="fr-CH" sz="2800" dirty="0" err="1" smtClean="0"/>
              <a:t>through</a:t>
            </a:r>
            <a:r>
              <a:rPr lang="fr-CH" sz="2800" dirty="0" smtClean="0"/>
              <a:t> the </a:t>
            </a:r>
            <a:r>
              <a:rPr lang="fr-CH" sz="2800" dirty="0" err="1" smtClean="0"/>
              <a:t>outer</a:t>
            </a:r>
            <a:r>
              <a:rPr lang="fr-CH" sz="2800" dirty="0" smtClean="0"/>
              <a:t> </a:t>
            </a:r>
            <a:r>
              <a:rPr lang="fr-CH" sz="2800" dirty="0" err="1" smtClean="0"/>
              <a:t>shield</a:t>
            </a:r>
            <a:r>
              <a:rPr lang="fr-CH" sz="2800" dirty="0" smtClean="0"/>
              <a:t> </a:t>
            </a:r>
            <a:r>
              <a:rPr lang="fr-CH" sz="2800" dirty="0" err="1" smtClean="0"/>
              <a:t>with</a:t>
            </a:r>
            <a:r>
              <a:rPr lang="fr-CH" sz="2800" dirty="0" smtClean="0"/>
              <a:t> and </a:t>
            </a:r>
            <a:r>
              <a:rPr lang="fr-CH" sz="2800" dirty="0" err="1" smtClean="0"/>
              <a:t>without</a:t>
            </a:r>
            <a:r>
              <a:rPr lang="fr-CH" sz="2800" dirty="0" smtClean="0"/>
              <a:t> </a:t>
            </a:r>
            <a:r>
              <a:rPr lang="fr-CH" sz="2800" dirty="0" err="1" smtClean="0"/>
              <a:t>capacitor</a:t>
            </a:r>
            <a:r>
              <a:rPr lang="fr-CH" sz="2800" dirty="0" smtClean="0"/>
              <a:t> box for the 26 gauges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7"/>
            <a:ext cx="8280919" cy="495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Test setup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83768" y="5733256"/>
            <a:ext cx="230425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Fixed gain at 10e+7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4752020" y="4329100"/>
            <a:ext cx="1440160" cy="13681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Capacitor</a:t>
            </a:r>
            <a:r>
              <a:rPr lang="fr-CH" sz="3200" b="1" dirty="0" smtClean="0"/>
              <a:t> box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 err="1" smtClean="0"/>
              <a:t>Allows</a:t>
            </a:r>
            <a:r>
              <a:rPr lang="fr-CH" dirty="0" smtClean="0"/>
              <a:t> </a:t>
            </a:r>
            <a:r>
              <a:rPr lang="fr-CH" dirty="0" err="1" smtClean="0"/>
              <a:t>hybrid</a:t>
            </a:r>
            <a:r>
              <a:rPr lang="fr-CH" dirty="0" smtClean="0"/>
              <a:t> </a:t>
            </a:r>
            <a:r>
              <a:rPr lang="fr-CH" dirty="0" err="1" smtClean="0"/>
              <a:t>grounding</a:t>
            </a:r>
            <a:r>
              <a:rPr lang="fr-CH" dirty="0" smtClean="0"/>
              <a:t> by </a:t>
            </a:r>
            <a:r>
              <a:rPr lang="fr-CH" dirty="0" err="1" smtClean="0"/>
              <a:t>mitigating</a:t>
            </a:r>
            <a:r>
              <a:rPr lang="fr-CH" dirty="0" smtClean="0"/>
              <a:t>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frequency</a:t>
            </a:r>
            <a:r>
              <a:rPr lang="fr-CH" dirty="0" smtClean="0"/>
              <a:t> </a:t>
            </a:r>
            <a:r>
              <a:rPr lang="fr-CH" dirty="0" err="1" smtClean="0"/>
              <a:t>signals</a:t>
            </a:r>
            <a:r>
              <a:rPr lang="fr-CH" dirty="0" smtClean="0"/>
              <a:t> </a:t>
            </a:r>
            <a:r>
              <a:rPr lang="fr-CH" dirty="0" err="1" smtClean="0"/>
              <a:t>along</a:t>
            </a:r>
            <a:r>
              <a:rPr lang="fr-CH" dirty="0" smtClean="0"/>
              <a:t> the </a:t>
            </a:r>
            <a:r>
              <a:rPr lang="fr-CH" dirty="0" err="1" smtClean="0"/>
              <a:t>outer</a:t>
            </a:r>
            <a:r>
              <a:rPr lang="fr-CH" dirty="0" smtClean="0"/>
              <a:t> </a:t>
            </a:r>
            <a:r>
              <a:rPr lang="fr-CH" dirty="0" err="1" smtClean="0"/>
              <a:t>shield</a:t>
            </a:r>
            <a:r>
              <a:rPr lang="fr-CH" dirty="0" smtClean="0"/>
              <a:t> of the </a:t>
            </a:r>
            <a:r>
              <a:rPr lang="fr-CH" dirty="0" err="1" smtClean="0"/>
              <a:t>cable</a:t>
            </a:r>
            <a:endParaRPr lang="fr-CH" dirty="0" smtClean="0"/>
          </a:p>
          <a:p>
            <a:r>
              <a:rPr lang="fr-CH" dirty="0" smtClean="0"/>
              <a:t>Aluminium box </a:t>
            </a:r>
            <a:r>
              <a:rPr lang="fr-CH" dirty="0" err="1" smtClean="0"/>
              <a:t>conected</a:t>
            </a:r>
            <a:r>
              <a:rPr lang="fr-CH" dirty="0" smtClean="0"/>
              <a:t> to the </a:t>
            </a:r>
            <a:r>
              <a:rPr lang="fr-CH" dirty="0" err="1" smtClean="0"/>
              <a:t>outer</a:t>
            </a:r>
            <a:r>
              <a:rPr lang="fr-CH" dirty="0" smtClean="0"/>
              <a:t> </a:t>
            </a:r>
            <a:r>
              <a:rPr lang="fr-CH" dirty="0" err="1" smtClean="0"/>
              <a:t>shield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the input </a:t>
            </a:r>
            <a:r>
              <a:rPr lang="fr-CH" dirty="0" err="1" smtClean="0"/>
              <a:t>side</a:t>
            </a:r>
            <a:r>
              <a:rPr lang="fr-CH" dirty="0" smtClean="0"/>
              <a:t> </a:t>
            </a:r>
            <a:r>
              <a:rPr lang="fr-CH" dirty="0" err="1" smtClean="0"/>
              <a:t>providing</a:t>
            </a:r>
            <a:r>
              <a:rPr lang="fr-CH" dirty="0" smtClean="0"/>
              <a:t> </a:t>
            </a:r>
            <a:r>
              <a:rPr lang="fr-CH" dirty="0" err="1" smtClean="0"/>
              <a:t>electrical</a:t>
            </a:r>
            <a:r>
              <a:rPr lang="fr-CH" dirty="0" smtClean="0"/>
              <a:t> </a:t>
            </a:r>
            <a:r>
              <a:rPr lang="fr-CH" dirty="0" err="1" smtClean="0"/>
              <a:t>shielding</a:t>
            </a:r>
            <a:endParaRPr lang="fr-CH" dirty="0" smtClean="0"/>
          </a:p>
          <a:p>
            <a:r>
              <a:rPr lang="fr-CH" dirty="0" smtClean="0"/>
              <a:t>6 </a:t>
            </a:r>
            <a:r>
              <a:rPr lang="fr-CH" dirty="0" err="1" smtClean="0"/>
              <a:t>ceramic</a:t>
            </a:r>
            <a:r>
              <a:rPr lang="fr-CH" dirty="0" smtClean="0"/>
              <a:t> </a:t>
            </a:r>
            <a:r>
              <a:rPr lang="fr-CH" dirty="0" err="1" smtClean="0"/>
              <a:t>capacitors</a:t>
            </a:r>
            <a:r>
              <a:rPr lang="fr-CH" dirty="0" smtClean="0"/>
              <a:t> of 2.2uF </a:t>
            </a:r>
            <a:r>
              <a:rPr lang="fr-CH" dirty="0" err="1" smtClean="0"/>
              <a:t>each</a:t>
            </a:r>
            <a:r>
              <a:rPr lang="fr-CH" dirty="0" smtClean="0"/>
              <a:t> (13.2 </a:t>
            </a:r>
            <a:r>
              <a:rPr lang="fr-CH" dirty="0" err="1" smtClean="0"/>
              <a:t>uF</a:t>
            </a:r>
            <a:r>
              <a:rPr lang="fr-CH" dirty="0" smtClean="0"/>
              <a:t>) </a:t>
            </a:r>
            <a:r>
              <a:rPr lang="fr-CH" dirty="0" err="1" smtClean="0"/>
              <a:t>connected</a:t>
            </a:r>
            <a:r>
              <a:rPr lang="fr-CH" dirty="0" smtClean="0"/>
              <a:t> in </a:t>
            </a:r>
            <a:r>
              <a:rPr lang="fr-CH" dirty="0" err="1" smtClean="0"/>
              <a:t>series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outer</a:t>
            </a:r>
            <a:r>
              <a:rPr lang="fr-CH" dirty="0" smtClean="0"/>
              <a:t> </a:t>
            </a:r>
            <a:r>
              <a:rPr lang="fr-CH" dirty="0" err="1" smtClean="0"/>
              <a:t>shield</a:t>
            </a:r>
            <a:r>
              <a:rPr lang="fr-CH" dirty="0" smtClean="0"/>
              <a:t> all </a:t>
            </a:r>
            <a:r>
              <a:rPr lang="fr-CH" dirty="0" err="1" smtClean="0"/>
              <a:t>around</a:t>
            </a:r>
            <a:r>
              <a:rPr lang="fr-CH" dirty="0" smtClean="0"/>
              <a:t> the </a:t>
            </a:r>
            <a:r>
              <a:rPr lang="fr-CH" dirty="0" err="1" smtClean="0"/>
              <a:t>collector</a:t>
            </a:r>
            <a:endParaRPr lang="fr-CH" dirty="0" smtClean="0"/>
          </a:p>
          <a:p>
            <a:r>
              <a:rPr lang="fr-CH" dirty="0" smtClean="0"/>
              <a:t>Connections as short as possible to the gauge</a:t>
            </a:r>
          </a:p>
          <a:p>
            <a:endParaRPr lang="fr-CH" dirty="0" smtClean="0"/>
          </a:p>
          <a:p>
            <a:endParaRPr lang="en-US" dirty="0"/>
          </a:p>
        </p:txBody>
      </p:sp>
      <p:pic>
        <p:nvPicPr>
          <p:cNvPr id="53250" name="Picture 2" descr="\\cern.ch\dfs\Users\g\gpigny\Documents\GP\Volotek\Review\DSC001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933056"/>
            <a:ext cx="3888432" cy="2812926"/>
          </a:xfrm>
          <a:prstGeom prst="rect">
            <a:avLst/>
          </a:prstGeom>
          <a:noFill/>
        </p:spPr>
      </p:pic>
      <p:pic>
        <p:nvPicPr>
          <p:cNvPr id="53254" name="Picture 6" descr="\\cern.ch\dfs\Users\g\gpigny\Documents\GP\Volotek\Review\DSC00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24744"/>
            <a:ext cx="3888432" cy="2736304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4005064"/>
            <a:ext cx="1152128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Capacitors star </a:t>
            </a:r>
            <a:r>
              <a:rPr lang="en-US" sz="1200" b="1" dirty="0" err="1" smtClean="0"/>
              <a:t>connexion</a:t>
            </a:r>
            <a:endParaRPr lang="en-US" sz="1200" b="1" dirty="0" smtClean="0"/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 rot="5400000">
            <a:off x="1814500" y="4271901"/>
            <a:ext cx="258417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15816" y="4437112"/>
            <a:ext cx="1152128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Shield star </a:t>
            </a:r>
            <a:r>
              <a:rPr lang="en-US" sz="1200" b="1" dirty="0" err="1" smtClean="0"/>
              <a:t>connexion</a:t>
            </a:r>
            <a:endParaRPr lang="en-US" sz="1200" b="1" dirty="0" smtClean="0"/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 rot="5400000">
            <a:off x="2966629" y="4919972"/>
            <a:ext cx="546447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564904"/>
            <a:ext cx="4135735" cy="350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Capacitor value</a:t>
            </a:r>
            <a:endParaRPr lang="en-US" sz="3200" b="1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971600" y="1700808"/>
          <a:ext cx="1985962" cy="782638"/>
        </p:xfrm>
        <a:graphic>
          <a:graphicData uri="http://schemas.openxmlformats.org/presentationml/2006/ole">
            <p:oleObj spid="_x0000_s121860" name="Equation" r:id="rId4" imgW="1168200" imgH="660240" progId="Equation.3">
              <p:embed/>
            </p:oleObj>
          </a:graphicData>
        </a:graphic>
      </p:graphicFrame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5557838" y="1628775"/>
          <a:ext cx="2760662" cy="809625"/>
        </p:xfrm>
        <a:graphic>
          <a:graphicData uri="http://schemas.openxmlformats.org/presentationml/2006/ole">
            <p:oleObj spid="_x0000_s121861" name="Equation" r:id="rId5" imgW="1676160" imgH="6858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35896" y="1340768"/>
            <a:ext cx="158417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 smtClean="0">
                <a:solidFill>
                  <a:schemeClr val="bg1">
                    <a:lumMod val="50000"/>
                  </a:schemeClr>
                </a:solidFill>
              </a:rPr>
              <a:t>Rs = 0.01 ohm/m</a:t>
            </a:r>
          </a:p>
          <a:p>
            <a:pPr algn="ctr"/>
            <a:r>
              <a:rPr lang="fr-CH" sz="1400" b="1" dirty="0" smtClean="0">
                <a:solidFill>
                  <a:schemeClr val="bg1">
                    <a:lumMod val="50000"/>
                  </a:schemeClr>
                </a:solidFill>
              </a:rPr>
              <a:t>Ls = 1.6 uH/m</a:t>
            </a:r>
          </a:p>
          <a:p>
            <a:pPr algn="ctr"/>
            <a:r>
              <a:rPr lang="fr-CH" sz="1400" b="1" dirty="0" smtClean="0">
                <a:solidFill>
                  <a:schemeClr val="bg1">
                    <a:lumMod val="50000"/>
                  </a:schemeClr>
                </a:solidFill>
              </a:rPr>
              <a:t>L = 200 m</a:t>
            </a:r>
          </a:p>
          <a:p>
            <a:pPr algn="ctr"/>
            <a:r>
              <a:rPr lang="fr-CH" sz="1400" b="1" dirty="0" smtClean="0">
                <a:solidFill>
                  <a:schemeClr val="bg1">
                    <a:lumMod val="50000"/>
                  </a:schemeClr>
                </a:solidFill>
              </a:rPr>
              <a:t>C = 13.2 </a:t>
            </a:r>
            <a:r>
              <a:rPr lang="fr-CH" sz="1400" b="1" dirty="0" err="1" smtClean="0">
                <a:solidFill>
                  <a:schemeClr val="bg1">
                    <a:lumMod val="50000"/>
                  </a:schemeClr>
                </a:solidFill>
              </a:rPr>
              <a:t>uF</a:t>
            </a:r>
            <a:endParaRPr lang="fr-CH" sz="1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US" sz="12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2186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2940918"/>
            <a:ext cx="4351957" cy="272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971600" y="3068960"/>
            <a:ext cx="576064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/>
              <a:t>Vn</a:t>
            </a:r>
            <a:r>
              <a:rPr lang="en-US" sz="1200" dirty="0" smtClean="0"/>
              <a:t>/Vs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9592" y="1124744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Shield without 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40152" y="112474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Shield with 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Output voltage of first amplifier stage</a:t>
            </a:r>
            <a:endParaRPr lang="en-US" sz="3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836712"/>
            <a:ext cx="4176464" cy="1368152"/>
          </a:xfrm>
        </p:spPr>
        <p:txBody>
          <a:bodyPr>
            <a:noAutofit/>
          </a:bodyPr>
          <a:lstStyle/>
          <a:p>
            <a:r>
              <a:rPr lang="fr-CH" sz="1800" b="0" u="sng" dirty="0" err="1" smtClean="0"/>
              <a:t>With</a:t>
            </a:r>
            <a:r>
              <a:rPr lang="fr-CH" sz="1800" b="0" u="sng" dirty="0" smtClean="0"/>
              <a:t> good </a:t>
            </a:r>
            <a:r>
              <a:rPr lang="en-US" sz="1800" b="0" u="sng" dirty="0" smtClean="0"/>
              <a:t>shielding</a:t>
            </a:r>
          </a:p>
          <a:p>
            <a:endParaRPr lang="fr-CH" sz="1800" b="0" dirty="0" smtClean="0"/>
          </a:p>
          <a:p>
            <a:pPr>
              <a:buFont typeface="Arial" pitchFamily="34" charset="0"/>
              <a:buChar char="•"/>
            </a:pPr>
            <a:r>
              <a:rPr lang="fr-CH" sz="1800" b="0" dirty="0" smtClean="0"/>
              <a:t> Small amplitudes</a:t>
            </a:r>
          </a:p>
          <a:p>
            <a:pPr>
              <a:buFont typeface="Arial" pitchFamily="34" charset="0"/>
              <a:buChar char="•"/>
            </a:pPr>
            <a:r>
              <a:rPr lang="fr-CH" sz="1800" b="0" dirty="0" smtClean="0"/>
              <a:t> </a:t>
            </a:r>
            <a:r>
              <a:rPr lang="fr-CH" sz="1800" b="0" dirty="0" err="1" smtClean="0"/>
              <a:t>Vpp</a:t>
            </a:r>
            <a:r>
              <a:rPr lang="fr-CH" sz="1800" b="0" dirty="0" smtClean="0"/>
              <a:t> = 0.6V and &lt;V&gt; = -2.2V</a:t>
            </a:r>
          </a:p>
        </p:txBody>
      </p:sp>
      <p:pic>
        <p:nvPicPr>
          <p:cNvPr id="1026" name="Picture 2" descr="G:\Departments\TE\Groups\VSC\ICM\Users\PIGNY\Mesures VGI LHC\Mesures VGI P7\Oscilloscope\ALL0057\F0057TE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600" y="2708920"/>
            <a:ext cx="3251200" cy="2438400"/>
          </a:xfrm>
          <a:prstGeom prst="rect">
            <a:avLst/>
          </a:prstGeom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5568" y="908720"/>
            <a:ext cx="3888432" cy="1656184"/>
          </a:xfrm>
        </p:spPr>
        <p:txBody>
          <a:bodyPr>
            <a:noAutofit/>
          </a:bodyPr>
          <a:lstStyle/>
          <a:p>
            <a:r>
              <a:rPr lang="fr-CH" sz="1800" b="0" u="sng" dirty="0" err="1" smtClean="0"/>
              <a:t>With</a:t>
            </a:r>
            <a:r>
              <a:rPr lang="fr-CH" sz="1800" b="0" u="sng" dirty="0" smtClean="0"/>
              <a:t> </a:t>
            </a:r>
            <a:r>
              <a:rPr lang="fr-CH" sz="1800" b="0" u="sng" dirty="0" err="1" smtClean="0"/>
              <a:t>bad</a:t>
            </a:r>
            <a:r>
              <a:rPr lang="fr-CH" sz="1800" b="0" u="sng" dirty="0" smtClean="0"/>
              <a:t> </a:t>
            </a:r>
            <a:r>
              <a:rPr lang="fr-CH" sz="1800" b="0" u="sng" dirty="0" err="1" smtClean="0"/>
              <a:t>shielding</a:t>
            </a:r>
            <a:endParaRPr lang="fr-CH" sz="1800" b="0" u="sng" dirty="0" smtClean="0"/>
          </a:p>
          <a:p>
            <a:endParaRPr lang="fr-CH" sz="1800" b="0" dirty="0" smtClean="0"/>
          </a:p>
          <a:p>
            <a:pPr>
              <a:buFont typeface="Arial" pitchFamily="34" charset="0"/>
              <a:buChar char="•"/>
            </a:pPr>
            <a:r>
              <a:rPr lang="fr-CH" sz="1800" b="0" dirty="0" smtClean="0"/>
              <a:t> Large amplitudes</a:t>
            </a:r>
          </a:p>
          <a:p>
            <a:pPr>
              <a:buFont typeface="Arial" pitchFamily="34" charset="0"/>
              <a:buChar char="•"/>
            </a:pPr>
            <a:r>
              <a:rPr lang="fr-CH" sz="1800" b="0" dirty="0" smtClean="0"/>
              <a:t> </a:t>
            </a:r>
            <a:r>
              <a:rPr lang="fr-CH" sz="1800" b="0" dirty="0" err="1" smtClean="0"/>
              <a:t>Vpp</a:t>
            </a:r>
            <a:r>
              <a:rPr lang="fr-CH" sz="1800" b="0" dirty="0" smtClean="0"/>
              <a:t> = 6.52V and &lt;V&gt; = -0.01V</a:t>
            </a:r>
          </a:p>
          <a:p>
            <a:pPr>
              <a:buFont typeface="Arial" pitchFamily="34" charset="0"/>
              <a:buChar char="•"/>
            </a:pPr>
            <a:r>
              <a:rPr lang="fr-CH" sz="1800" b="0" dirty="0" smtClean="0"/>
              <a:t> Saturation </a:t>
            </a:r>
            <a:r>
              <a:rPr lang="fr-CH" sz="1800" b="0" dirty="0" err="1" smtClean="0"/>
              <a:t>effect</a:t>
            </a:r>
            <a:r>
              <a:rPr lang="fr-CH" sz="1800" b="0" dirty="0" smtClean="0"/>
              <a:t> due to ADC</a:t>
            </a:r>
          </a:p>
        </p:txBody>
      </p:sp>
      <p:pic>
        <p:nvPicPr>
          <p:cNvPr id="1027" name="Picture 3" descr="G:\Departments\TE\Groups\VSC\ICM\Users\PIGNY\Mesures VGI LHC\Mesures VGI P7\Oscilloscope\ALL0025\F0025TEK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364088" y="2708920"/>
            <a:ext cx="3312368" cy="243840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28</a:t>
            </a:fld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339752" y="5301208"/>
            <a:ext cx="288032" cy="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684362" y="4005064"/>
            <a:ext cx="287241" cy="7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79712" y="5373216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10ms/div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7504" y="3841303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1V/div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804248" y="5301208"/>
            <a:ext cx="288032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44208" y="537321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10ms/div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5040449" y="3968663"/>
            <a:ext cx="360040" cy="79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99992" y="378904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1V/div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7544" y="5877272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b="1" dirty="0" smtClean="0"/>
              <a:t>Correct vacuum measurement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88024" y="5877272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b="1" dirty="0" smtClean="0"/>
              <a:t>Unreliable vacuum measurement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ADC input range </a:t>
            </a:r>
            <a:r>
              <a:rPr lang="fr-CH" sz="3200" b="1" dirty="0" err="1" smtClean="0"/>
              <a:t>problem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Due to noise </a:t>
            </a:r>
            <a:r>
              <a:rPr lang="fr-CH" dirty="0" err="1" smtClean="0"/>
              <a:t>coupled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the input, a </a:t>
            </a:r>
            <a:r>
              <a:rPr lang="fr-CH" dirty="0" err="1" smtClean="0"/>
              <a:t>negative</a:t>
            </a:r>
            <a:r>
              <a:rPr lang="fr-CH" dirty="0" smtClean="0"/>
              <a:t> voltage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applied</a:t>
            </a:r>
            <a:r>
              <a:rPr lang="fr-CH" dirty="0" smtClean="0"/>
              <a:t> to the </a:t>
            </a:r>
            <a:r>
              <a:rPr lang="fr-CH" dirty="0" err="1" smtClean="0"/>
              <a:t>ADC’s</a:t>
            </a:r>
            <a:r>
              <a:rPr lang="fr-CH" dirty="0" smtClean="0"/>
              <a:t> </a:t>
            </a:r>
            <a:r>
              <a:rPr lang="fr-CH" dirty="0" err="1" smtClean="0"/>
              <a:t>analog</a:t>
            </a:r>
            <a:r>
              <a:rPr lang="fr-CH" dirty="0" smtClean="0"/>
              <a:t> input</a:t>
            </a:r>
          </a:p>
          <a:p>
            <a:r>
              <a:rPr lang="fr-CH" dirty="0" err="1" smtClean="0"/>
              <a:t>ADC’s</a:t>
            </a:r>
            <a:r>
              <a:rPr lang="fr-CH" dirty="0" smtClean="0"/>
              <a:t> </a:t>
            </a:r>
            <a:r>
              <a:rPr lang="fr-CH" dirty="0" err="1" smtClean="0"/>
              <a:t>analog</a:t>
            </a:r>
            <a:r>
              <a:rPr lang="fr-CH" dirty="0" smtClean="0"/>
              <a:t> input range </a:t>
            </a:r>
            <a:r>
              <a:rPr lang="fr-CH" dirty="0" err="1" smtClean="0"/>
              <a:t>is</a:t>
            </a:r>
            <a:r>
              <a:rPr lang="fr-CH" dirty="0" smtClean="0"/>
              <a:t> : -0.3V / VDD+0.3V</a:t>
            </a:r>
          </a:p>
          <a:p>
            <a:r>
              <a:rPr lang="fr-CH" dirty="0" err="1" smtClean="0"/>
              <a:t>Below</a:t>
            </a:r>
            <a:r>
              <a:rPr lang="fr-CH" dirty="0" smtClean="0"/>
              <a:t> -0.3V signal </a:t>
            </a:r>
            <a:r>
              <a:rPr lang="fr-CH" dirty="0" err="1" smtClean="0"/>
              <a:t>clipping</a:t>
            </a:r>
            <a:r>
              <a:rPr lang="fr-CH" dirty="0" smtClean="0"/>
              <a:t> </a:t>
            </a:r>
            <a:r>
              <a:rPr lang="fr-CH" dirty="0" err="1" smtClean="0"/>
              <a:t>occurs</a:t>
            </a:r>
            <a:r>
              <a:rPr lang="fr-CH" dirty="0" smtClean="0"/>
              <a:t> (ADC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damaged</a:t>
            </a:r>
            <a:r>
              <a:rPr lang="fr-CH" dirty="0" smtClean="0"/>
              <a:t>)</a:t>
            </a:r>
          </a:p>
          <a:p>
            <a:r>
              <a:rPr lang="fr-CH" dirty="0" smtClean="0"/>
              <a:t>This saturation </a:t>
            </a:r>
            <a:r>
              <a:rPr lang="fr-CH" dirty="0" err="1" smtClean="0"/>
              <a:t>effect</a:t>
            </a:r>
            <a:r>
              <a:rPr lang="fr-CH" dirty="0" smtClean="0"/>
              <a:t> compromises the correct vacuum </a:t>
            </a:r>
            <a:r>
              <a:rPr lang="fr-CH" dirty="0" err="1" smtClean="0"/>
              <a:t>measurement</a:t>
            </a:r>
            <a:endParaRPr lang="fr-CH" dirty="0" smtClean="0"/>
          </a:p>
          <a:p>
            <a:endParaRPr lang="fr-CH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5257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204864"/>
            <a:ext cx="4320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Grounding scheme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Modification of ADC input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4254624" cy="5616624"/>
          </a:xfrm>
        </p:spPr>
        <p:txBody>
          <a:bodyPr>
            <a:noAutofit/>
          </a:bodyPr>
          <a:lstStyle/>
          <a:p>
            <a:r>
              <a:rPr lang="en-US" sz="2000" dirty="0" smtClean="0"/>
              <a:t>Low frequency oscillation amplitudes can be mitigated by using a 10uF capacitor in parallel to R5 to form a first order low pass filter (f3dB = 1.6Hz)</a:t>
            </a:r>
          </a:p>
          <a:p>
            <a:r>
              <a:rPr lang="en-US" sz="2000" dirty="0" smtClean="0"/>
              <a:t>ADC’s input voltage must be centered at </a:t>
            </a:r>
            <a:r>
              <a:rPr lang="en-US" sz="2000" dirty="0" err="1" smtClean="0"/>
              <a:t>Vref</a:t>
            </a:r>
            <a:r>
              <a:rPr lang="en-US" sz="2000" dirty="0" smtClean="0"/>
              <a:t>/2</a:t>
            </a:r>
          </a:p>
          <a:p>
            <a:r>
              <a:rPr lang="en-US" sz="2000" dirty="0" smtClean="0"/>
              <a:t>An offset must be added at the + input of the U3 amplifier (resistor setting)</a:t>
            </a:r>
          </a:p>
          <a:p>
            <a:r>
              <a:rPr lang="en-US" sz="2000" dirty="0" err="1" smtClean="0"/>
              <a:t>uP</a:t>
            </a:r>
            <a:r>
              <a:rPr lang="en-US" sz="2000" dirty="0" smtClean="0"/>
              <a:t> firmware modification will be needed to match range changes</a:t>
            </a:r>
          </a:p>
          <a:p>
            <a:r>
              <a:rPr lang="en-US" sz="2000" dirty="0" smtClean="0"/>
              <a:t>These modifications will imply the loss of 1bit resolution at the ADC (13 bits) =&gt; anyway we take 12 bits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4950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132856"/>
            <a:ext cx="446449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4355976" y="1628800"/>
            <a:ext cx="187220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139952" y="3429000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139952" y="3645024"/>
            <a:ext cx="129614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Effect</a:t>
            </a:r>
            <a:r>
              <a:rPr lang="fr-CH" sz="3200" b="1" dirty="0" smtClean="0"/>
              <a:t> of </a:t>
            </a:r>
            <a:r>
              <a:rPr lang="fr-CH" sz="3200" b="1" dirty="0" err="1" smtClean="0"/>
              <a:t>capacitor</a:t>
            </a:r>
            <a:r>
              <a:rPr lang="fr-CH" sz="3200" b="1" dirty="0" smtClean="0"/>
              <a:t> box on </a:t>
            </a:r>
            <a:r>
              <a:rPr lang="fr-CH" sz="3200" b="1" dirty="0" err="1" smtClean="0"/>
              <a:t>measured</a:t>
            </a:r>
            <a:r>
              <a:rPr lang="fr-CH" sz="3200" b="1" dirty="0" smtClean="0"/>
              <a:t> signal</a:t>
            </a:r>
            <a:endParaRPr lang="en-US" sz="3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268760"/>
            <a:ext cx="3960440" cy="1152128"/>
          </a:xfrm>
        </p:spPr>
        <p:txBody>
          <a:bodyPr anchor="t" anchorCtr="0">
            <a:noAutofit/>
          </a:bodyPr>
          <a:lstStyle/>
          <a:p>
            <a:r>
              <a:rPr lang="fr-CH" sz="2000" b="0" u="sng" dirty="0" smtClean="0"/>
              <a:t>Bad </a:t>
            </a:r>
            <a:r>
              <a:rPr lang="fr-CH" sz="2000" b="0" u="sng" dirty="0" err="1" smtClean="0"/>
              <a:t>shielding</a:t>
            </a:r>
            <a:r>
              <a:rPr lang="fr-CH" sz="2000" b="0" u="sng" dirty="0" smtClean="0"/>
              <a:t> and no </a:t>
            </a:r>
            <a:r>
              <a:rPr lang="fr-CH" sz="2000" b="0" u="sng" dirty="0" err="1" smtClean="0"/>
              <a:t>capacitor</a:t>
            </a:r>
            <a:r>
              <a:rPr lang="fr-CH" sz="2000" b="0" u="sng" dirty="0" smtClean="0"/>
              <a:t> box</a:t>
            </a:r>
          </a:p>
          <a:p>
            <a:endParaRPr lang="fr-CH" sz="2000" b="0" dirty="0" smtClean="0"/>
          </a:p>
          <a:p>
            <a:pPr>
              <a:buFont typeface="Arial" pitchFamily="34" charset="0"/>
              <a:buChar char="•"/>
            </a:pPr>
            <a:r>
              <a:rPr lang="fr-CH" sz="2000" b="0" dirty="0" smtClean="0"/>
              <a:t> </a:t>
            </a:r>
            <a:r>
              <a:rPr lang="fr-CH" sz="2000" b="0" dirty="0" err="1" smtClean="0"/>
              <a:t>Vpp</a:t>
            </a:r>
            <a:r>
              <a:rPr lang="fr-CH" sz="2000" b="0" dirty="0" smtClean="0"/>
              <a:t> = 6.52V and &lt;V&gt; = - 0.01V</a:t>
            </a:r>
          </a:p>
          <a:p>
            <a:endParaRPr lang="en-US" dirty="0"/>
          </a:p>
        </p:txBody>
      </p:sp>
      <p:pic>
        <p:nvPicPr>
          <p:cNvPr id="7" name="Picture 3" descr="G:\Departments\TE\Groups\VSC\ICM\Users\PIGNY\Mesures VGI LHC\Mesures VGI P7\Oscilloscope\ALL0025\F0025TE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600" y="2718792"/>
            <a:ext cx="3384376" cy="2438400"/>
          </a:xfrm>
          <a:prstGeom prst="rect">
            <a:avLst/>
          </a:prstGeom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2080" y="1268760"/>
            <a:ext cx="3600400" cy="1080120"/>
          </a:xfrm>
        </p:spPr>
        <p:txBody>
          <a:bodyPr anchor="t" anchorCtr="0">
            <a:noAutofit/>
          </a:bodyPr>
          <a:lstStyle/>
          <a:p>
            <a:r>
              <a:rPr lang="fr-CH" sz="2000" b="0" u="sng" dirty="0" smtClean="0"/>
              <a:t>Bad </a:t>
            </a:r>
            <a:r>
              <a:rPr lang="fr-CH" sz="2000" b="0" u="sng" dirty="0" err="1" smtClean="0"/>
              <a:t>shielding</a:t>
            </a:r>
            <a:r>
              <a:rPr lang="fr-CH" sz="2000" b="0" u="sng" dirty="0" smtClean="0"/>
              <a:t> and </a:t>
            </a:r>
            <a:r>
              <a:rPr lang="fr-CH" sz="2000" b="0" u="sng" dirty="0" err="1" smtClean="0"/>
              <a:t>capacitor</a:t>
            </a:r>
            <a:r>
              <a:rPr lang="fr-CH" sz="2000" b="0" u="sng" dirty="0" smtClean="0"/>
              <a:t> box</a:t>
            </a:r>
          </a:p>
          <a:p>
            <a:endParaRPr lang="fr-CH" sz="2000" b="0" dirty="0" smtClean="0"/>
          </a:p>
          <a:p>
            <a:pPr>
              <a:buFont typeface="Arial" pitchFamily="34" charset="0"/>
              <a:buChar char="•"/>
            </a:pPr>
            <a:r>
              <a:rPr lang="fr-CH" sz="2000" b="0" dirty="0" smtClean="0"/>
              <a:t> </a:t>
            </a:r>
            <a:r>
              <a:rPr lang="fr-CH" sz="2000" b="0" dirty="0" err="1" smtClean="0"/>
              <a:t>Vpp</a:t>
            </a:r>
            <a:r>
              <a:rPr lang="fr-CH" sz="2000" b="0" dirty="0" smtClean="0"/>
              <a:t> = 0.48V and &lt;V&gt; = -0.3V</a:t>
            </a:r>
          </a:p>
          <a:p>
            <a:endParaRPr lang="fr-CH" dirty="0" smtClean="0"/>
          </a:p>
          <a:p>
            <a:endParaRPr lang="en-US" dirty="0"/>
          </a:p>
        </p:txBody>
      </p:sp>
      <p:pic>
        <p:nvPicPr>
          <p:cNvPr id="2050" name="Picture 2" descr="G:\Departments\TE\Groups\VSC\ICM\Users\PIGNY\Mesures VGI LHC\Mesures VGI P7\Oscilloscope\ALL0033\F0033TEK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36096" y="2708920"/>
            <a:ext cx="3312368" cy="2438400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31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339752" y="5301208"/>
            <a:ext cx="360040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51720" y="5373216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10ms/div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648358" y="3753036"/>
            <a:ext cx="359249" cy="7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7504" y="357301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1V/div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5112060" y="3753036"/>
            <a:ext cx="360040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000" y="357301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1V/div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804248" y="5301208"/>
            <a:ext cx="360040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16216" y="537321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10ms/div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35696" y="5877272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2000" b="1" dirty="0" smtClean="0"/>
              <a:t> On this example noise is reduced by a factor of 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Vpp</a:t>
            </a:r>
            <a:r>
              <a:rPr lang="fr-CH" sz="3200" b="1" dirty="0" smtClean="0"/>
              <a:t> noise and </a:t>
            </a:r>
            <a:r>
              <a:rPr lang="fr-CH" sz="3200" b="1" dirty="0" err="1" smtClean="0"/>
              <a:t>shielding</a:t>
            </a:r>
            <a:endParaRPr lang="en-US" sz="3200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</p:nvPr>
        </p:nvGraphicFramePr>
        <p:xfrm>
          <a:off x="107504" y="1052736"/>
          <a:ext cx="4326632" cy="445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589240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fr-CH" sz="2000" b="1" dirty="0" smtClean="0"/>
              <a:t> No </a:t>
            </a:r>
            <a:r>
              <a:rPr lang="fr-CH" sz="2000" b="1" dirty="0" err="1" smtClean="0"/>
              <a:t>effect</a:t>
            </a:r>
            <a:r>
              <a:rPr lang="fr-CH" sz="2000" b="1" dirty="0" smtClean="0"/>
              <a:t> on noise amplitude</a:t>
            </a:r>
            <a:endParaRPr lang="en-US" sz="2000" b="1" dirty="0" smtClean="0"/>
          </a:p>
          <a:p>
            <a:pPr algn="ctr"/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7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4644008" y="980728"/>
          <a:ext cx="4392488" cy="445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16016" y="5589240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fr-CH" sz="2000" b="1" dirty="0" smtClean="0"/>
              <a:t> Good </a:t>
            </a:r>
            <a:r>
              <a:rPr lang="fr-CH" sz="2000" b="1" dirty="0" err="1" smtClean="0"/>
              <a:t>effect</a:t>
            </a:r>
            <a:r>
              <a:rPr lang="fr-CH" sz="2000" b="1" dirty="0" smtClean="0"/>
              <a:t> on noise amplitude</a:t>
            </a:r>
            <a:endParaRPr lang="en-US" sz="2000" b="1" dirty="0" smtClean="0"/>
          </a:p>
          <a:p>
            <a:pPr algn="ctr"/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Vpp</a:t>
            </a:r>
            <a:r>
              <a:rPr lang="fr-CH" sz="3200" b="1" dirty="0" smtClean="0"/>
              <a:t> noise and </a:t>
            </a:r>
            <a:r>
              <a:rPr lang="fr-CH" sz="3200" b="1" dirty="0" err="1" smtClean="0"/>
              <a:t>shielding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length</a:t>
            </a:r>
            <a:endParaRPr lang="en-US" sz="3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5445224"/>
            <a:ext cx="4248472" cy="864096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CH" dirty="0" smtClean="0"/>
              <a:t> </a:t>
            </a:r>
            <a:r>
              <a:rPr lang="fr-CH" sz="2900" dirty="0" err="1" smtClean="0"/>
              <a:t>Only</a:t>
            </a:r>
            <a:r>
              <a:rPr lang="fr-CH" sz="2900" dirty="0" smtClean="0"/>
              <a:t> good </a:t>
            </a:r>
            <a:r>
              <a:rPr lang="fr-CH" sz="2900" dirty="0" err="1" smtClean="0"/>
              <a:t>cables</a:t>
            </a:r>
            <a:r>
              <a:rPr lang="fr-CH" sz="2900" dirty="0" smtClean="0"/>
              <a:t> have a </a:t>
            </a:r>
            <a:r>
              <a:rPr lang="fr-CH" sz="2900" dirty="0" err="1" smtClean="0"/>
              <a:t>low</a:t>
            </a:r>
            <a:r>
              <a:rPr lang="fr-CH" sz="2900" dirty="0" smtClean="0"/>
              <a:t> noise and all </a:t>
            </a:r>
            <a:r>
              <a:rPr lang="fr-CH" sz="2900" dirty="0" err="1" smtClean="0"/>
              <a:t>others</a:t>
            </a:r>
            <a:r>
              <a:rPr lang="fr-CH" sz="2900" dirty="0" smtClean="0"/>
              <a:t> have a </a:t>
            </a:r>
            <a:r>
              <a:rPr lang="fr-CH" sz="2900" dirty="0" err="1" smtClean="0"/>
              <a:t>high</a:t>
            </a:r>
            <a:r>
              <a:rPr lang="fr-CH" sz="2900" dirty="0" smtClean="0"/>
              <a:t> </a:t>
            </a:r>
            <a:r>
              <a:rPr lang="fr-CH" sz="2900" dirty="0" err="1" smtClean="0"/>
              <a:t>Vpp</a:t>
            </a:r>
            <a:r>
              <a:rPr lang="fr-CH" sz="2900" dirty="0" smtClean="0"/>
              <a:t> amplitude</a:t>
            </a:r>
            <a:endParaRPr lang="en-US" sz="29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040" y="5373216"/>
            <a:ext cx="4041775" cy="864096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CH" dirty="0" smtClean="0"/>
              <a:t> </a:t>
            </a:r>
            <a:r>
              <a:rPr lang="fr-CH" sz="2900" dirty="0" err="1" smtClean="0"/>
              <a:t>With</a:t>
            </a:r>
            <a:r>
              <a:rPr lang="fr-CH" sz="2900" dirty="0" smtClean="0"/>
              <a:t> </a:t>
            </a:r>
            <a:r>
              <a:rPr lang="fr-CH" sz="2900" dirty="0" err="1" smtClean="0"/>
              <a:t>capacitor</a:t>
            </a:r>
            <a:r>
              <a:rPr lang="fr-CH" sz="2900" dirty="0" smtClean="0"/>
              <a:t> box </a:t>
            </a:r>
            <a:r>
              <a:rPr lang="fr-CH" sz="2900" dirty="0" err="1" smtClean="0"/>
              <a:t>connected</a:t>
            </a:r>
            <a:r>
              <a:rPr lang="fr-CH" sz="2900" dirty="0" smtClean="0"/>
              <a:t> to the </a:t>
            </a:r>
            <a:r>
              <a:rPr lang="fr-CH" sz="2900" dirty="0" err="1" smtClean="0"/>
              <a:t>external</a:t>
            </a:r>
            <a:r>
              <a:rPr lang="fr-CH" sz="2900" dirty="0" smtClean="0"/>
              <a:t> </a:t>
            </a:r>
            <a:r>
              <a:rPr lang="fr-CH" sz="2900" dirty="0" err="1" smtClean="0"/>
              <a:t>shield</a:t>
            </a:r>
            <a:r>
              <a:rPr lang="fr-CH" sz="2900" dirty="0" smtClean="0"/>
              <a:t> the noise </a:t>
            </a:r>
            <a:r>
              <a:rPr lang="fr-CH" sz="2900" dirty="0" err="1" smtClean="0"/>
              <a:t>level</a:t>
            </a:r>
            <a:r>
              <a:rPr lang="fr-CH" sz="2900" dirty="0" smtClean="0"/>
              <a:t> </a:t>
            </a:r>
            <a:r>
              <a:rPr lang="fr-CH" sz="2900" dirty="0" err="1" smtClean="0"/>
              <a:t>is</a:t>
            </a:r>
            <a:r>
              <a:rPr lang="fr-CH" sz="2900" dirty="0" smtClean="0"/>
              <a:t> </a:t>
            </a:r>
            <a:r>
              <a:rPr lang="fr-CH" sz="2900" dirty="0" err="1" smtClean="0"/>
              <a:t>reduced</a:t>
            </a:r>
            <a:r>
              <a:rPr lang="fr-CH" sz="2900" dirty="0" smtClean="0"/>
              <a:t> for all </a:t>
            </a:r>
            <a:r>
              <a:rPr lang="fr-CH" sz="2900" dirty="0" err="1" smtClean="0"/>
              <a:t>bad</a:t>
            </a:r>
            <a:r>
              <a:rPr lang="fr-CH" sz="2900" dirty="0" smtClean="0"/>
              <a:t> </a:t>
            </a:r>
            <a:r>
              <a:rPr lang="fr-CH" sz="2900" dirty="0" err="1" smtClean="0"/>
              <a:t>cables</a:t>
            </a:r>
            <a:endParaRPr lang="en-US" sz="2900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</p:nvPr>
        </p:nvGraphicFramePr>
        <p:xfrm>
          <a:off x="107504" y="1052736"/>
          <a:ext cx="4400228" cy="416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ontent Placeholder 12"/>
          <p:cNvGraphicFramePr>
            <a:graphicFrameLocks noGrp="1"/>
          </p:cNvGraphicFramePr>
          <p:nvPr>
            <p:ph sz="quarter" idx="4"/>
          </p:nvPr>
        </p:nvGraphicFramePr>
        <p:xfrm>
          <a:off x="4644008" y="1052736"/>
          <a:ext cx="4392488" cy="416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7544" y="3861048"/>
            <a:ext cx="288032" cy="79208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788024" y="3717032"/>
            <a:ext cx="3960440" cy="100811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8" grpId="0" animBg="1"/>
      <p:bldP spid="8" grpId="1" animBg="1"/>
      <p:bldP spid="9" grpId="0" animBg="1"/>
      <p:bldP spid="9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Shield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current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waveform</a:t>
            </a:r>
            <a:endParaRPr lang="en-US" sz="3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3888432" cy="1800200"/>
          </a:xfrm>
        </p:spPr>
        <p:txBody>
          <a:bodyPr anchor="t" anchorCtr="0">
            <a:noAutofit/>
          </a:bodyPr>
          <a:lstStyle/>
          <a:p>
            <a:r>
              <a:rPr lang="fr-CH" sz="2000" b="0" u="sng" dirty="0" err="1" smtClean="0"/>
              <a:t>Without</a:t>
            </a:r>
            <a:r>
              <a:rPr lang="fr-CH" sz="2000" b="0" u="sng" dirty="0" smtClean="0"/>
              <a:t> </a:t>
            </a:r>
            <a:r>
              <a:rPr lang="fr-CH" sz="2000" b="0" u="sng" dirty="0" err="1" smtClean="0"/>
              <a:t>capacitor</a:t>
            </a:r>
            <a:r>
              <a:rPr lang="fr-CH" sz="2000" b="0" u="sng" dirty="0" smtClean="0"/>
              <a:t> box</a:t>
            </a:r>
          </a:p>
          <a:p>
            <a:endParaRPr lang="fr-CH" sz="2000" dirty="0" smtClean="0"/>
          </a:p>
          <a:p>
            <a:pPr>
              <a:buFont typeface="Arial" pitchFamily="34" charset="0"/>
              <a:buChar char="•"/>
            </a:pPr>
            <a:r>
              <a:rPr lang="fr-CH" sz="2000" b="0" dirty="0" smtClean="0"/>
              <a:t> First stage output voltage (</a:t>
            </a:r>
            <a:r>
              <a:rPr lang="fr-CH" sz="2000" b="0" dirty="0" err="1" smtClean="0"/>
              <a:t>yellow</a:t>
            </a:r>
            <a:r>
              <a:rPr lang="fr-CH" sz="2000" b="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fr-CH" sz="2000" b="0" dirty="0" smtClean="0"/>
              <a:t> </a:t>
            </a:r>
            <a:r>
              <a:rPr lang="fr-CH" sz="2000" b="0" dirty="0" err="1" smtClean="0"/>
              <a:t>Outer</a:t>
            </a:r>
            <a:r>
              <a:rPr lang="fr-CH" sz="2000" b="0" dirty="0" smtClean="0"/>
              <a:t> </a:t>
            </a:r>
            <a:r>
              <a:rPr lang="fr-CH" sz="2000" b="0" dirty="0" err="1" smtClean="0"/>
              <a:t>shield</a:t>
            </a:r>
            <a:r>
              <a:rPr lang="fr-CH" sz="2000" b="0" dirty="0" smtClean="0"/>
              <a:t> </a:t>
            </a:r>
            <a:r>
              <a:rPr lang="fr-CH" sz="2000" b="0" dirty="0" err="1" smtClean="0"/>
              <a:t>current</a:t>
            </a:r>
            <a:r>
              <a:rPr lang="fr-CH" sz="2000" b="0" dirty="0" smtClean="0"/>
              <a:t> (</a:t>
            </a:r>
            <a:r>
              <a:rPr lang="fr-CH" sz="2000" b="0" dirty="0" err="1" smtClean="0"/>
              <a:t>blue</a:t>
            </a:r>
            <a:r>
              <a:rPr lang="fr-CH" sz="2000" b="0" dirty="0" smtClean="0"/>
              <a:t>) </a:t>
            </a:r>
          </a:p>
          <a:p>
            <a:pPr>
              <a:buFont typeface="Arial" pitchFamily="34" charset="0"/>
              <a:buChar char="•"/>
            </a:pPr>
            <a:r>
              <a:rPr lang="fr-CH" sz="2000" b="0" dirty="0" smtClean="0"/>
              <a:t> Bad </a:t>
            </a:r>
            <a:r>
              <a:rPr lang="fr-CH" sz="2000" b="0" dirty="0" err="1" smtClean="0"/>
              <a:t>shielding</a:t>
            </a:r>
            <a:endParaRPr lang="fr-CH" sz="2000" b="0" dirty="0" smtClean="0"/>
          </a:p>
          <a:p>
            <a:endParaRPr lang="fr-CH" dirty="0" smtClean="0"/>
          </a:p>
          <a:p>
            <a:pPr>
              <a:buFont typeface="Arial" pitchFamily="34" charset="0"/>
              <a:buChar char="•"/>
            </a:pPr>
            <a:endParaRPr lang="fr-CH" dirty="0" smtClean="0"/>
          </a:p>
          <a:p>
            <a:pPr>
              <a:buFont typeface="Arial" pitchFamily="34" charset="0"/>
              <a:buChar char="•"/>
            </a:pPr>
            <a:endParaRPr lang="fr-CH" dirty="0" smtClean="0"/>
          </a:p>
          <a:p>
            <a:pPr>
              <a:buFont typeface="Arial" pitchFamily="34" charset="0"/>
              <a:buChar char="•"/>
            </a:pPr>
            <a:endParaRPr lang="fr-CH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8064" y="836712"/>
            <a:ext cx="3888432" cy="1800200"/>
          </a:xfrm>
        </p:spPr>
        <p:txBody>
          <a:bodyPr anchor="t" anchorCtr="0">
            <a:noAutofit/>
          </a:bodyPr>
          <a:lstStyle/>
          <a:p>
            <a:r>
              <a:rPr lang="fr-CH" sz="2000" b="0" u="sng" dirty="0" err="1" smtClean="0"/>
              <a:t>With</a:t>
            </a:r>
            <a:r>
              <a:rPr lang="fr-CH" sz="2000" b="0" u="sng" dirty="0" smtClean="0"/>
              <a:t> </a:t>
            </a:r>
            <a:r>
              <a:rPr lang="fr-CH" sz="2000" b="0" u="sng" dirty="0" err="1" smtClean="0"/>
              <a:t>capacitor</a:t>
            </a:r>
            <a:r>
              <a:rPr lang="fr-CH" sz="2000" b="0" u="sng" dirty="0" smtClean="0"/>
              <a:t> box</a:t>
            </a:r>
          </a:p>
          <a:p>
            <a:endParaRPr lang="fr-CH" sz="2000" b="0" dirty="0" smtClean="0"/>
          </a:p>
          <a:p>
            <a:pPr>
              <a:buFont typeface="Arial" pitchFamily="34" charset="0"/>
              <a:buChar char="•"/>
            </a:pPr>
            <a:r>
              <a:rPr lang="fr-CH" sz="2000" b="0" dirty="0" smtClean="0"/>
              <a:t> First stage output voltage (</a:t>
            </a:r>
            <a:r>
              <a:rPr lang="fr-CH" sz="2000" b="0" dirty="0" err="1" smtClean="0"/>
              <a:t>yellow</a:t>
            </a:r>
            <a:r>
              <a:rPr lang="fr-CH" sz="2000" b="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fr-CH" sz="2000" b="0" dirty="0" smtClean="0"/>
              <a:t> </a:t>
            </a:r>
            <a:r>
              <a:rPr lang="fr-CH" sz="2000" b="0" dirty="0" err="1" smtClean="0"/>
              <a:t>Outer</a:t>
            </a:r>
            <a:r>
              <a:rPr lang="fr-CH" sz="2000" b="0" dirty="0" smtClean="0"/>
              <a:t> </a:t>
            </a:r>
            <a:r>
              <a:rPr lang="fr-CH" sz="2000" b="0" dirty="0" err="1" smtClean="0"/>
              <a:t>shield</a:t>
            </a:r>
            <a:r>
              <a:rPr lang="fr-CH" sz="2000" b="0" dirty="0" smtClean="0"/>
              <a:t> </a:t>
            </a:r>
            <a:r>
              <a:rPr lang="fr-CH" sz="2000" b="0" dirty="0" err="1" smtClean="0"/>
              <a:t>current</a:t>
            </a:r>
            <a:r>
              <a:rPr lang="fr-CH" sz="2000" b="0" dirty="0" smtClean="0"/>
              <a:t> (</a:t>
            </a:r>
            <a:r>
              <a:rPr lang="fr-CH" sz="2000" b="0" dirty="0" err="1" smtClean="0"/>
              <a:t>blue</a:t>
            </a:r>
            <a:r>
              <a:rPr lang="fr-CH" sz="2000" b="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fr-CH" sz="2000" b="0" dirty="0" smtClean="0"/>
              <a:t> Bad </a:t>
            </a:r>
            <a:r>
              <a:rPr lang="fr-CH" sz="2000" b="0" dirty="0" err="1" smtClean="0"/>
              <a:t>shielding</a:t>
            </a:r>
            <a:endParaRPr lang="fr-CH" sz="2000" b="0" dirty="0" smtClean="0"/>
          </a:p>
        </p:txBody>
      </p:sp>
      <p:pic>
        <p:nvPicPr>
          <p:cNvPr id="3077" name="Picture 5" descr="G:\Departments\TE\Groups\VSC\ICM\Users\PIGNY\Mesures VGI LHC\Mesures VGI P7\Oscilloscope\ALL0047\F0047TE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80928"/>
            <a:ext cx="3312368" cy="2438400"/>
          </a:xfrm>
          <a:prstGeom prst="rect">
            <a:avLst/>
          </a:prstGeom>
          <a:noFill/>
        </p:spPr>
      </p:pic>
      <p:pic>
        <p:nvPicPr>
          <p:cNvPr id="3078" name="Picture 6" descr="G:\Departments\TE\Groups\VSC\ICM\Users\PIGNY\Mesures VGI LHC\Mesures VGI P7\Oscilloscope\ALL0045\F0045TEK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780928"/>
            <a:ext cx="3384376" cy="243840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34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483768" y="5373216"/>
            <a:ext cx="360040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07704" y="537321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10ms/div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948264" y="5373216"/>
            <a:ext cx="360040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863588" y="4041068"/>
            <a:ext cx="360040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-36512" y="3789040"/>
            <a:ext cx="1043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1V/div</a:t>
            </a:r>
          </a:p>
          <a:p>
            <a:pPr algn="ctr"/>
            <a:r>
              <a:rPr lang="en-US" sz="1400" b="1" dirty="0" smtClean="0"/>
              <a:t>200mA/div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5255282" y="4041068"/>
            <a:ext cx="360040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55976" y="3717032"/>
            <a:ext cx="1043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1V/div</a:t>
            </a:r>
          </a:p>
          <a:p>
            <a:pPr algn="ctr"/>
            <a:r>
              <a:rPr lang="en-US" sz="1400" b="1" dirty="0" smtClean="0"/>
              <a:t>200mA/div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35696" y="5949280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 smtClean="0"/>
              <a:t> Low frequency attenuation as expected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60232" y="5373216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10ms/div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3200" b="1" dirty="0" smtClean="0">
                <a:solidFill>
                  <a:prstClr val="black"/>
                </a:solidFill>
              </a:rPr>
              <a:t>Shield current harmonics</a:t>
            </a:r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8144" y="1052736"/>
            <a:ext cx="2818656" cy="5328592"/>
          </a:xfrm>
        </p:spPr>
        <p:txBody>
          <a:bodyPr>
            <a:normAutofit/>
          </a:bodyPr>
          <a:lstStyle/>
          <a:p>
            <a:r>
              <a:rPr lang="fr-CH" sz="2000" dirty="0" smtClean="0"/>
              <a:t>The main </a:t>
            </a:r>
            <a:r>
              <a:rPr lang="fr-CH" sz="2000" dirty="0" err="1" smtClean="0"/>
              <a:t>harmonics</a:t>
            </a:r>
            <a:r>
              <a:rPr lang="fr-CH" sz="2000" dirty="0" smtClean="0"/>
              <a:t> are 50Hz and 150 Hz</a:t>
            </a:r>
          </a:p>
          <a:p>
            <a:r>
              <a:rPr lang="fr-CH" sz="2000" dirty="0" smtClean="0"/>
              <a:t>In </a:t>
            </a:r>
            <a:r>
              <a:rPr lang="fr-CH" sz="2000" dirty="0" err="1" smtClean="0"/>
              <a:t>most</a:t>
            </a:r>
            <a:r>
              <a:rPr lang="fr-CH" sz="2000" dirty="0" smtClean="0"/>
              <a:t> of cases </a:t>
            </a:r>
            <a:r>
              <a:rPr lang="fr-CH" sz="2000" dirty="0" err="1" smtClean="0"/>
              <a:t>current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reduced</a:t>
            </a:r>
            <a:r>
              <a:rPr lang="fr-CH" sz="2000" dirty="0" smtClean="0"/>
              <a:t> </a:t>
            </a:r>
            <a:r>
              <a:rPr lang="fr-CH" sz="2000" dirty="0" err="1" smtClean="0"/>
              <a:t>using</a:t>
            </a:r>
            <a:r>
              <a:rPr lang="fr-CH" sz="2000" dirty="0" smtClean="0"/>
              <a:t> </a:t>
            </a:r>
            <a:r>
              <a:rPr lang="fr-CH" sz="2000" dirty="0" err="1" smtClean="0"/>
              <a:t>capacitor</a:t>
            </a:r>
            <a:r>
              <a:rPr lang="fr-CH" sz="2000" dirty="0" smtClean="0"/>
              <a:t> box</a:t>
            </a:r>
          </a:p>
          <a:p>
            <a:r>
              <a:rPr lang="fr-CH" sz="2000" dirty="0" err="1" smtClean="0"/>
              <a:t>Some</a:t>
            </a:r>
            <a:r>
              <a:rPr lang="fr-CH" sz="2000" dirty="0" smtClean="0"/>
              <a:t> cases are </a:t>
            </a:r>
            <a:r>
              <a:rPr lang="fr-CH" sz="2000" dirty="0" err="1" smtClean="0"/>
              <a:t>contradictory</a:t>
            </a:r>
            <a:endParaRPr lang="fr-CH" sz="2000" dirty="0" smtClean="0"/>
          </a:p>
          <a:p>
            <a:r>
              <a:rPr lang="fr-CH" sz="2000" dirty="0" err="1" smtClean="0"/>
              <a:t>It’s</a:t>
            </a:r>
            <a:r>
              <a:rPr lang="fr-CH" sz="2000" dirty="0" smtClean="0"/>
              <a:t> possible to have </a:t>
            </a:r>
            <a:r>
              <a:rPr lang="fr-CH" sz="2000" dirty="0" err="1" smtClean="0"/>
              <a:t>coupling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the probe </a:t>
            </a:r>
            <a:r>
              <a:rPr lang="fr-CH" sz="2000" dirty="0" err="1" smtClean="0"/>
              <a:t>from</a:t>
            </a:r>
            <a:r>
              <a:rPr lang="fr-CH" sz="2000" dirty="0" smtClean="0"/>
              <a:t> </a:t>
            </a:r>
            <a:r>
              <a:rPr lang="fr-CH" sz="2000" dirty="0" err="1" smtClean="0"/>
              <a:t>other</a:t>
            </a:r>
            <a:r>
              <a:rPr lang="fr-CH" sz="2000" dirty="0" smtClean="0"/>
              <a:t> </a:t>
            </a:r>
            <a:r>
              <a:rPr lang="fr-CH" sz="2000" dirty="0" err="1" smtClean="0"/>
              <a:t>equipments</a:t>
            </a:r>
            <a:r>
              <a:rPr lang="fr-CH" sz="2000" dirty="0" smtClean="0"/>
              <a:t> in the rack</a:t>
            </a:r>
            <a:endParaRPr lang="en-US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0" y="4725144"/>
          <a:ext cx="5796135" cy="2132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0" y="2708920"/>
          <a:ext cx="5796136" cy="2077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0" y="692696"/>
          <a:ext cx="5796136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Oval 9"/>
          <p:cNvSpPr/>
          <p:nvPr/>
        </p:nvSpPr>
        <p:spPr>
          <a:xfrm>
            <a:off x="2267744" y="1628800"/>
            <a:ext cx="288032" cy="50405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9552" y="83671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50 Hz</a:t>
            </a:r>
          </a:p>
        </p:txBody>
      </p:sp>
      <p:sp>
        <p:nvSpPr>
          <p:cNvPr id="12" name="Oval 11"/>
          <p:cNvSpPr/>
          <p:nvPr/>
        </p:nvSpPr>
        <p:spPr>
          <a:xfrm>
            <a:off x="4499992" y="908720"/>
            <a:ext cx="288032" cy="50405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835696" y="5589240"/>
            <a:ext cx="360040" cy="72008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0" grpId="0" uiExpand="1" animBg="1"/>
      <p:bldP spid="12" grpId="0" uiExpand="1" animBg="1"/>
      <p:bldP spid="13" grpId="0" uiExpan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Conclusions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84576"/>
          </a:xfrm>
        </p:spPr>
        <p:txBody>
          <a:bodyPr>
            <a:noAutofit/>
          </a:bodyPr>
          <a:lstStyle/>
          <a:p>
            <a:r>
              <a:rPr lang="fr-CH" sz="2400" dirty="0" err="1" smtClean="0"/>
              <a:t>Cables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inner</a:t>
            </a:r>
            <a:r>
              <a:rPr lang="fr-CH" sz="2400" dirty="0" smtClean="0"/>
              <a:t> </a:t>
            </a:r>
            <a:r>
              <a:rPr lang="fr-CH" sz="2400" dirty="0" err="1" smtClean="0"/>
              <a:t>shield</a:t>
            </a:r>
            <a:r>
              <a:rPr lang="fr-CH" sz="2400" dirty="0" smtClean="0"/>
              <a:t> </a:t>
            </a:r>
            <a:r>
              <a:rPr lang="fr-CH" sz="2400" dirty="0" err="1" smtClean="0"/>
              <a:t>cut</a:t>
            </a:r>
            <a:r>
              <a:rPr lang="fr-CH" sz="2400" dirty="0" smtClean="0"/>
              <a:t> by extension are </a:t>
            </a:r>
            <a:r>
              <a:rPr lang="fr-CH" sz="2400" dirty="0" err="1" smtClean="0"/>
              <a:t>noisy</a:t>
            </a:r>
            <a:r>
              <a:rPr lang="fr-CH" sz="2400" dirty="0" smtClean="0"/>
              <a:t> and the vacuum </a:t>
            </a:r>
            <a:r>
              <a:rPr lang="fr-CH" sz="2400" dirty="0" err="1" smtClean="0"/>
              <a:t>measurement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unreliable</a:t>
            </a:r>
            <a:endParaRPr lang="fr-CH" sz="2400" dirty="0" smtClean="0"/>
          </a:p>
          <a:p>
            <a:r>
              <a:rPr lang="fr-CH" sz="2400" dirty="0" err="1" smtClean="0"/>
              <a:t>Cables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correct </a:t>
            </a:r>
            <a:r>
              <a:rPr lang="fr-CH" sz="2400" dirty="0" err="1" smtClean="0"/>
              <a:t>shielding</a:t>
            </a:r>
            <a:r>
              <a:rPr lang="fr-CH" sz="2400" dirty="0" smtClean="0"/>
              <a:t> over all the </a:t>
            </a:r>
            <a:r>
              <a:rPr lang="fr-CH" sz="2400" dirty="0" err="1" smtClean="0"/>
              <a:t>length</a:t>
            </a:r>
            <a:r>
              <a:rPr lang="fr-CH" sz="2400" dirty="0" smtClean="0"/>
              <a:t> </a:t>
            </a:r>
            <a:r>
              <a:rPr lang="fr-CH" sz="2400" dirty="0" err="1" smtClean="0"/>
              <a:t>provide</a:t>
            </a:r>
            <a:r>
              <a:rPr lang="fr-CH" sz="2400" dirty="0" smtClean="0"/>
              <a:t> correct vacuum </a:t>
            </a:r>
            <a:r>
              <a:rPr lang="fr-CH" sz="2400" dirty="0" err="1" smtClean="0"/>
              <a:t>measurements</a:t>
            </a:r>
            <a:endParaRPr lang="fr-CH" sz="2400" dirty="0" smtClean="0"/>
          </a:p>
          <a:p>
            <a:r>
              <a:rPr lang="fr-CH" sz="2400" dirty="0" err="1" smtClean="0"/>
              <a:t>Capacitor</a:t>
            </a:r>
            <a:r>
              <a:rPr lang="fr-CH" sz="2400" dirty="0" smtClean="0"/>
              <a:t> box on </a:t>
            </a:r>
            <a:r>
              <a:rPr lang="fr-CH" sz="2400" dirty="0" err="1" smtClean="0"/>
              <a:t>bad</a:t>
            </a:r>
            <a:r>
              <a:rPr lang="fr-CH" sz="2400" dirty="0" smtClean="0"/>
              <a:t> </a:t>
            </a:r>
            <a:r>
              <a:rPr lang="fr-CH" sz="2400" dirty="0" err="1" smtClean="0"/>
              <a:t>shielding</a:t>
            </a:r>
            <a:r>
              <a:rPr lang="fr-CH" sz="2400" dirty="0" smtClean="0"/>
              <a:t> </a:t>
            </a:r>
            <a:r>
              <a:rPr lang="fr-CH" sz="2400" dirty="0" err="1" smtClean="0"/>
              <a:t>cable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very</a:t>
            </a:r>
            <a:r>
              <a:rPr lang="fr-CH" sz="2400" dirty="0" smtClean="0"/>
              <a:t> effective </a:t>
            </a:r>
            <a:r>
              <a:rPr lang="fr-CH" sz="2400" dirty="0" err="1" smtClean="0"/>
              <a:t>while</a:t>
            </a:r>
            <a:r>
              <a:rPr lang="fr-CH" sz="2400" dirty="0" smtClean="0"/>
              <a:t> </a:t>
            </a:r>
            <a:r>
              <a:rPr lang="fr-CH" sz="2400" dirty="0" err="1" smtClean="0"/>
              <a:t>it</a:t>
            </a:r>
            <a:r>
              <a:rPr lang="fr-CH" sz="2400" dirty="0" smtClean="0"/>
              <a:t> has no </a:t>
            </a:r>
            <a:r>
              <a:rPr lang="fr-CH" sz="2400" dirty="0" err="1" smtClean="0"/>
              <a:t>effects</a:t>
            </a:r>
            <a:r>
              <a:rPr lang="fr-CH" sz="2400" dirty="0" smtClean="0"/>
              <a:t> on good </a:t>
            </a:r>
            <a:r>
              <a:rPr lang="fr-CH" sz="2400" dirty="0" err="1" smtClean="0"/>
              <a:t>shielding</a:t>
            </a:r>
            <a:r>
              <a:rPr lang="fr-CH" sz="2400" dirty="0" smtClean="0"/>
              <a:t> </a:t>
            </a:r>
            <a:r>
              <a:rPr lang="fr-CH" sz="2400" dirty="0" err="1" smtClean="0"/>
              <a:t>cables</a:t>
            </a:r>
            <a:endParaRPr lang="fr-CH" sz="2400" dirty="0" smtClean="0"/>
          </a:p>
          <a:p>
            <a:r>
              <a:rPr lang="fr-CH" sz="2400" dirty="0" smtClean="0"/>
              <a:t>First </a:t>
            </a:r>
            <a:r>
              <a:rPr lang="fr-CH" sz="2400" dirty="0" err="1" smtClean="0"/>
              <a:t>thing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to </a:t>
            </a:r>
            <a:r>
              <a:rPr lang="fr-CH" sz="2400" dirty="0" err="1" smtClean="0"/>
              <a:t>make</a:t>
            </a:r>
            <a:r>
              <a:rPr lang="fr-CH" sz="2400" dirty="0" smtClean="0"/>
              <a:t> a </a:t>
            </a:r>
            <a:r>
              <a:rPr lang="fr-CH" sz="2400" dirty="0" err="1" smtClean="0"/>
              <a:t>proper</a:t>
            </a:r>
            <a:r>
              <a:rPr lang="fr-CH" sz="2400" dirty="0" smtClean="0"/>
              <a:t> </a:t>
            </a:r>
            <a:r>
              <a:rPr lang="fr-CH" sz="2400" dirty="0" err="1" smtClean="0"/>
              <a:t>connection</a:t>
            </a:r>
            <a:r>
              <a:rPr lang="fr-CH" sz="2400" dirty="0" smtClean="0"/>
              <a:t> of extensions in </a:t>
            </a:r>
            <a:r>
              <a:rPr lang="fr-CH" sz="2400" dirty="0" err="1" smtClean="0"/>
              <a:t>order</a:t>
            </a:r>
            <a:r>
              <a:rPr lang="fr-CH" sz="2400" dirty="0" smtClean="0"/>
              <a:t> to have </a:t>
            </a:r>
            <a:r>
              <a:rPr lang="fr-CH" sz="2400" dirty="0" err="1" smtClean="0"/>
              <a:t>everywhere</a:t>
            </a:r>
            <a:r>
              <a:rPr lang="fr-CH" sz="2400" dirty="0" smtClean="0"/>
              <a:t> a good </a:t>
            </a:r>
            <a:r>
              <a:rPr lang="fr-CH" sz="2400" dirty="0" err="1" smtClean="0"/>
              <a:t>shielding</a:t>
            </a:r>
            <a:r>
              <a:rPr lang="fr-CH" sz="2400" dirty="0" smtClean="0"/>
              <a:t> </a:t>
            </a:r>
            <a:r>
              <a:rPr lang="fr-CH" sz="2400" dirty="0" err="1" smtClean="0"/>
              <a:t>continuity</a:t>
            </a:r>
            <a:endParaRPr lang="fr-CH" sz="2400" dirty="0" smtClean="0"/>
          </a:p>
          <a:p>
            <a:r>
              <a:rPr lang="fr-CH" sz="2400" dirty="0" smtClean="0"/>
              <a:t>Modifications </a:t>
            </a:r>
            <a:r>
              <a:rPr lang="fr-CH" sz="2400" dirty="0" err="1" smtClean="0"/>
              <a:t>should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performed</a:t>
            </a:r>
            <a:r>
              <a:rPr lang="fr-CH" sz="2400" dirty="0" smtClean="0"/>
              <a:t> on the </a:t>
            </a:r>
            <a:r>
              <a:rPr lang="fr-CH" sz="2400" dirty="0" err="1" smtClean="0"/>
              <a:t>electrometer</a:t>
            </a:r>
            <a:r>
              <a:rPr lang="fr-CH" sz="2400" dirty="0" smtClean="0"/>
              <a:t> </a:t>
            </a:r>
            <a:r>
              <a:rPr lang="fr-CH" sz="2400" dirty="0" err="1" smtClean="0"/>
              <a:t>board</a:t>
            </a:r>
            <a:r>
              <a:rPr lang="fr-CH" sz="2400" dirty="0" smtClean="0"/>
              <a:t> in </a:t>
            </a:r>
            <a:r>
              <a:rPr lang="fr-CH" sz="2400" dirty="0" err="1" smtClean="0"/>
              <a:t>order</a:t>
            </a:r>
            <a:r>
              <a:rPr lang="fr-CH" sz="2400" dirty="0" smtClean="0"/>
              <a:t> to </a:t>
            </a:r>
            <a:r>
              <a:rPr lang="fr-CH" sz="2400" dirty="0" err="1" smtClean="0"/>
              <a:t>add</a:t>
            </a:r>
            <a:r>
              <a:rPr lang="fr-CH" sz="2400" dirty="0" smtClean="0"/>
              <a:t> an offset for a correct </a:t>
            </a:r>
            <a:r>
              <a:rPr lang="fr-CH" sz="2400" dirty="0" err="1" smtClean="0"/>
              <a:t>operation</a:t>
            </a:r>
            <a:r>
              <a:rPr lang="fr-CH" sz="2400" dirty="0" smtClean="0"/>
              <a:t> of the ADC</a:t>
            </a:r>
          </a:p>
          <a:p>
            <a:r>
              <a:rPr lang="fr-CH" sz="2400" dirty="0" err="1" smtClean="0"/>
              <a:t>Adding</a:t>
            </a:r>
            <a:r>
              <a:rPr lang="fr-CH" sz="2400" dirty="0" smtClean="0"/>
              <a:t> a </a:t>
            </a:r>
            <a:r>
              <a:rPr lang="fr-CH" sz="2400" dirty="0" err="1" smtClean="0"/>
              <a:t>capacitor</a:t>
            </a:r>
            <a:r>
              <a:rPr lang="fr-CH" sz="2400" dirty="0" smtClean="0"/>
              <a:t> </a:t>
            </a:r>
            <a:r>
              <a:rPr lang="fr-CH" sz="2400" dirty="0" err="1" smtClean="0"/>
              <a:t>at</a:t>
            </a:r>
            <a:r>
              <a:rPr lang="fr-CH" sz="2400" dirty="0" smtClean="0"/>
              <a:t> the second amplifier stage </a:t>
            </a:r>
            <a:r>
              <a:rPr lang="fr-CH" sz="2400" dirty="0" err="1" smtClean="0"/>
              <a:t>mitigates</a:t>
            </a:r>
            <a:r>
              <a:rPr lang="fr-CH" sz="2400" dirty="0" smtClean="0"/>
              <a:t> the noise amplitude </a:t>
            </a:r>
            <a:r>
              <a:rPr lang="fr-CH" sz="2400" dirty="0" err="1" smtClean="0"/>
              <a:t>before</a:t>
            </a:r>
            <a:r>
              <a:rPr lang="fr-CH" sz="2400" dirty="0" smtClean="0"/>
              <a:t> </a:t>
            </a:r>
            <a:r>
              <a:rPr lang="fr-CH" sz="2400" dirty="0" err="1" smtClean="0"/>
              <a:t>firmware</a:t>
            </a:r>
            <a:r>
              <a:rPr lang="fr-CH" sz="2400" dirty="0" smtClean="0"/>
              <a:t> </a:t>
            </a:r>
            <a:r>
              <a:rPr lang="fr-CH" sz="2400" dirty="0" err="1" smtClean="0"/>
              <a:t>treatment</a:t>
            </a:r>
            <a:endParaRPr lang="fr-CH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Noise Immunity of </a:t>
            </a:r>
            <a:r>
              <a:rPr lang="en-US" b="1" dirty="0" err="1" smtClean="0"/>
              <a:t>Volotek’s</a:t>
            </a:r>
            <a:r>
              <a:rPr lang="en-US" b="1" dirty="0" smtClean="0"/>
              <a:t> Vacuum Measurement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fr-CH" sz="2800" b="1" dirty="0" smtClean="0"/>
              <a:t>The LEIR case</a:t>
            </a:r>
          </a:p>
          <a:p>
            <a:endParaRPr lang="fr-CH" sz="4000" dirty="0" smtClean="0"/>
          </a:p>
          <a:p>
            <a:r>
              <a:rPr lang="fr-CH" sz="2000" dirty="0" err="1" smtClean="0"/>
              <a:t>G.Pigny</a:t>
            </a:r>
            <a:r>
              <a:rPr lang="fr-CH" sz="2000" dirty="0" smtClean="0"/>
              <a:t> 07/04/2011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Overview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Vacuum </a:t>
            </a:r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LEIR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noisy</a:t>
            </a:r>
            <a:endParaRPr lang="fr-CH" dirty="0" smtClean="0"/>
          </a:p>
          <a:p>
            <a:r>
              <a:rPr lang="fr-CH" dirty="0" smtClean="0"/>
              <a:t>All </a:t>
            </a:r>
            <a:r>
              <a:rPr lang="fr-CH" dirty="0" err="1" smtClean="0"/>
              <a:t>cables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checked</a:t>
            </a:r>
            <a:r>
              <a:rPr lang="fr-CH" dirty="0" smtClean="0"/>
              <a:t> and all of </a:t>
            </a:r>
            <a:r>
              <a:rPr lang="fr-CH" dirty="0" err="1" smtClean="0"/>
              <a:t>them</a:t>
            </a:r>
            <a:r>
              <a:rPr lang="fr-CH" dirty="0" smtClean="0"/>
              <a:t> have a good </a:t>
            </a:r>
            <a:r>
              <a:rPr lang="fr-CH" dirty="0" err="1" smtClean="0"/>
              <a:t>shielding</a:t>
            </a:r>
            <a:r>
              <a:rPr lang="fr-CH" dirty="0" smtClean="0"/>
              <a:t> </a:t>
            </a:r>
            <a:r>
              <a:rPr lang="fr-CH" dirty="0" err="1" smtClean="0"/>
              <a:t>continuity</a:t>
            </a:r>
            <a:endParaRPr lang="fr-CH" dirty="0" smtClean="0"/>
          </a:p>
          <a:p>
            <a:r>
              <a:rPr lang="fr-CH" dirty="0" err="1" smtClean="0"/>
              <a:t>Several</a:t>
            </a:r>
            <a:r>
              <a:rPr lang="fr-CH" dirty="0" smtClean="0"/>
              <a:t> tests show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outer</a:t>
            </a:r>
            <a:r>
              <a:rPr lang="fr-CH" dirty="0" smtClean="0"/>
              <a:t> </a:t>
            </a:r>
            <a:r>
              <a:rPr lang="fr-CH" dirty="0" err="1" smtClean="0"/>
              <a:t>shield</a:t>
            </a:r>
            <a:r>
              <a:rPr lang="fr-CH" dirty="0" smtClean="0"/>
              <a:t> </a:t>
            </a:r>
            <a:r>
              <a:rPr lang="fr-CH" dirty="0" err="1" smtClean="0"/>
              <a:t>unconnected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one </a:t>
            </a:r>
            <a:r>
              <a:rPr lang="fr-CH" dirty="0" err="1" smtClean="0"/>
              <a:t>side</a:t>
            </a:r>
            <a:r>
              <a:rPr lang="fr-CH" dirty="0" smtClean="0"/>
              <a:t> or the </a:t>
            </a:r>
            <a:r>
              <a:rPr lang="fr-CH" dirty="0" err="1" smtClean="0"/>
              <a:t>using</a:t>
            </a:r>
            <a:r>
              <a:rPr lang="fr-CH" dirty="0" smtClean="0"/>
              <a:t> of </a:t>
            </a:r>
            <a:r>
              <a:rPr lang="fr-CH" dirty="0" err="1" smtClean="0"/>
              <a:t>high</a:t>
            </a:r>
            <a:r>
              <a:rPr lang="fr-CH" dirty="0" smtClean="0"/>
              <a:t> </a:t>
            </a:r>
            <a:r>
              <a:rPr lang="fr-CH" dirty="0" err="1" smtClean="0"/>
              <a:t>pass</a:t>
            </a:r>
            <a:r>
              <a:rPr lang="fr-CH" dirty="0" smtClean="0"/>
              <a:t> </a:t>
            </a:r>
            <a:r>
              <a:rPr lang="fr-CH" dirty="0" err="1" smtClean="0"/>
              <a:t>capacitor</a:t>
            </a:r>
            <a:r>
              <a:rPr lang="fr-CH" dirty="0" smtClean="0"/>
              <a:t> have no </a:t>
            </a:r>
            <a:r>
              <a:rPr lang="fr-CH" dirty="0" err="1" smtClean="0"/>
              <a:t>effects</a:t>
            </a:r>
            <a:r>
              <a:rPr lang="fr-CH" dirty="0" smtClean="0"/>
              <a:t> on the noise </a:t>
            </a:r>
            <a:r>
              <a:rPr lang="fr-CH" dirty="0" err="1" smtClean="0"/>
              <a:t>measurement</a:t>
            </a:r>
            <a:endParaRPr lang="fr-CH" dirty="0" smtClean="0"/>
          </a:p>
          <a:p>
            <a:r>
              <a:rPr lang="fr-CH" dirty="0" smtClean="0"/>
              <a:t>It </a:t>
            </a:r>
            <a:r>
              <a:rPr lang="fr-CH" dirty="0" err="1" smtClean="0"/>
              <a:t>seems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an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phenomenon</a:t>
            </a:r>
            <a:r>
              <a:rPr lang="fr-CH" dirty="0" smtClean="0"/>
              <a:t> </a:t>
            </a:r>
            <a:r>
              <a:rPr lang="fr-CH" dirty="0" err="1" smtClean="0"/>
              <a:t>wich</a:t>
            </a:r>
            <a:r>
              <a:rPr lang="fr-CH" dirty="0" smtClean="0"/>
              <a:t> </a:t>
            </a:r>
            <a:r>
              <a:rPr lang="fr-CH" dirty="0" err="1" smtClean="0"/>
              <a:t>induces</a:t>
            </a:r>
            <a:r>
              <a:rPr lang="fr-CH" dirty="0" smtClean="0"/>
              <a:t> noise on vacuum </a:t>
            </a:r>
            <a:r>
              <a:rPr lang="fr-CH" dirty="0" err="1" smtClean="0"/>
              <a:t>measurement</a:t>
            </a:r>
            <a:endParaRPr lang="fr-CH" dirty="0" smtClean="0"/>
          </a:p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Grounding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scheme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4336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49694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Test setup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1280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8280919" cy="507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39752" y="5229200"/>
            <a:ext cx="230425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Fixed gain at 10e+7</a:t>
            </a: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4644008" y="4077072"/>
            <a:ext cx="1584176" cy="13521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LEIR OFF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056" y="1484784"/>
            <a:ext cx="3924944" cy="2016224"/>
          </a:xfrm>
        </p:spPr>
        <p:txBody>
          <a:bodyPr>
            <a:no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fr-CH" sz="2000" dirty="0" smtClean="0"/>
              <a:t>First stage output voltage (</a:t>
            </a:r>
            <a:r>
              <a:rPr lang="fr-CH" sz="2000" dirty="0" err="1" smtClean="0"/>
              <a:t>yellow</a:t>
            </a:r>
            <a:r>
              <a:rPr lang="fr-CH" sz="2000" dirty="0" smtClean="0"/>
              <a:t>)</a:t>
            </a:r>
          </a:p>
          <a:p>
            <a:r>
              <a:rPr lang="fr-CH" sz="2000" dirty="0" smtClean="0"/>
              <a:t>Second stage output voltage (</a:t>
            </a:r>
            <a:r>
              <a:rPr lang="fr-CH" sz="2000" dirty="0" err="1" smtClean="0"/>
              <a:t>blue</a:t>
            </a:r>
            <a:r>
              <a:rPr lang="fr-CH" sz="2000" dirty="0" smtClean="0"/>
              <a:t>)</a:t>
            </a:r>
          </a:p>
        </p:txBody>
      </p:sp>
      <p:pic>
        <p:nvPicPr>
          <p:cNvPr id="5" name="Content Placeholder 4" descr="C:\GP\Volotek\mesures volotek\Test avec Christian Carli\ALL0010\F0010TEK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60848"/>
            <a:ext cx="338437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79712" y="5157192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2400" b="1" dirty="0" smtClean="0"/>
              <a:t> Stable measurement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699792" y="4653136"/>
            <a:ext cx="288032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67744" y="4725144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25ms/div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115616" y="3140968"/>
            <a:ext cx="1588" cy="3501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5536" y="314096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1V/div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Injection </a:t>
            </a:r>
            <a:r>
              <a:rPr lang="fr-CH" sz="3200" b="1" dirty="0" err="1" smtClean="0"/>
              <a:t>magnet</a:t>
            </a:r>
            <a:r>
              <a:rPr lang="fr-CH" sz="3200" b="1" dirty="0" smtClean="0"/>
              <a:t> ON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916832"/>
            <a:ext cx="3888432" cy="1440160"/>
          </a:xfrm>
        </p:spPr>
        <p:txBody>
          <a:bodyPr>
            <a:noAutofit/>
          </a:bodyPr>
          <a:lstStyle/>
          <a:p>
            <a:r>
              <a:rPr lang="fr-CH" sz="2000" dirty="0" smtClean="0"/>
              <a:t>First stage output voltage (</a:t>
            </a:r>
            <a:r>
              <a:rPr lang="fr-CH" sz="2000" dirty="0" err="1" smtClean="0"/>
              <a:t>yellow</a:t>
            </a:r>
            <a:r>
              <a:rPr lang="fr-CH" sz="2000" dirty="0" smtClean="0"/>
              <a:t>)</a:t>
            </a:r>
          </a:p>
          <a:p>
            <a:r>
              <a:rPr lang="fr-CH" sz="2000" dirty="0" smtClean="0"/>
              <a:t>Second stage output voltage (</a:t>
            </a:r>
            <a:r>
              <a:rPr lang="fr-CH" sz="2000" dirty="0" err="1" smtClean="0"/>
              <a:t>blue</a:t>
            </a:r>
            <a:r>
              <a:rPr lang="fr-CH" sz="2000" dirty="0" smtClean="0"/>
              <a:t>)</a:t>
            </a:r>
          </a:p>
          <a:p>
            <a:pPr>
              <a:buNone/>
            </a:pPr>
            <a:endParaRPr lang="fr-CH" dirty="0" smtClean="0"/>
          </a:p>
          <a:p>
            <a:pPr>
              <a:buNone/>
            </a:pPr>
            <a:r>
              <a:rPr lang="fr-CH" dirty="0" smtClean="0"/>
              <a:t>	</a:t>
            </a:r>
            <a:endParaRPr lang="en-US" dirty="0"/>
          </a:p>
        </p:txBody>
      </p:sp>
      <p:pic>
        <p:nvPicPr>
          <p:cNvPr id="5" name="Content Placeholder 4" descr="C:\GP\Volotek\mesures volotek\Test avec Christian Carli\ALL0015\F0015TEK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88840"/>
            <a:ext cx="338437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79712" y="5301208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2400" b="1" dirty="0" smtClean="0"/>
              <a:t> Measurement is disturbed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555776" y="4581128"/>
            <a:ext cx="288032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67744" y="465313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1s/div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828378" y="3284984"/>
            <a:ext cx="287238" cy="79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1520" y="314096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1V/div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Injection + </a:t>
            </a:r>
            <a:r>
              <a:rPr lang="fr-CH" sz="3200" b="1" dirty="0" err="1" smtClean="0"/>
              <a:t>bending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magnets</a:t>
            </a:r>
            <a:r>
              <a:rPr lang="fr-CH" sz="3200" b="1" dirty="0" smtClean="0"/>
              <a:t> ON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28800"/>
            <a:ext cx="3884240" cy="2332855"/>
          </a:xfrm>
        </p:spPr>
        <p:txBody>
          <a:bodyPr>
            <a:noAutofit/>
          </a:bodyPr>
          <a:lstStyle/>
          <a:p>
            <a:r>
              <a:rPr lang="fr-CH" sz="2000" dirty="0" smtClean="0"/>
              <a:t>First stage output voltage (</a:t>
            </a:r>
            <a:r>
              <a:rPr lang="fr-CH" sz="2000" dirty="0" err="1" smtClean="0"/>
              <a:t>yellow</a:t>
            </a:r>
            <a:r>
              <a:rPr lang="fr-CH" sz="2000" dirty="0" smtClean="0"/>
              <a:t>)</a:t>
            </a:r>
          </a:p>
          <a:p>
            <a:r>
              <a:rPr lang="fr-CH" sz="2000" dirty="0" err="1" smtClean="0"/>
              <a:t>Current</a:t>
            </a:r>
            <a:r>
              <a:rPr lang="fr-CH" sz="2000" dirty="0" smtClean="0"/>
              <a:t> </a:t>
            </a:r>
            <a:r>
              <a:rPr lang="fr-CH" sz="2000" dirty="0" err="1" smtClean="0"/>
              <a:t>flowing</a:t>
            </a:r>
            <a:r>
              <a:rPr lang="fr-CH" sz="2000" dirty="0" smtClean="0"/>
              <a:t> the </a:t>
            </a:r>
            <a:r>
              <a:rPr lang="fr-CH" sz="2000" dirty="0" err="1" smtClean="0"/>
              <a:t>external</a:t>
            </a:r>
            <a:r>
              <a:rPr lang="fr-CH" sz="2000" dirty="0" smtClean="0"/>
              <a:t> </a:t>
            </a:r>
            <a:r>
              <a:rPr lang="fr-CH" sz="2000" dirty="0" err="1" smtClean="0"/>
              <a:t>shield</a:t>
            </a:r>
            <a:r>
              <a:rPr lang="fr-CH" sz="2000" dirty="0" smtClean="0"/>
              <a:t> (</a:t>
            </a:r>
            <a:r>
              <a:rPr lang="fr-CH" sz="2000" dirty="0" err="1" smtClean="0"/>
              <a:t>blue</a:t>
            </a:r>
            <a:r>
              <a:rPr lang="fr-CH" sz="2000" dirty="0" smtClean="0"/>
              <a:t>) +1.5A/-1A</a:t>
            </a:r>
          </a:p>
          <a:p>
            <a:r>
              <a:rPr lang="fr-CH" sz="2000" dirty="0" err="1" smtClean="0"/>
              <a:t>Does</a:t>
            </a:r>
            <a:r>
              <a:rPr lang="fr-CH" sz="2000" dirty="0" smtClean="0"/>
              <a:t> the </a:t>
            </a:r>
            <a:r>
              <a:rPr lang="fr-CH" sz="2000" dirty="0" err="1" smtClean="0"/>
              <a:t>current</a:t>
            </a:r>
            <a:r>
              <a:rPr lang="fr-CH" sz="2000" dirty="0" smtClean="0"/>
              <a:t> </a:t>
            </a:r>
            <a:r>
              <a:rPr lang="fr-CH" sz="2000" dirty="0" err="1" smtClean="0"/>
              <a:t>flowing</a:t>
            </a:r>
            <a:r>
              <a:rPr lang="fr-CH" sz="2000" dirty="0" smtClean="0"/>
              <a:t> the </a:t>
            </a:r>
            <a:r>
              <a:rPr lang="fr-CH" sz="2000" dirty="0" err="1" smtClean="0"/>
              <a:t>external</a:t>
            </a:r>
            <a:r>
              <a:rPr lang="fr-CH" sz="2000" dirty="0" smtClean="0"/>
              <a:t> </a:t>
            </a:r>
            <a:r>
              <a:rPr lang="fr-CH" sz="2000" dirty="0" err="1" smtClean="0"/>
              <a:t>shield</a:t>
            </a:r>
            <a:r>
              <a:rPr lang="fr-CH" sz="2000" dirty="0" smtClean="0"/>
              <a:t> </a:t>
            </a:r>
            <a:r>
              <a:rPr lang="fr-CH" sz="2000" dirty="0" err="1" smtClean="0"/>
              <a:t>disturbs</a:t>
            </a:r>
            <a:r>
              <a:rPr lang="fr-CH" sz="2000" dirty="0" smtClean="0"/>
              <a:t> the </a:t>
            </a:r>
            <a:r>
              <a:rPr lang="fr-CH" sz="2000" dirty="0" err="1" smtClean="0"/>
              <a:t>measure</a:t>
            </a:r>
            <a:r>
              <a:rPr lang="fr-CH" sz="2000" dirty="0" smtClean="0"/>
              <a:t>?</a:t>
            </a: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8" name="Content Placeholder 7" descr="C:\Volotek\mesures volotek\ALL0047\F0047TEK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338437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691680" y="5157192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2400" b="1" dirty="0" smtClean="0"/>
              <a:t> Measurement is completely disturbed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699792" y="4293096"/>
            <a:ext cx="288032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11760" y="4365104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1s/div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1044402" y="2996952"/>
            <a:ext cx="287238" cy="79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7504" y="2636912"/>
            <a:ext cx="1043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2V/div</a:t>
            </a:r>
          </a:p>
          <a:p>
            <a:pPr algn="ctr"/>
            <a:r>
              <a:rPr lang="en-US" sz="1400" b="1" dirty="0" smtClean="0"/>
              <a:t>500mA/div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Effect</a:t>
            </a:r>
            <a:r>
              <a:rPr lang="fr-CH" sz="3200" b="1" dirty="0" smtClean="0"/>
              <a:t> of </a:t>
            </a:r>
            <a:r>
              <a:rPr lang="fr-CH" sz="3200" b="1" dirty="0" err="1" smtClean="0"/>
              <a:t>capacitor</a:t>
            </a:r>
            <a:r>
              <a:rPr lang="fr-CH" sz="3200" b="1" dirty="0" smtClean="0"/>
              <a:t> on </a:t>
            </a:r>
            <a:r>
              <a:rPr lang="fr-CH" sz="3200" b="1" dirty="0" err="1" smtClean="0"/>
              <a:t>outer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shield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056" y="1340768"/>
            <a:ext cx="3816424" cy="2880320"/>
          </a:xfrm>
        </p:spPr>
        <p:txBody>
          <a:bodyPr>
            <a:noAutofit/>
          </a:bodyPr>
          <a:lstStyle/>
          <a:p>
            <a:endParaRPr lang="fr-CH" dirty="0" smtClean="0"/>
          </a:p>
          <a:p>
            <a:r>
              <a:rPr lang="fr-CH" sz="2000" dirty="0" smtClean="0"/>
              <a:t>First stage output voltage (</a:t>
            </a:r>
            <a:r>
              <a:rPr lang="fr-CH" sz="2000" dirty="0" err="1" smtClean="0"/>
              <a:t>yellow</a:t>
            </a:r>
            <a:r>
              <a:rPr lang="fr-CH" sz="2000" dirty="0" smtClean="0"/>
              <a:t>)</a:t>
            </a:r>
          </a:p>
          <a:p>
            <a:r>
              <a:rPr lang="fr-CH" sz="2000" dirty="0" err="1" smtClean="0"/>
              <a:t>Current</a:t>
            </a:r>
            <a:r>
              <a:rPr lang="fr-CH" sz="2000" dirty="0" smtClean="0"/>
              <a:t> </a:t>
            </a:r>
            <a:r>
              <a:rPr lang="fr-CH" sz="2000" dirty="0" err="1" smtClean="0"/>
              <a:t>flowing</a:t>
            </a:r>
            <a:r>
              <a:rPr lang="fr-CH" sz="2000" dirty="0" smtClean="0"/>
              <a:t> the </a:t>
            </a:r>
            <a:r>
              <a:rPr lang="fr-CH" sz="2000" dirty="0" err="1" smtClean="0"/>
              <a:t>external</a:t>
            </a:r>
            <a:r>
              <a:rPr lang="fr-CH" sz="2000" dirty="0" smtClean="0"/>
              <a:t> </a:t>
            </a:r>
            <a:r>
              <a:rPr lang="fr-CH" sz="2000" dirty="0" err="1" smtClean="0"/>
              <a:t>shield</a:t>
            </a:r>
            <a:r>
              <a:rPr lang="fr-CH" sz="2000" dirty="0" smtClean="0"/>
              <a:t> (</a:t>
            </a:r>
            <a:r>
              <a:rPr lang="fr-CH" sz="2000" dirty="0" err="1" smtClean="0"/>
              <a:t>blue</a:t>
            </a:r>
            <a:r>
              <a:rPr lang="fr-CH" sz="2000" dirty="0" smtClean="0"/>
              <a:t>)</a:t>
            </a:r>
          </a:p>
          <a:p>
            <a:r>
              <a:rPr lang="fr-CH" sz="2000" dirty="0" err="1" smtClean="0"/>
              <a:t>Capacitor</a:t>
            </a:r>
            <a:r>
              <a:rPr lang="fr-CH" sz="2000" dirty="0" smtClean="0"/>
              <a:t> on the </a:t>
            </a:r>
            <a:r>
              <a:rPr lang="fr-CH" sz="2000" dirty="0" err="1" smtClean="0"/>
              <a:t>outer</a:t>
            </a:r>
            <a:r>
              <a:rPr lang="fr-CH" sz="2000" dirty="0" smtClean="0"/>
              <a:t> </a:t>
            </a:r>
            <a:r>
              <a:rPr lang="fr-CH" sz="2000" dirty="0" err="1" smtClean="0"/>
              <a:t>shield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rack </a:t>
            </a:r>
            <a:r>
              <a:rPr lang="fr-CH" sz="2000" dirty="0" err="1" smtClean="0"/>
              <a:t>side</a:t>
            </a:r>
            <a:endParaRPr lang="fr-CH" sz="2000" dirty="0" smtClean="0"/>
          </a:p>
          <a:p>
            <a:r>
              <a:rPr lang="fr-CH" sz="2000" dirty="0" err="1" smtClean="0"/>
              <a:t>Inner</a:t>
            </a:r>
            <a:r>
              <a:rPr lang="fr-CH" sz="2000" dirty="0" smtClean="0"/>
              <a:t> </a:t>
            </a:r>
            <a:r>
              <a:rPr lang="fr-CH" sz="2000" dirty="0" err="1" smtClean="0"/>
              <a:t>shield</a:t>
            </a:r>
            <a:r>
              <a:rPr lang="fr-CH" sz="2000" dirty="0" smtClean="0"/>
              <a:t> </a:t>
            </a:r>
            <a:r>
              <a:rPr lang="fr-CH" sz="2000" dirty="0" err="1" smtClean="0"/>
              <a:t>always</a:t>
            </a:r>
            <a:r>
              <a:rPr lang="fr-CH" sz="2000" dirty="0" smtClean="0"/>
              <a:t> </a:t>
            </a:r>
            <a:r>
              <a:rPr lang="fr-CH" sz="2000" dirty="0" err="1" smtClean="0"/>
              <a:t>connected</a:t>
            </a:r>
            <a:endParaRPr lang="fr-CH" sz="2000" dirty="0" smtClean="0"/>
          </a:p>
        </p:txBody>
      </p:sp>
      <p:pic>
        <p:nvPicPr>
          <p:cNvPr id="5" name="Content Placeholder 4" descr="C:\Volotek\mesures volotek\ALL0049\F0049TEK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338437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5696" y="5157192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 </a:t>
            </a:r>
            <a:r>
              <a:rPr lang="fr-CH" sz="2400" b="1" dirty="0" err="1" smtClean="0"/>
              <a:t>Current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attenuation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doesn’t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solve</a:t>
            </a:r>
            <a:r>
              <a:rPr lang="fr-CH" sz="2400" b="1" dirty="0" smtClean="0"/>
              <a:t> the </a:t>
            </a:r>
            <a:r>
              <a:rPr lang="fr-CH" sz="2400" b="1" dirty="0" err="1" smtClean="0"/>
              <a:t>problem</a:t>
            </a:r>
            <a:r>
              <a:rPr lang="fr-CH" sz="2400" b="1" dirty="0" smtClean="0"/>
              <a:t>, </a:t>
            </a:r>
            <a:r>
              <a:rPr lang="fr-CH" sz="2400" b="1" dirty="0" err="1" smtClean="0"/>
              <a:t>it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is</a:t>
            </a:r>
            <a:r>
              <a:rPr lang="fr-CH" sz="2400" b="1" dirty="0" smtClean="0"/>
              <a:t> not </a:t>
            </a:r>
            <a:r>
              <a:rPr lang="fr-CH" sz="2400" b="1" dirty="0" err="1" smtClean="0"/>
              <a:t>at</a:t>
            </a:r>
            <a:r>
              <a:rPr lang="fr-CH" sz="2400" b="1" dirty="0" smtClean="0"/>
              <a:t> the </a:t>
            </a:r>
            <a:r>
              <a:rPr lang="fr-CH" sz="2400" b="1" dirty="0" err="1" smtClean="0"/>
              <a:t>origin</a:t>
            </a:r>
            <a:r>
              <a:rPr lang="fr-CH" sz="2400" b="1" dirty="0" smtClean="0"/>
              <a:t> of noise</a:t>
            </a:r>
            <a:endParaRPr lang="en-US" sz="24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771800" y="4437112"/>
            <a:ext cx="288032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83768" y="450912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1s/div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1044402" y="3068960"/>
            <a:ext cx="287238" cy="79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504" y="2780928"/>
            <a:ext cx="1043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2V/div</a:t>
            </a:r>
          </a:p>
          <a:p>
            <a:pPr algn="ctr"/>
            <a:r>
              <a:rPr lang="en-US" sz="1400" b="1" dirty="0" smtClean="0"/>
              <a:t>500mA/div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Harsh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environment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err="1" smtClean="0"/>
              <a:t>Next</a:t>
            </a:r>
            <a:r>
              <a:rPr lang="fr-CH" dirty="0" smtClean="0"/>
              <a:t> to the </a:t>
            </a:r>
            <a:r>
              <a:rPr lang="fr-CH" dirty="0" err="1" smtClean="0"/>
              <a:t>bending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dI</a:t>
            </a:r>
            <a:r>
              <a:rPr lang="fr-CH" dirty="0" smtClean="0"/>
              <a:t>/</a:t>
            </a:r>
            <a:r>
              <a:rPr lang="fr-CH" dirty="0" err="1" smtClean="0"/>
              <a:t>dt</a:t>
            </a:r>
            <a:r>
              <a:rPr lang="fr-CH" dirty="0" smtClean="0"/>
              <a:t> = 4000 A/s</a:t>
            </a:r>
          </a:p>
          <a:p>
            <a:r>
              <a:rPr lang="fr-CH" dirty="0" err="1" smtClean="0"/>
              <a:t>Reducing</a:t>
            </a:r>
            <a:r>
              <a:rPr lang="fr-CH" dirty="0" smtClean="0"/>
              <a:t> the </a:t>
            </a:r>
            <a:r>
              <a:rPr lang="fr-CH" dirty="0" err="1" smtClean="0"/>
              <a:t>current</a:t>
            </a:r>
            <a:r>
              <a:rPr lang="fr-CH" dirty="0" smtClean="0"/>
              <a:t> </a:t>
            </a:r>
            <a:r>
              <a:rPr lang="fr-CH" dirty="0" err="1" smtClean="0"/>
              <a:t>flowing</a:t>
            </a:r>
            <a:r>
              <a:rPr lang="fr-CH" dirty="0" smtClean="0"/>
              <a:t> the </a:t>
            </a:r>
            <a:r>
              <a:rPr lang="fr-CH" dirty="0" err="1" smtClean="0"/>
              <a:t>external</a:t>
            </a:r>
            <a:r>
              <a:rPr lang="fr-CH" dirty="0" smtClean="0"/>
              <a:t> </a:t>
            </a:r>
            <a:r>
              <a:rPr lang="fr-CH" dirty="0" err="1" smtClean="0"/>
              <a:t>shield</a:t>
            </a:r>
            <a:r>
              <a:rPr lang="fr-CH" dirty="0" smtClean="0"/>
              <a:t> has no </a:t>
            </a:r>
            <a:r>
              <a:rPr lang="fr-CH" dirty="0" err="1" smtClean="0"/>
              <a:t>effect</a:t>
            </a:r>
            <a:endParaRPr lang="fr-CH" dirty="0" smtClean="0"/>
          </a:p>
          <a:p>
            <a:r>
              <a:rPr lang="fr-CH" dirty="0" smtClean="0"/>
              <a:t>Direct </a:t>
            </a:r>
            <a:r>
              <a:rPr lang="fr-CH" dirty="0" err="1" smtClean="0"/>
              <a:t>coupling</a:t>
            </a:r>
            <a:r>
              <a:rPr lang="fr-CH" dirty="0" smtClean="0"/>
              <a:t> on </a:t>
            </a:r>
            <a:r>
              <a:rPr lang="fr-CH" dirty="0" err="1" smtClean="0"/>
              <a:t>collector</a:t>
            </a:r>
            <a:r>
              <a:rPr lang="fr-CH" dirty="0" smtClean="0"/>
              <a:t> due to </a:t>
            </a:r>
            <a:r>
              <a:rPr lang="fr-CH" dirty="0" err="1" smtClean="0"/>
              <a:t>magnetic</a:t>
            </a:r>
            <a:r>
              <a:rPr lang="fr-CH" dirty="0" smtClean="0"/>
              <a:t> flux variation?</a:t>
            </a:r>
          </a:p>
          <a:p>
            <a:r>
              <a:rPr lang="fr-CH" dirty="0" err="1" smtClean="0"/>
              <a:t>Element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 to the gauge moves and </a:t>
            </a:r>
            <a:r>
              <a:rPr lang="fr-CH" dirty="0" err="1" smtClean="0"/>
              <a:t>creates</a:t>
            </a:r>
            <a:r>
              <a:rPr lang="fr-CH" dirty="0" smtClean="0"/>
              <a:t> </a:t>
            </a:r>
            <a:r>
              <a:rPr lang="fr-CH" dirty="0" err="1" smtClean="0"/>
              <a:t>mechanical</a:t>
            </a:r>
            <a:r>
              <a:rPr lang="fr-CH" dirty="0" smtClean="0"/>
              <a:t> vibrations</a:t>
            </a:r>
          </a:p>
          <a:p>
            <a:r>
              <a:rPr lang="fr-CH" dirty="0" err="1" smtClean="0"/>
              <a:t>What</a:t>
            </a:r>
            <a:r>
              <a:rPr lang="fr-CH" dirty="0" smtClean="0"/>
              <a:t> about </a:t>
            </a:r>
            <a:r>
              <a:rPr lang="fr-CH" dirty="0" err="1" smtClean="0"/>
              <a:t>triboelectric</a:t>
            </a:r>
            <a:r>
              <a:rPr lang="fr-CH" dirty="0" smtClean="0"/>
              <a:t> </a:t>
            </a:r>
            <a:r>
              <a:rPr lang="fr-CH" dirty="0" err="1" smtClean="0"/>
              <a:t>effect</a:t>
            </a:r>
            <a:r>
              <a:rPr lang="fr-CH" dirty="0" smtClean="0"/>
              <a:t>?</a:t>
            </a:r>
            <a:endParaRPr lang="en-US" dirty="0" smtClean="0"/>
          </a:p>
          <a:p>
            <a:endParaRPr lang="en-US" b="1" dirty="0"/>
          </a:p>
        </p:txBody>
      </p:sp>
      <p:pic>
        <p:nvPicPr>
          <p:cNvPr id="5" name="Content Placeholder 4" descr="C:\GP\Volotek\mesures volotek\Photos Jauge LEIR\DSC0002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417646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16200000" flipH="1">
            <a:off x="575556" y="2456892"/>
            <a:ext cx="1656184" cy="1008112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3528" y="1772816"/>
            <a:ext cx="115212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Gauge</a:t>
            </a:r>
            <a:endParaRPr lang="en-US" sz="1600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2699792" y="2636912"/>
            <a:ext cx="1152128" cy="14401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55776" y="1772816"/>
            <a:ext cx="151216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 err="1" smtClean="0"/>
              <a:t>Magnet</a:t>
            </a:r>
            <a:r>
              <a:rPr lang="fr-CH" sz="1600" dirty="0" smtClean="0"/>
              <a:t> </a:t>
            </a:r>
            <a:r>
              <a:rPr lang="fr-CH" sz="1600" dirty="0" err="1" smtClean="0"/>
              <a:t>coils</a:t>
            </a:r>
            <a:endParaRPr lang="en-US" sz="1600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99592" y="6021288"/>
            <a:ext cx="115212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 err="1" smtClean="0"/>
              <a:t>Moving</a:t>
            </a:r>
            <a:r>
              <a:rPr lang="fr-CH" sz="1600" dirty="0" smtClean="0"/>
              <a:t> </a:t>
            </a:r>
            <a:r>
              <a:rPr lang="fr-CH" sz="1600" dirty="0" err="1" smtClean="0"/>
              <a:t>element</a:t>
            </a:r>
            <a:endParaRPr lang="en-US" sz="1600" dirty="0" smtClean="0"/>
          </a:p>
        </p:txBody>
      </p:sp>
      <p:cxnSp>
        <p:nvCxnSpPr>
          <p:cNvPr id="15" name="Straight Arrow Connector 14"/>
          <p:cNvCxnSpPr>
            <a:stCxn id="10" idx="0"/>
          </p:cNvCxnSpPr>
          <p:nvPr/>
        </p:nvCxnSpPr>
        <p:spPr>
          <a:xfrm rot="16200000" flipV="1">
            <a:off x="611560" y="5157192"/>
            <a:ext cx="1152128" cy="576064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Triboelectric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effect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dirty="0" err="1" smtClean="0"/>
              <a:t>Laboratory</a:t>
            </a:r>
            <a:r>
              <a:rPr lang="fr-CH" dirty="0" smtClean="0"/>
              <a:t> test shows </a:t>
            </a:r>
            <a:r>
              <a:rPr lang="fr-CH" dirty="0" err="1" smtClean="0"/>
              <a:t>sensitivity</a:t>
            </a:r>
            <a:r>
              <a:rPr lang="fr-CH" dirty="0" smtClean="0"/>
              <a:t> of </a:t>
            </a:r>
            <a:r>
              <a:rPr lang="fr-CH" dirty="0" err="1" smtClean="0"/>
              <a:t>measurement</a:t>
            </a:r>
            <a:r>
              <a:rPr lang="fr-CH" dirty="0" smtClean="0"/>
              <a:t> due to </a:t>
            </a:r>
            <a:r>
              <a:rPr lang="fr-CH" dirty="0" err="1" smtClean="0"/>
              <a:t>mechanical</a:t>
            </a:r>
            <a:r>
              <a:rPr lang="fr-CH" dirty="0" smtClean="0"/>
              <a:t> </a:t>
            </a:r>
            <a:r>
              <a:rPr lang="fr-CH" dirty="0" err="1" smtClean="0"/>
              <a:t>constraints</a:t>
            </a:r>
            <a:r>
              <a:rPr lang="fr-CH" dirty="0" smtClean="0"/>
              <a:t> of the </a:t>
            </a:r>
            <a:r>
              <a:rPr lang="fr-CH" dirty="0" err="1" smtClean="0"/>
              <a:t>cable</a:t>
            </a:r>
            <a:endParaRPr lang="fr-CH" dirty="0" smtClean="0"/>
          </a:p>
          <a:p>
            <a:r>
              <a:rPr lang="fr-CH" dirty="0" smtClean="0"/>
              <a:t>The triaxial </a:t>
            </a:r>
            <a:r>
              <a:rPr lang="fr-CH" dirty="0" err="1" smtClean="0"/>
              <a:t>cable</a:t>
            </a:r>
            <a:r>
              <a:rPr lang="fr-CH" dirty="0" smtClean="0"/>
              <a:t> must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twisted</a:t>
            </a:r>
            <a:r>
              <a:rPr lang="fr-CH" dirty="0" smtClean="0"/>
              <a:t> a lot to </a:t>
            </a:r>
            <a:r>
              <a:rPr lang="fr-CH" dirty="0" err="1" smtClean="0"/>
              <a:t>see</a:t>
            </a:r>
            <a:r>
              <a:rPr lang="fr-CH" dirty="0" smtClean="0"/>
              <a:t> the </a:t>
            </a:r>
            <a:r>
              <a:rPr lang="fr-CH" dirty="0" err="1" smtClean="0"/>
              <a:t>effects</a:t>
            </a:r>
            <a:r>
              <a:rPr lang="fr-CH" dirty="0" smtClean="0"/>
              <a:t>,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means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cable</a:t>
            </a:r>
            <a:r>
              <a:rPr lang="fr-CH" dirty="0" smtClean="0"/>
              <a:t> has good </a:t>
            </a:r>
            <a:r>
              <a:rPr lang="fr-CH" dirty="0" err="1" smtClean="0"/>
              <a:t>properties</a:t>
            </a:r>
            <a:r>
              <a:rPr lang="fr-CH" dirty="0" smtClean="0"/>
              <a:t> for the noise point of </a:t>
            </a:r>
            <a:r>
              <a:rPr lang="fr-CH" dirty="0" err="1" smtClean="0"/>
              <a:t>view</a:t>
            </a:r>
            <a:endParaRPr lang="fr-CH" dirty="0" smtClean="0"/>
          </a:p>
          <a:p>
            <a:r>
              <a:rPr lang="fr-CH" dirty="0" err="1" smtClean="0"/>
              <a:t>However</a:t>
            </a:r>
            <a:r>
              <a:rPr lang="fr-CH" dirty="0" smtClean="0"/>
              <a:t> the coaxial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the gauge </a:t>
            </a:r>
            <a:r>
              <a:rPr lang="fr-CH" dirty="0" err="1" smtClean="0"/>
              <a:t>level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sensitive, a </a:t>
            </a:r>
            <a:r>
              <a:rPr lang="fr-CH" dirty="0" err="1" smtClean="0"/>
              <a:t>small</a:t>
            </a:r>
            <a:r>
              <a:rPr lang="fr-CH" dirty="0" smtClean="0"/>
              <a:t> vibration </a:t>
            </a:r>
            <a:r>
              <a:rPr lang="fr-CH" dirty="0" err="1" smtClean="0"/>
              <a:t>disturbs</a:t>
            </a:r>
            <a:r>
              <a:rPr lang="fr-CH" dirty="0" smtClean="0"/>
              <a:t> the </a:t>
            </a:r>
            <a:r>
              <a:rPr lang="fr-CH" dirty="0" err="1" smtClean="0"/>
              <a:t>measurement</a:t>
            </a:r>
            <a:endParaRPr lang="fr-CH" dirty="0" smtClean="0"/>
          </a:p>
          <a:p>
            <a:r>
              <a:rPr lang="fr-CH" dirty="0" err="1" smtClean="0"/>
              <a:t>Cables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fixed</a:t>
            </a:r>
            <a:r>
              <a:rPr lang="fr-CH" dirty="0" smtClean="0"/>
              <a:t> as </a:t>
            </a:r>
            <a:r>
              <a:rPr lang="fr-CH" dirty="0" err="1" smtClean="0"/>
              <a:t>well</a:t>
            </a:r>
            <a:r>
              <a:rPr lang="fr-CH" dirty="0" smtClean="0"/>
              <a:t> as possible and </a:t>
            </a:r>
            <a:r>
              <a:rPr lang="fr-CH" dirty="0" err="1" smtClean="0"/>
              <a:t>keep</a:t>
            </a:r>
            <a:r>
              <a:rPr lang="fr-CH" dirty="0" smtClean="0"/>
              <a:t> </a:t>
            </a:r>
            <a:r>
              <a:rPr lang="fr-CH" dirty="0" err="1" smtClean="0"/>
              <a:t>away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mechanical</a:t>
            </a:r>
            <a:r>
              <a:rPr lang="fr-CH" dirty="0" smtClean="0"/>
              <a:t> source of vibrations</a:t>
            </a:r>
            <a:endParaRPr lang="en-US" dirty="0"/>
          </a:p>
        </p:txBody>
      </p:sp>
      <p:pic>
        <p:nvPicPr>
          <p:cNvPr id="5" name="Content Placeholder 4" descr="\\cern.ch\dfs\Users\g\gpigny\Documents\GP\Volotek\mesures volotek\Effet tribo Labo\ALL0013\F0013TEK - Copy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403648" y="260648"/>
            <a:ext cx="180020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\\cern.ch\dfs\Users\g\gpigny\Documents\GP\Volotek\mesures volotek\Effet tribo Labo\ALL0014\F0014TE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780928"/>
            <a:ext cx="295275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\\cern.ch\dfs\Users\g\gpigny\Documents\GP\Volotek\mesures volotek\Effet tribo Labo\ALL0015\F0015TEK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797152"/>
            <a:ext cx="2952328" cy="1897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Conclusion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LEIR is a pulsed machine</a:t>
            </a:r>
          </a:p>
          <a:p>
            <a:r>
              <a:rPr lang="en-US" dirty="0" smtClean="0"/>
              <a:t>Source of problem different than LHC</a:t>
            </a:r>
          </a:p>
          <a:p>
            <a:r>
              <a:rPr lang="en-US" dirty="0" smtClean="0"/>
              <a:t>These preliminary results must be completed by more tests</a:t>
            </a:r>
          </a:p>
          <a:p>
            <a:r>
              <a:rPr lang="en-US" dirty="0" smtClean="0"/>
              <a:t>Magnetic coupling with bending magnets?</a:t>
            </a:r>
          </a:p>
          <a:p>
            <a:r>
              <a:rPr lang="en-US" dirty="0" err="1" smtClean="0"/>
              <a:t>Triboelectric</a:t>
            </a:r>
            <a:r>
              <a:rPr lang="en-US" dirty="0" smtClean="0"/>
              <a:t> effect due to mechanical vibration?</a:t>
            </a:r>
          </a:p>
          <a:p>
            <a:r>
              <a:rPr lang="en-US" dirty="0" smtClean="0"/>
              <a:t>These assumptions must be verified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47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Next</a:t>
            </a:r>
            <a:r>
              <a:rPr lang="fr-CH" sz="3200" b="1" dirty="0" smtClean="0"/>
              <a:t> actions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Tests </a:t>
            </a:r>
            <a:r>
              <a:rPr lang="fr-CH" dirty="0" err="1" smtClean="0"/>
              <a:t>at</a:t>
            </a:r>
            <a:r>
              <a:rPr lang="fr-CH" dirty="0" smtClean="0"/>
              <a:t> the gauge </a:t>
            </a:r>
            <a:r>
              <a:rPr lang="fr-CH" dirty="0" err="1" smtClean="0"/>
              <a:t>level</a:t>
            </a:r>
            <a:r>
              <a:rPr lang="fr-CH" dirty="0" smtClean="0"/>
              <a:t> to </a:t>
            </a:r>
            <a:r>
              <a:rPr lang="fr-CH" dirty="0" err="1" smtClean="0"/>
              <a:t>see</a:t>
            </a:r>
            <a:r>
              <a:rPr lang="fr-CH" dirty="0" smtClean="0"/>
              <a:t> if </a:t>
            </a:r>
            <a:r>
              <a:rPr lang="fr-CH" dirty="0" err="1" smtClean="0"/>
              <a:t>there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signal </a:t>
            </a:r>
            <a:r>
              <a:rPr lang="fr-CH" dirty="0" err="1" smtClean="0"/>
              <a:t>coupled</a:t>
            </a:r>
            <a:r>
              <a:rPr lang="fr-CH" dirty="0" smtClean="0"/>
              <a:t> </a:t>
            </a:r>
            <a:r>
              <a:rPr lang="fr-CH" dirty="0" err="1" smtClean="0"/>
              <a:t>directly</a:t>
            </a:r>
            <a:r>
              <a:rPr lang="fr-CH" dirty="0" smtClean="0"/>
              <a:t> to the </a:t>
            </a:r>
            <a:r>
              <a:rPr lang="fr-CH" dirty="0" err="1" smtClean="0"/>
              <a:t>collector</a:t>
            </a:r>
            <a:endParaRPr lang="fr-CH" dirty="0" smtClean="0"/>
          </a:p>
          <a:p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shielding</a:t>
            </a:r>
            <a:r>
              <a:rPr lang="fr-CH" dirty="0" smtClean="0"/>
              <a:t> in </a:t>
            </a:r>
            <a:r>
              <a:rPr lang="fr-CH" dirty="0" err="1" smtClean="0"/>
              <a:t>mumetal</a:t>
            </a:r>
            <a:r>
              <a:rPr lang="fr-CH" dirty="0" smtClean="0"/>
              <a:t> </a:t>
            </a:r>
            <a:r>
              <a:rPr lang="fr-CH" dirty="0" err="1" smtClean="0"/>
              <a:t>around</a:t>
            </a:r>
            <a:r>
              <a:rPr lang="fr-CH" dirty="0" smtClean="0"/>
              <a:t> the gauge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a solution to </a:t>
            </a:r>
            <a:r>
              <a:rPr lang="fr-CH" dirty="0" err="1" smtClean="0"/>
              <a:t>avoid</a:t>
            </a:r>
            <a:r>
              <a:rPr lang="fr-CH" dirty="0" smtClean="0"/>
              <a:t> induction </a:t>
            </a:r>
            <a:r>
              <a:rPr lang="fr-CH" dirty="0" err="1" smtClean="0"/>
              <a:t>coupling</a:t>
            </a:r>
            <a:endParaRPr lang="fr-CH" dirty="0" smtClean="0"/>
          </a:p>
          <a:p>
            <a:r>
              <a:rPr lang="fr-CH" dirty="0" smtClean="0"/>
              <a:t>Good </a:t>
            </a:r>
            <a:r>
              <a:rPr lang="fr-CH" dirty="0" err="1" smtClean="0"/>
              <a:t>cable</a:t>
            </a:r>
            <a:r>
              <a:rPr lang="fr-CH" dirty="0" smtClean="0"/>
              <a:t> fixation to </a:t>
            </a:r>
            <a:r>
              <a:rPr lang="fr-CH" dirty="0" err="1" smtClean="0"/>
              <a:t>avoid</a:t>
            </a:r>
            <a:r>
              <a:rPr lang="fr-CH" dirty="0" smtClean="0"/>
              <a:t> </a:t>
            </a:r>
            <a:r>
              <a:rPr lang="fr-CH" dirty="0" err="1" smtClean="0"/>
              <a:t>mechanical</a:t>
            </a:r>
            <a:r>
              <a:rPr lang="fr-CH" dirty="0" smtClean="0"/>
              <a:t> </a:t>
            </a:r>
            <a:r>
              <a:rPr lang="fr-CH" dirty="0" err="1" smtClean="0"/>
              <a:t>movement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Emission current loop</a:t>
            </a:r>
            <a:endParaRPr lang="en-US" sz="3200" b="1" dirty="0"/>
          </a:p>
        </p:txBody>
      </p:sp>
      <p:pic>
        <p:nvPicPr>
          <p:cNvPr id="147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49694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err="1" smtClean="0"/>
              <a:t>Ionisation</a:t>
            </a:r>
            <a:r>
              <a:rPr lang="en-US" sz="3200" b="1" dirty="0" smtClean="0"/>
              <a:t> current loop</a:t>
            </a:r>
            <a:endParaRPr lang="en-US" sz="32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4233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806489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Grid</a:t>
            </a:r>
            <a:r>
              <a:rPr lang="fr-CH" sz="3200" b="1" dirty="0" smtClean="0"/>
              <a:t> and </a:t>
            </a:r>
            <a:r>
              <a:rPr lang="fr-CH" sz="3200" b="1" dirty="0" err="1" smtClean="0"/>
              <a:t>internal</a:t>
            </a:r>
            <a:r>
              <a:rPr lang="fr-CH" sz="3200" b="1" dirty="0" smtClean="0"/>
              <a:t> Power Supplies</a:t>
            </a:r>
            <a:endParaRPr lang="en-US" sz="3200" b="1" dirty="0"/>
          </a:p>
        </p:txBody>
      </p:sp>
      <p:pic>
        <p:nvPicPr>
          <p:cNvPr id="1026" name="Picture 2" descr="\\cern.ch\dfs\Departments\TE\Projects\Electr_Coordination\Technical meetings\Vacuum GNDing\Formenti\Photos\Grid &amp; Internal PS Fron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96752"/>
            <a:ext cx="4038600" cy="2740918"/>
          </a:xfrm>
          <a:prstGeom prst="rect">
            <a:avLst/>
          </a:prstGeom>
          <a:noFill/>
        </p:spPr>
      </p:pic>
      <p:pic>
        <p:nvPicPr>
          <p:cNvPr id="6" name="Picture 2" descr="\\cern.ch\dfs\Departments\TE\Projects\Electr_Coordination\Technical meetings\Vacuum GNDing\Formenti\Photos\Grid &amp; Internal PS Rea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17690"/>
            <a:ext cx="4038600" cy="2723678"/>
          </a:xfrm>
          <a:prstGeom prst="rect">
            <a:avLst/>
          </a:prstGeom>
          <a:noFill/>
        </p:spPr>
      </p:pic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556792"/>
            <a:ext cx="340995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Filament Power </a:t>
            </a:r>
            <a:r>
              <a:rPr lang="fr-CH" sz="3200" b="1" dirty="0" err="1" smtClean="0"/>
              <a:t>Supply</a:t>
            </a:r>
            <a:endParaRPr lang="en-US" sz="3200" b="1" dirty="0"/>
          </a:p>
        </p:txBody>
      </p:sp>
      <p:pic>
        <p:nvPicPr>
          <p:cNvPr id="3074" name="Picture 2" descr="\\cern.ch\dfs\Departments\TE\Projects\Electr_Coordination\Technical meetings\Vacuum GNDing\Formenti\Photos\Filament PS Fron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96752"/>
            <a:ext cx="4038600" cy="2736478"/>
          </a:xfrm>
          <a:prstGeom prst="rect">
            <a:avLst/>
          </a:prstGeom>
          <a:noFill/>
        </p:spPr>
      </p:pic>
      <p:pic>
        <p:nvPicPr>
          <p:cNvPr id="6" name="Picture 2" descr="\\cern.ch\dfs\Departments\TE\Projects\Electr_Coordination\Technical meetings\Vacuum GNDing\Formenti\Photos\Filament PS Rea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05064"/>
            <a:ext cx="4038600" cy="2736478"/>
          </a:xfrm>
          <a:prstGeom prst="rect">
            <a:avLst/>
          </a:prstGeom>
          <a:noFill/>
        </p:spPr>
      </p:pic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276872"/>
            <a:ext cx="39243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err="1" smtClean="0"/>
              <a:t>Electrometer</a:t>
            </a:r>
            <a:endParaRPr lang="en-US" sz="3200" b="1" dirty="0"/>
          </a:p>
        </p:txBody>
      </p:sp>
      <p:pic>
        <p:nvPicPr>
          <p:cNvPr id="5122" name="Picture 2" descr="\\cern.ch\dfs\Departments\TE\Projects\Electr_Coordination\Technical meetings\Vacuum GNDing\Formenti\Photos\Elettrometer card modified with capacito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24744"/>
            <a:ext cx="4038600" cy="2736304"/>
          </a:xfrm>
          <a:prstGeom prst="rect">
            <a:avLst/>
          </a:prstGeom>
          <a:noFill/>
        </p:spPr>
      </p:pic>
      <p:pic>
        <p:nvPicPr>
          <p:cNvPr id="6" name="Picture 2" descr="\\cern.ch\dfs\Departments\TE\Projects\Electr_Coordination\Technical meetings\Vacuum GNDing\Formenti\Photos\Elettrometer card Back sid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05064"/>
            <a:ext cx="4038600" cy="2736304"/>
          </a:xfrm>
          <a:prstGeom prst="rect">
            <a:avLst/>
          </a:prstGeom>
          <a:noFill/>
        </p:spPr>
      </p:pic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204864"/>
            <a:ext cx="39528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"/>
</p:tagLst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2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5667</TotalTime>
  <Words>1824</Words>
  <Application>Microsoft Office PowerPoint</Application>
  <PresentationFormat>On-screen Show (4:3)</PresentationFormat>
  <Paragraphs>432</Paragraphs>
  <Slides>49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Template</vt:lpstr>
      <vt:lpstr>Equation</vt:lpstr>
      <vt:lpstr>Noise Immunity of Volotek’s Vacuum Measurement System</vt:lpstr>
      <vt:lpstr>Results from LHC measurements  and data interpretation</vt:lpstr>
      <vt:lpstr>Grounding scheme</vt:lpstr>
      <vt:lpstr>Grounding scheme</vt:lpstr>
      <vt:lpstr>Emission current loop</vt:lpstr>
      <vt:lpstr>Ionisation current loop</vt:lpstr>
      <vt:lpstr>Grid and internal Power Supplies</vt:lpstr>
      <vt:lpstr>Filament Power Supply</vt:lpstr>
      <vt:lpstr>Electrometer</vt:lpstr>
      <vt:lpstr>Backplane</vt:lpstr>
      <vt:lpstr>uC and front panel</vt:lpstr>
      <vt:lpstr>Transformer box cabling</vt:lpstr>
      <vt:lpstr>Gauge cabling</vt:lpstr>
      <vt:lpstr>Operating range of the Volotek</vt:lpstr>
      <vt:lpstr>ADC operation range</vt:lpstr>
      <vt:lpstr>Range changes in controller</vt:lpstr>
      <vt:lpstr>Current ranges and gains</vt:lpstr>
      <vt:lpstr>Equivalent pressure ranges</vt:lpstr>
      <vt:lpstr>Data from PVSS</vt:lpstr>
      <vt:lpstr>Overview</vt:lpstr>
      <vt:lpstr>Residual pressure</vt:lpstr>
      <vt:lpstr>« TGV » noise</vt:lpstr>
      <vt:lpstr>Aliasing</vt:lpstr>
      <vt:lpstr>Recent measurements in LHC </vt:lpstr>
      <vt:lpstr>Test setup</vt:lpstr>
      <vt:lpstr>Capacitor box</vt:lpstr>
      <vt:lpstr>Capacitor value</vt:lpstr>
      <vt:lpstr>Output voltage of first amplifier stage</vt:lpstr>
      <vt:lpstr>ADC input range problem</vt:lpstr>
      <vt:lpstr>Modification of ADC input</vt:lpstr>
      <vt:lpstr>Effect of capacitor box on measured signal</vt:lpstr>
      <vt:lpstr>Vpp noise and shielding</vt:lpstr>
      <vt:lpstr>Vpp noise and shielding length</vt:lpstr>
      <vt:lpstr>Shield current waveform</vt:lpstr>
      <vt:lpstr>Shield current harmonics</vt:lpstr>
      <vt:lpstr>Conclusions</vt:lpstr>
      <vt:lpstr>Slide 37</vt:lpstr>
      <vt:lpstr>Noise Immunity of Volotek’s Vacuum Measurement System</vt:lpstr>
      <vt:lpstr>Overview</vt:lpstr>
      <vt:lpstr>Test setup</vt:lpstr>
      <vt:lpstr>LEIR OFF</vt:lpstr>
      <vt:lpstr>Injection magnet ON</vt:lpstr>
      <vt:lpstr>Injection + bending magnets ON</vt:lpstr>
      <vt:lpstr>Effect of capacitor on outer shield</vt:lpstr>
      <vt:lpstr>Harsh environment</vt:lpstr>
      <vt:lpstr>Triboelectric effect</vt:lpstr>
      <vt:lpstr>Conclusion</vt:lpstr>
      <vt:lpstr>Next actions</vt:lpstr>
      <vt:lpstr>Slide 49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gpigny</dc:creator>
  <cp:lastModifiedBy>gpigny</cp:lastModifiedBy>
  <cp:revision>891</cp:revision>
  <dcterms:created xsi:type="dcterms:W3CDTF">2011-03-14T12:07:20Z</dcterms:created>
  <dcterms:modified xsi:type="dcterms:W3CDTF">2011-04-07T06:38:04Z</dcterms:modified>
</cp:coreProperties>
</file>