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61" r:id="rId2"/>
  </p:sldMasterIdLst>
  <p:notesMasterIdLst>
    <p:notesMasterId r:id="rId54"/>
  </p:notesMasterIdLst>
  <p:handoutMasterIdLst>
    <p:handoutMasterId r:id="rId55"/>
  </p:handoutMasterIdLst>
  <p:sldIdLst>
    <p:sldId id="477" r:id="rId3"/>
    <p:sldId id="873" r:id="rId4"/>
    <p:sldId id="673" r:id="rId5"/>
    <p:sldId id="877" r:id="rId6"/>
    <p:sldId id="885" r:id="rId7"/>
    <p:sldId id="878" r:id="rId8"/>
    <p:sldId id="932" r:id="rId9"/>
    <p:sldId id="951" r:id="rId10"/>
    <p:sldId id="955" r:id="rId11"/>
    <p:sldId id="952" r:id="rId12"/>
    <p:sldId id="953" r:id="rId13"/>
    <p:sldId id="954" r:id="rId14"/>
    <p:sldId id="935" r:id="rId15"/>
    <p:sldId id="936" r:id="rId16"/>
    <p:sldId id="937" r:id="rId17"/>
    <p:sldId id="956" r:id="rId18"/>
    <p:sldId id="957" r:id="rId19"/>
    <p:sldId id="939" r:id="rId20"/>
    <p:sldId id="960" r:id="rId21"/>
    <p:sldId id="961" r:id="rId22"/>
    <p:sldId id="962" r:id="rId23"/>
    <p:sldId id="963" r:id="rId24"/>
    <p:sldId id="964" r:id="rId25"/>
    <p:sldId id="968" r:id="rId26"/>
    <p:sldId id="965" r:id="rId27"/>
    <p:sldId id="966" r:id="rId28"/>
    <p:sldId id="967" r:id="rId29"/>
    <p:sldId id="969" r:id="rId30"/>
    <p:sldId id="970" r:id="rId31"/>
    <p:sldId id="902" r:id="rId32"/>
    <p:sldId id="903" r:id="rId33"/>
    <p:sldId id="904" r:id="rId34"/>
    <p:sldId id="905" r:id="rId35"/>
    <p:sldId id="906" r:id="rId36"/>
    <p:sldId id="907" r:id="rId37"/>
    <p:sldId id="908" r:id="rId38"/>
    <p:sldId id="980" r:id="rId39"/>
    <p:sldId id="909" r:id="rId40"/>
    <p:sldId id="869" r:id="rId41"/>
    <p:sldId id="870" r:id="rId42"/>
    <p:sldId id="910" r:id="rId43"/>
    <p:sldId id="749" r:id="rId44"/>
    <p:sldId id="872" r:id="rId45"/>
    <p:sldId id="972" r:id="rId46"/>
    <p:sldId id="973" r:id="rId47"/>
    <p:sldId id="974" r:id="rId48"/>
    <p:sldId id="975" r:id="rId49"/>
    <p:sldId id="976" r:id="rId50"/>
    <p:sldId id="977" r:id="rId51"/>
    <p:sldId id="978" r:id="rId52"/>
    <p:sldId id="979" r:id="rId53"/>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chemeClr val="tx1"/>
        </a:solidFill>
        <a:latin typeface="Helvetica" pitchFamily="1" charset="0"/>
        <a:ea typeface="+mn-ea"/>
        <a:cs typeface="+mn-cs"/>
      </a:defRPr>
    </a:lvl1pPr>
    <a:lvl2pPr marL="457200" algn="l" rtl="0" eaLnBrk="0" fontAlgn="base" hangingPunct="0">
      <a:spcBef>
        <a:spcPct val="0"/>
      </a:spcBef>
      <a:spcAft>
        <a:spcPct val="0"/>
      </a:spcAft>
      <a:defRPr sz="2000" kern="1200">
        <a:solidFill>
          <a:schemeClr val="tx1"/>
        </a:solidFill>
        <a:latin typeface="Helvetica" pitchFamily="1" charset="0"/>
        <a:ea typeface="+mn-ea"/>
        <a:cs typeface="+mn-cs"/>
      </a:defRPr>
    </a:lvl2pPr>
    <a:lvl3pPr marL="914400" algn="l" rtl="0" eaLnBrk="0" fontAlgn="base" hangingPunct="0">
      <a:spcBef>
        <a:spcPct val="0"/>
      </a:spcBef>
      <a:spcAft>
        <a:spcPct val="0"/>
      </a:spcAft>
      <a:defRPr sz="2000" kern="1200">
        <a:solidFill>
          <a:schemeClr val="tx1"/>
        </a:solidFill>
        <a:latin typeface="Helvetica" pitchFamily="1" charset="0"/>
        <a:ea typeface="+mn-ea"/>
        <a:cs typeface="+mn-cs"/>
      </a:defRPr>
    </a:lvl3pPr>
    <a:lvl4pPr marL="1371600" algn="l" rtl="0" eaLnBrk="0" fontAlgn="base" hangingPunct="0">
      <a:spcBef>
        <a:spcPct val="0"/>
      </a:spcBef>
      <a:spcAft>
        <a:spcPct val="0"/>
      </a:spcAft>
      <a:defRPr sz="2000" kern="1200">
        <a:solidFill>
          <a:schemeClr val="tx1"/>
        </a:solidFill>
        <a:latin typeface="Helvetica" pitchFamily="1" charset="0"/>
        <a:ea typeface="+mn-ea"/>
        <a:cs typeface="+mn-cs"/>
      </a:defRPr>
    </a:lvl4pPr>
    <a:lvl5pPr marL="1828800" algn="l" rtl="0" eaLnBrk="0" fontAlgn="base" hangingPunct="0">
      <a:spcBef>
        <a:spcPct val="0"/>
      </a:spcBef>
      <a:spcAft>
        <a:spcPct val="0"/>
      </a:spcAft>
      <a:defRPr sz="2000" kern="1200">
        <a:solidFill>
          <a:schemeClr val="tx1"/>
        </a:solidFill>
        <a:latin typeface="Helvetica" pitchFamily="1" charset="0"/>
        <a:ea typeface="+mn-ea"/>
        <a:cs typeface="+mn-cs"/>
      </a:defRPr>
    </a:lvl5pPr>
    <a:lvl6pPr marL="2286000" algn="l" defTabSz="914400" rtl="0" eaLnBrk="1" latinLnBrk="0" hangingPunct="1">
      <a:defRPr sz="2000" kern="1200">
        <a:solidFill>
          <a:schemeClr val="tx1"/>
        </a:solidFill>
        <a:latin typeface="Helvetica" pitchFamily="1" charset="0"/>
        <a:ea typeface="+mn-ea"/>
        <a:cs typeface="+mn-cs"/>
      </a:defRPr>
    </a:lvl6pPr>
    <a:lvl7pPr marL="2743200" algn="l" defTabSz="914400" rtl="0" eaLnBrk="1" latinLnBrk="0" hangingPunct="1">
      <a:defRPr sz="2000" kern="1200">
        <a:solidFill>
          <a:schemeClr val="tx1"/>
        </a:solidFill>
        <a:latin typeface="Helvetica" pitchFamily="1" charset="0"/>
        <a:ea typeface="+mn-ea"/>
        <a:cs typeface="+mn-cs"/>
      </a:defRPr>
    </a:lvl7pPr>
    <a:lvl8pPr marL="3200400" algn="l" defTabSz="914400" rtl="0" eaLnBrk="1" latinLnBrk="0" hangingPunct="1">
      <a:defRPr sz="2000" kern="1200">
        <a:solidFill>
          <a:schemeClr val="tx1"/>
        </a:solidFill>
        <a:latin typeface="Helvetica" pitchFamily="1" charset="0"/>
        <a:ea typeface="+mn-ea"/>
        <a:cs typeface="+mn-cs"/>
      </a:defRPr>
    </a:lvl8pPr>
    <a:lvl9pPr marL="3657600" algn="l" defTabSz="914400" rtl="0" eaLnBrk="1" latinLnBrk="0" hangingPunct="1">
      <a:defRPr sz="2000" kern="1200">
        <a:solidFill>
          <a:schemeClr val="tx1"/>
        </a:solidFill>
        <a:latin typeface="Helvetica" pitchFamily="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2E5F"/>
    <a:srgbClr val="351043"/>
    <a:srgbClr val="9F9BA4"/>
    <a:srgbClr val="9C9A9F"/>
    <a:srgbClr val="E30B0B"/>
    <a:srgbClr val="CC0C0A"/>
    <a:srgbClr val="0323D8"/>
    <a:srgbClr val="56F6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37" autoAdjust="0"/>
    <p:restoredTop sz="91200" autoAdjust="0"/>
  </p:normalViewPr>
  <p:slideViewPr>
    <p:cSldViewPr>
      <p:cViewPr>
        <p:scale>
          <a:sx n="100" d="100"/>
          <a:sy n="100" d="100"/>
        </p:scale>
        <p:origin x="-664" y="-168"/>
      </p:cViewPr>
      <p:guideLst>
        <p:guide orient="horz" pos="2160"/>
        <p:guide pos="2880"/>
      </p:guideLst>
    </p:cSldViewPr>
  </p:slideViewPr>
  <p:outlineViewPr>
    <p:cViewPr>
      <p:scale>
        <a:sx n="33" d="100"/>
        <a:sy n="33" d="100"/>
      </p:scale>
      <p:origin x="0" y="6378"/>
    </p:cViewPr>
  </p:outlineViewPr>
  <p:notesTextViewPr>
    <p:cViewPr>
      <p:scale>
        <a:sx n="100" d="100"/>
        <a:sy n="100" d="100"/>
      </p:scale>
      <p:origin x="0" y="0"/>
    </p:cViewPr>
  </p:notesTextViewPr>
  <p:sorterViewPr>
    <p:cViewPr>
      <p:scale>
        <a:sx n="100" d="100"/>
        <a:sy n="100" d="100"/>
      </p:scale>
      <p:origin x="0" y="4242"/>
    </p:cViewPr>
  </p:sorterViewPr>
  <p:notesViewPr>
    <p:cSldViewPr>
      <p:cViewPr varScale="1">
        <p:scale>
          <a:sx n="77" d="100"/>
          <a:sy n="77" d="100"/>
        </p:scale>
        <p:origin x="-1376"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8" charset="0"/>
              </a:defRPr>
            </a:lvl1pPr>
          </a:lstStyle>
          <a:p>
            <a:endParaRPr lang="en-GB"/>
          </a:p>
        </p:txBody>
      </p:sp>
      <p:sp>
        <p:nvSpPr>
          <p:cNvPr id="1126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8" charset="0"/>
              </a:defRPr>
            </a:lvl1pPr>
          </a:lstStyle>
          <a:p>
            <a:endParaRPr lang="en-GB"/>
          </a:p>
        </p:txBody>
      </p:sp>
      <p:sp>
        <p:nvSpPr>
          <p:cNvPr id="1126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8" charset="0"/>
              </a:defRPr>
            </a:lvl1pPr>
          </a:lstStyle>
          <a:p>
            <a:endParaRPr lang="en-GB"/>
          </a:p>
        </p:txBody>
      </p:sp>
      <p:sp>
        <p:nvSpPr>
          <p:cNvPr id="1126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8" charset="0"/>
              </a:defRPr>
            </a:lvl1pPr>
          </a:lstStyle>
          <a:p>
            <a:fld id="{6A4460AB-A61C-4AC5-8BCA-D06D925FB3BD}" type="slidenum">
              <a:rPr lang="en-GB"/>
              <a:pPr/>
              <a:t>‹#›</a:t>
            </a:fld>
            <a:endParaRPr lang="en-GB"/>
          </a:p>
        </p:txBody>
      </p:sp>
    </p:spTree>
    <p:extLst>
      <p:ext uri="{BB962C8B-B14F-4D97-AF65-F5344CB8AC3E}">
        <p14:creationId xmlns:p14="http://schemas.microsoft.com/office/powerpoint/2010/main" val="278894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8" charset="0"/>
              </a:defRPr>
            </a:lvl1pPr>
          </a:lstStyle>
          <a:p>
            <a:endParaRPr lang="en-GB"/>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8" charset="0"/>
              </a:defRPr>
            </a:lvl1pPr>
          </a:lstStyle>
          <a:p>
            <a:endParaRPr lang="en-GB"/>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8" charset="0"/>
              </a:defRPr>
            </a:lvl1pPr>
          </a:lstStyle>
          <a:p>
            <a:endParaRPr lang="en-GB"/>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8" charset="0"/>
              </a:defRPr>
            </a:lvl1pPr>
          </a:lstStyle>
          <a:p>
            <a:fld id="{D8EFA9DC-2D0B-4DC8-A3DD-0B5948BC32F7}" type="slidenum">
              <a:rPr lang="en-GB"/>
              <a:pPr/>
              <a:t>‹#›</a:t>
            </a:fld>
            <a:endParaRPr lang="en-GB"/>
          </a:p>
        </p:txBody>
      </p:sp>
    </p:spTree>
    <p:extLst>
      <p:ext uri="{BB962C8B-B14F-4D97-AF65-F5344CB8AC3E}">
        <p14:creationId xmlns:p14="http://schemas.microsoft.com/office/powerpoint/2010/main" val="31781425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8" charset="0"/>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n.wikipedia.org/wiki/Neutron_moderator" TargetMode="External"/><Relationship Id="rId4" Type="http://schemas.openxmlformats.org/officeDocument/2006/relationships/hyperlink" Target="http://en.wikipedia.org/wiki/Turbine" TargetMode="External"/><Relationship Id="rId5" Type="http://schemas.openxmlformats.org/officeDocument/2006/relationships/hyperlink" Target="http://en.wikipedia.org/wiki/Condenser_(heat_transfer)" TargetMode="External"/><Relationship Id="rId6" Type="http://schemas.openxmlformats.org/officeDocument/2006/relationships/hyperlink" Target="http://en.wikipedia.org/wiki/Atmosphere_(unit)" TargetMode="External"/><Relationship Id="rId7" Type="http://schemas.openxmlformats.org/officeDocument/2006/relationships/hyperlink" Target="http://en.wikipedia.org/wiki/Pascal_(unit)" TargetMode="External"/><Relationship Id="rId8" Type="http://schemas.openxmlformats.org/officeDocument/2006/relationships/hyperlink" Target="http://en.wikipedia.org/wiki/Pounds_per_square_inch" TargetMode="External"/><Relationship Id="rId9" Type="http://schemas.openxmlformats.org/officeDocument/2006/relationships/hyperlink" Target="http://en.wikipedia.org/wiki/Pressurized_Water_Reactor" TargetMode="External"/><Relationship Id="rId10" Type="http://schemas.openxmlformats.org/officeDocument/2006/relationships/hyperlink" Target="http://en.wikipedia.org/wiki/Radionuclide" TargetMode="External"/><Relationship Id="rId11" Type="http://schemas.openxmlformats.org/officeDocument/2006/relationships/hyperlink" Target="http://en.wikipedia.org/wiki/Half-life" TargetMode="External"/><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en.wikipedia.org/wiki/Boiling_Water_Reactor_Safety_Systems" TargetMode="External"/><Relationship Id="rId4" Type="http://schemas.openxmlformats.org/officeDocument/2006/relationships/hyperlink" Target="http://en.wikipedia.org/wiki/Commissioning" TargetMode="External"/><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en.wikipedia.org/wiki/Pressurized_water_reactor" TargetMode="External"/><Relationship Id="rId4" Type="http://schemas.openxmlformats.org/officeDocument/2006/relationships/hyperlink" Target="http://en.wikipedia.org/wiki/Radioactive_decay" TargetMode="External"/><Relationship Id="rId5" Type="http://schemas.openxmlformats.org/officeDocument/2006/relationships/hyperlink" Target="http://en.wikipedia.org/wiki/Neutron_absorption" TargetMode="External"/><Relationship Id="rId6" Type="http://schemas.openxmlformats.org/officeDocument/2006/relationships/hyperlink" Target="http://en.wikipedia.org/wiki/Boiling_water_reactor_safety_systems" TargetMode="External"/><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en.wikipedia.org/wiki/Pressurized_water_reactor" TargetMode="External"/><Relationship Id="rId4" Type="http://schemas.openxmlformats.org/officeDocument/2006/relationships/hyperlink" Target="http://en.wikipedia.org/wiki/Radioactive_decay" TargetMode="External"/><Relationship Id="rId5" Type="http://schemas.openxmlformats.org/officeDocument/2006/relationships/hyperlink" Target="http://en.wikipedia.org/wiki/Neutron_absorption" TargetMode="External"/><Relationship Id="rId6" Type="http://schemas.openxmlformats.org/officeDocument/2006/relationships/hyperlink" Target="http://en.wikipedia.org/wiki/Boiling_water_reactor_safety_systems" TargetMode="External"/><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en.wikipedia.org/wiki/Boiling_water_reactor" TargetMode="External"/><Relationship Id="rId4" Type="http://schemas.openxmlformats.org/officeDocument/2006/relationships/hyperlink" Target="http://en.wikipedia.org/wiki/Boiling_water_reactor%23First_series_of_production_BWRs_.28BWR.2F1.E2.80.93BWR.2F6.29" TargetMode="External"/><Relationship Id="rId5" Type="http://schemas.openxmlformats.org/officeDocument/2006/relationships/hyperlink" Target="http://en.wikipedia.org/wiki/2011_T%C5%8Dhoku_earthquake_and_tsunami" TargetMode="External"/><Relationship Id="rId6" Type="http://schemas.openxmlformats.org/officeDocument/2006/relationships/hyperlink" Target="http://en.wikipedia.org/wiki/Peak_ground_acceleration" TargetMode="External"/><Relationship Id="rId7" Type="http://schemas.openxmlformats.org/officeDocument/2006/relationships/hyperlink" Target="http://en.wikipedia.org/wiki/G-force" TargetMode="External"/><Relationship Id="rId8" Type="http://schemas.openxmlformats.org/officeDocument/2006/relationships/hyperlink" Target="http://en.wikipedia.org/wiki/Response_spectrum" TargetMode="External"/><Relationship Id="rId9" Type="http://schemas.openxmlformats.org/officeDocument/2006/relationships/hyperlink" Target="http://en.wikipedia.org/wiki/1952_Kern_County_earthquake" TargetMode="External"/><Relationship Id="rId10" Type="http://schemas.openxmlformats.org/officeDocument/2006/relationships/hyperlink" Target="http://en.wikipedia.org/wiki/1978_Miyagi_earthquake" TargetMode="External"/><Relationship Id="rId11" Type="http://schemas.openxmlformats.org/officeDocument/2006/relationships/hyperlink" Target="http://en.wikipedia.org/wiki/Ground_acceleration" TargetMode="External"/><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Light_water_reactor" TargetMode="External"/><Relationship Id="rId4" Type="http://schemas.openxmlformats.org/officeDocument/2006/relationships/hyperlink" Target="http://en.wikipedia.org/wiki/Nuclear_reactor" TargetMode="External"/><Relationship Id="rId5" Type="http://schemas.openxmlformats.org/officeDocument/2006/relationships/hyperlink" Target="http://en.wikipedia.org/wiki/Pressurized_water_reactor" TargetMode="External"/><Relationship Id="rId6" Type="http://schemas.openxmlformats.org/officeDocument/2006/relationships/hyperlink" Target="http://en.wikipedia.org/wiki/Idaho_National_Laboratory" TargetMode="External"/><Relationship Id="rId7" Type="http://schemas.openxmlformats.org/officeDocument/2006/relationships/hyperlink" Target="http://en.wikipedia.org/wiki/General_Electric" TargetMode="External"/><Relationship Id="rId8" Type="http://schemas.openxmlformats.org/officeDocument/2006/relationships/hyperlink" Target="http://en.wikipedia.org/wiki/GE_Hitachi_Nuclear_Energy" TargetMode="External"/><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A806B1-081B-402A-A97F-702A395BF49D}" type="slidenum">
              <a:rPr lang="en-GB"/>
              <a:pPr/>
              <a:t>1</a:t>
            </a:fld>
            <a:endParaRPr lang="en-GB"/>
          </a:p>
        </p:txBody>
      </p:sp>
      <p:sp>
        <p:nvSpPr>
          <p:cNvPr id="30515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051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Times" pitchFamily="18" charset="0"/>
                <a:ea typeface="+mn-ea"/>
                <a:cs typeface="+mn-cs"/>
              </a:rPr>
              <a:t>The BWR uses demineralized water as a coolant and </a:t>
            </a:r>
            <a:r>
              <a:rPr lang="en-US" sz="1200" kern="1200" dirty="0" smtClean="0">
                <a:solidFill>
                  <a:schemeClr val="tx1"/>
                </a:solidFill>
                <a:latin typeface="Times" pitchFamily="18" charset="0"/>
                <a:ea typeface="+mn-ea"/>
                <a:cs typeface="+mn-cs"/>
                <a:hlinkClick r:id="rId3"/>
              </a:rPr>
              <a:t>neutron moderator. Heat is produced by nuclear fission in the reactor core, and this causes the cooling water to boil, producing steam. The steam is directly used to drive a </a:t>
            </a:r>
            <a:r>
              <a:rPr lang="en-US" sz="1200" kern="1200" dirty="0" smtClean="0">
                <a:solidFill>
                  <a:schemeClr val="tx1"/>
                </a:solidFill>
                <a:latin typeface="Times" pitchFamily="18" charset="0"/>
                <a:ea typeface="+mn-ea"/>
                <a:cs typeface="+mn-cs"/>
                <a:hlinkClick r:id="rId4"/>
              </a:rPr>
              <a:t>turbine, after which it is cooled in a </a:t>
            </a:r>
            <a:r>
              <a:rPr lang="en-US" sz="1200" kern="1200" dirty="0" smtClean="0">
                <a:solidFill>
                  <a:schemeClr val="tx1"/>
                </a:solidFill>
                <a:latin typeface="Times" pitchFamily="18" charset="0"/>
                <a:ea typeface="+mn-ea"/>
                <a:cs typeface="+mn-cs"/>
                <a:hlinkClick r:id="rId5"/>
              </a:rPr>
              <a:t>condenser and converted back to liquid water. This water is then returned to the reactor core, completing the loop. The cooling water is maintained at about 75 </a:t>
            </a:r>
            <a:r>
              <a:rPr lang="en-US" sz="1200" kern="1200" dirty="0" smtClean="0">
                <a:solidFill>
                  <a:schemeClr val="tx1"/>
                </a:solidFill>
                <a:latin typeface="Times" pitchFamily="18" charset="0"/>
                <a:ea typeface="+mn-ea"/>
                <a:cs typeface="+mn-cs"/>
                <a:hlinkClick r:id="rId6"/>
              </a:rPr>
              <a:t>atm (7.6 </a:t>
            </a:r>
            <a:r>
              <a:rPr lang="en-US" sz="1200" kern="1200" dirty="0" smtClean="0">
                <a:solidFill>
                  <a:schemeClr val="tx1"/>
                </a:solidFill>
                <a:latin typeface="Times" pitchFamily="18" charset="0"/>
                <a:ea typeface="+mn-ea"/>
                <a:cs typeface="+mn-cs"/>
                <a:hlinkClick r:id="rId7"/>
              </a:rPr>
              <a:t>MPa, 1000–1100 </a:t>
            </a:r>
            <a:r>
              <a:rPr lang="en-US" sz="1200" kern="1200" dirty="0" smtClean="0">
                <a:solidFill>
                  <a:schemeClr val="tx1"/>
                </a:solidFill>
                <a:latin typeface="Times" pitchFamily="18" charset="0"/>
                <a:ea typeface="+mn-ea"/>
                <a:cs typeface="+mn-cs"/>
                <a:hlinkClick r:id="rId8"/>
              </a:rPr>
              <a:t>psi) so that it boils in the core at about 285 °C (550 °F). In comparison, there is no significant boiling allowed in a PWR (</a:t>
            </a:r>
            <a:r>
              <a:rPr lang="en-US" sz="1200" kern="1200" dirty="0" smtClean="0">
                <a:solidFill>
                  <a:schemeClr val="tx1"/>
                </a:solidFill>
                <a:latin typeface="Times" pitchFamily="18" charset="0"/>
                <a:ea typeface="+mn-ea"/>
                <a:cs typeface="+mn-cs"/>
                <a:hlinkClick r:id="rId9"/>
              </a:rPr>
              <a:t>Pressurized Water Reactor) because of the high pressure maintained in its primary loop—approximately 158 atm (16 MPa, 2300 psi).</a:t>
            </a:r>
            <a:endParaRPr lang="en-US" sz="1200" kern="1200" dirty="0" smtClean="0">
              <a:solidFill>
                <a:schemeClr val="tx1"/>
              </a:solidFill>
              <a:latin typeface="Times" pitchFamily="18" charset="0"/>
              <a:ea typeface="+mn-ea"/>
              <a:cs typeface="+mn-cs"/>
            </a:endParaRPr>
          </a:p>
          <a:p>
            <a:r>
              <a:rPr lang="en-US" sz="1200" kern="1200" dirty="0" smtClean="0">
                <a:solidFill>
                  <a:schemeClr val="tx1"/>
                </a:solidFill>
                <a:latin typeface="Times" pitchFamily="18" charset="0"/>
                <a:ea typeface="+mn-ea"/>
                <a:cs typeface="+mn-cs"/>
              </a:rPr>
              <a:t>Steam produced in the reactor core passes through steam separators and dryer plates above the core and then directly to the </a:t>
            </a:r>
            <a:r>
              <a:rPr lang="en-US" sz="1200" kern="1200" dirty="0" smtClean="0">
                <a:solidFill>
                  <a:schemeClr val="tx1"/>
                </a:solidFill>
                <a:latin typeface="Times" pitchFamily="18" charset="0"/>
                <a:ea typeface="+mn-ea"/>
                <a:cs typeface="+mn-cs"/>
                <a:hlinkClick r:id="rId4"/>
              </a:rPr>
              <a:t>turbine, which is part of the reactor circuit. Because the water around the core of a reactor is always contaminated with traces of </a:t>
            </a:r>
            <a:r>
              <a:rPr lang="en-US" sz="1200" kern="1200" dirty="0" smtClean="0">
                <a:solidFill>
                  <a:schemeClr val="tx1"/>
                </a:solidFill>
                <a:latin typeface="Times" pitchFamily="18" charset="0"/>
                <a:ea typeface="+mn-ea"/>
                <a:cs typeface="+mn-cs"/>
                <a:hlinkClick r:id="rId10"/>
              </a:rPr>
              <a:t>radionuclides, the turbine must be shielded during normal operation, and radiological protection must be provided during maintenance. The increased cost related to operation and maintenance of a BWR tends to balance the savings due to the simpler design and greater thermal efficiency of a BWR when compared with a PWR. Most of the radioactivity in the water is very short-lived (mostly N-16, with a 7-second </a:t>
            </a:r>
            <a:r>
              <a:rPr lang="en-US" sz="1200" kern="1200" dirty="0" smtClean="0">
                <a:solidFill>
                  <a:schemeClr val="tx1"/>
                </a:solidFill>
                <a:latin typeface="Times" pitchFamily="18" charset="0"/>
                <a:ea typeface="+mn-ea"/>
                <a:cs typeface="+mn-cs"/>
                <a:hlinkClick r:id="rId11"/>
              </a:rPr>
              <a:t>half-life), so the turbine hall can be entered soon after the reactor is shut down.</a:t>
            </a:r>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11</a:t>
            </a:fld>
            <a:endParaRPr lang="en-GB"/>
          </a:p>
        </p:txBody>
      </p:sp>
    </p:spTree>
    <p:extLst>
      <p:ext uri="{BB962C8B-B14F-4D97-AF65-F5344CB8AC3E}">
        <p14:creationId xmlns:p14="http://schemas.microsoft.com/office/powerpoint/2010/main" val="1788925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Times" pitchFamily="18" charset="0"/>
                <a:ea typeface="+mn-ea"/>
                <a:cs typeface="+mn-cs"/>
              </a:rPr>
              <a:t>A modern reactor has many </a:t>
            </a:r>
            <a:r>
              <a:rPr lang="en-US" sz="1200" kern="1200" dirty="0" smtClean="0">
                <a:solidFill>
                  <a:schemeClr val="tx1"/>
                </a:solidFill>
                <a:latin typeface="Times" pitchFamily="18" charset="0"/>
                <a:ea typeface="+mn-ea"/>
                <a:cs typeface="+mn-cs"/>
                <a:hlinkClick r:id="rId3"/>
              </a:rPr>
              <a:t>safety systems that are designed with a defense in depth philosophy, which is a design philosophy that is integrated throughout construction and </a:t>
            </a:r>
            <a:r>
              <a:rPr lang="en-US" sz="1200" kern="1200" dirty="0" smtClean="0">
                <a:solidFill>
                  <a:schemeClr val="tx1"/>
                </a:solidFill>
                <a:latin typeface="Times" pitchFamily="18" charset="0"/>
                <a:ea typeface="+mn-ea"/>
                <a:cs typeface="+mn-cs"/>
                <a:hlinkClick r:id="rId4"/>
              </a:rPr>
              <a:t>commissioning.</a:t>
            </a:r>
          </a:p>
        </p:txBody>
      </p:sp>
      <p:sp>
        <p:nvSpPr>
          <p:cNvPr id="4" name="Slide Number Placeholder 3"/>
          <p:cNvSpPr>
            <a:spLocks noGrp="1"/>
          </p:cNvSpPr>
          <p:nvPr>
            <p:ph type="sldNum" sz="quarter" idx="10"/>
          </p:nvPr>
        </p:nvSpPr>
        <p:spPr/>
        <p:txBody>
          <a:bodyPr/>
          <a:lstStyle/>
          <a:p>
            <a:fld id="{D8EFA9DC-2D0B-4DC8-A3DD-0B5948BC32F7}" type="slidenum">
              <a:rPr lang="en-GB" smtClean="0"/>
              <a:pPr/>
              <a:t>13</a:t>
            </a:fld>
            <a:endParaRPr lang="en-GB"/>
          </a:p>
        </p:txBody>
      </p:sp>
    </p:spTree>
    <p:extLst>
      <p:ext uri="{BB962C8B-B14F-4D97-AF65-F5344CB8AC3E}">
        <p14:creationId xmlns:p14="http://schemas.microsoft.com/office/powerpoint/2010/main" val="3595693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101452-5E61-E64B-9699-055DCE8B3BEB}" type="slidenum">
              <a:rPr lang="en-GB"/>
              <a:pPr/>
              <a:t>14</a:t>
            </a:fld>
            <a:endParaRPr lang="en-GB"/>
          </a:p>
        </p:txBody>
      </p:sp>
      <p:sp>
        <p:nvSpPr>
          <p:cNvPr id="117862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1786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Times" pitchFamily="18" charset="0"/>
                <a:ea typeface="+mn-ea"/>
                <a:cs typeface="+mn-cs"/>
              </a:rPr>
              <a:t>A BWR is similar to a </a:t>
            </a:r>
            <a:r>
              <a:rPr lang="en-US" sz="1200" kern="1200" dirty="0" smtClean="0">
                <a:solidFill>
                  <a:schemeClr val="tx1"/>
                </a:solidFill>
                <a:latin typeface="Times" pitchFamily="18" charset="0"/>
                <a:ea typeface="+mn-ea"/>
                <a:cs typeface="+mn-cs"/>
                <a:hlinkClick r:id="rId3"/>
              </a:rPr>
              <a:t>Pressurized water reactor (PWR) in that the reactor will continue to produce heat even after the fission reactions have stopped, which could make a core damage incident possible. This heat is produced by the </a:t>
            </a:r>
            <a:r>
              <a:rPr lang="en-US" sz="1200" kern="1200" dirty="0" smtClean="0">
                <a:solidFill>
                  <a:schemeClr val="tx1"/>
                </a:solidFill>
                <a:latin typeface="Times" pitchFamily="18" charset="0"/>
                <a:ea typeface="+mn-ea"/>
                <a:cs typeface="+mn-cs"/>
                <a:hlinkClick r:id="rId4"/>
              </a:rPr>
              <a:t>radioactive decay of fission products and materials that have been activated by </a:t>
            </a:r>
            <a:r>
              <a:rPr lang="en-US" sz="1200" kern="1200" dirty="0" smtClean="0">
                <a:solidFill>
                  <a:schemeClr val="tx1"/>
                </a:solidFill>
                <a:latin typeface="Times" pitchFamily="18" charset="0"/>
                <a:ea typeface="+mn-ea"/>
                <a:cs typeface="+mn-cs"/>
                <a:hlinkClick r:id="rId5"/>
              </a:rPr>
              <a:t>neutron absorption. BWRs contain multiple </a:t>
            </a:r>
            <a:r>
              <a:rPr lang="en-US" sz="1200" kern="1200" dirty="0" smtClean="0">
                <a:solidFill>
                  <a:schemeClr val="tx1"/>
                </a:solidFill>
                <a:latin typeface="Times" pitchFamily="18" charset="0"/>
                <a:ea typeface="+mn-ea"/>
                <a:cs typeface="+mn-cs"/>
                <a:hlinkClick r:id="rId6"/>
              </a:rPr>
              <a:t>safety systems for cooling the core after emergency shut down.</a:t>
            </a:r>
            <a:endParaRPr lang="en-US" sz="1200" kern="1200" dirty="0" smtClean="0">
              <a:solidFill>
                <a:schemeClr val="tx1"/>
              </a:solidFill>
              <a:latin typeface="Times" pitchFamily="18" charset="0"/>
              <a:ea typeface="+mn-ea"/>
              <a:cs typeface="+mn-cs"/>
            </a:endParaRPr>
          </a:p>
          <a:p>
            <a:endParaRPr lang="en-GB" dirty="0" smtClean="0"/>
          </a:p>
          <a:p>
            <a:r>
              <a:rPr lang="en-US" dirty="0" smtClean="0"/>
              <a:t>Pu238 issue with MOX Fuel</a:t>
            </a:r>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15</a:t>
            </a:fld>
            <a:endParaRPr lang="en-GB"/>
          </a:p>
        </p:txBody>
      </p:sp>
    </p:spTree>
    <p:extLst>
      <p:ext uri="{BB962C8B-B14F-4D97-AF65-F5344CB8AC3E}">
        <p14:creationId xmlns:p14="http://schemas.microsoft.com/office/powerpoint/2010/main" val="1735274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Times" pitchFamily="18" charset="0"/>
                <a:ea typeface="+mn-ea"/>
                <a:cs typeface="+mn-cs"/>
              </a:rPr>
              <a:t>A BWR is similar to a </a:t>
            </a:r>
            <a:r>
              <a:rPr lang="en-US" sz="1200" kern="1200" dirty="0" smtClean="0">
                <a:solidFill>
                  <a:schemeClr val="tx1"/>
                </a:solidFill>
                <a:latin typeface="Times" pitchFamily="18" charset="0"/>
                <a:ea typeface="+mn-ea"/>
                <a:cs typeface="+mn-cs"/>
                <a:hlinkClick r:id="rId3"/>
              </a:rPr>
              <a:t>Pressurized water reactor (PWR) in that the reactor will continue to produce heat even after the fission reactions have stopped, which could make a core damage incident possible. This heat is produced by the </a:t>
            </a:r>
            <a:r>
              <a:rPr lang="en-US" sz="1200" kern="1200" dirty="0" smtClean="0">
                <a:solidFill>
                  <a:schemeClr val="tx1"/>
                </a:solidFill>
                <a:latin typeface="Times" pitchFamily="18" charset="0"/>
                <a:ea typeface="+mn-ea"/>
                <a:cs typeface="+mn-cs"/>
                <a:hlinkClick r:id="rId4"/>
              </a:rPr>
              <a:t>radioactive decay of fission products and materials that have been activated by </a:t>
            </a:r>
            <a:r>
              <a:rPr lang="en-US" sz="1200" kern="1200" dirty="0" smtClean="0">
                <a:solidFill>
                  <a:schemeClr val="tx1"/>
                </a:solidFill>
                <a:latin typeface="Times" pitchFamily="18" charset="0"/>
                <a:ea typeface="+mn-ea"/>
                <a:cs typeface="+mn-cs"/>
                <a:hlinkClick r:id="rId5"/>
              </a:rPr>
              <a:t>neutron absorption. BWRs contain multiple </a:t>
            </a:r>
            <a:r>
              <a:rPr lang="en-US" sz="1200" kern="1200" dirty="0" smtClean="0">
                <a:solidFill>
                  <a:schemeClr val="tx1"/>
                </a:solidFill>
                <a:latin typeface="Times" pitchFamily="18" charset="0"/>
                <a:ea typeface="+mn-ea"/>
                <a:cs typeface="+mn-cs"/>
                <a:hlinkClick r:id="rId6"/>
              </a:rPr>
              <a:t>safety systems for cooling the core after emergency shut down.</a:t>
            </a:r>
            <a:endParaRPr lang="en-US" sz="1200" kern="1200" dirty="0" smtClean="0">
              <a:solidFill>
                <a:schemeClr val="tx1"/>
              </a:solidFill>
              <a:latin typeface="Times" pitchFamily="18" charset="0"/>
              <a:ea typeface="+mn-ea"/>
              <a:cs typeface="+mn-cs"/>
            </a:endParaRPr>
          </a:p>
          <a:p>
            <a:endParaRPr lang="en-GB" dirty="0" smtClean="0"/>
          </a:p>
          <a:p>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16</a:t>
            </a:fld>
            <a:endParaRPr lang="en-GB"/>
          </a:p>
        </p:txBody>
      </p:sp>
    </p:spTree>
    <p:extLst>
      <p:ext uri="{BB962C8B-B14F-4D97-AF65-F5344CB8AC3E}">
        <p14:creationId xmlns:p14="http://schemas.microsoft.com/office/powerpoint/2010/main" val="1735274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5902D0-9A91-458C-B17B-161E3A6F2EA7}" type="slidenum">
              <a:rPr lang="en-GB"/>
              <a:pPr/>
              <a:t>39</a:t>
            </a:fld>
            <a:endParaRPr lang="en-GB"/>
          </a:p>
        </p:txBody>
      </p:sp>
      <p:sp>
        <p:nvSpPr>
          <p:cNvPr id="136909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690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3D1900-BD51-4D23-B1D2-57CF083950FC}" type="slidenum">
              <a:rPr lang="en-GB"/>
              <a:pPr/>
              <a:t>40</a:t>
            </a:fld>
            <a:endParaRPr lang="en-GB"/>
          </a:p>
        </p:txBody>
      </p:sp>
      <p:sp>
        <p:nvSpPr>
          <p:cNvPr id="137113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7113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3D1900-BD51-4D23-B1D2-57CF083950FC}" type="slidenum">
              <a:rPr lang="en-GB"/>
              <a:pPr/>
              <a:t>41</a:t>
            </a:fld>
            <a:endParaRPr lang="en-GB"/>
          </a:p>
        </p:txBody>
      </p:sp>
      <p:sp>
        <p:nvSpPr>
          <p:cNvPr id="137113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7113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A20D8F-AD23-485C-9A43-CC255F5DFBBB}" type="slidenum">
              <a:rPr lang="en-GB"/>
              <a:pPr/>
              <a:t>42</a:t>
            </a:fld>
            <a:endParaRPr lang="en-GB"/>
          </a:p>
        </p:txBody>
      </p:sp>
      <p:sp>
        <p:nvSpPr>
          <p:cNvPr id="105574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557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723B2F-ABE2-4971-8D3D-D6B9686D42DD}" type="slidenum">
              <a:rPr lang="en-GB"/>
              <a:pPr/>
              <a:t>43</a:t>
            </a:fld>
            <a:endParaRPr lang="en-GB"/>
          </a:p>
        </p:txBody>
      </p:sp>
      <p:sp>
        <p:nvSpPr>
          <p:cNvPr id="137523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752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Times" pitchFamily="18" charset="0"/>
                <a:ea typeface="+mn-ea"/>
                <a:cs typeface="+mn-cs"/>
              </a:rPr>
              <a:t>the world’s primary energy demand needs are projected to grow by 55 % between 2005 and 2030 at an average rate of 1.8 % per year. Fossil fuels remain the dominant source of primary energy, accounting for 84 % of the overall increase in demand </a:t>
            </a:r>
          </a:p>
          <a:p>
            <a:r>
              <a:rPr lang="en-US" sz="1200" kern="1200" dirty="0" smtClean="0">
                <a:solidFill>
                  <a:schemeClr val="tx1"/>
                </a:solidFill>
                <a:latin typeface="Times" pitchFamily="18" charset="0"/>
                <a:ea typeface="+mn-ea"/>
                <a:cs typeface="+mn-cs"/>
              </a:rPr>
              <a:t>The economy continues to grow as does energy consumption. Fossil fuels still dominate the fuel mix — about 79 % of the energy needs of the average European are met by coal, gas and oil. Around 13 % comes from nuclear power and the remaining 8 % comes from rapidly increasing renewable energy sources (especially wind and solar energy).</a:t>
            </a:r>
          </a:p>
          <a:p>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2</a:t>
            </a:fld>
            <a:endParaRPr lang="en-GB"/>
          </a:p>
        </p:txBody>
      </p:sp>
    </p:spTree>
    <p:extLst>
      <p:ext uri="{BB962C8B-B14F-4D97-AF65-F5344CB8AC3E}">
        <p14:creationId xmlns:p14="http://schemas.microsoft.com/office/powerpoint/2010/main" val="970687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0C803E-E72D-42AD-B871-09279967ECFA}" type="slidenum">
              <a:rPr lang="en-GB"/>
              <a:pPr/>
              <a:t>3</a:t>
            </a:fld>
            <a:endParaRPr lang="en-GB"/>
          </a:p>
        </p:txBody>
      </p:sp>
      <p:sp>
        <p:nvSpPr>
          <p:cNvPr id="1125378" name="Rectangle 2"/>
          <p:cNvSpPr>
            <a:spLocks noGrp="1" noRot="1" noChangeAspect="1" noChangeArrowheads="1" noTextEdit="1"/>
          </p:cNvSpPr>
          <p:nvPr>
            <p:ph type="sldImg"/>
          </p:nvPr>
        </p:nvSpPr>
        <p:spPr>
          <a:ln/>
        </p:spPr>
      </p:sp>
      <p:sp>
        <p:nvSpPr>
          <p:cNvPr id="112537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Times" pitchFamily="18" charset="0"/>
                <a:ea typeface="+mn-ea"/>
                <a:cs typeface="+mn-cs"/>
              </a:rPr>
              <a:t>As of August 2007 there are 439 reactor units in operation in the world contributing to about 16 % of the world’s electricity production. The majority of the reactors are located in the USA (104 units), France (59 units), Japan (55 units) and Russia (31 units). </a:t>
            </a:r>
          </a:p>
          <a:p>
            <a:r>
              <a:rPr lang="en-US" sz="1200" b="0" i="0" u="none" strike="noStrike" kern="1200" baseline="0" dirty="0" smtClean="0">
                <a:solidFill>
                  <a:schemeClr val="tx1"/>
                </a:solidFill>
                <a:latin typeface="Times" pitchFamily="18" charset="0"/>
                <a:ea typeface="+mn-ea"/>
                <a:cs typeface="+mn-cs"/>
              </a:rPr>
              <a:t>In addition to the existing reactors there are 31 units under construction, mainly located in Russia (7 units), India (6 units) and China (5 units). </a:t>
            </a:r>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4</a:t>
            </a:fld>
            <a:endParaRPr lang="en-GB"/>
          </a:p>
        </p:txBody>
      </p:sp>
    </p:spTree>
    <p:extLst>
      <p:ext uri="{BB962C8B-B14F-4D97-AF65-F5344CB8AC3E}">
        <p14:creationId xmlns:p14="http://schemas.microsoft.com/office/powerpoint/2010/main" val="2991650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Times" pitchFamily="18" charset="0"/>
                <a:ea typeface="+mn-ea"/>
                <a:cs typeface="+mn-cs"/>
              </a:rPr>
              <a:t>Today, most of the reactors in the world are more than 20 years old (~70 %), while as much as about 23 % are more than 30 years old. In 2030 more than 90 % of the reactors will be older than 30 years and about 80 % of the reactors will be older than 40 years (if no new units are built) and as a consequence of aging about 150 reactors will be shutdown at this time. </a:t>
            </a:r>
          </a:p>
          <a:p>
            <a:r>
              <a:rPr lang="en-US" sz="1200" b="0" i="0" u="none" strike="noStrike" kern="1200" baseline="0" dirty="0" smtClean="0">
                <a:solidFill>
                  <a:schemeClr val="tx1"/>
                </a:solidFill>
                <a:latin typeface="Times" pitchFamily="18" charset="0"/>
                <a:ea typeface="+mn-ea"/>
                <a:cs typeface="+mn-cs"/>
              </a:rPr>
              <a:t>The construction of a nuclear power plant including licensing and environmental assessments takes between 7 and 10 years. The planned lifetime of new reactors today is usually 60 years. </a:t>
            </a:r>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5</a:t>
            </a:fld>
            <a:endParaRPr lang="en-GB"/>
          </a:p>
        </p:txBody>
      </p:sp>
    </p:spTree>
    <p:extLst>
      <p:ext uri="{BB962C8B-B14F-4D97-AF65-F5344CB8AC3E}">
        <p14:creationId xmlns:p14="http://schemas.microsoft.com/office/powerpoint/2010/main" val="399522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Times" pitchFamily="18" charset="0"/>
                <a:ea typeface="+mn-ea"/>
                <a:cs typeface="+mn-cs"/>
              </a:rPr>
              <a:t>The first reactors constructed in the 1950s and 1960s were early prototype reactors, so called </a:t>
            </a:r>
            <a:r>
              <a:rPr lang="en-US" sz="1200" b="0" i="1" u="none" strike="noStrike" kern="1200" baseline="0" dirty="0" smtClean="0">
                <a:solidFill>
                  <a:schemeClr val="tx1"/>
                </a:solidFill>
                <a:latin typeface="Times" pitchFamily="18" charset="0"/>
                <a:ea typeface="+mn-ea"/>
                <a:cs typeface="+mn-cs"/>
              </a:rPr>
              <a:t>Generation I </a:t>
            </a:r>
            <a:r>
              <a:rPr lang="en-US" sz="1200" b="0" i="0" u="none" strike="noStrike" kern="1200" baseline="0" dirty="0" smtClean="0">
                <a:solidFill>
                  <a:schemeClr val="tx1"/>
                </a:solidFill>
                <a:latin typeface="Times" pitchFamily="18" charset="0"/>
                <a:ea typeface="+mn-ea"/>
                <a:cs typeface="+mn-cs"/>
              </a:rPr>
              <a:t>reactors. The first commercial reactors were the so called </a:t>
            </a:r>
            <a:r>
              <a:rPr lang="en-US" sz="1200" b="0" i="1" u="none" strike="noStrike" kern="1200" baseline="0" dirty="0" smtClean="0">
                <a:solidFill>
                  <a:schemeClr val="tx1"/>
                </a:solidFill>
                <a:latin typeface="Times" pitchFamily="18" charset="0"/>
                <a:ea typeface="+mn-ea"/>
                <a:cs typeface="+mn-cs"/>
              </a:rPr>
              <a:t>Generation II </a:t>
            </a:r>
            <a:r>
              <a:rPr lang="en-US" sz="1200" b="0" i="0" u="none" strike="noStrike" kern="1200" baseline="0" dirty="0" smtClean="0">
                <a:solidFill>
                  <a:schemeClr val="tx1"/>
                </a:solidFill>
                <a:latin typeface="Times" pitchFamily="18" charset="0"/>
                <a:ea typeface="+mn-ea"/>
                <a:cs typeface="+mn-cs"/>
              </a:rPr>
              <a:t>reactors. Today, most of the reactors in operation are of the type </a:t>
            </a:r>
            <a:r>
              <a:rPr lang="en-US" sz="1200" b="0" i="1" u="none" strike="noStrike" kern="1200" baseline="0" dirty="0" smtClean="0">
                <a:solidFill>
                  <a:schemeClr val="tx1"/>
                </a:solidFill>
                <a:latin typeface="Times" pitchFamily="18" charset="0"/>
                <a:ea typeface="+mn-ea"/>
                <a:cs typeface="+mn-cs"/>
              </a:rPr>
              <a:t>Generation II. Generation III </a:t>
            </a:r>
            <a:r>
              <a:rPr lang="en-US" sz="1200" b="0" i="0" u="none" strike="noStrike" kern="1200" baseline="0" dirty="0" smtClean="0">
                <a:solidFill>
                  <a:schemeClr val="tx1"/>
                </a:solidFill>
                <a:latin typeface="Times" pitchFamily="18" charset="0"/>
                <a:ea typeface="+mn-ea"/>
                <a:cs typeface="+mn-cs"/>
              </a:rPr>
              <a:t>reactors are developments of any of the </a:t>
            </a:r>
            <a:r>
              <a:rPr lang="en-US" sz="1200" b="0" i="1" u="none" strike="noStrike" kern="1200" baseline="0" dirty="0" smtClean="0">
                <a:solidFill>
                  <a:schemeClr val="tx1"/>
                </a:solidFill>
                <a:latin typeface="Times" pitchFamily="18" charset="0"/>
                <a:ea typeface="+mn-ea"/>
                <a:cs typeface="+mn-cs"/>
              </a:rPr>
              <a:t>Generation II </a:t>
            </a:r>
            <a:r>
              <a:rPr lang="en-US" sz="1200" b="0" i="0" u="none" strike="noStrike" kern="1200" baseline="0" dirty="0" smtClean="0">
                <a:solidFill>
                  <a:schemeClr val="tx1"/>
                </a:solidFill>
                <a:latin typeface="Times" pitchFamily="18" charset="0"/>
                <a:ea typeface="+mn-ea"/>
                <a:cs typeface="+mn-cs"/>
              </a:rPr>
              <a:t>nuclear reactors incorporating evolutionary improvements in design which have been developed during the lifetime of the </a:t>
            </a:r>
            <a:r>
              <a:rPr lang="en-US" sz="1200" b="0" i="1" u="none" strike="noStrike" kern="1200" baseline="0" dirty="0" smtClean="0">
                <a:solidFill>
                  <a:schemeClr val="tx1"/>
                </a:solidFill>
                <a:latin typeface="Times" pitchFamily="18" charset="0"/>
                <a:ea typeface="+mn-ea"/>
                <a:cs typeface="+mn-cs"/>
              </a:rPr>
              <a:t>Generation II </a:t>
            </a:r>
            <a:r>
              <a:rPr lang="en-US" sz="1200" b="0" i="0" u="none" strike="noStrike" kern="1200" baseline="0" dirty="0" smtClean="0">
                <a:solidFill>
                  <a:schemeClr val="tx1"/>
                </a:solidFill>
                <a:latin typeface="Times" pitchFamily="18" charset="0"/>
                <a:ea typeface="+mn-ea"/>
                <a:cs typeface="+mn-cs"/>
              </a:rPr>
              <a:t>reactors, such as improved fuel technology, passive safety systems and standardized design</a:t>
            </a:r>
            <a:r>
              <a:rPr lang="en-US" sz="1200" b="0" i="1" u="none" strike="noStrike" kern="1200" baseline="0" dirty="0" smtClean="0">
                <a:solidFill>
                  <a:schemeClr val="tx1"/>
                </a:solidFill>
                <a:latin typeface="Times" pitchFamily="18" charset="0"/>
                <a:ea typeface="+mn-ea"/>
                <a:cs typeface="+mn-cs"/>
              </a:rPr>
              <a:t>. </a:t>
            </a:r>
            <a:r>
              <a:rPr lang="en-US" sz="1200" b="0" i="0" u="none" strike="noStrike" kern="1200" baseline="0" dirty="0" smtClean="0">
                <a:solidFill>
                  <a:schemeClr val="tx1"/>
                </a:solidFill>
                <a:latin typeface="Times" pitchFamily="18" charset="0"/>
                <a:ea typeface="+mn-ea"/>
                <a:cs typeface="+mn-cs"/>
              </a:rPr>
              <a:t>Some </a:t>
            </a:r>
            <a:r>
              <a:rPr lang="en-US" sz="1200" b="0" i="1" u="none" strike="noStrike" kern="1200" baseline="0" dirty="0" smtClean="0">
                <a:solidFill>
                  <a:schemeClr val="tx1"/>
                </a:solidFill>
                <a:latin typeface="Times" pitchFamily="18" charset="0"/>
                <a:ea typeface="+mn-ea"/>
                <a:cs typeface="+mn-cs"/>
              </a:rPr>
              <a:t>Generation III </a:t>
            </a:r>
            <a:r>
              <a:rPr lang="en-US" sz="1200" b="0" i="0" u="none" strike="noStrike" kern="1200" baseline="0" dirty="0" smtClean="0">
                <a:solidFill>
                  <a:schemeClr val="tx1"/>
                </a:solidFill>
                <a:latin typeface="Times" pitchFamily="18" charset="0"/>
                <a:ea typeface="+mn-ea"/>
                <a:cs typeface="+mn-cs"/>
              </a:rPr>
              <a:t>reactors are already in operation and some other </a:t>
            </a:r>
            <a:r>
              <a:rPr lang="en-US" sz="1200" b="0" i="1" u="none" strike="noStrike" kern="1200" baseline="0" dirty="0" smtClean="0">
                <a:solidFill>
                  <a:schemeClr val="tx1"/>
                </a:solidFill>
                <a:latin typeface="Times" pitchFamily="18" charset="0"/>
                <a:ea typeface="+mn-ea"/>
                <a:cs typeface="+mn-cs"/>
              </a:rPr>
              <a:t>Generation III </a:t>
            </a:r>
            <a:r>
              <a:rPr lang="en-US" sz="1200" b="0" i="0" u="none" strike="noStrike" kern="1200" baseline="0" dirty="0" smtClean="0">
                <a:solidFill>
                  <a:schemeClr val="tx1"/>
                </a:solidFill>
                <a:latin typeface="Times" pitchFamily="18" charset="0"/>
                <a:ea typeface="+mn-ea"/>
                <a:cs typeface="+mn-cs"/>
              </a:rPr>
              <a:t>or </a:t>
            </a:r>
            <a:r>
              <a:rPr lang="en-US" sz="1200" b="0" i="1" u="none" strike="noStrike" kern="1200" baseline="0" dirty="0" smtClean="0">
                <a:solidFill>
                  <a:schemeClr val="tx1"/>
                </a:solidFill>
                <a:latin typeface="Times" pitchFamily="18" charset="0"/>
                <a:ea typeface="+mn-ea"/>
                <a:cs typeface="+mn-cs"/>
              </a:rPr>
              <a:t>III+ </a:t>
            </a:r>
            <a:r>
              <a:rPr lang="en-US" sz="1200" b="0" i="0" u="none" strike="noStrike" kern="1200" baseline="0" dirty="0" smtClean="0">
                <a:solidFill>
                  <a:schemeClr val="tx1"/>
                </a:solidFill>
                <a:latin typeface="Times" pitchFamily="18" charset="0"/>
                <a:ea typeface="+mn-ea"/>
                <a:cs typeface="+mn-cs"/>
              </a:rPr>
              <a:t>are in construction or planned. The next generation reactors, </a:t>
            </a:r>
            <a:r>
              <a:rPr lang="en-US" sz="1200" b="0" i="1" u="none" strike="noStrike" kern="1200" baseline="0" dirty="0" smtClean="0">
                <a:solidFill>
                  <a:schemeClr val="tx1"/>
                </a:solidFill>
                <a:latin typeface="Times" pitchFamily="18" charset="0"/>
                <a:ea typeface="+mn-ea"/>
                <a:cs typeface="+mn-cs"/>
              </a:rPr>
              <a:t>Generation IV</a:t>
            </a:r>
            <a:r>
              <a:rPr lang="en-US" sz="1200" b="0" i="0" u="none" strike="noStrike" kern="1200" baseline="0" dirty="0" smtClean="0">
                <a:solidFill>
                  <a:schemeClr val="tx1"/>
                </a:solidFill>
                <a:latin typeface="Times" pitchFamily="18" charset="0"/>
                <a:ea typeface="+mn-ea"/>
                <a:cs typeface="+mn-cs"/>
              </a:rPr>
              <a:t>, are a set of (theoretical) nuclear reactor designs currently under Research and Development (R&amp;D). </a:t>
            </a:r>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6</a:t>
            </a:fld>
            <a:endParaRPr lang="en-GB"/>
          </a:p>
        </p:txBody>
      </p:sp>
    </p:spTree>
    <p:extLst>
      <p:ext uri="{BB962C8B-B14F-4D97-AF65-F5344CB8AC3E}">
        <p14:creationId xmlns:p14="http://schemas.microsoft.com/office/powerpoint/2010/main" val="3161183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Times" pitchFamily="18" charset="0"/>
                <a:ea typeface="+mn-ea"/>
                <a:cs typeface="+mn-cs"/>
              </a:rPr>
              <a:t>Tokyo Electric Power Company (TEPCO), operates 17 BWR plants at three locations</a:t>
            </a:r>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7</a:t>
            </a:fld>
            <a:endParaRPr lang="en-GB"/>
          </a:p>
        </p:txBody>
      </p:sp>
    </p:spTree>
    <p:extLst>
      <p:ext uri="{BB962C8B-B14F-4D97-AF65-F5344CB8AC3E}">
        <p14:creationId xmlns:p14="http://schemas.microsoft.com/office/powerpoint/2010/main" val="3236435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Times" pitchFamily="18" charset="0"/>
                <a:ea typeface="+mn-ea"/>
                <a:cs typeface="+mn-cs"/>
              </a:rPr>
              <a:t>Unit 1 is a 460 MW </a:t>
            </a:r>
            <a:r>
              <a:rPr lang="en-US" sz="1200" kern="1200" dirty="0" smtClean="0">
                <a:solidFill>
                  <a:schemeClr val="tx1"/>
                </a:solidFill>
                <a:latin typeface="Times" pitchFamily="18" charset="0"/>
                <a:ea typeface="+mn-ea"/>
                <a:cs typeface="+mn-cs"/>
                <a:hlinkClick r:id="rId3"/>
              </a:rPr>
              <a:t>boiling water reactor (</a:t>
            </a:r>
            <a:r>
              <a:rPr lang="en-US" sz="1200" kern="1200" dirty="0" smtClean="0">
                <a:solidFill>
                  <a:schemeClr val="tx1"/>
                </a:solidFill>
                <a:latin typeface="Times" pitchFamily="18" charset="0"/>
                <a:ea typeface="+mn-ea"/>
                <a:cs typeface="+mn-cs"/>
                <a:hlinkClick r:id="rId4"/>
              </a:rPr>
              <a:t>BWR-3) constructed in July 1967. It commenced commercial electrical production on March 26, 1971, and was initially scheduled for shutdown in early 2011.[11] In February 2011, Japanese regulators granted an extension of ten years for the continued operation of the reactor.[12] It was damaged during the </a:t>
            </a:r>
            <a:r>
              <a:rPr lang="en-US" sz="1200" kern="1200" dirty="0" smtClean="0">
                <a:solidFill>
                  <a:schemeClr val="tx1"/>
                </a:solidFill>
                <a:latin typeface="Times" pitchFamily="18" charset="0"/>
                <a:ea typeface="+mn-ea"/>
                <a:cs typeface="+mn-cs"/>
                <a:hlinkClick r:id="rId5"/>
              </a:rPr>
              <a:t>2011 Tōhoku earthquake and tsunami.[13]</a:t>
            </a:r>
          </a:p>
          <a:p>
            <a:r>
              <a:rPr lang="en-US" sz="1200" kern="1200" dirty="0" smtClean="0">
                <a:solidFill>
                  <a:schemeClr val="tx1"/>
                </a:solidFill>
                <a:latin typeface="Times" pitchFamily="18" charset="0"/>
                <a:ea typeface="+mn-ea"/>
                <a:cs typeface="+mn-cs"/>
              </a:rPr>
              <a:t>Unit 1 was designed for a </a:t>
            </a:r>
            <a:r>
              <a:rPr lang="en-US" sz="1200" kern="1200" dirty="0" smtClean="0">
                <a:solidFill>
                  <a:schemeClr val="tx1"/>
                </a:solidFill>
                <a:latin typeface="Times" pitchFamily="18" charset="0"/>
                <a:ea typeface="+mn-ea"/>
                <a:cs typeface="+mn-cs"/>
                <a:hlinkClick r:id="rId6"/>
              </a:rPr>
              <a:t>peak ground acceleration of 0.18 </a:t>
            </a:r>
            <a:r>
              <a:rPr lang="en-US" sz="1200" kern="1200" dirty="0" smtClean="0">
                <a:solidFill>
                  <a:schemeClr val="tx1"/>
                </a:solidFill>
                <a:latin typeface="Times" pitchFamily="18" charset="0"/>
                <a:ea typeface="+mn-ea"/>
                <a:cs typeface="+mn-cs"/>
                <a:hlinkClick r:id="rId7"/>
              </a:rPr>
              <a:t>g (1.74 m/s</a:t>
            </a:r>
            <a:r>
              <a:rPr lang="en-US" sz="1200" kern="1200" baseline="30000" dirty="0" smtClean="0">
                <a:solidFill>
                  <a:schemeClr val="tx1"/>
                </a:solidFill>
                <a:latin typeface="Times" pitchFamily="18" charset="0"/>
                <a:ea typeface="+mn-ea"/>
                <a:cs typeface="+mn-cs"/>
                <a:hlinkClick r:id="rId7"/>
              </a:rPr>
              <a:t>2</a:t>
            </a:r>
            <a:r>
              <a:rPr lang="en-US" sz="1200" kern="1200" baseline="0" dirty="0" smtClean="0">
                <a:solidFill>
                  <a:schemeClr val="tx1"/>
                </a:solidFill>
                <a:latin typeface="Times" pitchFamily="18" charset="0"/>
                <a:ea typeface="+mn-ea"/>
                <a:cs typeface="+mn-cs"/>
                <a:hlinkClick r:id="rId7"/>
              </a:rPr>
              <a:t>) and a </a:t>
            </a:r>
            <a:r>
              <a:rPr lang="en-US" sz="1200" kern="1200" baseline="0" dirty="0" smtClean="0">
                <a:solidFill>
                  <a:schemeClr val="tx1"/>
                </a:solidFill>
                <a:latin typeface="Times" pitchFamily="18" charset="0"/>
                <a:ea typeface="+mn-ea"/>
                <a:cs typeface="+mn-cs"/>
                <a:hlinkClick r:id="rId8"/>
              </a:rPr>
              <a:t>response spectrum based on the </a:t>
            </a:r>
            <a:r>
              <a:rPr lang="en-US" sz="1200" kern="1200" baseline="0" dirty="0" smtClean="0">
                <a:solidFill>
                  <a:schemeClr val="tx1"/>
                </a:solidFill>
                <a:latin typeface="Times" pitchFamily="18" charset="0"/>
                <a:ea typeface="+mn-ea"/>
                <a:cs typeface="+mn-cs"/>
                <a:hlinkClick r:id="rId9"/>
              </a:rPr>
              <a:t>1952 Kern County earthquake.[8] All units were inspected after the </a:t>
            </a:r>
            <a:r>
              <a:rPr lang="en-US" sz="1200" kern="1200" baseline="0" dirty="0" smtClean="0">
                <a:solidFill>
                  <a:schemeClr val="tx1"/>
                </a:solidFill>
                <a:latin typeface="Times" pitchFamily="18" charset="0"/>
                <a:ea typeface="+mn-ea"/>
                <a:cs typeface="+mn-cs"/>
                <a:hlinkClick r:id="rId10"/>
              </a:rPr>
              <a:t>1978 Miyagi earthquake when the </a:t>
            </a:r>
            <a:r>
              <a:rPr lang="en-US" sz="1200" kern="1200" baseline="0" dirty="0" smtClean="0">
                <a:solidFill>
                  <a:schemeClr val="tx1"/>
                </a:solidFill>
                <a:latin typeface="Times" pitchFamily="18" charset="0"/>
                <a:ea typeface="+mn-ea"/>
                <a:cs typeface="+mn-cs"/>
                <a:hlinkClick r:id="rId11"/>
              </a:rPr>
              <a:t>ground acceleration was 0.125 g (1.22 m/s</a:t>
            </a:r>
            <a:r>
              <a:rPr lang="en-US" sz="1200" kern="1200" baseline="30000" dirty="0" smtClean="0">
                <a:solidFill>
                  <a:schemeClr val="tx1"/>
                </a:solidFill>
                <a:latin typeface="Times" pitchFamily="18" charset="0"/>
                <a:ea typeface="+mn-ea"/>
                <a:cs typeface="+mn-cs"/>
                <a:hlinkClick r:id="rId11"/>
              </a:rPr>
              <a:t>2</a:t>
            </a:r>
            <a:r>
              <a:rPr lang="en-US" sz="1200" kern="1200" baseline="0" dirty="0" smtClean="0">
                <a:solidFill>
                  <a:schemeClr val="tx1"/>
                </a:solidFill>
                <a:latin typeface="Times" pitchFamily="18" charset="0"/>
                <a:ea typeface="+mn-ea"/>
                <a:cs typeface="+mn-cs"/>
                <a:hlinkClick r:id="rId11"/>
              </a:rPr>
              <a:t>) for 30 seconds, but no damage to the critical parts of the reactor was discovered.[8] However the 2011 Sendai earthquake recorded a ground acceleration of 0.35 g (3.43 m/s</a:t>
            </a:r>
            <a:r>
              <a:rPr lang="en-US" sz="1200" kern="1200" baseline="30000" dirty="0" smtClean="0">
                <a:solidFill>
                  <a:schemeClr val="tx1"/>
                </a:solidFill>
                <a:latin typeface="Times" pitchFamily="18" charset="0"/>
                <a:ea typeface="+mn-ea"/>
                <a:cs typeface="+mn-cs"/>
                <a:hlinkClick r:id="rId11"/>
              </a:rPr>
              <a:t>2</a:t>
            </a:r>
            <a:r>
              <a:rPr lang="en-US" sz="1200" kern="1200" baseline="0" dirty="0" smtClean="0">
                <a:solidFill>
                  <a:schemeClr val="tx1"/>
                </a:solidFill>
                <a:latin typeface="Times" pitchFamily="18" charset="0"/>
                <a:ea typeface="+mn-ea"/>
                <a:cs typeface="+mn-cs"/>
                <a:hlinkClick r:id="rId11"/>
              </a:rPr>
              <a:t>) near the epicenter.[14] The design basis for tsunamis was 5.7</a:t>
            </a:r>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9</a:t>
            </a:fld>
            <a:endParaRPr lang="en-GB"/>
          </a:p>
        </p:txBody>
      </p:sp>
    </p:spTree>
    <p:extLst>
      <p:ext uri="{BB962C8B-B14F-4D97-AF65-F5344CB8AC3E}">
        <p14:creationId xmlns:p14="http://schemas.microsoft.com/office/powerpoint/2010/main" val="3669600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Times" pitchFamily="18" charset="0"/>
                <a:ea typeface="+mn-ea"/>
                <a:cs typeface="+mn-cs"/>
              </a:rPr>
              <a:t>The </a:t>
            </a:r>
            <a:r>
              <a:rPr lang="en-US" sz="1200" b="1" kern="1200" dirty="0" smtClean="0">
                <a:solidFill>
                  <a:schemeClr val="tx1"/>
                </a:solidFill>
                <a:latin typeface="Times" pitchFamily="18" charset="0"/>
                <a:ea typeface="+mn-ea"/>
                <a:cs typeface="+mn-cs"/>
              </a:rPr>
              <a:t>boiling water reactor (BWR)</a:t>
            </a:r>
            <a:r>
              <a:rPr lang="en-US" sz="1200" b="0" kern="1200" dirty="0" smtClean="0">
                <a:solidFill>
                  <a:schemeClr val="tx1"/>
                </a:solidFill>
                <a:latin typeface="Times" pitchFamily="18" charset="0"/>
                <a:ea typeface="+mn-ea"/>
                <a:cs typeface="+mn-cs"/>
              </a:rPr>
              <a:t> is a type of</a:t>
            </a:r>
          </a:p>
          <a:p>
            <a:r>
              <a:rPr lang="en-US" sz="1200" b="0" kern="1200" dirty="0" smtClean="0">
                <a:solidFill>
                  <a:schemeClr val="tx1"/>
                </a:solidFill>
                <a:latin typeface="Times" pitchFamily="18" charset="0"/>
                <a:ea typeface="+mn-ea"/>
                <a:cs typeface="+mn-cs"/>
                <a:hlinkClick r:id="rId3"/>
              </a:rPr>
              <a:t>light water </a:t>
            </a:r>
            <a:r>
              <a:rPr lang="en-US" sz="1200" b="0" kern="1200" dirty="0" smtClean="0">
                <a:solidFill>
                  <a:schemeClr val="tx1"/>
                </a:solidFill>
                <a:latin typeface="Times" pitchFamily="18" charset="0"/>
                <a:ea typeface="+mn-ea"/>
                <a:cs typeface="+mn-cs"/>
                <a:hlinkClick r:id="rId4"/>
              </a:rPr>
              <a:t>nuclear reactor used for the generation of electrical power. It is the second most common type of electricity-generating nuclear reactor after the </a:t>
            </a:r>
            <a:r>
              <a:rPr lang="en-US" sz="1200" b="0" kern="1200" dirty="0" smtClean="0">
                <a:solidFill>
                  <a:schemeClr val="tx1"/>
                </a:solidFill>
                <a:latin typeface="Times" pitchFamily="18" charset="0"/>
                <a:ea typeface="+mn-ea"/>
                <a:cs typeface="+mn-cs"/>
                <a:hlinkClick r:id="rId5"/>
              </a:rPr>
              <a:t>pressurized water reactor (PWR), also a type of light water nuclear reactor. The BWR was developed by the </a:t>
            </a:r>
            <a:r>
              <a:rPr lang="en-US" sz="1200" b="0" kern="1200" dirty="0" smtClean="0">
                <a:solidFill>
                  <a:schemeClr val="tx1"/>
                </a:solidFill>
                <a:latin typeface="Times" pitchFamily="18" charset="0"/>
                <a:ea typeface="+mn-ea"/>
                <a:cs typeface="+mn-cs"/>
                <a:hlinkClick r:id="rId6"/>
              </a:rPr>
              <a:t>Idaho National Laboratory and </a:t>
            </a:r>
            <a:r>
              <a:rPr lang="en-US" sz="1200" b="0" kern="1200" dirty="0" smtClean="0">
                <a:solidFill>
                  <a:schemeClr val="tx1"/>
                </a:solidFill>
                <a:latin typeface="Times" pitchFamily="18" charset="0"/>
                <a:ea typeface="+mn-ea"/>
                <a:cs typeface="+mn-cs"/>
                <a:hlinkClick r:id="rId7"/>
              </a:rPr>
              <a:t>General Electric in the mid-1950s. The main present manufacturer is </a:t>
            </a:r>
            <a:r>
              <a:rPr lang="en-US" sz="1200" b="0" kern="1200" dirty="0" smtClean="0">
                <a:solidFill>
                  <a:schemeClr val="tx1"/>
                </a:solidFill>
                <a:latin typeface="Times" pitchFamily="18" charset="0"/>
                <a:ea typeface="+mn-ea"/>
                <a:cs typeface="+mn-cs"/>
                <a:hlinkClick r:id="rId8"/>
              </a:rPr>
              <a:t>GE Hitachi Nuclear Energy, which specializes in the design and construction of this type of reactor.</a:t>
            </a:r>
            <a:endParaRPr lang="en-US" dirty="0"/>
          </a:p>
        </p:txBody>
      </p:sp>
      <p:sp>
        <p:nvSpPr>
          <p:cNvPr id="4" name="Slide Number Placeholder 3"/>
          <p:cNvSpPr>
            <a:spLocks noGrp="1"/>
          </p:cNvSpPr>
          <p:nvPr>
            <p:ph type="sldNum" sz="quarter" idx="10"/>
          </p:nvPr>
        </p:nvSpPr>
        <p:spPr/>
        <p:txBody>
          <a:bodyPr/>
          <a:lstStyle/>
          <a:p>
            <a:fld id="{D8EFA9DC-2D0B-4DC8-A3DD-0B5948BC32F7}" type="slidenum">
              <a:rPr lang="en-GB" smtClean="0"/>
              <a:pPr/>
              <a:t>10</a:t>
            </a:fld>
            <a:endParaRPr lang="en-GB"/>
          </a:p>
        </p:txBody>
      </p:sp>
    </p:spTree>
    <p:extLst>
      <p:ext uri="{BB962C8B-B14F-4D97-AF65-F5344CB8AC3E}">
        <p14:creationId xmlns:p14="http://schemas.microsoft.com/office/powerpoint/2010/main" val="3400118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lvl1pPr>
              <a:defRPr/>
            </a:lvl1pPr>
          </a:lstStyle>
          <a:p>
            <a:r>
              <a:rPr lang="en-US" dirty="0" smtClean="0"/>
              <a:t>Mar.24 2011, RP Seminar</a:t>
            </a:r>
            <a:endParaRPr lang="en-GB" dirty="0"/>
          </a:p>
        </p:txBody>
      </p:sp>
      <p:sp>
        <p:nvSpPr>
          <p:cNvPr id="5" name="Footer Placeholder 4"/>
          <p:cNvSpPr>
            <a:spLocks noGrp="1"/>
          </p:cNvSpPr>
          <p:nvPr>
            <p:ph type="ftr" sz="quarter" idx="11"/>
          </p:nvPr>
        </p:nvSpPr>
        <p:spPr/>
        <p:txBody>
          <a:bodyPr/>
          <a:lstStyle>
            <a:lvl1pPr>
              <a:defRPr/>
            </a:lvl1pPr>
          </a:lstStyle>
          <a:p>
            <a:r>
              <a:rPr lang="en-GB"/>
              <a:t>Y. Kadi</a:t>
            </a:r>
          </a:p>
        </p:txBody>
      </p:sp>
      <p:sp>
        <p:nvSpPr>
          <p:cNvPr id="6" name="Slide Number Placeholder 5"/>
          <p:cNvSpPr>
            <a:spLocks noGrp="1"/>
          </p:cNvSpPr>
          <p:nvPr>
            <p:ph type="sldNum" sz="quarter" idx="12"/>
          </p:nvPr>
        </p:nvSpPr>
        <p:spPr/>
        <p:txBody>
          <a:bodyPr/>
          <a:lstStyle>
            <a:lvl1pPr>
              <a:defRPr/>
            </a:lvl1pPr>
          </a:lstStyle>
          <a:p>
            <a:fld id="{9FE82175-A113-4665-ABD0-D2C296116579}" type="slidenum">
              <a:rPr lang="en-GB"/>
              <a:pPr/>
              <a:t>‹#›</a:t>
            </a:fld>
            <a:endParaRPr lang="en-GB"/>
          </a:p>
        </p:txBody>
      </p:sp>
    </p:spTree>
  </p:cSld>
  <p:clrMapOvr>
    <a:masterClrMapping/>
  </p:clrMapOvr>
  <p:transition xmlns:p14="http://schemas.microsoft.com/office/powerpoint/2010/mai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dirty="0" smtClean="0"/>
              <a:t>Mar.24 2011, RP Seminar</a:t>
            </a:r>
            <a:endParaRPr lang="en-GB" dirty="0"/>
          </a:p>
        </p:txBody>
      </p:sp>
      <p:sp>
        <p:nvSpPr>
          <p:cNvPr id="5" name="Footer Placeholder 4"/>
          <p:cNvSpPr>
            <a:spLocks noGrp="1"/>
          </p:cNvSpPr>
          <p:nvPr>
            <p:ph type="ftr" sz="quarter" idx="11"/>
          </p:nvPr>
        </p:nvSpPr>
        <p:spPr/>
        <p:txBody>
          <a:bodyPr/>
          <a:lstStyle>
            <a:lvl1pPr>
              <a:defRPr/>
            </a:lvl1pPr>
          </a:lstStyle>
          <a:p>
            <a:r>
              <a:rPr lang="en-GB"/>
              <a:t>Y. Kadi</a:t>
            </a:r>
          </a:p>
        </p:txBody>
      </p:sp>
      <p:sp>
        <p:nvSpPr>
          <p:cNvPr id="6" name="Slide Number Placeholder 5"/>
          <p:cNvSpPr>
            <a:spLocks noGrp="1"/>
          </p:cNvSpPr>
          <p:nvPr>
            <p:ph type="sldNum" sz="quarter" idx="12"/>
          </p:nvPr>
        </p:nvSpPr>
        <p:spPr/>
        <p:txBody>
          <a:bodyPr/>
          <a:lstStyle>
            <a:lvl1pPr>
              <a:defRPr/>
            </a:lvl1pPr>
          </a:lstStyle>
          <a:p>
            <a:fld id="{0D791914-D60A-434B-A485-2B564A403B5E}" type="slidenum">
              <a:rPr lang="en-GB"/>
              <a:pPr/>
              <a:t>‹#›</a:t>
            </a:fld>
            <a:endParaRPr lang="en-GB"/>
          </a:p>
        </p:txBody>
      </p:sp>
    </p:spTree>
  </p:cSld>
  <p:clrMapOvr>
    <a:masterClrMapping/>
  </p:clrMapOvr>
  <p:transition xmlns:p14="http://schemas.microsoft.com/office/powerpoint/2010/mai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228600"/>
            <a:ext cx="211455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4800" y="22860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dirty="0" smtClean="0"/>
              <a:t>Mar.24 2011, RP Seminar</a:t>
            </a:r>
            <a:endParaRPr lang="en-GB" dirty="0"/>
          </a:p>
        </p:txBody>
      </p:sp>
      <p:sp>
        <p:nvSpPr>
          <p:cNvPr id="5" name="Footer Placeholder 4"/>
          <p:cNvSpPr>
            <a:spLocks noGrp="1"/>
          </p:cNvSpPr>
          <p:nvPr>
            <p:ph type="ftr" sz="quarter" idx="11"/>
          </p:nvPr>
        </p:nvSpPr>
        <p:spPr/>
        <p:txBody>
          <a:bodyPr/>
          <a:lstStyle>
            <a:lvl1pPr>
              <a:defRPr/>
            </a:lvl1pPr>
          </a:lstStyle>
          <a:p>
            <a:r>
              <a:rPr lang="en-GB"/>
              <a:t>Y. Kadi</a:t>
            </a:r>
          </a:p>
        </p:txBody>
      </p:sp>
      <p:sp>
        <p:nvSpPr>
          <p:cNvPr id="6" name="Slide Number Placeholder 5"/>
          <p:cNvSpPr>
            <a:spLocks noGrp="1"/>
          </p:cNvSpPr>
          <p:nvPr>
            <p:ph type="sldNum" sz="quarter" idx="12"/>
          </p:nvPr>
        </p:nvSpPr>
        <p:spPr/>
        <p:txBody>
          <a:bodyPr/>
          <a:lstStyle>
            <a:lvl1pPr>
              <a:defRPr/>
            </a:lvl1pPr>
          </a:lstStyle>
          <a:p>
            <a:fld id="{70644FE3-18BB-4795-85D6-B622BEBB2EE8}" type="slidenum">
              <a:rPr lang="en-GB"/>
              <a:pPr/>
              <a:t>‹#›</a:t>
            </a:fld>
            <a:endParaRPr lang="en-GB"/>
          </a:p>
        </p:txBody>
      </p:sp>
    </p:spTree>
  </p:cSld>
  <p:clrMapOvr>
    <a:masterClrMapping/>
  </p:clrMapOvr>
  <p:transition xmlns:p14="http://schemas.microsoft.com/office/powerpoint/2010/mai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228600"/>
            <a:ext cx="8458200" cy="609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2"/>
          <p:cNvSpPr>
            <a:spLocks noGrp="1"/>
          </p:cNvSpPr>
          <p:nvPr>
            <p:ph type="dt" sz="half" idx="10"/>
          </p:nvPr>
        </p:nvSpPr>
        <p:spPr>
          <a:xfrm>
            <a:off x="0" y="6553200"/>
            <a:ext cx="3886200" cy="304800"/>
          </a:xfrm>
        </p:spPr>
        <p:txBody>
          <a:bodyPr/>
          <a:lstStyle>
            <a:lvl1pPr>
              <a:defRPr/>
            </a:lvl1pPr>
          </a:lstStyle>
          <a:p>
            <a:r>
              <a:rPr lang="en-US" dirty="0" smtClean="0"/>
              <a:t>Mar.24 2011, RP Seminar</a:t>
            </a:r>
            <a:endParaRPr lang="en-GB" dirty="0"/>
          </a:p>
        </p:txBody>
      </p:sp>
      <p:sp>
        <p:nvSpPr>
          <p:cNvPr id="4" name="Footer Placeholder 3"/>
          <p:cNvSpPr>
            <a:spLocks noGrp="1"/>
          </p:cNvSpPr>
          <p:nvPr>
            <p:ph type="ftr" sz="quarter" idx="11"/>
          </p:nvPr>
        </p:nvSpPr>
        <p:spPr>
          <a:xfrm>
            <a:off x="3048000" y="6553200"/>
            <a:ext cx="2895600" cy="304800"/>
          </a:xfrm>
        </p:spPr>
        <p:txBody>
          <a:bodyPr/>
          <a:lstStyle>
            <a:lvl1pPr>
              <a:defRPr/>
            </a:lvl1pPr>
          </a:lstStyle>
          <a:p>
            <a:r>
              <a:rPr lang="en-GB"/>
              <a:t>Y. Kadi</a:t>
            </a:r>
          </a:p>
        </p:txBody>
      </p:sp>
      <p:sp>
        <p:nvSpPr>
          <p:cNvPr id="5" name="Slide Number Placeholder 4"/>
          <p:cNvSpPr>
            <a:spLocks noGrp="1"/>
          </p:cNvSpPr>
          <p:nvPr>
            <p:ph type="sldNum" sz="quarter" idx="12"/>
          </p:nvPr>
        </p:nvSpPr>
        <p:spPr>
          <a:xfrm>
            <a:off x="6858000" y="6553200"/>
            <a:ext cx="1905000" cy="304800"/>
          </a:xfrm>
        </p:spPr>
        <p:txBody>
          <a:bodyPr/>
          <a:lstStyle>
            <a:lvl1pPr>
              <a:defRPr/>
            </a:lvl1pPr>
          </a:lstStyle>
          <a:p>
            <a:fld id="{C0D16A31-ADBA-4DD2-945C-8B45C0B54E69}" type="slidenum">
              <a:rPr lang="en-GB"/>
              <a:pPr/>
              <a:t>‹#›</a:t>
            </a:fld>
            <a:endParaRPr lang="en-GB"/>
          </a:p>
        </p:txBody>
      </p:sp>
    </p:spTree>
  </p:cSld>
  <p:clrMapOvr>
    <a:masterClrMapping/>
  </p:clrMapOvr>
  <p:transition xmlns:p14="http://schemas.microsoft.com/office/powerpoint/2010/mai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smtClean="0"/>
              <a:t>Mar.26 2009, Florence, Italy</a:t>
            </a:r>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en-US" smtClean="0"/>
              <a:t>Y. Kadi</a:t>
            </a: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949DA7E-FD8E-4C13-A868-5F520F0624D7}" type="slidenum">
              <a:rPr lang="en-US"/>
              <a:pPr/>
              <a:t>‹#›</a:t>
            </a:fld>
            <a:endParaRPr lang="en-US"/>
          </a:p>
        </p:txBody>
      </p:sp>
    </p:spTree>
    <p:extLst>
      <p:ext uri="{BB962C8B-B14F-4D97-AF65-F5344CB8AC3E}">
        <p14:creationId xmlns:p14="http://schemas.microsoft.com/office/powerpoint/2010/main" val="592370882"/>
      </p:ext>
    </p:extLst>
  </p:cSld>
  <p:clrMapOvr>
    <a:masterClrMapping/>
  </p:clrMapOvr>
  <p:transition xmlns:p14="http://schemas.microsoft.com/office/powerpoint/2010/mai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Mar.26 2009, Florence, Italy</a:t>
            </a:r>
            <a:endParaRPr lang="en-GB"/>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Mar.26 2009, Florence, Italy</a:t>
            </a:r>
            <a:endParaRPr lang="en-GB"/>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Mar.26 2009, Florence, Italy</a:t>
            </a:r>
            <a:endParaRPr lang="en-GB"/>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Mar.26 2009, Florence, Italy</a:t>
            </a:r>
            <a:endParaRPr lang="en-GB"/>
          </a:p>
        </p:txBody>
      </p:sp>
      <p:sp>
        <p:nvSpPr>
          <p:cNvPr id="6" name="Footer Placeholder 5"/>
          <p:cNvSpPr>
            <a:spLocks noGrp="1"/>
          </p:cNvSpPr>
          <p:nvPr>
            <p:ph type="ftr" sz="quarter" idx="11"/>
          </p:nvPr>
        </p:nvSpPr>
        <p:spPr/>
        <p:txBody>
          <a:bodyPr/>
          <a:lstStyle/>
          <a:p>
            <a:r>
              <a:rPr lang="en-GB" smtClean="0"/>
              <a:t>Y. Kadi</a:t>
            </a:r>
            <a:endParaRPr lang="en-GB"/>
          </a:p>
        </p:txBody>
      </p:sp>
      <p:sp>
        <p:nvSpPr>
          <p:cNvPr id="7" name="Slide Number Placeholder 6"/>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Mar.26 2009, Florence, Italy</a:t>
            </a:r>
            <a:endParaRPr lang="en-GB"/>
          </a:p>
        </p:txBody>
      </p:sp>
      <p:sp>
        <p:nvSpPr>
          <p:cNvPr id="8" name="Footer Placeholder 7"/>
          <p:cNvSpPr>
            <a:spLocks noGrp="1"/>
          </p:cNvSpPr>
          <p:nvPr>
            <p:ph type="ftr" sz="quarter" idx="11"/>
          </p:nvPr>
        </p:nvSpPr>
        <p:spPr/>
        <p:txBody>
          <a:bodyPr/>
          <a:lstStyle/>
          <a:p>
            <a:r>
              <a:rPr lang="en-GB" smtClean="0"/>
              <a:t>Y. Kadi</a:t>
            </a:r>
            <a:endParaRPr lang="en-GB"/>
          </a:p>
        </p:txBody>
      </p:sp>
      <p:sp>
        <p:nvSpPr>
          <p:cNvPr id="9" name="Slide Number Placeholder 8"/>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Mar.26 2009, Florence, Italy</a:t>
            </a:r>
            <a:endParaRPr lang="en-GB"/>
          </a:p>
        </p:txBody>
      </p:sp>
      <p:sp>
        <p:nvSpPr>
          <p:cNvPr id="4" name="Footer Placeholder 3"/>
          <p:cNvSpPr>
            <a:spLocks noGrp="1"/>
          </p:cNvSpPr>
          <p:nvPr>
            <p:ph type="ftr" sz="quarter" idx="11"/>
          </p:nvPr>
        </p:nvSpPr>
        <p:spPr/>
        <p:txBody>
          <a:bodyPr/>
          <a:lstStyle/>
          <a:p>
            <a:r>
              <a:rPr lang="en-GB" smtClean="0"/>
              <a:t>Y. Kadi</a:t>
            </a:r>
            <a:endParaRPr lang="en-GB"/>
          </a:p>
        </p:txBody>
      </p:sp>
      <p:sp>
        <p:nvSpPr>
          <p:cNvPr id="5" name="Slide Number Placeholder 4"/>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dirty="0" smtClean="0"/>
              <a:t>Mar.24 2011, RP Seminar</a:t>
            </a:r>
            <a:endParaRPr lang="en-GB" dirty="0"/>
          </a:p>
        </p:txBody>
      </p:sp>
      <p:sp>
        <p:nvSpPr>
          <p:cNvPr id="5" name="Footer Placeholder 4"/>
          <p:cNvSpPr>
            <a:spLocks noGrp="1"/>
          </p:cNvSpPr>
          <p:nvPr>
            <p:ph type="ftr" sz="quarter" idx="11"/>
          </p:nvPr>
        </p:nvSpPr>
        <p:spPr/>
        <p:txBody>
          <a:bodyPr/>
          <a:lstStyle>
            <a:lvl1pPr>
              <a:defRPr/>
            </a:lvl1pPr>
          </a:lstStyle>
          <a:p>
            <a:r>
              <a:rPr lang="en-GB"/>
              <a:t>Y. Kadi</a:t>
            </a:r>
          </a:p>
        </p:txBody>
      </p:sp>
      <p:sp>
        <p:nvSpPr>
          <p:cNvPr id="6" name="Slide Number Placeholder 5"/>
          <p:cNvSpPr>
            <a:spLocks noGrp="1"/>
          </p:cNvSpPr>
          <p:nvPr>
            <p:ph type="sldNum" sz="quarter" idx="12"/>
          </p:nvPr>
        </p:nvSpPr>
        <p:spPr/>
        <p:txBody>
          <a:bodyPr/>
          <a:lstStyle>
            <a:lvl1pPr>
              <a:defRPr/>
            </a:lvl1pPr>
          </a:lstStyle>
          <a:p>
            <a:fld id="{9AA091A7-27FA-44BC-A068-A2C875903CB3}" type="slidenum">
              <a:rPr lang="en-GB"/>
              <a:pPr/>
              <a:t>‹#›</a:t>
            </a:fld>
            <a:endParaRPr lang="en-GB"/>
          </a:p>
        </p:txBody>
      </p:sp>
    </p:spTree>
  </p:cSld>
  <p:clrMapOvr>
    <a:masterClrMapping/>
  </p:clrMapOvr>
  <p:transition xmlns:p14="http://schemas.microsoft.com/office/powerpoint/2010/main">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Mar.26 2009, Florence, Italy</a:t>
            </a:r>
            <a:endParaRPr lang="en-GB"/>
          </a:p>
        </p:txBody>
      </p:sp>
      <p:sp>
        <p:nvSpPr>
          <p:cNvPr id="3" name="Footer Placeholder 2"/>
          <p:cNvSpPr>
            <a:spLocks noGrp="1"/>
          </p:cNvSpPr>
          <p:nvPr>
            <p:ph type="ftr" sz="quarter" idx="11"/>
          </p:nvPr>
        </p:nvSpPr>
        <p:spPr/>
        <p:txBody>
          <a:bodyPr/>
          <a:lstStyle/>
          <a:p>
            <a:r>
              <a:rPr lang="en-GB" smtClean="0"/>
              <a:t>Y. Kadi</a:t>
            </a:r>
            <a:endParaRPr lang="en-GB"/>
          </a:p>
        </p:txBody>
      </p:sp>
      <p:sp>
        <p:nvSpPr>
          <p:cNvPr id="4" name="Slide Number Placeholder 3"/>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Mar.26 2009, Florence, Italy</a:t>
            </a:r>
            <a:endParaRPr lang="en-GB"/>
          </a:p>
        </p:txBody>
      </p:sp>
      <p:sp>
        <p:nvSpPr>
          <p:cNvPr id="6" name="Footer Placeholder 5"/>
          <p:cNvSpPr>
            <a:spLocks noGrp="1"/>
          </p:cNvSpPr>
          <p:nvPr>
            <p:ph type="ftr" sz="quarter" idx="11"/>
          </p:nvPr>
        </p:nvSpPr>
        <p:spPr/>
        <p:txBody>
          <a:bodyPr/>
          <a:lstStyle/>
          <a:p>
            <a:r>
              <a:rPr lang="en-GB" smtClean="0"/>
              <a:t>Y. Kadi</a:t>
            </a:r>
            <a:endParaRPr lang="en-GB"/>
          </a:p>
        </p:txBody>
      </p:sp>
      <p:sp>
        <p:nvSpPr>
          <p:cNvPr id="7" name="Slide Number Placeholder 6"/>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Mar.26 2009, Florence, Italy</a:t>
            </a:r>
            <a:endParaRPr lang="en-GB"/>
          </a:p>
        </p:txBody>
      </p:sp>
      <p:sp>
        <p:nvSpPr>
          <p:cNvPr id="6" name="Footer Placeholder 5"/>
          <p:cNvSpPr>
            <a:spLocks noGrp="1"/>
          </p:cNvSpPr>
          <p:nvPr>
            <p:ph type="ftr" sz="quarter" idx="11"/>
          </p:nvPr>
        </p:nvSpPr>
        <p:spPr/>
        <p:txBody>
          <a:bodyPr/>
          <a:lstStyle/>
          <a:p>
            <a:r>
              <a:rPr lang="en-GB" smtClean="0"/>
              <a:t>Y. Kadi</a:t>
            </a:r>
            <a:endParaRPr lang="en-GB"/>
          </a:p>
        </p:txBody>
      </p:sp>
      <p:sp>
        <p:nvSpPr>
          <p:cNvPr id="7" name="Slide Number Placeholder 6"/>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Mar.26 2009, Florence, Italy</a:t>
            </a:r>
            <a:endParaRPr lang="en-GB"/>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Mar.26 2009, Florence, Italy</a:t>
            </a:r>
            <a:endParaRPr lang="en-GB"/>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F5029B94-F6EB-4CE1-B829-F9AB2F0EF276}" type="slidenum">
              <a:rPr lang="en-GB" smtClean="0"/>
              <a:t>‹#›</a:t>
            </a:fld>
            <a:endParaRPr lang="en-GB"/>
          </a:p>
        </p:txBody>
      </p:sp>
    </p:spTree>
  </p:cSld>
  <p:clrMapOvr>
    <a:masterClrMapping/>
  </p:clrMapOvr>
  <p:transition xmlns:p14="http://schemas.microsoft.com/office/powerpoint/2010/mai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dirty="0" smtClean="0"/>
              <a:t>Mar.24 2011, RP Seminar</a:t>
            </a:r>
            <a:endParaRPr lang="en-GB" dirty="0"/>
          </a:p>
        </p:txBody>
      </p:sp>
      <p:sp>
        <p:nvSpPr>
          <p:cNvPr id="5" name="Footer Placeholder 4"/>
          <p:cNvSpPr>
            <a:spLocks noGrp="1"/>
          </p:cNvSpPr>
          <p:nvPr>
            <p:ph type="ftr" sz="quarter" idx="11"/>
          </p:nvPr>
        </p:nvSpPr>
        <p:spPr/>
        <p:txBody>
          <a:bodyPr/>
          <a:lstStyle>
            <a:lvl1pPr>
              <a:defRPr/>
            </a:lvl1pPr>
          </a:lstStyle>
          <a:p>
            <a:r>
              <a:rPr lang="en-GB"/>
              <a:t>Y. Kadi</a:t>
            </a:r>
          </a:p>
        </p:txBody>
      </p:sp>
      <p:sp>
        <p:nvSpPr>
          <p:cNvPr id="6" name="Slide Number Placeholder 5"/>
          <p:cNvSpPr>
            <a:spLocks noGrp="1"/>
          </p:cNvSpPr>
          <p:nvPr>
            <p:ph type="sldNum" sz="quarter" idx="12"/>
          </p:nvPr>
        </p:nvSpPr>
        <p:spPr/>
        <p:txBody>
          <a:bodyPr/>
          <a:lstStyle>
            <a:lvl1pPr>
              <a:defRPr/>
            </a:lvl1pPr>
          </a:lstStyle>
          <a:p>
            <a:fld id="{8A6DE77D-FE2A-42DF-8BAF-A1F2E5751DC0}" type="slidenum">
              <a:rPr lang="en-GB"/>
              <a:pPr/>
              <a:t>‹#›</a:t>
            </a:fld>
            <a:endParaRPr lang="en-GB"/>
          </a:p>
        </p:txBody>
      </p:sp>
    </p:spTree>
  </p:cSld>
  <p:clrMapOvr>
    <a:masterClrMapping/>
  </p:clrMapOvr>
  <p:transition xmlns:p14="http://schemas.microsoft.com/office/powerpoint/2010/mai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48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101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en-US" smtClean="0"/>
              <a:t>Mar.26 2009, Florence, Italy</a:t>
            </a:r>
            <a:endParaRPr lang="en-GB"/>
          </a:p>
        </p:txBody>
      </p:sp>
      <p:sp>
        <p:nvSpPr>
          <p:cNvPr id="6" name="Footer Placeholder 5"/>
          <p:cNvSpPr>
            <a:spLocks noGrp="1"/>
          </p:cNvSpPr>
          <p:nvPr>
            <p:ph type="ftr" sz="quarter" idx="11"/>
          </p:nvPr>
        </p:nvSpPr>
        <p:spPr/>
        <p:txBody>
          <a:bodyPr/>
          <a:lstStyle>
            <a:lvl1pPr>
              <a:defRPr/>
            </a:lvl1pPr>
          </a:lstStyle>
          <a:p>
            <a:r>
              <a:rPr lang="en-GB"/>
              <a:t>Y. Kadi</a:t>
            </a:r>
          </a:p>
        </p:txBody>
      </p:sp>
      <p:sp>
        <p:nvSpPr>
          <p:cNvPr id="7" name="Slide Number Placeholder 6"/>
          <p:cNvSpPr>
            <a:spLocks noGrp="1"/>
          </p:cNvSpPr>
          <p:nvPr>
            <p:ph type="sldNum" sz="quarter" idx="12"/>
          </p:nvPr>
        </p:nvSpPr>
        <p:spPr/>
        <p:txBody>
          <a:bodyPr/>
          <a:lstStyle>
            <a:lvl1pPr>
              <a:defRPr/>
            </a:lvl1pPr>
          </a:lstStyle>
          <a:p>
            <a:fld id="{487D418E-34D5-4ABB-9493-7E50020CFA5F}" type="slidenum">
              <a:rPr lang="en-GB"/>
              <a:pPr/>
              <a:t>‹#›</a:t>
            </a:fld>
            <a:endParaRPr lang="en-GB"/>
          </a:p>
        </p:txBody>
      </p:sp>
    </p:spTree>
  </p:cSld>
  <p:clrMapOvr>
    <a:masterClrMapping/>
  </p:clrMapOvr>
  <p:transition xmlns:p14="http://schemas.microsoft.com/office/powerpoint/2010/mai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en-US" dirty="0" smtClean="0"/>
              <a:t>Mar.24 2011, RP Seminar</a:t>
            </a:r>
            <a:endParaRPr lang="en-GB" dirty="0"/>
          </a:p>
        </p:txBody>
      </p:sp>
      <p:sp>
        <p:nvSpPr>
          <p:cNvPr id="8" name="Footer Placeholder 7"/>
          <p:cNvSpPr>
            <a:spLocks noGrp="1"/>
          </p:cNvSpPr>
          <p:nvPr>
            <p:ph type="ftr" sz="quarter" idx="11"/>
          </p:nvPr>
        </p:nvSpPr>
        <p:spPr/>
        <p:txBody>
          <a:bodyPr/>
          <a:lstStyle>
            <a:lvl1pPr>
              <a:defRPr/>
            </a:lvl1pPr>
          </a:lstStyle>
          <a:p>
            <a:r>
              <a:rPr lang="en-GB"/>
              <a:t>Y. Kadi</a:t>
            </a:r>
          </a:p>
        </p:txBody>
      </p:sp>
      <p:sp>
        <p:nvSpPr>
          <p:cNvPr id="9" name="Slide Number Placeholder 8"/>
          <p:cNvSpPr>
            <a:spLocks noGrp="1"/>
          </p:cNvSpPr>
          <p:nvPr>
            <p:ph type="sldNum" sz="quarter" idx="12"/>
          </p:nvPr>
        </p:nvSpPr>
        <p:spPr/>
        <p:txBody>
          <a:bodyPr/>
          <a:lstStyle>
            <a:lvl1pPr>
              <a:defRPr/>
            </a:lvl1pPr>
          </a:lstStyle>
          <a:p>
            <a:fld id="{40C44563-799C-49FD-92E4-7A78171AAADE}" type="slidenum">
              <a:rPr lang="en-GB"/>
              <a:pPr/>
              <a:t>‹#›</a:t>
            </a:fld>
            <a:endParaRPr lang="en-GB"/>
          </a:p>
        </p:txBody>
      </p:sp>
    </p:spTree>
  </p:cSld>
  <p:clrMapOvr>
    <a:masterClrMapping/>
  </p:clrMapOvr>
  <p:transition xmlns:p14="http://schemas.microsoft.com/office/powerpoint/2010/mai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US" dirty="0" smtClean="0"/>
              <a:t>Mar.24 2011, RP Seminar</a:t>
            </a:r>
            <a:endParaRPr lang="en-GB" dirty="0"/>
          </a:p>
        </p:txBody>
      </p:sp>
      <p:sp>
        <p:nvSpPr>
          <p:cNvPr id="4" name="Footer Placeholder 3"/>
          <p:cNvSpPr>
            <a:spLocks noGrp="1"/>
          </p:cNvSpPr>
          <p:nvPr>
            <p:ph type="ftr" sz="quarter" idx="11"/>
          </p:nvPr>
        </p:nvSpPr>
        <p:spPr/>
        <p:txBody>
          <a:bodyPr/>
          <a:lstStyle>
            <a:lvl1pPr>
              <a:defRPr/>
            </a:lvl1pPr>
          </a:lstStyle>
          <a:p>
            <a:r>
              <a:rPr lang="en-GB"/>
              <a:t>Y. Kadi</a:t>
            </a:r>
          </a:p>
        </p:txBody>
      </p:sp>
      <p:sp>
        <p:nvSpPr>
          <p:cNvPr id="5" name="Slide Number Placeholder 4"/>
          <p:cNvSpPr>
            <a:spLocks noGrp="1"/>
          </p:cNvSpPr>
          <p:nvPr>
            <p:ph type="sldNum" sz="quarter" idx="12"/>
          </p:nvPr>
        </p:nvSpPr>
        <p:spPr/>
        <p:txBody>
          <a:bodyPr/>
          <a:lstStyle>
            <a:lvl1pPr>
              <a:defRPr/>
            </a:lvl1pPr>
          </a:lstStyle>
          <a:p>
            <a:fld id="{E1672CCE-4F1D-4FEF-8A90-EDA5BD440A35}" type="slidenum">
              <a:rPr lang="en-GB"/>
              <a:pPr/>
              <a:t>‹#›</a:t>
            </a:fld>
            <a:endParaRPr lang="en-GB"/>
          </a:p>
        </p:txBody>
      </p:sp>
    </p:spTree>
  </p:cSld>
  <p:clrMapOvr>
    <a:masterClrMapping/>
  </p:clrMapOvr>
  <p:transition xmlns:p14="http://schemas.microsoft.com/office/powerpoint/2010/mai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dirty="0" smtClean="0"/>
              <a:t>Mar.24 2011, RP Seminar</a:t>
            </a:r>
            <a:endParaRPr lang="en-GB" dirty="0"/>
          </a:p>
        </p:txBody>
      </p:sp>
      <p:sp>
        <p:nvSpPr>
          <p:cNvPr id="3" name="Footer Placeholder 2"/>
          <p:cNvSpPr>
            <a:spLocks noGrp="1"/>
          </p:cNvSpPr>
          <p:nvPr>
            <p:ph type="ftr" sz="quarter" idx="11"/>
          </p:nvPr>
        </p:nvSpPr>
        <p:spPr/>
        <p:txBody>
          <a:bodyPr/>
          <a:lstStyle>
            <a:lvl1pPr>
              <a:defRPr/>
            </a:lvl1pPr>
          </a:lstStyle>
          <a:p>
            <a:r>
              <a:rPr lang="en-GB"/>
              <a:t>Y. Kadi</a:t>
            </a:r>
          </a:p>
        </p:txBody>
      </p:sp>
      <p:sp>
        <p:nvSpPr>
          <p:cNvPr id="4" name="Slide Number Placeholder 3"/>
          <p:cNvSpPr>
            <a:spLocks noGrp="1"/>
          </p:cNvSpPr>
          <p:nvPr>
            <p:ph type="sldNum" sz="quarter" idx="12"/>
          </p:nvPr>
        </p:nvSpPr>
        <p:spPr/>
        <p:txBody>
          <a:bodyPr/>
          <a:lstStyle>
            <a:lvl1pPr>
              <a:defRPr/>
            </a:lvl1pPr>
          </a:lstStyle>
          <a:p>
            <a:fld id="{C3DDE274-9400-41BE-B4D9-0DAD64D42511}" type="slidenum">
              <a:rPr lang="en-GB"/>
              <a:pPr/>
              <a:t>‹#›</a:t>
            </a:fld>
            <a:endParaRPr lang="en-GB"/>
          </a:p>
        </p:txBody>
      </p:sp>
    </p:spTree>
  </p:cSld>
  <p:clrMapOvr>
    <a:masterClrMapping/>
  </p:clrMapOvr>
  <p:transition xmlns:p14="http://schemas.microsoft.com/office/powerpoint/2010/mai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Mar.24 2011, RP Seminar</a:t>
            </a:r>
            <a:endParaRPr lang="en-GB" dirty="0"/>
          </a:p>
        </p:txBody>
      </p:sp>
      <p:sp>
        <p:nvSpPr>
          <p:cNvPr id="6" name="Footer Placeholder 5"/>
          <p:cNvSpPr>
            <a:spLocks noGrp="1"/>
          </p:cNvSpPr>
          <p:nvPr>
            <p:ph type="ftr" sz="quarter" idx="11"/>
          </p:nvPr>
        </p:nvSpPr>
        <p:spPr/>
        <p:txBody>
          <a:bodyPr/>
          <a:lstStyle>
            <a:lvl1pPr>
              <a:defRPr/>
            </a:lvl1pPr>
          </a:lstStyle>
          <a:p>
            <a:r>
              <a:rPr lang="en-GB"/>
              <a:t>Y. Kadi</a:t>
            </a:r>
          </a:p>
        </p:txBody>
      </p:sp>
      <p:sp>
        <p:nvSpPr>
          <p:cNvPr id="7" name="Slide Number Placeholder 6"/>
          <p:cNvSpPr>
            <a:spLocks noGrp="1"/>
          </p:cNvSpPr>
          <p:nvPr>
            <p:ph type="sldNum" sz="quarter" idx="12"/>
          </p:nvPr>
        </p:nvSpPr>
        <p:spPr/>
        <p:txBody>
          <a:bodyPr/>
          <a:lstStyle>
            <a:lvl1pPr>
              <a:defRPr/>
            </a:lvl1pPr>
          </a:lstStyle>
          <a:p>
            <a:fld id="{8790A699-6ACB-4586-9288-CD5C07EBAC49}" type="slidenum">
              <a:rPr lang="en-GB"/>
              <a:pPr/>
              <a:t>‹#›</a:t>
            </a:fld>
            <a:endParaRPr lang="en-GB"/>
          </a:p>
        </p:txBody>
      </p:sp>
    </p:spTree>
  </p:cSld>
  <p:clrMapOvr>
    <a:masterClrMapping/>
  </p:clrMapOvr>
  <p:transition xmlns:p14="http://schemas.microsoft.com/office/powerpoint/2010/mai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Mar.24 2011, RP Seminar</a:t>
            </a:r>
            <a:endParaRPr lang="en-GB" dirty="0"/>
          </a:p>
        </p:txBody>
      </p:sp>
      <p:sp>
        <p:nvSpPr>
          <p:cNvPr id="6" name="Footer Placeholder 5"/>
          <p:cNvSpPr>
            <a:spLocks noGrp="1"/>
          </p:cNvSpPr>
          <p:nvPr>
            <p:ph type="ftr" sz="quarter" idx="11"/>
          </p:nvPr>
        </p:nvSpPr>
        <p:spPr/>
        <p:txBody>
          <a:bodyPr/>
          <a:lstStyle>
            <a:lvl1pPr>
              <a:defRPr/>
            </a:lvl1pPr>
          </a:lstStyle>
          <a:p>
            <a:r>
              <a:rPr lang="en-GB"/>
              <a:t>Y. Kadi</a:t>
            </a:r>
          </a:p>
        </p:txBody>
      </p:sp>
      <p:sp>
        <p:nvSpPr>
          <p:cNvPr id="7" name="Slide Number Placeholder 6"/>
          <p:cNvSpPr>
            <a:spLocks noGrp="1"/>
          </p:cNvSpPr>
          <p:nvPr>
            <p:ph type="sldNum" sz="quarter" idx="12"/>
          </p:nvPr>
        </p:nvSpPr>
        <p:spPr/>
        <p:txBody>
          <a:bodyPr/>
          <a:lstStyle>
            <a:lvl1pPr>
              <a:defRPr/>
            </a:lvl1pPr>
          </a:lstStyle>
          <a:p>
            <a:fld id="{0289B623-48FC-4ED9-BC37-FAC055E1B7EA}" type="slidenum">
              <a:rPr lang="en-GB"/>
              <a:pPr/>
              <a:t>‹#›</a:t>
            </a:fld>
            <a:endParaRPr lang="en-GB"/>
          </a:p>
        </p:txBody>
      </p:sp>
    </p:spTree>
  </p:cSld>
  <p:clrMapOvr>
    <a:masterClrMapping/>
  </p:clrMapOvr>
  <p:transition xmlns:p14="http://schemas.microsoft.com/office/powerpoint/2010/main">
    <p:wedg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p:nvSpPr>
        <p:spPr bwMode="auto">
          <a:xfrm>
            <a:off x="0" y="6553200"/>
            <a:ext cx="9144000" cy="304800"/>
          </a:xfrm>
          <a:prstGeom prst="rect">
            <a:avLst/>
          </a:prstGeom>
          <a:solidFill>
            <a:srgbClr val="000080"/>
          </a:solidFill>
          <a:ln w="9525">
            <a:solidFill>
              <a:schemeClr val="tx1"/>
            </a:solidFill>
            <a:miter lim="800000"/>
            <a:headEnd/>
            <a:tailEnd/>
          </a:ln>
          <a:effectLst/>
        </p:spPr>
        <p:txBody>
          <a:bodyPr wrap="none" anchor="ctr"/>
          <a:lstStyle/>
          <a:p>
            <a:endParaRPr lang="en-GB"/>
          </a:p>
        </p:txBody>
      </p:sp>
      <p:pic>
        <p:nvPicPr>
          <p:cNvPr id="1032" name="Picture 8"/>
          <p:cNvPicPr>
            <a:picLocks noChangeAspect="1" noChangeArrowheads="1"/>
          </p:cNvPicPr>
          <p:nvPr/>
        </p:nvPicPr>
        <p:blipFill>
          <a:blip r:embed="rId15" cstate="print"/>
          <a:srcRect/>
          <a:stretch>
            <a:fillRect/>
          </a:stretch>
        </p:blipFill>
        <p:spPr bwMode="auto">
          <a:xfrm>
            <a:off x="0" y="0"/>
            <a:ext cx="9150350" cy="914400"/>
          </a:xfrm>
          <a:prstGeom prst="rect">
            <a:avLst/>
          </a:prstGeom>
          <a:noFill/>
        </p:spPr>
      </p:pic>
      <p:sp>
        <p:nvSpPr>
          <p:cNvPr id="1026" name="Rectangle 2"/>
          <p:cNvSpPr>
            <a:spLocks noGrp="1" noChangeArrowheads="1"/>
          </p:cNvSpPr>
          <p:nvPr>
            <p:ph type="title"/>
          </p:nvPr>
        </p:nvSpPr>
        <p:spPr bwMode="auto">
          <a:xfrm>
            <a:off x="2743200" y="228600"/>
            <a:ext cx="60198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04800" y="1143000"/>
            <a:ext cx="8458200" cy="5181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p>
        </p:txBody>
      </p:sp>
      <p:sp>
        <p:nvSpPr>
          <p:cNvPr id="1028" name="Rectangle 4"/>
          <p:cNvSpPr>
            <a:spLocks noGrp="1" noChangeArrowheads="1"/>
          </p:cNvSpPr>
          <p:nvPr>
            <p:ph type="dt" sz="half" idx="2"/>
          </p:nvPr>
        </p:nvSpPr>
        <p:spPr bwMode="auto">
          <a:xfrm>
            <a:off x="0" y="6553200"/>
            <a:ext cx="38862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mn-lt"/>
              </a:defRPr>
            </a:lvl1pPr>
          </a:lstStyle>
          <a:p>
            <a:r>
              <a:rPr lang="en-US" dirty="0" smtClean="0"/>
              <a:t>Mar.</a:t>
            </a:r>
            <a:r>
              <a:rPr lang="en-US" dirty="0" smtClean="0"/>
              <a:t>24 2011, RP Seminar</a:t>
            </a:r>
            <a:endParaRPr lang="en-GB" dirty="0"/>
          </a:p>
        </p:txBody>
      </p:sp>
      <p:sp>
        <p:nvSpPr>
          <p:cNvPr id="1029" name="Rectangle 5"/>
          <p:cNvSpPr>
            <a:spLocks noGrp="1" noChangeArrowheads="1"/>
          </p:cNvSpPr>
          <p:nvPr>
            <p:ph type="ftr" sz="quarter" idx="3"/>
          </p:nvPr>
        </p:nvSpPr>
        <p:spPr bwMode="auto">
          <a:xfrm>
            <a:off x="3048000" y="65532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mn-lt"/>
              </a:defRPr>
            </a:lvl1pPr>
          </a:lstStyle>
          <a:p>
            <a:r>
              <a:rPr lang="en-GB"/>
              <a:t>Y. Kadi</a:t>
            </a:r>
          </a:p>
        </p:txBody>
      </p:sp>
      <p:sp>
        <p:nvSpPr>
          <p:cNvPr id="1030" name="Rectangle 6"/>
          <p:cNvSpPr>
            <a:spLocks noGrp="1" noChangeArrowheads="1"/>
          </p:cNvSpPr>
          <p:nvPr>
            <p:ph type="sldNum" sz="quarter" idx="4"/>
          </p:nvPr>
        </p:nvSpPr>
        <p:spPr bwMode="auto">
          <a:xfrm>
            <a:off x="68580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EE065F24-FD71-43AF-A063-334E85DC7C4A}"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3" r:id="rId13"/>
  </p:sldLayoutIdLst>
  <p:transition xmlns:p14="http://schemas.microsoft.com/office/powerpoint/2010/main">
    <p:wedge/>
  </p:transition>
  <p:hf hdr="0"/>
  <p:txStyles>
    <p:titleStyle>
      <a:lvl1pPr algn="r" rtl="0" fontAlgn="base">
        <a:spcBef>
          <a:spcPct val="0"/>
        </a:spcBef>
        <a:spcAft>
          <a:spcPct val="0"/>
        </a:spcAft>
        <a:defRPr sz="2400">
          <a:solidFill>
            <a:schemeClr val="bg1"/>
          </a:solidFill>
          <a:latin typeface="+mj-lt"/>
          <a:ea typeface="+mj-ea"/>
          <a:cs typeface="+mj-cs"/>
        </a:defRPr>
      </a:lvl1pPr>
      <a:lvl2pPr algn="r" rtl="0" fontAlgn="base">
        <a:spcBef>
          <a:spcPct val="0"/>
        </a:spcBef>
        <a:spcAft>
          <a:spcPct val="0"/>
        </a:spcAft>
        <a:defRPr sz="2400">
          <a:solidFill>
            <a:schemeClr val="bg1"/>
          </a:solidFill>
          <a:latin typeface="Verdana" pitchFamily="34" charset="0"/>
        </a:defRPr>
      </a:lvl2pPr>
      <a:lvl3pPr algn="r" rtl="0" fontAlgn="base">
        <a:spcBef>
          <a:spcPct val="0"/>
        </a:spcBef>
        <a:spcAft>
          <a:spcPct val="0"/>
        </a:spcAft>
        <a:defRPr sz="2400">
          <a:solidFill>
            <a:schemeClr val="bg1"/>
          </a:solidFill>
          <a:latin typeface="Verdana" pitchFamily="34" charset="0"/>
        </a:defRPr>
      </a:lvl3pPr>
      <a:lvl4pPr algn="r" rtl="0" fontAlgn="base">
        <a:spcBef>
          <a:spcPct val="0"/>
        </a:spcBef>
        <a:spcAft>
          <a:spcPct val="0"/>
        </a:spcAft>
        <a:defRPr sz="2400">
          <a:solidFill>
            <a:schemeClr val="bg1"/>
          </a:solidFill>
          <a:latin typeface="Verdana" pitchFamily="34" charset="0"/>
        </a:defRPr>
      </a:lvl4pPr>
      <a:lvl5pPr algn="r" rtl="0" fontAlgn="base">
        <a:spcBef>
          <a:spcPct val="0"/>
        </a:spcBef>
        <a:spcAft>
          <a:spcPct val="0"/>
        </a:spcAft>
        <a:defRPr sz="2400">
          <a:solidFill>
            <a:schemeClr val="bg1"/>
          </a:solidFill>
          <a:latin typeface="Verdana" pitchFamily="34" charset="0"/>
        </a:defRPr>
      </a:lvl5pPr>
      <a:lvl6pPr marL="457200" algn="r" rtl="0" fontAlgn="base">
        <a:spcBef>
          <a:spcPct val="0"/>
        </a:spcBef>
        <a:spcAft>
          <a:spcPct val="0"/>
        </a:spcAft>
        <a:defRPr sz="2400">
          <a:solidFill>
            <a:schemeClr val="bg1"/>
          </a:solidFill>
          <a:latin typeface="Verdana" pitchFamily="34" charset="0"/>
        </a:defRPr>
      </a:lvl6pPr>
      <a:lvl7pPr marL="914400" algn="r" rtl="0" fontAlgn="base">
        <a:spcBef>
          <a:spcPct val="0"/>
        </a:spcBef>
        <a:spcAft>
          <a:spcPct val="0"/>
        </a:spcAft>
        <a:defRPr sz="2400">
          <a:solidFill>
            <a:schemeClr val="bg1"/>
          </a:solidFill>
          <a:latin typeface="Verdana" pitchFamily="34" charset="0"/>
        </a:defRPr>
      </a:lvl7pPr>
      <a:lvl8pPr marL="1371600" algn="r" rtl="0" fontAlgn="base">
        <a:spcBef>
          <a:spcPct val="0"/>
        </a:spcBef>
        <a:spcAft>
          <a:spcPct val="0"/>
        </a:spcAft>
        <a:defRPr sz="2400">
          <a:solidFill>
            <a:schemeClr val="bg1"/>
          </a:solidFill>
          <a:latin typeface="Verdana" pitchFamily="34" charset="0"/>
        </a:defRPr>
      </a:lvl8pPr>
      <a:lvl9pPr marL="1828800" algn="r" rtl="0" fontAlgn="base">
        <a:spcBef>
          <a:spcPct val="0"/>
        </a:spcBef>
        <a:spcAft>
          <a:spcPct val="0"/>
        </a:spcAft>
        <a:defRPr sz="2400">
          <a:solidFill>
            <a:schemeClr val="bg1"/>
          </a:solidFill>
          <a:latin typeface="Verdana" pitchFamily="34" charset="0"/>
        </a:defRPr>
      </a:lvl9pPr>
    </p:titleStyle>
    <p:bodyStyle>
      <a:lvl1pPr marL="342900" indent="-342900" algn="l" rtl="0" fontAlgn="base">
        <a:spcBef>
          <a:spcPct val="20000"/>
        </a:spcBef>
        <a:spcAft>
          <a:spcPct val="0"/>
        </a:spcAft>
        <a:buClr>
          <a:srgbClr val="F22503"/>
        </a:buClr>
        <a:buFont typeface="Wingdings" pitchFamily="2" charset="2"/>
        <a:buChar char="q"/>
        <a:defRPr sz="2400">
          <a:solidFill>
            <a:schemeClr val="tx1"/>
          </a:solidFill>
          <a:latin typeface="+mn-lt"/>
          <a:ea typeface="+mn-ea"/>
          <a:cs typeface="+mn-cs"/>
        </a:defRPr>
      </a:lvl1pPr>
      <a:lvl2pPr marL="742950" indent="-285750" algn="l" rtl="0" fontAlgn="base">
        <a:spcBef>
          <a:spcPct val="20000"/>
        </a:spcBef>
        <a:spcAft>
          <a:spcPct val="0"/>
        </a:spcAft>
        <a:buClr>
          <a:srgbClr val="0323D8"/>
        </a:buClr>
        <a:buFont typeface="Zapf Dingbats" pitchFamily="1" charset="2"/>
        <a:buChar char="*"/>
        <a:defRPr>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Mar.24 2011, RP Seminar</a:t>
            </a:r>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Y. Kadi</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029B94-F6EB-4CE1-B829-F9AB2F0EF276}"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xmlns:p14="http://schemas.microsoft.com/office/powerpoint/2010/main">
    <p:wedge/>
  </p:transition>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Fukushima_I_nuclear_accident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hyperlink" Target="http://en.wikipedia.org/wiki/Boric_acid" TargetMode="External"/><Relationship Id="rId4" Type="http://schemas.openxmlformats.org/officeDocument/2006/relationships/hyperlink" Target="http://en.wikipedia.org/wiki/Neutron_poison" TargetMode="External"/><Relationship Id="rId5" Type="http://schemas.openxmlformats.org/officeDocument/2006/relationships/image" Target="../media/image20.png"/><Relationship Id="rId6"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hyperlink" Target="http://en.wikipedia.org/wiki/Criticality_accident"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tif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tif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5.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wmf"/><Relationship Id="rId5" Type="http://schemas.openxmlformats.org/officeDocument/2006/relationships/image" Target="../media/image38.wmf"/><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9.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130" name="Picture 2"/>
          <p:cNvPicPr>
            <a:picLocks noChangeAspect="1" noChangeArrowheads="1"/>
          </p:cNvPicPr>
          <p:nvPr/>
        </p:nvPicPr>
        <p:blipFill>
          <a:blip r:embed="rId3"/>
          <a:srcRect/>
          <a:stretch>
            <a:fillRect/>
          </a:stretch>
        </p:blipFill>
        <p:spPr bwMode="auto">
          <a:xfrm>
            <a:off x="0" y="-1588"/>
            <a:ext cx="9145588" cy="6859588"/>
          </a:xfrm>
          <a:prstGeom prst="rect">
            <a:avLst/>
          </a:prstGeom>
          <a:noFill/>
        </p:spPr>
      </p:pic>
      <p:sp>
        <p:nvSpPr>
          <p:cNvPr id="304131" name="Rectangle 3"/>
          <p:cNvSpPr>
            <a:spLocks noGrp="1" noChangeArrowheads="1"/>
          </p:cNvSpPr>
          <p:nvPr>
            <p:ph type="subTitle" idx="1"/>
          </p:nvPr>
        </p:nvSpPr>
        <p:spPr>
          <a:xfrm>
            <a:off x="1524000" y="5181600"/>
            <a:ext cx="7467600" cy="1143000"/>
          </a:xfrm>
        </p:spPr>
        <p:txBody>
          <a:bodyPr/>
          <a:lstStyle/>
          <a:p>
            <a:pPr algn="r" eaLnBrk="0" hangingPunct="0">
              <a:spcBef>
                <a:spcPct val="0"/>
              </a:spcBef>
              <a:buClrTx/>
              <a:buFontTx/>
              <a:buNone/>
            </a:pPr>
            <a:r>
              <a:rPr lang="en-GB" sz="1800" dirty="0">
                <a:solidFill>
                  <a:schemeClr val="bg1"/>
                </a:solidFill>
              </a:rPr>
              <a:t>Y. Kadi</a:t>
            </a:r>
          </a:p>
          <a:p>
            <a:pPr algn="r" eaLnBrk="0" hangingPunct="0">
              <a:spcBef>
                <a:spcPct val="0"/>
              </a:spcBef>
              <a:buClrTx/>
              <a:buFontTx/>
              <a:buNone/>
            </a:pPr>
            <a:r>
              <a:rPr lang="en-GB" sz="1800" dirty="0">
                <a:solidFill>
                  <a:schemeClr val="bg1"/>
                </a:solidFill>
              </a:rPr>
              <a:t>CERN, Switzerland</a:t>
            </a:r>
          </a:p>
          <a:p>
            <a:pPr algn="r" eaLnBrk="0" hangingPunct="0">
              <a:spcBef>
                <a:spcPct val="0"/>
              </a:spcBef>
              <a:buClrTx/>
              <a:buFontTx/>
              <a:buNone/>
            </a:pPr>
            <a:endParaRPr lang="en-GB" sz="1800" dirty="0">
              <a:solidFill>
                <a:schemeClr val="bg1"/>
              </a:solidFill>
            </a:endParaRPr>
          </a:p>
          <a:p>
            <a:pPr algn="r" eaLnBrk="0" hangingPunct="0">
              <a:spcBef>
                <a:spcPct val="0"/>
              </a:spcBef>
              <a:buClrTx/>
              <a:buFontTx/>
              <a:buNone/>
            </a:pPr>
            <a:r>
              <a:rPr lang="en-GB" sz="1800" dirty="0" smtClean="0">
                <a:solidFill>
                  <a:schemeClr val="bg1"/>
                </a:solidFill>
              </a:rPr>
              <a:t>16</a:t>
            </a:r>
            <a:r>
              <a:rPr lang="en-GB" sz="1800" dirty="0" smtClean="0">
                <a:solidFill>
                  <a:schemeClr val="bg1"/>
                </a:solidFill>
              </a:rPr>
              <a:t> </a:t>
            </a:r>
            <a:r>
              <a:rPr lang="en-GB" sz="1800" dirty="0" smtClean="0">
                <a:solidFill>
                  <a:schemeClr val="bg1"/>
                </a:solidFill>
              </a:rPr>
              <a:t>March </a:t>
            </a:r>
            <a:r>
              <a:rPr lang="en-GB" sz="1800" dirty="0" smtClean="0">
                <a:solidFill>
                  <a:schemeClr val="bg1"/>
                </a:solidFill>
              </a:rPr>
              <a:t>2011, ISOLDE Seminar,  CERN</a:t>
            </a:r>
            <a:endParaRPr lang="en-GB" sz="1400" dirty="0">
              <a:solidFill>
                <a:schemeClr val="bg1"/>
              </a:solidFill>
            </a:endParaRPr>
          </a:p>
        </p:txBody>
      </p:sp>
      <p:sp>
        <p:nvSpPr>
          <p:cNvPr id="304132" name="Rectangle 4"/>
          <p:cNvSpPr>
            <a:spLocks noGrp="1" noChangeArrowheads="1"/>
          </p:cNvSpPr>
          <p:nvPr>
            <p:ph type="ctrTitle"/>
          </p:nvPr>
        </p:nvSpPr>
        <p:spPr>
          <a:xfrm>
            <a:off x="381000" y="2667000"/>
            <a:ext cx="8534400" cy="1143000"/>
          </a:xfrm>
        </p:spPr>
        <p:txBody>
          <a:bodyPr/>
          <a:lstStyle/>
          <a:p>
            <a:r>
              <a:rPr lang="en-GB" b="1" dirty="0" smtClean="0">
                <a:solidFill>
                  <a:schemeClr val="accent1"/>
                </a:solidFill>
              </a:rPr>
              <a:t>Accident at Fukushima Daiichi Nuclear Power Station</a:t>
            </a:r>
            <a:endParaRPr lang="en-GB" dirty="0">
              <a:solidFill>
                <a:schemeClr val="accent1"/>
              </a:solidFill>
            </a:endParaRPr>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GE-BWR Design</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10</a:t>
            </a:fld>
            <a:endParaRPr lang="en-GB"/>
          </a:p>
        </p:txBody>
      </p:sp>
      <p:pic>
        <p:nvPicPr>
          <p:cNvPr id="7" name="Picture 6"/>
          <p:cNvPicPr>
            <a:picLocks noChangeAspect="1"/>
          </p:cNvPicPr>
          <p:nvPr/>
        </p:nvPicPr>
        <p:blipFill>
          <a:blip r:embed="rId3"/>
          <a:stretch>
            <a:fillRect/>
          </a:stretch>
        </p:blipFill>
        <p:spPr>
          <a:xfrm>
            <a:off x="1435100" y="980728"/>
            <a:ext cx="6256294" cy="5544616"/>
          </a:xfrm>
          <a:prstGeom prst="rect">
            <a:avLst/>
          </a:prstGeom>
        </p:spPr>
      </p:pic>
      <p:sp>
        <p:nvSpPr>
          <p:cNvPr id="8"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123645213"/>
      </p:ext>
    </p:extLst>
  </p:cSld>
  <p:clrMapOvr>
    <a:masterClrMapping/>
  </p:clrMapOvr>
  <p:transition xmlns:p14="http://schemas.microsoft.com/office/powerpoint/2010/mai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GE-BWR </a:t>
            </a:r>
            <a:r>
              <a:rPr lang="en-US" dirty="0" smtClean="0"/>
              <a:t>Principle</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11</a:t>
            </a:fld>
            <a:endParaRPr lang="en-GB"/>
          </a:p>
        </p:txBody>
      </p:sp>
      <p:pic>
        <p:nvPicPr>
          <p:cNvPr id="8" name="Picture 7"/>
          <p:cNvPicPr>
            <a:picLocks noChangeAspect="1"/>
          </p:cNvPicPr>
          <p:nvPr/>
        </p:nvPicPr>
        <p:blipFill>
          <a:blip r:embed="rId3"/>
          <a:stretch>
            <a:fillRect/>
          </a:stretch>
        </p:blipFill>
        <p:spPr>
          <a:xfrm>
            <a:off x="683568" y="1196752"/>
            <a:ext cx="7772400" cy="4902200"/>
          </a:xfrm>
          <a:prstGeom prst="rect">
            <a:avLst/>
          </a:prstGeom>
        </p:spPr>
      </p:pic>
      <p:sp>
        <p:nvSpPr>
          <p:cNvPr id="9"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565134780"/>
      </p:ext>
    </p:extLst>
  </p:cSld>
  <p:clrMapOvr>
    <a:masterClrMapping/>
  </p:clrMapOvr>
  <p:transition xmlns:p14="http://schemas.microsoft.com/office/powerpoint/2010/main">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GE/Hitachi</a:t>
            </a:r>
            <a:r>
              <a:rPr lang="en-US" dirty="0"/>
              <a:t> </a:t>
            </a:r>
            <a:r>
              <a:rPr lang="en-US" dirty="0" smtClean="0"/>
              <a:t>current fleet of BWRs</a:t>
            </a:r>
            <a:endParaRPr lang="en-US" dirty="0"/>
          </a:p>
        </p:txBody>
      </p:sp>
      <p:sp>
        <p:nvSpPr>
          <p:cNvPr id="3" name="Content Placeholder 2"/>
          <p:cNvSpPr>
            <a:spLocks noGrp="1"/>
          </p:cNvSpPr>
          <p:nvPr>
            <p:ph idx="1"/>
          </p:nvPr>
        </p:nvSpPr>
        <p:spPr/>
        <p:txBody>
          <a:bodyPr/>
          <a:lstStyle/>
          <a:p>
            <a:r>
              <a:rPr lang="en-US" sz="2000" dirty="0" smtClean="0"/>
              <a:t>BWRs </a:t>
            </a:r>
            <a:r>
              <a:rPr lang="en-US" sz="2000" dirty="0"/>
              <a:t>are ideally suited for peaceful uses like power generation, process/industrial/district heating, and desalinization, due to low cost, simplicity, and safety focus, which come at the expense of larger size and slightly lower thermal efficiency.</a:t>
            </a:r>
          </a:p>
          <a:p>
            <a:pPr lvl="2">
              <a:lnSpc>
                <a:spcPct val="150000"/>
              </a:lnSpc>
            </a:pPr>
            <a:r>
              <a:rPr lang="en-US" dirty="0"/>
              <a:t>Sweden is standardized mainly on BWRs.</a:t>
            </a:r>
          </a:p>
          <a:p>
            <a:pPr lvl="2">
              <a:lnSpc>
                <a:spcPct val="150000"/>
              </a:lnSpc>
            </a:pPr>
            <a:r>
              <a:rPr lang="en-US" dirty="0"/>
              <a:t>Germany has a large number of BWRs, most of which are to be decommissioned after the </a:t>
            </a:r>
            <a:r>
              <a:rPr lang="en-US" dirty="0">
                <a:hlinkClick r:id="rId2"/>
              </a:rPr>
              <a:t>Fukushima accident.</a:t>
            </a:r>
          </a:p>
          <a:p>
            <a:pPr lvl="2">
              <a:lnSpc>
                <a:spcPct val="150000"/>
              </a:lnSpc>
            </a:pPr>
            <a:r>
              <a:rPr lang="en-US" dirty="0"/>
              <a:t>Mexico's only two reactors are BWRs.</a:t>
            </a:r>
          </a:p>
          <a:p>
            <a:pPr lvl="2">
              <a:lnSpc>
                <a:spcPct val="150000"/>
              </a:lnSpc>
            </a:pPr>
            <a:r>
              <a:rPr lang="en-US" dirty="0"/>
              <a:t>Japan experimented with both PWRs and BWRs, but most builds as of late have been of BWRs, specifically ABWRs.</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12</a:t>
            </a:fld>
            <a:endParaRPr lang="en-GB"/>
          </a:p>
        </p:txBody>
      </p:sp>
      <p:sp>
        <p:nvSpPr>
          <p:cNvPr id="7"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674376908"/>
      </p:ext>
    </p:extLst>
  </p:cSld>
  <p:clrMapOvr>
    <a:masterClrMapping/>
  </p:clrMapOvr>
  <p:transition xmlns:p14="http://schemas.microsoft.com/office/powerpoint/2010/main">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Barriers / Levels of Protection</a:t>
            </a:r>
            <a:endParaRPr lang="en-US" dirty="0"/>
          </a:p>
        </p:txBody>
      </p:sp>
      <p:pic>
        <p:nvPicPr>
          <p:cNvPr id="7" name="Picture 6"/>
          <p:cNvPicPr>
            <a:picLocks noChangeAspect="1"/>
          </p:cNvPicPr>
          <p:nvPr/>
        </p:nvPicPr>
        <p:blipFill>
          <a:blip r:embed="rId3"/>
          <a:stretch>
            <a:fillRect/>
          </a:stretch>
        </p:blipFill>
        <p:spPr>
          <a:xfrm>
            <a:off x="1979712" y="936104"/>
            <a:ext cx="5112568" cy="5569916"/>
          </a:xfrm>
          <a:prstGeom prst="rect">
            <a:avLst/>
          </a:prstGeom>
        </p:spPr>
      </p:pic>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13</a:t>
            </a:fld>
            <a:endParaRPr lang="en-GB"/>
          </a:p>
        </p:txBody>
      </p:sp>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2649221573"/>
      </p:ext>
    </p:extLst>
  </p:cSld>
  <p:clrMapOvr>
    <a:masterClrMapping/>
  </p:clrMapOvr>
  <p:transition xmlns:p14="http://schemas.microsoft.com/office/powerpoint/2010/main">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02" name="Rectangle 2"/>
          <p:cNvSpPr>
            <a:spLocks noGrp="1" noChangeArrowheads="1"/>
          </p:cNvSpPr>
          <p:nvPr>
            <p:ph type="title"/>
          </p:nvPr>
        </p:nvSpPr>
        <p:spPr/>
        <p:txBody>
          <a:bodyPr/>
          <a:lstStyle/>
          <a:p>
            <a:r>
              <a:rPr lang="en-GB" b="1"/>
              <a:t>Evolution of radiotoxicity of nuclear waste</a:t>
            </a:r>
            <a:endParaRPr lang="en-GB"/>
          </a:p>
        </p:txBody>
      </p:sp>
      <p:sp>
        <p:nvSpPr>
          <p:cNvPr id="1177603" name="Rectangle 3"/>
          <p:cNvSpPr>
            <a:spLocks noGrp="1" noChangeArrowheads="1"/>
          </p:cNvSpPr>
          <p:nvPr>
            <p:ph type="body" idx="1"/>
          </p:nvPr>
        </p:nvSpPr>
        <p:spPr>
          <a:xfrm>
            <a:off x="533400" y="838200"/>
            <a:ext cx="8382000" cy="5029200"/>
          </a:xfrm>
        </p:spPr>
        <p:txBody>
          <a:bodyPr/>
          <a:lstStyle/>
          <a:p>
            <a:pPr marL="0" indent="0">
              <a:buNone/>
            </a:pPr>
            <a:endParaRPr lang="en-GB" sz="1600" dirty="0"/>
          </a:p>
          <a:p>
            <a:r>
              <a:rPr lang="en-GB" sz="1600" dirty="0" smtClean="0"/>
              <a:t>TRU </a:t>
            </a:r>
            <a:r>
              <a:rPr lang="en-GB" sz="1600" dirty="0"/>
              <a:t>constitute by far the main waste problem [long lifetime – reactivity]. </a:t>
            </a:r>
            <a:br>
              <a:rPr lang="en-GB" sz="1600" dirty="0"/>
            </a:br>
            <a:endParaRPr lang="en-GB" sz="1600" dirty="0"/>
          </a:p>
        </p:txBody>
      </p:sp>
      <p:pic>
        <p:nvPicPr>
          <p:cNvPr id="1177604" name="Picture 4"/>
          <p:cNvPicPr>
            <a:picLocks noChangeAspect="1" noChangeArrowheads="1"/>
          </p:cNvPicPr>
          <p:nvPr/>
        </p:nvPicPr>
        <p:blipFill>
          <a:blip r:embed="rId3">
            <a:extLst>
              <a:ext uri="{28A0092B-C50C-407E-A947-70E740481C1C}">
                <a14:useLocalDpi xmlns:a14="http://schemas.microsoft.com/office/drawing/2010/main" val="0"/>
              </a:ext>
            </a:extLst>
          </a:blip>
          <a:srcRect l="7706" t="10892" r="8562" b="9682"/>
          <a:stretch>
            <a:fillRect/>
          </a:stretch>
        </p:blipFill>
        <p:spPr bwMode="auto">
          <a:xfrm>
            <a:off x="1295400" y="1881188"/>
            <a:ext cx="6934200" cy="4654550"/>
          </a:xfrm>
          <a:prstGeom prst="rect">
            <a:avLst/>
          </a:prstGeom>
          <a:noFill/>
          <a:extLst>
            <a:ext uri="{909E8E84-426E-40dd-AFC4-6F175D3DCCD1}">
              <a14:hiddenFill xmlns:a14="http://schemas.microsoft.com/office/drawing/2010/main">
                <a:solidFill>
                  <a:srgbClr val="FFFFFF"/>
                </a:solidFill>
              </a14:hiddenFill>
            </a:ext>
          </a:extLst>
        </p:spPr>
      </p:pic>
      <p:sp>
        <p:nvSpPr>
          <p:cNvPr id="1177605" name="Text Box 5"/>
          <p:cNvSpPr txBox="1">
            <a:spLocks noChangeArrowheads="1"/>
          </p:cNvSpPr>
          <p:nvPr/>
        </p:nvSpPr>
        <p:spPr bwMode="auto">
          <a:xfrm>
            <a:off x="5861050" y="5226050"/>
            <a:ext cx="2890838" cy="641350"/>
          </a:xfrm>
          <a:prstGeom prst="rect">
            <a:avLst/>
          </a:prstGeom>
          <a:solidFill>
            <a:srgbClr val="FFFF00"/>
          </a:solidFill>
          <a:ln>
            <a:noFill/>
          </a:ln>
          <a:effectLst/>
          <a:extLs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sz="1800">
                <a:solidFill>
                  <a:schemeClr val="bg2"/>
                </a:solidFill>
              </a:rPr>
              <a:t>Typically 250kg of TRU </a:t>
            </a:r>
            <a:br>
              <a:rPr lang="fr-FR" sz="1800">
                <a:solidFill>
                  <a:schemeClr val="bg2"/>
                </a:solidFill>
              </a:rPr>
            </a:br>
            <a:r>
              <a:rPr lang="fr-FR" sz="1800">
                <a:solidFill>
                  <a:schemeClr val="bg2"/>
                </a:solidFill>
              </a:rPr>
              <a:t>and 830 kg of FF per GWe</a:t>
            </a:r>
            <a:endParaRPr lang="en-GB" sz="1800">
              <a:solidFill>
                <a:schemeClr val="bg2"/>
              </a:solidFill>
            </a:endParaRPr>
          </a:p>
        </p:txBody>
      </p:sp>
      <p:sp>
        <p:nvSpPr>
          <p:cNvPr id="10"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1"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14</a:t>
            </a:fld>
            <a:endParaRPr lang="en-GB"/>
          </a:p>
        </p:txBody>
      </p:sp>
      <p:sp>
        <p:nvSpPr>
          <p:cNvPr id="12"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6271335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Radioactive Decay of Fission Products (1)</a:t>
            </a:r>
            <a:endParaRPr lang="en-US" dirty="0"/>
          </a:p>
        </p:txBody>
      </p:sp>
      <p:pic>
        <p:nvPicPr>
          <p:cNvPr id="8" name="Picture 7"/>
          <p:cNvPicPr>
            <a:picLocks noChangeAspect="1"/>
          </p:cNvPicPr>
          <p:nvPr/>
        </p:nvPicPr>
        <p:blipFill rotWithShape="1">
          <a:blip r:embed="rId3"/>
          <a:srcRect b="5555"/>
          <a:stretch/>
        </p:blipFill>
        <p:spPr>
          <a:xfrm>
            <a:off x="539552" y="908720"/>
            <a:ext cx="8208912" cy="5507527"/>
          </a:xfrm>
          <a:prstGeom prst="rect">
            <a:avLst/>
          </a:prstGeom>
        </p:spPr>
      </p:pic>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15</a:t>
            </a:fld>
            <a:endParaRPr lang="en-GB"/>
          </a:p>
        </p:txBody>
      </p:sp>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135202286"/>
      </p:ext>
    </p:extLst>
  </p:cSld>
  <p:clrMapOvr>
    <a:masterClrMapping/>
  </p:clrMapOvr>
  <p:transition xmlns:p14="http://schemas.microsoft.com/office/powerpoint/2010/main">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Radioactive Decay of Fission Products (2)</a:t>
            </a:r>
            <a:endParaRPr lang="en-US" dirty="0"/>
          </a:p>
        </p:txBody>
      </p:sp>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16</a:t>
            </a:fld>
            <a:endParaRPr lang="en-GB"/>
          </a:p>
        </p:txBody>
      </p:sp>
      <p:pic>
        <p:nvPicPr>
          <p:cNvPr id="11" name="Content Placeholder 6"/>
          <p:cNvPicPr>
            <a:picLocks noGrp="1" noChangeAspect="1"/>
          </p:cNvPicPr>
          <p:nvPr>
            <p:ph idx="1"/>
          </p:nvPr>
        </p:nvPicPr>
        <p:blipFill>
          <a:blip r:embed="rId3"/>
          <a:srcRect t="7482" b="7482"/>
          <a:stretch>
            <a:fillRect/>
          </a:stretch>
        </p:blipFill>
        <p:spPr>
          <a:xfrm>
            <a:off x="323528" y="1199728"/>
            <a:ext cx="8458200" cy="5181600"/>
          </a:xfrm>
        </p:spPr>
      </p:pic>
      <p:sp>
        <p:nvSpPr>
          <p:cNvPr id="12" name="Rectangle 11"/>
          <p:cNvSpPr/>
          <p:nvPr/>
        </p:nvSpPr>
        <p:spPr>
          <a:xfrm>
            <a:off x="2051720" y="2132856"/>
            <a:ext cx="6696744" cy="2862323"/>
          </a:xfrm>
          <a:prstGeom prst="rect">
            <a:avLst/>
          </a:prstGeom>
          <a:solidFill>
            <a:schemeClr val="bg1"/>
          </a:solidFill>
        </p:spPr>
        <p:txBody>
          <a:bodyPr wrap="square">
            <a:spAutoFit/>
          </a:bodyPr>
          <a:lstStyle/>
          <a:p>
            <a:pPr marL="342900" indent="-342900">
              <a:buFont typeface="Arial"/>
              <a:buChar char="•"/>
            </a:pPr>
            <a:r>
              <a:rPr lang="en-US" sz="1800" b="1" dirty="0"/>
              <a:t>Approximate reactor decay heat vs. time.  The curves begin after the SCRAM of the reactors (complete and rapid control rod insertion) that occurred immediately after the earthquake</a:t>
            </a:r>
            <a:r>
              <a:rPr lang="en-US" sz="1800" b="1" dirty="0" smtClean="0"/>
              <a:t>.</a:t>
            </a:r>
          </a:p>
          <a:p>
            <a:pPr marL="342900" indent="-342900">
              <a:buFont typeface="Arial"/>
              <a:buChar char="•"/>
            </a:pPr>
            <a:endParaRPr lang="en-US" sz="1800" b="1" dirty="0"/>
          </a:p>
          <a:p>
            <a:pPr marL="342900" indent="-342900">
              <a:buFont typeface="Arial"/>
              <a:buChar char="•"/>
            </a:pPr>
            <a:r>
              <a:rPr lang="en-US" sz="1800" b="1" dirty="0"/>
              <a:t>If the decay heat is not removed then the reactor fuel begins to heat up and undesirable consequences begin as the temperature rises such as rapid oxidation of the </a:t>
            </a:r>
            <a:r>
              <a:rPr lang="en-US" sz="1800" b="1" dirty="0" err="1"/>
              <a:t>zircaloy</a:t>
            </a:r>
            <a:r>
              <a:rPr lang="en-US" sz="1800" b="1" dirty="0"/>
              <a:t> cladding (~1200C), melting of the cladding (~1850C), and then the fuel (~2400-2860C)</a:t>
            </a:r>
            <a:r>
              <a:rPr lang="en-US" sz="1800" b="1" dirty="0" smtClean="0"/>
              <a:t>.</a:t>
            </a:r>
            <a:endParaRPr lang="en-US" sz="1800" b="1" dirty="0"/>
          </a:p>
        </p:txBody>
      </p:sp>
      <p:sp>
        <p:nvSpPr>
          <p:cNvPr id="14"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766042313"/>
      </p:ext>
    </p:extLst>
  </p:cSld>
  <p:clrMapOvr>
    <a:masterClrMapping/>
  </p:clrMapOvr>
  <p:transition xmlns:p14="http://schemas.microsoft.com/office/powerpoint/2010/main">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17</a:t>
            </a:fld>
            <a:endParaRPr lang="en-GB"/>
          </a:p>
        </p:txBody>
      </p:sp>
      <p:pic>
        <p:nvPicPr>
          <p:cNvPr id="7" name="Picture 6"/>
          <p:cNvPicPr>
            <a:picLocks noChangeAspect="1"/>
          </p:cNvPicPr>
          <p:nvPr/>
        </p:nvPicPr>
        <p:blipFill>
          <a:blip r:embed="rId2"/>
          <a:stretch>
            <a:fillRect/>
          </a:stretch>
        </p:blipFill>
        <p:spPr>
          <a:xfrm>
            <a:off x="827584" y="960814"/>
            <a:ext cx="7884368" cy="5564530"/>
          </a:xfrm>
          <a:prstGeom prst="rect">
            <a:avLst/>
          </a:prstGeom>
        </p:spPr>
      </p:pic>
      <p:sp>
        <p:nvSpPr>
          <p:cNvPr id="8"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05476436"/>
      </p:ext>
    </p:extLst>
  </p:cSld>
  <p:clrMapOvr>
    <a:masterClrMapping/>
  </p:clrMapOvr>
  <p:transition xmlns:p14="http://schemas.microsoft.com/office/powerpoint/2010/main">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Explanation of Hydrogen Explosions at Units 1 and 3</a:t>
            </a:r>
            <a:endParaRPr lang="en-US" dirty="0"/>
          </a:p>
        </p:txBody>
      </p:sp>
      <p:sp>
        <p:nvSpPr>
          <p:cNvPr id="7" name="Rectangle 6"/>
          <p:cNvSpPr/>
          <p:nvPr/>
        </p:nvSpPr>
        <p:spPr>
          <a:xfrm>
            <a:off x="179512" y="1402898"/>
            <a:ext cx="5112568" cy="4801315"/>
          </a:xfrm>
          <a:prstGeom prst="rect">
            <a:avLst/>
          </a:prstGeom>
        </p:spPr>
        <p:txBody>
          <a:bodyPr wrap="square">
            <a:spAutoFit/>
          </a:bodyPr>
          <a:lstStyle/>
          <a:p>
            <a:pPr algn="just"/>
            <a:r>
              <a:rPr lang="en-US" sz="1800" b="1" dirty="0">
                <a:solidFill>
                  <a:srgbClr val="302E5F"/>
                </a:solidFill>
              </a:rPr>
              <a:t>Explosions at units 1 and 3 occurred due to similar </a:t>
            </a:r>
            <a:r>
              <a:rPr lang="en-US" sz="1800" b="1" dirty="0" smtClean="0">
                <a:solidFill>
                  <a:srgbClr val="302E5F"/>
                </a:solidFill>
              </a:rPr>
              <a:t>causes.</a:t>
            </a:r>
          </a:p>
          <a:p>
            <a:pPr marL="285750" indent="-285750" algn="just">
              <a:buFont typeface="Arial"/>
              <a:buChar char="•"/>
            </a:pPr>
            <a:endParaRPr lang="en-US" sz="1800" dirty="0" smtClean="0"/>
          </a:p>
          <a:p>
            <a:pPr marL="342900" indent="-342900" algn="just">
              <a:buFont typeface="+mj-lt"/>
              <a:buAutoNum type="arabicPeriod"/>
            </a:pPr>
            <a:r>
              <a:rPr lang="en-US" sz="1800" dirty="0" smtClean="0"/>
              <a:t>When </a:t>
            </a:r>
            <a:r>
              <a:rPr lang="en-US" sz="1800" dirty="0"/>
              <a:t>an incident occurs in a nuclear power plant such as a loss of coolant accident or when power is lost, usually the first response is to depressurize the reactor. This is done by opening pressure relief valves on the reactor </a:t>
            </a:r>
            <a:r>
              <a:rPr lang="en-US" sz="1800" dirty="0" smtClean="0"/>
              <a:t>vessel.</a:t>
            </a:r>
          </a:p>
          <a:p>
            <a:pPr marL="342900" indent="-342900" algn="just">
              <a:buFont typeface="+mj-lt"/>
              <a:buAutoNum type="arabicPeriod"/>
            </a:pPr>
            <a:endParaRPr lang="en-US" sz="1800" dirty="0" smtClean="0"/>
          </a:p>
          <a:p>
            <a:pPr marL="342900" indent="-342900" algn="just">
              <a:buFont typeface="+mj-lt"/>
              <a:buAutoNum type="arabicPeriod"/>
            </a:pPr>
            <a:r>
              <a:rPr lang="en-US" sz="1800" dirty="0" smtClean="0"/>
              <a:t>The </a:t>
            </a:r>
            <a:r>
              <a:rPr lang="en-US" sz="1800" dirty="0"/>
              <a:t>water/steam mixture will then flow down into the suppression pool, which for this design of a reactor is in the shape of a </a:t>
            </a:r>
            <a:r>
              <a:rPr lang="en-US" sz="1800" dirty="0" smtClean="0"/>
              <a:t>torus. </a:t>
            </a:r>
            <a:r>
              <a:rPr lang="en-US" sz="1800" dirty="0"/>
              <a:t>By blowing the hot steam into the suppression pool some of the steam is condensed to liquid phase, which helps keep the pressure low in the containment.</a:t>
            </a:r>
          </a:p>
        </p:txBody>
      </p:sp>
      <p:pic>
        <p:nvPicPr>
          <p:cNvPr id="10" name="Picture 9"/>
          <p:cNvPicPr>
            <a:picLocks noChangeAspect="1"/>
          </p:cNvPicPr>
          <p:nvPr/>
        </p:nvPicPr>
        <p:blipFill rotWithShape="1">
          <a:blip r:embed="rId2"/>
          <a:srcRect r="60429"/>
          <a:stretch/>
        </p:blipFill>
        <p:spPr>
          <a:xfrm>
            <a:off x="5652120" y="1196752"/>
            <a:ext cx="3075632" cy="4902200"/>
          </a:xfrm>
          <a:prstGeom prst="rect">
            <a:avLst/>
          </a:prstGeom>
        </p:spPr>
      </p:pic>
      <p:sp>
        <p:nvSpPr>
          <p:cNvPr id="12"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3"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18</a:t>
            </a:fld>
            <a:endParaRPr lang="en-GB"/>
          </a:p>
        </p:txBody>
      </p:sp>
      <p:sp>
        <p:nvSpPr>
          <p:cNvPr id="14"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2036092373"/>
      </p:ext>
    </p:extLst>
  </p:cSld>
  <p:clrMapOvr>
    <a:masterClrMapping/>
  </p:clrMapOvr>
  <p:transition xmlns:p14="http://schemas.microsoft.com/office/powerpoint/2010/main">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Explanation of Hydrogen Explosions at Units 1 and 3</a:t>
            </a:r>
            <a:endParaRPr lang="en-US" dirty="0"/>
          </a:p>
        </p:txBody>
      </p:sp>
      <p:sp>
        <p:nvSpPr>
          <p:cNvPr id="7" name="Rectangle 6"/>
          <p:cNvSpPr/>
          <p:nvPr/>
        </p:nvSpPr>
        <p:spPr>
          <a:xfrm>
            <a:off x="179512" y="1402898"/>
            <a:ext cx="5112568" cy="4524316"/>
          </a:xfrm>
          <a:prstGeom prst="rect">
            <a:avLst/>
          </a:prstGeom>
        </p:spPr>
        <p:txBody>
          <a:bodyPr wrap="square">
            <a:spAutoFit/>
          </a:bodyPr>
          <a:lstStyle/>
          <a:p>
            <a:pPr marL="342900" indent="-342900" algn="just">
              <a:buFont typeface="+mj-lt"/>
              <a:buAutoNum type="arabicPeriod" startAt="3"/>
            </a:pPr>
            <a:r>
              <a:rPr lang="en-US" sz="1800" dirty="0"/>
              <a:t>The pressure in the reactor vessel is reduced  by  venting the water/steam mixture. It is much easier to pump water into the vessel when it is at a reduced pressure, thus making it easier to keep the fuel </a:t>
            </a:r>
            <a:r>
              <a:rPr lang="en-US" sz="1800" dirty="0" smtClean="0"/>
              <a:t>cooled.</a:t>
            </a:r>
          </a:p>
          <a:p>
            <a:pPr marL="342900" indent="-342900" algn="just">
              <a:buFont typeface="+mj-lt"/>
              <a:buAutoNum type="arabicPeriod" startAt="3"/>
            </a:pPr>
            <a:endParaRPr lang="en-US" sz="1800" dirty="0"/>
          </a:p>
          <a:p>
            <a:pPr marL="342900" indent="-342900" algn="just">
              <a:buFont typeface="+mj-lt"/>
              <a:buAutoNum type="arabicPeriod" startAt="3"/>
            </a:pPr>
            <a:r>
              <a:rPr lang="en-US" sz="1800" dirty="0" smtClean="0"/>
              <a:t>This </a:t>
            </a:r>
            <a:r>
              <a:rPr lang="en-US" sz="1800" dirty="0"/>
              <a:t>procedure was well underway after the earthquake. Unfortunately, because of the enormous magnitude of the earthquake, an equally large tsunami was </a:t>
            </a:r>
            <a:r>
              <a:rPr lang="en-US" sz="1800" dirty="0" smtClean="0"/>
              <a:t>created.</a:t>
            </a:r>
          </a:p>
          <a:p>
            <a:pPr marL="342900" indent="-342900" algn="just">
              <a:buFont typeface="+mj-lt"/>
              <a:buAutoNum type="arabicPeriod" startAt="3"/>
            </a:pPr>
            <a:endParaRPr lang="en-US" sz="1800" dirty="0"/>
          </a:p>
          <a:p>
            <a:pPr marL="342900" indent="-342900" algn="just">
              <a:buFont typeface="+mj-lt"/>
              <a:buAutoNum type="arabicPeriod" startAt="3"/>
            </a:pPr>
            <a:r>
              <a:rPr lang="en-US" sz="1800" dirty="0" smtClean="0"/>
              <a:t>This </a:t>
            </a:r>
            <a:r>
              <a:rPr lang="en-US" sz="1800" dirty="0"/>
              <a:t>tsunami disabled the onsite diesel generators as well as the electrical switchyard. Without power to run pumps and remove heat, the temperature of the water in the reactor vessel began to rise.</a:t>
            </a:r>
            <a:endParaRPr lang="en-US" sz="1800" dirty="0"/>
          </a:p>
        </p:txBody>
      </p:sp>
      <p:pic>
        <p:nvPicPr>
          <p:cNvPr id="10" name="Picture 9"/>
          <p:cNvPicPr>
            <a:picLocks noChangeAspect="1"/>
          </p:cNvPicPr>
          <p:nvPr/>
        </p:nvPicPr>
        <p:blipFill rotWithShape="1">
          <a:blip r:embed="rId2"/>
          <a:srcRect r="60429"/>
          <a:stretch/>
        </p:blipFill>
        <p:spPr>
          <a:xfrm>
            <a:off x="5652120" y="1196752"/>
            <a:ext cx="3075632" cy="4902200"/>
          </a:xfrm>
          <a:prstGeom prst="rect">
            <a:avLst/>
          </a:prstGeom>
        </p:spPr>
      </p:pic>
      <p:sp>
        <p:nvSpPr>
          <p:cNvPr id="12"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3"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19</a:t>
            </a:fld>
            <a:endParaRPr lang="en-GB"/>
          </a:p>
        </p:txBody>
      </p:sp>
      <p:sp>
        <p:nvSpPr>
          <p:cNvPr id="8"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2215257356"/>
      </p:ext>
    </p:extLst>
  </p:cSld>
  <p:clrMapOvr>
    <a:masterClrMapping/>
  </p:clrMapOvr>
  <p:transition xmlns:p14="http://schemas.microsoft.com/office/powerpoint/2010/mai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nb-NO" b="1" dirty="0">
                <a:ea typeface="Verdana" pitchFamily="34" charset="0"/>
                <a:cs typeface="Verdana" pitchFamily="34" charset="0"/>
              </a:rPr>
              <a:t>CHALLENGE FOR THE MANKIND</a:t>
            </a:r>
            <a:r>
              <a:rPr lang="nb-NO" b="1" dirty="0">
                <a:latin typeface="Verdana" pitchFamily="34" charset="0"/>
                <a:ea typeface="Verdana" pitchFamily="34" charset="0"/>
                <a:cs typeface="Verdana" pitchFamily="34" charset="0"/>
              </a:rPr>
              <a:t>!</a:t>
            </a:r>
            <a:endParaRPr lang="en-US" b="1" dirty="0">
              <a:latin typeface="Verdana" pitchFamily="34" charset="0"/>
              <a:ea typeface="Verdana" pitchFamily="34" charset="0"/>
              <a:cs typeface="Verdana" pitchFamily="34" charset="0"/>
            </a:endParaRPr>
          </a:p>
        </p:txBody>
      </p:sp>
      <p:pic>
        <p:nvPicPr>
          <p:cNvPr id="4100" name="Picture 4" descr="co2"/>
          <p:cNvPicPr>
            <a:picLocks noGrp="1" noChangeAspect="1" noChangeArrowheads="1"/>
          </p:cNvPicPr>
          <p:nvPr>
            <p:ph type="body" idx="1"/>
          </p:nvPr>
        </p:nvPicPr>
        <p:blipFill>
          <a:blip r:embed="rId3">
            <a:clrChange>
              <a:clrFrom>
                <a:srgbClr val="FFFFFF"/>
              </a:clrFrom>
              <a:clrTo>
                <a:srgbClr val="FFFFFF">
                  <a:alpha val="0"/>
                </a:srgbClr>
              </a:clrTo>
            </a:clrChange>
          </a:blip>
          <a:srcRect/>
          <a:stretch>
            <a:fillRect/>
          </a:stretch>
        </p:blipFill>
        <p:spPr>
          <a:xfrm>
            <a:off x="1101725" y="1600200"/>
            <a:ext cx="6940550" cy="4525963"/>
          </a:xfrm>
          <a:noFill/>
          <a:ln/>
        </p:spPr>
      </p:pic>
      <p:sp>
        <p:nvSpPr>
          <p:cNvPr id="4" name="Date Placeholder 3"/>
          <p:cNvSpPr>
            <a:spLocks noGrp="1"/>
          </p:cNvSpPr>
          <p:nvPr>
            <p:ph type="dt" sz="half" idx="10"/>
          </p:nvPr>
        </p:nvSpPr>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
        <p:nvSpPr>
          <p:cNvPr id="5" name="Slide Number Placeholder 4"/>
          <p:cNvSpPr>
            <a:spLocks noGrp="1"/>
          </p:cNvSpPr>
          <p:nvPr>
            <p:ph type="sldNum" sz="quarter" idx="12"/>
          </p:nvPr>
        </p:nvSpPr>
        <p:spPr/>
        <p:txBody>
          <a:bodyPr/>
          <a:lstStyle/>
          <a:p>
            <a:fld id="{9AA091A7-27FA-44BC-A068-A2C875903CB3}" type="slidenum">
              <a:rPr lang="en-GB" smtClean="0"/>
              <a:pPr/>
              <a:t>2</a:t>
            </a:fld>
            <a:endParaRPr lang="en-GB"/>
          </a:p>
        </p:txBody>
      </p:sp>
      <p:sp>
        <p:nvSpPr>
          <p:cNvPr id="6" name="Footer Placeholder 5"/>
          <p:cNvSpPr>
            <a:spLocks noGrp="1"/>
          </p:cNvSpPr>
          <p:nvPr>
            <p:ph type="ftr" sz="quarter" idx="11"/>
          </p:nvPr>
        </p:nvSpPr>
        <p:spPr/>
        <p:txBody>
          <a:bodyPr/>
          <a:lstStyle/>
          <a:p>
            <a:r>
              <a:rPr lang="en-GB" smtClean="0"/>
              <a:t>Y. Kadi</a:t>
            </a:r>
            <a:endParaRPr lang="en-GB"/>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Explanation of Hydrogen Explosions at Units 1 and 3</a:t>
            </a:r>
            <a:endParaRPr lang="en-US" dirty="0"/>
          </a:p>
        </p:txBody>
      </p:sp>
      <p:sp>
        <p:nvSpPr>
          <p:cNvPr id="7" name="Rectangle 6"/>
          <p:cNvSpPr/>
          <p:nvPr/>
        </p:nvSpPr>
        <p:spPr>
          <a:xfrm>
            <a:off x="179512" y="1196752"/>
            <a:ext cx="5112568" cy="5355313"/>
          </a:xfrm>
          <a:prstGeom prst="rect">
            <a:avLst/>
          </a:prstGeom>
        </p:spPr>
        <p:txBody>
          <a:bodyPr wrap="square">
            <a:spAutoFit/>
          </a:bodyPr>
          <a:lstStyle/>
          <a:p>
            <a:pPr marL="342900" indent="-342900" algn="just">
              <a:buFont typeface="+mj-lt"/>
              <a:buAutoNum type="arabicPeriod" startAt="6"/>
            </a:pPr>
            <a:r>
              <a:rPr lang="en-US" sz="1800" dirty="0"/>
              <a:t>With the water temperature rising in the core, some of the water began to vaporize and eventually uncovered some of the fuel rods. The fuel rods have a layer of cladding material made of a zirconium alloy. If zirconium is hot enough and is in the presence of oxygen (The steam provides the oxygen) then it can undergo a reaction that produces hydrogen gas. Hydrogen at concentrations above 4% is highly flammable when mixed with oxygen; however, not when it is also in the presence of excessive steam.</a:t>
            </a:r>
          </a:p>
          <a:p>
            <a:pPr marL="342900" indent="-342900" algn="just">
              <a:buFont typeface="+mj-lt"/>
              <a:buAutoNum type="arabicPeriod" startAt="6"/>
            </a:pPr>
            <a:endParaRPr lang="en-US" sz="1800" dirty="0" smtClean="0"/>
          </a:p>
          <a:p>
            <a:pPr marL="342900" indent="-342900" algn="just">
              <a:buFont typeface="+mj-lt"/>
              <a:buAutoNum type="arabicPeriod" startAt="6"/>
            </a:pPr>
            <a:r>
              <a:rPr lang="en-US" sz="1800" dirty="0"/>
              <a:t>As time went on, the pressure in the containment rose to a much higher level than usual. </a:t>
            </a:r>
            <a:r>
              <a:rPr lang="en-US" sz="1800" dirty="0" smtClean="0"/>
              <a:t>The </a:t>
            </a:r>
            <a:r>
              <a:rPr lang="en-US" sz="1800" dirty="0"/>
              <a:t>planned response to an event like this is to vent some of the steam to the atmosphere, just to keep the pressure under control</a:t>
            </a:r>
            <a:r>
              <a:rPr lang="en-US" sz="1800" dirty="0" smtClean="0"/>
              <a:t>.</a:t>
            </a:r>
          </a:p>
        </p:txBody>
      </p:sp>
      <p:pic>
        <p:nvPicPr>
          <p:cNvPr id="10" name="Picture 9"/>
          <p:cNvPicPr>
            <a:picLocks noChangeAspect="1"/>
          </p:cNvPicPr>
          <p:nvPr/>
        </p:nvPicPr>
        <p:blipFill rotWithShape="1">
          <a:blip r:embed="rId2"/>
          <a:srcRect r="60429"/>
          <a:stretch/>
        </p:blipFill>
        <p:spPr>
          <a:xfrm>
            <a:off x="5652120" y="1196752"/>
            <a:ext cx="3075632" cy="4902200"/>
          </a:xfrm>
          <a:prstGeom prst="rect">
            <a:avLst/>
          </a:prstGeom>
        </p:spPr>
      </p:pic>
      <p:sp>
        <p:nvSpPr>
          <p:cNvPr id="12"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3"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20</a:t>
            </a:fld>
            <a:endParaRPr lang="en-GB"/>
          </a:p>
        </p:txBody>
      </p:sp>
      <p:sp>
        <p:nvSpPr>
          <p:cNvPr id="8"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630151793"/>
      </p:ext>
    </p:extLst>
  </p:cSld>
  <p:clrMapOvr>
    <a:masterClrMapping/>
  </p:clrMapOvr>
  <p:transition xmlns:p14="http://schemas.microsoft.com/office/powerpoint/2010/main">
    <p:wedg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Explanation of Hydrogen Explosions at Units 1 and 3</a:t>
            </a:r>
            <a:endParaRPr lang="en-US" dirty="0"/>
          </a:p>
        </p:txBody>
      </p:sp>
      <p:sp>
        <p:nvSpPr>
          <p:cNvPr id="7" name="Rectangle 6"/>
          <p:cNvSpPr/>
          <p:nvPr/>
        </p:nvSpPr>
        <p:spPr>
          <a:xfrm>
            <a:off x="179512" y="1196752"/>
            <a:ext cx="5112568" cy="5324536"/>
          </a:xfrm>
          <a:prstGeom prst="rect">
            <a:avLst/>
          </a:prstGeom>
        </p:spPr>
        <p:txBody>
          <a:bodyPr wrap="square">
            <a:spAutoFit/>
          </a:bodyPr>
          <a:lstStyle/>
          <a:p>
            <a:pPr marL="342900" indent="-342900" algn="just">
              <a:spcAft>
                <a:spcPts val="1200"/>
              </a:spcAft>
              <a:buFont typeface="+mj-lt"/>
              <a:buAutoNum type="arabicPeriod" startAt="8"/>
            </a:pPr>
            <a:r>
              <a:rPr lang="en-US" sz="1600" dirty="0"/>
              <a:t>It was decided to vent the steam through some piping that led to a space above and outside containment, but inside the reactor building. At this point, the steam and hydrogen gas were mixed with the air in the top of the reactor </a:t>
            </a:r>
            <a:r>
              <a:rPr lang="en-US" sz="1600" dirty="0" smtClean="0"/>
              <a:t>building.</a:t>
            </a:r>
          </a:p>
          <a:p>
            <a:pPr marL="342900" indent="-342900" algn="just">
              <a:spcAft>
                <a:spcPts val="1200"/>
              </a:spcAft>
              <a:buFont typeface="+mj-lt"/>
              <a:buAutoNum type="arabicPeriod" startAt="8"/>
            </a:pPr>
            <a:r>
              <a:rPr lang="en-US" sz="1600" dirty="0" smtClean="0"/>
              <a:t>This </a:t>
            </a:r>
            <a:r>
              <a:rPr lang="en-US" sz="1600" dirty="0"/>
              <a:t>was still not an explosive mixture because large amounts of steam were mixed with the hydrogen and oxygen (from the air). However, the top of this building is significantly colder than inside the containment due to the weather outside. This situation would lead to some of the steam condensing to water, thereby concentrating the hydrogen and air </a:t>
            </a:r>
            <a:r>
              <a:rPr lang="en-US" sz="1600" dirty="0" smtClean="0"/>
              <a:t>mixture.</a:t>
            </a:r>
          </a:p>
          <a:p>
            <a:pPr marL="342900" indent="-342900" algn="just">
              <a:spcAft>
                <a:spcPts val="1200"/>
              </a:spcAft>
              <a:buFont typeface="+mj-lt"/>
              <a:buAutoNum type="arabicPeriod" startAt="8"/>
            </a:pPr>
            <a:r>
              <a:rPr lang="en-US" sz="1600" dirty="0" smtClean="0"/>
              <a:t>This </a:t>
            </a:r>
            <a:r>
              <a:rPr lang="en-US" sz="1600" dirty="0"/>
              <a:t>likely went on for an extended period of time, and at some point an ignition source (such as a spark from powered equipment) set off the explosion that was seen in units 1 and 3. The top of the reactor building was severely damaged; however, the containment structure showed no signs of </a:t>
            </a:r>
            <a:r>
              <a:rPr lang="en-US" sz="1600" dirty="0" smtClean="0"/>
              <a:t>damage.</a:t>
            </a:r>
            <a:endParaRPr lang="en-US" sz="1600" dirty="0"/>
          </a:p>
        </p:txBody>
      </p:sp>
      <p:sp>
        <p:nvSpPr>
          <p:cNvPr id="12"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3"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21</a:t>
            </a:fld>
            <a:endParaRPr lang="en-GB"/>
          </a:p>
        </p:txBody>
      </p:sp>
      <p:pic>
        <p:nvPicPr>
          <p:cNvPr id="4" name="Picture 3"/>
          <p:cNvPicPr>
            <a:picLocks noChangeAspect="1"/>
          </p:cNvPicPr>
          <p:nvPr/>
        </p:nvPicPr>
        <p:blipFill>
          <a:blip r:embed="rId2"/>
          <a:stretch>
            <a:fillRect/>
          </a:stretch>
        </p:blipFill>
        <p:spPr>
          <a:xfrm>
            <a:off x="5724128" y="1196752"/>
            <a:ext cx="2794000" cy="3441700"/>
          </a:xfrm>
          <a:prstGeom prst="rect">
            <a:avLst/>
          </a:prstGeom>
        </p:spPr>
      </p:pic>
      <p:pic>
        <p:nvPicPr>
          <p:cNvPr id="5" name="Picture 4"/>
          <p:cNvPicPr>
            <a:picLocks noChangeAspect="1"/>
          </p:cNvPicPr>
          <p:nvPr/>
        </p:nvPicPr>
        <p:blipFill>
          <a:blip r:embed="rId3"/>
          <a:stretch>
            <a:fillRect/>
          </a:stretch>
        </p:blipFill>
        <p:spPr>
          <a:xfrm>
            <a:off x="5364088" y="4797152"/>
            <a:ext cx="3623989" cy="1512168"/>
          </a:xfrm>
          <a:prstGeom prst="rect">
            <a:avLst/>
          </a:prstGeom>
        </p:spPr>
      </p:pic>
      <p:sp>
        <p:nvSpPr>
          <p:cNvPr id="14"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840086241"/>
      </p:ext>
    </p:extLst>
  </p:cSld>
  <p:clrMapOvr>
    <a:masterClrMapping/>
  </p:clrMapOvr>
  <p:transition xmlns:p14="http://schemas.microsoft.com/office/powerpoint/2010/main">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Unit 2 </a:t>
            </a:r>
            <a:r>
              <a:rPr lang="ro-RO" dirty="0" smtClean="0"/>
              <a:t>Explosion</a:t>
            </a:r>
            <a:endParaRPr lang="en-US" dirty="0"/>
          </a:p>
        </p:txBody>
      </p:sp>
      <p:sp>
        <p:nvSpPr>
          <p:cNvPr id="7" name="Rectangle 6"/>
          <p:cNvSpPr/>
          <p:nvPr/>
        </p:nvSpPr>
        <p:spPr>
          <a:xfrm>
            <a:off x="107504" y="1262364"/>
            <a:ext cx="5184576" cy="5262980"/>
          </a:xfrm>
          <a:prstGeom prst="rect">
            <a:avLst/>
          </a:prstGeom>
        </p:spPr>
        <p:txBody>
          <a:bodyPr wrap="square">
            <a:spAutoFit/>
          </a:bodyPr>
          <a:lstStyle/>
          <a:p>
            <a:pPr algn="just"/>
            <a:r>
              <a:rPr lang="en-US" sz="1600" dirty="0"/>
              <a:t>The explosion at Unit 2 of the Fukushima Daiichi plant damaged the suppression chamber</a:t>
            </a:r>
            <a:r>
              <a:rPr lang="en-US" sz="1600" dirty="0" smtClean="0"/>
              <a:t>.</a:t>
            </a:r>
          </a:p>
          <a:p>
            <a:pPr algn="just"/>
            <a:endParaRPr lang="en-US" sz="1600" dirty="0"/>
          </a:p>
          <a:p>
            <a:pPr marL="342900" indent="-342900" algn="just">
              <a:buFont typeface="+mj-lt"/>
              <a:buAutoNum type="arabicPeriod"/>
            </a:pPr>
            <a:r>
              <a:rPr lang="en-US" sz="1600" dirty="0"/>
              <a:t>Hydrogen gas from the cladding oxidation with steam collected in the suppression pool and </a:t>
            </a:r>
            <a:r>
              <a:rPr lang="en-US" sz="1600" dirty="0" smtClean="0"/>
              <a:t>ignited.</a:t>
            </a:r>
          </a:p>
          <a:p>
            <a:pPr marL="342900" indent="-342900" algn="just">
              <a:buFont typeface="+mj-lt"/>
              <a:buAutoNum type="arabicPeriod"/>
            </a:pPr>
            <a:endParaRPr lang="en-US" sz="1600" dirty="0" smtClean="0"/>
          </a:p>
          <a:p>
            <a:pPr marL="342900" indent="-342900" algn="just">
              <a:buFont typeface="+mj-lt"/>
              <a:buAutoNum type="arabicPeriod"/>
            </a:pPr>
            <a:r>
              <a:rPr lang="en-US" sz="1600" dirty="0"/>
              <a:t>This scenario differs from those of units 1 and 3 where the explosion occurred outside the primary containment in the upper part of the reactor </a:t>
            </a:r>
            <a:r>
              <a:rPr lang="en-US" sz="1600" dirty="0" smtClean="0"/>
              <a:t>building.</a:t>
            </a:r>
          </a:p>
          <a:p>
            <a:pPr marL="342900" indent="-342900" algn="just">
              <a:buFont typeface="+mj-lt"/>
              <a:buAutoNum type="arabicPeriod"/>
            </a:pPr>
            <a:endParaRPr lang="en-US" sz="1600" dirty="0" smtClean="0"/>
          </a:p>
          <a:p>
            <a:pPr marL="342900" indent="-342900" algn="just">
              <a:buFont typeface="+mj-lt"/>
              <a:buAutoNum type="arabicPeriod"/>
            </a:pPr>
            <a:r>
              <a:rPr lang="en-US" sz="1600" b="1" dirty="0"/>
              <a:t>This breach of primary containment is certainly more serious than the situation in units 1 and 3</a:t>
            </a:r>
            <a:r>
              <a:rPr lang="en-US" sz="1600" b="1" dirty="0" smtClean="0"/>
              <a:t>.</a:t>
            </a:r>
          </a:p>
          <a:p>
            <a:pPr marL="342900" indent="-342900" algn="just">
              <a:buFont typeface="+mj-lt"/>
              <a:buAutoNum type="arabicPeriod"/>
            </a:pPr>
            <a:endParaRPr lang="en-US" sz="1600" dirty="0" smtClean="0"/>
          </a:p>
          <a:p>
            <a:pPr marL="342900" indent="-342900" algn="just">
              <a:buFont typeface="+mj-lt"/>
              <a:buAutoNum type="arabicPeriod"/>
            </a:pPr>
            <a:r>
              <a:rPr lang="en-US" sz="1600" dirty="0"/>
              <a:t>Pressure relief of unit 2 was complicated by a faulty pressure relief valve, which complicated the injection of sea water and the evacuation of the steam and hydrogen.  </a:t>
            </a:r>
            <a:r>
              <a:rPr lang="en-US" sz="1600" b="1" dirty="0"/>
              <a:t>It is reported that the fuel rods were completely exposed twice.</a:t>
            </a:r>
          </a:p>
          <a:p>
            <a:pPr marL="342900" indent="-342900" algn="just">
              <a:buFont typeface="+mj-lt"/>
              <a:buAutoNum type="arabicPeriod"/>
            </a:pPr>
            <a:endParaRPr lang="en-US" sz="1600" dirty="0" smtClean="0"/>
          </a:p>
        </p:txBody>
      </p:sp>
      <p:sp>
        <p:nvSpPr>
          <p:cNvPr id="12"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3"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22</a:t>
            </a:fld>
            <a:endParaRPr lang="en-GB"/>
          </a:p>
        </p:txBody>
      </p:sp>
      <p:pic>
        <p:nvPicPr>
          <p:cNvPr id="9" name="Picture 8"/>
          <p:cNvPicPr>
            <a:picLocks noChangeAspect="1"/>
          </p:cNvPicPr>
          <p:nvPr/>
        </p:nvPicPr>
        <p:blipFill>
          <a:blip r:embed="rId2"/>
          <a:stretch>
            <a:fillRect/>
          </a:stretch>
        </p:blipFill>
        <p:spPr>
          <a:xfrm>
            <a:off x="5220072" y="1340768"/>
            <a:ext cx="3744416" cy="4614608"/>
          </a:xfrm>
          <a:prstGeom prst="rect">
            <a:avLst/>
          </a:prstGeom>
        </p:spPr>
      </p:pic>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3935581810"/>
      </p:ext>
    </p:extLst>
  </p:cSld>
  <p:clrMapOvr>
    <a:masterClrMapping/>
  </p:clrMapOvr>
  <p:transition xmlns:p14="http://schemas.microsoft.com/office/powerpoint/2010/main">
    <p:wedg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Unit </a:t>
            </a:r>
            <a:r>
              <a:rPr lang="ro-RO" dirty="0" smtClean="0"/>
              <a:t>4 Explosion</a:t>
            </a:r>
            <a:endParaRPr lang="en-US" dirty="0"/>
          </a:p>
        </p:txBody>
      </p:sp>
      <p:sp>
        <p:nvSpPr>
          <p:cNvPr id="7" name="Rectangle 6"/>
          <p:cNvSpPr/>
          <p:nvPr/>
        </p:nvSpPr>
        <p:spPr>
          <a:xfrm>
            <a:off x="35496" y="1375022"/>
            <a:ext cx="5184576" cy="5078314"/>
          </a:xfrm>
          <a:prstGeom prst="rect">
            <a:avLst/>
          </a:prstGeom>
        </p:spPr>
        <p:txBody>
          <a:bodyPr wrap="square">
            <a:spAutoFit/>
          </a:bodyPr>
          <a:lstStyle/>
          <a:p>
            <a:pPr algn="just"/>
            <a:r>
              <a:rPr lang="en-US" sz="1800" dirty="0"/>
              <a:t>A</a:t>
            </a:r>
            <a:r>
              <a:rPr lang="en-US" sz="1800" dirty="0" smtClean="0"/>
              <a:t>n </a:t>
            </a:r>
            <a:r>
              <a:rPr lang="en-US" sz="1800" dirty="0"/>
              <a:t>explosion—thought to have been caused by hydrogen accumulating near the spent fuel pond—damaged the 4th floor rooftop area of the Unit 4 reactor as well as part of the adjacent Unit 3</a:t>
            </a:r>
            <a:r>
              <a:rPr lang="en-US" sz="1800" dirty="0" smtClean="0"/>
              <a:t>.</a:t>
            </a:r>
          </a:p>
          <a:p>
            <a:pPr algn="just"/>
            <a:endParaRPr lang="en-US" sz="1800" dirty="0"/>
          </a:p>
          <a:p>
            <a:pPr marL="342900" indent="-342900" algn="just">
              <a:buFont typeface="+mj-lt"/>
              <a:buAutoNum type="arabicPeriod"/>
            </a:pPr>
            <a:r>
              <a:rPr lang="en-US" sz="1800" dirty="0"/>
              <a:t>T</a:t>
            </a:r>
            <a:r>
              <a:rPr lang="en-US" sz="1800" dirty="0" smtClean="0"/>
              <a:t>he </a:t>
            </a:r>
            <a:r>
              <a:rPr lang="en-US" sz="1800" dirty="0"/>
              <a:t>Unit 4 spent fuel pool caught fire, likely releasing radioactive contamination from the fuel stored there</a:t>
            </a:r>
            <a:r>
              <a:rPr lang="en-US" sz="1800" dirty="0" smtClean="0"/>
              <a:t>.</a:t>
            </a:r>
          </a:p>
          <a:p>
            <a:pPr marL="342900" indent="-342900" algn="just">
              <a:buFont typeface="+mj-lt"/>
              <a:buAutoNum type="arabicPeriod"/>
            </a:pPr>
            <a:endParaRPr lang="en-US" sz="1800" dirty="0" smtClean="0"/>
          </a:p>
          <a:p>
            <a:pPr marL="342900" indent="-342900" algn="just">
              <a:buFont typeface="+mj-lt"/>
              <a:buAutoNum type="arabicPeriod"/>
            </a:pPr>
            <a:r>
              <a:rPr lang="en-US" sz="1800" dirty="0"/>
              <a:t>I</a:t>
            </a:r>
            <a:r>
              <a:rPr lang="en-US" sz="1800" dirty="0" smtClean="0"/>
              <a:t>t </a:t>
            </a:r>
            <a:r>
              <a:rPr lang="en-US" sz="1800" dirty="0"/>
              <a:t>was reported that water in the spent fuel pool might be </a:t>
            </a:r>
            <a:r>
              <a:rPr lang="en-US" sz="1800" dirty="0" smtClean="0"/>
              <a:t>boiling, </a:t>
            </a:r>
            <a:r>
              <a:rPr lang="en-US" sz="1800" dirty="0"/>
              <a:t>and if so the exposed rods could </a:t>
            </a:r>
            <a:r>
              <a:rPr lang="en-US" sz="1800" dirty="0">
                <a:hlinkClick r:id="rId2"/>
              </a:rPr>
              <a:t>reach criticality</a:t>
            </a:r>
            <a:r>
              <a:rPr lang="en-US" sz="1800" dirty="0" smtClean="0"/>
              <a:t>.</a:t>
            </a:r>
          </a:p>
          <a:p>
            <a:pPr marL="342900" indent="-342900" algn="just">
              <a:buFont typeface="+mj-lt"/>
              <a:buAutoNum type="arabicPeriod"/>
            </a:pPr>
            <a:endParaRPr lang="en-US" sz="1800" dirty="0" smtClean="0"/>
          </a:p>
          <a:p>
            <a:pPr marL="342900" indent="-342900" algn="just">
              <a:buFont typeface="+mj-lt"/>
              <a:buAutoNum type="arabicPeriod"/>
            </a:pPr>
            <a:r>
              <a:rPr lang="en-US" sz="1800" dirty="0"/>
              <a:t>P</a:t>
            </a:r>
            <a:r>
              <a:rPr lang="en-US" sz="1800" dirty="0" smtClean="0"/>
              <a:t>lanning </a:t>
            </a:r>
            <a:r>
              <a:rPr lang="en-US" sz="1800" dirty="0"/>
              <a:t>to import about 150 tons of </a:t>
            </a:r>
            <a:r>
              <a:rPr lang="en-US" sz="1800" dirty="0">
                <a:hlinkClick r:id="rId3"/>
              </a:rPr>
              <a:t>boric acid, a </a:t>
            </a:r>
            <a:r>
              <a:rPr lang="en-US" sz="1800" dirty="0">
                <a:hlinkClick r:id="rId4"/>
              </a:rPr>
              <a:t>neutron poison, from South Korea and France to counter the threat of criticality</a:t>
            </a:r>
            <a:r>
              <a:rPr lang="en-US" sz="1800" b="1" dirty="0" smtClean="0"/>
              <a:t>.</a:t>
            </a:r>
          </a:p>
          <a:p>
            <a:pPr marL="342900" indent="-342900" algn="just">
              <a:buFont typeface="+mj-lt"/>
              <a:buAutoNum type="arabicPeriod"/>
            </a:pPr>
            <a:endParaRPr lang="en-US" sz="1800" dirty="0" smtClean="0"/>
          </a:p>
        </p:txBody>
      </p:sp>
      <p:sp>
        <p:nvSpPr>
          <p:cNvPr id="12"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3"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23</a:t>
            </a:fld>
            <a:endParaRPr lang="en-GB"/>
          </a:p>
        </p:txBody>
      </p:sp>
      <p:pic>
        <p:nvPicPr>
          <p:cNvPr id="5" name="Picture 4"/>
          <p:cNvPicPr>
            <a:picLocks noChangeAspect="1"/>
          </p:cNvPicPr>
          <p:nvPr/>
        </p:nvPicPr>
        <p:blipFill>
          <a:blip r:embed="rId5"/>
          <a:stretch>
            <a:fillRect/>
          </a:stretch>
        </p:blipFill>
        <p:spPr>
          <a:xfrm>
            <a:off x="5292080" y="4005064"/>
            <a:ext cx="3683901" cy="2492896"/>
          </a:xfrm>
          <a:prstGeom prst="rect">
            <a:avLst/>
          </a:prstGeom>
        </p:spPr>
      </p:pic>
      <p:pic>
        <p:nvPicPr>
          <p:cNvPr id="14" name="Picture 13"/>
          <p:cNvPicPr>
            <a:picLocks noChangeAspect="1"/>
          </p:cNvPicPr>
          <p:nvPr/>
        </p:nvPicPr>
        <p:blipFill>
          <a:blip r:embed="rId6"/>
          <a:stretch>
            <a:fillRect/>
          </a:stretch>
        </p:blipFill>
        <p:spPr>
          <a:xfrm>
            <a:off x="5292080" y="1052736"/>
            <a:ext cx="3744416" cy="2642687"/>
          </a:xfrm>
          <a:prstGeom prst="rect">
            <a:avLst/>
          </a:prstGeom>
        </p:spPr>
      </p:pic>
      <p:sp>
        <p:nvSpPr>
          <p:cNvPr id="15"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504163455"/>
      </p:ext>
    </p:extLst>
  </p:cSld>
  <p:clrMapOvr>
    <a:masterClrMapping/>
  </p:clrMapOvr>
  <p:transition xmlns:p14="http://schemas.microsoft.com/office/powerpoint/2010/main">
    <p:wedg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Spent Fuel Pools</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24</a:t>
            </a:fld>
            <a:endParaRPr lang="en-GB"/>
          </a:p>
        </p:txBody>
      </p:sp>
      <p:pic>
        <p:nvPicPr>
          <p:cNvPr id="7" name="Picture 6" descr="fig8.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800" y="1412776"/>
            <a:ext cx="8026400" cy="4572000"/>
          </a:xfrm>
          <a:prstGeom prst="rect">
            <a:avLst/>
          </a:prstGeom>
        </p:spPr>
      </p:pic>
      <p:sp>
        <p:nvSpPr>
          <p:cNvPr id="8"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3395087277"/>
      </p:ext>
    </p:extLst>
  </p:cSld>
  <p:clrMapOvr>
    <a:masterClrMapping/>
  </p:clrMapOvr>
  <p:transition xmlns:p14="http://schemas.microsoft.com/office/powerpoint/2010/main">
    <p:wedg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the Situation (1)</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25</a:t>
            </a:fld>
            <a:endParaRPr lang="en-GB"/>
          </a:p>
        </p:txBody>
      </p:sp>
      <p:pic>
        <p:nvPicPr>
          <p:cNvPr id="8" name="Picture 7" descr="fig5.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536" y="908720"/>
            <a:ext cx="8639944" cy="5632945"/>
          </a:xfrm>
          <a:prstGeom prst="rect">
            <a:avLst/>
          </a:prstGeom>
        </p:spPr>
      </p:pic>
      <p:sp>
        <p:nvSpPr>
          <p:cNvPr id="9"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2154881568"/>
      </p:ext>
    </p:extLst>
  </p:cSld>
  <p:clrMapOvr>
    <a:masterClrMapping/>
  </p:clrMapOvr>
  <p:transition xmlns:p14="http://schemas.microsoft.com/office/powerpoint/2010/main">
    <p:wedg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the Situation (2)</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26</a:t>
            </a:fld>
            <a:endParaRPr lang="en-GB"/>
          </a:p>
        </p:txBody>
      </p:sp>
      <p:pic>
        <p:nvPicPr>
          <p:cNvPr id="3" name="Picture 2" descr="fig6.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6752"/>
            <a:ext cx="9144000" cy="4284069"/>
          </a:xfrm>
          <a:prstGeom prst="rect">
            <a:avLst/>
          </a:prstGeom>
        </p:spPr>
      </p:pic>
      <p:sp>
        <p:nvSpPr>
          <p:cNvPr id="9"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2502199696"/>
      </p:ext>
    </p:extLst>
  </p:cSld>
  <p:clrMapOvr>
    <a:masterClrMapping/>
  </p:clrMapOvr>
  <p:transition xmlns:p14="http://schemas.microsoft.com/office/powerpoint/2010/main">
    <p:wedg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Considered</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27</a:t>
            </a:fld>
            <a:endParaRPr lang="en-GB"/>
          </a:p>
        </p:txBody>
      </p:sp>
      <p:pic>
        <p:nvPicPr>
          <p:cNvPr id="10" name="Picture 9" descr="fig7.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7404"/>
            <a:ext cx="9144000" cy="3811836"/>
          </a:xfrm>
          <a:prstGeom prst="rect">
            <a:avLst/>
          </a:prstGeom>
        </p:spPr>
      </p:pic>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523329510"/>
      </p:ext>
    </p:extLst>
  </p:cSld>
  <p:clrMapOvr>
    <a:masterClrMapping/>
  </p:clrMapOvr>
  <p:transition xmlns:p14="http://schemas.microsoft.com/office/powerpoint/2010/main">
    <p:wedg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Liquid Heavy Metal Cooled Systems</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28</a:t>
            </a:fld>
            <a:endParaRPr lang="en-GB"/>
          </a:p>
        </p:txBody>
      </p:sp>
      <p:pic>
        <p:nvPicPr>
          <p:cNvPr id="7"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945282"/>
            <a:ext cx="5689600" cy="558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 name="Text Box 9"/>
          <p:cNvSpPr txBox="1">
            <a:spLocks noChangeArrowheads="1"/>
          </p:cNvSpPr>
          <p:nvPr/>
        </p:nvSpPr>
        <p:spPr bwMode="auto">
          <a:xfrm>
            <a:off x="6948488" y="2043113"/>
            <a:ext cx="1655762"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n-GB" sz="1600" b="1">
                <a:latin typeface="Times New Roman" charset="0"/>
              </a:rPr>
              <a:t>Reactor Vessel Air Cooling System (RVACS) for the  80 MW ADS</a:t>
            </a:r>
          </a:p>
        </p:txBody>
      </p:sp>
      <p:sp>
        <p:nvSpPr>
          <p:cNvPr id="9"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2842741461"/>
      </p:ext>
    </p:extLst>
  </p:cSld>
  <p:clrMapOvr>
    <a:masterClrMapping/>
  </p:clrMapOvr>
  <p:transition xmlns:p14="http://schemas.microsoft.com/office/powerpoint/2010/main">
    <p:wedg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Protected Loss of Heat Sink</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29</a:t>
            </a:fld>
            <a:endParaRPr lang="en-GB"/>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863" y="1484313"/>
            <a:ext cx="5410200" cy="377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
          <p:cNvSpPr txBox="1">
            <a:spLocks noChangeArrowheads="1"/>
          </p:cNvSpPr>
          <p:nvPr/>
        </p:nvSpPr>
        <p:spPr bwMode="auto">
          <a:xfrm>
            <a:off x="107950" y="5464175"/>
            <a:ext cx="5511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n-US" sz="2000">
                <a:latin typeface="Times New Roman" charset="0"/>
              </a:rPr>
              <a:t>Reactor Vessel Air Cooling System (RVACS) </a:t>
            </a:r>
          </a:p>
          <a:p>
            <a:pPr eaLnBrk="0" hangingPunct="0"/>
            <a:r>
              <a:rPr lang="en-US" sz="2000">
                <a:latin typeface="Times New Roman" charset="0"/>
              </a:rPr>
              <a:t>capability to reject the decay heat to the atmosphere.</a:t>
            </a:r>
            <a:endParaRPr lang="en-GB" sz="2000">
              <a:latin typeface="Times New Roman" charset="0"/>
            </a:endParaRPr>
          </a:p>
        </p:txBody>
      </p:sp>
      <p:sp>
        <p:nvSpPr>
          <p:cNvPr id="9" name="Text Box 9"/>
          <p:cNvSpPr txBox="1">
            <a:spLocks noChangeArrowheads="1"/>
          </p:cNvSpPr>
          <p:nvPr/>
        </p:nvSpPr>
        <p:spPr bwMode="auto">
          <a:xfrm>
            <a:off x="5614988" y="1628775"/>
            <a:ext cx="3494087"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n-US" sz="2400">
                <a:latin typeface="Times New Roman" charset="0"/>
                <a:sym typeface="Monotype Sorts" charset="0"/>
              </a:rPr>
              <a:t> </a:t>
            </a:r>
            <a:r>
              <a:rPr lang="en-US" sz="2000">
                <a:latin typeface="Times New Roman" charset="0"/>
                <a:sym typeface="Monotype Sorts" charset="0"/>
              </a:rPr>
              <a:t>Argon gas injection into the </a:t>
            </a:r>
          </a:p>
          <a:p>
            <a:pPr eaLnBrk="0" hangingPunct="0"/>
            <a:r>
              <a:rPr lang="en-US" sz="2000">
                <a:latin typeface="Times New Roman" charset="0"/>
                <a:sym typeface="Monotype Sorts" charset="0"/>
              </a:rPr>
              <a:t>  risers stops at time zero.</a:t>
            </a:r>
          </a:p>
          <a:p>
            <a:pPr eaLnBrk="0" hangingPunct="0"/>
            <a:endParaRPr lang="en-US" sz="2000">
              <a:latin typeface="Times New Roman" charset="0"/>
              <a:sym typeface="Monotype Sorts" charset="0"/>
            </a:endParaRPr>
          </a:p>
          <a:p>
            <a:pPr eaLnBrk="0" hangingPunct="0"/>
            <a:r>
              <a:rPr lang="en-US" sz="2000">
                <a:latin typeface="Times New Roman" charset="0"/>
                <a:sym typeface="Monotype Sorts" charset="0"/>
              </a:rPr>
              <a:t> Secondary system </a:t>
            </a:r>
          </a:p>
          <a:p>
            <a:pPr eaLnBrk="0" hangingPunct="0"/>
            <a:r>
              <a:rPr lang="en-US" sz="2000">
                <a:latin typeface="Times New Roman" charset="0"/>
                <a:sym typeface="Monotype Sorts" charset="0"/>
              </a:rPr>
              <a:t> instantaneously and completely</a:t>
            </a:r>
          </a:p>
          <a:p>
            <a:pPr eaLnBrk="0" hangingPunct="0"/>
            <a:r>
              <a:rPr lang="en-US" sz="2000">
                <a:latin typeface="Times New Roman" charset="0"/>
                <a:sym typeface="Monotype Sorts" charset="0"/>
              </a:rPr>
              <a:t> lost at time zero.</a:t>
            </a:r>
          </a:p>
          <a:p>
            <a:pPr eaLnBrk="0" hangingPunct="0"/>
            <a:endParaRPr lang="en-US" sz="2000">
              <a:latin typeface="Times New Roman" charset="0"/>
              <a:sym typeface="Monotype Sorts" charset="0"/>
            </a:endParaRPr>
          </a:p>
          <a:p>
            <a:pPr eaLnBrk="0" hangingPunct="0"/>
            <a:r>
              <a:rPr lang="en-US" sz="2000">
                <a:latin typeface="Times New Roman" charset="0"/>
                <a:sym typeface="Monotype Sorts" charset="0"/>
              </a:rPr>
              <a:t> Proton beam shut off on high</a:t>
            </a:r>
          </a:p>
          <a:p>
            <a:pPr eaLnBrk="0" hangingPunct="0"/>
            <a:r>
              <a:rPr lang="en-US" sz="2000">
                <a:latin typeface="Times New Roman" charset="0"/>
                <a:sym typeface="Monotype Sorts" charset="0"/>
              </a:rPr>
              <a:t> core outlet temperature	</a:t>
            </a:r>
          </a:p>
          <a:p>
            <a:pPr eaLnBrk="0" hangingPunct="0"/>
            <a:endParaRPr lang="en-GB" sz="2000">
              <a:latin typeface="Times New Roman" charset="0"/>
            </a:endParaRPr>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3250554228"/>
      </p:ext>
    </p:extLst>
  </p:cSld>
  <p:clrMapOvr>
    <a:masterClrMapping/>
  </p:clrMapOvr>
  <p:transition xmlns:p14="http://schemas.microsoft.com/office/powerpoint/2010/mai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0" name="Rectangle 2"/>
          <p:cNvSpPr>
            <a:spLocks noGrp="1" noChangeArrowheads="1"/>
          </p:cNvSpPr>
          <p:nvPr>
            <p:ph type="title"/>
          </p:nvPr>
        </p:nvSpPr>
        <p:spPr/>
        <p:txBody>
          <a:bodyPr/>
          <a:lstStyle/>
          <a:p>
            <a:r>
              <a:rPr lang="en-GB" b="1" dirty="0" smtClean="0"/>
              <a:t>A NEW PRIMARY ENERGY SOURCE</a:t>
            </a:r>
            <a:endParaRPr lang="en-GB" dirty="0"/>
          </a:p>
        </p:txBody>
      </p:sp>
      <p:sp>
        <p:nvSpPr>
          <p:cNvPr id="882691" name="Rectangle 3"/>
          <p:cNvSpPr>
            <a:spLocks noGrp="1" noChangeArrowheads="1"/>
          </p:cNvSpPr>
          <p:nvPr>
            <p:ph type="body" idx="1"/>
          </p:nvPr>
        </p:nvSpPr>
        <p:spPr>
          <a:xfrm>
            <a:off x="228600" y="1066800"/>
            <a:ext cx="8672513" cy="5410200"/>
          </a:xfrm>
        </p:spPr>
        <p:txBody>
          <a:bodyPr/>
          <a:lstStyle/>
          <a:p>
            <a:pPr>
              <a:lnSpc>
                <a:spcPct val="90000"/>
              </a:lnSpc>
            </a:pPr>
            <a:r>
              <a:rPr lang="en-GB" sz="2000" dirty="0"/>
              <a:t>By 2050, the world’s consumption (+ 2%/y) should reach 34 TW, of which 20 TW should come from new energy sources:</a:t>
            </a:r>
            <a:br>
              <a:rPr lang="en-GB" sz="2000" dirty="0"/>
            </a:br>
            <a:r>
              <a:rPr lang="en-US" sz="2000" b="1" dirty="0">
                <a:solidFill>
                  <a:srgbClr val="CC0000"/>
                </a:solidFill>
                <a:sym typeface="Symbol" pitchFamily="18" charset="2"/>
              </a:rPr>
              <a:t></a:t>
            </a:r>
            <a:r>
              <a:rPr lang="en-US" sz="2000" b="1" dirty="0">
                <a:solidFill>
                  <a:srgbClr val="CC0000"/>
                </a:solidFill>
              </a:rPr>
              <a:t> </a:t>
            </a:r>
            <a:r>
              <a:rPr lang="en-GB" sz="2000" b="1" dirty="0">
                <a:solidFill>
                  <a:srgbClr val="CC0000"/>
                </a:solidFill>
              </a:rPr>
              <a:t>A major innovation is needed </a:t>
            </a:r>
            <a:r>
              <a:rPr lang="en-GB" sz="2000" dirty="0"/>
              <a:t>in order to replace the expected “decay” of the traditional energy sources</a:t>
            </a:r>
            <a:r>
              <a:rPr lang="en-GB" sz="2000" b="1" dirty="0">
                <a:solidFill>
                  <a:srgbClr val="CC0000"/>
                </a:solidFill>
              </a:rPr>
              <a:t>!</a:t>
            </a:r>
          </a:p>
          <a:p>
            <a:pPr>
              <a:lnSpc>
                <a:spcPct val="90000"/>
              </a:lnSpc>
            </a:pPr>
            <a:endParaRPr lang="en-GB" sz="1600" dirty="0"/>
          </a:p>
          <a:p>
            <a:pPr>
              <a:lnSpc>
                <a:spcPct val="90000"/>
              </a:lnSpc>
            </a:pPr>
            <a:r>
              <a:rPr lang="en-GB" sz="2000" dirty="0"/>
              <a:t>This implies a strong R&amp;D effort, which is the only hope to solve the energy problem on the long term. This R&amp;D should not exclude any direction a priori!</a:t>
            </a:r>
            <a:endParaRPr lang="en-GB" sz="2000" b="1" dirty="0">
              <a:solidFill>
                <a:srgbClr val="CC0000"/>
              </a:solidFill>
            </a:endParaRPr>
          </a:p>
          <a:p>
            <a:pPr lvl="1">
              <a:lnSpc>
                <a:spcPct val="90000"/>
              </a:lnSpc>
            </a:pPr>
            <a:r>
              <a:rPr lang="en-GB" sz="1600" b="1" dirty="0" err="1">
                <a:solidFill>
                  <a:srgbClr val="CC0000"/>
                </a:solidFill>
              </a:rPr>
              <a:t>Renewables</a:t>
            </a:r>
            <a:endParaRPr lang="en-GB" sz="1600" b="1" dirty="0">
              <a:solidFill>
                <a:srgbClr val="CC0000"/>
              </a:solidFill>
            </a:endParaRPr>
          </a:p>
          <a:p>
            <a:pPr lvl="1">
              <a:lnSpc>
                <a:spcPct val="90000"/>
              </a:lnSpc>
            </a:pPr>
            <a:r>
              <a:rPr lang="en-GB" sz="1600" b="1" dirty="0">
                <a:solidFill>
                  <a:srgbClr val="CC0000"/>
                </a:solidFill>
              </a:rPr>
              <a:t>Nuclear (fission and fusion)</a:t>
            </a:r>
          </a:p>
          <a:p>
            <a:pPr lvl="1">
              <a:lnSpc>
                <a:spcPct val="90000"/>
              </a:lnSpc>
            </a:pPr>
            <a:r>
              <a:rPr lang="en-GB" sz="1600" b="1" dirty="0">
                <a:solidFill>
                  <a:srgbClr val="CC0000"/>
                </a:solidFill>
              </a:rPr>
              <a:t>Use of hydrogen</a:t>
            </a:r>
          </a:p>
          <a:p>
            <a:pPr>
              <a:lnSpc>
                <a:spcPct val="90000"/>
              </a:lnSpc>
            </a:pPr>
            <a:endParaRPr lang="en-GB" sz="1600" b="1" dirty="0">
              <a:solidFill>
                <a:srgbClr val="CC0000"/>
              </a:solidFill>
            </a:endParaRPr>
          </a:p>
          <a:p>
            <a:pPr>
              <a:lnSpc>
                <a:spcPct val="90000"/>
              </a:lnSpc>
            </a:pPr>
            <a:r>
              <a:rPr lang="en-GB" sz="2000" dirty="0"/>
              <a:t>Can nuclear energy play a major role?</a:t>
            </a:r>
          </a:p>
          <a:p>
            <a:pPr>
              <a:lnSpc>
                <a:spcPct val="90000"/>
              </a:lnSpc>
            </a:pPr>
            <a:endParaRPr lang="en-GB" sz="1600" dirty="0"/>
          </a:p>
          <a:p>
            <a:pPr>
              <a:lnSpc>
                <a:spcPct val="90000"/>
              </a:lnSpc>
            </a:pPr>
            <a:r>
              <a:rPr lang="en-GB" sz="2000" b="1" dirty="0">
                <a:solidFill>
                  <a:srgbClr val="CC0000"/>
                </a:solidFill>
              </a:rPr>
              <a:t>Nuclear energy has the potential to satisfy the demand for a long time</a:t>
            </a:r>
            <a:r>
              <a:rPr lang="en-GB" sz="2000" dirty="0"/>
              <a:t> (at least 15 centuries for fission, essentially infinite for fusion if it ever works), and is obviously appealing from the point of view of atmospheric emissions.</a:t>
            </a:r>
          </a:p>
        </p:txBody>
      </p:sp>
      <p:sp>
        <p:nvSpPr>
          <p:cNvPr id="8" name="Slide Number Placeholder 7"/>
          <p:cNvSpPr>
            <a:spLocks noGrp="1"/>
          </p:cNvSpPr>
          <p:nvPr>
            <p:ph type="sldNum" sz="quarter" idx="12"/>
          </p:nvPr>
        </p:nvSpPr>
        <p:spPr/>
        <p:txBody>
          <a:bodyPr/>
          <a:lstStyle/>
          <a:p>
            <a:fld id="{9AA091A7-27FA-44BC-A068-A2C875903CB3}" type="slidenum">
              <a:rPr lang="en-GB" smtClean="0"/>
              <a:pPr/>
              <a:t>3</a:t>
            </a:fld>
            <a:endParaRPr lang="en-GB"/>
          </a:p>
        </p:txBody>
      </p:sp>
      <p:sp>
        <p:nvSpPr>
          <p:cNvPr id="9" name="Footer Placeholder 8"/>
          <p:cNvSpPr>
            <a:spLocks noGrp="1"/>
          </p:cNvSpPr>
          <p:nvPr>
            <p:ph type="ftr" sz="quarter" idx="11"/>
          </p:nvPr>
        </p:nvSpPr>
        <p:spPr/>
        <p:txBody>
          <a:bodyPr/>
          <a:lstStyle/>
          <a:p>
            <a:r>
              <a:rPr lang="en-GB" smtClean="0"/>
              <a:t>Y. Kadi</a:t>
            </a:r>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fi-FI" sz="2000" b="1" dirty="0" smtClean="0">
                <a:latin typeface="Verdana" pitchFamily="34" charset="0"/>
                <a:ea typeface="Verdana" pitchFamily="34" charset="0"/>
                <a:cs typeface="Verdana" pitchFamily="34" charset="0"/>
              </a:rPr>
              <a:t>OVERVIEW OF GENERATION IV SYSTEMS (source GIF 2007 annual report)</a:t>
            </a:r>
            <a:endParaRPr lang="fi-FI" sz="2000" b="1" dirty="0">
              <a:latin typeface="Verdana" pitchFamily="34" charset="0"/>
              <a:ea typeface="Verdana" pitchFamily="34" charset="0"/>
              <a:cs typeface="Verdana" pitchFamily="34" charset="0"/>
            </a:endParaRPr>
          </a:p>
        </p:txBody>
      </p:sp>
      <p:graphicFrame>
        <p:nvGraphicFramePr>
          <p:cNvPr id="7" name="Table 6"/>
          <p:cNvGraphicFramePr>
            <a:graphicFrameLocks noGrp="1"/>
          </p:cNvGraphicFramePr>
          <p:nvPr/>
        </p:nvGraphicFramePr>
        <p:xfrm>
          <a:off x="500033" y="1214421"/>
          <a:ext cx="8286809" cy="4993963"/>
        </p:xfrm>
        <a:graphic>
          <a:graphicData uri="http://schemas.openxmlformats.org/drawingml/2006/table">
            <a:tbl>
              <a:tblPr/>
              <a:tblGrid>
                <a:gridCol w="2998481"/>
                <a:gridCol w="1021293"/>
                <a:gridCol w="851973"/>
                <a:gridCol w="1128797"/>
                <a:gridCol w="938874"/>
                <a:gridCol w="1347391"/>
              </a:tblGrid>
              <a:tr h="407234">
                <a:tc>
                  <a:txBody>
                    <a:bodyPr/>
                    <a:lstStyle/>
                    <a:p>
                      <a:pPr>
                        <a:spcBef>
                          <a:spcPts val="600"/>
                        </a:spcBef>
                        <a:spcAft>
                          <a:spcPts val="0"/>
                        </a:spcAft>
                      </a:pPr>
                      <a:r>
                        <a:rPr lang="en-US" sz="1400" b="1" dirty="0">
                          <a:latin typeface="Helvetica"/>
                          <a:ea typeface="Times New Roman"/>
                          <a:cs typeface="Times New Roman"/>
                        </a:rPr>
                        <a:t>System</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spcBef>
                          <a:spcPts val="600"/>
                        </a:spcBef>
                        <a:spcAft>
                          <a:spcPts val="0"/>
                        </a:spcAft>
                      </a:pPr>
                      <a:r>
                        <a:rPr lang="en-US" sz="1400" b="1">
                          <a:latin typeface="Helvetica"/>
                          <a:ea typeface="Times New Roman"/>
                          <a:cs typeface="Times New Roman"/>
                        </a:rPr>
                        <a:t>Neutron</a:t>
                      </a:r>
                      <a:br>
                        <a:rPr lang="en-US" sz="1400" b="1">
                          <a:latin typeface="Helvetica"/>
                          <a:ea typeface="Times New Roman"/>
                          <a:cs typeface="Times New Roman"/>
                        </a:rPr>
                      </a:br>
                      <a:r>
                        <a:rPr lang="en-US" sz="1400" b="1">
                          <a:latin typeface="Helvetica"/>
                          <a:ea typeface="Times New Roman"/>
                          <a:cs typeface="Times New Roman"/>
                        </a:rPr>
                        <a:t>spectrum</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spcBef>
                          <a:spcPts val="600"/>
                        </a:spcBef>
                        <a:spcAft>
                          <a:spcPts val="0"/>
                        </a:spcAft>
                      </a:pPr>
                      <a:r>
                        <a:rPr lang="en-US" sz="1400" b="1">
                          <a:latin typeface="Helvetica"/>
                          <a:ea typeface="Times New Roman"/>
                          <a:cs typeface="Times New Roman"/>
                        </a:rPr>
                        <a:t>Coolant</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spcBef>
                          <a:spcPts val="600"/>
                        </a:spcBef>
                        <a:spcAft>
                          <a:spcPts val="0"/>
                        </a:spcAft>
                      </a:pPr>
                      <a:r>
                        <a:rPr lang="en-US" sz="1400" b="1">
                          <a:latin typeface="Helvetica"/>
                          <a:ea typeface="Times New Roman"/>
                          <a:cs typeface="Times New Roman"/>
                        </a:rPr>
                        <a:t>Temp. °C</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spcBef>
                          <a:spcPts val="600"/>
                        </a:spcBef>
                        <a:spcAft>
                          <a:spcPts val="0"/>
                        </a:spcAft>
                      </a:pPr>
                      <a:r>
                        <a:rPr lang="en-US" sz="1400" b="1">
                          <a:latin typeface="Helvetica"/>
                          <a:ea typeface="Times New Roman"/>
                          <a:cs typeface="Times New Roman"/>
                        </a:rPr>
                        <a:t>Fuel</a:t>
                      </a:r>
                      <a:br>
                        <a:rPr lang="en-US" sz="1400" b="1">
                          <a:latin typeface="Helvetica"/>
                          <a:ea typeface="Times New Roman"/>
                          <a:cs typeface="Times New Roman"/>
                        </a:rPr>
                      </a:br>
                      <a:r>
                        <a:rPr lang="en-US" sz="1400" b="1">
                          <a:latin typeface="Helvetica"/>
                          <a:ea typeface="Times New Roman"/>
                          <a:cs typeface="Times New Roman"/>
                        </a:rPr>
                        <a:t>cycle</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spcBef>
                          <a:spcPts val="600"/>
                        </a:spcBef>
                        <a:spcAft>
                          <a:spcPts val="0"/>
                        </a:spcAft>
                      </a:pPr>
                      <a:r>
                        <a:rPr lang="en-US" sz="1400" b="1">
                          <a:latin typeface="Helvetica"/>
                          <a:ea typeface="Times New Roman"/>
                          <a:cs typeface="Times New Roman"/>
                        </a:rPr>
                        <a:t>Size (MW</a:t>
                      </a:r>
                      <a:r>
                        <a:rPr lang="en-US" sz="1400" b="1" baseline="-25000">
                          <a:latin typeface="Helvetica"/>
                          <a:ea typeface="Times New Roman"/>
                          <a:cs typeface="Times New Roman"/>
                        </a:rPr>
                        <a:t>e</a:t>
                      </a:r>
                      <a:r>
                        <a:rPr lang="en-US" sz="1400" b="1">
                          <a:latin typeface="Helvetica"/>
                          <a:ea typeface="Times New Roman"/>
                          <a:cs typeface="Times New Roman"/>
                        </a:rPr>
                        <a:t>)</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r h="822008">
                <a:tc>
                  <a:txBody>
                    <a:bodyPr/>
                    <a:lstStyle/>
                    <a:p>
                      <a:pPr>
                        <a:spcBef>
                          <a:spcPts val="600"/>
                        </a:spcBef>
                        <a:spcAft>
                          <a:spcPts val="0"/>
                        </a:spcAft>
                      </a:pPr>
                      <a:r>
                        <a:rPr lang="en-US" sz="1400" dirty="0">
                          <a:latin typeface="Helvetica"/>
                          <a:ea typeface="Times New Roman"/>
                          <a:cs typeface="Times New Roman"/>
                        </a:rPr>
                        <a:t>GFR </a:t>
                      </a:r>
                      <a:br>
                        <a:rPr lang="en-US" sz="1400" dirty="0">
                          <a:latin typeface="Helvetica"/>
                          <a:ea typeface="Times New Roman"/>
                          <a:cs typeface="Times New Roman"/>
                        </a:rPr>
                      </a:br>
                      <a:r>
                        <a:rPr lang="en-US" sz="1400" dirty="0">
                          <a:latin typeface="Helvetica"/>
                          <a:ea typeface="Times New Roman"/>
                          <a:cs typeface="Times New Roman"/>
                        </a:rPr>
                        <a:t>(Gas-cooled Fast Reactor)</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fast</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helium</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850</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closed</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1200</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68">
                <a:tc>
                  <a:txBody>
                    <a:bodyPr/>
                    <a:lstStyle/>
                    <a:p>
                      <a:pPr>
                        <a:spcBef>
                          <a:spcPts val="600"/>
                        </a:spcBef>
                        <a:spcAft>
                          <a:spcPts val="0"/>
                        </a:spcAft>
                      </a:pPr>
                      <a:r>
                        <a:rPr lang="en-US" sz="1400" dirty="0">
                          <a:latin typeface="Helvetica"/>
                          <a:ea typeface="Times New Roman"/>
                          <a:cs typeface="Times New Roman"/>
                        </a:rPr>
                        <a:t>LFR </a:t>
                      </a:r>
                      <a:br>
                        <a:rPr lang="en-US" sz="1400" dirty="0">
                          <a:latin typeface="Helvetica"/>
                          <a:ea typeface="Times New Roman"/>
                          <a:cs typeface="Times New Roman"/>
                        </a:rPr>
                      </a:br>
                      <a:r>
                        <a:rPr lang="en-US" sz="1400" dirty="0">
                          <a:latin typeface="Helvetica"/>
                          <a:ea typeface="Times New Roman"/>
                          <a:cs typeface="Times New Roman"/>
                        </a:rPr>
                        <a:t>(Lead-cooled Fast Reactor)</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dirty="0">
                          <a:latin typeface="Helvetica"/>
                          <a:ea typeface="Times New Roman"/>
                          <a:cs typeface="Times New Roman"/>
                        </a:rPr>
                        <a:t>fast</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lead </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480 - 800</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closed</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20 - 180,</a:t>
                      </a:r>
                      <a:br>
                        <a:rPr lang="en-US" sz="1400">
                          <a:latin typeface="Helvetica"/>
                          <a:ea typeface="Times New Roman"/>
                          <a:cs typeface="Times New Roman"/>
                        </a:rPr>
                      </a:br>
                      <a:r>
                        <a:rPr lang="en-US" sz="1400">
                          <a:latin typeface="Helvetica"/>
                          <a:ea typeface="Times New Roman"/>
                          <a:cs typeface="Times New Roman"/>
                        </a:rPr>
                        <a:t>300 - 1200,</a:t>
                      </a:r>
                      <a:br>
                        <a:rPr lang="en-US" sz="1400">
                          <a:latin typeface="Helvetica"/>
                          <a:ea typeface="Times New Roman"/>
                          <a:cs typeface="Times New Roman"/>
                        </a:rPr>
                      </a:br>
                      <a:r>
                        <a:rPr lang="en-US" sz="1400">
                          <a:latin typeface="Helvetica"/>
                          <a:ea typeface="Times New Roman"/>
                          <a:cs typeface="Times New Roman"/>
                        </a:rPr>
                        <a:t>600 - 1000</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8442">
                <a:tc>
                  <a:txBody>
                    <a:bodyPr/>
                    <a:lstStyle/>
                    <a:p>
                      <a:pPr>
                        <a:spcBef>
                          <a:spcPts val="600"/>
                        </a:spcBef>
                        <a:spcAft>
                          <a:spcPts val="0"/>
                        </a:spcAft>
                      </a:pPr>
                      <a:r>
                        <a:rPr lang="en-US" sz="1400" dirty="0">
                          <a:latin typeface="Helvetica"/>
                          <a:ea typeface="Times New Roman"/>
                          <a:cs typeface="Times New Roman"/>
                        </a:rPr>
                        <a:t>MSR </a:t>
                      </a:r>
                      <a:br>
                        <a:rPr lang="en-US" sz="1400" dirty="0">
                          <a:latin typeface="Helvetica"/>
                          <a:ea typeface="Times New Roman"/>
                          <a:cs typeface="Times New Roman"/>
                        </a:rPr>
                      </a:br>
                      <a:r>
                        <a:rPr lang="en-US" sz="1400" dirty="0">
                          <a:latin typeface="Helvetica"/>
                          <a:ea typeface="Times New Roman"/>
                          <a:cs typeface="Times New Roman"/>
                        </a:rPr>
                        <a:t>(Molten Salt Reactor)</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dirty="0">
                          <a:latin typeface="Helvetica"/>
                          <a:ea typeface="Times New Roman"/>
                          <a:cs typeface="Times New Roman"/>
                        </a:rPr>
                        <a:t>epithermal</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fluoride salts</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dirty="0">
                          <a:latin typeface="Helvetica"/>
                          <a:ea typeface="Times New Roman"/>
                          <a:cs typeface="Times New Roman"/>
                        </a:rPr>
                        <a:t>700 - 800</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closed</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1000</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8442">
                <a:tc>
                  <a:txBody>
                    <a:bodyPr/>
                    <a:lstStyle/>
                    <a:p>
                      <a:pPr>
                        <a:spcBef>
                          <a:spcPts val="600"/>
                        </a:spcBef>
                        <a:spcAft>
                          <a:spcPts val="0"/>
                        </a:spcAft>
                      </a:pPr>
                      <a:r>
                        <a:rPr lang="en-US" sz="1400">
                          <a:latin typeface="Helvetica"/>
                          <a:ea typeface="Times New Roman"/>
                          <a:cs typeface="Times New Roman"/>
                        </a:rPr>
                        <a:t>SCWR </a:t>
                      </a:r>
                      <a:br>
                        <a:rPr lang="en-US" sz="1400">
                          <a:latin typeface="Helvetica"/>
                          <a:ea typeface="Times New Roman"/>
                          <a:cs typeface="Times New Roman"/>
                        </a:rPr>
                      </a:br>
                      <a:r>
                        <a:rPr lang="en-US" sz="1400">
                          <a:latin typeface="Helvetica"/>
                          <a:ea typeface="Times New Roman"/>
                          <a:cs typeface="Times New Roman"/>
                        </a:rPr>
                        <a:t>(Super Critical Water-cooled Reactor)</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thermal /</a:t>
                      </a:r>
                      <a:br>
                        <a:rPr lang="en-US" sz="1400">
                          <a:latin typeface="Helvetica"/>
                          <a:ea typeface="Times New Roman"/>
                          <a:cs typeface="Times New Roman"/>
                        </a:rPr>
                      </a:br>
                      <a:r>
                        <a:rPr lang="en-US" sz="1400">
                          <a:latin typeface="Helvetica"/>
                          <a:ea typeface="Times New Roman"/>
                          <a:cs typeface="Times New Roman"/>
                        </a:rPr>
                        <a:t>fast</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water</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510 - 550</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dirty="0">
                          <a:latin typeface="Helvetica"/>
                          <a:ea typeface="Times New Roman"/>
                          <a:cs typeface="Times New Roman"/>
                        </a:rPr>
                        <a:t>open /</a:t>
                      </a:r>
                      <a:br>
                        <a:rPr lang="en-US" sz="1400" dirty="0">
                          <a:latin typeface="Helvetica"/>
                          <a:ea typeface="Times New Roman"/>
                          <a:cs typeface="Times New Roman"/>
                        </a:rPr>
                      </a:br>
                      <a:r>
                        <a:rPr lang="en-US" sz="1400" dirty="0">
                          <a:latin typeface="Helvetica"/>
                          <a:ea typeface="Times New Roman"/>
                          <a:cs typeface="Times New Roman"/>
                        </a:rPr>
                        <a:t>closed</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300 - 700</a:t>
                      </a:r>
                      <a:br>
                        <a:rPr lang="en-US" sz="1400">
                          <a:latin typeface="Helvetica"/>
                          <a:ea typeface="Times New Roman"/>
                          <a:cs typeface="Times New Roman"/>
                        </a:rPr>
                      </a:br>
                      <a:r>
                        <a:rPr lang="en-US" sz="1400">
                          <a:latin typeface="Helvetica"/>
                          <a:ea typeface="Times New Roman"/>
                          <a:cs typeface="Times New Roman"/>
                        </a:rPr>
                        <a:t>1000 - 1500</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1104">
                <a:tc>
                  <a:txBody>
                    <a:bodyPr/>
                    <a:lstStyle/>
                    <a:p>
                      <a:pPr>
                        <a:spcBef>
                          <a:spcPts val="600"/>
                        </a:spcBef>
                        <a:spcAft>
                          <a:spcPts val="0"/>
                        </a:spcAft>
                      </a:pPr>
                      <a:r>
                        <a:rPr lang="en-US" sz="1400">
                          <a:latin typeface="Helvetica"/>
                          <a:ea typeface="Times New Roman"/>
                          <a:cs typeface="Times New Roman"/>
                        </a:rPr>
                        <a:t>SFR </a:t>
                      </a:r>
                      <a:br>
                        <a:rPr lang="en-US" sz="1400">
                          <a:latin typeface="Helvetica"/>
                          <a:ea typeface="Times New Roman"/>
                          <a:cs typeface="Times New Roman"/>
                        </a:rPr>
                      </a:br>
                      <a:r>
                        <a:rPr lang="en-US" sz="1400">
                          <a:latin typeface="Helvetica"/>
                          <a:ea typeface="Times New Roman"/>
                          <a:cs typeface="Times New Roman"/>
                        </a:rPr>
                        <a:t>(Sodium-cooled Fast Reactor)</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fast</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sodium</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550</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dirty="0">
                          <a:latin typeface="Helvetica"/>
                          <a:ea typeface="Times New Roman"/>
                          <a:cs typeface="Times New Roman"/>
                        </a:rPr>
                        <a:t>closed</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dirty="0">
                          <a:latin typeface="Helvetica"/>
                          <a:ea typeface="Times New Roman"/>
                          <a:cs typeface="Times New Roman"/>
                        </a:rPr>
                        <a:t>30 - 150,</a:t>
                      </a:r>
                      <a:br>
                        <a:rPr lang="en-US" sz="1400" dirty="0">
                          <a:latin typeface="Helvetica"/>
                          <a:ea typeface="Times New Roman"/>
                          <a:cs typeface="Times New Roman"/>
                        </a:rPr>
                      </a:br>
                      <a:r>
                        <a:rPr lang="en-US" sz="1400" dirty="0">
                          <a:latin typeface="Helvetica"/>
                          <a:ea typeface="Times New Roman"/>
                          <a:cs typeface="Times New Roman"/>
                        </a:rPr>
                        <a:t>300 - 1500,</a:t>
                      </a:r>
                      <a:br>
                        <a:rPr lang="en-US" sz="1400" dirty="0">
                          <a:latin typeface="Helvetica"/>
                          <a:ea typeface="Times New Roman"/>
                          <a:cs typeface="Times New Roman"/>
                        </a:rPr>
                      </a:br>
                      <a:r>
                        <a:rPr lang="en-US" sz="1400" dirty="0">
                          <a:latin typeface="Helvetica"/>
                          <a:ea typeface="Times New Roman"/>
                          <a:cs typeface="Times New Roman"/>
                        </a:rPr>
                        <a:t>1000 - 2000</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825">
                <a:tc>
                  <a:txBody>
                    <a:bodyPr/>
                    <a:lstStyle/>
                    <a:p>
                      <a:pPr>
                        <a:spcBef>
                          <a:spcPts val="600"/>
                        </a:spcBef>
                        <a:spcAft>
                          <a:spcPts val="0"/>
                        </a:spcAft>
                      </a:pPr>
                      <a:r>
                        <a:rPr lang="en-US" sz="1400">
                          <a:latin typeface="Helvetica"/>
                          <a:ea typeface="Times New Roman"/>
                          <a:cs typeface="Times New Roman"/>
                        </a:rPr>
                        <a:t>VHTR</a:t>
                      </a:r>
                      <a:br>
                        <a:rPr lang="en-US" sz="1400">
                          <a:latin typeface="Helvetica"/>
                          <a:ea typeface="Times New Roman"/>
                          <a:cs typeface="Times New Roman"/>
                        </a:rPr>
                      </a:br>
                      <a:r>
                        <a:rPr lang="en-US" sz="1400">
                          <a:latin typeface="Helvetica"/>
                          <a:ea typeface="Times New Roman"/>
                          <a:cs typeface="Times New Roman"/>
                        </a:rPr>
                        <a:t>(Very High Temperature gas Reactor)</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thermal</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helium</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900 - 1000</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a:latin typeface="Helvetica"/>
                          <a:ea typeface="Times New Roman"/>
                          <a:cs typeface="Times New Roman"/>
                        </a:rPr>
                        <a:t>open</a:t>
                      </a:r>
                      <a:endParaRPr lang="en-GB" sz="140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spcAft>
                          <a:spcPts val="0"/>
                        </a:spcAft>
                      </a:pPr>
                      <a:r>
                        <a:rPr lang="en-US" sz="1400" dirty="0">
                          <a:latin typeface="Helvetica"/>
                          <a:ea typeface="Times New Roman"/>
                          <a:cs typeface="Times New Roman"/>
                        </a:rPr>
                        <a:t>250 - 300</a:t>
                      </a:r>
                      <a:endParaRPr lang="en-GB" sz="1400" dirty="0">
                        <a:latin typeface="Helvetica"/>
                        <a:ea typeface="Times New Roman"/>
                        <a:cs typeface="Times New Roman"/>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30</a:t>
            </a:fld>
            <a:endParaRPr lang="en-GB"/>
          </a:p>
        </p:txBody>
      </p:sp>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GENERATION IV REACTORS (1)</a:t>
            </a:r>
            <a:endParaRPr lang="fi-FI" b="1" dirty="0">
              <a:latin typeface="Verdana" pitchFamily="34" charset="0"/>
              <a:ea typeface="Verdana" pitchFamily="34" charset="0"/>
              <a:cs typeface="Verdana" pitchFamily="34" charset="0"/>
            </a:endParaRPr>
          </a:p>
        </p:txBody>
      </p:sp>
      <p:sp>
        <p:nvSpPr>
          <p:cNvPr id="1430529" name="Rectangle 1"/>
          <p:cNvSpPr>
            <a:spLocks noChangeArrowheads="1"/>
          </p:cNvSpPr>
          <p:nvPr/>
        </p:nvSpPr>
        <p:spPr bwMode="auto">
          <a:xfrm>
            <a:off x="5286380" y="1857364"/>
            <a:ext cx="357190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NewCenturySchlbk"/>
                <a:ea typeface="Times New Roman" pitchFamily="18" charset="0"/>
                <a:cs typeface="Times New Roman" pitchFamily="18" charset="0"/>
              </a:rPr>
              <a:t>GFR</a:t>
            </a:r>
            <a:r>
              <a:rPr kumimoji="0" lang="en-US" sz="1600" b="0" i="0" u="none" strike="noStrike" cap="none" normalizeH="0" baseline="0" dirty="0" smtClean="0">
                <a:ln>
                  <a:noFill/>
                </a:ln>
                <a:solidFill>
                  <a:schemeClr val="tx1"/>
                </a:solidFill>
                <a:effectLst/>
                <a:latin typeface="NewCenturySchlbk"/>
                <a:ea typeface="Times New Roman" pitchFamily="18" charset="0"/>
                <a:cs typeface="Times New Roman" pitchFamily="18" charset="0"/>
              </a:rPr>
              <a:t> – The main characteristics of the </a:t>
            </a:r>
            <a:r>
              <a:rPr kumimoji="0" lang="en-US" sz="1600" b="0" i="1" u="none" strike="noStrike" cap="none" normalizeH="0" baseline="0" dirty="0" smtClean="0">
                <a:ln>
                  <a:noFill/>
                </a:ln>
                <a:solidFill>
                  <a:schemeClr val="tx1"/>
                </a:solidFill>
                <a:effectLst/>
                <a:latin typeface="NewCenturySchlbk"/>
                <a:ea typeface="Times New Roman" pitchFamily="18" charset="0"/>
                <a:cs typeface="Times New Roman" pitchFamily="18" charset="0"/>
              </a:rPr>
              <a:t>Gas-cooled Fast Reactor</a:t>
            </a:r>
            <a:r>
              <a:rPr kumimoji="0" lang="en-US" sz="1600" b="0" i="0" u="none" strike="noStrike" cap="none" normalizeH="0" baseline="0" dirty="0" smtClean="0">
                <a:ln>
                  <a:noFill/>
                </a:ln>
                <a:solidFill>
                  <a:schemeClr val="tx1"/>
                </a:solidFill>
                <a:effectLst/>
                <a:latin typeface="NewCenturySchlbk"/>
                <a:ea typeface="Times New Roman" pitchFamily="18" charset="0"/>
                <a:cs typeface="Times New Roman" pitchFamily="18" charset="0"/>
              </a:rPr>
              <a:t> are self-generating cores with fast neutron spectrum, robust refractory fuel, high operating temperature, high efficiency electricity production, energy conversion with a gas turbine, and full actinide recycling possibly associated with an integrated on-site fuel reprocessing facility. A technology demonstration reactor needed to qualify key technologies could be put into operation by 2020.</a:t>
            </a:r>
            <a:endParaRPr kumimoji="0" lang="en-US" sz="1600" b="0" i="0" u="none" strike="noStrike" cap="none" normalizeH="0" baseline="0" dirty="0" smtClean="0">
              <a:ln>
                <a:noFill/>
              </a:ln>
              <a:solidFill>
                <a:schemeClr val="tx1"/>
              </a:solidFill>
              <a:effectLst/>
              <a:latin typeface="NewCenturySchlbk"/>
            </a:endParaRPr>
          </a:p>
        </p:txBody>
      </p:sp>
      <p:pic>
        <p:nvPicPr>
          <p:cNvPr id="1430532" name="Picture 4"/>
          <p:cNvPicPr>
            <a:picLocks noChangeAspect="1" noChangeArrowheads="1"/>
          </p:cNvPicPr>
          <p:nvPr/>
        </p:nvPicPr>
        <p:blipFill>
          <a:blip r:embed="rId2"/>
          <a:srcRect/>
          <a:stretch>
            <a:fillRect/>
          </a:stretch>
        </p:blipFill>
        <p:spPr bwMode="auto">
          <a:xfrm>
            <a:off x="428596" y="1500174"/>
            <a:ext cx="4929222" cy="4588492"/>
          </a:xfrm>
          <a:prstGeom prst="rect">
            <a:avLst/>
          </a:prstGeom>
          <a:noFill/>
          <a:ln w="9525">
            <a:noFill/>
            <a:miter lim="800000"/>
            <a:headEnd/>
            <a:tailEnd/>
          </a:ln>
          <a:effectLst/>
        </p:spPr>
      </p:pic>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31</a:t>
            </a:fld>
            <a:endParaRPr lang="en-GB"/>
          </a:p>
        </p:txBody>
      </p:sp>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GENERATION IV REACTORS (2)</a:t>
            </a:r>
            <a:endParaRPr lang="fi-FI" b="1" dirty="0">
              <a:latin typeface="Verdana" pitchFamily="34" charset="0"/>
              <a:ea typeface="Verdana" pitchFamily="34" charset="0"/>
              <a:cs typeface="Verdana" pitchFamily="34" charset="0"/>
            </a:endParaRPr>
          </a:p>
        </p:txBody>
      </p:sp>
      <p:sp>
        <p:nvSpPr>
          <p:cNvPr id="1430529" name="Rectangle 1"/>
          <p:cNvSpPr>
            <a:spLocks noChangeArrowheads="1"/>
          </p:cNvSpPr>
          <p:nvPr/>
        </p:nvSpPr>
        <p:spPr bwMode="auto">
          <a:xfrm>
            <a:off x="5286380" y="1285860"/>
            <a:ext cx="35719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1600" b="1" dirty="0"/>
              <a:t>LFR</a:t>
            </a:r>
            <a:r>
              <a:rPr lang="en-US" sz="1600" dirty="0"/>
              <a:t> – The </a:t>
            </a:r>
            <a:r>
              <a:rPr lang="en-US" sz="1600" i="1" dirty="0"/>
              <a:t>Lead-cooled Fast Reactor</a:t>
            </a:r>
            <a:r>
              <a:rPr lang="en-US" sz="1600" dirty="0"/>
              <a:t> system is characterized by a fast-neutron spectrum and a closed fuel cycle with full actinide recycling, possibly in central or regional fuel cycle facilities. The coolant could be either lead (most likely option), or lead/bismuth eutectic. The LFR can be operated as: a breeder; or a burner of actinides from spent fuel, using inert matrix fuel; or a burner/breeder using thorium matrices. Two size options are considered: a small transportable system of 50 to 150 </a:t>
            </a:r>
            <a:r>
              <a:rPr lang="en-US" sz="1600" dirty="0" err="1"/>
              <a:t>MW</a:t>
            </a:r>
            <a:r>
              <a:rPr lang="en-US" sz="1600" baseline="-25000" dirty="0" err="1"/>
              <a:t>e</a:t>
            </a:r>
            <a:r>
              <a:rPr lang="en-US" sz="1600" dirty="0"/>
              <a:t> with a very long core life; and a large system of 300 to 600 </a:t>
            </a:r>
            <a:r>
              <a:rPr lang="en-US" sz="1600" dirty="0" err="1"/>
              <a:t>MW</a:t>
            </a:r>
            <a:r>
              <a:rPr lang="en-US" sz="1600" baseline="-25000" dirty="0" err="1"/>
              <a:t>e</a:t>
            </a:r>
            <a:r>
              <a:rPr lang="en-US" sz="1600" dirty="0"/>
              <a:t>. In the long term, a very large system of 1200 </a:t>
            </a:r>
            <a:r>
              <a:rPr lang="en-US" sz="1600" dirty="0" err="1"/>
              <a:t>MW</a:t>
            </a:r>
            <a:r>
              <a:rPr lang="en-US" sz="1600" baseline="-25000" dirty="0" err="1"/>
              <a:t>e</a:t>
            </a:r>
            <a:r>
              <a:rPr lang="en-US" sz="1600" dirty="0"/>
              <a:t> could be envisaged. The LFR system could be deployable by 2025.</a:t>
            </a:r>
            <a:endParaRPr lang="en-GB" sz="1600" dirty="0"/>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NewCenturySchlbk"/>
            </a:endParaRPr>
          </a:p>
        </p:txBody>
      </p:sp>
      <p:pic>
        <p:nvPicPr>
          <p:cNvPr id="1431554" name="Picture 2"/>
          <p:cNvPicPr>
            <a:picLocks noChangeAspect="1" noChangeArrowheads="1"/>
          </p:cNvPicPr>
          <p:nvPr/>
        </p:nvPicPr>
        <p:blipFill>
          <a:blip r:embed="rId2"/>
          <a:srcRect/>
          <a:stretch>
            <a:fillRect/>
          </a:stretch>
        </p:blipFill>
        <p:spPr bwMode="auto">
          <a:xfrm>
            <a:off x="71406" y="1643049"/>
            <a:ext cx="5143536" cy="3935645"/>
          </a:xfrm>
          <a:prstGeom prst="rect">
            <a:avLst/>
          </a:prstGeom>
          <a:noFill/>
          <a:ln w="9525">
            <a:noFill/>
            <a:miter lim="800000"/>
            <a:headEnd/>
            <a:tailEnd/>
          </a:ln>
          <a:effectLst/>
        </p:spPr>
      </p:pic>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32</a:t>
            </a:fld>
            <a:endParaRPr lang="en-GB"/>
          </a:p>
        </p:txBody>
      </p:sp>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GENERATION IV REACTORS (3)</a:t>
            </a:r>
            <a:endParaRPr lang="fi-FI" b="1" dirty="0">
              <a:latin typeface="Verdana" pitchFamily="34" charset="0"/>
              <a:ea typeface="Verdana" pitchFamily="34" charset="0"/>
              <a:cs typeface="Verdana" pitchFamily="34" charset="0"/>
            </a:endParaRPr>
          </a:p>
        </p:txBody>
      </p:sp>
      <p:sp>
        <p:nvSpPr>
          <p:cNvPr id="1430529" name="Rectangle 1"/>
          <p:cNvSpPr>
            <a:spLocks noChangeArrowheads="1"/>
          </p:cNvSpPr>
          <p:nvPr/>
        </p:nvSpPr>
        <p:spPr bwMode="auto">
          <a:xfrm>
            <a:off x="5286380" y="1285860"/>
            <a:ext cx="3571900"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1600" b="1" dirty="0" smtClean="0"/>
              <a:t>MSR</a:t>
            </a:r>
            <a:r>
              <a:rPr lang="en-US" sz="1600" dirty="0" smtClean="0"/>
              <a:t> </a:t>
            </a:r>
            <a:r>
              <a:rPr lang="en-US" sz="1600" dirty="0"/>
              <a:t>– The </a:t>
            </a:r>
            <a:r>
              <a:rPr lang="en-US" sz="1600" i="1" dirty="0"/>
              <a:t>Molten Salt Reactor</a:t>
            </a:r>
            <a:r>
              <a:rPr lang="en-US" sz="1600" dirty="0"/>
              <a:t> systems present the very special feature of a liquid fuel. MSR concepts, which can be used as efficient burners of </a:t>
            </a:r>
            <a:r>
              <a:rPr lang="en-GB" sz="1600" dirty="0" err="1"/>
              <a:t>transuranic</a:t>
            </a:r>
            <a:r>
              <a:rPr lang="en-GB" sz="1600" dirty="0"/>
              <a:t> elements (TRU) from spent LWR fuel, have also a </a:t>
            </a:r>
            <a:r>
              <a:rPr lang="en-GB" sz="1600" dirty="0" err="1"/>
              <a:t>bree</a:t>
            </a:r>
            <a:r>
              <a:rPr lang="en-US" sz="1600" dirty="0"/>
              <a:t>ding capability in any kind of neutron spectrum (from thermal to fast), when using the thorium or fast spectrum U-</a:t>
            </a:r>
            <a:r>
              <a:rPr lang="en-US" sz="1600" dirty="0" err="1"/>
              <a:t>Pu</a:t>
            </a:r>
            <a:r>
              <a:rPr lang="en-US" sz="1600" dirty="0"/>
              <a:t> fuel cycle. In both options, they have a very interesting potential for the minimization of radiotoxic nuclear waste.</a:t>
            </a:r>
            <a:endParaRPr lang="en-GB" sz="1600" dirty="0"/>
          </a:p>
          <a:p>
            <a:endParaRPr lang="en-AU" sz="1600" i="1" u="sng" dirty="0" smtClean="0"/>
          </a:p>
          <a:p>
            <a:r>
              <a:rPr lang="en-AU" sz="1600" i="1" u="sng" dirty="0" err="1" smtClean="0"/>
              <a:t>Tr</a:t>
            </a:r>
            <a:r>
              <a:rPr lang="en-AU" sz="1600" i="1" dirty="0" err="1" smtClean="0"/>
              <a:t>ans</a:t>
            </a:r>
            <a:r>
              <a:rPr lang="en-AU" sz="1600" i="1" u="sng" dirty="0" err="1" smtClean="0"/>
              <a:t>u</a:t>
            </a:r>
            <a:r>
              <a:rPr lang="en-AU" sz="1600" i="1" dirty="0" err="1" smtClean="0"/>
              <a:t>ranic</a:t>
            </a:r>
            <a:r>
              <a:rPr lang="en-AU" sz="1600" i="1" dirty="0" smtClean="0"/>
              <a:t> </a:t>
            </a:r>
            <a:r>
              <a:rPr lang="en-AU" sz="1600" i="1" dirty="0"/>
              <a:t>Elements (</a:t>
            </a:r>
            <a:r>
              <a:rPr lang="en-US" sz="1600" i="1" dirty="0"/>
              <a:t>TRU) are elements</a:t>
            </a:r>
            <a:r>
              <a:rPr lang="en-AU" sz="1600" i="1" dirty="0"/>
              <a:t> with atomic numbers greater than uranium.</a:t>
            </a:r>
            <a:endParaRPr lang="en-GB" sz="1600" dirty="0"/>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NewCenturySchlbk"/>
            </a:endParaRPr>
          </a:p>
        </p:txBody>
      </p:sp>
      <p:pic>
        <p:nvPicPr>
          <p:cNvPr id="1432578" name="Picture 2"/>
          <p:cNvPicPr>
            <a:picLocks noChangeAspect="1" noChangeArrowheads="1"/>
          </p:cNvPicPr>
          <p:nvPr/>
        </p:nvPicPr>
        <p:blipFill>
          <a:blip r:embed="rId2"/>
          <a:srcRect/>
          <a:stretch>
            <a:fillRect/>
          </a:stretch>
        </p:blipFill>
        <p:spPr bwMode="auto">
          <a:xfrm>
            <a:off x="142844" y="1785926"/>
            <a:ext cx="5080014" cy="3657610"/>
          </a:xfrm>
          <a:prstGeom prst="rect">
            <a:avLst/>
          </a:prstGeom>
          <a:noFill/>
          <a:ln w="9525">
            <a:noFill/>
            <a:miter lim="800000"/>
            <a:headEnd/>
            <a:tailEnd/>
          </a:ln>
          <a:effectLst/>
        </p:spPr>
      </p:pic>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33</a:t>
            </a:fld>
            <a:endParaRPr lang="en-GB"/>
          </a:p>
        </p:txBody>
      </p:sp>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GENERATION IV REACTORS (4)</a:t>
            </a:r>
            <a:endParaRPr lang="fi-FI" b="1" dirty="0">
              <a:latin typeface="Verdana" pitchFamily="34" charset="0"/>
              <a:ea typeface="Verdana" pitchFamily="34" charset="0"/>
              <a:cs typeface="Verdana" pitchFamily="34" charset="0"/>
            </a:endParaRPr>
          </a:p>
        </p:txBody>
      </p:sp>
      <p:sp>
        <p:nvSpPr>
          <p:cNvPr id="1430529" name="Rectangle 1"/>
          <p:cNvSpPr>
            <a:spLocks noChangeArrowheads="1"/>
          </p:cNvSpPr>
          <p:nvPr/>
        </p:nvSpPr>
        <p:spPr bwMode="auto">
          <a:xfrm>
            <a:off x="5286380" y="1285860"/>
            <a:ext cx="3571900"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b="1" dirty="0"/>
              <a:t>SCWR</a:t>
            </a:r>
            <a:r>
              <a:rPr lang="en-US" sz="1600" dirty="0"/>
              <a:t> – </a:t>
            </a:r>
            <a:r>
              <a:rPr lang="en-US" sz="1600" i="1" dirty="0"/>
              <a:t>Supercritical Water-Cooled Reactors</a:t>
            </a:r>
            <a:r>
              <a:rPr lang="en-US" sz="1600" dirty="0"/>
              <a:t> are a class of high temperature, high pressure water-cooled reactors operating with a direct cycle and above the thermodynamic critical point of water (374</a:t>
            </a:r>
            <a:r>
              <a:rPr lang="en-US" sz="1600" dirty="0">
                <a:sym typeface="Symbol"/>
              </a:rPr>
              <a:t></a:t>
            </a:r>
            <a:r>
              <a:rPr lang="en-US" sz="1600" dirty="0"/>
              <a:t>C, 22.1 </a:t>
            </a:r>
            <a:r>
              <a:rPr lang="en-US" sz="1600" dirty="0" err="1"/>
              <a:t>MPa</a:t>
            </a:r>
            <a:r>
              <a:rPr lang="en-US" sz="1600" dirty="0"/>
              <a:t>). The higher thermodynamic efficiency and plant simplification opportunities afforded by a high-temperature, </a:t>
            </a:r>
            <a:r>
              <a:rPr lang="en-US" sz="1600" dirty="0" err="1"/>
              <a:t>single‑phase</a:t>
            </a:r>
            <a:r>
              <a:rPr lang="en-US" sz="1600" dirty="0"/>
              <a:t> coolant translate into improved economics. A wide variety of options are currently considered: both thermal-neutron and fast-neutron spectra are envisaged, and both pressure vessel and pressure tube are considered. The operation of a 30 to 150 </a:t>
            </a:r>
            <a:r>
              <a:rPr lang="en-US" sz="1600" dirty="0" err="1"/>
              <a:t>MW</a:t>
            </a:r>
            <a:r>
              <a:rPr lang="en-US" sz="1600" baseline="-25000" dirty="0" err="1"/>
              <a:t>e</a:t>
            </a:r>
            <a:r>
              <a:rPr lang="en-US" sz="1600" dirty="0"/>
              <a:t> prototype is targeted for 2022</a:t>
            </a:r>
            <a:r>
              <a:rPr lang="en-US" sz="1600" dirty="0" smtClean="0"/>
              <a:t>.</a:t>
            </a:r>
            <a:endParaRPr lang="en-GB" sz="1600" dirty="0"/>
          </a:p>
        </p:txBody>
      </p:sp>
      <p:pic>
        <p:nvPicPr>
          <p:cNvPr id="1433602" name="Picture 2"/>
          <p:cNvPicPr>
            <a:picLocks noChangeAspect="1" noChangeArrowheads="1"/>
          </p:cNvPicPr>
          <p:nvPr/>
        </p:nvPicPr>
        <p:blipFill>
          <a:blip r:embed="rId2"/>
          <a:srcRect/>
          <a:stretch>
            <a:fillRect/>
          </a:stretch>
        </p:blipFill>
        <p:spPr bwMode="auto">
          <a:xfrm>
            <a:off x="0" y="1780136"/>
            <a:ext cx="5286380" cy="3863442"/>
          </a:xfrm>
          <a:prstGeom prst="rect">
            <a:avLst/>
          </a:prstGeom>
          <a:noFill/>
          <a:ln w="9525">
            <a:noFill/>
            <a:miter lim="800000"/>
            <a:headEnd/>
            <a:tailEnd/>
          </a:ln>
          <a:effectLst/>
        </p:spPr>
      </p:pic>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34</a:t>
            </a:fld>
            <a:endParaRPr lang="en-GB"/>
          </a:p>
        </p:txBody>
      </p:sp>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GENERATION IV REACTORS (5)</a:t>
            </a:r>
            <a:endParaRPr lang="fi-FI" b="1" dirty="0">
              <a:latin typeface="Verdana" pitchFamily="34" charset="0"/>
              <a:ea typeface="Verdana" pitchFamily="34" charset="0"/>
              <a:cs typeface="Verdana" pitchFamily="34" charset="0"/>
            </a:endParaRPr>
          </a:p>
        </p:txBody>
      </p:sp>
      <p:sp>
        <p:nvSpPr>
          <p:cNvPr id="1430529" name="Rectangle 1"/>
          <p:cNvSpPr>
            <a:spLocks noChangeArrowheads="1"/>
          </p:cNvSpPr>
          <p:nvPr/>
        </p:nvSpPr>
        <p:spPr bwMode="auto">
          <a:xfrm>
            <a:off x="5429256" y="928670"/>
            <a:ext cx="357190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b="1" dirty="0" smtClean="0"/>
              <a:t>SFR</a:t>
            </a:r>
            <a:r>
              <a:rPr lang="en-US" sz="1600" dirty="0" smtClean="0"/>
              <a:t> </a:t>
            </a:r>
            <a:r>
              <a:rPr lang="en-US" sz="1600" dirty="0"/>
              <a:t>– The </a:t>
            </a:r>
            <a:r>
              <a:rPr lang="en-US" sz="1600" i="1" dirty="0"/>
              <a:t>Sodium-cooled Fast Reactor</a:t>
            </a:r>
            <a:r>
              <a:rPr lang="en-US" sz="1600" dirty="0"/>
              <a:t> systems use liquid sodium as the reactor coolant, allowing high power density with low coolant volume fraction. The reactor unit can be arranged in a pool layout or a compact loop layout. Plant size options under consideration range from small (50 to 300 </a:t>
            </a:r>
            <a:r>
              <a:rPr lang="en-US" sz="1600" dirty="0" err="1"/>
              <a:t>MW</a:t>
            </a:r>
            <a:r>
              <a:rPr lang="en-US" sz="1600" baseline="-25000" dirty="0" err="1"/>
              <a:t>e</a:t>
            </a:r>
            <a:r>
              <a:rPr lang="en-US" sz="1600" dirty="0"/>
              <a:t>) modular reactors to larger plants (up to 1500 </a:t>
            </a:r>
            <a:r>
              <a:rPr lang="en-US" sz="1600" dirty="0" err="1"/>
              <a:t>MW</a:t>
            </a:r>
            <a:r>
              <a:rPr lang="en-US" sz="1600" baseline="-25000" dirty="0" err="1"/>
              <a:t>e</a:t>
            </a:r>
            <a:r>
              <a:rPr lang="en-US" sz="1600" dirty="0"/>
              <a:t>). The two primary fuel recycle technology options are advanced aqueous and </a:t>
            </a:r>
            <a:r>
              <a:rPr lang="en-US" sz="1600" dirty="0" err="1"/>
              <a:t>pyrometallurgical</a:t>
            </a:r>
            <a:r>
              <a:rPr lang="en-US" sz="1600" dirty="0"/>
              <a:t> processing. A variety of fuel options are being considered for the SFR, with mixed oxide for advanced aqueous recycle and mixed metal alloy for </a:t>
            </a:r>
            <a:r>
              <a:rPr lang="en-US" sz="1600" dirty="0" err="1"/>
              <a:t>pyrometallurgical</a:t>
            </a:r>
            <a:r>
              <a:rPr lang="en-US" sz="1600" dirty="0"/>
              <a:t> processing. Owing to the significant past experience accumulated in several countries, the deployment of SFR systems is targeted for 2020.</a:t>
            </a:r>
            <a:endParaRPr lang="en-GB" sz="1600" dirty="0"/>
          </a:p>
          <a:p>
            <a:endParaRPr lang="en-GB" sz="1600" dirty="0"/>
          </a:p>
        </p:txBody>
      </p:sp>
      <p:pic>
        <p:nvPicPr>
          <p:cNvPr id="1434626" name="Picture 2"/>
          <p:cNvPicPr>
            <a:picLocks noChangeAspect="1" noChangeArrowheads="1"/>
          </p:cNvPicPr>
          <p:nvPr/>
        </p:nvPicPr>
        <p:blipFill>
          <a:blip r:embed="rId2"/>
          <a:srcRect/>
          <a:stretch>
            <a:fillRect/>
          </a:stretch>
        </p:blipFill>
        <p:spPr bwMode="auto">
          <a:xfrm>
            <a:off x="-32" y="1609596"/>
            <a:ext cx="5429256" cy="3891106"/>
          </a:xfrm>
          <a:prstGeom prst="rect">
            <a:avLst/>
          </a:prstGeom>
          <a:noFill/>
          <a:ln w="9525">
            <a:noFill/>
            <a:miter lim="800000"/>
            <a:headEnd/>
            <a:tailEnd/>
          </a:ln>
          <a:effectLst/>
        </p:spPr>
      </p:pic>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35</a:t>
            </a:fld>
            <a:endParaRPr lang="en-GB"/>
          </a:p>
        </p:txBody>
      </p:sp>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GENERATION IV REACTORS (6)</a:t>
            </a:r>
            <a:endParaRPr lang="fi-FI" b="1" dirty="0">
              <a:latin typeface="Verdana" pitchFamily="34" charset="0"/>
              <a:ea typeface="Verdana" pitchFamily="34" charset="0"/>
              <a:cs typeface="Verdana" pitchFamily="34" charset="0"/>
            </a:endParaRPr>
          </a:p>
        </p:txBody>
      </p:sp>
      <p:sp>
        <p:nvSpPr>
          <p:cNvPr id="5" name="Slide Number Placeholder 4"/>
          <p:cNvSpPr>
            <a:spLocks noGrp="1"/>
          </p:cNvSpPr>
          <p:nvPr>
            <p:ph type="sldNum" sz="quarter" idx="12"/>
          </p:nvPr>
        </p:nvSpPr>
        <p:spPr/>
        <p:txBody>
          <a:bodyPr/>
          <a:lstStyle/>
          <a:p>
            <a:fld id="{9AA091A7-27FA-44BC-A068-A2C875903CB3}" type="slidenum">
              <a:rPr lang="en-GB" smtClean="0"/>
              <a:pPr/>
              <a:t>36</a:t>
            </a:fld>
            <a:endParaRPr lang="en-GB" dirty="0"/>
          </a:p>
        </p:txBody>
      </p:sp>
      <p:sp>
        <p:nvSpPr>
          <p:cNvPr id="1430529" name="Rectangle 1"/>
          <p:cNvSpPr>
            <a:spLocks noChangeArrowheads="1"/>
          </p:cNvSpPr>
          <p:nvPr/>
        </p:nvSpPr>
        <p:spPr bwMode="auto">
          <a:xfrm>
            <a:off x="5572132" y="928670"/>
            <a:ext cx="3571900" cy="59093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400" b="1" dirty="0"/>
              <a:t>VHTR</a:t>
            </a:r>
            <a:r>
              <a:rPr lang="en-US" sz="1400" dirty="0"/>
              <a:t> – The </a:t>
            </a:r>
            <a:r>
              <a:rPr lang="en-US" sz="1400" i="1" dirty="0"/>
              <a:t>Very-High Temperature Reactor</a:t>
            </a:r>
            <a:r>
              <a:rPr lang="en-US" sz="1400" dirty="0"/>
              <a:t> is a next step in the evolutionary development of high-temperature reactors. The VHTR technology addresses advanced concepts for helium gas-cooled, graphite moderated, thermal neutron spectrum reactor with a core outlet temperature greater than 900°C, and a goal of 1000°C, specified to support production of hydrogen by thermo-chemical processes. The reference reactor thermal power is set at a level which allows completely passive decay heat removal, currently estimated to be about 600 </a:t>
            </a:r>
            <a:r>
              <a:rPr lang="en-US" sz="1400" dirty="0" err="1"/>
              <a:t>MW</a:t>
            </a:r>
            <a:r>
              <a:rPr lang="en-US" sz="1400" baseline="-25000" dirty="0" err="1"/>
              <a:t>th</a:t>
            </a:r>
            <a:r>
              <a:rPr lang="en-US" sz="1400" dirty="0"/>
              <a:t>. The VHTR is primarily dedicated to the cogeneration of electricity and hydrogen, as well as to other process heat applications. It can produce hydrogen from water by using thermo-chemical, electro-chemical or hybrid processes with reduced emission of CO</a:t>
            </a:r>
            <a:r>
              <a:rPr lang="en-US" sz="1400" baseline="-25000" dirty="0"/>
              <a:t>2 </a:t>
            </a:r>
            <a:r>
              <a:rPr lang="en-US" sz="1400" dirty="0"/>
              <a:t>gases. At first, a once-through LEU (&lt;20 wt% U-235) fuel cycle will be adopted, but a closed fuel cycle will be assessed, as well as potential symbiotic fuel cycles with other types of reactors (especially light-water reactors) for waste reduction</a:t>
            </a:r>
            <a:r>
              <a:rPr lang="en-US" sz="1400" dirty="0" smtClean="0"/>
              <a:t>.</a:t>
            </a:r>
            <a:endParaRPr lang="en-GB" sz="1400" dirty="0"/>
          </a:p>
        </p:txBody>
      </p:sp>
      <p:pic>
        <p:nvPicPr>
          <p:cNvPr id="1435650" name="Picture 2"/>
          <p:cNvPicPr>
            <a:picLocks noChangeAspect="1" noChangeArrowheads="1"/>
          </p:cNvPicPr>
          <p:nvPr/>
        </p:nvPicPr>
        <p:blipFill>
          <a:blip r:embed="rId2"/>
          <a:srcRect/>
          <a:stretch>
            <a:fillRect/>
          </a:stretch>
        </p:blipFill>
        <p:spPr bwMode="auto">
          <a:xfrm>
            <a:off x="0" y="1723884"/>
            <a:ext cx="5643569" cy="3991132"/>
          </a:xfrm>
          <a:prstGeom prst="rect">
            <a:avLst/>
          </a:prstGeom>
          <a:noFill/>
          <a:ln w="9525">
            <a:noFill/>
            <a:miter lim="800000"/>
            <a:headEnd/>
            <a:tailEnd/>
          </a:ln>
          <a:effectLst/>
        </p:spPr>
      </p:pic>
      <p:sp>
        <p:nvSpPr>
          <p:cNvPr id="12" name="Footer Placeholder 4"/>
          <p:cNvSpPr>
            <a:spLocks noGrp="1"/>
          </p:cNvSpPr>
          <p:nvPr>
            <p:ph type="ftr" sz="quarter" idx="11"/>
          </p:nvPr>
        </p:nvSpPr>
        <p:spPr>
          <a:xfrm>
            <a:off x="3044552" y="6580584"/>
            <a:ext cx="2895600" cy="304800"/>
          </a:xfrm>
        </p:spPr>
        <p:txBody>
          <a:bodyPr/>
          <a:lstStyle/>
          <a:p>
            <a:r>
              <a:rPr lang="en-GB" smtClean="0"/>
              <a:t>Y. Kadi</a:t>
            </a:r>
            <a:endParaRPr lang="en-GB"/>
          </a:p>
        </p:txBody>
      </p:sp>
      <p:sp>
        <p:nvSpPr>
          <p:cNvPr id="13" name="Slide Number Placeholder 5"/>
          <p:cNvSpPr txBox="1">
            <a:spLocks/>
          </p:cNvSpPr>
          <p:nvPr/>
        </p:nvSpPr>
        <p:spPr bwMode="auto">
          <a:xfrm>
            <a:off x="6915472" y="6580584"/>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bg1"/>
                </a:solidFill>
                <a:latin typeface="+mn-lt"/>
                <a:ea typeface="+mn-ea"/>
                <a:cs typeface="+mn-cs"/>
              </a:defRPr>
            </a:lvl1pPr>
            <a:lvl2pPr marL="457200" algn="l" rtl="0" eaLnBrk="0" fontAlgn="base" hangingPunct="0">
              <a:spcBef>
                <a:spcPct val="0"/>
              </a:spcBef>
              <a:spcAft>
                <a:spcPct val="0"/>
              </a:spcAft>
              <a:defRPr sz="2000" kern="1200">
                <a:solidFill>
                  <a:schemeClr val="tx1"/>
                </a:solidFill>
                <a:latin typeface="Helvetica" pitchFamily="1" charset="0"/>
                <a:ea typeface="+mn-ea"/>
                <a:cs typeface="+mn-cs"/>
              </a:defRPr>
            </a:lvl2pPr>
            <a:lvl3pPr marL="914400" algn="l" rtl="0" eaLnBrk="0" fontAlgn="base" hangingPunct="0">
              <a:spcBef>
                <a:spcPct val="0"/>
              </a:spcBef>
              <a:spcAft>
                <a:spcPct val="0"/>
              </a:spcAft>
              <a:defRPr sz="2000" kern="1200">
                <a:solidFill>
                  <a:schemeClr val="tx1"/>
                </a:solidFill>
                <a:latin typeface="Helvetica" pitchFamily="1" charset="0"/>
                <a:ea typeface="+mn-ea"/>
                <a:cs typeface="+mn-cs"/>
              </a:defRPr>
            </a:lvl3pPr>
            <a:lvl4pPr marL="1371600" algn="l" rtl="0" eaLnBrk="0" fontAlgn="base" hangingPunct="0">
              <a:spcBef>
                <a:spcPct val="0"/>
              </a:spcBef>
              <a:spcAft>
                <a:spcPct val="0"/>
              </a:spcAft>
              <a:defRPr sz="2000" kern="1200">
                <a:solidFill>
                  <a:schemeClr val="tx1"/>
                </a:solidFill>
                <a:latin typeface="Helvetica" pitchFamily="1" charset="0"/>
                <a:ea typeface="+mn-ea"/>
                <a:cs typeface="+mn-cs"/>
              </a:defRPr>
            </a:lvl4pPr>
            <a:lvl5pPr marL="1828800" algn="l" rtl="0" eaLnBrk="0" fontAlgn="base" hangingPunct="0">
              <a:spcBef>
                <a:spcPct val="0"/>
              </a:spcBef>
              <a:spcAft>
                <a:spcPct val="0"/>
              </a:spcAft>
              <a:defRPr sz="2000" kern="1200">
                <a:solidFill>
                  <a:schemeClr val="tx1"/>
                </a:solidFill>
                <a:latin typeface="Helvetica" pitchFamily="1" charset="0"/>
                <a:ea typeface="+mn-ea"/>
                <a:cs typeface="+mn-cs"/>
              </a:defRPr>
            </a:lvl5pPr>
            <a:lvl6pPr marL="2286000" algn="l" defTabSz="914400" rtl="0" eaLnBrk="1" latinLnBrk="0" hangingPunct="1">
              <a:defRPr sz="2000" kern="1200">
                <a:solidFill>
                  <a:schemeClr val="tx1"/>
                </a:solidFill>
                <a:latin typeface="Helvetica" pitchFamily="1" charset="0"/>
                <a:ea typeface="+mn-ea"/>
                <a:cs typeface="+mn-cs"/>
              </a:defRPr>
            </a:lvl6pPr>
            <a:lvl7pPr marL="2743200" algn="l" defTabSz="914400" rtl="0" eaLnBrk="1" latinLnBrk="0" hangingPunct="1">
              <a:defRPr sz="2000" kern="1200">
                <a:solidFill>
                  <a:schemeClr val="tx1"/>
                </a:solidFill>
                <a:latin typeface="Helvetica" pitchFamily="1" charset="0"/>
                <a:ea typeface="+mn-ea"/>
                <a:cs typeface="+mn-cs"/>
              </a:defRPr>
            </a:lvl7pPr>
            <a:lvl8pPr marL="3200400" algn="l" defTabSz="914400" rtl="0" eaLnBrk="1" latinLnBrk="0" hangingPunct="1">
              <a:defRPr sz="2000" kern="1200">
                <a:solidFill>
                  <a:schemeClr val="tx1"/>
                </a:solidFill>
                <a:latin typeface="Helvetica" pitchFamily="1" charset="0"/>
                <a:ea typeface="+mn-ea"/>
                <a:cs typeface="+mn-cs"/>
              </a:defRPr>
            </a:lvl8pPr>
            <a:lvl9pPr marL="3657600" algn="l" defTabSz="914400" rtl="0" eaLnBrk="1" latinLnBrk="0" hangingPunct="1">
              <a:defRPr sz="2000" kern="1200">
                <a:solidFill>
                  <a:schemeClr val="tx1"/>
                </a:solidFill>
                <a:latin typeface="Helvetica" pitchFamily="1" charset="0"/>
                <a:ea typeface="+mn-ea"/>
                <a:cs typeface="+mn-cs"/>
              </a:defRPr>
            </a:lvl9pPr>
          </a:lstStyle>
          <a:p>
            <a:fld id="{9AA091A7-27FA-44BC-A068-A2C875903CB3}" type="slidenum">
              <a:rPr lang="en-GB" smtClean="0"/>
              <a:pPr/>
              <a:t>36</a:t>
            </a:fld>
            <a:endParaRPr lang="en-GB"/>
          </a:p>
        </p:txBody>
      </p:sp>
      <p:sp>
        <p:nvSpPr>
          <p:cNvPr id="14"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Sodium </a:t>
            </a:r>
            <a:r>
              <a:rPr lang="en-US" dirty="0" err="1" smtClean="0"/>
              <a:t>vs</a:t>
            </a:r>
            <a:r>
              <a:rPr lang="en-US" dirty="0" smtClean="0"/>
              <a:t> Lead</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37</a:t>
            </a:fld>
            <a:endParaRPr lang="en-GB"/>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86" y="2726977"/>
            <a:ext cx="4030663"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0499" y="2535461"/>
            <a:ext cx="3717925" cy="312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7"/>
          <p:cNvSpPr txBox="1">
            <a:spLocks noChangeArrowheads="1"/>
          </p:cNvSpPr>
          <p:nvPr/>
        </p:nvSpPr>
        <p:spPr bwMode="auto">
          <a:xfrm>
            <a:off x="1581224" y="1185515"/>
            <a:ext cx="5175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a:t>Scketchs of  SFR and LFR</a:t>
            </a:r>
          </a:p>
          <a:p>
            <a:pPr algn="ctr"/>
            <a:r>
              <a:rPr lang="it-IT"/>
              <a:t> in the Generation IV Roadmap (December 2002)</a:t>
            </a:r>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696298587"/>
      </p:ext>
    </p:extLst>
  </p:cSld>
  <p:clrMapOvr>
    <a:masterClrMapping/>
  </p:clrMapOvr>
  <p:transition xmlns:p14="http://schemas.microsoft.com/office/powerpoint/2010/main">
    <p:wedg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GENERATION IV REACTORS (7)</a:t>
            </a:r>
            <a:endParaRPr lang="fi-FI" b="1" dirty="0">
              <a:latin typeface="Verdana" pitchFamily="34" charset="0"/>
              <a:ea typeface="Verdana" pitchFamily="34" charset="0"/>
              <a:cs typeface="Verdana" pitchFamily="34" charset="0"/>
            </a:endParaRPr>
          </a:p>
        </p:txBody>
      </p:sp>
      <p:sp>
        <p:nvSpPr>
          <p:cNvPr id="1436673" name="Rectangle 1"/>
          <p:cNvSpPr>
            <a:spLocks noChangeArrowheads="1"/>
          </p:cNvSpPr>
          <p:nvPr/>
        </p:nvSpPr>
        <p:spPr bwMode="auto">
          <a:xfrm>
            <a:off x="1000100" y="2071678"/>
            <a:ext cx="7215238" cy="3416320"/>
          </a:xfrm>
          <a:prstGeom prst="rect">
            <a:avLst/>
          </a:prstGeom>
          <a:ln>
            <a:solidFill>
              <a:schemeClr val="tx1"/>
            </a:solidFill>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B050"/>
                </a:solidFill>
                <a:effectLst/>
                <a:latin typeface="Arial Rounded MT Bold" pitchFamily="34" charset="0"/>
                <a:ea typeface="Verdana" pitchFamily="34" charset="0"/>
                <a:cs typeface="Verdana" pitchFamily="34" charset="0"/>
              </a:rPr>
              <a:t>The level of the GIF activities for the different systems is quite heterogeneous. For the time being, the SFR and the VHTR are the most active systems while the LFR and MSR are the less active. Moreover, at this stage, in the GIF framework, none of the </a:t>
            </a:r>
            <a:r>
              <a:rPr kumimoji="0" lang="en-US" sz="2400" b="0" i="1" u="none" strike="noStrike" cap="none" normalizeH="0" baseline="0" dirty="0" smtClean="0">
                <a:ln>
                  <a:noFill/>
                </a:ln>
                <a:solidFill>
                  <a:srgbClr val="00B050"/>
                </a:solidFill>
                <a:effectLst/>
                <a:latin typeface="Arial Rounded MT Bold" pitchFamily="34" charset="0"/>
                <a:ea typeface="Verdana" pitchFamily="34" charset="0"/>
                <a:cs typeface="Verdana" pitchFamily="34" charset="0"/>
              </a:rPr>
              <a:t>Generation IV</a:t>
            </a:r>
            <a:r>
              <a:rPr kumimoji="0" lang="en-US" sz="2400" b="0" i="0" u="none" strike="noStrike" cap="none" normalizeH="0" baseline="0" dirty="0" smtClean="0">
                <a:ln>
                  <a:noFill/>
                </a:ln>
                <a:solidFill>
                  <a:srgbClr val="00B050"/>
                </a:solidFill>
                <a:effectLst/>
                <a:latin typeface="Arial Rounded MT Bold" pitchFamily="34" charset="0"/>
                <a:ea typeface="Verdana" pitchFamily="34" charset="0"/>
                <a:cs typeface="Verdana" pitchFamily="34" charset="0"/>
              </a:rPr>
              <a:t> reactors is specifically designed or studied for the use of thorium; however the MSR explicitly considers the use of thorium.</a:t>
            </a:r>
          </a:p>
        </p:txBody>
      </p:sp>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38</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8066" name="Rectangle 2"/>
          <p:cNvSpPr>
            <a:spLocks noGrp="1" noChangeArrowheads="1"/>
          </p:cNvSpPr>
          <p:nvPr>
            <p:ph type="title"/>
          </p:nvPr>
        </p:nvSpPr>
        <p:spPr/>
        <p:txBody>
          <a:bodyPr/>
          <a:lstStyle/>
          <a:p>
            <a:r>
              <a:rPr lang="en-GB" b="1" dirty="0"/>
              <a:t>General Features of Energy Amplifier Systems</a:t>
            </a:r>
            <a:endParaRPr lang="en-GB" dirty="0"/>
          </a:p>
        </p:txBody>
      </p:sp>
      <p:pic>
        <p:nvPicPr>
          <p:cNvPr id="1368067" name="Picture 3"/>
          <p:cNvPicPr>
            <a:picLocks noGrp="1" noChangeAspect="1" noChangeArrowheads="1"/>
          </p:cNvPicPr>
          <p:nvPr>
            <p:ph type="body" idx="1"/>
          </p:nvPr>
        </p:nvPicPr>
        <p:blipFill>
          <a:blip r:embed="rId3"/>
          <a:srcRect/>
          <a:stretch>
            <a:fillRect/>
          </a:stretch>
        </p:blipFill>
        <p:spPr>
          <a:xfrm>
            <a:off x="5257800" y="990600"/>
            <a:ext cx="3746500" cy="5486400"/>
          </a:xfrm>
        </p:spPr>
      </p:pic>
      <p:sp>
        <p:nvSpPr>
          <p:cNvPr id="1368068" name="Rectangle 4"/>
          <p:cNvSpPr>
            <a:spLocks noChangeArrowheads="1"/>
          </p:cNvSpPr>
          <p:nvPr/>
        </p:nvSpPr>
        <p:spPr bwMode="auto">
          <a:xfrm>
            <a:off x="0" y="1371600"/>
            <a:ext cx="5334000" cy="3781425"/>
          </a:xfrm>
          <a:prstGeom prst="rect">
            <a:avLst/>
          </a:prstGeom>
          <a:noFill/>
          <a:ln w="9525">
            <a:noFill/>
            <a:miter lim="800000"/>
            <a:headEnd/>
            <a:tailEnd/>
          </a:ln>
          <a:effectLst/>
        </p:spPr>
        <p:txBody>
          <a:bodyPr>
            <a:spAutoFit/>
          </a:bodyPr>
          <a:lstStyle/>
          <a:p>
            <a:pPr lvl="1">
              <a:lnSpc>
                <a:spcPct val="90000"/>
              </a:lnSpc>
              <a:spcBef>
                <a:spcPct val="20000"/>
              </a:spcBef>
              <a:buClr>
                <a:srgbClr val="CC0000"/>
              </a:buClr>
              <a:buFont typeface="Zapf Dingbats" pitchFamily="1" charset="2"/>
              <a:buNone/>
            </a:pPr>
            <a:r>
              <a:rPr kumimoji="1" lang="en-GB" sz="1800" b="1">
                <a:solidFill>
                  <a:srgbClr val="E30B0B"/>
                </a:solidFill>
                <a:latin typeface="Verdana" pitchFamily="34" charset="0"/>
              </a:rPr>
              <a:t>Subcritical system</a:t>
            </a:r>
            <a:r>
              <a:rPr kumimoji="1" lang="en-GB" sz="1800">
                <a:latin typeface="Verdana" pitchFamily="34" charset="0"/>
              </a:rPr>
              <a:t> driven by a proton accelerator:</a:t>
            </a:r>
          </a:p>
          <a:p>
            <a:pPr lvl="2">
              <a:lnSpc>
                <a:spcPct val="90000"/>
              </a:lnSpc>
              <a:spcBef>
                <a:spcPct val="20000"/>
              </a:spcBef>
              <a:buClr>
                <a:srgbClr val="3333FF"/>
              </a:buClr>
              <a:buFont typeface="Zapf Dingbats" pitchFamily="1" charset="2"/>
              <a:buChar char="*"/>
            </a:pPr>
            <a:r>
              <a:rPr kumimoji="1" lang="en-GB" sz="1800">
                <a:latin typeface="Verdana" pitchFamily="34" charset="0"/>
              </a:rPr>
              <a:t> </a:t>
            </a:r>
            <a:r>
              <a:rPr kumimoji="1" lang="en-GB" sz="1800" b="1">
                <a:solidFill>
                  <a:srgbClr val="E30B0B"/>
                </a:solidFill>
                <a:latin typeface="Verdana" pitchFamily="34" charset="0"/>
              </a:rPr>
              <a:t>Fast neutrons</a:t>
            </a:r>
            <a:r>
              <a:rPr kumimoji="1" lang="en-GB" sz="1800">
                <a:latin typeface="Verdana" pitchFamily="34" charset="0"/>
              </a:rPr>
              <a:t> (to fission all transuranic elements)</a:t>
            </a:r>
          </a:p>
          <a:p>
            <a:pPr lvl="2">
              <a:lnSpc>
                <a:spcPct val="90000"/>
              </a:lnSpc>
              <a:spcBef>
                <a:spcPct val="20000"/>
              </a:spcBef>
              <a:buClr>
                <a:srgbClr val="3333FF"/>
              </a:buClr>
              <a:buFont typeface="Zapf Dingbats" pitchFamily="1" charset="2"/>
              <a:buChar char="*"/>
            </a:pPr>
            <a:r>
              <a:rPr kumimoji="1" lang="en-GB" sz="1800">
                <a:latin typeface="Verdana" pitchFamily="34" charset="0"/>
              </a:rPr>
              <a:t> Fuel cycle based on </a:t>
            </a:r>
            <a:r>
              <a:rPr kumimoji="1" lang="en-GB" sz="1800" b="1">
                <a:solidFill>
                  <a:srgbClr val="E30B0B"/>
                </a:solidFill>
                <a:latin typeface="Verdana" pitchFamily="34" charset="0"/>
              </a:rPr>
              <a:t>thorium</a:t>
            </a:r>
            <a:r>
              <a:rPr kumimoji="1" lang="en-GB" sz="1800">
                <a:latin typeface="Verdana" pitchFamily="34" charset="0"/>
              </a:rPr>
              <a:t> (minimisation of nuclear waste)</a:t>
            </a:r>
          </a:p>
          <a:p>
            <a:pPr lvl="2">
              <a:lnSpc>
                <a:spcPct val="90000"/>
              </a:lnSpc>
              <a:spcBef>
                <a:spcPct val="20000"/>
              </a:spcBef>
              <a:buClr>
                <a:srgbClr val="3333FF"/>
              </a:buClr>
              <a:buFont typeface="Zapf Dingbats" pitchFamily="1" charset="2"/>
              <a:buChar char="*"/>
            </a:pPr>
            <a:r>
              <a:rPr kumimoji="1" lang="en-GB" sz="1800">
                <a:latin typeface="Verdana" pitchFamily="34" charset="0"/>
              </a:rPr>
              <a:t> </a:t>
            </a:r>
            <a:r>
              <a:rPr kumimoji="1" lang="en-GB" sz="1800" b="1">
                <a:solidFill>
                  <a:srgbClr val="E30B0B"/>
                </a:solidFill>
                <a:latin typeface="Verdana" pitchFamily="34" charset="0"/>
              </a:rPr>
              <a:t>Lead</a:t>
            </a:r>
            <a:r>
              <a:rPr kumimoji="1" lang="en-GB" sz="1800">
                <a:latin typeface="Verdana" pitchFamily="34" charset="0"/>
              </a:rPr>
              <a:t> as target to produce neutrons through spallation, as neutron moderator and as heat carrier</a:t>
            </a:r>
          </a:p>
          <a:p>
            <a:pPr lvl="2">
              <a:lnSpc>
                <a:spcPct val="90000"/>
              </a:lnSpc>
              <a:spcBef>
                <a:spcPct val="20000"/>
              </a:spcBef>
              <a:buClr>
                <a:srgbClr val="3333FF"/>
              </a:buClr>
              <a:buFont typeface="Zapf Dingbats" pitchFamily="1" charset="2"/>
              <a:buChar char="*"/>
            </a:pPr>
            <a:r>
              <a:rPr kumimoji="1" lang="en-GB" sz="1800">
                <a:latin typeface="Verdana" pitchFamily="34" charset="0"/>
              </a:rPr>
              <a:t> </a:t>
            </a:r>
            <a:r>
              <a:rPr kumimoji="1" lang="en-GB" sz="1800" b="1">
                <a:solidFill>
                  <a:srgbClr val="E30B0B"/>
                </a:solidFill>
                <a:latin typeface="Verdana" pitchFamily="34" charset="0"/>
              </a:rPr>
              <a:t>Deterministic safety</a:t>
            </a:r>
            <a:r>
              <a:rPr kumimoji="1" lang="en-GB" sz="1800">
                <a:latin typeface="Verdana" pitchFamily="34" charset="0"/>
              </a:rPr>
              <a:t> with passive safety elements (protection against core melt down and beam window failure)</a:t>
            </a:r>
            <a:endParaRPr kumimoji="1" lang="en-GB" sz="1600">
              <a:solidFill>
                <a:schemeClr val="bg2"/>
              </a:solidFill>
            </a:endParaRPr>
          </a:p>
        </p:txBody>
      </p:sp>
      <p:sp>
        <p:nvSpPr>
          <p:cNvPr id="15"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6"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39</a:t>
            </a:fld>
            <a:endParaRPr lang="en-GB"/>
          </a:p>
        </p:txBody>
      </p:sp>
      <p:sp>
        <p:nvSpPr>
          <p:cNvPr id="17"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fi-FI" b="1" dirty="0">
                <a:latin typeface="Verdana" pitchFamily="34" charset="0"/>
                <a:ea typeface="Verdana" pitchFamily="34" charset="0"/>
                <a:cs typeface="Verdana" pitchFamily="34" charset="0"/>
              </a:rPr>
              <a:t>NUCLEAR FLEET </a:t>
            </a:r>
            <a:r>
              <a:rPr lang="fi-FI" b="1" dirty="0" smtClean="0">
                <a:latin typeface="Verdana" pitchFamily="34" charset="0"/>
                <a:ea typeface="Verdana" pitchFamily="34" charset="0"/>
                <a:cs typeface="Verdana" pitchFamily="34" charset="0"/>
              </a:rPr>
              <a:t>WORLDWIDE</a:t>
            </a:r>
            <a:endParaRPr lang="fi-FI" b="1" dirty="0">
              <a:latin typeface="Verdana" pitchFamily="34" charset="0"/>
              <a:ea typeface="Verdana" pitchFamily="34" charset="0"/>
              <a:cs typeface="Verdana" pitchFamily="34" charset="0"/>
            </a:endParaRPr>
          </a:p>
        </p:txBody>
      </p:sp>
      <p:sp>
        <p:nvSpPr>
          <p:cNvPr id="5" name="Slide Number Placeholder 4"/>
          <p:cNvSpPr>
            <a:spLocks noGrp="1"/>
          </p:cNvSpPr>
          <p:nvPr>
            <p:ph type="sldNum" sz="quarter" idx="12"/>
          </p:nvPr>
        </p:nvSpPr>
        <p:spPr/>
        <p:txBody>
          <a:bodyPr/>
          <a:lstStyle/>
          <a:p>
            <a:fld id="{9AA091A7-27FA-44BC-A068-A2C875903CB3}" type="slidenum">
              <a:rPr lang="en-GB" smtClean="0"/>
              <a:pPr/>
              <a:t>4</a:t>
            </a:fld>
            <a:endParaRPr lang="en-GB"/>
          </a:p>
        </p:txBody>
      </p:sp>
      <p:sp>
        <p:nvSpPr>
          <p:cNvPr id="6" name="Footer Placeholder 5"/>
          <p:cNvSpPr>
            <a:spLocks noGrp="1"/>
          </p:cNvSpPr>
          <p:nvPr>
            <p:ph type="ftr" sz="quarter" idx="11"/>
          </p:nvPr>
        </p:nvSpPr>
        <p:spPr/>
        <p:txBody>
          <a:bodyPr/>
          <a:lstStyle/>
          <a:p>
            <a:r>
              <a:rPr lang="en-GB" smtClean="0"/>
              <a:t>Y. Kadi</a:t>
            </a:r>
            <a:endParaRPr lang="en-GB"/>
          </a:p>
        </p:txBody>
      </p:sp>
      <p:pic>
        <p:nvPicPr>
          <p:cNvPr id="1377282" name="Picture 2" descr="No-of-Reactors-World"/>
          <p:cNvPicPr>
            <a:picLocks noChangeAspect="1" noChangeArrowheads="1"/>
          </p:cNvPicPr>
          <p:nvPr/>
        </p:nvPicPr>
        <p:blipFill>
          <a:blip r:embed="rId3"/>
          <a:srcRect t="3795"/>
          <a:stretch>
            <a:fillRect/>
          </a:stretch>
        </p:blipFill>
        <p:spPr bwMode="auto">
          <a:xfrm>
            <a:off x="302498" y="1285860"/>
            <a:ext cx="8770096" cy="4929198"/>
          </a:xfrm>
          <a:prstGeom prst="rect">
            <a:avLst/>
          </a:prstGeom>
          <a:noFill/>
          <a:ln w="9525">
            <a:noFill/>
            <a:miter lim="800000"/>
            <a:headEnd/>
            <a:tailEnd/>
          </a:ln>
        </p:spPr>
      </p:pic>
      <p:sp>
        <p:nvSpPr>
          <p:cNvPr id="9" name="TextBox 8"/>
          <p:cNvSpPr txBox="1"/>
          <p:nvPr/>
        </p:nvSpPr>
        <p:spPr>
          <a:xfrm>
            <a:off x="4429124" y="4786322"/>
            <a:ext cx="3828292" cy="338554"/>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600" b="1" dirty="0" smtClean="0"/>
              <a:t>34 units are under construction</a:t>
            </a:r>
            <a:endParaRPr lang="en-GB" sz="1600" b="1" dirty="0"/>
          </a:p>
        </p:txBody>
      </p:sp>
      <p:sp>
        <p:nvSpPr>
          <p:cNvPr id="8"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114" name="Rectangle 2"/>
          <p:cNvSpPr>
            <a:spLocks noGrp="1" noChangeArrowheads="1"/>
          </p:cNvSpPr>
          <p:nvPr>
            <p:ph type="title"/>
          </p:nvPr>
        </p:nvSpPr>
        <p:spPr/>
        <p:txBody>
          <a:bodyPr/>
          <a:lstStyle/>
          <a:p>
            <a:r>
              <a:rPr lang="en-GB" b="1" dirty="0" smtClean="0"/>
              <a:t>DETAILED FEATURES OF ENERGY AMPLIFIER SYSTEMS</a:t>
            </a:r>
            <a:endParaRPr lang="en-GB" b="1" dirty="0"/>
          </a:p>
        </p:txBody>
      </p:sp>
      <p:pic>
        <p:nvPicPr>
          <p:cNvPr id="1370115" name="Picture 3"/>
          <p:cNvPicPr>
            <a:picLocks noChangeAspect="1" noChangeArrowheads="1"/>
          </p:cNvPicPr>
          <p:nvPr/>
        </p:nvPicPr>
        <p:blipFill>
          <a:blip r:embed="rId3"/>
          <a:srcRect/>
          <a:stretch>
            <a:fillRect/>
          </a:stretch>
        </p:blipFill>
        <p:spPr bwMode="auto">
          <a:xfrm>
            <a:off x="228600" y="993775"/>
            <a:ext cx="3681413" cy="3810000"/>
          </a:xfrm>
          <a:prstGeom prst="rect">
            <a:avLst/>
          </a:prstGeom>
          <a:noFill/>
        </p:spPr>
      </p:pic>
      <p:pic>
        <p:nvPicPr>
          <p:cNvPr id="1370116" name="Picture 4"/>
          <p:cNvPicPr>
            <a:picLocks noChangeAspect="1" noChangeArrowheads="1"/>
          </p:cNvPicPr>
          <p:nvPr/>
        </p:nvPicPr>
        <p:blipFill>
          <a:blip r:embed="rId4"/>
          <a:srcRect/>
          <a:stretch>
            <a:fillRect/>
          </a:stretch>
        </p:blipFill>
        <p:spPr bwMode="auto">
          <a:xfrm>
            <a:off x="457200" y="4800600"/>
            <a:ext cx="3581400" cy="1685925"/>
          </a:xfrm>
          <a:prstGeom prst="rect">
            <a:avLst/>
          </a:prstGeom>
          <a:noFill/>
        </p:spPr>
      </p:pic>
      <p:pic>
        <p:nvPicPr>
          <p:cNvPr id="1370117" name="Picture 5"/>
          <p:cNvPicPr>
            <a:picLocks noChangeAspect="1" noChangeArrowheads="1"/>
          </p:cNvPicPr>
          <p:nvPr/>
        </p:nvPicPr>
        <p:blipFill>
          <a:blip r:embed="rId5"/>
          <a:srcRect/>
          <a:stretch>
            <a:fillRect/>
          </a:stretch>
        </p:blipFill>
        <p:spPr bwMode="auto">
          <a:xfrm>
            <a:off x="4724400" y="1295400"/>
            <a:ext cx="4252913" cy="4800600"/>
          </a:xfrm>
          <a:prstGeom prst="rect">
            <a:avLst/>
          </a:prstGeom>
          <a:solidFill>
            <a:schemeClr val="bg1"/>
          </a:solidFill>
        </p:spPr>
      </p:pic>
      <p:sp>
        <p:nvSpPr>
          <p:cNvPr id="1370118" name="Line 6"/>
          <p:cNvSpPr>
            <a:spLocks noChangeShapeType="1"/>
          </p:cNvSpPr>
          <p:nvPr/>
        </p:nvSpPr>
        <p:spPr bwMode="auto">
          <a:xfrm>
            <a:off x="4495800" y="4876800"/>
            <a:ext cx="2133600" cy="152400"/>
          </a:xfrm>
          <a:prstGeom prst="line">
            <a:avLst/>
          </a:prstGeom>
          <a:noFill/>
          <a:ln w="19050">
            <a:solidFill>
              <a:schemeClr val="tx1"/>
            </a:solidFill>
            <a:round/>
            <a:headEnd/>
            <a:tailEnd type="triangle" w="med" len="med"/>
          </a:ln>
          <a:effectLst/>
        </p:spPr>
        <p:txBody>
          <a:bodyPr wrap="none" anchor="ctr"/>
          <a:lstStyle/>
          <a:p>
            <a:endParaRPr lang="en-GB"/>
          </a:p>
        </p:txBody>
      </p:sp>
      <p:sp>
        <p:nvSpPr>
          <p:cNvPr id="1370119" name="Line 7"/>
          <p:cNvSpPr>
            <a:spLocks noChangeShapeType="1"/>
          </p:cNvSpPr>
          <p:nvPr/>
        </p:nvSpPr>
        <p:spPr bwMode="auto">
          <a:xfrm flipH="1" flipV="1">
            <a:off x="3733800" y="3962400"/>
            <a:ext cx="762000" cy="914400"/>
          </a:xfrm>
          <a:prstGeom prst="line">
            <a:avLst/>
          </a:prstGeom>
          <a:noFill/>
          <a:ln w="19050">
            <a:solidFill>
              <a:schemeClr val="tx1"/>
            </a:solidFill>
            <a:round/>
            <a:headEnd/>
            <a:tailEnd/>
          </a:ln>
          <a:effectLst/>
        </p:spPr>
        <p:txBody>
          <a:bodyPr wrap="none" anchor="ctr"/>
          <a:lstStyle/>
          <a:p>
            <a:endParaRPr lang="en-GB"/>
          </a:p>
        </p:txBody>
      </p:sp>
      <p:sp>
        <p:nvSpPr>
          <p:cNvPr id="15"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6"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40</a:t>
            </a:fld>
            <a:endParaRPr lang="en-GB"/>
          </a:p>
        </p:txBody>
      </p:sp>
      <p:sp>
        <p:nvSpPr>
          <p:cNvPr id="17"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01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701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701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701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70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0118" grpId="0" animBg="1"/>
      <p:bldP spid="137011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114" name="Rectangle 2"/>
          <p:cNvSpPr>
            <a:spLocks noGrp="1" noChangeArrowheads="1"/>
          </p:cNvSpPr>
          <p:nvPr>
            <p:ph type="title"/>
          </p:nvPr>
        </p:nvSpPr>
        <p:spPr/>
        <p:txBody>
          <a:bodyPr/>
          <a:lstStyle/>
          <a:p>
            <a:r>
              <a:rPr lang="en-GB" b="1" dirty="0" smtClean="0"/>
              <a:t>CLOSING THE FUEL CYCLE WITH THE ENERGY AMPLIFIER</a:t>
            </a:r>
            <a:endParaRPr lang="en-GB" b="1" dirty="0"/>
          </a:p>
        </p:txBody>
      </p:sp>
      <p:pic>
        <p:nvPicPr>
          <p:cNvPr id="1437698" name="Picture 2" descr="klapisch_fig1"/>
          <p:cNvPicPr>
            <a:picLocks noChangeAspect="1" noChangeArrowheads="1"/>
          </p:cNvPicPr>
          <p:nvPr/>
        </p:nvPicPr>
        <p:blipFill>
          <a:blip r:embed="rId3"/>
          <a:srcRect/>
          <a:stretch>
            <a:fillRect/>
          </a:stretch>
        </p:blipFill>
        <p:spPr bwMode="auto">
          <a:xfrm>
            <a:off x="857224" y="1000108"/>
            <a:ext cx="7929618" cy="5399078"/>
          </a:xfrm>
          <a:prstGeom prst="rect">
            <a:avLst/>
          </a:prstGeom>
          <a:noFill/>
          <a:ln w="9525">
            <a:noFill/>
            <a:miter lim="800000"/>
            <a:headEnd/>
            <a:tailEnd/>
          </a:ln>
        </p:spPr>
      </p:pic>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41</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22" name="Rectangle 2"/>
          <p:cNvSpPr>
            <a:spLocks noGrp="1" noChangeArrowheads="1"/>
          </p:cNvSpPr>
          <p:nvPr>
            <p:ph type="title"/>
          </p:nvPr>
        </p:nvSpPr>
        <p:spPr/>
        <p:txBody>
          <a:bodyPr/>
          <a:lstStyle/>
          <a:p>
            <a:r>
              <a:rPr lang="en-GB" b="1" dirty="0" smtClean="0"/>
              <a:t>RADIOTOXICITY</a:t>
            </a:r>
            <a:endParaRPr lang="en-GB" b="1" dirty="0"/>
          </a:p>
        </p:txBody>
      </p:sp>
      <p:sp>
        <p:nvSpPr>
          <p:cNvPr id="1054723" name="Rectangle 3"/>
          <p:cNvSpPr>
            <a:spLocks noGrp="1" noChangeArrowheads="1"/>
          </p:cNvSpPr>
          <p:nvPr>
            <p:ph type="body" idx="1"/>
          </p:nvPr>
        </p:nvSpPr>
        <p:spPr>
          <a:xfrm>
            <a:off x="4876800" y="1143000"/>
            <a:ext cx="3886200" cy="5181600"/>
          </a:xfrm>
        </p:spPr>
        <p:txBody>
          <a:bodyPr/>
          <a:lstStyle/>
          <a:p>
            <a:r>
              <a:rPr lang="en-GB" dirty="0"/>
              <a:t>The </a:t>
            </a:r>
            <a:r>
              <a:rPr lang="en-GB" dirty="0" err="1"/>
              <a:t>radiotoxicity</a:t>
            </a:r>
            <a:r>
              <a:rPr lang="en-GB" dirty="0"/>
              <a:t> of spent fuel reaches the level of coal ashes after only 500 years, and is similar to what is predicted for future hypothetical fusion systems</a:t>
            </a:r>
          </a:p>
        </p:txBody>
      </p:sp>
      <p:pic>
        <p:nvPicPr>
          <p:cNvPr id="1054724" name="Picture 4"/>
          <p:cNvPicPr>
            <a:picLocks noChangeAspect="1" noChangeArrowheads="1"/>
          </p:cNvPicPr>
          <p:nvPr/>
        </p:nvPicPr>
        <p:blipFill>
          <a:blip r:embed="rId3"/>
          <a:srcRect/>
          <a:stretch>
            <a:fillRect/>
          </a:stretch>
        </p:blipFill>
        <p:spPr bwMode="auto">
          <a:xfrm>
            <a:off x="0" y="0"/>
            <a:ext cx="4851400" cy="6858000"/>
          </a:xfrm>
          <a:prstGeom prst="rect">
            <a:avLst/>
          </a:prstGeom>
          <a:noFill/>
        </p:spPr>
      </p:pic>
      <p:sp>
        <p:nvSpPr>
          <p:cNvPr id="8" name="Date Placeholder 7"/>
          <p:cNvSpPr>
            <a:spLocks noGrp="1"/>
          </p:cNvSpPr>
          <p:nvPr>
            <p:ph type="dt" sz="half" idx="10"/>
          </p:nvPr>
        </p:nvSpPr>
        <p:spPr/>
        <p:txBody>
          <a:bodyPr/>
          <a:lstStyle/>
          <a:p>
            <a:r>
              <a:rPr lang="en-US" smtClean="0"/>
              <a:t>Mar.26 2009, Florence, Italy</a:t>
            </a:r>
            <a:endParaRPr lang="en-GB" dirty="0"/>
          </a:p>
        </p:txBody>
      </p:sp>
      <p:sp>
        <p:nvSpPr>
          <p:cNvPr id="10" name="Footer Placeholder 9"/>
          <p:cNvSpPr>
            <a:spLocks noGrp="1"/>
          </p:cNvSpPr>
          <p:nvPr>
            <p:ph type="ftr" sz="quarter" idx="11"/>
          </p:nvPr>
        </p:nvSpPr>
        <p:spPr/>
        <p:txBody>
          <a:bodyPr/>
          <a:lstStyle/>
          <a:p>
            <a:r>
              <a:rPr lang="en-GB" smtClean="0"/>
              <a:t>Y. Kadi</a:t>
            </a:r>
            <a:endParaRPr lang="en-GB"/>
          </a:p>
        </p:txBody>
      </p:sp>
      <p:sp>
        <p:nvSpPr>
          <p:cNvPr id="11" name="Date Placeholder 3"/>
          <p:cNvSpPr txBox="1">
            <a:spLocks/>
          </p:cNvSpPr>
          <p:nvPr/>
        </p:nvSpPr>
        <p:spPr bwMode="auto">
          <a:xfrm>
            <a:off x="0" y="6553200"/>
            <a:ext cx="38862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defRPr sz="1400" kern="1200">
                <a:solidFill>
                  <a:schemeClr val="bg1"/>
                </a:solidFill>
                <a:latin typeface="+mn-lt"/>
                <a:ea typeface="+mn-ea"/>
                <a:cs typeface="+mn-cs"/>
              </a:defRPr>
            </a:lvl1pPr>
            <a:lvl2pPr marL="457200" algn="l" rtl="0" eaLnBrk="0" fontAlgn="base" hangingPunct="0">
              <a:spcBef>
                <a:spcPct val="0"/>
              </a:spcBef>
              <a:spcAft>
                <a:spcPct val="0"/>
              </a:spcAft>
              <a:defRPr sz="2000" kern="1200">
                <a:solidFill>
                  <a:schemeClr val="tx1"/>
                </a:solidFill>
                <a:latin typeface="Helvetica" pitchFamily="1" charset="0"/>
                <a:ea typeface="+mn-ea"/>
                <a:cs typeface="+mn-cs"/>
              </a:defRPr>
            </a:lvl2pPr>
            <a:lvl3pPr marL="914400" algn="l" rtl="0" eaLnBrk="0" fontAlgn="base" hangingPunct="0">
              <a:spcBef>
                <a:spcPct val="0"/>
              </a:spcBef>
              <a:spcAft>
                <a:spcPct val="0"/>
              </a:spcAft>
              <a:defRPr sz="2000" kern="1200">
                <a:solidFill>
                  <a:schemeClr val="tx1"/>
                </a:solidFill>
                <a:latin typeface="Helvetica" pitchFamily="1" charset="0"/>
                <a:ea typeface="+mn-ea"/>
                <a:cs typeface="+mn-cs"/>
              </a:defRPr>
            </a:lvl3pPr>
            <a:lvl4pPr marL="1371600" algn="l" rtl="0" eaLnBrk="0" fontAlgn="base" hangingPunct="0">
              <a:spcBef>
                <a:spcPct val="0"/>
              </a:spcBef>
              <a:spcAft>
                <a:spcPct val="0"/>
              </a:spcAft>
              <a:defRPr sz="2000" kern="1200">
                <a:solidFill>
                  <a:schemeClr val="tx1"/>
                </a:solidFill>
                <a:latin typeface="Helvetica" pitchFamily="1" charset="0"/>
                <a:ea typeface="+mn-ea"/>
                <a:cs typeface="+mn-cs"/>
              </a:defRPr>
            </a:lvl4pPr>
            <a:lvl5pPr marL="1828800" algn="l" rtl="0" eaLnBrk="0" fontAlgn="base" hangingPunct="0">
              <a:spcBef>
                <a:spcPct val="0"/>
              </a:spcBef>
              <a:spcAft>
                <a:spcPct val="0"/>
              </a:spcAft>
              <a:defRPr sz="2000" kern="1200">
                <a:solidFill>
                  <a:schemeClr val="tx1"/>
                </a:solidFill>
                <a:latin typeface="Helvetica" pitchFamily="1" charset="0"/>
                <a:ea typeface="+mn-ea"/>
                <a:cs typeface="+mn-cs"/>
              </a:defRPr>
            </a:lvl5pPr>
            <a:lvl6pPr marL="2286000" algn="l" defTabSz="914400" rtl="0" eaLnBrk="1" latinLnBrk="0" hangingPunct="1">
              <a:defRPr sz="2000" kern="1200">
                <a:solidFill>
                  <a:schemeClr val="tx1"/>
                </a:solidFill>
                <a:latin typeface="Helvetica" pitchFamily="1" charset="0"/>
                <a:ea typeface="+mn-ea"/>
                <a:cs typeface="+mn-cs"/>
              </a:defRPr>
            </a:lvl6pPr>
            <a:lvl7pPr marL="2743200" algn="l" defTabSz="914400" rtl="0" eaLnBrk="1" latinLnBrk="0" hangingPunct="1">
              <a:defRPr sz="2000" kern="1200">
                <a:solidFill>
                  <a:schemeClr val="tx1"/>
                </a:solidFill>
                <a:latin typeface="Helvetica" pitchFamily="1" charset="0"/>
                <a:ea typeface="+mn-ea"/>
                <a:cs typeface="+mn-cs"/>
              </a:defRPr>
            </a:lvl7pPr>
            <a:lvl8pPr marL="3200400" algn="l" defTabSz="914400" rtl="0" eaLnBrk="1" latinLnBrk="0" hangingPunct="1">
              <a:defRPr sz="2000" kern="1200">
                <a:solidFill>
                  <a:schemeClr val="tx1"/>
                </a:solidFill>
                <a:latin typeface="Helvetica" pitchFamily="1" charset="0"/>
                <a:ea typeface="+mn-ea"/>
                <a:cs typeface="+mn-cs"/>
              </a:defRPr>
            </a:lvl8pPr>
            <a:lvl9pPr marL="3657600" algn="l" defTabSz="914400" rtl="0" eaLnBrk="1" latinLnBrk="0" hangingPunct="1">
              <a:defRPr sz="2000" kern="1200">
                <a:solidFill>
                  <a:schemeClr val="tx1"/>
                </a:solidFill>
                <a:latin typeface="Helvetica" pitchFamily="1" charset="0"/>
                <a:ea typeface="+mn-ea"/>
                <a:cs typeface="+mn-cs"/>
              </a:defRPr>
            </a:lvl9pPr>
          </a:lstStyle>
          <a:p>
            <a:r>
              <a:rPr lang="en-US" smtClean="0"/>
              <a:t>Mar.24 2011, RP Seminar</a:t>
            </a:r>
            <a:endParaRPr lang="en-GB" dirty="0"/>
          </a:p>
        </p:txBody>
      </p:sp>
      <p:sp>
        <p:nvSpPr>
          <p:cNvPr id="12" name="Footer Placeholder 4"/>
          <p:cNvSpPr txBox="1">
            <a:spLocks/>
          </p:cNvSpPr>
          <p:nvPr/>
        </p:nvSpPr>
        <p:spPr bwMode="auto">
          <a:xfrm>
            <a:off x="3048000" y="65532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400" kern="1200">
                <a:solidFill>
                  <a:schemeClr val="bg1"/>
                </a:solidFill>
                <a:latin typeface="+mn-lt"/>
                <a:ea typeface="+mn-ea"/>
                <a:cs typeface="+mn-cs"/>
              </a:defRPr>
            </a:lvl1pPr>
            <a:lvl2pPr marL="457200" algn="l" rtl="0" eaLnBrk="0" fontAlgn="base" hangingPunct="0">
              <a:spcBef>
                <a:spcPct val="0"/>
              </a:spcBef>
              <a:spcAft>
                <a:spcPct val="0"/>
              </a:spcAft>
              <a:defRPr sz="2000" kern="1200">
                <a:solidFill>
                  <a:schemeClr val="tx1"/>
                </a:solidFill>
                <a:latin typeface="Helvetica" pitchFamily="1" charset="0"/>
                <a:ea typeface="+mn-ea"/>
                <a:cs typeface="+mn-cs"/>
              </a:defRPr>
            </a:lvl2pPr>
            <a:lvl3pPr marL="914400" algn="l" rtl="0" eaLnBrk="0" fontAlgn="base" hangingPunct="0">
              <a:spcBef>
                <a:spcPct val="0"/>
              </a:spcBef>
              <a:spcAft>
                <a:spcPct val="0"/>
              </a:spcAft>
              <a:defRPr sz="2000" kern="1200">
                <a:solidFill>
                  <a:schemeClr val="tx1"/>
                </a:solidFill>
                <a:latin typeface="Helvetica" pitchFamily="1" charset="0"/>
                <a:ea typeface="+mn-ea"/>
                <a:cs typeface="+mn-cs"/>
              </a:defRPr>
            </a:lvl3pPr>
            <a:lvl4pPr marL="1371600" algn="l" rtl="0" eaLnBrk="0" fontAlgn="base" hangingPunct="0">
              <a:spcBef>
                <a:spcPct val="0"/>
              </a:spcBef>
              <a:spcAft>
                <a:spcPct val="0"/>
              </a:spcAft>
              <a:defRPr sz="2000" kern="1200">
                <a:solidFill>
                  <a:schemeClr val="tx1"/>
                </a:solidFill>
                <a:latin typeface="Helvetica" pitchFamily="1" charset="0"/>
                <a:ea typeface="+mn-ea"/>
                <a:cs typeface="+mn-cs"/>
              </a:defRPr>
            </a:lvl4pPr>
            <a:lvl5pPr marL="1828800" algn="l" rtl="0" eaLnBrk="0" fontAlgn="base" hangingPunct="0">
              <a:spcBef>
                <a:spcPct val="0"/>
              </a:spcBef>
              <a:spcAft>
                <a:spcPct val="0"/>
              </a:spcAft>
              <a:defRPr sz="2000" kern="1200">
                <a:solidFill>
                  <a:schemeClr val="tx1"/>
                </a:solidFill>
                <a:latin typeface="Helvetica" pitchFamily="1" charset="0"/>
                <a:ea typeface="+mn-ea"/>
                <a:cs typeface="+mn-cs"/>
              </a:defRPr>
            </a:lvl5pPr>
            <a:lvl6pPr marL="2286000" algn="l" defTabSz="914400" rtl="0" eaLnBrk="1" latinLnBrk="0" hangingPunct="1">
              <a:defRPr sz="2000" kern="1200">
                <a:solidFill>
                  <a:schemeClr val="tx1"/>
                </a:solidFill>
                <a:latin typeface="Helvetica" pitchFamily="1" charset="0"/>
                <a:ea typeface="+mn-ea"/>
                <a:cs typeface="+mn-cs"/>
              </a:defRPr>
            </a:lvl6pPr>
            <a:lvl7pPr marL="2743200" algn="l" defTabSz="914400" rtl="0" eaLnBrk="1" latinLnBrk="0" hangingPunct="1">
              <a:defRPr sz="2000" kern="1200">
                <a:solidFill>
                  <a:schemeClr val="tx1"/>
                </a:solidFill>
                <a:latin typeface="Helvetica" pitchFamily="1" charset="0"/>
                <a:ea typeface="+mn-ea"/>
                <a:cs typeface="+mn-cs"/>
              </a:defRPr>
            </a:lvl7pPr>
            <a:lvl8pPr marL="3200400" algn="l" defTabSz="914400" rtl="0" eaLnBrk="1" latinLnBrk="0" hangingPunct="1">
              <a:defRPr sz="2000" kern="1200">
                <a:solidFill>
                  <a:schemeClr val="tx1"/>
                </a:solidFill>
                <a:latin typeface="Helvetica" pitchFamily="1" charset="0"/>
                <a:ea typeface="+mn-ea"/>
                <a:cs typeface="+mn-cs"/>
              </a:defRPr>
            </a:lvl8pPr>
            <a:lvl9pPr marL="3657600" algn="l" defTabSz="914400" rtl="0" eaLnBrk="1" latinLnBrk="0" hangingPunct="1">
              <a:defRPr sz="2000" kern="1200">
                <a:solidFill>
                  <a:schemeClr val="tx1"/>
                </a:solidFill>
                <a:latin typeface="Helvetica" pitchFamily="1" charset="0"/>
                <a:ea typeface="+mn-ea"/>
                <a:cs typeface="+mn-cs"/>
              </a:defRPr>
            </a:lvl9pPr>
          </a:lstStyle>
          <a:p>
            <a:r>
              <a:rPr lang="en-GB" smtClean="0"/>
              <a:t>Y. Kadi</a:t>
            </a:r>
            <a:endParaRPr lang="en-GB"/>
          </a:p>
        </p:txBody>
      </p:sp>
      <p:sp>
        <p:nvSpPr>
          <p:cNvPr id="13"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42</a:t>
            </a:fld>
            <a:endParaRPr lang="en-GB"/>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4210" name="Rectangle 2"/>
          <p:cNvSpPr>
            <a:spLocks noGrp="1" noChangeArrowheads="1"/>
          </p:cNvSpPr>
          <p:nvPr>
            <p:ph type="title"/>
          </p:nvPr>
        </p:nvSpPr>
        <p:spPr/>
        <p:txBody>
          <a:bodyPr/>
          <a:lstStyle/>
          <a:p>
            <a:r>
              <a:rPr lang="en-GB" b="1" dirty="0" smtClean="0"/>
              <a:t>WORLDWIDE PROGRAMS</a:t>
            </a:r>
            <a:endParaRPr lang="en-GB" b="1" dirty="0"/>
          </a:p>
        </p:txBody>
      </p:sp>
      <p:graphicFrame>
        <p:nvGraphicFramePr>
          <p:cNvPr id="83" name="Table 82"/>
          <p:cNvGraphicFramePr>
            <a:graphicFrameLocks noGrp="1"/>
          </p:cNvGraphicFramePr>
          <p:nvPr>
            <p:extLst>
              <p:ext uri="{D42A27DB-BD31-4B8C-83A1-F6EECF244321}">
                <p14:modId xmlns:p14="http://schemas.microsoft.com/office/powerpoint/2010/main" val="793549378"/>
              </p:ext>
            </p:extLst>
          </p:nvPr>
        </p:nvGraphicFramePr>
        <p:xfrm>
          <a:off x="0" y="928670"/>
          <a:ext cx="9144000" cy="5643604"/>
        </p:xfrm>
        <a:graphic>
          <a:graphicData uri="http://schemas.openxmlformats.org/drawingml/2006/table">
            <a:tbl>
              <a:tblPr/>
              <a:tblGrid>
                <a:gridCol w="1236624"/>
                <a:gridCol w="2569923"/>
                <a:gridCol w="1521344"/>
                <a:gridCol w="3816109"/>
              </a:tblGrid>
              <a:tr h="226857">
                <a:tc>
                  <a:txBody>
                    <a:bodyPr/>
                    <a:lstStyle/>
                    <a:p>
                      <a:pPr marL="45720">
                        <a:spcBef>
                          <a:spcPts val="600"/>
                        </a:spcBef>
                        <a:spcAft>
                          <a:spcPts val="0"/>
                        </a:spcAft>
                      </a:pPr>
                      <a:r>
                        <a:rPr lang="en-US" sz="1000" b="1" dirty="0">
                          <a:latin typeface="Helvetica"/>
                          <a:ea typeface="Times New Roman"/>
                          <a:cs typeface="Times New Roman"/>
                        </a:rPr>
                        <a:t>Project</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113030">
                        <a:spcBef>
                          <a:spcPts val="600"/>
                        </a:spcBef>
                        <a:spcAft>
                          <a:spcPts val="0"/>
                        </a:spcAft>
                      </a:pPr>
                      <a:r>
                        <a:rPr lang="en-US" sz="1000" b="1">
                          <a:latin typeface="Helvetica"/>
                          <a:ea typeface="Times New Roman"/>
                          <a:cs typeface="Times New Roman"/>
                        </a:rPr>
                        <a:t>Neutron Source</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99695">
                        <a:spcBef>
                          <a:spcPts val="600"/>
                        </a:spcBef>
                        <a:spcAft>
                          <a:spcPts val="0"/>
                        </a:spcAft>
                      </a:pPr>
                      <a:r>
                        <a:rPr lang="en-US" sz="1000" b="1">
                          <a:latin typeface="Helvetica"/>
                          <a:ea typeface="Times New Roman"/>
                          <a:cs typeface="Times New Roman"/>
                        </a:rPr>
                        <a:t>Core</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85725">
                        <a:spcBef>
                          <a:spcPts val="600"/>
                        </a:spcBef>
                        <a:spcAft>
                          <a:spcPts val="0"/>
                        </a:spcAft>
                      </a:pPr>
                      <a:r>
                        <a:rPr lang="en-US" sz="1000" b="1">
                          <a:latin typeface="Helvetica"/>
                          <a:ea typeface="Times New Roman"/>
                          <a:cs typeface="Times New Roman"/>
                        </a:rPr>
                        <a:t>Purpose</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r h="534211">
                <a:tc>
                  <a:txBody>
                    <a:bodyPr/>
                    <a:lstStyle/>
                    <a:p>
                      <a:pPr marL="45720">
                        <a:spcBef>
                          <a:spcPts val="600"/>
                        </a:spcBef>
                        <a:spcAft>
                          <a:spcPts val="0"/>
                        </a:spcAft>
                      </a:pPr>
                      <a:r>
                        <a:rPr lang="en-US" sz="1000" dirty="0">
                          <a:latin typeface="Helvetica"/>
                          <a:ea typeface="Times New Roman"/>
                          <a:cs typeface="Times New Roman"/>
                        </a:rPr>
                        <a:t>FEAT</a:t>
                      </a:r>
                      <a:br>
                        <a:rPr lang="en-US" sz="1000" dirty="0">
                          <a:latin typeface="Helvetica"/>
                          <a:ea typeface="Times New Roman"/>
                          <a:cs typeface="Times New Roman"/>
                        </a:rPr>
                      </a:br>
                      <a:r>
                        <a:rPr lang="en-US" sz="1000" dirty="0">
                          <a:latin typeface="Helvetica"/>
                          <a:ea typeface="Times New Roman"/>
                          <a:cs typeface="Times New Roman"/>
                        </a:rPr>
                        <a:t>(CERN)</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000">
                          <a:latin typeface="Helvetica"/>
                          <a:ea typeface="Times New Roman"/>
                          <a:cs typeface="Times New Roman"/>
                        </a:rPr>
                        <a:t>Proton (0.6 to 2.75 GeV)</a:t>
                      </a:r>
                      <a:endParaRPr lang="en-GB" sz="1000">
                        <a:latin typeface="Helvetica"/>
                        <a:ea typeface="Times New Roman"/>
                        <a:cs typeface="Times New Roman"/>
                      </a:endParaRPr>
                    </a:p>
                    <a:p>
                      <a:pPr marL="113030">
                        <a:spcBef>
                          <a:spcPts val="600"/>
                        </a:spcBef>
                        <a:spcAft>
                          <a:spcPts val="0"/>
                        </a:spcAft>
                      </a:pPr>
                      <a:r>
                        <a:rPr lang="en-US" sz="1000">
                          <a:latin typeface="Helvetica"/>
                          <a:ea typeface="Times New Roman"/>
                          <a:cs typeface="Times New Roman"/>
                        </a:rPr>
                        <a:t>(~10</a:t>
                      </a:r>
                      <a:r>
                        <a:rPr lang="en-US" sz="1000" baseline="30000">
                          <a:latin typeface="Helvetica"/>
                          <a:ea typeface="Times New Roman"/>
                          <a:cs typeface="Times New Roman"/>
                        </a:rPr>
                        <a:t>10</a:t>
                      </a:r>
                      <a:r>
                        <a:rPr lang="en-US" sz="1000">
                          <a:latin typeface="Helvetica"/>
                          <a:ea typeface="Times New Roman"/>
                          <a:cs typeface="Times New Roman"/>
                        </a:rPr>
                        <a:t>p/s)</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Thermal </a:t>
                      </a:r>
                      <a:br>
                        <a:rPr lang="en-US" sz="1000">
                          <a:latin typeface="Helvetica"/>
                          <a:ea typeface="Times New Roman"/>
                          <a:cs typeface="Times New Roman"/>
                        </a:rPr>
                      </a:br>
                      <a:r>
                        <a:rPr lang="en-US" sz="1000">
                          <a:latin typeface="Helvetica"/>
                          <a:ea typeface="Times New Roman"/>
                          <a:cs typeface="Times New Roman"/>
                        </a:rPr>
                        <a:t>(≈ 1 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Reactor physics of thermal subcritical system (k≈0.9) with spallation source - </a:t>
                      </a:r>
                      <a:r>
                        <a:rPr lang="en-US" sz="1000" b="1" dirty="0">
                          <a:latin typeface="Helvetica"/>
                          <a:ea typeface="Times New Roman"/>
                          <a:cs typeface="Times New Roman"/>
                        </a:rPr>
                        <a:t>done </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632">
                <a:tc>
                  <a:txBody>
                    <a:bodyPr/>
                    <a:lstStyle/>
                    <a:p>
                      <a:pPr marL="45720">
                        <a:spcBef>
                          <a:spcPts val="600"/>
                        </a:spcBef>
                        <a:spcAft>
                          <a:spcPts val="0"/>
                        </a:spcAft>
                      </a:pPr>
                      <a:r>
                        <a:rPr lang="en-US" sz="1000" dirty="0">
                          <a:latin typeface="Helvetica"/>
                          <a:ea typeface="Times New Roman"/>
                          <a:cs typeface="Times New Roman"/>
                        </a:rPr>
                        <a:t>TARC</a:t>
                      </a:r>
                      <a:br>
                        <a:rPr lang="en-US" sz="1000" dirty="0">
                          <a:latin typeface="Helvetica"/>
                          <a:ea typeface="Times New Roman"/>
                          <a:cs typeface="Times New Roman"/>
                        </a:rPr>
                      </a:br>
                      <a:r>
                        <a:rPr lang="en-US" sz="1000" dirty="0">
                          <a:latin typeface="Helvetica"/>
                          <a:ea typeface="Times New Roman"/>
                          <a:cs typeface="Times New Roman"/>
                        </a:rPr>
                        <a:t>(CERN)</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000">
                          <a:latin typeface="Helvetica"/>
                          <a:ea typeface="Times New Roman"/>
                          <a:cs typeface="Times New Roman"/>
                        </a:rPr>
                        <a:t>Proton (0.6 to 2.75 GeV)</a:t>
                      </a:r>
                      <a:endParaRPr lang="en-GB" sz="1000">
                        <a:latin typeface="Helvetica"/>
                        <a:ea typeface="Times New Roman"/>
                        <a:cs typeface="Times New Roman"/>
                      </a:endParaRPr>
                    </a:p>
                    <a:p>
                      <a:pPr marL="113030">
                        <a:spcBef>
                          <a:spcPts val="600"/>
                        </a:spcBef>
                        <a:spcAft>
                          <a:spcPts val="0"/>
                        </a:spcAft>
                      </a:pPr>
                      <a:r>
                        <a:rPr lang="en-US" sz="1000">
                          <a:latin typeface="Helvetica"/>
                          <a:ea typeface="Times New Roman"/>
                          <a:cs typeface="Times New Roman"/>
                        </a:rPr>
                        <a:t>(~10</a:t>
                      </a:r>
                      <a:r>
                        <a:rPr lang="en-US" sz="1000" baseline="30000">
                          <a:latin typeface="Helvetica"/>
                          <a:ea typeface="Times New Roman"/>
                          <a:cs typeface="Times New Roman"/>
                        </a:rPr>
                        <a:t>10</a:t>
                      </a:r>
                      <a:r>
                        <a:rPr lang="en-US" sz="1000">
                          <a:latin typeface="Helvetica"/>
                          <a:ea typeface="Times New Roman"/>
                          <a:cs typeface="Times New Roman"/>
                        </a:rPr>
                        <a:t>p/s)</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Fast</a:t>
                      </a:r>
                      <a:br>
                        <a:rPr lang="en-US" sz="1000">
                          <a:latin typeface="Helvetica"/>
                          <a:ea typeface="Times New Roman"/>
                          <a:cs typeface="Times New Roman"/>
                        </a:rPr>
                      </a:br>
                      <a:r>
                        <a:rPr lang="en-US" sz="1000">
                          <a:latin typeface="Helvetica"/>
                          <a:ea typeface="Times New Roman"/>
                          <a:cs typeface="Times New Roman"/>
                        </a:rPr>
                        <a:t>(≈ 1 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Lead slowing down spectrometry and transmutation of LLFP - </a:t>
                      </a:r>
                      <a:r>
                        <a:rPr lang="en-US" sz="1000" b="1" dirty="0">
                          <a:latin typeface="Helvetica"/>
                          <a:ea typeface="Times New Roman"/>
                          <a:cs typeface="Times New Roman"/>
                        </a:rPr>
                        <a:t>done </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266">
                <a:tc>
                  <a:txBody>
                    <a:bodyPr/>
                    <a:lstStyle/>
                    <a:p>
                      <a:pPr marL="45720">
                        <a:spcBef>
                          <a:spcPts val="600"/>
                        </a:spcBef>
                        <a:spcAft>
                          <a:spcPts val="0"/>
                        </a:spcAft>
                      </a:pPr>
                      <a:r>
                        <a:rPr lang="en-US" sz="1000" dirty="0">
                          <a:latin typeface="Helvetica"/>
                          <a:ea typeface="Times New Roman"/>
                          <a:cs typeface="Times New Roman"/>
                        </a:rPr>
                        <a:t>MUSE </a:t>
                      </a:r>
                      <a:br>
                        <a:rPr lang="en-US" sz="1000" dirty="0">
                          <a:latin typeface="Helvetica"/>
                          <a:ea typeface="Times New Roman"/>
                          <a:cs typeface="Times New Roman"/>
                        </a:rPr>
                      </a:br>
                      <a:r>
                        <a:rPr lang="en-US" sz="1000" dirty="0">
                          <a:latin typeface="Helvetica"/>
                          <a:ea typeface="Times New Roman"/>
                          <a:cs typeface="Times New Roman"/>
                        </a:rPr>
                        <a:t>(France)</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000">
                          <a:latin typeface="Helvetica"/>
                          <a:ea typeface="Times New Roman"/>
                          <a:cs typeface="Times New Roman"/>
                        </a:rPr>
                        <a:t>DT (~10</a:t>
                      </a:r>
                      <a:r>
                        <a:rPr lang="en-US" sz="1000" baseline="30000">
                          <a:latin typeface="Helvetica"/>
                          <a:ea typeface="Times New Roman"/>
                          <a:cs typeface="Times New Roman"/>
                        </a:rPr>
                        <a:t>10</a:t>
                      </a:r>
                      <a:r>
                        <a:rPr lang="en-US" sz="1000">
                          <a:latin typeface="Helvetica"/>
                          <a:ea typeface="Times New Roman"/>
                          <a:cs typeface="Times New Roman"/>
                        </a:rPr>
                        <a:t>n/s)</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Fast </a:t>
                      </a:r>
                      <a:br>
                        <a:rPr lang="en-US" sz="1000">
                          <a:latin typeface="Helvetica"/>
                          <a:ea typeface="Times New Roman"/>
                          <a:cs typeface="Times New Roman"/>
                        </a:rPr>
                      </a:br>
                      <a:r>
                        <a:rPr lang="en-US" sz="1000">
                          <a:latin typeface="Helvetica"/>
                          <a:ea typeface="Times New Roman"/>
                          <a:cs typeface="Times New Roman"/>
                        </a:rPr>
                        <a:t>(&lt; 1 kW)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Reactor physics of fast subcritical system - </a:t>
                      </a:r>
                      <a:r>
                        <a:rPr lang="en-US" sz="1000" b="1" dirty="0">
                          <a:latin typeface="Helvetica"/>
                          <a:ea typeface="Times New Roman"/>
                          <a:cs typeface="Times New Roman"/>
                        </a:rPr>
                        <a:t>done </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266">
                <a:tc>
                  <a:txBody>
                    <a:bodyPr/>
                    <a:lstStyle/>
                    <a:p>
                      <a:pPr marL="45720">
                        <a:spcBef>
                          <a:spcPts val="600"/>
                        </a:spcBef>
                        <a:spcAft>
                          <a:spcPts val="0"/>
                        </a:spcAft>
                      </a:pPr>
                      <a:r>
                        <a:rPr lang="en-US" sz="1000">
                          <a:latin typeface="Helvetica"/>
                          <a:ea typeface="Times New Roman"/>
                          <a:cs typeface="Times New Roman"/>
                        </a:rPr>
                        <a:t>YALINA</a:t>
                      </a:r>
                      <a:br>
                        <a:rPr lang="en-US" sz="1000">
                          <a:latin typeface="Helvetica"/>
                          <a:ea typeface="Times New Roman"/>
                          <a:cs typeface="Times New Roman"/>
                        </a:rPr>
                      </a:br>
                      <a:r>
                        <a:rPr lang="en-US" sz="1000">
                          <a:latin typeface="Helvetica"/>
                          <a:ea typeface="Times New Roman"/>
                          <a:cs typeface="Times New Roman"/>
                        </a:rPr>
                        <a:t>(Belorus)</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000" dirty="0">
                          <a:latin typeface="Helvetica"/>
                          <a:ea typeface="Times New Roman"/>
                          <a:cs typeface="Times New Roman"/>
                        </a:rPr>
                        <a:t>DT (~10</a:t>
                      </a:r>
                      <a:r>
                        <a:rPr lang="en-US" sz="1000" baseline="30000" dirty="0">
                          <a:latin typeface="Helvetica"/>
                          <a:ea typeface="Times New Roman"/>
                          <a:cs typeface="Times New Roman"/>
                        </a:rPr>
                        <a:t>10</a:t>
                      </a:r>
                      <a:r>
                        <a:rPr lang="en-US" sz="1000" dirty="0">
                          <a:latin typeface="Helvetica"/>
                          <a:ea typeface="Times New Roman"/>
                          <a:cs typeface="Times New Roman"/>
                        </a:rPr>
                        <a:t>n/s)</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Fast </a:t>
                      </a:r>
                      <a:br>
                        <a:rPr lang="en-US" sz="1000">
                          <a:latin typeface="Helvetica"/>
                          <a:ea typeface="Times New Roman"/>
                          <a:cs typeface="Times New Roman"/>
                        </a:rPr>
                      </a:br>
                      <a:r>
                        <a:rPr lang="en-US" sz="1000">
                          <a:latin typeface="Helvetica"/>
                          <a:ea typeface="Times New Roman"/>
                          <a:cs typeface="Times New Roman"/>
                        </a:rPr>
                        <a:t>(&lt; 1 kW)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Reactor physics of thermal &amp; fast subcritical system - </a:t>
                      </a:r>
                      <a:r>
                        <a:rPr lang="en-US" sz="1000" b="1" dirty="0">
                          <a:latin typeface="Helvetica"/>
                          <a:ea typeface="Times New Roman"/>
                          <a:cs typeface="Times New Roman"/>
                        </a:rPr>
                        <a:t>done </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632">
                <a:tc>
                  <a:txBody>
                    <a:bodyPr/>
                    <a:lstStyle/>
                    <a:p>
                      <a:pPr marL="45720">
                        <a:spcBef>
                          <a:spcPts val="600"/>
                        </a:spcBef>
                        <a:spcAft>
                          <a:spcPts val="0"/>
                        </a:spcAft>
                      </a:pPr>
                      <a:r>
                        <a:rPr lang="en-US" sz="1000" dirty="0">
                          <a:latin typeface="Helvetica"/>
                          <a:ea typeface="Times New Roman"/>
                          <a:cs typeface="Times New Roman"/>
                        </a:rPr>
                        <a:t>MEGAPIE </a:t>
                      </a:r>
                      <a:r>
                        <a:rPr lang="en-US" sz="1000" dirty="0" smtClean="0">
                          <a:latin typeface="Helvetica"/>
                          <a:ea typeface="Times New Roman"/>
                          <a:cs typeface="Times New Roman"/>
                        </a:rPr>
                        <a:t>(Switzerland)</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fi-FI" sz="1000" dirty="0">
                          <a:latin typeface="Helvetica"/>
                          <a:ea typeface="Times New Roman"/>
                          <a:cs typeface="Times New Roman"/>
                        </a:rPr>
                        <a:t>Proton (600 Me)</a:t>
                      </a:r>
                      <a:endParaRPr lang="en-GB" sz="1000" dirty="0">
                        <a:latin typeface="Helvetica"/>
                        <a:ea typeface="Times New Roman"/>
                        <a:cs typeface="Times New Roman"/>
                      </a:endParaRPr>
                    </a:p>
                    <a:p>
                      <a:pPr marL="113030">
                        <a:spcBef>
                          <a:spcPts val="600"/>
                        </a:spcBef>
                        <a:spcAft>
                          <a:spcPts val="0"/>
                        </a:spcAft>
                      </a:pPr>
                      <a:r>
                        <a:rPr lang="fi-FI" sz="1000" dirty="0">
                          <a:latin typeface="Helvetica"/>
                          <a:ea typeface="Times New Roman"/>
                          <a:cs typeface="Times New Roman"/>
                        </a:rPr>
                        <a:t>+ Pb-Bi (1MW)</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Demonstration of 1MW target for short period - </a:t>
                      </a:r>
                      <a:r>
                        <a:rPr lang="en-US" sz="1000" b="1" dirty="0">
                          <a:latin typeface="Helvetica"/>
                          <a:ea typeface="Times New Roman"/>
                          <a:cs typeface="Times New Roman"/>
                        </a:rPr>
                        <a:t>done </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632">
                <a:tc>
                  <a:txBody>
                    <a:bodyPr/>
                    <a:lstStyle/>
                    <a:p>
                      <a:pPr marL="45720">
                        <a:spcBef>
                          <a:spcPts val="600"/>
                        </a:spcBef>
                        <a:spcAft>
                          <a:spcPts val="0"/>
                        </a:spcAft>
                      </a:pPr>
                      <a:r>
                        <a:rPr lang="en-US" sz="1000" dirty="0">
                          <a:latin typeface="Helvetica"/>
                          <a:ea typeface="Times New Roman"/>
                          <a:cs typeface="Times New Roman"/>
                        </a:rPr>
                        <a:t>TRADE </a:t>
                      </a:r>
                      <a:br>
                        <a:rPr lang="en-US" sz="1000" dirty="0">
                          <a:latin typeface="Helvetica"/>
                          <a:ea typeface="Times New Roman"/>
                          <a:cs typeface="Times New Roman"/>
                        </a:rPr>
                      </a:br>
                      <a:r>
                        <a:rPr lang="en-US" sz="1000" dirty="0" smtClean="0">
                          <a:latin typeface="Helvetica"/>
                          <a:ea typeface="Times New Roman"/>
                          <a:cs typeface="Times New Roman"/>
                        </a:rPr>
                        <a:t>(Italy)</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000" dirty="0">
                          <a:latin typeface="Helvetica"/>
                          <a:ea typeface="Times New Roman"/>
                          <a:cs typeface="Times New Roman"/>
                        </a:rPr>
                        <a:t>Proton (140 </a:t>
                      </a:r>
                      <a:r>
                        <a:rPr lang="en-US" sz="1000" dirty="0" err="1">
                          <a:latin typeface="Helvetica"/>
                          <a:ea typeface="Times New Roman"/>
                          <a:cs typeface="Times New Roman"/>
                        </a:rPr>
                        <a:t>MeV</a:t>
                      </a:r>
                      <a:r>
                        <a:rPr lang="en-US" sz="1000" dirty="0">
                          <a:latin typeface="Helvetica"/>
                          <a:ea typeface="Times New Roman"/>
                          <a:cs typeface="Times New Roman"/>
                        </a:rPr>
                        <a:t>)</a:t>
                      </a:r>
                      <a:endParaRPr lang="en-GB" sz="1000" dirty="0">
                        <a:latin typeface="Helvetica"/>
                        <a:ea typeface="Times New Roman"/>
                        <a:cs typeface="Times New Roman"/>
                      </a:endParaRPr>
                    </a:p>
                    <a:p>
                      <a:pPr marL="113030">
                        <a:spcBef>
                          <a:spcPts val="600"/>
                        </a:spcBef>
                        <a:spcAft>
                          <a:spcPts val="0"/>
                        </a:spcAft>
                      </a:pPr>
                      <a:r>
                        <a:rPr lang="en-US" sz="1000" dirty="0" smtClean="0">
                          <a:latin typeface="Helvetica"/>
                          <a:ea typeface="Times New Roman"/>
                          <a:cs typeface="Times New Roman"/>
                        </a:rPr>
                        <a:t>+ </a:t>
                      </a:r>
                      <a:r>
                        <a:rPr lang="en-US" sz="1000" dirty="0">
                          <a:latin typeface="Helvetica"/>
                          <a:ea typeface="Times New Roman"/>
                          <a:cs typeface="Times New Roman"/>
                        </a:rPr>
                        <a:t>Ta (40 kW)</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Thermal</a:t>
                      </a:r>
                      <a:br>
                        <a:rPr lang="en-US" sz="1000">
                          <a:latin typeface="Helvetica"/>
                          <a:ea typeface="Times New Roman"/>
                          <a:cs typeface="Times New Roman"/>
                        </a:rPr>
                      </a:br>
                      <a:r>
                        <a:rPr lang="en-US" sz="1000">
                          <a:latin typeface="Helvetica"/>
                          <a:ea typeface="Times New Roman"/>
                          <a:cs typeface="Times New Roman"/>
                        </a:rPr>
                        <a:t>(200 kW)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Demonstration of ADS with thermal feedback - </a:t>
                      </a:r>
                      <a:r>
                        <a:rPr lang="en-US" sz="1000" b="1" dirty="0">
                          <a:latin typeface="Helvetica"/>
                          <a:ea typeface="Times New Roman"/>
                          <a:cs typeface="Times New Roman"/>
                        </a:rPr>
                        <a:t>cancelled </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4211">
                <a:tc>
                  <a:txBody>
                    <a:bodyPr/>
                    <a:lstStyle/>
                    <a:p>
                      <a:pPr marL="45720">
                        <a:spcBef>
                          <a:spcPts val="600"/>
                        </a:spcBef>
                        <a:spcAft>
                          <a:spcPts val="0"/>
                        </a:spcAft>
                      </a:pPr>
                      <a:r>
                        <a:rPr lang="en-US" sz="1000" dirty="0">
                          <a:latin typeface="Helvetica"/>
                          <a:ea typeface="Times New Roman"/>
                          <a:cs typeface="Times New Roman"/>
                        </a:rPr>
                        <a:t>TEF-P</a:t>
                      </a:r>
                      <a:br>
                        <a:rPr lang="en-US" sz="1000" dirty="0">
                          <a:latin typeface="Helvetica"/>
                          <a:ea typeface="Times New Roman"/>
                          <a:cs typeface="Times New Roman"/>
                        </a:rPr>
                      </a:br>
                      <a:r>
                        <a:rPr lang="en-US" sz="1000" dirty="0" smtClean="0">
                          <a:latin typeface="Helvetica"/>
                          <a:ea typeface="Times New Roman"/>
                          <a:cs typeface="Times New Roman"/>
                        </a:rPr>
                        <a:t>(Japan)</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000">
                          <a:latin typeface="Helvetica"/>
                          <a:ea typeface="Times New Roman"/>
                          <a:cs typeface="Times New Roman"/>
                        </a:rPr>
                        <a:t>Proton (600 MeV)</a:t>
                      </a:r>
                      <a:endParaRPr lang="en-GB" sz="1000">
                        <a:latin typeface="Helvetica"/>
                        <a:ea typeface="Times New Roman"/>
                        <a:cs typeface="Times New Roman"/>
                      </a:endParaRPr>
                    </a:p>
                    <a:p>
                      <a:pPr marL="113030">
                        <a:spcBef>
                          <a:spcPts val="600"/>
                        </a:spcBef>
                        <a:spcAft>
                          <a:spcPts val="0"/>
                        </a:spcAft>
                      </a:pPr>
                      <a:r>
                        <a:rPr lang="en-US" sz="1000">
                          <a:latin typeface="Helvetica"/>
                          <a:ea typeface="Times New Roman"/>
                          <a:cs typeface="Times New Roman"/>
                        </a:rPr>
                        <a:t>+ Pb-Bi (10W, ~10</a:t>
                      </a:r>
                      <a:r>
                        <a:rPr lang="en-US" sz="1000" baseline="30000">
                          <a:latin typeface="Helvetica"/>
                          <a:ea typeface="Times New Roman"/>
                          <a:cs typeface="Times New Roman"/>
                        </a:rPr>
                        <a:t>12</a:t>
                      </a:r>
                      <a:r>
                        <a:rPr lang="en-US" sz="1000">
                          <a:latin typeface="Helvetica"/>
                          <a:ea typeface="Times New Roman"/>
                          <a:cs typeface="Times New Roman"/>
                        </a:rPr>
                        <a:t>n/s)</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Fast</a:t>
                      </a:r>
                      <a:br>
                        <a:rPr lang="en-US" sz="1000">
                          <a:latin typeface="Helvetica"/>
                          <a:ea typeface="Times New Roman"/>
                          <a:cs typeface="Times New Roman"/>
                        </a:rPr>
                      </a:br>
                      <a:r>
                        <a:rPr lang="en-US" sz="1000">
                          <a:latin typeface="Helvetica"/>
                          <a:ea typeface="Times New Roman"/>
                          <a:cs typeface="Times New Roman"/>
                        </a:rPr>
                        <a:t>(&lt; 1 kW)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Coupling of fast subcritical system with spallation source including MA fuelled configuration - </a:t>
                      </a:r>
                      <a:r>
                        <a:rPr lang="en-US" sz="1000" b="1" dirty="0">
                          <a:latin typeface="Helvetica"/>
                          <a:ea typeface="Times New Roman"/>
                          <a:cs typeface="Times New Roman"/>
                        </a:rPr>
                        <a:t>postponed</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632">
                <a:tc>
                  <a:txBody>
                    <a:bodyPr/>
                    <a:lstStyle/>
                    <a:p>
                      <a:pPr marL="45720">
                        <a:spcBef>
                          <a:spcPts val="600"/>
                        </a:spcBef>
                        <a:spcAft>
                          <a:spcPts val="0"/>
                        </a:spcAft>
                      </a:pPr>
                      <a:r>
                        <a:rPr lang="en-US" sz="1000" dirty="0">
                          <a:latin typeface="Helvetica"/>
                          <a:ea typeface="Times New Roman"/>
                          <a:cs typeface="Times New Roman"/>
                        </a:rPr>
                        <a:t>SAD</a:t>
                      </a:r>
                      <a:br>
                        <a:rPr lang="en-US" sz="1000" dirty="0">
                          <a:latin typeface="Helvetica"/>
                          <a:ea typeface="Times New Roman"/>
                          <a:cs typeface="Times New Roman"/>
                        </a:rPr>
                      </a:br>
                      <a:r>
                        <a:rPr lang="en-US" sz="1000" dirty="0" smtClean="0">
                          <a:latin typeface="Helvetica"/>
                          <a:ea typeface="Times New Roman"/>
                          <a:cs typeface="Times New Roman"/>
                        </a:rPr>
                        <a:t>(Russia)</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GB" sz="1000">
                          <a:latin typeface="Helvetica"/>
                          <a:ea typeface="Times New Roman"/>
                          <a:cs typeface="Times New Roman"/>
                        </a:rPr>
                        <a:t>Proton (660 MeV)</a:t>
                      </a:r>
                    </a:p>
                    <a:p>
                      <a:pPr marL="113030">
                        <a:spcBef>
                          <a:spcPts val="600"/>
                        </a:spcBef>
                        <a:spcAft>
                          <a:spcPts val="0"/>
                        </a:spcAft>
                      </a:pPr>
                      <a:r>
                        <a:rPr lang="en-GB" sz="1000">
                          <a:latin typeface="Helvetica"/>
                          <a:ea typeface="Times New Roman"/>
                          <a:cs typeface="Times New Roman"/>
                        </a:rPr>
                        <a:t>+ Pb-Bi (1 kW)</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dirty="0">
                          <a:latin typeface="Helvetica"/>
                          <a:ea typeface="Times New Roman"/>
                          <a:cs typeface="Times New Roman"/>
                        </a:rPr>
                        <a:t>Fast</a:t>
                      </a:r>
                      <a:br>
                        <a:rPr lang="en-US" sz="1000" dirty="0">
                          <a:latin typeface="Helvetica"/>
                          <a:ea typeface="Times New Roman"/>
                          <a:cs typeface="Times New Roman"/>
                        </a:rPr>
                      </a:br>
                      <a:r>
                        <a:rPr lang="en-US" sz="1000" dirty="0">
                          <a:latin typeface="Helvetica"/>
                          <a:ea typeface="Times New Roman"/>
                          <a:cs typeface="Times New Roman"/>
                        </a:rPr>
                        <a:t>(20 kW)</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Coupling of fast subcritical system with spallation source - </a:t>
                      </a:r>
                      <a:r>
                        <a:rPr lang="en-US" sz="1000" b="1" dirty="0" smtClean="0">
                          <a:latin typeface="Helvetica"/>
                          <a:ea typeface="Times New Roman"/>
                          <a:cs typeface="Times New Roman"/>
                        </a:rPr>
                        <a:t>cancelled </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4211">
                <a:tc>
                  <a:txBody>
                    <a:bodyPr/>
                    <a:lstStyle/>
                    <a:p>
                      <a:pPr marL="45720">
                        <a:spcBef>
                          <a:spcPts val="600"/>
                        </a:spcBef>
                        <a:spcAft>
                          <a:spcPts val="0"/>
                        </a:spcAft>
                      </a:pPr>
                      <a:r>
                        <a:rPr lang="en-US" sz="1000" dirty="0">
                          <a:latin typeface="Helvetica"/>
                          <a:ea typeface="Times New Roman"/>
                          <a:cs typeface="Times New Roman"/>
                        </a:rPr>
                        <a:t>TEF-T</a:t>
                      </a:r>
                      <a:br>
                        <a:rPr lang="en-US" sz="1000" dirty="0">
                          <a:latin typeface="Helvetica"/>
                          <a:ea typeface="Times New Roman"/>
                          <a:cs typeface="Times New Roman"/>
                        </a:rPr>
                      </a:br>
                      <a:r>
                        <a:rPr lang="en-US" sz="1000" dirty="0" smtClean="0">
                          <a:latin typeface="Helvetica"/>
                          <a:ea typeface="Times New Roman"/>
                          <a:cs typeface="Times New Roman"/>
                        </a:rPr>
                        <a:t>(Japan)</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GB" sz="1000">
                          <a:latin typeface="Helvetica"/>
                          <a:ea typeface="Times New Roman"/>
                          <a:cs typeface="Times New Roman"/>
                        </a:rPr>
                        <a:t>Proton (600 MeV)</a:t>
                      </a:r>
                    </a:p>
                    <a:p>
                      <a:pPr marL="113030">
                        <a:spcBef>
                          <a:spcPts val="600"/>
                        </a:spcBef>
                        <a:spcAft>
                          <a:spcPts val="0"/>
                        </a:spcAft>
                      </a:pPr>
                      <a:r>
                        <a:rPr lang="en-GB" sz="1000">
                          <a:latin typeface="Helvetica"/>
                          <a:ea typeface="Times New Roman"/>
                          <a:cs typeface="Times New Roman"/>
                        </a:rPr>
                        <a:t>+ Pb-Bi (200 kW)</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dirty="0">
                          <a:latin typeface="Helvetica"/>
                          <a:ea typeface="Times New Roman"/>
                          <a:cs typeface="Times New Roman"/>
                        </a:rPr>
                        <a:t>-----</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Dedicated facility for demonstration and accumulation of material data base for long term - </a:t>
                      </a:r>
                      <a:r>
                        <a:rPr lang="en-US" sz="1000" b="1" dirty="0">
                          <a:latin typeface="Helvetica"/>
                          <a:ea typeface="Times New Roman"/>
                          <a:cs typeface="Times New Roman"/>
                        </a:rPr>
                        <a:t>postponed</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632">
                <a:tc>
                  <a:txBody>
                    <a:bodyPr/>
                    <a:lstStyle/>
                    <a:p>
                      <a:pPr marL="45720">
                        <a:spcBef>
                          <a:spcPts val="600"/>
                        </a:spcBef>
                        <a:spcAft>
                          <a:spcPts val="0"/>
                        </a:spcAft>
                      </a:pPr>
                      <a:r>
                        <a:rPr lang="en-US" sz="1000" dirty="0">
                          <a:latin typeface="Helvetica"/>
                          <a:ea typeface="Times New Roman"/>
                          <a:cs typeface="Times New Roman"/>
                        </a:rPr>
                        <a:t>MYRRHA</a:t>
                      </a:r>
                      <a:br>
                        <a:rPr lang="en-US" sz="1000" dirty="0">
                          <a:latin typeface="Helvetica"/>
                          <a:ea typeface="Times New Roman"/>
                          <a:cs typeface="Times New Roman"/>
                        </a:rPr>
                      </a:br>
                      <a:r>
                        <a:rPr lang="en-US" sz="1000" dirty="0" smtClean="0">
                          <a:latin typeface="Helvetica"/>
                          <a:ea typeface="Times New Roman"/>
                          <a:cs typeface="Times New Roman"/>
                        </a:rPr>
                        <a:t>(Belgium)</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GB" sz="1000" dirty="0">
                          <a:latin typeface="Helvetica"/>
                          <a:ea typeface="Times New Roman"/>
                          <a:cs typeface="Times New Roman"/>
                        </a:rPr>
                        <a:t>Proton </a:t>
                      </a:r>
                      <a:r>
                        <a:rPr lang="en-GB" sz="1000" dirty="0" smtClean="0">
                          <a:latin typeface="Helvetica"/>
                          <a:ea typeface="Times New Roman"/>
                          <a:cs typeface="Times New Roman"/>
                        </a:rPr>
                        <a:t>(350 </a:t>
                      </a:r>
                      <a:r>
                        <a:rPr lang="en-GB" sz="1000" dirty="0" err="1">
                          <a:latin typeface="Helvetica"/>
                          <a:ea typeface="Times New Roman"/>
                          <a:cs typeface="Times New Roman"/>
                        </a:rPr>
                        <a:t>MeV</a:t>
                      </a:r>
                      <a:r>
                        <a:rPr lang="en-GB" sz="1000" dirty="0">
                          <a:latin typeface="Helvetica"/>
                          <a:ea typeface="Times New Roman"/>
                          <a:cs typeface="Times New Roman"/>
                        </a:rPr>
                        <a:t>)</a:t>
                      </a:r>
                    </a:p>
                    <a:p>
                      <a:pPr marL="113030">
                        <a:spcBef>
                          <a:spcPts val="600"/>
                        </a:spcBef>
                        <a:spcAft>
                          <a:spcPts val="0"/>
                        </a:spcAft>
                      </a:pPr>
                      <a:r>
                        <a:rPr lang="en-GB" sz="1000" dirty="0">
                          <a:latin typeface="Helvetica"/>
                          <a:ea typeface="Times New Roman"/>
                          <a:cs typeface="Times New Roman"/>
                        </a:rPr>
                        <a:t>+ </a:t>
                      </a:r>
                      <a:r>
                        <a:rPr lang="en-GB" sz="1000" dirty="0" err="1">
                          <a:latin typeface="Helvetica"/>
                          <a:ea typeface="Times New Roman"/>
                          <a:cs typeface="Times New Roman"/>
                        </a:rPr>
                        <a:t>Pb</a:t>
                      </a:r>
                      <a:r>
                        <a:rPr lang="en-GB" sz="1000" dirty="0">
                          <a:latin typeface="Helvetica"/>
                          <a:ea typeface="Times New Roman"/>
                          <a:cs typeface="Times New Roman"/>
                        </a:rPr>
                        <a:t>-Bi (1.5 MW)</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Fast</a:t>
                      </a:r>
                      <a:br>
                        <a:rPr lang="en-US" sz="1000">
                          <a:latin typeface="Helvetica"/>
                          <a:ea typeface="Times New Roman"/>
                          <a:cs typeface="Times New Roman"/>
                        </a:rPr>
                      </a:br>
                      <a:r>
                        <a:rPr lang="en-US" sz="1000">
                          <a:latin typeface="Helvetica"/>
                          <a:ea typeface="Times New Roman"/>
                          <a:cs typeface="Times New Roman"/>
                        </a:rPr>
                        <a:t>(60 MW)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Experimental ADS - </a:t>
                      </a:r>
                      <a:r>
                        <a:rPr lang="en-US" sz="1000" b="1" dirty="0">
                          <a:latin typeface="Helvetica"/>
                          <a:ea typeface="Times New Roman"/>
                          <a:cs typeface="Times New Roman"/>
                        </a:rPr>
                        <a:t>under study FP6 EUROTRANS</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4211">
                <a:tc>
                  <a:txBody>
                    <a:bodyPr/>
                    <a:lstStyle/>
                    <a:p>
                      <a:pPr marL="45720">
                        <a:spcBef>
                          <a:spcPts val="600"/>
                        </a:spcBef>
                        <a:spcAft>
                          <a:spcPts val="0"/>
                        </a:spcAft>
                      </a:pPr>
                      <a:r>
                        <a:rPr lang="en-US" sz="1000" dirty="0" smtClean="0">
                          <a:latin typeface="Helvetica"/>
                          <a:ea typeface="Times New Roman"/>
                          <a:cs typeface="Times New Roman"/>
                        </a:rPr>
                        <a:t>XT-ADS</a:t>
                      </a:r>
                      <a:r>
                        <a:rPr lang="en-US" sz="1000" dirty="0">
                          <a:latin typeface="Helvetica"/>
                          <a:ea typeface="Times New Roman"/>
                          <a:cs typeface="Times New Roman"/>
                        </a:rPr>
                        <a:t/>
                      </a:r>
                      <a:br>
                        <a:rPr lang="en-US" sz="1000" dirty="0">
                          <a:latin typeface="Helvetica"/>
                          <a:ea typeface="Times New Roman"/>
                          <a:cs typeface="Times New Roman"/>
                        </a:rPr>
                      </a:br>
                      <a:r>
                        <a:rPr lang="en-US" sz="1000" dirty="0" smtClean="0">
                          <a:latin typeface="Helvetica"/>
                          <a:ea typeface="Times New Roman"/>
                          <a:cs typeface="Times New Roman"/>
                        </a:rPr>
                        <a:t>(Europe)</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000">
                          <a:latin typeface="Helvetica"/>
                          <a:ea typeface="Times New Roman"/>
                          <a:cs typeface="Times New Roman"/>
                        </a:rPr>
                        <a:t>Proton (600 MeV)</a:t>
                      </a:r>
                      <a:endParaRPr lang="en-GB" sz="1000">
                        <a:latin typeface="Helvetica"/>
                        <a:ea typeface="Times New Roman"/>
                        <a:cs typeface="Times New Roman"/>
                      </a:endParaRPr>
                    </a:p>
                    <a:p>
                      <a:pPr marL="113030">
                        <a:spcBef>
                          <a:spcPts val="600"/>
                        </a:spcBef>
                        <a:spcAft>
                          <a:spcPts val="0"/>
                        </a:spcAft>
                      </a:pPr>
                      <a:r>
                        <a:rPr lang="en-US" sz="1000">
                          <a:latin typeface="Helvetica"/>
                          <a:ea typeface="Times New Roman"/>
                          <a:cs typeface="Times New Roman"/>
                        </a:rPr>
                        <a:t>+ Pb-Bi or He (4-5 MW)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Fast</a:t>
                      </a:r>
                      <a:br>
                        <a:rPr lang="en-US" sz="1000">
                          <a:latin typeface="Helvetica"/>
                          <a:ea typeface="Times New Roman"/>
                          <a:cs typeface="Times New Roman"/>
                        </a:rPr>
                      </a:br>
                      <a:r>
                        <a:rPr lang="en-US" sz="1000">
                          <a:latin typeface="Helvetica"/>
                          <a:ea typeface="Times New Roman"/>
                          <a:cs typeface="Times New Roman"/>
                        </a:rPr>
                        <a:t>(50-100 MW)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Prototype ADS - </a:t>
                      </a:r>
                      <a:r>
                        <a:rPr lang="en-US" sz="1000" b="1" dirty="0">
                          <a:latin typeface="Helvetica"/>
                          <a:ea typeface="Times New Roman"/>
                          <a:cs typeface="Times New Roman"/>
                        </a:rPr>
                        <a:t>under study FP6 EUROTRANS</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4211">
                <a:tc>
                  <a:txBody>
                    <a:bodyPr/>
                    <a:lstStyle/>
                    <a:p>
                      <a:pPr marL="45720">
                        <a:spcBef>
                          <a:spcPts val="600"/>
                        </a:spcBef>
                        <a:spcAft>
                          <a:spcPts val="0"/>
                        </a:spcAft>
                      </a:pPr>
                      <a:r>
                        <a:rPr lang="en-US" sz="1000" dirty="0">
                          <a:latin typeface="Helvetica"/>
                          <a:ea typeface="Times New Roman"/>
                          <a:cs typeface="Times New Roman"/>
                        </a:rPr>
                        <a:t>EFIT</a:t>
                      </a:r>
                      <a:br>
                        <a:rPr lang="en-US" sz="1000" dirty="0">
                          <a:latin typeface="Helvetica"/>
                          <a:ea typeface="Times New Roman"/>
                          <a:cs typeface="Times New Roman"/>
                        </a:rPr>
                      </a:br>
                      <a:r>
                        <a:rPr lang="en-US" sz="1000" dirty="0" smtClean="0">
                          <a:latin typeface="Helvetica"/>
                          <a:ea typeface="Times New Roman"/>
                          <a:cs typeface="Times New Roman"/>
                        </a:rPr>
                        <a:t>(Europe)</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000" dirty="0">
                          <a:latin typeface="Helvetica"/>
                          <a:ea typeface="Times New Roman"/>
                          <a:cs typeface="Times New Roman"/>
                        </a:rPr>
                        <a:t>Proton ( ≈ 1 </a:t>
                      </a:r>
                      <a:r>
                        <a:rPr lang="en-US" sz="1000" dirty="0" err="1">
                          <a:latin typeface="Helvetica"/>
                          <a:ea typeface="Times New Roman"/>
                          <a:cs typeface="Times New Roman"/>
                        </a:rPr>
                        <a:t>GeV</a:t>
                      </a:r>
                      <a:r>
                        <a:rPr lang="en-US" sz="1000" dirty="0">
                          <a:latin typeface="Helvetica"/>
                          <a:ea typeface="Times New Roman"/>
                          <a:cs typeface="Times New Roman"/>
                        </a:rPr>
                        <a:t>)</a:t>
                      </a:r>
                      <a:endParaRPr lang="en-GB" sz="1000" dirty="0">
                        <a:latin typeface="Helvetica"/>
                        <a:ea typeface="Times New Roman"/>
                        <a:cs typeface="Times New Roman"/>
                      </a:endParaRPr>
                    </a:p>
                    <a:p>
                      <a:pPr marL="113030">
                        <a:spcBef>
                          <a:spcPts val="600"/>
                        </a:spcBef>
                        <a:spcAft>
                          <a:spcPts val="0"/>
                        </a:spcAft>
                      </a:pPr>
                      <a:r>
                        <a:rPr lang="en-US" sz="1000" dirty="0">
                          <a:latin typeface="Helvetica"/>
                          <a:ea typeface="Times New Roman"/>
                          <a:cs typeface="Times New Roman"/>
                        </a:rPr>
                        <a:t>+ </a:t>
                      </a:r>
                      <a:r>
                        <a:rPr lang="en-US" sz="1000" dirty="0" err="1">
                          <a:latin typeface="Helvetica"/>
                          <a:ea typeface="Times New Roman"/>
                          <a:cs typeface="Times New Roman"/>
                        </a:rPr>
                        <a:t>Pb</a:t>
                      </a:r>
                      <a:r>
                        <a:rPr lang="en-US" sz="1000" dirty="0">
                          <a:latin typeface="Helvetica"/>
                          <a:ea typeface="Times New Roman"/>
                          <a:cs typeface="Times New Roman"/>
                        </a:rPr>
                        <a:t>-Bi or He (≈ 10 MW)</a:t>
                      </a:r>
                      <a:endParaRPr lang="en-GB" sz="1000"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000">
                          <a:latin typeface="Helvetica"/>
                          <a:ea typeface="Times New Roman"/>
                          <a:cs typeface="Times New Roman"/>
                        </a:rPr>
                        <a:t>Fast</a:t>
                      </a:r>
                      <a:br>
                        <a:rPr lang="en-US" sz="1000">
                          <a:latin typeface="Helvetica"/>
                          <a:ea typeface="Times New Roman"/>
                          <a:cs typeface="Times New Roman"/>
                        </a:rPr>
                      </a:br>
                      <a:r>
                        <a:rPr lang="en-US" sz="1000">
                          <a:latin typeface="Helvetica"/>
                          <a:ea typeface="Times New Roman"/>
                          <a:cs typeface="Times New Roman"/>
                        </a:rPr>
                        <a:t>(200-300 MW)</a:t>
                      </a:r>
                      <a:endParaRPr lang="en-GB" sz="100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000" dirty="0">
                          <a:latin typeface="Helvetica"/>
                          <a:ea typeface="Times New Roman"/>
                          <a:cs typeface="Times New Roman"/>
                        </a:rPr>
                        <a:t>Transmutation of MA and LLFP - </a:t>
                      </a:r>
                      <a:r>
                        <a:rPr lang="en-US" sz="1000" b="1" dirty="0">
                          <a:latin typeface="Helvetica"/>
                          <a:ea typeface="Times New Roman"/>
                          <a:cs typeface="Times New Roman"/>
                        </a:rPr>
                        <a:t>under study FP6 EUROTRANS</a:t>
                      </a:r>
                      <a:endParaRPr lang="en-GB" sz="1000" b="1" dirty="0">
                        <a:latin typeface="Helvetica"/>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43</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58807" y="-71462"/>
            <a:ext cx="8713787" cy="1143000"/>
          </a:xfrm>
        </p:spPr>
        <p:txBody>
          <a:bodyPr/>
          <a:lstStyle/>
          <a:p>
            <a:r>
              <a:rPr lang="fi-FI" b="1" dirty="0"/>
              <a:t>INDUSTRIAL EXPERIENCE OF THORIUM</a:t>
            </a:r>
            <a:br>
              <a:rPr lang="fi-FI" b="1" dirty="0"/>
            </a:br>
            <a:r>
              <a:rPr lang="fi-FI" b="1" dirty="0"/>
              <a:t>Critical </a:t>
            </a:r>
            <a:r>
              <a:rPr lang="fi-FI" b="1" dirty="0" smtClean="0"/>
              <a:t>Reactors </a:t>
            </a:r>
            <a:r>
              <a:rPr lang="fi-FI" dirty="0" smtClean="0"/>
              <a:t> </a:t>
            </a:r>
            <a:endParaRPr lang="fi-FI" dirty="0"/>
          </a:p>
        </p:txBody>
      </p:sp>
      <p:graphicFrame>
        <p:nvGraphicFramePr>
          <p:cNvPr id="40092" name="Group 156"/>
          <p:cNvGraphicFramePr>
            <a:graphicFrameLocks noGrp="1"/>
          </p:cNvGraphicFramePr>
          <p:nvPr>
            <p:ph idx="1"/>
          </p:nvPr>
        </p:nvGraphicFramePr>
        <p:xfrm>
          <a:off x="376238" y="1028145"/>
          <a:ext cx="8518525" cy="5329812"/>
        </p:xfrm>
        <a:graphic>
          <a:graphicData uri="http://schemas.openxmlformats.org/drawingml/2006/table">
            <a:tbl>
              <a:tblPr/>
              <a:tblGrid>
                <a:gridCol w="2663825"/>
                <a:gridCol w="1728787"/>
                <a:gridCol w="1079500"/>
                <a:gridCol w="1512888"/>
                <a:gridCol w="1533525"/>
              </a:tblGrid>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b-NO" sz="1800" b="1" i="0" u="none" strike="noStrike" cap="none" normalizeH="0" baseline="0" dirty="0" smtClean="0">
                          <a:ln>
                            <a:noFill/>
                          </a:ln>
                          <a:solidFill>
                            <a:schemeClr val="tx1"/>
                          </a:solidFill>
                          <a:effectLst/>
                          <a:latin typeface="Arial" charset="0"/>
                        </a:rPr>
                        <a:t>Country</a:t>
                      </a:r>
                      <a:endParaRPr kumimoji="0" lang="en-US" sz="1800" b="1" i="0" u="none" strike="noStrike" cap="none" normalizeH="0" baseline="0" dirty="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b-NO" sz="1800" b="1" i="0" u="none" strike="noStrike" cap="none" normalizeH="0" baseline="0" smtClean="0">
                          <a:ln>
                            <a:noFill/>
                          </a:ln>
                          <a:solidFill>
                            <a:schemeClr val="tx1"/>
                          </a:solidFill>
                          <a:effectLst/>
                          <a:latin typeface="Arial" charset="0"/>
                        </a:rPr>
                        <a:t>Name</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b-NO" sz="1800" b="1" i="0" u="none" strike="noStrike" cap="none" normalizeH="0" baseline="0" dirty="0" smtClean="0">
                          <a:ln>
                            <a:noFill/>
                          </a:ln>
                          <a:solidFill>
                            <a:schemeClr val="tx1"/>
                          </a:solidFill>
                          <a:effectLst/>
                          <a:latin typeface="Arial" charset="0"/>
                        </a:rPr>
                        <a:t>Type</a:t>
                      </a:r>
                      <a:endParaRPr kumimoji="0" lang="en-US" sz="1800" b="1" i="0" u="none" strike="noStrike" cap="none" normalizeH="0" baseline="0" dirty="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b-NO" sz="1800" b="1" i="0" u="none" strike="noStrike" cap="none" normalizeH="0" baseline="0" smtClean="0">
                          <a:ln>
                            <a:noFill/>
                          </a:ln>
                          <a:solidFill>
                            <a:schemeClr val="tx1"/>
                          </a:solidFill>
                          <a:effectLst/>
                          <a:latin typeface="Arial" charset="0"/>
                        </a:rPr>
                        <a:t>Power</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b-NO" sz="1800" b="1" i="0" u="none" strike="noStrike" cap="none" normalizeH="0" baseline="0" smtClean="0">
                          <a:ln>
                            <a:noFill/>
                          </a:ln>
                          <a:solidFill>
                            <a:schemeClr val="tx1"/>
                          </a:solidFill>
                          <a:effectLst/>
                          <a:latin typeface="Arial" charset="0"/>
                        </a:rPr>
                        <a:t>Operation</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r>
              <a:tr h="5095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Germany</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AVR</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HTGR </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15 MW</a:t>
                      </a:r>
                      <a:r>
                        <a:rPr kumimoji="0" lang="en-GB" sz="1800" b="0" i="0" u="none" strike="noStrike" cap="none" normalizeH="0" baseline="-25000" smtClean="0">
                          <a:ln>
                            <a:noFill/>
                          </a:ln>
                          <a:solidFill>
                            <a:schemeClr val="tx1"/>
                          </a:solidFill>
                          <a:effectLst/>
                          <a:latin typeface="Arial" charset="0"/>
                        </a:rPr>
                        <a:t>e</a:t>
                      </a:r>
                      <a:r>
                        <a:rPr kumimoji="0" lang="en-U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1967 - 1988 </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95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Germany</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THTR</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HTGR</a:t>
                      </a:r>
                      <a:r>
                        <a:rPr kumimoji="0" lang="en-U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300 MW</a:t>
                      </a:r>
                      <a:r>
                        <a:rPr kumimoji="0" lang="en-US" sz="1800" b="0" i="0" u="none" strike="noStrike" cap="none" normalizeH="0" baseline="-25000" smtClean="0">
                          <a:ln>
                            <a:noFill/>
                          </a:ln>
                          <a:solidFill>
                            <a:schemeClr val="tx1"/>
                          </a:solidFill>
                          <a:effectLst/>
                          <a:latin typeface="Arial" charset="0"/>
                        </a:rPr>
                        <a:t>e</a:t>
                      </a:r>
                      <a:r>
                        <a:rPr kumimoji="0" lang="en-U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1985 - 1989 </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0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charset="0"/>
                        </a:rPr>
                        <a:t>UK, OECD-EURATOM </a:t>
                      </a:r>
                      <a:br>
                        <a:rPr kumimoji="0" lang="en-GB" sz="1800" b="0" i="0" u="none" strike="noStrike" cap="none" normalizeH="0" baseline="0" dirty="0" smtClean="0">
                          <a:ln>
                            <a:noFill/>
                          </a:ln>
                          <a:solidFill>
                            <a:schemeClr val="tx1"/>
                          </a:solidFill>
                          <a:effectLst/>
                          <a:latin typeface="Arial" charset="0"/>
                        </a:rPr>
                      </a:br>
                      <a:r>
                        <a:rPr kumimoji="0" lang="en-GB" sz="1800" b="0" i="0" u="none" strike="noStrike" cap="none" normalizeH="0" baseline="0" dirty="0" smtClean="0">
                          <a:ln>
                            <a:noFill/>
                          </a:ln>
                          <a:solidFill>
                            <a:schemeClr val="tx1"/>
                          </a:solidFill>
                          <a:effectLst/>
                          <a:latin typeface="Arial" charset="0"/>
                        </a:rPr>
                        <a:t>also Norway, Sweden &amp; Switzerland</a:t>
                      </a:r>
                      <a:endParaRPr kumimoji="0" lang="en-US" sz="1800" b="0" i="0" u="none" strike="noStrike" cap="none" normalizeH="0" baseline="0" dirty="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Dragon</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HTGR </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20 MW</a:t>
                      </a:r>
                      <a:r>
                        <a:rPr kumimoji="0" lang="en-GB" sz="1800" b="0" i="0" u="none" strike="noStrike" cap="none" normalizeH="0" baseline="-25000" smtClean="0">
                          <a:ln>
                            <a:noFill/>
                          </a:ln>
                          <a:solidFill>
                            <a:schemeClr val="tx1"/>
                          </a:solidFill>
                          <a:effectLst/>
                          <a:latin typeface="Arial" charset="0"/>
                        </a:rPr>
                        <a:t>th</a:t>
                      </a:r>
                      <a:r>
                        <a:rPr kumimoji="0" lang="en-U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1966 -1973 </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95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USA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Fort St Vrain</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HTGR</a:t>
                      </a:r>
                      <a:r>
                        <a:rPr kumimoji="0" lang="en-U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330 MW</a:t>
                      </a:r>
                      <a:r>
                        <a:rPr kumimoji="0" lang="en-GB" sz="1800" b="0" i="0" u="none" strike="noStrike" cap="none" normalizeH="0" baseline="-25000" smtClean="0">
                          <a:ln>
                            <a:noFill/>
                          </a:ln>
                          <a:solidFill>
                            <a:schemeClr val="tx1"/>
                          </a:solidFill>
                          <a:effectLst/>
                          <a:latin typeface="Arial" charset="0"/>
                        </a:rPr>
                        <a:t>e</a:t>
                      </a:r>
                      <a:r>
                        <a:rPr kumimoji="0" lang="en-U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800" b="0" i="0" u="none" strike="noStrike" cap="none" normalizeH="0" baseline="0" smtClean="0">
                          <a:ln>
                            <a:noFill/>
                          </a:ln>
                          <a:solidFill>
                            <a:schemeClr val="tx1"/>
                          </a:solidFill>
                          <a:effectLst/>
                          <a:latin typeface="Arial" charset="0"/>
                        </a:rPr>
                        <a:t>1976 – 1989</a:t>
                      </a:r>
                      <a:r>
                        <a:rPr kumimoji="0" lang="en-U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95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800" b="0" i="0" u="none" strike="noStrike" cap="none" normalizeH="0" baseline="0" smtClean="0">
                          <a:ln>
                            <a:noFill/>
                          </a:ln>
                          <a:solidFill>
                            <a:schemeClr val="tx1"/>
                          </a:solidFill>
                          <a:effectLst/>
                          <a:latin typeface="Arial" charset="0"/>
                          <a:cs typeface="Times New Roman" pitchFamily="18" charset="0"/>
                        </a:rPr>
                        <a:t>USA, ORNL</a:t>
                      </a:r>
                      <a:endParaRPr kumimoji="0" lang="en-US" sz="1800" b="0" i="0" u="none" strike="noStrike" cap="none" normalizeH="0" baseline="0" smtClean="0">
                        <a:ln>
                          <a:noFill/>
                        </a:ln>
                        <a:solidFill>
                          <a:schemeClr val="tx1"/>
                        </a:solidFill>
                        <a:effectLst/>
                        <a:latin typeface="Arial" charset="0"/>
                        <a:cs typeface="Times New Roman" pitchFamily="18"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b-NO" sz="1800" b="0" i="0" u="none" strike="noStrike" cap="none" normalizeH="0" baseline="0" smtClean="0">
                          <a:ln>
                            <a:noFill/>
                          </a:ln>
                          <a:solidFill>
                            <a:schemeClr val="tx1"/>
                          </a:solidFill>
                          <a:effectLst/>
                          <a:latin typeface="Arial" charset="0"/>
                          <a:cs typeface="Times New Roman" pitchFamily="18" charset="0"/>
                        </a:rPr>
                        <a:t>MSRE</a:t>
                      </a:r>
                      <a:endParaRPr kumimoji="0" lang="en-US" sz="1800" b="0" i="0" u="none" strike="noStrike" cap="none" normalizeH="0" baseline="0" smtClean="0">
                        <a:ln>
                          <a:noFill/>
                        </a:ln>
                        <a:solidFill>
                          <a:schemeClr val="tx1"/>
                        </a:solidFill>
                        <a:effectLst/>
                        <a:latin typeface="Arial" charset="0"/>
                        <a:cs typeface="Times New Roman" pitchFamily="18"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800" b="0" i="0" u="none" strike="noStrike" cap="none" normalizeH="0" baseline="0" smtClean="0">
                          <a:ln>
                            <a:noFill/>
                          </a:ln>
                          <a:solidFill>
                            <a:schemeClr val="tx1"/>
                          </a:solidFill>
                          <a:effectLst/>
                          <a:latin typeface="Arial" charset="0"/>
                          <a:cs typeface="Times New Roman" pitchFamily="18" charset="0"/>
                        </a:rPr>
                        <a:t>MSBR</a:t>
                      </a:r>
                      <a:endParaRPr kumimoji="0" lang="en-US" sz="1800" b="0" i="0" u="none" strike="noStrike" cap="none" normalizeH="0" baseline="-30000" smtClean="0">
                        <a:ln>
                          <a:noFill/>
                        </a:ln>
                        <a:solidFill>
                          <a:schemeClr val="tx1"/>
                        </a:solidFill>
                        <a:effectLst/>
                        <a:latin typeface="Arial" charset="0"/>
                        <a:cs typeface="Times New Roman" pitchFamily="18"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800" b="0" i="0" u="none" strike="noStrike" cap="none" normalizeH="0" baseline="0" smtClean="0">
                          <a:ln>
                            <a:noFill/>
                          </a:ln>
                          <a:solidFill>
                            <a:schemeClr val="tx1"/>
                          </a:solidFill>
                          <a:effectLst/>
                          <a:latin typeface="Arial" charset="0"/>
                          <a:cs typeface="Times New Roman" pitchFamily="18" charset="0"/>
                        </a:rPr>
                        <a:t>7.5 MW</a:t>
                      </a:r>
                      <a:r>
                        <a:rPr kumimoji="0" lang="de-DE" sz="1800" b="0" i="0" u="none" strike="noStrike" cap="none" normalizeH="0" baseline="-30000" smtClean="0">
                          <a:ln>
                            <a:noFill/>
                          </a:ln>
                          <a:solidFill>
                            <a:schemeClr val="tx1"/>
                          </a:solidFill>
                          <a:effectLst/>
                          <a:latin typeface="Arial" charset="0"/>
                          <a:cs typeface="Times New Roman" pitchFamily="18" charset="0"/>
                        </a:rPr>
                        <a:t>th</a:t>
                      </a:r>
                      <a:endParaRPr kumimoji="0" lang="en-US" sz="1800" b="0" i="0" u="none" strike="noStrike" cap="none" normalizeH="0" baseline="-30000" smtClean="0">
                        <a:ln>
                          <a:noFill/>
                        </a:ln>
                        <a:solidFill>
                          <a:schemeClr val="tx1"/>
                        </a:solidFill>
                        <a:effectLst/>
                        <a:latin typeface="Arial" charset="0"/>
                        <a:cs typeface="Times New Roman" pitchFamily="18"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Times New Roman" pitchFamily="18" charset="0"/>
                        </a:rPr>
                        <a:t>1964 – 1969</a:t>
                      </a:r>
                      <a:r>
                        <a:rPr kumimoji="0" lang="en-U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7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cs typeface="Times New Roman" pitchFamily="18" charset="0"/>
                        </a:rPr>
                        <a:t>USA</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cs typeface="Times New Roman" pitchFamily="18" charset="0"/>
                        </a:rPr>
                        <a:t>Shippingport &amp; </a:t>
                      </a:r>
                      <a:br>
                        <a:rPr kumimoji="0" lang="en-GB" sz="1800" b="0" i="0" u="none" strike="noStrike" cap="none" normalizeH="0" baseline="0" smtClean="0">
                          <a:ln>
                            <a:noFill/>
                          </a:ln>
                          <a:solidFill>
                            <a:schemeClr val="tx1"/>
                          </a:solidFill>
                          <a:effectLst/>
                          <a:latin typeface="Arial" charset="0"/>
                          <a:cs typeface="Times New Roman" pitchFamily="18" charset="0"/>
                        </a:rPr>
                      </a:br>
                      <a:r>
                        <a:rPr kumimoji="0" lang="en-GB" sz="1800" b="0" i="0" u="none" strike="noStrike" cap="none" normalizeH="0" baseline="0" smtClean="0">
                          <a:ln>
                            <a:noFill/>
                          </a:ln>
                          <a:solidFill>
                            <a:schemeClr val="tx1"/>
                          </a:solidFill>
                          <a:effectLst/>
                          <a:latin typeface="Arial" charset="0"/>
                          <a:cs typeface="Times New Roman" pitchFamily="18" charset="0"/>
                        </a:rPr>
                        <a:t>Indian Point</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cs typeface="Times New Roman" pitchFamily="18" charset="0"/>
                        </a:rPr>
                        <a:t>LWBR </a:t>
                      </a:r>
                      <a:br>
                        <a:rPr kumimoji="0" lang="en-GB" sz="1800" b="0" i="0" u="none" strike="noStrike" cap="none" normalizeH="0" baseline="0" smtClean="0">
                          <a:ln>
                            <a:noFill/>
                          </a:ln>
                          <a:solidFill>
                            <a:schemeClr val="tx1"/>
                          </a:solidFill>
                          <a:effectLst/>
                          <a:latin typeface="Arial" charset="0"/>
                          <a:cs typeface="Times New Roman" pitchFamily="18" charset="0"/>
                        </a:rPr>
                      </a:br>
                      <a:r>
                        <a:rPr kumimoji="0" lang="en-GB" sz="1800" b="0" i="0" u="none" strike="noStrike" cap="none" normalizeH="0" baseline="0" smtClean="0">
                          <a:ln>
                            <a:noFill/>
                          </a:ln>
                          <a:solidFill>
                            <a:schemeClr val="tx1"/>
                          </a:solidFill>
                          <a:effectLst/>
                          <a:latin typeface="Arial" charset="0"/>
                          <a:cs typeface="Times New Roman" pitchFamily="18" charset="0"/>
                        </a:rPr>
                        <a:t>PWR</a:t>
                      </a:r>
                      <a:endParaRPr kumimoji="0" lang="en-US" sz="1800" b="0" i="0" u="none" strike="noStrike" cap="none" normalizeH="0" baseline="0" smtClean="0">
                        <a:ln>
                          <a:noFill/>
                        </a:ln>
                        <a:solidFill>
                          <a:schemeClr val="tx1"/>
                        </a:solidFill>
                        <a:effectLst/>
                        <a:latin typeface="Arial" charset="0"/>
                        <a:cs typeface="Times New Roman" pitchFamily="18"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cs typeface="Times New Roman" pitchFamily="18" charset="0"/>
                        </a:rPr>
                        <a:t>100 MW</a:t>
                      </a:r>
                      <a:r>
                        <a:rPr kumimoji="0" lang="en-GB" sz="1800" b="0" i="0" u="none" strike="noStrike" cap="none" normalizeH="0" baseline="-30000" smtClean="0">
                          <a:ln>
                            <a:noFill/>
                          </a:ln>
                          <a:solidFill>
                            <a:schemeClr val="tx1"/>
                          </a:solidFill>
                          <a:effectLst/>
                          <a:latin typeface="Arial" charset="0"/>
                          <a:cs typeface="Times New Roman" pitchFamily="18" charset="0"/>
                        </a:rPr>
                        <a:t>e</a:t>
                      </a:r>
                      <a:r>
                        <a:rPr kumimoji="0" lang="en-GB" sz="1800" b="0" i="0" u="none" strike="noStrike" cap="none" normalizeH="0" baseline="0" smtClean="0">
                          <a:ln>
                            <a:noFill/>
                          </a:ln>
                          <a:solidFill>
                            <a:schemeClr val="tx1"/>
                          </a:solidFill>
                          <a:effectLst/>
                          <a:latin typeface="Arial" charset="0"/>
                          <a:cs typeface="Times New Roman" pitchFamily="18" charset="0"/>
                        </a:rPr>
                        <a:t/>
                      </a:r>
                      <a:br>
                        <a:rPr kumimoji="0" lang="en-GB" sz="1800" b="0" i="0" u="none" strike="noStrike" cap="none" normalizeH="0" baseline="0" smtClean="0">
                          <a:ln>
                            <a:noFill/>
                          </a:ln>
                          <a:solidFill>
                            <a:schemeClr val="tx1"/>
                          </a:solidFill>
                          <a:effectLst/>
                          <a:latin typeface="Arial" charset="0"/>
                          <a:cs typeface="Times New Roman" pitchFamily="18" charset="0"/>
                        </a:rPr>
                      </a:br>
                      <a:r>
                        <a:rPr kumimoji="0" lang="en-GB" sz="1800" b="0" i="0" u="none" strike="noStrike" cap="none" normalizeH="0" baseline="0" smtClean="0">
                          <a:ln>
                            <a:noFill/>
                          </a:ln>
                          <a:solidFill>
                            <a:schemeClr val="tx1"/>
                          </a:solidFill>
                          <a:effectLst/>
                          <a:latin typeface="Arial" charset="0"/>
                          <a:cs typeface="Times New Roman" pitchFamily="18" charset="0"/>
                        </a:rPr>
                        <a:t>285 MW</a:t>
                      </a:r>
                      <a:r>
                        <a:rPr kumimoji="0" lang="en-GB" sz="1800" b="0" i="0" u="none" strike="noStrike" cap="none" normalizeH="0" baseline="-30000" smtClean="0">
                          <a:ln>
                            <a:noFill/>
                          </a:ln>
                          <a:solidFill>
                            <a:schemeClr val="tx1"/>
                          </a:solidFill>
                          <a:effectLst/>
                          <a:latin typeface="Arial" charset="0"/>
                          <a:cs typeface="Times New Roman" pitchFamily="18" charset="0"/>
                        </a:rPr>
                        <a:t>e</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cs typeface="Times New Roman" pitchFamily="18" charset="0"/>
                        </a:rPr>
                        <a:t>1977 – 1982</a:t>
                      </a:r>
                      <a:br>
                        <a:rPr kumimoji="0" lang="en-GB" sz="1800" b="0" i="0" u="none" strike="noStrike" cap="none" normalizeH="0" baseline="0" smtClean="0">
                          <a:ln>
                            <a:noFill/>
                          </a:ln>
                          <a:solidFill>
                            <a:schemeClr val="tx1"/>
                          </a:solidFill>
                          <a:effectLst/>
                          <a:latin typeface="Arial" charset="0"/>
                          <a:cs typeface="Times New Roman" pitchFamily="18" charset="0"/>
                        </a:rPr>
                      </a:br>
                      <a:r>
                        <a:rPr kumimoji="0" lang="en-GB" sz="1800" b="0" i="0" u="none" strike="noStrike" cap="none" normalizeH="0" baseline="0" smtClean="0">
                          <a:ln>
                            <a:noFill/>
                          </a:ln>
                          <a:solidFill>
                            <a:schemeClr val="tx1"/>
                          </a:solidFill>
                          <a:effectLst/>
                          <a:latin typeface="Arial" charset="0"/>
                          <a:cs typeface="Times New Roman" pitchFamily="18" charset="0"/>
                        </a:rPr>
                        <a:t>1962 – 1980</a:t>
                      </a:r>
                      <a:endParaRPr kumimoji="0" lang="en-US" sz="1800" b="0"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6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Times New Roman" pitchFamily="18" charset="0"/>
                        </a:rPr>
                        <a:t>India</a:t>
                      </a:r>
                      <a:endParaRPr kumimoji="0" lang="en-US" sz="1800" b="0" i="0" u="none" strike="noStrike" cap="none" normalizeH="0" baseline="0" dirty="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Times New Roman" pitchFamily="18" charset="0"/>
                        </a:rPr>
                        <a:t>KAMINI,</a:t>
                      </a:r>
                      <a:br>
                        <a:rPr kumimoji="0" lang="en-US" sz="1800" b="0" i="0" u="none" strike="noStrike" cap="none" normalizeH="0" baseline="0" dirty="0" smtClean="0">
                          <a:ln>
                            <a:noFill/>
                          </a:ln>
                          <a:solidFill>
                            <a:schemeClr val="tx1"/>
                          </a:solidFill>
                          <a:effectLst/>
                          <a:latin typeface="Arial" charset="0"/>
                          <a:cs typeface="Times New Roman" pitchFamily="18" charset="0"/>
                        </a:rPr>
                      </a:br>
                      <a:r>
                        <a:rPr kumimoji="0" lang="en-US" sz="1800" b="0" i="0" u="none" strike="noStrike" cap="none" normalizeH="0" baseline="0" dirty="0" smtClean="0">
                          <a:ln>
                            <a:noFill/>
                          </a:ln>
                          <a:solidFill>
                            <a:schemeClr val="tx1"/>
                          </a:solidFill>
                          <a:effectLst/>
                          <a:latin typeface="Arial" charset="0"/>
                          <a:cs typeface="Times New Roman" pitchFamily="18" charset="0"/>
                        </a:rPr>
                        <a:t>CIRUS &amp;</a:t>
                      </a:r>
                      <a:br>
                        <a:rPr kumimoji="0" lang="en-US" sz="1800" b="0" i="0" u="none" strike="noStrike" cap="none" normalizeH="0" baseline="0" dirty="0" smtClean="0">
                          <a:ln>
                            <a:noFill/>
                          </a:ln>
                          <a:solidFill>
                            <a:schemeClr val="tx1"/>
                          </a:solidFill>
                          <a:effectLst/>
                          <a:latin typeface="Arial" charset="0"/>
                          <a:cs typeface="Times New Roman" pitchFamily="18" charset="0"/>
                        </a:rPr>
                      </a:br>
                      <a:r>
                        <a:rPr kumimoji="0" lang="en-US" sz="1800" b="0" i="0" u="none" strike="noStrike" cap="none" normalizeH="0" baseline="0" dirty="0" smtClean="0">
                          <a:ln>
                            <a:noFill/>
                          </a:ln>
                          <a:solidFill>
                            <a:schemeClr val="tx1"/>
                          </a:solidFill>
                          <a:effectLst/>
                          <a:latin typeface="Arial" charset="0"/>
                          <a:cs typeface="Times New Roman" pitchFamily="18" charset="0"/>
                        </a:rPr>
                        <a:t>DHRUVA</a:t>
                      </a:r>
                      <a:endParaRPr kumimoji="0" lang="en-US" sz="1800" b="0" i="0" u="none" strike="noStrike" cap="none" normalizeH="0" baseline="0" dirty="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cs typeface="Times New Roman" pitchFamily="18" charset="0"/>
                        </a:rPr>
                        <a:t>MTR</a:t>
                      </a:r>
                      <a:endParaRPr kumimoji="0" lang="en-US" sz="1800" b="0" i="0" u="none" strike="noStrike" cap="none" normalizeH="0" baseline="0" smtClean="0">
                        <a:ln>
                          <a:noFill/>
                        </a:ln>
                        <a:solidFill>
                          <a:schemeClr val="tx1"/>
                        </a:solidFill>
                        <a:effectLst/>
                        <a:latin typeface="Arial" charset="0"/>
                        <a:cs typeface="Times New Roman" pitchFamily="18"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Times New Roman" pitchFamily="18" charset="0"/>
                        </a:rPr>
                        <a:t>30 kW</a:t>
                      </a:r>
                      <a:r>
                        <a:rPr kumimoji="0" lang="en-US" sz="1800" b="0" i="0" u="none" strike="noStrike" cap="none" normalizeH="0" baseline="-30000" smtClean="0">
                          <a:ln>
                            <a:noFill/>
                          </a:ln>
                          <a:solidFill>
                            <a:schemeClr val="tx1"/>
                          </a:solidFill>
                          <a:effectLst/>
                          <a:latin typeface="Arial" charset="0"/>
                          <a:cs typeface="Times New Roman" pitchFamily="18" charset="0"/>
                        </a:rPr>
                        <a:t>th</a:t>
                      </a:r>
                      <a:r>
                        <a:rPr kumimoji="0" lang="en-US" sz="1800" b="0" i="0" u="none" strike="noStrike" cap="none" normalizeH="0" baseline="0" smtClean="0">
                          <a:ln>
                            <a:noFill/>
                          </a:ln>
                          <a:solidFill>
                            <a:schemeClr val="tx1"/>
                          </a:solidFill>
                          <a:effectLst/>
                          <a:latin typeface="Arial" charset="0"/>
                          <a:cs typeface="Times New Roman" pitchFamily="18" charset="0"/>
                        </a:rPr>
                        <a:t/>
                      </a:r>
                      <a:br>
                        <a:rPr kumimoji="0" lang="en-US" sz="1800" b="0" i="0" u="none" strike="noStrike" cap="none" normalizeH="0" baseline="0" smtClean="0">
                          <a:ln>
                            <a:noFill/>
                          </a:ln>
                          <a:solidFill>
                            <a:schemeClr val="tx1"/>
                          </a:solidFill>
                          <a:effectLst/>
                          <a:latin typeface="Arial" charset="0"/>
                          <a:cs typeface="Times New Roman" pitchFamily="18" charset="0"/>
                        </a:rPr>
                      </a:br>
                      <a:r>
                        <a:rPr kumimoji="0" lang="en-US" sz="1800" b="0" i="0" u="none" strike="noStrike" cap="none" normalizeH="0" baseline="0" smtClean="0">
                          <a:ln>
                            <a:noFill/>
                          </a:ln>
                          <a:solidFill>
                            <a:schemeClr val="tx1"/>
                          </a:solidFill>
                          <a:effectLst/>
                          <a:latin typeface="Arial" charset="0"/>
                          <a:cs typeface="Times New Roman" pitchFamily="18" charset="0"/>
                        </a:rPr>
                        <a:t>40 MW</a:t>
                      </a:r>
                      <a:r>
                        <a:rPr kumimoji="0" lang="en-US" sz="1800" b="0" i="0" u="none" strike="noStrike" cap="none" normalizeH="0" baseline="-30000" smtClean="0">
                          <a:ln>
                            <a:noFill/>
                          </a:ln>
                          <a:solidFill>
                            <a:schemeClr val="tx1"/>
                          </a:solidFill>
                          <a:effectLst/>
                          <a:latin typeface="Arial" charset="0"/>
                          <a:cs typeface="Times New Roman" pitchFamily="18" charset="0"/>
                        </a:rPr>
                        <a:t>th</a:t>
                      </a:r>
                      <a:r>
                        <a:rPr kumimoji="0" lang="en-US" sz="1800" b="0" i="0" u="none" strike="noStrike" cap="none" normalizeH="0" baseline="0" smtClean="0">
                          <a:ln>
                            <a:noFill/>
                          </a:ln>
                          <a:solidFill>
                            <a:schemeClr val="tx1"/>
                          </a:solidFill>
                          <a:effectLst/>
                          <a:latin typeface="Arial" charset="0"/>
                          <a:cs typeface="Times New Roman" pitchFamily="18" charset="0"/>
                        </a:rPr>
                        <a:t/>
                      </a:r>
                      <a:br>
                        <a:rPr kumimoji="0" lang="en-US" sz="1800" b="0" i="0" u="none" strike="noStrike" cap="none" normalizeH="0" baseline="0" smtClean="0">
                          <a:ln>
                            <a:noFill/>
                          </a:ln>
                          <a:solidFill>
                            <a:schemeClr val="tx1"/>
                          </a:solidFill>
                          <a:effectLst/>
                          <a:latin typeface="Arial" charset="0"/>
                          <a:cs typeface="Times New Roman" pitchFamily="18" charset="0"/>
                        </a:rPr>
                      </a:br>
                      <a:r>
                        <a:rPr kumimoji="0" lang="en-US" sz="1800" b="0" i="0" u="none" strike="noStrike" cap="none" normalizeH="0" baseline="0" smtClean="0">
                          <a:ln>
                            <a:noFill/>
                          </a:ln>
                          <a:solidFill>
                            <a:schemeClr val="tx1"/>
                          </a:solidFill>
                          <a:effectLst/>
                          <a:latin typeface="Arial" charset="0"/>
                          <a:cs typeface="Times New Roman" pitchFamily="18" charset="0"/>
                        </a:rPr>
                        <a:t>100 MW</a:t>
                      </a:r>
                      <a:r>
                        <a:rPr kumimoji="0" lang="en-US" sz="1800" b="0" i="0" u="none" strike="noStrike" cap="none" normalizeH="0" baseline="-30000" smtClean="0">
                          <a:ln>
                            <a:noFill/>
                          </a:ln>
                          <a:solidFill>
                            <a:schemeClr val="tx1"/>
                          </a:solidFill>
                          <a:effectLst/>
                          <a:latin typeface="Arial" charset="0"/>
                          <a:cs typeface="Times New Roman" pitchFamily="18" charset="0"/>
                        </a:rPr>
                        <a:t>th</a:t>
                      </a:r>
                      <a:r>
                        <a:rPr kumimoji="0" lang="en-US" sz="1800" b="0" i="0" u="none" strike="noStrike" cap="none" normalizeH="0" baseline="0" smtClean="0">
                          <a:ln>
                            <a:noFill/>
                          </a:ln>
                          <a:solidFill>
                            <a:schemeClr val="tx1"/>
                          </a:solidFill>
                          <a:effectLst/>
                          <a:latin typeface="Arial" charset="0"/>
                        </a:rPr>
                        <a:t>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Times New Roman" pitchFamily="18" charset="0"/>
                        </a:rPr>
                        <a:t>In operation</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44</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923963451"/>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fi-FI" sz="2200" b="1" dirty="0">
                <a:latin typeface="Verdana" pitchFamily="34" charset="0"/>
                <a:ea typeface="Verdana" pitchFamily="34" charset="0"/>
                <a:cs typeface="Verdana" pitchFamily="34" charset="0"/>
              </a:rPr>
              <a:t>MOST PROJECTS USING THORIUM WERE TERMINATED BY THE 1980s</a:t>
            </a:r>
          </a:p>
        </p:txBody>
      </p:sp>
      <p:sp>
        <p:nvSpPr>
          <p:cNvPr id="37891" name="Rectangle 3"/>
          <p:cNvSpPr>
            <a:spLocks noGrp="1" noChangeArrowheads="1"/>
          </p:cNvSpPr>
          <p:nvPr>
            <p:ph type="body" idx="1"/>
          </p:nvPr>
        </p:nvSpPr>
        <p:spPr/>
        <p:txBody>
          <a:bodyPr/>
          <a:lstStyle/>
          <a:p>
            <a:pPr>
              <a:lnSpc>
                <a:spcPct val="90000"/>
              </a:lnSpc>
              <a:buFontTx/>
              <a:buNone/>
            </a:pPr>
            <a:r>
              <a:rPr lang="en-GB" sz="2600" u="sng" dirty="0"/>
              <a:t>Main Reasons:</a:t>
            </a:r>
          </a:p>
          <a:p>
            <a:pPr>
              <a:lnSpc>
                <a:spcPct val="90000"/>
              </a:lnSpc>
            </a:pPr>
            <a:r>
              <a:rPr lang="en-GB" sz="2600" dirty="0"/>
              <a:t>The thorium fuel cycle could not compete economically with the well-known uranium cycle</a:t>
            </a:r>
          </a:p>
          <a:p>
            <a:pPr>
              <a:lnSpc>
                <a:spcPct val="90000"/>
              </a:lnSpc>
            </a:pPr>
            <a:r>
              <a:rPr lang="en-GB" sz="2600" dirty="0"/>
              <a:t>Lack of political support for the development of nuclear technology after the Chernobyl accident</a:t>
            </a:r>
          </a:p>
          <a:p>
            <a:pPr>
              <a:lnSpc>
                <a:spcPct val="90000"/>
              </a:lnSpc>
            </a:pPr>
            <a:r>
              <a:rPr lang="en-GB" sz="2600" dirty="0"/>
              <a:t>Increased worldwide concern regarding the proliferation risk associated with reprocessing of spent fuel</a:t>
            </a:r>
          </a:p>
          <a:p>
            <a:pPr>
              <a:lnSpc>
                <a:spcPct val="90000"/>
              </a:lnSpc>
              <a:buFontTx/>
              <a:buNone/>
            </a:pPr>
            <a:endParaRPr lang="fi-FI" sz="2600" dirty="0">
              <a:solidFill>
                <a:srgbClr val="FF9900"/>
              </a:solidFill>
            </a:endParaRPr>
          </a:p>
          <a:p>
            <a:pPr>
              <a:lnSpc>
                <a:spcPct val="50000"/>
              </a:lnSpc>
              <a:buFontTx/>
              <a:buNone/>
            </a:pPr>
            <a:r>
              <a:rPr lang="fi-FI" sz="2600" u="sng" dirty="0">
                <a:solidFill>
                  <a:srgbClr val="FF9900"/>
                </a:solidFill>
              </a:rPr>
              <a:t>Except for India:</a:t>
            </a:r>
          </a:p>
          <a:p>
            <a:pPr>
              <a:lnSpc>
                <a:spcPct val="90000"/>
              </a:lnSpc>
            </a:pPr>
            <a:r>
              <a:rPr lang="fi-FI" sz="2600" dirty="0">
                <a:solidFill>
                  <a:srgbClr val="FF9900"/>
                </a:solidFill>
              </a:rPr>
              <a:t>That utilize thorium for its long term energy security  </a:t>
            </a:r>
          </a:p>
        </p:txBody>
      </p:sp>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45</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3841804859"/>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fi-FI" sz="2000" b="1" dirty="0" smtClean="0">
                <a:latin typeface="Verdana" pitchFamily="34" charset="0"/>
                <a:ea typeface="Verdana" pitchFamily="34" charset="0"/>
                <a:cs typeface="Verdana" pitchFamily="34" charset="0"/>
              </a:rPr>
              <a:t>THORIUM AS SUSTAINABLE NUCLEAR ENERGY SOURCE FOR THE FUTURE</a:t>
            </a:r>
            <a:endParaRPr lang="fi-FI" sz="2000" b="1" dirty="0">
              <a:latin typeface="Verdana" pitchFamily="34" charset="0"/>
              <a:ea typeface="Verdana" pitchFamily="34" charset="0"/>
              <a:cs typeface="Verdana" pitchFamily="34" charset="0"/>
            </a:endParaRPr>
          </a:p>
        </p:txBody>
      </p:sp>
      <p:pic>
        <p:nvPicPr>
          <p:cNvPr id="1381378" name="Picture 2"/>
          <p:cNvPicPr>
            <a:picLocks noChangeAspect="1" noChangeArrowheads="1"/>
          </p:cNvPicPr>
          <p:nvPr/>
        </p:nvPicPr>
        <p:blipFill>
          <a:blip r:embed="rId2"/>
          <a:srcRect/>
          <a:stretch>
            <a:fillRect/>
          </a:stretch>
        </p:blipFill>
        <p:spPr bwMode="auto">
          <a:xfrm>
            <a:off x="202074" y="1219205"/>
            <a:ext cx="8799082" cy="4995877"/>
          </a:xfrm>
          <a:prstGeom prst="rect">
            <a:avLst/>
          </a:prstGeom>
          <a:noFill/>
          <a:ln w="9525">
            <a:noFill/>
            <a:miter lim="800000"/>
            <a:headEnd/>
            <a:tailEnd/>
          </a:ln>
          <a:effectLst/>
        </p:spPr>
      </p:pic>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46</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2928403461"/>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fi-FI" sz="2000" b="1" dirty="0" smtClean="0">
                <a:latin typeface="Verdana" pitchFamily="34" charset="0"/>
                <a:ea typeface="Verdana" pitchFamily="34" charset="0"/>
                <a:cs typeface="Verdana" pitchFamily="34" charset="0"/>
              </a:rPr>
              <a:t>THORIUM BASED FUELS ARE ATTRACTIVE FOR BOTH THERMAL &amp; FAST REACTORS</a:t>
            </a:r>
            <a:endParaRPr lang="fi-FI" sz="2000" b="1" dirty="0">
              <a:latin typeface="Verdana" pitchFamily="34" charset="0"/>
              <a:ea typeface="Verdana" pitchFamily="34" charset="0"/>
              <a:cs typeface="Verdana" pitchFamily="34" charset="0"/>
            </a:endParaRPr>
          </a:p>
        </p:txBody>
      </p:sp>
      <p:pic>
        <p:nvPicPr>
          <p:cNvPr id="1382402" name="Picture 2"/>
          <p:cNvPicPr>
            <a:picLocks noChangeAspect="1" noChangeArrowheads="1"/>
          </p:cNvPicPr>
          <p:nvPr/>
        </p:nvPicPr>
        <p:blipFill>
          <a:blip r:embed="rId2"/>
          <a:srcRect/>
          <a:stretch>
            <a:fillRect/>
          </a:stretch>
        </p:blipFill>
        <p:spPr bwMode="auto">
          <a:xfrm>
            <a:off x="258029" y="1142984"/>
            <a:ext cx="8600251" cy="5133990"/>
          </a:xfrm>
          <a:prstGeom prst="rect">
            <a:avLst/>
          </a:prstGeom>
          <a:noFill/>
          <a:ln w="9525">
            <a:noFill/>
            <a:miter lim="800000"/>
            <a:headEnd/>
            <a:tailEnd/>
          </a:ln>
          <a:effectLst/>
        </p:spPr>
      </p:pic>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47</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2708656979"/>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ATTRIBUTES OF THORIUM</a:t>
            </a:r>
            <a:endParaRPr lang="fi-FI" b="1" dirty="0">
              <a:latin typeface="Verdana" pitchFamily="34" charset="0"/>
              <a:ea typeface="Verdana" pitchFamily="34" charset="0"/>
              <a:cs typeface="Verdana" pitchFamily="34" charset="0"/>
            </a:endParaRPr>
          </a:p>
        </p:txBody>
      </p:sp>
      <p:pic>
        <p:nvPicPr>
          <p:cNvPr id="1383426" name="Picture 2"/>
          <p:cNvPicPr>
            <a:picLocks noChangeAspect="1" noChangeArrowheads="1"/>
          </p:cNvPicPr>
          <p:nvPr/>
        </p:nvPicPr>
        <p:blipFill>
          <a:blip r:embed="rId2"/>
          <a:srcRect/>
          <a:stretch>
            <a:fillRect/>
          </a:stretch>
        </p:blipFill>
        <p:spPr bwMode="auto">
          <a:xfrm>
            <a:off x="785786" y="1159485"/>
            <a:ext cx="7643834" cy="4984159"/>
          </a:xfrm>
          <a:prstGeom prst="rect">
            <a:avLst/>
          </a:prstGeom>
          <a:noFill/>
          <a:ln w="9525">
            <a:noFill/>
            <a:miter lim="800000"/>
            <a:headEnd/>
            <a:tailEnd/>
          </a:ln>
          <a:effectLst/>
        </p:spPr>
      </p:pic>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48</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478946650"/>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ATTRIBUTES OF THORIUM</a:t>
            </a:r>
            <a:endParaRPr lang="fi-FI" b="1" dirty="0">
              <a:latin typeface="Verdana" pitchFamily="34" charset="0"/>
              <a:ea typeface="Verdana" pitchFamily="34" charset="0"/>
              <a:cs typeface="Verdana" pitchFamily="34" charset="0"/>
            </a:endParaRPr>
          </a:p>
        </p:txBody>
      </p:sp>
      <p:pic>
        <p:nvPicPr>
          <p:cNvPr id="1388546" name="Picture 2"/>
          <p:cNvPicPr>
            <a:picLocks noChangeAspect="1" noChangeArrowheads="1"/>
          </p:cNvPicPr>
          <p:nvPr/>
        </p:nvPicPr>
        <p:blipFill>
          <a:blip r:embed="rId2"/>
          <a:srcRect/>
          <a:stretch>
            <a:fillRect/>
          </a:stretch>
        </p:blipFill>
        <p:spPr bwMode="auto">
          <a:xfrm>
            <a:off x="428596" y="1142984"/>
            <a:ext cx="8412891" cy="5129227"/>
          </a:xfrm>
          <a:prstGeom prst="rect">
            <a:avLst/>
          </a:prstGeom>
          <a:noFill/>
          <a:ln w="9525">
            <a:noFill/>
            <a:miter lim="800000"/>
            <a:headEnd/>
            <a:tailEnd/>
          </a:ln>
          <a:effectLst/>
        </p:spPr>
      </p:pic>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49</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3848873632"/>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fi-FI" b="1" dirty="0">
                <a:latin typeface="Verdana" pitchFamily="34" charset="0"/>
                <a:ea typeface="Verdana" pitchFamily="34" charset="0"/>
                <a:cs typeface="Verdana" pitchFamily="34" charset="0"/>
              </a:rPr>
              <a:t>NUCLEAR FLEET IS RETIRING</a:t>
            </a:r>
          </a:p>
        </p:txBody>
      </p:sp>
      <p:pic>
        <p:nvPicPr>
          <p:cNvPr id="16387" name="Picture 3" descr="reactor-age"/>
          <p:cNvPicPr>
            <a:picLocks noGrp="1" noChangeAspect="1" noChangeArrowheads="1"/>
          </p:cNvPicPr>
          <p:nvPr>
            <p:ph idx="1"/>
          </p:nvPr>
        </p:nvPicPr>
        <p:blipFill>
          <a:blip r:embed="rId3">
            <a:clrChange>
              <a:clrFrom>
                <a:srgbClr val="FFFFFF"/>
              </a:clrFrom>
              <a:clrTo>
                <a:srgbClr val="FFFFFF">
                  <a:alpha val="0"/>
                </a:srgbClr>
              </a:clrTo>
            </a:clrChange>
          </a:blip>
          <a:srcRect t="3442"/>
          <a:stretch>
            <a:fillRect/>
          </a:stretch>
        </p:blipFill>
        <p:spPr>
          <a:xfrm>
            <a:off x="973138" y="1428736"/>
            <a:ext cx="7199312" cy="4816475"/>
          </a:xfrm>
          <a:noFill/>
          <a:ln/>
        </p:spPr>
      </p:pic>
      <p:sp>
        <p:nvSpPr>
          <p:cNvPr id="5" name="Slide Number Placeholder 4"/>
          <p:cNvSpPr>
            <a:spLocks noGrp="1"/>
          </p:cNvSpPr>
          <p:nvPr>
            <p:ph type="sldNum" sz="quarter" idx="12"/>
          </p:nvPr>
        </p:nvSpPr>
        <p:spPr/>
        <p:txBody>
          <a:bodyPr/>
          <a:lstStyle/>
          <a:p>
            <a:fld id="{9AA091A7-27FA-44BC-A068-A2C875903CB3}" type="slidenum">
              <a:rPr lang="en-GB" smtClean="0"/>
              <a:pPr/>
              <a:t>5</a:t>
            </a:fld>
            <a:endParaRPr lang="en-GB"/>
          </a:p>
        </p:txBody>
      </p:sp>
      <p:sp>
        <p:nvSpPr>
          <p:cNvPr id="6" name="Footer Placeholder 5"/>
          <p:cNvSpPr>
            <a:spLocks noGrp="1"/>
          </p:cNvSpPr>
          <p:nvPr>
            <p:ph type="ftr" sz="quarter" idx="11"/>
          </p:nvPr>
        </p:nvSpPr>
        <p:spPr/>
        <p:txBody>
          <a:bodyPr/>
          <a:lstStyle/>
          <a:p>
            <a:r>
              <a:rPr lang="en-GB" smtClean="0"/>
              <a:t>Y. Kadi</a:t>
            </a:r>
            <a:endParaRPr lang="en-GB"/>
          </a:p>
        </p:txBody>
      </p:sp>
      <p:sp>
        <p:nvSpPr>
          <p:cNvPr id="7"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TH-U233 CLOSED FUEL CYCLE</a:t>
            </a:r>
            <a:endParaRPr lang="fi-FI" b="1" dirty="0">
              <a:latin typeface="Verdana" pitchFamily="34" charset="0"/>
              <a:ea typeface="Verdana" pitchFamily="34" charset="0"/>
              <a:cs typeface="Verdana" pitchFamily="34" charset="0"/>
            </a:endParaRPr>
          </a:p>
        </p:txBody>
      </p:sp>
      <p:sp>
        <p:nvSpPr>
          <p:cNvPr id="7" name="Rectangle 3"/>
          <p:cNvSpPr txBox="1">
            <a:spLocks noChangeArrowheads="1"/>
          </p:cNvSpPr>
          <p:nvPr/>
        </p:nvSpPr>
        <p:spPr bwMode="auto">
          <a:xfrm>
            <a:off x="1571604" y="2000240"/>
            <a:ext cx="6143668" cy="2714644"/>
          </a:xfrm>
          <a:prstGeom prst="rect">
            <a:avLst/>
          </a:prstGeom>
          <a:ln>
            <a:headEnd/>
            <a:tailEnd/>
          </a:ln>
          <a:scene3d>
            <a:camera prst="perspectiveHeroicExtremeRightFacing"/>
            <a:lightRig rig="threePt" dir="t"/>
          </a:scene3d>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20000"/>
              </a:lnSpc>
              <a:spcBef>
                <a:spcPct val="20000"/>
              </a:spcBef>
              <a:spcAft>
                <a:spcPct val="0"/>
              </a:spcAft>
              <a:buClr>
                <a:srgbClr val="F22503"/>
              </a:buClr>
              <a:buSzTx/>
              <a:buFont typeface="Wingdings" pitchFamily="2" charset="2"/>
              <a:buChar char="q"/>
              <a:tabLst/>
              <a:defRPr/>
            </a:pPr>
            <a:r>
              <a:rPr lang="fi-FI" sz="2400" kern="0" dirty="0" smtClean="0">
                <a:latin typeface="+mn-lt"/>
              </a:rPr>
              <a:t>Inherently proliferation resistant</a:t>
            </a:r>
          </a:p>
          <a:p>
            <a:pPr marL="342900" marR="0" lvl="0" indent="-342900" algn="l" defTabSz="914400" rtl="0" eaLnBrk="1" fontAlgn="base" latinLnBrk="0" hangingPunct="1">
              <a:lnSpc>
                <a:spcPct val="120000"/>
              </a:lnSpc>
              <a:spcBef>
                <a:spcPct val="20000"/>
              </a:spcBef>
              <a:spcAft>
                <a:spcPct val="0"/>
              </a:spcAft>
              <a:buClr>
                <a:srgbClr val="F22503"/>
              </a:buClr>
              <a:buSzTx/>
              <a:tabLst/>
              <a:defRPr/>
            </a:pPr>
            <a:endParaRPr kumimoji="0" lang="fi-FI"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20000"/>
              </a:lnSpc>
              <a:spcBef>
                <a:spcPct val="20000"/>
              </a:spcBef>
              <a:spcAft>
                <a:spcPct val="0"/>
              </a:spcAft>
              <a:buClr>
                <a:srgbClr val="F22503"/>
              </a:buClr>
              <a:buSzTx/>
              <a:buFont typeface="Wingdings" pitchFamily="2" charset="2"/>
              <a:buChar char="q"/>
              <a:tabLst/>
              <a:defRPr/>
            </a:pPr>
            <a:r>
              <a:rPr kumimoji="0" lang="fi-FI" sz="2400" b="0" i="0" u="none" strike="noStrike" kern="0" cap="none" spc="0" normalizeH="0" baseline="0" noProof="0" dirty="0" smtClean="0">
                <a:ln>
                  <a:noFill/>
                </a:ln>
                <a:solidFill>
                  <a:srgbClr val="FFC000"/>
                </a:solidFill>
                <a:effectLst/>
                <a:uLnTx/>
                <a:uFillTx/>
                <a:latin typeface="+mn-lt"/>
                <a:ea typeface="+mn-ea"/>
                <a:cs typeface="+mn-cs"/>
              </a:rPr>
              <a:t>Difficult to reprocess</a:t>
            </a:r>
          </a:p>
          <a:p>
            <a:pPr marL="342900" marR="0" lvl="0" indent="-342900" algn="l" defTabSz="914400" rtl="0" eaLnBrk="1" fontAlgn="base" latinLnBrk="0" hangingPunct="1">
              <a:lnSpc>
                <a:spcPct val="120000"/>
              </a:lnSpc>
              <a:spcBef>
                <a:spcPct val="20000"/>
              </a:spcBef>
              <a:spcAft>
                <a:spcPct val="0"/>
              </a:spcAft>
              <a:buClr>
                <a:srgbClr val="F22503"/>
              </a:buClr>
              <a:buSzTx/>
              <a:tabLst/>
              <a:defRPr/>
            </a:pPr>
            <a:endParaRPr kumimoji="0" lang="fi-FI" sz="2400" b="0" i="0" u="none" strike="noStrike" kern="0" cap="none" spc="0" normalizeH="0" baseline="0" noProof="0" dirty="0" smtClean="0">
              <a:ln>
                <a:noFill/>
              </a:ln>
              <a:solidFill>
                <a:srgbClr val="FFC000"/>
              </a:solidFill>
              <a:effectLst/>
              <a:uLnTx/>
              <a:uFillTx/>
              <a:latin typeface="+mn-lt"/>
              <a:ea typeface="+mn-ea"/>
              <a:cs typeface="+mn-cs"/>
            </a:endParaRPr>
          </a:p>
          <a:p>
            <a:pPr marL="342900" marR="0" lvl="0" indent="-342900" algn="l" defTabSz="914400" rtl="0" eaLnBrk="1" fontAlgn="base" latinLnBrk="0" hangingPunct="1">
              <a:lnSpc>
                <a:spcPct val="120000"/>
              </a:lnSpc>
              <a:spcBef>
                <a:spcPct val="20000"/>
              </a:spcBef>
              <a:spcAft>
                <a:spcPct val="0"/>
              </a:spcAft>
              <a:buClr>
                <a:srgbClr val="F22503"/>
              </a:buClr>
              <a:buSzTx/>
              <a:buFont typeface="Wingdings" pitchFamily="2" charset="2"/>
              <a:buChar char="q"/>
              <a:tabLst/>
              <a:defRPr/>
            </a:pPr>
            <a:r>
              <a:rPr kumimoji="0" lang="fi-FI" sz="2400" b="0" i="0" u="none" strike="noStrike" kern="0" cap="none" spc="0" normalizeH="0" baseline="0" noProof="0" dirty="0" smtClean="0">
                <a:ln>
                  <a:noFill/>
                </a:ln>
                <a:solidFill>
                  <a:schemeClr val="tx1"/>
                </a:solidFill>
                <a:effectLst/>
                <a:uLnTx/>
                <a:uFillTx/>
                <a:latin typeface="+mn-lt"/>
                <a:ea typeface="+mn-ea"/>
                <a:cs typeface="+mn-cs"/>
              </a:rPr>
              <a:t>Remote recycle</a:t>
            </a:r>
            <a:r>
              <a:rPr kumimoji="0" lang="fi-FI" sz="2400" b="0" i="0" u="none" strike="noStrike" kern="0" cap="none" spc="0" normalizeH="0" noProof="0" dirty="0" smtClean="0">
                <a:ln>
                  <a:noFill/>
                </a:ln>
                <a:solidFill>
                  <a:schemeClr val="tx1"/>
                </a:solidFill>
                <a:effectLst/>
                <a:uLnTx/>
                <a:uFillTx/>
                <a:latin typeface="+mn-lt"/>
                <a:ea typeface="+mn-ea"/>
                <a:cs typeface="+mn-cs"/>
              </a:rPr>
              <a:t> fuel fabrication</a:t>
            </a:r>
            <a:endParaRPr kumimoji="0" lang="fi-FI"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9"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10"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50</a:t>
            </a:fld>
            <a:endParaRPr lang="en-GB"/>
          </a:p>
        </p:txBody>
      </p:sp>
      <p:sp>
        <p:nvSpPr>
          <p:cNvPr id="11"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2711752745"/>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fi-FI" b="1" dirty="0" smtClean="0">
                <a:latin typeface="Verdana" pitchFamily="34" charset="0"/>
                <a:ea typeface="Verdana" pitchFamily="34" charset="0"/>
                <a:cs typeface="Verdana" pitchFamily="34" charset="0"/>
              </a:rPr>
              <a:t>TH-U233 CLOSED FUEL CYCLE</a:t>
            </a:r>
            <a:endParaRPr lang="fi-FI" b="1" dirty="0">
              <a:latin typeface="Verdana" pitchFamily="34" charset="0"/>
              <a:ea typeface="Verdana" pitchFamily="34" charset="0"/>
              <a:cs typeface="Verdana" pitchFamily="34" charset="0"/>
            </a:endParaRPr>
          </a:p>
        </p:txBody>
      </p:sp>
      <p:pic>
        <p:nvPicPr>
          <p:cNvPr id="1389570" name="Picture 2"/>
          <p:cNvPicPr>
            <a:picLocks noChangeAspect="1" noChangeArrowheads="1"/>
          </p:cNvPicPr>
          <p:nvPr/>
        </p:nvPicPr>
        <p:blipFill>
          <a:blip r:embed="rId2"/>
          <a:srcRect/>
          <a:stretch>
            <a:fillRect/>
          </a:stretch>
        </p:blipFill>
        <p:spPr bwMode="auto">
          <a:xfrm>
            <a:off x="1071538" y="912957"/>
            <a:ext cx="7572428" cy="5587877"/>
          </a:xfrm>
          <a:prstGeom prst="rect">
            <a:avLst/>
          </a:prstGeom>
          <a:noFill/>
          <a:ln w="9525">
            <a:noFill/>
            <a:miter lim="800000"/>
            <a:headEnd/>
            <a:tailEnd/>
          </a:ln>
          <a:effectLst/>
        </p:spPr>
      </p:pic>
      <p:sp>
        <p:nvSpPr>
          <p:cNvPr id="8" name="Footer Placeholder 4"/>
          <p:cNvSpPr>
            <a:spLocks noGrp="1"/>
          </p:cNvSpPr>
          <p:nvPr>
            <p:ph type="ftr" sz="quarter" idx="11"/>
          </p:nvPr>
        </p:nvSpPr>
        <p:spPr>
          <a:xfrm>
            <a:off x="3048000" y="6553200"/>
            <a:ext cx="2895600" cy="304800"/>
          </a:xfrm>
        </p:spPr>
        <p:txBody>
          <a:bodyPr/>
          <a:lstStyle/>
          <a:p>
            <a:r>
              <a:rPr lang="en-GB" smtClean="0"/>
              <a:t>Y. Kadi</a:t>
            </a:r>
            <a:endParaRPr lang="en-GB"/>
          </a:p>
        </p:txBody>
      </p:sp>
      <p:sp>
        <p:nvSpPr>
          <p:cNvPr id="9" name="Slide Number Placeholder 5"/>
          <p:cNvSpPr>
            <a:spLocks noGrp="1"/>
          </p:cNvSpPr>
          <p:nvPr>
            <p:ph type="sldNum" sz="quarter" idx="12"/>
          </p:nvPr>
        </p:nvSpPr>
        <p:spPr>
          <a:xfrm>
            <a:off x="6858000" y="6553200"/>
            <a:ext cx="1905000" cy="304800"/>
          </a:xfrm>
        </p:spPr>
        <p:txBody>
          <a:bodyPr/>
          <a:lstStyle/>
          <a:p>
            <a:fld id="{9AA091A7-27FA-44BC-A068-A2C875903CB3}" type="slidenum">
              <a:rPr lang="en-GB" smtClean="0"/>
              <a:pPr/>
              <a:t>51</a:t>
            </a:fld>
            <a:endParaRPr lang="en-GB"/>
          </a:p>
        </p:txBody>
      </p:sp>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3005573988"/>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fi-FI" b="1" dirty="0">
                <a:latin typeface="Verdana" pitchFamily="34" charset="0"/>
                <a:ea typeface="Verdana" pitchFamily="34" charset="0"/>
                <a:cs typeface="Verdana" pitchFamily="34" charset="0"/>
              </a:rPr>
              <a:t>DEVELOPMENT IS TIME- CONSUMING</a:t>
            </a:r>
          </a:p>
        </p:txBody>
      </p:sp>
      <p:pic>
        <p:nvPicPr>
          <p:cNvPr id="18435" name="Picture 3" descr="roadmap"/>
          <p:cNvPicPr>
            <a:picLocks noGrp="1" noChangeAspect="1" noChangeArrowheads="1"/>
          </p:cNvPicPr>
          <p:nvPr>
            <p:ph idx="1"/>
          </p:nvPr>
        </p:nvPicPr>
        <p:blipFill>
          <a:blip r:embed="rId3">
            <a:clrChange>
              <a:clrFrom>
                <a:srgbClr val="FFFFFF"/>
              </a:clrFrom>
              <a:clrTo>
                <a:srgbClr val="FFFFFF">
                  <a:alpha val="0"/>
                </a:srgbClr>
              </a:clrTo>
            </a:clrChange>
          </a:blip>
          <a:srcRect/>
          <a:stretch>
            <a:fillRect/>
          </a:stretch>
        </p:blipFill>
        <p:spPr>
          <a:xfrm>
            <a:off x="0" y="1500174"/>
            <a:ext cx="9144000" cy="4559300"/>
          </a:xfrm>
          <a:noFill/>
          <a:ln/>
        </p:spPr>
      </p:pic>
      <p:sp>
        <p:nvSpPr>
          <p:cNvPr id="5" name="Slide Number Placeholder 4"/>
          <p:cNvSpPr>
            <a:spLocks noGrp="1"/>
          </p:cNvSpPr>
          <p:nvPr>
            <p:ph type="sldNum" sz="quarter" idx="12"/>
          </p:nvPr>
        </p:nvSpPr>
        <p:spPr/>
        <p:txBody>
          <a:bodyPr/>
          <a:lstStyle/>
          <a:p>
            <a:fld id="{9AA091A7-27FA-44BC-A068-A2C875903CB3}" type="slidenum">
              <a:rPr lang="en-GB" smtClean="0"/>
              <a:pPr/>
              <a:t>6</a:t>
            </a:fld>
            <a:endParaRPr lang="en-GB"/>
          </a:p>
        </p:txBody>
      </p:sp>
      <p:sp>
        <p:nvSpPr>
          <p:cNvPr id="6" name="Footer Placeholder 5"/>
          <p:cNvSpPr>
            <a:spLocks noGrp="1"/>
          </p:cNvSpPr>
          <p:nvPr>
            <p:ph type="ftr" sz="quarter" idx="11"/>
          </p:nvPr>
        </p:nvSpPr>
        <p:spPr/>
        <p:txBody>
          <a:bodyPr/>
          <a:lstStyle/>
          <a:p>
            <a:r>
              <a:rPr lang="en-GB" smtClean="0"/>
              <a:t>Y. Kadi</a:t>
            </a:r>
            <a:endParaRPr lang="en-GB"/>
          </a:p>
        </p:txBody>
      </p:sp>
      <p:sp>
        <p:nvSpPr>
          <p:cNvPr id="7"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TEPCO’s Site Locations</a:t>
            </a:r>
            <a:endParaRPr lang="en-US" dirty="0"/>
          </a:p>
        </p:txBody>
      </p:sp>
      <p:pic>
        <p:nvPicPr>
          <p:cNvPr id="7" name="Content Placeholder 6" descr="fig1.tiff"/>
          <p:cNvPicPr>
            <a:picLocks noGrp="1" noChangeAspect="1"/>
          </p:cNvPicPr>
          <p:nvPr>
            <p:ph idx="1"/>
          </p:nvPr>
        </p:nvPicPr>
        <p:blipFill>
          <a:blip r:embed="rId3">
            <a:extLst>
              <a:ext uri="{28A0092B-C50C-407E-A947-70E740481C1C}">
                <a14:useLocalDpi xmlns:a14="http://schemas.microsoft.com/office/drawing/2010/main" val="0"/>
              </a:ext>
            </a:extLst>
          </a:blip>
          <a:srcRect t="2254" b="2254"/>
          <a:stretch>
            <a:fillRect/>
          </a:stretch>
        </p:blipFill>
        <p:spPr/>
      </p:pic>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7</a:t>
            </a:fld>
            <a:endParaRPr lang="en-GB"/>
          </a:p>
        </p:txBody>
      </p:sp>
      <p:sp>
        <p:nvSpPr>
          <p:cNvPr id="8"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165554095"/>
      </p:ext>
    </p:extLst>
  </p:cSld>
  <p:clrMapOvr>
    <a:masterClrMapping/>
  </p:clrMapOvr>
  <p:transition xmlns:p14="http://schemas.microsoft.com/office/powerpoint/2010/mai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Fukushima Daiichi NPP</a:t>
            </a:r>
            <a:endParaRPr lang="en-US" dirty="0"/>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8</a:t>
            </a:fld>
            <a:endParaRPr lang="en-GB"/>
          </a:p>
        </p:txBody>
      </p:sp>
      <p:pic>
        <p:nvPicPr>
          <p:cNvPr id="9" name="Picture 8"/>
          <p:cNvPicPr>
            <a:picLocks noChangeAspect="1"/>
          </p:cNvPicPr>
          <p:nvPr/>
        </p:nvPicPr>
        <p:blipFill>
          <a:blip r:embed="rId2"/>
          <a:stretch>
            <a:fillRect/>
          </a:stretch>
        </p:blipFill>
        <p:spPr>
          <a:xfrm>
            <a:off x="1043608" y="998423"/>
            <a:ext cx="6867996" cy="5454913"/>
          </a:xfrm>
          <a:prstGeom prst="rect">
            <a:avLst/>
          </a:prstGeom>
        </p:spPr>
      </p:pic>
      <p:sp>
        <p:nvSpPr>
          <p:cNvPr id="10"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3198251429"/>
      </p:ext>
    </p:extLst>
  </p:cSld>
  <p:clrMapOvr>
    <a:masterClrMapping/>
  </p:clrMapOvr>
  <p:transition xmlns:p14="http://schemas.microsoft.com/office/powerpoint/2010/mai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Fukushima Daiichi NPP</a:t>
            </a:r>
          </a:p>
        </p:txBody>
      </p:sp>
      <p:sp>
        <p:nvSpPr>
          <p:cNvPr id="5" name="Footer Placeholder 4"/>
          <p:cNvSpPr>
            <a:spLocks noGrp="1"/>
          </p:cNvSpPr>
          <p:nvPr>
            <p:ph type="ftr" sz="quarter" idx="11"/>
          </p:nvPr>
        </p:nvSpPr>
        <p:spPr/>
        <p:txBody>
          <a:bodyPr/>
          <a:lstStyle/>
          <a:p>
            <a:r>
              <a:rPr lang="en-GB" smtClean="0"/>
              <a:t>Y. Kadi</a:t>
            </a:r>
            <a:endParaRPr lang="en-GB"/>
          </a:p>
        </p:txBody>
      </p:sp>
      <p:sp>
        <p:nvSpPr>
          <p:cNvPr id="6" name="Slide Number Placeholder 5"/>
          <p:cNvSpPr>
            <a:spLocks noGrp="1"/>
          </p:cNvSpPr>
          <p:nvPr>
            <p:ph type="sldNum" sz="quarter" idx="12"/>
          </p:nvPr>
        </p:nvSpPr>
        <p:spPr/>
        <p:txBody>
          <a:bodyPr/>
          <a:lstStyle/>
          <a:p>
            <a:fld id="{9AA091A7-27FA-44BC-A068-A2C875903CB3}" type="slidenum">
              <a:rPr lang="en-GB" smtClean="0"/>
              <a:pPr/>
              <a:t>9</a:t>
            </a:fld>
            <a:endParaRPr lang="en-GB"/>
          </a:p>
        </p:txBody>
      </p:sp>
      <p:pic>
        <p:nvPicPr>
          <p:cNvPr id="11" name="Picture 10" descr="fig2.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39900"/>
            <a:ext cx="9144000" cy="3371140"/>
          </a:xfrm>
          <a:prstGeom prst="rect">
            <a:avLst/>
          </a:prstGeom>
        </p:spPr>
      </p:pic>
      <p:sp>
        <p:nvSpPr>
          <p:cNvPr id="12" name="Date Placeholder 3"/>
          <p:cNvSpPr>
            <a:spLocks noGrp="1"/>
          </p:cNvSpPr>
          <p:nvPr>
            <p:ph type="dt" sz="half" idx="10"/>
          </p:nvPr>
        </p:nvSpPr>
        <p:spPr>
          <a:xfrm>
            <a:off x="0" y="6553200"/>
            <a:ext cx="3886200" cy="304800"/>
          </a:xfrm>
        </p:spPr>
        <p:txBody>
          <a:bodyPr/>
          <a:lstStyle/>
          <a:p>
            <a:r>
              <a:rPr lang="en-US" dirty="0"/>
              <a:t>Mar</a:t>
            </a:r>
            <a:r>
              <a:rPr lang="en-US" dirty="0" smtClean="0"/>
              <a:t>.16 </a:t>
            </a:r>
            <a:r>
              <a:rPr lang="en-US" dirty="0"/>
              <a:t>2011, </a:t>
            </a:r>
            <a:r>
              <a:rPr lang="en-US" dirty="0" smtClean="0"/>
              <a:t>ISOLDE </a:t>
            </a:r>
            <a:r>
              <a:rPr lang="en-US" dirty="0"/>
              <a:t>Seminar</a:t>
            </a:r>
            <a:endParaRPr lang="en-GB" dirty="0"/>
          </a:p>
        </p:txBody>
      </p:sp>
    </p:spTree>
    <p:extLst>
      <p:ext uri="{BB962C8B-B14F-4D97-AF65-F5344CB8AC3E}">
        <p14:creationId xmlns:p14="http://schemas.microsoft.com/office/powerpoint/2010/main" val="1913221850"/>
      </p:ext>
    </p:extLst>
  </p:cSld>
  <p:clrMapOvr>
    <a:masterClrMapping/>
  </p:clrMapOvr>
  <p:transition xmlns:p14="http://schemas.microsoft.com/office/powerpoint/2010/main">
    <p:wedg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Helvetica"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Helvetica" pitchFamily="1"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15338</TotalTime>
  <Words>4054</Words>
  <Application>Microsoft Macintosh PowerPoint</Application>
  <PresentationFormat>On-screen Show (4:3)</PresentationFormat>
  <Paragraphs>484</Paragraphs>
  <Slides>51</Slides>
  <Notes>19</Notes>
  <HiddenSlides>0</HiddenSlides>
  <MMClips>0</MMClips>
  <ScaleCrop>false</ScaleCrop>
  <HeadingPairs>
    <vt:vector size="4" baseType="variant">
      <vt:variant>
        <vt:lpstr>Theme</vt:lpstr>
      </vt:variant>
      <vt:variant>
        <vt:i4>2</vt:i4>
      </vt:variant>
      <vt:variant>
        <vt:lpstr>Slide Titles</vt:lpstr>
      </vt:variant>
      <vt:variant>
        <vt:i4>51</vt:i4>
      </vt:variant>
    </vt:vector>
  </HeadingPairs>
  <TitlesOfParts>
    <vt:vector size="53" baseType="lpstr">
      <vt:lpstr>Blank Presentation</vt:lpstr>
      <vt:lpstr>Custom Design</vt:lpstr>
      <vt:lpstr>Accident at Fukushima Daiichi Nuclear Power Station</vt:lpstr>
      <vt:lpstr>CHALLENGE FOR THE MANKIND!</vt:lpstr>
      <vt:lpstr>A NEW PRIMARY ENERGY SOURCE</vt:lpstr>
      <vt:lpstr>NUCLEAR FLEET WORLDWIDE</vt:lpstr>
      <vt:lpstr>NUCLEAR FLEET IS RETIRING</vt:lpstr>
      <vt:lpstr>DEVELOPMENT IS TIME- CONSUMING</vt:lpstr>
      <vt:lpstr>TEPCO’s Site Locations</vt:lpstr>
      <vt:lpstr>Fukushima Daiichi NPP</vt:lpstr>
      <vt:lpstr>Fukushima Daiichi NPP</vt:lpstr>
      <vt:lpstr>GE-BWR Design</vt:lpstr>
      <vt:lpstr>GE-BWR Principle</vt:lpstr>
      <vt:lpstr>GE/Hitachi current fleet of BWRs</vt:lpstr>
      <vt:lpstr>Physical Barriers / Levels of Protection</vt:lpstr>
      <vt:lpstr>Evolution of radiotoxicity of nuclear waste</vt:lpstr>
      <vt:lpstr>Radioactive Decay of Fission Products (1)</vt:lpstr>
      <vt:lpstr>Radioactive Decay of Fission Products (2)</vt:lpstr>
      <vt:lpstr>PowerPoint Presentation</vt:lpstr>
      <vt:lpstr>Explanation of Hydrogen Explosions at Units 1 and 3</vt:lpstr>
      <vt:lpstr>Explanation of Hydrogen Explosions at Units 1 and 3</vt:lpstr>
      <vt:lpstr>Explanation of Hydrogen Explosions at Units 1 and 3</vt:lpstr>
      <vt:lpstr>Explanation of Hydrogen Explosions at Units 1 and 3</vt:lpstr>
      <vt:lpstr>Unit 2 Explosion</vt:lpstr>
      <vt:lpstr>Unit 4 Explosion</vt:lpstr>
      <vt:lpstr>Spent Fuel Pools</vt:lpstr>
      <vt:lpstr>Summary of the Situation (1)</vt:lpstr>
      <vt:lpstr>Summary of the Situation (2)</vt:lpstr>
      <vt:lpstr>Solutions Considered</vt:lpstr>
      <vt:lpstr>Liquid Heavy Metal Cooled Systems</vt:lpstr>
      <vt:lpstr>Protected Loss of Heat Sink</vt:lpstr>
      <vt:lpstr>OVERVIEW OF GENERATION IV SYSTEMS (source GIF 2007 annual report)</vt:lpstr>
      <vt:lpstr>GENERATION IV REACTORS (1)</vt:lpstr>
      <vt:lpstr>GENERATION IV REACTORS (2)</vt:lpstr>
      <vt:lpstr>GENERATION IV REACTORS (3)</vt:lpstr>
      <vt:lpstr>GENERATION IV REACTORS (4)</vt:lpstr>
      <vt:lpstr>GENERATION IV REACTORS (5)</vt:lpstr>
      <vt:lpstr>GENERATION IV REACTORS (6)</vt:lpstr>
      <vt:lpstr>Sodium vs Lead</vt:lpstr>
      <vt:lpstr>GENERATION IV REACTORS (7)</vt:lpstr>
      <vt:lpstr>General Features of Energy Amplifier Systems</vt:lpstr>
      <vt:lpstr>DETAILED FEATURES OF ENERGY AMPLIFIER SYSTEMS</vt:lpstr>
      <vt:lpstr>CLOSING THE FUEL CYCLE WITH THE ENERGY AMPLIFIER</vt:lpstr>
      <vt:lpstr>RADIOTOXICITY</vt:lpstr>
      <vt:lpstr>WORLDWIDE PROGRAMS</vt:lpstr>
      <vt:lpstr>INDUSTRIAL EXPERIENCE OF THORIUM Critical Reactors  </vt:lpstr>
      <vt:lpstr>MOST PROJECTS USING THORIUM WERE TERMINATED BY THE 1980s</vt:lpstr>
      <vt:lpstr>THORIUM AS SUSTAINABLE NUCLEAR ENERGY SOURCE FOR THE FUTURE</vt:lpstr>
      <vt:lpstr>THORIUM BASED FUELS ARE ATTRACTIVE FOR BOTH THERMAL &amp; FAST REACTORS</vt:lpstr>
      <vt:lpstr>ATTRIBUTES OF THORIUM</vt:lpstr>
      <vt:lpstr>ATTRIBUTES OF THORIUM</vt:lpstr>
      <vt:lpstr>TH-U233 CLOSED FUEL CYCLE</vt:lpstr>
      <vt:lpstr>TH-U233 CLOSED FUEL CYCLE</vt:lpstr>
    </vt:vector>
  </TitlesOfParts>
  <Company>ʝ怀ˑⅨ</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JL C</dc:creator>
  <cp:lastModifiedBy>Yacine KADI</cp:lastModifiedBy>
  <cp:revision>639</cp:revision>
  <cp:lastPrinted>2005-10-20T01:02:01Z</cp:lastPrinted>
  <dcterms:created xsi:type="dcterms:W3CDTF">2003-11-05T13:31:03Z</dcterms:created>
  <dcterms:modified xsi:type="dcterms:W3CDTF">2011-03-23T05:32:26Z</dcterms:modified>
</cp:coreProperties>
</file>