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4"/>
  </p:sldMasterIdLst>
  <p:notesMasterIdLst>
    <p:notesMasterId r:id="rId14"/>
  </p:notesMasterIdLst>
  <p:sldIdLst>
    <p:sldId id="256" r:id="rId5"/>
    <p:sldId id="273" r:id="rId6"/>
    <p:sldId id="274" r:id="rId7"/>
    <p:sldId id="278" r:id="rId8"/>
    <p:sldId id="258" r:id="rId9"/>
    <p:sldId id="260" r:id="rId10"/>
    <p:sldId id="279" r:id="rId11"/>
    <p:sldId id="280" r:id="rId12"/>
    <p:sldId id="263" r:id="rId13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F19479-CA67-4409-B1A1-9CBE76838DFA}" v="1402" dt="2023-09-20T08:04:38.938"/>
    <p1510:client id="{682F0B15-7D88-12F7-F9DE-0B3783D60841}" v="960" vWet="961" dt="2023-09-19T18:25:18.052"/>
    <p1510:client id="{8589185F-2F56-5EA4-3A16-94FAF8867CAF}" v="980" dt="2023-09-19T10:21:05.039"/>
    <p1510:client id="{912E3546-7B68-6C4F-3806-2050D687E50C}" v="34" dt="2023-09-19T09:49:16.165"/>
    <p1510:client id="{B534AA3D-ED49-27C2-A9C0-5A18F37D221A}" v="15" dt="2023-09-19T11:49:12.034"/>
    <p1510:client id="{DC7891FC-6B90-DDE0-F45F-A1FDB767A9E3}" v="630" dt="2023-09-19T17:31:31.4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4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B74B5-4403-49B1-A9F5-725226EC300B}" type="datetimeFigureOut">
              <a:rPr lang="nl-NL" smtClean="0"/>
              <a:t>19-9-2023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DAC9A-74E4-45F3-ABCD-05B8A17F50A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411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DAC9A-74E4-45F3-ABCD-05B8A17F50AA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187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For the preparation of this experiment we already have build different versions of the detector</a:t>
            </a:r>
          </a:p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DAC9A-74E4-45F3-ABCD-05B8A17F50AA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3648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1149D-956C-B684-3644-4B04822767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F988C-20E0-FCD7-7352-F81E5F50CD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64471-2A55-30BD-A2CA-2C05A067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55D85-BB63-49FD-B1D7-967A6430113E}" type="datetime1">
              <a:rPr lang="en-GB" smtClean="0"/>
              <a:t>19/09/2023</a:t>
            </a:fld>
            <a:r>
              <a:rPr lang="en-US"/>
              <a:t> – The Wire Wizards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EDA6A9-07A1-46C3-E728-B53A618A7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The Wire Wizards</a:t>
            </a:r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8CB2F-E5D9-2A24-4850-C8E03E954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A3C4-DA99-44E5-944C-143C2BFFA07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68239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66F42-A7EC-9615-89EB-4DA56A9A4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B9000D-CCCD-73E9-CC49-7225DD9555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022ED-2296-C132-1870-680779C88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4CCF4-C1CF-4605-AB96-8D0B0F75F2D3}" type="datetime1">
              <a:rPr lang="en-GB" smtClean="0"/>
              <a:t>19/09/2023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E5F54-66BF-F373-7422-1069B7275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The Wire Wizards</a:t>
            </a:r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FA357-AD8F-75F0-C962-FBD2C3E67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A3C4-DA99-44E5-944C-143C2BFFA07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49033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C2F886-DC0F-DEF9-479E-9DBEC60962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483E7E-C3CD-90A2-941F-38FD743B1F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43A71A-DB2D-7B9C-D401-328408ECA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84675-C08A-4091-B9E0-FFEA06D7850E}" type="datetime1">
              <a:rPr lang="en-GB" smtClean="0"/>
              <a:t>19/09/2023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F372F-DF38-03DE-8B52-EA478EF14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The Wire Wizards</a:t>
            </a:r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A0A23-EED7-EB0A-504B-4CF516C06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A3C4-DA99-44E5-944C-143C2BFFA07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6261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4031C-DDC5-A83B-2B19-048DAEABB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88C51-5238-F1A6-FD33-AEA67ABEB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B7639-AD50-3F99-6E8E-4D1FAC541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D9BB-667A-4ED2-8C5E-36340E3E5530}" type="datetime1">
              <a:rPr lang="en-GB" smtClean="0"/>
              <a:t>19/09/2023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93F60-9522-08FC-44DF-F17992521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The Wire Wizards</a:t>
            </a:r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A7112-0D0C-7531-C377-AEDD43C3F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A3C4-DA99-44E5-944C-143C2BFFA07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44651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BFA6A-504A-1BDE-00E5-6CB099EE8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47B146-E284-8C40-1128-237795FF5F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BA7954-1A26-AD38-791B-C35400D77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B346-4957-4435-A1B3-E17C748838FD}" type="datetime1">
              <a:rPr lang="en-GB" smtClean="0"/>
              <a:t>19/09/2023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DAC59A-9BEE-A50B-5F82-EF3B4B5FA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The Wire Wizards</a:t>
            </a:r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12F8C-68CE-0F82-8583-E4F8141F2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A3C4-DA99-44E5-944C-143C2BFFA07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19916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8E0CE-9D81-878F-5753-D1053B573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8F0B2-DDB9-E5DD-23CC-F06729628D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B62947-D53D-6DE4-55D3-2AD812103F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1ABA35-AB6C-6F5D-0140-84ED013A9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9C7B3-864E-4811-ABA3-CD8CB0CB6025}" type="datetime1">
              <a:rPr lang="en-GB" smtClean="0"/>
              <a:t>19/09/2023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45B96C-C77D-1AD9-261E-948041ACB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The Wire Wizards</a:t>
            </a:r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D26EBB-9AA9-50F3-F250-91C25AFCF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A3C4-DA99-44E5-944C-143C2BFFA07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0789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01CE8-A9EF-6DCC-BAA6-E1A2F098F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E65490-5D07-5B8F-AD76-12EBED2EF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F28629-3A97-5BC1-35BD-FF2ABB2D12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6A5D12-85D7-0D3C-3DCB-E5EE62D671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53A5DA-B46D-5809-D1EF-606484B6DD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831AAC-052D-47A5-36BE-8D0C61FBA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FB8C-B327-4688-A642-C86DED3D03F2}" type="datetime1">
              <a:rPr lang="en-GB" smtClean="0"/>
              <a:t>19/09/2023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F02286-CDC8-12DF-2201-FE2E5237F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The Wire Wizards</a:t>
            </a:r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82AF4E-7C76-A769-F4D3-1BD3C8CDB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A3C4-DA99-44E5-944C-143C2BFFA07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52138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2F1FB-173E-794C-9CE8-7AB7B5761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7804F6-B6F0-2026-064B-8A0DDAD52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FC5F1-3030-4FD6-B964-F4831BC60DB7}" type="datetime1">
              <a:rPr lang="en-GB" smtClean="0"/>
              <a:t>19/09/2023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32D7CD-BD15-7003-B806-63E0FBC6E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The Wire Wizards</a:t>
            </a:r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ECAB10-3182-AA37-9D29-4380E35DD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A3C4-DA99-44E5-944C-143C2BFFA07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95399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3481A6-251D-E810-70B8-C63AB09BD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5A11-8787-42B4-801D-A184E37A5493}" type="datetime1">
              <a:rPr lang="en-GB" smtClean="0"/>
              <a:t>19/09/2023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DBA1B7-8746-C769-230F-AB8A1AB4C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The Wire Wizards</a:t>
            </a:r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D7255D-E6A6-9391-F166-03B94830A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A3C4-DA99-44E5-944C-143C2BFFA07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21704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D2247-67C9-4CA6-FE63-F1EC4DBE5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D46C6-AC3A-8559-1E7E-678B16704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841E0A-565E-7DF3-6086-7CD77FFBE9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58E3DA-D9C9-334B-AC36-BC0722887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F3D0-B932-4D85-8E1F-8D72F92DB728}" type="datetime1">
              <a:rPr lang="en-GB" smtClean="0"/>
              <a:t>19/09/2023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8124BB-DA50-FA68-B889-82402BA97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The Wire Wizards</a:t>
            </a:r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B484BC-DDA0-B4AE-0FE7-6C7E13A09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A3C4-DA99-44E5-944C-143C2BFFA07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084815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40902-E388-B8C5-C41C-3C0B97A8B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029E2C-FBFD-48C2-5E2C-37B061FDD5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8845AB-F2A5-B518-6B66-42BADC323E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D20463-8ADB-027A-BA61-F3B15C1DB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2812-711A-480F-A1BC-D9885EB862F7}" type="datetime1">
              <a:rPr lang="en-GB" smtClean="0"/>
              <a:t>19/09/2023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5FB76-73A5-96F2-D0DF-442857828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The Wire Wizards</a:t>
            </a:r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563200-C44B-74A5-27C8-9F5016CB1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A3C4-DA99-44E5-944C-143C2BFFA07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56551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FB5FFB-5F39-905D-6071-3B66C6873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1E1C1E-5DBB-02A7-2AB7-FA5813A27F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B6445-346F-6DAD-436F-3417E38B98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F4DA8-DC15-4CF8-BC7F-F7D823D73066}" type="datetime1">
              <a:rPr lang="en-GB" smtClean="0"/>
              <a:t>19/09/2023</a:t>
            </a:fld>
            <a:endParaRPr lang="en-NL"/>
          </a:p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E4CEC-F894-4FB9-EE2C-CCFEB08603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/>
              <a:t>The Wire Wizards</a:t>
            </a:r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E79CE-A80A-D3A7-E3E1-FEBEAB7AE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1A3C4-DA99-44E5-944C-143C2BFFA079}" type="slidenum">
              <a:rPr lang="en-NL" smtClean="0"/>
              <a:t>‹#›</a:t>
            </a:fld>
            <a:endParaRPr lang="en-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843BD9-71AE-0F53-237A-50BC39549E6F}"/>
              </a:ext>
            </a:extLst>
          </p:cNvPr>
          <p:cNvSpPr/>
          <p:nvPr userDrawn="1"/>
        </p:nvSpPr>
        <p:spPr>
          <a:xfrm>
            <a:off x="84000" y="6242218"/>
            <a:ext cx="594000" cy="593387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8131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g"/><Relationship Id="rId4" Type="http://schemas.openxmlformats.org/officeDocument/2006/relationships/image" Target="../media/image24.jpeg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1FC45DB0-D6EF-B51E-1F42-79042841700F}"/>
              </a:ext>
            </a:extLst>
          </p:cNvPr>
          <p:cNvSpPr/>
          <p:nvPr/>
        </p:nvSpPr>
        <p:spPr>
          <a:xfrm>
            <a:off x="1" y="-7056"/>
            <a:ext cx="12199055" cy="6872111"/>
          </a:xfrm>
          <a:prstGeom prst="rect">
            <a:avLst/>
          </a:prstGeom>
          <a:solidFill>
            <a:srgbClr val="000000">
              <a:alpha val="3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64BFAE-2CE9-3CF8-2AA0-F4F12E6C28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796" y="2829489"/>
            <a:ext cx="10211435" cy="1490437"/>
          </a:xfrm>
          <a:noFill/>
        </p:spPr>
        <p:txBody>
          <a:bodyPr anchor="b">
            <a:noAutofit/>
          </a:bodyPr>
          <a:lstStyle/>
          <a:p>
            <a:r>
              <a:rPr lang="en-US" sz="4400" b="0" i="0" dirty="0">
                <a:solidFill>
                  <a:schemeClr val="bg1"/>
                </a:solidFill>
                <a:effectLst/>
                <a:latin typeface="Sitka Heading"/>
              </a:rPr>
              <a:t>Designing, Building and Testing a Multi Wire Proportional Chamber</a:t>
            </a:r>
            <a:endParaRPr lang="nl-NL" sz="4400">
              <a:solidFill>
                <a:schemeClr val="bg1"/>
              </a:solidFill>
              <a:latin typeface="Sitka Heading"/>
              <a:cs typeface="Times New Roman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C265F3-0B29-5CF7-CC4D-E0F7E2ABEF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5240" y="6319852"/>
            <a:ext cx="10338433" cy="418557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GB" sz="2000" dirty="0">
                <a:solidFill>
                  <a:schemeClr val="bg1"/>
                </a:solidFill>
                <a:latin typeface="Sitka Text"/>
                <a:cs typeface="Times New Roman"/>
              </a:rPr>
              <a:t>By Leon </a:t>
            </a:r>
            <a:r>
              <a:rPr lang="en-GB" sz="2000" err="1">
                <a:solidFill>
                  <a:schemeClr val="bg1"/>
                </a:solidFill>
                <a:latin typeface="Sitka Text"/>
                <a:cs typeface="Times New Roman"/>
              </a:rPr>
              <a:t>Verreijt</a:t>
            </a:r>
            <a:r>
              <a:rPr lang="en-GB" sz="2000" dirty="0">
                <a:solidFill>
                  <a:schemeClr val="bg1"/>
                </a:solidFill>
                <a:latin typeface="Sitka Text"/>
                <a:cs typeface="Times New Roman"/>
              </a:rPr>
              <a:t>, Cas van Rossum, Victor </a:t>
            </a:r>
            <a:r>
              <a:rPr lang="en-GB" sz="2000" err="1">
                <a:solidFill>
                  <a:schemeClr val="bg1"/>
                </a:solidFill>
                <a:latin typeface="Sitka Text"/>
                <a:cs typeface="Times New Roman"/>
              </a:rPr>
              <a:t>Souljé</a:t>
            </a:r>
            <a:r>
              <a:rPr lang="en-GB" sz="2000" dirty="0">
                <a:solidFill>
                  <a:schemeClr val="bg1"/>
                </a:solidFill>
                <a:latin typeface="Sitka Text"/>
                <a:cs typeface="Times New Roman"/>
              </a:rPr>
              <a:t>, Sela </a:t>
            </a:r>
            <a:r>
              <a:rPr lang="en-GB" sz="2000" err="1">
                <a:solidFill>
                  <a:schemeClr val="bg1"/>
                </a:solidFill>
                <a:latin typeface="Sitka Text"/>
                <a:cs typeface="Times New Roman"/>
              </a:rPr>
              <a:t>Hoeijmans</a:t>
            </a:r>
            <a:r>
              <a:rPr lang="en-GB" sz="2000" dirty="0">
                <a:solidFill>
                  <a:schemeClr val="bg1"/>
                </a:solidFill>
                <a:latin typeface="Sitka Text"/>
                <a:cs typeface="Times New Roman"/>
              </a:rPr>
              <a:t> and Tijmen de Graaf</a:t>
            </a:r>
            <a:endParaRPr lang="nl-NL" sz="2000" dirty="0">
              <a:solidFill>
                <a:schemeClr val="bg1"/>
              </a:solidFill>
              <a:latin typeface="Sitka Text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44829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792F2E-1BB1-3EF9-9983-BEBDCD8D6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4282" y="230375"/>
            <a:ext cx="3756379" cy="1346729"/>
          </a:xfrm>
        </p:spPr>
        <p:txBody>
          <a:bodyPr/>
          <a:lstStyle/>
          <a:p>
            <a:r>
              <a:rPr lang="nl-NL" dirty="0">
                <a:latin typeface="Sitka Heading"/>
                <a:cs typeface="Calibri Light"/>
              </a:rPr>
              <a:t>Team members</a:t>
            </a:r>
            <a:endParaRPr lang="nl-NL" dirty="0">
              <a:latin typeface="Sitka Heading"/>
            </a:endParaRP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8BFB49-6FCC-8AA5-6CAC-29068E740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FC5F1-3030-4FD6-B964-F4831BC60DB7}" type="datetime1">
              <a:rPr lang="en-GB" smtClean="0"/>
              <a:t>19/09/2023</a:t>
            </a:fld>
            <a:endParaRPr lang="en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C2DDF80-B424-2D57-9CDE-CB390AB7C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The Wire Wizards</a:t>
            </a:r>
            <a:endParaRPr lang="en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E5F7549-30F6-C69C-7105-436FF3E88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A3C4-DA99-44E5-944C-143C2BFFA079}" type="slidenum">
              <a:rPr lang="en-NL" smtClean="0"/>
              <a:t>2</a:t>
            </a:fld>
            <a:endParaRPr lang="en-NL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EEC8ABB-6393-E923-4720-5073D305D164}"/>
              </a:ext>
            </a:extLst>
          </p:cNvPr>
          <p:cNvSpPr txBox="1"/>
          <p:nvPr/>
        </p:nvSpPr>
        <p:spPr>
          <a:xfrm>
            <a:off x="302193" y="1210731"/>
            <a:ext cx="197268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dirty="0">
                <a:latin typeface="Sitka Text"/>
                <a:cs typeface="Calibri"/>
              </a:rPr>
              <a:t>Tijmen de Graaf</a:t>
            </a:r>
            <a:r>
              <a:rPr lang="nl-NL" dirty="0">
                <a:cs typeface="Calibri"/>
              </a:rPr>
              <a:t> </a:t>
            </a:r>
          </a:p>
        </p:txBody>
      </p:sp>
      <p:pic>
        <p:nvPicPr>
          <p:cNvPr id="8" name="Afbeelding 7" descr="Afbeelding met kleding, persoon, schoeisel, glimlach&#10;&#10;Automatisch gegenereerde beschrijving">
            <a:extLst>
              <a:ext uri="{FF2B5EF4-FFF2-40B4-BE49-F238E27FC236}">
                <a16:creationId xmlns:a16="http://schemas.microsoft.com/office/drawing/2014/main" id="{DD65140F-82F8-91BC-6875-29FBB4EDEE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588" t="5669" r="22823" b="45827"/>
          <a:stretch/>
        </p:blipFill>
        <p:spPr>
          <a:xfrm>
            <a:off x="2580468" y="3430207"/>
            <a:ext cx="2220721" cy="2940190"/>
          </a:xfrm>
          <a:prstGeom prst="rect">
            <a:avLst/>
          </a:prstGeom>
        </p:spPr>
      </p:pic>
      <p:pic>
        <p:nvPicPr>
          <p:cNvPr id="10" name="Afbeelding 9" descr="Afbeelding met buitenshuis, kleding, hemel, wolk&#10;&#10;Automatisch gegenereerde beschrijving">
            <a:extLst>
              <a:ext uri="{FF2B5EF4-FFF2-40B4-BE49-F238E27FC236}">
                <a16:creationId xmlns:a16="http://schemas.microsoft.com/office/drawing/2014/main" id="{FA805238-3CD1-FA4E-F2EB-74B5C87C79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29" t="22237" r="19943" b="7410"/>
          <a:stretch/>
        </p:blipFill>
        <p:spPr>
          <a:xfrm>
            <a:off x="4986407" y="1578718"/>
            <a:ext cx="2212831" cy="2934159"/>
          </a:xfrm>
          <a:prstGeom prst="rect">
            <a:avLst/>
          </a:prstGeom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17E7E87C-251A-E8BD-16E7-A7C5E2DC43AB}"/>
              </a:ext>
            </a:extLst>
          </p:cNvPr>
          <p:cNvSpPr txBox="1"/>
          <p:nvPr/>
        </p:nvSpPr>
        <p:spPr>
          <a:xfrm>
            <a:off x="2904616" y="3062110"/>
            <a:ext cx="157054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dirty="0">
                <a:latin typeface="Sitka Text"/>
                <a:cs typeface="Calibri"/>
              </a:rPr>
              <a:t>Victor </a:t>
            </a:r>
            <a:r>
              <a:rPr lang="nl-NL" err="1">
                <a:latin typeface="Sitka Text"/>
                <a:cs typeface="Calibri"/>
              </a:rPr>
              <a:t>Souljé</a:t>
            </a:r>
            <a:endParaRPr lang="nl-NL" err="1">
              <a:latin typeface="Sitka Text"/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E6C11099-B27A-FB83-1D2E-6760FE55048D}"/>
              </a:ext>
            </a:extLst>
          </p:cNvPr>
          <p:cNvSpPr txBox="1"/>
          <p:nvPr/>
        </p:nvSpPr>
        <p:spPr>
          <a:xfrm>
            <a:off x="5285687" y="1211045"/>
            <a:ext cx="161563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dirty="0">
                <a:latin typeface="Sitka Text"/>
                <a:cs typeface="Calibri"/>
              </a:rPr>
              <a:t>Leon Verreijt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FCC63897-778B-D561-79A0-93B01647F56B}"/>
              </a:ext>
            </a:extLst>
          </p:cNvPr>
          <p:cNvSpPr txBox="1"/>
          <p:nvPr/>
        </p:nvSpPr>
        <p:spPr>
          <a:xfrm>
            <a:off x="7571606" y="3060259"/>
            <a:ext cx="184176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dirty="0">
                <a:latin typeface="Sitka Text"/>
                <a:cs typeface="Calibri"/>
              </a:rPr>
              <a:t>Sela </a:t>
            </a:r>
            <a:r>
              <a:rPr lang="nl-NL" err="1">
                <a:latin typeface="Sitka Text"/>
                <a:cs typeface="Calibri"/>
              </a:rPr>
              <a:t>Hoeijmans</a:t>
            </a:r>
            <a:endParaRPr lang="nl-NL" err="1">
              <a:latin typeface="Sitka Text"/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CCB4846B-2FF7-CC8C-3E79-6690809E2D51}"/>
              </a:ext>
            </a:extLst>
          </p:cNvPr>
          <p:cNvSpPr txBox="1"/>
          <p:nvPr/>
        </p:nvSpPr>
        <p:spPr>
          <a:xfrm>
            <a:off x="9936375" y="1246322"/>
            <a:ext cx="190753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dirty="0">
                <a:latin typeface="Sitka Text"/>
                <a:ea typeface="+mn-lt"/>
                <a:cs typeface="+mn-lt"/>
              </a:rPr>
              <a:t>Cas van Rossum</a:t>
            </a:r>
            <a:endParaRPr lang="nl-NL" dirty="0">
              <a:latin typeface="Sitka Text"/>
            </a:endParaRPr>
          </a:p>
        </p:txBody>
      </p:sp>
      <p:pic>
        <p:nvPicPr>
          <p:cNvPr id="16" name="Afbeelding 15" descr="Afbeelding met kleding, schoeisel, hemel, persoon&#10;&#10;Automatisch gegenereerde beschrijving">
            <a:extLst>
              <a:ext uri="{FF2B5EF4-FFF2-40B4-BE49-F238E27FC236}">
                <a16:creationId xmlns:a16="http://schemas.microsoft.com/office/drawing/2014/main" id="{A23C24DE-BA77-4FB8-8737-C8776B2E99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13" t="32663" r="20650" b="7161"/>
          <a:stretch/>
        </p:blipFill>
        <p:spPr>
          <a:xfrm>
            <a:off x="7383495" y="3409295"/>
            <a:ext cx="2212737" cy="2944756"/>
          </a:xfrm>
          <a:prstGeom prst="rect">
            <a:avLst/>
          </a:prstGeom>
        </p:spPr>
      </p:pic>
      <p:pic>
        <p:nvPicPr>
          <p:cNvPr id="17" name="Afbeelding 16" descr="Afbeelding met buitenshuis, kleding, persoon, wolk&#10;&#10;Automatisch gegenereerde beschrijving">
            <a:extLst>
              <a:ext uri="{FF2B5EF4-FFF2-40B4-BE49-F238E27FC236}">
                <a16:creationId xmlns:a16="http://schemas.microsoft.com/office/drawing/2014/main" id="{91386EE7-ABD5-4353-71D1-8D81D151933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722" t="34662" r="2507" b="3202"/>
          <a:stretch/>
        </p:blipFill>
        <p:spPr>
          <a:xfrm>
            <a:off x="9779369" y="1611535"/>
            <a:ext cx="2221367" cy="2937210"/>
          </a:xfrm>
          <a:prstGeom prst="rect">
            <a:avLst/>
          </a:prstGeom>
        </p:spPr>
      </p:pic>
      <p:pic>
        <p:nvPicPr>
          <p:cNvPr id="7" name="Afbeelding 6" descr="Afbeelding met persoon, Menselijk gezicht, glimlach, kleding&#10;&#10;Automatisch gegenereerde beschrijving">
            <a:extLst>
              <a:ext uri="{FF2B5EF4-FFF2-40B4-BE49-F238E27FC236}">
                <a16:creationId xmlns:a16="http://schemas.microsoft.com/office/drawing/2014/main" id="{D3B94C11-D92C-633B-181B-3E1D85DD3A7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8064" t="13321" r="39036" b="63780"/>
          <a:stretch/>
        </p:blipFill>
        <p:spPr>
          <a:xfrm>
            <a:off x="178636" y="1577104"/>
            <a:ext cx="2217417" cy="294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741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F360B8-4AC4-5BDE-1065-7BBADB497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3534" y="456848"/>
            <a:ext cx="2133601" cy="620008"/>
          </a:xfrm>
        </p:spPr>
        <p:txBody>
          <a:bodyPr>
            <a:normAutofit fontScale="90000"/>
          </a:bodyPr>
          <a:lstStyle/>
          <a:p>
            <a:r>
              <a:rPr lang="nl-NL" dirty="0">
                <a:latin typeface="Sitka Heading" panose="02000505000000020004" pitchFamily="2" charset="0"/>
                <a:cs typeface="Calibri Light"/>
              </a:rPr>
              <a:t>Mentors</a:t>
            </a:r>
            <a:endParaRPr lang="nl-NL" dirty="0">
              <a:latin typeface="Sitka Heading" panose="02000505000000020004" pitchFamily="2" charset="0"/>
            </a:endParaRP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70E7B7A-A01B-94EE-DFFA-A936EFAF7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FC5F1-3030-4FD6-B964-F4831BC60DB7}" type="datetime1">
              <a:rPr lang="en-GB" smtClean="0"/>
              <a:t>19/09/2023</a:t>
            </a:fld>
            <a:endParaRPr lang="en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6FB2559-06FB-6A91-4950-691720A7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The </a:t>
            </a:r>
            <a:r>
              <a:rPr lang="nl-NL" dirty="0" err="1"/>
              <a:t>Wire</a:t>
            </a:r>
            <a:r>
              <a:rPr lang="nl-NL" dirty="0"/>
              <a:t> Wizards</a:t>
            </a:r>
            <a:endParaRPr lang="en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4B6E415-6968-8EA6-6A1F-4C2EE1D15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A3C4-DA99-44E5-944C-143C2BFFA079}" type="slidenum">
              <a:rPr lang="en-NL" smtClean="0"/>
              <a:t>3</a:t>
            </a:fld>
            <a:endParaRPr lang="en-NL"/>
          </a:p>
        </p:txBody>
      </p:sp>
      <p:pic>
        <p:nvPicPr>
          <p:cNvPr id="9" name="Afbeelding 8" descr="Afbeelding met kleding, Menselijk gezicht, persoon, person&#10;&#10;Automatisch gegenereerde beschrijving">
            <a:extLst>
              <a:ext uri="{FF2B5EF4-FFF2-40B4-BE49-F238E27FC236}">
                <a16:creationId xmlns:a16="http://schemas.microsoft.com/office/drawing/2014/main" id="{AFDA7001-AC76-E9E2-7397-5557A29B58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575" t="-359" r="29852"/>
          <a:stretch/>
        </p:blipFill>
        <p:spPr>
          <a:xfrm>
            <a:off x="3341512" y="2699534"/>
            <a:ext cx="2627001" cy="3356578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3664B0B0-79BE-4AF9-6AB9-2A3908756966}"/>
              </a:ext>
            </a:extLst>
          </p:cNvPr>
          <p:cNvSpPr txBox="1"/>
          <p:nvPr/>
        </p:nvSpPr>
        <p:spPr>
          <a:xfrm>
            <a:off x="1114775" y="1086553"/>
            <a:ext cx="184009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dirty="0">
                <a:latin typeface="Sitka Display" panose="02000505000000020004" pitchFamily="2" charset="0"/>
                <a:cs typeface="Calibri"/>
              </a:rPr>
              <a:t>Tim Bouchée</a:t>
            </a:r>
            <a:endParaRPr lang="nl-NL" dirty="0">
              <a:latin typeface="Sitka Display" panose="02000505000000020004" pitchFamily="2" charset="0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1D8FBC16-DF5D-16B9-8A33-9F8D19E691F9}"/>
              </a:ext>
            </a:extLst>
          </p:cNvPr>
          <p:cNvSpPr txBox="1"/>
          <p:nvPr/>
        </p:nvSpPr>
        <p:spPr>
          <a:xfrm>
            <a:off x="3654777" y="2335388"/>
            <a:ext cx="252681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dirty="0">
                <a:latin typeface="Sitka Display" panose="02000505000000020004" pitchFamily="2" charset="0"/>
                <a:cs typeface="Calibri"/>
              </a:rPr>
              <a:t>Hans van Luijtelaar</a:t>
            </a:r>
            <a:endParaRPr lang="nl-NL" dirty="0">
              <a:latin typeface="Sitka Display" panose="02000505000000020004" pitchFamily="2" charset="0"/>
            </a:endParaRPr>
          </a:p>
        </p:txBody>
      </p:sp>
      <p:pic>
        <p:nvPicPr>
          <p:cNvPr id="12" name="Afbeelding 11" descr="Afbeelding met Menselijk gezicht, persoon, kleding, glimlach&#10;&#10;Automatisch gegenereerde beschrijving">
            <a:extLst>
              <a:ext uri="{FF2B5EF4-FFF2-40B4-BE49-F238E27FC236}">
                <a16:creationId xmlns:a16="http://schemas.microsoft.com/office/drawing/2014/main" id="{B895EBB7-0CE6-0FE4-0E1E-E5E0D86F5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21" y="1460500"/>
            <a:ext cx="2630311" cy="3351388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A4EA9C0C-00B5-4D6F-0574-F755EAAE46E0}"/>
              </a:ext>
            </a:extLst>
          </p:cNvPr>
          <p:cNvSpPr>
            <a:spLocks noGrp="1"/>
          </p:cNvSpPr>
          <p:nvPr/>
        </p:nvSpPr>
        <p:spPr>
          <a:xfrm>
            <a:off x="7501210" y="317111"/>
            <a:ext cx="3083811" cy="89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>
                <a:latin typeface="Sitka Heading" panose="02000505000000020004" pitchFamily="2" charset="0"/>
                <a:cs typeface="Calibri Light"/>
              </a:rPr>
              <a:t>The </a:t>
            </a:r>
            <a:r>
              <a:rPr lang="nl-NL" dirty="0" err="1">
                <a:latin typeface="Sitka Heading" panose="02000505000000020004" pitchFamily="2" charset="0"/>
                <a:cs typeface="Calibri Light"/>
              </a:rPr>
              <a:t>G.O.A.T.s</a:t>
            </a:r>
            <a:endParaRPr lang="nl-NL" dirty="0" err="1">
              <a:latin typeface="Sitka Heading" panose="02000505000000020004" pitchFamily="2" charset="0"/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FCC6DB2-311C-36E8-DA44-07643B71F106}"/>
              </a:ext>
            </a:extLst>
          </p:cNvPr>
          <p:cNvSpPr txBox="1"/>
          <p:nvPr/>
        </p:nvSpPr>
        <p:spPr>
          <a:xfrm>
            <a:off x="6279444" y="1100667"/>
            <a:ext cx="275069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>
                <a:latin typeface="Sitka Display" panose="02000505000000020004" pitchFamily="2" charset="0"/>
                <a:ea typeface="+mn-lt"/>
                <a:cs typeface="+mn-lt"/>
              </a:rPr>
              <a:t>🛐</a:t>
            </a:r>
            <a:r>
              <a:rPr lang="nl-NL" dirty="0">
                <a:latin typeface="Sitka Display" panose="02000505000000020004" pitchFamily="2" charset="0"/>
                <a:cs typeface="Calibri"/>
              </a:rPr>
              <a:t>Antoine </a:t>
            </a:r>
            <a:r>
              <a:rPr lang="nl-NL" err="1">
                <a:latin typeface="Sitka Display" panose="02000505000000020004" pitchFamily="2" charset="0"/>
                <a:cs typeface="Calibri"/>
              </a:rPr>
              <a:t>Laudrain</a:t>
            </a:r>
            <a:r>
              <a:rPr lang="nl-NL">
                <a:latin typeface="Sitka Display" panose="02000505000000020004" pitchFamily="2" charset="0"/>
                <a:ea typeface="+mn-lt"/>
                <a:cs typeface="+mn-lt"/>
              </a:rPr>
              <a:t>🛐</a:t>
            </a:r>
            <a:endParaRPr lang="nl-NL">
              <a:latin typeface="Sitka Display" panose="02000505000000020004" pitchFamily="2" charset="0"/>
              <a:cs typeface="Calibri"/>
            </a:endParaRPr>
          </a:p>
        </p:txBody>
      </p:sp>
      <p:pic>
        <p:nvPicPr>
          <p:cNvPr id="19" name="Afbeelding 18" descr="Afbeelding met Menselijk gezicht, persoon, kleding, glimlach&#10;&#10;Automatisch gegenereerde beschrijving">
            <a:extLst>
              <a:ext uri="{FF2B5EF4-FFF2-40B4-BE49-F238E27FC236}">
                <a16:creationId xmlns:a16="http://schemas.microsoft.com/office/drawing/2014/main" id="{37E7693C-B161-7AC3-A3AB-413D1F1896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966" t="47" r="212" b="-153"/>
          <a:stretch/>
        </p:blipFill>
        <p:spPr>
          <a:xfrm>
            <a:off x="6190192" y="1464548"/>
            <a:ext cx="2618264" cy="3349976"/>
          </a:xfrm>
          <a:prstGeom prst="rect">
            <a:avLst/>
          </a:prstGeom>
        </p:spPr>
      </p:pic>
      <p:pic>
        <p:nvPicPr>
          <p:cNvPr id="20" name="Afbeelding 19" descr="Afbeelding met overdekt, computerbeeldscherm, tekst, muur&#10;&#10;Automatisch gegenereerde beschrijving">
            <a:extLst>
              <a:ext uri="{FF2B5EF4-FFF2-40B4-BE49-F238E27FC236}">
                <a16:creationId xmlns:a16="http://schemas.microsoft.com/office/drawing/2014/main" id="{1C31D8E9-F2D1-0AB1-2F27-ACECA30A12A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-69" r="55728" b="211"/>
          <a:stretch/>
        </p:blipFill>
        <p:spPr>
          <a:xfrm>
            <a:off x="9084734" y="2768070"/>
            <a:ext cx="2616988" cy="3337460"/>
          </a:xfrm>
          <a:prstGeom prst="rect">
            <a:avLst/>
          </a:prstGeom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82F0F01B-4E0B-1399-4082-5EDEA1005620}"/>
              </a:ext>
            </a:extLst>
          </p:cNvPr>
          <p:cNvSpPr txBox="1"/>
          <p:nvPr/>
        </p:nvSpPr>
        <p:spPr>
          <a:xfrm>
            <a:off x="9320389" y="2398889"/>
            <a:ext cx="238133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dirty="0">
                <a:latin typeface="Sitka Display" panose="02000505000000020004" pitchFamily="2" charset="0"/>
                <a:ea typeface="+mn-lt"/>
                <a:cs typeface="+mn-lt"/>
              </a:rPr>
              <a:t>🐐</a:t>
            </a:r>
            <a:r>
              <a:rPr lang="nl-NL" dirty="0">
                <a:latin typeface="Sitka Display" panose="02000505000000020004" pitchFamily="2" charset="0"/>
                <a:cs typeface="Calibri"/>
              </a:rPr>
              <a:t>Oliver Schäfer</a:t>
            </a:r>
            <a:r>
              <a:rPr lang="nl-NL" dirty="0">
                <a:latin typeface="Sitka Display" panose="02000505000000020004" pitchFamily="2" charset="0"/>
                <a:ea typeface="+mn-lt"/>
                <a:cs typeface="+mn-lt"/>
              </a:rPr>
              <a:t>🐐</a:t>
            </a:r>
            <a:endParaRPr lang="nl-NL" dirty="0">
              <a:latin typeface="Sitka Display" panose="02000505000000020004" pitchFamily="2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9249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1" name="Rectangle 120">
            <a:extLst>
              <a:ext uri="{FF2B5EF4-FFF2-40B4-BE49-F238E27FC236}">
                <a16:creationId xmlns:a16="http://schemas.microsoft.com/office/drawing/2014/main" id="{18F923FF-DD0C-4FD3-A1B4-68DFA511C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085B34-82E9-822D-B55C-300111BC8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172" y="1144769"/>
            <a:ext cx="3724217" cy="289643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dirty="0">
                <a:latin typeface="Sitka Heading" panose="02000505000000020004" pitchFamily="2" charset="0"/>
              </a:rPr>
              <a:t>Our school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114A821F-8663-46BA-8CC0-D4C44F639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8824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9A7F277-24D3-65CB-314D-C2FECC721A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7" r="-1" b="2259"/>
          <a:stretch/>
        </p:blipFill>
        <p:spPr>
          <a:xfrm>
            <a:off x="5090157" y="379158"/>
            <a:ext cx="2547875" cy="2926079"/>
          </a:xfrm>
          <a:prstGeom prst="rect">
            <a:avLst/>
          </a:prstGeom>
        </p:spPr>
      </p:pic>
      <p:pic>
        <p:nvPicPr>
          <p:cNvPr id="8" name="Afbeelding 10" descr="Afbeelding met gebouw, hemel, buitenshuis, boom&#10;&#10;Automatisch gegenereerde beschrijving">
            <a:extLst>
              <a:ext uri="{FF2B5EF4-FFF2-40B4-BE49-F238E27FC236}">
                <a16:creationId xmlns:a16="http://schemas.microsoft.com/office/drawing/2014/main" id="{56FCE4E1-7646-06F4-D687-4EDEDC73DF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30" r="3" b="3"/>
          <a:stretch/>
        </p:blipFill>
        <p:spPr>
          <a:xfrm>
            <a:off x="8311896" y="733049"/>
            <a:ext cx="3675888" cy="2218298"/>
          </a:xfrm>
          <a:prstGeom prst="rect">
            <a:avLst/>
          </a:prstGeom>
        </p:spPr>
      </p:pic>
      <p:sp>
        <p:nvSpPr>
          <p:cNvPr id="125" name="Rectangle 124">
            <a:extLst>
              <a:ext uri="{FF2B5EF4-FFF2-40B4-BE49-F238E27FC236}">
                <a16:creationId xmlns:a16="http://schemas.microsoft.com/office/drawing/2014/main" id="{67EF550F-47CE-4FB2-9DAC-12AD835C8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9171" y="4177748"/>
            <a:ext cx="3706859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Afbeelding 9" descr="Afbeelding met lobby, overdekt, mensen, person&#10;&#10;Automatisch gegenereerde beschrijving">
            <a:extLst>
              <a:ext uri="{FF2B5EF4-FFF2-40B4-BE49-F238E27FC236}">
                <a16:creationId xmlns:a16="http://schemas.microsoft.com/office/drawing/2014/main" id="{ED642D74-265F-72B2-6190-FD12B280BC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022" r="20546" b="2"/>
          <a:stretch/>
        </p:blipFill>
        <p:spPr>
          <a:xfrm>
            <a:off x="8685218" y="3423290"/>
            <a:ext cx="2926117" cy="292608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DAC81E-9271-F2A1-D713-076E2EF28A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171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65FC5F1-3030-4FD6-B964-F4831BC60DB7}" type="datetime1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9/19/2023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1E1F16-D51F-3DD6-5B34-C9F40BA06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30402" y="6356350"/>
            <a:ext cx="34346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The Wire Wizards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C8D6C3-6321-C693-A7DC-02490AD06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9629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C01A3C4-DA99-44E5-944C-143C2BFFA079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3" name="Picture 12" descr="A logo with a letter&#10;&#10;Description automatically generated">
            <a:extLst>
              <a:ext uri="{FF2B5EF4-FFF2-40B4-BE49-F238E27FC236}">
                <a16:creationId xmlns:a16="http://schemas.microsoft.com/office/drawing/2014/main" id="{14B47F53-4A24-B700-3B33-61E7B6739E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886" y="3684395"/>
            <a:ext cx="2657475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580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7028D-1906-172D-0354-7E530C460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Sitka Heading"/>
              </a:rPr>
              <a:t>Goal</a:t>
            </a:r>
            <a:endParaRPr lang="en-NL" dirty="0">
              <a:latin typeface="Sitka Heading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43961-038D-E540-C97C-9327322B6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1038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Sitka Text"/>
              </a:rPr>
              <a:t>Designing, building and testing a homemade particle detector.</a:t>
            </a:r>
            <a:endParaRPr lang="nl-NL" dirty="0">
              <a:cs typeface="Calibri" panose="020F0502020204030204"/>
            </a:endParaRP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5F6556-47C1-0FCB-E805-9457002E4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ECA5-0EA2-4A9A-819F-39A0066E222C}" type="datetime1">
              <a:rPr lang="en-GB" smtClean="0"/>
              <a:t>19/09/2023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FA871F-D1AB-3653-2089-8EB3657C5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The Wire Wizards</a:t>
            </a:r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EDE226-34D7-88F6-858A-23710B28D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A3C4-DA99-44E5-944C-143C2BFFA079}" type="slidenum">
              <a:rPr lang="en-NL" smtClean="0"/>
              <a:t>5</a:t>
            </a:fld>
            <a:endParaRPr lang="en-NL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020B75-825A-9733-7175-2D32581F702D}"/>
              </a:ext>
            </a:extLst>
          </p:cNvPr>
          <p:cNvSpPr txBox="1"/>
          <p:nvPr/>
        </p:nvSpPr>
        <p:spPr>
          <a:xfrm>
            <a:off x="7703820" y="899160"/>
            <a:ext cx="228878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GB">
              <a:cs typeface="Calibri"/>
            </a:endParaRPr>
          </a:p>
        </p:txBody>
      </p:sp>
      <p:pic>
        <p:nvPicPr>
          <p:cNvPr id="11" name="Picture 10" descr="A diagram of a blue rectangular object with red arrows&#10;&#10;Description automatically generated">
            <a:extLst>
              <a:ext uri="{FF2B5EF4-FFF2-40B4-BE49-F238E27FC236}">
                <a16:creationId xmlns:a16="http://schemas.microsoft.com/office/drawing/2014/main" id="{80458A8A-776F-23ED-03AF-07DA99792F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717" y="618067"/>
            <a:ext cx="4773083" cy="381846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ECBCD31-387C-4C99-87B7-EF0C861715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5761" y="3610505"/>
            <a:ext cx="3248478" cy="306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187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C055B-5746-9ACA-316D-0F4D4676E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Sitka Heading" panose="02000505000000020004" pitchFamily="2" charset="0"/>
              </a:rPr>
              <a:t>Preparation</a:t>
            </a:r>
            <a:endParaRPr lang="en-NL" dirty="0">
              <a:latin typeface="Sitka Heading" panose="02000505000000020004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018FD-B98D-B5C7-892E-910755FC8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Sitka Heading" panose="02000505000000020004" pitchFamily="2" charset="0"/>
              </a:rPr>
              <a:t>Construction of various prototypes</a:t>
            </a:r>
          </a:p>
          <a:p>
            <a:r>
              <a:rPr lang="en-GB" dirty="0">
                <a:latin typeface="Sitka Heading" panose="02000505000000020004" pitchFamily="2" charset="0"/>
              </a:rPr>
              <a:t>First signals in operational mode</a:t>
            </a:r>
          </a:p>
          <a:p>
            <a:endParaRPr lang="en-GB" dirty="0">
              <a:latin typeface="Sitka Heading" panose="02000505000000020004" pitchFamily="2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F8D873-346B-ECF1-E582-C7D800EAF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3F80-0945-4FFF-BEAA-4648DE26F609}" type="datetime1">
              <a:rPr lang="en-GB" smtClean="0"/>
              <a:t>19/09/2023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ED53EB-5670-1988-49E1-EE62BB6F4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The Wire Wizards</a:t>
            </a:r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684E83-9576-0292-D35B-05B89F810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A3C4-DA99-44E5-944C-143C2BFFA079}" type="slidenum">
              <a:rPr lang="en-NL" smtClean="0"/>
              <a:t>6</a:t>
            </a:fld>
            <a:endParaRPr lang="en-NL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77D317B-C183-3C3A-C4E5-C059947B52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451" y="4066812"/>
            <a:ext cx="2743201" cy="206340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5A7FCB1-1054-CDA0-CE8A-9F08D612CDBB}"/>
              </a:ext>
            </a:extLst>
          </p:cNvPr>
          <p:cNvSpPr txBox="1"/>
          <p:nvPr/>
        </p:nvSpPr>
        <p:spPr>
          <a:xfrm>
            <a:off x="716786" y="6142422"/>
            <a:ext cx="2762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Building the second version</a:t>
            </a:r>
            <a:endParaRPr lang="en-NL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D5E329E-6C2D-D8D5-F5AF-9AD076E02C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2546" y="4066812"/>
            <a:ext cx="3320487" cy="205789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5FAB828-26C2-570F-9322-63024DE9EB09}"/>
              </a:ext>
            </a:extLst>
          </p:cNvPr>
          <p:cNvSpPr txBox="1"/>
          <p:nvPr/>
        </p:nvSpPr>
        <p:spPr>
          <a:xfrm>
            <a:off x="4402646" y="6154623"/>
            <a:ext cx="1542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Fourth version</a:t>
            </a:r>
            <a:endParaRPr lang="en-NL"/>
          </a:p>
        </p:txBody>
      </p:sp>
      <p:pic>
        <p:nvPicPr>
          <p:cNvPr id="19" name="Picture 18" descr="A close-up of a machine&#10;&#10;Description automatically generated">
            <a:extLst>
              <a:ext uri="{FF2B5EF4-FFF2-40B4-BE49-F238E27FC236}">
                <a16:creationId xmlns:a16="http://schemas.microsoft.com/office/drawing/2014/main" id="{CFEA5E62-26BF-6070-9AAC-59D7FE2EFC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645" y="3775992"/>
            <a:ext cx="4333568" cy="243763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17FBCAE-E936-7B33-14A6-1AA37BF420B7}"/>
              </a:ext>
            </a:extLst>
          </p:cNvPr>
          <p:cNvSpPr txBox="1"/>
          <p:nvPr/>
        </p:nvSpPr>
        <p:spPr>
          <a:xfrm>
            <a:off x="7707124" y="6169580"/>
            <a:ext cx="3331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Sixth version in operational mode</a:t>
            </a:r>
            <a:endParaRPr lang="en-NL"/>
          </a:p>
        </p:txBody>
      </p:sp>
      <p:pic>
        <p:nvPicPr>
          <p:cNvPr id="10" name="Picture 9" descr="A table with a green cylinder and white boxes&#10;&#10;Description automatically generated with medium confidence">
            <a:extLst>
              <a:ext uri="{FF2B5EF4-FFF2-40B4-BE49-F238E27FC236}">
                <a16:creationId xmlns:a16="http://schemas.microsoft.com/office/drawing/2014/main" id="{AD0B296F-014F-8FF4-2141-FF8487C641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645" y="0"/>
            <a:ext cx="4363489" cy="32726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F2F3965-9D3B-A5A6-5650-62C6BB5E0F04}"/>
              </a:ext>
            </a:extLst>
          </p:cNvPr>
          <p:cNvSpPr txBox="1"/>
          <p:nvPr/>
        </p:nvSpPr>
        <p:spPr>
          <a:xfrm>
            <a:off x="8677229" y="3263934"/>
            <a:ext cx="139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Setup at </a:t>
            </a:r>
            <a:r>
              <a:rPr lang="en-GB" dirty="0" err="1"/>
              <a:t>TUe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252336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5CCE9-71B3-C493-C1E1-0DEC2050F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73" y="77258"/>
            <a:ext cx="10515600" cy="1325563"/>
          </a:xfrm>
        </p:spPr>
        <p:txBody>
          <a:bodyPr/>
          <a:lstStyle/>
          <a:p>
            <a:r>
              <a:rPr lang="en-GB" dirty="0">
                <a:latin typeface="Sitka Heading" panose="02000505000000020004" pitchFamily="2" charset="0"/>
              </a:rPr>
              <a:t>What we did at DESY</a:t>
            </a:r>
            <a:endParaRPr lang="en-NL" dirty="0">
              <a:latin typeface="Sitka Heading" panose="02000505000000020004" pitchFamily="2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980E3-4380-B516-4617-BDC6BD96A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D9BB-667A-4ED2-8C5E-36340E3E5530}" type="datetime1">
              <a:rPr lang="en-GB" smtClean="0"/>
              <a:t>19/09/2023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135AB-45B8-D81F-0E42-A965172E5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The Wire Wizards</a:t>
            </a:r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6DE7F9-0694-4942-5F06-0A3F7DC20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A3C4-DA99-44E5-944C-143C2BFFA079}" type="slidenum">
              <a:rPr lang="en-NL" smtClean="0"/>
              <a:t>7</a:t>
            </a:fld>
            <a:endParaRPr lang="en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B27946-5C36-7D45-F7B7-DF2D3DD03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51" y="4108409"/>
            <a:ext cx="2743200" cy="26130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C8A4B69-BE98-ABCF-9B2D-21F22D4D37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2453" y="1237553"/>
            <a:ext cx="2447007" cy="2785966"/>
          </a:xfrm>
          <a:prstGeom prst="rect">
            <a:avLst/>
          </a:prstGeom>
        </p:spPr>
      </p:pic>
      <p:pic>
        <p:nvPicPr>
          <p:cNvPr id="16" name="Picture 15" descr="A person standing in front of a machine&#10;&#10;Description automatically generated">
            <a:extLst>
              <a:ext uri="{FF2B5EF4-FFF2-40B4-BE49-F238E27FC236}">
                <a16:creationId xmlns:a16="http://schemas.microsoft.com/office/drawing/2014/main" id="{0B552955-A7E0-5D00-94CA-6A323EB0C4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4727473"/>
            <a:ext cx="2644152" cy="1983114"/>
          </a:xfrm>
          <a:prstGeom prst="rect">
            <a:avLst/>
          </a:prstGeom>
        </p:spPr>
      </p:pic>
      <p:pic>
        <p:nvPicPr>
          <p:cNvPr id="18" name="Picture 17" descr="A group of people working in a room&#10;&#10;Description automatically generated">
            <a:extLst>
              <a:ext uri="{FF2B5EF4-FFF2-40B4-BE49-F238E27FC236}">
                <a16:creationId xmlns:a16="http://schemas.microsoft.com/office/drawing/2014/main" id="{C1C3999B-C0A6-BA51-C23A-35C4F054EA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1" y="1237553"/>
            <a:ext cx="3714621" cy="2785966"/>
          </a:xfrm>
          <a:prstGeom prst="rect">
            <a:avLst/>
          </a:prstGeom>
        </p:spPr>
      </p:pic>
      <p:pic>
        <p:nvPicPr>
          <p:cNvPr id="22" name="Picture 21" descr="A large machine in a factory&#10;&#10;Description automatically generated">
            <a:extLst>
              <a:ext uri="{FF2B5EF4-FFF2-40B4-BE49-F238E27FC236}">
                <a16:creationId xmlns:a16="http://schemas.microsoft.com/office/drawing/2014/main" id="{AEEFB7A0-C4D9-F157-87F4-CA12657BF0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788" y="4122417"/>
            <a:ext cx="3465411" cy="2599058"/>
          </a:xfrm>
          <a:prstGeom prst="rect">
            <a:avLst/>
          </a:prstGeom>
        </p:spPr>
      </p:pic>
      <p:pic>
        <p:nvPicPr>
          <p:cNvPr id="24" name="Picture 23" descr="A machine with many wires&#10;&#10;Description automatically generated">
            <a:extLst>
              <a:ext uri="{FF2B5EF4-FFF2-40B4-BE49-F238E27FC236}">
                <a16:creationId xmlns:a16="http://schemas.microsoft.com/office/drawing/2014/main" id="{1DBFA088-2378-C2B2-980F-65E5E1E55C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799" y="1046089"/>
            <a:ext cx="2644149" cy="352553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CCCC59B-97B0-BCC9-DB41-24B344C026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46896" y="4108409"/>
            <a:ext cx="2534674" cy="261306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3528DF1-A35C-DB30-CDF7-495CC4FDCBA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4679"/>
          <a:stretch/>
        </p:blipFill>
        <p:spPr>
          <a:xfrm>
            <a:off x="6592349" y="1237553"/>
            <a:ext cx="2644149" cy="278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002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8E623-B1B0-8A49-BACA-A2EB84B80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Sitka Heading" panose="02000505000000020004" pitchFamily="2" charset="0"/>
              </a:rPr>
              <a:t>Future plans</a:t>
            </a:r>
            <a:endParaRPr lang="en-NL" dirty="0">
              <a:latin typeface="Sitka Heading" panose="02000505000000020004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51F245-C0BE-6F08-E0D7-B1DDA5597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2559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GB" dirty="0">
              <a:latin typeface="Sitka Heading" panose="02000505000000020004" pitchFamily="2" charset="0"/>
            </a:endParaRPr>
          </a:p>
          <a:p>
            <a:r>
              <a:rPr lang="en-GB" dirty="0">
                <a:latin typeface="Sitka Heading" panose="02000505000000020004" pitchFamily="2" charset="0"/>
              </a:rPr>
              <a:t>First beam</a:t>
            </a:r>
          </a:p>
          <a:p>
            <a:r>
              <a:rPr lang="en-GB" dirty="0">
                <a:latin typeface="Sitka Heading" panose="02000505000000020004" pitchFamily="2" charset="0"/>
              </a:rPr>
              <a:t>Optimise the code</a:t>
            </a:r>
          </a:p>
          <a:p>
            <a:r>
              <a:rPr lang="en-GB" dirty="0">
                <a:latin typeface="Sitka Heading" panose="02000505000000020004" pitchFamily="2" charset="0"/>
              </a:rPr>
              <a:t>Finalise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B3DED-213C-B3E6-75F8-31CC0A362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D9BB-667A-4ED2-8C5E-36340E3E5530}" type="datetime1">
              <a:rPr lang="en-GB" smtClean="0"/>
              <a:t>19/09/2023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A759B1-45CB-E738-96E0-F6E30CF43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The Wire Wizards</a:t>
            </a:r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EAB49-61AF-F8A1-B3A3-2ECAA9536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A3C4-DA99-44E5-944C-143C2BFFA079}" type="slidenum">
              <a:rPr lang="en-NL" smtClean="0"/>
              <a:t>8</a:t>
            </a:fld>
            <a:endParaRPr lang="en-NL"/>
          </a:p>
        </p:txBody>
      </p:sp>
      <p:pic>
        <p:nvPicPr>
          <p:cNvPr id="10" name="Picture 9" descr="A group of people working on a machine&#10;&#10;Description automatically generated">
            <a:extLst>
              <a:ext uri="{FF2B5EF4-FFF2-40B4-BE49-F238E27FC236}">
                <a16:creationId xmlns:a16="http://schemas.microsoft.com/office/drawing/2014/main" id="{B4659B14-C4F3-6D21-8AE9-AB09C7CCC2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857" y="1338943"/>
            <a:ext cx="5573485" cy="4180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176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34D67AB-0143-A543-6BD3-98E08EB826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380" b="439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8" name="Rectangle 21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113324-CE58-18CA-AB71-63769E435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Sitka Heading" panose="02000505000000020004" pitchFamily="2" charset="0"/>
              </a:rPr>
              <a:t>Questions?</a:t>
            </a:r>
          </a:p>
        </p:txBody>
      </p:sp>
      <p:cxnSp>
        <p:nvCxnSpPr>
          <p:cNvPr id="49" name="Straight Connector 23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25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DAC4A-C037-B3FB-3973-762CA7776F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D70A6444-27F4-4FA9-B336-5EFCE1700EC9}" type="datetime1">
              <a:rPr lang="en-US" smtClean="0">
                <a:solidFill>
                  <a:srgbClr val="FFFFFF"/>
                </a:solidFill>
              </a:rPr>
              <a:pPr defTabSz="457200">
                <a:spcAft>
                  <a:spcPts val="600"/>
                </a:spcAft>
              </a:pPr>
              <a:t>9/19/2023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8E7B35-BF2F-A7A9-F76D-1699E4F8C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r>
              <a:rPr lang="en-US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The Wire Wizards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B9255-14A5-26A4-4971-129A5F272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CC01A3C4-DA99-44E5-944C-143C2BFFA079}" type="slidenum">
              <a:rPr lang="en-US" smtClean="0">
                <a:solidFill>
                  <a:srgbClr val="FFFFFF"/>
                </a:solidFill>
              </a:rPr>
              <a:pPr defTabSz="457200">
                <a:spcAft>
                  <a:spcPts val="600"/>
                </a:spcAft>
              </a:pPr>
              <a:t>9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74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44402EA4D30C43A21977A20B6D1731" ma:contentTypeVersion="15" ma:contentTypeDescription="Een nieuw document maken." ma:contentTypeScope="" ma:versionID="b845a756a7b4b9234621119cf98a274d">
  <xsd:schema xmlns:xsd="http://www.w3.org/2001/XMLSchema" xmlns:xs="http://www.w3.org/2001/XMLSchema" xmlns:p="http://schemas.microsoft.com/office/2006/metadata/properties" xmlns:ns3="d60d039a-1bd3-4dbf-a7c5-c355143b8785" xmlns:ns4="5c151dae-38f2-4c7c-a9a8-52c215eb3929" targetNamespace="http://schemas.microsoft.com/office/2006/metadata/properties" ma:root="true" ma:fieldsID="a9275b9d9676c6bf27b5e0518d629a70" ns3:_="" ns4:_="">
    <xsd:import namespace="d60d039a-1bd3-4dbf-a7c5-c355143b8785"/>
    <xsd:import namespace="5c151dae-38f2-4c7c-a9a8-52c215eb392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0d039a-1bd3-4dbf-a7c5-c355143b878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151dae-38f2-4c7c-a9a8-52c215eb392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60d039a-1bd3-4dbf-a7c5-c355143b8785" xsi:nil="true"/>
  </documentManagement>
</p:properties>
</file>

<file path=customXml/itemProps1.xml><?xml version="1.0" encoding="utf-8"?>
<ds:datastoreItem xmlns:ds="http://schemas.openxmlformats.org/officeDocument/2006/customXml" ds:itemID="{CA291C06-99E4-4505-B881-E0432BA969D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D81C62D-EE6A-46A0-A96D-19B7F624EEDD}">
  <ds:schemaRefs>
    <ds:schemaRef ds:uri="5c151dae-38f2-4c7c-a9a8-52c215eb3929"/>
    <ds:schemaRef ds:uri="d60d039a-1bd3-4dbf-a7c5-c355143b878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69589DD-C0E4-4A14-9CB4-A3CBBB7E46F4}">
  <ds:schemaRefs>
    <ds:schemaRef ds:uri="http://www.w3.org/XML/1998/namespace"/>
    <ds:schemaRef ds:uri="http://purl.org/dc/dcmitype/"/>
    <ds:schemaRef ds:uri="d60d039a-1bd3-4dbf-a7c5-c355143b8785"/>
    <ds:schemaRef ds:uri="http://schemas.microsoft.com/office/2006/documentManagement/types"/>
    <ds:schemaRef ds:uri="http://purl.org/dc/terms/"/>
    <ds:schemaRef ds:uri="http://schemas.microsoft.com/office/2006/metadata/properties"/>
    <ds:schemaRef ds:uri="5c151dae-38f2-4c7c-a9a8-52c215eb3929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173</Words>
  <Application>Microsoft Office PowerPoint</Application>
  <PresentationFormat>Widescreen</PresentationFormat>
  <Paragraphs>59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Sitka Display</vt:lpstr>
      <vt:lpstr>Sitka Heading</vt:lpstr>
      <vt:lpstr>Sitka Text</vt:lpstr>
      <vt:lpstr>Office Theme</vt:lpstr>
      <vt:lpstr>Designing, Building and Testing a Multi Wire Proportional Chamber</vt:lpstr>
      <vt:lpstr>Team members</vt:lpstr>
      <vt:lpstr>Mentors</vt:lpstr>
      <vt:lpstr>Our school</vt:lpstr>
      <vt:lpstr>Goal</vt:lpstr>
      <vt:lpstr>Preparation</vt:lpstr>
      <vt:lpstr>What we did at DESY</vt:lpstr>
      <vt:lpstr>Future plans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wire wizards and our experiment</dc:title>
  <dc:creator>Verreijt, L.L. (Leon) (v6b)</dc:creator>
  <cp:lastModifiedBy>Verreijt, L.L. (Leon) (v6b)</cp:lastModifiedBy>
  <cp:revision>2</cp:revision>
  <dcterms:created xsi:type="dcterms:W3CDTF">2023-09-14T15:17:37Z</dcterms:created>
  <dcterms:modified xsi:type="dcterms:W3CDTF">2023-09-20T09:29:51Z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0x010100D044402EA4D30C43A21977A20B6D1731</vt:lpwstr>
  </property>
</Properties>
</file>