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57" r:id="rId4"/>
    <p:sldId id="258" r:id="rId5"/>
    <p:sldId id="259" r:id="rId6"/>
    <p:sldId id="267" r:id="rId7"/>
    <p:sldId id="262" r:id="rId8"/>
    <p:sldId id="266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8BEA26-BE0F-4641-A88A-F1003116CE7E}" v="312" dt="2023-09-19T19:00:40.514"/>
    <p1510:client id="{C93911D7-6C73-E064-42D7-EB363234669D}" v="12" dt="2023-09-19T18:04:01.2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4566E-9B8B-4BFB-BC8F-B1DC07183522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70938-CFA2-4E9B-8102-2E2D7875D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22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Natalie just told me she is applying to </a:t>
            </a:r>
            <a:r>
              <a:rPr lang="en-US" dirty="0" err="1"/>
              <a:t>CalTech</a:t>
            </a:r>
            <a:r>
              <a:rPr lang="en-US" dirty="0"/>
              <a:t> for Physics! BL4S Coordinators have provided documents and a variety of Zoom presentations with valuable background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770938-CFA2-4E9B-8102-2E2D7875DC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93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80ACB-0CFC-00EE-0326-2243F8F81F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773B09-0F3E-4011-859D-90086A96C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84FD6-BE42-8C65-402B-E8AB7DA2D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D6FD5-55AB-C587-F443-7D1C715B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89DD8-4E77-B0AB-922B-DFAA0F0A4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BF3A4-D1C8-EB6A-ECCD-DCB16F786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D229A7-9A0F-94E0-78A5-C4EBDC267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DA563-DD0F-B038-BB47-98FE9B99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C0135-80B8-AE42-3666-A832D430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1332B-3E81-8CF7-F42A-00503CC74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3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A680-363A-1FA7-F206-506A66D84C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559F0-98D5-EFA4-4EAF-3D6E81DE0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DF264-8C19-80A9-AA24-E9DC429C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C90B7-A55C-5FAF-EE8A-423A28979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2F4C7-9C0C-A7FB-9333-031A428FD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7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B3C5D-E868-FC9A-4D1B-1EC3DAE2F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63EBD-6DD3-B295-6F80-86F7C6DCB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6B5AF-D361-7755-5CE4-D52DE336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3DE0F-921B-5B39-16BC-205009C04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C84B9-5241-7345-28DA-C60BDF005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0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22E1-2BA8-108C-B098-9398B4341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07BDD-A73D-A7D7-7B04-A7037EC74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39348-4BB3-9D9B-FFA1-D1BD6E039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548E5-9B08-A725-A309-D8AE491A6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47C-8D34-80B6-8B90-65AE0FBDB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2D4C6-8A8C-81A3-88ED-9BAEE5663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75FDB-7C3F-3EBF-5B1C-8F500B5C3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503841-ECA0-E8CC-0A68-B712E7B71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ADEEB-35EE-3C41-B8CE-0FBB5DE4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466E2-06D2-D85F-04FB-2B1F8934E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0F6B1-8865-69DB-8EC6-0455BB831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6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D3D-B0DC-D452-7965-AF6DB7F78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C28F8-07B7-D080-505E-78BF3D267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E947C7-E418-1717-4C4D-A18457990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844606-CD8F-4112-972D-47F842740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C32649-2207-BA20-93BF-B999A1A63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7BA004-B917-0512-BBED-7659AAB05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2CE15F-2C3A-5716-80CC-E48F12EE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211752-0F69-6541-F256-E12B4F875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1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EFDC-4996-3002-B7C0-E831E4587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357F3C-4FB4-476E-0B70-3469F4185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7AE62-1F7A-9107-5EED-80CFDF53B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FEF03-7E1D-7093-8A64-0C61DDA0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4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58E56C-BC93-29EE-920A-6B3EB8234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2AC978-89FE-814D-B396-F1E3E3EF2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207A7-8B10-9A9F-BE1D-9C083A1FD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797F-AE21-647E-E453-364D8F228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9FB09-14E8-3860-F3AB-60E78E7F3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E2C6A-6F80-7F39-07B7-2876FBB18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94D0F9-D260-FF7A-5C44-DD46DCA78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FC3CC-C0B5-E3A1-7C18-40565DCB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FB7CDF-3E08-2852-CE22-D64E6FBFB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23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C1DBC-4A3F-FE62-477D-413DADAA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0E8E45-DCD1-AD86-6242-1D391EE5A4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ACF09-E6D1-71BA-BED3-D3E5F5F72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3509EC-3913-8E11-F513-1EFE29204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AC6B4D-7E6E-C817-3B69-4C8EE3C1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25099-37D5-CEB1-BE92-801650FE2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7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CC7D32-E8D9-A1AF-51C1-97D255D5A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318CA-C7F0-5FF7-E99C-CEDDC5C13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DF1D5-4F68-898E-3FCF-5D28649351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C3193-7A0E-4E43-8307-E24AAB286D83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0A520-9170-EDAE-0CA2-E78AC54E0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93B1AE-1DFF-B449-EB5B-75DEB6CEA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E2E1-A4CF-46F3-8952-3B972B9E5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8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quarknet.org/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hyperlink" Target="https://quarknet.org/group/idaho-state-quarknet-group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quarknet.org/content/lhc-masterclass-library-project-map" TargetMode="External"/><Relationship Id="rId5" Type="http://schemas.openxmlformats.org/officeDocument/2006/relationships/hyperlink" Target="https://www.birmingham.ac.uk/schools/physics/outreach/primary-schools/particle-physics-workshop.aspx" TargetMode="External"/><Relationship Id="rId4" Type="http://schemas.openxmlformats.org/officeDocument/2006/relationships/hyperlink" Target="https://atlas.cern/Resources/Colouring-Book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7B14-7347-D287-4370-EBA1A7D04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223" y="669175"/>
            <a:ext cx="9144000" cy="2387600"/>
          </a:xfrm>
        </p:spPr>
        <p:txBody>
          <a:bodyPr/>
          <a:lstStyle/>
          <a:p>
            <a:r>
              <a:rPr lang="en-US" dirty="0"/>
              <a:t>Contemporary Physics at West High School</a:t>
            </a:r>
          </a:p>
        </p:txBody>
      </p:sp>
      <p:pic>
        <p:nvPicPr>
          <p:cNvPr id="4" name="Picture 3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24EC9E66-C779-C363-A57F-2F30A9078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75" y="4617979"/>
            <a:ext cx="3848100" cy="198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62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2D5F7-19DD-5385-CC5D-C726EADB7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WHS: BL4S</a:t>
            </a:r>
          </a:p>
        </p:txBody>
      </p:sp>
      <p:pic>
        <p:nvPicPr>
          <p:cNvPr id="7" name="Picture 6" descr="Two men posing for a picture&#10;&#10;Description automatically generated">
            <a:extLst>
              <a:ext uri="{FF2B5EF4-FFF2-40B4-BE49-F238E27FC236}">
                <a16:creationId xmlns:a16="http://schemas.microsoft.com/office/drawing/2014/main" id="{A2C6893E-88D7-C0D9-F9EB-0DBE55ADF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9563" y="3018561"/>
            <a:ext cx="4107888" cy="3080916"/>
          </a:xfrm>
          <a:prstGeom prst="rect">
            <a:avLst/>
          </a:prstGeom>
        </p:spPr>
      </p:pic>
      <p:pic>
        <p:nvPicPr>
          <p:cNvPr id="9" name="Picture 8" descr="A group of people in a room with computers&#10;&#10;Description automatically generated">
            <a:extLst>
              <a:ext uri="{FF2B5EF4-FFF2-40B4-BE49-F238E27FC236}">
                <a16:creationId xmlns:a16="http://schemas.microsoft.com/office/drawing/2014/main" id="{302D2884-821A-4F3E-C238-DEE86E445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72" y="1438275"/>
            <a:ext cx="4873600" cy="3655200"/>
          </a:xfrm>
          <a:prstGeom prst="rect">
            <a:avLst/>
          </a:prstGeom>
        </p:spPr>
      </p:pic>
      <p:pic>
        <p:nvPicPr>
          <p:cNvPr id="5" name="Content Placeholder 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EE8DADD-C379-9B1A-21A6-FA8A2ADE5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029" y="207681"/>
            <a:ext cx="3263503" cy="4351338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24750B-B73D-6830-63E2-629ABB12D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1448" y="5218034"/>
            <a:ext cx="1438781" cy="16399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550653-0BA2-933F-26F4-F718D2F72F01}"/>
              </a:ext>
            </a:extLst>
          </p:cNvPr>
          <p:cNvSpPr txBox="1"/>
          <p:nvPr/>
        </p:nvSpPr>
        <p:spPr>
          <a:xfrm>
            <a:off x="5886450" y="5667375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Fall, 2019: Team “DESY Chain” at CERN and DESY</a:t>
            </a:r>
          </a:p>
        </p:txBody>
      </p:sp>
    </p:spTree>
    <p:extLst>
      <p:ext uri="{BB962C8B-B14F-4D97-AF65-F5344CB8AC3E}">
        <p14:creationId xmlns:p14="http://schemas.microsoft.com/office/powerpoint/2010/main" val="383293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1">
            <a:extLst>
              <a:ext uri="{FF2B5EF4-FFF2-40B4-BE49-F238E27FC236}">
                <a16:creationId xmlns:a16="http://schemas.microsoft.com/office/drawing/2014/main" id="{5CB593EA-2F98-479F-B4C4-F366571FA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EEF81C31-AB04-26C5-2C6B-11841FAEB5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1" r="5132" b="-3"/>
          <a:stretch/>
        </p:blipFill>
        <p:spPr>
          <a:xfrm>
            <a:off x="20" y="10"/>
            <a:ext cx="2970445" cy="3383269"/>
          </a:xfrm>
          <a:prstGeom prst="rect">
            <a:avLst/>
          </a:prstGeom>
        </p:spPr>
      </p:pic>
      <p:pic>
        <p:nvPicPr>
          <p:cNvPr id="10" name="Picture 9" descr="A group of people in a classroom&#10;&#10;Description automatically generated">
            <a:extLst>
              <a:ext uri="{FF2B5EF4-FFF2-40B4-BE49-F238E27FC236}">
                <a16:creationId xmlns:a16="http://schemas.microsoft.com/office/drawing/2014/main" id="{CE3FE4AB-0556-D107-7F93-8999015582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5" r="-3" b="-3"/>
          <a:stretch/>
        </p:blipFill>
        <p:spPr>
          <a:xfrm>
            <a:off x="3072956" y="10"/>
            <a:ext cx="2970465" cy="3383268"/>
          </a:xfrm>
          <a:prstGeom prst="rect">
            <a:avLst/>
          </a:prstGeom>
        </p:spPr>
      </p:pic>
      <p:pic>
        <p:nvPicPr>
          <p:cNvPr id="5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DFDED203-6326-B679-2913-74B0A6623A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2" r="13" b="13"/>
          <a:stretch/>
        </p:blipFill>
        <p:spPr>
          <a:xfrm>
            <a:off x="-1" y="5220585"/>
            <a:ext cx="1438275" cy="1637416"/>
          </a:xfrm>
          <a:prstGeom prst="rect">
            <a:avLst/>
          </a:prstGeom>
        </p:spPr>
      </p:pic>
      <p:pic>
        <p:nvPicPr>
          <p:cNvPr id="7" name="Content Placeholder 6" descr="A person wearing gloves and a green shirt with black text&#10;&#10;Description automatically generated">
            <a:extLst>
              <a:ext uri="{FF2B5EF4-FFF2-40B4-BE49-F238E27FC236}">
                <a16:creationId xmlns:a16="http://schemas.microsoft.com/office/drawing/2014/main" id="{264CC50A-C851-452A-70D1-33075E6AB6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9" r="32137" b="-3"/>
          <a:stretch/>
        </p:blipFill>
        <p:spPr>
          <a:xfrm>
            <a:off x="2191394" y="3429000"/>
            <a:ext cx="2971800" cy="3383268"/>
          </a:xfrm>
          <a:prstGeom prst="rect">
            <a:avLst/>
          </a:prstGeom>
        </p:spPr>
      </p:pic>
      <p:pic>
        <p:nvPicPr>
          <p:cNvPr id="13" name="Picture 12" descr="A group of people in a room&#10;&#10;Description automatically generated">
            <a:extLst>
              <a:ext uri="{FF2B5EF4-FFF2-40B4-BE49-F238E27FC236}">
                <a16:creationId xmlns:a16="http://schemas.microsoft.com/office/drawing/2014/main" id="{452A0E65-4172-E82D-8A3A-61B268022CE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5" r="-1" b="-1"/>
          <a:stretch/>
        </p:blipFill>
        <p:spPr>
          <a:xfrm>
            <a:off x="6138861" y="-2"/>
            <a:ext cx="6044438" cy="338328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9BEB6D0-9E4E-4221-93D1-74ABECEE9E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5910" y="3474720"/>
            <a:ext cx="6046090" cy="33832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76D885-FF75-0287-EF64-A79144E8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5292" y="4654110"/>
            <a:ext cx="5193748" cy="637124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Panther Peak: 2022 BL4S Team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662F3C4A-EAC1-15E3-E2B5-9AB0E7EBE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8861" y="5411024"/>
            <a:ext cx="5366610" cy="175873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FFFF"/>
                </a:solidFill>
              </a:rPr>
              <a:t>“Particle Camp” Fall 2022</a:t>
            </a:r>
          </a:p>
          <a:p>
            <a:pPr lvl="1"/>
            <a:r>
              <a:rPr lang="en-US" sz="1400" dirty="0">
                <a:solidFill>
                  <a:srgbClr val="FFFFFF"/>
                </a:solidFill>
              </a:rPr>
              <a:t>Introduction to Contemporary Physics</a:t>
            </a:r>
          </a:p>
          <a:p>
            <a:pPr lvl="1"/>
            <a:r>
              <a:rPr lang="en-US" sz="1400" dirty="0">
                <a:solidFill>
                  <a:srgbClr val="FFFFFF"/>
                </a:solidFill>
              </a:rPr>
              <a:t>Cloud Chambers</a:t>
            </a:r>
          </a:p>
          <a:p>
            <a:pPr lvl="1"/>
            <a:r>
              <a:rPr lang="en-US" sz="1400" dirty="0">
                <a:solidFill>
                  <a:srgbClr val="FFFFFF"/>
                </a:solidFill>
              </a:rPr>
              <a:t>Introduction to BL4S Competition for new teammates</a:t>
            </a:r>
          </a:p>
        </p:txBody>
      </p:sp>
      <p:pic>
        <p:nvPicPr>
          <p:cNvPr id="3" name="Picture 2" descr="A group of people outside&#10;&#10;Description automatically generated">
            <a:extLst>
              <a:ext uri="{FF2B5EF4-FFF2-40B4-BE49-F238E27FC236}">
                <a16:creationId xmlns:a16="http://schemas.microsoft.com/office/drawing/2014/main" id="{CA667CC4-7604-BD1E-5BCC-7A00EB6F16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77363" y="3125749"/>
            <a:ext cx="3091335" cy="231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65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D885-FF75-0287-EF64-A79144E8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70" y="137227"/>
            <a:ext cx="10556964" cy="797469"/>
          </a:xfrm>
        </p:spPr>
        <p:txBody>
          <a:bodyPr>
            <a:normAutofit/>
          </a:bodyPr>
          <a:lstStyle/>
          <a:p>
            <a:r>
              <a:rPr lang="en-US" dirty="0"/>
              <a:t>Huntsman Cancer Institute </a:t>
            </a:r>
          </a:p>
        </p:txBody>
      </p:sp>
      <p:pic>
        <p:nvPicPr>
          <p:cNvPr id="5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DFDED203-6326-B679-2913-74B0A6623A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3" r="-9" b="-9"/>
          <a:stretch/>
        </p:blipFill>
        <p:spPr>
          <a:xfrm>
            <a:off x="10504722" y="4954001"/>
            <a:ext cx="1698151" cy="1903999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6E8492-90D4-2387-9548-C1C34B1FB9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524" y="382464"/>
            <a:ext cx="4413592" cy="2941677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FC6F8D-349B-72FA-23AF-5699EA3058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44" y="934697"/>
            <a:ext cx="5954165" cy="39684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CD5851-D224-6927-CBE6-7181C301C3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315" y="3533859"/>
            <a:ext cx="2092010" cy="31159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02F508-D656-7802-45FA-A42F68C0E4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521" y="4063320"/>
            <a:ext cx="3880687" cy="25864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56388-0822-E652-4650-CD34DB765343}"/>
              </a:ext>
            </a:extLst>
          </p:cNvPr>
          <p:cNvSpPr txBox="1"/>
          <p:nvPr/>
        </p:nvSpPr>
        <p:spPr>
          <a:xfrm>
            <a:off x="563881" y="4952856"/>
            <a:ext cx="3987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Fall,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HCI Proton Therapy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“real life” physics in our neighborhood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Medical Physics Inspiration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(potential) physicist mentors</a:t>
            </a:r>
          </a:p>
        </p:txBody>
      </p:sp>
    </p:spTree>
    <p:extLst>
      <p:ext uri="{BB962C8B-B14F-4D97-AF65-F5344CB8AC3E}">
        <p14:creationId xmlns:p14="http://schemas.microsoft.com/office/powerpoint/2010/main" val="77747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9781F48-37A8-3190-E230-5DF65CFD9B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2415" t="20515" r="38214" b="9314"/>
          <a:stretch/>
        </p:blipFill>
        <p:spPr>
          <a:xfrm>
            <a:off x="1399288" y="933536"/>
            <a:ext cx="4696712" cy="6311579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A4BEC1-BC04-5689-B045-EAE8FA4C25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010" t="20501" r="38405" b="10192"/>
          <a:stretch/>
        </p:blipFill>
        <p:spPr>
          <a:xfrm>
            <a:off x="6480861" y="709995"/>
            <a:ext cx="4696713" cy="6405610"/>
          </a:xfrm>
          <a:prstGeom prst="rect">
            <a:avLst/>
          </a:prstGeom>
        </p:spPr>
      </p:pic>
      <p:pic>
        <p:nvPicPr>
          <p:cNvPr id="5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DFDED203-6326-B679-2913-74B0A6623A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3" r="-9" b="-9"/>
          <a:stretch/>
        </p:blipFill>
        <p:spPr>
          <a:xfrm>
            <a:off x="0" y="5069411"/>
            <a:ext cx="1698151" cy="1903999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pic>
        <p:nvPicPr>
          <p:cNvPr id="7" name="Picture 6" descr="A group of people standing in a classroom&#10;&#10;Description automatically generated">
            <a:extLst>
              <a:ext uri="{FF2B5EF4-FFF2-40B4-BE49-F238E27FC236}">
                <a16:creationId xmlns:a16="http://schemas.microsoft.com/office/drawing/2014/main" id="{A252A5E4-6A92-35CD-A981-B193E5705E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04" y="180451"/>
            <a:ext cx="4316771" cy="57556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9C357F-4DBF-D770-14D1-8DD4D238D6F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328" t="18866" r="6016" b="7361"/>
          <a:stretch/>
        </p:blipFill>
        <p:spPr>
          <a:xfrm>
            <a:off x="309692" y="2818031"/>
            <a:ext cx="3968508" cy="22666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393FD8-BB74-006A-FC3B-5578DA04F321}"/>
              </a:ext>
            </a:extLst>
          </p:cNvPr>
          <p:cNvSpPr txBox="1"/>
          <p:nvPr/>
        </p:nvSpPr>
        <p:spPr>
          <a:xfrm>
            <a:off x="8855195" y="4345968"/>
            <a:ext cx="3141203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Our team is truly student-led: Here, Thatcher explains his understanding of how Bragg peaks work to Natalie and Sanskriti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76D885-FF75-0287-EF64-A79144E8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08" y="311261"/>
            <a:ext cx="10487023" cy="797469"/>
          </a:xfrm>
        </p:spPr>
        <p:txBody>
          <a:bodyPr>
            <a:normAutofit/>
          </a:bodyPr>
          <a:lstStyle/>
          <a:p>
            <a:r>
              <a:rPr lang="en-US" b="1" dirty="0"/>
              <a:t>Panther Peak: Research and Writing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7B188-4695-AA5E-1B2A-544AB3802984}"/>
              </a:ext>
            </a:extLst>
          </p:cNvPr>
          <p:cNvSpPr txBox="1"/>
          <p:nvPr/>
        </p:nvSpPr>
        <p:spPr>
          <a:xfrm>
            <a:off x="2319923" y="4345968"/>
            <a:ext cx="5141729" cy="2031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Win or not, every year the students and I find value in the endeavor of producing a proposal. We learn physics content, practice technical writing, make connections with the physics community, and work collaboratively.</a:t>
            </a:r>
          </a:p>
          <a:p>
            <a:r>
              <a:rPr lang="en-US" dirty="0"/>
              <a:t>Win or not, every year I am proud of the students’ final product.</a:t>
            </a:r>
          </a:p>
        </p:txBody>
      </p:sp>
    </p:spTree>
    <p:extLst>
      <p:ext uri="{BB962C8B-B14F-4D97-AF65-F5344CB8AC3E}">
        <p14:creationId xmlns:p14="http://schemas.microsoft.com/office/powerpoint/2010/main" val="2424303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mask and a red hard hat&#10;&#10;Description automatically generated">
            <a:extLst>
              <a:ext uri="{FF2B5EF4-FFF2-40B4-BE49-F238E27FC236}">
                <a16:creationId xmlns:a16="http://schemas.microsoft.com/office/drawing/2014/main" id="{FDF25ACB-230F-0825-E9B0-5CA207BA7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3725" y="3147599"/>
            <a:ext cx="3941265" cy="2955949"/>
          </a:xfrm>
          <a:prstGeom prst="rect">
            <a:avLst/>
          </a:prstGeom>
        </p:spPr>
      </p:pic>
      <p:pic>
        <p:nvPicPr>
          <p:cNvPr id="9" name="Picture 8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350071F2-FCA2-C294-DE48-BEFED3E113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49"/>
          <a:stretch/>
        </p:blipFill>
        <p:spPr>
          <a:xfrm>
            <a:off x="283618" y="3681724"/>
            <a:ext cx="4572000" cy="2984975"/>
          </a:xfrm>
          <a:prstGeom prst="rect">
            <a:avLst/>
          </a:prstGeom>
        </p:spPr>
      </p:pic>
      <p:pic>
        <p:nvPicPr>
          <p:cNvPr id="14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9AECE152-EE46-499D-52E1-33E118669C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3" r="-9" b="-9"/>
          <a:stretch/>
        </p:blipFill>
        <p:spPr>
          <a:xfrm>
            <a:off x="10488662" y="4954001"/>
            <a:ext cx="1698151" cy="1903999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B63C52-BB27-F01E-1DAB-433E5ED2E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020" y="18255"/>
            <a:ext cx="10515600" cy="1325563"/>
          </a:xfrm>
        </p:spPr>
        <p:txBody>
          <a:bodyPr/>
          <a:lstStyle/>
          <a:p>
            <a:r>
              <a:rPr lang="en-US" dirty="0"/>
              <a:t>Professional Development: 2022 ITW</a:t>
            </a:r>
          </a:p>
        </p:txBody>
      </p:sp>
      <p:pic>
        <p:nvPicPr>
          <p:cNvPr id="5" name="Picture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8BF0FF03-128D-236E-6169-4736A82C94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74" b="14384"/>
          <a:stretch/>
        </p:blipFill>
        <p:spPr>
          <a:xfrm>
            <a:off x="2831943" y="1093144"/>
            <a:ext cx="4243680" cy="297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59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esk with a computer and wires&#10;&#10;Description automatically generated">
            <a:extLst>
              <a:ext uri="{FF2B5EF4-FFF2-40B4-BE49-F238E27FC236}">
                <a16:creationId xmlns:a16="http://schemas.microsoft.com/office/drawing/2014/main" id="{8343B3AC-5C66-B404-5D14-2C1A137A0A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2"/>
          <a:stretch/>
        </p:blipFill>
        <p:spPr>
          <a:xfrm>
            <a:off x="4018727" y="3076832"/>
            <a:ext cx="2983436" cy="35639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76D885-FF75-0287-EF64-A79144E8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834" y="365125"/>
            <a:ext cx="10556964" cy="797469"/>
          </a:xfrm>
        </p:spPr>
        <p:txBody>
          <a:bodyPr>
            <a:normAutofit/>
          </a:bodyPr>
          <a:lstStyle/>
          <a:p>
            <a:r>
              <a:rPr lang="en-US" dirty="0"/>
              <a:t>Professional Development: </a:t>
            </a:r>
            <a:r>
              <a:rPr lang="en-US" dirty="0" err="1">
                <a:hlinkClick r:id="rId3"/>
              </a:rPr>
              <a:t>Quarknet</a:t>
            </a:r>
            <a:endParaRPr lang="en-US" dirty="0"/>
          </a:p>
        </p:txBody>
      </p:sp>
      <p:pic>
        <p:nvPicPr>
          <p:cNvPr id="5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DFDED203-6326-B679-2913-74B0A6623A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3" r="-9" b="-9"/>
          <a:stretch/>
        </p:blipFill>
        <p:spPr>
          <a:xfrm>
            <a:off x="0" y="4894551"/>
            <a:ext cx="1698151" cy="1903999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4687D23-E6E4-EF54-4F6F-47C49DB5B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739" y="1332869"/>
            <a:ext cx="4110640" cy="4883740"/>
          </a:xfrm>
        </p:spPr>
        <p:txBody>
          <a:bodyPr>
            <a:normAutofit/>
          </a:bodyPr>
          <a:lstStyle/>
          <a:p>
            <a:r>
              <a:rPr lang="en-US" sz="2000" dirty="0"/>
              <a:t>Online resources</a:t>
            </a:r>
          </a:p>
          <a:p>
            <a:r>
              <a:rPr lang="en-US" sz="2000" dirty="0"/>
              <a:t>Yearly loan of a Cosmic Ray Muon Detector</a:t>
            </a:r>
          </a:p>
          <a:p>
            <a:r>
              <a:rPr lang="en-US" sz="2000" dirty="0">
                <a:hlinkClick r:id="rId5"/>
              </a:rPr>
              <a:t>Yearly in-person CRMD “camp”</a:t>
            </a:r>
            <a:endParaRPr lang="en-US" sz="2000" dirty="0"/>
          </a:p>
          <a:p>
            <a:r>
              <a:rPr lang="en-US" sz="2000" dirty="0"/>
              <a:t>Professional connections:</a:t>
            </a:r>
          </a:p>
          <a:p>
            <a:pPr marL="0" indent="0">
              <a:buNone/>
            </a:pPr>
            <a:r>
              <a:rPr lang="en-US" sz="2000" dirty="0"/>
              <a:t>Other teachers, </a:t>
            </a:r>
          </a:p>
          <a:p>
            <a:pPr marL="0" indent="0">
              <a:buNone/>
            </a:pPr>
            <a:r>
              <a:rPr lang="en-US" sz="2000" dirty="0"/>
              <a:t>physics faculty at ISU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" name="Picture 2" descr="A person and person standing in a classroom&#10;&#10;Description automatically generated">
            <a:extLst>
              <a:ext uri="{FF2B5EF4-FFF2-40B4-BE49-F238E27FC236}">
                <a16:creationId xmlns:a16="http://schemas.microsoft.com/office/drawing/2014/main" id="{F42FC72F-A1D0-6ECB-4D00-906A6B9B0B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622" y="1332869"/>
            <a:ext cx="4255159" cy="319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42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AF126-CD5B-703E-A9FA-74C0EF081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 WHS: General Physics</a:t>
            </a:r>
          </a:p>
        </p:txBody>
      </p:sp>
      <p:pic>
        <p:nvPicPr>
          <p:cNvPr id="6" name="Picture 5" descr="A child in a black dress&#10;&#10;Description automatically generated">
            <a:extLst>
              <a:ext uri="{FF2B5EF4-FFF2-40B4-BE49-F238E27FC236}">
                <a16:creationId xmlns:a16="http://schemas.microsoft.com/office/drawing/2014/main" id="{F6091992-90B8-CBF0-B255-9B0B72405B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5" r="3191" b="7131"/>
          <a:stretch/>
        </p:blipFill>
        <p:spPr>
          <a:xfrm>
            <a:off x="3624113" y="1377886"/>
            <a:ext cx="3299254" cy="4915788"/>
          </a:xfrm>
          <a:prstGeom prst="rect">
            <a:avLst/>
          </a:prstGeom>
        </p:spPr>
      </p:pic>
      <p:pic>
        <p:nvPicPr>
          <p:cNvPr id="17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391F1C8E-03A6-81C3-2191-7A88A0ED53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2" r="13" b="13"/>
          <a:stretch/>
        </p:blipFill>
        <p:spPr>
          <a:xfrm>
            <a:off x="10729914" y="5220584"/>
            <a:ext cx="1438275" cy="1637416"/>
          </a:xfrm>
          <a:prstGeom prst="rect">
            <a:avLst/>
          </a:prstGeom>
        </p:spPr>
      </p:pic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36FF94A7-576C-42A4-EA26-F4F638AD3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0662" y="1919668"/>
            <a:ext cx="3914775" cy="3832225"/>
          </a:xfrm>
        </p:spPr>
        <p:txBody>
          <a:bodyPr>
            <a:normAutofit/>
          </a:bodyPr>
          <a:lstStyle/>
          <a:p>
            <a:pPr lvl="1"/>
            <a:r>
              <a:rPr lang="en-US" sz="1600" dirty="0"/>
              <a:t>High student interest </a:t>
            </a:r>
          </a:p>
          <a:p>
            <a:pPr lvl="1"/>
            <a:r>
              <a:rPr lang="en-US" sz="1600" dirty="0"/>
              <a:t>Rolling with Rutherford</a:t>
            </a:r>
          </a:p>
          <a:p>
            <a:pPr lvl="2"/>
            <a:r>
              <a:rPr lang="en-US" sz="1200" dirty="0"/>
              <a:t>Lots of discussion about statistical methods (Statistics is a popular course at WHS)</a:t>
            </a:r>
          </a:p>
          <a:p>
            <a:pPr lvl="1"/>
            <a:r>
              <a:rPr lang="en-US" sz="1600" dirty="0"/>
              <a:t>Fun projects – </a:t>
            </a:r>
            <a:r>
              <a:rPr lang="en-US" sz="1600" dirty="0">
                <a:hlinkClick r:id="rId4"/>
              </a:rPr>
              <a:t>ATLAS coloring books</a:t>
            </a:r>
            <a:r>
              <a:rPr lang="en-US" sz="1600" dirty="0"/>
              <a:t>, </a:t>
            </a:r>
            <a:r>
              <a:rPr lang="en-US" sz="1600" dirty="0">
                <a:hlinkClick r:id="rId5"/>
              </a:rPr>
              <a:t>particle workshop</a:t>
            </a:r>
            <a:endParaRPr lang="en-US" sz="1600" dirty="0"/>
          </a:p>
          <a:p>
            <a:pPr lvl="1"/>
            <a:r>
              <a:rPr lang="en-US" sz="1600" dirty="0"/>
              <a:t>2022 ATLAS Z Mass </a:t>
            </a:r>
            <a:r>
              <a:rPr lang="en-US" sz="1600" dirty="0">
                <a:hlinkClick r:id="rId6"/>
              </a:rPr>
              <a:t>Master Class</a:t>
            </a:r>
            <a:endParaRPr lang="en-US" sz="1600" dirty="0"/>
          </a:p>
        </p:txBody>
      </p:sp>
      <p:pic>
        <p:nvPicPr>
          <p:cNvPr id="18" name="Content Placeholder 25" descr="A person standing in a classroom&#10;&#10;Description automatically generated">
            <a:extLst>
              <a:ext uri="{FF2B5EF4-FFF2-40B4-BE49-F238E27FC236}">
                <a16:creationId xmlns:a16="http://schemas.microsoft.com/office/drawing/2014/main" id="{1266C5EE-2724-494D-29DD-867F68EC23B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9" t="8727" r="8574" b="10888"/>
          <a:stretch/>
        </p:blipFill>
        <p:spPr>
          <a:xfrm>
            <a:off x="7028049" y="1822630"/>
            <a:ext cx="2773547" cy="4814376"/>
          </a:xfrm>
          <a:prstGeom prst="rect">
            <a:avLst/>
          </a:prstGeom>
        </p:spPr>
      </p:pic>
      <p:pic>
        <p:nvPicPr>
          <p:cNvPr id="16" name="Picture 15" descr="A white board with many sticky notes on it&#10;&#10;Description automatically generated">
            <a:extLst>
              <a:ext uri="{FF2B5EF4-FFF2-40B4-BE49-F238E27FC236}">
                <a16:creationId xmlns:a16="http://schemas.microsoft.com/office/drawing/2014/main" id="{4F0DE1E5-89FB-D42D-C1C6-5786F36498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710094" y="695441"/>
            <a:ext cx="3698063" cy="277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66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6D885-FF75-0287-EF64-A79144E8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834" y="365125"/>
            <a:ext cx="10556964" cy="797469"/>
          </a:xfrm>
        </p:spPr>
        <p:txBody>
          <a:bodyPr>
            <a:normAutofit/>
          </a:bodyPr>
          <a:lstStyle/>
          <a:p>
            <a:r>
              <a:rPr lang="en-US" dirty="0"/>
              <a:t>At WHS: General Physics</a:t>
            </a:r>
          </a:p>
        </p:txBody>
      </p:sp>
      <p:pic>
        <p:nvPicPr>
          <p:cNvPr id="5" name="Content Placeholder 4" descr="A black panther with red letter w&#10;&#10;Description automatically generated">
            <a:extLst>
              <a:ext uri="{FF2B5EF4-FFF2-40B4-BE49-F238E27FC236}">
                <a16:creationId xmlns:a16="http://schemas.microsoft.com/office/drawing/2014/main" id="{DFDED203-6326-B679-2913-74B0A6623A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3" r="-9" b="-9"/>
          <a:stretch/>
        </p:blipFill>
        <p:spPr>
          <a:xfrm>
            <a:off x="-3669" y="5032566"/>
            <a:ext cx="1698151" cy="1903999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pic>
        <p:nvPicPr>
          <p:cNvPr id="10" name="Picture 9" descr="A person and person holding a toy&#10;&#10;Description automatically generated">
            <a:extLst>
              <a:ext uri="{FF2B5EF4-FFF2-40B4-BE49-F238E27FC236}">
                <a16:creationId xmlns:a16="http://schemas.microsoft.com/office/drawing/2014/main" id="{597251C1-F31F-EC8E-3FF5-064D13CA50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94711" y="2798977"/>
            <a:ext cx="3897448" cy="2923086"/>
          </a:xfrm>
          <a:prstGeom prst="rect">
            <a:avLst/>
          </a:prstGeom>
        </p:spPr>
      </p:pic>
      <p:pic>
        <p:nvPicPr>
          <p:cNvPr id="14" name="Picture 13" descr="A person smiling with a group of people&#10;&#10;Description automatically generated">
            <a:extLst>
              <a:ext uri="{FF2B5EF4-FFF2-40B4-BE49-F238E27FC236}">
                <a16:creationId xmlns:a16="http://schemas.microsoft.com/office/drawing/2014/main" id="{CE9C8362-467B-CB94-0AA3-8EE0121E6E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1"/>
          <a:stretch/>
        </p:blipFill>
        <p:spPr>
          <a:xfrm rot="10800000">
            <a:off x="7337833" y="365125"/>
            <a:ext cx="4383474" cy="3086038"/>
          </a:xfrm>
          <a:prstGeom prst="rect">
            <a:avLst/>
          </a:prstGeom>
        </p:spPr>
      </p:pic>
      <p:pic>
        <p:nvPicPr>
          <p:cNvPr id="20" name="Picture 19" descr="A person and a child holding a book&#10;&#10;Description automatically generated">
            <a:extLst>
              <a:ext uri="{FF2B5EF4-FFF2-40B4-BE49-F238E27FC236}">
                <a16:creationId xmlns:a16="http://schemas.microsoft.com/office/drawing/2014/main" id="{2F71C1FB-58DC-E0DC-C983-C5304D4B41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1280" y="1806053"/>
            <a:ext cx="3901172" cy="2930933"/>
          </a:xfrm>
          <a:prstGeom prst="rect">
            <a:avLst/>
          </a:prstGeom>
        </p:spPr>
      </p:pic>
      <p:pic>
        <p:nvPicPr>
          <p:cNvPr id="27" name="Picture 26" descr="Two men sitting at a table drawing on paper&#10;&#10;Description automatically generated">
            <a:extLst>
              <a:ext uri="{FF2B5EF4-FFF2-40B4-BE49-F238E27FC236}">
                <a16:creationId xmlns:a16="http://schemas.microsoft.com/office/drawing/2014/main" id="{1A891AE3-2963-E403-0C9F-6B185F18D3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6497" y="1832236"/>
            <a:ext cx="3874136" cy="290560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81582F0-BC05-E5A8-F92F-4CCFB5A8DB3C}"/>
              </a:ext>
            </a:extLst>
          </p:cNvPr>
          <p:cNvSpPr txBox="1"/>
          <p:nvPr/>
        </p:nvSpPr>
        <p:spPr>
          <a:xfrm>
            <a:off x="1878227" y="5572897"/>
            <a:ext cx="5696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WHS physics students had an opportunity to share their new understanding about the Standard Model with non-physics classmates, family members, and friends.</a:t>
            </a:r>
          </a:p>
        </p:txBody>
      </p:sp>
    </p:spTree>
    <p:extLst>
      <p:ext uri="{BB962C8B-B14F-4D97-AF65-F5344CB8AC3E}">
        <p14:creationId xmlns:p14="http://schemas.microsoft.com/office/powerpoint/2010/main" val="153234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292</Words>
  <Application>Microsoft Office PowerPoint</Application>
  <PresentationFormat>Widescreen</PresentationFormat>
  <Paragraphs>36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Contemporary Physics at West High School</vt:lpstr>
      <vt:lpstr>At WHS: BL4S</vt:lpstr>
      <vt:lpstr>Panther Peak: 2022 BL4S Team</vt:lpstr>
      <vt:lpstr>Huntsman Cancer Institute </vt:lpstr>
      <vt:lpstr>Panther Peak: Research and Writing</vt:lpstr>
      <vt:lpstr>Professional Development: 2022 ITW</vt:lpstr>
      <vt:lpstr>Professional Development: Quarknet</vt:lpstr>
      <vt:lpstr>At WHS: General Physics</vt:lpstr>
      <vt:lpstr>At WHS: General Physics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Year of Contemporary Physics at West High School</dc:title>
  <dc:creator>Alison Bulson</dc:creator>
  <cp:lastModifiedBy>Alison Bulson</cp:lastModifiedBy>
  <cp:revision>2</cp:revision>
  <dcterms:created xsi:type="dcterms:W3CDTF">2023-07-26T14:02:00Z</dcterms:created>
  <dcterms:modified xsi:type="dcterms:W3CDTF">2023-09-20T06:52:45Z</dcterms:modified>
</cp:coreProperties>
</file>