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0" r:id="rId10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8" autoAdjust="0"/>
    <p:restoredTop sz="74348" autoAdjust="0"/>
  </p:normalViewPr>
  <p:slideViewPr>
    <p:cSldViewPr>
      <p:cViewPr varScale="1">
        <p:scale>
          <a:sx n="97" d="100"/>
          <a:sy n="97" d="100"/>
        </p:scale>
        <p:origin x="11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55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0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9/4/2023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9/4/2023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9/4/2023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090A17-A22B-5C40-86CF-991077FB4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9/4/2023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9/4/2023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9/4/2023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76E0DE-52CC-F74B-AAE3-449EA063680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9/4/2023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LocalAddressChange" TargetMode="External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dmin-eguide.web.cern.ch/en/procedure/swiss-cards#C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NNPFFamilyMember" TargetMode="External"/><Relationship Id="rId7" Type="http://schemas.openxmlformats.org/officeDocument/2006/relationships/hyperlink" Target="https://openclipart.org/detail/3042/zeimusu-thumbtack-note-important-by-zeimusu" TargetMode="External"/><Relationship Id="rId2" Type="http://schemas.openxmlformats.org/officeDocument/2006/relationships/hyperlink" Target="https://hrt.cern.ch/hrt/NNPFMemberPersonnel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ern.service-now.com/service-portal?id=sc_cat_item&amp;name=new-french-card&amp;se=swiss-french-card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penclipart.org/detail/3042/zeimusu-thumbtack-note-important-by-zeimusu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C0D343-4CFE-4B9D-B687-5D500E157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/>
              <a:t>French &amp; Swiss Cards</a:t>
            </a:r>
            <a:endParaRPr lang="en-CH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29B9E5-CB53-4BE8-8338-A00A784D0A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/>
              <a:t>Welcome</a:t>
            </a:r>
            <a:r>
              <a:rPr lang="fr-CH" dirty="0"/>
              <a:t> Session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583F7-B2EE-4852-95E0-FB381AAEC7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8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/>
              <a:t>Introduction</a:t>
            </a:r>
          </a:p>
          <a:p>
            <a:r>
              <a:rPr lang="fr-CH"/>
              <a:t>NEWCOMERS Procedure</a:t>
            </a:r>
          </a:p>
          <a:p>
            <a:pPr lvl="1"/>
            <a:r>
              <a:rPr lang="fr-CH"/>
              <a:t>Swiss cards</a:t>
            </a:r>
          </a:p>
          <a:p>
            <a:pPr lvl="1"/>
            <a:r>
              <a:rPr lang="fr-CH"/>
              <a:t>French cards</a:t>
            </a:r>
          </a:p>
          <a:p>
            <a:r>
              <a:rPr lang="fr-CH"/>
              <a:t>CHANGE of STATUS – Procedure</a:t>
            </a:r>
          </a:p>
          <a:p>
            <a:r>
              <a:rPr lang="fr-CH"/>
              <a:t>Questions?</a:t>
            </a:r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28" y="382910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25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8760"/>
            <a:ext cx="11376024" cy="4608512"/>
          </a:xfrm>
        </p:spPr>
        <p:txBody>
          <a:bodyPr/>
          <a:lstStyle/>
          <a:p>
            <a:r>
              <a:rPr lang="fr-CH" sz="2400"/>
              <a:t>These are your special residency and work permits = essential documents</a:t>
            </a:r>
          </a:p>
          <a:p>
            <a:r>
              <a:rPr lang="en-GB" sz="2400"/>
              <a:t>Do I need one? </a:t>
            </a:r>
          </a:p>
          <a:p>
            <a:pPr lvl="1"/>
            <a:r>
              <a:rPr lang="en-GB" sz="2100"/>
              <a:t>Yes, if working time &gt; 50% and contract duration &gt; 3 months.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When do I request them? </a:t>
            </a:r>
          </a:p>
          <a:p>
            <a:pPr marL="571500" lvl="1" indent="-285750">
              <a:buFont typeface="Arial" panose="020B0604020202020204" pitchFamily="34" charset="0"/>
              <a:buChar char="•"/>
            </a:pPr>
            <a:r>
              <a:rPr lang="en-GB" sz="2100"/>
              <a:t>Cards can only be requested if you have already arrived in the local area</a:t>
            </a:r>
          </a:p>
          <a:p>
            <a:r>
              <a:rPr lang="en-GB" sz="2400"/>
              <a:t>I already have a Swiss permit, do I need to return it? </a:t>
            </a:r>
          </a:p>
          <a:p>
            <a:pPr lvl="1"/>
            <a:r>
              <a:rPr lang="en-GB" sz="2100"/>
              <a:t>Yes, we will send it to the Swiss mission in exchange of your new Swiss card.</a:t>
            </a:r>
          </a:p>
          <a:p>
            <a:r>
              <a:rPr lang="en-GB" sz="2400"/>
              <a:t>I have a temporary local address, is this ok? </a:t>
            </a:r>
          </a:p>
          <a:p>
            <a:pPr lvl="1"/>
            <a:r>
              <a:rPr lang="en-GB" sz="2100"/>
              <a:t>Yes. You can update your address to a more permanent one with the same document.</a:t>
            </a:r>
          </a:p>
          <a:p>
            <a:pPr lvl="1"/>
            <a:endParaRPr lang="en-GB" sz="2100"/>
          </a:p>
          <a:p>
            <a:endParaRPr lang="fr-CH"/>
          </a:p>
          <a:p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 – introduction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142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414" y="1676840"/>
            <a:ext cx="11755586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need to fill in a form – we will do the necessary</a:t>
            </a:r>
            <a:endParaRPr lang="en-GB" sz="2400" b="1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follow the following steps</a:t>
            </a:r>
            <a:endParaRPr lang="fr-CH" sz="2400" b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1.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Establish first your access card in Building </a:t>
            </a:r>
            <a:r>
              <a:rPr lang="en-GB" u="sng">
                <a:solidFill>
                  <a:srgbClr val="2574B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;</a:t>
            </a:r>
            <a:endParaRPr lang="fr-CH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2.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Complete the </a:t>
            </a:r>
            <a:r>
              <a:rPr lang="en-GB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EDH Local Address Change form</a:t>
            </a:r>
            <a:r>
              <a:rPr lang="en-GB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b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(this could also be a CERN hostel, or a friend’s house) </a:t>
            </a:r>
            <a:b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b="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already have an address registered in the CERN database, please check if the information is correct;</a:t>
            </a:r>
            <a:endParaRPr lang="fr-CH" b="0" i="1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3.    </a:t>
            </a:r>
            <a:r>
              <a:rPr lang="en-GB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hold a Swiss work permit type B, C, G or L,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please hand it in on them in building</a:t>
            </a:r>
            <a:r>
              <a:rPr lang="en-GB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GB" u="sng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(groundfloor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Mon-Fri in the afternoon) in an envelope addressed to “Cards Service”.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CH"/>
              <a:t>If you live in Switzerland, for non Swiss family members a Swiss Card will be requested as well (so also need for access card)</a:t>
            </a:r>
          </a:p>
          <a:p>
            <a:pPr marL="0" indent="0">
              <a:buNone/>
            </a:pPr>
            <a:r>
              <a:rPr lang="fr-CH" b="0">
                <a:solidFill>
                  <a:schemeClr val="accent1">
                    <a:lumMod val="60000"/>
                    <a:lumOff val="40000"/>
                  </a:schemeClr>
                </a:solidFill>
              </a:rPr>
              <a:t>It takes about 3-4 weeks before the card arrives</a:t>
            </a:r>
            <a:endParaRPr lang="en-CH" b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NEWCOMERS – Swiss cards</a:t>
            </a:r>
            <a:br>
              <a:rPr lang="fr-CH" sz="2400"/>
            </a:br>
            <a:br>
              <a:rPr lang="fr-CH" sz="2400"/>
            </a:br>
            <a:r>
              <a:rPr lang="fr-CH" sz="2400"/>
              <a:t>For all CERN members of Personnel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539876-3BDA-430F-AF5A-B841D0ACF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EE3E8-447F-454D-891A-1E5FA28B1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7305"/>
            <a:ext cx="11376024" cy="4608512"/>
          </a:xfrm>
        </p:spPr>
        <p:txBody>
          <a:bodyPr/>
          <a:lstStyle/>
          <a:p>
            <a:r>
              <a:rPr lang="en-GB"/>
              <a:t>The request for a Swiss card is mandatory for the spouse/partner and children who meet the following conditions of award:</a:t>
            </a:r>
          </a:p>
          <a:p>
            <a:pPr lvl="1"/>
            <a:r>
              <a:rPr lang="en-GB"/>
              <a:t>Living in CH</a:t>
            </a:r>
          </a:p>
          <a:p>
            <a:pPr lvl="1"/>
            <a:r>
              <a:rPr lang="en-GB"/>
              <a:t>they must not be of Swiss nationality,</a:t>
            </a:r>
          </a:p>
          <a:p>
            <a:pPr lvl="1"/>
            <a:r>
              <a:rPr lang="en-GB"/>
              <a:t>they must live under the same roof* as the member of the personnel,</a:t>
            </a:r>
          </a:p>
          <a:p>
            <a:pPr lvl="1"/>
            <a:r>
              <a:rPr lang="en-GB"/>
              <a:t>children must be unmarried and dependent on the member of the personnel.</a:t>
            </a:r>
          </a:p>
          <a:p>
            <a:r>
              <a:rPr lang="en-GB"/>
              <a:t>Family members wishing to take up gainful employment in Switzerland must apply for a </a:t>
            </a:r>
            <a:r>
              <a:rPr lang="en-GB">
                <a:hlinkClick r:id="rId2"/>
              </a:rPr>
              <a:t>'permis Ci' certificate</a:t>
            </a:r>
            <a:r>
              <a:rPr lang="en-GB"/>
              <a:t>.</a:t>
            </a:r>
          </a:p>
          <a:p>
            <a:r>
              <a:rPr lang="en-GB"/>
              <a:t>Family with EU/AELE nationality may ask the Cantonal Population Office of their canton of residence to keep / be issued with a residence permit (B permit) instead of a </a:t>
            </a:r>
            <a:r>
              <a:rPr lang="en-GB" i="1"/>
              <a:t>carte de légitimation</a:t>
            </a:r>
            <a:r>
              <a:rPr lang="en-GB"/>
              <a:t>.</a:t>
            </a:r>
          </a:p>
          <a:p>
            <a:r>
              <a:rPr lang="en-GB" sz="2000" b="0"/>
              <a:t>N.B. Non-European nationals who do not have the right to long-term residence in France are not entitled to a cross-border commuter (frontalier) permit </a:t>
            </a:r>
            <a:endParaRPr lang="en-CH" sz="2000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CC0F63-B446-48CD-9692-E65303DD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SPOUSES &amp; RECOGNISED PARTNERS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AEB04-0C89-422D-8471-7F31322B2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318653"/>
            <a:ext cx="11755586" cy="3716558"/>
          </a:xfrm>
        </p:spPr>
        <p:txBody>
          <a:bodyPr/>
          <a:lstStyle/>
          <a:p>
            <a:pPr marL="0" indent="0">
              <a:buNone/>
            </a:pPr>
            <a:r>
              <a:rPr lang="fr-CH" b="0" dirty="0" err="1"/>
              <a:t>Details</a:t>
            </a:r>
            <a:r>
              <a:rPr lang="fr-CH" b="0" dirty="0"/>
              <a:t> and checklist in </a:t>
            </a:r>
            <a:r>
              <a:rPr lang="fr-CH" b="0" dirty="0" err="1"/>
              <a:t>Welcome</a:t>
            </a:r>
            <a:r>
              <a:rPr lang="fr-CH" b="0" dirty="0"/>
              <a:t> email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b="0" dirty="0"/>
              <a:t>Complete the </a:t>
            </a:r>
            <a:r>
              <a:rPr lang="fr-CH" sz="2000" b="0" dirty="0">
                <a:hlinkClick r:id="rId2"/>
              </a:rPr>
              <a:t>NNPF</a:t>
            </a:r>
            <a:r>
              <a:rPr lang="fr-CH" sz="2000" b="0" dirty="0"/>
              <a:t> (and if applicable </a:t>
            </a:r>
            <a:r>
              <a:rPr lang="fr-CH" sz="2000" b="0" dirty="0">
                <a:hlinkClick r:id="rId3"/>
              </a:rPr>
              <a:t>NNPF - </a:t>
            </a:r>
            <a:r>
              <a:rPr lang="fr-CH" sz="2000" b="0" dirty="0" err="1">
                <a:hlinkClick r:id="rId3"/>
              </a:rPr>
              <a:t>FamilyMember</a:t>
            </a:r>
            <a:r>
              <a:rPr lang="fr-CH" sz="2000" b="0" dirty="0"/>
              <a:t> )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b="0" dirty="0" err="1"/>
              <a:t>Create</a:t>
            </a:r>
            <a:r>
              <a:rPr lang="fr-CH" sz="2000" b="0" dirty="0"/>
              <a:t> a </a:t>
            </a:r>
            <a:r>
              <a:rPr lang="fr-CH" sz="2000" b="0" dirty="0" err="1">
                <a:hlinkClick r:id="rId4"/>
              </a:rPr>
              <a:t>Request</a:t>
            </a:r>
            <a:r>
              <a:rPr lang="fr-CH" sz="2000" b="0" dirty="0">
                <a:hlinkClick r:id="rId4"/>
              </a:rPr>
              <a:t> ticket</a:t>
            </a:r>
            <a:r>
              <a:rPr lang="fr-CH" sz="2000" b="0" dirty="0"/>
              <a:t> in the Service Portal and </a:t>
            </a:r>
            <a:r>
              <a:rPr lang="fr-CH" sz="2000" b="0" dirty="0" err="1"/>
              <a:t>attach</a:t>
            </a:r>
            <a:r>
              <a:rPr lang="fr-CH" sz="2000" b="0" dirty="0"/>
              <a:t> the NNPF(s) (in doc format)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/>
              <a:t>Deliver all necessary documents on PAPER at 55/R-001 (</a:t>
            </a:r>
            <a:r>
              <a:rPr lang="en-GB" sz="2000" b="0" dirty="0" err="1"/>
              <a:t>groundfloor</a:t>
            </a:r>
            <a:r>
              <a:rPr lang="en-GB" sz="2000" b="0" dirty="0"/>
              <a:t>, where you will pick up your access card), only from Monday to Friday 1.30 p.m. to 6.30 </a:t>
            </a:r>
            <a:r>
              <a:rPr lang="en-GB" sz="2000" b="0" dirty="0" err="1"/>
              <a:t>p.m</a:t>
            </a:r>
            <a:r>
              <a:rPr lang="en-GB" sz="2000" b="0" dirty="0"/>
              <a:t> – See checklist </a:t>
            </a:r>
          </a:p>
          <a:p>
            <a:pPr marL="0" indent="0">
              <a:buNone/>
            </a:pPr>
            <a:r>
              <a:rPr lang="en-GB" sz="2000" b="0" dirty="0"/>
              <a:t>Please bring as soon as possible the documents to B55 (don’t wait until we ask !).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initial application for the French card request must be made as soon as you start your CERN contract,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600" b="1" i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within a deadline of two months</a:t>
            </a:r>
            <a:r>
              <a:rPr lang="en-GB" sz="16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after your arrival in the local area (France or Switzerland)</a:t>
            </a:r>
            <a:endParaRPr lang="en-GB" b="0" dirty="0"/>
          </a:p>
          <a:p>
            <a:pPr marL="0" indent="0">
              <a:buNone/>
            </a:pP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Currently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longer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delays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up to 3-4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months</a:t>
            </a:r>
            <a:endParaRPr lang="en-CH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855418"/>
          </a:xfrm>
        </p:spPr>
        <p:txBody>
          <a:bodyPr>
            <a:normAutofit fontScale="90000"/>
          </a:bodyPr>
          <a:lstStyle/>
          <a:p>
            <a:r>
              <a:rPr lang="fr-CH" dirty="0"/>
              <a:t>NEWCOMERS – French </a:t>
            </a:r>
            <a:r>
              <a:rPr lang="fr-CH" dirty="0" err="1"/>
              <a:t>cards</a:t>
            </a:r>
            <a:br>
              <a:rPr lang="fr-CH" sz="2400" dirty="0"/>
            </a:br>
            <a:br>
              <a:rPr lang="fr-CH" sz="2400" dirty="0"/>
            </a:br>
            <a:r>
              <a:rPr lang="fr-CH" sz="2400" dirty="0"/>
              <a:t>For all CERN members of Personnel and </a:t>
            </a:r>
            <a:r>
              <a:rPr lang="fr-CH" sz="2400" dirty="0" err="1"/>
              <a:t>family</a:t>
            </a:r>
            <a:r>
              <a:rPr lang="fr-CH" sz="2400" dirty="0"/>
              <a:t> members </a:t>
            </a:r>
            <a:r>
              <a:rPr lang="fr-CH" sz="2400" dirty="0" err="1"/>
              <a:t>except</a:t>
            </a:r>
            <a:r>
              <a:rPr lang="fr-CH" sz="2400" dirty="0"/>
              <a:t>:</a:t>
            </a:r>
            <a:br>
              <a:rPr lang="fr-CH" sz="2400" dirty="0"/>
            </a:br>
            <a:r>
              <a:rPr lang="en-GB" sz="2000" b="0" dirty="0"/>
              <a:t>- French nationals, living in France;</a:t>
            </a:r>
            <a:br>
              <a:rPr lang="en-GB" sz="2000" b="0" dirty="0"/>
            </a:br>
            <a:r>
              <a:rPr lang="en-GB" sz="2000" b="0" dirty="0"/>
              <a:t>- All those who have been residing in France for over 3 months and their family members;</a:t>
            </a:r>
            <a:br>
              <a:rPr lang="en-GB" sz="2000" b="0" dirty="0"/>
            </a:br>
            <a:r>
              <a:rPr lang="en-GB" sz="2000" b="0" dirty="0"/>
              <a:t>- Family members </a:t>
            </a:r>
            <a:r>
              <a:rPr lang="en-GB" sz="2000" b="0" dirty="0" err="1"/>
              <a:t>domiciliated</a:t>
            </a:r>
            <a:r>
              <a:rPr lang="en-GB" sz="2000" b="0" dirty="0"/>
              <a:t> in Switzerland.</a:t>
            </a:r>
            <a:br>
              <a:rPr lang="en-GB" sz="2400" dirty="0"/>
            </a:b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FB6BE8-EE07-4009-883A-1A23D6B43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030419" y="5304803"/>
            <a:ext cx="2035126" cy="143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1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543" y="1592263"/>
            <a:ext cx="9792469" cy="4608512"/>
          </a:xfrm>
        </p:spPr>
        <p:txBody>
          <a:bodyPr/>
          <a:lstStyle/>
          <a:p>
            <a:pPr marL="0" indent="0">
              <a:buNone/>
            </a:pPr>
            <a:r>
              <a:rPr lang="fr-CH"/>
              <a:t>SWISS CARD: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drop your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legitimation card(s) related to your previous contract in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 for: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« 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CARDS SERVICE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US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Change of Status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»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also with your name and CERN ID,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building</a:t>
            </a:r>
            <a:r>
              <a:rPr lang="en-GB">
                <a:solidFill>
                  <a:srgbClr val="29292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r>
              <a:rPr lang="en-GB" u="sng">
                <a:solidFill>
                  <a:srgbClr val="2574B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Monday to Friday 1h30 p.m. to 6.30 p.m.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r>
              <a:rPr lang="fr-CH"/>
              <a:t>FRENCH CARD: </a:t>
            </a:r>
            <a:r>
              <a:rPr lang="fr-CH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Considering the long delay, we do not ask you to change your card now, we will do the change of status when card needs to be renewed.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Change of status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56" y="1609829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70" y="3679764"/>
            <a:ext cx="1152046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155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Opening</a:t>
            </a:r>
            <a:r>
              <a:rPr lang="fr-CH" dirty="0"/>
              <a:t> a </a:t>
            </a:r>
            <a:r>
              <a:rPr lang="fr-CH" dirty="0" err="1"/>
              <a:t>swiss</a:t>
            </a:r>
            <a:r>
              <a:rPr lang="fr-CH" dirty="0"/>
              <a:t> Bank </a:t>
            </a:r>
            <a:r>
              <a:rPr lang="fr-CH" dirty="0" err="1"/>
              <a:t>account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4FBE3-C950-4217-90AF-7CBB86B37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0440539" cy="4608512"/>
          </a:xfrm>
        </p:spPr>
        <p:txBody>
          <a:bodyPr/>
          <a:lstStyle/>
          <a:p>
            <a:pPr marL="0" indent="0">
              <a:buNone/>
            </a:pPr>
            <a:r>
              <a:rPr lang="fr-CH" sz="2000" b="0" dirty="0"/>
              <a:t>UBS Bank, in </a:t>
            </a:r>
            <a:r>
              <a:rPr lang="fr-CH" sz="2000" b="0" dirty="0" err="1"/>
              <a:t>particular</a:t>
            </a:r>
            <a:r>
              <a:rPr lang="fr-CH" sz="2000" b="0" dirty="0"/>
              <a:t> on the CERN site, </a:t>
            </a:r>
            <a:r>
              <a:rPr lang="fr-CH" sz="2000" b="0" dirty="0" err="1"/>
              <a:t>will</a:t>
            </a:r>
            <a:r>
              <a:rPr lang="fr-CH" sz="2000" b="0" dirty="0"/>
              <a:t> </a:t>
            </a:r>
            <a:r>
              <a:rPr lang="fr-CH" sz="2000" b="0" dirty="0" err="1"/>
              <a:t>ask</a:t>
            </a:r>
            <a:r>
              <a:rPr lang="fr-CH" sz="2000" b="0" dirty="0"/>
              <a:t> for a copy of </a:t>
            </a:r>
            <a:r>
              <a:rPr lang="fr-CH" sz="2000" b="0" dirty="0" err="1"/>
              <a:t>your</a:t>
            </a:r>
            <a:r>
              <a:rPr lang="fr-CH" sz="2000" b="0" dirty="0"/>
              <a:t> Swiss </a:t>
            </a:r>
            <a:r>
              <a:rPr lang="fr-CH" sz="2000" b="0" dirty="0" err="1"/>
              <a:t>Card</a:t>
            </a:r>
            <a:r>
              <a:rPr lang="fr-CH" sz="2000" b="0" dirty="0"/>
              <a:t>.</a:t>
            </a:r>
          </a:p>
          <a:p>
            <a:pPr marL="0" indent="0">
              <a:buNone/>
            </a:pPr>
            <a:r>
              <a:rPr lang="en-GB" sz="2000" b="0" dirty="0"/>
              <a:t>Please be patient and allow time for the Swiss Card to be requested </a:t>
            </a:r>
            <a:r>
              <a:rPr lang="en-GB" sz="20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(Min.3 weeks after arrival</a:t>
            </a:r>
            <a:r>
              <a:rPr lang="en-GB" sz="2000" b="0" dirty="0"/>
              <a:t>)</a:t>
            </a:r>
          </a:p>
          <a:p>
            <a:pPr marL="0" indent="0">
              <a:buNone/>
            </a:pPr>
            <a:r>
              <a:rPr lang="en-GB" sz="2000" b="0" dirty="0"/>
              <a:t>We will send you an email to inform you when you can pick up cards we have received for you, at the  building </a:t>
            </a:r>
            <a:r>
              <a:rPr lang="en-GB" u="sng" dirty="0">
                <a:hlinkClick r:id="rId2"/>
              </a:rPr>
              <a:t>55/R-001</a:t>
            </a:r>
            <a:r>
              <a:rPr lang="en-GB" dirty="0"/>
              <a:t> </a:t>
            </a:r>
            <a:r>
              <a:rPr lang="en-GB" sz="2000" b="0" dirty="0"/>
              <a:t>(</a:t>
            </a:r>
            <a:r>
              <a:rPr lang="en-GB" sz="2000" b="0" dirty="0" err="1"/>
              <a:t>groundfloor</a:t>
            </a:r>
            <a:r>
              <a:rPr lang="en-GB" sz="2000" b="0" dirty="0"/>
              <a:t>, where you have picked up your access card), </a:t>
            </a:r>
            <a:r>
              <a:rPr lang="en-US" sz="2000" b="0" dirty="0"/>
              <a:t>from </a:t>
            </a:r>
            <a:r>
              <a:rPr lang="en-GB" sz="2000" b="0" dirty="0"/>
              <a:t>Monday to Friday 1h30 p.m. to 6.30 p.m.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0030419" y="5304803"/>
            <a:ext cx="2035126" cy="143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54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68690-4450-44CB-ACA1-233F74A5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Questions?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4E7BB-B8A3-4112-BA02-432F86DA7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7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OW_session1_CBS" id="{18451568-9310-4A03-B889-DDD379D22F62}" vid="{CB4E390B-88A2-46B5-BE8C-853A4FF949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12944</TotalTime>
  <Words>856</Words>
  <Application>Microsoft Office PowerPoint</Application>
  <DocSecurity>0</DocSecurity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French &amp; Swiss Cards</vt:lpstr>
      <vt:lpstr>French and Swiss Cards</vt:lpstr>
      <vt:lpstr>French and Swiss Cards – introduction</vt:lpstr>
      <vt:lpstr>NEWCOMERS – Swiss cards  For all CERN members of Personnel</vt:lpstr>
      <vt:lpstr>SPOUSES &amp; RECOGNISED PARTNERS</vt:lpstr>
      <vt:lpstr>NEWCOMERS – French cards  For all CERN members of Personnel and family members except: - French nationals, living in France; - All those who have been residing in France for over 3 months and their family members; - Family members domiciliated in Switzerland. </vt:lpstr>
      <vt:lpstr>Change of status</vt:lpstr>
      <vt:lpstr>Opening a swiss Bank account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Microsoft Office User</dc:creator>
  <cp:keywords/>
  <dc:description/>
  <cp:lastModifiedBy>Donia Grandclaude</cp:lastModifiedBy>
  <cp:revision>872</cp:revision>
  <cp:lastPrinted>2022-01-20T14:40:34Z</cp:lastPrinted>
  <dcterms:created xsi:type="dcterms:W3CDTF">2021-01-13T14:56:53Z</dcterms:created>
  <dcterms:modified xsi:type="dcterms:W3CDTF">2023-09-05T09:03:23Z</dcterms:modified>
  <cp:category/>
  <dc:identifier/>
  <cp:contentStatus/>
  <dc:language/>
  <cp:version/>
</cp:coreProperties>
</file>