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34" r:id="rId3"/>
    <p:sldId id="344" r:id="rId4"/>
    <p:sldId id="345" r:id="rId5"/>
    <p:sldId id="385" r:id="rId6"/>
    <p:sldId id="368" r:id="rId7"/>
    <p:sldId id="347" r:id="rId8"/>
    <p:sldId id="369" r:id="rId9"/>
    <p:sldId id="383" r:id="rId10"/>
    <p:sldId id="352" r:id="rId11"/>
    <p:sldId id="379" r:id="rId12"/>
    <p:sldId id="372" r:id="rId13"/>
    <p:sldId id="373" r:id="rId14"/>
    <p:sldId id="367" r:id="rId15"/>
    <p:sldId id="354" r:id="rId16"/>
    <p:sldId id="370" r:id="rId17"/>
    <p:sldId id="338" r:id="rId18"/>
    <p:sldId id="377" r:id="rId19"/>
    <p:sldId id="378" r:id="rId20"/>
    <p:sldId id="366" r:id="rId21"/>
    <p:sldId id="374" r:id="rId22"/>
    <p:sldId id="384" r:id="rId23"/>
    <p:sldId id="330" r:id="rId24"/>
    <p:sldId id="375" r:id="rId25"/>
    <p:sldId id="382" r:id="rId26"/>
    <p:sldId id="386" r:id="rId27"/>
    <p:sldId id="362" r:id="rId28"/>
    <p:sldId id="348" r:id="rId29"/>
    <p:sldId id="349" r:id="rId30"/>
    <p:sldId id="380" r:id="rId31"/>
    <p:sldId id="381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9FC3"/>
    <a:srgbClr val="558ED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19" autoAdjust="0"/>
  </p:normalViewPr>
  <p:slideViewPr>
    <p:cSldViewPr snapToGrid="0" snapToObjects="1">
      <p:cViewPr>
        <p:scale>
          <a:sx n="100" d="100"/>
          <a:sy n="100" d="100"/>
        </p:scale>
        <p:origin x="-816" y="-1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726BA98-09A7-D845-B362-7ACA0D031074}" type="datetimeFigureOut">
              <a:rPr lang="en-US"/>
              <a:pPr>
                <a:defRPr/>
              </a:pPr>
              <a:t>6/8/11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7EBBC22-62A2-DA42-A7E1-5CA8AEF0C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55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8D14DF8-0C36-4546-A1A8-1C89C0A9DD5A}" type="datetime1">
              <a:rPr lang="en-US"/>
              <a:pPr>
                <a:defRPr/>
              </a:pPr>
              <a:t>6/8/11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AF03E7-0DA5-084C-A73B-84F89890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704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C9639-C0D2-A746-9AD6-FEE097F08E8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C9639-C0D2-A746-9AD6-FEE097F08E8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C9639-C0D2-A746-9AD6-FEE097F08E8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the questions against</a:t>
            </a:r>
            <a:r>
              <a:rPr lang="en-US" baseline="0" dirty="0" smtClean="0"/>
              <a:t> what went to JT.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57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3963"/>
            <a:ext cx="2895600" cy="182562"/>
          </a:xfrm>
        </p:spPr>
        <p:txBody>
          <a:bodyPr/>
          <a:lstStyle>
            <a:lvl1pPr>
              <a:defRPr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3963"/>
            <a:ext cx="2133600" cy="1825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42DE2B-1862-AC46-8E34-76F2DE4B4D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7607300" y="0"/>
            <a:ext cx="1536700" cy="17145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0598-22BC-DE45-8110-72C7EB64E6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6B7A-F0F1-B649-AD7D-33CEE8400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036-CDBF-9045-BEBA-45AC230EB3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6C2-875D-8741-96F2-AB275F5C2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C85A-2B99-6746-AB8E-75939B0FA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color_sm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DDC6-6948-9542-AE23-4C88376D0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838D-2899-3348-AC07-177A26D9D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/>
        </p:nvPicPr>
        <p:blipFill>
          <a:blip r:embed="rId11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	First level bullet</a:t>
            </a:r>
          </a:p>
          <a:p>
            <a:pPr lvl="2"/>
            <a:r>
              <a:rPr lang="en-US"/>
              <a:t>	Second level bullet</a:t>
            </a:r>
          </a:p>
          <a:p>
            <a:pPr lvl="3"/>
            <a:r>
              <a:rPr lang="en-US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BDF6EC-3462-684F-AA49-8C502ED8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9" descr="ESnet_color_sm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07325" y="274638"/>
            <a:ext cx="10001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9"/>
          <p:cNvSpPr txBox="1">
            <a:spLocks/>
          </p:cNvSpPr>
          <p:nvPr/>
        </p:nvSpPr>
        <p:spPr bwMode="auto">
          <a:xfrm>
            <a:off x="-111125" y="6496050"/>
            <a:ext cx="4683125" cy="5143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/>
        </p:nvSpPr>
        <p:spPr bwMode="auto">
          <a:xfrm>
            <a:off x="4572000" y="6496050"/>
            <a:ext cx="4683125" cy="514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	U.S. Department of Energy  |  Office of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6" r:id="rId7"/>
    <p:sldLayoutId id="2147483734" r:id="rId8"/>
    <p:sldLayoutId id="2147483727" r:id="rId9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457200" indent="-228600" algn="l" defTabSz="457200" rtl="0" eaLnBrk="0" fontAlgn="base" hangingPunct="0">
        <a:spcBef>
          <a:spcPts val="9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5800" indent="-228600" algn="l" defTabSz="457200" rtl="0" eaLnBrk="0" fontAlgn="base" hangingPunct="0">
        <a:spcBef>
          <a:spcPct val="20000"/>
        </a:spcBef>
        <a:spcAft>
          <a:spcPct val="0"/>
        </a:spcAft>
        <a:buSzPct val="85000"/>
        <a:buFont typeface="Lucida Grande" charset="0"/>
        <a:buChar char="-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914400" indent="-2286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asterdata.es.net/fasterdata/host-tuning/" TargetMode="External"/><Relationship Id="rId4" Type="http://schemas.openxmlformats.org/officeDocument/2006/relationships/hyperlink" Target="http://fasterdata.es.net/fasterdata/data-transfer-tools/" TargetMode="External"/><Relationship Id="rId5" Type="http://schemas.openxmlformats.org/officeDocument/2006/relationships/hyperlink" Target="http://fasterdata.es.net/fasterdata/data-transfer-nod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asterdata.es.net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800" y="496888"/>
            <a:ext cx="6096000" cy="170021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The Science DMZ </a:t>
            </a:r>
            <a:r>
              <a:rPr lang="en-US" sz="2800" dirty="0" smtClean="0">
                <a:latin typeface="Arial" charset="0"/>
                <a:ea typeface="ＭＳ Ｐゴシック" charset="-128"/>
                <a:cs typeface="ＭＳ Ｐゴシック" charset="-128"/>
              </a:rPr>
              <a:t/>
            </a:r>
            <a:br>
              <a:rPr lang="en-US" sz="2800" dirty="0" smtClean="0">
                <a:latin typeface="Arial" charset="0"/>
                <a:ea typeface="ＭＳ Ｐゴシック" charset="-128"/>
                <a:cs typeface="ＭＳ Ｐゴシック" charset="-128"/>
              </a:rPr>
            </a:br>
            <a:endParaRPr lang="en-US" sz="2800" dirty="0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590800" y="2578100"/>
            <a:ext cx="6096000" cy="8985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Eli Dart, Network Engineer</a:t>
            </a:r>
          </a:p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Joe Metzger,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Network Engineer</a:t>
            </a:r>
          </a:p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ESnet Engineering Group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90800" y="3428999"/>
            <a:ext cx="6096000" cy="1765301"/>
          </a:xfrm>
        </p:spPr>
        <p:txBody>
          <a:bodyPr rtlCol="0">
            <a:noAutofit/>
          </a:bodyPr>
          <a:lstStyle/>
          <a:p>
            <a:r>
              <a:rPr lang="en-US" dirty="0" smtClean="0"/>
              <a:t>LHCOPN / LHCONE meeting</a:t>
            </a:r>
          </a:p>
          <a:p>
            <a:r>
              <a:rPr lang="en-US" dirty="0" smtClean="0"/>
              <a:t>Internet2, Washington DC</a:t>
            </a:r>
          </a:p>
          <a:p>
            <a:r>
              <a:rPr lang="en-US" dirty="0" smtClean="0"/>
              <a:t>June 13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DMZ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22862"/>
          </a:xfrm>
        </p:spPr>
        <p:txBody>
          <a:bodyPr/>
          <a:lstStyle/>
          <a:p>
            <a:r>
              <a:rPr lang="en-US" dirty="0" smtClean="0"/>
              <a:t>DMZ – “Demilitarized Zone”</a:t>
            </a:r>
          </a:p>
          <a:p>
            <a:pPr lvl="1"/>
            <a:r>
              <a:rPr lang="en-US" sz="1800" dirty="0" smtClean="0"/>
              <a:t>Network segment near the site perimeter with different security policy</a:t>
            </a:r>
          </a:p>
          <a:p>
            <a:pPr lvl="1"/>
            <a:r>
              <a:rPr lang="en-US" sz="1800" dirty="0" smtClean="0"/>
              <a:t>Commonly used architectural element for deploying WAN-facing services (e.g. email, DNS, web)</a:t>
            </a:r>
          </a:p>
          <a:p>
            <a:r>
              <a:rPr lang="en-US" dirty="0" smtClean="0"/>
              <a:t>Traffic for WAN-facing services does not traverse the LAN</a:t>
            </a:r>
          </a:p>
          <a:p>
            <a:pPr lvl="1"/>
            <a:r>
              <a:rPr lang="en-US" sz="1800" dirty="0" smtClean="0"/>
              <a:t>WAN flows are isolated from LAN traffic</a:t>
            </a:r>
          </a:p>
          <a:p>
            <a:pPr lvl="1"/>
            <a:r>
              <a:rPr lang="en-US" sz="1800" dirty="0" smtClean="0"/>
              <a:t>Infrastructure for WAN services is specifically configured for WAN</a:t>
            </a:r>
          </a:p>
          <a:p>
            <a:r>
              <a:rPr lang="en-US" dirty="0" smtClean="0"/>
              <a:t>Separation of security policy improves both LAN and WAN</a:t>
            </a:r>
          </a:p>
          <a:p>
            <a:pPr lvl="1"/>
            <a:r>
              <a:rPr lang="en-US" sz="1800" dirty="0" smtClean="0"/>
              <a:t>No conflation of security policy between LAN hosts and WAN services</a:t>
            </a:r>
          </a:p>
          <a:p>
            <a:pPr lvl="1"/>
            <a:r>
              <a:rPr lang="en-US" sz="1800" dirty="0" smtClean="0"/>
              <a:t>DMZ hosts provide specific services</a:t>
            </a:r>
            <a:endParaRPr lang="en-US" sz="1800" dirty="0" smtClean="0">
              <a:solidFill>
                <a:prstClr val="black"/>
              </a:solidFill>
            </a:endParaRPr>
          </a:p>
          <a:p>
            <a:pPr lvl="1"/>
            <a:r>
              <a:rPr lang="en-US" sz="1800" dirty="0" smtClean="0"/>
              <a:t>LAN hosts must traverse the same ACLs as WAN hosts to access DMZ</a:t>
            </a:r>
          </a:p>
          <a:p>
            <a:pPr lvl="1"/>
            <a:endParaRPr lang="en-US" sz="1800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Science DMZ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22862"/>
          </a:xfrm>
        </p:spPr>
        <p:txBody>
          <a:bodyPr/>
          <a:lstStyle/>
          <a:p>
            <a:r>
              <a:rPr lang="en-US" dirty="0" smtClean="0"/>
              <a:t>Science DMZ – a well-configured location for high-performance WAN-facing science services</a:t>
            </a:r>
          </a:p>
          <a:p>
            <a:pPr lvl="1"/>
            <a:r>
              <a:rPr lang="en-US" sz="1800" dirty="0" smtClean="0"/>
              <a:t>Located at or near site perimeter on dedicated infrastructure</a:t>
            </a:r>
          </a:p>
          <a:p>
            <a:pPr lvl="1"/>
            <a:r>
              <a:rPr lang="en-US" sz="1800" dirty="0" smtClean="0"/>
              <a:t>Dedicated, high-performance data movers</a:t>
            </a:r>
          </a:p>
          <a:p>
            <a:pPr lvl="1"/>
            <a:r>
              <a:rPr lang="en-US" sz="1800" dirty="0" smtClean="0"/>
              <a:t>Highly capable network devices (wire-speed, deep queues)</a:t>
            </a:r>
          </a:p>
          <a:p>
            <a:pPr lvl="1"/>
            <a:r>
              <a:rPr lang="en-US" sz="1800" dirty="0" smtClean="0"/>
              <a:t>Virtual circuit infrastructure</a:t>
            </a:r>
          </a:p>
          <a:p>
            <a:pPr lvl="1"/>
            <a:r>
              <a:rPr lang="en-US" sz="1800" dirty="0" smtClean="0"/>
              <a:t>perfSONAR</a:t>
            </a:r>
          </a:p>
          <a:p>
            <a:r>
              <a:rPr lang="en-US" dirty="0" smtClean="0"/>
              <a:t>DYNES project is a specific example of this general architectural theme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Dedicated infrastructure for data movers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Virtual circuit termination</a:t>
            </a:r>
          </a:p>
          <a:p>
            <a:pPr lvl="1"/>
            <a:r>
              <a:rPr lang="en-US" sz="1800" dirty="0" smtClean="0">
                <a:solidFill>
                  <a:prstClr val="black"/>
                </a:solidFill>
              </a:rPr>
              <a:t>Many high-bandwidth science sites have moved to this architecture already as a matter of necessity – DYNES is expanding on this because it 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– Conceptual Diagram</a:t>
            </a:r>
            <a:endParaRPr lang="en-US" dirty="0"/>
          </a:p>
        </p:txBody>
      </p:sp>
      <p:pic>
        <p:nvPicPr>
          <p:cNvPr id="5" name="Content Placeholder 4" descr="science-dmz-simple-v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925" r="-10925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- Advanced</a:t>
            </a:r>
            <a:endParaRPr lang="en-US" dirty="0"/>
          </a:p>
        </p:txBody>
      </p:sp>
      <p:pic>
        <p:nvPicPr>
          <p:cNvPr id="5" name="Content Placeholder 4" descr="science-dmz-complex-v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925" r="-10925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27900" cy="1143000"/>
          </a:xfrm>
        </p:spPr>
        <p:txBody>
          <a:bodyPr/>
          <a:lstStyle/>
          <a:p>
            <a:r>
              <a:rPr lang="en-US" dirty="0" smtClean="0"/>
              <a:t>Science DMZ – Separate Circuit Connection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8" name="Content Placeholder 7" descr="science-dmz-vc-v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925" r="-10925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Features and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Direct connection to site perimeter</a:t>
            </a:r>
          </a:p>
          <a:p>
            <a:pPr lvl="1"/>
            <a:r>
              <a:rPr lang="en-US" dirty="0" smtClean="0"/>
              <a:t>LAN devices eliminated from the path</a:t>
            </a:r>
          </a:p>
          <a:p>
            <a:pPr lvl="2"/>
            <a:r>
              <a:rPr lang="en-US" dirty="0" smtClean="0"/>
              <a:t>LAN infrastructure need not be sized for science flows (reduced hardware costs)</a:t>
            </a:r>
          </a:p>
          <a:p>
            <a:pPr lvl="2"/>
            <a:r>
              <a:rPr lang="en-US" dirty="0" smtClean="0"/>
              <a:t>LAN infrastructure need not be configured to support science flows (e.g. deep output queues can conflict with VOIP requirements)</a:t>
            </a:r>
          </a:p>
          <a:p>
            <a:pPr lvl="2"/>
            <a:r>
              <a:rPr lang="en-US" dirty="0" smtClean="0"/>
              <a:t>LAN infrastructure need not implement features necessary for virtual circuits (reduced costs, reduced complexity)</a:t>
            </a:r>
          </a:p>
          <a:p>
            <a:pPr lvl="1"/>
            <a:r>
              <a:rPr lang="en-US" dirty="0" smtClean="0"/>
              <a:t>Security policy for science data movers is not conflated with policy for business systems, wireless devices, printers, VOIP, etc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Features and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72062"/>
          </a:xfrm>
        </p:spPr>
        <p:txBody>
          <a:bodyPr/>
          <a:lstStyle/>
          <a:p>
            <a:r>
              <a:rPr lang="en-US" dirty="0" smtClean="0"/>
              <a:t>Dedicated infrastructure for science applications</a:t>
            </a:r>
          </a:p>
          <a:p>
            <a:pPr lvl="1"/>
            <a:r>
              <a:rPr lang="en-US" sz="1800" dirty="0" smtClean="0"/>
              <a:t>LAN devices are not part of the troubleshooting mix</a:t>
            </a:r>
          </a:p>
          <a:p>
            <a:pPr lvl="1"/>
            <a:r>
              <a:rPr lang="en-US" sz="1800" dirty="0" smtClean="0"/>
              <a:t>Dedicated devices are easier to configure properly and maintain</a:t>
            </a:r>
          </a:p>
          <a:p>
            <a:pPr lvl="1"/>
            <a:r>
              <a:rPr lang="en-US" sz="1800" dirty="0" smtClean="0"/>
              <a:t>Data Transfer Node for high-performance data movement</a:t>
            </a:r>
          </a:p>
          <a:p>
            <a:r>
              <a:rPr lang="en-US" dirty="0" smtClean="0"/>
              <a:t>Test and measurement deployed on same network infrastructure as science resources</a:t>
            </a:r>
          </a:p>
          <a:p>
            <a:r>
              <a:rPr lang="en-US" dirty="0" smtClean="0"/>
              <a:t>Note also that networks without a monolithic firewall need not add a monolithic firewall just because it’s in the picture – it is still very beneficial to move large-scale data transfers close to the site perimeter</a:t>
            </a:r>
          </a:p>
          <a:p>
            <a:r>
              <a:rPr lang="en-US" dirty="0" smtClean="0"/>
              <a:t>Note well – this is </a:t>
            </a:r>
            <a:r>
              <a:rPr lang="en-US" i="1" dirty="0" smtClean="0"/>
              <a:t>not </a:t>
            </a:r>
            <a:r>
              <a:rPr lang="en-US" dirty="0" smtClean="0"/>
              <a:t>a research project!  It is based on hard-won experience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4953000"/>
          </a:xfrm>
        </p:spPr>
        <p:txBody>
          <a:bodyPr/>
          <a:lstStyle/>
          <a:p>
            <a:r>
              <a:rPr lang="en-US" dirty="0" smtClean="0"/>
              <a:t>Dedicated, high-performance host for long-distance data transfer</a:t>
            </a:r>
          </a:p>
          <a:p>
            <a:r>
              <a:rPr lang="en-US" dirty="0" smtClean="0"/>
              <a:t>High performance disk, for example:</a:t>
            </a:r>
          </a:p>
          <a:p>
            <a:pPr lvl="1"/>
            <a:r>
              <a:rPr lang="en-US" dirty="0" smtClean="0"/>
              <a:t>High-speed local RAID</a:t>
            </a:r>
          </a:p>
          <a:p>
            <a:pPr lvl="1"/>
            <a:r>
              <a:rPr lang="en-US" dirty="0" smtClean="0"/>
              <a:t>Fibrechannel attachment to SAN, if available</a:t>
            </a:r>
          </a:p>
          <a:p>
            <a:pPr lvl="1"/>
            <a:r>
              <a:rPr lang="en-US" dirty="0" smtClean="0"/>
              <a:t>Lustre or GPFS filesystem mount (e.g. when deployed at supercomputer center)</a:t>
            </a:r>
            <a:endParaRPr lang="en-US" sz="1600" dirty="0" smtClean="0"/>
          </a:p>
          <a:p>
            <a:r>
              <a:rPr lang="en-US" dirty="0" smtClean="0"/>
              <a:t>High-speed network connection (1G or 10G)</a:t>
            </a:r>
          </a:p>
          <a:p>
            <a:pPr lvl="1"/>
            <a:r>
              <a:rPr lang="en-US" dirty="0" smtClean="0"/>
              <a:t>Connected to Science DMZ</a:t>
            </a:r>
          </a:p>
          <a:p>
            <a:pPr lvl="1"/>
            <a:r>
              <a:rPr lang="en-US" dirty="0" smtClean="0"/>
              <a:t>Separate security policy from business traffic</a:t>
            </a:r>
          </a:p>
          <a:p>
            <a:r>
              <a:rPr lang="en-US" dirty="0" smtClean="0"/>
              <a:t>Multiple sites and facilities are deploying DTNs (Supercomputer centers, labs, experiments, etc)</a:t>
            </a:r>
          </a:p>
          <a:p>
            <a:r>
              <a:rPr lang="en-US" dirty="0" smtClean="0"/>
              <a:t>Significant performance gains from DTN deployment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Data Transfer Node (DTN)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4953000"/>
          </a:xfrm>
        </p:spPr>
        <p:txBody>
          <a:bodyPr/>
          <a:lstStyle/>
          <a:p>
            <a:r>
              <a:rPr lang="en-US" sz="2400" dirty="0" smtClean="0"/>
              <a:t>Goal – disentangle security policy and enforcement for science flows from that of business systems</a:t>
            </a:r>
          </a:p>
          <a:p>
            <a:r>
              <a:rPr lang="en-US" sz="2400" dirty="0" smtClean="0"/>
              <a:t>Rationale</a:t>
            </a:r>
          </a:p>
          <a:p>
            <a:pPr lvl="1"/>
            <a:r>
              <a:rPr lang="en-US" dirty="0" smtClean="0"/>
              <a:t>Science flows are relatively simple from a security perspective</a:t>
            </a:r>
          </a:p>
          <a:p>
            <a:pPr lvl="1"/>
            <a:r>
              <a:rPr lang="en-US" dirty="0" smtClean="0"/>
              <a:t>Narrow application set on Science DMZ</a:t>
            </a:r>
          </a:p>
          <a:p>
            <a:pPr lvl="2"/>
            <a:r>
              <a:rPr lang="en-US" dirty="0" smtClean="0"/>
              <a:t>Data transfer, data streaming packages</a:t>
            </a:r>
          </a:p>
          <a:p>
            <a:pPr lvl="2"/>
            <a:r>
              <a:rPr lang="en-US" dirty="0" smtClean="0"/>
              <a:t>No printers, document readers, web browsers, building control systems, staff desktops, etc. </a:t>
            </a:r>
          </a:p>
          <a:p>
            <a:pPr lvl="1"/>
            <a:r>
              <a:rPr lang="en-US" dirty="0" smtClean="0"/>
              <a:t>Security controls that are typically implemented to protect business resources often cause performance problems</a:t>
            </a:r>
          </a:p>
          <a:p>
            <a:pPr lvl="1"/>
            <a:r>
              <a:rPr lang="en-US" dirty="0" smtClean="0"/>
              <a:t>Sizing security infrastructure on business networks for large science flows is expensive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Science DMZ Security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5118100"/>
          </a:xfrm>
        </p:spPr>
        <p:txBody>
          <a:bodyPr/>
          <a:lstStyle/>
          <a:p>
            <a:r>
              <a:rPr lang="en-US" dirty="0" smtClean="0"/>
              <a:t>Security policy for Science DMZ can typically be implemented with router filters/ACLs</a:t>
            </a:r>
          </a:p>
          <a:p>
            <a:pPr lvl="1"/>
            <a:r>
              <a:rPr lang="en-US" sz="1800" dirty="0" smtClean="0"/>
              <a:t>No need for an expensive firewall (and LAN firewall doesn’t have to have WAN capabilities such as large buffers)</a:t>
            </a:r>
          </a:p>
          <a:p>
            <a:pPr lvl="1"/>
            <a:r>
              <a:rPr lang="en-US" sz="1800" dirty="0" smtClean="0"/>
              <a:t>Modern routers can filter packets at wire speed</a:t>
            </a:r>
          </a:p>
          <a:p>
            <a:pPr lvl="1"/>
            <a:r>
              <a:rPr lang="en-US" sz="1800" dirty="0" smtClean="0"/>
              <a:t>Routers do not rewrite packet headers and track state like firewalls do </a:t>
            </a:r>
            <a:r>
              <a:rPr lang="en-US" sz="1800" dirty="0" smtClean="0">
                <a:sym typeface="Wingdings"/>
              </a:rPr>
              <a:t> entire classes of bugs/issues eliminated</a:t>
            </a:r>
            <a:endParaRPr lang="en-US" sz="1800" dirty="0" smtClean="0"/>
          </a:p>
          <a:p>
            <a:r>
              <a:rPr lang="en-US" dirty="0" smtClean="0"/>
              <a:t>Security policy for Science DMZ does not affect business systems (e.g. inbound ports for support of parallel data transfers)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Desktops, printers, etc. not on Science DMZ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Science DMZ systems are not subject to business security policies or policy enforcement devices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This is sane – appropriate policies and controls are applied in both cases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Science DMZ Security Implementation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Science Needs</a:t>
            </a:r>
          </a:p>
          <a:p>
            <a:pPr lvl="1"/>
            <a:r>
              <a:rPr lang="en-US" sz="2000" dirty="0" smtClean="0"/>
              <a:t>Data Deluge, </a:t>
            </a:r>
            <a:r>
              <a:rPr lang="en-US" dirty="0" smtClean="0"/>
              <a:t>new science processes</a:t>
            </a:r>
            <a:endParaRPr lang="en-US" sz="2000" dirty="0" smtClean="0"/>
          </a:p>
          <a:p>
            <a:pPr lvl="1"/>
            <a:r>
              <a:rPr lang="en-US" dirty="0" smtClean="0"/>
              <a:t>Barriers to scientific productivity, and their consequences</a:t>
            </a:r>
            <a:endParaRPr lang="en-US" sz="2000" dirty="0" smtClean="0"/>
          </a:p>
          <a:p>
            <a:r>
              <a:rPr lang="en-US" sz="2400" dirty="0" smtClean="0"/>
              <a:t>Science DMZ architecture</a:t>
            </a:r>
          </a:p>
          <a:p>
            <a:pPr lvl="1"/>
            <a:r>
              <a:rPr lang="en-US" dirty="0" smtClean="0"/>
              <a:t>Lower cost and increased productivity for data-intensive science</a:t>
            </a:r>
          </a:p>
          <a:p>
            <a:pPr lvl="1"/>
            <a:r>
              <a:rPr lang="en-US" dirty="0" smtClean="0"/>
              <a:t>Science DMZ ideas already proven in production</a:t>
            </a:r>
            <a:endParaRPr lang="en-US" sz="2400" dirty="0" smtClean="0"/>
          </a:p>
          <a:p>
            <a:r>
              <a:rPr lang="en-US" sz="2400" dirty="0" smtClean="0"/>
              <a:t>Security Concerns Addressed</a:t>
            </a:r>
          </a:p>
          <a:p>
            <a:r>
              <a:rPr lang="en-US" sz="2400" dirty="0" smtClean="0"/>
              <a:t>Closing Points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0"/>
            <a:ext cx="8229600" cy="4813300"/>
          </a:xfrm>
        </p:spPr>
        <p:txBody>
          <a:bodyPr/>
          <a:lstStyle/>
          <a:p>
            <a:r>
              <a:rPr lang="en-US" sz="2400" dirty="0" smtClean="0"/>
              <a:t>LAN infrastructure need not carry wide area science traffic</a:t>
            </a:r>
          </a:p>
          <a:p>
            <a:pPr lvl="1"/>
            <a:r>
              <a:rPr lang="en-US" dirty="0" smtClean="0"/>
              <a:t>Science traffic has different characteristics than business traffic</a:t>
            </a:r>
          </a:p>
          <a:p>
            <a:pPr lvl="1"/>
            <a:r>
              <a:rPr lang="en-US" dirty="0" smtClean="0"/>
              <a:t>Deep output queues, dedicated interfaces, etc. are expensive</a:t>
            </a:r>
          </a:p>
          <a:p>
            <a:pPr lvl="1"/>
            <a:r>
              <a:rPr lang="en-US" dirty="0" smtClean="0"/>
              <a:t>Accurate counters, per-filter counters, etc. are expensive</a:t>
            </a:r>
          </a:p>
          <a:p>
            <a:r>
              <a:rPr lang="en-US" sz="2400" dirty="0" smtClean="0"/>
              <a:t>LAN transfers are much easier than WAN transfers</a:t>
            </a:r>
          </a:p>
          <a:p>
            <a:pPr lvl="1"/>
            <a:r>
              <a:rPr lang="en-US" dirty="0" smtClean="0"/>
              <a:t>Internal transfer of data from the site/campus LAN to/from the local Science DMZ will be much easier to debug, and is much more tolerant of the loss typically found in LANs</a:t>
            </a:r>
          </a:p>
          <a:p>
            <a:pPr lvl="1"/>
            <a:r>
              <a:rPr lang="en-US" dirty="0" smtClean="0"/>
              <a:t>LAN losses do not affect WAN transfers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DMZ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0338"/>
            <a:ext cx="8229600" cy="5122862"/>
          </a:xfrm>
        </p:spPr>
        <p:txBody>
          <a:bodyPr/>
          <a:lstStyle/>
          <a:p>
            <a:r>
              <a:rPr lang="en-US" dirty="0" smtClean="0"/>
              <a:t>Separation of security policy</a:t>
            </a:r>
          </a:p>
          <a:p>
            <a:pPr lvl="1"/>
            <a:r>
              <a:rPr lang="en-US" sz="1800" dirty="0" smtClean="0"/>
              <a:t>Science DMZ security policy need not protect desktops, printers, etc</a:t>
            </a:r>
          </a:p>
          <a:p>
            <a:pPr lvl="1"/>
            <a:r>
              <a:rPr lang="en-US" sz="1800" dirty="0" smtClean="0"/>
              <a:t>Router filters do not have the problems firewalls have</a:t>
            </a:r>
          </a:p>
          <a:p>
            <a:r>
              <a:rPr lang="en-US" dirty="0" smtClean="0"/>
              <a:t>Dedicated hosts</a:t>
            </a:r>
          </a:p>
          <a:p>
            <a:pPr lvl="1"/>
            <a:r>
              <a:rPr lang="en-US" sz="1800" dirty="0" smtClean="0"/>
              <a:t>Data Transfer Node is not some desktop, interactive node, cluster head-end, etc. with a bunch of other stuff running on it</a:t>
            </a:r>
          </a:p>
          <a:p>
            <a:pPr lvl="1"/>
            <a:r>
              <a:rPr lang="en-US" sz="1800" dirty="0" smtClean="0"/>
              <a:t>Fewer hosts to tune for WAN transfers</a:t>
            </a:r>
          </a:p>
          <a:p>
            <a:pPr lvl="1"/>
            <a:r>
              <a:rPr lang="en-US" sz="1800" dirty="0" smtClean="0"/>
              <a:t>Configuration is stable, CPU and I/O resources dedicated to moving data</a:t>
            </a:r>
          </a:p>
          <a:p>
            <a:r>
              <a:rPr lang="en-US" dirty="0" smtClean="0"/>
              <a:t>Science DMZ scales with science need</a:t>
            </a:r>
          </a:p>
          <a:p>
            <a:pPr lvl="1"/>
            <a:r>
              <a:rPr lang="en-US" sz="1800" dirty="0" smtClean="0"/>
              <a:t>As science data intensity increases, Science DMZ can be upgraded without burdening entire LAN</a:t>
            </a:r>
          </a:p>
          <a:p>
            <a:pPr lvl="1"/>
            <a:r>
              <a:rPr lang="en-US" sz="1800" dirty="0" smtClean="0"/>
              <a:t>High-bandwidth instruments, connections to facilities, etc. can be added</a:t>
            </a:r>
          </a:p>
          <a:p>
            <a:pPr lvl="1"/>
            <a:r>
              <a:rPr lang="en-US" sz="1800" dirty="0" smtClean="0"/>
              <a:t>We know these needs are coming soon – it is time to prepare</a:t>
            </a:r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data intensity of science is rapidly increasing – this is true of many disciplines (humanities to high energy physics)</a:t>
            </a:r>
          </a:p>
          <a:p>
            <a:r>
              <a:rPr lang="en-US" dirty="0" smtClean="0"/>
              <a:t>Increased network utility is critical, both because of data volume and because of the scientific efficiencies made possible by new network services</a:t>
            </a:r>
          </a:p>
          <a:p>
            <a:r>
              <a:rPr lang="en-US" dirty="0" smtClean="0"/>
              <a:t>Today, it is common for scientists to be unable to use networks to their full potential</a:t>
            </a:r>
          </a:p>
          <a:p>
            <a:r>
              <a:rPr lang="en-US" dirty="0" smtClean="0"/>
              <a:t>The Science DMZ is an element of network architecture that allows science data flows and science data services to use the network to its full potential</a:t>
            </a:r>
          </a:p>
          <a:p>
            <a:r>
              <a:rPr lang="en-US" dirty="0" smtClean="0"/>
              <a:t>The Science DMZ idea is cost-effective and proven</a:t>
            </a:r>
          </a:p>
          <a:p>
            <a:pPr lvl="3"/>
            <a:endParaRPr lang="en-US" dirty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Closing points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http://fasterdata.es.net/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Host tuning information: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hlinkClick r:id="rId3"/>
              </a:rPr>
              <a:t>http://fasterdata.es.net/fasterdata/host-tuning/</a:t>
            </a:r>
            <a:endParaRPr lang="en-US" dirty="0" smtClean="0"/>
          </a:p>
          <a:p>
            <a:r>
              <a:rPr lang="en-US" dirty="0" smtClean="0"/>
              <a:t>Data transfer tools (including SCP/SFTP issues):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hlinkClick r:id="rId4"/>
              </a:rPr>
              <a:t>http://fasterdata.es.net/fasterdata/data-transfer-tools/</a:t>
            </a:r>
            <a:endParaRPr lang="en-US" dirty="0" smtClean="0"/>
          </a:p>
          <a:p>
            <a:r>
              <a:rPr lang="en-US" dirty="0" smtClean="0"/>
              <a:t>Data Transfer Node, including sample hardware config: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hlinkClick r:id="rId5"/>
              </a:rPr>
              <a:t>http://fasterdata.es.net/fasterdata/data-transfer-node/</a:t>
            </a:r>
            <a:endParaRPr lang="en-US" dirty="0" smtClean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Network Performance Knowledge Base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Thanks!</a:t>
            </a:r>
          </a:p>
          <a:p>
            <a:pPr lvl="3"/>
            <a:endParaRPr lang="en-US" dirty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/>
              <a:t>	</a:t>
            </a:r>
            <a:r>
              <a:rPr lang="en-US" dirty="0" smtClean="0"/>
              <a:t>Network and IT security already has its advocates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security officers and engineers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firewalls and VPNs</a:t>
            </a:r>
          </a:p>
          <a:p>
            <a:pPr>
              <a:buFont typeface="Arial"/>
              <a:buChar char="•"/>
            </a:pPr>
            <a:r>
              <a:rPr lang="en-US" dirty="0" smtClean="0"/>
              <a:t>What about the </a:t>
            </a:r>
            <a:r>
              <a:rPr lang="en-US" i="1" dirty="0" smtClean="0"/>
              <a:t>usability </a:t>
            </a:r>
            <a:r>
              <a:rPr lang="en-US" dirty="0" smtClean="0"/>
              <a:t>of the network?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Joe St. </a:t>
            </a:r>
            <a:r>
              <a:rPr lang="en-US" dirty="0" err="1" smtClean="0"/>
              <a:t>Sauver</a:t>
            </a:r>
            <a:r>
              <a:rPr lang="en-US" dirty="0" smtClean="0"/>
              <a:t> proposes a Network Usability Officer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Advocate for the network’s users, who ensures that the network is meeting users’ needs.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In the science context, this means identifying the needs of science—both data-driven and interactive—and making the network meet those needs…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…</a:t>
            </a:r>
            <a:r>
              <a:rPr lang="en-US" i="1" dirty="0" smtClean="0"/>
              <a:t>and</a:t>
            </a:r>
            <a:r>
              <a:rPr lang="en-US" dirty="0" smtClean="0"/>
              <a:t> ensuring that scientists understand that the network </a:t>
            </a:r>
            <a:r>
              <a:rPr lang="en-US" i="1" dirty="0" smtClean="0"/>
              <a:t>can be made to meet their needs.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Marc </a:t>
            </a:r>
            <a:r>
              <a:rPr lang="en-US" dirty="0" err="1" smtClean="0"/>
              <a:t>Wallman</a:t>
            </a:r>
            <a:r>
              <a:rPr lang="en-US" dirty="0" smtClean="0"/>
              <a:t>: Firewalls less useful in a collaborative arena.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Other thoughts/options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4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Light Source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8887"/>
          </a:xfrm>
        </p:spPr>
        <p:txBody>
          <a:bodyPr/>
          <a:lstStyle/>
          <a:p>
            <a:r>
              <a:rPr lang="en-US" sz="1800" dirty="0" smtClean="0"/>
              <a:t>Current model – scientists take data at light source, data sets are relatively small (scale of ~1TB) – use USB hard drives today</a:t>
            </a:r>
          </a:p>
          <a:p>
            <a:r>
              <a:rPr lang="en-US" sz="1800" dirty="0" smtClean="0"/>
              <a:t>Changes – data rates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Next generation of instruments produce 10x to 100x data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Instruments with data rates of 250MB/sec being deployed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Physical transport on portable media will shortly become unworkable for many collaborations that have relied on this method for many years</a:t>
            </a:r>
          </a:p>
          <a:p>
            <a:r>
              <a:rPr lang="en-US" sz="1800" dirty="0" smtClean="0"/>
              <a:t>Changes – science process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Experiment automation bringing added efficiency, but requires experiment health checks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Near-real-time data analysis needed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Beamline computational resources inadequate – need supercomputer access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Reliable, high speed data transfer to supercomputer centers necessary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7099300" cy="1143000"/>
          </a:xfrm>
        </p:spPr>
        <p:txBody>
          <a:bodyPr/>
          <a:lstStyle/>
          <a:p>
            <a:r>
              <a:rPr lang="en-US" dirty="0" smtClean="0"/>
              <a:t>What is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7600"/>
            <a:ext cx="8229600" cy="5473700"/>
          </a:xfrm>
        </p:spPr>
        <p:txBody>
          <a:bodyPr/>
          <a:lstStyle/>
          <a:p>
            <a:r>
              <a:rPr lang="en-US" dirty="0" smtClean="0"/>
              <a:t>Ease of use by non-expert users</a:t>
            </a:r>
          </a:p>
          <a:p>
            <a:pPr lvl="1"/>
            <a:r>
              <a:rPr lang="en-US" sz="1800" dirty="0" smtClean="0"/>
              <a:t>Scientists are scientists – most are not network experts</a:t>
            </a:r>
          </a:p>
          <a:p>
            <a:pPr lvl="1"/>
            <a:r>
              <a:rPr lang="en-US" sz="1800" dirty="0" smtClean="0"/>
              <a:t>From the perspective of users, “the network” is the aggregate of applications, computers, storage systems, campus networks, regional networks, long-haul networks that participate in WAN data movement and similar tasks.</a:t>
            </a:r>
          </a:p>
          <a:p>
            <a:pPr lvl="1"/>
            <a:r>
              <a:rPr lang="en-US" sz="1800" dirty="0" smtClean="0"/>
              <a:t>In order for “the network” to be a useful tool, this complex assembly of components must somehow present a sane interface to non-experts</a:t>
            </a:r>
          </a:p>
          <a:p>
            <a:r>
              <a:rPr lang="en-US" dirty="0" smtClean="0"/>
              <a:t>Zero packet loss between data movers</a:t>
            </a:r>
          </a:p>
          <a:p>
            <a:pPr lvl="1"/>
            <a:r>
              <a:rPr lang="en-US" sz="1800" dirty="0" smtClean="0"/>
              <a:t>High performance is impossible in the presence of packet loss</a:t>
            </a:r>
          </a:p>
          <a:p>
            <a:pPr lvl="1"/>
            <a:r>
              <a:rPr lang="en-US" sz="1800" dirty="0" smtClean="0"/>
              <a:t>This is different from commodity networking</a:t>
            </a:r>
          </a:p>
          <a:p>
            <a:r>
              <a:rPr lang="en-US" dirty="0" smtClean="0"/>
              <a:t>Test and measurement for troubleshooting and repair</a:t>
            </a:r>
          </a:p>
          <a:p>
            <a:pPr lvl="1"/>
            <a:r>
              <a:rPr lang="en-US" sz="1800" dirty="0" smtClean="0"/>
              <a:t>Even though it works today, it will break tomorrow or the next day</a:t>
            </a:r>
          </a:p>
          <a:p>
            <a:pPr lvl="1"/>
            <a:r>
              <a:rPr lang="en-US" sz="1800" dirty="0" smtClean="0"/>
              <a:t>This is infrastructure – provisions must be made for maintenance and repair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Accomplishing the Important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700"/>
            <a:ext cx="8229600" cy="5232400"/>
          </a:xfrm>
        </p:spPr>
        <p:txBody>
          <a:bodyPr/>
          <a:lstStyle/>
          <a:p>
            <a:r>
              <a:rPr lang="en-US" dirty="0" smtClean="0"/>
              <a:t>Ease of use – reduce complexity</a:t>
            </a:r>
          </a:p>
          <a:p>
            <a:pPr lvl="1"/>
            <a:r>
              <a:rPr lang="en-US" sz="1800" dirty="0" smtClean="0"/>
              <a:t>Reduce number of devices in the path (fewer things to troubleshoot, configure, etc – more on this in a minute)</a:t>
            </a:r>
          </a:p>
          <a:p>
            <a:pPr lvl="1"/>
            <a:r>
              <a:rPr lang="en-US" sz="1800" dirty="0" smtClean="0"/>
              <a:t>Dedicated infrastructure for data movement</a:t>
            </a:r>
          </a:p>
          <a:p>
            <a:r>
              <a:rPr lang="en-US" dirty="0" smtClean="0"/>
              <a:t>Zero packet loss</a:t>
            </a:r>
          </a:p>
          <a:p>
            <a:pPr lvl="1"/>
            <a:r>
              <a:rPr lang="en-US" sz="1800" dirty="0" smtClean="0"/>
              <a:t>Again, reduce device count</a:t>
            </a:r>
          </a:p>
          <a:p>
            <a:pPr lvl="1"/>
            <a:r>
              <a:rPr lang="en-US" sz="1800" dirty="0" smtClean="0"/>
              <a:t>Use appropriate network devices (e.g. with deep output queues) – this means eliminating LAN devices from WAN data path</a:t>
            </a:r>
          </a:p>
          <a:p>
            <a:r>
              <a:rPr lang="en-US" dirty="0" smtClean="0"/>
              <a:t>Test and measurement</a:t>
            </a:r>
          </a:p>
          <a:p>
            <a:pPr lvl="1"/>
            <a:r>
              <a:rPr lang="en-US" sz="1800" dirty="0" smtClean="0"/>
              <a:t>Need well-defined location for well-configured test and measurement gear (e.g. perfSONAR)</a:t>
            </a:r>
          </a:p>
          <a:p>
            <a:pPr lvl="1"/>
            <a:r>
              <a:rPr lang="en-US" sz="1800" dirty="0" smtClean="0"/>
              <a:t>Locate test and measurement devices near data movers</a:t>
            </a:r>
          </a:p>
          <a:p>
            <a:r>
              <a:rPr lang="en-US" dirty="0" smtClean="0"/>
              <a:t>Security – decouple science and business security policy and control points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Needs – the “Data Deluge”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0500"/>
            <a:ext cx="8229600" cy="4851400"/>
          </a:xfrm>
        </p:spPr>
        <p:txBody>
          <a:bodyPr/>
          <a:lstStyle/>
          <a:p>
            <a:r>
              <a:rPr lang="en-US" sz="2400" dirty="0" smtClean="0"/>
              <a:t>“Data Deluge” is a nice cliché</a:t>
            </a:r>
          </a:p>
          <a:p>
            <a:pPr lvl="1"/>
            <a:r>
              <a:rPr lang="en-US" dirty="0" smtClean="0"/>
              <a:t>Dramatic and catchy</a:t>
            </a:r>
            <a:endParaRPr lang="en-US" sz="2000" dirty="0" smtClean="0"/>
          </a:p>
          <a:p>
            <a:pPr lvl="1"/>
            <a:r>
              <a:rPr lang="en-US" dirty="0" smtClean="0"/>
              <a:t>It’s been used many times before</a:t>
            </a:r>
          </a:p>
          <a:p>
            <a:pPr lvl="1"/>
            <a:r>
              <a:rPr lang="en-US" sz="2000" dirty="0" smtClean="0"/>
              <a:t>That’s because it’s a good way of describing the issue succinctly</a:t>
            </a:r>
          </a:p>
          <a:p>
            <a:r>
              <a:rPr lang="en-US" sz="2400" dirty="0" smtClean="0"/>
              <a:t>Data volume is causing many disciplines to re-think their strategies, collaboration structures, etc. – Examples: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Genomics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Materials science (e.g. light source users)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Medicine</a:t>
            </a:r>
          </a:p>
          <a:p>
            <a:r>
              <a:rPr lang="en-US" sz="2400" dirty="0" smtClean="0"/>
              <a:t>Most disciplines do not have deep internal networking expertise – they need help to use networks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Networks are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dirty="0" smtClean="0"/>
              <a:t>Security issues (firewalls, network access control, HR data, PII, etc.)</a:t>
            </a:r>
          </a:p>
          <a:p>
            <a:r>
              <a:rPr lang="en-US" dirty="0" smtClean="0"/>
              <a:t>VOIP</a:t>
            </a:r>
          </a:p>
          <a:p>
            <a:pPr lvl="1"/>
            <a:r>
              <a:rPr lang="en-US" sz="1800" dirty="0" smtClean="0"/>
              <a:t>New phone systems are typically VOIP</a:t>
            </a:r>
          </a:p>
          <a:p>
            <a:pPr lvl="1"/>
            <a:r>
              <a:rPr lang="en-US" sz="1800" dirty="0" smtClean="0"/>
              <a:t>VOIP deployments often require network rebuilds</a:t>
            </a:r>
          </a:p>
          <a:p>
            <a:r>
              <a:rPr lang="en-US" dirty="0" smtClean="0"/>
              <a:t>Wireless networking</a:t>
            </a:r>
          </a:p>
          <a:p>
            <a:pPr lvl="1"/>
            <a:r>
              <a:rPr lang="en-US" sz="1800" dirty="0" smtClean="0"/>
              <a:t>Access/security</a:t>
            </a:r>
          </a:p>
          <a:p>
            <a:pPr lvl="1"/>
            <a:r>
              <a:rPr lang="en-US" sz="1800" dirty="0" smtClean="0"/>
              <a:t>Service quality (smartphones </a:t>
            </a:r>
            <a:r>
              <a:rPr lang="en-US" sz="1800" dirty="0" smtClean="0">
                <a:sym typeface="Wingdings"/>
              </a:rPr>
              <a:t> device count doubles!)</a:t>
            </a:r>
            <a:endParaRPr lang="en-US" sz="1800" dirty="0" smtClean="0"/>
          </a:p>
          <a:p>
            <a:r>
              <a:rPr lang="en-US" dirty="0" smtClean="0"/>
              <a:t>Data Center issues (space, power, cooling, etc)</a:t>
            </a:r>
          </a:p>
          <a:p>
            <a:endParaRPr lang="en-US" dirty="0" smtClean="0"/>
          </a:p>
          <a:p>
            <a:r>
              <a:rPr lang="en-US" dirty="0" smtClean="0"/>
              <a:t>Who has recently launched major initiatives in these areas?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Intensive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sz="2400" dirty="0" smtClean="0"/>
              <a:t>Many science disciplines rely on data analysis</a:t>
            </a:r>
          </a:p>
          <a:p>
            <a:pPr lvl="1"/>
            <a:r>
              <a:rPr lang="en-US" sz="2000" dirty="0" smtClean="0"/>
              <a:t>Materials science</a:t>
            </a:r>
          </a:p>
          <a:p>
            <a:pPr lvl="1"/>
            <a:r>
              <a:rPr lang="en-US" dirty="0" smtClean="0"/>
              <a:t>Biomedicine</a:t>
            </a:r>
          </a:p>
          <a:p>
            <a:pPr lvl="1"/>
            <a:r>
              <a:rPr lang="en-US" sz="2000" dirty="0" smtClean="0"/>
              <a:t>Genomics</a:t>
            </a:r>
          </a:p>
          <a:p>
            <a:pPr lvl="1"/>
            <a:r>
              <a:rPr lang="en-US" dirty="0" smtClean="0"/>
              <a:t>High Energy Physics</a:t>
            </a:r>
          </a:p>
          <a:p>
            <a:pPr lvl="1"/>
            <a:r>
              <a:rPr lang="en-US" dirty="0" smtClean="0">
                <a:sym typeface="Wingdings"/>
              </a:rPr>
              <a:t>Climate</a:t>
            </a:r>
          </a:p>
          <a:p>
            <a:r>
              <a:rPr lang="en-US" sz="2400" dirty="0" smtClean="0">
                <a:sym typeface="Wingdings"/>
              </a:rPr>
              <a:t>Data transfer and data sharing are critical to scientific collaborations – in fact, scientific productivity is often determined by the ability to transfer/stream/share data</a:t>
            </a:r>
          </a:p>
          <a:p>
            <a:r>
              <a:rPr lang="en-US" sz="2400" dirty="0" smtClean="0">
                <a:sym typeface="Wingdings"/>
              </a:rPr>
              <a:t>Who has launched a major effort to increase the productive use of the network by scientists?</a:t>
            </a:r>
          </a:p>
          <a:p>
            <a:endParaRPr lang="en-US" sz="2400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Science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Data Deluge (data volume) is not the whole story</a:t>
            </a:r>
          </a:p>
          <a:p>
            <a:r>
              <a:rPr lang="en-US" sz="2400" dirty="0" smtClean="0"/>
              <a:t>New Science processes rely on networking for success</a:t>
            </a:r>
          </a:p>
          <a:p>
            <a:pPr lvl="1"/>
            <a:r>
              <a:rPr lang="en-US" sz="2000" dirty="0" smtClean="0"/>
              <a:t>Remote instrument control</a:t>
            </a:r>
          </a:p>
          <a:p>
            <a:pPr lvl="1"/>
            <a:r>
              <a:rPr lang="en-US" dirty="0" smtClean="0"/>
              <a:t>Real-time analysis for experiment health-check, collaboration, etc.</a:t>
            </a:r>
          </a:p>
          <a:p>
            <a:pPr lvl="1"/>
            <a:r>
              <a:rPr lang="en-US" sz="2000" dirty="0" smtClean="0"/>
              <a:t>Increasing scope of collaboration</a:t>
            </a:r>
          </a:p>
          <a:p>
            <a:pPr lvl="2"/>
            <a:r>
              <a:rPr lang="en-US" dirty="0" smtClean="0"/>
              <a:t>Fewer instruments, more collaborators </a:t>
            </a:r>
            <a:r>
              <a:rPr lang="en-US" dirty="0" smtClean="0">
                <a:sym typeface="Wingdings"/>
              </a:rPr>
              <a:t> increased need for collaboration tools, data sharing, etc.</a:t>
            </a:r>
          </a:p>
          <a:p>
            <a:pPr lvl="2"/>
            <a:r>
              <a:rPr lang="en-US" dirty="0" smtClean="0">
                <a:sym typeface="Wingdings"/>
              </a:rPr>
              <a:t>Networks are the fabric the holds modern science together</a:t>
            </a:r>
          </a:p>
          <a:p>
            <a:r>
              <a:rPr lang="en-US" sz="2400" dirty="0" smtClean="0">
                <a:sym typeface="Wingdings"/>
              </a:rPr>
              <a:t>Baseline performance requirements for wide-area networking are increasing dramatically – scientific productivity in many disciplines is gated on this</a:t>
            </a:r>
          </a:p>
          <a:p>
            <a:endParaRPr lang="en-US" sz="2400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of networks is often unrealized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79962"/>
          </a:xfrm>
        </p:spPr>
        <p:txBody>
          <a:bodyPr/>
          <a:lstStyle/>
          <a:p>
            <a:r>
              <a:rPr lang="en-US" sz="2400" dirty="0" smtClean="0"/>
              <a:t>The network serves many scientists poorly or not at all</a:t>
            </a:r>
          </a:p>
          <a:p>
            <a:pPr lvl="1"/>
            <a:r>
              <a:rPr lang="en-US" dirty="0" smtClean="0"/>
              <a:t>Without in-house (or in-collaboration) support, scientists are typically left to figure networking out for themselves</a:t>
            </a:r>
          </a:p>
          <a:p>
            <a:pPr lvl="1"/>
            <a:r>
              <a:rPr lang="en-US" dirty="0" smtClean="0"/>
              <a:t>The typical kit is composed of hosts with default configurations, and the SSH toolset</a:t>
            </a:r>
          </a:p>
          <a:p>
            <a:pPr lvl="1"/>
            <a:r>
              <a:rPr lang="en-US" dirty="0" smtClean="0"/>
              <a:t>If problems are encountered, the scientist is expected to find the right networking organization, explain the problem in networking terms, and help troubleshoot the problem</a:t>
            </a:r>
          </a:p>
          <a:p>
            <a:pPr lvl="2"/>
            <a:r>
              <a:rPr lang="en-US" dirty="0" smtClean="0"/>
              <a:t>This model has demonstrably failed</a:t>
            </a:r>
          </a:p>
          <a:p>
            <a:pPr lvl="2"/>
            <a:r>
              <a:rPr lang="en-US" dirty="0" smtClean="0"/>
              <a:t>Typical problem resolution time is on the scale of weeks</a:t>
            </a:r>
          </a:p>
          <a:p>
            <a:pPr lvl="1"/>
            <a:r>
              <a:rPr lang="en-US" dirty="0" smtClean="0"/>
              <a:t>Most scientists that have tried to use the network for data transfer or visualization have failed and have stopped trying – they “know” it can’t be done (this also means there are no trouble reports)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Problems – Technical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300"/>
            <a:ext cx="8229600" cy="5156200"/>
          </a:xfrm>
        </p:spPr>
        <p:txBody>
          <a:bodyPr/>
          <a:lstStyle/>
          <a:p>
            <a:r>
              <a:rPr lang="en-US" dirty="0" smtClean="0"/>
              <a:t>Network device and host issues </a:t>
            </a:r>
            <a:r>
              <a:rPr lang="en-US" dirty="0" smtClean="0">
                <a:sym typeface="Wingdings"/>
              </a:rPr>
              <a:t> p</a:t>
            </a:r>
            <a:r>
              <a:rPr lang="en-US" dirty="0" smtClean="0"/>
              <a:t>oor performance</a:t>
            </a:r>
          </a:p>
          <a:p>
            <a:pPr lvl="1"/>
            <a:r>
              <a:rPr lang="en-US" sz="1800" dirty="0" smtClean="0"/>
              <a:t>Many networks still have packet loss (incorrect config, cheap hardware, poor design, etc) </a:t>
            </a:r>
          </a:p>
          <a:p>
            <a:pPr lvl="1"/>
            <a:r>
              <a:rPr lang="en-US" sz="1800" dirty="0" smtClean="0"/>
              <a:t>System defaults are wrong – hosts still need to be tuned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Wrong tool for the job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 poor performance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Use of SSH-based tools is common</a:t>
            </a:r>
          </a:p>
          <a:p>
            <a:pPr lvl="1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SSH has built-in, protocol-level performance limitations (10x to 50x slower than GridFTP on systems with high-performance storage)</a:t>
            </a:r>
            <a:endParaRPr lang="en-US" sz="1800" dirty="0" smtClean="0"/>
          </a:p>
          <a:p>
            <a:r>
              <a:rPr lang="en-US" dirty="0" smtClean="0"/>
              <a:t>Security blocks scientists at every turn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Tools are blocked at the network layer or disallowed by policy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Firewalls cause poor performance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High-performance tools are often incompatible with system access technologies (e.g. SSH)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if these problems persist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5232400"/>
          </a:xfrm>
        </p:spPr>
        <p:txBody>
          <a:bodyPr/>
          <a:lstStyle/>
          <a:p>
            <a:r>
              <a:rPr lang="en-US" dirty="0" smtClean="0"/>
              <a:t>Science will proceed with or without networks</a:t>
            </a:r>
          </a:p>
          <a:p>
            <a:r>
              <a:rPr lang="en-US" dirty="0" smtClean="0"/>
              <a:t>Networks will decrease in relevance for most scientific disciplines and the institutions that support the science unless networks can be </a:t>
            </a:r>
            <a:r>
              <a:rPr lang="en-US" smtClean="0"/>
              <a:t>made more </a:t>
            </a:r>
            <a:r>
              <a:rPr lang="en-US" dirty="0" smtClean="0"/>
              <a:t>useful</a:t>
            </a:r>
          </a:p>
          <a:p>
            <a:pPr lvl="1"/>
            <a:r>
              <a:rPr lang="en-US" sz="1800" dirty="0" smtClean="0"/>
              <a:t>Lower return on investment in scientific infrastructure</a:t>
            </a:r>
          </a:p>
          <a:p>
            <a:pPr lvl="1"/>
            <a:r>
              <a:rPr lang="en-US" sz="1800" dirty="0" smtClean="0"/>
              <a:t>Longer time to discovery, loss of institutional leadership in key fields</a:t>
            </a:r>
          </a:p>
          <a:p>
            <a:pPr lvl="1"/>
            <a:r>
              <a:rPr lang="en-US" sz="1800" dirty="0" smtClean="0"/>
              <a:t>Reduction of technological and scientific leadership for USA</a:t>
            </a:r>
          </a:p>
          <a:p>
            <a:r>
              <a:rPr lang="en-US" dirty="0" smtClean="0"/>
              <a:t>If the high-performance networks built for science are not useful – if the scientists can’t use them effectively – then we have built a facility that is of no value to science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Productivity/collaboration benefits from networking not realized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Network-enabled modes of discovery unavailable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For many disciplines, THIS IS THE CURRENT STATE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Is Not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7500"/>
            <a:ext cx="8229600" cy="4902200"/>
          </a:xfrm>
        </p:spPr>
        <p:txBody>
          <a:bodyPr/>
          <a:lstStyle/>
          <a:p>
            <a:r>
              <a:rPr lang="en-US" sz="2400" dirty="0" smtClean="0"/>
              <a:t>Bad outcomes are not certain</a:t>
            </a:r>
          </a:p>
          <a:p>
            <a:r>
              <a:rPr lang="en-US" sz="2400" dirty="0" smtClean="0"/>
              <a:t>There are successes – they just need to be generalized</a:t>
            </a:r>
          </a:p>
          <a:p>
            <a:r>
              <a:rPr lang="en-US" sz="2400" dirty="0" smtClean="0"/>
              <a:t>Leadership by the networking community is required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The old model of providing a toolkit and expecting scientists to learn networking has demonstrably failed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The networking community must provide useful services and useful documentation for those services</a:t>
            </a:r>
          </a:p>
          <a:p>
            <a:r>
              <a:rPr lang="en-US" sz="2400" dirty="0" smtClean="0"/>
              <a:t>Remember – </a:t>
            </a:r>
            <a:r>
              <a:rPr lang="en-US" sz="2400" i="1" dirty="0" smtClean="0"/>
              <a:t>Most users are not networking experts, and it is unreasonable to expect them to become experts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enable scientific use of networks?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 must be easy for scientists to use the network!</a:t>
            </a:r>
          </a:p>
          <a:p>
            <a:r>
              <a:rPr lang="en-US" sz="2400" dirty="0" smtClean="0"/>
              <a:t>In many cases, the data-intensive part of a scientific experiment can run on one machine</a:t>
            </a:r>
          </a:p>
          <a:p>
            <a:r>
              <a:rPr lang="en-US" sz="2400" dirty="0" smtClean="0"/>
              <a:t>Build a simple enclave for data-intensive services</a:t>
            </a:r>
          </a:p>
          <a:p>
            <a:pPr lvl="1"/>
            <a:r>
              <a:rPr lang="en-US" sz="2000" dirty="0" smtClean="0"/>
              <a:t>Near site perimeter</a:t>
            </a:r>
          </a:p>
          <a:p>
            <a:pPr lvl="1"/>
            <a:r>
              <a:rPr lang="en-US" dirty="0" smtClean="0"/>
              <a:t>Separate security policy</a:t>
            </a:r>
          </a:p>
          <a:p>
            <a:pPr lvl="1"/>
            <a:r>
              <a:rPr lang="en-US" sz="2000" dirty="0" smtClean="0"/>
              <a:t>No need to burden converged, multi-service network infrastructure with high-data-rate WAN flow requirements</a:t>
            </a:r>
          </a:p>
          <a:p>
            <a:pPr lvl="2"/>
            <a:r>
              <a:rPr lang="en-US" dirty="0" smtClean="0"/>
              <a:t>Switches and routers with deep packet buffers are expensive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Debugging performance problems in converged networks is labor-intensive</a:t>
            </a:r>
            <a:endParaRPr lang="en-US" sz="2400" dirty="0" smtClean="0">
              <a:sym typeface="Wingdings"/>
            </a:endParaRPr>
          </a:p>
          <a:p>
            <a:endParaRPr lang="en-US" sz="2400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2DE2B-1862-AC46-8E34-76F2DE4B4D3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netmodeltemplate7-2-2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ESnetmodeltemplate7-2-2.potx</Template>
  <TotalTime>44881</TotalTime>
  <Words>2455</Words>
  <Application>Microsoft Macintosh PowerPoint</Application>
  <PresentationFormat>On-screen Show (4:3)</PresentationFormat>
  <Paragraphs>289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ESnetmodeltemplate7-2-2</vt:lpstr>
      <vt:lpstr>The Science DMZ  </vt:lpstr>
      <vt:lpstr>Overview</vt:lpstr>
      <vt:lpstr>Science Needs – the “Data Deluge”</vt:lpstr>
      <vt:lpstr>New Science Processes</vt:lpstr>
      <vt:lpstr>Benefit of networks is often unrealized</vt:lpstr>
      <vt:lpstr>Current Problems – Technical Causes</vt:lpstr>
      <vt:lpstr>Consequences if these problems persist</vt:lpstr>
      <vt:lpstr>All Is Not Lost</vt:lpstr>
      <vt:lpstr>How to enable scientific use of networks?</vt:lpstr>
      <vt:lpstr>Traditional DMZ</vt:lpstr>
      <vt:lpstr>The Science DMZ</vt:lpstr>
      <vt:lpstr>Science DMZ – Conceptual Diagram</vt:lpstr>
      <vt:lpstr>Science DMZ - Advanced</vt:lpstr>
      <vt:lpstr>Science DMZ – Separate Circuit Connection</vt:lpstr>
      <vt:lpstr>Science DMZ Features and Components</vt:lpstr>
      <vt:lpstr>Science DMZ Features and Components</vt:lpstr>
      <vt:lpstr>The Data Transfer Node (DTN)</vt:lpstr>
      <vt:lpstr>Science DMZ Security</vt:lpstr>
      <vt:lpstr>Science DMZ Security Implementation</vt:lpstr>
      <vt:lpstr>Science DMZ Benefits</vt:lpstr>
      <vt:lpstr>Science DMZ Benefits</vt:lpstr>
      <vt:lpstr>Closing points</vt:lpstr>
      <vt:lpstr>Network Performance Knowledge Base</vt:lpstr>
      <vt:lpstr>Questions?</vt:lpstr>
      <vt:lpstr>Extra Slides</vt:lpstr>
      <vt:lpstr>Other thoughts/options</vt:lpstr>
      <vt:lpstr>Example – Light Source Users</vt:lpstr>
      <vt:lpstr>What is Important?</vt:lpstr>
      <vt:lpstr>Accomplishing the Important Things</vt:lpstr>
      <vt:lpstr>Modern Networks are Complex</vt:lpstr>
      <vt:lpstr>Data Intensive Science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 Slide Arial 32 pt</dc:title>
  <dc:creator>Eli Dart</dc:creator>
  <cp:lastModifiedBy>Joe Metzger</cp:lastModifiedBy>
  <cp:revision>121</cp:revision>
  <dcterms:created xsi:type="dcterms:W3CDTF">2011-04-14T22:32:48Z</dcterms:created>
  <dcterms:modified xsi:type="dcterms:W3CDTF">2011-06-08T21:04:26Z</dcterms:modified>
</cp:coreProperties>
</file>