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68" r:id="rId2"/>
    <p:sldId id="286" r:id="rId3"/>
    <p:sldId id="283" r:id="rId4"/>
    <p:sldId id="284" r:id="rId5"/>
    <p:sldId id="289" r:id="rId6"/>
    <p:sldId id="287" r:id="rId7"/>
    <p:sldId id="293" r:id="rId8"/>
    <p:sldId id="290" r:id="rId9"/>
    <p:sldId id="291" r:id="rId10"/>
    <p:sldId id="292" r:id="rId11"/>
    <p:sldId id="295" r:id="rId12"/>
    <p:sldId id="294" r:id="rId13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5AAE"/>
    <a:srgbClr val="FFFFFF"/>
    <a:srgbClr val="6EA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1" autoAdjust="0"/>
    <p:restoredTop sz="94660"/>
  </p:normalViewPr>
  <p:slideViewPr>
    <p:cSldViewPr>
      <p:cViewPr varScale="1">
        <p:scale>
          <a:sx n="108" d="100"/>
          <a:sy n="108" d="100"/>
        </p:scale>
        <p:origin x="80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F9892C-0CF5-423C-9177-DD22E871BCED}" type="datetimeFigureOut">
              <a:rPr lang="en-GB" smtClean="0"/>
              <a:t>12/09/2023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F8CBC-66E2-451E-B3E4-0F2F6F6EB7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8084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6B3426-F6D5-4414-926F-77AB671A91AD}" type="datetimeFigureOut">
              <a:rPr lang="en-GB" smtClean="0"/>
              <a:t>12/09/2023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B4EBD-649E-48E5-9B58-D5DAA06BCC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8679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  <a:endParaRPr kumimoji="0"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  <a:endParaRPr kumimoji="0"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 anchor="b"/>
          <a:lstStyle>
            <a:lvl1pPr algn="r">
              <a:defRPr b="1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GB"/>
              <a:t>S. Le Naour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 anchor="b"/>
          <a:lstStyle>
            <a:lvl1pPr>
              <a:defRPr b="1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1772816"/>
            <a:ext cx="8265984" cy="1826363"/>
          </a:xfrm>
        </p:spPr>
        <p:txBody>
          <a:bodyPr tIns="0" bIns="0" anchor="ctr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rgbClr val="1E5AAE"/>
                  </a:solidFill>
                  <a:prstDash val="solid"/>
                </a:ln>
                <a:solidFill>
                  <a:srgbClr val="1E5AAE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176136" y="465313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rgbClr val="1E5AAE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44000" cy="820800"/>
          </a:xfrm>
        </p:spPr>
        <p:txBody>
          <a:bodyPr/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3657600" cy="492941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3600" y="1196752"/>
            <a:ext cx="3657600" cy="492941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20800"/>
          </a:xfrm>
        </p:spPr>
        <p:txBody>
          <a:bodyPr anchor="t"/>
          <a:lstStyle>
            <a:lvl1pPr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96753"/>
            <a:ext cx="4040188" cy="37596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96753"/>
            <a:ext cx="4041775" cy="375967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6000" cy="820800"/>
          </a:xfrm>
        </p:spPr>
        <p:txBody>
          <a:bodyPr anchor="t">
            <a:normAutofit/>
          </a:bodyPr>
          <a:lstStyle>
            <a:lvl1pPr algn="l">
              <a:defRPr sz="4000"/>
            </a:lvl1pPr>
          </a:lstStyle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93862C1-9057-4122-A60D-1A0066E50F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12227"/>
            <a:ext cx="8226854" cy="819244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r>
              <a:rPr kumimoji="0" lang="en-GB" noProof="0" dirty="0" err="1"/>
              <a:t>Cliquez</a:t>
            </a:r>
            <a:r>
              <a:rPr kumimoji="0" lang="en-GB" noProof="0" dirty="0"/>
              <a:t> et </a:t>
            </a:r>
            <a:r>
              <a:rPr kumimoji="0" lang="en-GB" noProof="0" dirty="0" err="1"/>
              <a:t>modifiez</a:t>
            </a:r>
            <a:r>
              <a:rPr kumimoji="0" lang="en-GB" noProof="0" dirty="0"/>
              <a:t> le titre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6854" cy="4868283"/>
          </a:xfrm>
          <a:prstGeom prst="rect">
            <a:avLst/>
          </a:prstGeom>
          <a:ln>
            <a:noFill/>
          </a:ln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 err="1"/>
              <a:t>Cliquez</a:t>
            </a:r>
            <a:r>
              <a:rPr kumimoji="0" lang="en-GB" noProof="0" dirty="0"/>
              <a:t> pour modifier les styles du </a:t>
            </a:r>
            <a:r>
              <a:rPr kumimoji="0" lang="en-GB" noProof="0" dirty="0" err="1"/>
              <a:t>texte</a:t>
            </a:r>
            <a:r>
              <a:rPr kumimoji="0" lang="en-GB" noProof="0" dirty="0"/>
              <a:t> du masque</a:t>
            </a:r>
          </a:p>
          <a:p>
            <a:pPr lvl="1" eaLnBrk="1" latinLnBrk="0" hangingPunct="1"/>
            <a:r>
              <a:rPr kumimoji="0" lang="en-GB" noProof="0" dirty="0" err="1"/>
              <a:t>Deuxième</a:t>
            </a:r>
            <a:r>
              <a:rPr kumimoji="0" lang="en-GB" noProof="0" dirty="0"/>
              <a:t> </a:t>
            </a:r>
            <a:r>
              <a:rPr kumimoji="0" lang="en-GB" noProof="0" dirty="0" err="1"/>
              <a:t>niveau</a:t>
            </a:r>
            <a:endParaRPr kumimoji="0" lang="en-GB" noProof="0" dirty="0"/>
          </a:p>
          <a:p>
            <a:pPr lvl="2" eaLnBrk="1" latinLnBrk="0" hangingPunct="1"/>
            <a:r>
              <a:rPr kumimoji="0" lang="en-GB" noProof="0" dirty="0" err="1"/>
              <a:t>Troisième</a:t>
            </a:r>
            <a:r>
              <a:rPr kumimoji="0" lang="en-GB" noProof="0" dirty="0"/>
              <a:t> </a:t>
            </a:r>
            <a:r>
              <a:rPr kumimoji="0" lang="en-GB" noProof="0" dirty="0" err="1"/>
              <a:t>niveau</a:t>
            </a:r>
            <a:endParaRPr kumimoji="0" lang="en-GB" noProof="0" dirty="0"/>
          </a:p>
          <a:p>
            <a:pPr lvl="3" eaLnBrk="1" latinLnBrk="0" hangingPunct="1"/>
            <a:r>
              <a:rPr kumimoji="0" lang="en-GB" noProof="0" dirty="0" err="1"/>
              <a:t>Quatrième</a:t>
            </a:r>
            <a:r>
              <a:rPr kumimoji="0" lang="en-GB" noProof="0" dirty="0"/>
              <a:t> </a:t>
            </a:r>
            <a:r>
              <a:rPr kumimoji="0" lang="en-GB" noProof="0" dirty="0" err="1"/>
              <a:t>niveau</a:t>
            </a:r>
            <a:endParaRPr kumimoji="0" lang="en-GB" noProof="0" dirty="0"/>
          </a:p>
          <a:p>
            <a:pPr lvl="4" eaLnBrk="1" latinLnBrk="0" hangingPunct="1"/>
            <a:r>
              <a:rPr kumimoji="0" lang="en-GB" noProof="0" dirty="0" err="1"/>
              <a:t>Cinquième</a:t>
            </a:r>
            <a:r>
              <a:rPr kumimoji="0" lang="en-GB" noProof="0" dirty="0"/>
              <a:t> </a:t>
            </a:r>
            <a:r>
              <a:rPr kumimoji="0" lang="en-GB" noProof="0" dirty="0" err="1"/>
              <a:t>niveau</a:t>
            </a:r>
            <a:endParaRPr kumimoji="0" lang="en-GB" noProof="0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en-GB" dirty="0"/>
              <a:t>S. Le Naour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862C1-9057-4122-A60D-1A0066E50FF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rgbClr val="1E5AAE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rgbClr val="C00000"/>
        </a:buClr>
        <a:buSzPct val="80000"/>
        <a:buFont typeface="Wingdings" panose="05000000000000000000" pitchFamily="2" charset="2"/>
        <a:buChar char="Ø"/>
        <a:defRPr kumimoji="0" sz="2400" kern="1200">
          <a:solidFill>
            <a:srgbClr val="1E5AAE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rgbClr val="C00000"/>
        </a:buClr>
        <a:buSzPct val="90000"/>
        <a:buFont typeface="Wingdings" panose="05000000000000000000" pitchFamily="2" charset="2"/>
        <a:buChar char="§"/>
        <a:defRPr kumimoji="0" sz="2400" kern="1200">
          <a:solidFill>
            <a:srgbClr val="1E5AAE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rgbClr val="C00000"/>
        </a:buClr>
        <a:buSzPct val="85000"/>
        <a:buFont typeface="Arial"/>
        <a:buChar char="•"/>
        <a:defRPr kumimoji="0" sz="2000" kern="1200">
          <a:solidFill>
            <a:srgbClr val="1E5AAE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rgbClr val="C00000"/>
        </a:buClr>
        <a:buSzPct val="90000"/>
        <a:buFont typeface="Arial" panose="020B0604020202020204" pitchFamily="34" charset="0"/>
        <a:buChar char="−"/>
        <a:defRPr kumimoji="0" sz="1800" kern="1200">
          <a:solidFill>
            <a:srgbClr val="1E5AAE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rgbClr val="C00000"/>
        </a:buClr>
        <a:buSzPct val="100000"/>
        <a:buFont typeface="Arial" panose="020B0604020202020204" pitchFamily="34" charset="0"/>
        <a:buChar char="−"/>
        <a:defRPr kumimoji="0" sz="1800" kern="1200">
          <a:solidFill>
            <a:srgbClr val="1E5AAE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IT.L8 Leak and Repair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LHCC Meeting, 13/09/2023</a:t>
            </a:r>
          </a:p>
          <a:p>
            <a:r>
              <a:rPr lang="fr-CH" dirty="0"/>
              <a:t>S. Le Naour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86600" y="6356350"/>
            <a:ext cx="2057400" cy="365125"/>
          </a:xfrm>
        </p:spPr>
        <p:txBody>
          <a:bodyPr/>
          <a:lstStyle/>
          <a:p>
            <a:fld id="{493862C1-9057-4122-A60D-1A0066E50FF2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4992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19C62A0-962C-7B76-2634-1617B5EA9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321982"/>
            <a:ext cx="5048158" cy="523315"/>
          </a:xfrm>
        </p:spPr>
        <p:txBody>
          <a:bodyPr>
            <a:normAutofit/>
          </a:bodyPr>
          <a:lstStyle/>
          <a:p>
            <a:r>
              <a:rPr lang="en-GB" sz="2800" dirty="0"/>
              <a:t>Bellow welding validation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B616287-078E-3686-7A8A-F8D6538FAC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133" y="3631054"/>
            <a:ext cx="8226854" cy="1992137"/>
          </a:xfrm>
        </p:spPr>
        <p:txBody>
          <a:bodyPr/>
          <a:lstStyle/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r>
              <a:rPr lang="en-GB" dirty="0"/>
              <a:t>and installation of bellow</a:t>
            </a:r>
          </a:p>
          <a:p>
            <a:pPr marL="36576" indent="0">
              <a:buNone/>
            </a:pPr>
            <a:r>
              <a:rPr lang="en-GB" dirty="0"/>
              <a:t>protection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DE73B2-65AA-894B-2922-69B20FF57F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3862C1-9057-4122-A60D-1A0066E50FF2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8" name="Picture 7" descr="A person working on a machine&#10;&#10;Description automatically generated">
            <a:extLst>
              <a:ext uri="{FF2B5EF4-FFF2-40B4-BE49-F238E27FC236}">
                <a16:creationId xmlns:a16="http://schemas.microsoft.com/office/drawing/2014/main" id="{58DE1E4B-FD83-A5DD-E02F-F1725645B21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188"/>
          <a:stretch/>
        </p:blipFill>
        <p:spPr>
          <a:xfrm>
            <a:off x="1589863" y="864973"/>
            <a:ext cx="2237449" cy="2930717"/>
          </a:xfrm>
          <a:prstGeom prst="rect">
            <a:avLst/>
          </a:prstGeom>
        </p:spPr>
      </p:pic>
      <p:pic>
        <p:nvPicPr>
          <p:cNvPr id="9" name="Picture 8" descr="A close-up of a machine&#10;&#10;Description automatically generated">
            <a:extLst>
              <a:ext uri="{FF2B5EF4-FFF2-40B4-BE49-F238E27FC236}">
                <a16:creationId xmlns:a16="http://schemas.microsoft.com/office/drawing/2014/main" id="{AC207599-4426-EEC6-3E9D-01818D807FC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8" b="38408"/>
          <a:stretch/>
        </p:blipFill>
        <p:spPr>
          <a:xfrm>
            <a:off x="4248960" y="1451325"/>
            <a:ext cx="4435094" cy="14057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C5F0DD3-83ED-CDC1-9518-D9EB8318DB48}"/>
              </a:ext>
            </a:extLst>
          </p:cNvPr>
          <p:cNvSpPr txBox="1"/>
          <p:nvPr/>
        </p:nvSpPr>
        <p:spPr>
          <a:xfrm>
            <a:off x="5299914" y="1098865"/>
            <a:ext cx="3498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M2 bellows with 0.5 </a:t>
            </a:r>
            <a:r>
              <a:rPr lang="en-GB" sz="1400" dirty="0" err="1"/>
              <a:t>barg</a:t>
            </a:r>
            <a:r>
              <a:rPr lang="en-GB" sz="1400" dirty="0"/>
              <a:t> in the cold mass</a:t>
            </a:r>
          </a:p>
        </p:txBody>
      </p:sp>
      <p:pic>
        <p:nvPicPr>
          <p:cNvPr id="11" name="Content Placeholder 5" descr="A metal cylinder with a metal handle&#10;&#10;Description automatically generated">
            <a:extLst>
              <a:ext uri="{FF2B5EF4-FFF2-40B4-BE49-F238E27FC236}">
                <a16:creationId xmlns:a16="http://schemas.microsoft.com/office/drawing/2014/main" id="{A0D930CC-28F6-EE52-881F-A95D41C142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185" y="3751117"/>
            <a:ext cx="4385869" cy="1863270"/>
          </a:xfrm>
          <a:prstGeom prst="rect">
            <a:avLst/>
          </a:prstGeom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E1D963D-59CE-EE89-8F8F-392345520DE5}"/>
              </a:ext>
            </a:extLst>
          </p:cNvPr>
          <p:cNvSpPr txBox="1"/>
          <p:nvPr/>
        </p:nvSpPr>
        <p:spPr>
          <a:xfrm>
            <a:off x="5162857" y="5642084"/>
            <a:ext cx="37721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Bellows is surrounded by 3 layers </a:t>
            </a:r>
            <a:r>
              <a:rPr lang="en-US" sz="1400" dirty="0" err="1"/>
              <a:t>kapton</a:t>
            </a:r>
            <a:r>
              <a:rPr lang="en-US" sz="1400" dirty="0"/>
              <a:t>,</a:t>
            </a:r>
          </a:p>
          <a:p>
            <a:r>
              <a:rPr lang="en-US" sz="1400" dirty="0"/>
              <a:t>then </a:t>
            </a:r>
            <a:r>
              <a:rPr lang="en-US" sz="1400" dirty="0" err="1"/>
              <a:t>aluminium</a:t>
            </a:r>
            <a:r>
              <a:rPr lang="en-US" sz="1400" dirty="0"/>
              <a:t> + stainless steel guide shells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687089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06842-81AA-5455-CEDE-69266776C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359" y="257125"/>
            <a:ext cx="8226854" cy="819244"/>
          </a:xfrm>
        </p:spPr>
        <p:txBody>
          <a:bodyPr>
            <a:normAutofit/>
          </a:bodyPr>
          <a:lstStyle/>
          <a:p>
            <a:r>
              <a:rPr lang="en-GB" sz="2800" dirty="0"/>
              <a:t>End of countdown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752702-828B-421D-C082-159FD601D8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866" y="965530"/>
            <a:ext cx="4196033" cy="1608154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800" dirty="0"/>
              <a:t>On Friday 28</a:t>
            </a:r>
            <a:r>
              <a:rPr lang="en-GB" sz="1800" baseline="30000" dirty="0"/>
              <a:t>th</a:t>
            </a:r>
            <a:r>
              <a:rPr lang="en-GB" sz="1800" dirty="0"/>
              <a:t>, the Q1-Q2 interconnection is closed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Start of </a:t>
            </a:r>
            <a:r>
              <a:rPr lang="en-GB" sz="1600" dirty="0"/>
              <a:t>Insulation vacuum pumping &amp; tightness checks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1600" dirty="0"/>
              <a:t>Start of cold mass purging</a:t>
            </a:r>
          </a:p>
          <a:p>
            <a:pPr marL="36576" indent="0">
              <a:buNone/>
            </a:pPr>
            <a:endParaRPr lang="en-GB" sz="1600" dirty="0"/>
          </a:p>
          <a:p>
            <a:pPr marL="36576" indent="0">
              <a:buNone/>
            </a:pP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4FB220-FAE6-5106-F309-D4261CFF0C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3862C1-9057-4122-A60D-1A0066E50FF2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5" name="Content Placeholder 12" descr="A large machine in a factory&#10;&#10;Description automatically generated">
            <a:extLst>
              <a:ext uri="{FF2B5EF4-FFF2-40B4-BE49-F238E27FC236}">
                <a16:creationId xmlns:a16="http://schemas.microsoft.com/office/drawing/2014/main" id="{AFECB170-EDB0-E642-5972-E973E5A3CE9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89" b="14641"/>
          <a:stretch/>
        </p:blipFill>
        <p:spPr>
          <a:xfrm>
            <a:off x="5004052" y="484140"/>
            <a:ext cx="3677016" cy="2089544"/>
          </a:xfrm>
          <a:prstGeom prst="rect">
            <a:avLst/>
          </a:prstGeom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4AE809-78BE-935A-FD7A-25A226D648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486" y="2729991"/>
            <a:ext cx="7686600" cy="12168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FE8AB0D-44CE-56BD-05F3-FB23502FBC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372466">
            <a:off x="3620901" y="542186"/>
            <a:ext cx="1497374" cy="771538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2CC2905-4D57-16E3-A923-F4E81A348FD4}"/>
              </a:ext>
            </a:extLst>
          </p:cNvPr>
          <p:cNvSpPr txBox="1">
            <a:spLocks/>
          </p:cNvSpPr>
          <p:nvPr/>
        </p:nvSpPr>
        <p:spPr>
          <a:xfrm>
            <a:off x="629866" y="4065531"/>
            <a:ext cx="5598318" cy="1789316"/>
          </a:xfrm>
          <a:prstGeom prst="rect">
            <a:avLst/>
          </a:prstGeom>
          <a:ln>
            <a:noFill/>
          </a:ln>
        </p:spPr>
        <p:txBody>
          <a:bodyPr vert="horz"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Ø"/>
              <a:defRPr kumimoji="0" sz="24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kumimoji="0" sz="24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 panose="020B0604020202020204" pitchFamily="34" charset="0"/>
              <a:buChar char="−"/>
              <a:defRPr kumimoji="0" sz="18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 panose="020B0604020202020204" pitchFamily="34" charset="0"/>
              <a:buChar char="−"/>
              <a:defRPr kumimoji="0" sz="18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Wingdings" panose="05000000000000000000" pitchFamily="2" charset="2"/>
              <a:buNone/>
            </a:pPr>
            <a:r>
              <a:rPr lang="en-GB" sz="1900" dirty="0">
                <a:solidFill>
                  <a:schemeClr val="tx1"/>
                </a:solidFill>
              </a:rPr>
              <a:t>In total : </a:t>
            </a:r>
          </a:p>
          <a:p>
            <a:r>
              <a:rPr lang="en-GB" sz="1900" dirty="0"/>
              <a:t>IT magnet warm-up 		: 1 week</a:t>
            </a:r>
          </a:p>
          <a:p>
            <a:r>
              <a:rPr lang="en-GB" sz="1900" dirty="0"/>
              <a:t>Leak repair			: 1 week</a:t>
            </a:r>
          </a:p>
          <a:p>
            <a:r>
              <a:rPr lang="en-GB" sz="1900" dirty="0"/>
              <a:t>Cool-down and reconditioning 	: 3.5 weeks</a:t>
            </a:r>
          </a:p>
          <a:p>
            <a:r>
              <a:rPr lang="en-GB" sz="1900" dirty="0" err="1"/>
              <a:t>ElQA</a:t>
            </a:r>
            <a:r>
              <a:rPr lang="en-GB" sz="1900" dirty="0"/>
              <a:t> and Powering		: 0.5 weeks</a:t>
            </a:r>
          </a:p>
          <a:p>
            <a:pPr marL="36576" indent="0">
              <a:buFont typeface="Wingdings" panose="05000000000000000000" pitchFamily="2" charset="2"/>
              <a:buNone/>
            </a:pPr>
            <a:r>
              <a:rPr lang="en-GB" sz="1900" dirty="0"/>
              <a:t>	</a:t>
            </a:r>
          </a:p>
          <a:p>
            <a:pPr marL="36576" indent="0">
              <a:buFont typeface="Wingdings" panose="05000000000000000000" pitchFamily="2" charset="2"/>
              <a:buNone/>
            </a:pPr>
            <a:endParaRPr lang="en-GB" sz="1600" dirty="0"/>
          </a:p>
          <a:p>
            <a:pPr marL="36576" indent="0">
              <a:buFont typeface="Wingdings" panose="05000000000000000000" pitchFamily="2" charset="2"/>
              <a:buNone/>
            </a:pPr>
            <a:endParaRPr lang="en-GB" sz="2000" dirty="0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77C906C0-877D-1559-E100-C55AD0584C03}"/>
              </a:ext>
            </a:extLst>
          </p:cNvPr>
          <p:cNvSpPr/>
          <p:nvPr/>
        </p:nvSpPr>
        <p:spPr>
          <a:xfrm>
            <a:off x="1475656" y="5599522"/>
            <a:ext cx="576064" cy="369332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911AE03-B35F-56BD-2E6F-D676E20BDFAA}"/>
              </a:ext>
            </a:extLst>
          </p:cNvPr>
          <p:cNvSpPr txBox="1"/>
          <p:nvPr/>
        </p:nvSpPr>
        <p:spPr>
          <a:xfrm>
            <a:off x="2196991" y="5599522"/>
            <a:ext cx="4750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 total, 1 ½  month without beam in the LHC</a:t>
            </a:r>
          </a:p>
        </p:txBody>
      </p:sp>
    </p:spTree>
    <p:extLst>
      <p:ext uri="{BB962C8B-B14F-4D97-AF65-F5344CB8AC3E}">
        <p14:creationId xmlns:p14="http://schemas.microsoft.com/office/powerpoint/2010/main" val="3581487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3053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FB7D0-DE86-C93E-2953-828C4C271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512" y="138578"/>
            <a:ext cx="8226854" cy="679936"/>
          </a:xfrm>
        </p:spPr>
        <p:txBody>
          <a:bodyPr>
            <a:normAutofit/>
          </a:bodyPr>
          <a:lstStyle/>
          <a:p>
            <a:r>
              <a:rPr lang="en-GB" sz="2800" dirty="0"/>
              <a:t>17</a:t>
            </a:r>
            <a:r>
              <a:rPr lang="en-GB" sz="2800" baseline="30000" dirty="0"/>
              <a:t>th</a:t>
            </a:r>
            <a:r>
              <a:rPr lang="en-GB" sz="2800" dirty="0"/>
              <a:t> July event : Electrical glitch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792707-6EBB-39FB-0678-B86E2A314E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029" y="829503"/>
            <a:ext cx="8226854" cy="909888"/>
          </a:xfrm>
        </p:spPr>
        <p:txBody>
          <a:bodyPr>
            <a:normAutofit lnSpcReduction="10000"/>
          </a:bodyPr>
          <a:lstStyle/>
          <a:p>
            <a:pPr marL="360000" indent="-360000"/>
            <a:r>
              <a:rPr lang="en-GB" sz="1800" dirty="0"/>
              <a:t>1 am : At stable beam in the LHC since 9 min, an electrical glitch occurred on the RF and magnet circuits, dumping the beam and triggering the protection system of a few LHC circuits, which IT.L8.</a:t>
            </a:r>
          </a:p>
          <a:p>
            <a:pPr marL="360000"/>
            <a:endParaRPr lang="en-GB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065097-B57A-682C-0D0E-32104235AB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3862C1-9057-4122-A60D-1A0066E50FF2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E2FB5C-BEA2-FC5B-E8FC-6D681CD58D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137" y="1761830"/>
            <a:ext cx="2188710" cy="27363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DD6ABD2-A057-E39E-68AF-081FF9A524AF}"/>
              </a:ext>
            </a:extLst>
          </p:cNvPr>
          <p:cNvSpPr txBox="1"/>
          <p:nvPr/>
        </p:nvSpPr>
        <p:spPr>
          <a:xfrm>
            <a:off x="447441" y="4509120"/>
            <a:ext cx="2512591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b="1" dirty="0"/>
              <a:t>Monday, 17 July, 1 a.m.: ROOT CAUSE</a:t>
            </a:r>
            <a:br>
              <a:rPr lang="en-GB" sz="1200" dirty="0"/>
            </a:br>
            <a:r>
              <a:rPr lang="en-GB" sz="1100" dirty="0"/>
              <a:t>The reason for the electrical glitch that caused the safety systems in the LHC to dump the beam and several magnets to quench was found: a tree on the Swiss side (about 55 km from CERN in the Canton of Vaud) fell on the power lines and disrupted the power system.</a:t>
            </a:r>
            <a:endParaRPr lang="en-GB" sz="120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32FE3F1-83B6-5FCF-8C24-250083DF0B6B}"/>
              </a:ext>
            </a:extLst>
          </p:cNvPr>
          <p:cNvCxnSpPr>
            <a:cxnSpLocks/>
          </p:cNvCxnSpPr>
          <p:nvPr/>
        </p:nvCxnSpPr>
        <p:spPr>
          <a:xfrm>
            <a:off x="2960032" y="1745081"/>
            <a:ext cx="0" cy="4492231"/>
          </a:xfrm>
          <a:prstGeom prst="line">
            <a:avLst/>
          </a:prstGeom>
          <a:ln>
            <a:solidFill>
              <a:srgbClr val="1E5AA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E38DE3D-B72F-7657-DE5D-A6424B1C5A97}"/>
              </a:ext>
            </a:extLst>
          </p:cNvPr>
          <p:cNvSpPr txBox="1">
            <a:spLocks/>
          </p:cNvSpPr>
          <p:nvPr/>
        </p:nvSpPr>
        <p:spPr>
          <a:xfrm>
            <a:off x="2947318" y="5230278"/>
            <a:ext cx="6408710" cy="1127419"/>
          </a:xfrm>
          <a:prstGeom prst="rect">
            <a:avLst/>
          </a:prstGeom>
          <a:ln>
            <a:noFill/>
          </a:ln>
        </p:spPr>
        <p:txBody>
          <a:bodyPr vert="horz"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Ø"/>
              <a:defRPr kumimoji="0" sz="24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kumimoji="0" sz="24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 panose="020B0604020202020204" pitchFamily="34" charset="0"/>
              <a:buChar char="−"/>
              <a:defRPr kumimoji="0" sz="18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 panose="020B0604020202020204" pitchFamily="34" charset="0"/>
              <a:buChar char="−"/>
              <a:defRPr kumimoji="0" sz="18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GB" sz="1800" dirty="0"/>
              <a:t>Signals measured by the quench detection system (QDS) are similar for a large current variation or a  symmetrical quench (quench development in two adjacent coils). For the magnet protection, the quench heaters are triggered.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GB" sz="1800" dirty="0"/>
              <a:t>Similar event occurred in Aug 22, without damage.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A2B2ACD-9AD3-EC9D-84D2-D752C7B48A7F}"/>
              </a:ext>
            </a:extLst>
          </p:cNvPr>
          <p:cNvGrpSpPr/>
          <p:nvPr/>
        </p:nvGrpSpPr>
        <p:grpSpPr>
          <a:xfrm>
            <a:off x="3208616" y="1772816"/>
            <a:ext cx="5107799" cy="2736304"/>
            <a:chOff x="3324357" y="880622"/>
            <a:chExt cx="4942666" cy="341203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C592DA6-8C3D-DFDD-31E8-5C8F9FC05E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24357" y="880622"/>
              <a:ext cx="4942666" cy="3412034"/>
            </a:xfrm>
            <a:prstGeom prst="rect">
              <a:avLst/>
            </a:prstGeom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8072987-C579-6668-2BA4-F6C35CA09011}"/>
                </a:ext>
              </a:extLst>
            </p:cNvPr>
            <p:cNvGrpSpPr/>
            <p:nvPr/>
          </p:nvGrpSpPr>
          <p:grpSpPr>
            <a:xfrm>
              <a:off x="3940804" y="1209874"/>
              <a:ext cx="4266862" cy="1929368"/>
              <a:chOff x="3940804" y="1209874"/>
              <a:chExt cx="4266862" cy="1929368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D128966-2FAB-012B-AE67-AA14EC5CA9CC}"/>
                  </a:ext>
                </a:extLst>
              </p:cNvPr>
              <p:cNvSpPr txBox="1"/>
              <p:nvPr/>
            </p:nvSpPr>
            <p:spPr>
              <a:xfrm>
                <a:off x="5676204" y="2769910"/>
                <a:ext cx="25314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Discharge of the circuit</a:t>
                </a:r>
              </a:p>
            </p:txBody>
          </p: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62749A04-59CB-2902-D15C-8517D83EE0C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620933" y="2695226"/>
                <a:ext cx="854127" cy="15370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BFC328A-A3E3-CFB7-107C-052E2936560C}"/>
                  </a:ext>
                </a:extLst>
              </p:cNvPr>
              <p:cNvSpPr txBox="1"/>
              <p:nvPr/>
            </p:nvSpPr>
            <p:spPr>
              <a:xfrm>
                <a:off x="3940804" y="1777757"/>
                <a:ext cx="155042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Electrical glitch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11D1DC4-2D95-9ACE-51B3-28912A4D25B0}"/>
                  </a:ext>
                </a:extLst>
              </p:cNvPr>
              <p:cNvSpPr txBox="1"/>
              <p:nvPr/>
            </p:nvSpPr>
            <p:spPr>
              <a:xfrm>
                <a:off x="5939218" y="1209874"/>
                <a:ext cx="20378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~ 6.6 kA on Q1.L8</a:t>
                </a:r>
              </a:p>
            </p:txBody>
          </p: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742A4462-4A6D-B877-0813-1C8F4D2C91BD}"/>
                  </a:ext>
                </a:extLst>
              </p:cNvPr>
              <p:cNvCxnSpPr/>
              <p:nvPr/>
            </p:nvCxnSpPr>
            <p:spPr>
              <a:xfrm flipH="1">
                <a:off x="5579178" y="1384877"/>
                <a:ext cx="360040" cy="0"/>
              </a:xfrm>
              <a:prstGeom prst="straightConnector1">
                <a:avLst/>
              </a:prstGeom>
              <a:ln>
                <a:tailEnd type="triangle"/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41814AF1-981B-9B78-2D6D-E2382285B53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702087" y="1528186"/>
                <a:ext cx="157945" cy="33994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2F740B7-D940-68B3-5307-4154156F38D7}"/>
              </a:ext>
            </a:extLst>
          </p:cNvPr>
          <p:cNvGrpSpPr/>
          <p:nvPr/>
        </p:nvGrpSpPr>
        <p:grpSpPr>
          <a:xfrm>
            <a:off x="3849113" y="2447345"/>
            <a:ext cx="4883253" cy="2660184"/>
            <a:chOff x="3849113" y="2519353"/>
            <a:chExt cx="4883253" cy="2660184"/>
          </a:xfrm>
        </p:grpSpPr>
        <p:pic>
          <p:nvPicPr>
            <p:cNvPr id="19" name="Content Placeholder 15">
              <a:extLst>
                <a:ext uri="{FF2B5EF4-FFF2-40B4-BE49-F238E27FC236}">
                  <a16:creationId xmlns:a16="http://schemas.microsoft.com/office/drawing/2014/main" id="{D5E1F731-A5DD-EC41-57FE-A3F066E2B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49113" y="2519353"/>
              <a:ext cx="4883253" cy="2660184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C2D3ACDF-23AF-C548-361F-D2412BE4116C}"/>
                </a:ext>
              </a:extLst>
            </p:cNvPr>
            <p:cNvGrpSpPr/>
            <p:nvPr/>
          </p:nvGrpSpPr>
          <p:grpSpPr>
            <a:xfrm>
              <a:off x="4388088" y="2993747"/>
              <a:ext cx="3644189" cy="2009505"/>
              <a:chOff x="4659398" y="2420888"/>
              <a:chExt cx="3644189" cy="2784101"/>
            </a:xfrm>
          </p:grpSpPr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C5D6AA56-F73B-7203-0BA1-7D8B2170FCD6}"/>
                  </a:ext>
                </a:extLst>
              </p:cNvPr>
              <p:cNvCxnSpPr/>
              <p:nvPr/>
            </p:nvCxnSpPr>
            <p:spPr>
              <a:xfrm>
                <a:off x="4932040" y="2420888"/>
                <a:ext cx="0" cy="2376264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3B86D47-F4BA-27BD-A8FA-381FC6AB2D9F}"/>
                  </a:ext>
                </a:extLst>
              </p:cNvPr>
              <p:cNvSpPr txBox="1"/>
              <p:nvPr/>
            </p:nvSpPr>
            <p:spPr>
              <a:xfrm rot="16200000">
                <a:off x="4408527" y="3493898"/>
                <a:ext cx="84029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~ 340A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E98CAB6-6162-7EF8-A024-1F4A66C76ACA}"/>
                  </a:ext>
                </a:extLst>
              </p:cNvPr>
              <p:cNvSpPr txBox="1"/>
              <p:nvPr/>
            </p:nvSpPr>
            <p:spPr>
              <a:xfrm>
                <a:off x="4854852" y="4866435"/>
                <a:ext cx="86433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~ 25ms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65B31BD-055C-A8EF-54A2-A92728C25F66}"/>
                  </a:ext>
                </a:extLst>
              </p:cNvPr>
              <p:cNvSpPr txBox="1"/>
              <p:nvPr/>
            </p:nvSpPr>
            <p:spPr>
              <a:xfrm>
                <a:off x="7087211" y="3468600"/>
                <a:ext cx="121637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Quench development</a:t>
                </a:r>
              </a:p>
            </p:txBody>
          </p: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33CD2227-3F68-7B71-F3DB-F8CA1F1A62F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76056" y="4949552"/>
                <a:ext cx="504056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0B876D3-F0B6-7800-67D3-8623954C178F}"/>
                  </a:ext>
                </a:extLst>
              </p:cNvPr>
              <p:cNvSpPr txBox="1"/>
              <p:nvPr/>
            </p:nvSpPr>
            <p:spPr>
              <a:xfrm>
                <a:off x="5814795" y="2480267"/>
                <a:ext cx="121637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Quench heaters firing</a:t>
                </a:r>
              </a:p>
            </p:txBody>
          </p: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527EA690-81C3-9F88-CC26-824064CD00C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012160" y="2430551"/>
                <a:ext cx="144016" cy="153468"/>
              </a:xfrm>
              <a:prstGeom prst="straightConnector1">
                <a:avLst/>
              </a:prstGeom>
              <a:ln>
                <a:tailEnd type="triangle"/>
              </a:ln>
              <a:effectLst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84667C88-F69C-4E8F-15F9-A9F007BBA352}"/>
              </a:ext>
            </a:extLst>
          </p:cNvPr>
          <p:cNvSpPr txBox="1"/>
          <p:nvPr/>
        </p:nvSpPr>
        <p:spPr>
          <a:xfrm>
            <a:off x="3188127" y="1750380"/>
            <a:ext cx="73975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dirty="0"/>
              <a:t>IT.L8</a:t>
            </a:r>
          </a:p>
        </p:txBody>
      </p:sp>
    </p:spTree>
    <p:extLst>
      <p:ext uri="{BB962C8B-B14F-4D97-AF65-F5344CB8AC3E}">
        <p14:creationId xmlns:p14="http://schemas.microsoft.com/office/powerpoint/2010/main" val="2529331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5BAA57-B5E2-4EF5-C8FF-40B778F8A1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3862C1-9057-4122-A60D-1A0066E50FF2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96926FF-DE7F-6C0D-887A-6EEEBE2AF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489" y="110088"/>
            <a:ext cx="8226425" cy="565486"/>
          </a:xfrm>
        </p:spPr>
        <p:txBody>
          <a:bodyPr>
            <a:normAutofit/>
          </a:bodyPr>
          <a:lstStyle/>
          <a:p>
            <a:r>
              <a:rPr lang="en-GB" sz="2800" dirty="0"/>
              <a:t>17</a:t>
            </a:r>
            <a:r>
              <a:rPr lang="en-GB" sz="2800" baseline="30000" dirty="0"/>
              <a:t>th</a:t>
            </a:r>
            <a:r>
              <a:rPr lang="en-GB" sz="2800" dirty="0"/>
              <a:t> July event : Electrical glitch and consequence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DAA685BD-6503-91EB-9F1C-F1500E8643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2606" y="1771494"/>
            <a:ext cx="2908509" cy="4288705"/>
          </a:xfrm>
        </p:spPr>
        <p:txBody>
          <a:bodyPr>
            <a:normAutofit/>
          </a:bodyPr>
          <a:lstStyle/>
          <a:p>
            <a:pPr marL="36576" indent="0">
              <a:lnSpc>
                <a:spcPct val="90000"/>
              </a:lnSpc>
              <a:buNone/>
            </a:pPr>
            <a:r>
              <a:rPr lang="en-GB" sz="1800" dirty="0">
                <a:solidFill>
                  <a:schemeClr val="tx1"/>
                </a:solidFill>
              </a:rPr>
              <a:t>30s after the quench, a significant leak appears in the vacuum vessels of IT.L8 assembly.</a:t>
            </a:r>
          </a:p>
          <a:p>
            <a:pPr marL="36576" indent="0">
              <a:lnSpc>
                <a:spcPct val="90000"/>
              </a:lnSpc>
              <a:buNone/>
            </a:pPr>
            <a:endParaRPr lang="en-GB" sz="1800" dirty="0">
              <a:solidFill>
                <a:schemeClr val="tx1"/>
              </a:solidFill>
            </a:endParaRPr>
          </a:p>
          <a:p>
            <a:pPr marL="36576" indent="0">
              <a:lnSpc>
                <a:spcPct val="90000"/>
              </a:lnSpc>
              <a:buNone/>
            </a:pPr>
            <a:r>
              <a:rPr lang="en-GB" sz="1800" dirty="0">
                <a:solidFill>
                  <a:schemeClr val="tx1"/>
                </a:solidFill>
              </a:rPr>
              <a:t>8 hours after the quench, the pressure in the vacuum vessels is at </a:t>
            </a:r>
            <a:r>
              <a:rPr lang="en-GB" sz="1800" dirty="0">
                <a:solidFill>
                  <a:srgbClr val="FF0000"/>
                </a:solidFill>
              </a:rPr>
              <a:t>1bar</a:t>
            </a:r>
            <a:r>
              <a:rPr lang="en-GB" sz="1800" dirty="0">
                <a:solidFill>
                  <a:schemeClr val="tx1"/>
                </a:solidFill>
              </a:rPr>
              <a:t> and the average temperature of the cold masses is </a:t>
            </a:r>
            <a:r>
              <a:rPr lang="en-GB" sz="1800" dirty="0">
                <a:solidFill>
                  <a:srgbClr val="00B050"/>
                </a:solidFill>
              </a:rPr>
              <a:t>150K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66BDC292-EE95-30DA-1D27-680DD3C885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046" y="1264047"/>
            <a:ext cx="5820896" cy="4868283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D34B2ED3-B586-011C-4853-E4FECC5A6E6A}"/>
              </a:ext>
            </a:extLst>
          </p:cNvPr>
          <p:cNvSpPr/>
          <p:nvPr/>
        </p:nvSpPr>
        <p:spPr>
          <a:xfrm>
            <a:off x="5227800" y="1160795"/>
            <a:ext cx="417819" cy="4648092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633CF8D-2B19-2A52-AC02-D234DDDA5D60}"/>
              </a:ext>
            </a:extLst>
          </p:cNvPr>
          <p:cNvSpPr/>
          <p:nvPr/>
        </p:nvSpPr>
        <p:spPr>
          <a:xfrm>
            <a:off x="5705283" y="1160795"/>
            <a:ext cx="377598" cy="464809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685D315-C266-F3EC-8E4F-CA26E645A198}"/>
              </a:ext>
            </a:extLst>
          </p:cNvPr>
          <p:cNvSpPr/>
          <p:nvPr/>
        </p:nvSpPr>
        <p:spPr>
          <a:xfrm>
            <a:off x="303915" y="1160795"/>
            <a:ext cx="364916" cy="4648092"/>
          </a:xfrm>
          <a:prstGeom prst="rect">
            <a:avLst/>
          </a:pr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D1A3AE9-ED2C-DF7D-3921-8D76FC5C2DFD}"/>
              </a:ext>
            </a:extLst>
          </p:cNvPr>
          <p:cNvSpPr txBox="1"/>
          <p:nvPr/>
        </p:nvSpPr>
        <p:spPr>
          <a:xfrm>
            <a:off x="1979712" y="5013176"/>
            <a:ext cx="2782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Pressure</a:t>
            </a:r>
            <a:r>
              <a:rPr lang="en-GB" dirty="0"/>
              <a:t> in cold masses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AAF0D87-8D8E-9DAF-46F1-F66435B8261C}"/>
              </a:ext>
            </a:extLst>
          </p:cNvPr>
          <p:cNvSpPr txBox="1"/>
          <p:nvPr/>
        </p:nvSpPr>
        <p:spPr>
          <a:xfrm>
            <a:off x="2562307" y="1771494"/>
            <a:ext cx="2385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B050"/>
                </a:solidFill>
              </a:rPr>
              <a:t>Average</a:t>
            </a:r>
            <a:r>
              <a:rPr lang="en-GB" dirty="0">
                <a:solidFill>
                  <a:srgbClr val="00B050"/>
                </a:solidFill>
              </a:rPr>
              <a:t> temperature of cold masses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41191FF-A47E-8C65-E4D3-99607EB453B9}"/>
              </a:ext>
            </a:extLst>
          </p:cNvPr>
          <p:cNvSpPr txBox="1"/>
          <p:nvPr/>
        </p:nvSpPr>
        <p:spPr>
          <a:xfrm>
            <a:off x="2031467" y="3270925"/>
            <a:ext cx="3072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Pressure in </a:t>
            </a:r>
            <a:r>
              <a:rPr lang="en-GB" sz="1600" dirty="0">
                <a:solidFill>
                  <a:srgbClr val="FF0000"/>
                </a:solidFill>
              </a:rPr>
              <a:t>vacuum</a:t>
            </a:r>
            <a:r>
              <a:rPr lang="en-GB" dirty="0">
                <a:solidFill>
                  <a:srgbClr val="FF0000"/>
                </a:solidFill>
              </a:rPr>
              <a:t> vessels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6D05576-B14D-7BEF-EEF6-DFBF529E784F}"/>
              </a:ext>
            </a:extLst>
          </p:cNvPr>
          <p:cNvCxnSpPr>
            <a:cxnSpLocks/>
          </p:cNvCxnSpPr>
          <p:nvPr/>
        </p:nvCxnSpPr>
        <p:spPr>
          <a:xfrm>
            <a:off x="1259632" y="1960101"/>
            <a:ext cx="0" cy="1959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969AF37-2D25-D0D2-3834-C5D4AE4479E4}"/>
              </a:ext>
            </a:extLst>
          </p:cNvPr>
          <p:cNvSpPr txBox="1"/>
          <p:nvPr/>
        </p:nvSpPr>
        <p:spPr>
          <a:xfrm>
            <a:off x="748053" y="1475492"/>
            <a:ext cx="1735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Manual opening of the quench valve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31A45BF-47C8-9913-23DB-89CC18719207}"/>
              </a:ext>
            </a:extLst>
          </p:cNvPr>
          <p:cNvCxnSpPr>
            <a:cxnSpLocks/>
          </p:cNvCxnSpPr>
          <p:nvPr/>
        </p:nvCxnSpPr>
        <p:spPr>
          <a:xfrm>
            <a:off x="1763688" y="1960101"/>
            <a:ext cx="0" cy="28563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2AF26B3-646E-4FD5-4D7E-2F0B422665C3}"/>
              </a:ext>
            </a:extLst>
          </p:cNvPr>
          <p:cNvGrpSpPr/>
          <p:nvPr/>
        </p:nvGrpSpPr>
        <p:grpSpPr>
          <a:xfrm>
            <a:off x="234239" y="824410"/>
            <a:ext cx="5893543" cy="5264186"/>
            <a:chOff x="3175243" y="902653"/>
            <a:chExt cx="5976985" cy="5383224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F79C9410-DDE2-B9A2-EDF3-F8F06A5E1D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75243" y="902653"/>
              <a:ext cx="5976985" cy="2680887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62D01786-3DA2-F5D6-9835-520246E2BC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75243" y="3562440"/>
              <a:ext cx="5968757" cy="2723437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E1EA5D4-D0FB-10BE-5235-BD1CC0FA2078}"/>
                </a:ext>
              </a:extLst>
            </p:cNvPr>
            <p:cNvSpPr txBox="1"/>
            <p:nvPr/>
          </p:nvSpPr>
          <p:spPr>
            <a:xfrm>
              <a:off x="4545989" y="1325625"/>
              <a:ext cx="5950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highlight>
                    <a:srgbClr val="C0C0C0"/>
                  </a:highlight>
                </a:rPr>
                <a:t>Q1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A2EB680-7EDD-39DA-F1BA-26B6C5B64838}"/>
                </a:ext>
              </a:extLst>
            </p:cNvPr>
            <p:cNvSpPr txBox="1"/>
            <p:nvPr/>
          </p:nvSpPr>
          <p:spPr>
            <a:xfrm>
              <a:off x="4874292" y="4126858"/>
              <a:ext cx="5950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highlight>
                    <a:srgbClr val="C0C0C0"/>
                  </a:highlight>
                </a:rPr>
                <a:t>Q3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5081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26EEE-3C31-25E2-04E6-B7426EFC9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12227"/>
            <a:ext cx="8226854" cy="644081"/>
          </a:xfrm>
        </p:spPr>
        <p:txBody>
          <a:bodyPr>
            <a:normAutofit/>
          </a:bodyPr>
          <a:lstStyle/>
          <a:p>
            <a:r>
              <a:rPr lang="en-GB" sz="2800" dirty="0"/>
              <a:t>Leak location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1CD02B-F156-4555-28D2-CEFB3D2462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528" y="854906"/>
            <a:ext cx="5161148" cy="4868283"/>
          </a:xfrm>
        </p:spPr>
        <p:txBody>
          <a:bodyPr>
            <a:normAutofit/>
          </a:bodyPr>
          <a:lstStyle/>
          <a:p>
            <a:pPr marL="36576" indent="0">
              <a:lnSpc>
                <a:spcPct val="90000"/>
              </a:lnSpc>
              <a:buNone/>
            </a:pPr>
            <a:r>
              <a:rPr lang="en-GB" sz="1600" dirty="0"/>
              <a:t>Confirmed in the cold masses volume, the helium leak must be localised over the 40m of the triplet assembly.</a:t>
            </a:r>
          </a:p>
          <a:p>
            <a:pPr marL="36576" indent="0">
              <a:lnSpc>
                <a:spcPct val="90000"/>
              </a:lnSpc>
              <a:buNone/>
            </a:pPr>
            <a:r>
              <a:rPr lang="en-GB" sz="1600" dirty="0"/>
              <a:t>Microphones and accelerometers were installed below the interconnection bellows.</a:t>
            </a:r>
          </a:p>
          <a:p>
            <a:pPr marL="36576" indent="0">
              <a:lnSpc>
                <a:spcPct val="90000"/>
              </a:lnSpc>
              <a:buNone/>
            </a:pPr>
            <a:r>
              <a:rPr lang="en-GB" sz="1600" dirty="0"/>
              <a:t>With the pressurisation of the cold masses, accelerometers in Q1-Q2 interconnection measured significant vibration, indicating a possible position of the leak</a:t>
            </a:r>
          </a:p>
          <a:p>
            <a:pPr marL="36576" indent="0">
              <a:lnSpc>
                <a:spcPct val="90000"/>
              </a:lnSpc>
              <a:spcBef>
                <a:spcPts val="1200"/>
              </a:spcBef>
              <a:buNone/>
            </a:pPr>
            <a:r>
              <a:rPr lang="en-GB" sz="1600" dirty="0"/>
              <a:t>Other investigation : X-ray of bellows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C5B735-5410-C48A-3618-EB1B4888100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3862C1-9057-4122-A60D-1A0066E50FF2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9D63FE-0EE9-DC7C-6010-FDEFD71E11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486" t="71503" r="20800"/>
          <a:stretch/>
        </p:blipFill>
        <p:spPr>
          <a:xfrm>
            <a:off x="669839" y="5599182"/>
            <a:ext cx="5161149" cy="12998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399B105-C58C-F76D-DEB8-7637736CD6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348" y="3182097"/>
            <a:ext cx="8770555" cy="25211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F2C8CE8-DB61-7447-FA45-658F7141A07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83" t="-1665" r="2862" b="3460"/>
          <a:stretch/>
        </p:blipFill>
        <p:spPr>
          <a:xfrm>
            <a:off x="5823921" y="136525"/>
            <a:ext cx="2736305" cy="29432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B9A0632-F0F7-D239-3082-34CF88CFB11B}"/>
              </a:ext>
            </a:extLst>
          </p:cNvPr>
          <p:cNvSpPr txBox="1"/>
          <p:nvPr/>
        </p:nvSpPr>
        <p:spPr>
          <a:xfrm>
            <a:off x="1618298" y="3259587"/>
            <a:ext cx="936104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highlight>
                  <a:srgbClr val="FFFFFF"/>
                </a:highlight>
              </a:rPr>
              <a:t>Q1-Q2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F3851E-F9C9-663C-AACC-0CD8AA59D81E}"/>
              </a:ext>
            </a:extLst>
          </p:cNvPr>
          <p:cNvSpPr txBox="1"/>
          <p:nvPr/>
        </p:nvSpPr>
        <p:spPr>
          <a:xfrm>
            <a:off x="4476004" y="3275900"/>
            <a:ext cx="936104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highlight>
                  <a:srgbClr val="FFFFFF"/>
                </a:highlight>
              </a:rPr>
              <a:t>Q2-Q3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C37170-562C-C80D-8FC0-17E4FC4700AE}"/>
              </a:ext>
            </a:extLst>
          </p:cNvPr>
          <p:cNvSpPr txBox="1"/>
          <p:nvPr/>
        </p:nvSpPr>
        <p:spPr>
          <a:xfrm>
            <a:off x="7235341" y="3259587"/>
            <a:ext cx="1234661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highlight>
                  <a:srgbClr val="FFFFFF"/>
                </a:highlight>
              </a:rPr>
              <a:t>Q3-DFBX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2A4DFE-6167-B500-07BA-B7F8CCF1622F}"/>
              </a:ext>
            </a:extLst>
          </p:cNvPr>
          <p:cNvSpPr/>
          <p:nvPr/>
        </p:nvSpPr>
        <p:spPr>
          <a:xfrm>
            <a:off x="700459" y="3967870"/>
            <a:ext cx="2063092" cy="978176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A3373C-84E1-C5D5-2C7E-C235879A55D2}"/>
              </a:ext>
            </a:extLst>
          </p:cNvPr>
          <p:cNvSpPr txBox="1"/>
          <p:nvPr/>
        </p:nvSpPr>
        <p:spPr>
          <a:xfrm>
            <a:off x="7157878" y="3019607"/>
            <a:ext cx="1516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Courtesy EN-MME</a:t>
            </a:r>
          </a:p>
        </p:txBody>
      </p:sp>
      <p:pic>
        <p:nvPicPr>
          <p:cNvPr id="7" name="Picture 6" descr="A black and white photo of a machine&#10;&#10;Description automatically generated">
            <a:extLst>
              <a:ext uri="{FF2B5EF4-FFF2-40B4-BE49-F238E27FC236}">
                <a16:creationId xmlns:a16="http://schemas.microsoft.com/office/drawing/2014/main" id="{D15A06FA-8B92-AF8E-D3CC-E3A7528E02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995" y="3238787"/>
            <a:ext cx="4731597" cy="3565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423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A949BC-B39C-0AC8-A47C-1EBDAF363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12227"/>
            <a:ext cx="8226854" cy="685053"/>
          </a:xfrm>
        </p:spPr>
        <p:txBody>
          <a:bodyPr>
            <a:normAutofit/>
          </a:bodyPr>
          <a:lstStyle/>
          <a:p>
            <a:r>
              <a:rPr lang="en-GB" sz="2800" dirty="0"/>
              <a:t>Cryogenic scenarios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E181A6-281E-93B4-50BC-AF44B44E9B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438" y="937809"/>
            <a:ext cx="8226854" cy="486828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800" dirty="0"/>
              <a:t>As the leak is in the IT cold mass volume, it possible to isolate it from the QRL.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92205-EC82-2BA3-B9FF-80510A4CB6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3862C1-9057-4122-A60D-1A0066E50FF2}" type="slidenum">
              <a:rPr lang="en-GB" smtClean="0"/>
              <a:pPr/>
              <a:t>5</a:t>
            </a:fld>
            <a:endParaRPr lang="en-GB" dirty="0"/>
          </a:p>
        </p:txBody>
      </p:sp>
      <p:graphicFrame>
        <p:nvGraphicFramePr>
          <p:cNvPr id="10" name="Table 3">
            <a:extLst>
              <a:ext uri="{FF2B5EF4-FFF2-40B4-BE49-F238E27FC236}">
                <a16:creationId xmlns:a16="http://schemas.microsoft.com/office/drawing/2014/main" id="{80AEABAD-6753-038B-703E-F53FD902BC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677584"/>
              </p:ext>
            </p:extLst>
          </p:nvPr>
        </p:nvGraphicFramePr>
        <p:xfrm>
          <a:off x="51280" y="1297293"/>
          <a:ext cx="8963708" cy="4663427"/>
        </p:xfrm>
        <a:graphic>
          <a:graphicData uri="http://schemas.openxmlformats.org/drawingml/2006/table">
            <a:tbl>
              <a:tblPr firstRow="1" bandRow="1"/>
              <a:tblGrid>
                <a:gridCol w="385028">
                  <a:extLst>
                    <a:ext uri="{9D8B030D-6E8A-4147-A177-3AD203B41FA5}">
                      <a16:colId xmlns:a16="http://schemas.microsoft.com/office/drawing/2014/main" val="4062386502"/>
                    </a:ext>
                  </a:extLst>
                </a:gridCol>
                <a:gridCol w="1525642">
                  <a:extLst>
                    <a:ext uri="{9D8B030D-6E8A-4147-A177-3AD203B41FA5}">
                      <a16:colId xmlns:a16="http://schemas.microsoft.com/office/drawing/2014/main" val="820737720"/>
                    </a:ext>
                  </a:extLst>
                </a:gridCol>
                <a:gridCol w="1335021">
                  <a:extLst>
                    <a:ext uri="{9D8B030D-6E8A-4147-A177-3AD203B41FA5}">
                      <a16:colId xmlns:a16="http://schemas.microsoft.com/office/drawing/2014/main" val="2529093428"/>
                    </a:ext>
                  </a:extLst>
                </a:gridCol>
                <a:gridCol w="2336643">
                  <a:extLst>
                    <a:ext uri="{9D8B030D-6E8A-4147-A177-3AD203B41FA5}">
                      <a16:colId xmlns:a16="http://schemas.microsoft.com/office/drawing/2014/main" val="3855630971"/>
                    </a:ext>
                  </a:extLst>
                </a:gridCol>
                <a:gridCol w="3381374">
                  <a:extLst>
                    <a:ext uri="{9D8B030D-6E8A-4147-A177-3AD203B41FA5}">
                      <a16:colId xmlns:a16="http://schemas.microsoft.com/office/drawing/2014/main" val="2360716399"/>
                    </a:ext>
                  </a:extLst>
                </a:gridCol>
              </a:tblGrid>
              <a:tr h="610655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1" dirty="0"/>
                        <a:t>#</a:t>
                      </a:r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/>
                        <a:t>Opening what ?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/>
                        <a:t>How long ?</a:t>
                      </a:r>
                    </a:p>
                    <a:p>
                      <a:pPr algn="ctr"/>
                      <a:r>
                        <a:rPr lang="en-US" sz="1100" i="1" dirty="0"/>
                        <a:t>(from 24/07)</a:t>
                      </a:r>
                      <a:endParaRPr lang="en-GB" sz="1100" i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/>
                        <a:t>Cryo status and consequences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/>
                        <a:t>Risks </a:t>
                      </a:r>
                    </a:p>
                    <a:p>
                      <a:pPr algn="ctr"/>
                      <a:r>
                        <a:rPr lang="en-US" sz="1600" b="0" i="1" dirty="0"/>
                        <a:t>(if no sector warm-up)</a:t>
                      </a:r>
                      <a:endParaRPr lang="en-GB" sz="1600" b="0" i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9267183"/>
                  </a:ext>
                </a:extLst>
              </a:tr>
              <a:tr h="41321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1" dirty="0"/>
                        <a:t>A</a:t>
                      </a:r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W bellow only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&lt; 3 days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ARC @ 20 K</a:t>
                      </a:r>
                      <a:r>
                        <a:rPr lang="en-US" sz="1400" dirty="0">
                          <a:sym typeface="Wingdings" panose="05000000000000000000" pitchFamily="2" charset="2"/>
                        </a:rPr>
                        <a:t>30 K</a:t>
                      </a:r>
                      <a:endParaRPr lang="en-US" sz="1400" dirty="0"/>
                    </a:p>
                    <a:p>
                      <a:pPr algn="ctr"/>
                      <a:r>
                        <a:rPr lang="en-US" sz="1400" dirty="0"/>
                        <a:t>QRL @ 20 K</a:t>
                      </a:r>
                      <a:r>
                        <a:rPr lang="en-US" sz="1400" dirty="0">
                          <a:sym typeface="Wingdings" panose="05000000000000000000" pitchFamily="2" charset="2"/>
                        </a:rPr>
                        <a:t> 100 K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Helium circuit pollution</a:t>
                      </a:r>
                    </a:p>
                    <a:p>
                      <a:pPr algn="ctr"/>
                      <a:r>
                        <a:rPr lang="en-US" sz="1400" dirty="0"/>
                        <a:t> + IT/QRL vac barrier condensation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9515995"/>
                  </a:ext>
                </a:extLst>
              </a:tr>
              <a:tr h="125039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1" dirty="0"/>
                        <a:t>B</a:t>
                      </a:r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IT cold mass interconnect  bellows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&lt; 10 days</a:t>
                      </a:r>
                    </a:p>
                    <a:p>
                      <a:pPr algn="ctr"/>
                      <a:r>
                        <a:rPr lang="en-US" sz="1200" i="1" dirty="0"/>
                        <a:t>(ARC cooldown before 20 days)</a:t>
                      </a:r>
                      <a:endParaRPr lang="en-GB" sz="1200" i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ARC @ 20 K </a:t>
                      </a:r>
                      <a:r>
                        <a:rPr lang="en-US" sz="1400" dirty="0">
                          <a:sym typeface="Wingdings" panose="05000000000000000000" pitchFamily="2" charset="2"/>
                        </a:rPr>
                        <a:t> 60 K</a:t>
                      </a:r>
                      <a:endParaRPr lang="en-US" sz="1400" dirty="0"/>
                    </a:p>
                    <a:p>
                      <a:pPr algn="ctr"/>
                      <a:r>
                        <a:rPr lang="en-US" sz="1400" dirty="0"/>
                        <a:t>QRL @ 20 K </a:t>
                      </a:r>
                      <a:r>
                        <a:rPr lang="en-US" sz="1400" dirty="0">
                          <a:sym typeface="Wingdings" panose="05000000000000000000" pitchFamily="2" charset="2"/>
                        </a:rPr>
                        <a:t> 250 K</a:t>
                      </a:r>
                      <a:endParaRPr lang="en-US" sz="1400" dirty="0"/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è"/>
                        <a:tabLst/>
                        <a:defRPr/>
                      </a:pPr>
                      <a:endParaRPr lang="en-US" sz="1400" dirty="0">
                        <a:sym typeface="Wingdings" panose="05000000000000000000" pitchFamily="2" charset="2"/>
                      </a:endParaRP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è"/>
                        <a:tabLst/>
                        <a:defRPr/>
                      </a:pPr>
                      <a:r>
                        <a:rPr lang="en-US" sz="1400" dirty="0">
                          <a:sym typeface="Wingdings" panose="05000000000000000000" pitchFamily="2" charset="2"/>
                        </a:rPr>
                        <a:t>Reconditioning of the IT + D1 needed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400" dirty="0">
                          <a:sym typeface="Wingdings" panose="05000000000000000000" pitchFamily="2" charset="2"/>
                        </a:rPr>
                        <a:t>(without QRL)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+ QRL mechanical damage during unexpected transients (bellows)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5883785"/>
                  </a:ext>
                </a:extLst>
              </a:tr>
              <a:tr h="143149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1" dirty="0"/>
                        <a:t>C</a:t>
                      </a:r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IT cold mass interconnect  bellows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en-US" sz="1400" dirty="0"/>
                        <a:t>&gt; 10 days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200" i="1" dirty="0"/>
                        <a:t>(ARC cooldown after +20 days)</a:t>
                      </a:r>
                      <a:endParaRPr lang="en-GB" sz="1200" i="1" dirty="0"/>
                    </a:p>
                    <a:p>
                      <a:pPr marL="285750" indent="-285750" algn="ctr">
                        <a:buFont typeface="Wingdings" panose="05000000000000000000" pitchFamily="2" charset="2"/>
                        <a:buChar char="Ø"/>
                      </a:pPr>
                      <a:endParaRPr lang="en-US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ARC </a:t>
                      </a:r>
                      <a:r>
                        <a:rPr lang="en-US" sz="1400" dirty="0" err="1"/>
                        <a:t>TTmax</a:t>
                      </a:r>
                      <a:r>
                        <a:rPr lang="en-US" sz="1400" dirty="0"/>
                        <a:t> &gt; 80 K</a:t>
                      </a:r>
                    </a:p>
                    <a:p>
                      <a:pPr algn="ctr"/>
                      <a:r>
                        <a:rPr lang="en-US" sz="1400" dirty="0"/>
                        <a:t>QRL &gt; 25</a:t>
                      </a:r>
                      <a:r>
                        <a:rPr lang="en-US" sz="1400" dirty="0">
                          <a:sym typeface="Wingdings" panose="05000000000000000000" pitchFamily="2" charset="2"/>
                        </a:rPr>
                        <a:t>0 K</a:t>
                      </a: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è"/>
                        <a:tabLst/>
                        <a:defRPr/>
                      </a:pPr>
                      <a:endParaRPr lang="en-US" sz="1400" dirty="0">
                        <a:sym typeface="Wingdings" panose="05000000000000000000" pitchFamily="2" charset="2"/>
                      </a:endParaRP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è"/>
                        <a:tabLst/>
                        <a:defRPr/>
                      </a:pPr>
                      <a:r>
                        <a:rPr lang="en-US" sz="1400" dirty="0">
                          <a:sym typeface="Wingdings" panose="05000000000000000000" pitchFamily="2" charset="2"/>
                        </a:rPr>
                        <a:t>Reconditioning of the IT + D1 needed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400" dirty="0">
                          <a:sym typeface="Wingdings" panose="05000000000000000000" pitchFamily="2" charset="2"/>
                        </a:rPr>
                        <a:t>(without QRL)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+ Magnet interconnect mechanical damage due to thermal dilation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(PIMS, bellows, shields, etc.). </a:t>
                      </a: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è"/>
                        <a:tabLst/>
                        <a:defRPr/>
                      </a:pP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è"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</a:rPr>
                        <a:t>Risky situation,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 sector warmup* highly recommended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78122"/>
                  </a:ext>
                </a:extLst>
              </a:tr>
              <a:tr h="65533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1" dirty="0"/>
                        <a:t>D</a:t>
                      </a:r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QRL lines </a:t>
                      </a:r>
                    </a:p>
                    <a:p>
                      <a:pPr algn="ctr"/>
                      <a:r>
                        <a:rPr lang="en-US" sz="1400" dirty="0"/>
                        <a:t>or magnet removal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People safety and magnet integrity cannot be guaranteed  </a:t>
                      </a:r>
                    </a:p>
                    <a:p>
                      <a:pPr algn="ctr"/>
                      <a:r>
                        <a:rPr lang="en-GB" sz="1400" b="1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 Sector warm-up* mandatory </a:t>
                      </a:r>
                      <a:r>
                        <a:rPr lang="en-GB" sz="1400" b="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(baseline)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en-US" sz="1400" b="0" dirty="0">
                          <a:sym typeface="Wingdings" panose="05000000000000000000" pitchFamily="2" charset="2"/>
                        </a:rPr>
                        <a:t>X</a:t>
                      </a:r>
                      <a:endParaRPr lang="en-GB" sz="1400" b="0" dirty="0">
                        <a:sym typeface="Wingdings" panose="05000000000000000000" pitchFamily="2" charset="2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People safety and magnet integrity cannot be guaranteed  </a:t>
                      </a:r>
                      <a:r>
                        <a:rPr lang="en-GB" sz="1400" b="1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 Sector warm-up* mandatory </a:t>
                      </a:r>
                      <a:r>
                        <a:rPr lang="en-GB" sz="1400" b="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(baseline)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5450347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0E54B5C8-6283-DCBF-76E4-7279ECFF2996}"/>
              </a:ext>
            </a:extLst>
          </p:cNvPr>
          <p:cNvSpPr txBox="1"/>
          <p:nvPr/>
        </p:nvSpPr>
        <p:spPr>
          <a:xfrm>
            <a:off x="134928" y="5918025"/>
            <a:ext cx="4880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sym typeface="Wingdings" panose="05000000000000000000" pitchFamily="2" charset="2"/>
              </a:rPr>
              <a:t>*Sector warm-up = 4 weeks , Sector cool-down = 5 weeks</a:t>
            </a:r>
            <a:endParaRPr kumimoji="0" lang="en-GB" sz="1400" b="0" i="1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69AEF2C-056F-9C82-E477-CEC06B2E8BBE}"/>
              </a:ext>
            </a:extLst>
          </p:cNvPr>
          <p:cNvSpPr/>
          <p:nvPr/>
        </p:nvSpPr>
        <p:spPr>
          <a:xfrm>
            <a:off x="51280" y="2447263"/>
            <a:ext cx="8963708" cy="1341778"/>
          </a:xfrm>
          <a:prstGeom prst="rect">
            <a:avLst/>
          </a:prstGeom>
          <a:noFill/>
          <a:ln w="5715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7">
            <a:extLst>
              <a:ext uri="{FF2B5EF4-FFF2-40B4-BE49-F238E27FC236}">
                <a16:creationId xmlns:a16="http://schemas.microsoft.com/office/drawing/2014/main" id="{2F4EA95B-EAEE-B54C-98BE-4F511CE8F68A}"/>
              </a:ext>
            </a:extLst>
          </p:cNvPr>
          <p:cNvSpPr txBox="1"/>
          <p:nvPr/>
        </p:nvSpPr>
        <p:spPr>
          <a:xfrm>
            <a:off x="5938816" y="3087810"/>
            <a:ext cx="2728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Retained scenario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34EEC20-002E-88C8-FDD7-0E1F9E074213}"/>
              </a:ext>
            </a:extLst>
          </p:cNvPr>
          <p:cNvSpPr/>
          <p:nvPr/>
        </p:nvSpPr>
        <p:spPr>
          <a:xfrm rot="16200000">
            <a:off x="8908622" y="2563707"/>
            <a:ext cx="2738229" cy="1186337"/>
          </a:xfrm>
          <a:prstGeom prst="rect">
            <a:avLst/>
          </a:prstGeom>
          <a:solidFill>
            <a:srgbClr val="0033A0">
              <a:alpha val="45000"/>
            </a:srgbClr>
          </a:solidFill>
          <a:ln w="12700" cap="flat" cmpd="sng" algn="ctr">
            <a:solidFill>
              <a:srgbClr val="0033A0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Non-standard procedure!</a:t>
            </a:r>
          </a:p>
        </p:txBody>
      </p:sp>
    </p:spTree>
    <p:extLst>
      <p:ext uri="{BB962C8B-B14F-4D97-AF65-F5344CB8AC3E}">
        <p14:creationId xmlns:p14="http://schemas.microsoft.com/office/powerpoint/2010/main" val="181503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45E0D-5F2C-1DB3-481B-DE8E8884A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072" y="291060"/>
            <a:ext cx="8226000" cy="820800"/>
          </a:xfrm>
        </p:spPr>
        <p:txBody>
          <a:bodyPr>
            <a:normAutofit/>
          </a:bodyPr>
          <a:lstStyle/>
          <a:p>
            <a:r>
              <a:rPr lang="en-GB" sz="2800" dirty="0"/>
              <a:t>24</a:t>
            </a:r>
            <a:r>
              <a:rPr lang="en-GB" sz="2800" baseline="30000" dirty="0"/>
              <a:t>th</a:t>
            </a:r>
            <a:r>
              <a:rPr lang="en-GB" sz="2800" dirty="0"/>
              <a:t> July, start of countdown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5114CD-9722-A111-B4D2-BA7FB3D1B6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3862C1-9057-4122-A60D-1A0066E50FF2}" type="slidenum">
              <a:rPr lang="en-GB" smtClean="0"/>
              <a:pPr/>
              <a:t>6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8EC16A1-0FBF-7BC9-76B3-25A3E971A95F}"/>
              </a:ext>
            </a:extLst>
          </p:cNvPr>
          <p:cNvGrpSpPr/>
          <p:nvPr/>
        </p:nvGrpSpPr>
        <p:grpSpPr>
          <a:xfrm>
            <a:off x="4234107" y="944433"/>
            <a:ext cx="3441850" cy="1944216"/>
            <a:chOff x="280030" y="1095120"/>
            <a:chExt cx="3441850" cy="194421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F80E000-FDAB-85E8-0154-669A3A44C6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17324" b="6774"/>
            <a:stretch/>
          </p:blipFill>
          <p:spPr>
            <a:xfrm>
              <a:off x="323528" y="1095120"/>
              <a:ext cx="3354854" cy="1944216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9E6A105-BD50-45FC-B539-B9C77B389F05}"/>
                </a:ext>
              </a:extLst>
            </p:cNvPr>
            <p:cNvSpPr txBox="1"/>
            <p:nvPr/>
          </p:nvSpPr>
          <p:spPr>
            <a:xfrm>
              <a:off x="3229437" y="2566466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Q1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43EF6F9-E01E-F882-5391-D41D439BE3E2}"/>
                </a:ext>
              </a:extLst>
            </p:cNvPr>
            <p:cNvSpPr txBox="1"/>
            <p:nvPr/>
          </p:nvSpPr>
          <p:spPr>
            <a:xfrm>
              <a:off x="280030" y="2618737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Q2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26B35B16-0F55-AC0B-0592-A83548A6842F}"/>
              </a:ext>
            </a:extLst>
          </p:cNvPr>
          <p:cNvSpPr txBox="1"/>
          <p:nvPr/>
        </p:nvSpPr>
        <p:spPr>
          <a:xfrm>
            <a:off x="67854" y="1111860"/>
            <a:ext cx="4081398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 Complete warm-up of the IT magnets</a:t>
            </a:r>
          </a:p>
          <a:p>
            <a:pPr>
              <a:buFontTx/>
              <a:buChar char="-"/>
            </a:pP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 Electrical lock out</a:t>
            </a:r>
          </a:p>
          <a:p>
            <a:pPr>
              <a:buFontTx/>
              <a:buChar char="-"/>
            </a:pP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 Depressurisation of all cryogenics lines</a:t>
            </a:r>
          </a:p>
          <a:p>
            <a:pPr>
              <a:buFontTx/>
              <a:buChar char="-"/>
            </a:pPr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</a:rPr>
              <a:t> Injection of dry air in the interconnections</a:t>
            </a:r>
          </a:p>
          <a:p>
            <a:pPr lvl="1"/>
            <a:endParaRPr lang="en-GB" sz="1600" dirty="0">
              <a:solidFill>
                <a:schemeClr val="tx2"/>
              </a:solidFill>
              <a:highlight>
                <a:srgbClr val="FFFFFF"/>
              </a:highlight>
              <a:sym typeface="Wingdings" panose="05000000000000000000" pitchFamily="2" charset="2"/>
            </a:endParaRPr>
          </a:p>
          <a:p>
            <a:pPr lvl="1"/>
            <a:r>
              <a:rPr lang="en-GB" sz="1600" dirty="0">
                <a:solidFill>
                  <a:schemeClr val="tx2"/>
                </a:solidFill>
                <a:highlight>
                  <a:srgbClr val="FFFFFF"/>
                </a:highlight>
                <a:sym typeface="Wingdings" panose="05000000000000000000" pitchFamily="2" charset="2"/>
              </a:rPr>
              <a:t> Green light to open the IC </a:t>
            </a:r>
            <a:endParaRPr lang="en-GB" sz="1600" dirty="0">
              <a:solidFill>
                <a:schemeClr val="tx2"/>
              </a:solidFill>
              <a:highlight>
                <a:srgbClr val="FFFFFF"/>
              </a:highlight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41D6670-A7F1-4A3F-B419-864F393603F9}"/>
              </a:ext>
            </a:extLst>
          </p:cNvPr>
          <p:cNvGrpSpPr/>
          <p:nvPr/>
        </p:nvGrpSpPr>
        <p:grpSpPr>
          <a:xfrm>
            <a:off x="3987210" y="1157367"/>
            <a:ext cx="222723" cy="1015026"/>
            <a:chOff x="4204201" y="1292219"/>
            <a:chExt cx="222723" cy="1015026"/>
          </a:xfrm>
        </p:grpSpPr>
        <p:pic>
          <p:nvPicPr>
            <p:cNvPr id="9" name="Picture 2" descr="Vecteur Stock Green tick check mark, box, sign. Vector illustration | Adobe  Stock">
              <a:extLst>
                <a:ext uri="{FF2B5EF4-FFF2-40B4-BE49-F238E27FC236}">
                  <a16:creationId xmlns:a16="http://schemas.microsoft.com/office/drawing/2014/main" id="{3681877C-0D40-330B-DB9D-0DF06555A9B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204201" y="1292219"/>
              <a:ext cx="222723" cy="2474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Vecteur Stock Green tick check mark, box, sign. Vector illustration | Adobe  Stock">
              <a:extLst>
                <a:ext uri="{FF2B5EF4-FFF2-40B4-BE49-F238E27FC236}">
                  <a16:creationId xmlns:a16="http://schemas.microsoft.com/office/drawing/2014/main" id="{8D4C4B66-E20D-E06F-1392-8D552A05D33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204201" y="1548071"/>
              <a:ext cx="222723" cy="2474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Vecteur Stock Green tick check mark, box, sign. Vector illustration | Adobe  Stock">
              <a:extLst>
                <a:ext uri="{FF2B5EF4-FFF2-40B4-BE49-F238E27FC236}">
                  <a16:creationId xmlns:a16="http://schemas.microsoft.com/office/drawing/2014/main" id="{ABD33758-D74A-B8F6-F8B3-88F9987B6A0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204201" y="1803923"/>
              <a:ext cx="222723" cy="2474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Vecteur Stock Green tick check mark, box, sign. Vector illustration | Adobe  Stock">
              <a:extLst>
                <a:ext uri="{FF2B5EF4-FFF2-40B4-BE49-F238E27FC236}">
                  <a16:creationId xmlns:a16="http://schemas.microsoft.com/office/drawing/2014/main" id="{9AD4917C-8F59-37F0-688A-5F129B52CFD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204201" y="2059775"/>
              <a:ext cx="222723" cy="2474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8A6EA4F3-C523-52FA-5372-E4F71B6770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5218" y="2278187"/>
            <a:ext cx="554448" cy="385033"/>
          </a:xfrm>
          <a:prstGeom prst="rect">
            <a:avLst/>
          </a:prstGeom>
        </p:spPr>
      </p:pic>
      <p:pic>
        <p:nvPicPr>
          <p:cNvPr id="15" name="Content Placeholder 5" descr="A close-up of a black surface&#10;&#10;Description automatically generated">
            <a:extLst>
              <a:ext uri="{FF2B5EF4-FFF2-40B4-BE49-F238E27FC236}">
                <a16:creationId xmlns:a16="http://schemas.microsoft.com/office/drawing/2014/main" id="{CA64DFA1-995D-B11D-6138-C41C484B0B1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072" y="3382276"/>
            <a:ext cx="3747861" cy="2810896"/>
          </a:xfrm>
          <a:prstGeom prst="rect">
            <a:avLst/>
          </a:prstGeom>
          <a:ln>
            <a:noFill/>
          </a:ln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941052D-F935-1F07-72A4-FDD6BBC0CDFD}"/>
              </a:ext>
            </a:extLst>
          </p:cNvPr>
          <p:cNvCxnSpPr/>
          <p:nvPr/>
        </p:nvCxnSpPr>
        <p:spPr>
          <a:xfrm flipH="1">
            <a:off x="1749946" y="4876703"/>
            <a:ext cx="566121" cy="548242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21F8B0C-2E6A-BC03-51D5-E29350EB8AFB}"/>
              </a:ext>
            </a:extLst>
          </p:cNvPr>
          <p:cNvSpPr txBox="1"/>
          <p:nvPr/>
        </p:nvSpPr>
        <p:spPr>
          <a:xfrm>
            <a:off x="1979712" y="5052609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1.6mm</a:t>
            </a:r>
          </a:p>
        </p:txBody>
      </p:sp>
      <p:pic>
        <p:nvPicPr>
          <p:cNvPr id="24" name="Picture 23" descr="Close-up of a machine&#10;&#10;Description automatically generated">
            <a:extLst>
              <a:ext uri="{FF2B5EF4-FFF2-40B4-BE49-F238E27FC236}">
                <a16:creationId xmlns:a16="http://schemas.microsoft.com/office/drawing/2014/main" id="{1F743350-566C-DE95-32A0-E2259ED470A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85"/>
          <a:stretch/>
        </p:blipFill>
        <p:spPr>
          <a:xfrm>
            <a:off x="7809283" y="722948"/>
            <a:ext cx="1248134" cy="2327508"/>
          </a:xfrm>
          <a:prstGeom prst="rect">
            <a:avLst/>
          </a:prstGeom>
          <a:ln w="57150" cap="sq">
            <a:solidFill>
              <a:srgbClr val="1E5AAE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F5E7088-3938-D94D-3DB8-FE5F7D738C51}"/>
              </a:ext>
            </a:extLst>
          </p:cNvPr>
          <p:cNvSpPr/>
          <p:nvPr/>
        </p:nvSpPr>
        <p:spPr>
          <a:xfrm>
            <a:off x="6372200" y="1335080"/>
            <a:ext cx="504056" cy="820800"/>
          </a:xfrm>
          <a:prstGeom prst="rect">
            <a:avLst/>
          </a:prstGeom>
          <a:noFill/>
          <a:ln w="381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E877976-6590-B3C3-2703-F9A1A3E574A3}"/>
              </a:ext>
            </a:extLst>
          </p:cNvPr>
          <p:cNvGrpSpPr/>
          <p:nvPr/>
        </p:nvGrpSpPr>
        <p:grpSpPr>
          <a:xfrm>
            <a:off x="4520896" y="1757173"/>
            <a:ext cx="4536521" cy="4254761"/>
            <a:chOff x="4520896" y="1757173"/>
            <a:chExt cx="4536521" cy="4254761"/>
          </a:xfrm>
        </p:grpSpPr>
        <p:pic>
          <p:nvPicPr>
            <p:cNvPr id="16" name="Content Placeholder 5" descr="A close up of a metal object&#10;&#10;Description automatically generated">
              <a:extLst>
                <a:ext uri="{FF2B5EF4-FFF2-40B4-BE49-F238E27FC236}">
                  <a16:creationId xmlns:a16="http://schemas.microsoft.com/office/drawing/2014/main" id="{2C7D7DB9-1CFA-607D-B8F4-13B477B63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20896" y="3423994"/>
              <a:ext cx="4536521" cy="2558818"/>
            </a:xfrm>
            <a:prstGeom prst="rect">
              <a:avLst/>
            </a:prstGeom>
            <a:ln w="57150" cap="sq">
              <a:solidFill>
                <a:schemeClr val="accent6"/>
              </a:solidFill>
              <a:miter lim="800000"/>
            </a:ln>
            <a:effectLst>
              <a:outerShdw blurRad="57150" dist="50800" dir="27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7A8A87C-C4BA-8D96-D0F0-33CE46C0C01E}"/>
                </a:ext>
              </a:extLst>
            </p:cNvPr>
            <p:cNvSpPr/>
            <p:nvPr/>
          </p:nvSpPr>
          <p:spPr>
            <a:xfrm>
              <a:off x="7486650" y="4945039"/>
              <a:ext cx="430150" cy="71253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5022A03-C010-25F9-4948-C18A647DE32A}"/>
                </a:ext>
              </a:extLst>
            </p:cNvPr>
            <p:cNvSpPr txBox="1"/>
            <p:nvPr/>
          </p:nvSpPr>
          <p:spPr>
            <a:xfrm>
              <a:off x="5047609" y="3792293"/>
              <a:ext cx="334081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chemeClr val="bg1"/>
                  </a:solidFill>
                </a:rPr>
                <a:t>Edge welded bellow of the M2 Line</a:t>
              </a:r>
            </a:p>
            <a:p>
              <a:r>
                <a:rPr lang="en-GB" sz="1600" dirty="0">
                  <a:solidFill>
                    <a:schemeClr val="bg1"/>
                  </a:solidFill>
                </a:rPr>
                <a:t> (instrumentation line)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72CDEF1-FC16-DF68-454A-BD0DC54571B8}"/>
                </a:ext>
              </a:extLst>
            </p:cNvPr>
            <p:cNvSpPr/>
            <p:nvPr/>
          </p:nvSpPr>
          <p:spPr>
            <a:xfrm>
              <a:off x="8100392" y="1757173"/>
              <a:ext cx="957025" cy="521013"/>
            </a:xfrm>
            <a:prstGeom prst="rect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A6487FA8-2FED-D8C4-5E88-A0854F89F53D}"/>
                </a:ext>
              </a:extLst>
            </p:cNvPr>
            <p:cNvCxnSpPr>
              <a:cxnSpLocks/>
            </p:cNvCxnSpPr>
            <p:nvPr/>
          </p:nvCxnSpPr>
          <p:spPr>
            <a:xfrm>
              <a:off x="5543550" y="5707295"/>
              <a:ext cx="2158175" cy="508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B02A0B2-5B1E-A6B5-6896-A6880BC7F034}"/>
                </a:ext>
              </a:extLst>
            </p:cNvPr>
            <p:cNvSpPr txBox="1"/>
            <p:nvPr/>
          </p:nvSpPr>
          <p:spPr>
            <a:xfrm>
              <a:off x="6343555" y="5642602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1">
                      <a:lumMod val="75000"/>
                    </a:schemeClr>
                  </a:solidFill>
                </a:rPr>
                <a:t>20cm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2529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5E8F7-29E9-B99B-B67A-A5C4DB135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Bellow removal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10994F66-47EE-4E9F-B4A3-AE980E4357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1967" y="1245646"/>
            <a:ext cx="3752241" cy="492941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600" dirty="0"/>
              <a:t>In IT.L8, the M2 bellow is removed.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6DD5FF26-5FCC-AD2D-7F72-4CB15FE377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71489" y="1161334"/>
            <a:ext cx="4698271" cy="492941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600" dirty="0"/>
              <a:t>In the lab, 2 spare bellows are pressure tested.</a:t>
            </a:r>
          </a:p>
          <a:p>
            <a:pPr marL="36576" indent="0">
              <a:buNone/>
            </a:pPr>
            <a:r>
              <a:rPr lang="en-US" sz="1600" dirty="0">
                <a:solidFill>
                  <a:srgbClr val="0070C0"/>
                </a:solidFill>
              </a:rPr>
              <a:t>Leak test </a:t>
            </a:r>
            <a:r>
              <a:rPr lang="en-US" sz="1600" dirty="0">
                <a:solidFill>
                  <a:srgbClr val="0070C0"/>
                </a:solidFill>
                <a:sym typeface="Wingdings" panose="05000000000000000000" pitchFamily="2" charset="2"/>
              </a:rPr>
              <a:t></a:t>
            </a:r>
            <a:r>
              <a:rPr lang="en-US" sz="1600" dirty="0">
                <a:solidFill>
                  <a:srgbClr val="0070C0"/>
                </a:solidFill>
              </a:rPr>
              <a:t> pressure cycle to 20 </a:t>
            </a:r>
            <a:r>
              <a:rPr lang="en-US" sz="1600" dirty="0" err="1">
                <a:solidFill>
                  <a:srgbClr val="0070C0"/>
                </a:solidFill>
              </a:rPr>
              <a:t>barg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>
                <a:solidFill>
                  <a:srgbClr val="0070C0"/>
                </a:solidFill>
                <a:sym typeface="Wingdings" panose="05000000000000000000" pitchFamily="2" charset="2"/>
              </a:rPr>
              <a:t></a:t>
            </a:r>
            <a:r>
              <a:rPr lang="en-US" sz="1600" dirty="0">
                <a:solidFill>
                  <a:srgbClr val="0070C0"/>
                </a:solidFill>
              </a:rPr>
              <a:t> leak test</a:t>
            </a:r>
          </a:p>
          <a:p>
            <a:pPr marL="36576" indent="0">
              <a:buNone/>
            </a:pPr>
            <a:endParaRPr lang="en-GB" sz="1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E8E26D-AA26-D906-FD2D-2C488EDF26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3862C1-9057-4122-A60D-1A0066E50FF2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9" name="Content Placeholder 5" descr="A close-up of a machine&#10;&#10;Description automatically generated">
            <a:extLst>
              <a:ext uri="{FF2B5EF4-FFF2-40B4-BE49-F238E27FC236}">
                <a16:creationId xmlns:a16="http://schemas.microsoft.com/office/drawing/2014/main" id="{06ABCCCA-9D01-41D3-45CB-B1FC04A4886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755"/>
          <a:stretch/>
        </p:blipFill>
        <p:spPr>
          <a:xfrm>
            <a:off x="999650" y="4320854"/>
            <a:ext cx="2557590" cy="1869657"/>
          </a:xfrm>
          <a:prstGeom prst="rect">
            <a:avLst/>
          </a:prstGeom>
          <a:ln>
            <a:noFill/>
          </a:ln>
        </p:spPr>
      </p:pic>
      <p:pic>
        <p:nvPicPr>
          <p:cNvPr id="10" name="Picture 9" descr="A close up of a machine&#10;&#10;Description automatically generated">
            <a:extLst>
              <a:ext uri="{FF2B5EF4-FFF2-40B4-BE49-F238E27FC236}">
                <a16:creationId xmlns:a16="http://schemas.microsoft.com/office/drawing/2014/main" id="{C9AC3918-ADFA-18E4-41FC-122523A73C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7" t="12401" r="29704" b="40700"/>
          <a:stretch/>
        </p:blipFill>
        <p:spPr>
          <a:xfrm>
            <a:off x="999650" y="2185089"/>
            <a:ext cx="2557590" cy="2035998"/>
          </a:xfrm>
          <a:prstGeom prst="rect">
            <a:avLst/>
          </a:prstGeom>
        </p:spPr>
      </p:pic>
      <p:pic>
        <p:nvPicPr>
          <p:cNvPr id="13" name="Picture 12" descr="A metal cylinder with a black wire&#10;&#10;Description automatically generated">
            <a:extLst>
              <a:ext uri="{FF2B5EF4-FFF2-40B4-BE49-F238E27FC236}">
                <a16:creationId xmlns:a16="http://schemas.microsoft.com/office/drawing/2014/main" id="{C8D68254-AEB1-A4A5-3D40-665F00AD6BE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6" t="12174" r="8579" b="30898"/>
          <a:stretch/>
        </p:blipFill>
        <p:spPr>
          <a:xfrm>
            <a:off x="5058234" y="2108576"/>
            <a:ext cx="3361739" cy="1884262"/>
          </a:xfrm>
          <a:prstGeom prst="rect">
            <a:avLst/>
          </a:prstGeom>
        </p:spPr>
      </p:pic>
      <p:pic>
        <p:nvPicPr>
          <p:cNvPr id="14" name="Picture 13" descr="A metal cylinder with a metal band&#10;&#10;Description automatically generated">
            <a:extLst>
              <a:ext uri="{FF2B5EF4-FFF2-40B4-BE49-F238E27FC236}">
                <a16:creationId xmlns:a16="http://schemas.microsoft.com/office/drawing/2014/main" id="{C57C9BAE-A4B5-EC91-E924-F133E1C12EF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2" t="17275" r="1971" b="16406"/>
          <a:stretch/>
        </p:blipFill>
        <p:spPr>
          <a:xfrm rot="10800000">
            <a:off x="5105101" y="4221087"/>
            <a:ext cx="3320930" cy="186965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C24B0DA-4533-DDD0-483B-E6BF953CE2BD}"/>
              </a:ext>
            </a:extLst>
          </p:cNvPr>
          <p:cNvSpPr txBox="1"/>
          <p:nvPr/>
        </p:nvSpPr>
        <p:spPr>
          <a:xfrm>
            <a:off x="6448343" y="2050057"/>
            <a:ext cx="20120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before pressure test</a:t>
            </a:r>
            <a:endParaRPr lang="en-GB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B39DF1C-F5B3-A3B4-3A73-539EAF25F3D7}"/>
              </a:ext>
            </a:extLst>
          </p:cNvPr>
          <p:cNvSpPr txBox="1"/>
          <p:nvPr/>
        </p:nvSpPr>
        <p:spPr>
          <a:xfrm>
            <a:off x="6533303" y="5822029"/>
            <a:ext cx="18421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after pressure test</a:t>
            </a:r>
            <a:endParaRPr lang="en-GB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E4595E9-21B8-08F7-D13E-F3A3EEF07195}"/>
              </a:ext>
            </a:extLst>
          </p:cNvPr>
          <p:cNvSpPr txBox="1"/>
          <p:nvPr/>
        </p:nvSpPr>
        <p:spPr>
          <a:xfrm>
            <a:off x="766196" y="1715990"/>
            <a:ext cx="160653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Connection box </a:t>
            </a:r>
          </a:p>
          <a:p>
            <a:r>
              <a:rPr lang="en-GB" sz="1400" dirty="0"/>
              <a:t>of instrumentation</a:t>
            </a:r>
          </a:p>
          <a:p>
            <a:endParaRPr lang="en-GB" sz="14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AF341B1-C5A0-88DE-8D77-FCE9F916B24C}"/>
              </a:ext>
            </a:extLst>
          </p:cNvPr>
          <p:cNvCxnSpPr>
            <a:cxnSpLocks/>
          </p:cNvCxnSpPr>
          <p:nvPr/>
        </p:nvCxnSpPr>
        <p:spPr>
          <a:xfrm>
            <a:off x="1835696" y="2219334"/>
            <a:ext cx="371583" cy="808396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D7DAE3ED-1E51-A62B-1685-158B530F9174}"/>
              </a:ext>
            </a:extLst>
          </p:cNvPr>
          <p:cNvSpPr txBox="1"/>
          <p:nvPr/>
        </p:nvSpPr>
        <p:spPr>
          <a:xfrm>
            <a:off x="441967" y="920310"/>
            <a:ext cx="297790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>
              <a:buFont typeface="Wingdings" panose="05000000000000000000" pitchFamily="2" charset="2"/>
              <a:buNone/>
            </a:pPr>
            <a:r>
              <a:rPr lang="en-GB" sz="1400" dirty="0">
                <a:solidFill>
                  <a:schemeClr val="tx1"/>
                </a:solidFill>
              </a:rPr>
              <a:t>Tuesday 25</a:t>
            </a:r>
            <a:r>
              <a:rPr lang="en-GB" sz="1400" baseline="30000" dirty="0">
                <a:solidFill>
                  <a:schemeClr val="tx1"/>
                </a:solidFill>
              </a:rPr>
              <a:t>th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5476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0A995D-3504-0B1A-FA74-2902D07B73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3862C1-9057-4122-A60D-1A0066E50FF2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DADCE35-7AC4-840C-509A-61DAC231B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6425" cy="820737"/>
          </a:xfrm>
        </p:spPr>
        <p:txBody>
          <a:bodyPr>
            <a:normAutofit/>
          </a:bodyPr>
          <a:lstStyle/>
          <a:p>
            <a:r>
              <a:rPr lang="en-GB" sz="2800" dirty="0"/>
              <a:t>Spare bellows welding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634473C-9603-2727-28AB-98673012197A}"/>
              </a:ext>
            </a:extLst>
          </p:cNvPr>
          <p:cNvSpPr txBox="1">
            <a:spLocks/>
          </p:cNvSpPr>
          <p:nvPr/>
        </p:nvSpPr>
        <p:spPr>
          <a:xfrm>
            <a:off x="4427984" y="836712"/>
            <a:ext cx="4608512" cy="540060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Ø"/>
              <a:defRPr kumimoji="0" sz="24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kumimoji="0" sz="24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 panose="020B0604020202020204" pitchFamily="34" charset="0"/>
              <a:buChar char="−"/>
              <a:defRPr kumimoji="0" sz="18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 panose="020B0604020202020204" pitchFamily="34" charset="0"/>
              <a:buChar char="−"/>
              <a:defRPr kumimoji="0" sz="18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Wingdings" panose="05000000000000000000" pitchFamily="2" charset="2"/>
              <a:buNone/>
            </a:pPr>
            <a:r>
              <a:rPr lang="en-GB" sz="1800" dirty="0">
                <a:solidFill>
                  <a:schemeClr val="tx1"/>
                </a:solidFill>
              </a:rPr>
              <a:t>Wednesday 26</a:t>
            </a:r>
            <a:r>
              <a:rPr lang="en-GB" sz="1800" baseline="30000" dirty="0">
                <a:solidFill>
                  <a:schemeClr val="tx1"/>
                </a:solidFill>
              </a:rPr>
              <a:t>th</a:t>
            </a:r>
            <a:r>
              <a:rPr lang="en-GB" sz="1800" dirty="0">
                <a:solidFill>
                  <a:schemeClr val="tx1"/>
                </a:solidFill>
              </a:rPr>
              <a:t> &amp; Thursday 27</a:t>
            </a:r>
            <a:r>
              <a:rPr lang="en-GB" sz="1800" baseline="30000" dirty="0">
                <a:solidFill>
                  <a:schemeClr val="tx1"/>
                </a:solidFill>
              </a:rPr>
              <a:t>th</a:t>
            </a:r>
            <a:endParaRPr lang="en-GB" sz="1800" dirty="0">
              <a:solidFill>
                <a:schemeClr val="tx1"/>
              </a:solidFill>
            </a:endParaRPr>
          </a:p>
          <a:p>
            <a:pPr marL="36576" indent="0">
              <a:buFont typeface="Wingdings" panose="05000000000000000000" pitchFamily="2" charset="2"/>
              <a:buNone/>
            </a:pPr>
            <a:endParaRPr lang="en-GB" sz="1800" dirty="0"/>
          </a:p>
          <a:p>
            <a:pPr marL="36576" indent="0">
              <a:buFont typeface="Wingdings" panose="05000000000000000000" pitchFamily="2" charset="2"/>
              <a:buNone/>
            </a:pPr>
            <a:r>
              <a:rPr lang="en-GB" sz="1800" dirty="0"/>
              <a:t>The M2 bellows is an integral component of the as-delivered Q1 cold mass. In-situ replacement of the bellows requires a new strategy of welding at the interconnection.</a:t>
            </a:r>
          </a:p>
          <a:p>
            <a:pPr marL="36576" indent="0">
              <a:buFont typeface="Wingdings" panose="05000000000000000000" pitchFamily="2" charset="2"/>
              <a:buNone/>
            </a:pPr>
            <a:endParaRPr lang="en-GB" sz="1800" dirty="0"/>
          </a:p>
          <a:p>
            <a:pPr marL="36576" indent="0">
              <a:buFont typeface="Wingdings" panose="05000000000000000000" pitchFamily="2" charset="2"/>
              <a:buNone/>
            </a:pPr>
            <a:r>
              <a:rPr lang="en-GB" sz="1800" dirty="0"/>
              <a:t>First approach for weld execution was to insert a close-fitting ring into M2 tube inner diameter to avoid the installation of a gas </a:t>
            </a:r>
            <a:r>
              <a:rPr lang="en-GB" sz="1800" dirty="0" err="1"/>
              <a:t>inerting</a:t>
            </a:r>
            <a:r>
              <a:rPr lang="en-GB" sz="1800" dirty="0"/>
              <a:t> system  (impossible to remove afterwards). However, irregularities in the M2 pipe geometry </a:t>
            </a:r>
            <a:r>
              <a:rPr lang="en-GB" sz="1800" dirty="0" err="1"/>
              <a:t>wrt</a:t>
            </a:r>
            <a:r>
              <a:rPr lang="en-GB" sz="1800" dirty="0"/>
              <a:t> the ring resulted in a root porosity appearing in the new weld – hence invalid for a pressure vessel. The new bellows and its weld to the M2 line had to be removed. </a:t>
            </a:r>
          </a:p>
          <a:p>
            <a:pPr marL="36576" indent="0">
              <a:buFont typeface="Wingdings" panose="05000000000000000000" pitchFamily="2" charset="2"/>
              <a:buNone/>
            </a:pPr>
            <a:endParaRPr lang="en-GB" sz="1800" dirty="0"/>
          </a:p>
          <a:p>
            <a:pPr marL="36576" indent="0">
              <a:buFont typeface="Wingdings" panose="05000000000000000000" pitchFamily="2" charset="2"/>
              <a:buNone/>
            </a:pPr>
            <a:r>
              <a:rPr lang="en-GB" sz="1800" dirty="0"/>
              <a:t>A new weld strategy was proposed with an intermediate ring first welded on the M2 tube allowing easy installation and removal of an </a:t>
            </a:r>
            <a:r>
              <a:rPr lang="en-GB" sz="1800" dirty="0" err="1"/>
              <a:t>inerting</a:t>
            </a:r>
            <a:r>
              <a:rPr lang="en-GB" sz="1800" dirty="0"/>
              <a:t> gas system.</a:t>
            </a:r>
          </a:p>
          <a:p>
            <a:pPr marL="36576" indent="0">
              <a:buFont typeface="Wingdings" panose="05000000000000000000" pitchFamily="2" charset="2"/>
              <a:buNone/>
            </a:pPr>
            <a:endParaRPr lang="en-GB" sz="1800" dirty="0"/>
          </a:p>
          <a:p>
            <a:pPr marL="36576" indent="0">
              <a:buFont typeface="Wingdings" panose="05000000000000000000" pitchFamily="2" charset="2"/>
              <a:buNone/>
            </a:pPr>
            <a:r>
              <a:rPr lang="en-GB" sz="1800" dirty="0"/>
              <a:t>#1 weld at intermediate ring was validated (endoscopy &amp; leak test) before 2</a:t>
            </a:r>
            <a:r>
              <a:rPr lang="en-GB" sz="1800" baseline="30000" dirty="0"/>
              <a:t>nd</a:t>
            </a:r>
            <a:r>
              <a:rPr lang="en-GB" sz="1800" dirty="0"/>
              <a:t> spare bellows installation.</a:t>
            </a:r>
          </a:p>
          <a:p>
            <a:pPr marL="36576" indent="0">
              <a:buFont typeface="Wingdings" panose="05000000000000000000" pitchFamily="2" charset="2"/>
              <a:buNone/>
            </a:pPr>
            <a:endParaRPr lang="en-GB" sz="1800" dirty="0"/>
          </a:p>
          <a:p>
            <a:pPr marL="36576" indent="0">
              <a:buFont typeface="Wingdings" panose="05000000000000000000" pitchFamily="2" charset="2"/>
              <a:buNone/>
            </a:pPr>
            <a:r>
              <a:rPr lang="en-GB" sz="1800" dirty="0"/>
              <a:t>#2 weld joins the new bellows to the intermediate ring</a:t>
            </a:r>
          </a:p>
          <a:p>
            <a:pPr marL="36576" indent="0">
              <a:buFont typeface="Wingdings" panose="05000000000000000000" pitchFamily="2" charset="2"/>
              <a:buNone/>
            </a:pPr>
            <a:endParaRPr lang="en-GB" sz="1800" dirty="0"/>
          </a:p>
          <a:p>
            <a:pPr marL="36576" indent="0">
              <a:buFont typeface="Wingdings" panose="05000000000000000000" pitchFamily="2" charset="2"/>
              <a:buNone/>
            </a:pPr>
            <a:r>
              <a:rPr lang="en-GB" sz="1800" dirty="0"/>
              <a:t>#3 weld joins the new bellows to the Q2 flange 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AE5BE548-E395-ADF7-EA0E-763A4E8DA9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87566"/>
            <a:ext cx="3960440" cy="2905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5" descr="A drawing of a machine&#10;&#10;Description automatically generated">
            <a:extLst>
              <a:ext uri="{FF2B5EF4-FFF2-40B4-BE49-F238E27FC236}">
                <a16:creationId xmlns:a16="http://schemas.microsoft.com/office/drawing/2014/main" id="{9339127A-85D6-02BF-81CC-091D1A55AF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28" t="28479" r="21299" b="14363"/>
          <a:stretch/>
        </p:blipFill>
        <p:spPr>
          <a:xfrm>
            <a:off x="107504" y="3861048"/>
            <a:ext cx="3992125" cy="2328306"/>
          </a:xfrm>
          <a:prstGeom prst="rect">
            <a:avLst/>
          </a:prstGeom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E10288E-3AA1-71C7-867D-0EFF0C051944}"/>
              </a:ext>
            </a:extLst>
          </p:cNvPr>
          <p:cNvSpPr txBox="1"/>
          <p:nvPr/>
        </p:nvSpPr>
        <p:spPr>
          <a:xfrm>
            <a:off x="755576" y="5733256"/>
            <a:ext cx="1546626" cy="40011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>
            <a:defPPr>
              <a:defRPr lang="en-US"/>
            </a:defPPr>
            <a:lvl1pPr algn="ctr" defTabSz="457200" fontAlgn="auto">
              <a:spcBef>
                <a:spcPts val="0"/>
              </a:spcBef>
              <a:spcAft>
                <a:spcPts val="923"/>
              </a:spcAft>
              <a:defRPr sz="900" b="1" ker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sz="1000" dirty="0"/>
              <a:t>Additional intermediate Ring (316LN)</a:t>
            </a:r>
            <a:endParaRPr lang="en-GB" sz="10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F4DA227-3A3A-2691-998A-B33B2842BC3C}"/>
              </a:ext>
            </a:extLst>
          </p:cNvPr>
          <p:cNvCxnSpPr>
            <a:cxnSpLocks/>
          </p:cNvCxnSpPr>
          <p:nvPr/>
        </p:nvCxnSpPr>
        <p:spPr>
          <a:xfrm flipH="1">
            <a:off x="2627784" y="4149080"/>
            <a:ext cx="288032" cy="21602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92B2797-E1C7-4E11-5A79-C782CFF8120F}"/>
              </a:ext>
            </a:extLst>
          </p:cNvPr>
          <p:cNvSpPr txBox="1"/>
          <p:nvPr/>
        </p:nvSpPr>
        <p:spPr>
          <a:xfrm>
            <a:off x="2843808" y="3933056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#1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8C3861-9D59-5612-23B7-2955972685F1}"/>
              </a:ext>
            </a:extLst>
          </p:cNvPr>
          <p:cNvSpPr txBox="1"/>
          <p:nvPr/>
        </p:nvSpPr>
        <p:spPr>
          <a:xfrm>
            <a:off x="2699792" y="5589240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#2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BFE1CE-5066-A196-9F12-355023ECF3C3}"/>
              </a:ext>
            </a:extLst>
          </p:cNvPr>
          <p:cNvSpPr txBox="1"/>
          <p:nvPr/>
        </p:nvSpPr>
        <p:spPr>
          <a:xfrm>
            <a:off x="323528" y="414908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#3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248CF2D-A112-C77A-F659-C72D731CC7DB}"/>
              </a:ext>
            </a:extLst>
          </p:cNvPr>
          <p:cNvCxnSpPr>
            <a:cxnSpLocks/>
          </p:cNvCxnSpPr>
          <p:nvPr/>
        </p:nvCxnSpPr>
        <p:spPr>
          <a:xfrm flipH="1" flipV="1">
            <a:off x="2411760" y="5373216"/>
            <a:ext cx="360040" cy="36004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F23A679-B3F5-E16F-566C-DAA67B0A16E2}"/>
              </a:ext>
            </a:extLst>
          </p:cNvPr>
          <p:cNvCxnSpPr>
            <a:cxnSpLocks/>
          </p:cNvCxnSpPr>
          <p:nvPr/>
        </p:nvCxnSpPr>
        <p:spPr>
          <a:xfrm flipV="1">
            <a:off x="1763688" y="4869160"/>
            <a:ext cx="504056" cy="86409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0281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EA6FC0-3786-FA71-C3AA-A87CA0A37B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3862C1-9057-4122-A60D-1A0066E50FF2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A849AC7-0E25-6C9D-370A-82050009D120}"/>
              </a:ext>
            </a:extLst>
          </p:cNvPr>
          <p:cNvSpPr txBox="1">
            <a:spLocks/>
          </p:cNvSpPr>
          <p:nvPr/>
        </p:nvSpPr>
        <p:spPr>
          <a:xfrm>
            <a:off x="395535" y="260649"/>
            <a:ext cx="8226854" cy="819244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rgbClr val="1E5AA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Instrumentation connection box issue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17C493D-1166-BA7A-09E4-BDCD058BF8A1}"/>
              </a:ext>
            </a:extLst>
          </p:cNvPr>
          <p:cNvSpPr txBox="1">
            <a:spLocks/>
          </p:cNvSpPr>
          <p:nvPr/>
        </p:nvSpPr>
        <p:spPr>
          <a:xfrm>
            <a:off x="4571999" y="1065417"/>
            <a:ext cx="4464496" cy="4955872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Ø"/>
              <a:defRPr kumimoji="0" sz="24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kumimoji="0" sz="24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 panose="020B0604020202020204" pitchFamily="34" charset="0"/>
              <a:buChar char="−"/>
              <a:defRPr kumimoji="0" sz="18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 panose="020B0604020202020204" pitchFamily="34" charset="0"/>
              <a:buChar char="−"/>
              <a:defRPr kumimoji="0" sz="18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Wingdings" panose="05000000000000000000" pitchFamily="2" charset="2"/>
              <a:buNone/>
            </a:pPr>
            <a:r>
              <a:rPr lang="en-GB" sz="1800" dirty="0">
                <a:solidFill>
                  <a:schemeClr val="tx1"/>
                </a:solidFill>
              </a:rPr>
              <a:t>Wednesday 26</a:t>
            </a:r>
            <a:r>
              <a:rPr lang="en-GB" sz="1800" baseline="30000" dirty="0">
                <a:solidFill>
                  <a:schemeClr val="tx1"/>
                </a:solidFill>
              </a:rPr>
              <a:t>th</a:t>
            </a:r>
            <a:r>
              <a:rPr lang="en-GB" sz="1800" dirty="0">
                <a:solidFill>
                  <a:schemeClr val="tx1"/>
                </a:solidFill>
              </a:rPr>
              <a:t> &amp; Thursday 27</a:t>
            </a:r>
            <a:r>
              <a:rPr lang="en-GB" sz="1800" baseline="30000" dirty="0">
                <a:solidFill>
                  <a:schemeClr val="tx1"/>
                </a:solidFill>
              </a:rPr>
              <a:t>th</a:t>
            </a:r>
            <a:r>
              <a:rPr lang="en-GB" sz="1800" dirty="0">
                <a:solidFill>
                  <a:schemeClr val="tx1"/>
                </a:solidFill>
              </a:rPr>
              <a:t> </a:t>
            </a:r>
          </a:p>
          <a:p>
            <a:pPr marL="36576" indent="0">
              <a:buFont typeface="Wingdings" panose="05000000000000000000" pitchFamily="2" charset="2"/>
              <a:buNone/>
            </a:pPr>
            <a:endParaRPr lang="en-GB" sz="1800" dirty="0"/>
          </a:p>
          <a:p>
            <a:pPr marL="36576" indent="0">
              <a:buFont typeface="Wingdings" panose="05000000000000000000" pitchFamily="2" charset="2"/>
              <a:buNone/>
            </a:pPr>
            <a:r>
              <a:rPr lang="en-GB" sz="1800" dirty="0"/>
              <a:t>Installed in the core of the M2 bellows, combined with the limited in-situ access, the instrumentation box was found to be sensitive to cable movement:</a:t>
            </a:r>
          </a:p>
          <a:p>
            <a:pPr marL="36576" indent="0">
              <a:buFont typeface="Wingdings" panose="05000000000000000000" pitchFamily="2" charset="2"/>
              <a:buNone/>
            </a:pPr>
            <a:r>
              <a:rPr lang="en-GB" sz="1800" dirty="0"/>
              <a:t> 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1800" dirty="0"/>
              <a:t>During the installation of the 1st spare bellows, two </a:t>
            </a:r>
            <a:r>
              <a:rPr lang="en-GB" sz="1800" dirty="0" err="1"/>
              <a:t>Vtaps</a:t>
            </a:r>
            <a:r>
              <a:rPr lang="en-GB" sz="1800" dirty="0"/>
              <a:t> connections were lost (one mid-point of the coil). Due to the invalid weld of the bellows, and its subsequent removal, </a:t>
            </a:r>
            <a:r>
              <a:rPr lang="en-GB" sz="1800" dirty="0" err="1"/>
              <a:t>Vtap</a:t>
            </a:r>
            <a:r>
              <a:rPr lang="en-GB" sz="1800" dirty="0"/>
              <a:t> repairs were made.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sz="1800" dirty="0"/>
              <a:t>With </a:t>
            </a:r>
            <a:r>
              <a:rPr lang="en-GB" sz="1800" dirty="0" err="1"/>
              <a:t>Vtap</a:t>
            </a:r>
            <a:r>
              <a:rPr lang="en-GB" sz="1800" dirty="0"/>
              <a:t> connectivity </a:t>
            </a:r>
            <a:r>
              <a:rPr lang="en-GB" sz="1800" dirty="0" err="1"/>
              <a:t>restablished</a:t>
            </a:r>
            <a:r>
              <a:rPr lang="en-GB" sz="1800" dirty="0"/>
              <a:t> at installation of the 2nd spare bellows, one wire of a temperature sensors was lost during the reassembly. Due to the high probability to break other wires and the time requested to access the instrumentation box within bellows, the non-conformity is left as is. The temperature sensor signal is recovered with a 3-wire configuration. </a:t>
            </a:r>
          </a:p>
        </p:txBody>
      </p:sp>
      <p:pic>
        <p:nvPicPr>
          <p:cNvPr id="6" name="2023-07-26 19.39.56">
            <a:hlinkClick r:id="" action="ppaction://media"/>
            <a:extLst>
              <a:ext uri="{FF2B5EF4-FFF2-40B4-BE49-F238E27FC236}">
                <a16:creationId xmlns:a16="http://schemas.microsoft.com/office/drawing/2014/main" id="{88CAD456-5F87-4F6C-256B-2B89FDC50DF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 rot="16200000">
            <a:off x="1273798" y="524171"/>
            <a:ext cx="2099823" cy="3733019"/>
          </a:xfrm>
          <a:prstGeom prst="rect">
            <a:avLst/>
          </a:prstGeom>
        </p:spPr>
      </p:pic>
      <p:pic>
        <p:nvPicPr>
          <p:cNvPr id="7" name="Picture 6" descr="A close-up of a hand holding a metal object&#10;&#10;Description automatically generated">
            <a:extLst>
              <a:ext uri="{FF2B5EF4-FFF2-40B4-BE49-F238E27FC236}">
                <a16:creationId xmlns:a16="http://schemas.microsoft.com/office/drawing/2014/main" id="{6800F4F3-8781-E928-AAA0-80984099A94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9" r="27468"/>
          <a:stretch/>
        </p:blipFill>
        <p:spPr>
          <a:xfrm>
            <a:off x="2221979" y="3933057"/>
            <a:ext cx="2446784" cy="1944216"/>
          </a:xfrm>
          <a:prstGeom prst="rect">
            <a:avLst/>
          </a:prstGeom>
        </p:spPr>
      </p:pic>
      <p:pic>
        <p:nvPicPr>
          <p:cNvPr id="8" name="Content Placeholder 5" descr="Hands holding a tube with a white cord&#10;&#10;Description automatically generated">
            <a:extLst>
              <a:ext uri="{FF2B5EF4-FFF2-40B4-BE49-F238E27FC236}">
                <a16:creationId xmlns:a16="http://schemas.microsoft.com/office/drawing/2014/main" id="{5649156F-81CB-77B6-6323-B42B2B04013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33" b="25163"/>
          <a:stretch/>
        </p:blipFill>
        <p:spPr>
          <a:xfrm>
            <a:off x="107503" y="3933057"/>
            <a:ext cx="2045811" cy="19505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470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6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 mute="1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CERNPre¦üsentation1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26649</TotalTime>
  <Words>1124</Words>
  <Application>Microsoft Office PowerPoint</Application>
  <PresentationFormat>On-screen Show (4:3)</PresentationFormat>
  <Paragraphs>160</Paragraphs>
  <Slides>12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Helvetica</vt:lpstr>
      <vt:lpstr>Wingdings</vt:lpstr>
      <vt:lpstr>CERNPre¦üsentation1</vt:lpstr>
      <vt:lpstr>IT.L8 Leak and Repair</vt:lpstr>
      <vt:lpstr>17th July event : Electrical glitch</vt:lpstr>
      <vt:lpstr>17th July event : Electrical glitch and consequence</vt:lpstr>
      <vt:lpstr>Leak location </vt:lpstr>
      <vt:lpstr>Cryogenic scenarios</vt:lpstr>
      <vt:lpstr>24th July, start of countdown</vt:lpstr>
      <vt:lpstr>Bellow removal</vt:lpstr>
      <vt:lpstr>Spare bellows welding</vt:lpstr>
      <vt:lpstr>PowerPoint Presentation</vt:lpstr>
      <vt:lpstr>Bellow welding validation</vt:lpstr>
      <vt:lpstr>End of countdown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slenaour</dc:creator>
  <cp:lastModifiedBy>Sandrine Le Naour</cp:lastModifiedBy>
  <cp:revision>287</cp:revision>
  <cp:lastPrinted>2021-05-19T07:29:18Z</cp:lastPrinted>
  <dcterms:created xsi:type="dcterms:W3CDTF">2012-11-05T16:17:41Z</dcterms:created>
  <dcterms:modified xsi:type="dcterms:W3CDTF">2023-09-13T06:15:31Z</dcterms:modified>
</cp:coreProperties>
</file>