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461" r:id="rId3"/>
    <p:sldId id="498" r:id="rId4"/>
    <p:sldId id="485" r:id="rId5"/>
    <p:sldId id="262" r:id="rId6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DEEF"/>
    <a:srgbClr val="EAEFF7"/>
    <a:srgbClr val="EBEFF7"/>
    <a:srgbClr val="D2DFEF"/>
    <a:srgbClr val="D1D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51" autoAdjust="0"/>
    <p:restoredTop sz="96327" autoAdjust="0"/>
  </p:normalViewPr>
  <p:slideViewPr>
    <p:cSldViewPr snapToGrid="0" showGuides="1">
      <p:cViewPr varScale="1">
        <p:scale>
          <a:sx n="119" d="100"/>
          <a:sy n="119" d="100"/>
        </p:scale>
        <p:origin x="1096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333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974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450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09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/>
          <p:nvPr/>
        </p:nvGrpSpPr>
        <p:grpSpPr>
          <a:xfrm>
            <a:off x="208373" y="6311900"/>
            <a:ext cx="3177636" cy="449230"/>
            <a:chOff x="0" y="0"/>
            <a:chExt cx="3177635" cy="449229"/>
          </a:xfrm>
        </p:grpSpPr>
        <p:pic>
          <p:nvPicPr>
            <p:cNvPr id="2" name="Picture 11" descr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8527" y="0"/>
              <a:ext cx="2779109" cy="4492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" name="Picture 12" descr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1355"/>
              <a:ext cx="398528" cy="3865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" name="Straight Connector 13"/>
            <p:cNvSpPr/>
            <p:nvPr/>
          </p:nvSpPr>
          <p:spPr>
            <a:xfrm flipH="1">
              <a:off x="462968" y="31355"/>
              <a:ext cx="1" cy="386520"/>
            </a:xfrm>
            <a:prstGeom prst="line">
              <a:avLst/>
            </a:prstGeom>
            <a:noFill/>
            <a:ln w="1905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37600" y="635635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729FC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327DEE-5D90-D08C-3BAF-4518D045E2FD}"/>
              </a:ext>
            </a:extLst>
          </p:cNvPr>
          <p:cNvSpPr txBox="1"/>
          <p:nvPr userDrawn="1"/>
        </p:nvSpPr>
        <p:spPr>
          <a:xfrm>
            <a:off x="5289079" y="6400413"/>
            <a:ext cx="2294477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A. Huschauer BE-OP-PS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ern.zoom.us/j/9372114100?pwd=L29BcmlHUENCdFBRSytXYVcrM1B4Zz0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694903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2F5597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rPr dirty="0">
                <a:latin typeface="+mn-lt"/>
              </a:rPr>
              <a:t>PS Report</a:t>
            </a:r>
            <a:r>
              <a:rPr lang="en-US" dirty="0">
                <a:latin typeface="+mn-lt"/>
              </a:rPr>
              <a:t> week 33</a:t>
            </a:r>
            <a:endParaRPr dirty="0">
              <a:latin typeface="+mn-lt"/>
            </a:endParaRPr>
          </a:p>
        </p:txBody>
      </p:sp>
      <p:sp>
        <p:nvSpPr>
          <p:cNvPr id="28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1</a:t>
            </a:fld>
            <a:endParaRPr/>
          </a:p>
        </p:txBody>
      </p:sp>
      <p:pic>
        <p:nvPicPr>
          <p:cNvPr id="29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3743"/>
            <a:ext cx="12192000" cy="1480459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Title 6"/>
          <p:cNvSpPr txBox="1"/>
          <p:nvPr/>
        </p:nvSpPr>
        <p:spPr>
          <a:xfrm>
            <a:off x="799836" y="4317417"/>
            <a:ext cx="10917819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20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algn="ctr"/>
            <a:r>
              <a:rPr dirty="0"/>
              <a:t>Many thanks</a:t>
            </a:r>
            <a:endParaRPr lang="en-US" dirty="0"/>
          </a:p>
          <a:p>
            <a:pPr algn="ctr"/>
            <a:r>
              <a:rPr dirty="0"/>
              <a:t>to</a:t>
            </a:r>
            <a:r>
              <a:rPr lang="en-US" dirty="0"/>
              <a:t> the PS OP and coordination teams as well as all equipment experts and support teams!</a:t>
            </a:r>
            <a:endParaRPr dirty="0"/>
          </a:p>
        </p:txBody>
      </p:sp>
      <p:pic>
        <p:nvPicPr>
          <p:cNvPr id="31" name="Picture 2" descr="Picture 2"/>
          <p:cNvPicPr>
            <a:picLocks noChangeAspect="1"/>
          </p:cNvPicPr>
          <p:nvPr/>
        </p:nvPicPr>
        <p:blipFill>
          <a:blip r:embed="rId3"/>
          <a:srcRect b="25808"/>
          <a:stretch>
            <a:fillRect/>
          </a:stretch>
        </p:blipFill>
        <p:spPr>
          <a:xfrm>
            <a:off x="0" y="1995364"/>
            <a:ext cx="12192000" cy="19888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2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448200" y="101926"/>
            <a:ext cx="10515600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Availability W32/33 (Thu – Thu 9am)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1031E4-BBA3-5DC9-7AE2-A3B02CD1C3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9044" y="808605"/>
            <a:ext cx="9573912" cy="5323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1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3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258197" y="196926"/>
            <a:ext cx="11569629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Delivered Intensity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E8343B-8DF1-B027-5276-48947D67D61F}"/>
              </a:ext>
            </a:extLst>
          </p:cNvPr>
          <p:cNvSpPr txBox="1"/>
          <p:nvPr/>
        </p:nvSpPr>
        <p:spPr>
          <a:xfrm>
            <a:off x="355002" y="964976"/>
            <a:ext cx="11678502" cy="33778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EAST_T8</a:t>
            </a:r>
            <a:r>
              <a:rPr lang="en-GB" dirty="0"/>
              <a:t> above facility specs for the 4</a:t>
            </a:r>
            <a:r>
              <a:rPr lang="en-GB" baseline="30000" dirty="0"/>
              <a:t>th</a:t>
            </a:r>
            <a:r>
              <a:rPr lang="en-GB" dirty="0"/>
              <a:t> week in a row (left); </a:t>
            </a:r>
            <a:r>
              <a:rPr lang="en-GB" b="1" dirty="0"/>
              <a:t>AD</a:t>
            </a:r>
            <a:r>
              <a:rPr lang="en-GB" dirty="0"/>
              <a:t> stable intensity of ~1820e10 p at PS extraction (right) </a:t>
            </a:r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lvl="8" indent="0">
              <a:spcAft>
                <a:spcPts val="1500"/>
              </a:spcAft>
            </a:pPr>
            <a:endParaRPr lang="en-GB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SFTPRO</a:t>
            </a:r>
            <a:r>
              <a:rPr lang="en-GB" dirty="0"/>
              <a:t> intensity (left) and </a:t>
            </a:r>
            <a:r>
              <a:rPr lang="en-GB" b="1" dirty="0" err="1"/>
              <a:t>n_TOF</a:t>
            </a:r>
            <a:r>
              <a:rPr lang="en-GB" b="1" dirty="0"/>
              <a:t> </a:t>
            </a:r>
            <a:r>
              <a:rPr lang="en-GB" dirty="0"/>
              <a:t>delivered flux curve (right)</a:t>
            </a:r>
          </a:p>
          <a:p>
            <a:pPr marL="808038" lvl="8" indent="-363538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CH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EAF0A4-76E3-FD1A-F9C0-867BAF4DF3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1817" y="3953322"/>
            <a:ext cx="5111687" cy="18250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3D9A518-5516-137E-6DA3-38CB0BD4DB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197" y="1383426"/>
            <a:ext cx="5190317" cy="17442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5795F62-544F-E0F1-31D8-871CA0DDFE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3600" y="1340989"/>
            <a:ext cx="5723081" cy="19356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C0CBC60-1BC6-0016-CAD3-18848C6EC7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5002" y="4051031"/>
            <a:ext cx="6034144" cy="2024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14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4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258197" y="196926"/>
            <a:ext cx="11569629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Reminder: EAST proton sharing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E8343B-8DF1-B027-5276-48947D67D61F}"/>
              </a:ext>
            </a:extLst>
          </p:cNvPr>
          <p:cNvSpPr txBox="1"/>
          <p:nvPr/>
        </p:nvSpPr>
        <p:spPr>
          <a:xfrm>
            <a:off x="355002" y="1112379"/>
            <a:ext cx="11472824" cy="44012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dirty="0"/>
              <a:t>T8: </a:t>
            </a:r>
            <a:r>
              <a:rPr lang="en-GB" b="1" dirty="0"/>
              <a:t>1 spill every 10 s</a:t>
            </a:r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dirty="0"/>
              <a:t>T9 and TN: </a:t>
            </a:r>
            <a:r>
              <a:rPr lang="en-GB" b="1" dirty="0"/>
              <a:t>1 spill every 20 s</a:t>
            </a:r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dirty="0"/>
              <a:t>RP limits need to be respected:</a:t>
            </a:r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dirty="0"/>
              <a:t>Total EAST area flux limit: </a:t>
            </a:r>
            <a:r>
              <a:rPr lang="en-GB" b="1" dirty="0"/>
              <a:t>6.6 x 10</a:t>
            </a:r>
            <a:r>
              <a:rPr lang="en-GB" b="1" baseline="30000" dirty="0"/>
              <a:t>10</a:t>
            </a:r>
            <a:r>
              <a:rPr lang="en-GB" b="1" dirty="0"/>
              <a:t> p/s</a:t>
            </a:r>
          </a:p>
          <a:p>
            <a:pPr marL="757238" lvl="8" indent="-223838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dirty="0"/>
              <a:t>T8 flux limit: </a:t>
            </a:r>
            <a:r>
              <a:rPr lang="en-GB" b="1" dirty="0"/>
              <a:t>6.6 x 10</a:t>
            </a:r>
            <a:r>
              <a:rPr lang="en-GB" b="1" baseline="30000" dirty="0"/>
              <a:t>10</a:t>
            </a:r>
            <a:r>
              <a:rPr lang="en-GB" b="1" dirty="0"/>
              <a:t> p/s</a:t>
            </a:r>
          </a:p>
          <a:p>
            <a:pPr marL="757238" lvl="8" indent="-223838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dirty="0"/>
              <a:t>T9 flux limit: </a:t>
            </a:r>
            <a:r>
              <a:rPr lang="en-GB" b="1" dirty="0"/>
              <a:t>3.3 x 10</a:t>
            </a:r>
            <a:r>
              <a:rPr lang="en-GB" b="1" baseline="30000" dirty="0"/>
              <a:t>10</a:t>
            </a:r>
            <a:r>
              <a:rPr lang="en-GB" b="1" dirty="0"/>
              <a:t> p/s</a:t>
            </a:r>
          </a:p>
          <a:p>
            <a:pPr marL="757238" lvl="8" indent="-223838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dirty="0"/>
              <a:t>TN flux limit: </a:t>
            </a:r>
            <a:r>
              <a:rPr lang="en-GB" b="1" dirty="0"/>
              <a:t>3.3 x 10</a:t>
            </a:r>
            <a:r>
              <a:rPr lang="en-GB" b="1" baseline="30000" dirty="0"/>
              <a:t>10</a:t>
            </a:r>
            <a:r>
              <a:rPr lang="en-GB" b="1" dirty="0"/>
              <a:t> p/s</a:t>
            </a:r>
          </a:p>
          <a:p>
            <a:pPr marL="9525" lvl="7" indent="0">
              <a:spcAft>
                <a:spcPts val="1500"/>
              </a:spcAft>
            </a:pPr>
            <a:r>
              <a:rPr lang="en-GB" b="1" dirty="0"/>
              <a:t>Any arbitration for increased number of spills at </a:t>
            </a:r>
            <a:br>
              <a:rPr lang="en-GB" b="1" dirty="0"/>
            </a:br>
            <a:r>
              <a:rPr lang="en-GB" b="1" dirty="0"/>
              <a:t>the expense of another experiment needs to </a:t>
            </a:r>
            <a:br>
              <a:rPr lang="en-GB" b="1" dirty="0"/>
            </a:br>
            <a:r>
              <a:rPr lang="en-GB" b="1" dirty="0"/>
              <a:t>go through the physics coordinator.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274818B-9B6D-90A6-91F1-707E63C3D2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2598" y="2969111"/>
            <a:ext cx="6754400" cy="303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25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786" y="2387100"/>
            <a:ext cx="1902696" cy="1664238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Title 6"/>
          <p:cNvSpPr txBox="1">
            <a:spLocks noGrp="1"/>
          </p:cNvSpPr>
          <p:nvPr>
            <p:ph type="title"/>
          </p:nvPr>
        </p:nvSpPr>
        <p:spPr>
          <a:xfrm>
            <a:off x="838200" y="1013009"/>
            <a:ext cx="10515600" cy="1661992"/>
          </a:xfrm>
          <a:prstGeom prst="rect">
            <a:avLst/>
          </a:prstGeom>
        </p:spPr>
        <p:txBody>
          <a:bodyPr/>
          <a:lstStyle/>
          <a:p>
            <a:pPr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rPr lang="fr-CH" sz="3200" dirty="0">
                <a:sym typeface="Calibri"/>
              </a:rPr>
              <a:t>PS </a:t>
            </a:r>
            <a:r>
              <a:rPr lang="fr-CH" sz="3200" dirty="0" err="1">
                <a:sym typeface="Calibri"/>
              </a:rPr>
              <a:t>Coordinator</a:t>
            </a:r>
            <a:r>
              <a:rPr lang="fr-CH" sz="3200" dirty="0">
                <a:sym typeface="Calibri"/>
              </a:rPr>
              <a:t> for </a:t>
            </a:r>
            <a:r>
              <a:rPr lang="fr-CH" sz="3200" dirty="0" err="1">
                <a:sym typeface="Calibri"/>
              </a:rPr>
              <a:t>week</a:t>
            </a:r>
            <a:r>
              <a:rPr lang="fr-CH" sz="3200" dirty="0">
                <a:sym typeface="Calibri"/>
              </a:rPr>
              <a:t> 34 – </a:t>
            </a:r>
            <a:r>
              <a:rPr lang="fr-CH" sz="3200" b="1" dirty="0">
                <a:sym typeface="Calibri"/>
              </a:rPr>
              <a:t>Alexander Huschauer</a:t>
            </a:r>
            <a:endParaRPr b="1" dirty="0"/>
          </a:p>
        </p:txBody>
      </p:sp>
      <p:sp>
        <p:nvSpPr>
          <p:cNvPr id="83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5</a:t>
            </a:fld>
            <a:endParaRPr/>
          </a:p>
        </p:txBody>
      </p:sp>
      <p:sp>
        <p:nvSpPr>
          <p:cNvPr id="84" name="TextBox 9"/>
          <p:cNvSpPr txBox="1"/>
          <p:nvPr/>
        </p:nvSpPr>
        <p:spPr>
          <a:xfrm>
            <a:off x="592390" y="4271867"/>
            <a:ext cx="10515601" cy="1477328"/>
          </a:xfrm>
          <a:prstGeom prst="rect">
            <a:avLst/>
          </a:prstGeom>
          <a:ln w="12700">
            <a:solidFill>
              <a:srgbClr val="C00000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4800" b="1">
                <a:solidFill>
                  <a:srgbClr val="C00000"/>
                </a:solidFill>
              </a:defRPr>
            </a:pPr>
            <a:r>
              <a:rPr lang="en-US" dirty="0"/>
              <a:t>9</a:t>
            </a:r>
            <a:r>
              <a:rPr dirty="0"/>
              <a:t>:</a:t>
            </a:r>
            <a:r>
              <a:rPr lang="en-US" dirty="0"/>
              <a:t>00</a:t>
            </a:r>
            <a:r>
              <a:rPr sz="1800" dirty="0"/>
              <a:t> </a:t>
            </a:r>
            <a:r>
              <a:rPr lang="en-US" sz="2400" u="sng" dirty="0"/>
              <a:t>live </a:t>
            </a:r>
            <a:r>
              <a:rPr sz="2400" u="sng" dirty="0"/>
              <a:t>meeting</a:t>
            </a:r>
            <a:r>
              <a:rPr lang="en-US" sz="2400" u="sng" dirty="0"/>
              <a:t> in the CCC</a:t>
            </a:r>
            <a:r>
              <a:rPr lang="en-US" sz="2400" dirty="0"/>
              <a:t> on Wednesday and Friday</a:t>
            </a:r>
            <a:endParaRPr sz="1800" dirty="0"/>
          </a:p>
          <a:p>
            <a:r>
              <a:rPr lang="en-US" sz="1400" dirty="0"/>
              <a:t>Zoom link to follow the meeting on remote</a:t>
            </a:r>
            <a:r>
              <a:rPr sz="1400" dirty="0"/>
              <a:t>: </a:t>
            </a:r>
            <a:r>
              <a:rPr sz="1400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4"/>
              </a:rPr>
              <a:t>https://cern.zoom.us/j/9372114100?pwd=L29BcmlHUENCdFBRSytXYVcrM1B4Zz09</a:t>
            </a:r>
          </a:p>
          <a:p>
            <a:r>
              <a:rPr sz="1400" dirty="0"/>
              <a:t>Meeting ID : 937 211 4100</a:t>
            </a:r>
          </a:p>
          <a:p>
            <a:r>
              <a:rPr sz="1400" dirty="0"/>
              <a:t>Passcode: 525463</a:t>
            </a:r>
          </a:p>
        </p:txBody>
      </p:sp>
      <p:sp>
        <p:nvSpPr>
          <p:cNvPr id="85" name="Title 6"/>
          <p:cNvSpPr txBox="1"/>
          <p:nvPr/>
        </p:nvSpPr>
        <p:spPr>
          <a:xfrm>
            <a:off x="883919" y="186362"/>
            <a:ext cx="10424161" cy="826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31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sz="3200" b="1" dirty="0">
                <a:solidFill>
                  <a:schemeClr val="accent5"/>
                </a:solidFill>
                <a:latin typeface="+mn-lt"/>
              </a:rPr>
              <a:t>Questions and Comments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52552</TotalTime>
  <Words>234</Words>
  <Application>Microsoft Macintosh PowerPoint</Application>
  <PresentationFormat>Widescreen</PresentationFormat>
  <Paragraphs>34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PS Report week 33</vt:lpstr>
      <vt:lpstr>PowerPoint Presentation</vt:lpstr>
      <vt:lpstr>PowerPoint Presentation</vt:lpstr>
      <vt:lpstr>PowerPoint Presentation</vt:lpstr>
      <vt:lpstr>PS Coordinator for week 34 – Alexander Huschauer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Report W28</dc:title>
  <dc:creator>Heiko Damerau</dc:creator>
  <cp:lastModifiedBy>Alexander Huschauer</cp:lastModifiedBy>
  <cp:revision>1101</cp:revision>
  <dcterms:modified xsi:type="dcterms:W3CDTF">2023-08-17T08:30:32Z</dcterms:modified>
</cp:coreProperties>
</file>