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4421" r:id="rId3"/>
    <p:sldId id="4561" r:id="rId4"/>
    <p:sldId id="4547" r:id="rId5"/>
    <p:sldId id="4605" r:id="rId6"/>
    <p:sldId id="4527" r:id="rId7"/>
    <p:sldId id="4606" r:id="rId8"/>
    <p:sldId id="4591" r:id="rId9"/>
    <p:sldId id="4587" r:id="rId10"/>
    <p:sldId id="4585" r:id="rId11"/>
    <p:sldId id="1186" r:id="rId12"/>
    <p:sldId id="1187" r:id="rId13"/>
    <p:sldId id="4607" r:id="rId14"/>
    <p:sldId id="1191" r:id="rId15"/>
    <p:sldId id="4600" r:id="rId16"/>
    <p:sldId id="4583" r:id="rId17"/>
    <p:sldId id="4517" r:id="rId18"/>
    <p:sldId id="4423" r:id="rId19"/>
    <p:sldId id="3342" r:id="rId20"/>
    <p:sldId id="451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303030"/>
    <a:srgbClr val="2F2F2F"/>
    <a:srgbClr val="0099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28" autoAdjust="0"/>
    <p:restoredTop sz="93333" autoAdjust="0"/>
  </p:normalViewPr>
  <p:slideViewPr>
    <p:cSldViewPr snapToObjects="1">
      <p:cViewPr varScale="1">
        <p:scale>
          <a:sx n="54" d="100"/>
          <a:sy n="54" d="100"/>
        </p:scale>
        <p:origin x="336" y="56"/>
      </p:cViewPr>
      <p:guideLst/>
    </p:cSldViewPr>
  </p:slideViewPr>
  <p:outlineViewPr>
    <p:cViewPr>
      <p:scale>
        <a:sx n="33" d="100"/>
        <a:sy n="33" d="100"/>
      </p:scale>
      <p:origin x="0" y="-17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0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PF: </a:t>
            </a:r>
            <a:r>
              <a:rPr lang="en-GB"/>
              <a:t>Photon Fusion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43FA-8919-E64E-874C-8E23E3679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087BC-F54F-3E4E-B771-0459F27D9E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2772B-4A07-6B43-AA74-DB662DC3D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BCA05-B04B-0E40-BC18-677FDF6B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87A1-B9CB-8F43-AD0E-1FCDB6310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30D1-2062-3C42-9ABF-2560637523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16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J. Mnich | Status of the Experiments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J. Mnich | Status of the Experiments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9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80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arxiv.org/abs/2209.07360" TargetMode="External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9"/>
            <a:ext cx="11376025" cy="1080119"/>
          </a:xfrm>
        </p:spPr>
        <p:txBody>
          <a:bodyPr/>
          <a:lstStyle/>
          <a:p>
            <a:r>
              <a:rPr lang="en-US" sz="4000" dirty="0"/>
              <a:t>Status of the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986442"/>
            <a:ext cx="11376026" cy="1512168"/>
          </a:xfrm>
        </p:spPr>
        <p:txBody>
          <a:bodyPr/>
          <a:lstStyle/>
          <a:p>
            <a:r>
              <a:rPr lang="de-DE" sz="2400" dirty="0" err="1"/>
              <a:t>Plenary</a:t>
            </a:r>
            <a:r>
              <a:rPr lang="de-DE" sz="2400" dirty="0"/>
              <a:t> RRB 57</a:t>
            </a:r>
            <a:r>
              <a:rPr lang="de-DE" sz="2400" baseline="30000" dirty="0"/>
              <a:t>th</a:t>
            </a:r>
            <a:r>
              <a:rPr lang="de-DE" sz="2400" dirty="0"/>
              <a:t> Meeting</a:t>
            </a:r>
          </a:p>
          <a:p>
            <a:r>
              <a:rPr lang="en-US" sz="1800" dirty="0"/>
              <a:t>Joachim </a:t>
            </a:r>
            <a:r>
              <a:rPr lang="en-US" sz="1800" dirty="0" err="1"/>
              <a:t>Mnich</a:t>
            </a:r>
            <a:endParaRPr lang="en-US" sz="1800" dirty="0"/>
          </a:p>
          <a:p>
            <a:pPr algn="l"/>
            <a:r>
              <a:rPr lang="de-DE" sz="1800" dirty="0" err="1"/>
              <a:t>October</a:t>
            </a:r>
            <a:r>
              <a:rPr lang="de-DE" sz="1800" dirty="0"/>
              <a:t> 24</a:t>
            </a:r>
            <a:r>
              <a:rPr lang="de-DE" sz="1800" baseline="30000" dirty="0"/>
              <a:t>rd</a:t>
            </a:r>
            <a:r>
              <a:rPr lang="en-US" sz="1800" dirty="0"/>
              <a:t>, 2023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E5F0E57-1F44-4C55-96B5-21B9CAE01626}"/>
              </a:ext>
            </a:extLst>
          </p:cNvPr>
          <p:cNvSpPr txBox="1">
            <a:spLocks/>
          </p:cNvSpPr>
          <p:nvPr/>
        </p:nvSpPr>
        <p:spPr>
          <a:xfrm>
            <a:off x="7824192" y="3861048"/>
            <a:ext cx="3672408" cy="14401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/>
              <a:t>2023 run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/>
              <a:t>A few physics results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/>
              <a:t>Progress Phase II upgrades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/>
              <a:t>NextGen trigger proposal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/>
              <a:t>WLCG &amp; Computing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F57A0F-7555-47E9-A119-E224BE157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0694770" cy="511256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Workshop with Fraunhofer IPA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Factory Planning and Production Management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Two workshops on CMS HGCAL</a:t>
            </a:r>
            <a:br>
              <a:rPr lang="en-GB" sz="1800" b="0" dirty="0"/>
            </a:br>
            <a:r>
              <a:rPr lang="en-GB" sz="1800" b="0" dirty="0"/>
              <a:t>26.06. - 28.06.2023</a:t>
            </a:r>
            <a:br>
              <a:rPr lang="en-GB" sz="1800" b="0" dirty="0"/>
            </a:br>
            <a:r>
              <a:rPr lang="en-GB" sz="1800" b="0" dirty="0"/>
              <a:t>30.08. - 01.09.2023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One workshop on ATLAS </a:t>
            </a:r>
            <a:r>
              <a:rPr lang="en-GB" sz="1800" b="0" dirty="0" err="1"/>
              <a:t>ITk</a:t>
            </a:r>
            <a:r>
              <a:rPr lang="en-GB" sz="1800" b="0" dirty="0"/>
              <a:t> project  </a:t>
            </a:r>
            <a:br>
              <a:rPr lang="en-GB" sz="1800" b="0" dirty="0"/>
            </a:br>
            <a:r>
              <a:rPr lang="en-GB" sz="1800" b="0" dirty="0"/>
              <a:t>11.10 – 13.10.2023</a:t>
            </a:r>
            <a:br>
              <a:rPr lang="en-GB" sz="1800" b="0" dirty="0"/>
            </a:br>
            <a:r>
              <a:rPr lang="en-GB" sz="1800" b="0" dirty="0"/>
              <a:t>Follow-up in February 2024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Complementary to LHCC, P2UG reviews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ATLAS and CMS spent a lot of effort in the preparation of the review</a:t>
            </a:r>
            <a:br>
              <a:rPr lang="en-GB" sz="1800" b="0" dirty="0"/>
            </a:br>
            <a:r>
              <a:rPr lang="en-GB" sz="1800" b="0" dirty="0"/>
              <a:t>Perhaps this is the largest benefit of the review!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Fraunhofer impressed by the quality and depth of the planning, tools developed to plan, simulate production and estimate schedule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No obvious mistake, no important items overlooked</a:t>
            </a:r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/>
              <a:t>P</a:t>
            </a:r>
            <a:r>
              <a:rPr lang="en-GB" b="0" dirty="0"/>
              <a:t>otential for production identified and under study (for CMS, ATLAS to be discussed in Feb 2024)</a:t>
            </a:r>
            <a:endParaRPr lang="en-GB" dirty="0"/>
          </a:p>
          <a:p>
            <a:pPr marL="6097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b="0" dirty="0"/>
              <a:t>Larger engagement of collaboration, more personnel </a:t>
            </a:r>
            <a:r>
              <a:rPr lang="en-GB" dirty="0"/>
              <a:t>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2BD505-1342-452B-8678-9EB21BEC8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dirty="0"/>
              <a:t>ATLAS &amp; CMS Phase II Upgrades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E80E4-04ED-48C1-9149-B69670FB7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FCEFE-5659-499A-B994-BDB2E3407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9F97B-E170-4E4C-988A-3EFBC85F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549F32-457C-4416-BE5D-CAE9B446F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77097"/>
            <a:ext cx="2247441" cy="20050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0E7DBF-025C-48C5-B14D-04796A5D4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280" y="1340768"/>
            <a:ext cx="2996588" cy="202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095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8D398F-A458-E423-E6F3-2259974FA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320" y="373593"/>
            <a:ext cx="11598628" cy="542002"/>
          </a:xfrm>
        </p:spPr>
        <p:txBody>
          <a:bodyPr/>
          <a:lstStyle/>
          <a:p>
            <a:r>
              <a:rPr lang="fr-CH" dirty="0"/>
              <a:t>Conception of a </a:t>
            </a:r>
            <a:r>
              <a:rPr lang="en-FR" dirty="0"/>
              <a:t>“Next Generation Triggers” Proposal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D636D-4A08-162C-55C7-E901F2AA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70740-DC1C-1A23-DAD0-AAE24353E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6EB9D130-3D06-15B8-4FB9-CDAA885293CF}"/>
              </a:ext>
            </a:extLst>
          </p:cNvPr>
          <p:cNvSpPr/>
          <p:nvPr/>
        </p:nvSpPr>
        <p:spPr>
          <a:xfrm>
            <a:off x="106326" y="1067712"/>
            <a:ext cx="584391" cy="5241608"/>
          </a:xfrm>
          <a:prstGeom prst="downArrow">
            <a:avLst/>
          </a:prstGeom>
          <a:gradFill rotWithShape="1">
            <a:gsLst>
              <a:gs pos="0">
                <a:srgbClr val="0055A0">
                  <a:tint val="73000"/>
                  <a:satMod val="150000"/>
                </a:srgbClr>
              </a:gs>
              <a:gs pos="25000">
                <a:srgbClr val="0055A0">
                  <a:tint val="96000"/>
                  <a:shade val="80000"/>
                  <a:satMod val="105000"/>
                </a:srgbClr>
              </a:gs>
              <a:gs pos="38000">
                <a:srgbClr val="0055A0">
                  <a:tint val="96000"/>
                  <a:shade val="59000"/>
                  <a:satMod val="120000"/>
                </a:srgbClr>
              </a:gs>
              <a:gs pos="55000">
                <a:srgbClr val="0055A0">
                  <a:shade val="57000"/>
                  <a:satMod val="120000"/>
                </a:srgbClr>
              </a:gs>
              <a:gs pos="80000">
                <a:srgbClr val="0055A0">
                  <a:shade val="56000"/>
                  <a:satMod val="145000"/>
                </a:srgbClr>
              </a:gs>
              <a:gs pos="88000">
                <a:srgbClr val="0055A0">
                  <a:shade val="63000"/>
                  <a:satMod val="160000"/>
                </a:srgbClr>
              </a:gs>
              <a:gs pos="100000">
                <a:srgbClr val="0055A0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055A0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AD8D77-4BBF-79CD-C750-39F4800D83D6}"/>
              </a:ext>
            </a:extLst>
          </p:cNvPr>
          <p:cNvSpPr txBox="1"/>
          <p:nvPr/>
        </p:nvSpPr>
        <p:spPr>
          <a:xfrm>
            <a:off x="561534" y="998465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kern="0" dirty="0">
                <a:solidFill>
                  <a:srgbClr val="C00000"/>
                </a:solidFill>
              </a:rPr>
              <a:t>Sep</a:t>
            </a: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2022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924F9E-8690-C5D0-ED3B-F4ADAA6B95F0}"/>
              </a:ext>
            </a:extLst>
          </p:cNvPr>
          <p:cNvSpPr txBox="1"/>
          <p:nvPr/>
        </p:nvSpPr>
        <p:spPr>
          <a:xfrm>
            <a:off x="558901" y="273838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Nov 2022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91E591-7E3E-DE4E-DF40-8CC0E6C805BC}"/>
              </a:ext>
            </a:extLst>
          </p:cNvPr>
          <p:cNvSpPr txBox="1"/>
          <p:nvPr/>
        </p:nvSpPr>
        <p:spPr>
          <a:xfrm>
            <a:off x="551867" y="312944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Dec 2023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F3E47-89D8-9225-4F22-A6D1972FD486}"/>
              </a:ext>
            </a:extLst>
          </p:cNvPr>
          <p:cNvSpPr txBox="1"/>
          <p:nvPr/>
        </p:nvSpPr>
        <p:spPr>
          <a:xfrm>
            <a:off x="554355" y="359032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Feb 2023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F49371-3854-A3C9-6F75-37FF58A450AC}"/>
              </a:ext>
            </a:extLst>
          </p:cNvPr>
          <p:cNvSpPr txBox="1"/>
          <p:nvPr/>
        </p:nvSpPr>
        <p:spPr>
          <a:xfrm>
            <a:off x="560095" y="417296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Jun 2023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75D9C6C-CAA4-55FE-4442-FA8F706605D2}"/>
              </a:ext>
            </a:extLst>
          </p:cNvPr>
          <p:cNvSpPr txBox="1">
            <a:spLocks/>
          </p:cNvSpPr>
          <p:nvPr/>
        </p:nvSpPr>
        <p:spPr>
          <a:xfrm>
            <a:off x="1758315" y="1001459"/>
            <a:ext cx="10511657" cy="5379869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group of private donors interested in supporting CERN scientific mission visits CERN to share ideas with CERN management and physics/computing experts</a:t>
            </a:r>
          </a:p>
          <a:p>
            <a:pPr lvl="1">
              <a:buClr>
                <a:srgbClr val="0055A0"/>
              </a:buClr>
              <a:buSzPct val="80000"/>
              <a:defRPr/>
            </a:pPr>
            <a:endParaRPr kumimoji="0" lang="en-GB" sz="1267" b="0" i="0" u="none" strike="noStrike" kern="1200" cap="none" spc="0" normalizeH="0" baseline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Eric Schmidt contacts CERN impressed by its vision and contributions to the advancement of science and proposes that his foundation could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fund work on advanced Artificial Intelligence (AI) and Quantum Computing techniques to improve the LHC experiments data acquisition</a:t>
            </a:r>
            <a:r>
              <a:rPr lang="en-GB" sz="1800" b="1" dirty="0">
                <a:solidFill>
                  <a:srgbClr val="080808"/>
                </a:solidFill>
                <a:latin typeface="Arial"/>
              </a:rPr>
              <a:t>,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analysis, and simulation workflows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lvl="1">
              <a:buClr>
                <a:srgbClr val="0055A0"/>
              </a:buClr>
              <a:buSzPct val="80000"/>
              <a:defRPr/>
            </a:pPr>
            <a:endParaRPr kumimoji="0" lang="en-GB" sz="1267" b="0" i="0" u="none" strike="noStrike" kern="1200" cap="none" spc="0" normalizeH="0" baseline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task force composed of experts from EP, IT, TH, ATLAS, CMS and external experts works on a concept proposal. A 5-page concept is submitted to the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Eric and Wendy Schmidt Fund for Strategic Innovation 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 with a value of 48M USD over 5 years</a:t>
            </a:r>
          </a:p>
          <a:p>
            <a:pPr lvl="1">
              <a:buClr>
                <a:srgbClr val="0055A0"/>
              </a:buClr>
              <a:buSzPct val="80000"/>
              <a:defRPr/>
            </a:pPr>
            <a:endParaRPr kumimoji="0" lang="en-GB" sz="1267" b="0" i="0" u="none" strike="noStrike" kern="1200" cap="none" spc="0" normalizeH="0" baseline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Foundation informs CERN that they have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positively evaluated the proposal 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are ready to enter into a more detailed discussion of technical milestones, budget and legal/admin procedures</a:t>
            </a:r>
          </a:p>
          <a:p>
            <a:pPr lvl="1">
              <a:buClr>
                <a:srgbClr val="0055A0"/>
              </a:buClr>
              <a:defRPr/>
            </a:pPr>
            <a:endParaRPr kumimoji="0" lang="en-GB" sz="1267" b="0" i="0" u="none" strike="noStrike" kern="1200" cap="none" spc="0" normalizeH="0" baseline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lang="en-GB" sz="1800" dirty="0">
                <a:solidFill>
                  <a:srgbClr val="080808"/>
                </a:solidFill>
                <a:latin typeface="Arial"/>
              </a:rPr>
              <a:t>The task force prepares a</a:t>
            </a: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detailed proposal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which is validated from the administrative, legal, financial points of view, as well as international relations and reputation aspects, by the respective CERN competent bodies</a:t>
            </a: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endParaRPr lang="en-GB" sz="1800" b="1" dirty="0">
              <a:solidFill>
                <a:srgbClr val="080808"/>
              </a:solidFill>
              <a:latin typeface="Arial"/>
            </a:endParaRP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proposal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NextGen</a:t>
            </a: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</a:t>
            </a: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positively considered by CERN management</a:t>
            </a: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legal negotiations with the Foundation lead to a draft agreement. A proposal for approval </a:t>
            </a:r>
            <a:r>
              <a:rPr lang="en-GB" sz="1800" dirty="0">
                <a:solidFill>
                  <a:srgbClr val="080808"/>
                </a:solidFill>
                <a:latin typeface="Arial"/>
              </a:rPr>
              <a:t>su</a:t>
            </a: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bmitted to CERN Council</a:t>
            </a:r>
          </a:p>
          <a:p>
            <a:pPr marL="48767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NextGen approved by CERN Council, </a:t>
            </a:r>
            <a:r>
              <a:rPr kumimoji="0" lang="en-GB" sz="180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grant agreement being finalised to start project in January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5DB609-923A-056C-588C-F0112F277B52}"/>
              </a:ext>
            </a:extLst>
          </p:cNvPr>
          <p:cNvSpPr txBox="1"/>
          <p:nvPr/>
        </p:nvSpPr>
        <p:spPr>
          <a:xfrm>
            <a:off x="559044" y="160238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Oct 2022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2EB61D-DFDA-A486-1241-FF0D216172CC}"/>
              </a:ext>
            </a:extLst>
          </p:cNvPr>
          <p:cNvSpPr txBox="1"/>
          <p:nvPr/>
        </p:nvSpPr>
        <p:spPr>
          <a:xfrm>
            <a:off x="564693" y="507158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Aug 2023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72AE38-559A-F5F8-02CB-304D030AE0B5}"/>
              </a:ext>
            </a:extLst>
          </p:cNvPr>
          <p:cNvSpPr txBox="1"/>
          <p:nvPr/>
        </p:nvSpPr>
        <p:spPr>
          <a:xfrm>
            <a:off x="576313" y="535424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Sep 2023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F671472-944B-FD58-E56F-3A8BB379F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902CE2-D797-4E52-AF41-A4CD3417DE20}"/>
              </a:ext>
            </a:extLst>
          </p:cNvPr>
          <p:cNvSpPr txBox="1"/>
          <p:nvPr/>
        </p:nvSpPr>
        <p:spPr>
          <a:xfrm>
            <a:off x="561534" y="565195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kern="0" dirty="0" err="1">
                <a:solidFill>
                  <a:srgbClr val="C00000"/>
                </a:solidFill>
              </a:rPr>
              <a:t>Oct</a:t>
            </a:r>
            <a:r>
              <a:rPr kumimoji="0" lang="en-150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2023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61184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E57EBE-1E6E-7189-B6BE-52950973D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NextGen</a:t>
            </a:r>
            <a:r>
              <a:rPr lang="en-GB" dirty="0"/>
              <a:t> Objectives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2C110-0037-D875-8656-5C984EC6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E1D0E-4AB9-21F7-C2CF-ECA1464E7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D702E3-6EEE-D905-51C4-0FEBDC1A0A5A}"/>
              </a:ext>
            </a:extLst>
          </p:cNvPr>
          <p:cNvSpPr txBox="1"/>
          <p:nvPr/>
        </p:nvSpPr>
        <p:spPr>
          <a:xfrm>
            <a:off x="407988" y="998142"/>
            <a:ext cx="11376025" cy="5270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2000" dirty="0">
                <a:solidFill>
                  <a:srgbClr val="080808"/>
                </a:solidFill>
              </a:rPr>
              <a:t>E</a:t>
            </a: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nhance the trigger and analysis capabilities, and thus the scientific potential, of ATLAS and CMS in the HL-LHC phase beyond the currently projected scope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Accelerate the evaluation and introduction of </a:t>
            </a:r>
            <a:r>
              <a:rPr kumimoji="0" lang="en-GB" sz="20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novel computing, engineering and scientific ideas</a:t>
            </a:r>
            <a:r>
              <a:rPr kumimoji="0" lang="en-GB" sz="200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 already </a:t>
            </a: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for Run 3, but with main focus on HL-LHC</a:t>
            </a:r>
          </a:p>
          <a:p>
            <a: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80808"/>
                </a:solidFill>
              </a:rPr>
              <a:t>Provide a major push to the work already ongoing in the experiments, by enabling </a:t>
            </a:r>
            <a:r>
              <a:rPr lang="en-GB" sz="2000" b="1" dirty="0">
                <a:solidFill>
                  <a:srgbClr val="080808"/>
                </a:solidFill>
              </a:rPr>
              <a:t>lines of research currently not feasible within existing financial, human and technological resources limits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Provide </a:t>
            </a:r>
            <a:r>
              <a:rPr kumimoji="0" lang="en-GB" sz="2000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critical insight to develop future detectors and data flows </a:t>
            </a: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for the even more ambitious objectives of a future collider, such as the Future Circular Collider (FCC) currently in its Feasibility Study phase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The EP, IT and TH departments are also involved to ensure that other current &amp; future CERN experiments benefit from the results in terms of computing frameworks and physics theory models.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b="0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All project results will be released under a valid open science policy and IP generated will be released under appropriate open licenses </a:t>
            </a:r>
            <a:r>
              <a:rPr kumimoji="0" lang="en-GB" b="1" i="0" u="none" strike="noStrike" kern="1200" cap="none" spc="0" normalizeH="0" baseline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ea typeface="+mn-ea"/>
                <a:cs typeface="+mn-cs"/>
              </a:rPr>
              <a:t>in compliance with the CERN Open Science Policy.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2C8159-8429-2AB5-B6CC-88F8E9C13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68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E57EBE-1E6E-7189-B6BE-52950973D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/>
              <a:t>NextGen</a:t>
            </a:r>
            <a:r>
              <a:rPr lang="en-GB" dirty="0"/>
              <a:t>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2C110-0037-D875-8656-5C984EC6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E1D0E-4AB9-21F7-C2CF-ECA1464E7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2C8159-8429-2AB5-B6CC-88F8E9C13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869B07D-340A-4E2E-8B06-4DDEC7922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196752"/>
            <a:ext cx="11091970" cy="4985442"/>
          </a:xfrm>
        </p:spPr>
        <p:txBody>
          <a:bodyPr>
            <a:normAutofit lnSpcReduction="10000"/>
          </a:bodyPr>
          <a:lstStyle/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150" sz="2000" b="1" dirty="0">
                <a:solidFill>
                  <a:srgbClr val="080808"/>
                </a:solidFill>
              </a:rPr>
              <a:t>WP0: “</a:t>
            </a:r>
            <a:r>
              <a:rPr lang="en-US" sz="2000" b="1" dirty="0">
                <a:solidFill>
                  <a:srgbClr val="080808"/>
                </a:solidFill>
              </a:rPr>
              <a:t>Project management and communications</a:t>
            </a:r>
            <a:r>
              <a:rPr lang="en-150" sz="2000" b="1" dirty="0">
                <a:solidFill>
                  <a:srgbClr val="080808"/>
                </a:solidFill>
              </a:rPr>
              <a:t>”</a:t>
            </a:r>
            <a:r>
              <a:rPr lang="en-150" sz="2000" b="0" dirty="0">
                <a:solidFill>
                  <a:srgbClr val="080808"/>
                </a:solidFill>
              </a:rPr>
              <a:t> to ensure overall </a:t>
            </a:r>
            <a:r>
              <a:rPr lang="en-US" sz="2000" b="0" dirty="0">
                <a:solidFill>
                  <a:srgbClr val="080808"/>
                </a:solidFill>
              </a:rPr>
              <a:t>project coordination, management of the relations between CERN and the E</a:t>
            </a:r>
            <a:r>
              <a:rPr lang="en-150" sz="2000" b="0" dirty="0">
                <a:solidFill>
                  <a:srgbClr val="080808"/>
                </a:solidFill>
              </a:rPr>
              <a:t>&amp;W </a:t>
            </a:r>
            <a:r>
              <a:rPr lang="en-US" sz="2000" b="0" dirty="0">
                <a:solidFill>
                  <a:srgbClr val="080808"/>
                </a:solidFill>
              </a:rPr>
              <a:t>Foundation, </a:t>
            </a:r>
            <a:r>
              <a:rPr lang="en-150" sz="2000" b="0" dirty="0">
                <a:solidFill>
                  <a:srgbClr val="080808"/>
                </a:solidFill>
              </a:rPr>
              <a:t>the LHC experiments collaborations, </a:t>
            </a:r>
            <a:r>
              <a:rPr lang="en-US" sz="2000" b="0" dirty="0">
                <a:solidFill>
                  <a:srgbClr val="080808"/>
                </a:solidFill>
              </a:rPr>
              <a:t>the external partners, and the internal CERN services</a:t>
            </a:r>
            <a:endParaRPr lang="en-150" sz="2000" b="0" dirty="0">
              <a:solidFill>
                <a:srgbClr val="080808"/>
              </a:solidFill>
            </a:endParaRP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endParaRPr lang="en-150" sz="2000" b="1" dirty="0">
              <a:solidFill>
                <a:srgbClr val="080808"/>
              </a:solidFill>
            </a:endParaRP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80808"/>
                </a:solidFill>
              </a:rPr>
              <a:t>WP1: “Infrastructure, Algorithms and Theory”</a:t>
            </a:r>
            <a:r>
              <a:rPr lang="en-US" sz="2000" b="0" dirty="0">
                <a:solidFill>
                  <a:srgbClr val="080808"/>
                </a:solidFill>
              </a:rPr>
              <a:t> to improve ML-assisted simulation and data collection, develop common frameworks and tools, and better leverage available and new computing infrastructures and platforms</a:t>
            </a: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80808"/>
              </a:solidFill>
            </a:endParaRP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80808"/>
                </a:solidFill>
              </a:rPr>
              <a:t>WP2: “Enhancing the ATLAS Trigger and Data Acquisition”</a:t>
            </a:r>
            <a:r>
              <a:rPr lang="en-US" sz="2000" b="0" dirty="0">
                <a:solidFill>
                  <a:srgbClr val="080808"/>
                </a:solidFill>
              </a:rPr>
              <a:t> to focus on improved and accelerated filtering and exotic signature detection</a:t>
            </a: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80808"/>
              </a:solidFill>
            </a:endParaRP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80808"/>
                </a:solidFill>
              </a:rPr>
              <a:t>WP3:  “Rethinking the CMS Real Time Data Processing”</a:t>
            </a:r>
            <a:r>
              <a:rPr lang="en-US" sz="2000" b="0" dirty="0">
                <a:solidFill>
                  <a:srgbClr val="080808"/>
                </a:solidFill>
              </a:rPr>
              <a:t> to design a novel AI-powered real-time processing workflow to analyze every single collision produced in the LHC</a:t>
            </a: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80808"/>
              </a:solidFill>
            </a:endParaRPr>
          </a:p>
          <a:p>
            <a:pPr marL="48767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80808"/>
                </a:solidFill>
              </a:rPr>
              <a:t>WP4: “Education </a:t>
            </a:r>
            <a:r>
              <a:rPr lang="en-US" sz="2000" b="1" dirty="0" err="1">
                <a:solidFill>
                  <a:srgbClr val="080808"/>
                </a:solidFill>
              </a:rPr>
              <a:t>Programmes</a:t>
            </a:r>
            <a:r>
              <a:rPr lang="en-US" sz="2000" b="1" dirty="0">
                <a:solidFill>
                  <a:srgbClr val="080808"/>
                </a:solidFill>
              </a:rPr>
              <a:t> and Outreach”</a:t>
            </a:r>
            <a:r>
              <a:rPr lang="en-US" sz="2000" b="0" dirty="0">
                <a:solidFill>
                  <a:srgbClr val="080808"/>
                </a:solidFill>
              </a:rPr>
              <a:t> to foster and train computing skills in the next generation of high energy physicists </a:t>
            </a:r>
            <a:endParaRPr lang="LID4096" sz="1800" b="0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9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E57EBE-1E6E-7189-B6BE-52950973D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150" i="1" dirty="0"/>
              <a:t>NextGen</a:t>
            </a:r>
            <a:r>
              <a:rPr lang="en-150" dirty="0"/>
              <a:t> </a:t>
            </a:r>
            <a:r>
              <a:rPr lang="fr-CH" dirty="0"/>
              <a:t>Budget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2C110-0037-D875-8656-5C984EC6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E1D0E-4AB9-21F7-C2CF-ECA1464E7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52227F3-E5DC-FE3A-DAC3-9EC406814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54" y="2242314"/>
            <a:ext cx="5362575" cy="387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4D27ADD-E04E-1933-8484-F77CE86E3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627" y="2723326"/>
            <a:ext cx="47244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3A30FC7-2284-BB1A-01F5-453C97098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438FA1-EB1E-F022-99F5-14F3EA05F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121" y="530861"/>
            <a:ext cx="6921563" cy="205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59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8C39B2-5F52-4A18-A7AE-E124FA306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328"/>
            <a:ext cx="11380812" cy="412376"/>
          </a:xfrm>
        </p:spPr>
        <p:txBody>
          <a:bodyPr/>
          <a:lstStyle/>
          <a:p>
            <a:r>
              <a:rPr lang="de-DE" dirty="0"/>
              <a:t>Computing: </a:t>
            </a:r>
            <a:r>
              <a:rPr lang="en-CH" dirty="0"/>
              <a:t>2023 LHC data taking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57DD5-46B1-43FF-AA19-9FA76150A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89293-5588-4BEA-A5D6-CA4E328A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94BE3-3408-4997-92CF-BB8C4D981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457EF-FED5-4C8E-8AFD-7401D61CB9FD}"/>
              </a:ext>
            </a:extLst>
          </p:cNvPr>
          <p:cNvSpPr txBox="1"/>
          <p:nvPr/>
        </p:nvSpPr>
        <p:spPr>
          <a:xfrm>
            <a:off x="714148" y="980728"/>
            <a:ext cx="4847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Traffic experiments → T0 in the last 6 months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3AD550-34F7-4C52-A956-6889D1378145}"/>
              </a:ext>
            </a:extLst>
          </p:cNvPr>
          <p:cNvSpPr txBox="1"/>
          <p:nvPr/>
        </p:nvSpPr>
        <p:spPr>
          <a:xfrm>
            <a:off x="7031084" y="980728"/>
            <a:ext cx="3877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P2 (ALICE) → T0 throughput test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489034-C9CA-4BB5-A0F5-C8BDCCF3D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48" y="1495789"/>
            <a:ext cx="5015897" cy="4164368"/>
          </a:xfrm>
          <a:prstGeom prst="rect">
            <a:avLst/>
          </a:prstGeom>
          <a:effectLst>
            <a:outerShdw blurRad="38100" sx="102000" sy="102000" algn="ctr" rotWithShape="0">
              <a:schemeClr val="bg1">
                <a:lumMod val="50000"/>
                <a:alpha val="40000"/>
              </a:scheme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7D08D2-B8BE-435D-A0E4-011F4DFF35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50" b="1141"/>
          <a:stretch/>
        </p:blipFill>
        <p:spPr>
          <a:xfrm>
            <a:off x="6461957" y="1495789"/>
            <a:ext cx="5015895" cy="4164368"/>
          </a:xfrm>
          <a:prstGeom prst="rect">
            <a:avLst/>
          </a:prstGeom>
          <a:effectLst>
            <a:outerShdw blurRad="38100" sx="102000" sy="102000" algn="ctr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C58EACC-1763-4407-AA2F-72C4526B74FA}"/>
              </a:ext>
            </a:extLst>
          </p:cNvPr>
          <p:cNvSpPr/>
          <p:nvPr/>
        </p:nvSpPr>
        <p:spPr>
          <a:xfrm>
            <a:off x="5052060" y="2885692"/>
            <a:ext cx="509184" cy="1372445"/>
          </a:xfrm>
          <a:prstGeom prst="ellipse">
            <a:avLst/>
          </a:prstGeom>
          <a:noFill/>
          <a:ln w="22225" cap="flat" cmpd="sng" algn="ctr">
            <a:solidFill>
              <a:srgbClr val="C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E7BE3E4-7200-40AB-8792-436A111E30BC}"/>
              </a:ext>
            </a:extLst>
          </p:cNvPr>
          <p:cNvCxnSpPr>
            <a:cxnSpLocks/>
            <a:stCxn id="11" idx="6"/>
          </p:cNvCxnSpPr>
          <p:nvPr/>
        </p:nvCxnSpPr>
        <p:spPr>
          <a:xfrm flipV="1">
            <a:off x="5561244" y="3145579"/>
            <a:ext cx="3011256" cy="426336"/>
          </a:xfrm>
          <a:prstGeom prst="straightConnector1">
            <a:avLst/>
          </a:prstGeom>
          <a:noFill/>
          <a:ln w="38100" cap="flat" cmpd="sng" algn="ctr">
            <a:solidFill>
              <a:srgbClr val="C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3" name="Rounded Rectangle 20">
            <a:extLst>
              <a:ext uri="{FF2B5EF4-FFF2-40B4-BE49-F238E27FC236}">
                <a16:creationId xmlns:a16="http://schemas.microsoft.com/office/drawing/2014/main" id="{3E1284F1-5E0E-4999-93EB-46915B06E0EC}"/>
              </a:ext>
            </a:extLst>
          </p:cNvPr>
          <p:cNvSpPr/>
          <p:nvPr/>
        </p:nvSpPr>
        <p:spPr>
          <a:xfrm>
            <a:off x="9671827" y="4806265"/>
            <a:ext cx="604938" cy="19106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E62206-8C42-4E89-A4E5-619DEABE776D}"/>
              </a:ext>
            </a:extLst>
          </p:cNvPr>
          <p:cNvSpPr txBox="1"/>
          <p:nvPr/>
        </p:nvSpPr>
        <p:spPr>
          <a:xfrm>
            <a:off x="1080105" y="5937676"/>
            <a:ext cx="10763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Before and after proton runs, time was dedicated to expanding peak capabilities for heavy ion run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D51C5B-3566-41E9-9CA7-DEC8403D6F7B}"/>
              </a:ext>
            </a:extLst>
          </p:cNvPr>
          <p:cNvGrpSpPr/>
          <p:nvPr/>
        </p:nvGrpSpPr>
        <p:grpSpPr>
          <a:xfrm>
            <a:off x="1052629" y="3717032"/>
            <a:ext cx="3983327" cy="2220644"/>
            <a:chOff x="1052629" y="3717032"/>
            <a:chExt cx="3983327" cy="222064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E021CEA-19C7-4259-B1A7-23CEB18C7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2629" y="3986132"/>
              <a:ext cx="3983327" cy="1951544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7593F58-E607-4175-B103-95779156910B}"/>
                </a:ext>
              </a:extLst>
            </p:cNvPr>
            <p:cNvCxnSpPr/>
            <p:nvPr/>
          </p:nvCxnSpPr>
          <p:spPr>
            <a:xfrm flipH="1" flipV="1">
              <a:off x="1775520" y="3789040"/>
              <a:ext cx="936104" cy="144016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11D233A-88DF-4325-8080-E43092E2A7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79676" y="3717032"/>
              <a:ext cx="0" cy="129504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246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B85C5C-DA09-4E4D-82E2-B7E5CF53D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WLCG C</a:t>
            </a:r>
            <a:r>
              <a:rPr lang="en-CH" dirty="0"/>
              <a:t>omputing </a:t>
            </a:r>
            <a:r>
              <a:rPr lang="de-DE" dirty="0"/>
              <a:t>R</a:t>
            </a:r>
            <a:r>
              <a:rPr lang="en-CH" dirty="0"/>
              <a:t>esources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76BA0-3134-4CF7-BDAA-41FA9C64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B72C8-4E2F-4649-A87B-DDE1C5351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E1C3A-06AA-42B4-A125-E55C32D55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98ADED-E74A-4CD6-BEDE-CBD6284A9A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331"/>
          <a:stretch/>
        </p:blipFill>
        <p:spPr>
          <a:xfrm>
            <a:off x="451610" y="1181681"/>
            <a:ext cx="5279119" cy="2937397"/>
          </a:xfrm>
          <a:prstGeom prst="rect">
            <a:avLst/>
          </a:prstGeom>
          <a:effectLst>
            <a:outerShdw blurRad="38100" sx="102000" sy="102000" algn="ctr" rotWithShape="0">
              <a:schemeClr val="bg1">
                <a:lumMod val="50000"/>
                <a:alpha val="40000"/>
              </a:scheme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029F59-EC18-49BC-99D0-A48C2C7F5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273" y="3676552"/>
            <a:ext cx="5229408" cy="2603048"/>
          </a:xfrm>
          <a:prstGeom prst="rect">
            <a:avLst/>
          </a:prstGeom>
          <a:effectLst>
            <a:outerShdw blurRad="38100" sx="102000" sy="102000" algn="ctr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67EB800-151C-4F41-8066-BA8A75D2A368}"/>
              </a:ext>
            </a:extLst>
          </p:cNvPr>
          <p:cNvSpPr/>
          <p:nvPr/>
        </p:nvSpPr>
        <p:spPr>
          <a:xfrm>
            <a:off x="5048306" y="1480145"/>
            <a:ext cx="682423" cy="660774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D546B0-707D-4062-9C08-049A581A8C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580" t="3006" b="73550"/>
          <a:stretch/>
        </p:blipFill>
        <p:spPr>
          <a:xfrm>
            <a:off x="1174007" y="1517094"/>
            <a:ext cx="948776" cy="95007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AA2CB8-0075-4EEF-8E41-E881AB56454B}"/>
              </a:ext>
            </a:extLst>
          </p:cNvPr>
          <p:cNvCxnSpPr>
            <a:cxnSpLocks/>
            <a:stCxn id="9" idx="5"/>
          </p:cNvCxnSpPr>
          <p:nvPr/>
        </p:nvCxnSpPr>
        <p:spPr>
          <a:xfrm>
            <a:off x="5630790" y="2044151"/>
            <a:ext cx="822336" cy="1632401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2D7C79C-D2B6-46AC-B8DB-ACC5E1491EBA}"/>
              </a:ext>
            </a:extLst>
          </p:cNvPr>
          <p:cNvSpPr txBox="1"/>
          <p:nvPr/>
        </p:nvSpPr>
        <p:spPr>
          <a:xfrm>
            <a:off x="6096000" y="1429551"/>
            <a:ext cx="56880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Reduction of processing activity at WLCG sites in winter 2023 due to ~ energy crisis</a:t>
            </a:r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Mostly recovered now, still not reaching the peak of summer 2022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A5F0B2-2645-452A-8034-C56D3E13AFC2}"/>
              </a:ext>
            </a:extLst>
          </p:cNvPr>
          <p:cNvSpPr txBox="1"/>
          <p:nvPr/>
        </p:nvSpPr>
        <p:spPr>
          <a:xfrm>
            <a:off x="990918" y="4940346"/>
            <a:ext cx="56880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Experiments globally can leverage ~40% beyond pledge capacity at WLCG sites</a:t>
            </a:r>
          </a:p>
        </p:txBody>
      </p:sp>
    </p:spTree>
    <p:extLst>
      <p:ext uri="{BB962C8B-B14F-4D97-AF65-F5344CB8AC3E}">
        <p14:creationId xmlns:p14="http://schemas.microsoft.com/office/powerpoint/2010/main" val="2033916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F79230-E0D3-48A8-833C-9E9BBFF03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Prévessin</a:t>
            </a:r>
            <a:r>
              <a:rPr lang="en-GB" dirty="0"/>
              <a:t> Data Centre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26AF3-C4E7-4B84-81A6-D80DCBBE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7CC83-8508-4EB3-A9D7-48945F7B7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B53CA-A6C3-434C-A6DF-D2D0B6A21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7715B62-C3FB-4746-A560-7869F7C273A3}"/>
              </a:ext>
            </a:extLst>
          </p:cNvPr>
          <p:cNvSpPr txBox="1">
            <a:spLocks/>
          </p:cNvSpPr>
          <p:nvPr/>
        </p:nvSpPr>
        <p:spPr>
          <a:xfrm>
            <a:off x="363242" y="1196752"/>
            <a:ext cx="5516734" cy="50405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to end October 2023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2060"/>
                </a:solidFill>
              </a:rPr>
              <a:t>Commissioning (incl. building and services such as electrical, cooling, ventilation)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0" dirty="0"/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to end December 2023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2060"/>
                </a:solidFill>
              </a:rPr>
              <a:t>IT trial installation and tests (incl. one POD)</a:t>
            </a:r>
            <a:br>
              <a:rPr lang="en-GB" sz="2000" dirty="0">
                <a:solidFill>
                  <a:srgbClr val="002060"/>
                </a:solidFill>
              </a:rPr>
            </a:br>
            <a:r>
              <a:rPr lang="en-GB" sz="2000" dirty="0">
                <a:solidFill>
                  <a:srgbClr val="002060"/>
                </a:solidFill>
              </a:rPr>
              <a:t>POD = 2 rows of racks with hot aisle containment</a:t>
            </a:r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000" dirty="0"/>
          </a:p>
          <a:p>
            <a:pPr marL="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000" dirty="0"/>
              <a:t>during January 2024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2060"/>
                </a:solidFill>
              </a:rPr>
              <a:t>Installation of the rest of the first batch of equipment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2000" b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7C5BBA-BADC-4897-99C7-C31CBEAC5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36614" y="833670"/>
            <a:ext cx="6093296" cy="456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97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BC6DD-FB28-46F5-987B-B559683CE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762C9-B8E5-472B-812E-A889DCD86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2594" y="1124744"/>
            <a:ext cx="11608061" cy="3528392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Detectors took successfully data in 2023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however, luminosity goal could not be reached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Experiments continue to produce excellent physics results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2"/>
                </a:solidFill>
              </a:rPr>
              <a:t>Good progress in Phase II upgrades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b</a:t>
            </a:r>
            <a:r>
              <a:rPr lang="en-US" sz="2000" b="0" dirty="0">
                <a:solidFill>
                  <a:schemeClr val="tx1"/>
                </a:solidFill>
              </a:rPr>
              <a:t>ut challenges remain on the schedule and due to worldwide economic and political situation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work with Fraunhofer experts to optimize production and to identify opportunities to accelerate production schedule</a:t>
            </a:r>
            <a:endParaRPr lang="en-US" sz="20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/>
              <a:t> </a:t>
            </a:r>
            <a:r>
              <a:rPr lang="en-US" sz="2000" b="0" dirty="0">
                <a:solidFill>
                  <a:schemeClr val="tx2"/>
                </a:solidFill>
              </a:rPr>
              <a:t>WLCG is running smoothly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/>
                </a:solidFill>
              </a:rPr>
              <a:t>progress in addressing HL-LHC and energy challenges 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dirty="0" err="1">
                <a:solidFill>
                  <a:schemeClr val="tx1"/>
                </a:solidFill>
              </a:rPr>
              <a:t>Prévessin</a:t>
            </a:r>
            <a:r>
              <a:rPr lang="en-US" sz="2000" dirty="0">
                <a:solidFill>
                  <a:schemeClr val="tx1"/>
                </a:solidFill>
              </a:rPr>
              <a:t> Data Centre nearing completion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6CC43-A4C1-4E72-A49D-23965AAD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5A042-5390-45B7-B831-77B62E034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234D6-74F9-4330-8545-A0A4D0E8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430D1-2062-3C42-9ABF-2560637523A9}" type="slidenum">
              <a:rPr lang="en-GB" smtClean="0"/>
              <a:t>18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D75962-0C27-4A9A-9CEC-8FCAE296CABD}"/>
              </a:ext>
            </a:extLst>
          </p:cNvPr>
          <p:cNvSpPr txBox="1"/>
          <p:nvPr/>
        </p:nvSpPr>
        <p:spPr>
          <a:xfrm>
            <a:off x="839416" y="5373216"/>
            <a:ext cx="924195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FF0000"/>
                </a:solidFill>
              </a:rPr>
              <a:t>Big thank you to the Funding Agencies for their continuous support! </a:t>
            </a:r>
          </a:p>
        </p:txBody>
      </p:sp>
    </p:spTree>
    <p:extLst>
      <p:ext uri="{BB962C8B-B14F-4D97-AF65-F5344CB8AC3E}">
        <p14:creationId xmlns:p14="http://schemas.microsoft.com/office/powerpoint/2010/main" val="106396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18BD139B-D595-4E7C-812A-77FB7144E28A}"/>
              </a:ext>
            </a:extLst>
          </p:cNvPr>
          <p:cNvSpPr/>
          <p:nvPr/>
        </p:nvSpPr>
        <p:spPr>
          <a:xfrm>
            <a:off x="1604070" y="478994"/>
            <a:ext cx="902843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Thank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5000" b="1" dirty="0">
                <a:solidFill>
                  <a:schemeClr val="bg1"/>
                </a:solidFill>
              </a:rPr>
              <a:t>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39688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A2CC4A1-0B64-4AEC-AE78-BA7239B9E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584" y="404664"/>
            <a:ext cx="4108139" cy="30811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DA14A1-1850-4830-B270-467183F2B0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47" y="3140968"/>
            <a:ext cx="4079776" cy="3059832"/>
          </a:xfrm>
          <a:prstGeom prst="rect">
            <a:avLst/>
          </a:prstGeom>
        </p:spPr>
      </p:pic>
      <p:pic>
        <p:nvPicPr>
          <p:cNvPr id="24" name="Content Placeholder 8">
            <a:extLst>
              <a:ext uri="{FF2B5EF4-FFF2-40B4-BE49-F238E27FC236}">
                <a16:creationId xmlns:a16="http://schemas.microsoft.com/office/drawing/2014/main" id="{0EE56932-6D31-470A-9381-14C69C437F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388" y="3429577"/>
            <a:ext cx="3907266" cy="28077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DF81A7E-B138-4B8D-B40D-C3E64E0DAE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8683" y="620688"/>
            <a:ext cx="4032448" cy="28976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0D572C-DF5D-47C6-9FCB-D07AE55F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2023 Data Taking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33121-6B06-420D-865F-EB500193C6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789C4-A74A-4C44-B06B-BF3C8E737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J. </a:t>
            </a:r>
            <a:r>
              <a:rPr lang="en-US" dirty="0" err="1"/>
              <a:t>Mnich</a:t>
            </a:r>
            <a:r>
              <a:rPr lang="en-US" dirty="0"/>
              <a:t> | Status of the Experiments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0A77B-9E37-4655-8839-FA8312C3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b="1" smtClean="0"/>
              <a:pPr/>
              <a:t>2</a:t>
            </a:fld>
            <a:endParaRPr lang="en-US" b="1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C8DA2E50-8576-408A-88EA-32A56A20D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5" y="1287106"/>
            <a:ext cx="3456383" cy="2128848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/>
              <a:t>Approx. 32 fb</a:t>
            </a:r>
            <a:r>
              <a:rPr lang="en-US" sz="1800" b="0" baseline="30000" dirty="0"/>
              <a:t>-1</a:t>
            </a:r>
            <a:r>
              <a:rPr lang="en-US" sz="1800" b="0" dirty="0"/>
              <a:t> pp luminosity delivered to ATLAS &amp; CMS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/>
              <a:t>Until mid July best year ever!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/>
              <a:t>Due to several issues the goal of 75 fb</a:t>
            </a:r>
            <a:r>
              <a:rPr lang="en-US" sz="1800" b="0" baseline="30000" dirty="0"/>
              <a:t>-1</a:t>
            </a:r>
            <a:r>
              <a:rPr lang="en-US" sz="1800" b="0" dirty="0"/>
              <a:t> was not reached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b="0" dirty="0"/>
              <a:t>Heavy Ion run still ongoing until October 30</a:t>
            </a:r>
            <a:r>
              <a:rPr lang="en-US" sz="1800" b="0" baseline="30000" dirty="0"/>
              <a:t>th</a:t>
            </a:r>
            <a:r>
              <a:rPr lang="en-US" sz="1800" b="0" dirty="0"/>
              <a:t>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3F0A5A-4146-47CF-86A5-7296DE980FA0}"/>
              </a:ext>
            </a:extLst>
          </p:cNvPr>
          <p:cNvSpPr txBox="1"/>
          <p:nvPr/>
        </p:nvSpPr>
        <p:spPr>
          <a:xfrm>
            <a:off x="6240016" y="1287106"/>
            <a:ext cx="2853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rgbClr val="080808"/>
                </a:solidFill>
              </a:rPr>
              <a:t>pp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09F8C4-401A-409F-B99E-7FE542D12D5C}"/>
              </a:ext>
            </a:extLst>
          </p:cNvPr>
          <p:cNvSpPr txBox="1"/>
          <p:nvPr/>
        </p:nvSpPr>
        <p:spPr>
          <a:xfrm>
            <a:off x="10056440" y="1287106"/>
            <a:ext cx="2853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rgbClr val="080808"/>
                </a:solidFill>
              </a:rPr>
              <a:t>pp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BEBA7D-2E48-4D7E-8CC2-7BAC5E96BF6A}"/>
              </a:ext>
            </a:extLst>
          </p:cNvPr>
          <p:cNvSpPr txBox="1"/>
          <p:nvPr/>
        </p:nvSpPr>
        <p:spPr>
          <a:xfrm>
            <a:off x="8328248" y="4230960"/>
            <a:ext cx="6283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 err="1">
                <a:solidFill>
                  <a:srgbClr val="080808"/>
                </a:solidFill>
              </a:rPr>
              <a:t>PbPb</a:t>
            </a:r>
            <a:endParaRPr lang="en-GB" sz="2000" dirty="0">
              <a:solidFill>
                <a:srgbClr val="080808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4F6561-64CF-4B66-A13F-726E301D37D4}"/>
              </a:ext>
            </a:extLst>
          </p:cNvPr>
          <p:cNvSpPr txBox="1"/>
          <p:nvPr/>
        </p:nvSpPr>
        <p:spPr>
          <a:xfrm>
            <a:off x="4943872" y="4725144"/>
            <a:ext cx="2853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dirty="0">
                <a:solidFill>
                  <a:srgbClr val="080808"/>
                </a:solidFill>
              </a:rPr>
              <a:t>pp</a:t>
            </a:r>
          </a:p>
        </p:txBody>
      </p:sp>
    </p:spTree>
    <p:extLst>
      <p:ext uri="{BB962C8B-B14F-4D97-AF65-F5344CB8AC3E}">
        <p14:creationId xmlns:p14="http://schemas.microsoft.com/office/powerpoint/2010/main" val="3710916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B24C9D-C3E1-4902-A1E6-F247CE0BB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27EE10-902B-4849-8A5E-1AB1B1DFC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75A85-2B3C-4CDF-B966-1075AEAC1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298E4-75E3-44A3-84F4-6963B9049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0750-A21B-41E0-9AC8-8E157F4C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787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B8C9397-D85F-46CA-AD27-795175C21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99856" y="1534726"/>
            <a:ext cx="3047748" cy="15238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E3D5AF6-7DF4-4FCE-95DF-A89628507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56173" cy="535127"/>
          </a:xfrm>
        </p:spPr>
        <p:txBody>
          <a:bodyPr/>
          <a:lstStyle/>
          <a:p>
            <a:r>
              <a:rPr lang="en-GB" dirty="0"/>
              <a:t>ATLAS: Search for Magnetic Monopoles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3EBED-EEA9-4C7A-8DC1-E952D8252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A3B-F00C-4905-8119-95098C9A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295E4-F78A-416D-81D0-7708F0C76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4E3073-AEC9-48E4-A6FB-A37DBDA9856A}"/>
              </a:ext>
            </a:extLst>
          </p:cNvPr>
          <p:cNvGrpSpPr/>
          <p:nvPr/>
        </p:nvGrpSpPr>
        <p:grpSpPr>
          <a:xfrm>
            <a:off x="4807729" y="980728"/>
            <a:ext cx="2819683" cy="2816536"/>
            <a:chOff x="8748925" y="1315502"/>
            <a:chExt cx="2819683" cy="281653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79E1887-367A-4CE2-8A06-C42B650ADE75}"/>
                </a:ext>
              </a:extLst>
            </p:cNvPr>
            <p:cNvSpPr txBox="1"/>
            <p:nvPr/>
          </p:nvSpPr>
          <p:spPr>
            <a:xfrm>
              <a:off x="9185545" y="1315502"/>
              <a:ext cx="2112758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80808"/>
                  </a:solidFill>
                </a:rPr>
                <a:t>Magnetic</a:t>
              </a:r>
            </a:p>
            <a:p>
              <a:pPr algn="ctr"/>
              <a:r>
                <a:rPr lang="en-GB" sz="1600" dirty="0">
                  <a:solidFill>
                    <a:srgbClr val="080808"/>
                  </a:solidFill>
                </a:rPr>
                <a:t>Dipole           Monopole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3AB5D2E-DE54-42BA-90A9-BA2AE9EDFEE4}"/>
                </a:ext>
              </a:extLst>
            </p:cNvPr>
            <p:cNvSpPr txBox="1"/>
            <p:nvPr/>
          </p:nvSpPr>
          <p:spPr>
            <a:xfrm>
              <a:off x="8748925" y="3393374"/>
              <a:ext cx="2819683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600" dirty="0">
                  <a:solidFill>
                    <a:srgbClr val="080808"/>
                  </a:solidFill>
                </a:rPr>
                <a:t>exist, </a:t>
              </a:r>
              <a:r>
                <a:rPr lang="en-GB" sz="1600" dirty="0" err="1">
                  <a:solidFill>
                    <a:srgbClr val="080808"/>
                  </a:solidFill>
                </a:rPr>
                <a:t>e.g</a:t>
              </a:r>
              <a:r>
                <a:rPr lang="en-GB" sz="1600" dirty="0">
                  <a:solidFill>
                    <a:srgbClr val="080808"/>
                  </a:solidFill>
                </a:rPr>
                <a:t> muon          not yet  </a:t>
              </a:r>
              <a:br>
                <a:rPr lang="en-GB" sz="1600" dirty="0">
                  <a:solidFill>
                    <a:srgbClr val="080808"/>
                  </a:solidFill>
                </a:rPr>
              </a:br>
              <a:r>
                <a:rPr lang="en-GB" sz="1600" dirty="0">
                  <a:solidFill>
                    <a:srgbClr val="080808"/>
                  </a:solidFill>
                </a:rPr>
                <a:t>anomalous muon       observed</a:t>
              </a:r>
            </a:p>
            <a:p>
              <a:r>
                <a:rPr lang="en-GB" sz="1600" dirty="0">
                  <a:solidFill>
                    <a:srgbClr val="080808"/>
                  </a:solidFill>
                </a:rPr>
                <a:t>dipole moment           </a:t>
              </a:r>
            </a:p>
          </p:txBody>
        </p:sp>
      </p:grp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439B467-BA39-4B7E-AC3B-88AC68CBF343}"/>
              </a:ext>
            </a:extLst>
          </p:cNvPr>
          <p:cNvSpPr txBox="1">
            <a:spLocks/>
          </p:cNvSpPr>
          <p:nvPr/>
        </p:nvSpPr>
        <p:spPr>
          <a:xfrm>
            <a:off x="340242" y="1304231"/>
            <a:ext cx="4459614" cy="49211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Contrary to electric charge magnetic monopoles have never been observed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Offer an explanation for the quantization of electric charge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Predicted by extension of the Standard Model, e.g. Grand Unification Theories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Masses could be at the </a:t>
            </a:r>
            <a:r>
              <a:rPr lang="en-GB" sz="1800" b="0" dirty="0" err="1"/>
              <a:t>TeV</a:t>
            </a:r>
            <a:r>
              <a:rPr lang="en-GB" sz="1800" b="0" dirty="0"/>
              <a:t> scale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Dirac’s quantization conditions for the fundamental magnetic charge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080808"/>
                </a:solidFill>
              </a:rPr>
              <a:t>Magnetic charge should be a multiple of this fundamental charge 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>
                <a:solidFill>
                  <a:srgbClr val="FF0000"/>
                </a:solidFill>
              </a:rPr>
              <a:t>Would give rise to spectacular signals in the detectors!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36842C-23E2-47DE-AE7C-A0E091F0B653}"/>
                  </a:ext>
                </a:extLst>
              </p:cNvPr>
              <p:cNvSpPr txBox="1"/>
              <p:nvPr/>
            </p:nvSpPr>
            <p:spPr>
              <a:xfrm>
                <a:off x="1199456" y="4224371"/>
                <a:ext cx="1846275" cy="474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≈68.5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36842C-23E2-47DE-AE7C-A0E091F0B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4224371"/>
                <a:ext cx="1846275" cy="4743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EE71877A-9D55-4D2E-A18B-49B1FC47F8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4192" y="2830920"/>
            <a:ext cx="4411000" cy="3394498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A2ED69D-8141-4214-9BB1-B712C21B9B21}"/>
              </a:ext>
            </a:extLst>
          </p:cNvPr>
          <p:cNvGrpSpPr/>
          <p:nvPr/>
        </p:nvGrpSpPr>
        <p:grpSpPr>
          <a:xfrm>
            <a:off x="8420728" y="1192716"/>
            <a:ext cx="3579928" cy="1588212"/>
            <a:chOff x="8492597" y="1181120"/>
            <a:chExt cx="3795946" cy="175277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31341A1-4489-4903-A4A8-249B59FD5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92597" y="1484784"/>
              <a:ext cx="3402888" cy="144911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C2ED333-897D-4A25-880C-7D5CDE26A91D}"/>
                </a:ext>
              </a:extLst>
            </p:cNvPr>
            <p:cNvSpPr txBox="1"/>
            <p:nvPr/>
          </p:nvSpPr>
          <p:spPr>
            <a:xfrm>
              <a:off x="8708064" y="1297173"/>
              <a:ext cx="92490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 err="1">
                  <a:solidFill>
                    <a:srgbClr val="080808"/>
                  </a:solidFill>
                </a:rPr>
                <a:t>Drell</a:t>
              </a:r>
              <a:r>
                <a:rPr lang="en-GB" sz="1600" dirty="0">
                  <a:solidFill>
                    <a:srgbClr val="080808"/>
                  </a:solidFill>
                </a:rPr>
                <a:t>-Yan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FD1917F-F69F-4D11-AF1C-E99A047AEBB5}"/>
                </a:ext>
              </a:extLst>
            </p:cNvPr>
            <p:cNvSpPr txBox="1"/>
            <p:nvPr/>
          </p:nvSpPr>
          <p:spPr>
            <a:xfrm>
              <a:off x="10725946" y="1181120"/>
              <a:ext cx="1562597" cy="2717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rgbClr val="080808"/>
                  </a:solidFill>
                </a:rPr>
                <a:t>Photon fusion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115DF3B-A2E3-4855-99CA-9B3B8C246572}"/>
                  </a:ext>
                </a:extLst>
              </p:cNvPr>
              <p:cNvSpPr txBox="1"/>
              <p:nvPr/>
            </p:nvSpPr>
            <p:spPr>
              <a:xfrm>
                <a:off x="2444581" y="5085184"/>
                <a:ext cx="141917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de-DE" sz="1600" b="0" i="1" smtClean="0">
                          <a:solidFill>
                            <a:srgbClr val="080808"/>
                          </a:solidFill>
                          <a:latin typeface="Cambria Math" panose="02040503050406030204" pitchFamily="18" charset="0"/>
                        </a:rPr>
                        <m:t>, 2</m:t>
                      </m:r>
                      <m:sSub>
                        <m:sSubPr>
                          <m:ctrlP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de-DE" sz="1600" b="0" i="1" smtClean="0">
                          <a:solidFill>
                            <a:srgbClr val="080808"/>
                          </a:solidFill>
                          <a:latin typeface="Cambria Math" panose="02040503050406030204" pitchFamily="18" charset="0"/>
                        </a:rPr>
                        <m:t>, 3</m:t>
                      </m:r>
                      <m:sSub>
                        <m:sSubPr>
                          <m:ctrlP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de-DE" sz="1600" b="0" i="1" smtClean="0">
                          <a:solidFill>
                            <a:srgbClr val="080808"/>
                          </a:solidFill>
                          <a:latin typeface="Cambria Math" panose="02040503050406030204" pitchFamily="18" charset="0"/>
                        </a:rPr>
                        <m:t>, ...</m:t>
                      </m:r>
                    </m:oMath>
                  </m:oMathPara>
                </a14:m>
                <a:endParaRPr lang="en-GB" sz="1600" dirty="0">
                  <a:solidFill>
                    <a:srgbClr val="080808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115DF3B-A2E3-4855-99CA-9B3B8C246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4581" y="5085184"/>
                <a:ext cx="1419171" cy="246221"/>
              </a:xfrm>
              <a:prstGeom prst="rect">
                <a:avLst/>
              </a:prstGeom>
              <a:blipFill>
                <a:blip r:embed="rId8"/>
                <a:stretch>
                  <a:fillRect l="-2575" b="-24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D1F68921-3C32-4863-BD3D-A3034C09F5AF}"/>
              </a:ext>
            </a:extLst>
          </p:cNvPr>
          <p:cNvSpPr txBox="1"/>
          <p:nvPr/>
        </p:nvSpPr>
        <p:spPr>
          <a:xfrm>
            <a:off x="4943872" y="4006234"/>
            <a:ext cx="295716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tx1">
                    <a:lumMod val="75000"/>
                  </a:schemeClr>
                </a:solidFill>
              </a:rPr>
              <a:t>ATLAS using full Run 2 data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chemeClr val="tx1">
                    <a:lumMod val="75000"/>
                  </a:schemeClr>
                </a:solidFill>
              </a:rPr>
              <a:t>New improved limits on monopole mass from searches in </a:t>
            </a:r>
            <a:r>
              <a:rPr lang="en-GB" sz="1600" dirty="0" err="1">
                <a:solidFill>
                  <a:schemeClr val="tx1">
                    <a:lumMod val="75000"/>
                  </a:schemeClr>
                </a:solidFill>
              </a:rPr>
              <a:t>Drell</a:t>
            </a:r>
            <a:r>
              <a:rPr lang="en-GB" sz="1600" dirty="0">
                <a:solidFill>
                  <a:schemeClr val="tx1">
                    <a:lumMod val="75000"/>
                  </a:schemeClr>
                </a:solidFill>
              </a:rPr>
              <a:t>-Yan and photon fusion processes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401A853-6AE9-45B9-8900-2AA7C3CE67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5946" y="-27384"/>
            <a:ext cx="1490734" cy="78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6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AF63CC-857C-46B1-9534-C9434337F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33" y="1592263"/>
            <a:ext cx="6606234" cy="46085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A rare double </a:t>
            </a:r>
            <a:r>
              <a:rPr lang="en-GB" sz="1800" b="0" dirty="0" err="1"/>
              <a:t>Dalitz</a:t>
            </a:r>
            <a:r>
              <a:rPr lang="en-GB" sz="1800" b="0" dirty="0"/>
              <a:t> decay  (BR O(10</a:t>
            </a:r>
            <a:r>
              <a:rPr lang="en-GB" sz="1800" b="0" baseline="30000" dirty="0"/>
              <a:t>-9</a:t>
            </a:r>
            <a:r>
              <a:rPr lang="en-GB" sz="1800" b="0" dirty="0"/>
              <a:t>)) that has eluded discovery so far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Search performed on data scouting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Loose L1 triggers, no HLT selection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Stored HLT muons for offline analysis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High-rate trigger that extends the CMS sensitivity to low mass di-muon and four-muon resonances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Exploit </a:t>
            </a:r>
            <a:r>
              <a:rPr lang="el-GR" sz="1800" b="0" dirty="0"/>
              <a:t>η</a:t>
            </a:r>
            <a:r>
              <a:rPr lang="el-GR" sz="1800" b="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de-DE" sz="18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lang="de-DE" sz="1800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normalisation</a:t>
            </a:r>
            <a:endParaRPr 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de-DE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BR(</a:t>
            </a:r>
            <a:r>
              <a:rPr lang="el-GR" sz="2000" b="0" dirty="0">
                <a:solidFill>
                  <a:srgbClr val="FF0000"/>
                </a:solidFill>
              </a:rPr>
              <a:t>η</a:t>
            </a:r>
            <a:r>
              <a:rPr lang="el-GR" sz="2000" b="0" dirty="0">
                <a:solidFill>
                  <a:srgbClr val="FF0000"/>
                </a:solidFill>
                <a:cs typeface="Arial" panose="020B0604020202020204" pitchFamily="34" charset="0"/>
              </a:rPr>
              <a:t>→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µ</a:t>
            </a:r>
            <a:r>
              <a:rPr lang="de-DE" sz="2000" b="0" baseline="30000" dirty="0">
                <a:solidFill>
                  <a:srgbClr val="FF0000"/>
                </a:solidFill>
                <a:cs typeface="Arial" panose="020B0604020202020204" pitchFamily="34" charset="0"/>
              </a:rPr>
              <a:t>+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µ</a:t>
            </a:r>
            <a:r>
              <a:rPr lang="de-DE" sz="2000" b="0" baseline="30000" dirty="0">
                <a:solidFill>
                  <a:srgbClr val="FF0000"/>
                </a:solidFill>
                <a:cs typeface="Arial" panose="020B0604020202020204" pitchFamily="34" charset="0"/>
              </a:rPr>
              <a:t>-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 µ</a:t>
            </a:r>
            <a:r>
              <a:rPr lang="de-DE" sz="2000" b="0" baseline="30000" dirty="0">
                <a:solidFill>
                  <a:srgbClr val="FF0000"/>
                </a:solidFill>
                <a:cs typeface="Arial" panose="020B0604020202020204" pitchFamily="34" charset="0"/>
              </a:rPr>
              <a:t>+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µ</a:t>
            </a:r>
            <a:r>
              <a:rPr lang="de-DE" sz="2000" b="0" baseline="30000" dirty="0">
                <a:solidFill>
                  <a:srgbClr val="FF0000"/>
                </a:solidFill>
                <a:cs typeface="Arial" panose="020B0604020202020204" pitchFamily="34" charset="0"/>
              </a:rPr>
              <a:t>-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) = (5.0 ± 0.8</a:t>
            </a:r>
            <a:r>
              <a:rPr lang="de-DE" sz="2000" b="0" baseline="-25000" dirty="0">
                <a:solidFill>
                  <a:srgbClr val="FF0000"/>
                </a:solidFill>
                <a:cs typeface="Arial" panose="020B0604020202020204" pitchFamily="34" charset="0"/>
              </a:rPr>
              <a:t>stat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 ± 0.7</a:t>
            </a:r>
            <a:r>
              <a:rPr lang="de-DE" sz="2000" b="0" baseline="-25000" dirty="0">
                <a:solidFill>
                  <a:srgbClr val="FF0000"/>
                </a:solidFill>
                <a:cs typeface="Arial" panose="020B0604020202020204" pitchFamily="34" charset="0"/>
              </a:rPr>
              <a:t>sys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 ± 0.7</a:t>
            </a:r>
            <a:r>
              <a:rPr lang="de-DE" sz="2000" b="0" baseline="-25000" dirty="0">
                <a:solidFill>
                  <a:srgbClr val="FF0000"/>
                </a:solidFill>
                <a:cs typeface="Arial" panose="020B0604020202020204" pitchFamily="34" charset="0"/>
              </a:rPr>
              <a:t>bkgd</a:t>
            </a:r>
            <a:r>
              <a:rPr lang="de-DE" sz="2000" b="0" dirty="0">
                <a:solidFill>
                  <a:srgbClr val="FF0000"/>
                </a:solidFill>
                <a:cs typeface="Arial" panose="020B0604020202020204" pitchFamily="34" charset="0"/>
              </a:rPr>
              <a:t>) </a:t>
            </a:r>
            <a:r>
              <a:rPr lang="en-GB" sz="2000" b="0" dirty="0">
                <a:solidFill>
                  <a:srgbClr val="FF0000"/>
                </a:solidFill>
                <a:cs typeface="Arial" panose="020B0604020202020204" pitchFamily="34" charset="0"/>
              </a:rPr>
              <a:t>× 10</a:t>
            </a:r>
            <a:r>
              <a:rPr lang="en-GB" sz="2000" b="0" baseline="30000" dirty="0">
                <a:solidFill>
                  <a:srgbClr val="FF0000"/>
                </a:solidFill>
                <a:cs typeface="Arial" panose="020B0604020202020204" pitchFamily="34" charset="0"/>
              </a:rPr>
              <a:t>-9</a:t>
            </a:r>
          </a:p>
          <a:p>
            <a:pPr>
              <a:spcBef>
                <a:spcPts val="0"/>
              </a:spcBef>
              <a:spcAft>
                <a:spcPts val="600"/>
              </a:spcAft>
              <a:defRPr sz="4116" b="1">
                <a:solidFill>
                  <a:srgbClr val="4E67C8"/>
                </a:solidFill>
              </a:defRPr>
            </a:pPr>
            <a:endParaRPr lang="en-GB" sz="800" baseline="31198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In agreement with theoretical estimates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1800" b="0" dirty="0"/>
              <a:t>Significance &gt; 5σ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sz="1800" b="0" dirty="0"/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GB" sz="1800" b="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CC38D3-1ED2-42EC-8187-CE3F1085A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GB" dirty="0"/>
              <a:t>Observation of </a:t>
            </a:r>
            <a:r>
              <a:rPr lang="el-GR" dirty="0"/>
              <a:t>η</a:t>
            </a:r>
            <a:r>
              <a:rPr lang="de-DE" dirty="0"/>
              <a:t> </a:t>
            </a:r>
            <a:r>
              <a:rPr lang="el-GR" dirty="0"/>
              <a:t>→</a:t>
            </a:r>
            <a:r>
              <a:rPr lang="de-DE" dirty="0"/>
              <a:t> 4µ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CE0F1-F6C8-441C-807C-D341EAAA7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ADE1E-5C59-4B06-A902-5AF4DD46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8963F-177D-4DA1-BBB1-9C5120C9E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Google Shape;247;p43" descr="Google Shape;247;p43">
            <a:extLst>
              <a:ext uri="{FF2B5EF4-FFF2-40B4-BE49-F238E27FC236}">
                <a16:creationId xmlns:a16="http://schemas.microsoft.com/office/drawing/2014/main" id="{7793EC82-B812-49D9-966A-2A27B986E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14223" y="1772816"/>
            <a:ext cx="4752528" cy="4078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oogle Shape;249;p43" descr="Google Shape;249;p43">
            <a:extLst>
              <a:ext uri="{FF2B5EF4-FFF2-40B4-BE49-F238E27FC236}">
                <a16:creationId xmlns:a16="http://schemas.microsoft.com/office/drawing/2014/main" id="{75FDBCE9-B0AC-4C88-98D2-58A8847CB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79579" y="373593"/>
            <a:ext cx="2861191" cy="1446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2" descr="data:image/png;base64,iVBORw0KGgoAAAANSUhEUgAAAOEAAADhCAMAAAAJbSJIAAACKFBMVEUApdb/vSP/48r/4sr/48v/vST/4skAAAApnFIAKWPnRCOhkH4Ao9b/6dBbWFYAQVYAqt0GZoDz7fTy8vbnQR+MuztUV1vw8vVoSwBVVVXnRiXmOxYAI2D/wyTz6vPmORMAH16hcxQAGFsBPRsXXzMAHF0AElkAZoX/uxEAFloADVf/5rSYlJp5fJYAodjmMQBiY2R7yOj/1Hfvopb/zGJVcyEABVaHudQaMWn3w6/2uaVOtdfsXkLFvNb/25j93K7pTzE2Sw1zgl90eHI7qtF7rb9gpbzczbz/7trHy9dobYu20uGW3PL70K3907uXyNzveF6hq71hxubpg2221dh9opvyf2Wfy9X/xES6qm3ynID6lHjrWjvsaE//2J357udPS1a7t8X4pI3xsZ9zw9W9zp0AJDIrYnVQZ3WCfHJlWU2It8Ofu7/Cx7/r18dHnbzNysD//OvT2tlIXYeGkamyyNckRnihsMKJmK+xzt+05vdme5+Bhp5NZozQ3OYTP3XX9/9wkquPkqfD19DwrINCQjKrropPna/krkSRp5Ryoqa9qHDLrV3g3MafpoXWr1BYRhrcwJbhvn/ksTrTwqOsvKv/1oX/zZHpwrfys6juinr/waDseE7Nv7XslmsbPilWpXRlm3uOu41DpWOeyppssHlxomKMuEiJvi64znjI0pLrdGTh4bY4SB5goniEq1ViNSpdEQCgunQ3AACUKxWabl1jb09+dIhxTsZIAAAgAElEQVR4nN19iWMaZ5Yn4uqIKXrUQJodIILVrmikrMVgax1xxGK2sUCWhLCkIAWEWSN5u3ssYwVFh+VYHkfZXG3Fm9ijOFIym8ROO93xTu/Ozvb8e/ve+74qqqAKCmwl6f6cqMRVql+94/euKgw//clf+DL89L/9gq+f/exXv/r1r3/5y9/85q/+ctbfA8K/7pMtg8GQSqXi56+uXVuv2o32P/eV+StCaGhaAi3D9Ymr19JVq92Iy2QyGU3400S/KTbSQ6PsWfnzap9qfsIofsqofFbjr7Z7HbZ2LYQypCMA9PzaetVqZDitVqvRbDbLt7AxW5u3JtgYVbaNH2+zG6vGbkwau1Hsri1CCacB5CnBNFlNbD+m+pb2B7/Qn5e21sYt+/MaW83dNe2m5e7ku9GJUMKZun7+WhrOktHM1IjpbqfbLj/W1W46QijBnFj7Ak2zrWppaaqWanW4G10K3zlCUWlRZSW7PFk71NrN87RDTVmmmSr8cFradnfdI2QoDanzX4BZGyXXwB2ftsdp7Rq4tnbraaxNnsb4bAgZShAl01fdJ/w5yFH37p4dIYEUrq+lrT8oyhPSUjlIw3XRKJ/xkH6kCAmlgUnyL1OGIkhhYq2Ftj4nhB3t5jkjRJCGiWuQk2gyyPcpP9Pz8jRNGFNXQVvN3xvCk/elKiCFictGq7HTmEYjcvuBYpr262oalPXPNC7Vt4Alr0GA/ueRH3aNMYXhDsu08LDQMFg41XbL395u23Z3J4sQQZLXeb5e5ofkQ1WMwvl0CwfYBeJWu2na3feAkDzrNYk9vme2+H4QsjDA1BYZS3f4Y7PGVgWp7OPNW/0IsRbV/GsH6zpgNLdGiQUgrHGCo/ye7RAgxSO7s7Ov4Jqd3o3EWfWt4U1tgI8AeRiZMNRcPKzMG+XaJKzaG28Ayk5s0KiO1qhPhkIqMju5szHmGxwYGhoY8PWObbw5OTs9Z1AgEiKbU/F2ZwoxWs3lWqbp6E3GTHlyZyswODAwOBjovblZzlitOuXY8m3tK8KG+Oz2za2B4PDA7Y0LsDbGggOBgeDYxp2piByRML21sTvSDqJhYt2aubNVbkyyrPby9sZgcGjY19s7EPT5AsNbO267sXvGt+plfCE+tbMVDAz4tnYmZyPTEfhvdvLN2wM+n29g4NbOruyds1tDm+0NWjBcrQXHyg12Zs3UNoKBobGbk3u12uT21qCv1xfc2rNbT1qGgmF3e2zIFzh76sZ0XBCXYW53cwNPdqB3V6aos2O+sd32PkiYvhU4W2444ZnJgYAvuFMG87Nb7Zk3Nm8P9vYGN+11e+vEDuXb1p4GBLgx1Ns7dGsqovCfEIxNb28N9A7sxGUOdtPXO7zZzhINhtTmYO/ZPZNRhtCYmQSduL2XARu1oncw2t0bg77bZeMJ5xbgO8YCvb3DO9OpJtEA+JsDg5Ny2JPBXt/GdDshCrtbvt7gjTi5VUZaVmNtDM9OBg4ZHgCnwMGVbw/dzJwwQiFysRdUcfDitOqrwvTO2KwMT+oiiHt4u40Qhfg2asUrfcJEVfIyb9wc7B18MwPgUIZm4BM4sMmzk2iGJ2iHwtzFIAAMXtQSy8j0ZdlLwtwpkLdvY7aNO93FszZwJ44uh0fk5tpZ+Ds1XvfgG4BdMz6HpW2HQnwTTnZv8E1tvRPmUrIHkQ0fvn97rpWeCnNv414H30QDFlLXkDSsmZ0BeO4N0k+QnxVL2SBGIEQd8us+pumbAtsAmbTyjvKXhN3bcJi9vq3W7pT22jv4FjsPLOso3wr0Bm4RQjAhECIaEkbqHUXfZru5I4RC5BT4696zU6mmlzTQ7p5F/esd2G7xCSHy1gC+KXBBlHRqzWgtw7kJ3EQzBJsEH4HmZ7ajo9dfxTDZK8WsanCuhTC+PYzn+mZEd5A9Oxy4hSelJSdOBQIbKOkNab/C9WoZzDBwK8Nt0GSnAB2TdFND7Ubblxrt82H/st2kYogaCIVdsirflF58hr5XggN7+KEhOUk27HV6Y/D2HirzVt0LC4Y9QOi7/YaV1BSs0I4tLEBk0ptfwJmohG0um70DX9q3icYfuNWW3qSV2g6OTaHgfVuapwX2OrDzD2N46m7IvDAi7B1ys2NFXGYq0bVupCts0B7z21yuFdUgTx0hF2FQR5wprvjF4FYE2Rz4RcOdwl4HN6ancddn92QIp9C9DuxkuAxNpHoYCZh1ytAeAwH6Cx15mtkB8ouzukUozL01tBFhor89pfoxIPthCOvmwHMC5df9kRDZIhdVsyN3GNlsDDNKNbtqWibzjAsAzqPdqryqjjB1kZT0gn4/I8xtDFyIjExvwOEPvKn6OWEW3yLE3xpklC+tOMYKvYGNsh19B0Y24Pv5/zrYwp5FgDmzUV3kqghZfKIMrNshnL498FZEwLAa3KmaEIW5naHgjZRA0d3gHZkmp8hv9w5s1DD0JsY3UYNcapKbtLdGe3bZZfOWzGi+ajVTdYRkTxAL68VH7gKPWpi+EKgTuvIdi1sDN9FzTQ4j/cnEDGcH/1xvYGy7bAdXShENMYGOvoU5m/DavAmIZk2dVPWnztJfVLcn1dV3Y3jgTgpDIfzo2YVmgJE3h2iHwibGrxcUXpp8DZ7TrW2M1bB8ATgRazvGN1pLALBkZCarO8fvmw2So9HPFYbU+YHgbJ8YCwVONVvijcDQDopWmB1TUD6in9v2kRR7fYNjO3tl3tAxtpehHQG6khju4Wd0yzD1CrnSjZZBtGIJc3cGh4kH+6bw7AzdaFR8iNduz7LftpDyFadAiGxjJkpraOzWZDljQjNsVzM1mrMlIMJk1o7hrFHdMakijO8MKIJHHQhBdEypuRAvNMgftDdIIuRJyJiSiIT43saQiDFwduNiOYM61yZiM1tzCDDKYxmrap6hjvAOesTAqU4QXghwpR6hsGxwUxGAgwca4GmKMHsBSzybyn2Dj9q8cHaQ6WqvLxjYQe5oHc8Y7QjQM2On50zqQZ6qDIVuEG4NctNCfWzKolKbwbM8/ceTAYHPZOO+hdT01KmxIMfYG9yazKiMVMlGrYymPAKMYs3DyBhGv5beIS292QHCG2OD0gmZuk1ZlLxKNb0xIJZwhLmbGBVcbE6yhL7I1PbGIFdWn28706qKYbYygHbiTSqmy7jQ2rp/mHpliOLuDhBuDg28zcMUIUJm3CurpaY2BwbFGBedEp4+tWhCMMxNT94cGORivJzRrpea7QjQFrOTfmLEpijftalEMYRKj9569W0Hh+pS2UVVY9zADnx3bLBehUvhCfDdUt+5IBimb5w6y3T1bM2o5Wm4DUYRIGTLVswqO2ALww0Ko27rDrzRcuvBtMB88diU9BgCtXp8BHlWy2qHYIhs3iZVHbzZ3N8wclXMAw/aAKAdDZJkaDTpl6EwRWo2pDumESK3AkOv1PdCQhyUaH9qbPCmjD2mhtuUAoT4jQ2COFTWQGidRwnGkAfNPIYlZ6M78p7mdTO96SF+IDhbfzh3kdSc0T6G3MOyeo+whzFB72zzbupv6bsxxo5AdZSD8SDaoJmMj/WuOmF8If42GrsiAWiNcHbLNywTygiF7gHOgFNjQ2/LA+1ZyvJfablDUmUsE6tEbnZTwk8qSq7WxGrnsrRfTwac2qawrTEw0V5w0D4ZQhQbHuBlcJhC5ObAkLywwTLewastFUTY7WUImwVjpliU8aCJygJIC2aRLXRpKRgSmoFv7IZehDd8yjid5V++sV3sZ0A2pYizKWwbam0CLEVVQ2jP5rxkg6zkwSoflDibG7jQqp0fol0hxKF2XQjp/ZeDPgV7gjulijkwxvStQZ/C5oS5C0T5bfZ9OYiJZrVR9SgfJIDUxcGNibFFR/mhoY9y9XYFbGkBPQSUWS9QIOXtU/HN4JCyqiHMvUUJVusCAraywBPEr4ndQYbSnPW4WLCNZVUTVVeRJoyNbNGuB8y9aUBfsQ2l0iiT+EUWF/3DRmBLyTrMj7WLJwjhMPz9a/KqIpUsMF0i4YHrMVNqSEMcSsaXZKmFkJpgeoUoTG/5gpcbntxlccnNwaGdBiwsILgtGbnqDEcfaqkPzo1wrR5126NJyOiTWbI6VrXCBgdWPawdsQUdNBpL77BW7VP55t2zTckC58Re2EtjhZgF9lLJVJhTkSbF51TsEwxrds4W9hlQUW8iS9V7kiFn/I7zQzqHU1RYgDxPR/MJojxfY4jHOBFri40niYW9w6L7EfYuNpuksDuASkpxgrBmJ0q3x8I2l7dkYvk8XnXCN63YolX/kGp8vo0pTVMU+jhB9MEhjzUi5JwIzqbxc6wMJMWxqVeCzX2A1CactNvcRoRrVGVa8dpsCBApgimoif2K+aGpo/yQ7TbyNirTIEDUKNLHpxbYKykw2rFXmt61iHmikgvZosBeKgrH75y90Gju5OkGJ8WEC9yN0V7xgormTGh1KEbe82edDp4fql101KKPPzL9JnXYNnbVFBWynO0tHnnF4Vw0dwBAiAPKHoz4ArViWB8Yz+TNQPDNaUVzXIhcHO4NviXFEADRXvTbbOE8Ega1+lm6hM1Gyg+N1ob8UNfE0Mj0Npua2Zw2NLgRwDe5cZYXzJAsfFsq7mLKB5luc+THIjKxSEIhzvDNXZmmjEQuBnuDF+oTVoJhPQ82GC6a7dQBxxYcleJMnBexttpRfihJYXMLbMkXuHAjEpcG83BkKLJ50xcQCxN4jGoI0RIDKnVzYRrVV8qBpwaZMUT66E8IQnz37YBv+GbdOIVUFRN6b8GM0xqMGIgmTDx5oqitk/xQtuvdN8cAYyBwansqEk/his/N3ti5MBAY9N2c4noGx6g+STM1pBa8C3MUTogaMPsWltgCvrc2d+fi8fjc1PZGMNC7U59xEeJVLIu6zuCcG1Wc0BhN1BGnTef5ofxoIlM7weCgLxAM3Hr74s729vbFU1vDQVgX9iTdvXFWkmfDh0+pRbag1QOBwOCgGOpMb25hHXFwuPfCqVOnbvmGg2cvTEXqKhq3As+7/CtG5l2MzKtIZMh6VB0zfv1whLnd7bcB1FBw+Cxbw8Gtt7Z3IyNS4WXz1ls3T6nJcGRXNf+KX9wAKBt74p/o273x9tbZgcHBoWBweHh46+0bMsMfWYy6XB6vK7p6Hcc0iBLMdS6kjbErtpBhTM1NT71y581TtO7cmZ2ankvJfE8qMhefi6gH0qpPpiL0iUj9XX3wF9gfuPPK1HRc5nWExWMMZJazq4IwYSVwRh6OWpmqYmGx8/ywCaQhhYeEay6eapwG5iOL+pfQ9AmcQp5ju1fGqQsVG7YHH1JT5yobvyB4JDziRSuvJppV50w7mfNuPq7nu5p3Lxj2i2GbzV+qcp+2ZueWSGxB+aFRyg+NnbPFD72E1EEOAeb3JW2/hnpKLsbO5qdY87/z/PBHsYR4Fisy3ndqsifXCYvIhCwwNbOLGKxqUduPWYbCKqa7Nm9lQV4eSVWJK+r5oYnyw2dgix9sjSzGsGARPm7oNE5Q1CZxYff54Q++agU/sUQjCwnnGcHL8kPeP3wWtvjel5BaL0I26M+lVZLjNZQcRaZWSilwQuyZGP8HWEI8TU50fl21wpA2MqqXALIpMdV7A/04ZTgCPgYj0WJN/fUUEgVrHCJbWBlbKBn/R80WEKi5XFj1XdSYGcfwjeWHVtacMbEC/58J40McQ/WK5ZlV7fessQvFrSxYU/QP9VX1f8AFJoj1Cm+i2rImvm6nxJCcKk8au8wPv+8FyWCCCjLqPkZ6W4rgiZcuGPnY5p+DL1089mOgVmkejFMuYYK8qIk5U54f2u32Zk78USEUTdATXWyfwVxj+aHJzKY0sWJcKVWa71XBEY6cbF6kbwnxg7yfyvZ6WgmpNIYx1np+aI+FvV7smzZXov7mv7/77muvvfbedcMIrh8KqkAsCCZ4oGtwlwWo9fzQfowOKto45U5a+vN/91KILcvS+3ff/eDD9wx4K8HvG+fCMWioyw8mqO8vQzqMmTDPD40Yp/sLdlVfCgh7YFnwRw/g7LHcv/fbD1Ck3x9KDERdyIKxRf0fSrOEAquJ5qiHptnV2QIRIjyLhYFkOENL917/4Hr7K7SfyxLixpLX5fGWsqv6/5xw3Wpmd4gx2aNYzcmp5IgmSYYyeD0ynEt3P3oPbfME0RkwFzxOogkWay1ZsOlja4wSOcCESe1iMI6Qo2MoLRJaC6G03P3gPeEEQQqp2j8hSdiOO9BQttKE0E42WOIFDRU+FLW0AaFFJkvLvXffM5wQSGGumqPOYCcayj86YRUBwsfNVMDRQsgBNshQAg0ge95/d+IkjFJYjFKqlE/H213Nr/LhNbroiQE0Y9umNUJJkhbZI2kD+nr/3evP2SaFvn2sVrhclX2dJNGwqvZK2Obx56iQalaZhJbbYZOrQaQWjthCj0Khex9cf44YgeXBh9r8iWi764c1Pp+CMAiLASbqZlhVLiSS7FDFl3Jj5Ogtok0uvf5hd6dbZS0cJ0GA3rxKOUYXwHiVKqoFMx8VNmki1JKhRb6pu9d7H3R5Bxfl8aUOihjGeCr7HZFEfQerMwn0URViCWqftpRhIz65EdZlyCW59O4zK+vIKl4PYvMvz3SnoQZhgaodtphdvJRPjEn5MrXzpZZGkHI3Gwq9/t6zYBRS+++4qNy03q2GrhcpE4lWaSbDZGX9jFa+VA5BgiKRf93PcrqESODDrnVViJtyKIDkit5Au3EHq1kcFPaW0vHzbPrEyCyxEz5skKHyZVTbUOjue11hFMDFYKbk74Ll+cI4zwM+CuI8IU0jJyaacGsvQzkn8v/lEU6dK5kcQ3cnOtfVkfhBMezyuMLvdOlicAeooa6VhRExsrFSe1hhh7T0s4WqC7KQPXYmR8FAUQy4mKyOYoXqHhaj5EMTVaYBIziESqPCVs3cQpst6oyvuuAl8qsdHF58vYAW6C12S4Kp/YoH95CXfNR1cZRYpcPWSoY9rWQof0do6TXdYhRm0UNgIvEMLiaMJCHzURCemtgIQ4v8kAuk2dbq6qoFEFbonj7qAJKnMDScr3YRZ9MOahUv+ajqqmwH1DflDKhhhzLFVGULi3Jbfxt/DsxRh9MAA0KS93pWuouzBcNsNkE7KCh3IFy1W3l1v1u2sGgiFc9D6H47VUUL9KCLL6W1WxJtd+BCAT5sypWZELtn/ManLXKE4ltDd1t6HGERojR0MZXOahXS5w2LM6gBEGjXmnwUJoosf9LM8S2NoaeSLdouC0U5r2la40i8VvCCAP2fd8kRI6vVoh+LOaWsatetarQ22qE8Lm3DFm3BiT9BjBrDX4szYEAeb7LLTFeIH7yTRAv0rqhHCcLVZ8wPdYmRrPFDlRMsxNNggaBfuWzHxSb6fGoBOJ4yyaqWCaewetqcH7aXodrz2pK0QBz3UaPDAQEeJzDI8hb2uyF5+LwVojzwMMnYgqYJgzulYTctGTaAqueLDdxYN9aGbf0NoXtKhwMG9DlSdDinoDDd+AQwQKBAj9dfrLUi0VSVxzUmxbZDtrA0s4XyeVwQ4tQPBPPAZLvz3wpg5KCQBHwuf74629KEhfN2XbmFPsZviRDE+BE/FlAwRhEubQNqueLrx2SA/sTD9ifIauwmP9SHTMwZJTG+ThDBA0KUDee/OwFCiHZcIgP0VJopsPnta0ZtGWp5Gv2OVDpHjGBC718XQEGPmYcvtDQgjTUS3z9OoAH7XZUDXRZ83aTdt9Bkiw4Bsh+IMmSZWMzmSMFy2VZXNWsJJF47ToD8IQYtHqzq41DhmnbvSVOGnUKsK/joTNGDaWpSg6JbHiraX8mLDUVP8eGs7s9fV7nauV1+2MWiCs7SeAwpEDygWf+dGUR8wurB8ed+nC3152YW2+KT8e+6NkJRArKNomvaZqskmJDlXDTHKDC62GmpCjKkaiFJIXp4HkKg9g5mdVH0QsJEvX+vly0sStTt+BB/hHpOZ+dtGKMlVqydxjBCajELAR75z/lqe/lhXbiSj0kVu3RLhGoC0Su7ekYcGh2vLNNUzNHM6Z7XO4mzwfxq0Tx2g4Ff5h/qwQeMORP2e9KiEM833TuxSxlqbUlBgeJd6EHPWUJAjLppQjCA+ZX85H5dhaxO/zKyX/J6vFXpMb88XzlP8xw9TegwO08UVoq9DPjwmbv6CjhCfCFbtIUhg3T5l4H/dJqvED/2evx5adgdWV8VIU+UnhXf0ngFdczrOjM+GhKf1KGoQmo1HSshucBnc7GaTv7DTx4su1zebP2+Itetxuar1eW5xbPgsxwixYMQ8tlDYHz+tCX0bpvyjSG+Xy0mMH93eZP57EJcv+0KqxW/zVWUVQ2EtFHFDv/H++/ft7CpqGcAuDR+xoV1vuRn40sheU0k9K62LUJot3hQ+dxL7OBPVqo66EG2Uln02VXZM8J5FT78m791Ovv79ybX0x9/cu9+HWYnfhQ9TCKMSnZkH62fJ/aW0EfqEIWR+GL1OOdn5O6dj+3rNT9xB/ufe23edxQxBZVOG6I2QOiAf/1Op9PhcNS+AJg4e9HoR1v4U6CIGVaq/y57rp5YSi2d0GvNEPFLF9Ix4AYXaqc3V0gvpjos4QiLBRBhqaa85GTN2KSliNDtcCA+J236a+mP7y31hHp0s8W5GaKIZIUUVCUk+rDhej5DajEdzS/7Gb5kMXot0nn0GsdhNs9D5X3R6CrFZoQoPne/G2XIZOnsrz345D5T2DZaSi6UBFjKnsa5P+X76P/Q/fek4xeQGQ6Oi0kGz+///Lg6m+qmn1xNumyNVw0Z2EBfI0KHo98NUuwnISJGBwgVZLkugmzpYg4pjffaVsZfCsk4R3KmCDR0n6XEgG52IfpOKRzm8HLH+4vx7trlBwmvTUaF0hm8alTxNIjHTarqcLoBoJP9B3DbgUQBYqHQn7OO9shNUF6pQoj3DCNCPLJQjRYTHnQt8BFbrpLuhBuUaz+Pt2Y9aH7hOv/aBQVCRIYA3Q6n9I9ZJrieB/csmhjBxXyHQWhyhVGEhgxDIctL/7iYzhZyaHqo0d5kbuXhwlx3PWCU1EKRbuypcgd44Qtjw/UWKEOwQQ6SsLkd/czvMM+zfrdHHWPo0yjed8tfyh6G5LDqMrTQdOPpSy8fV/LJMNI6vD3syq9UF1efYSiHAfTG1MYA8HJh5TUzaIfckTKx4e8kTScJ1QEeqPbx/bqTFFMP0NACRqGuMy8vKTiwXqZDdOey0TMlP7Ae+U0wvUKUbO9Z5nEW8PrgsMZ1QymTucmXkm/pJ3+KHtXd72BA3XWV7UeMcoSgoczFJKKHUpCgqHyELKOH49FKKelihuf12xL5WHpytVPiUwGIs0YVjR6PcM3YHNMwATLRIS4HEYjkb0jCtY+X5OxhORdbxmbS/MxoSIrcLZIMAd6n49GjkkuUXTLx3crDa7N4sfuzwQMngxcnegtNblREeNXYcDUCMT6C63eL5kfPsEBAfASb2m+5PWJ/wlrwkoZe4lG2RSbDUGjp3PjKfJLQQUQWTs5/Fh0/N/rhc5hr5POI4eKm5r4wcmtE2M8N0c3RMHsEyA4mUlFZJz9h3BEateb8OHoMJC93nhYOLxsrhSmZdfm9iaOVmfHDJZqOV2++dQRw1Yp3bAMb1N6VcM1ubUDo5Og4DlE7xcdMsszVrr8fQpafwWJ7+IhzhGigiG/p9AyWIlx4nbI/+V1lZuZwyRJifip091kR8pFi20qrPismGKp2WIcoo3xRgA4xKuj/2BI6t4JzoZ4z4xY5QDK+czOFkp/lssv5lZlLp5d47Mecj0oM3gk+mqUB+m0lQUO9D1XPLSiUcTM67OfMT3CcInXQY26R6y9X0IcmuQ+tJ4Khw/FYnpIhiMfmP5s5N0pJirwDYuma4w007ZWnixOz7ar86yoxDQPgdoomJ7kcHqtSMIfBqsNp/g4vQ/7ONBqSjhvlB9ZXsJHxQZa4Mn5uKSQnSdFD3e1aiDjvR3eqyR20O01MTRVxKcsuuJic3JU6ma5KoQDbuuleDq4imKC8GTB6iRUCbZDrVWY+HcVIj/ueOo+goD/sUohC/KBoQ99V2G//5hRdGyz3pTyacTu5wWEO1e8QvY7kdmBTji7TbL0RjE46asSXc3mpkTYfHT9tCYVEbhQTRQnr+13Omiwc07DQclTPKICQNioQcpJ3s0hUJAwpleKoHYi5TFeYuWJlx8c9vBgTCo2+HIPoxmPzhpfPZEk76+lvoww1axotD1iYNeOsCY6Lzen5OFUVlTJkMWg/wiTqFwMc6R9zs5l32L0cyvD7+n0SVGh0PLZMpRbvdyA+zgv16E0c1alPBLzXqRBHIulC2Gvz+JMzCzojogm8f1Q98lYAkUix3+0U9VQUaKaASHJZ5mdr90KEr0TexTM/cwlLH2KXtCEQqBdDOiRFSJqx1Y2RX7Ha8u7DilW1mowyLeUeBYkC5cjtjjlYkTLglwymLP55u5MTyd69pUvHJZKf5wjVsx6eKiDK2KKnY2cTv3ZcYq38TlrlENYo2UIsQoniYgm/m//CcWYoZZnPuB3i+8tZvHIXKOKIuhRcK7XbyfyVe7pL2tjqZq1Eb+Wgk1Y5uwWKrBIlcQQHyGhflB2yIdAg3hfOWymTHiNKjg+7TIfKopUsx+iRFTSk/pS+yIZ6NczEXUXdrQy+xLlhKbeoJ1BixMbUtl/E6TQiDdqOy6LDLZsKSeqizTP5yWXX0MaSqSjbvq8HX2q2WsHoF/DlH3ZWC8eVViIkKldEo4TD7RBLqU6K6L3AEow4nBmc5MJh0Ydkf43yaqqpSjUccjYftAtKDPGatZhk8stFu5hVESvDUr2UfAd6GYfcfzLWwKdNBDBa5loMCoqDLuFELNN/N6TQyp6631TKUB4B3W95cCPYzMD4Hc5guJhd6GoabsIuR+iWMiae7KJL5ehIYlZ2D+ZyPwt3MhVswng9lQxY5d4nsjKVpUfF0YXIoD8AAA5ISURBVMhQc98a+kDLEoEcFg+O814WvyeLHfZq6ivFxofqjC9BFGnRIUNNKppECeJT5Rly3675aplcTv89BUSNTqSsdY5CVB0SpWZGNL/sIob1llbW9bcSm9a6UZlbSB5FzPFFqPCTVNSWLbPAPFOhQZlEtMziPKdj734TEvUlqzG+1jijKRhSqwvpWD7BmxmefHQ/8gwlK2aITTJ0iGUZhyRDt9NEyUSWBQBlK4agrvARKCgVPzCtWm8uBGvoqfTLPQU6IIaF/Wih5KJqv9cf/rySnu2y2i/udMKuqGI4xEoGoeuvV9qc/Wb2tVFlegYiby+VgMvcz1Lm3P+FrJTaYhJFxv0ssMEbjqTiswvV40rJS+Vw2LmXqv3PXpLD2+7W41Ix5XXW9ZUXM8wlrwcB4lNlU54V2KpiKOfkpPlxSELTIMVm5qeF0WkqHlncf/jwOF8vqYaXCd6zVALENZKWtPTnk7BqGGg73VJ678YooN/JYlEXAQQXk+AW6BZNkEwVFJV7G2WvPKSyCOvS0ujhp+vr1eNC/vMkyI63SV3Jf1qpLs49h4oqLroNOEP4X1/FdRkWAKVQlCcXmC4Vw5DWxsipZN6hUa6CWUyr3DxYx/8mLaGXlkZPnzt36dKll/m6dOkcrMPTbB3iA3htfCYaW6kUc8uuMGJzIeuB5Xnylez+bPz5XfNPoakcIV8As9YvKq07g31kF3hNUFlr3u/BHJu7VJ5Ssh/l8hvWLBx4IZ9LJJZdbNkSiUQul5svHB0V4N88/J5IJF0oLC+2jFEt4ZE/nMwXZ9K1xeeIjhbNmxLC//nll1999dpra2uXJZQ1FquVV7AVRsF2mb46w5+ziizpZuQPzsecnankS8tJG/kKOnK2GFAvLRKX7EV83u9KJnLFWPqLhdW44bldAl9fOLRACP/DC3w9+vKr1y6/OskkiZKJ4vhIAW2wfOzBKkylWo/ryLVmsoX5kifsp6uq+YEjGviBP13SksN1uTwAbb4SjT7cn40037b3OS1hXZShhJDWl19dZIKcdOAXgngxH4TkHtMIVFcnr6MiOlOlmAx7mY/HvlnY70mU5o+OzvB1dJQvlUoJT5IW/AovFs6c+SwWnRl/+dzh6ETfyd62d61JhtL6ag0xWhMumz+fATBmujdDjkU1GKk6QHgYGzPheMO2xPxRJZYdh3V4eHqUr8PDT8cV6xK9uGThfraLmlRHCCeMRqsGQpDkB5fxpireksndX8agxobVCyerVJXLAI+68S6X35bIFR5mq2VgkJrIFuxHT0hOHiHFI1q6c/2GI9cr95TJqKal4rpSxGg7W+M+xlvI8JpNORPLsWED8BSlM1EAx+ME528VzfCGCFUR9tDjUDetKCG+v673Gve0UUtLYX19jN9GkJ18tTZDXZhYGaMzwJctJMM0bBBeLsQyRJTUdkTbrC2pxaGKaE3+XFel03i2lDzWlzEC55s1EX5DM3HH116tRekeXNEyFTUyM5i5AUX7lwvRTJm3FsWRKrfjQUgZh9Znh+s1YYrs9FczmgAmIa3Sav82vHnNrmmHj+h7do+uvLAeYzeZohgmE8152IxyPmoqs1yk3rTCIK//fUUsWv9dXtqvB+SdF4cNB3hgeX1XaWKer4XwKThPb+7ghSsxFwOIlZlozkuZabKSLZcxbHXyln99iMP5IKSsJspkqNjydmKnairgnJBruaoyRqO2UlYthI8LEG4vWx89xjs1+vPVycuO8kyO6kLh0kq1zCvHUpfYLdUdHfeZhioqUj3K52Qu515nCIXFAoTJXpPuwk1VA+E3UaxtR795XEEaLB5AnJMtUmXGm6fM3i0mV/31Vjg5HCdaolw7G/1qg/uxdORNhdVjOjD9X5C6ro7w0YNlvHPP4yvU6i0+feGDamWZqD0XzUjtGrHJIXbCec68Z1EitLTE2FTMaAkQvAyGyfovlYaoRhXhlSKEmbkDkKDL458/eOExu4bQXwLvCShYx6afZ8ggONHTMHH+NiS3v0aWaKQQ/VcrwPFWSziYv6//pGgg/DqGRli9gt8g5T+68o2x6GcXgWbKDreY/TukJiMvfFDZEasftTqjS5DkbCEWFNmL9/UjFPZzfo/qNKL2RybsKggfZZN4I9CnKziWc3Tl8fEyXUNWqU5O8tqbNDLVz+vf/WKyT8K9F1JUFGVsUYcpytfSQVizj9UGT+s7KDctNT58mqMbgcYocTo4KGB07c1n/xGyjZrYdnNKGoqkQVraL5Y1nGll6KYqQ8m/tq3vS2uhgDdUUJ1G1F5Cthnh13gFw+f2aBLvB5qh23FByHbl0QuvAUQRhLMMyQUss9mejcLKRq0Zsx2fKQNT3mdhdpNPlc0sSk+HXtd5ccx+odWwntYaSTchfJTFeYcsZob+vH2F9c6tX+NLkDZedroBgn3muFLIQ97nCbPlZxsXZIe5YgUSW8r+luSphKqnwUctOxgSPkONvpWsstBphHCtCeFTiBn8BSOmvnnTPA4/JFGAxJKTtWr2uPJ50uZiibpUkJBVLVi5wrOcm1+BNJfj1GILGh/WcwVevMqG9fSFo/JPrjUi/LoCQsuZSiDHEruXTKn6DcF7/GCmkk942MQTwSI4fhqNpQ1HLb7o9yYT3x2tzMycO01zbc34CGJ7RuQ31XB5K9rTiJqfPd+IEHtM3ih+J/RyLIkX2RUOQIDfXDk4LiawzmTz2HipJbn8ea5QWIEVi0Vxs1IoFEvL9CEvFUCpMuP3LucqMcj8Ry09IeWQGPut1TVDdIzC6kGRsrVKB0QorYkGhI8h6/VXMPZbZtOj0ccvPLpiXcl5ebvEGw4n84VKrAppLy4xqoHcqsxXNhqrnJkveUi4YgUniUoLOmupmyZ3OK0nM4SR1WqFLkhdjmp9VULLlTJTNfF3v3sEC9wMxqMJVFRPCVP4kvXrrx8c5214ZyZUxcR8IVoFd+nmkxpEHLx1TG0aGoiHqOD04fj4zEzlqJT082YEZpWJ+Uo0e+nwNPNBoiTva+UJ2GtbzBaW2SXvHfKgtKp47drfffvii0+ePPndl0iFtgL6DA8CnDcfPCgkSOO83uXSysMHjydfvbzHu1Ti9ScOPrvoloY33c67AGBp6fThpZloZV5sSuBJci2X5guxmRnCucQk2pwjUgUuNYe9Nhoz9i93cck731WaEL5I69vfY+GiVOKuMVzJZIseSgj9nnwse+VrkDKQ4iSWE6nhxMYVWVvYQYkF9f77xQQDDx9hZmMrOY+LC5MpLeBciVHx7fToh32CYhlS8dWF/YNoIefxs15bodrtzQcNwroM4YtYPfQkXdzxR6O5MLso92jl6eNHnC6R9vv5nFv9Z72fw3LG9frVXTT8PHru5exnZ0rLfr/og9ANh1GilZVjWNV0+mB/f/8gna4eH1cqxRxem0FnJLxcaHNTk9YI12QI/4BRg8hsy4UcVaz9pUqa8yEtFCKpKBt6dzpZ1O3mDX/eXd17P6Tgdhx2Wzp9aXwmhkrrZ3VW+jtUG8fuDK6kh6H3S0XmZEfXzKohvCpDiBE3hmj0pxNJmgXKRR98I8P3wgtfXgYh1rv+DjECVz7nuCvv7FtEafYsjZJtxo6+Ky2j3jKBMv7klX9+hr1Ip/lodbHr66I4wvMSwm//cOQlHyNGKHjFefTKNw25I8Rul/tF7XSzmRuHWE3kcmQ1N0V0JmUbZJujh+cQ52dAKstMZn6xe8O2ruV8JTZTm31GeIhwQvSlLz6xhhkyD8cXzmWvPGrE98ILX6Eluh1iY1yqzzBk4vxYWpYhKbImcSQV1ktgnpfA20TH0fQqlQIs2MSOHx7sLyyupp7PFxekfiPK8A9FryzKxIReDR8sUlOxNFMffRNH4xg31u6LCKVcWNHO53iJFi0f9qXwK1ZXYcVTcfZN1c+tYSMhfGIVtRNl6E1W0k36ydca+hpOfP3ixW4O0QBFxPfkCHuacwuZH+JzfCf0NSmpX3It5VbIll9dQSU1neQVjPpVCm4nn3Fw80z4E6lu2ngpsSRD8bcTbkH9miPMJqUcyOtZefrit7/TQvgI1FSUmDh7yujeLRWHG11Nc0W4DtPSwb0zukX4v548+UNBEqH/u+zv0fV8qQXxIjdEUTV5FCcWONjj9YZShig/i9L70I8Oy8Kdrb5f4TfpXLmSXZaY6OjpEwT44h+1EHLSlzsWXjml6xaZl60p2KKnLjt53YYr8PvfA8Knx14Po17Xmaff8iBOS4j/zBBKERubv6X4VJrEdbjvq0DUkKHlRBH+jCFMogg9OAz0exHgi3/UcDZoiA4eZtc9qJtdxdfv4JXiez1yD2PR9jSwOblWvoQQ8kIiiUT29y9K64mWO71IRTdeGKYMQxwFl8VunyhuyaDNFhjOnSBAQ98vEOFTYnuPt2R68m0d4Yta7nRNDE2lonfd10hRANGFHrawdFIV7gIhyvBPRnYxa8l05V9kADXVFBixJnE965KKrWCneN2G84FOGcIKdd4n7QAhyvDvY3TNWcJ65cq7T15sr6b/zKIat4M7FjEMZxeZ8kjgQXPlu0F4kqfpqAHVHcI81mGS2Suw/kUHwi9Z8M2Hv/rrIbeD3T6ElFVJiBI6xfUzYt37xBH+b/zuZE/0KSK8IkOoFdeQM3X08wliWZLRz1vDiF4NoQZb6O9ddInw5/8Hsl7/GQbwyh91uJrtVy+LVwtJSROHSSMpqLl7zQgtqoxvOdnAlCO0+YsM4B/kCL/VCmvAmfaLNRmeYTBO7CcxEuI9FT+q5mlQhh+dvAy9JSOi02uIkEA5nWIJQxa5icZJ4+GWl3Svj/pOcCFb/N9//df/91/E9af/LFv/UX397b/9239qt97+9/rXn37xs5Nbf/0Tw09/8he+/j+xdXwhqRNenAAAAABJRU5ErkJggg==">
            <a:extLst>
              <a:ext uri="{FF2B5EF4-FFF2-40B4-BE49-F238E27FC236}">
                <a16:creationId xmlns:a16="http://schemas.microsoft.com/office/drawing/2014/main" id="{0A26DC71-16BF-4640-92F3-B5C84084F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9475" y="-27384"/>
            <a:ext cx="777205" cy="77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623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9AC7CD-0477-438F-88C2-9B4C1A239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: Most Precise Measurement of sin(2</a:t>
            </a:r>
            <a:r>
              <a:rPr lang="el-GR" dirty="0"/>
              <a:t>β</a:t>
            </a:r>
            <a:r>
              <a:rPr lang="de-DE" dirty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8A3F7-71A4-4C5F-AC70-13C076A7D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D6029-5801-44FB-8F42-338B652B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7355A-D6BD-42D6-949E-C203F4BF6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DB4252F5-4E77-427E-848C-F8A57F0C28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09503" y="-11151"/>
            <a:ext cx="971038" cy="6480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28746D-ADE3-4C85-BB05-B546E2B66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980728"/>
            <a:ext cx="4197649" cy="5572027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420263D-984C-4D47-BE36-D7A63E023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528" y="885697"/>
            <a:ext cx="4737981" cy="281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8E909EF-04B1-4AE7-8F00-52B058176C76}"/>
              </a:ext>
            </a:extLst>
          </p:cNvPr>
          <p:cNvSpPr/>
          <p:nvPr/>
        </p:nvSpPr>
        <p:spPr>
          <a:xfrm>
            <a:off x="479376" y="3933056"/>
            <a:ext cx="6840760" cy="2471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T" dirty="0">
                <a:solidFill>
                  <a:schemeClr val="tx2"/>
                </a:solidFill>
              </a:rPr>
              <a:t>World’s best measurement of sin</a:t>
            </a:r>
            <a:r>
              <a:rPr lang="de-DE" dirty="0">
                <a:solidFill>
                  <a:schemeClr val="tx2"/>
                </a:solidFill>
              </a:rPr>
              <a:t>(</a:t>
            </a:r>
            <a:r>
              <a:rPr lang="en-IT" dirty="0">
                <a:solidFill>
                  <a:schemeClr val="tx2"/>
                </a:solidFill>
              </a:rPr>
              <a:t>2</a:t>
            </a:r>
            <a:r>
              <a:rPr lang="el-GR" dirty="0">
                <a:solidFill>
                  <a:schemeClr val="tx2"/>
                </a:solidFill>
              </a:rPr>
              <a:t>β</a:t>
            </a:r>
            <a:r>
              <a:rPr lang="de-DE" dirty="0">
                <a:solidFill>
                  <a:schemeClr val="tx2"/>
                </a:solidFill>
              </a:rPr>
              <a:t>)</a:t>
            </a:r>
            <a:r>
              <a:rPr lang="en-IT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f</a:t>
            </a:r>
            <a:r>
              <a:rPr lang="en-IT" dirty="0">
                <a:solidFill>
                  <a:schemeClr val="tx2"/>
                </a:solidFill>
              </a:rPr>
              <a:t>rom B</a:t>
            </a:r>
            <a:r>
              <a:rPr lang="en-IT" baseline="-25000" dirty="0">
                <a:solidFill>
                  <a:schemeClr val="tx2"/>
                </a:solidFill>
              </a:rPr>
              <a:t>0</a:t>
            </a:r>
            <a:r>
              <a:rPr lang="en-IT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IT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→</a:t>
            </a:r>
            <a:r>
              <a:rPr lang="en-IT" dirty="0">
                <a:solidFill>
                  <a:schemeClr val="tx2"/>
                </a:solidFill>
                <a:sym typeface="Wingdings" pitchFamily="2" charset="2"/>
              </a:rPr>
              <a:t>J/</a:t>
            </a:r>
            <a:r>
              <a:rPr lang="el-GR" dirty="0">
                <a:solidFill>
                  <a:schemeClr val="tx2"/>
                </a:solidFill>
                <a:sym typeface="Wingdings" pitchFamily="2" charset="2"/>
              </a:rPr>
              <a:t>ψ</a:t>
            </a:r>
            <a:r>
              <a:rPr lang="de-DE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IT" dirty="0">
                <a:solidFill>
                  <a:schemeClr val="tx2"/>
                </a:solidFill>
                <a:sym typeface="Wingdings" pitchFamily="2" charset="2"/>
              </a:rPr>
              <a:t>K</a:t>
            </a:r>
            <a:r>
              <a:rPr lang="en-IT" baseline="-25000" dirty="0">
                <a:solidFill>
                  <a:schemeClr val="tx2"/>
                </a:solidFill>
                <a:sym typeface="Wingdings" pitchFamily="2" charset="2"/>
              </a:rPr>
              <a:t>S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T" dirty="0">
                <a:solidFill>
                  <a:schemeClr val="tx2"/>
                </a:solidFill>
              </a:rPr>
              <a:t>This was the golden measurements of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en-IT" dirty="0">
                <a:solidFill>
                  <a:schemeClr val="tx2"/>
                </a:solidFill>
              </a:rPr>
              <a:t>B factories</a:t>
            </a: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de-DE" dirty="0">
                <a:solidFill>
                  <a:schemeClr val="tx2"/>
                </a:solidFill>
              </a:rPr>
              <a:t>W</a:t>
            </a:r>
            <a:r>
              <a:rPr lang="en-IT" dirty="0">
                <a:solidFill>
                  <a:schemeClr val="tx2"/>
                </a:solidFill>
              </a:rPr>
              <a:t>ith the addition of Run-2 data LHCb has </a:t>
            </a:r>
            <a:r>
              <a:rPr lang="de-DE" dirty="0" err="1">
                <a:solidFill>
                  <a:schemeClr val="tx2"/>
                </a:solidFill>
              </a:rPr>
              <a:t>great</a:t>
            </a:r>
            <a:r>
              <a:rPr lang="en-IT" dirty="0">
                <a:solidFill>
                  <a:schemeClr val="tx2"/>
                </a:solidFill>
              </a:rPr>
              <a:t>ly improved the precision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de-DE" dirty="0">
              <a:solidFill>
                <a:schemeClr val="tx2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IT" dirty="0">
              <a:solidFill>
                <a:schemeClr val="tx2"/>
              </a:solidFill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IT" dirty="0">
                <a:solidFill>
                  <a:schemeClr val="tx2"/>
                </a:solidFill>
              </a:rPr>
              <a:t>The measurement is still dominated by statistical uncertainties </a:t>
            </a:r>
            <a:br>
              <a:rPr lang="en-IT" dirty="0">
                <a:solidFill>
                  <a:schemeClr val="tx2"/>
                </a:solidFill>
              </a:rPr>
            </a:br>
            <a:endParaRPr lang="en-IT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9A0C89-74FB-4D66-9006-3C6F3461C3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0921" y="5229200"/>
            <a:ext cx="3808614" cy="43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25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BF6B23-1ED4-4E50-A5C9-A61E479FE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391111"/>
          </a:xfrm>
        </p:spPr>
        <p:txBody>
          <a:bodyPr/>
          <a:lstStyle/>
          <a:p>
            <a:r>
              <a:rPr lang="en-GB" dirty="0"/>
              <a:t>ALICE: Lifetime of Strange Baryons and Nuclei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221A2-E4A0-41C4-9C9A-AA15E87F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AC2D9-CA0F-479E-B93F-A89CB7C84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7875F-5668-4C2D-84C5-EDE950403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629318E0-7310-4E2C-9A7C-3D945362A8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95771" y="5085184"/>
            <a:ext cx="1143001" cy="1143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hypertriton_Lifetime_collection.pdf" descr="hypertriton_Lifetime_collection.pdf">
            <a:extLst>
              <a:ext uri="{FF2B5EF4-FFF2-40B4-BE49-F238E27FC236}">
                <a16:creationId xmlns:a16="http://schemas.microsoft.com/office/drawing/2014/main" id="{492758EF-315B-443D-B969-B329AAF5A8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90718" y="1177368"/>
            <a:ext cx="3908891" cy="379169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Life time measurements of hyperons and hypernuclei competitive with world data">
            <a:extLst>
              <a:ext uri="{FF2B5EF4-FFF2-40B4-BE49-F238E27FC236}">
                <a16:creationId xmlns:a16="http://schemas.microsoft.com/office/drawing/2014/main" id="{F90E5D36-83C2-47A1-B07F-A4687F7B7D2A}"/>
              </a:ext>
            </a:extLst>
          </p:cNvPr>
          <p:cNvSpPr txBox="1"/>
          <p:nvPr/>
        </p:nvSpPr>
        <p:spPr>
          <a:xfrm>
            <a:off x="1928475" y="5679161"/>
            <a:ext cx="830996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200">
                <a:solidFill>
                  <a:srgbClr val="9A251C"/>
                </a:solidFill>
              </a:defRPr>
            </a:lvl1pPr>
          </a:lstStyle>
          <a:p>
            <a:r>
              <a:rPr sz="1800" dirty="0"/>
              <a:t>Life time measurements of hyperons and </a:t>
            </a:r>
            <a:r>
              <a:rPr sz="1800" dirty="0" err="1"/>
              <a:t>hypernuclei</a:t>
            </a:r>
            <a:r>
              <a:rPr sz="1800" dirty="0"/>
              <a:t> competitive with world data</a:t>
            </a:r>
          </a:p>
        </p:txBody>
      </p:sp>
      <p:sp>
        <p:nvSpPr>
          <p:cNvPr id="10" name="arXiv:2209.07360">
            <a:extLst>
              <a:ext uri="{FF2B5EF4-FFF2-40B4-BE49-F238E27FC236}">
                <a16:creationId xmlns:a16="http://schemas.microsoft.com/office/drawing/2014/main" id="{C7E085B7-DB4A-42B1-B86F-447CDDAA47EE}"/>
              </a:ext>
            </a:extLst>
          </p:cNvPr>
          <p:cNvSpPr txBox="1"/>
          <p:nvPr/>
        </p:nvSpPr>
        <p:spPr>
          <a:xfrm>
            <a:off x="8855948" y="5154638"/>
            <a:ext cx="1382494" cy="251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defRPr sz="26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1300">
                <a:solidFill>
                  <a:srgbClr val="292929"/>
                </a:solidFill>
              </a:rPr>
              <a:t> </a:t>
            </a:r>
            <a:r>
              <a:rPr sz="1300" u="sng">
                <a:hlinkClick r:id="rId4"/>
              </a:rPr>
              <a:t>arXiv:2209.07360</a:t>
            </a:r>
          </a:p>
        </p:txBody>
      </p:sp>
      <p:pic>
        <p:nvPicPr>
          <p:cNvPr id="11" name="Lambda_lifetime_0.pdf" descr="Lambda_lifetime_0.pdf">
            <a:extLst>
              <a:ext uri="{FF2B5EF4-FFF2-40B4-BE49-F238E27FC236}">
                <a16:creationId xmlns:a16="http://schemas.microsoft.com/office/drawing/2014/main" id="{FF2B9879-7489-4C52-AB88-C5D284D98D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2739" y="1544180"/>
            <a:ext cx="2466212" cy="2400968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Proper decay length distribution">
            <a:extLst>
              <a:ext uri="{FF2B5EF4-FFF2-40B4-BE49-F238E27FC236}">
                <a16:creationId xmlns:a16="http://schemas.microsoft.com/office/drawing/2014/main" id="{F2BDE926-B309-4132-8820-0F19CBF2F093}"/>
              </a:ext>
            </a:extLst>
          </p:cNvPr>
          <p:cNvSpPr txBox="1"/>
          <p:nvPr/>
        </p:nvSpPr>
        <p:spPr>
          <a:xfrm>
            <a:off x="557895" y="1283085"/>
            <a:ext cx="256801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800"/>
            </a:lvl1pPr>
          </a:lstStyle>
          <a:p>
            <a:r>
              <a:rPr sz="1400"/>
              <a:t>Proper decay length distribution</a:t>
            </a:r>
          </a:p>
        </p:txBody>
      </p:sp>
      <p:pic>
        <p:nvPicPr>
          <p:cNvPr id="13" name="Image" descr="Image">
            <a:extLst>
              <a:ext uri="{FF2B5EF4-FFF2-40B4-BE49-F238E27FC236}">
                <a16:creationId xmlns:a16="http://schemas.microsoft.com/office/drawing/2014/main" id="{62E74E7C-1A94-4BC4-95E0-204F2A1B35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809636" y="5112789"/>
            <a:ext cx="3908891" cy="335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Lambda_lifetime_comparison_pdg_0.pdf" descr="Lambda_lifetime_comparison_pdg_0.pdf">
            <a:extLst>
              <a:ext uri="{FF2B5EF4-FFF2-40B4-BE49-F238E27FC236}">
                <a16:creationId xmlns:a16="http://schemas.microsoft.com/office/drawing/2014/main" id="{D6D55C7E-C340-4BA2-9448-60AB0FA98D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619851" y="1544180"/>
            <a:ext cx="4413426" cy="342488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Life time: comparison to existing results">
            <a:extLst>
              <a:ext uri="{FF2B5EF4-FFF2-40B4-BE49-F238E27FC236}">
                <a16:creationId xmlns:a16="http://schemas.microsoft.com/office/drawing/2014/main" id="{6BFFADD8-E2C9-438D-AC89-035EEA1D4FF4}"/>
              </a:ext>
            </a:extLst>
          </p:cNvPr>
          <p:cNvSpPr txBox="1"/>
          <p:nvPr/>
        </p:nvSpPr>
        <p:spPr>
          <a:xfrm>
            <a:off x="4089631" y="1267696"/>
            <a:ext cx="3702937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200"/>
            </a:lvl1pPr>
          </a:lstStyle>
          <a:p>
            <a:r>
              <a:rPr sz="1600"/>
              <a:t>Life time: comparison to existing results </a:t>
            </a:r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D9474D43-9305-4CE8-8B52-75AA77FBAF10}"/>
              </a:ext>
            </a:extLst>
          </p:cNvPr>
          <p:cNvGrpSpPr/>
          <p:nvPr/>
        </p:nvGrpSpPr>
        <p:grpSpPr>
          <a:xfrm>
            <a:off x="450968" y="4221088"/>
            <a:ext cx="1929764" cy="1795636"/>
            <a:chOff x="0" y="0"/>
            <a:chExt cx="3859526" cy="3591270"/>
          </a:xfrm>
        </p:grpSpPr>
        <p:sp>
          <p:nvSpPr>
            <p:cNvPr id="17" name="Line">
              <a:extLst>
                <a:ext uri="{FF2B5EF4-FFF2-40B4-BE49-F238E27FC236}">
                  <a16:creationId xmlns:a16="http://schemas.microsoft.com/office/drawing/2014/main" id="{5457C996-D34D-4D8F-802A-8CE8FD3950C4}"/>
                </a:ext>
              </a:extLst>
            </p:cNvPr>
            <p:cNvSpPr/>
            <p:nvPr/>
          </p:nvSpPr>
          <p:spPr>
            <a:xfrm flipV="1">
              <a:off x="0" y="2199145"/>
              <a:ext cx="1259814" cy="93959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/>
              </a:pPr>
              <a:endParaRPr sz="1600"/>
            </a:p>
          </p:txBody>
        </p:sp>
        <p:sp>
          <p:nvSpPr>
            <p:cNvPr id="18" name="Connection Line">
              <a:extLst>
                <a:ext uri="{FF2B5EF4-FFF2-40B4-BE49-F238E27FC236}">
                  <a16:creationId xmlns:a16="http://schemas.microsoft.com/office/drawing/2014/main" id="{3F5AAC54-73A3-47B9-87C3-1F57FF0E5F85}"/>
                </a:ext>
              </a:extLst>
            </p:cNvPr>
            <p:cNvSpPr/>
            <p:nvPr/>
          </p:nvSpPr>
          <p:spPr>
            <a:xfrm>
              <a:off x="1323939" y="1539244"/>
              <a:ext cx="2042900" cy="601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0" extrusionOk="0">
                  <a:moveTo>
                    <a:pt x="0" y="21480"/>
                  </a:moveTo>
                  <a:cubicBezTo>
                    <a:pt x="5495" y="7039"/>
                    <a:pt x="12695" y="-120"/>
                    <a:pt x="21600" y="2"/>
                  </a:cubicBezTo>
                </a:path>
              </a:pathLst>
            </a:custGeom>
            <a:noFill/>
            <a:ln w="50800" cap="flat">
              <a:solidFill>
                <a:srgbClr val="101F98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 sz="900"/>
            </a:p>
          </p:txBody>
        </p:sp>
        <p:sp>
          <p:nvSpPr>
            <p:cNvPr id="19" name="Connection Line">
              <a:extLst>
                <a:ext uri="{FF2B5EF4-FFF2-40B4-BE49-F238E27FC236}">
                  <a16:creationId xmlns:a16="http://schemas.microsoft.com/office/drawing/2014/main" id="{BDE6BC00-F2EA-4B70-8613-CC07C79A77E2}"/>
                </a:ext>
              </a:extLst>
            </p:cNvPr>
            <p:cNvSpPr/>
            <p:nvPr/>
          </p:nvSpPr>
          <p:spPr>
            <a:xfrm>
              <a:off x="1275321" y="720395"/>
              <a:ext cx="785235" cy="1438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657" y="9604"/>
                    <a:pt x="13457" y="16804"/>
                    <a:pt x="0" y="21600"/>
                  </a:cubicBezTo>
                </a:path>
              </a:pathLst>
            </a:custGeom>
            <a:noFill/>
            <a:ln w="50800" cap="flat">
              <a:solidFill>
                <a:srgbClr val="3B9549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endParaRPr sz="9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Equation">
                  <a:extLst>
                    <a:ext uri="{FF2B5EF4-FFF2-40B4-BE49-F238E27FC236}">
                      <a16:creationId xmlns:a16="http://schemas.microsoft.com/office/drawing/2014/main" id="{5E2CCFB3-347B-4771-A5B0-B2233853A54D}"/>
                    </a:ext>
                  </a:extLst>
                </p:cNvPr>
                <p:cNvSpPr txBox="1"/>
                <p:nvPr/>
              </p:nvSpPr>
              <p:spPr>
                <a:xfrm>
                  <a:off x="158604" y="1885457"/>
                  <a:ext cx="741614" cy="6771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4572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oMath>
                    </m:oMathPara>
                  </a14:m>
                  <a:endParaRPr sz="2200"/>
                </a:p>
              </p:txBody>
            </p:sp>
          </mc:Choice>
          <mc:Fallback xmlns="">
            <p:sp>
              <p:nvSpPr>
                <p:cNvPr id="20" name="Equation">
                  <a:extLst>
                    <a:ext uri="{FF2B5EF4-FFF2-40B4-BE49-F238E27FC236}">
                      <a16:creationId xmlns:a16="http://schemas.microsoft.com/office/drawing/2014/main" id="{5E2CCFB3-347B-4771-A5B0-B2233853A5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8604" y="1885457"/>
                  <a:ext cx="741614" cy="677108"/>
                </a:xfrm>
                <a:prstGeom prst="rect">
                  <a:avLst/>
                </a:prstGeom>
                <a:blipFill>
                  <a:blip r:embed="rId8"/>
                  <a:stretch>
                    <a:fillRect l="-14754" r="-4918" b="-892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p">
              <a:extLst>
                <a:ext uri="{FF2B5EF4-FFF2-40B4-BE49-F238E27FC236}">
                  <a16:creationId xmlns:a16="http://schemas.microsoft.com/office/drawing/2014/main" id="{AE89AA21-CA9E-4A60-8829-D5454E883B57}"/>
                </a:ext>
              </a:extLst>
            </p:cNvPr>
            <p:cNvSpPr txBox="1"/>
            <p:nvPr/>
          </p:nvSpPr>
          <p:spPr>
            <a:xfrm>
              <a:off x="3499823" y="1546890"/>
              <a:ext cx="359703" cy="5804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>
                <a:defRPr sz="3200"/>
              </a:lvl1pPr>
            </a:lstStyle>
            <a:p>
              <a:r>
                <a:rPr sz="1600"/>
                <a:t>p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Equation">
                  <a:extLst>
                    <a:ext uri="{FF2B5EF4-FFF2-40B4-BE49-F238E27FC236}">
                      <a16:creationId xmlns:a16="http://schemas.microsoft.com/office/drawing/2014/main" id="{BF2FA1F9-16A7-49A6-BD90-9F26D3EB7273}"/>
                    </a:ext>
                  </a:extLst>
                </p:cNvPr>
                <p:cNvSpPr txBox="1"/>
                <p:nvPr/>
              </p:nvSpPr>
              <p:spPr>
                <a:xfrm>
                  <a:off x="1998911" y="0"/>
                  <a:ext cx="1038745" cy="83099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457200"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2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sz="2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sz="2700"/>
                </a:p>
              </p:txBody>
            </p:sp>
          </mc:Choice>
          <mc:Fallback xmlns="">
            <p:sp>
              <p:nvSpPr>
                <p:cNvPr id="22" name="Equation">
                  <a:extLst>
                    <a:ext uri="{FF2B5EF4-FFF2-40B4-BE49-F238E27FC236}">
                      <a16:creationId xmlns:a16="http://schemas.microsoft.com/office/drawing/2014/main" id="{BF2FA1F9-16A7-49A6-BD90-9F26D3EB72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8911" y="0"/>
                  <a:ext cx="1038745" cy="83099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Llab">
              <a:extLst>
                <a:ext uri="{FF2B5EF4-FFF2-40B4-BE49-F238E27FC236}">
                  <a16:creationId xmlns:a16="http://schemas.microsoft.com/office/drawing/2014/main" id="{B7229282-3E77-4B3D-B664-FFEFF0ED28D9}"/>
                </a:ext>
              </a:extLst>
            </p:cNvPr>
            <p:cNvSpPr txBox="1"/>
            <p:nvPr/>
          </p:nvSpPr>
          <p:spPr>
            <a:xfrm>
              <a:off x="827114" y="3010850"/>
              <a:ext cx="723201" cy="5804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/>
              </a:pPr>
              <a:r>
                <a:rPr sz="1600" i="1">
                  <a:latin typeface="Helvetica Neue"/>
                  <a:ea typeface="Helvetica Neue"/>
                  <a:cs typeface="Helvetica Neue"/>
                  <a:sym typeface="Helvetica Neue"/>
                </a:rPr>
                <a:t>L</a:t>
              </a:r>
              <a:r>
                <a:rPr sz="1600" baseline="-5999"/>
                <a:t>lab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FACE2084-EC67-4822-82B3-AFFA60E7209C}"/>
                </a:ext>
              </a:extLst>
            </p:cNvPr>
            <p:cNvSpPr/>
            <p:nvPr/>
          </p:nvSpPr>
          <p:spPr>
            <a:xfrm flipV="1">
              <a:off x="208690" y="2541271"/>
              <a:ext cx="1229988" cy="89898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sm"/>
              <a:tailEnd type="triangle" w="med" len="sm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/>
              </a:pPr>
              <a:endParaRPr sz="1600"/>
            </a:p>
          </p:txBody>
        </p:sp>
      </p:grpSp>
      <p:sp>
        <p:nvSpPr>
          <p:cNvPr id="26" name="arXiv:2303.00606">
            <a:extLst>
              <a:ext uri="{FF2B5EF4-FFF2-40B4-BE49-F238E27FC236}">
                <a16:creationId xmlns:a16="http://schemas.microsoft.com/office/drawing/2014/main" id="{D210FC89-0965-47AD-AC72-67AC2443F82F}"/>
              </a:ext>
            </a:extLst>
          </p:cNvPr>
          <p:cNvSpPr txBox="1"/>
          <p:nvPr/>
        </p:nvSpPr>
        <p:spPr>
          <a:xfrm>
            <a:off x="2236460" y="4271357"/>
            <a:ext cx="1232004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400" u="sng">
                <a:latin typeface="Helvetica Neue Light"/>
                <a:ea typeface="Helvetica Neue Light"/>
                <a:cs typeface="Helvetica Neue Light"/>
                <a:sym typeface="Helvetica Neue Light"/>
                <a:hlinkClick r:id="" action="ppaction://noaction"/>
              </a:defRPr>
            </a:lvl1pPr>
          </a:lstStyle>
          <a:p>
            <a:r>
              <a:rPr sz="1200"/>
              <a:t>arXiv:2303.00606</a:t>
            </a:r>
          </a:p>
        </p:txBody>
      </p:sp>
      <p:sp>
        <p:nvSpPr>
          <p:cNvPr id="27" name="Hypernuclei life time">
            <a:extLst>
              <a:ext uri="{FF2B5EF4-FFF2-40B4-BE49-F238E27FC236}">
                <a16:creationId xmlns:a16="http://schemas.microsoft.com/office/drawing/2014/main" id="{4F8038FF-6669-4E81-A983-8C90DB187583}"/>
              </a:ext>
            </a:extLst>
          </p:cNvPr>
          <p:cNvSpPr txBox="1"/>
          <p:nvPr/>
        </p:nvSpPr>
        <p:spPr>
          <a:xfrm>
            <a:off x="8958601" y="836712"/>
            <a:ext cx="1896353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200"/>
            </a:lvl1pPr>
          </a:lstStyle>
          <a:p>
            <a:r>
              <a:rPr sz="1600"/>
              <a:t>Hypernuclei life time</a:t>
            </a:r>
          </a:p>
        </p:txBody>
      </p:sp>
    </p:spTree>
    <p:extLst>
      <p:ext uri="{BB962C8B-B14F-4D97-AF65-F5344CB8AC3E}">
        <p14:creationId xmlns:p14="http://schemas.microsoft.com/office/powerpoint/2010/main" val="263609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BF6B23-1ED4-4E50-A5C9-A61E479FE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II Upgrade ATLAS &amp; CMS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221A2-E4A0-41C4-9C9A-AA15E87F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AC2D9-CA0F-479E-B93F-A89CB7C84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7875F-5668-4C2D-84C5-EDE950403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32F239A-77B8-44E2-85D9-9680F191B4A1}"/>
              </a:ext>
            </a:extLst>
          </p:cNvPr>
          <p:cNvGrpSpPr/>
          <p:nvPr/>
        </p:nvGrpSpPr>
        <p:grpSpPr>
          <a:xfrm>
            <a:off x="0" y="1124744"/>
            <a:ext cx="5713967" cy="3960440"/>
            <a:chOff x="119337" y="980729"/>
            <a:chExt cx="6120680" cy="367240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C15831-36F7-4671-8C7D-E80C7CDE9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337" y="980729"/>
              <a:ext cx="6120680" cy="356439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635041D-5727-43F0-913F-037BB44CCBEB}"/>
                </a:ext>
              </a:extLst>
            </p:cNvPr>
            <p:cNvSpPr/>
            <p:nvPr/>
          </p:nvSpPr>
          <p:spPr>
            <a:xfrm>
              <a:off x="119337" y="4509120"/>
              <a:ext cx="3816423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3B4967-A72B-40D5-81F7-C0D7964483D3}"/>
                </a:ext>
              </a:extLst>
            </p:cNvPr>
            <p:cNvSpPr/>
            <p:nvPr/>
          </p:nvSpPr>
          <p:spPr>
            <a:xfrm rot="20387629">
              <a:off x="3791744" y="1154700"/>
              <a:ext cx="1584176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11A8999-E90D-463B-9AAE-0870D3439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591" y="1124744"/>
            <a:ext cx="6145409" cy="381344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BA490C0-FC20-4ECD-97DE-65D4A7DC4362}"/>
              </a:ext>
            </a:extLst>
          </p:cNvPr>
          <p:cNvSpPr/>
          <p:nvPr/>
        </p:nvSpPr>
        <p:spPr>
          <a:xfrm>
            <a:off x="153489" y="5085184"/>
            <a:ext cx="11786203" cy="124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Projects are making very good progress</a:t>
            </a:r>
            <a:endParaRPr lang="en-US" baseline="-25000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2"/>
                </a:solidFill>
              </a:rPr>
              <a:t>Now in transition to (pre-)production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FF0000"/>
                </a:solidFill>
              </a:rPr>
              <a:t>However, schedule for both experiments remains extremely tight with no significant contingency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77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6CF965-84AA-42CD-8F46-16D27C2D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40" y="218013"/>
            <a:ext cx="11520660" cy="679143"/>
          </a:xfrm>
        </p:spPr>
        <p:txBody>
          <a:bodyPr/>
          <a:lstStyle/>
          <a:p>
            <a:r>
              <a:rPr lang="en-GB" dirty="0"/>
              <a:t>Status ATLAS Phase II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E6983-D74D-4393-B905-9E043E892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3030F-60C7-4CE0-8359-DBF231DC9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56765-F57F-4B9E-8DFC-C742624E4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C953BB72-AFC0-4253-9C01-2D6F5593E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45052" y="1249549"/>
            <a:ext cx="5535711" cy="41517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B69BB8-5365-4772-86FE-DEB0B6915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5946" y="-27384"/>
            <a:ext cx="1490734" cy="78513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9C7BCC5-998D-4C31-AD0E-7BAC0FBEF7A0}"/>
              </a:ext>
            </a:extLst>
          </p:cNvPr>
          <p:cNvSpPr/>
          <p:nvPr/>
        </p:nvSpPr>
        <p:spPr>
          <a:xfrm>
            <a:off x="345441" y="1052736"/>
            <a:ext cx="6974696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>
                <a:solidFill>
                  <a:srgbClr val="080808"/>
                </a:solidFill>
              </a:rPr>
              <a:t>Projects are making very good progress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dirty="0">
                <a:solidFill>
                  <a:srgbClr val="080808"/>
                </a:solidFill>
                <a:cs typeface="Calibri"/>
                <a:sym typeface="Wingdings" pitchFamily="2" charset="2"/>
              </a:rPr>
              <a:t>Overall status:</a:t>
            </a: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80808"/>
                </a:solidFill>
                <a:cs typeface="Calibri"/>
                <a:sym typeface="Wingdings" pitchFamily="2" charset="2"/>
              </a:rPr>
              <a:t>Huge progress in all projects transiting towards production, critical final design reviews passed, but still a few technical challenges to overcome</a:t>
            </a: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dirty="0" err="1">
                <a:solidFill>
                  <a:srgbClr val="080808"/>
                </a:solidFill>
                <a:cs typeface="Calibri"/>
                <a:sym typeface="Wingdings" pitchFamily="2" charset="2"/>
              </a:rPr>
              <a:t>ITk</a:t>
            </a:r>
            <a:r>
              <a:rPr lang="en-US" dirty="0">
                <a:solidFill>
                  <a:srgbClr val="080808"/>
                </a:solidFill>
                <a:cs typeface="Calibri"/>
                <a:sym typeface="Wingdings" pitchFamily="2" charset="2"/>
              </a:rPr>
              <a:t> Pixel and Strip define critical path of schedule and have continued to use up contingency due to technical &amp; procurement challenges, urgent actions taken to improve services situation</a:t>
            </a: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80808"/>
                </a:solidFill>
                <a:cs typeface="Calibri"/>
                <a:sym typeface="Wingdings" pitchFamily="2" charset="2"/>
              </a:rPr>
              <a:t>Muon upgrade (RPC) also entering critical schedule</a:t>
            </a: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80808"/>
                </a:solidFill>
                <a:cs typeface="Calibri"/>
                <a:sym typeface="Wingdings" pitchFamily="2" charset="2"/>
              </a:rPr>
              <a:t>Increasing resources </a:t>
            </a:r>
            <a:r>
              <a:rPr lang="en-US" dirty="0" err="1">
                <a:solidFill>
                  <a:srgbClr val="080808"/>
                </a:solidFill>
                <a:cs typeface="Calibri"/>
                <a:sym typeface="Wingdings" pitchFamily="2" charset="2"/>
              </a:rPr>
              <a:t>mobilised</a:t>
            </a:r>
            <a:r>
              <a:rPr lang="en-US" dirty="0">
                <a:solidFill>
                  <a:srgbClr val="080808"/>
                </a:solidFill>
                <a:cs typeface="Calibri"/>
                <a:sym typeface="Wingdings" pitchFamily="2" charset="2"/>
              </a:rPr>
              <a:t> for Phase-II upgrade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D0863E-B2CD-45EF-A167-BB0ABB43B5A6}"/>
              </a:ext>
            </a:extLst>
          </p:cNvPr>
          <p:cNvSpPr/>
          <p:nvPr/>
        </p:nvSpPr>
        <p:spPr>
          <a:xfrm>
            <a:off x="5015880" y="5229200"/>
            <a:ext cx="284616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b="1" dirty="0">
                <a:solidFill>
                  <a:srgbClr val="080808"/>
                </a:solidFill>
                <a:sym typeface="Wingdings" pitchFamily="2" charset="2"/>
              </a:rPr>
              <a:t>First fully </a:t>
            </a:r>
            <a:r>
              <a:rPr lang="de-DE" b="1" dirty="0" err="1">
                <a:solidFill>
                  <a:srgbClr val="080808"/>
                </a:solidFill>
                <a:sym typeface="Wingdings" pitchFamily="2" charset="2"/>
              </a:rPr>
              <a:t>functioning</a:t>
            </a:r>
            <a:r>
              <a:rPr lang="de-DE" b="1" dirty="0">
                <a:solidFill>
                  <a:srgbClr val="080808"/>
                </a:solidFill>
                <a:sym typeface="Wingdings" pitchFamily="2" charset="2"/>
              </a:rPr>
              <a:t> </a:t>
            </a:r>
            <a:r>
              <a:rPr lang="de-DE" b="1" dirty="0" err="1">
                <a:solidFill>
                  <a:srgbClr val="080808"/>
                </a:solidFill>
                <a:sym typeface="Wingdings" pitchFamily="2" charset="2"/>
              </a:rPr>
              <a:t>petal</a:t>
            </a:r>
            <a:r>
              <a:rPr lang="de-DE" b="1" dirty="0">
                <a:solidFill>
                  <a:srgbClr val="080808"/>
                </a:solidFill>
                <a:sym typeface="Wingdings" pitchFamily="2" charset="2"/>
              </a:rPr>
              <a:t> </a:t>
            </a:r>
            <a:r>
              <a:rPr lang="de-DE" b="1" dirty="0" err="1">
                <a:solidFill>
                  <a:srgbClr val="080808"/>
                </a:solidFill>
                <a:sym typeface="Wingdings" pitchFamily="2" charset="2"/>
              </a:rPr>
              <a:t>of</a:t>
            </a:r>
            <a:r>
              <a:rPr lang="de-DE" b="1" dirty="0">
                <a:solidFill>
                  <a:srgbClr val="080808"/>
                </a:solidFill>
                <a:sym typeface="Wingdings" pitchFamily="2" charset="2"/>
              </a:rPr>
              <a:t> </a:t>
            </a:r>
            <a:r>
              <a:rPr lang="de-DE" b="1" dirty="0" err="1">
                <a:solidFill>
                  <a:srgbClr val="080808"/>
                </a:solidFill>
                <a:sym typeface="Wingdings" pitchFamily="2" charset="2"/>
              </a:rPr>
              <a:t>the</a:t>
            </a:r>
            <a:r>
              <a:rPr lang="de-DE" b="1" dirty="0">
                <a:solidFill>
                  <a:srgbClr val="080808"/>
                </a:solidFill>
                <a:sym typeface="Wingdings" pitchFamily="2" charset="2"/>
              </a:rPr>
              <a:t> </a:t>
            </a:r>
            <a:r>
              <a:rPr lang="de-DE" b="1" dirty="0" err="1">
                <a:solidFill>
                  <a:srgbClr val="080808"/>
                </a:solidFill>
                <a:sym typeface="Wingdings" pitchFamily="2" charset="2"/>
              </a:rPr>
              <a:t>ITk</a:t>
            </a:r>
            <a:r>
              <a:rPr lang="de-DE" b="1" dirty="0">
                <a:solidFill>
                  <a:srgbClr val="080808"/>
                </a:solidFill>
                <a:sym typeface="Wingdings" pitchFamily="2" charset="2"/>
              </a:rPr>
              <a:t> </a:t>
            </a:r>
            <a:r>
              <a:rPr lang="de-DE" b="1" dirty="0" err="1">
                <a:solidFill>
                  <a:srgbClr val="080808"/>
                </a:solidFill>
                <a:sym typeface="Wingdings" pitchFamily="2" charset="2"/>
              </a:rPr>
              <a:t>endcap</a:t>
            </a:r>
            <a:endParaRPr lang="en-GB" b="1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156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B02457-8970-45AC-AAF5-997373EFC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CMS Phase II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84D31-3380-486D-BD8A-CEEBFEACE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23.10.2023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5450D-7A35-403B-B0A4-919254973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J. Mnich | Status of the Experiments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75A12-1E58-4926-9752-645927FA5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11" descr="Picture 11">
            <a:extLst>
              <a:ext uri="{FF2B5EF4-FFF2-40B4-BE49-F238E27FC236}">
                <a16:creationId xmlns:a16="http://schemas.microsoft.com/office/drawing/2014/main" id="{C0F17F33-3BEA-4F18-BEE5-8871F6253F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rcRect l="1982" t="11465" r="48803" b="31566"/>
          <a:stretch>
            <a:fillRect/>
          </a:stretch>
        </p:blipFill>
        <p:spPr>
          <a:xfrm>
            <a:off x="8621739" y="548680"/>
            <a:ext cx="2905254" cy="2493421"/>
          </a:xfrm>
          <a:prstGeom prst="rect">
            <a:avLst/>
          </a:prstGeom>
          <a:ln>
            <a:solidFill>
              <a:srgbClr val="4472C4"/>
            </a:solidFill>
          </a:ln>
        </p:spPr>
      </p:pic>
      <p:pic>
        <p:nvPicPr>
          <p:cNvPr id="9" name="Picture 7" descr="Picture 7">
            <a:extLst>
              <a:ext uri="{FF2B5EF4-FFF2-40B4-BE49-F238E27FC236}">
                <a16:creationId xmlns:a16="http://schemas.microsoft.com/office/drawing/2014/main" id="{A864A86A-78B4-49AA-9E05-B57A17924D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rcRect l="20080" t="27272" r="21410" b="1804"/>
          <a:stretch>
            <a:fillRect/>
          </a:stretch>
        </p:blipFill>
        <p:spPr>
          <a:xfrm>
            <a:off x="8651015" y="3042101"/>
            <a:ext cx="2875978" cy="180194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Group 18">
            <a:extLst>
              <a:ext uri="{FF2B5EF4-FFF2-40B4-BE49-F238E27FC236}">
                <a16:creationId xmlns:a16="http://schemas.microsoft.com/office/drawing/2014/main" id="{DB9802ED-8BAF-4C7C-8AFF-A7FE58972C29}"/>
              </a:ext>
            </a:extLst>
          </p:cNvPr>
          <p:cNvGrpSpPr/>
          <p:nvPr/>
        </p:nvGrpSpPr>
        <p:grpSpPr>
          <a:xfrm>
            <a:off x="7733381" y="5117992"/>
            <a:ext cx="4368452" cy="975304"/>
            <a:chOff x="0" y="0"/>
            <a:chExt cx="8736901" cy="1950605"/>
          </a:xfrm>
        </p:grpSpPr>
        <p:pic>
          <p:nvPicPr>
            <p:cNvPr id="11" name="Picture 19" descr="Picture 19">
              <a:extLst>
                <a:ext uri="{FF2B5EF4-FFF2-40B4-BE49-F238E27FC236}">
                  <a16:creationId xmlns:a16="http://schemas.microsoft.com/office/drawing/2014/main" id="{C9F27364-3FF2-4295-852A-E0F15EA789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rcRect l="26892" t="36719" r="26321" b="48876"/>
            <a:stretch>
              <a:fillRect/>
            </a:stretch>
          </p:blipFill>
          <p:spPr>
            <a:xfrm>
              <a:off x="0" y="0"/>
              <a:ext cx="8601551" cy="15071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" name="Content Placeholder 3">
              <a:extLst>
                <a:ext uri="{FF2B5EF4-FFF2-40B4-BE49-F238E27FC236}">
                  <a16:creationId xmlns:a16="http://schemas.microsoft.com/office/drawing/2014/main" id="{A8152A7A-8A3E-48E7-8235-C086D4052C5A}"/>
                </a:ext>
              </a:extLst>
            </p:cNvPr>
            <p:cNvSpPr txBox="1"/>
            <p:nvPr/>
          </p:nvSpPr>
          <p:spPr>
            <a:xfrm>
              <a:off x="3194100" y="1523086"/>
              <a:ext cx="5542802" cy="4275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rm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defRPr sz="1800" b="1">
                  <a:solidFill>
                    <a:srgbClr val="548235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sz="900"/>
                <a:t>First ladder fully equipped with 12 functional 2S modules</a:t>
              </a:r>
            </a:p>
          </p:txBody>
        </p:sp>
      </p:grpSp>
      <p:pic>
        <p:nvPicPr>
          <p:cNvPr id="13" name="Picture 2" descr="data:image/png;base64,iVBORw0KGgoAAAANSUhEUgAAAOEAAADhCAMAAAAJbSJIAAACKFBMVEUApdb/vSP/48r/4sr/48v/vST/4skAAAApnFIAKWPnRCOhkH4Ao9b/6dBbWFYAQVYAqt0GZoDz7fTy8vbnQR+MuztUV1vw8vVoSwBVVVXnRiXmOxYAI2D/wyTz6vPmORMAH16hcxQAGFsBPRsXXzMAHF0AElkAZoX/uxEAFloADVf/5rSYlJp5fJYAodjmMQBiY2R7yOj/1Hfvopb/zGJVcyEABVaHudQaMWn3w6/2uaVOtdfsXkLFvNb/25j93K7pTzE2Sw1zgl90eHI7qtF7rb9gpbzczbz/7trHy9dobYu20uGW3PL70K3907uXyNzveF6hq71hxubpg2221dh9opvyf2Wfy9X/xES6qm3ynID6lHjrWjvsaE//2J357udPS1a7t8X4pI3xsZ9zw9W9zp0AJDIrYnVQZ3WCfHJlWU2It8Ofu7/Cx7/r18dHnbzNysD//OvT2tlIXYeGkamyyNckRnihsMKJmK+xzt+05vdme5+Bhp5NZozQ3OYTP3XX9/9wkquPkqfD19DwrINCQjKrropPna/krkSRp5Ryoqa9qHDLrV3g3MafpoXWr1BYRhrcwJbhvn/ksTrTwqOsvKv/1oX/zZHpwrfys6juinr/waDseE7Nv7XslmsbPilWpXRlm3uOu41DpWOeyppssHlxomKMuEiJvi64znjI0pLrdGTh4bY4SB5goniEq1ViNSpdEQCgunQ3AACUKxWabl1jb09+dIhxTsZIAAAgAElEQVR4nN19iWMaZ5Yn4uqIKXrUQJodIILVrmikrMVgax1xxGK2sUCWhLCkIAWEWSN5u3ssYwVFh+VYHkfZXG3Fm9ijOFIym8ROO93xTu/Ozvb8e/ve+74qqqAKCmwl6f6cqMRVql+94/euKgw//clf+DL89L/9gq+f/exXv/r1r3/5y9/85q/+ctbfA8K/7pMtg8GQSqXi56+uXVuv2o32P/eV+StCaGhaAi3D9Ymr19JVq92Iy2QyGU3400S/KTbSQ6PsWfnzap9qfsIofsqofFbjr7Z7HbZ2LYQypCMA9PzaetVqZDitVqvRbDbLt7AxW5u3JtgYVbaNH2+zG6vGbkwau1Hsri1CCacB5CnBNFlNbD+m+pb2B7/Qn5e21sYt+/MaW83dNe2m5e7ku9GJUMKZun7+WhrOktHM1IjpbqfbLj/W1W46QijBnFj7Ak2zrWppaaqWanW4G10K3zlCUWlRZSW7PFk71NrN87RDTVmmmSr8cFradnfdI2QoDanzX4BZGyXXwB2ftsdp7Rq4tnbraaxNnsb4bAgZShAl01fdJ/w5yFH37p4dIYEUrq+lrT8oyhPSUjlIw3XRKJ/xkH6kCAmlgUnyL1OGIkhhYq2Ftj4nhB3t5jkjRJCGiWuQk2gyyPcpP9Pz8jRNGFNXQVvN3xvCk/elKiCFictGq7HTmEYjcvuBYpr262oalPXPNC7Vt4Alr0GA/ueRH3aNMYXhDsu08LDQMFg41XbL395u23Z3J4sQQZLXeb5e5ofkQ1WMwvl0CwfYBeJWu2na3feAkDzrNYk9vme2+H4QsjDA1BYZS3f4Y7PGVgWp7OPNW/0IsRbV/GsH6zpgNLdGiQUgrHGCo/ye7RAgxSO7s7Ov4Jqd3o3EWfWt4U1tgI8AeRiZMNRcPKzMG+XaJKzaG28Ayk5s0KiO1qhPhkIqMju5szHmGxwYGhoY8PWObbw5OTs9Z1AgEiKbU/F2ZwoxWs3lWqbp6E3GTHlyZyswODAwOBjovblZzlitOuXY8m3tK8KG+Oz2za2B4PDA7Y0LsDbGggOBgeDYxp2piByRML21sTvSDqJhYt2aubNVbkyyrPby9sZgcGjY19s7EPT5AsNbO267sXvGt+plfCE+tbMVDAz4tnYmZyPTEfhvdvLN2wM+n29g4NbOruyds1tDm+0NWjBcrQXHyg12Zs3UNoKBobGbk3u12uT21qCv1xfc2rNbT1qGgmF3e2zIFzh76sZ0XBCXYW53cwNPdqB3V6aos2O+sd32PkiYvhU4W2444ZnJgYAvuFMG87Nb7Zk3Nm8P9vYGN+11e+vEDuXb1p4GBLgx1Ns7dGsqovCfEIxNb28N9A7sxGUOdtPXO7zZzhINhtTmYO/ZPZNRhtCYmQSduL2XARu1oncw2t0bg77bZeMJ5xbgO8YCvb3DO9OpJtEA+JsDg5Ny2JPBXt/GdDshCrtbvt7gjTi5VUZaVmNtDM9OBg4ZHgCnwMGVbw/dzJwwQiFysRdUcfDitOqrwvTO2KwMT+oiiHt4u40Qhfg2asUrfcJEVfIyb9wc7B18MwPgUIZm4BM4sMmzk2iGJ2iHwtzFIAAMXtQSy8j0ZdlLwtwpkLdvY7aNO93FszZwJ44uh0fk5tpZ+Ds1XvfgG4BdMz6HpW2HQnwTTnZv8E1tvRPmUrIHkQ0fvn97rpWeCnNv414H30QDFlLXkDSsmZ0BeO4N0k+QnxVL2SBGIEQd8us+pumbAtsAmbTyjvKXhN3bcJi9vq3W7pT22jv4FjsPLOso3wr0Bm4RQjAhECIaEkbqHUXfZru5I4RC5BT4696zU6mmlzTQ7p5F/esd2G7xCSHy1gC+KXBBlHRqzWgtw7kJ3EQzBJsEH4HmZ7ajo9dfxTDZK8WsanCuhTC+PYzn+mZEd5A9Oxy4hSelJSdOBQIbKOkNab/C9WoZzDBwK8Nt0GSnAB2TdFND7Ubblxrt82H/st2kYogaCIVdsirflF58hr5XggN7+KEhOUk27HV6Y/D2HirzVt0LC4Y9QOi7/YaV1BSs0I4tLEBk0ptfwJmohG0um70DX9q3icYfuNWW3qSV2g6OTaHgfVuapwX2OrDzD2N46m7IvDAi7B1ys2NFXGYq0bVupCts0B7z21yuFdUgTx0hF2FQR5wprvjF4FYE2Rz4RcOdwl4HN6ancddn92QIp9C9DuxkuAxNpHoYCZh1ytAeAwH6Cx15mtkB8ouzukUozL01tBFhor89pfoxIPthCOvmwHMC5df9kRDZIhdVsyN3GNlsDDNKNbtqWibzjAsAzqPdqryqjjB1kZT0gn4/I8xtDFyIjExvwOEPvKn6OWEW3yLE3xpklC+tOMYKvYGNsh19B0Y24Pv5/zrYwp5FgDmzUV3kqghZfKIMrNshnL498FZEwLAa3KmaEIW5naHgjZRA0d3gHZkmp8hv9w5s1DD0JsY3UYNcapKbtLdGe3bZZfOWzGi+ajVTdYRkTxAL68VH7gKPWpi+EKgTuvIdi1sDN9FzTQ4j/cnEDGcH/1xvYGy7bAdXShENMYGOvoU5m/DavAmIZk2dVPWnztJfVLcn1dV3Y3jgTgpDIfzo2YVmgJE3h2iHwibGrxcUXpp8DZ7TrW2M1bB8ATgRazvGN1pLALBkZCarO8fvmw2So9HPFYbU+YHgbJ8YCwVONVvijcDQDopWmB1TUD6in9v2kRR7fYNjO3tl3tAxtpehHQG6khju4Wd0yzD1CrnSjZZBtGIJc3cGh4kH+6bw7AzdaFR8iNduz7LftpDyFadAiGxjJkpraOzWZDljQjNsVzM1mrMlIMJk1o7hrFHdMakijO8MKIJHHQhBdEypuRAvNMgftDdIIuRJyJiSiIT43saQiDFwduNiOYM61yZiM1tzCDDKYxmrap6hjvAOesTAqU4QXghwpR6hsGxwUxGAgwca4GmKMHsBSzybyn2Dj9q8cHaQ6WqvLxjYQe5oHc8Y7QjQM2On50zqQZ6qDIVuEG4NctNCfWzKolKbwbM8/ceTAYHPZOO+hdT01KmxIMfYG9yazKiMVMlGrYymPAKMYs3DyBhGv5beIS292QHCG2OD0gmZuk1ZlLxKNb0xIJZwhLmbGBVcbE6yhL7I1PbGIFdWn28706qKYbYygHbiTSqmy7jQ2rp/mHpliOLuDhBuDg28zcMUIUJm3CurpaY2BwbFGBedEp4+tWhCMMxNT94cGORivJzRrpea7QjQFrOTfmLEpijftalEMYRKj9569W0Hh+pS2UVVY9zADnx3bLBehUvhCfDdUt+5IBimb5w6y3T1bM2o5Wm4DUYRIGTLVswqO2ALww0Ko27rDrzRcuvBtMB88diU9BgCtXp8BHlWy2qHYIhs3iZVHbzZ3N8wclXMAw/aAKAdDZJkaDTpl6EwRWo2pDumESK3AkOv1PdCQhyUaH9qbPCmjD2mhtuUAoT4jQ2COFTWQGidRwnGkAfNPIYlZ6M78p7mdTO96SF+IDhbfzh3kdSc0T6G3MOyeo+whzFB72zzbupv6bsxxo5AdZSD8SDaoJmMj/WuOmF8If42GrsiAWiNcHbLNywTygiF7gHOgFNjQ2/LA+1ZyvJfablDUmUsE6tEbnZTwk8qSq7WxGrnsrRfTwac2qawrTEw0V5w0D4ZQhQbHuBlcJhC5ObAkLywwTLewastFUTY7WUImwVjpliU8aCJygJIC2aRLXRpKRgSmoFv7IZehDd8yjid5V++sV3sZ0A2pYizKWwbam0CLEVVQ2jP5rxkg6zkwSoflDibG7jQqp0fol0hxKF2XQjp/ZeDPgV7gjulijkwxvStQZ/C5oS5C0T5bfZ9OYiJZrVR9SgfJIDUxcGNibFFR/mhoY9y9XYFbGkBPQSUWS9QIOXtU/HN4JCyqiHMvUUJVusCAraywBPEr4ndQYbSnPW4WLCNZVUTVVeRJoyNbNGuB8y9aUBfsQ2l0iiT+EUWF/3DRmBLyTrMj7WLJwjhMPz9a/KqIpUsMF0i4YHrMVNqSEMcSsaXZKmFkJpgeoUoTG/5gpcbntxlccnNwaGdBiwsILgtGbnqDEcfaqkPzo1wrR5126NJyOiTWbI6VrXCBgdWPawdsQUdNBpL77BW7VP55t2zTckC58Re2EtjhZgF9lLJVJhTkSbF51TsEwxrds4W9hlQUW8iS9V7kiFn/I7zQzqHU1RYgDxPR/MJojxfY4jHOBFri40niYW9w6L7EfYuNpuksDuASkpxgrBmJ0q3x8I2l7dkYvk8XnXCN63YolX/kGp8vo0pTVMU+jhB9MEhjzUi5JwIzqbxc6wMJMWxqVeCzX2A1CactNvcRoRrVGVa8dpsCBApgimoif2K+aGpo/yQ7TbyNirTIEDUKNLHpxbYKykw2rFXmt61iHmikgvZosBeKgrH75y90Gju5OkGJ8WEC9yN0V7xgormTGh1KEbe82edDp4fql101KKPPzL9JnXYNnbVFBWynO0tHnnF4Vw0dwBAiAPKHoz4ArViWB8Yz+TNQPDNaUVzXIhcHO4NviXFEADRXvTbbOE8Ega1+lm6hM1Gyg+N1ob8UNfE0Mj0Npua2Zw2NLgRwDe5cZYXzJAsfFsq7mLKB5luc+THIjKxSEIhzvDNXZmmjEQuBnuDF+oTVoJhPQ82GC6a7dQBxxYcleJMnBexttpRfihJYXMLbMkXuHAjEpcG83BkKLJ50xcQCxN4jGoI0RIDKnVzYRrVV8qBpwaZMUT66E8IQnz37YBv+GbdOIVUFRN6b8GM0xqMGIgmTDx5oqitk/xQtuvdN8cAYyBwansqEk/his/N3ti5MBAY9N2c4noGx6g+STM1pBa8C3MUTogaMPsWltgCvrc2d+fi8fjc1PZGMNC7U59xEeJVLIu6zuCcG1Wc0BhN1BGnTef5ofxoIlM7weCgLxAM3Hr74s729vbFU1vDQVgX9iTdvXFWkmfDh0+pRbag1QOBwOCgGOpMb25hHXFwuPfCqVOnbvmGg2cvTEXqKhq3As+7/CtG5l2MzKtIZMh6VB0zfv1whLnd7bcB1FBw+Cxbw8Gtt7Z3IyNS4WXz1ls3T6nJcGRXNf+KX9wAKBt74p/o273x9tbZgcHBoWBweHh46+0bMsMfWYy6XB6vK7p6Hcc0iBLMdS6kjbErtpBhTM1NT71y581TtO7cmZ2ankvJfE8qMhefi6gH0qpPpiL0iUj9XX3wF9gfuPPK1HRc5nWExWMMZJazq4IwYSVwRh6OWpmqYmGx8/ywCaQhhYeEay6eapwG5iOL+pfQ9AmcQp5ju1fGqQsVG7YHH1JT5yobvyB4JDziRSuvJppV50w7mfNuPq7nu5p3Lxj2i2GbzV+qcp+2ZueWSGxB+aFRyg+NnbPFD72E1EEOAeb3JW2/hnpKLsbO5qdY87/z/PBHsYR4Fisy3ndqsifXCYvIhCwwNbOLGKxqUduPWYbCKqa7Nm9lQV4eSVWJK+r5oYnyw2dgix9sjSzGsGARPm7oNE5Q1CZxYff54Q++agU/sUQjCwnnGcHL8kPeP3wWtvjel5BaL0I26M+lVZLjNZQcRaZWSilwQuyZGP8HWEI8TU50fl21wpA2MqqXALIpMdV7A/04ZTgCPgYj0WJN/fUUEgVrHCJbWBlbKBn/R80WEKi5XFj1XdSYGcfwjeWHVtacMbEC/58J40McQ/WK5ZlV7fessQvFrSxYU/QP9VX1f8AFJoj1Cm+i2rImvm6nxJCcKk8au8wPv+8FyWCCCjLqPkZ6W4rgiZcuGPnY5p+DL1089mOgVmkejFMuYYK8qIk5U54f2u32Zk78USEUTdATXWyfwVxj+aHJzKY0sWJcKVWa71XBEY6cbF6kbwnxg7yfyvZ6WgmpNIYx1np+aI+FvV7smzZXov7mv7/77muvvfbedcMIrh8KqkAsCCZ4oGtwlwWo9fzQfowOKto45U5a+vN/91KILcvS+3ff/eDD9wx4K8HvG+fCMWioyw8mqO8vQzqMmTDPD40Yp/sLdlVfCgh7YFnwRw/g7LHcv/fbD1Ck3x9KDERdyIKxRf0fSrOEAquJ5qiHptnV2QIRIjyLhYFkOENL917/4Hr7K7SfyxLixpLX5fGWsqv6/5xw3Wpmd4gx2aNYzcmp5IgmSYYyeD0ynEt3P3oPbfME0RkwFzxOogkWay1ZsOlja4wSOcCESe1iMI6Qo2MoLRJaC6G03P3gPeEEQQqp2j8hSdiOO9BQttKE0E42WOIFDRU+FLW0AaFFJkvLvXffM5wQSGGumqPOYCcayj86YRUBwsfNVMDRQsgBNshQAg0ge95/d+IkjFJYjFKqlE/H213Nr/LhNbroiQE0Y9umNUJJkhbZI2kD+nr/3evP2SaFvn2sVrhclX2dJNGwqvZK2Obx56iQalaZhJbbYZOrQaQWjthCj0Khex9cf44YgeXBh9r8iWi764c1Pp+CMAiLASbqZlhVLiSS7FDFl3Jj5Ogtok0uvf5hd6dbZS0cJ0GA3rxKOUYXwHiVKqoFMx8VNmki1JKhRb6pu9d7H3R5Bxfl8aUOihjGeCr7HZFEfQerMwn0URViCWqftpRhIz65EdZlyCW59O4zK+vIKl4PYvMvz3SnoQZhgaodtphdvJRPjEn5MrXzpZZGkHI3Gwq9/t6zYBRS+++4qNy03q2GrhcpE4lWaSbDZGX9jFa+VA5BgiKRf93PcrqESODDrnVViJtyKIDkit5Au3EHq1kcFPaW0vHzbPrEyCyxEz5skKHyZVTbUOjue11hFMDFYKbk74Ll+cI4zwM+CuI8IU0jJyaacGsvQzkn8v/lEU6dK5kcQ3cnOtfVkfhBMezyuMLvdOlicAeooa6VhRExsrFSe1hhh7T0s4WqC7KQPXYmR8FAUQy4mKyOYoXqHhaj5EMTVaYBIziESqPCVs3cQpst6oyvuuAl8qsdHF58vYAW6C12S4Kp/YoH95CXfNR1cZRYpcPWSoY9rWQof0do6TXdYhRm0UNgIvEMLiaMJCHzURCemtgIQ4v8kAuk2dbq6qoFEFbonj7qAJKnMDScr3YRZ9MOahUv+ajqqmwH1DflDKhhhzLFVGULi3Jbfxt/DsxRh9MAA0KS93pWuouzBcNsNkE7KCh3IFy1W3l1v1u2sGgiFc9D6H47VUUL9KCLL6W1WxJtd+BCAT5sypWZELtn/ManLXKE4ltDd1t6HGERojR0MZXOahXS5w2LM6gBEGjXmnwUJoosf9LM8S2NoaeSLdouC0U5r2la40i8VvCCAP2fd8kRI6vVoh+LOaWsatetarQ22qE8Lm3DFm3BiT9BjBrDX4szYEAeb7LLTFeIH7yTRAv0rqhHCcLVZ8wPdYmRrPFDlRMsxNNggaBfuWzHxSb6fGoBOJ4yyaqWCaewetqcH7aXodrz2pK0QBz3UaPDAQEeJzDI8hb2uyF5+LwVojzwMMnYgqYJgzulYTctGTaAqueLDdxYN9aGbf0NoXtKhwMG9DlSdDinoDDd+AQwQKBAj9dfrLUi0VSVxzUmxbZDtrA0s4XyeVwQ4tQPBPPAZLvz3wpg5KCQBHwuf74629KEhfN2XbmFPsZviRDE+BE/FlAwRhEubQNqueLrx2SA/sTD9ifIauwmP9SHTMwZJTG+ThDBA0KUDee/OwFCiHZcIgP0VJopsPnta0ZtGWp5Gv2OVDpHjGBC718XQEGPmYcvtDQgjTUS3z9OoAH7XZUDXRZ83aTdt9Bkiw4Bsh+IMmSZWMzmSMFy2VZXNWsJJF47ToD8IQYtHqzq41DhmnbvSVOGnUKsK/joTNGDaWpSg6JbHiraX8mLDUVP8eGs7s9fV7nauV1+2MWiCs7SeAwpEDygWf+dGUR8wurB8ed+nC3152YW2+KT8e+6NkJRArKNomvaZqskmJDlXDTHKDC62GmpCjKkaiFJIXp4HkKg9g5mdVH0QsJEvX+vly0sStTt+BB/hHpOZ+dtGKMlVqydxjBCajELAR75z/lqe/lhXbiSj0kVu3RLhGoC0Su7ekYcGh2vLNNUzNHM6Z7XO4mzwfxq0Tx2g4Ff5h/qwQeMORP2e9KiEM833TuxSxlqbUlBgeJd6EHPWUJAjLppQjCA+ZX85H5dhaxO/zKyX/J6vFXpMb88XzlP8xw9TegwO08UVoq9DPjwmbv6CjhCfCFbtIUhg3T5l4H/dJqvED/2evx5adgdWV8VIU+UnhXf0ngFdczrOjM+GhKf1KGoQmo1HSshucBnc7GaTv7DTx4su1zebP2+Itetxuar1eW5xbPgsxwixYMQ8tlDYHz+tCX0bpvyjSG+Xy0mMH93eZP57EJcv+0KqxW/zVWUVQ2EtFHFDv/H++/ft7CpqGcAuDR+xoV1vuRn40sheU0k9K62LUJot3hQ+dxL7OBPVqo66EG2Uln02VXZM8J5FT78m791Ovv79ybX0x9/cu9+HWYnfhQ9TCKMSnZkH62fJ/aW0EfqEIWR+GL1OOdn5O6dj+3rNT9xB/ufe23edxQxBZVOG6I2QOiAf/1Op9PhcNS+AJg4e9HoR1v4U6CIGVaq/y57rp5YSi2d0GvNEPFLF9Ix4AYXaqc3V0gvpjos4QiLBRBhqaa85GTN2KSliNDtcCA+J236a+mP7y31hHp0s8W5GaKIZIUUVCUk+rDhej5DajEdzS/7Gb5kMXot0nn0GsdhNs9D5X3R6CrFZoQoPne/G2XIZOnsrz345D5T2DZaSi6UBFjKnsa5P+X76P/Q/fek4xeQGQ6Oi0kGz+///Lg6m+qmn1xNumyNVw0Z2EBfI0KHo98NUuwnISJGBwgVZLkugmzpYg4pjffaVsZfCsk4R3KmCDR0n6XEgG52IfpOKRzm8HLH+4vx7trlBwmvTUaF0hm8alTxNIjHTarqcLoBoJP9B3DbgUQBYqHQn7OO9shNUF6pQoj3DCNCPLJQjRYTHnQt8BFbrpLuhBuUaz+Pt2Y9aH7hOv/aBQVCRIYA3Q6n9I9ZJrieB/csmhjBxXyHQWhyhVGEhgxDIctL/7iYzhZyaHqo0d5kbuXhwlx3PWCU1EKRbuypcgd44Qtjw/UWKEOwQQ6SsLkd/czvMM+zfrdHHWPo0yjed8tfyh6G5LDqMrTQdOPpSy8fV/LJMNI6vD3syq9UF1efYSiHAfTG1MYA8HJh5TUzaIfckTKx4e8kTScJ1QEeqPbx/bqTFFMP0NACRqGuMy8vKTiwXqZDdOey0TMlP7Ae+U0wvUKUbO9Z5nEW8PrgsMZ1QymTucmXkm/pJ3+KHtXd72BA3XWV7UeMcoSgoczFJKKHUpCgqHyELKOH49FKKelihuf12xL5WHpytVPiUwGIs0YVjR6PcM3YHNMwATLRIS4HEYjkb0jCtY+X5OxhORdbxmbS/MxoSIrcLZIMAd6n49GjkkuUXTLx3crDa7N4sfuzwQMngxcnegtNblREeNXYcDUCMT6C63eL5kfPsEBAfASb2m+5PWJ/wlrwkoZe4lG2RSbDUGjp3PjKfJLQQUQWTs5/Fh0/N/rhc5hr5POI4eKm5r4wcmtE2M8N0c3RMHsEyA4mUlFZJz9h3BEateb8OHoMJC93nhYOLxsrhSmZdfm9iaOVmfHDJZqOV2++dQRw1Yp3bAMb1N6VcM1ubUDo5Og4DlE7xcdMsszVrr8fQpafwWJ7+IhzhGigiG/p9AyWIlx4nbI/+V1lZuZwyRJifip091kR8pFi20qrPismGKp2WIcoo3xRgA4xKuj/2BI6t4JzoZ4z4xY5QDK+czOFkp/lssv5lZlLp5d47Mecj0oM3gk+mqUB+m0lQUO9D1XPLSiUcTM67OfMT3CcInXQY26R6y9X0IcmuQ+tJ4Khw/FYnpIhiMfmP5s5N0pJirwDYuma4w007ZWnixOz7ar86yoxDQPgdoomJ7kcHqtSMIfBqsNp/g4vQ/7ONBqSjhvlB9ZXsJHxQZa4Mn5uKSQnSdFD3e1aiDjvR3eqyR20O01MTRVxKcsuuJic3JU6ma5KoQDbuuleDq4imKC8GTB6iRUCbZDrVWY+HcVIj/ueOo+goD/sUohC/KBoQ99V2G//5hRdGyz3pTyacTu5wWEO1e8QvY7kdmBTji7TbL0RjE46asSXc3mpkTYfHT9tCYVEbhQTRQnr+13Omiwc07DQclTPKICQNioQcpJ3s0hUJAwpleKoHYi5TFeYuWJlx8c9vBgTCo2+HIPoxmPzhpfPZEk76+lvoww1axotD1iYNeOsCY6Lzen5OFUVlTJkMWg/wiTqFwMc6R9zs5l32L0cyvD7+n0SVGh0PLZMpRbvdyA+zgv16E0c1alPBLzXqRBHIulC2Gvz+JMzCzojogm8f1Q98lYAkUix3+0U9VQUaKaASHJZ5mdr90KEr0TexTM/cwlLH2KXtCEQqBdDOiRFSJqx1Y2RX7Ha8u7DilW1mowyLeUeBYkC5cjtjjlYkTLglwymLP55u5MTyd69pUvHJZKf5wjVsx6eKiDK2KKnY2cTv3ZcYq38TlrlENYo2UIsQoniYgm/m//CcWYoZZnPuB3i+8tZvHIXKOKIuhRcK7XbyfyVe7pL2tjqZq1Eb+Wgk1Y5uwWKrBIlcQQHyGhflB2yIdAg3hfOWymTHiNKjg+7TIfKopUsx+iRFTSk/pS+yIZ6NczEXUXdrQy+xLlhKbeoJ1BixMbUtl/E6TQiDdqOy6LDLZsKSeqizTP5yWXX0MaSqSjbvq8HX2q2WsHoF/DlH3ZWC8eVViIkKldEo4TD7RBLqU6K6L3AEow4nBmc5MJh0Ydkf43yaqqpSjUccjYftAtKDPGatZhk8stFu5hVESvDUr2UfAd6GYfcfzLWwKdNBDBa5loMCoqDLuFELNN/N6TQyp6631TKUB4B3W95cCPYzMD4Hc5guJhd6GoabsIuR+iWMiae7KJL5ehIYlZ2D+ZyPwt3MhVswng9lQxY5d4nsjKVpUfF0YXIoD8AAA5ISURBVMhQc98a+kDLEoEcFg+O814WvyeLHfZq6ivFxofqjC9BFGnRIUNNKppECeJT5Rly3675aplcTv89BUSNTqSsdY5CVB0SpWZGNL/sIob1llbW9bcSm9a6UZlbSB5FzPFFqPCTVNSWLbPAPFOhQZlEtMziPKdj734TEvUlqzG+1jijKRhSqwvpWD7BmxmefHQ/8gwlK2aITTJ0iGUZhyRDt9NEyUSWBQBlK4agrvARKCgVPzCtWm8uBGvoqfTLPQU6IIaF/Wih5KJqv9cf/rySnu2y2i/udMKuqGI4xEoGoeuvV9qc/Wb2tVFlegYiby+VgMvcz1Lm3P+FrJTaYhJFxv0ssMEbjqTiswvV40rJS+Vw2LmXqv3PXpLD2+7W41Ix5XXW9ZUXM8wlrwcB4lNlU54V2KpiKOfkpPlxSELTIMVm5qeF0WkqHlncf/jwOF8vqYaXCd6zVALENZKWtPTnk7BqGGg73VJ678YooN/JYlEXAQQXk+AW6BZNkEwVFJV7G2WvPKSyCOvS0ujhp+vr1eNC/vMkyI63SV3Jf1qpLs49h4oqLroNOEP4X1/FdRkWAKVQlCcXmC4Vw5DWxsipZN6hUa6CWUyr3DxYx/8mLaGXlkZPnzt36dKll/m6dOkcrMPTbB3iA3htfCYaW6kUc8uuMGJzIeuB5Xnylez+bPz5XfNPoakcIV8As9YvKq07g31kF3hNUFlr3u/BHJu7VJ5Ssh/l8hvWLBx4IZ9LJJZdbNkSiUQul5svHB0V4N88/J5IJF0oLC+2jFEt4ZE/nMwXZ9K1xeeIjhbNmxLC//nll1999dpra2uXJZQ1FquVV7AVRsF2mb46w5+ziizpZuQPzsecnankS8tJG/kKOnK2GFAvLRKX7EV83u9KJnLFWPqLhdW44bldAl9fOLRACP/DC3w9+vKr1y6/OskkiZKJ4vhIAW2wfOzBKkylWo/ryLVmsoX5kifsp6uq+YEjGviBP13SksN1uTwAbb4SjT7cn40037b3OS1hXZShhJDWl19dZIKcdOAXgngxH4TkHtMIVFcnr6MiOlOlmAx7mY/HvlnY70mU5o+OzvB1dJQvlUoJT5IW/AovFs6c+SwWnRl/+dzh6ETfyd62d61JhtL6ag0xWhMumz+fATBmujdDjkU1GKk6QHgYGzPheMO2xPxRJZYdh3V4eHqUr8PDT8cV6xK9uGThfraLmlRHCCeMRqsGQpDkB5fxpireksndX8agxobVCyerVJXLAI+68S6X35bIFR5mq2VgkJrIFuxHT0hOHiHFI1q6c/2GI9cr95TJqKal4rpSxGg7W+M+xlvI8JpNORPLsWED8BSlM1EAx+ME528VzfCGCFUR9tDjUDetKCG+v673Gve0UUtLYX19jN9GkJ18tTZDXZhYGaMzwJctJMM0bBBeLsQyRJTUdkTbrC2pxaGKaE3+XFel03i2lDzWlzEC55s1EX5DM3HH116tRekeXNEyFTUyM5i5AUX7lwvRTJm3FsWRKrfjQUgZh9Znh+s1YYrs9FczmgAmIa3Sav82vHnNrmmHj+h7do+uvLAeYzeZohgmE8152IxyPmoqs1yk3rTCIK//fUUsWv9dXtqvB+SdF4cNB3hgeX1XaWKer4XwKThPb+7ghSsxFwOIlZlozkuZabKSLZcxbHXyln99iMP5IKSsJspkqNjydmKnairgnJBruaoyRqO2UlYthI8LEG4vWx89xjs1+vPVycuO8kyO6kLh0kq1zCvHUpfYLdUdHfeZhioqUj3K52Qu515nCIXFAoTJXpPuwk1VA+E3UaxtR795XEEaLB5AnJMtUmXGm6fM3i0mV/31Vjg5HCdaolw7G/1qg/uxdORNhdVjOjD9X5C6ro7w0YNlvHPP4yvU6i0+feGDamWZqD0XzUjtGrHJIXbCec68Z1EitLTE2FTMaAkQvAyGyfovlYaoRhXhlSKEmbkDkKDL458/eOExu4bQXwLvCShYx6afZ8ggONHTMHH+NiS3v0aWaKQQ/VcrwPFWSziYv6//pGgg/DqGRli9gt8g5T+68o2x6GcXgWbKDreY/TukJiMvfFDZEasftTqjS5DkbCEWFNmL9/UjFPZzfo/qNKL2RybsKggfZZN4I9CnKziWc3Tl8fEyXUNWqU5O8tqbNDLVz+vf/WKyT8K9F1JUFGVsUYcpytfSQVizj9UGT+s7KDctNT58mqMbgcYocTo4KGB07c1n/xGyjZrYdnNKGoqkQVraL5Y1nGll6KYqQ8m/tq3vS2uhgDdUUJ1G1F5Cthnh13gFw+f2aBLvB5qh23FByHbl0QuvAUQRhLMMyQUss9mejcLKRq0Zsx2fKQNT3mdhdpNPlc0sSk+HXtd5ccx+odWwntYaSTchfJTFeYcsZob+vH2F9c6tX+NLkDZedroBgn3muFLIQ97nCbPlZxsXZIe5YgUSW8r+luSphKqnwUctOxgSPkONvpWsstBphHCtCeFTiBn8BSOmvnnTPA4/JFGAxJKTtWr2uPJ50uZiibpUkJBVLVi5wrOcm1+BNJfj1GILGh/WcwVevMqG9fSFo/JPrjUi/LoCQsuZSiDHEruXTKn6DcF7/GCmkk942MQTwSI4fhqNpQ1HLb7o9yYT3x2tzMycO01zbc34CGJ7RuQ31XB5K9rTiJqfPd+IEHtM3ih+J/RyLIkX2RUOQIDfXDk4LiawzmTz2HipJbn8ea5QWIEVi0Vxs1IoFEvL9CEvFUCpMuP3LucqMcj8Ry09IeWQGPut1TVDdIzC6kGRsrVKB0QorYkGhI8h6/VXMPZbZtOj0ccvPLpiXcl5ebvEGw4n84VKrAppLy4xqoHcqsxXNhqrnJkveUi4YgUniUoLOmupmyZ3OK0nM4SR1WqFLkhdjmp9VULLlTJTNfF3v3sEC9wMxqMJVFRPCVP4kvXrrx8c5214ZyZUxcR8IVoFd+nmkxpEHLx1TG0aGoiHqOD04fj4zEzlqJT082YEZpWJ+Uo0e+nwNPNBoiTva+UJ2GtbzBaW2SXvHfKgtKp47drfffvii0+ePPndl0iFtgL6DA8CnDcfPCgkSOO83uXSysMHjydfvbzHu1Ti9ScOPrvoloY33c67AGBp6fThpZloZV5sSuBJci2X5guxmRnCucQk2pwjUgUuNYe9Nhoz9i93cck731WaEL5I69vfY+GiVOKuMVzJZIseSgj9nnwse+VrkDKQ4iSWE6nhxMYVWVvYQYkF9f77xQQDDx9hZmMrOY+LC5MpLeBciVHx7fToh32CYhlS8dWF/YNoIefxs15bodrtzQcNwroM4YtYPfQkXdzxR6O5MLso92jl6eNHnC6R9vv5nFv9Z72fw3LG9frVXTT8PHru5exnZ0rLfr/og9ANh1GilZVjWNV0+mB/f/8gna4eH1cqxRxem0FnJLxcaHNTk9YI12QI/4BRg8hsy4UcVaz9pUqa8yEtFCKpKBt6dzpZ1O3mDX/eXd17P6Tgdhx2Wzp9aXwmhkrrZ3VW+jtUG8fuDK6kh6H3S0XmZEfXzKohvCpDiBE3hmj0pxNJmgXKRR98I8P3wgtfXgYh1rv+DjECVz7nuCvv7FtEafYsjZJtxo6+Ky2j3jKBMv7klX9+hr1Ip/lodbHr66I4wvMSwm//cOQlHyNGKHjFefTKNw25I8Rul/tF7XSzmRuHWE3kcmQ1N0V0JmUbZJujh+cQ52dAKstMZn6xe8O2ruV8JTZTm31GeIhwQvSlLz6xhhkyD8cXzmWvPGrE98ILX6Eluh1iY1yqzzBk4vxYWpYhKbImcSQV1ktgnpfA20TH0fQqlQIs2MSOHx7sLyyupp7PFxekfiPK8A9FryzKxIReDR8sUlOxNFMffRNH4xg31u6LCKVcWNHO53iJFi0f9qXwK1ZXYcVTcfZN1c+tYSMhfGIVtRNl6E1W0k36ydca+hpOfP3ixW4O0QBFxPfkCHuacwuZH+JzfCf0NSmpX3It5VbIll9dQSU1neQVjPpVCm4nn3Fw80z4E6lu2ngpsSRD8bcTbkH9miPMJqUcyOtZefrit7/TQvgI1FSUmDh7yujeLRWHG11Nc0W4DtPSwb0zukX4v548+UNBEqH/u+zv0fV8qQXxIjdEUTV5FCcWONjj9YZShig/i9L70I8Oy8Kdrb5f4TfpXLmSXZaY6OjpEwT44h+1EHLSlzsWXjml6xaZl60p2KKnLjt53YYr8PvfA8Knx14Po17Xmaff8iBOS4j/zBBKERubv6X4VJrEdbjvq0DUkKHlRBH+jCFMogg9OAz0exHgi3/UcDZoiA4eZtc9qJtdxdfv4JXiez1yD2PR9jSwOblWvoQQ8kIiiUT29y9K64mWO71IRTdeGKYMQxwFl8VunyhuyaDNFhjOnSBAQ98vEOFTYnuPt2R68m0d4Yta7nRNDE2lonfd10hRANGFHrawdFIV7gIhyvBPRnYxa8l05V9kADXVFBixJnE965KKrWCneN2G84FOGcIKdd4n7QAhyvDvY3TNWcJ65cq7T15sr6b/zKIat4M7FjEMZxeZ8kjgQXPlu0F4kqfpqAHVHcI81mGS2Suw/kUHwi9Z8M2Hv/rrIbeD3T6ElFVJiBI6xfUzYt37xBH+b/zuZE/0KSK8IkOoFdeQM3X08wliWZLRz1vDiF4NoQZb6O9ddInw5/8Hsl7/GQbwyh91uJrtVy+LVwtJSROHSSMpqLl7zQgtqoxvOdnAlCO0+YsM4B/kCL/VCmvAmfaLNRmeYTBO7CcxEuI9FT+q5mlQhh+dvAy9JSOi02uIkEA5nWIJQxa5icZJ4+GWl3Svj/pOcCFb/N9//df/91/E9af/LFv/UX397b/9239qt97+9/rXn37xs5Nbf/0Tw09/8he+/j+xdXwhqRNenAAAAABJRU5ErkJggg==">
            <a:extLst>
              <a:ext uri="{FF2B5EF4-FFF2-40B4-BE49-F238E27FC236}">
                <a16:creationId xmlns:a16="http://schemas.microsoft.com/office/drawing/2014/main" id="{CEF17F07-E159-4F1B-ACBC-60E6FB031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9475" y="-55031"/>
            <a:ext cx="777205" cy="77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8A7000-7CB8-427D-85F9-FEB2039D7991}"/>
              </a:ext>
            </a:extLst>
          </p:cNvPr>
          <p:cNvSpPr/>
          <p:nvPr/>
        </p:nvSpPr>
        <p:spPr>
          <a:xfrm>
            <a:off x="345440" y="1052736"/>
            <a:ext cx="7262727" cy="394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b="1" dirty="0">
                <a:solidFill>
                  <a:srgbClr val="080808"/>
                </a:solidFill>
              </a:rPr>
              <a:t>Detector upgrade projects are making good technical progress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80808"/>
                </a:solidFill>
              </a:rPr>
              <a:t>L1 Trigger decision shown to fit into 9.5 𝜇s with 12.5 𝜇s available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80808"/>
                </a:solidFill>
              </a:rPr>
              <a:t>ASIC designs are proceeding well and nearly complete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80808"/>
                </a:solidFill>
              </a:rPr>
              <a:t>Many more items are moving into pre-production or production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80808"/>
                </a:solidFill>
              </a:rPr>
              <a:t>Global float for the upgrade is now ~3-4 months</a:t>
            </a:r>
            <a:br>
              <a:rPr lang="en-GB" dirty="0">
                <a:solidFill>
                  <a:srgbClr val="080808"/>
                </a:solidFill>
              </a:rPr>
            </a:br>
            <a:endParaRPr lang="en-GB" dirty="0">
              <a:solidFill>
                <a:srgbClr val="080808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b="1" dirty="0">
                <a:solidFill>
                  <a:srgbClr val="080808"/>
                </a:solidFill>
                <a:cs typeface="Calibri"/>
              </a:rPr>
              <a:t>Focus on understanding the resources needed to complete the upgrades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80808"/>
                </a:solidFill>
                <a:cs typeface="Calibri"/>
              </a:rPr>
              <a:t>Collaboration building - “Upgrade Days” with broad participation across the projects</a:t>
            </a: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080808"/>
                </a:solidFill>
                <a:cs typeface="Calibri"/>
              </a:rPr>
              <a:t>There has been progress in securing mitigations for CMS Upgrade deliverables that are at risk on account of the war in Ukraine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srgbClr val="080808"/>
              </a:solidFill>
              <a:cs typeface="Calibri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05364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0</TotalTime>
  <Words>1789</Words>
  <Application>Microsoft Office PowerPoint</Application>
  <PresentationFormat>Widescreen</PresentationFormat>
  <Paragraphs>233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Helvetica Neue</vt:lpstr>
      <vt:lpstr>Helvetica Neue Light</vt:lpstr>
      <vt:lpstr>Wingdings</vt:lpstr>
      <vt:lpstr>Office Theme</vt:lpstr>
      <vt:lpstr>Status of the Experiments</vt:lpstr>
      <vt:lpstr>2023 Data Taking</vt:lpstr>
      <vt:lpstr>ATLAS: Search for Magnetic Monopoles</vt:lpstr>
      <vt:lpstr>Observation of η → 4µ</vt:lpstr>
      <vt:lpstr>LHCb: Most Precise Measurement of sin(2β)</vt:lpstr>
      <vt:lpstr>ALICE: Lifetime of Strange Baryons and Nuclei</vt:lpstr>
      <vt:lpstr>Phase II Upgrade ATLAS &amp; CMS</vt:lpstr>
      <vt:lpstr>Status ATLAS Phase II Upgrade</vt:lpstr>
      <vt:lpstr>Status CMS Phase II Upgrade</vt:lpstr>
      <vt:lpstr>ATLAS &amp; CMS Phase II Upgrades</vt:lpstr>
      <vt:lpstr>Conception of a “Next Generation Triggers” Proposal</vt:lpstr>
      <vt:lpstr>NextGen Objectives</vt:lpstr>
      <vt:lpstr>NextGen Activities</vt:lpstr>
      <vt:lpstr>NextGen Budget</vt:lpstr>
      <vt:lpstr>Computing: 2023 LHC data taking</vt:lpstr>
      <vt:lpstr>WLCG Computing Resources</vt:lpstr>
      <vt:lpstr>Prévessin Data Centre</vt:lpstr>
      <vt:lpstr>Summary</vt:lpstr>
      <vt:lpstr>PowerPoint Presentation</vt:lpstr>
      <vt:lpstr>Backup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Mnich, Joachim</cp:lastModifiedBy>
  <cp:revision>539</cp:revision>
  <cp:lastPrinted>2022-03-20T13:23:03Z</cp:lastPrinted>
  <dcterms:created xsi:type="dcterms:W3CDTF">2021-03-18T12:29:40Z</dcterms:created>
  <dcterms:modified xsi:type="dcterms:W3CDTF">2023-10-23T07:22:50Z</dcterms:modified>
</cp:coreProperties>
</file>