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504" r:id="rId6"/>
    <p:sldId id="515" r:id="rId7"/>
    <p:sldId id="513" r:id="rId8"/>
    <p:sldId id="514" r:id="rId9"/>
    <p:sldId id="520" r:id="rId10"/>
    <p:sldId id="516" r:id="rId11"/>
    <p:sldId id="517" r:id="rId12"/>
    <p:sldId id="518" r:id="rId13"/>
    <p:sldId id="519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\sriebe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Objects="1" showGuides="1">
      <p:cViewPr varScale="1">
        <p:scale>
          <a:sx n="138" d="100"/>
          <a:sy n="138" d="100"/>
        </p:scale>
        <p:origin x="144" y="6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12909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14538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ndico.cern.ch/event/1286742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Times"/>
                <a:cs typeface="Times"/>
              </a:rPr>
              <a:t>Status of field quality in D1 and D2</a:t>
            </a:r>
            <a:endParaRPr lang="en-GB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39552" y="3379585"/>
            <a:ext cx="7632848" cy="1051570"/>
          </a:xfrm>
        </p:spPr>
        <p:txBody>
          <a:bodyPr>
            <a:noAutofit/>
          </a:bodyPr>
          <a:lstStyle/>
          <a:p>
            <a:r>
              <a:rPr lang="fr-CH" sz="1600" dirty="0">
                <a:solidFill>
                  <a:schemeClr val="tx1"/>
                </a:solidFill>
                <a:latin typeface="Times"/>
                <a:cs typeface="Times"/>
              </a:rPr>
              <a:t>T. Nakamoto, M. Sugano, K. Suzuki, S. Farinon, A. </a:t>
            </a:r>
            <a:r>
              <a:rPr lang="fr-CH" sz="1600" dirty="0" err="1">
                <a:solidFill>
                  <a:schemeClr val="tx1"/>
                </a:solidFill>
                <a:latin typeface="Times"/>
                <a:cs typeface="Times"/>
              </a:rPr>
              <a:t>Pampaloni</a:t>
            </a:r>
            <a:r>
              <a:rPr lang="fr-CH" sz="1600" dirty="0">
                <a:solidFill>
                  <a:schemeClr val="tx1"/>
                </a:solidFill>
                <a:latin typeface="Times"/>
                <a:cs typeface="Times"/>
              </a:rPr>
              <a:t>, F. Levi, B. </a:t>
            </a:r>
            <a:r>
              <a:rPr lang="fr-CH" sz="1600" dirty="0" err="1">
                <a:solidFill>
                  <a:schemeClr val="tx1"/>
                </a:solidFill>
                <a:latin typeface="Times"/>
                <a:cs typeface="Times"/>
              </a:rPr>
              <a:t>Caiffi</a:t>
            </a:r>
            <a:r>
              <a:rPr lang="fr-CH" sz="1600" dirty="0">
                <a:solidFill>
                  <a:schemeClr val="tx1"/>
                </a:solidFill>
                <a:latin typeface="Times"/>
                <a:cs typeface="Times"/>
              </a:rPr>
              <a:t>, L. Fiscarelli, P. </a:t>
            </a:r>
            <a:r>
              <a:rPr lang="fr-CH" sz="1600" dirty="0" err="1">
                <a:solidFill>
                  <a:schemeClr val="tx1"/>
                </a:solidFill>
                <a:latin typeface="Times"/>
                <a:cs typeface="Times"/>
              </a:rPr>
              <a:t>Rogacki</a:t>
            </a:r>
            <a:r>
              <a:rPr lang="fr-CH" sz="1600" dirty="0">
                <a:solidFill>
                  <a:schemeClr val="tx1"/>
                </a:solidFill>
                <a:latin typeface="Times"/>
                <a:cs typeface="Times"/>
              </a:rPr>
              <a:t>, E. Todesco</a:t>
            </a:r>
          </a:p>
          <a:p>
            <a:endParaRPr lang="fr-CH" sz="16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300186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CERN,  29 August 2023</a:t>
            </a:r>
          </a:p>
        </p:txBody>
      </p:sp>
      <p:pic>
        <p:nvPicPr>
          <p:cNvPr id="5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637" y="1649327"/>
            <a:ext cx="1005691" cy="4318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669" y="1202203"/>
            <a:ext cx="1069343" cy="4690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549078"/>
            <a:ext cx="8424936" cy="41109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D1 and D2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challenges for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steering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cross sections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been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initial values of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first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magnets,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D1 and D2 indications are positive,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first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</a:t>
            </a:r>
            <a:r>
              <a:rPr lang="fr-CH" sz="14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14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1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 first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</a:t>
            </a:r>
            <a:r>
              <a:rPr lang="fr-CH" sz="14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fr-CH" sz="1400" baseline="-25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3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indirect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(at room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D2, and not in the final cryostat for D1)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validation for D1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arrive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CERN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2023)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validation for D2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arrive in the second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2024</a:t>
            </a:r>
          </a:p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D1,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second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 (MBXF5)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D2,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second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 MBRD2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the end of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foreseen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D2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careful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shimming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b5 to control b3</a:t>
            </a:r>
          </a:p>
        </p:txBody>
      </p:sp>
    </p:spTree>
    <p:extLst>
      <p:ext uri="{BB962C8B-B14F-4D97-AF65-F5344CB8AC3E}">
        <p14:creationId xmlns:p14="http://schemas.microsoft.com/office/powerpoint/2010/main" val="163485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D1 STATUS: MBXF1 MEASUREMENTS AT 12.11 kA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cross section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iterations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stringent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first to second model (MBXFS1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MBXFS2)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 to prototype (MBXFS3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MBXFP1)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prototype to first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(MBXFP1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MBXF1)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2"/>
              </a:rPr>
              <a:t>EDMS 2612909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Change made via modification of wedges,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+4 unit,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-5.5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Note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that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target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range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[-2.9,2.9]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for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[-1.5,1.5]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for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News: first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series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magnet MBXF1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has been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at 12.11 kA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increase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reduction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have been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confirmed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Integral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the vertical KEK test station: -4.1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that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projected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the CERN final cryostat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gives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2.0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(to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verified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by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Integral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the vertical KEK test station: 1.4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that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projected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the CERN final cryostat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gives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1.7 </a:t>
            </a:r>
            <a:r>
              <a:rPr lang="fr-CH" sz="14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r>
              <a:rPr lang="fr-CH" sz="1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(to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verified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by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0722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D1 STATUS: MBXF1 MEASUREMENTS AT 12.11 kA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multipoles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Nearly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4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units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fr-CH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fr-CH" sz="1400" i="1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to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better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understood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As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shown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previous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slide,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these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data are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</a:t>
            </a:r>
          </a:p>
          <a:p>
            <a:pPr marL="0" indent="0">
              <a:buNone/>
            </a:pP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KEK cryostat, and not in CERN cryostat –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this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effect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not </a:t>
            </a:r>
          </a:p>
          <a:p>
            <a:pPr marL="0" indent="0">
              <a:buNone/>
            </a:pP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negligible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will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measured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at CERN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with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the MBXFP1</a:t>
            </a:r>
          </a:p>
          <a:p>
            <a:pPr marL="0" indent="0">
              <a:buNone/>
            </a:pP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(prototype) in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October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2023 	</a:t>
            </a:r>
          </a:p>
          <a:p>
            <a:pPr lvl="1"/>
            <a:endParaRPr lang="fr-CH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BFE9AC-2276-6AD7-5000-5660A4E2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600308"/>
            <a:ext cx="1584176" cy="3560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FC6C45-5BCB-694F-172A-AC1B56E04CB4}"/>
              </a:ext>
            </a:extLst>
          </p:cNvPr>
          <p:cNvSpPr txBox="1"/>
          <p:nvPr/>
        </p:nvSpPr>
        <p:spPr>
          <a:xfrm>
            <a:off x="5291490" y="4307685"/>
            <a:ext cx="378340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Magnetic </a:t>
            </a:r>
            <a:r>
              <a:rPr lang="fr-CH" sz="1100" dirty="0" err="1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measurements</a:t>
            </a:r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(room </a:t>
            </a:r>
            <a:r>
              <a:rPr lang="fr-CH" sz="1100" dirty="0" err="1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 and V, 12.11 kA,</a:t>
            </a:r>
          </a:p>
          <a:p>
            <a:pPr algn="ctr"/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the KEK cryostat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[K. Suzuki, T.  Nakamoto, M. Sugano]</a:t>
            </a:r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GB" sz="1100" dirty="0">
              <a:solidFill>
                <a:srgbClr val="5A5A5A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832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ROOM TEMPERATURE MEASUREMENTS OF MBFX5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News: MBXF5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second </a:t>
            </a:r>
            <a:r>
              <a:rPr lang="fr-CH" sz="1800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8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magnet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been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April and room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good indication of the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on a portion of the magnet, full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made in vertical position</a:t>
            </a: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unit for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0.2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good!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FCEE089-D2B6-9FAD-DA6B-80B52AAF6F21}"/>
              </a:ext>
            </a:extLst>
          </p:cNvPr>
          <p:cNvGrpSpPr/>
          <p:nvPr/>
        </p:nvGrpSpPr>
        <p:grpSpPr>
          <a:xfrm>
            <a:off x="285565" y="2019519"/>
            <a:ext cx="4218817" cy="2242282"/>
            <a:chOff x="285565" y="2019519"/>
            <a:chExt cx="4218817" cy="2242282"/>
          </a:xfrm>
        </p:grpSpPr>
        <p:graphicFrame>
          <p:nvGraphicFramePr>
            <p:cNvPr id="5" name="オブジェクト 7">
              <a:extLst>
                <a:ext uri="{FF2B5EF4-FFF2-40B4-BE49-F238E27FC236}">
                  <a16:creationId xmlns:a16="http://schemas.microsoft.com/office/drawing/2014/main" id="{A5BD1393-937C-C815-3A1A-6B0229C7078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648834"/>
                </p:ext>
              </p:extLst>
            </p:nvPr>
          </p:nvGraphicFramePr>
          <p:xfrm>
            <a:off x="285565" y="2029553"/>
            <a:ext cx="4151198" cy="2232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シート" r:id="rId2" imgW="8077200" imgH="4343400" progId="Excel.Sheet.12">
                    <p:embed/>
                  </p:oleObj>
                </mc:Choice>
                <mc:Fallback>
                  <p:oleObj name="シート" r:id="rId2" imgW="8077200" imgH="4343400" progId="Excel.Sheet.12">
                    <p:embed/>
                    <p:pic>
                      <p:nvPicPr>
                        <p:cNvPr id="8" name="オブジェクト 7">
                          <a:extLst>
                            <a:ext uri="{FF2B5EF4-FFF2-40B4-BE49-F238E27FC236}">
                              <a16:creationId xmlns:a16="http://schemas.microsoft.com/office/drawing/2014/main" id="{C1924D4F-66BC-A998-A456-7A3A4DD299D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85565" y="2029553"/>
                          <a:ext cx="4151198" cy="22322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D9D36FA-288A-4661-805D-A1DBBA03D9B3}"/>
                </a:ext>
              </a:extLst>
            </p:cNvPr>
            <p:cNvSpPr/>
            <p:nvPr/>
          </p:nvSpPr>
          <p:spPr>
            <a:xfrm>
              <a:off x="3352254" y="2370138"/>
              <a:ext cx="1152128" cy="288032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76EAF96-83C8-9F5C-617B-99A3F6DC2157}"/>
                </a:ext>
              </a:extLst>
            </p:cNvPr>
            <p:cNvSpPr txBox="1"/>
            <p:nvPr/>
          </p:nvSpPr>
          <p:spPr>
            <a:xfrm>
              <a:off x="971600" y="2019519"/>
              <a:ext cx="441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b</a:t>
              </a:r>
              <a:r>
                <a:rPr lang="fr-CH" sz="2400" baseline="-250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3</a:t>
              </a:r>
              <a:endParaRPr lang="en-GB" sz="2400" baseline="-250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5DF5ACB-07BF-F82F-144E-CEF1C0B6E4C2}"/>
              </a:ext>
            </a:extLst>
          </p:cNvPr>
          <p:cNvGrpSpPr/>
          <p:nvPr/>
        </p:nvGrpSpPr>
        <p:grpSpPr>
          <a:xfrm>
            <a:off x="4906238" y="2019518"/>
            <a:ext cx="4171845" cy="2242283"/>
            <a:chOff x="4906238" y="2019518"/>
            <a:chExt cx="4171845" cy="2242283"/>
          </a:xfrm>
        </p:grpSpPr>
        <p:graphicFrame>
          <p:nvGraphicFramePr>
            <p:cNvPr id="6" name="オブジェクト 8">
              <a:extLst>
                <a:ext uri="{FF2B5EF4-FFF2-40B4-BE49-F238E27FC236}">
                  <a16:creationId xmlns:a16="http://schemas.microsoft.com/office/drawing/2014/main" id="{84A261A6-D091-9CF4-4787-6C35CF4C3E4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6840671"/>
                </p:ext>
              </p:extLst>
            </p:nvPr>
          </p:nvGraphicFramePr>
          <p:xfrm>
            <a:off x="4906238" y="2026336"/>
            <a:ext cx="4137571" cy="22354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シート" r:id="rId4" imgW="8039100" imgH="4343400" progId="Excel.Sheet.12">
                    <p:embed/>
                  </p:oleObj>
                </mc:Choice>
                <mc:Fallback>
                  <p:oleObj name="シート" r:id="rId4" imgW="8039100" imgH="4343400" progId="Excel.Sheet.12">
                    <p:embed/>
                    <p:pic>
                      <p:nvPicPr>
                        <p:cNvPr id="9" name="オブジェクト 8">
                          <a:extLst>
                            <a:ext uri="{FF2B5EF4-FFF2-40B4-BE49-F238E27FC236}">
                              <a16:creationId xmlns:a16="http://schemas.microsoft.com/office/drawing/2014/main" id="{F8304B44-F216-673B-A8ED-6B0E73CCB4A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906238" y="2026336"/>
                          <a:ext cx="4137571" cy="22354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C4CAD0D-4770-8C8B-BB22-DF7D1D219EFE}"/>
                </a:ext>
              </a:extLst>
            </p:cNvPr>
            <p:cNvSpPr/>
            <p:nvPr/>
          </p:nvSpPr>
          <p:spPr>
            <a:xfrm>
              <a:off x="7925955" y="2378522"/>
              <a:ext cx="1152128" cy="288032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17982F-0E8E-9D9A-295F-E9A40E7961E7}"/>
                </a:ext>
              </a:extLst>
            </p:cNvPr>
            <p:cNvSpPr txBox="1"/>
            <p:nvPr/>
          </p:nvSpPr>
          <p:spPr>
            <a:xfrm>
              <a:off x="5652120" y="2019518"/>
              <a:ext cx="441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b</a:t>
              </a:r>
              <a:r>
                <a:rPr lang="fr-CH" sz="2400" baseline="-25000" dirty="0">
                  <a:solidFill>
                    <a:srgbClr val="5A5A5A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5</a:t>
              </a:r>
              <a:endParaRPr lang="en-GB" sz="2400" baseline="-250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FE265F4-A3E6-1472-7A3B-4F77C8CE5655}"/>
              </a:ext>
            </a:extLst>
          </p:cNvPr>
          <p:cNvSpPr txBox="1"/>
          <p:nvPr/>
        </p:nvSpPr>
        <p:spPr>
          <a:xfrm>
            <a:off x="1905000" y="4369082"/>
            <a:ext cx="64940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Magnetic </a:t>
            </a:r>
            <a:r>
              <a:rPr lang="fr-CH" sz="1100" dirty="0" err="1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measurements</a:t>
            </a:r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(room </a:t>
            </a:r>
            <a:r>
              <a:rPr lang="fr-CH" sz="1100" dirty="0" err="1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 and V, 12.11 kA, and projection for final configuration at CERN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[K. Suzuki, T.  Nakamoto, M. Sugano]</a:t>
            </a:r>
            <a:r>
              <a:rPr lang="fr-CH" sz="1100" dirty="0">
                <a:solidFill>
                  <a:srgbClr val="5A5A5A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GB" sz="1100" dirty="0">
              <a:solidFill>
                <a:srgbClr val="5A5A5A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146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FIELD QUALITY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D2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iterations on cross section (wedges)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short model to prototype and from prototype to series, to correct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 has been measured in operational conditions at CERN in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last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problem is simpler than in D1, since impact of saturation is lower, but there is a coupling with the preload/shimming/coil size that has to be dealt with the shimming plan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Moreover there is a large discrepancy between simulations and measurements of 10 units of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not understoood, and applied to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News: in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August 2023, the first series magnet MBRD1 has been measured at room temperature at the end of the magnet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https://indico.cern.ch/event/1314538/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157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FIELD QUALITY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prototype MBRDP1 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https://indico.cern.ch/event/1286742/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 to 12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9 to 10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578640-E639-DA3E-5989-E0F7F11A1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696" y="1191373"/>
            <a:ext cx="3275104" cy="256543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C386A6B-48D5-9145-08C3-2E691CD37ED2}"/>
              </a:ext>
            </a:extLst>
          </p:cNvPr>
          <p:cNvSpPr/>
          <p:nvPr/>
        </p:nvSpPr>
        <p:spPr>
          <a:xfrm>
            <a:off x="5652120" y="2244858"/>
            <a:ext cx="3473687" cy="177334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754DDF-E1FA-18D8-E9F5-584C69212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47065" y="1736088"/>
            <a:ext cx="6647648" cy="16713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12BEB4-E663-6E87-4BFF-5402BFE72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65573" y="3515075"/>
            <a:ext cx="5760640" cy="144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67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FIELD QUALITY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series measured at room temperature – first aperture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-3.2 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:4.0 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707654"/>
            <a:ext cx="2793907" cy="2880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631537"/>
            <a:ext cx="2858623" cy="294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43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FIELD QUALITY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series measured at room temperature – second aperture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-0.9 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3.6 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635646"/>
            <a:ext cx="2788615" cy="28682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567995"/>
            <a:ext cx="2858623" cy="294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228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 FIELD QUALITY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 on </a:t>
            </a:r>
            <a:r>
              <a:rPr lang="fr-FR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fr-FR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WP3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843558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nominal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correlations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forecast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on 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affected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by a large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error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-0.5 and 4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1) and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-4 and 0.5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2)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2.5 and 3 (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apertures)</a:t>
            </a: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fr-CH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fr-CH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fr-CH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second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components of the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5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arrive at CERN in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cold mass and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measurements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MBRD1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will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available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second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half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2024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magnet MBRD2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November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room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end of 2023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61DF7DD-4AAB-E3C2-E968-BED3A5CF4519}"/>
              </a:ext>
            </a:extLst>
          </p:cNvPr>
          <p:cNvGrpSpPr/>
          <p:nvPr/>
        </p:nvGrpSpPr>
        <p:grpSpPr>
          <a:xfrm>
            <a:off x="5648377" y="1421986"/>
            <a:ext cx="3478320" cy="1791746"/>
            <a:chOff x="4888904" y="1586783"/>
            <a:chExt cx="3478320" cy="179174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1D677EE-6FB2-DBEE-C7FB-C6F765528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8904" y="1586783"/>
              <a:ext cx="3428393" cy="1791746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A3B641C-05C0-4188-EA28-7832D9D0CFD2}"/>
                </a:ext>
              </a:extLst>
            </p:cNvPr>
            <p:cNvSpPr/>
            <p:nvPr/>
          </p:nvSpPr>
          <p:spPr>
            <a:xfrm>
              <a:off x="7020272" y="2341004"/>
              <a:ext cx="576064" cy="14401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5956CB6-4391-DF62-6A22-C3976F405BFC}"/>
                </a:ext>
              </a:extLst>
            </p:cNvPr>
            <p:cNvSpPr/>
            <p:nvPr/>
          </p:nvSpPr>
          <p:spPr>
            <a:xfrm>
              <a:off x="7791160" y="2341004"/>
              <a:ext cx="576064" cy="14401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875254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4E86-0487-46F2-B904-2989DA392DBC}">
  <ds:schemaRefs>
    <ds:schemaRef ds:uri="http://schemas.microsoft.com/office/infopath/2007/PartnerControls"/>
    <ds:schemaRef ds:uri="http://schemas.microsoft.com/sharepoint/v4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BD9C91-8A2D-4D78-9B66-E439723DD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26333</TotalTime>
  <Words>1024</Words>
  <Application>Microsoft Office PowerPoint</Application>
  <PresentationFormat>On-screen Show (16:9)</PresentationFormat>
  <Paragraphs>98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</vt:lpstr>
      <vt:lpstr>Times New Roman</vt:lpstr>
      <vt:lpstr>Wingdings</vt:lpstr>
      <vt:lpstr>Thème Office</vt:lpstr>
      <vt:lpstr>シート</vt:lpstr>
      <vt:lpstr>Status of field quality in D1 and D2</vt:lpstr>
      <vt:lpstr>D1 STATUS: MBXF1 MEASUREMENTS AT 12.11 kA</vt:lpstr>
      <vt:lpstr>D1 STATUS: MBXF1 MEASUREMENTS AT 12.11 kA</vt:lpstr>
      <vt:lpstr>ROOM TEMPERATURE MEASUREMENTS OF MBFX5</vt:lpstr>
      <vt:lpstr>D2 FIELD QUALITY</vt:lpstr>
      <vt:lpstr>D2 FIELD QUALITY</vt:lpstr>
      <vt:lpstr>D2 FIELD QUALITY</vt:lpstr>
      <vt:lpstr>D2 FIELD QUALITY</vt:lpstr>
      <vt:lpstr>D2 FIELD QUALITY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Ezio Todesco</cp:lastModifiedBy>
  <cp:revision>1181</cp:revision>
  <dcterms:created xsi:type="dcterms:W3CDTF">2016-02-11T10:47:23Z</dcterms:created>
  <dcterms:modified xsi:type="dcterms:W3CDTF">2023-08-29T08:09:57Z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