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32B7765-2E7C-4A09-8718-274D013862D1}">
  <a:tblStyle styleId="{432B7765-2E7C-4A09-8718-274D013862D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772326fa96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g2772326fa96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772326fa96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772326fa96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772326fa96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772326fa96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7918355877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7918355877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791c95817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791c95817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772326fa96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772326fa96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772326fa96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772326fa96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772326fa96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772326fa96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772326fa96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772326fa96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72326fe21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772326fe2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772326fe21_2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772326fe21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772326fe21_2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772326fe21_2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772326fa96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772326fa96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29598" y="532588"/>
            <a:ext cx="1492819" cy="147781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ctrTitle"/>
          </p:nvPr>
        </p:nvSpPr>
        <p:spPr>
          <a:xfrm>
            <a:off x="305990" y="2571750"/>
            <a:ext cx="8532000" cy="16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subTitle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b="1" sz="1300">
                <a:solidFill>
                  <a:schemeClr val="dk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9168" y="535867"/>
            <a:ext cx="1544286" cy="154428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hyperlink" Target="https://gitlab.cern.ch/iangelis/summer_optics/-/blob/master/collapse/opt_collapse_flathv_900_1800_1500.madx" TargetMode="External"/><Relationship Id="rId10" Type="http://schemas.openxmlformats.org/officeDocument/2006/relationships/hyperlink" Target="https://gitlab.cern.ch/iangelis/summer_optics/-/blob/master/collapse/opt_collapse_1100_1500.madx" TargetMode="External"/><Relationship Id="rId13" Type="http://schemas.openxmlformats.org/officeDocument/2006/relationships/hyperlink" Target="https://gitlab.cern.ch/iangelis/summer_optics/-/blob/master/collapse/opt_collapse_flathv_700_2800.madx" TargetMode="External"/><Relationship Id="rId12" Type="http://schemas.openxmlformats.org/officeDocument/2006/relationships/hyperlink" Target="https://gitlab.cern.ch/iangelis/summer_optics/-/blob/master/collapse/opt_collapse_flathv_900_1800_1500_thin.madx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itlab.cern.ch/iangelis/summer_optics/-/blob/master/collapse/opt_collapse_700_1500.madx" TargetMode="External"/><Relationship Id="rId4" Type="http://schemas.openxmlformats.org/officeDocument/2006/relationships/hyperlink" Target="https://gitlab.cern.ch/iangelis/summer_optics/-/blob/master/collapse/opt_collapse_700_1500_thin.madx" TargetMode="External"/><Relationship Id="rId9" Type="http://schemas.openxmlformats.org/officeDocument/2006/relationships/hyperlink" Target="https://gitlab.cern.ch/acc-models/acc-models-lhc/-/blob/hl16/strengths/flat/opt_flathv_500_2000_thin.madx" TargetMode="External"/><Relationship Id="rId15" Type="http://schemas.openxmlformats.org/officeDocument/2006/relationships/hyperlink" Target="https://gitlab.cern.ch/iangelis/summer_optics/-/blob/master/collapse/opt_collapse_1000_1500_triplet_match3.madx" TargetMode="External"/><Relationship Id="rId14" Type="http://schemas.openxmlformats.org/officeDocument/2006/relationships/hyperlink" Target="https://gitlab.cern.ch/iangelis/summer_optics/-/blob/master/collapse/opt_collapse_flathv_700_2800_thin.madx" TargetMode="External"/><Relationship Id="rId17" Type="http://schemas.openxmlformats.org/officeDocument/2006/relationships/image" Target="../media/image4.png"/><Relationship Id="rId16" Type="http://schemas.openxmlformats.org/officeDocument/2006/relationships/hyperlink" Target="https://gitlab.cern.ch/iangelis/summer_optics/-/blob/master/collapse/opt_collapse_1000_1500_triplet_match3_thin.madx" TargetMode="External"/><Relationship Id="rId5" Type="http://schemas.openxmlformats.org/officeDocument/2006/relationships/hyperlink" Target="https://gitlab.cern.ch/iangelis/summer_optics/-/blob/master/collapse/opt_flathv_600_1200_1500.madx" TargetMode="External"/><Relationship Id="rId19" Type="http://schemas.openxmlformats.org/officeDocument/2006/relationships/hyperlink" Target="https://cds.cern.ch/record/2622595/files/CERN-ACC-2018-0018.pdf" TargetMode="External"/><Relationship Id="rId6" Type="http://schemas.openxmlformats.org/officeDocument/2006/relationships/hyperlink" Target="https://gitlab.cern.ch/iangelis/summer_optics/-/blob/master/collapse/opt_flathv_600_1200_1500_thin.madx" TargetMode="External"/><Relationship Id="rId18" Type="http://schemas.openxmlformats.org/officeDocument/2006/relationships/image" Target="../media/image8.png"/><Relationship Id="rId7" Type="http://schemas.openxmlformats.org/officeDocument/2006/relationships/hyperlink" Target="https://gitlab.cern.ch/iangelis/summer_optics/-/blob/master/collapse/opt_flathv_450_1800_1500.madx" TargetMode="External"/><Relationship Id="rId8" Type="http://schemas.openxmlformats.org/officeDocument/2006/relationships/hyperlink" Target="https://gitlab.cern.ch/iangelis/summer_optics/-/blob/master/collapse/opt_flathv_450_1800_1500_thin.madx" TargetMode="External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hyperlink" Target="https://gitlab.cern.ch/iangelis/summer_optics/-/blob/master/SoL/opt_flathv_420_840_1500.madx" TargetMode="External"/><Relationship Id="rId10" Type="http://schemas.openxmlformats.org/officeDocument/2006/relationships/hyperlink" Target="https://gitlab.cern.ch/iangelis/summer_optics/-/blob/master/SoL/opt_levelling_580_1500_thin.madx" TargetMode="External"/><Relationship Id="rId13" Type="http://schemas.openxmlformats.org/officeDocument/2006/relationships/hyperlink" Target="https://gitlab.cern.ch/iangelis/summer_optics/-/blob/master/SoL/opt_flathv_300_1200_1500.madx" TargetMode="External"/><Relationship Id="rId12" Type="http://schemas.openxmlformats.org/officeDocument/2006/relationships/hyperlink" Target="https://gitlab.cern.ch/iangelis/summer_optics/-/blob/master/SoL/opt_flathv_420_840_1500_thin.madx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lab.cern.ch/iangelis/summer_optics/-/blob/master/SoL/opt_levelling_580_1500.madx" TargetMode="External"/><Relationship Id="rId4" Type="http://schemas.openxmlformats.org/officeDocument/2006/relationships/hyperlink" Target="https://gitlab.cern.ch/iangelis/summer_optics/-/blob/master/SoL/opt_levelling_580_1500_thin.madx" TargetMode="External"/><Relationship Id="rId9" Type="http://schemas.openxmlformats.org/officeDocument/2006/relationships/hyperlink" Target="https://gitlab.cern.ch/iangelis/summer_optics/-/blob/master/SoL/opt_levelling_580_1500.madx" TargetMode="External"/><Relationship Id="rId14" Type="http://schemas.openxmlformats.org/officeDocument/2006/relationships/hyperlink" Target="https://gitlab.cern.ch/iangelis/summer_optics/-/blob/master/SoL/opt_flathv_300_1200_1500_thin.madx" TargetMode="External"/><Relationship Id="rId5" Type="http://schemas.openxmlformats.org/officeDocument/2006/relationships/hyperlink" Target="https://gitlab.cern.ch/iangelis/summer_optics/-/blob/master/SoL/opt_flathv_420_840_1500.madx" TargetMode="External"/><Relationship Id="rId6" Type="http://schemas.openxmlformats.org/officeDocument/2006/relationships/hyperlink" Target="https://gitlab.cern.ch/iangelis/summer_optics/-/blob/master/SoL/opt_flathv_420_840_1500_thin.madx" TargetMode="External"/><Relationship Id="rId7" Type="http://schemas.openxmlformats.org/officeDocument/2006/relationships/hyperlink" Target="https://gitlab.cern.ch/iangelis/summer_optics/-/blob/master/SoL/opt_flathv_300_1200_1500.madx" TargetMode="External"/><Relationship Id="rId8" Type="http://schemas.openxmlformats.org/officeDocument/2006/relationships/hyperlink" Target="https://gitlab.cern.ch/iangelis/summer_optics/-/blob/master/SoL/opt_flathv_300_1200_1500_thin.madx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05990" y="2571750"/>
            <a:ext cx="8532000" cy="16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en" sz="5200"/>
              <a:t>Update on DA studies</a:t>
            </a:r>
            <a:endParaRPr/>
          </a:p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rPr lang="en"/>
              <a:t>Yannis Angelis,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rPr lang="en"/>
              <a:t>HL-LHC WP2 Meeting, 29 August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/>
          <p:nvPr/>
        </p:nvSpPr>
        <p:spPr>
          <a:xfrm>
            <a:off x="2737650" y="0"/>
            <a:ext cx="36687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Start of Levelling</a:t>
            </a:r>
            <a:endParaRPr b="1" sz="2000"/>
          </a:p>
        </p:txBody>
      </p:sp>
      <p:pic>
        <p:nvPicPr>
          <p:cNvPr id="140" name="Google Shape;14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4033" y="718500"/>
            <a:ext cx="4089958" cy="44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718500"/>
            <a:ext cx="4089958" cy="442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7" name="Google Shape;14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9300" y="942338"/>
            <a:ext cx="3874701" cy="4201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162975"/>
            <a:ext cx="3671226" cy="3980526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4"/>
          <p:cNvSpPr txBox="1"/>
          <p:nvPr/>
        </p:nvSpPr>
        <p:spPr>
          <a:xfrm>
            <a:off x="3100350" y="0"/>
            <a:ext cx="2943300" cy="4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MO scans</a:t>
            </a:r>
            <a:endParaRPr b="1"/>
          </a:p>
        </p:txBody>
      </p:sp>
      <p:sp>
        <p:nvSpPr>
          <p:cNvPr id="150" name="Google Shape;150;p24"/>
          <p:cNvSpPr txBox="1"/>
          <p:nvPr/>
        </p:nvSpPr>
        <p:spPr>
          <a:xfrm>
            <a:off x="2583825" y="419700"/>
            <a:ext cx="37527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highlight>
                  <a:schemeClr val="lt1"/>
                </a:highlight>
              </a:rPr>
              <a:t>Keeping Q</a:t>
            </a:r>
            <a:r>
              <a:rPr b="1" baseline="-25000" lang="en" sz="1200">
                <a:solidFill>
                  <a:srgbClr val="FF0000"/>
                </a:solidFill>
                <a:highlight>
                  <a:schemeClr val="lt1"/>
                </a:highlight>
              </a:rPr>
              <a:t>y</a:t>
            </a:r>
            <a:r>
              <a:rPr b="1" lang="en" sz="1200">
                <a:solidFill>
                  <a:srgbClr val="FF0000"/>
                </a:solidFill>
                <a:highlight>
                  <a:schemeClr val="lt1"/>
                </a:highlight>
              </a:rPr>
              <a:t>=60.32</a:t>
            </a:r>
            <a:endParaRPr b="1" sz="1200">
              <a:solidFill>
                <a:srgbClr val="FF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highlight>
                  <a:schemeClr val="lt1"/>
                </a:highlight>
              </a:rPr>
              <a:t>Instead of scanning the diagonal</a:t>
            </a:r>
            <a:endParaRPr b="1" sz="1200">
              <a:solidFill>
                <a:srgbClr val="FF0000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" name="Google Shape;156;p25"/>
          <p:cNvSpPr txBox="1"/>
          <p:nvPr/>
        </p:nvSpPr>
        <p:spPr>
          <a:xfrm>
            <a:off x="29950" y="209825"/>
            <a:ext cx="5155500" cy="39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 and next steps: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Optics for collapse and start of levelling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Scans for collapse and SoL can be done without dispersion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Dispersion knobs not working correctly for all the optics shown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2" name="Google Shape;16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4175" y="-19700"/>
            <a:ext cx="6402268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/>
        </p:nvSpPr>
        <p:spPr>
          <a:xfrm>
            <a:off x="1991250" y="1013100"/>
            <a:ext cx="5161500" cy="16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Optics for Collapse and Start of Levelling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 tune scans for flat and round optics (v1.6 Optics)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 octupole scans for flat optics </a:t>
            </a:r>
            <a:r>
              <a:rPr lang="en">
                <a:solidFill>
                  <a:schemeClr val="dk1"/>
                </a:solidFill>
              </a:rPr>
              <a:t>(v1.6 Optics)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Next steps and conclusions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Collapse process</a:t>
            </a:r>
            <a:endParaRPr/>
          </a:p>
        </p:txBody>
      </p:sp>
      <p:graphicFrame>
        <p:nvGraphicFramePr>
          <p:cNvPr id="73" name="Google Shape;73;p16"/>
          <p:cNvGraphicFramePr/>
          <p:nvPr/>
        </p:nvGraphicFramePr>
        <p:xfrm>
          <a:off x="0" y="720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{432B7765-2E7C-4A09-8718-274D013862D1}</a:tableStyleId>
              </a:tblPr>
              <a:tblGrid>
                <a:gridCol w="868975"/>
                <a:gridCol w="440375"/>
                <a:gridCol w="361050"/>
                <a:gridCol w="355200"/>
                <a:gridCol w="406000"/>
                <a:gridCol w="449675"/>
                <a:gridCol w="401200"/>
                <a:gridCol w="398475"/>
                <a:gridCol w="314825"/>
                <a:gridCol w="576225"/>
                <a:gridCol w="298325"/>
                <a:gridCol w="868150"/>
                <a:gridCol w="870075"/>
                <a:gridCol w="732175"/>
                <a:gridCol w="1378025"/>
              </a:tblGrid>
              <a:tr h="45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L-Nb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[10^34]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Energy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beta sep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beta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cross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MO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Emit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[um]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ppb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Crab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sep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crossing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Q'</a:t>
                      </a:r>
                      <a:endParaRPr sz="1000"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LHCb - 1.5m / Alice 10m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[10^34]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ATS Factor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f</a:t>
                      </a:r>
                      <a:r>
                        <a:rPr baseline="-25000" lang="en" sz="1000">
                          <a:solidFill>
                            <a:schemeClr val="dk1"/>
                          </a:solidFill>
                        </a:rPr>
                        <a:t>MO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/g</a:t>
                      </a:r>
                      <a:r>
                        <a:rPr baseline="-25000" lang="en" sz="1000">
                          <a:solidFill>
                            <a:schemeClr val="dk1"/>
                          </a:solidFill>
                        </a:rPr>
                        <a:t>MO</a:t>
                      </a:r>
                      <a:endParaRPr baseline="-25000"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Optic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2.5 - 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2200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0.7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0.7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450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250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</a:t>
                      </a:r>
                      <a:endParaRPr sz="1000"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1/1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3"/>
                        </a:rPr>
                        <a:t>700_thick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" sz="1000" u="sng">
                          <a:solidFill>
                            <a:schemeClr val="hlink"/>
                          </a:solidFill>
                          <a:hlinkClick r:id="rId4"/>
                        </a:rPr>
                        <a:t>700_thin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 - 2200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0.6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0.83/0.42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1.50/1.21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5"/>
                        </a:rPr>
                        <a:t>600_1200_thick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6"/>
                        </a:rPr>
                        <a:t>600_1200_thin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 - 2200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0.45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1.8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1.1 / 0.28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2.36/1.47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7"/>
                        </a:rPr>
                        <a:t>450_1800_thick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8"/>
                        </a:rPr>
                        <a:t>450_1800_thin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 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- 2200 or 2.0 - 1960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250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1/0.25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2.76/1.56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9"/>
                        </a:rPr>
                        <a:t>500_2000_thin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2.5 - 2748 or 1.8 - 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1960</a:t>
                      </a:r>
                      <a:endParaRPr sz="1000"/>
                    </a:p>
                  </a:txBody>
                  <a:tcPr marT="18275" marB="18275" marR="18275" marL="1827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1.1</a:t>
                      </a:r>
                      <a:endParaRPr sz="1000"/>
                    </a:p>
                  </a:txBody>
                  <a:tcPr marT="18275" marB="18275" marR="18275" marL="1827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1.1</a:t>
                      </a:r>
                      <a:endParaRPr sz="1000"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1/1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10"/>
                        </a:rPr>
                        <a:t>1100_thick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5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2.5 - 2748 or 1.8 - 1960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0.9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1.8</a:t>
                      </a:r>
                      <a:endParaRPr sz="1000"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0.55/0.28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2.56/1.64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11"/>
                        </a:rPr>
                        <a:t>900_1800_thick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12"/>
                        </a:rPr>
                        <a:t>900_1800_thin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2.5 - 2748 or 1.8 - 1960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0.7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2.8</a:t>
                      </a:r>
                      <a:endParaRPr sz="1000"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0.71/0.18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4.67/2.02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13"/>
                        </a:rPr>
                        <a:t>700_2800_thick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14"/>
                        </a:rPr>
                        <a:t>700_2800_thin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1/1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15"/>
                        </a:rPr>
                        <a:t>1000_thick</a:t>
                      </a:r>
                      <a:r>
                        <a:rPr lang="en" sz="1000"/>
                        <a:t>,</a:t>
                      </a:r>
                      <a:r>
                        <a:rPr lang="en" sz="1000" u="sng">
                          <a:solidFill>
                            <a:schemeClr val="hlink"/>
                          </a:solidFill>
                          <a:hlinkClick r:id="rId16"/>
                        </a:rPr>
                        <a:t>1000_thin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237050" y="460200"/>
            <a:ext cx="7568100" cy="3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Collapse process is defined by the target lumi in the range of 1-2.5e34</a:t>
            </a:r>
            <a:endParaRPr sz="1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6"/>
          <p:cNvSpPr txBox="1"/>
          <p:nvPr/>
        </p:nvSpPr>
        <p:spPr>
          <a:xfrm>
            <a:off x="0" y="4743300"/>
            <a:ext cx="408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Tune scan on the bunch with max of long range</a:t>
            </a:r>
            <a:endParaRPr/>
          </a:p>
        </p:txBody>
      </p:sp>
      <p:sp>
        <p:nvSpPr>
          <p:cNvPr id="76" name="Google Shape;7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 rotWithShape="1">
          <a:blip r:embed="rId17">
            <a:alphaModFix/>
          </a:blip>
          <a:srcRect b="16122" l="0" r="8003" t="9372"/>
          <a:stretch/>
        </p:blipFill>
        <p:spPr>
          <a:xfrm>
            <a:off x="3807000" y="3980825"/>
            <a:ext cx="2559425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 rotWithShape="1">
          <a:blip r:embed="rId18">
            <a:alphaModFix/>
          </a:blip>
          <a:srcRect b="7355" l="3612" r="9119" t="0"/>
          <a:stretch/>
        </p:blipFill>
        <p:spPr>
          <a:xfrm>
            <a:off x="6552275" y="3929875"/>
            <a:ext cx="2427874" cy="5945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/>
        </p:nvSpPr>
        <p:spPr>
          <a:xfrm>
            <a:off x="4273850" y="4553525"/>
            <a:ext cx="4194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0097A7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1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https://cds.cern.ch/record/2622595/files/CERN-ACC-2018-0018.pdf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 sz="13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Start of levelling</a:t>
            </a:r>
            <a:endParaRPr/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416875" y="10760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Start of leveling is defined by pile-up e.g. 140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86" name="Google Shape;86;p17"/>
          <p:cNvGraphicFramePr/>
          <p:nvPr/>
        </p:nvGraphicFramePr>
        <p:xfrm>
          <a:off x="54200" y="1533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{432B7765-2E7C-4A09-8718-274D013862D1}</a:tableStyleId>
              </a:tblPr>
              <a:tblGrid>
                <a:gridCol w="543325"/>
                <a:gridCol w="437000"/>
                <a:gridCol w="416600"/>
                <a:gridCol w="368375"/>
                <a:gridCol w="319125"/>
                <a:gridCol w="214075"/>
                <a:gridCol w="250525"/>
                <a:gridCol w="241925"/>
                <a:gridCol w="407425"/>
                <a:gridCol w="393750"/>
                <a:gridCol w="556225"/>
                <a:gridCol w="837850"/>
                <a:gridCol w="837850"/>
                <a:gridCol w="444150"/>
                <a:gridCol w="789525"/>
                <a:gridCol w="1758650"/>
              </a:tblGrid>
              <a:tr h="359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Bunch scheme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Pile up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Energy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beta cross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beta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sep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MO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emit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ppb</a:t>
                      </a:r>
                      <a:endParaRPr sz="10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Crab</a:t>
                      </a:r>
                      <a:endParaRPr sz="1000"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sep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crossing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ATS Factor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f</a:t>
                      </a:r>
                      <a:r>
                        <a:rPr baseline="-25000" lang="en" sz="1000">
                          <a:solidFill>
                            <a:schemeClr val="dk1"/>
                          </a:solidFill>
                        </a:rPr>
                        <a:t>MO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/g</a:t>
                      </a:r>
                      <a:r>
                        <a:rPr baseline="-25000" lang="en" sz="1000">
                          <a:solidFill>
                            <a:schemeClr val="dk1"/>
                          </a:solidFill>
                        </a:rPr>
                        <a:t>MO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Q'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LHCb - 1.5m / Alice 10m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[10^34]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Optics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hybrid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140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0.58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0.58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60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2.2</a:t>
                      </a:r>
                      <a:endParaRPr sz="10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190</a:t>
                      </a:r>
                      <a:endParaRPr sz="1000"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1/1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3"/>
                        </a:rPr>
                        <a:t>580_1500_thick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" sz="1000" u="sng">
                          <a:solidFill>
                            <a:schemeClr val="hlink"/>
                          </a:solidFill>
                          <a:hlinkClick r:id="rId4"/>
                        </a:rPr>
                        <a:t>580_1500_thin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hybrid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140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/>
                        <a:t>0.42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0.84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190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0.59/1.19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1.51/1.25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5"/>
                        </a:rPr>
                        <a:t>420_840_thick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" sz="1000" u="sng">
                          <a:solidFill>
                            <a:schemeClr val="hlink"/>
                          </a:solidFill>
                          <a:hlinkClick r:id="rId6"/>
                        </a:rPr>
                        <a:t>420_840_thin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hybrid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140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190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0.417/1.67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1.74/1.34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7"/>
                        </a:rPr>
                        <a:t>300_1200_thick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" sz="1000" u="sng">
                          <a:solidFill>
                            <a:schemeClr val="hlink"/>
                          </a:solidFill>
                          <a:hlinkClick r:id="rId8"/>
                        </a:rPr>
                        <a:t>300_1200_thin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8b4e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140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0.58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0.58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190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1/1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9"/>
                        </a:rPr>
                        <a:t>580_thick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" sz="1000" u="sng">
                          <a:solidFill>
                            <a:schemeClr val="hlink"/>
                          </a:solidFill>
                          <a:hlinkClick r:id="rId10"/>
                        </a:rPr>
                        <a:t>580_thin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8b4e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140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0.42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0.84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190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0.59/1.19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1.51/1.25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11"/>
                        </a:rPr>
                        <a:t>420_840_thick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" sz="1000" u="sng">
                          <a:solidFill>
                            <a:schemeClr val="hlink"/>
                          </a:solidFill>
                          <a:hlinkClick r:id="rId12"/>
                        </a:rPr>
                        <a:t>420_840_thin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8b4e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140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0.3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2.5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2.2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190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250</a:t>
                      </a:r>
                      <a:endParaRPr sz="10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0.417/1.67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1.74/1.34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0.2/0.014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13"/>
                        </a:rPr>
                        <a:t>300_1200_thick</a:t>
                      </a:r>
                      <a:r>
                        <a:rPr lang="en" sz="100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" sz="1000" u="sng">
                          <a:solidFill>
                            <a:schemeClr val="hlink"/>
                          </a:solidFill>
                          <a:hlinkClick r:id="rId14"/>
                        </a:rPr>
                        <a:t>300_1200_thin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7" name="Google Shape;87;p17"/>
          <p:cNvSpPr txBox="1"/>
          <p:nvPr/>
        </p:nvSpPr>
        <p:spPr>
          <a:xfrm>
            <a:off x="583050" y="4239125"/>
            <a:ext cx="4082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Tune scan on the bunch with max of long range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00" y="677475"/>
            <a:ext cx="4127874" cy="446602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18"/>
          <p:cNvSpPr txBox="1"/>
          <p:nvPr/>
        </p:nvSpPr>
        <p:spPr>
          <a:xfrm>
            <a:off x="0" y="0"/>
            <a:ext cx="4232400" cy="4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First test scan with 0.5/2.0m flat optics</a:t>
            </a:r>
            <a:endParaRPr b="1"/>
          </a:p>
        </p:txBody>
      </p:sp>
      <p:sp>
        <p:nvSpPr>
          <p:cNvPr id="95" name="Google Shape;95;p18"/>
          <p:cNvSpPr txBox="1"/>
          <p:nvPr/>
        </p:nvSpPr>
        <p:spPr>
          <a:xfrm>
            <a:off x="1240075" y="4022500"/>
            <a:ext cx="2674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dispersion is OFF???</a:t>
            </a:r>
            <a:endParaRPr/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8975" y="2346750"/>
            <a:ext cx="3359051" cy="279675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6131175" y="4511425"/>
            <a:ext cx="2433900" cy="4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</a:t>
            </a:r>
            <a:r>
              <a:rPr lang="en"/>
              <a:t> Dispersion</a:t>
            </a:r>
            <a:endParaRPr/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4575" y="0"/>
            <a:ext cx="2939427" cy="242877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/>
        </p:nvSpPr>
        <p:spPr>
          <a:xfrm>
            <a:off x="7079800" y="1690425"/>
            <a:ext cx="2433900" cy="4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Dispersion</a:t>
            </a:r>
            <a:endParaRPr/>
          </a:p>
        </p:txBody>
      </p:sp>
      <p:cxnSp>
        <p:nvCxnSpPr>
          <p:cNvPr id="100" name="Google Shape;100;p18"/>
          <p:cNvCxnSpPr/>
          <p:nvPr/>
        </p:nvCxnSpPr>
        <p:spPr>
          <a:xfrm flipH="1" rot="10800000">
            <a:off x="3446975" y="3944575"/>
            <a:ext cx="2439900" cy="29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1" name="Google Shape;101;p18"/>
          <p:cNvSpPr txBox="1"/>
          <p:nvPr/>
        </p:nvSpPr>
        <p:spPr>
          <a:xfrm>
            <a:off x="4089075" y="427850"/>
            <a:ext cx="2042100" cy="1416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Dispersion knobs are not optimal for this optics, causes, due to </a:t>
            </a:r>
            <a:endParaRPr sz="1000"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en" sz="1000"/>
              <a:t>sextupoles strength opimized also for off-momentum beta-beating in point 8</a:t>
            </a:r>
            <a:endParaRPr sz="1000"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en" sz="1000"/>
              <a:t>beta function too low to make it effective </a:t>
            </a: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7" name="Google Shape;107;p19"/>
          <p:cNvSpPr txBox="1"/>
          <p:nvPr/>
        </p:nvSpPr>
        <p:spPr>
          <a:xfrm>
            <a:off x="2491800" y="0"/>
            <a:ext cx="4160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Collapse DA tune scans</a:t>
            </a:r>
            <a:endParaRPr b="1" sz="2000"/>
          </a:p>
        </p:txBody>
      </p:sp>
      <p:pic>
        <p:nvPicPr>
          <p:cNvPr id="108" name="Google Shape;1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98400"/>
            <a:ext cx="4108537" cy="444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5025" y="642275"/>
            <a:ext cx="4160401" cy="4501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5" name="Google Shape;115;p20"/>
          <p:cNvSpPr txBox="1"/>
          <p:nvPr/>
        </p:nvSpPr>
        <p:spPr>
          <a:xfrm>
            <a:off x="2491800" y="0"/>
            <a:ext cx="4160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Collapse DA tune scans</a:t>
            </a:r>
            <a:endParaRPr b="1" sz="2000"/>
          </a:p>
        </p:txBody>
      </p:sp>
      <p:pic>
        <p:nvPicPr>
          <p:cNvPr id="116" name="Google Shape;11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98400"/>
            <a:ext cx="4108537" cy="444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8712" y="575975"/>
            <a:ext cx="4059120" cy="439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0"/>
          <p:cNvSpPr txBox="1"/>
          <p:nvPr/>
        </p:nvSpPr>
        <p:spPr>
          <a:xfrm>
            <a:off x="1925300" y="3692525"/>
            <a:ext cx="1395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f=</a:t>
            </a:r>
            <a:r>
              <a:rPr lang="en" sz="1000">
                <a:solidFill>
                  <a:schemeClr val="dk1"/>
                </a:solidFill>
              </a:rPr>
              <a:t>2.36, g=1.47</a:t>
            </a:r>
            <a:endParaRPr/>
          </a:p>
        </p:txBody>
      </p:sp>
      <p:sp>
        <p:nvSpPr>
          <p:cNvPr id="119" name="Google Shape;119;p20"/>
          <p:cNvSpPr txBox="1"/>
          <p:nvPr/>
        </p:nvSpPr>
        <p:spPr>
          <a:xfrm>
            <a:off x="6267850" y="3724000"/>
            <a:ext cx="1395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rx=0.55 ry=0.28 f=2.56 g=1.64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5" name="Google Shape;125;p21"/>
          <p:cNvSpPr txBox="1"/>
          <p:nvPr/>
        </p:nvSpPr>
        <p:spPr>
          <a:xfrm>
            <a:off x="2491800" y="0"/>
            <a:ext cx="4160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Collapse DA tune scans</a:t>
            </a:r>
            <a:endParaRPr b="1" sz="2000"/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546000"/>
            <a:ext cx="4108537" cy="444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" name="Google Shape;132;p22"/>
          <p:cNvSpPr txBox="1"/>
          <p:nvPr/>
        </p:nvSpPr>
        <p:spPr>
          <a:xfrm>
            <a:off x="2737650" y="0"/>
            <a:ext cx="36687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Start of Levelling</a:t>
            </a:r>
            <a:endParaRPr b="1" sz="2000"/>
          </a:p>
        </p:txBody>
      </p:sp>
      <p:pic>
        <p:nvPicPr>
          <p:cNvPr id="133" name="Google Shape;13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4050" y="718500"/>
            <a:ext cx="4089958" cy="44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718500"/>
            <a:ext cx="4089958" cy="442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