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63" r:id="rId5"/>
    <p:sldId id="258" r:id="rId6"/>
    <p:sldId id="292" r:id="rId7"/>
    <p:sldId id="271" r:id="rId8"/>
    <p:sldId id="295" r:id="rId9"/>
    <p:sldId id="272" r:id="rId10"/>
    <p:sldId id="293" r:id="rId11"/>
    <p:sldId id="294" r:id="rId12"/>
    <p:sldId id="296" r:id="rId13"/>
    <p:sldId id="297" r:id="rId14"/>
    <p:sldId id="298"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0A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81"/>
  </p:normalViewPr>
  <p:slideViewPr>
    <p:cSldViewPr snapToObjects="1" showGuides="1">
      <p:cViewPr varScale="1">
        <p:scale>
          <a:sx n="91" d="100"/>
          <a:sy n="91" d="100"/>
        </p:scale>
        <p:origin x="496" y="184"/>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28/08/2023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28/08/2023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N. Mounet et al - WP2 actions - 29/08/2023</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453376"/>
            <a:ext cx="6627000" cy="360000"/>
          </a:xfrm>
        </p:spPr>
        <p:txBody>
          <a:bodyPr/>
          <a:lstStyle/>
          <a:p>
            <a:r>
              <a:rPr lang="fr-FR" noProof="0"/>
              <a:t>N. Mounet et al - WP2 actions - 29/08/2023</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453376"/>
            <a:ext cx="6627000" cy="360000"/>
          </a:xfrm>
        </p:spPr>
        <p:txBody>
          <a:bodyPr/>
          <a:lstStyle/>
          <a:p>
            <a:r>
              <a:rPr lang="fr-FR" noProof="0"/>
              <a:t>N. Mounet et al - WP2 actions - 29/08/2023</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453376"/>
            <a:ext cx="6627000" cy="360000"/>
          </a:xfrm>
        </p:spPr>
        <p:txBody>
          <a:bodyPr/>
          <a:lstStyle/>
          <a:p>
            <a:r>
              <a:rPr lang="fr-FR" noProof="0"/>
              <a:t>N. Mounet et al - WP2 actions - 29/08/2023</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453376"/>
            <a:ext cx="6553200" cy="360000"/>
          </a:xfrm>
        </p:spPr>
        <p:txBody>
          <a:bodyPr/>
          <a:lstStyle/>
          <a:p>
            <a:r>
              <a:rPr lang="fr-FR" noProof="0"/>
              <a:t>N. Mounet et al - WP2 actions - 29/08/2023</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453376"/>
            <a:ext cx="6550800" cy="360000"/>
          </a:xfrm>
        </p:spPr>
        <p:txBody>
          <a:bodyPr/>
          <a:lstStyle/>
          <a:p>
            <a:r>
              <a:rPr lang="fr-FR" noProof="0"/>
              <a:t>N. Mounet et al - WP2 actions - 29/08/2023</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N. Mounet et al - WP2 actions - 29/08/2023</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453376"/>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N. Mounet et al - WP2 actions - 29/08/2023</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294231/contributions/5448022/attachments/2669196/4626566/DA_presentation_20_06_23.pdf"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294231/contributions/5448022/attachments/2669196/4626566/DA_presentation_20_06_23.pdf"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docs.google.com/spreadsheets/d/1lJc6q6oHcGPYCm_boiwIJGj8a5RA3AgSw-WNszPWXuM/edit?usp=sharing"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276872"/>
            <a:ext cx="7200000" cy="504056"/>
          </a:xfrm>
        </p:spPr>
        <p:txBody>
          <a:bodyPr/>
          <a:lstStyle/>
          <a:p>
            <a:r>
              <a:rPr lang="en-US" dirty="0"/>
              <a:t>WP2 Actions – part I</a:t>
            </a:r>
            <a:endParaRPr lang="en-GB" dirty="0"/>
          </a:p>
        </p:txBody>
      </p:sp>
      <p:sp>
        <p:nvSpPr>
          <p:cNvPr id="3" name="Sous-titre 2"/>
          <p:cNvSpPr>
            <a:spLocks noGrp="1"/>
          </p:cNvSpPr>
          <p:nvPr>
            <p:ph type="subTitle" idx="1"/>
          </p:nvPr>
        </p:nvSpPr>
        <p:spPr>
          <a:xfrm>
            <a:off x="1371600" y="2924944"/>
            <a:ext cx="6944816" cy="3744416"/>
          </a:xfrm>
        </p:spPr>
        <p:txBody>
          <a:bodyPr>
            <a:noAutofit/>
          </a:bodyPr>
          <a:lstStyle/>
          <a:p>
            <a:r>
              <a:rPr lang="en-GB" dirty="0"/>
              <a:t>Nicolas Mounet and Rogelio Tomás, for WP2 – </a:t>
            </a:r>
            <a:r>
              <a:rPr lang="en-GB" b="1" i="1" dirty="0"/>
              <a:t>many thanks to Elias </a:t>
            </a:r>
            <a:r>
              <a:rPr lang="en-GB" b="1" i="1" dirty="0" err="1"/>
              <a:t>Métral</a:t>
            </a:r>
            <a:r>
              <a:rPr lang="en-GB" b="1" i="1" dirty="0"/>
              <a:t>!</a:t>
            </a:r>
            <a:endParaRPr lang="en-GB" sz="1000" dirty="0"/>
          </a:p>
          <a:p>
            <a:pPr>
              <a:spcBef>
                <a:spcPts val="600"/>
              </a:spcBef>
            </a:pPr>
            <a:r>
              <a:rPr lang="en-GB" b="1" dirty="0"/>
              <a:t>Task leaders</a:t>
            </a:r>
            <a:r>
              <a:rPr lang="en-GB" dirty="0"/>
              <a:t>:	</a:t>
            </a:r>
            <a:r>
              <a:rPr lang="en-GB" b="1" dirty="0"/>
              <a:t>2.1    </a:t>
            </a:r>
            <a:r>
              <a:rPr lang="en-GB" dirty="0"/>
              <a:t>R. De Maria		</a:t>
            </a:r>
            <a:r>
              <a:rPr lang="en-GB" b="1" dirty="0"/>
              <a:t>2.4	     </a:t>
            </a:r>
            <a:r>
              <a:rPr lang="en-GB" dirty="0"/>
              <a:t>X. </a:t>
            </a:r>
            <a:r>
              <a:rPr lang="en-GB" dirty="0" err="1"/>
              <a:t>Buffat</a:t>
            </a:r>
            <a:br>
              <a:rPr lang="en-GB" dirty="0"/>
            </a:br>
            <a:r>
              <a:rPr lang="en-GB" dirty="0"/>
              <a:t>				</a:t>
            </a:r>
            <a:r>
              <a:rPr lang="en-GB" b="1" dirty="0"/>
              <a:t>2.2    </a:t>
            </a:r>
            <a:r>
              <a:rPr lang="en-GB" dirty="0"/>
              <a:t>M. </a:t>
            </a:r>
            <a:r>
              <a:rPr lang="en-GB" dirty="0" err="1"/>
              <a:t>Giovannozzi</a:t>
            </a:r>
            <a:r>
              <a:rPr lang="en-GB" dirty="0"/>
              <a:t>	</a:t>
            </a:r>
            <a:r>
              <a:rPr lang="en-GB" b="1" dirty="0"/>
              <a:t>2.5.      </a:t>
            </a:r>
            <a:r>
              <a:rPr lang="en-GB" dirty="0"/>
              <a:t>L. </a:t>
            </a:r>
            <a:r>
              <a:rPr lang="en-GB" dirty="0" err="1"/>
              <a:t>Mether</a:t>
            </a:r>
            <a:br>
              <a:rPr lang="en-GB" dirty="0"/>
            </a:br>
            <a:r>
              <a:rPr lang="en-GB" dirty="0"/>
              <a:t>				</a:t>
            </a:r>
            <a:r>
              <a:rPr lang="en-GB" b="1" dirty="0"/>
              <a:t>2.3.   </a:t>
            </a:r>
            <a:r>
              <a:rPr lang="en-GB" dirty="0"/>
              <a:t>G. </a:t>
            </a:r>
            <a:r>
              <a:rPr lang="en-GB" dirty="0" err="1"/>
              <a:t>Sterbini</a:t>
            </a:r>
            <a:r>
              <a:rPr lang="en-GB" dirty="0"/>
              <a:t>		</a:t>
            </a:r>
            <a:r>
              <a:rPr lang="en-GB" b="1" dirty="0"/>
              <a:t>2.6.      </a:t>
            </a:r>
            <a:r>
              <a:rPr lang="en-GB" dirty="0"/>
              <a:t>R. Bruce</a:t>
            </a:r>
            <a:endParaRPr lang="en-GB" sz="1000" dirty="0"/>
          </a:p>
          <a:p>
            <a:pPr>
              <a:spcBef>
                <a:spcPts val="600"/>
              </a:spcBef>
            </a:pPr>
            <a:r>
              <a:rPr lang="en-GB" b="1" dirty="0"/>
              <a:t>WP contacts</a:t>
            </a:r>
            <a:r>
              <a:rPr lang="en-GB" dirty="0"/>
              <a:t>:</a:t>
            </a:r>
            <a:r>
              <a:rPr lang="en-GB" b="1" dirty="0"/>
              <a:t>	WP3</a:t>
            </a:r>
            <a:r>
              <a:rPr lang="en-GB" dirty="0"/>
              <a:t>  E. </a:t>
            </a:r>
            <a:r>
              <a:rPr lang="en-GB" dirty="0" err="1"/>
              <a:t>Todesco</a:t>
            </a:r>
            <a:r>
              <a:rPr lang="en-GB" dirty="0"/>
              <a:t>		</a:t>
            </a:r>
            <a:r>
              <a:rPr lang="en-GB" b="1" dirty="0"/>
              <a:t> WP10</a:t>
            </a:r>
            <a:r>
              <a:rPr lang="en-GB" dirty="0"/>
              <a:t> F. </a:t>
            </a:r>
            <a:r>
              <a:rPr lang="en-GB" dirty="0" err="1"/>
              <a:t>Cerutti</a:t>
            </a:r>
            <a:endParaRPr lang="en-GB" dirty="0"/>
          </a:p>
          <a:p>
            <a:pPr>
              <a:spcBef>
                <a:spcPts val="600"/>
              </a:spcBef>
            </a:pPr>
            <a:r>
              <a:rPr lang="en-GB" dirty="0"/>
              <a:t>				</a:t>
            </a:r>
            <a:r>
              <a:rPr lang="en-GB" b="1" dirty="0"/>
              <a:t>WP4</a:t>
            </a:r>
            <a:r>
              <a:rPr lang="en-GB" dirty="0"/>
              <a:t>  R. </a:t>
            </a:r>
            <a:r>
              <a:rPr lang="en-GB" dirty="0" err="1"/>
              <a:t>Calaga</a:t>
            </a:r>
            <a:r>
              <a:rPr lang="en-GB" dirty="0"/>
              <a:t>			</a:t>
            </a:r>
            <a:r>
              <a:rPr lang="en-GB" b="1" dirty="0"/>
              <a:t> WP13</a:t>
            </a:r>
            <a:r>
              <a:rPr lang="en-GB" dirty="0"/>
              <a:t> T. </a:t>
            </a:r>
            <a:r>
              <a:rPr lang="en-GB" dirty="0" err="1"/>
              <a:t>Lefevre</a:t>
            </a:r>
            <a:endParaRPr lang="en-GB" dirty="0"/>
          </a:p>
          <a:p>
            <a:pPr>
              <a:spcBef>
                <a:spcPts val="600"/>
              </a:spcBef>
            </a:pPr>
            <a:r>
              <a:rPr lang="en-GB" dirty="0"/>
              <a:t>				</a:t>
            </a:r>
            <a:r>
              <a:rPr lang="en-GB" b="1" dirty="0"/>
              <a:t>WP5</a:t>
            </a:r>
            <a:r>
              <a:rPr lang="en-GB" dirty="0"/>
              <a:t>  S. </a:t>
            </a:r>
            <a:r>
              <a:rPr lang="en-GB" dirty="0" err="1"/>
              <a:t>Redaelli</a:t>
            </a:r>
            <a:endParaRPr lang="en-GB" dirty="0"/>
          </a:p>
          <a:p>
            <a:pPr>
              <a:spcBef>
                <a:spcPts val="600"/>
              </a:spcBef>
            </a:pPr>
            <a:r>
              <a:rPr lang="en-GB" b="1" dirty="0"/>
              <a:t>				WGA</a:t>
            </a:r>
            <a:r>
              <a:rPr lang="en-GB" dirty="0"/>
              <a:t> R. De Maria, M. </a:t>
            </a:r>
            <a:r>
              <a:rPr lang="en-GB" dirty="0" err="1"/>
              <a:t>Giovannozzi</a:t>
            </a:r>
            <a:br>
              <a:rPr lang="en-GB" sz="1000" b="1" dirty="0"/>
            </a:br>
            <a:r>
              <a:rPr lang="en-GB" b="1" dirty="0"/>
              <a:t>Contacts with LIU / injectors</a:t>
            </a:r>
            <a:r>
              <a:rPr lang="en-GB" dirty="0"/>
              <a:t>: H. </a:t>
            </a:r>
            <a:r>
              <a:rPr lang="en-GB" dirty="0" err="1"/>
              <a:t>Bartosik</a:t>
            </a:r>
            <a:r>
              <a:rPr lang="en-GB" dirty="0"/>
              <a:t>, G. </a:t>
            </a:r>
            <a:r>
              <a:rPr lang="en-GB" dirty="0" err="1"/>
              <a:t>Rumolo</a:t>
            </a:r>
            <a:endParaRPr lang="en-GB" dirty="0"/>
          </a:p>
        </p:txBody>
      </p:sp>
      <p:sp>
        <p:nvSpPr>
          <p:cNvPr id="4" name="Espace réservé du texte 3"/>
          <p:cNvSpPr>
            <a:spLocks noGrp="1"/>
          </p:cNvSpPr>
          <p:nvPr>
            <p:ph type="body" sz="quarter" idx="14"/>
          </p:nvPr>
        </p:nvSpPr>
        <p:spPr>
          <a:xfrm>
            <a:off x="1371600" y="6464126"/>
            <a:ext cx="6480000" cy="349250"/>
          </a:xfrm>
        </p:spPr>
        <p:txBody>
          <a:bodyPr/>
          <a:lstStyle/>
          <a:p>
            <a:pPr algn="ctr"/>
            <a:r>
              <a:rPr lang="en-GB" dirty="0"/>
              <a:t>217</a:t>
            </a:r>
            <a:r>
              <a:rPr lang="en-GB" baseline="30000" dirty="0"/>
              <a:t>th</a:t>
            </a:r>
            <a:r>
              <a:rPr lang="en-GB" dirty="0"/>
              <a:t> WP2 meeting – 29/08/2023 </a:t>
            </a:r>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2.3: Incoherent effects (G. </a:t>
            </a:r>
            <a:r>
              <a:rPr lang="en-GB" dirty="0" err="1"/>
              <a:t>Sterbini</a:t>
            </a:r>
            <a:r>
              <a:rPr lang="en-GB" dirty="0"/>
              <a:t>)</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1560" y="1052513"/>
            <a:ext cx="8074025" cy="4906962"/>
          </a:xfrm>
        </p:spPr>
        <p:txBody>
          <a:bodyPr>
            <a:noAutofit/>
          </a:bodyPr>
          <a:lstStyle/>
          <a:p>
            <a:pPr>
              <a:spcBef>
                <a:spcPts val="1200"/>
              </a:spcBef>
              <a:buFont typeface="Wingdings" pitchFamily="2" charset="2"/>
              <a:buChar char="§"/>
            </a:pPr>
            <a:r>
              <a:rPr lang="en-GB" sz="1800" b="1" dirty="0"/>
              <a:t>Estimate the expected variation of transfer matrix elements for Roman Pots as a result of beam-beam interactions and other effects </a:t>
            </a:r>
            <a:r>
              <a:rPr lang="en-GB" sz="1800" dirty="0"/>
              <a:t>– 4/3/2023</a:t>
            </a:r>
          </a:p>
          <a:p>
            <a:pPr marL="0" indent="0">
              <a:spcBef>
                <a:spcPts val="1200"/>
              </a:spcBef>
              <a:buNone/>
            </a:pPr>
            <a:r>
              <a:rPr lang="en-GB" sz="1800" b="1" dirty="0"/>
              <a:t>	</a:t>
            </a:r>
            <a:r>
              <a:rPr lang="en-GB" sz="1800" dirty="0"/>
              <a:t> ⟹ </a:t>
            </a:r>
            <a:r>
              <a:rPr lang="en-GB" sz="1800" b="1" dirty="0">
                <a:solidFill>
                  <a:srgbClr val="0432FF"/>
                </a:solidFill>
              </a:rPr>
              <a:t>Ongoing</a:t>
            </a:r>
            <a:r>
              <a:rPr lang="en-GB" sz="1800" dirty="0"/>
              <a:t>. Consolidation is done, specific computation is not.</a:t>
            </a:r>
            <a:endParaRPr lang="en-GB" sz="1800" b="1" dirty="0"/>
          </a:p>
          <a:p>
            <a:pPr>
              <a:spcBef>
                <a:spcPts val="1200"/>
              </a:spcBef>
              <a:buFont typeface="Wingdings" pitchFamily="2" charset="2"/>
              <a:buChar char="§"/>
            </a:pPr>
            <a:r>
              <a:rPr lang="en-GB" sz="1800" b="1" dirty="0"/>
              <a:t>Explore the impact on DA from coupling in the strong beam</a:t>
            </a:r>
            <a:r>
              <a:rPr lang="en-GB" sz="1800" dirty="0"/>
              <a:t> – 16/09/2022</a:t>
            </a:r>
          </a:p>
          <a:p>
            <a:pPr marL="0" indent="0">
              <a:spcBef>
                <a:spcPts val="1200"/>
              </a:spcBef>
              <a:buNone/>
            </a:pPr>
            <a:r>
              <a:rPr lang="en-GB" sz="1800" dirty="0"/>
              <a:t>	 ⟹ </a:t>
            </a:r>
            <a:r>
              <a:rPr lang="en-GB" sz="1800" b="1" dirty="0">
                <a:solidFill>
                  <a:srgbClr val="0432FF"/>
                </a:solidFill>
              </a:rPr>
              <a:t>Ongoing</a:t>
            </a:r>
            <a:r>
              <a:rPr lang="en-GB" sz="1800" dirty="0"/>
              <a:t> (long-term).</a:t>
            </a:r>
          </a:p>
          <a:p>
            <a:pPr>
              <a:spcBef>
                <a:spcPts val="1200"/>
              </a:spcBef>
            </a:pPr>
            <a:r>
              <a:rPr lang="en-GB" sz="1800" b="1" dirty="0"/>
              <a:t>Rerun DA simulation studies for nominal filling scheme </a:t>
            </a:r>
            <a:r>
              <a:rPr lang="en-GB" sz="1800" dirty="0"/>
              <a:t>– 7/03/2023</a:t>
            </a:r>
          </a:p>
          <a:p>
            <a:pPr marL="0" indent="0">
              <a:spcBef>
                <a:spcPts val="1200"/>
              </a:spcBef>
              <a:buNone/>
            </a:pPr>
            <a:r>
              <a:rPr lang="en-GB" sz="1800" dirty="0"/>
              <a:t>	 ⟹ Considered </a:t>
            </a:r>
            <a:r>
              <a:rPr lang="en-GB" sz="1800" b="1" dirty="0">
                <a:solidFill>
                  <a:srgbClr val="00A201"/>
                </a:solidFill>
              </a:rPr>
              <a:t>done</a:t>
            </a:r>
            <a:r>
              <a:rPr lang="en-GB" sz="1800" dirty="0"/>
              <a:t> after Colas’ </a:t>
            </a:r>
            <a:r>
              <a:rPr lang="en-GB" sz="1800" dirty="0">
                <a:hlinkClick r:id="rId3"/>
              </a:rPr>
              <a:t>talk</a:t>
            </a:r>
            <a:r>
              <a:rPr lang="en-GB" sz="1800" dirty="0"/>
              <a:t> on June 20</a:t>
            </a:r>
            <a:r>
              <a:rPr lang="en-GB" sz="1800" baseline="30000" dirty="0"/>
              <a:t>th</a:t>
            </a:r>
            <a:r>
              <a:rPr lang="en-GB" sz="1800" dirty="0"/>
              <a:t> (slide 10 – the worst bunch of the mixed scheme is equivalent in terms of beam-beam to the BCMS)</a:t>
            </a:r>
          </a:p>
          <a:p>
            <a:pPr>
              <a:spcBef>
                <a:spcPts val="1200"/>
              </a:spcBef>
            </a:pPr>
            <a:r>
              <a:rPr lang="en-GB" sz="1800" b="1" dirty="0"/>
              <a:t>Verify what is the ideal filling scheme for 2200 bunches in terms of granularity, as input for beam-beam simulations of a hybrid scheme </a:t>
            </a:r>
            <a:r>
              <a:rPr lang="en-GB" sz="1800" dirty="0"/>
              <a:t>– 7/03/2023</a:t>
            </a:r>
          </a:p>
          <a:p>
            <a:pPr marL="0" indent="0">
              <a:spcBef>
                <a:spcPts val="1200"/>
              </a:spcBef>
              <a:buNone/>
            </a:pPr>
            <a:r>
              <a:rPr lang="en-GB" sz="1800" dirty="0"/>
              <a:t>	 ⟹ </a:t>
            </a:r>
            <a:r>
              <a:rPr lang="en-GB" sz="1800" b="1" dirty="0">
                <a:solidFill>
                  <a:srgbClr val="00A201"/>
                </a:solidFill>
              </a:rPr>
              <a:t>Done</a:t>
            </a:r>
            <a:r>
              <a:rPr lang="en-GB" sz="1800" b="1" dirty="0">
                <a:solidFill>
                  <a:schemeClr val="tx1">
                    <a:lumMod val="65000"/>
                    <a:lumOff val="35000"/>
                  </a:schemeClr>
                </a:solidFill>
              </a:rPr>
              <a:t> </a:t>
            </a:r>
            <a:r>
              <a:rPr lang="en-GB" sz="1800" dirty="0">
                <a:solidFill>
                  <a:schemeClr val="tx1">
                    <a:lumMod val="65000"/>
                    <a:lumOff val="35000"/>
                  </a:schemeClr>
                </a:solidFill>
              </a:rPr>
              <a:t>– same talk as above – filling scheme from Lotta.</a:t>
            </a:r>
          </a:p>
        </p:txBody>
      </p:sp>
    </p:spTree>
    <p:extLst>
      <p:ext uri="{BB962C8B-B14F-4D97-AF65-F5344CB8AC3E}">
        <p14:creationId xmlns:p14="http://schemas.microsoft.com/office/powerpoint/2010/main" val="170283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2.3: Incoherent effects (G. </a:t>
            </a:r>
            <a:r>
              <a:rPr lang="en-GB" dirty="0" err="1"/>
              <a:t>Sterbini</a:t>
            </a:r>
            <a:r>
              <a:rPr lang="en-GB" dirty="0"/>
              <a:t>)</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1560" y="1052512"/>
            <a:ext cx="8074025" cy="5184111"/>
          </a:xfrm>
        </p:spPr>
        <p:txBody>
          <a:bodyPr>
            <a:noAutofit/>
          </a:bodyPr>
          <a:lstStyle/>
          <a:p>
            <a:pPr>
              <a:spcBef>
                <a:spcPts val="1200"/>
              </a:spcBef>
              <a:buFont typeface="Wingdings" pitchFamily="2" charset="2"/>
              <a:buChar char="§"/>
            </a:pPr>
            <a:r>
              <a:rPr lang="en-GB" sz="1800" b="1" dirty="0"/>
              <a:t>To explore DA versus intensity at the start of physics and at the end of levelling </a:t>
            </a:r>
            <a:r>
              <a:rPr lang="en-GB" sz="1800" dirty="0"/>
              <a:t>– 17/01/2023</a:t>
            </a:r>
          </a:p>
          <a:p>
            <a:pPr marL="0" indent="0">
              <a:spcBef>
                <a:spcPts val="1200"/>
              </a:spcBef>
              <a:buNone/>
            </a:pPr>
            <a:r>
              <a:rPr lang="en-GB" sz="1800" b="1" dirty="0"/>
              <a:t>	</a:t>
            </a:r>
            <a:r>
              <a:rPr lang="en-GB" sz="1800" dirty="0"/>
              <a:t> ⟹ </a:t>
            </a:r>
            <a:r>
              <a:rPr lang="en-GB" sz="1800" b="1" dirty="0">
                <a:solidFill>
                  <a:srgbClr val="0432FF"/>
                </a:solidFill>
              </a:rPr>
              <a:t>Ongoing </a:t>
            </a:r>
            <a:r>
              <a:rPr lang="en-GB" sz="1800" dirty="0">
                <a:solidFill>
                  <a:schemeClr val="tx1">
                    <a:lumMod val="65000"/>
                    <a:lumOff val="35000"/>
                  </a:schemeClr>
                </a:solidFill>
              </a:rPr>
              <a:t>– one should first fix the </a:t>
            </a:r>
            <a:r>
              <a:rPr lang="en-GB" sz="1800" dirty="0"/>
              <a:t>optics at the collapse (round/flat).</a:t>
            </a:r>
            <a:endParaRPr lang="en-GB" sz="1800" b="1" dirty="0"/>
          </a:p>
          <a:p>
            <a:pPr>
              <a:spcBef>
                <a:spcPts val="1200"/>
              </a:spcBef>
              <a:buFont typeface="Wingdings" pitchFamily="2" charset="2"/>
              <a:buChar char="§"/>
            </a:pPr>
            <a:r>
              <a:rPr lang="en-GB" sz="1800" b="1" dirty="0"/>
              <a:t>Check dynamic aperture with </a:t>
            </a:r>
            <a:r>
              <a:rPr lang="el-GR" sz="1800" b="1" dirty="0"/>
              <a:t>β* 0.5/1</a:t>
            </a:r>
            <a:r>
              <a:rPr lang="en-GB" sz="1800" b="1" dirty="0"/>
              <a:t>m and </a:t>
            </a:r>
            <a:r>
              <a:rPr lang="el-GR" sz="1800" b="1" dirty="0"/>
              <a:t>β* 1/2</a:t>
            </a:r>
            <a:r>
              <a:rPr lang="en-GB" sz="1800" b="1" dirty="0"/>
              <a:t>m (</a:t>
            </a:r>
            <a:r>
              <a:rPr lang="en-GB" sz="1800" b="1" dirty="0" err="1"/>
              <a:t>SoL</a:t>
            </a:r>
            <a:r>
              <a:rPr lang="en-GB" sz="1800" b="1" dirty="0"/>
              <a:t>), 2.3e11, Q’=15 and the hybrid scheme </a:t>
            </a:r>
            <a:r>
              <a:rPr lang="en-GB" sz="1800" dirty="0"/>
              <a:t>– 2/05/2022</a:t>
            </a:r>
          </a:p>
          <a:p>
            <a:pPr marL="0" indent="0">
              <a:spcBef>
                <a:spcPts val="1200"/>
              </a:spcBef>
              <a:buNone/>
            </a:pPr>
            <a:r>
              <a:rPr lang="en-GB" sz="1800" dirty="0"/>
              <a:t>	 ⟹ </a:t>
            </a:r>
            <a:r>
              <a:rPr lang="en-GB" sz="1800" b="1" dirty="0">
                <a:solidFill>
                  <a:srgbClr val="0432FF"/>
                </a:solidFill>
              </a:rPr>
              <a:t>Ongoing </a:t>
            </a:r>
            <a:r>
              <a:rPr lang="en-GB" sz="1800" b="1" dirty="0">
                <a:solidFill>
                  <a:schemeClr val="tx1">
                    <a:lumMod val="65000"/>
                    <a:lumOff val="35000"/>
                  </a:schemeClr>
                </a:solidFill>
              </a:rPr>
              <a:t>– </a:t>
            </a:r>
            <a:r>
              <a:rPr lang="el-GR" sz="1800" b="1" dirty="0">
                <a:solidFill>
                  <a:srgbClr val="00A201"/>
                </a:solidFill>
              </a:rPr>
              <a:t>β*</a:t>
            </a:r>
            <a:r>
              <a:rPr lang="en-GB" sz="1800" b="1" dirty="0">
                <a:solidFill>
                  <a:srgbClr val="00A201"/>
                </a:solidFill>
              </a:rPr>
              <a:t> 0.5/1 m done</a:t>
            </a:r>
            <a:r>
              <a:rPr lang="en-GB" sz="1800" dirty="0">
                <a:solidFill>
                  <a:schemeClr val="tx1">
                    <a:lumMod val="65000"/>
                    <a:lumOff val="35000"/>
                  </a:schemeClr>
                </a:solidFill>
              </a:rPr>
              <a:t>, but not 1/2 m (see Colas’ </a:t>
            </a:r>
            <a:r>
              <a:rPr lang="en-GB" sz="1800" dirty="0">
                <a:hlinkClick r:id="rId3"/>
              </a:rPr>
              <a:t>talk</a:t>
            </a:r>
            <a:r>
              <a:rPr lang="en-GB" sz="1800" dirty="0"/>
              <a:t> on 20/06).</a:t>
            </a:r>
          </a:p>
          <a:p>
            <a:pPr>
              <a:spcBef>
                <a:spcPts val="1200"/>
              </a:spcBef>
            </a:pPr>
            <a:r>
              <a:rPr lang="en-GB" sz="1800" dirty="0"/>
              <a:t>A few recent actions after the last talk by Colas on 20/06/2023:</a:t>
            </a:r>
          </a:p>
          <a:p>
            <a:pPr lvl="1">
              <a:spcBef>
                <a:spcPts val="600"/>
              </a:spcBef>
              <a:buFont typeface="Wingdings" pitchFamily="2" charset="2"/>
              <a:buChar char="Ø"/>
            </a:pPr>
            <a:r>
              <a:rPr lang="en-GB" sz="1800" b="1" dirty="0"/>
              <a:t>Compute DA at </a:t>
            </a:r>
            <a:r>
              <a:rPr lang="en-GB" sz="1800" b="1" dirty="0" err="1"/>
              <a:t>SoL</a:t>
            </a:r>
            <a:r>
              <a:rPr lang="en-GB" sz="1800" b="1" dirty="0"/>
              <a:t> with new optics with β*=0.5/2m, with 2.3x10</a:t>
            </a:r>
            <a:r>
              <a:rPr lang="en-GB" sz="1800" b="1" baseline="30000" dirty="0"/>
              <a:t>11</a:t>
            </a:r>
            <a:r>
              <a:rPr lang="en-GB" sz="1800" b="1" dirty="0"/>
              <a:t> ppb, scanning MO, keeping Q’=15, and eventually use new optics with new IR7 optics</a:t>
            </a:r>
          </a:p>
          <a:p>
            <a:pPr lvl="1">
              <a:spcBef>
                <a:spcPts val="600"/>
              </a:spcBef>
              <a:buFont typeface="Wingdings" pitchFamily="2" charset="2"/>
              <a:buChar char="Ø"/>
            </a:pPr>
            <a:r>
              <a:rPr lang="en-GB" sz="1800" b="1" dirty="0"/>
              <a:t>Check for DA in the configuration of the 1st year of Run 4 </a:t>
            </a:r>
            <a:r>
              <a:rPr lang="en-GB" sz="1800" b="1" dirty="0" err="1"/>
              <a:t>SoL</a:t>
            </a:r>
            <a:r>
              <a:rPr lang="en-GB" sz="1800" b="1" dirty="0"/>
              <a:t>, 1.8x10</a:t>
            </a:r>
            <a:r>
              <a:rPr lang="en-GB" sz="1800" b="1" baseline="30000" dirty="0"/>
              <a:t>11</a:t>
            </a:r>
            <a:r>
              <a:rPr lang="en-GB" sz="1800" b="1" dirty="0"/>
              <a:t> ppb, β*= 30cm (round) or flat (tbc), and octupoles at 500 Amps, and scanning Q’ up to 20</a:t>
            </a:r>
          </a:p>
          <a:p>
            <a:pPr marL="457200" lvl="1" indent="0">
              <a:spcBef>
                <a:spcPts val="1200"/>
              </a:spcBef>
              <a:buNone/>
            </a:pPr>
            <a:r>
              <a:rPr lang="en-GB" sz="1800" dirty="0"/>
              <a:t>⟹ both still </a:t>
            </a:r>
            <a:r>
              <a:rPr lang="en-GB" sz="1800" b="1" dirty="0">
                <a:solidFill>
                  <a:srgbClr val="0432FF"/>
                </a:solidFill>
              </a:rPr>
              <a:t>outstanding &amp; ongoing </a:t>
            </a:r>
            <a:r>
              <a:rPr lang="en-GB" sz="1800" dirty="0">
                <a:solidFill>
                  <a:schemeClr val="tx1">
                    <a:lumMod val="65000"/>
                    <a:lumOff val="35000"/>
                  </a:schemeClr>
                </a:solidFill>
              </a:rPr>
              <a:t>(for the 1</a:t>
            </a:r>
            <a:r>
              <a:rPr lang="en-GB" sz="1800" baseline="30000" dirty="0">
                <a:solidFill>
                  <a:schemeClr val="tx1">
                    <a:lumMod val="65000"/>
                    <a:lumOff val="35000"/>
                  </a:schemeClr>
                </a:solidFill>
              </a:rPr>
              <a:t>st</a:t>
            </a:r>
            <a:r>
              <a:rPr lang="en-GB" sz="1800" dirty="0">
                <a:solidFill>
                  <a:schemeClr val="tx1">
                    <a:lumMod val="65000"/>
                    <a:lumOff val="35000"/>
                  </a:schemeClr>
                </a:solidFill>
              </a:rPr>
              <a:t> one, closest optics is 0.3/1.2 – probably 0.5/2 will not lead to 140 pile-up).</a:t>
            </a:r>
            <a:r>
              <a:rPr lang="en-GB" sz="2200" b="1" dirty="0"/>
              <a:t> </a:t>
            </a:r>
          </a:p>
        </p:txBody>
      </p:sp>
    </p:spTree>
    <p:extLst>
      <p:ext uri="{BB962C8B-B14F-4D97-AF65-F5344CB8AC3E}">
        <p14:creationId xmlns:p14="http://schemas.microsoft.com/office/powerpoint/2010/main" val="1890167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WP2 actions – organisation</a:t>
            </a:r>
          </a:p>
        </p:txBody>
      </p:sp>
      <p:sp>
        <p:nvSpPr>
          <p:cNvPr id="4" name="Espace réservé du contenu 3"/>
          <p:cNvSpPr>
            <a:spLocks noGrp="1"/>
          </p:cNvSpPr>
          <p:nvPr>
            <p:ph sz="half" idx="2"/>
          </p:nvPr>
        </p:nvSpPr>
        <p:spPr>
          <a:xfrm>
            <a:off x="457200" y="900000"/>
            <a:ext cx="8074800" cy="5193296"/>
          </a:xfrm>
        </p:spPr>
        <p:txBody>
          <a:bodyPr>
            <a:normAutofit fontScale="77500" lnSpcReduction="20000"/>
          </a:bodyPr>
          <a:lstStyle/>
          <a:p>
            <a:pPr>
              <a:spcAft>
                <a:spcPts val="600"/>
              </a:spcAft>
            </a:pPr>
            <a:r>
              <a:rPr lang="en-GB" dirty="0"/>
              <a:t>Currently, actions are added to a table after each meeting (</a:t>
            </a:r>
            <a:r>
              <a:rPr lang="en-GB" dirty="0">
                <a:hlinkClick r:id="rId2"/>
              </a:rPr>
              <a:t>here</a:t>
            </a:r>
            <a:r>
              <a:rPr lang="en-GB" dirty="0"/>
              <a:t>):</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sz="2300" dirty="0"/>
              <a:t>Advantages:</a:t>
            </a:r>
          </a:p>
          <a:p>
            <a:pPr lvl="1">
              <a:buFont typeface="Wingdings" pitchFamily="2" charset="2"/>
              <a:buChar char="Ø"/>
            </a:pPr>
            <a:r>
              <a:rPr lang="en-GB" sz="2300" dirty="0"/>
              <a:t>Easy to fill after each meeting, easy to update</a:t>
            </a:r>
          </a:p>
          <a:p>
            <a:pPr lvl="1">
              <a:buFont typeface="Wingdings" pitchFamily="2" charset="2"/>
              <a:buChar char="Ø"/>
            </a:pPr>
            <a:r>
              <a:rPr lang="en-GB" sz="2300" dirty="0"/>
              <a:t>One single place to keep track of all the actions</a:t>
            </a:r>
          </a:p>
          <a:p>
            <a:r>
              <a:rPr lang="en-GB" sz="2300" dirty="0"/>
              <a:t>Drawbacks:</a:t>
            </a:r>
          </a:p>
          <a:p>
            <a:pPr lvl="1">
              <a:buFont typeface="Wingdings" pitchFamily="2" charset="2"/>
              <a:buChar char="Ø"/>
            </a:pPr>
            <a:r>
              <a:rPr lang="en-GB" sz="2300" dirty="0"/>
              <a:t>No link between actions, no classification (except by meeting),</a:t>
            </a:r>
          </a:p>
          <a:p>
            <a:pPr lvl="1">
              <a:buFont typeface="Wingdings" pitchFamily="2" charset="2"/>
              <a:buChar char="Ø"/>
            </a:pPr>
            <a:r>
              <a:rPr lang="en-GB" sz="2300" dirty="0"/>
              <a:t>Not sorted by relevance / priority</a:t>
            </a:r>
          </a:p>
          <a:p>
            <a:pPr lvl="1">
              <a:buFont typeface="Wingdings" pitchFamily="2" charset="2"/>
              <a:buChar char="Ø"/>
            </a:pPr>
            <a:r>
              <a:rPr lang="en-GB" sz="2300" dirty="0"/>
              <a:t>Painful to review and to check the status…</a:t>
            </a:r>
          </a:p>
        </p:txBody>
      </p:sp>
      <p:sp>
        <p:nvSpPr>
          <p:cNvPr id="7" name="Espace réservé du pied de page 6"/>
          <p:cNvSpPr>
            <a:spLocks noGrp="1"/>
          </p:cNvSpPr>
          <p:nvPr>
            <p:ph type="ftr" sz="quarter" idx="11"/>
          </p:nvPr>
        </p:nvSpPr>
        <p:spPr/>
        <p:txBody>
          <a:bodyPr/>
          <a:lstStyle/>
          <a:p>
            <a:r>
              <a:rPr lang="fr-FR" noProof="0"/>
              <a:t>N. Mounet et al - WP2 actions - 29/08/2023</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2</a:t>
            </a:fld>
            <a:endParaRPr lang="fr-FR"/>
          </a:p>
        </p:txBody>
      </p:sp>
      <p:pic>
        <p:nvPicPr>
          <p:cNvPr id="9" name="Image 8"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10" name="Picture 9">
            <a:extLst>
              <a:ext uri="{FF2B5EF4-FFF2-40B4-BE49-F238E27FC236}">
                <a16:creationId xmlns:a16="http://schemas.microsoft.com/office/drawing/2014/main" id="{91C26D51-1C19-F940-9892-33011DCB80A4}"/>
              </a:ext>
            </a:extLst>
          </p:cNvPr>
          <p:cNvPicPr>
            <a:picLocks noChangeAspect="1"/>
          </p:cNvPicPr>
          <p:nvPr/>
        </p:nvPicPr>
        <p:blipFill>
          <a:blip r:embed="rId4"/>
          <a:stretch>
            <a:fillRect/>
          </a:stretch>
        </p:blipFill>
        <p:spPr>
          <a:xfrm>
            <a:off x="-35496" y="1166536"/>
            <a:ext cx="9144000" cy="29105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WP2 actions – organisation</a:t>
            </a:r>
          </a:p>
        </p:txBody>
      </p:sp>
      <p:sp>
        <p:nvSpPr>
          <p:cNvPr id="4" name="Espace réservé du contenu 3"/>
          <p:cNvSpPr>
            <a:spLocks noGrp="1"/>
          </p:cNvSpPr>
          <p:nvPr>
            <p:ph sz="half" idx="2"/>
          </p:nvPr>
        </p:nvSpPr>
        <p:spPr>
          <a:xfrm>
            <a:off x="457200" y="1071376"/>
            <a:ext cx="8074800" cy="5021920"/>
          </a:xfrm>
        </p:spPr>
        <p:txBody>
          <a:bodyPr>
            <a:noAutofit/>
          </a:bodyPr>
          <a:lstStyle/>
          <a:p>
            <a:r>
              <a:rPr lang="en-GB" sz="2000" dirty="0"/>
              <a:t>Proposal:</a:t>
            </a:r>
          </a:p>
          <a:p>
            <a:pPr lvl="1">
              <a:buFont typeface="Wingdings" pitchFamily="2" charset="2"/>
              <a:buChar char="Ø"/>
            </a:pPr>
            <a:r>
              <a:rPr lang="en-GB" b="1" dirty="0"/>
              <a:t>Group actions by task</a:t>
            </a:r>
            <a:r>
              <a:rPr lang="en-GB" dirty="0"/>
              <a:t> / </a:t>
            </a:r>
            <a:r>
              <a:rPr lang="en-GB" b="1" dirty="0"/>
              <a:t>WP</a:t>
            </a:r>
            <a:r>
              <a:rPr lang="en-GB" dirty="0"/>
              <a:t> / </a:t>
            </a:r>
            <a:r>
              <a:rPr lang="en-GB" b="1" dirty="0"/>
              <a:t>others</a:t>
            </a:r>
            <a:r>
              <a:rPr lang="en-GB" dirty="0"/>
              <a:t> (e.g. link with injectors, etc.) and maybe </a:t>
            </a:r>
            <a:r>
              <a:rPr lang="en-GB" b="1" dirty="0"/>
              <a:t>prioritize</a:t>
            </a:r>
            <a:r>
              <a:rPr lang="en-GB" dirty="0"/>
              <a:t> (short / middle / long term).</a:t>
            </a:r>
          </a:p>
          <a:p>
            <a:pPr lvl="1">
              <a:buFont typeface="Wingdings" pitchFamily="2" charset="2"/>
              <a:buChar char="Ø"/>
            </a:pPr>
            <a:r>
              <a:rPr lang="en-GB" dirty="0"/>
              <a:t>Choose the right group from the person responsible for the action (first name given).</a:t>
            </a:r>
          </a:p>
          <a:p>
            <a:pPr lvl="1">
              <a:buFont typeface="Wingdings" pitchFamily="2" charset="2"/>
              <a:buChar char="Ø"/>
            </a:pPr>
            <a:r>
              <a:rPr lang="en-GB" dirty="0"/>
              <a:t>Do such a classification immediately after the meeting.</a:t>
            </a:r>
          </a:p>
          <a:p>
            <a:pPr lvl="1">
              <a:buFont typeface="Wingdings" pitchFamily="2" charset="2"/>
              <a:buChar char="Ø"/>
            </a:pPr>
            <a:r>
              <a:rPr lang="en-GB" dirty="0"/>
              <a:t>Still keep the info about the meeting in which the action was decided.</a:t>
            </a:r>
          </a:p>
          <a:p>
            <a:pPr lvl="1">
              <a:buFont typeface="Wingdings" pitchFamily="2" charset="2"/>
              <a:buChar char="Ø"/>
            </a:pPr>
            <a:r>
              <a:rPr lang="en-GB" dirty="0"/>
              <a:t>All this to be done directly in the new WP2 website.</a:t>
            </a:r>
          </a:p>
          <a:p>
            <a:pPr marL="0" indent="0">
              <a:buNone/>
            </a:pPr>
            <a:r>
              <a:rPr lang="en-GB" dirty="0"/>
              <a:t>⟹ </a:t>
            </a:r>
            <a:r>
              <a:rPr lang="en-GB" sz="2000" dirty="0">
                <a:solidFill>
                  <a:schemeClr val="tx1">
                    <a:lumMod val="65000"/>
                    <a:lumOff val="35000"/>
                  </a:schemeClr>
                </a:solidFill>
              </a:rPr>
              <a:t>Easier to review and to keep up to date</a:t>
            </a:r>
            <a:r>
              <a:rPr lang="en-GB" sz="2000" dirty="0"/>
              <a:t>.</a:t>
            </a:r>
          </a:p>
          <a:p>
            <a:pPr>
              <a:spcBef>
                <a:spcPts val="1200"/>
              </a:spcBef>
              <a:buFont typeface="Wingdings" pitchFamily="2" charset="2"/>
              <a:buChar char="§"/>
            </a:pPr>
            <a:r>
              <a:rPr lang="en-GB" sz="2000" dirty="0"/>
              <a:t>First attempt to group the actions in the following – focusing on WP3 reporting and tasks 2.1 to 2.3 (see next meeting for other tasks and WPs).</a:t>
            </a:r>
          </a:p>
        </p:txBody>
      </p:sp>
      <p:sp>
        <p:nvSpPr>
          <p:cNvPr id="7" name="Espace réservé du pied de page 6"/>
          <p:cNvSpPr>
            <a:spLocks noGrp="1"/>
          </p:cNvSpPr>
          <p:nvPr>
            <p:ph type="ftr" sz="quarter" idx="11"/>
          </p:nvPr>
        </p:nvSpPr>
        <p:spPr/>
        <p:txBody>
          <a:bodyPr/>
          <a:lstStyle/>
          <a:p>
            <a:r>
              <a:rPr lang="fr-FR" noProof="0"/>
              <a:t>N. Mounet et al - WP2 actions - 29/08/2023</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3</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433662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Actions from WP3 (E. </a:t>
            </a:r>
            <a:r>
              <a:rPr lang="en-GB" dirty="0" err="1"/>
              <a:t>Todesco</a:t>
            </a:r>
            <a:r>
              <a:rPr lang="en-GB" dirty="0"/>
              <a:t>)</a:t>
            </a:r>
          </a:p>
        </p:txBody>
      </p:sp>
      <p:sp>
        <p:nvSpPr>
          <p:cNvPr id="3" name="Espace réservé du contenu 2"/>
          <p:cNvSpPr>
            <a:spLocks noGrp="1"/>
          </p:cNvSpPr>
          <p:nvPr>
            <p:ph idx="1"/>
          </p:nvPr>
        </p:nvSpPr>
        <p:spPr>
          <a:xfrm>
            <a:off x="612000" y="1052736"/>
            <a:ext cx="8352488" cy="5040560"/>
          </a:xfrm>
        </p:spPr>
        <p:txBody>
          <a:bodyPr>
            <a:noAutofit/>
          </a:bodyPr>
          <a:lstStyle/>
          <a:p>
            <a:pPr>
              <a:spcBef>
                <a:spcPts val="600"/>
              </a:spcBef>
            </a:pPr>
            <a:r>
              <a:rPr lang="en-GB" sz="1600" b="1" dirty="0"/>
              <a:t>Impact of the beam screen on beam quality (Δb3=1 unit in D2)</a:t>
            </a:r>
            <a:r>
              <a:rPr lang="en-GB" sz="1600" dirty="0"/>
              <a:t>, including </a:t>
            </a:r>
            <a:r>
              <a:rPr lang="en-GB" sz="1600" b="1" dirty="0"/>
              <a:t>specific tests to address its effect in a dipolar field – </a:t>
            </a:r>
            <a:r>
              <a:rPr lang="en-GB" sz="1600" dirty="0"/>
              <a:t>meetings 09/03/2021, 19/04/2021 and 15/03/2022</a:t>
            </a:r>
            <a:endParaRPr lang="en-US" sz="1600" dirty="0"/>
          </a:p>
          <a:p>
            <a:pPr marL="0" indent="0">
              <a:spcBef>
                <a:spcPts val="600"/>
              </a:spcBef>
              <a:buNone/>
            </a:pPr>
            <a:r>
              <a:rPr lang="en-US" sz="1600" dirty="0"/>
              <a:t>	⟹ </a:t>
            </a:r>
            <a:r>
              <a:rPr lang="en-US" sz="1600" b="1" dirty="0">
                <a:solidFill>
                  <a:srgbClr val="0432FF"/>
                </a:solidFill>
              </a:rPr>
              <a:t>Ongoing</a:t>
            </a:r>
            <a:r>
              <a:rPr lang="en-US" sz="1600" dirty="0"/>
              <a:t> - will be checked with </a:t>
            </a:r>
            <a:r>
              <a:rPr lang="en-US" sz="1600" dirty="0" err="1"/>
              <a:t>Suzana</a:t>
            </a:r>
            <a:r>
              <a:rPr lang="en-US" sz="1600" dirty="0"/>
              <a:t>, possibly with a proposal for a revision of the acceptance (to have an asymmetric range on b3).</a:t>
            </a:r>
            <a:endParaRPr lang="en-GB" sz="1600" dirty="0"/>
          </a:p>
          <a:p>
            <a:pPr>
              <a:spcBef>
                <a:spcPts val="1200"/>
              </a:spcBef>
            </a:pPr>
            <a:r>
              <a:rPr lang="en-GB" sz="1600" b="1" dirty="0"/>
              <a:t>Reporting of the D1 and D2 field quality (including of b3/b5, measurements, in particular with the iron yoke) </a:t>
            </a:r>
            <a:r>
              <a:rPr lang="en-GB" sz="1600" dirty="0"/>
              <a:t>–</a:t>
            </a:r>
            <a:r>
              <a:rPr lang="en-GB" sz="1600" b="1" dirty="0"/>
              <a:t> </a:t>
            </a:r>
            <a:r>
              <a:rPr lang="en-GB" sz="1600" dirty="0"/>
              <a:t>meetings on 19/04/2021, 15/03/2021 and 27/07/2021</a:t>
            </a:r>
          </a:p>
          <a:p>
            <a:pPr marL="0" indent="0">
              <a:spcBef>
                <a:spcPts val="600"/>
              </a:spcBef>
              <a:buNone/>
            </a:pPr>
            <a:r>
              <a:rPr lang="en-US" sz="1600" dirty="0"/>
              <a:t>	⟹ </a:t>
            </a:r>
            <a:r>
              <a:rPr lang="en-US" sz="1600" b="1" dirty="0">
                <a:solidFill>
                  <a:srgbClr val="00A201"/>
                </a:solidFill>
              </a:rPr>
              <a:t>Done</a:t>
            </a:r>
            <a:r>
              <a:rPr lang="en-US" sz="1600" dirty="0"/>
              <a:t> – see Ezio’s talk this meeting</a:t>
            </a:r>
            <a:endParaRPr lang="en-GB" sz="1600" dirty="0"/>
          </a:p>
          <a:p>
            <a:pPr>
              <a:spcBef>
                <a:spcPts val="1200"/>
              </a:spcBef>
              <a:buFont typeface="Wingdings" pitchFamily="2" charset="2"/>
              <a:buChar char="§"/>
            </a:pPr>
            <a:r>
              <a:rPr lang="en-GB" sz="1600" b="1" dirty="0"/>
              <a:t>Report on updates on the MCBXF 2D model</a:t>
            </a:r>
            <a:r>
              <a:rPr lang="en-GB" sz="1600" dirty="0"/>
              <a:t> – meeting on 02/05/2023 (Lucio)</a:t>
            </a:r>
          </a:p>
          <a:p>
            <a:pPr marL="0" indent="0">
              <a:spcBef>
                <a:spcPts val="600"/>
              </a:spcBef>
              <a:buNone/>
            </a:pPr>
            <a:r>
              <a:rPr lang="en-GB" sz="1600" dirty="0"/>
              <a:t>	</a:t>
            </a:r>
            <a:r>
              <a:rPr lang="en-US" sz="1600" dirty="0"/>
              <a:t>⟹ </a:t>
            </a:r>
            <a:r>
              <a:rPr lang="en-US" sz="1600" b="1" dirty="0">
                <a:solidFill>
                  <a:srgbClr val="0432FF"/>
                </a:solidFill>
              </a:rPr>
              <a:t>Almost</a:t>
            </a:r>
            <a:r>
              <a:rPr lang="en-US" sz="1600" b="1" dirty="0">
                <a:solidFill>
                  <a:srgbClr val="00A201"/>
                </a:solidFill>
              </a:rPr>
              <a:t> done </a:t>
            </a:r>
            <a:r>
              <a:rPr lang="en-US" sz="1600" dirty="0"/>
              <a:t>– model is completed, presented on 12/07/2023 at WP3 – another WP3 meeting will be in September, then Ezio could report to WP2 (October).</a:t>
            </a:r>
            <a:endParaRPr lang="en-GB" sz="1600" dirty="0"/>
          </a:p>
          <a:p>
            <a:pPr>
              <a:spcBef>
                <a:spcPts val="1200"/>
              </a:spcBef>
            </a:pPr>
            <a:r>
              <a:rPr lang="en-GB" sz="1600" dirty="0"/>
              <a:t>Two other (old) actions:</a:t>
            </a:r>
          </a:p>
          <a:p>
            <a:pPr lvl="1">
              <a:spcBef>
                <a:spcPts val="600"/>
              </a:spcBef>
              <a:buFont typeface="Wingdings" pitchFamily="2" charset="2"/>
              <a:buChar char="Ø"/>
            </a:pPr>
            <a:r>
              <a:rPr lang="en-GB" sz="1600" b="1" dirty="0"/>
              <a:t>Make a proposal for the measurements of cross talks to be carried out for the CP magnets (including priorities) with input from WP2 </a:t>
            </a:r>
            <a:r>
              <a:rPr lang="en-GB" sz="1600" dirty="0"/>
              <a:t>(01/06/2021).</a:t>
            </a:r>
          </a:p>
          <a:p>
            <a:pPr lvl="1">
              <a:spcBef>
                <a:spcPts val="600"/>
              </a:spcBef>
              <a:buFont typeface="Wingdings" pitchFamily="2" charset="2"/>
              <a:buChar char="Ø"/>
            </a:pPr>
            <a:r>
              <a:rPr lang="en-GB" sz="1600" b="1" dirty="0"/>
              <a:t>Re-discuss solution for the MCBXF field quality once the new 2D measurements are available. Two options exist constraining operational space either to a rectangle or to a cross in the H/V powering plane</a:t>
            </a:r>
            <a:r>
              <a:rPr lang="en-GB" sz="1600" dirty="0"/>
              <a:t> (07/09/2021).</a:t>
            </a:r>
          </a:p>
        </p:txBody>
      </p:sp>
      <p:sp>
        <p:nvSpPr>
          <p:cNvPr id="4" name="Espace réservé du pied de page 3"/>
          <p:cNvSpPr>
            <a:spLocks noGrp="1"/>
          </p:cNvSpPr>
          <p:nvPr>
            <p:ph type="ftr" sz="quarter" idx="11"/>
          </p:nvPr>
        </p:nvSpPr>
        <p:spPr/>
        <p:txBody>
          <a:bodyPr/>
          <a:lstStyle/>
          <a:p>
            <a:r>
              <a:rPr lang="fr-FR" noProof="0" dirty="0"/>
              <a:t>N. Mounet et al - WP2 actions - 29/08/2023</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413212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Actions linked to WGA (R. De  Maria, M. </a:t>
            </a:r>
            <a:r>
              <a:rPr lang="en-GB" dirty="0" err="1"/>
              <a:t>Giovannozzi</a:t>
            </a:r>
            <a:r>
              <a:rPr lang="en-GB" dirty="0"/>
              <a:t>)</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2775" y="1052513"/>
            <a:ext cx="8074025" cy="4906962"/>
          </a:xfrm>
        </p:spPr>
        <p:txBody>
          <a:bodyPr>
            <a:noAutofit/>
          </a:bodyPr>
          <a:lstStyle/>
          <a:p>
            <a:pPr>
              <a:spcBef>
                <a:spcPts val="600"/>
              </a:spcBef>
            </a:pPr>
            <a:r>
              <a:rPr lang="en-GB" sz="1800" dirty="0"/>
              <a:t>A few actions regarding </a:t>
            </a:r>
            <a:r>
              <a:rPr lang="en-GB" sz="1800" b="1" dirty="0"/>
              <a:t>alignment</a:t>
            </a:r>
            <a:r>
              <a:rPr lang="en-GB" sz="1800" dirty="0"/>
              <a:t> after WP2/WP5 meeting on 07/03/2023:</a:t>
            </a:r>
          </a:p>
          <a:p>
            <a:pPr lvl="1">
              <a:spcBef>
                <a:spcPts val="600"/>
              </a:spcBef>
              <a:buFont typeface="Wingdings" pitchFamily="2" charset="2"/>
              <a:buChar char="Ø"/>
            </a:pPr>
            <a:r>
              <a:rPr lang="en-GB" sz="1800" b="1" dirty="0"/>
              <a:t>Organize a dedicated discussion on magnet (re)alignment strategies</a:t>
            </a:r>
            <a:endParaRPr lang="en-GB" sz="1800" dirty="0"/>
          </a:p>
          <a:p>
            <a:pPr lvl="1">
              <a:spcBef>
                <a:spcPts val="600"/>
              </a:spcBef>
              <a:buFont typeface="Wingdings" pitchFamily="2" charset="2"/>
              <a:buChar char="Ø"/>
            </a:pPr>
            <a:r>
              <a:rPr lang="en-GB" sz="1800" b="1" dirty="0"/>
              <a:t>Circulate the functional specification documents as soon as ready and in parallel agree on the alignment references for 2-in-1 devices</a:t>
            </a:r>
          </a:p>
          <a:p>
            <a:pPr marL="0" indent="0">
              <a:spcBef>
                <a:spcPts val="600"/>
              </a:spcBef>
              <a:buNone/>
            </a:pPr>
            <a:r>
              <a:rPr lang="en-GB" sz="1800" b="1" dirty="0"/>
              <a:t>	</a:t>
            </a:r>
            <a:r>
              <a:rPr lang="en-US" sz="1800" dirty="0"/>
              <a:t> ⟹ For both: </a:t>
            </a:r>
            <a:r>
              <a:rPr lang="en-GB" sz="1800" dirty="0">
                <a:solidFill>
                  <a:srgbClr val="0432FF"/>
                </a:solidFill>
              </a:rPr>
              <a:t>discussion(s) followed up by WGA.</a:t>
            </a:r>
            <a:endParaRPr lang="en-GB" sz="1800" b="1" dirty="0">
              <a:solidFill>
                <a:schemeClr val="tx1">
                  <a:lumMod val="65000"/>
                  <a:lumOff val="35000"/>
                </a:schemeClr>
              </a:solidFill>
            </a:endParaRPr>
          </a:p>
          <a:p>
            <a:pPr lvl="1">
              <a:spcBef>
                <a:spcPts val="1200"/>
              </a:spcBef>
              <a:buFont typeface="Wingdings" pitchFamily="2" charset="2"/>
              <a:buChar char="Ø"/>
            </a:pPr>
            <a:r>
              <a:rPr lang="en-GB" sz="1800" dirty="0"/>
              <a:t>With F.X. </a:t>
            </a:r>
            <a:r>
              <a:rPr lang="en-GB" sz="1800" dirty="0" err="1"/>
              <a:t>Nuiry</a:t>
            </a:r>
            <a:r>
              <a:rPr lang="en-GB" sz="1800" dirty="0"/>
              <a:t>, </a:t>
            </a:r>
            <a:r>
              <a:rPr lang="en-GB" sz="1800" b="1" dirty="0"/>
              <a:t>Trigger a discussion at the AWG (WGA) aspects related to collimator alignment </a:t>
            </a:r>
            <a:r>
              <a:rPr lang="en-GB" sz="1800" b="1" dirty="0" err="1"/>
              <a:t>precedure</a:t>
            </a:r>
            <a:r>
              <a:rPr lang="en-GB" sz="1800" b="1" dirty="0"/>
              <a:t> for the 2-beam devices</a:t>
            </a:r>
            <a:endParaRPr lang="en-GB" sz="1800" dirty="0"/>
          </a:p>
          <a:p>
            <a:pPr marL="0" indent="0">
              <a:spcBef>
                <a:spcPts val="1200"/>
              </a:spcBef>
              <a:buNone/>
            </a:pPr>
            <a:r>
              <a:rPr lang="en-GB" sz="1800" dirty="0"/>
              <a:t>	</a:t>
            </a:r>
            <a:r>
              <a:rPr lang="en-US" sz="1800" dirty="0"/>
              <a:t> ⟹ </a:t>
            </a:r>
            <a:r>
              <a:rPr lang="en-GB" sz="1800" dirty="0">
                <a:solidFill>
                  <a:srgbClr val="0432FF"/>
                </a:solidFill>
              </a:rPr>
              <a:t>In progress. Will be discussed at the WGA.</a:t>
            </a:r>
          </a:p>
          <a:p>
            <a:pPr marL="0" indent="0">
              <a:spcBef>
                <a:spcPts val="1200"/>
              </a:spcBef>
              <a:buNone/>
            </a:pPr>
            <a:endParaRPr lang="en-GB" sz="1800" dirty="0">
              <a:solidFill>
                <a:srgbClr val="0432FF"/>
              </a:solidFill>
            </a:endParaRPr>
          </a:p>
        </p:txBody>
      </p:sp>
    </p:spTree>
    <p:extLst>
      <p:ext uri="{BB962C8B-B14F-4D97-AF65-F5344CB8AC3E}">
        <p14:creationId xmlns:p14="http://schemas.microsoft.com/office/powerpoint/2010/main" val="193005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2.1: optics &amp; layout (R. De Maria)</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2775" y="980728"/>
            <a:ext cx="8074025" cy="4906962"/>
          </a:xfrm>
        </p:spPr>
        <p:txBody>
          <a:bodyPr>
            <a:noAutofit/>
          </a:bodyPr>
          <a:lstStyle/>
          <a:p>
            <a:pPr>
              <a:spcBef>
                <a:spcPts val="600"/>
              </a:spcBef>
            </a:pPr>
            <a:r>
              <a:rPr lang="en-GB" sz="1800" b="1" dirty="0"/>
              <a:t>Provide the numerical table for the </a:t>
            </a:r>
            <a:r>
              <a:rPr lang="en-US" sz="1800" dirty="0"/>
              <a:t>β*</a:t>
            </a:r>
            <a:r>
              <a:rPr lang="en-GB" sz="1800" b="1" dirty="0"/>
              <a:t> levelling, and investigate potential solutions to smooth the transport functions for Roman Pots </a:t>
            </a:r>
            <a:r>
              <a:rPr lang="en-GB" sz="1800" dirty="0"/>
              <a:t>– meeting 4/03/2022</a:t>
            </a:r>
            <a:br>
              <a:rPr lang="en-US" sz="1800" dirty="0"/>
            </a:br>
            <a:r>
              <a:rPr lang="en-US" sz="1800" dirty="0"/>
              <a:t>  ⟹ </a:t>
            </a:r>
            <a:r>
              <a:rPr lang="en-US" sz="1800" b="1" dirty="0">
                <a:solidFill>
                  <a:srgbClr val="0432FF"/>
                </a:solidFill>
              </a:rPr>
              <a:t>Ongoing</a:t>
            </a:r>
            <a:r>
              <a:rPr lang="en-US" sz="1800" dirty="0"/>
              <a:t> - This will be clarified after we decide on the new baseline, in particular for β* of collapse and start of levelling.</a:t>
            </a:r>
            <a:endParaRPr lang="en-GB" sz="1800" dirty="0"/>
          </a:p>
          <a:p>
            <a:pPr>
              <a:spcBef>
                <a:spcPts val="600"/>
              </a:spcBef>
            </a:pPr>
            <a:r>
              <a:rPr lang="en-GB" sz="1800" b="1" dirty="0"/>
              <a:t>Provide complete flat optics scenario for studies of collision debris with TCLM4 mask </a:t>
            </a:r>
            <a:r>
              <a:rPr lang="en-GB" sz="1800" dirty="0"/>
              <a:t>– WP2/WP5/WP10 meeting 11/10/2022</a:t>
            </a:r>
          </a:p>
          <a:p>
            <a:pPr marL="0" indent="0">
              <a:spcBef>
                <a:spcPts val="600"/>
              </a:spcBef>
              <a:buNone/>
            </a:pPr>
            <a:r>
              <a:rPr lang="en-GB" sz="1800" dirty="0"/>
              <a:t>	</a:t>
            </a:r>
            <a:r>
              <a:rPr lang="en-US" sz="1800" dirty="0"/>
              <a:t> ⟹ </a:t>
            </a:r>
            <a:r>
              <a:rPr lang="en-US" sz="1800" b="1" dirty="0">
                <a:solidFill>
                  <a:srgbClr val="00A201"/>
                </a:solidFill>
              </a:rPr>
              <a:t>Done</a:t>
            </a:r>
            <a:r>
              <a:rPr lang="en-US" sz="1800" dirty="0"/>
              <a:t> – see talk next week by Francesco.</a:t>
            </a:r>
            <a:endParaRPr lang="en-GB" sz="1800" dirty="0"/>
          </a:p>
          <a:p>
            <a:pPr>
              <a:spcBef>
                <a:spcPts val="600"/>
              </a:spcBef>
            </a:pPr>
            <a:r>
              <a:rPr lang="en-GB" sz="1800" b="1" dirty="0"/>
              <a:t>Contact Daniel for optimal CC-TCP phase advance</a:t>
            </a:r>
            <a:r>
              <a:rPr lang="en-GB" sz="1800" dirty="0"/>
              <a:t> – WP2/WP5 meeting 28/02/2023</a:t>
            </a:r>
          </a:p>
          <a:p>
            <a:pPr marL="0" indent="0">
              <a:spcBef>
                <a:spcPts val="600"/>
              </a:spcBef>
              <a:buNone/>
            </a:pPr>
            <a:r>
              <a:rPr lang="en-GB" sz="1800" b="1" dirty="0"/>
              <a:t>	</a:t>
            </a:r>
            <a:r>
              <a:rPr lang="en-US" sz="1800" dirty="0"/>
              <a:t> ⟹ </a:t>
            </a:r>
            <a:r>
              <a:rPr lang="en-GB" sz="1800" b="1" dirty="0">
                <a:solidFill>
                  <a:srgbClr val="00A201"/>
                </a:solidFill>
              </a:rPr>
              <a:t>Done</a:t>
            </a:r>
            <a:r>
              <a:rPr lang="en-GB" sz="1800" dirty="0"/>
              <a:t>, we stay with 0 </a:t>
            </a:r>
            <a:r>
              <a:rPr lang="en-GB" sz="1800" dirty="0" err="1"/>
              <a:t>deg</a:t>
            </a:r>
            <a:r>
              <a:rPr lang="en-GB" sz="1800" dirty="0"/>
              <a:t>, pending further studies from his side on the robustness of the choice.</a:t>
            </a:r>
            <a:endParaRPr lang="en-GB" sz="1800" b="1" dirty="0"/>
          </a:p>
          <a:p>
            <a:pPr>
              <a:spcBef>
                <a:spcPts val="600"/>
              </a:spcBef>
            </a:pPr>
            <a:r>
              <a:rPr lang="en-GB" sz="1800" b="1" dirty="0"/>
              <a:t>Check the consistency between TCL/TCT specification documents and vacuum layout document </a:t>
            </a:r>
            <a:r>
              <a:rPr lang="en-GB" sz="1800" dirty="0"/>
              <a:t>– WP2/WP5 meeting on 07/03/2023</a:t>
            </a:r>
          </a:p>
          <a:p>
            <a:pPr marL="0" indent="0">
              <a:spcBef>
                <a:spcPts val="600"/>
              </a:spcBef>
              <a:buNone/>
            </a:pPr>
            <a:r>
              <a:rPr lang="en-GB" sz="1800" dirty="0"/>
              <a:t>	</a:t>
            </a:r>
            <a:r>
              <a:rPr lang="en-US" sz="1800" dirty="0"/>
              <a:t> ⟹ </a:t>
            </a:r>
            <a:r>
              <a:rPr lang="en-GB" sz="1800" b="1" dirty="0">
                <a:solidFill>
                  <a:srgbClr val="00A201"/>
                </a:solidFill>
              </a:rPr>
              <a:t>Done</a:t>
            </a:r>
            <a:r>
              <a:rPr lang="en-GB" sz="1800" dirty="0"/>
              <a:t>, now waiting the LDB to be completely filled for another round of checks</a:t>
            </a:r>
          </a:p>
        </p:txBody>
      </p:sp>
    </p:spTree>
    <p:extLst>
      <p:ext uri="{BB962C8B-B14F-4D97-AF65-F5344CB8AC3E}">
        <p14:creationId xmlns:p14="http://schemas.microsoft.com/office/powerpoint/2010/main" val="154866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2.1: optics &amp; layout (R. De Maria)</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2775" y="1052513"/>
            <a:ext cx="8074025" cy="4906962"/>
          </a:xfrm>
        </p:spPr>
        <p:txBody>
          <a:bodyPr>
            <a:noAutofit/>
          </a:bodyPr>
          <a:lstStyle/>
          <a:p>
            <a:pPr>
              <a:spcBef>
                <a:spcPts val="1200"/>
              </a:spcBef>
            </a:pPr>
            <a:r>
              <a:rPr lang="en-GB" sz="1800" dirty="0"/>
              <a:t>Actions regarding </a:t>
            </a:r>
            <a:r>
              <a:rPr lang="en-GB" sz="1800" b="1" dirty="0"/>
              <a:t>flat optics:</a:t>
            </a:r>
          </a:p>
          <a:p>
            <a:pPr lvl="1">
              <a:spcBef>
                <a:spcPts val="600"/>
              </a:spcBef>
              <a:buFont typeface="Wingdings" pitchFamily="2" charset="2"/>
              <a:buChar char="Ø"/>
            </a:pPr>
            <a:r>
              <a:rPr lang="en-GB" sz="1800" dirty="0"/>
              <a:t>02/05/2023: "</a:t>
            </a:r>
            <a:r>
              <a:rPr lang="en-GB" sz="1800" b="1" dirty="0"/>
              <a:t>Provide new flat top optics with </a:t>
            </a:r>
            <a:r>
              <a:rPr lang="el-GR" sz="1800" b="1" dirty="0"/>
              <a:t>β* 1/2</a:t>
            </a:r>
            <a:r>
              <a:rPr lang="en-GB" sz="1800" b="1" dirty="0"/>
              <a:t>m </a:t>
            </a:r>
            <a:r>
              <a:rPr lang="en-GB" sz="1800" dirty="0"/>
              <a:t>– 02/05/2023</a:t>
            </a:r>
          </a:p>
          <a:p>
            <a:pPr marL="457200" lvl="1" indent="0">
              <a:spcBef>
                <a:spcPts val="600"/>
              </a:spcBef>
              <a:buNone/>
            </a:pPr>
            <a:r>
              <a:rPr lang="en-GB" sz="1800" dirty="0"/>
              <a:t>	⟹ </a:t>
            </a:r>
            <a:r>
              <a:rPr lang="en-GB" sz="1800" b="1" dirty="0">
                <a:solidFill>
                  <a:srgbClr val="00A201"/>
                </a:solidFill>
              </a:rPr>
              <a:t>Done</a:t>
            </a:r>
          </a:p>
          <a:p>
            <a:pPr lvl="1">
              <a:spcBef>
                <a:spcPts val="600"/>
              </a:spcBef>
              <a:buFont typeface="Wingdings" pitchFamily="2" charset="2"/>
              <a:buChar char="Ø"/>
            </a:pPr>
            <a:r>
              <a:rPr lang="en-GB" sz="1800" dirty="0"/>
              <a:t>Prepare a plan for MDs with flat optics in IP8 – 20/06/2023</a:t>
            </a:r>
          </a:p>
          <a:p>
            <a:pPr marL="457200" lvl="1" indent="0">
              <a:spcBef>
                <a:spcPts val="600"/>
              </a:spcBef>
              <a:buNone/>
            </a:pPr>
            <a:r>
              <a:rPr lang="en-GB" sz="1800" dirty="0"/>
              <a:t>	⟹ </a:t>
            </a:r>
            <a:r>
              <a:rPr lang="en-GB" sz="1800" b="1" dirty="0">
                <a:solidFill>
                  <a:srgbClr val="0432FF"/>
                </a:solidFill>
              </a:rPr>
              <a:t>Ongoing</a:t>
            </a:r>
            <a:r>
              <a:rPr lang="en-GB" sz="1800" b="1" dirty="0">
                <a:solidFill>
                  <a:srgbClr val="00A201"/>
                </a:solidFill>
              </a:rPr>
              <a:t>, </a:t>
            </a:r>
            <a:r>
              <a:rPr lang="en-GB" sz="1800" dirty="0"/>
              <a:t>expected during Fall.</a:t>
            </a:r>
          </a:p>
          <a:p>
            <a:pPr lvl="1">
              <a:spcBef>
                <a:spcPts val="600"/>
              </a:spcBef>
              <a:buFont typeface="Wingdings" pitchFamily="2" charset="2"/>
              <a:buChar char="Ø"/>
            </a:pPr>
            <a:r>
              <a:rPr lang="en-GB" sz="1800" dirty="0"/>
              <a:t>Contact collimation colleagues to proceed with new IR7 optics – 20/06/2023</a:t>
            </a:r>
          </a:p>
          <a:p>
            <a:pPr marL="457200" lvl="1" indent="0">
              <a:spcBef>
                <a:spcPts val="600"/>
              </a:spcBef>
              <a:buNone/>
            </a:pPr>
            <a:r>
              <a:rPr lang="en-GB" sz="1800" dirty="0"/>
              <a:t>	⟹ </a:t>
            </a:r>
            <a:r>
              <a:rPr lang="en-GB" sz="1800" b="1" dirty="0">
                <a:solidFill>
                  <a:srgbClr val="0432FF"/>
                </a:solidFill>
              </a:rPr>
              <a:t>Ongoing</a:t>
            </a:r>
            <a:r>
              <a:rPr lang="en-GB" sz="1800" dirty="0"/>
              <a:t>, we will have a new IR7 in the future baseline, more details on Sept. 5</a:t>
            </a:r>
            <a:r>
              <a:rPr lang="en-GB" sz="1800" baseline="30000" dirty="0"/>
              <a:t>th</a:t>
            </a:r>
            <a:r>
              <a:rPr lang="en-GB" sz="1800" dirty="0"/>
              <a:t> meeting.</a:t>
            </a:r>
          </a:p>
        </p:txBody>
      </p:sp>
    </p:spTree>
    <p:extLst>
      <p:ext uri="{BB962C8B-B14F-4D97-AF65-F5344CB8AC3E}">
        <p14:creationId xmlns:p14="http://schemas.microsoft.com/office/powerpoint/2010/main" val="97645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2.2: single-particle DA (M. </a:t>
            </a:r>
            <a:r>
              <a:rPr lang="en-GB" dirty="0" err="1"/>
              <a:t>Giovannozzi</a:t>
            </a:r>
            <a:r>
              <a:rPr lang="en-GB" dirty="0"/>
              <a:t>)</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2775" y="1052513"/>
            <a:ext cx="8074025" cy="4906962"/>
          </a:xfrm>
        </p:spPr>
        <p:txBody>
          <a:bodyPr>
            <a:noAutofit/>
          </a:bodyPr>
          <a:lstStyle/>
          <a:p>
            <a:pPr>
              <a:spcBef>
                <a:spcPts val="600"/>
              </a:spcBef>
            </a:pPr>
            <a:r>
              <a:rPr lang="en-GB" sz="1800" b="1" dirty="0"/>
              <a:t>Define strategies and add new scenarios (as smaller magnet pool for TF sorting) for magnet sorting depending on the timeline and available information </a:t>
            </a:r>
            <a:r>
              <a:rPr lang="en-GB" sz="1800" dirty="0"/>
              <a:t>– WP2/WP5 meeting on 07/03/2023:</a:t>
            </a:r>
          </a:p>
          <a:p>
            <a:pPr marL="0" indent="0">
              <a:spcBef>
                <a:spcPts val="1200"/>
              </a:spcBef>
              <a:buNone/>
            </a:pPr>
            <a:r>
              <a:rPr lang="en-GB" sz="1800" dirty="0"/>
              <a:t>	 ⟹ Probably </a:t>
            </a:r>
            <a:r>
              <a:rPr lang="en-GB" sz="1800" b="1" dirty="0">
                <a:solidFill>
                  <a:srgbClr val="0432FF"/>
                </a:solidFill>
              </a:rPr>
              <a:t>ongoing</a:t>
            </a:r>
            <a:r>
              <a:rPr lang="en-GB" sz="1800" dirty="0"/>
              <a:t>, to be checked with Andreas.</a:t>
            </a:r>
          </a:p>
          <a:p>
            <a:pPr>
              <a:spcBef>
                <a:spcPts val="1200"/>
              </a:spcBef>
            </a:pPr>
            <a:r>
              <a:rPr lang="en-GB" sz="1800" dirty="0"/>
              <a:t>Two actions for Thomas after the meeting on 04/04/2023:</a:t>
            </a:r>
          </a:p>
          <a:p>
            <a:pPr lvl="1">
              <a:spcBef>
                <a:spcPts val="1200"/>
              </a:spcBef>
              <a:buFont typeface="Wingdings" pitchFamily="2" charset="2"/>
              <a:buChar char="Ø"/>
            </a:pPr>
            <a:r>
              <a:rPr lang="en-GB" sz="1800" b="1" dirty="0"/>
              <a:t>Carry out DA simulations without a4 and a6 correctors to assess the impact of these components on DA and the benefit of the correctors</a:t>
            </a:r>
          </a:p>
          <a:p>
            <a:pPr lvl="1">
              <a:spcBef>
                <a:spcPts val="1200"/>
              </a:spcBef>
              <a:buFont typeface="Wingdings" pitchFamily="2" charset="2"/>
              <a:buChar char="Ø"/>
            </a:pPr>
            <a:r>
              <a:rPr lang="en-GB" sz="1800" b="1" dirty="0"/>
              <a:t>Check the strength of correctors in previous DA simulations and with older HL-LHC layouts.</a:t>
            </a:r>
          </a:p>
          <a:p>
            <a:pPr marL="0" indent="0">
              <a:spcBef>
                <a:spcPts val="1200"/>
              </a:spcBef>
              <a:buNone/>
            </a:pPr>
            <a:r>
              <a:rPr lang="en-GB" sz="1800" b="1" dirty="0"/>
              <a:t>	</a:t>
            </a:r>
            <a:r>
              <a:rPr lang="en-GB" sz="1800" dirty="0"/>
              <a:t> ⟹ Both </a:t>
            </a:r>
            <a:r>
              <a:rPr lang="en-GB" sz="1800" b="1" dirty="0">
                <a:solidFill>
                  <a:srgbClr val="00A201"/>
                </a:solidFill>
              </a:rPr>
              <a:t>Done</a:t>
            </a:r>
            <a:r>
              <a:rPr lang="en-GB" sz="1800" b="1" dirty="0"/>
              <a:t> </a:t>
            </a:r>
            <a:r>
              <a:rPr lang="en-GB" sz="1800" dirty="0"/>
              <a:t>after Thomas’ talk at the WP2 on July 25</a:t>
            </a:r>
            <a:r>
              <a:rPr lang="en-GB" sz="1800" baseline="30000" dirty="0"/>
              <a:t>th</a:t>
            </a:r>
            <a:r>
              <a:rPr lang="en-GB" sz="1800" dirty="0"/>
              <a:t>.</a:t>
            </a:r>
          </a:p>
        </p:txBody>
      </p:sp>
    </p:spTree>
    <p:extLst>
      <p:ext uri="{BB962C8B-B14F-4D97-AF65-F5344CB8AC3E}">
        <p14:creationId xmlns:p14="http://schemas.microsoft.com/office/powerpoint/2010/main" val="89454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Task 2.3: Incoherent effects (G. </a:t>
            </a:r>
            <a:r>
              <a:rPr lang="en-GB" dirty="0" err="1"/>
              <a:t>Sterbini</a:t>
            </a:r>
            <a:r>
              <a:rPr lang="en-GB" dirty="0"/>
              <a:t>)</a:t>
            </a:r>
          </a:p>
        </p:txBody>
      </p:sp>
      <p:sp>
        <p:nvSpPr>
          <p:cNvPr id="4" name="Espace réservé du pied de page 3"/>
          <p:cNvSpPr>
            <a:spLocks noGrp="1"/>
          </p:cNvSpPr>
          <p:nvPr>
            <p:ph type="ftr" sz="quarter" idx="11"/>
          </p:nvPr>
        </p:nvSpPr>
        <p:spPr/>
        <p:txBody>
          <a:bodyPr/>
          <a:lstStyle/>
          <a:p>
            <a:r>
              <a:rPr lang="fr-FR" noProof="0"/>
              <a:t>N. Mounet et al - WP2 actions - 29/08/2023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4" name="Espace réservé du contenu 2">
            <a:extLst>
              <a:ext uri="{FF2B5EF4-FFF2-40B4-BE49-F238E27FC236}">
                <a16:creationId xmlns:a16="http://schemas.microsoft.com/office/drawing/2014/main" id="{FA1E8EEC-E734-AE48-A789-C41D3F9D182E}"/>
              </a:ext>
            </a:extLst>
          </p:cNvPr>
          <p:cNvSpPr>
            <a:spLocks noGrp="1"/>
          </p:cNvSpPr>
          <p:nvPr>
            <p:ph idx="1"/>
          </p:nvPr>
        </p:nvSpPr>
        <p:spPr>
          <a:xfrm>
            <a:off x="611560" y="1052513"/>
            <a:ext cx="8074025" cy="4906962"/>
          </a:xfrm>
        </p:spPr>
        <p:txBody>
          <a:bodyPr>
            <a:noAutofit/>
          </a:bodyPr>
          <a:lstStyle/>
          <a:p>
            <a:pPr>
              <a:spcBef>
                <a:spcPts val="600"/>
              </a:spcBef>
            </a:pPr>
            <a:r>
              <a:rPr lang="en-GB" sz="1800" b="1" dirty="0"/>
              <a:t>Check if anything further can be learned about the relationship between lifetime and DA for ions through the fits by Massimo </a:t>
            </a:r>
            <a:r>
              <a:rPr lang="en-GB" sz="1800" b="1" dirty="0" err="1"/>
              <a:t>Giovannozzi</a:t>
            </a:r>
            <a:r>
              <a:rPr lang="en-GB" sz="1800" b="1" dirty="0"/>
              <a:t>. Check if 2011 MD or 2018 operation, where the crossing passed through zero, could be used to correlate simulated DA with lifetime. Verify whether corrections to the errors are included in the simulations </a:t>
            </a:r>
            <a:r>
              <a:rPr lang="en-GB" sz="1800" dirty="0"/>
              <a:t>– meeting on 28/09/2021:</a:t>
            </a:r>
          </a:p>
          <a:p>
            <a:pPr marL="0" indent="0">
              <a:spcBef>
                <a:spcPts val="1200"/>
              </a:spcBef>
              <a:buNone/>
            </a:pPr>
            <a:r>
              <a:rPr lang="en-GB" sz="1800" dirty="0"/>
              <a:t>	 ⟹ still </a:t>
            </a:r>
            <a:r>
              <a:rPr lang="en-GB" sz="1800" b="1" dirty="0">
                <a:solidFill>
                  <a:srgbClr val="0432FF"/>
                </a:solidFill>
              </a:rPr>
              <a:t>ongoing</a:t>
            </a:r>
            <a:r>
              <a:rPr lang="en-GB" sz="1800" dirty="0"/>
              <a:t>, long-term action.</a:t>
            </a:r>
          </a:p>
          <a:p>
            <a:pPr>
              <a:spcBef>
                <a:spcPts val="1200"/>
              </a:spcBef>
              <a:buFont typeface="Wingdings" pitchFamily="2" charset="2"/>
              <a:buChar char="§"/>
            </a:pPr>
            <a:r>
              <a:rPr lang="en-GB" sz="1800" b="1" dirty="0"/>
              <a:t>Review IBS simulations at injection </a:t>
            </a:r>
            <a:r>
              <a:rPr lang="en-GB" sz="1800" dirty="0"/>
              <a:t>– meeting 18/01/2022</a:t>
            </a:r>
          </a:p>
          <a:p>
            <a:pPr marL="0" indent="0">
              <a:spcBef>
                <a:spcPts val="1200"/>
              </a:spcBef>
              <a:buNone/>
            </a:pPr>
            <a:r>
              <a:rPr lang="en-GB" sz="1800" dirty="0"/>
              <a:t>	⟹ still </a:t>
            </a:r>
            <a:r>
              <a:rPr lang="en-GB" sz="1800" b="1" dirty="0">
                <a:solidFill>
                  <a:srgbClr val="0432FF"/>
                </a:solidFill>
              </a:rPr>
              <a:t>ongoing</a:t>
            </a:r>
            <a:r>
              <a:rPr lang="en-GB" sz="1800" dirty="0"/>
              <a:t>, status to be checked.</a:t>
            </a:r>
          </a:p>
          <a:p>
            <a:pPr>
              <a:spcBef>
                <a:spcPts val="1200"/>
              </a:spcBef>
              <a:buFont typeface="Wingdings" pitchFamily="2" charset="2"/>
              <a:buChar char="§"/>
            </a:pPr>
            <a:r>
              <a:rPr lang="en-GB" sz="1800" b="1" dirty="0"/>
              <a:t>Find out how to proceed for the studies of the wire EM field with the perturbation from the brazing material </a:t>
            </a:r>
            <a:r>
              <a:rPr lang="en-GB" sz="1800" dirty="0"/>
              <a:t>– meeting 22/02/2022</a:t>
            </a:r>
          </a:p>
          <a:p>
            <a:pPr marL="0" indent="0">
              <a:spcBef>
                <a:spcPts val="1200"/>
              </a:spcBef>
              <a:buNone/>
            </a:pPr>
            <a:r>
              <a:rPr lang="en-GB" sz="1800" dirty="0"/>
              <a:t>	 ⟹ considered </a:t>
            </a:r>
            <a:r>
              <a:rPr lang="en-GB" sz="1800" b="1" dirty="0">
                <a:solidFill>
                  <a:srgbClr val="00A201"/>
                </a:solidFill>
              </a:rPr>
              <a:t>done </a:t>
            </a:r>
            <a:r>
              <a:rPr lang="en-GB" sz="1800" dirty="0">
                <a:solidFill>
                  <a:schemeClr val="tx1">
                    <a:lumMod val="65000"/>
                    <a:lumOff val="35000"/>
                  </a:schemeClr>
                </a:solidFill>
              </a:rPr>
              <a:t>(talk at Uppsala) – one can </a:t>
            </a:r>
            <a:r>
              <a:rPr lang="en-GB" sz="1800" dirty="0"/>
              <a:t>investigate further but only if there will be a project and technical design (here it’s a proof of principle).</a:t>
            </a:r>
          </a:p>
        </p:txBody>
      </p:sp>
    </p:spTree>
    <p:extLst>
      <p:ext uri="{BB962C8B-B14F-4D97-AF65-F5344CB8AC3E}">
        <p14:creationId xmlns:p14="http://schemas.microsoft.com/office/powerpoint/2010/main" val="2245486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4AC18B-468A-4F34-A4C5-8812B2AEB416}">
  <ds:schemaRefs>
    <ds:schemaRef ds:uri="http://schemas.microsoft.com/sharepoint/v3/contenttype/forms"/>
  </ds:schemaRefs>
</ds:datastoreItem>
</file>

<file path=customXml/itemProps2.xml><?xml version="1.0" encoding="utf-8"?>
<ds:datastoreItem xmlns:ds="http://schemas.openxmlformats.org/officeDocument/2006/customXml" ds:itemID="{D88A1618-99FF-464E-A2B8-A046B0EABBF0}">
  <ds:schemaRefs>
    <ds:schemaRef ds:uri="http://schemas.microsoft.com/office/2006/metadata/properties"/>
    <ds:schemaRef ds:uri="http://schemas.microsoft.com/office/infopath/2007/PartnerControls"/>
    <ds:schemaRef ds:uri="8946e33d-fd2f-4ae4-8ee9-d90c129cdf9e"/>
  </ds:schemaRefs>
</ds:datastoreItem>
</file>

<file path=customXml/itemProps3.xml><?xml version="1.0" encoding="utf-8"?>
<ds:datastoreItem xmlns:ds="http://schemas.openxmlformats.org/officeDocument/2006/customXml" ds:itemID="{57D8D739-28B2-4183-A203-183B1EE64D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12500</TotalTime>
  <Words>1691</Words>
  <Application>Microsoft Macintosh PowerPoint</Application>
  <PresentationFormat>On-screen Show (4:3)</PresentationFormat>
  <Paragraphs>121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Thème Office</vt:lpstr>
      <vt:lpstr>WP2 Actions – part I</vt:lpstr>
      <vt:lpstr>WP2 actions – organisation</vt:lpstr>
      <vt:lpstr>WP2 actions – organisation</vt:lpstr>
      <vt:lpstr>Actions from WP3 (E. Todesco)</vt:lpstr>
      <vt:lpstr>Actions linked to WGA (R. De  Maria, M. Giovannozzi)</vt:lpstr>
      <vt:lpstr>Task 2.1: optics &amp; layout (R. De Maria)</vt:lpstr>
      <vt:lpstr>Task 2.1: optics &amp; layout (R. De Maria)</vt:lpstr>
      <vt:lpstr>Task 2.2: single-particle DA (M. Giovannozzi)</vt:lpstr>
      <vt:lpstr>Task 2.3: Incoherent effects (G. Sterbini)</vt:lpstr>
      <vt:lpstr>Task 2.3: Incoherent effects (G. Sterbini)</vt:lpstr>
      <vt:lpstr>Task 2.3: Incoherent effects (G. Sterbini)</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Nicolas Mounet</cp:lastModifiedBy>
  <cp:revision>267</cp:revision>
  <cp:lastPrinted>2023-08-29T08:48:03Z</cp:lastPrinted>
  <dcterms:created xsi:type="dcterms:W3CDTF">2016-02-12T10:02:27Z</dcterms:created>
  <dcterms:modified xsi:type="dcterms:W3CDTF">2023-08-29T12:11:24Z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