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22"/>
  </p:notesMasterIdLst>
  <p:sldIdLst>
    <p:sldId id="298" r:id="rId2"/>
    <p:sldId id="325" r:id="rId3"/>
    <p:sldId id="299" r:id="rId4"/>
    <p:sldId id="300" r:id="rId5"/>
    <p:sldId id="302" r:id="rId6"/>
    <p:sldId id="307" r:id="rId7"/>
    <p:sldId id="305" r:id="rId8"/>
    <p:sldId id="304" r:id="rId9"/>
    <p:sldId id="315" r:id="rId10"/>
    <p:sldId id="306" r:id="rId11"/>
    <p:sldId id="316" r:id="rId12"/>
    <p:sldId id="311" r:id="rId13"/>
    <p:sldId id="317" r:id="rId14"/>
    <p:sldId id="319" r:id="rId15"/>
    <p:sldId id="321" r:id="rId16"/>
    <p:sldId id="322" r:id="rId17"/>
    <p:sldId id="323" r:id="rId18"/>
    <p:sldId id="324" r:id="rId19"/>
    <p:sldId id="318" r:id="rId20"/>
    <p:sldId id="313" r:id="rId2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4472C4"/>
    <a:srgbClr val="DAA600"/>
    <a:srgbClr val="E79E3D"/>
    <a:srgbClr val="FFBF4B"/>
    <a:srgbClr val="0000FF"/>
    <a:srgbClr val="FEC200"/>
    <a:srgbClr val="C8C42E"/>
    <a:srgbClr val="D8D557"/>
    <a:srgbClr val="E1E1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0" autoAdjust="0"/>
    <p:restoredTop sz="95033" autoAdjust="0"/>
  </p:normalViewPr>
  <p:slideViewPr>
    <p:cSldViewPr snapToGrid="0">
      <p:cViewPr varScale="1">
        <p:scale>
          <a:sx n="115" d="100"/>
          <a:sy n="115" d="100"/>
        </p:scale>
        <p:origin x="878" y="8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051A9-BCAE-B048-A5C2-4A15C3D3034C}" type="datetimeFigureOut">
              <a:rPr lang="en-GB" smtClean="0"/>
              <a:t>18/08/2023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188435-C071-0E47-9E27-5EAD1123E3A7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9888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188435-C071-0E47-9E27-5EAD1123E3A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41130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188435-C071-0E47-9E27-5EAD1123E3A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1149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188435-C071-0E47-9E27-5EAD1123E3A7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3076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188435-C071-0E47-9E27-5EAD1123E3A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7842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188435-C071-0E47-9E27-5EAD1123E3A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4170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D188435-C071-0E47-9E27-5EAD1123E3A7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6121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bg>
      <p:bgPr>
        <a:gradFill flip="none" rotWithShape="1">
          <a:gsLst>
            <a:gs pos="100000">
              <a:srgbClr val="FF0000">
                <a:alpha val="20000"/>
              </a:srgbClr>
            </a:gs>
            <a:gs pos="60000">
              <a:schemeClr val="bg1">
                <a:alpha val="3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7" descr="MUON-SlideGraph-LogoBkgnd2.png">
            <a:extLst>
              <a:ext uri="{FF2B5EF4-FFF2-40B4-BE49-F238E27FC236}">
                <a16:creationId xmlns:a16="http://schemas.microsoft.com/office/drawing/2014/main" id="{0842B2B6-DBAF-8476-563C-794C4DCF3183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960" y="17907"/>
            <a:ext cx="12193920" cy="6862191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C6709834-BE8B-6712-4958-AF0FD670DFF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450932" y="2567836"/>
            <a:ext cx="9144000" cy="973442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it-IT" dirty="0"/>
              <a:t>TITOLO</a:t>
            </a:r>
            <a:endParaRPr lang="en-GB" dirty="0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407ED10C-AEDC-2245-7D47-06EE4DB9362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795386" y="4022376"/>
            <a:ext cx="4601227" cy="62610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AUTORI</a:t>
            </a:r>
            <a:endParaRPr lang="en-GB" dirty="0"/>
          </a:p>
        </p:txBody>
      </p:sp>
      <p:sp>
        <p:nvSpPr>
          <p:cNvPr id="9" name="Segnaposto data 3">
            <a:extLst>
              <a:ext uri="{FF2B5EF4-FFF2-40B4-BE49-F238E27FC236}">
                <a16:creationId xmlns:a16="http://schemas.microsoft.com/office/drawing/2014/main" id="{5E93EBC1-D2B0-3089-CA71-3E0D80DBA82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152394" y="638892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27/04/2023</a:t>
            </a:r>
            <a:endParaRPr lang="en-GB" dirty="0"/>
          </a:p>
        </p:txBody>
      </p:sp>
      <p:sp>
        <p:nvSpPr>
          <p:cNvPr id="10" name="Segnaposto piè di pagina 4">
            <a:extLst>
              <a:ext uri="{FF2B5EF4-FFF2-40B4-BE49-F238E27FC236}">
                <a16:creationId xmlns:a16="http://schemas.microsoft.com/office/drawing/2014/main" id="{5B405A3F-7C6A-3D63-0939-EDEAF66182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214987" y="638892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WP7 – Task 4</a:t>
            </a:r>
            <a:endParaRPr lang="en-GB"/>
          </a:p>
        </p:txBody>
      </p:sp>
      <p:pic>
        <p:nvPicPr>
          <p:cNvPr id="4" name="Image 85" descr="MCC-inernational-finalV01.png">
            <a:extLst>
              <a:ext uri="{FF2B5EF4-FFF2-40B4-BE49-F238E27FC236}">
                <a16:creationId xmlns:a16="http://schemas.microsoft.com/office/drawing/2014/main" id="{9557BA00-E9CB-2798-A522-7108EC23CC4A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163" y="138899"/>
            <a:ext cx="1834109" cy="1840374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1DB0C386-95C0-9EB4-B58B-6BC429B22695}"/>
              </a:ext>
            </a:extLst>
          </p:cNvPr>
          <p:cNvPicPr/>
          <p:nvPr userDrawn="1"/>
        </p:nvPicPr>
        <p:blipFill rotWithShape="1">
          <a:blip r:embed="rId4"/>
          <a:srcRect l="10338" t="16055" r="11693" b="14565"/>
          <a:stretch/>
        </p:blipFill>
        <p:spPr>
          <a:xfrm>
            <a:off x="9919503" y="289148"/>
            <a:ext cx="1982704" cy="11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4806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 8" descr="MUON-Slide-graphBase-pagebottom.jpg">
            <a:extLst>
              <a:ext uri="{FF2B5EF4-FFF2-40B4-BE49-F238E27FC236}">
                <a16:creationId xmlns:a16="http://schemas.microsoft.com/office/drawing/2014/main" id="{B6225800-B930-FB56-9EDD-E421D45C78B4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189489"/>
            <a:ext cx="12189822" cy="663982"/>
          </a:xfrm>
          <a:prstGeom prst="rect">
            <a:avLst/>
          </a:prstGeom>
        </p:spPr>
      </p:pic>
      <p:sp>
        <p:nvSpPr>
          <p:cNvPr id="15" name="Segnaposto titolo 1">
            <a:extLst>
              <a:ext uri="{FF2B5EF4-FFF2-40B4-BE49-F238E27FC236}">
                <a16:creationId xmlns:a16="http://schemas.microsoft.com/office/drawing/2014/main" id="{3E1A83D5-6A6B-E610-31F7-FBDC684B0D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289718" y="264917"/>
            <a:ext cx="961256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 dirty="0"/>
              <a:t>TITOLO</a:t>
            </a:r>
            <a:endParaRPr lang="en-GB" dirty="0"/>
          </a:p>
        </p:txBody>
      </p:sp>
      <p:sp>
        <p:nvSpPr>
          <p:cNvPr id="16" name="Segnaposto testo 2">
            <a:extLst>
              <a:ext uri="{FF2B5EF4-FFF2-40B4-BE49-F238E27FC236}">
                <a16:creationId xmlns:a16="http://schemas.microsoft.com/office/drawing/2014/main" id="{497CAC99-CE2D-C668-9482-6D18316DB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GB" dirty="0"/>
          </a:p>
        </p:txBody>
      </p:sp>
      <p:sp>
        <p:nvSpPr>
          <p:cNvPr id="17" name="Segnaposto data 3">
            <a:extLst>
              <a:ext uri="{FF2B5EF4-FFF2-40B4-BE49-F238E27FC236}">
                <a16:creationId xmlns:a16="http://schemas.microsoft.com/office/drawing/2014/main" id="{6A474FD9-F076-E648-1C70-BF4EE7BB1F21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27/04/2023</a:t>
            </a:r>
            <a:endParaRPr lang="en-GB" dirty="0"/>
          </a:p>
        </p:txBody>
      </p:sp>
      <p:sp>
        <p:nvSpPr>
          <p:cNvPr id="18" name="Segnaposto piè di pagina 4">
            <a:extLst>
              <a:ext uri="{FF2B5EF4-FFF2-40B4-BE49-F238E27FC236}">
                <a16:creationId xmlns:a16="http://schemas.microsoft.com/office/drawing/2014/main" id="{E6903575-2A78-A8F2-0F63-91401FAD11F3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ftr" sz="quarter" idx="3"/>
          </p:nvPr>
        </p:nvSpPr>
        <p:spPr>
          <a:xfrm>
            <a:off x="4038600" y="6393928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WP7 – Task 4</a:t>
            </a:r>
            <a:endParaRPr lang="en-GB"/>
          </a:p>
        </p:txBody>
      </p:sp>
      <p:sp>
        <p:nvSpPr>
          <p:cNvPr id="19" name="Segnaposto numero diapositiva 5">
            <a:extLst>
              <a:ext uri="{FF2B5EF4-FFF2-40B4-BE49-F238E27FC236}">
                <a16:creationId xmlns:a16="http://schemas.microsoft.com/office/drawing/2014/main" id="{B39162C5-9BC6-7F5F-4512-CDC3408B283E}"/>
              </a:ext>
            </a:extLst>
          </p:cNvPr>
          <p:cNvSpPr>
            <a:spLocks noGrp="1" noRot="1" noMove="1" noResize="1" noEditPoints="1" noAdjustHandles="1" noChangeArrowheads="1" noChangeShapeType="1"/>
          </p:cNvSpPr>
          <p:nvPr>
            <p:ph type="sldNum" sz="quarter" idx="4"/>
          </p:nvPr>
        </p:nvSpPr>
        <p:spPr>
          <a:xfrm>
            <a:off x="8591811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16AB2F8-5338-F742-A59E-35F5B82165E6}" type="slidenum">
              <a:rPr lang="en-GB" smtClean="0"/>
              <a:pPr/>
              <a:t>‹N›</a:t>
            </a:fld>
            <a:endParaRPr lang="en-GB"/>
          </a:p>
        </p:txBody>
      </p:sp>
      <p:pic>
        <p:nvPicPr>
          <p:cNvPr id="2" name="Image 85" descr="MCC-inernational-finalV01.png">
            <a:extLst>
              <a:ext uri="{FF2B5EF4-FFF2-40B4-BE49-F238E27FC236}">
                <a16:creationId xmlns:a16="http://schemas.microsoft.com/office/drawing/2014/main" id="{FA1E9B68-C5BB-B40D-6373-05E9B70C11BF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41" y="23150"/>
            <a:ext cx="1242153" cy="1243330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05809131-1FC7-482F-F135-DCD9E847E550}"/>
              </a:ext>
            </a:extLst>
          </p:cNvPr>
          <p:cNvPicPr/>
          <p:nvPr userDrawn="1"/>
        </p:nvPicPr>
        <p:blipFill rotWithShape="1">
          <a:blip r:embed="rId4"/>
          <a:srcRect l="10338" t="16055" r="11693" b="14565"/>
          <a:stretch/>
        </p:blipFill>
        <p:spPr>
          <a:xfrm>
            <a:off x="10813365" y="78994"/>
            <a:ext cx="1296000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5622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3302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FC3647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E3AA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E3AA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E3AA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E3AA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E3AA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openxmlformats.org/officeDocument/2006/relationships/image" Target="../media/image5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5" Type="http://schemas.openxmlformats.org/officeDocument/2006/relationships/image" Target="../media/image53.pn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png"/><Relationship Id="rId14" Type="http://schemas.openxmlformats.org/officeDocument/2006/relationships/image" Target="../media/image5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50.png"/><Relationship Id="rId3" Type="http://schemas.openxmlformats.org/officeDocument/2006/relationships/image" Target="../media/image410.png"/><Relationship Id="rId7" Type="http://schemas.openxmlformats.org/officeDocument/2006/relationships/image" Target="../media/image451.png"/><Relationship Id="rId12" Type="http://schemas.openxmlformats.org/officeDocument/2006/relationships/image" Target="../media/image440.png"/><Relationship Id="rId17" Type="http://schemas.openxmlformats.org/officeDocument/2006/relationships/image" Target="../media/image490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4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1.png"/><Relationship Id="rId11" Type="http://schemas.openxmlformats.org/officeDocument/2006/relationships/image" Target="../media/image190.png"/><Relationship Id="rId5" Type="http://schemas.openxmlformats.org/officeDocument/2006/relationships/image" Target="../media/image430.png"/><Relationship Id="rId15" Type="http://schemas.openxmlformats.org/officeDocument/2006/relationships/image" Target="../media/image470.png"/><Relationship Id="rId4" Type="http://schemas.openxmlformats.org/officeDocument/2006/relationships/image" Target="../media/image420.png"/><Relationship Id="rId14" Type="http://schemas.openxmlformats.org/officeDocument/2006/relationships/image" Target="../media/image46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image" Target="../media/image13.png"/><Relationship Id="rId7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svg"/><Relationship Id="rId5" Type="http://schemas.openxmlformats.org/officeDocument/2006/relationships/image" Target="../media/image8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16.png"/><Relationship Id="rId7" Type="http://schemas.openxmlformats.org/officeDocument/2006/relationships/image" Target="../media/image9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11.sv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200.png"/><Relationship Id="rId3" Type="http://schemas.openxmlformats.org/officeDocument/2006/relationships/image" Target="../media/image270.png"/><Relationship Id="rId7" Type="http://schemas.openxmlformats.org/officeDocument/2006/relationships/image" Target="../media/image31.png"/><Relationship Id="rId12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190.png"/><Relationship Id="rId5" Type="http://schemas.openxmlformats.org/officeDocument/2006/relationships/image" Target="../media/image29.png"/><Relationship Id="rId10" Type="http://schemas.openxmlformats.org/officeDocument/2006/relationships/image" Target="../media/image19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27.png"/><Relationship Id="rId3" Type="http://schemas.openxmlformats.org/officeDocument/2006/relationships/image" Target="../media/image23.png"/><Relationship Id="rId12" Type="http://schemas.openxmlformats.org/officeDocument/2006/relationships/image" Target="../media/image26.png"/><Relationship Id="rId2" Type="http://schemas.openxmlformats.org/officeDocument/2006/relationships/image" Target="../media/image22.png"/><Relationship Id="rId16" Type="http://schemas.openxmlformats.org/officeDocument/2006/relationships/image" Target="../media/image11.svg"/><Relationship Id="rId1" Type="http://schemas.openxmlformats.org/officeDocument/2006/relationships/slideLayout" Target="../slideLayouts/slideLayout2.xml"/><Relationship Id="rId11" Type="http://schemas.openxmlformats.org/officeDocument/2006/relationships/image" Target="../media/image24.png"/><Relationship Id="rId5" Type="http://schemas.openxmlformats.org/officeDocument/2006/relationships/image" Target="../media/image220.png"/><Relationship Id="rId15" Type="http://schemas.openxmlformats.org/officeDocument/2006/relationships/image" Target="../media/image10.png"/><Relationship Id="rId10" Type="http://schemas.openxmlformats.org/officeDocument/2006/relationships/image" Target="../media/image9.svg"/><Relationship Id="rId9" Type="http://schemas.openxmlformats.org/officeDocument/2006/relationships/image" Target="../media/image8.png"/><Relationship Id="rId14" Type="http://schemas.openxmlformats.org/officeDocument/2006/relationships/image" Target="../media/image26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8307E6-6112-2A77-C900-62256574D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718" y="1428267"/>
            <a:ext cx="9612564" cy="4001466"/>
          </a:xfrm>
        </p:spPr>
        <p:txBody>
          <a:bodyPr>
            <a:noAutofit/>
          </a:bodyPr>
          <a:lstStyle/>
          <a:p>
            <a:r>
              <a:rPr lang="en-US" sz="5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Performance Limits</a:t>
            </a: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b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fi-FI" sz="1600" dirty="0"/>
              <a:t>Daniel Novelli, for discussion 11.8.23</a:t>
            </a:r>
            <a:endParaRPr lang="en-US" sz="400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9232B1-072C-751E-6FF0-136D65385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637DE20F-566A-5DE3-AE76-C8B9C466A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</p:spPr>
        <p:txBody>
          <a:bodyPr/>
          <a:lstStyle/>
          <a:p>
            <a:r>
              <a:rPr lang="en-US" dirty="0"/>
              <a:t>11/08/2023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8956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a function&#10;&#10;Description automatically generated">
            <a:extLst>
              <a:ext uri="{FF2B5EF4-FFF2-40B4-BE49-F238E27FC236}">
                <a16:creationId xmlns:a16="http://schemas.microsoft.com/office/drawing/2014/main" id="{8802E422-2B32-344D-3027-C8C0E1D5348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854" y="1186070"/>
            <a:ext cx="9960919" cy="5226248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A78307E6-6112-2A77-C900-62256574D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718" y="-122"/>
            <a:ext cx="9612564" cy="1186192"/>
          </a:xfrm>
        </p:spPr>
        <p:txBody>
          <a:bodyPr>
            <a:noAutofit/>
          </a:bodyPr>
          <a:lstStyle/>
          <a:p>
            <a:r>
              <a:rPr lang="en-US" sz="4000" dirty="0"/>
              <a:t>Dipole - Bore Diameter vs Bore Field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9232B1-072C-751E-6FF0-136D65385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32C6CD-A954-FF31-27A6-8291268F3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8A9D04-332D-909B-9B12-8E64408A58F5}"/>
              </a:ext>
            </a:extLst>
          </p:cNvPr>
          <p:cNvSpPr txBox="1"/>
          <p:nvPr/>
        </p:nvSpPr>
        <p:spPr>
          <a:xfrm>
            <a:off x="2209800" y="881253"/>
            <a:ext cx="6563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/>
              <a:t>NEW</a:t>
            </a:r>
            <a:r>
              <a:rPr lang="en-GB" sz="2000" b="1" dirty="0"/>
              <a:t> APPROACH – </a:t>
            </a:r>
            <a:r>
              <a:rPr lang="en-GB" sz="2000" b="1" dirty="0">
                <a:highlight>
                  <a:srgbClr val="FFFF00"/>
                </a:highlight>
              </a:rPr>
              <a:t>New plots (Jc limitations)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F4F106C-D6BD-6589-0621-2D761320E631}"/>
              </a:ext>
            </a:extLst>
          </p:cNvPr>
          <p:cNvSpPr txBox="1"/>
          <p:nvPr/>
        </p:nvSpPr>
        <p:spPr>
          <a:xfrm>
            <a:off x="7383925" y="857059"/>
            <a:ext cx="48080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Cost Limit for the magnet (only superconductor) = 100 K€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56649FE-ED2B-95BC-8554-5E534E71DFAE}"/>
                  </a:ext>
                </a:extLst>
              </p:cNvPr>
              <p:cNvSpPr txBox="1"/>
              <p:nvPr/>
            </p:nvSpPr>
            <p:spPr>
              <a:xfrm>
                <a:off x="7897183" y="4514052"/>
                <a:ext cx="1558244" cy="553998"/>
              </a:xfrm>
              <a:prstGeom prst="rect">
                <a:avLst/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</a:gra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GB" sz="1500" b="1" dirty="0">
                    <a:solidFill>
                      <a:srgbClr val="0000FF"/>
                    </a:solidFill>
                  </a:rPr>
                  <a:t>If J &gt; Jc </a:t>
                </a:r>
              </a:p>
              <a:p>
                <a:pPr algn="ctr"/>
                <a14:m>
                  <m:oMath xmlns:m="http://schemas.openxmlformats.org/officeDocument/2006/math">
                    <m:r>
                      <a:rPr lang="en-US" sz="15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GB" sz="1500" b="1" dirty="0">
                    <a:solidFill>
                      <a:srgbClr val="0000FF"/>
                    </a:solidFill>
                  </a:rPr>
                  <a:t> zero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56649FE-ED2B-95BC-8554-5E534E71DF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7183" y="4514052"/>
                <a:ext cx="1558244" cy="55399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Oval 12">
            <a:extLst>
              <a:ext uri="{FF2B5EF4-FFF2-40B4-BE49-F238E27FC236}">
                <a16:creationId xmlns:a16="http://schemas.microsoft.com/office/drawing/2014/main" id="{1B7556EB-D23C-5FD4-1738-B4089341E464}"/>
              </a:ext>
            </a:extLst>
          </p:cNvPr>
          <p:cNvSpPr/>
          <p:nvPr/>
        </p:nvSpPr>
        <p:spPr>
          <a:xfrm>
            <a:off x="7758033" y="2994015"/>
            <a:ext cx="251792" cy="247993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9F3CCF7-2C7B-8AD1-27A9-BC31DC59E16D}"/>
              </a:ext>
            </a:extLst>
          </p:cNvPr>
          <p:cNvCxnSpPr>
            <a:cxnSpLocks/>
            <a:stCxn id="13" idx="5"/>
            <a:endCxn id="12" idx="0"/>
          </p:cNvCxnSpPr>
          <p:nvPr/>
        </p:nvCxnSpPr>
        <p:spPr>
          <a:xfrm>
            <a:off x="7972951" y="3205690"/>
            <a:ext cx="703354" cy="1308362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C05DA00C-C4D7-BDAE-BAF1-671B09E50978}"/>
              </a:ext>
            </a:extLst>
          </p:cNvPr>
          <p:cNvSpPr/>
          <p:nvPr/>
        </p:nvSpPr>
        <p:spPr>
          <a:xfrm>
            <a:off x="5419025" y="5744686"/>
            <a:ext cx="251792" cy="247993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9587FD3-C105-2A5F-3C67-FBADCABA8352}"/>
              </a:ext>
            </a:extLst>
          </p:cNvPr>
          <p:cNvCxnSpPr>
            <a:cxnSpLocks/>
            <a:stCxn id="17" idx="6"/>
            <a:endCxn id="12" idx="1"/>
          </p:cNvCxnSpPr>
          <p:nvPr/>
        </p:nvCxnSpPr>
        <p:spPr>
          <a:xfrm flipV="1">
            <a:off x="5670817" y="4848242"/>
            <a:ext cx="2226366" cy="1020441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0E09434-EBF2-768C-56C6-097058BEA1FF}"/>
              </a:ext>
            </a:extLst>
          </p:cNvPr>
          <p:cNvSpPr txBox="1"/>
          <p:nvPr/>
        </p:nvSpPr>
        <p:spPr>
          <a:xfrm>
            <a:off x="1860299" y="2986998"/>
            <a:ext cx="5709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Sitka Text" pitchFamily="2" charset="0"/>
                <a:cs typeface="Times New Roman" panose="02020603050405020304" pitchFamily="18" charset="0"/>
              </a:rPr>
              <a:t>Tevatron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3A8D796D-9A46-02A3-342C-E9BAC2811050}"/>
              </a:ext>
            </a:extLst>
          </p:cNvPr>
          <p:cNvSpPr/>
          <p:nvPr/>
        </p:nvSpPr>
        <p:spPr>
          <a:xfrm>
            <a:off x="7560365" y="2621692"/>
            <a:ext cx="702365" cy="428104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B8F7CA9-05D6-A6D6-7A1D-5215A7B74074}"/>
              </a:ext>
            </a:extLst>
          </p:cNvPr>
          <p:cNvCxnSpPr>
            <a:cxnSpLocks/>
            <a:stCxn id="31" idx="7"/>
          </p:cNvCxnSpPr>
          <p:nvPr/>
        </p:nvCxnSpPr>
        <p:spPr>
          <a:xfrm flipV="1">
            <a:off x="8159871" y="2107096"/>
            <a:ext cx="2136621" cy="577290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3956A3CA-E9B6-8D46-BECB-7267BA4B4DEB}"/>
              </a:ext>
            </a:extLst>
          </p:cNvPr>
          <p:cNvSpPr txBox="1"/>
          <p:nvPr/>
        </p:nvSpPr>
        <p:spPr>
          <a:xfrm>
            <a:off x="10185540" y="1930882"/>
            <a:ext cx="173603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0000FF"/>
                </a:solidFill>
              </a:rPr>
              <a:t>Different cost limit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364D40A-00BE-20A2-0C4F-EA0584843AAB}"/>
              </a:ext>
            </a:extLst>
          </p:cNvPr>
          <p:cNvCxnSpPr>
            <a:cxnSpLocks/>
            <a:stCxn id="31" idx="6"/>
          </p:cNvCxnSpPr>
          <p:nvPr/>
        </p:nvCxnSpPr>
        <p:spPr>
          <a:xfrm flipV="1">
            <a:off x="8262730" y="2621692"/>
            <a:ext cx="2033762" cy="214052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9E19453B-A779-7BF6-9D81-186309D654B9}"/>
              </a:ext>
            </a:extLst>
          </p:cNvPr>
          <p:cNvSpPr txBox="1"/>
          <p:nvPr/>
        </p:nvSpPr>
        <p:spPr>
          <a:xfrm>
            <a:off x="10164595" y="2465153"/>
            <a:ext cx="18298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0000FF"/>
                </a:solidFill>
              </a:rPr>
              <a:t>No iron hypothesis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BF2C729-4946-84F9-5A81-A968F864E58E}"/>
              </a:ext>
            </a:extLst>
          </p:cNvPr>
          <p:cNvSpPr txBox="1"/>
          <p:nvPr/>
        </p:nvSpPr>
        <p:spPr>
          <a:xfrm>
            <a:off x="9113886" y="5174933"/>
            <a:ext cx="14360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Jc (T)   !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721BD80-D290-099A-58F5-F129A9815E2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670313" y="1264608"/>
            <a:ext cx="5597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@ 1.9 K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861E621-7E35-F340-A27F-2A41FFFE53E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928165" y="1263888"/>
            <a:ext cx="5597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@ 4.2 K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BF0438EC-7B0C-DDE2-6368-28747853759E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5298168" y="3831796"/>
            <a:ext cx="55976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@ 4.2 K</a:t>
            </a:r>
          </a:p>
        </p:txBody>
      </p: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61685B5C-B9B4-5A30-FC07-CCE1AB3AF593}"/>
              </a:ext>
            </a:extLst>
          </p:cNvPr>
          <p:cNvCxnSpPr>
            <a:cxnSpLocks/>
          </p:cNvCxnSpPr>
          <p:nvPr/>
        </p:nvCxnSpPr>
        <p:spPr>
          <a:xfrm>
            <a:off x="8673098" y="5054782"/>
            <a:ext cx="660831" cy="337685"/>
          </a:xfrm>
          <a:prstGeom prst="bentConnector3">
            <a:avLst>
              <a:gd name="adj1" fmla="val -134"/>
            </a:avLst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Segnaposto data 3">
            <a:extLst>
              <a:ext uri="{FF2B5EF4-FFF2-40B4-BE49-F238E27FC236}">
                <a16:creationId xmlns:a16="http://schemas.microsoft.com/office/drawing/2014/main" id="{47AD27F9-C869-912D-D932-FAF463DAA5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</p:spPr>
        <p:txBody>
          <a:bodyPr/>
          <a:lstStyle/>
          <a:p>
            <a:r>
              <a:rPr lang="en-US" dirty="0"/>
              <a:t>11/08/2023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4287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3" grpId="0" animBg="1"/>
      <p:bldP spid="13" grpId="1" animBg="1"/>
      <p:bldP spid="17" grpId="0" animBg="1"/>
      <p:bldP spid="17" grpId="1" animBg="1"/>
      <p:bldP spid="31" grpId="0" animBg="1"/>
      <p:bldP spid="31" grpId="1" animBg="1"/>
      <p:bldP spid="33" grpId="0"/>
      <p:bldP spid="33" grpId="1"/>
      <p:bldP spid="35" grpId="0"/>
      <p:bldP spid="35" grpId="1"/>
      <p:bldP spid="36" grpId="0"/>
      <p:bldP spid="36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aph of a function&#10;&#10;Description automatically generated">
            <a:extLst>
              <a:ext uri="{FF2B5EF4-FFF2-40B4-BE49-F238E27FC236}">
                <a16:creationId xmlns:a16="http://schemas.microsoft.com/office/drawing/2014/main" id="{916FD6F2-AC6B-7F4C-4CC2-D6F3AAA09A6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196" y="1186070"/>
            <a:ext cx="9938577" cy="5222665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A78307E6-6112-2A77-C900-62256574D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718" y="-122"/>
            <a:ext cx="9612564" cy="1186192"/>
          </a:xfrm>
        </p:spPr>
        <p:txBody>
          <a:bodyPr>
            <a:noAutofit/>
          </a:bodyPr>
          <a:lstStyle/>
          <a:p>
            <a:r>
              <a:rPr lang="en-US" sz="4000" dirty="0"/>
              <a:t>Dipole - Bore Diameter vs Bore Field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9232B1-072C-751E-6FF0-136D65385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32C6CD-A954-FF31-27A6-8291268F3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F4F106C-D6BD-6589-0621-2D761320E631}"/>
              </a:ext>
            </a:extLst>
          </p:cNvPr>
          <p:cNvSpPr txBox="1"/>
          <p:nvPr/>
        </p:nvSpPr>
        <p:spPr>
          <a:xfrm>
            <a:off x="7383925" y="857059"/>
            <a:ext cx="48080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Cost Limit for the magnet (only superconductor) = 100 K€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80E09434-EBF2-768C-56C6-097058BEA1FF}"/>
              </a:ext>
            </a:extLst>
          </p:cNvPr>
          <p:cNvSpPr txBox="1"/>
          <p:nvPr/>
        </p:nvSpPr>
        <p:spPr>
          <a:xfrm>
            <a:off x="1860299" y="2986998"/>
            <a:ext cx="5709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Sitka Text" pitchFamily="2" charset="0"/>
                <a:cs typeface="Times New Roman" panose="02020603050405020304" pitchFamily="18" charset="0"/>
              </a:rPr>
              <a:t>Tevatron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721BD80-D290-099A-58F5-F129A9815E2B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2670313" y="1264608"/>
            <a:ext cx="8322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@ 1.9 K + 2 K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861E621-7E35-F340-A27F-2A41FFFE53E2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7928165" y="1263888"/>
            <a:ext cx="9188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@ 4.2 K + 4.5 K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05EF91-BC4F-9946-E9A5-6C2FAB5D3010}"/>
              </a:ext>
            </a:extLst>
          </p:cNvPr>
          <p:cNvSpPr txBox="1"/>
          <p:nvPr/>
        </p:nvSpPr>
        <p:spPr>
          <a:xfrm>
            <a:off x="2209800" y="881253"/>
            <a:ext cx="6563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/>
              <a:t>NEW</a:t>
            </a:r>
            <a:r>
              <a:rPr lang="en-GB" sz="2000" b="1" dirty="0"/>
              <a:t> APPROACH – </a:t>
            </a:r>
            <a:r>
              <a:rPr lang="en-GB" sz="2000" b="1" dirty="0">
                <a:highlight>
                  <a:srgbClr val="FFFF00"/>
                </a:highlight>
              </a:rPr>
              <a:t>New plots (Different Jc)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673C29-4A66-D38E-A4BC-6A768C9FF729}"/>
              </a:ext>
            </a:extLst>
          </p:cNvPr>
          <p:cNvSpPr txBox="1"/>
          <p:nvPr/>
        </p:nvSpPr>
        <p:spPr>
          <a:xfrm>
            <a:off x="5298168" y="3831796"/>
            <a:ext cx="9188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@ 4.2 K + 4.8 K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2C12E7E1-C253-D53F-B635-D59E2FEA3E4F}"/>
              </a:ext>
            </a:extLst>
          </p:cNvPr>
          <p:cNvSpPr/>
          <p:nvPr/>
        </p:nvSpPr>
        <p:spPr>
          <a:xfrm>
            <a:off x="3147391" y="1242894"/>
            <a:ext cx="355201" cy="247993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AC23FE2-F6D5-05FF-D232-F03CD4E07599}"/>
              </a:ext>
            </a:extLst>
          </p:cNvPr>
          <p:cNvSpPr/>
          <p:nvPr/>
        </p:nvSpPr>
        <p:spPr>
          <a:xfrm>
            <a:off x="8407799" y="1242894"/>
            <a:ext cx="439207" cy="247993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3DC01EB-4EFE-E4BC-D188-62A0FA43E69E}"/>
              </a:ext>
            </a:extLst>
          </p:cNvPr>
          <p:cNvSpPr/>
          <p:nvPr/>
        </p:nvSpPr>
        <p:spPr>
          <a:xfrm>
            <a:off x="5771176" y="3815521"/>
            <a:ext cx="439207" cy="247993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11F7487-8F40-ED78-055B-681DBCC3EB20}"/>
              </a:ext>
            </a:extLst>
          </p:cNvPr>
          <p:cNvCxnSpPr>
            <a:cxnSpLocks/>
            <a:stCxn id="19" idx="6"/>
          </p:cNvCxnSpPr>
          <p:nvPr/>
        </p:nvCxnSpPr>
        <p:spPr>
          <a:xfrm>
            <a:off x="6210383" y="3939518"/>
            <a:ext cx="2474596" cy="747131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F156CE6-D333-5ABB-CD1C-DB630C332B0A}"/>
              </a:ext>
            </a:extLst>
          </p:cNvPr>
          <p:cNvCxnSpPr>
            <a:cxnSpLocks/>
            <a:stCxn id="16" idx="4"/>
          </p:cNvCxnSpPr>
          <p:nvPr/>
        </p:nvCxnSpPr>
        <p:spPr>
          <a:xfrm>
            <a:off x="8627403" y="1490887"/>
            <a:ext cx="219603" cy="3017081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D085D1E-2FE0-FE11-B464-1E47A95B9AF2}"/>
              </a:ext>
            </a:extLst>
          </p:cNvPr>
          <p:cNvCxnSpPr>
            <a:cxnSpLocks/>
            <a:stCxn id="15" idx="6"/>
          </p:cNvCxnSpPr>
          <p:nvPr/>
        </p:nvCxnSpPr>
        <p:spPr>
          <a:xfrm>
            <a:off x="3502592" y="1366891"/>
            <a:ext cx="5182387" cy="3173866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539FF5D-E98D-6F35-F03D-2A551904A942}"/>
              </a:ext>
            </a:extLst>
          </p:cNvPr>
          <p:cNvSpPr txBox="1"/>
          <p:nvPr/>
        </p:nvSpPr>
        <p:spPr>
          <a:xfrm>
            <a:off x="8396431" y="4507968"/>
            <a:ext cx="220353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0000FF"/>
                </a:solidFill>
              </a:rPr>
              <a:t>Enthalpy margins translated in terms of temperature margins 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CC1CBF91-FE9A-4DD0-23DA-81B73CDCDBC4}"/>
              </a:ext>
            </a:extLst>
          </p:cNvPr>
          <p:cNvCxnSpPr>
            <a:cxnSpLocks/>
            <a:endCxn id="47" idx="1"/>
          </p:cNvCxnSpPr>
          <p:nvPr/>
        </p:nvCxnSpPr>
        <p:spPr>
          <a:xfrm flipV="1">
            <a:off x="4087741" y="5072944"/>
            <a:ext cx="1341784" cy="94217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63BF12C4-087A-58AC-7732-9734A3170A84}"/>
              </a:ext>
            </a:extLst>
          </p:cNvPr>
          <p:cNvSpPr txBox="1"/>
          <p:nvPr/>
        </p:nvSpPr>
        <p:spPr>
          <a:xfrm>
            <a:off x="5429525" y="4780556"/>
            <a:ext cx="94752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dirty="0">
                <a:solidFill>
                  <a:srgbClr val="0000FF"/>
                </a:solidFill>
              </a:rPr>
              <a:t>Strong</a:t>
            </a:r>
          </a:p>
          <a:p>
            <a:pPr algn="ctr"/>
            <a:r>
              <a:rPr lang="en-GB" sz="1600" dirty="0">
                <a:solidFill>
                  <a:srgbClr val="0000FF"/>
                </a:solidFill>
              </a:rPr>
              <a:t>cost limit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00D07C1-4A2D-6B4A-FF25-E866753E564C}"/>
              </a:ext>
            </a:extLst>
          </p:cNvPr>
          <p:cNvCxnSpPr>
            <a:cxnSpLocks/>
          </p:cNvCxnSpPr>
          <p:nvPr/>
        </p:nvCxnSpPr>
        <p:spPr>
          <a:xfrm flipV="1">
            <a:off x="6102071" y="4234544"/>
            <a:ext cx="802548" cy="594687"/>
          </a:xfrm>
          <a:prstGeom prst="straightConnector1">
            <a:avLst/>
          </a:prstGeom>
          <a:ln>
            <a:solidFill>
              <a:srgbClr val="0000FF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egnaposto data 3">
            <a:extLst>
              <a:ext uri="{FF2B5EF4-FFF2-40B4-BE49-F238E27FC236}">
                <a16:creationId xmlns:a16="http://schemas.microsoft.com/office/drawing/2014/main" id="{161BA170-4968-5D1A-12DE-065659468B1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</p:spPr>
        <p:txBody>
          <a:bodyPr/>
          <a:lstStyle/>
          <a:p>
            <a:r>
              <a:rPr lang="en-US" dirty="0"/>
              <a:t>11/08/2023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23329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  <p:bldP spid="19" grpId="0" animBg="1"/>
      <p:bldP spid="19" grpId="1" animBg="1"/>
      <p:bldP spid="37" grpId="0"/>
      <p:bldP spid="37" grpId="1"/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177A2064-C00D-CD33-857E-3353D5E81F2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06016" y="1185369"/>
            <a:ext cx="9945757" cy="5226438"/>
          </a:xfrm>
          <a:prstGeom prst="rect">
            <a:avLst/>
          </a:prstGeom>
        </p:spPr>
      </p:pic>
      <p:pic>
        <p:nvPicPr>
          <p:cNvPr id="27" name="Picture 26" descr="A graph with a yellow line&#10;&#10;Description automatically generated">
            <a:extLst>
              <a:ext uri="{FF2B5EF4-FFF2-40B4-BE49-F238E27FC236}">
                <a16:creationId xmlns:a16="http://schemas.microsoft.com/office/drawing/2014/main" id="{ABE150EB-F611-0B7D-4CAA-30DD0F0CC3B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40" t="-41" r="-340" b="41"/>
          <a:stretch/>
        </p:blipFill>
        <p:spPr>
          <a:xfrm>
            <a:off x="3087756" y="3950973"/>
            <a:ext cx="4346714" cy="2188729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A78307E6-6112-2A77-C900-62256574D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718" y="-122"/>
            <a:ext cx="9612564" cy="1186192"/>
          </a:xfrm>
        </p:spPr>
        <p:txBody>
          <a:bodyPr>
            <a:noAutofit/>
          </a:bodyPr>
          <a:lstStyle/>
          <a:p>
            <a:r>
              <a:rPr lang="en-US" sz="4000" dirty="0"/>
              <a:t>Dipole - Bore Diameter vs Bore Field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9232B1-072C-751E-6FF0-136D65385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32C6CD-A954-FF31-27A6-8291268F3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F4F106C-D6BD-6589-0621-2D761320E631}"/>
              </a:ext>
            </a:extLst>
          </p:cNvPr>
          <p:cNvSpPr txBox="1"/>
          <p:nvPr/>
        </p:nvSpPr>
        <p:spPr>
          <a:xfrm>
            <a:off x="7383925" y="857059"/>
            <a:ext cx="48080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Cost Limit for the magnet (only superconductor) = 100 K€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42B7B1A-E2DD-C4E7-FA1E-7C79EE38A119}"/>
              </a:ext>
            </a:extLst>
          </p:cNvPr>
          <p:cNvSpPr txBox="1"/>
          <p:nvPr/>
        </p:nvSpPr>
        <p:spPr>
          <a:xfrm>
            <a:off x="2209800" y="881253"/>
            <a:ext cx="5807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/>
              <a:t>NEW</a:t>
            </a:r>
            <a:r>
              <a:rPr lang="en-GB" sz="2000" b="1" dirty="0"/>
              <a:t> APPROACH – </a:t>
            </a:r>
            <a:r>
              <a:rPr lang="en-GB" sz="2000" b="1" dirty="0">
                <a:highlight>
                  <a:srgbClr val="FFFF00"/>
                </a:highlight>
              </a:rPr>
              <a:t>New plot (Cost Variation)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F30FD9C-7840-E7DD-43A8-679F3A1FFFBB}"/>
              </a:ext>
            </a:extLst>
          </p:cNvPr>
          <p:cNvSpPr txBox="1"/>
          <p:nvPr/>
        </p:nvSpPr>
        <p:spPr>
          <a:xfrm>
            <a:off x="1860299" y="2986998"/>
            <a:ext cx="5709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Sitka Text" pitchFamily="2" charset="0"/>
                <a:cs typeface="Times New Roman" panose="02020603050405020304" pitchFamily="18" charset="0"/>
              </a:rPr>
              <a:t>Tevatron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5911435-FF57-F1FE-6E7D-1683A04DF411}"/>
              </a:ext>
            </a:extLst>
          </p:cNvPr>
          <p:cNvCxnSpPr>
            <a:cxnSpLocks/>
          </p:cNvCxnSpPr>
          <p:nvPr/>
        </p:nvCxnSpPr>
        <p:spPr>
          <a:xfrm flipV="1">
            <a:off x="4982817" y="4968128"/>
            <a:ext cx="543743" cy="319489"/>
          </a:xfrm>
          <a:prstGeom prst="straightConnector1">
            <a:avLst/>
          </a:prstGeom>
          <a:ln>
            <a:solidFill>
              <a:srgbClr val="E79E3D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59F3F01-4126-D462-D391-6C79797A5C21}"/>
              </a:ext>
            </a:extLst>
          </p:cNvPr>
          <p:cNvSpPr txBox="1"/>
          <p:nvPr/>
        </p:nvSpPr>
        <p:spPr>
          <a:xfrm>
            <a:off x="5546438" y="4468235"/>
            <a:ext cx="1361661" cy="461665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solidFill>
              <a:srgbClr val="E79E3D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E79E3D"/>
                </a:solidFill>
              </a:rPr>
              <a:t>Reducing the cost by a factor of 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EEC520F-998A-F069-0AA5-F656E8CAF10A}"/>
              </a:ext>
            </a:extLst>
          </p:cNvPr>
          <p:cNvSpPr txBox="1"/>
          <p:nvPr/>
        </p:nvSpPr>
        <p:spPr>
          <a:xfrm>
            <a:off x="2670313" y="1264608"/>
            <a:ext cx="83227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@ 1.9 K + 2 K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8589AE-6D9D-55D6-3B2C-07C9A1E0512C}"/>
              </a:ext>
            </a:extLst>
          </p:cNvPr>
          <p:cNvSpPr txBox="1"/>
          <p:nvPr/>
        </p:nvSpPr>
        <p:spPr>
          <a:xfrm>
            <a:off x="7928165" y="1263888"/>
            <a:ext cx="9188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@ 4.2 K + 4.5 K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1AA216B-F94E-9C0F-3C6C-04CC6B687A0F}"/>
              </a:ext>
            </a:extLst>
          </p:cNvPr>
          <p:cNvSpPr txBox="1"/>
          <p:nvPr/>
        </p:nvSpPr>
        <p:spPr>
          <a:xfrm>
            <a:off x="5304794" y="3752284"/>
            <a:ext cx="91884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latin typeface="Arial" panose="020B0604020202020204" pitchFamily="34" charset="0"/>
                <a:cs typeface="Arial" panose="020B0604020202020204" pitchFamily="34" charset="0"/>
              </a:rPr>
              <a:t>@ 4.2 K + 4.8 K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978AB16-5772-E3E1-49CC-D69F8A4C985C}"/>
              </a:ext>
            </a:extLst>
          </p:cNvPr>
          <p:cNvCxnSpPr>
            <a:cxnSpLocks/>
          </p:cNvCxnSpPr>
          <p:nvPr/>
        </p:nvCxnSpPr>
        <p:spPr>
          <a:xfrm flipV="1">
            <a:off x="4987872" y="4658460"/>
            <a:ext cx="642628" cy="337838"/>
          </a:xfrm>
          <a:prstGeom prst="straightConnector1">
            <a:avLst/>
          </a:prstGeom>
          <a:ln>
            <a:solidFill>
              <a:srgbClr val="D8D557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E315BBF9-C137-41A4-AF9D-D69C07C8D6EF}"/>
              </a:ext>
            </a:extLst>
          </p:cNvPr>
          <p:cNvSpPr txBox="1"/>
          <p:nvPr/>
        </p:nvSpPr>
        <p:spPr>
          <a:xfrm>
            <a:off x="5655164" y="4377448"/>
            <a:ext cx="1361661" cy="461665"/>
          </a:xfrm>
          <a:prstGeom prst="rect">
            <a:avLst/>
          </a:prstGeom>
          <a:solidFill>
            <a:schemeClr val="bg1">
              <a:alpha val="55000"/>
            </a:schemeClr>
          </a:solidFill>
          <a:ln>
            <a:solidFill>
              <a:srgbClr val="D8D557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C8C42E"/>
                </a:solidFill>
              </a:rPr>
              <a:t>Reducing the cost by a factor of 4</a:t>
            </a:r>
          </a:p>
        </p:txBody>
      </p:sp>
      <p:sp>
        <p:nvSpPr>
          <p:cNvPr id="3" name="Segnaposto data 3">
            <a:extLst>
              <a:ext uri="{FF2B5EF4-FFF2-40B4-BE49-F238E27FC236}">
                <a16:creationId xmlns:a16="http://schemas.microsoft.com/office/drawing/2014/main" id="{D2E0310B-6532-24B3-C349-91C54DB8DA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</p:spPr>
        <p:txBody>
          <a:bodyPr/>
          <a:lstStyle/>
          <a:p>
            <a:r>
              <a:rPr lang="en-US" dirty="0"/>
              <a:t>11/08/2023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261440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graphs with lines&#10;&#10;Description automatically generated">
            <a:extLst>
              <a:ext uri="{FF2B5EF4-FFF2-40B4-BE49-F238E27FC236}">
                <a16:creationId xmlns:a16="http://schemas.microsoft.com/office/drawing/2014/main" id="{F367E823-EAC5-80B9-AE86-380BF452AF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8" y="1281363"/>
            <a:ext cx="9962324" cy="5139171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A78307E6-6112-2A77-C900-62256574D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718" y="-122"/>
            <a:ext cx="9612564" cy="1186192"/>
          </a:xfrm>
        </p:spPr>
        <p:txBody>
          <a:bodyPr>
            <a:noAutofit/>
          </a:bodyPr>
          <a:lstStyle/>
          <a:p>
            <a:r>
              <a:rPr lang="en-US" sz="4000" dirty="0"/>
              <a:t>Dipole - Bore Diameter vs Bore Field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9232B1-072C-751E-6FF0-136D65385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32C6CD-A954-FF31-27A6-8291268F3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F4F106C-D6BD-6589-0621-2D761320E631}"/>
              </a:ext>
            </a:extLst>
          </p:cNvPr>
          <p:cNvSpPr txBox="1"/>
          <p:nvPr/>
        </p:nvSpPr>
        <p:spPr>
          <a:xfrm>
            <a:off x="7383925" y="857059"/>
            <a:ext cx="48080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Cost Limit for the magnet (only superconductor) = 100 K€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42B7B1A-E2DD-C4E7-FA1E-7C79EE38A119}"/>
              </a:ext>
            </a:extLst>
          </p:cNvPr>
          <p:cNvSpPr txBox="1"/>
          <p:nvPr/>
        </p:nvSpPr>
        <p:spPr>
          <a:xfrm>
            <a:off x="2209800" y="881253"/>
            <a:ext cx="5807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/>
              <a:t>NEW</a:t>
            </a:r>
            <a:r>
              <a:rPr lang="en-GB" sz="2000" b="1" dirty="0"/>
              <a:t> APPROACH – </a:t>
            </a:r>
            <a:r>
              <a:rPr lang="en-GB" sz="2000" b="1" dirty="0">
                <a:highlight>
                  <a:srgbClr val="FFFF00"/>
                </a:highlight>
              </a:rPr>
              <a:t>Compare</a:t>
            </a:r>
          </a:p>
        </p:txBody>
      </p:sp>
      <p:sp>
        <p:nvSpPr>
          <p:cNvPr id="3" name="Segnaposto data 3">
            <a:extLst>
              <a:ext uri="{FF2B5EF4-FFF2-40B4-BE49-F238E27FC236}">
                <a16:creationId xmlns:a16="http://schemas.microsoft.com/office/drawing/2014/main" id="{6FA23E64-CDA4-F7EA-100F-4243F69AAE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</p:spPr>
        <p:txBody>
          <a:bodyPr/>
          <a:lstStyle/>
          <a:p>
            <a:r>
              <a:rPr lang="en-US" dirty="0"/>
              <a:t>11/08/2023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07105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8307E6-6112-2A77-C900-62256574D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718" y="-122"/>
            <a:ext cx="9612564" cy="1186192"/>
          </a:xfrm>
        </p:spPr>
        <p:txBody>
          <a:bodyPr>
            <a:noAutofit/>
          </a:bodyPr>
          <a:lstStyle/>
          <a:p>
            <a:r>
              <a:rPr lang="en-US" sz="4000" dirty="0"/>
              <a:t>Dipole - Bore Diameter vs Bore Field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9232B1-072C-751E-6FF0-136D65385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32C6CD-A954-FF31-27A6-8291268F3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42B7B1A-E2DD-C4E7-FA1E-7C79EE38A119}"/>
              </a:ext>
            </a:extLst>
          </p:cNvPr>
          <p:cNvSpPr txBox="1"/>
          <p:nvPr/>
        </p:nvSpPr>
        <p:spPr>
          <a:xfrm>
            <a:off x="2209800" y="881253"/>
            <a:ext cx="5807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highlight>
                  <a:srgbClr val="00FF00"/>
                </a:highlight>
              </a:rPr>
              <a:t>IRON YOKE</a:t>
            </a:r>
          </a:p>
        </p:txBody>
      </p:sp>
      <p:pic>
        <p:nvPicPr>
          <p:cNvPr id="7" name="Picture 6" descr="A diagram of a circle with arrows&#10;&#10;Description automatically generated">
            <a:extLst>
              <a:ext uri="{FF2B5EF4-FFF2-40B4-BE49-F238E27FC236}">
                <a16:creationId xmlns:a16="http://schemas.microsoft.com/office/drawing/2014/main" id="{50CA2B7A-B337-BE07-ECB6-60BE1ACC3A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166" y="1835225"/>
            <a:ext cx="4435224" cy="3977985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231A6CE-FBC5-98F3-360C-EDFB3D696061}"/>
              </a:ext>
            </a:extLst>
          </p:cNvPr>
          <p:cNvCxnSpPr>
            <a:cxnSpLocks/>
          </p:cNvCxnSpPr>
          <p:nvPr/>
        </p:nvCxnSpPr>
        <p:spPr>
          <a:xfrm>
            <a:off x="1611883" y="5282624"/>
            <a:ext cx="97651" cy="530586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7C6343A-78C0-5702-647C-AA876B50A252}"/>
              </a:ext>
            </a:extLst>
          </p:cNvPr>
          <p:cNvSpPr txBox="1"/>
          <p:nvPr/>
        </p:nvSpPr>
        <p:spPr>
          <a:xfrm>
            <a:off x="814479" y="5786706"/>
            <a:ext cx="182986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0000FF"/>
                </a:solidFill>
              </a:rPr>
              <a:t>Coil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1593902-141B-D21D-252E-442841D90427}"/>
                  </a:ext>
                </a:extLst>
              </p:cNvPr>
              <p:cNvSpPr txBox="1"/>
              <p:nvPr/>
            </p:nvSpPr>
            <p:spPr>
              <a:xfrm>
                <a:off x="3782726" y="1051516"/>
                <a:ext cx="2028116" cy="20467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dirty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a:rPr lang="en-US" sz="1600" b="0" i="0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600" b="0" i="0" dirty="0" smtClean="0">
                          <a:latin typeface="Cambria Math" panose="02040503050406030204" pitchFamily="18" charset="0"/>
                        </a:rPr>
                        <m:t>internal</m:t>
                      </m:r>
                      <m:r>
                        <a:rPr lang="en-US" sz="1600" b="0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dirty="0" smtClean="0">
                          <a:latin typeface="Cambria Math" panose="02040503050406030204" pitchFamily="18" charset="0"/>
                        </a:rPr>
                        <m:t>radius</m:t>
                      </m:r>
                    </m:oMath>
                  </m:oMathPara>
                </a14:m>
                <a:endParaRPr lang="en-US" sz="1600" b="0" dirty="0">
                  <a:latin typeface="Cambria Math" panose="02040503050406030204" pitchFamily="18" charset="0"/>
                </a:endParaRPr>
              </a:p>
              <a:p>
                <a:pPr algn="ctr"/>
                <a:endParaRPr lang="en-US" sz="900" b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dirty="0" smtClean="0">
                          <a:latin typeface="Cambria Math" panose="02040503050406030204" pitchFamily="18" charset="0"/>
                        </a:rPr>
                        <m:t>w</m:t>
                      </m:r>
                      <m:r>
                        <a:rPr lang="en-US" sz="16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m:rPr>
                          <m:sty m:val="p"/>
                        </m:rPr>
                        <a:rPr lang="en-US" sz="1600" b="0" i="0" dirty="0" smtClean="0">
                          <a:latin typeface="Cambria Math" panose="02040503050406030204" pitchFamily="18" charset="0"/>
                        </a:rPr>
                        <m:t>coil</m:t>
                      </m:r>
                      <m:r>
                        <a:rPr lang="en-US" sz="1600" b="0" i="0" dirty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600" b="0" i="0" dirty="0" smtClean="0">
                          <a:latin typeface="Cambria Math" panose="02040503050406030204" pitchFamily="18" charset="0"/>
                        </a:rPr>
                        <m:t>width</m:t>
                      </m:r>
                      <m:r>
                        <a:rPr lang="en-US" sz="1600" b="0" i="0" dirty="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sz="1600" b="0" dirty="0">
                  <a:latin typeface="Cambria Math" panose="02040503050406030204" pitchFamily="18" charset="0"/>
                </a:endParaRPr>
              </a:p>
              <a:p>
                <a:pPr algn="ctr"/>
                <a:endParaRPr lang="en-US" sz="900" b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dirty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a:rPr lang="en-US" sz="1600" b="0" i="0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600" i="0" dirty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i="0" dirty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a:rPr lang="en-US" sz="1600" i="0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i="0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1600" i="0" dirty="0">
                          <a:latin typeface="Cambria Math" panose="02040503050406030204" pitchFamily="18" charset="0"/>
                        </a:rPr>
                        <m:t>w</m:t>
                      </m:r>
                    </m:oMath>
                  </m:oMathPara>
                </a14:m>
                <a:endParaRPr lang="en-US" sz="1600" b="0" dirty="0">
                  <a:latin typeface="Cambria Math" panose="02040503050406030204" pitchFamily="18" charset="0"/>
                </a:endParaRPr>
              </a:p>
              <a:p>
                <a:pPr algn="ctr"/>
                <a:endParaRPr lang="en-US" sz="2000" b="0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dirty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en-US" sz="1600" b="0" i="0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dirty="0" smtClean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a:rPr lang="en-US" sz="1600" b="0" i="0" dirty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600" b="0" i="0" dirty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dirty="0" smtClean="0">
                              <a:latin typeface="Cambria Math" panose="02040503050406030204" pitchFamily="18" charset="0"/>
                            </a:rPr>
                            <m:t>d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dirty="0" smtClean="0">
                              <a:latin typeface="Cambria Math" panose="02040503050406030204" pitchFamily="18" charset="0"/>
                            </a:rPr>
                            <m:t>collar</m:t>
                          </m:r>
                        </m:sub>
                      </m:sSub>
                    </m:oMath>
                  </m:oMathPara>
                </a14:m>
                <a:endParaRPr lang="en-US" sz="1600" b="0" dirty="0">
                  <a:latin typeface="Cambria Math" panose="02040503050406030204" pitchFamily="18" charset="0"/>
                </a:endParaRPr>
              </a:p>
              <a:p>
                <a:pPr algn="ctr"/>
                <a:endParaRPr lang="en-US" sz="900" b="0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sz="16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sz="1600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iron</m:t>
                        </m:r>
                      </m:sub>
                    </m:sSub>
                  </m:oMath>
                </a14:m>
                <a:r>
                  <a:rPr lang="en-US" sz="1600" b="0" dirty="0"/>
                  <a:t> </a:t>
                </a: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1593902-141B-D21D-252E-442841D904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2726" y="1051516"/>
                <a:ext cx="2028116" cy="204671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Connettore 2 43">
            <a:extLst>
              <a:ext uri="{FF2B5EF4-FFF2-40B4-BE49-F238E27FC236}">
                <a16:creationId xmlns:a16="http://schemas.microsoft.com/office/drawing/2014/main" id="{A603BF60-D820-A177-8396-7424C7D73918}"/>
              </a:ext>
            </a:extLst>
          </p:cNvPr>
          <p:cNvCxnSpPr>
            <a:cxnSpLocks/>
          </p:cNvCxnSpPr>
          <p:nvPr/>
        </p:nvCxnSpPr>
        <p:spPr>
          <a:xfrm flipV="1">
            <a:off x="814479" y="5265503"/>
            <a:ext cx="711173" cy="16875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">
            <a:extLst>
              <a:ext uri="{FF2B5EF4-FFF2-40B4-BE49-F238E27FC236}">
                <a16:creationId xmlns:a16="http://schemas.microsoft.com/office/drawing/2014/main" id="{2F241DB2-F683-59C8-059C-E1DE1AFAEB8E}"/>
              </a:ext>
            </a:extLst>
          </p:cNvPr>
          <p:cNvCxnSpPr>
            <a:cxnSpLocks/>
          </p:cNvCxnSpPr>
          <p:nvPr/>
        </p:nvCxnSpPr>
        <p:spPr>
          <a:xfrm flipV="1">
            <a:off x="814479" y="4631634"/>
            <a:ext cx="355586" cy="802619"/>
          </a:xfrm>
          <a:prstGeom prst="straightConnector1">
            <a:avLst/>
          </a:prstGeom>
          <a:ln w="28575">
            <a:solidFill>
              <a:srgbClr val="DAA6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asellaDiTesto 97">
                <a:extLst>
                  <a:ext uri="{FF2B5EF4-FFF2-40B4-BE49-F238E27FC236}">
                    <a16:creationId xmlns:a16="http://schemas.microsoft.com/office/drawing/2014/main" id="{E57E5A49-7A3E-5ECE-9AFB-73494551ACF9}"/>
                  </a:ext>
                </a:extLst>
              </p:cNvPr>
              <p:cNvSpPr txBox="1"/>
              <p:nvPr/>
            </p:nvSpPr>
            <p:spPr>
              <a:xfrm>
                <a:off x="1085573" y="4300024"/>
                <a:ext cx="340158" cy="36933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1" i="1" smtClean="0">
                              <a:solidFill>
                                <a:srgbClr val="DAA6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solidFill>
                                <a:srgbClr val="DAA600"/>
                              </a:solidFill>
                              <a:latin typeface="Cambria Math" panose="02040503050406030204" pitchFamily="18" charset="0"/>
                            </a:rPr>
                            <m:t>𝐚</m:t>
                          </m:r>
                        </m:e>
                        <m:sub>
                          <m:r>
                            <a:rPr lang="it-IT" b="1" i="0" smtClean="0">
                              <a:solidFill>
                                <a:srgbClr val="DAA6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it-IT" b="1" dirty="0">
                  <a:solidFill>
                    <a:srgbClr val="DAA600"/>
                  </a:solidFill>
                </a:endParaRPr>
              </a:p>
            </p:txBody>
          </p:sp>
        </mc:Choice>
        <mc:Fallback xmlns="">
          <p:sp>
            <p:nvSpPr>
              <p:cNvPr id="22" name="CasellaDiTesto 97">
                <a:extLst>
                  <a:ext uri="{FF2B5EF4-FFF2-40B4-BE49-F238E27FC236}">
                    <a16:creationId xmlns:a16="http://schemas.microsoft.com/office/drawing/2014/main" id="{E57E5A49-7A3E-5ECE-9AFB-73494551AC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5573" y="4300024"/>
                <a:ext cx="340158" cy="369332"/>
              </a:xfrm>
              <a:prstGeom prst="rect">
                <a:avLst/>
              </a:prstGeom>
              <a:blipFill>
                <a:blip r:embed="rId5"/>
                <a:stretch>
                  <a:fillRect r="-12500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asellaDiTesto 97">
                <a:extLst>
                  <a:ext uri="{FF2B5EF4-FFF2-40B4-BE49-F238E27FC236}">
                    <a16:creationId xmlns:a16="http://schemas.microsoft.com/office/drawing/2014/main" id="{04DFCDDF-1C47-98E6-705A-CD4233F80875}"/>
                  </a:ext>
                </a:extLst>
              </p:cNvPr>
              <p:cNvSpPr txBox="1"/>
              <p:nvPr/>
            </p:nvSpPr>
            <p:spPr>
              <a:xfrm>
                <a:off x="999986" y="5396531"/>
                <a:ext cx="340158" cy="369332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it-IT" b="1" i="1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0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𝐚</m:t>
                          </m:r>
                        </m:e>
                        <m:sub>
                          <m:r>
                            <a:rPr lang="en-US" b="1" i="0" smtClean="0">
                              <a:solidFill>
                                <a:srgbClr val="4472C4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it-IT" b="1" dirty="0">
                  <a:solidFill>
                    <a:srgbClr val="4472C4"/>
                  </a:solidFill>
                </a:endParaRPr>
              </a:p>
            </p:txBody>
          </p:sp>
        </mc:Choice>
        <mc:Fallback xmlns="">
          <p:sp>
            <p:nvSpPr>
              <p:cNvPr id="23" name="CasellaDiTesto 97">
                <a:extLst>
                  <a:ext uri="{FF2B5EF4-FFF2-40B4-BE49-F238E27FC236}">
                    <a16:creationId xmlns:a16="http://schemas.microsoft.com/office/drawing/2014/main" id="{04DFCDDF-1C47-98E6-705A-CD4233F808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986" y="5396531"/>
                <a:ext cx="340158" cy="369332"/>
              </a:xfrm>
              <a:prstGeom prst="rect">
                <a:avLst/>
              </a:prstGeom>
              <a:blipFill>
                <a:blip r:embed="rId6"/>
                <a:stretch>
                  <a:fillRect r="-12500"/>
                </a:stretch>
              </a:blipFill>
              <a:ln>
                <a:noFill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EA672C8A-D3F3-0CD9-A916-65A4B4DC284B}"/>
              </a:ext>
            </a:extLst>
          </p:cNvPr>
          <p:cNvCxnSpPr>
            <a:cxnSpLocks/>
          </p:cNvCxnSpPr>
          <p:nvPr/>
        </p:nvCxnSpPr>
        <p:spPr>
          <a:xfrm>
            <a:off x="1822178" y="5581197"/>
            <a:ext cx="1093304" cy="0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DD56AD8-3813-AB12-C7F3-7CFE2D181D0E}"/>
              </a:ext>
            </a:extLst>
          </p:cNvPr>
          <p:cNvCxnSpPr>
            <a:cxnSpLocks/>
          </p:cNvCxnSpPr>
          <p:nvPr/>
        </p:nvCxnSpPr>
        <p:spPr>
          <a:xfrm>
            <a:off x="2965178" y="5581197"/>
            <a:ext cx="1093304" cy="0"/>
          </a:xfrm>
          <a:prstGeom prst="straightConnector1">
            <a:avLst/>
          </a:prstGeom>
          <a:ln w="28575">
            <a:solidFill>
              <a:schemeClr val="tx1">
                <a:lumMod val="75000"/>
                <a:lumOff val="25000"/>
              </a:schemeClr>
            </a:solidFill>
            <a:headEnd type="triangle"/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641F4CA-9401-663A-D6DF-BA047DAF12FC}"/>
                  </a:ext>
                </a:extLst>
              </p:cNvPr>
              <p:cNvSpPr txBox="1"/>
              <p:nvPr/>
            </p:nvSpPr>
            <p:spPr>
              <a:xfrm>
                <a:off x="1726436" y="5553333"/>
                <a:ext cx="1430701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dirty="0" smtClean="0">
                              <a:latin typeface="Cambria Math" panose="02040503050406030204" pitchFamily="18" charset="0"/>
                            </a:rPr>
                            <m:t>d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dirty="0" smtClean="0">
                              <a:latin typeface="Cambria Math" panose="02040503050406030204" pitchFamily="18" charset="0"/>
                            </a:rPr>
                            <m:t>collar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2641F4CA-9401-663A-D6DF-BA047DAF12F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26436" y="5553333"/>
                <a:ext cx="1430701" cy="33855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9CCDBA7-6769-F340-502C-F6C2EE6C11F6}"/>
                  </a:ext>
                </a:extLst>
              </p:cNvPr>
              <p:cNvSpPr txBox="1"/>
              <p:nvPr/>
            </p:nvSpPr>
            <p:spPr>
              <a:xfrm>
                <a:off x="2829852" y="5554693"/>
                <a:ext cx="1430701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dirty="0" smtClean="0"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dirty="0" smtClean="0">
                              <a:latin typeface="Cambria Math" panose="02040503050406030204" pitchFamily="18" charset="0"/>
                            </a:rPr>
                            <m:t>iron</m:t>
                          </m:r>
                        </m:sub>
                      </m:sSub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89CCDBA7-6769-F340-502C-F6C2EE6C11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9852" y="5554693"/>
                <a:ext cx="1430701" cy="33855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6C20899-A710-4082-7409-7BC40B00EEDE}"/>
                  </a:ext>
                </a:extLst>
              </p:cNvPr>
              <p:cNvSpPr txBox="1"/>
              <p:nvPr/>
            </p:nvSpPr>
            <p:spPr>
              <a:xfrm>
                <a:off x="5615708" y="2370408"/>
                <a:ext cx="230885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dirty="0" smtClean="0">
                              <a:latin typeface="Cambria Math" panose="02040503050406030204" pitchFamily="18" charset="0"/>
                            </a:rPr>
                            <m:t>d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dirty="0" smtClean="0">
                              <a:latin typeface="Cambria Math" panose="02040503050406030204" pitchFamily="18" charset="0"/>
                            </a:rPr>
                            <m:t>collar</m:t>
                          </m:r>
                        </m:sub>
                      </m:sSub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∼30 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76C20899-A710-4082-7409-7BC40B00EE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5708" y="2370408"/>
                <a:ext cx="2308855" cy="33855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F472904-C411-C60F-ADAB-83121861EDAA}"/>
                  </a:ext>
                </a:extLst>
              </p:cNvPr>
              <p:cNvSpPr txBox="1"/>
              <p:nvPr/>
            </p:nvSpPr>
            <p:spPr>
              <a:xfrm>
                <a:off x="5592447" y="2738651"/>
                <a:ext cx="2424881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dirty="0" smtClean="0">
                              <a:latin typeface="Cambria Math" panose="02040503050406030204" pitchFamily="18" charset="0"/>
                            </a:rPr>
                            <m:t>w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dirty="0" smtClean="0">
                              <a:latin typeface="Cambria Math" panose="02040503050406030204" pitchFamily="18" charset="0"/>
                            </a:rPr>
                            <m:t>iron</m:t>
                          </m:r>
                        </m:sub>
                      </m:sSub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∼150 </m:t>
                      </m:r>
                      <m:r>
                        <a:rPr lang="en-US" sz="1600" b="0" i="1" dirty="0" smtClean="0"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3F472904-C411-C60F-ADAB-83121861ED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2447" y="2738651"/>
                <a:ext cx="2424881" cy="338554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TextBox 33">
            <a:extLst>
              <a:ext uri="{FF2B5EF4-FFF2-40B4-BE49-F238E27FC236}">
                <a16:creationId xmlns:a16="http://schemas.microsoft.com/office/drawing/2014/main" id="{03591774-A654-202F-6E71-6BF8FA143108}"/>
              </a:ext>
            </a:extLst>
          </p:cNvPr>
          <p:cNvSpPr txBox="1"/>
          <p:nvPr/>
        </p:nvSpPr>
        <p:spPr>
          <a:xfrm>
            <a:off x="6135263" y="2059214"/>
            <a:ext cx="126974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00B050"/>
                </a:solidFill>
              </a:rPr>
              <a:t>Assumptions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B15D663E-5574-CCDE-C157-EC02DEC8AE1B}"/>
                  </a:ext>
                </a:extLst>
              </p:cNvPr>
              <p:cNvSpPr txBox="1"/>
              <p:nvPr/>
            </p:nvSpPr>
            <p:spPr>
              <a:xfrm>
                <a:off x="8591811" y="2347324"/>
                <a:ext cx="3560989" cy="7232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dirty="0" smtClean="0"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a:rPr lang="en-US" sz="1600" b="0" i="0" dirty="0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dirty="0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dirty="0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600" b="0" i="1" dirty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  <m:r>
                        <a:rPr lang="en-US" sz="1600" b="0" i="0" dirty="0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dirty="0">
                              <a:latin typeface="Cambria Math" panose="02040503050406030204" pitchFamily="18" charset="0"/>
                            </a:rPr>
                            <m:t>a</m:t>
                          </m:r>
                        </m:e>
                        <m:sub>
                          <m:r>
                            <a:rPr lang="en-US" sz="1600" dirty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600" dirty="0">
                          <a:latin typeface="Cambria Math" panose="02040503050406030204" pitchFamily="18" charset="0"/>
                        </a:rPr>
                        <m:t>+</m:t>
                      </m:r>
                      <m:r>
                        <m:rPr>
                          <m:sty m:val="p"/>
                        </m:rPr>
                        <a:rPr lang="en-US" sz="1600" dirty="0">
                          <a:latin typeface="Cambria Math" panose="02040503050406030204" pitchFamily="18" charset="0"/>
                        </a:rPr>
                        <m:t>w</m:t>
                      </m:r>
                      <m:r>
                        <a:rPr lang="en-US" sz="1600" b="0" i="0" dirty="0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600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600" b="0" i="0" dirty="0" smtClean="0">
                              <a:latin typeface="Cambria Math" panose="02040503050406030204" pitchFamily="18" charset="0"/>
                            </a:rPr>
                            <m:t>d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1600" b="0" i="0" dirty="0" smtClean="0">
                              <a:latin typeface="Cambria Math" panose="02040503050406030204" pitchFamily="18" charset="0"/>
                            </a:rPr>
                            <m:t>collar</m:t>
                          </m:r>
                        </m:sub>
                      </m:sSub>
                    </m:oMath>
                  </m:oMathPara>
                </a14:m>
                <a:endParaRPr lang="en-US" sz="1600" b="0" dirty="0">
                  <a:latin typeface="Cambria Math" panose="02040503050406030204" pitchFamily="18" charset="0"/>
                </a:endParaRPr>
              </a:p>
              <a:p>
                <a:pPr algn="ctr"/>
                <a:endParaRPr lang="en-US" sz="900" b="0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R</m:t>
                        </m:r>
                      </m:e>
                      <m:sub>
                        <m:r>
                          <a:rPr lang="en-US" sz="1600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i="1" dirty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 dirty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600" i="1" dirty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</m:d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dirty="0">
                            <a:latin typeface="Cambria Math" panose="02040503050406030204" pitchFamily="18" charset="0"/>
                          </a:rPr>
                          <m:t>a</m:t>
                        </m:r>
                      </m:e>
                      <m:sub>
                        <m:r>
                          <a:rPr lang="en-US" sz="1600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600" dirty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US" sz="1600" dirty="0">
                        <a:latin typeface="Cambria Math" panose="02040503050406030204" pitchFamily="18" charset="0"/>
                      </a:rPr>
                      <m:t>w</m:t>
                    </m:r>
                    <m:r>
                      <a:rPr lang="en-US" sz="1600" dirty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dirty="0">
                            <a:latin typeface="Cambria Math" panose="02040503050406030204" pitchFamily="18" charset="0"/>
                          </a:rPr>
                          <m:t>d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dirty="0">
                            <a:latin typeface="Cambria Math" panose="02040503050406030204" pitchFamily="18" charset="0"/>
                          </a:rPr>
                          <m:t>collar</m:t>
                        </m:r>
                      </m:sub>
                    </m:sSub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w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b="0" i="0" smtClean="0">
                            <a:latin typeface="Cambria Math" panose="02040503050406030204" pitchFamily="18" charset="0"/>
                          </a:rPr>
                          <m:t>iron</m:t>
                        </m:r>
                      </m:sub>
                    </m:sSub>
                  </m:oMath>
                </a14:m>
                <a:r>
                  <a:rPr lang="en-US" sz="1600" b="0" dirty="0"/>
                  <a:t> </a:t>
                </a:r>
              </a:p>
            </p:txBody>
          </p:sp>
        </mc:Choice>
        <mc:Fallback xmlns=""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B15D663E-5574-CCDE-C157-EC02DEC8AE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1811" y="2347324"/>
                <a:ext cx="3560989" cy="72327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Arrow: Down 58">
            <a:extLst>
              <a:ext uri="{FF2B5EF4-FFF2-40B4-BE49-F238E27FC236}">
                <a16:creationId xmlns:a16="http://schemas.microsoft.com/office/drawing/2014/main" id="{CF61599A-4377-A5E1-F9A4-0F31A70B8995}"/>
              </a:ext>
            </a:extLst>
          </p:cNvPr>
          <p:cNvSpPr/>
          <p:nvPr/>
        </p:nvSpPr>
        <p:spPr>
          <a:xfrm rot="16200000">
            <a:off x="8023717" y="2549238"/>
            <a:ext cx="302576" cy="369332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8AF689B0-D88F-F7D4-2230-73CBDCBF7B88}"/>
                  </a:ext>
                </a:extLst>
              </p:cNvPr>
              <p:cNvSpPr txBox="1"/>
              <p:nvPr/>
            </p:nvSpPr>
            <p:spPr>
              <a:xfrm>
                <a:off x="4989444" y="3604873"/>
                <a:ext cx="7040933" cy="52777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𝑠𝑖𝑛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𝑐𝑜𝑠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600" b="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sSubSup>
                                  <m:sSubSup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bSup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func>
                          <m:func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func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1600" b="0" i="1" smtClean="0">
                            <a:highlight>
                              <a:srgbClr val="00FF00"/>
                            </a:highlight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600" b="0" i="1" smtClean="0">
                                <a:highlight>
                                  <a:srgbClr val="00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num>
                          <m:den>
                            <m:sSubSup>
                              <m:sSubSupPr>
                                <m:ctrlP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den>
                        </m:f>
                        <m:f>
                          <m:fPr>
                            <m:ctrlPr>
                              <a:rPr lang="en-US" sz="1600" b="0" i="1" smtClean="0">
                                <a:highlight>
                                  <a:srgbClr val="00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  <m:r>
                              <a:rPr lang="en-US" sz="1600" b="0" i="1" smtClean="0">
                                <a:highlight>
                                  <a:srgbClr val="00FF00"/>
                                </a:highlight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</m:num>
                          <m:den>
                            <m:r>
                              <a:rPr lang="en-US" sz="1600" b="0" i="1" smtClean="0">
                                <a:highlight>
                                  <a:srgbClr val="00FF00"/>
                                </a:highlight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f>
                          <m:fPr>
                            <m:ctrlPr>
                              <a:rPr lang="en-US" sz="1600" b="0" i="1" smtClean="0">
                                <a:highlight>
                                  <a:srgbClr val="00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r>
                              <a:rPr lang="en-US" sz="1600" b="0" i="1" smtClean="0">
                                <a:highlight>
                                  <a:srgbClr val="00FF00"/>
                                </a:highlight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highlight>
                                      <a:srgbClr val="00FF00"/>
                                    </a:highlight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r>
                              <a:rPr lang="en-US" sz="1600" b="0" i="1" smtClean="0">
                                <a:highlight>
                                  <a:srgbClr val="00FF00"/>
                                </a:highlight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1600" b="0" dirty="0"/>
              </a:p>
            </p:txBody>
          </p:sp>
        </mc:Choice>
        <mc:Fallback xmlns="">
          <p:sp>
            <p:nvSpPr>
              <p:cNvPr id="60" name="TextBox 59">
                <a:extLst>
                  <a:ext uri="{FF2B5EF4-FFF2-40B4-BE49-F238E27FC236}">
                    <a16:creationId xmlns:a16="http://schemas.microsoft.com/office/drawing/2014/main" id="{8AF689B0-D88F-F7D4-2230-73CBDCBF7B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9444" y="3604873"/>
                <a:ext cx="7040933" cy="527773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1" name="Rectangle 60">
            <a:extLst>
              <a:ext uri="{FF2B5EF4-FFF2-40B4-BE49-F238E27FC236}">
                <a16:creationId xmlns:a16="http://schemas.microsoft.com/office/drawing/2014/main" id="{EDC92E88-7730-1A6B-280E-472A25BD9291}"/>
              </a:ext>
            </a:extLst>
          </p:cNvPr>
          <p:cNvSpPr/>
          <p:nvPr/>
        </p:nvSpPr>
        <p:spPr>
          <a:xfrm>
            <a:off x="4989445" y="3242801"/>
            <a:ext cx="6944138" cy="9565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F59D917-5EFC-2856-AB07-D1EDAFFD9398}"/>
              </a:ext>
            </a:extLst>
          </p:cNvPr>
          <p:cNvSpPr txBox="1"/>
          <p:nvPr/>
        </p:nvSpPr>
        <p:spPr>
          <a:xfrm>
            <a:off x="4989444" y="3244180"/>
            <a:ext cx="694413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b="1" dirty="0">
                <a:solidFill>
                  <a:srgbClr val="FF0000"/>
                </a:solidFill>
              </a:rPr>
              <a:t>Midplane Pressure, sector dipole (first order of approx.)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2A86ECDB-68CF-007A-6429-F17827C9CC25}"/>
                  </a:ext>
                </a:extLst>
              </p:cNvPr>
              <p:cNvSpPr txBox="1"/>
              <p:nvPr/>
            </p:nvSpPr>
            <p:spPr>
              <a:xfrm>
                <a:off x="9694521" y="4359172"/>
                <a:ext cx="2535011" cy="79117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16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−1</m:t>
                        </m:r>
                      </m:num>
                      <m:den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+1</m:t>
                        </m:r>
                      </m:den>
                    </m:f>
                    <m:f>
                      <m:f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1−</m:t>
                        </m:r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𝜇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𝑟</m:t>
                                        </m:r>
                                      </m:sub>
                                    </m:s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+1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  <m:sSup>
                          <m:sSup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𝑅</m:t>
                                        </m:r>
                                      </m:e>
                                      <m:sub>
                                        <m:r>
                                          <a:rPr lang="en-US" sz="1600" i="1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GB" sz="1600" dirty="0"/>
                  <a:t> </a:t>
                </a:r>
              </a:p>
            </p:txBody>
          </p:sp>
        </mc:Choice>
        <mc:Fallback xmlns=""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2A86ECDB-68CF-007A-6429-F17827C9CC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4521" y="4359172"/>
                <a:ext cx="2535011" cy="791179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953B4EEF-8EEA-1A04-5E9C-04E86D8954E4}"/>
              </a:ext>
            </a:extLst>
          </p:cNvPr>
          <p:cNvCxnSpPr>
            <a:cxnSpLocks/>
            <a:endCxn id="64" idx="1"/>
          </p:cNvCxnSpPr>
          <p:nvPr/>
        </p:nvCxnSpPr>
        <p:spPr>
          <a:xfrm rot="16200000" flipH="1">
            <a:off x="9272468" y="4332709"/>
            <a:ext cx="644318" cy="199788"/>
          </a:xfrm>
          <a:prstGeom prst="bentConnector2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CB9849E2-5310-9307-7517-CE0BE9C0ECF1}"/>
                  </a:ext>
                </a:extLst>
              </p:cNvPr>
              <p:cNvSpPr txBox="1"/>
              <p:nvPr/>
            </p:nvSpPr>
            <p:spPr>
              <a:xfrm>
                <a:off x="5599134" y="4729135"/>
                <a:ext cx="3045485" cy="49225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0 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1400" b="0" i="1" smtClean="0">
                              <a:highlight>
                                <a:srgbClr val="00FF00"/>
                              </a:highlight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400" i="1">
                                  <a:highlight>
                                    <a:srgbClr val="00FF00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400" i="1">
                                      <a:highlight>
                                        <a:srgbClr val="00FF00"/>
                                      </a:highlight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i="1">
                                      <a:highlight>
                                        <a:srgbClr val="00FF00"/>
                                      </a:highlight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highlight>
                                        <a:srgbClr val="00FF00"/>
                                      </a:highlight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num>
                            <m:den>
                              <m:sSubSup>
                                <m:sSubSupPr>
                                  <m:ctrlPr>
                                    <a:rPr lang="en-US" sz="1400" i="1">
                                      <a:highlight>
                                        <a:srgbClr val="00FF00"/>
                                      </a:highlight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highlight>
                                        <a:srgbClr val="00FF00"/>
                                      </a:highlight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highlight>
                                        <a:srgbClr val="00FF00"/>
                                      </a:highlight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highlight>
                                        <a:srgbClr val="00FF00"/>
                                      </a:highlight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den>
                          </m:f>
                          <m:f>
                            <m:fPr>
                              <m:ctrlPr>
                                <a:rPr lang="en-US" sz="1400" i="1">
                                  <a:highlight>
                                    <a:srgbClr val="00FF00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Sup>
                                <m:sSubSupPr>
                                  <m:ctrlPr>
                                    <a:rPr lang="en-US" sz="1400" i="1">
                                      <a:highlight>
                                        <a:srgbClr val="00FF00"/>
                                      </a:highlight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highlight>
                                        <a:srgbClr val="00FF00"/>
                                      </a:highlight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highlight>
                                        <a:srgbClr val="00FF00"/>
                                      </a:highlight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highlight>
                                        <a:srgbClr val="00FF00"/>
                                      </a:highlight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  <m:r>
                                <a:rPr lang="en-US" sz="1400" i="1">
                                  <a:highlight>
                                    <a:srgbClr val="00FF00"/>
                                  </a:highlight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sz="1400" i="1">
                                      <a:highlight>
                                        <a:srgbClr val="00FF00"/>
                                      </a:highlight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400" i="1">
                                      <a:highlight>
                                        <a:srgbClr val="00FF00"/>
                                      </a:highlight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1400" i="1">
                                      <a:highlight>
                                        <a:srgbClr val="00FF00"/>
                                      </a:highlight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1400" i="1">
                                      <a:highlight>
                                        <a:srgbClr val="00FF00"/>
                                      </a:highlight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US" sz="1400" i="1">
                                  <a:highlight>
                                    <a:srgbClr val="00FF00"/>
                                  </a:highlight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</m:e>
                      </m:d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𝑠𝑖𝑛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US" sz="1400" b="0" dirty="0"/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CB9849E2-5310-9307-7517-CE0BE9C0EC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9134" y="4729135"/>
                <a:ext cx="3045485" cy="492251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A7D21F6C-0E5D-FE12-236F-701D9D2FB697}"/>
                  </a:ext>
                </a:extLst>
              </p:cNvPr>
              <p:cNvSpPr txBox="1"/>
              <p:nvPr/>
            </p:nvSpPr>
            <p:spPr>
              <a:xfrm>
                <a:off x="5546127" y="5348942"/>
                <a:ext cx="3098492" cy="7168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𝐽</m:t>
                      </m:r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US" sz="140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  <m:r>
                                <a:rPr lang="en-US" sz="1400" i="1">
                                  <a:highlight>
                                    <a:srgbClr val="00FF00"/>
                                  </a:highlight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sz="1400" i="1">
                                      <a:highlight>
                                        <a:srgbClr val="00FF00"/>
                                      </a:highlight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1400" i="1">
                                          <a:highlight>
                                            <a:srgbClr val="00FF00"/>
                                          </a:highlight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i="1">
                                          <a:highlight>
                                            <a:srgbClr val="00FF00"/>
                                          </a:highlight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highlight>
                                            <a:srgbClr val="00FF00"/>
                                          </a:highlight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Sup>
                                    <m:sSubSupPr>
                                      <m:ctrlPr>
                                        <a:rPr lang="en-US" sz="1400" i="1">
                                          <a:highlight>
                                            <a:srgbClr val="00FF00"/>
                                          </a:highlight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400" i="1">
                                          <a:highlight>
                                            <a:srgbClr val="00FF00"/>
                                          </a:highlight>
                                          <a:latin typeface="Cambria Math" panose="02040503050406030204" pitchFamily="18" charset="0"/>
                                        </a:rPr>
                                        <m:t>𝑅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highlight>
                                            <a:srgbClr val="00FF00"/>
                                          </a:highlight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1400" i="1">
                                          <a:highlight>
                                            <a:srgbClr val="00FF00"/>
                                          </a:highlight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den>
                              </m:f>
                              <m:f>
                                <m:fPr>
                                  <m:ctrlPr>
                                    <a:rPr lang="en-US" sz="1400" i="1">
                                      <a:highlight>
                                        <a:srgbClr val="00FF00"/>
                                      </a:highlight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Sup>
                                    <m:sSubSupPr>
                                      <m:ctrlPr>
                                        <a:rPr lang="en-US" sz="1400" i="1">
                                          <a:highlight>
                                            <a:srgbClr val="00FF00"/>
                                          </a:highlight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400" i="1">
                                          <a:highlight>
                                            <a:srgbClr val="00FF00"/>
                                          </a:highlight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highlight>
                                            <a:srgbClr val="00FF00"/>
                                          </a:highlight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sz="1400" i="1">
                                          <a:highlight>
                                            <a:srgbClr val="00FF00"/>
                                          </a:highlight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  <m:r>
                                    <a:rPr lang="en-US" sz="1400" i="1">
                                      <a:highlight>
                                        <a:srgbClr val="00FF00"/>
                                      </a:highlight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Sup>
                                    <m:sSubSupPr>
                                      <m:ctrlPr>
                                        <a:rPr lang="en-US" sz="1400" i="1">
                                          <a:highlight>
                                            <a:srgbClr val="00FF00"/>
                                          </a:highlight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400" i="1">
                                          <a:highlight>
                                            <a:srgbClr val="00FF00"/>
                                          </a:highlight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sz="1400" i="1">
                                          <a:highlight>
                                            <a:srgbClr val="00FF00"/>
                                          </a:highlight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1400" i="1">
                                          <a:highlight>
                                            <a:srgbClr val="00FF00"/>
                                          </a:highlight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p>
                                  </m:sSubSup>
                                </m:num>
                                <m:den>
                                  <m:r>
                                    <a:rPr lang="en-US" sz="1400" i="1">
                                      <a:highlight>
                                        <a:srgbClr val="00FF00"/>
                                      </a:highlight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den>
                              </m:f>
                            </m:e>
                          </m:d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𝑠𝑖𝑛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sz="1400" b="0" dirty="0"/>
              </a:p>
            </p:txBody>
          </p:sp>
        </mc:Choice>
        <mc:Fallback xmlns="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A7D21F6C-0E5D-FE12-236F-701D9D2FB6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6127" y="5348942"/>
                <a:ext cx="3098492" cy="716863"/>
              </a:xfrm>
              <a:prstGeom prst="rect">
                <a:avLst/>
              </a:prstGeom>
              <a:blipFill>
                <a:blip r:embed="rId15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Rectangle 69">
            <a:extLst>
              <a:ext uri="{FF2B5EF4-FFF2-40B4-BE49-F238E27FC236}">
                <a16:creationId xmlns:a16="http://schemas.microsoft.com/office/drawing/2014/main" id="{915E3DAA-AD76-904F-017E-71CC6C015637}"/>
              </a:ext>
            </a:extLst>
          </p:cNvPr>
          <p:cNvSpPr/>
          <p:nvPr/>
        </p:nvSpPr>
        <p:spPr>
          <a:xfrm>
            <a:off x="5539500" y="4324768"/>
            <a:ext cx="3160549" cy="1797735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4E3B25B5-B158-A026-1E83-0DE538759FFC}"/>
              </a:ext>
            </a:extLst>
          </p:cNvPr>
          <p:cNvSpPr txBox="1"/>
          <p:nvPr/>
        </p:nvSpPr>
        <p:spPr>
          <a:xfrm>
            <a:off x="5539501" y="4339866"/>
            <a:ext cx="316054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0000FF"/>
                </a:solidFill>
              </a:rPr>
              <a:t>Load Line</a:t>
            </a:r>
          </a:p>
        </p:txBody>
      </p:sp>
      <p:sp>
        <p:nvSpPr>
          <p:cNvPr id="72" name="Segnaposto data 3">
            <a:extLst>
              <a:ext uri="{FF2B5EF4-FFF2-40B4-BE49-F238E27FC236}">
                <a16:creationId xmlns:a16="http://schemas.microsoft.com/office/drawing/2014/main" id="{2F7329CE-49B0-FE58-20AB-5B71E3CB30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</p:spPr>
        <p:txBody>
          <a:bodyPr/>
          <a:lstStyle/>
          <a:p>
            <a:r>
              <a:rPr lang="en-US" dirty="0"/>
              <a:t>11/08/2023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1306655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C5C47-665B-6A36-CF11-A226DF250E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WP7 – Task 4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4314B-DC89-9965-3D77-A971E89D33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7C14173E-DDB8-69F8-96D9-4A64AB9723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</p:spPr>
        <p:txBody>
          <a:bodyPr/>
          <a:lstStyle/>
          <a:p>
            <a:r>
              <a:rPr lang="en-US" dirty="0"/>
              <a:t>11/08/2023</a:t>
            </a:r>
            <a:endParaRPr lang="en-GB" dirty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B47C7CC2-760A-8BC4-5015-B00932049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718" y="-122"/>
            <a:ext cx="9612564" cy="1186192"/>
          </a:xfrm>
        </p:spPr>
        <p:txBody>
          <a:bodyPr>
            <a:noAutofit/>
          </a:bodyPr>
          <a:lstStyle/>
          <a:p>
            <a:r>
              <a:rPr lang="en-US" sz="4000" dirty="0"/>
              <a:t>Dipole - Bore Diameter vs Bore Field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A044EC-8513-F8F8-41B9-C82BD968D67D}"/>
              </a:ext>
            </a:extLst>
          </p:cNvPr>
          <p:cNvSpPr txBox="1"/>
          <p:nvPr/>
        </p:nvSpPr>
        <p:spPr>
          <a:xfrm>
            <a:off x="7383925" y="857059"/>
            <a:ext cx="480807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Cost Limit for the magnet (only superconductor) = 100 K€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Cost of superconductor = 200 €/Kg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Density of the material = 8000 Kg/m3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3F8663-F219-4D8A-7751-F5B579DE37AF}"/>
              </a:ext>
            </a:extLst>
          </p:cNvPr>
          <p:cNvSpPr txBox="1"/>
          <p:nvPr/>
        </p:nvSpPr>
        <p:spPr>
          <a:xfrm>
            <a:off x="2209800" y="881253"/>
            <a:ext cx="5807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highlight>
                  <a:srgbClr val="00FF00"/>
                </a:highlight>
              </a:rPr>
              <a:t>IRON YOKE</a:t>
            </a:r>
            <a:r>
              <a:rPr lang="en-GB" sz="2000" b="1" dirty="0"/>
              <a:t> – </a:t>
            </a:r>
            <a:r>
              <a:rPr lang="en-GB" sz="2000" b="1" dirty="0" err="1"/>
              <a:t>NbTi</a:t>
            </a:r>
            <a:r>
              <a:rPr lang="en-GB" sz="2000" b="1" dirty="0"/>
              <a:t> </a:t>
            </a:r>
          </a:p>
        </p:txBody>
      </p:sp>
      <p:pic>
        <p:nvPicPr>
          <p:cNvPr id="12" name="Picture 11" descr="A graph of a function">
            <a:extLst>
              <a:ext uri="{FF2B5EF4-FFF2-40B4-BE49-F238E27FC236}">
                <a16:creationId xmlns:a16="http://schemas.microsoft.com/office/drawing/2014/main" id="{6372B9C8-FA14-00B8-4FDA-7EDF66C73E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052" y="2022017"/>
            <a:ext cx="11555896" cy="302963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AA1280-A1FD-DFD6-D0D9-507A0D5D9241}"/>
              </a:ext>
            </a:extLst>
          </p:cNvPr>
          <p:cNvSpPr txBox="1"/>
          <p:nvPr/>
        </p:nvSpPr>
        <p:spPr>
          <a:xfrm>
            <a:off x="9230139" y="1987531"/>
            <a:ext cx="9076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@ 1.9 K + 2 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273527-7301-02D1-EE00-428C9B3BEB71}"/>
              </a:ext>
            </a:extLst>
          </p:cNvPr>
          <p:cNvSpPr txBox="1"/>
          <p:nvPr/>
        </p:nvSpPr>
        <p:spPr>
          <a:xfrm>
            <a:off x="3392556" y="1980947"/>
            <a:ext cx="603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@ 1.9 K</a:t>
            </a:r>
          </a:p>
        </p:txBody>
      </p:sp>
    </p:spTree>
    <p:extLst>
      <p:ext uri="{BB962C8B-B14F-4D97-AF65-F5344CB8AC3E}">
        <p14:creationId xmlns:p14="http://schemas.microsoft.com/office/powerpoint/2010/main" val="341734547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6E9F2342-6E6F-4EF2-7698-91633DACEA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407" y="1994199"/>
            <a:ext cx="11436627" cy="3088633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C5C47-665B-6A36-CF11-A226DF250E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4314B-DC89-9965-3D77-A971E89D33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7C14173E-DDB8-69F8-96D9-4A64AB9723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</p:spPr>
        <p:txBody>
          <a:bodyPr/>
          <a:lstStyle/>
          <a:p>
            <a:r>
              <a:rPr lang="en-US" dirty="0"/>
              <a:t>11/08/2023</a:t>
            </a:r>
            <a:endParaRPr lang="en-GB" dirty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B47C7CC2-760A-8BC4-5015-B00932049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718" y="-122"/>
            <a:ext cx="9612564" cy="1186192"/>
          </a:xfrm>
        </p:spPr>
        <p:txBody>
          <a:bodyPr>
            <a:noAutofit/>
          </a:bodyPr>
          <a:lstStyle/>
          <a:p>
            <a:r>
              <a:rPr lang="en-US" sz="4000" dirty="0"/>
              <a:t>Dipole - Bore Diameter vs Bore Field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3F8663-F219-4D8A-7751-F5B579DE37AF}"/>
              </a:ext>
            </a:extLst>
          </p:cNvPr>
          <p:cNvSpPr txBox="1"/>
          <p:nvPr/>
        </p:nvSpPr>
        <p:spPr>
          <a:xfrm>
            <a:off x="2209800" y="881253"/>
            <a:ext cx="5807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highlight>
                  <a:srgbClr val="00FF00"/>
                </a:highlight>
              </a:rPr>
              <a:t>IRON YOKE</a:t>
            </a:r>
            <a:r>
              <a:rPr lang="en-GB" sz="2000" b="1" dirty="0"/>
              <a:t> – Nb3Sn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AA1280-A1FD-DFD6-D0D9-507A0D5D9241}"/>
              </a:ext>
            </a:extLst>
          </p:cNvPr>
          <p:cNvSpPr txBox="1"/>
          <p:nvPr/>
        </p:nvSpPr>
        <p:spPr>
          <a:xfrm>
            <a:off x="9117497" y="1987531"/>
            <a:ext cx="603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@ 4.2 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273527-7301-02D1-EE00-428C9B3BEB71}"/>
              </a:ext>
            </a:extLst>
          </p:cNvPr>
          <p:cNvSpPr txBox="1"/>
          <p:nvPr/>
        </p:nvSpPr>
        <p:spPr>
          <a:xfrm>
            <a:off x="3399182" y="1980947"/>
            <a:ext cx="603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@ 1.9 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2B15EB-10D8-CE07-7DB5-05D4B9150F7F}"/>
              </a:ext>
            </a:extLst>
          </p:cNvPr>
          <p:cNvSpPr txBox="1"/>
          <p:nvPr/>
        </p:nvSpPr>
        <p:spPr>
          <a:xfrm>
            <a:off x="7383925" y="857059"/>
            <a:ext cx="480807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Cost Limit for the magnet (only superconductor) = 100 K€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Cost of superconductor = 2000 €/Kg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Density of the material = 8000 Kg/m3</a:t>
            </a:r>
          </a:p>
        </p:txBody>
      </p:sp>
    </p:spTree>
    <p:extLst>
      <p:ext uri="{BB962C8B-B14F-4D97-AF65-F5344CB8AC3E}">
        <p14:creationId xmlns:p14="http://schemas.microsoft.com/office/powerpoint/2010/main" val="59444316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screenshot of a graph&#10;&#10;Description automatically generated">
            <a:extLst>
              <a:ext uri="{FF2B5EF4-FFF2-40B4-BE49-F238E27FC236}">
                <a16:creationId xmlns:a16="http://schemas.microsoft.com/office/drawing/2014/main" id="{A9EE9431-8524-0216-2D66-D96E72649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148" y="2023373"/>
            <a:ext cx="11589026" cy="3094549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C5C47-665B-6A36-CF11-A226DF250E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4314B-DC89-9965-3D77-A971E89D33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7C14173E-DDB8-69F8-96D9-4A64AB9723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</p:spPr>
        <p:txBody>
          <a:bodyPr/>
          <a:lstStyle/>
          <a:p>
            <a:r>
              <a:rPr lang="en-US" dirty="0"/>
              <a:t>11/08/2023</a:t>
            </a:r>
            <a:endParaRPr lang="en-GB" dirty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B47C7CC2-760A-8BC4-5015-B00932049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718" y="-122"/>
            <a:ext cx="9612564" cy="1186192"/>
          </a:xfrm>
        </p:spPr>
        <p:txBody>
          <a:bodyPr>
            <a:noAutofit/>
          </a:bodyPr>
          <a:lstStyle/>
          <a:p>
            <a:r>
              <a:rPr lang="en-US" sz="4000" dirty="0"/>
              <a:t>Dipole - Bore Diameter vs Bore Field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3F8663-F219-4D8A-7751-F5B579DE37AF}"/>
              </a:ext>
            </a:extLst>
          </p:cNvPr>
          <p:cNvSpPr txBox="1"/>
          <p:nvPr/>
        </p:nvSpPr>
        <p:spPr>
          <a:xfrm>
            <a:off x="2209800" y="881253"/>
            <a:ext cx="5807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highlight>
                  <a:srgbClr val="00FF00"/>
                </a:highlight>
              </a:rPr>
              <a:t>IRON YOKE</a:t>
            </a:r>
            <a:r>
              <a:rPr lang="en-GB" sz="2000" b="1" dirty="0"/>
              <a:t> – </a:t>
            </a:r>
            <a:r>
              <a:rPr lang="en-GB" sz="2000" b="1" dirty="0" err="1"/>
              <a:t>ReBCO</a:t>
            </a:r>
            <a:endParaRPr lang="en-GB" sz="2000" b="1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AA1280-A1FD-DFD6-D0D9-507A0D5D9241}"/>
              </a:ext>
            </a:extLst>
          </p:cNvPr>
          <p:cNvSpPr txBox="1"/>
          <p:nvPr/>
        </p:nvSpPr>
        <p:spPr>
          <a:xfrm>
            <a:off x="9191538" y="2007451"/>
            <a:ext cx="100380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@ 4.2 K + 4.8 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273527-7301-02D1-EE00-428C9B3BEB71}"/>
              </a:ext>
            </a:extLst>
          </p:cNvPr>
          <p:cNvSpPr txBox="1"/>
          <p:nvPr/>
        </p:nvSpPr>
        <p:spPr>
          <a:xfrm>
            <a:off x="3332922" y="1994199"/>
            <a:ext cx="603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@ 4.2 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23EB20-D5DF-7110-D612-6BA0441F9EE6}"/>
              </a:ext>
            </a:extLst>
          </p:cNvPr>
          <p:cNvSpPr txBox="1"/>
          <p:nvPr/>
        </p:nvSpPr>
        <p:spPr>
          <a:xfrm>
            <a:off x="7383925" y="857059"/>
            <a:ext cx="480807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Cost Limit for the magnet (only superconductor) = 100 K€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Cost of superconductor = 8000 €/Kg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Density of the material = 8000 Kg/m3</a:t>
            </a:r>
          </a:p>
        </p:txBody>
      </p:sp>
    </p:spTree>
    <p:extLst>
      <p:ext uri="{BB962C8B-B14F-4D97-AF65-F5344CB8AC3E}">
        <p14:creationId xmlns:p14="http://schemas.microsoft.com/office/powerpoint/2010/main" val="177486715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graph of a line&#10;&#10;Description automatically generated">
            <a:extLst>
              <a:ext uri="{FF2B5EF4-FFF2-40B4-BE49-F238E27FC236}">
                <a16:creationId xmlns:a16="http://schemas.microsoft.com/office/drawing/2014/main" id="{86DDA00D-BF9D-53F2-5E04-E2F174566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886" y="2025265"/>
            <a:ext cx="11589026" cy="3093311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6C5C47-665B-6A36-CF11-A226DF250E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44314B-DC89-9965-3D77-A971E89D33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17</a:t>
            </a:fld>
            <a:endParaRPr lang="en-GB"/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7C14173E-DDB8-69F8-96D9-4A64AB9723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</p:spPr>
        <p:txBody>
          <a:bodyPr/>
          <a:lstStyle/>
          <a:p>
            <a:r>
              <a:rPr lang="en-US" dirty="0"/>
              <a:t>11/08/2023</a:t>
            </a:r>
            <a:endParaRPr lang="en-GB" dirty="0"/>
          </a:p>
        </p:txBody>
      </p:sp>
      <p:sp>
        <p:nvSpPr>
          <p:cNvPr id="8" name="Titolo 1">
            <a:extLst>
              <a:ext uri="{FF2B5EF4-FFF2-40B4-BE49-F238E27FC236}">
                <a16:creationId xmlns:a16="http://schemas.microsoft.com/office/drawing/2014/main" id="{B47C7CC2-760A-8BC4-5015-B00932049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718" y="-122"/>
            <a:ext cx="9612564" cy="1186192"/>
          </a:xfrm>
        </p:spPr>
        <p:txBody>
          <a:bodyPr>
            <a:noAutofit/>
          </a:bodyPr>
          <a:lstStyle/>
          <a:p>
            <a:r>
              <a:rPr lang="en-US" sz="4000" dirty="0"/>
              <a:t>Dipole - Bore Diameter vs Bore Field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43F8663-F219-4D8A-7751-F5B579DE37AF}"/>
              </a:ext>
            </a:extLst>
          </p:cNvPr>
          <p:cNvSpPr txBox="1"/>
          <p:nvPr/>
        </p:nvSpPr>
        <p:spPr>
          <a:xfrm>
            <a:off x="2209800" y="881253"/>
            <a:ext cx="5807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highlight>
                  <a:srgbClr val="00FF00"/>
                </a:highlight>
              </a:rPr>
              <a:t>IRON YOKE</a:t>
            </a:r>
            <a:r>
              <a:rPr lang="en-GB" sz="2000" b="1" dirty="0"/>
              <a:t> – </a:t>
            </a:r>
            <a:r>
              <a:rPr lang="en-GB" sz="2000" b="1" dirty="0" err="1"/>
              <a:t>ReBCO</a:t>
            </a:r>
            <a:r>
              <a:rPr lang="en-GB" sz="2000" b="1" dirty="0"/>
              <a:t> (</a:t>
            </a:r>
            <a:r>
              <a:rPr lang="en-GB" sz="2000" b="1" dirty="0">
                <a:highlight>
                  <a:srgbClr val="FFFF00"/>
                </a:highlight>
              </a:rPr>
              <a:t>cost reduction</a:t>
            </a:r>
            <a:r>
              <a:rPr lang="en-GB" sz="2000" b="1" dirty="0"/>
              <a:t>, factor 2)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AA1280-A1FD-DFD6-D0D9-507A0D5D9241}"/>
              </a:ext>
            </a:extLst>
          </p:cNvPr>
          <p:cNvSpPr txBox="1"/>
          <p:nvPr/>
        </p:nvSpPr>
        <p:spPr>
          <a:xfrm>
            <a:off x="9191538" y="2007451"/>
            <a:ext cx="100380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@ 4.2 K + 4.8 K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273527-7301-02D1-EE00-428C9B3BEB71}"/>
              </a:ext>
            </a:extLst>
          </p:cNvPr>
          <p:cNvSpPr txBox="1"/>
          <p:nvPr/>
        </p:nvSpPr>
        <p:spPr>
          <a:xfrm>
            <a:off x="3332922" y="1994199"/>
            <a:ext cx="6030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@ 4.2 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23EB20-D5DF-7110-D612-6BA0441F9EE6}"/>
              </a:ext>
            </a:extLst>
          </p:cNvPr>
          <p:cNvSpPr txBox="1"/>
          <p:nvPr/>
        </p:nvSpPr>
        <p:spPr>
          <a:xfrm>
            <a:off x="7383925" y="857059"/>
            <a:ext cx="480807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Cost Limit for the magnet (only superconductor) = 100 K€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Cost of superconductor = </a:t>
            </a:r>
            <a:r>
              <a:rPr lang="en-GB" sz="1400" dirty="0">
                <a:solidFill>
                  <a:srgbClr val="FF0000"/>
                </a:solidFill>
                <a:highlight>
                  <a:srgbClr val="FFFF00"/>
                </a:highlight>
              </a:rPr>
              <a:t>4000</a:t>
            </a:r>
            <a:r>
              <a:rPr lang="en-GB" sz="1400" dirty="0">
                <a:solidFill>
                  <a:srgbClr val="FF0000"/>
                </a:solidFill>
              </a:rPr>
              <a:t> €/Kg</a:t>
            </a:r>
          </a:p>
          <a:p>
            <a:pPr algn="ctr"/>
            <a:r>
              <a:rPr lang="en-GB" sz="1400" dirty="0">
                <a:solidFill>
                  <a:srgbClr val="FF0000"/>
                </a:solidFill>
              </a:rPr>
              <a:t>Density of the material = 8000 Kg/m3</a:t>
            </a:r>
          </a:p>
        </p:txBody>
      </p:sp>
    </p:spTree>
    <p:extLst>
      <p:ext uri="{BB962C8B-B14F-4D97-AF65-F5344CB8AC3E}">
        <p14:creationId xmlns:p14="http://schemas.microsoft.com/office/powerpoint/2010/main" val="322353033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8307E6-6112-2A77-C900-62256574D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718" y="1428267"/>
            <a:ext cx="9612564" cy="4001466"/>
          </a:xfrm>
        </p:spPr>
        <p:txBody>
          <a:bodyPr>
            <a:noAutofit/>
          </a:bodyPr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QUADRUPOLE</a:t>
            </a:r>
            <a:endParaRPr lang="en-US" sz="400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9232B1-072C-751E-6FF0-136D65385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32C6CD-A954-FF31-27A6-8291268F3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18</a:t>
            </a:fld>
            <a:endParaRPr lang="en-GB" dirty="0"/>
          </a:p>
        </p:txBody>
      </p:sp>
      <p:sp>
        <p:nvSpPr>
          <p:cNvPr id="3" name="Segnaposto data 3">
            <a:extLst>
              <a:ext uri="{FF2B5EF4-FFF2-40B4-BE49-F238E27FC236}">
                <a16:creationId xmlns:a16="http://schemas.microsoft.com/office/drawing/2014/main" id="{14DDDB48-E6DE-DA8B-FCBF-2F2D4A7233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</p:spPr>
        <p:txBody>
          <a:bodyPr/>
          <a:lstStyle/>
          <a:p>
            <a:r>
              <a:rPr lang="en-US" dirty="0"/>
              <a:t>11/08/2023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58989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8307E6-6112-2A77-C900-62256574D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718" y="1428267"/>
            <a:ext cx="9612564" cy="4001466"/>
          </a:xfrm>
        </p:spPr>
        <p:txBody>
          <a:bodyPr>
            <a:noAutofit/>
          </a:bodyPr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OLD APPROACH</a:t>
            </a:r>
            <a:endParaRPr lang="en-US" sz="400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9232B1-072C-751E-6FF0-136D65385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32C6CD-A954-FF31-27A6-8291268F3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637DE20F-566A-5DE3-AE76-C8B9C466A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</p:spPr>
        <p:txBody>
          <a:bodyPr/>
          <a:lstStyle/>
          <a:p>
            <a:r>
              <a:rPr lang="en-US" dirty="0"/>
              <a:t>11/08/2023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3823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8307E6-6112-2A77-C900-62256574D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718" y="-122"/>
            <a:ext cx="9612564" cy="1186192"/>
          </a:xfrm>
        </p:spPr>
        <p:txBody>
          <a:bodyPr>
            <a:noAutofit/>
          </a:bodyPr>
          <a:lstStyle/>
          <a:p>
            <a:r>
              <a:rPr lang="en-US" sz="4000" dirty="0"/>
              <a:t>Quadrupole - Bore Diameter vs Bore Field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9232B1-072C-751E-6FF0-136D65385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20381" y="6416829"/>
            <a:ext cx="4114800" cy="365125"/>
          </a:xfrm>
        </p:spPr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32C6CD-A954-FF31-27A6-8291268F3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19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80B3A67-217F-C88F-91D6-40533C5BCA57}"/>
                  </a:ext>
                </a:extLst>
              </p:cNvPr>
              <p:cNvSpPr txBox="1"/>
              <p:nvPr/>
            </p:nvSpPr>
            <p:spPr>
              <a:xfrm>
                <a:off x="725971" y="4316626"/>
                <a:ext cx="3107275" cy="4840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𝐺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0 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unc>
                        <m:func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ln</m:t>
                          </m:r>
                        </m:fName>
                        <m:e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f>
                                <m:f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  <m:t>𝑤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𝑎</m:t>
                                      </m:r>
                                    </m:e>
                                    <m:sub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</m:func>
                      <m:func>
                        <m:func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1400" b="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80B3A67-217F-C88F-91D6-40533C5BCA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971" y="4316626"/>
                <a:ext cx="3107275" cy="484043"/>
              </a:xfrm>
              <a:prstGeom prst="rect">
                <a:avLst/>
              </a:prstGeom>
              <a:blipFill>
                <a:blip r:embed="rId3"/>
                <a:stretch>
                  <a:fillRect b="-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F8DF234-F253-A01F-B667-18770368ACF0}"/>
                  </a:ext>
                </a:extLst>
              </p:cNvPr>
              <p:cNvSpPr txBox="1"/>
              <p:nvPr/>
            </p:nvSpPr>
            <p:spPr>
              <a:xfrm>
                <a:off x="758498" y="4921738"/>
                <a:ext cx="2902603" cy="6160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</a:rPr>
                        <m:t>𝐽</m:t>
                      </m:r>
                      <m:d>
                        <m:dPr>
                          <m:ctrlPr>
                            <a:rPr lang="en-US" sz="1400" i="1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1400" i="1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𝐺</m:t>
                          </m:r>
                          <m: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1400" b="0" i="1" smtClean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𝐺</m:t>
                          </m:r>
                        </m:num>
                        <m:den>
                          <m:r>
                            <a:rPr lang="en-US" sz="140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400" i="1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400" i="1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ln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4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14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</a:rPr>
                                    <m:t>1+</m:t>
                                  </m:r>
                                  <m:f>
                                    <m:fPr>
                                      <m:ctrlPr>
                                        <a:rPr lang="en-US" sz="1400" b="0" i="1" smtClean="0">
                                          <a:highlight>
                                            <a:srgbClr val="FFFF00"/>
                                          </a:highlight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b="0" i="1" smtClean="0">
                                          <a:highlight>
                                            <a:srgbClr val="FFFF00"/>
                                          </a:highlight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num>
                                    <m:den>
                                      <m:sSub>
                                        <m:sSubPr>
                                          <m:ctrlPr>
                                            <a:rPr lang="en-US" sz="1400" b="0" i="1" smtClean="0">
                                              <a:highlight>
                                                <a:srgbClr val="FFFF00"/>
                                              </a:highlight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b="0" i="1" smtClean="0">
                                              <a:highlight>
                                                <a:srgbClr val="FFFF00"/>
                                              </a:highlight>
                                              <a:latin typeface="Cambria Math" panose="02040503050406030204" pitchFamily="18" charset="0"/>
                                            </a:rPr>
                                            <m:t>𝑎</m:t>
                                          </m:r>
                                        </m:e>
                                        <m:sub>
                                          <m:r>
                                            <a:rPr lang="en-US" sz="1400" b="0" i="1" smtClean="0">
                                              <a:highlight>
                                                <a:srgbClr val="FFFF00"/>
                                              </a:highlight>
                                              <a:latin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den>
                                  </m:f>
                                </m:e>
                              </m:d>
                              <m:func>
                                <m:funcPr>
                                  <m:ctrlPr>
                                    <a:rPr lang="en-US" sz="1400" i="1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140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en-US" sz="1400" i="1">
                                          <a:highlight>
                                            <a:srgbClr val="FFFF00"/>
                                          </a:highlight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1400" i="1">
                                          <a:highlight>
                                            <a:srgbClr val="FFFF00"/>
                                          </a:highlight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r>
                                        <a:rPr lang="en-US" sz="1400" i="1">
                                          <a:highlight>
                                            <a:srgbClr val="FFFF00"/>
                                          </a:highlight>
                                          <a:latin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</m:d>
                                </m:e>
                              </m:func>
                            </m:e>
                          </m:func>
                        </m:den>
                      </m:f>
                    </m:oMath>
                  </m:oMathPara>
                </a14:m>
                <a:endParaRPr lang="en-US" sz="1400" b="0" dirty="0">
                  <a:highlight>
                    <a:srgbClr val="FFFF00"/>
                  </a:highlight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F8DF234-F253-A01F-B667-18770368AC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498" y="4921738"/>
                <a:ext cx="2902603" cy="616066"/>
              </a:xfrm>
              <a:prstGeom prst="rect">
                <a:avLst/>
              </a:prstGeom>
              <a:blipFill>
                <a:blip r:embed="rId4"/>
                <a:stretch>
                  <a:fillRect l="-419" b="-69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7B2B489-4640-86F5-BADF-1911A69227F2}"/>
                  </a:ext>
                </a:extLst>
              </p:cNvPr>
              <p:cNvSpPr txBox="1"/>
              <p:nvPr/>
            </p:nvSpPr>
            <p:spPr>
              <a:xfrm>
                <a:off x="713095" y="5631431"/>
                <a:ext cx="3216397" cy="4840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unc>
                            <m:func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sz="1400" b="0" i="0" smtClean="0">
                                  <a:latin typeface="Cambria Math" panose="02040503050406030204" pitchFamily="18" charset="0"/>
                                </a:rPr>
                                <m:t>exp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𝜋</m:t>
                                      </m:r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𝐺</m:t>
                                      </m:r>
                                    </m:num>
                                    <m:den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  <m:sSub>
                                        <m:sSub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  <m:sub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0</m:t>
                                          </m:r>
                                        </m:sub>
                                      </m:sSub>
                                      <m:r>
                                        <a:rPr lang="en-US" sz="1400" b="0" i="1" smtClean="0">
                                          <a:latin typeface="Cambria Math" panose="02040503050406030204" pitchFamily="18" charset="0"/>
                                        </a:rPr>
                                        <m:t>𝐽𝑠𝑖𝑛</m:t>
                                      </m:r>
                                      <m:d>
                                        <m:dPr>
                                          <m:ctrlP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  <m:r>
                                            <a:rPr lang="en-US" sz="1400" b="0" i="1" smtClean="0">
                                              <a:latin typeface="Cambria Math" panose="02040503050406030204" pitchFamily="18" charset="0"/>
                                            </a:rPr>
                                            <m:t>𝛼</m:t>
                                          </m:r>
                                        </m:e>
                                      </m:d>
                                    </m:den>
                                  </m:f>
                                </m:e>
                              </m:d>
                            </m:e>
                          </m:func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en-US" sz="1400" b="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7B2B489-4640-86F5-BADF-1911A69227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3095" y="5631431"/>
                <a:ext cx="3216397" cy="484043"/>
              </a:xfrm>
              <a:prstGeom prst="rect">
                <a:avLst/>
              </a:prstGeom>
              <a:blipFill>
                <a:blip r:embed="rId5"/>
                <a:stretch>
                  <a:fillRect b="-1012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31970ACC-AD03-243E-46F6-F8E9F78A624E}"/>
              </a:ext>
            </a:extLst>
          </p:cNvPr>
          <p:cNvSpPr/>
          <p:nvPr/>
        </p:nvSpPr>
        <p:spPr>
          <a:xfrm>
            <a:off x="606365" y="3945935"/>
            <a:ext cx="3392407" cy="2256082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5353C6-1CB2-B1F7-57D6-2F928BD357AB}"/>
              </a:ext>
            </a:extLst>
          </p:cNvPr>
          <p:cNvSpPr txBox="1"/>
          <p:nvPr/>
        </p:nvSpPr>
        <p:spPr>
          <a:xfrm>
            <a:off x="1309972" y="3961031"/>
            <a:ext cx="20432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0000FF"/>
                </a:solidFill>
              </a:rPr>
              <a:t>Load Line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6D70972-39B2-5E91-DB24-66235817353A}"/>
                  </a:ext>
                </a:extLst>
              </p:cNvPr>
              <p:cNvSpPr txBox="1"/>
              <p:nvPr/>
            </p:nvSpPr>
            <p:spPr>
              <a:xfrm>
                <a:off x="606365" y="2237216"/>
                <a:ext cx="3553946" cy="4095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𝑐𝑜𝑠𝑡</m:t>
                          </m:r>
                        </m:sub>
                      </m:sSub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𝑠𝑡𝑟𝑎𝑛𝑑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</m:oMath>
                  </m:oMathPara>
                </a14:m>
                <a:endParaRPr lang="en-US" sz="1400" b="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6D70972-39B2-5E91-DB24-6623581735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365" y="2237216"/>
                <a:ext cx="3553946" cy="409536"/>
              </a:xfrm>
              <a:prstGeom prst="rect">
                <a:avLst/>
              </a:prstGeom>
              <a:blipFill>
                <a:blip r:embed="rId6"/>
                <a:stretch>
                  <a:fillRect t="-2985" b="-134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71DDA33-A000-FA2A-F25B-DCB05D0DE860}"/>
                  </a:ext>
                </a:extLst>
              </p:cNvPr>
              <p:cNvSpPr txBox="1"/>
              <p:nvPr/>
            </p:nvSpPr>
            <p:spPr>
              <a:xfrm>
                <a:off x="797023" y="2704258"/>
                <a:ext cx="2945296" cy="40953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𝑠𝑡𝑟𝑎𝑛𝑑</m:t>
                              </m:r>
                            </m:sub>
                          </m:sSub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𝑐𝑜𝑠𝑡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400" b="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71DDA33-A000-FA2A-F25B-DCB05D0DE8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023" y="2704258"/>
                <a:ext cx="2945296" cy="409536"/>
              </a:xfrm>
              <a:prstGeom prst="rect">
                <a:avLst/>
              </a:prstGeom>
              <a:blipFill>
                <a:blip r:embed="rId7"/>
                <a:stretch>
                  <a:fillRect l="-1242" t="-2985" r="-414" b="-134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F10F443-1398-694E-4FE7-82CCEF9490DB}"/>
                  </a:ext>
                </a:extLst>
              </p:cNvPr>
              <p:cNvSpPr txBox="1"/>
              <p:nvPr/>
            </p:nvSpPr>
            <p:spPr>
              <a:xfrm>
                <a:off x="593014" y="3081107"/>
                <a:ext cx="3567297" cy="6365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400" b="0" i="1" smtClean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1400" b="0" i="1" smtClean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b="0" i="1" smtClean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sSub>
                                <m:sSubPr>
                                  <m:ctrlPr>
                                    <a:rPr lang="en-US" sz="14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  <m:r>
                                    <a:rPr lang="en-US" sz="14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en-US" sz="14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</a:rPr>
                                    <m:t>𝑐𝑜𝑠𝑡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14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</a:rPr>
                                    <m:t>𝑠𝑡𝑟𝑎𝑛𝑑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sz="1400" b="0" dirty="0">
                  <a:highlight>
                    <a:srgbClr val="FFFF00"/>
                  </a:highlight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F10F443-1398-694E-4FE7-82CCEF9490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014" y="3081107"/>
                <a:ext cx="3567297" cy="63652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>
            <a:extLst>
              <a:ext uri="{FF2B5EF4-FFF2-40B4-BE49-F238E27FC236}">
                <a16:creationId xmlns:a16="http://schemas.microsoft.com/office/drawing/2014/main" id="{84380DD8-FA1C-055D-0901-EC4B75525DD5}"/>
              </a:ext>
            </a:extLst>
          </p:cNvPr>
          <p:cNvSpPr/>
          <p:nvPr/>
        </p:nvSpPr>
        <p:spPr>
          <a:xfrm>
            <a:off x="556592" y="1862150"/>
            <a:ext cx="3629738" cy="1955401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D53EE84-C8A7-845E-6388-A7DB19248350}"/>
              </a:ext>
            </a:extLst>
          </p:cNvPr>
          <p:cNvSpPr txBox="1"/>
          <p:nvPr/>
        </p:nvSpPr>
        <p:spPr>
          <a:xfrm>
            <a:off x="593014" y="1841428"/>
            <a:ext cx="35672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chemeClr val="accent4">
                    <a:lumMod val="75000"/>
                  </a:schemeClr>
                </a:solidFill>
              </a:rPr>
              <a:t>Cost (30° sector)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DCBB53-5B36-3AB8-28CF-8B3C4303A191}"/>
              </a:ext>
            </a:extLst>
          </p:cNvPr>
          <p:cNvSpPr txBox="1"/>
          <p:nvPr/>
        </p:nvSpPr>
        <p:spPr>
          <a:xfrm>
            <a:off x="4573955" y="1625225"/>
            <a:ext cx="18613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FF0000"/>
                </a:solidFill>
              </a:rPr>
              <a:t>Midplane Pressure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6B2880F-DCD9-9F9B-26FA-DE0907C12179}"/>
              </a:ext>
            </a:extLst>
          </p:cNvPr>
          <p:cNvCxnSpPr>
            <a:cxnSpLocks/>
          </p:cNvCxnSpPr>
          <p:nvPr/>
        </p:nvCxnSpPr>
        <p:spPr>
          <a:xfrm flipH="1" flipV="1">
            <a:off x="4038600" y="3686871"/>
            <a:ext cx="636211" cy="34262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BF2956A-8235-8813-E4C9-A63E77AB48FB}"/>
              </a:ext>
            </a:extLst>
          </p:cNvPr>
          <p:cNvCxnSpPr>
            <a:cxnSpLocks/>
          </p:cNvCxnSpPr>
          <p:nvPr/>
        </p:nvCxnSpPr>
        <p:spPr>
          <a:xfrm flipH="1">
            <a:off x="3661101" y="4119235"/>
            <a:ext cx="1013710" cy="938315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293C8E52-F26F-CC18-AEAF-D26EDE67B1F3}"/>
              </a:ext>
            </a:extLst>
          </p:cNvPr>
          <p:cNvSpPr txBox="1"/>
          <p:nvPr/>
        </p:nvSpPr>
        <p:spPr>
          <a:xfrm>
            <a:off x="2209800" y="881253"/>
            <a:ext cx="80688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highlight>
                  <a:srgbClr val="FFFF00"/>
                </a:highlight>
              </a:rPr>
              <a:t>Starting from the cost limit </a:t>
            </a:r>
            <a:r>
              <a:rPr lang="en-GB" sz="2000" b="1" dirty="0"/>
              <a:t>– Summary with formulas</a:t>
            </a:r>
            <a:endParaRPr lang="en-GB" sz="2000" b="1" dirty="0">
              <a:highlight>
                <a:srgbClr val="FFFF00"/>
              </a:highligh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94A588D-FC45-0F6A-8FDF-40ED110D4B3A}"/>
                  </a:ext>
                </a:extLst>
              </p:cNvPr>
              <p:cNvSpPr txBox="1"/>
              <p:nvPr/>
            </p:nvSpPr>
            <p:spPr>
              <a:xfrm>
                <a:off x="4643145" y="2536941"/>
                <a:ext cx="127246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US" sz="1400" b="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94A588D-FC45-0F6A-8FDF-40ED110D4B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145" y="2536941"/>
                <a:ext cx="1272464" cy="215444"/>
              </a:xfrm>
              <a:prstGeom prst="rect">
                <a:avLst/>
              </a:prstGeom>
              <a:blipFill>
                <a:blip r:embed="rId12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5A8D225-DB6D-EA23-5857-954C6EB03C41}"/>
                  </a:ext>
                </a:extLst>
              </p:cNvPr>
              <p:cNvSpPr txBox="1"/>
              <p:nvPr/>
            </p:nvSpPr>
            <p:spPr>
              <a:xfrm>
                <a:off x="4780978" y="2002468"/>
                <a:ext cx="6264709" cy="43544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den>
                    </m:f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𝑠𝑖𝑛</m:t>
                        </m:r>
                      </m:fName>
                      <m:e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</m:e>
                    </m:func>
                    <m:func>
                      <m:func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𝑐𝑜𝑠</m:t>
                        </m:r>
                      </m:fName>
                      <m:e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1600" b="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7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36</m:t>
                            </m:r>
                          </m:den>
                        </m:f>
                        <m:d>
                          <m:d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sSubSup>
                                  <m:sSubSup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bSup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</m:e>
                        </m:d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func>
                          <m:func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func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bSup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4</m:t>
                            </m:r>
                            <m:sSub>
                              <m:sSub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US" sz="1600" b="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5A8D225-DB6D-EA23-5857-954C6EB03C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0978" y="2002468"/>
                <a:ext cx="6264709" cy="435440"/>
              </a:xfrm>
              <a:prstGeom prst="rect">
                <a:avLst/>
              </a:prstGeom>
              <a:blipFill>
                <a:blip r:embed="rId13"/>
                <a:stretch>
                  <a:fillRect l="-778"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75E1657-DFAD-357E-FE49-56FA75DCB6F7}"/>
                  </a:ext>
                </a:extLst>
              </p:cNvPr>
              <p:cNvSpPr txBox="1"/>
              <p:nvPr/>
            </p:nvSpPr>
            <p:spPr>
              <a:xfrm>
                <a:off x="4709406" y="2802422"/>
                <a:ext cx="6926002" cy="538224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16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  <m:sup>
                            <m: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sz="16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sz="16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𝑤</m:t>
                        </m:r>
                      </m:den>
                    </m:f>
                    <m:func>
                      <m:funcPr>
                        <m:ctrlPr>
                          <a:rPr lang="en-US" sz="16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16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𝑠𝑖𝑛</m:t>
                        </m:r>
                      </m:fName>
                      <m:e>
                        <m:d>
                          <m:dPr>
                            <m:ctrlP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</m:e>
                    </m:func>
                    <m:func>
                      <m:funcPr>
                        <m:ctrlPr>
                          <a:rPr lang="en-US" sz="16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a:rPr lang="en-US" sz="16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𝑐𝑜𝑠</m:t>
                        </m:r>
                      </m:fName>
                      <m:e>
                        <m:d>
                          <m:dPr>
                            <m:ctrlP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</m:e>
                    </m:func>
                  </m:oMath>
                </a14:m>
                <a:r>
                  <a:rPr lang="en-US" sz="1600" b="0" dirty="0">
                    <a:highlight>
                      <a:srgbClr val="FFFF00"/>
                    </a:highlight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1600" i="1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7</m:t>
                            </m:r>
                          </m:num>
                          <m:den>
                            <m:r>
                              <a:rPr lang="en-US" sz="1600" i="1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  <m:d>
                          <m:dPr>
                            <m:ctrlPr>
                              <a:rPr lang="en-US" sz="1600" i="1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1600" i="1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sSubSup>
                                  <m:sSubSupPr>
                                    <m:ctrlPr>
                                      <a:rPr lang="en-US" sz="1600" i="1">
                                        <a:highlight>
                                          <a:srgbClr val="FFFF00"/>
                                        </a:highlight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highlight>
                                          <a:srgbClr val="FFFF00"/>
                                        </a:highlight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highlight>
                                          <a:srgbClr val="FFFF00"/>
                                        </a:highlight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highlight>
                                          <a:srgbClr val="FFFF00"/>
                                        </a:highlight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bSup>
                                <m:r>
                                  <a:rPr lang="en-US" sz="1600" i="1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600" i="1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i="1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1600" i="1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</m:e>
                        </m:d>
                        <m:r>
                          <a:rPr lang="en-US" sz="1600" i="1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</m:num>
                          <m:den>
                            <m: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func>
                          <m:funcPr>
                            <m:ctrlP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600" b="0" i="1" smtClean="0">
                                        <a:highlight>
                                          <a:srgbClr val="FFFF00"/>
                                        </a:highlight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b="0" i="1" smtClean="0">
                                            <a:highlight>
                                              <a:srgbClr val="FFFF00"/>
                                            </a:highlight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 smtClean="0">
                                            <a:highlight>
                                              <a:srgbClr val="FFFF00"/>
                                            </a:highlight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highlight>
                                              <a:srgbClr val="FFFF00"/>
                                            </a:highlight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b="0" i="1" smtClean="0">
                                            <a:highlight>
                                              <a:srgbClr val="FFFF00"/>
                                            </a:highlight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 smtClean="0">
                                            <a:highlight>
                                              <a:srgbClr val="FFFF00"/>
                                            </a:highlight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highlight>
                                              <a:srgbClr val="FFFF00"/>
                                            </a:highlight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func>
                        <m:r>
                          <a:rPr lang="en-US" sz="16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sup>
                            </m:sSubSup>
                            <m: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  <m:sSub>
                              <m:sSubPr>
                                <m:ctrlP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4</m:t>
                            </m:r>
                            <m:sSub>
                              <m:sSubPr>
                                <m:ctrlP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US" sz="1600" i="1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sz="1600" b="0" i="1" smtClean="0">
                        <a:highlight>
                          <a:srgbClr val="FFFF00"/>
                        </a:highlight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6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1600" b="0" i="1" smtClean="0">
                        <a:highlight>
                          <a:srgbClr val="FFFF00"/>
                        </a:highlight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1600" b="0" dirty="0">
                  <a:highlight>
                    <a:srgbClr val="FFFF00"/>
                  </a:highlight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75E1657-DFAD-357E-FE49-56FA75DCB6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9406" y="2802422"/>
                <a:ext cx="6926002" cy="538224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Rectangle 19">
            <a:extLst>
              <a:ext uri="{FF2B5EF4-FFF2-40B4-BE49-F238E27FC236}">
                <a16:creationId xmlns:a16="http://schemas.microsoft.com/office/drawing/2014/main" id="{8D7DE730-368C-D538-EAFB-01D5EF4A8E5A}"/>
              </a:ext>
            </a:extLst>
          </p:cNvPr>
          <p:cNvSpPr/>
          <p:nvPr/>
        </p:nvSpPr>
        <p:spPr>
          <a:xfrm>
            <a:off x="4643145" y="1636284"/>
            <a:ext cx="6448925" cy="26094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CB34F5F-2F0D-9D3A-50BC-5247B2AF512B}"/>
              </a:ext>
            </a:extLst>
          </p:cNvPr>
          <p:cNvSpPr txBox="1"/>
          <p:nvPr/>
        </p:nvSpPr>
        <p:spPr>
          <a:xfrm>
            <a:off x="4573955" y="1625225"/>
            <a:ext cx="18613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FF0000"/>
                </a:solidFill>
              </a:rPr>
              <a:t>Midplane Pressure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97CD47B-85E0-7602-2318-38A86FE65D8B}"/>
                  </a:ext>
                </a:extLst>
              </p:cNvPr>
              <p:cNvSpPr txBox="1"/>
              <p:nvPr/>
            </p:nvSpPr>
            <p:spPr>
              <a:xfrm>
                <a:off x="4073386" y="5011074"/>
                <a:ext cx="3944179" cy="6585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>
                    <a:highlight>
                      <a:srgbClr val="FFFF00"/>
                    </a:highlight>
                  </a:rPr>
                  <a:t>Function</a:t>
                </a:r>
                <a:r>
                  <a:rPr lang="en-GB" dirty="0"/>
                  <a:t> </a:t>
                </a:r>
                <a:r>
                  <a:rPr lang="en-GB" dirty="0">
                    <a:highlight>
                      <a:srgbClr val="FFFF00"/>
                    </a:highlight>
                  </a:rPr>
                  <a:t>of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 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GB" dirty="0"/>
                  <a:t>)</a:t>
                </a:r>
              </a:p>
              <a:p>
                <a:pPr algn="ctr"/>
                <a:r>
                  <a:rPr lang="en-GB" dirty="0"/>
                  <a:t>or similarly of</a:t>
                </a:r>
                <a:r>
                  <a:rPr lang="en-US" sz="1800" b="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8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𝐺</m:t>
                        </m:r>
                        <m:r>
                          <a:rPr lang="en-US" sz="18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8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18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8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en-GB" dirty="0">
                    <a:highlight>
                      <a:srgbClr val="FFFF00"/>
                    </a:highlight>
                  </a:rPr>
                  <a:t>)</a:t>
                </a: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597CD47B-85E0-7602-2318-38A86FE65D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3386" y="5011074"/>
                <a:ext cx="3944179" cy="658514"/>
              </a:xfrm>
              <a:prstGeom prst="rect">
                <a:avLst/>
              </a:prstGeom>
              <a:blipFill>
                <a:blip r:embed="rId15"/>
                <a:stretch>
                  <a:fillRect t="-4630" b="-120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Arrow: Striped Right 24">
            <a:extLst>
              <a:ext uri="{FF2B5EF4-FFF2-40B4-BE49-F238E27FC236}">
                <a16:creationId xmlns:a16="http://schemas.microsoft.com/office/drawing/2014/main" id="{F9F9EA5A-00D7-F105-D05F-29258489B641}"/>
              </a:ext>
            </a:extLst>
          </p:cNvPr>
          <p:cNvSpPr/>
          <p:nvPr/>
        </p:nvSpPr>
        <p:spPr>
          <a:xfrm rot="5400000" flipV="1">
            <a:off x="5771367" y="4418192"/>
            <a:ext cx="437321" cy="483105"/>
          </a:xfrm>
          <a:prstGeom prst="striped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61EAEDA-3C76-9668-FDB9-7A929D0E0C77}"/>
                  </a:ext>
                </a:extLst>
              </p:cNvPr>
              <p:cNvSpPr txBox="1"/>
              <p:nvPr/>
            </p:nvSpPr>
            <p:spPr>
              <a:xfrm>
                <a:off x="5762953" y="3367065"/>
                <a:ext cx="3818368" cy="8417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To compute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/>
                  <a:t> I need: 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1600" dirty="0"/>
                  <a:t>the fixed quantities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16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𝑚𝑎𝑥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𝑐𝑜𝑠𝑡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marL="285750" indent="-285750">
                  <a:buFontTx/>
                  <a:buChar char="-"/>
                </a:pPr>
                <a:r>
                  <a:rPr lang="en-US" sz="1600" dirty="0"/>
                  <a:t>the variables </a:t>
                </a:r>
                <a:r>
                  <a:rPr lang="en-US" sz="1600" i="1" dirty="0"/>
                  <a:t>J</a:t>
                </a:r>
                <a:r>
                  <a:rPr lang="en-US" sz="1600" dirty="0"/>
                  <a:t> and </a:t>
                </a:r>
                <a:r>
                  <a:rPr lang="en-US" sz="1600" i="1" dirty="0"/>
                  <a:t>w</a:t>
                </a:r>
                <a:r>
                  <a:rPr lang="en-US" sz="1600" dirty="0"/>
                  <a:t> </a:t>
                </a:r>
                <a:endParaRPr lang="en-GB" sz="1600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61EAEDA-3C76-9668-FDB9-7A929D0E0C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2953" y="3367065"/>
                <a:ext cx="3818368" cy="841769"/>
              </a:xfrm>
              <a:prstGeom prst="rect">
                <a:avLst/>
              </a:prstGeom>
              <a:blipFill>
                <a:blip r:embed="rId16"/>
                <a:stretch>
                  <a:fillRect l="-797" t="-2174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Arrow: Striped Right 28">
            <a:extLst>
              <a:ext uri="{FF2B5EF4-FFF2-40B4-BE49-F238E27FC236}">
                <a16:creationId xmlns:a16="http://schemas.microsoft.com/office/drawing/2014/main" id="{6B1BADD1-70F6-8371-FC3F-05A1C7DDD412}"/>
              </a:ext>
            </a:extLst>
          </p:cNvPr>
          <p:cNvSpPr/>
          <p:nvPr/>
        </p:nvSpPr>
        <p:spPr>
          <a:xfrm rot="10800000" flipH="1" flipV="1">
            <a:off x="7393127" y="5121876"/>
            <a:ext cx="699052" cy="483105"/>
          </a:xfrm>
          <a:prstGeom prst="striped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CD9C249-BBDC-1EDA-E35E-4C307103074B}"/>
                  </a:ext>
                </a:extLst>
              </p:cNvPr>
              <p:cNvSpPr txBox="1"/>
              <p:nvPr/>
            </p:nvSpPr>
            <p:spPr>
              <a:xfrm>
                <a:off x="8227984" y="4884457"/>
                <a:ext cx="3107027" cy="981679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/>
                  <a:t>I find the solutions for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𝐺</m:t>
                          </m:r>
                          <m:r>
                            <a:rPr lang="en-US" i="1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GB" dirty="0">
                  <a:highlight>
                    <a:srgbClr val="FFFF00"/>
                  </a:highlight>
                </a:endParaRPr>
              </a:p>
              <a:p>
                <a:pPr algn="ctr"/>
                <a:endParaRPr lang="en-GB" sz="300" dirty="0">
                  <a:highlight>
                    <a:srgbClr val="FFFF00"/>
                  </a:highlight>
                </a:endParaRPr>
              </a:p>
              <a:p>
                <a:pPr algn="ctr"/>
                <a:r>
                  <a:rPr lang="en-GB" sz="1600" dirty="0"/>
                  <a:t>with fixed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18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𝑚𝑎𝑥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𝑐𝑜𝑠𝑡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ECD9C249-BBDC-1EDA-E35E-4C30710307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7984" y="4884457"/>
                <a:ext cx="3107027" cy="981679"/>
              </a:xfrm>
              <a:prstGeom prst="rect">
                <a:avLst/>
              </a:prstGeom>
              <a:blipFill>
                <a:blip r:embed="rId17"/>
                <a:stretch>
                  <a:fillRect t="-2454" b="-7362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5A4EDBF-03B4-7655-0ED2-9FD5940BE0DB}"/>
              </a:ext>
            </a:extLst>
          </p:cNvPr>
          <p:cNvCxnSpPr>
            <a:cxnSpLocks/>
          </p:cNvCxnSpPr>
          <p:nvPr/>
        </p:nvCxnSpPr>
        <p:spPr>
          <a:xfrm flipH="1">
            <a:off x="5160972" y="3254087"/>
            <a:ext cx="235643" cy="1745253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Segnaposto data 3">
            <a:extLst>
              <a:ext uri="{FF2B5EF4-FFF2-40B4-BE49-F238E27FC236}">
                <a16:creationId xmlns:a16="http://schemas.microsoft.com/office/drawing/2014/main" id="{C4139F6C-36B5-0BD2-FDA5-A281495C16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</p:spPr>
        <p:txBody>
          <a:bodyPr/>
          <a:lstStyle/>
          <a:p>
            <a:r>
              <a:rPr lang="en-US" dirty="0"/>
              <a:t>11/08/2023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933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8307E6-6112-2A77-C900-62256574D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718" y="-122"/>
            <a:ext cx="9612564" cy="1186192"/>
          </a:xfrm>
        </p:spPr>
        <p:txBody>
          <a:bodyPr>
            <a:noAutofit/>
          </a:bodyPr>
          <a:lstStyle/>
          <a:p>
            <a:r>
              <a:rPr lang="en-US" sz="4000" dirty="0"/>
              <a:t>Dipole - Bore Diameter vs Bore Field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9232B1-072C-751E-6FF0-136D65385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32C6CD-A954-FF31-27A6-8291268F3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2</a:t>
            </a:fld>
            <a:endParaRPr lang="en-GB" dirty="0"/>
          </a:p>
        </p:txBody>
      </p:sp>
      <p:pic>
        <p:nvPicPr>
          <p:cNvPr id="4" name="Picture 3" descr="A picture containing text, diagram, line, parallel&#10;&#10;Description automatically generated">
            <a:extLst>
              <a:ext uri="{FF2B5EF4-FFF2-40B4-BE49-F238E27FC236}">
                <a16:creationId xmlns:a16="http://schemas.microsoft.com/office/drawing/2014/main" id="{D99B1CC1-F1E3-B439-3AE0-95D55B1BD3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441" t="9143" r="9456" b="48162"/>
          <a:stretch/>
        </p:blipFill>
        <p:spPr>
          <a:xfrm>
            <a:off x="204320" y="1535150"/>
            <a:ext cx="6623478" cy="367958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28A9D04-332D-909B-9B12-8E64408A58F5}"/>
              </a:ext>
            </a:extLst>
          </p:cNvPr>
          <p:cNvSpPr txBox="1"/>
          <p:nvPr/>
        </p:nvSpPr>
        <p:spPr>
          <a:xfrm>
            <a:off x="2209800" y="1000521"/>
            <a:ext cx="4048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/>
              <a:t>OLD</a:t>
            </a:r>
            <a:r>
              <a:rPr lang="en-GB" sz="2000" b="1" dirty="0"/>
              <a:t> APPROACH – </a:t>
            </a:r>
            <a:r>
              <a:rPr lang="en-GB" sz="2000" b="1" dirty="0">
                <a:highlight>
                  <a:srgbClr val="FFFF00"/>
                </a:highlight>
              </a:rPr>
              <a:t>J = Jc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06E807-80FB-CFBF-7F5E-5C23C90399F7}"/>
              </a:ext>
            </a:extLst>
          </p:cNvPr>
          <p:cNvSpPr txBox="1"/>
          <p:nvPr/>
        </p:nvSpPr>
        <p:spPr>
          <a:xfrm>
            <a:off x="6931975" y="1000521"/>
            <a:ext cx="21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00FF"/>
                </a:solidFill>
              </a:rPr>
              <a:t>B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A42A65C-943D-5925-17F9-421BF10E48CA}"/>
              </a:ext>
            </a:extLst>
          </p:cNvPr>
          <p:cNvSpPr txBox="1"/>
          <p:nvPr/>
        </p:nvSpPr>
        <p:spPr>
          <a:xfrm>
            <a:off x="6931975" y="1930914"/>
            <a:ext cx="21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00FF"/>
                </a:solidFill>
              </a:rPr>
              <a:t>J=Jc(B) </a:t>
            </a:r>
            <a:r>
              <a:rPr lang="en-GB" sz="1400" b="1" i="1" dirty="0">
                <a:solidFill>
                  <a:srgbClr val="0000FF"/>
                </a:solidFill>
              </a:rPr>
              <a:t>with fixed T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F47A9C4-16DD-F482-171D-779BDD9A5A4F}"/>
              </a:ext>
            </a:extLst>
          </p:cNvPr>
          <p:cNvSpPr txBox="1"/>
          <p:nvPr/>
        </p:nvSpPr>
        <p:spPr>
          <a:xfrm>
            <a:off x="6931975" y="2901796"/>
            <a:ext cx="21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00FF"/>
                </a:solidFill>
              </a:rPr>
              <a:t>w(B,J) </a:t>
            </a:r>
            <a:r>
              <a:rPr lang="en-GB" sz="1400" b="1" i="1" dirty="0">
                <a:solidFill>
                  <a:srgbClr val="0000FF"/>
                </a:solidFill>
              </a:rPr>
              <a:t>from load line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1080F63-2D5A-7222-D518-F3C7121155E5}"/>
                  </a:ext>
                </a:extLst>
              </p:cNvPr>
              <p:cNvSpPr txBox="1"/>
              <p:nvPr/>
            </p:nvSpPr>
            <p:spPr>
              <a:xfrm>
                <a:off x="6931975" y="3773903"/>
                <a:ext cx="2160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rgbClr val="0000FF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GB" b="1" dirty="0">
                    <a:solidFill>
                      <a:srgbClr val="0000FF"/>
                    </a:solidFill>
                  </a:rPr>
                  <a:t>, w, Jc) </a:t>
                </a: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91080F63-2D5A-7222-D518-F3C7121155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1975" y="3773903"/>
                <a:ext cx="2160000" cy="369332"/>
              </a:xfrm>
              <a:prstGeom prst="rect">
                <a:avLst/>
              </a:prstGeom>
              <a:blipFill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16134E3-8F69-C4AA-4788-DEC4D87CFEAA}"/>
                  </a:ext>
                </a:extLst>
              </p:cNvPr>
              <p:cNvSpPr txBox="1"/>
              <p:nvPr/>
            </p:nvSpPr>
            <p:spPr>
              <a:xfrm>
                <a:off x="9024162" y="3733788"/>
                <a:ext cx="2660374" cy="38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(w,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  <m:r>
                          <a:rPr lang="en-US" b="1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𝒄𝒐𝒔𝒕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) </a:t>
                </a: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216134E3-8F69-C4AA-4788-DEC4D87CFEA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4162" y="3733788"/>
                <a:ext cx="2660374" cy="381515"/>
              </a:xfrm>
              <a:prstGeom prst="rect">
                <a:avLst/>
              </a:prstGeom>
              <a:blipFill>
                <a:blip r:embed="rId4"/>
                <a:stretch>
                  <a:fillRect t="-7937" b="-206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Arrow: Down 19">
            <a:extLst>
              <a:ext uri="{FF2B5EF4-FFF2-40B4-BE49-F238E27FC236}">
                <a16:creationId xmlns:a16="http://schemas.microsoft.com/office/drawing/2014/main" id="{7760894E-49EF-D8A6-6C76-D4ACF8AC90B7}"/>
              </a:ext>
            </a:extLst>
          </p:cNvPr>
          <p:cNvSpPr/>
          <p:nvPr/>
        </p:nvSpPr>
        <p:spPr>
          <a:xfrm>
            <a:off x="7860687" y="1443250"/>
            <a:ext cx="302576" cy="369332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E2200541-CEE9-03CE-6E80-81DB6004E63E}"/>
              </a:ext>
            </a:extLst>
          </p:cNvPr>
          <p:cNvSpPr/>
          <p:nvPr/>
        </p:nvSpPr>
        <p:spPr>
          <a:xfrm>
            <a:off x="7860687" y="2439136"/>
            <a:ext cx="302576" cy="369332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42158DAD-6377-7B56-38B1-4A566C2E32D7}"/>
              </a:ext>
            </a:extLst>
          </p:cNvPr>
          <p:cNvSpPr/>
          <p:nvPr/>
        </p:nvSpPr>
        <p:spPr>
          <a:xfrm>
            <a:off x="7860687" y="3364456"/>
            <a:ext cx="302576" cy="369332"/>
          </a:xfrm>
          <a:prstGeom prst="down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Arrow: Down 22">
            <a:extLst>
              <a:ext uri="{FF2B5EF4-FFF2-40B4-BE49-F238E27FC236}">
                <a16:creationId xmlns:a16="http://schemas.microsoft.com/office/drawing/2014/main" id="{4A66C32D-5216-2D99-BB2E-09A88E8C21EE}"/>
              </a:ext>
            </a:extLst>
          </p:cNvPr>
          <p:cNvSpPr/>
          <p:nvPr/>
        </p:nvSpPr>
        <p:spPr>
          <a:xfrm rot="18937964">
            <a:off x="8940686" y="3208506"/>
            <a:ext cx="302576" cy="681230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426506F-7897-3E5F-5BCF-83B64C571F3B}"/>
              </a:ext>
            </a:extLst>
          </p:cNvPr>
          <p:cNvCxnSpPr/>
          <p:nvPr/>
        </p:nvCxnSpPr>
        <p:spPr>
          <a:xfrm>
            <a:off x="5409102" y="2027216"/>
            <a:ext cx="2001078" cy="1897329"/>
          </a:xfrm>
          <a:prstGeom prst="straightConnector1">
            <a:avLst/>
          </a:prstGeom>
          <a:ln w="12700" cap="flat" cmpd="sng" algn="ctr">
            <a:solidFill>
              <a:srgbClr val="599DDB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BDA49F3D-339F-08E2-FCBC-85A01FE4B19A}"/>
              </a:ext>
            </a:extLst>
          </p:cNvPr>
          <p:cNvCxnSpPr>
            <a:cxnSpLocks/>
          </p:cNvCxnSpPr>
          <p:nvPr/>
        </p:nvCxnSpPr>
        <p:spPr>
          <a:xfrm flipV="1">
            <a:off x="4854666" y="4061812"/>
            <a:ext cx="4507995" cy="576638"/>
          </a:xfrm>
          <a:prstGeom prst="straightConnector1">
            <a:avLst/>
          </a:prstGeom>
          <a:ln w="12700" cap="flat" cmpd="sng" algn="ctr">
            <a:solidFill>
              <a:srgbClr val="A2A2A2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24A14F74-CCD5-91BA-6EFD-5BD9D3083278}"/>
              </a:ext>
            </a:extLst>
          </p:cNvPr>
          <p:cNvSpPr txBox="1"/>
          <p:nvPr/>
        </p:nvSpPr>
        <p:spPr>
          <a:xfrm>
            <a:off x="1060175" y="5478360"/>
            <a:ext cx="10274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For high values of B, the critical current density follow the Jc with his margin. So, good assumption.</a:t>
            </a:r>
          </a:p>
        </p:txBody>
      </p:sp>
      <p:pic>
        <p:nvPicPr>
          <p:cNvPr id="33" name="Graphic 32" descr="Checkmark with solid fill">
            <a:extLst>
              <a:ext uri="{FF2B5EF4-FFF2-40B4-BE49-F238E27FC236}">
                <a16:creationId xmlns:a16="http://schemas.microsoft.com/office/drawing/2014/main" id="{B56DA130-FFDC-4191-1DCA-85D994EBCF6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82007" y="5447026"/>
            <a:ext cx="432000" cy="43200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5AC4E4F0-0F37-9BE9-A83C-132228AA12AF}"/>
              </a:ext>
            </a:extLst>
          </p:cNvPr>
          <p:cNvSpPr txBox="1"/>
          <p:nvPr/>
        </p:nvSpPr>
        <p:spPr>
          <a:xfrm>
            <a:off x="1060175" y="5967334"/>
            <a:ext cx="10740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For low values of B, the critical current density is too high. So, bad assumption.</a:t>
            </a:r>
          </a:p>
        </p:txBody>
      </p:sp>
      <p:pic>
        <p:nvPicPr>
          <p:cNvPr id="37" name="Graphic 36" descr="Close with solid fill">
            <a:extLst>
              <a:ext uri="{FF2B5EF4-FFF2-40B4-BE49-F238E27FC236}">
                <a16:creationId xmlns:a16="http://schemas.microsoft.com/office/drawing/2014/main" id="{0EF0BFD0-56EC-DA10-0034-7EC1356B649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8454" y="5920477"/>
            <a:ext cx="432000" cy="432000"/>
          </a:xfrm>
          <a:prstGeom prst="rect">
            <a:avLst/>
          </a:prstGeom>
        </p:spPr>
      </p:pic>
      <p:sp>
        <p:nvSpPr>
          <p:cNvPr id="7" name="Segnaposto data 3">
            <a:extLst>
              <a:ext uri="{FF2B5EF4-FFF2-40B4-BE49-F238E27FC236}">
                <a16:creationId xmlns:a16="http://schemas.microsoft.com/office/drawing/2014/main" id="{5C05F5C5-C69C-4BB2-7B9B-3D3928CC94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</p:spPr>
        <p:txBody>
          <a:bodyPr/>
          <a:lstStyle/>
          <a:p>
            <a:r>
              <a:rPr lang="en-US" dirty="0"/>
              <a:t>11/08/2023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2009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diagram, line, parallel&#10;&#10;Description automatically generated">
            <a:extLst>
              <a:ext uri="{FF2B5EF4-FFF2-40B4-BE49-F238E27FC236}">
                <a16:creationId xmlns:a16="http://schemas.microsoft.com/office/drawing/2014/main" id="{60682F3D-60DF-3CEE-E1F9-531158D501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260" t="5296" r="59675" b="47918"/>
          <a:stretch/>
        </p:blipFill>
        <p:spPr>
          <a:xfrm>
            <a:off x="1036983" y="1475550"/>
            <a:ext cx="5088834" cy="3777812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A78307E6-6112-2A77-C900-62256574D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718" y="-122"/>
            <a:ext cx="9612564" cy="1186192"/>
          </a:xfrm>
        </p:spPr>
        <p:txBody>
          <a:bodyPr>
            <a:noAutofit/>
          </a:bodyPr>
          <a:lstStyle/>
          <a:p>
            <a:r>
              <a:rPr lang="en-US" sz="4000" dirty="0"/>
              <a:t>Dipole - Bore Diameter vs Bore Field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9232B1-072C-751E-6FF0-136D65385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32C6CD-A954-FF31-27A6-8291268F3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8A9D04-332D-909B-9B12-8E64408A58F5}"/>
              </a:ext>
            </a:extLst>
          </p:cNvPr>
          <p:cNvSpPr txBox="1"/>
          <p:nvPr/>
        </p:nvSpPr>
        <p:spPr>
          <a:xfrm>
            <a:off x="2209800" y="1000521"/>
            <a:ext cx="40485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/>
              <a:t>OLD</a:t>
            </a:r>
            <a:r>
              <a:rPr lang="en-GB" sz="2000" b="1" dirty="0"/>
              <a:t> APPROACH – </a:t>
            </a:r>
            <a:r>
              <a:rPr lang="en-GB" sz="2000" b="1" dirty="0">
                <a:highlight>
                  <a:srgbClr val="FFFF00"/>
                </a:highlight>
              </a:rPr>
              <a:t>J = J0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79871E3-28BB-715B-BF89-5C55A4551B5D}"/>
              </a:ext>
            </a:extLst>
          </p:cNvPr>
          <p:cNvSpPr txBox="1"/>
          <p:nvPr/>
        </p:nvSpPr>
        <p:spPr>
          <a:xfrm>
            <a:off x="6931975" y="1000521"/>
            <a:ext cx="21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C00000"/>
                </a:solidFill>
              </a:rPr>
              <a:t>B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E711F21-CD93-B998-40A8-984D3E0801D2}"/>
              </a:ext>
            </a:extLst>
          </p:cNvPr>
          <p:cNvSpPr txBox="1"/>
          <p:nvPr/>
        </p:nvSpPr>
        <p:spPr>
          <a:xfrm>
            <a:off x="6931975" y="1930914"/>
            <a:ext cx="21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C00000"/>
                </a:solidFill>
              </a:rPr>
              <a:t>J=J0 </a:t>
            </a:r>
            <a:r>
              <a:rPr lang="en-GB" sz="1400" b="1" i="1" dirty="0">
                <a:solidFill>
                  <a:srgbClr val="C00000"/>
                </a:solidFill>
              </a:rPr>
              <a:t>fixed !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654A8D6-B0AF-DA00-621A-880813C34732}"/>
              </a:ext>
            </a:extLst>
          </p:cNvPr>
          <p:cNvSpPr txBox="1"/>
          <p:nvPr/>
        </p:nvSpPr>
        <p:spPr>
          <a:xfrm>
            <a:off x="6931975" y="2901796"/>
            <a:ext cx="21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C00000"/>
                </a:solidFill>
              </a:rPr>
              <a:t>w(B,J) </a:t>
            </a:r>
            <a:r>
              <a:rPr lang="en-GB" sz="1400" b="1" i="1" dirty="0">
                <a:solidFill>
                  <a:srgbClr val="C00000"/>
                </a:solidFill>
              </a:rPr>
              <a:t>from load line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494CFE16-3EA3-542B-5D9A-7DCD6646E89C}"/>
                  </a:ext>
                </a:extLst>
              </p:cNvPr>
              <p:cNvSpPr txBox="1"/>
              <p:nvPr/>
            </p:nvSpPr>
            <p:spPr>
              <a:xfrm>
                <a:off x="6931975" y="3773903"/>
                <a:ext cx="2160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rgbClr val="C0000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GB" b="1" dirty="0">
                    <a:solidFill>
                      <a:srgbClr val="C00000"/>
                    </a:solidFill>
                  </a:rPr>
                  <a:t>, w, J0) </a:t>
                </a:r>
              </a:p>
            </p:txBody>
          </p:sp>
        </mc:Choice>
        <mc:Fallback xmlns="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494CFE16-3EA3-542B-5D9A-7DCD6646E8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1975" y="3773903"/>
                <a:ext cx="2160000" cy="369332"/>
              </a:xfrm>
              <a:prstGeom prst="rect">
                <a:avLst/>
              </a:prstGeom>
              <a:blipFill>
                <a:blip r:embed="rId3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F15D7BCE-793B-DFE4-C32B-21BA9B37C387}"/>
                  </a:ext>
                </a:extLst>
              </p:cNvPr>
              <p:cNvSpPr txBox="1"/>
              <p:nvPr/>
            </p:nvSpPr>
            <p:spPr>
              <a:xfrm>
                <a:off x="9024162" y="3733788"/>
                <a:ext cx="2660374" cy="3815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(w,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𝒎𝒂𝒙</m:t>
                        </m:r>
                        <m:r>
                          <a:rPr lang="en-US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1" i="1" smtClean="0">
                            <a:solidFill>
                              <a:schemeClr val="accent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𝒄𝒐𝒔𝒕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chemeClr val="accent2">
                        <a:lumMod val="60000"/>
                        <a:lumOff val="40000"/>
                      </a:schemeClr>
                    </a:solidFill>
                  </a:rPr>
                  <a:t>) </a:t>
                </a: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F15D7BCE-793B-DFE4-C32B-21BA9B37C3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24162" y="3733788"/>
                <a:ext cx="2660374" cy="381515"/>
              </a:xfrm>
              <a:prstGeom prst="rect">
                <a:avLst/>
              </a:prstGeom>
              <a:blipFill>
                <a:blip r:embed="rId4"/>
                <a:stretch>
                  <a:fillRect t="-7937" b="-206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Arrow: Down 62">
            <a:extLst>
              <a:ext uri="{FF2B5EF4-FFF2-40B4-BE49-F238E27FC236}">
                <a16:creationId xmlns:a16="http://schemas.microsoft.com/office/drawing/2014/main" id="{E1D3E45B-9BDA-FA98-ECEE-1E2C2B0F54FE}"/>
              </a:ext>
            </a:extLst>
          </p:cNvPr>
          <p:cNvSpPr/>
          <p:nvPr/>
        </p:nvSpPr>
        <p:spPr>
          <a:xfrm>
            <a:off x="7860687" y="1443250"/>
            <a:ext cx="302576" cy="369332"/>
          </a:xfrm>
          <a:prstGeom prst="downArrow">
            <a:avLst/>
          </a:prstGeom>
          <a:solidFill>
            <a:srgbClr val="FF66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64" name="Arrow: Down 63">
            <a:extLst>
              <a:ext uri="{FF2B5EF4-FFF2-40B4-BE49-F238E27FC236}">
                <a16:creationId xmlns:a16="http://schemas.microsoft.com/office/drawing/2014/main" id="{00A74580-607F-575B-4685-51CE32D221CF}"/>
              </a:ext>
            </a:extLst>
          </p:cNvPr>
          <p:cNvSpPr/>
          <p:nvPr/>
        </p:nvSpPr>
        <p:spPr>
          <a:xfrm>
            <a:off x="7860687" y="2439136"/>
            <a:ext cx="302576" cy="369332"/>
          </a:xfrm>
          <a:prstGeom prst="downArrow">
            <a:avLst/>
          </a:prstGeom>
          <a:solidFill>
            <a:srgbClr val="FF66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65" name="Arrow: Down 64">
            <a:extLst>
              <a:ext uri="{FF2B5EF4-FFF2-40B4-BE49-F238E27FC236}">
                <a16:creationId xmlns:a16="http://schemas.microsoft.com/office/drawing/2014/main" id="{35323116-FCA0-BCC5-304D-46A7D3AA4CF9}"/>
              </a:ext>
            </a:extLst>
          </p:cNvPr>
          <p:cNvSpPr/>
          <p:nvPr/>
        </p:nvSpPr>
        <p:spPr>
          <a:xfrm>
            <a:off x="7860687" y="3364456"/>
            <a:ext cx="302576" cy="369332"/>
          </a:xfrm>
          <a:prstGeom prst="downArrow">
            <a:avLst/>
          </a:prstGeom>
          <a:solidFill>
            <a:srgbClr val="FF6600"/>
          </a:solidFill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66" name="Arrow: Down 65">
            <a:extLst>
              <a:ext uri="{FF2B5EF4-FFF2-40B4-BE49-F238E27FC236}">
                <a16:creationId xmlns:a16="http://schemas.microsoft.com/office/drawing/2014/main" id="{386E8D27-B9D1-D301-5994-785DBCCD4E22}"/>
              </a:ext>
            </a:extLst>
          </p:cNvPr>
          <p:cNvSpPr/>
          <p:nvPr/>
        </p:nvSpPr>
        <p:spPr>
          <a:xfrm rot="18937964">
            <a:off x="8940686" y="3208506"/>
            <a:ext cx="302576" cy="681230"/>
          </a:xfrm>
          <a:prstGeom prst="down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6BB9B5B8-380B-E218-8CEC-1A2A063AE892}"/>
              </a:ext>
            </a:extLst>
          </p:cNvPr>
          <p:cNvCxnSpPr>
            <a:cxnSpLocks/>
          </p:cNvCxnSpPr>
          <p:nvPr/>
        </p:nvCxnSpPr>
        <p:spPr>
          <a:xfrm>
            <a:off x="3412435" y="3397721"/>
            <a:ext cx="3995530" cy="558053"/>
          </a:xfrm>
          <a:prstGeom prst="straightConnector1">
            <a:avLst/>
          </a:prstGeom>
          <a:ln w="12700" cap="flat" cmpd="sng" algn="ctr">
            <a:solidFill>
              <a:srgbClr val="FC3647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C7425598-1402-2737-7C8F-AAEAB7CB265D}"/>
              </a:ext>
            </a:extLst>
          </p:cNvPr>
          <p:cNvCxnSpPr>
            <a:cxnSpLocks/>
          </p:cNvCxnSpPr>
          <p:nvPr/>
        </p:nvCxnSpPr>
        <p:spPr>
          <a:xfrm flipV="1">
            <a:off x="4306957" y="4075416"/>
            <a:ext cx="5131346" cy="187461"/>
          </a:xfrm>
          <a:prstGeom prst="straightConnector1">
            <a:avLst/>
          </a:prstGeom>
          <a:ln w="12700" cap="flat" cmpd="sng" algn="ctr">
            <a:solidFill>
              <a:srgbClr val="F1995D"/>
            </a:solidFill>
            <a:prstDash val="sysDot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7" name="TextBox 76">
            <a:extLst>
              <a:ext uri="{FF2B5EF4-FFF2-40B4-BE49-F238E27FC236}">
                <a16:creationId xmlns:a16="http://schemas.microsoft.com/office/drawing/2014/main" id="{8398B5B2-7554-6300-C5D7-6C1B0244B456}"/>
              </a:ext>
            </a:extLst>
          </p:cNvPr>
          <p:cNvSpPr txBox="1"/>
          <p:nvPr/>
        </p:nvSpPr>
        <p:spPr>
          <a:xfrm>
            <a:off x="1060175" y="5478360"/>
            <a:ext cx="10549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For low values of B, the critical current density is limited and doesn’t reach high values. So, good assumption.</a:t>
            </a:r>
          </a:p>
        </p:txBody>
      </p:sp>
      <p:pic>
        <p:nvPicPr>
          <p:cNvPr id="78" name="Graphic 77" descr="Checkmark with solid fill">
            <a:extLst>
              <a:ext uri="{FF2B5EF4-FFF2-40B4-BE49-F238E27FC236}">
                <a16:creationId xmlns:a16="http://schemas.microsoft.com/office/drawing/2014/main" id="{9397836E-4A85-88CD-E98B-A48A7F24AD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82007" y="5447026"/>
            <a:ext cx="432000" cy="432000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DDE4CD7B-DF72-5123-4257-6481FC2EE1DD}"/>
              </a:ext>
            </a:extLst>
          </p:cNvPr>
          <p:cNvSpPr txBox="1"/>
          <p:nvPr/>
        </p:nvSpPr>
        <p:spPr>
          <a:xfrm>
            <a:off x="1060175" y="5967334"/>
            <a:ext cx="10740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</a:rPr>
              <a:t>For high values of B, the critical current density is too high (above the Jc). So, bad assumption.</a:t>
            </a:r>
          </a:p>
        </p:txBody>
      </p:sp>
      <p:pic>
        <p:nvPicPr>
          <p:cNvPr id="80" name="Graphic 79" descr="Close with solid fill">
            <a:extLst>
              <a:ext uri="{FF2B5EF4-FFF2-40B4-BE49-F238E27FC236}">
                <a16:creationId xmlns:a16="http://schemas.microsoft.com/office/drawing/2014/main" id="{A0D18C8F-C358-FFA6-122A-F6B4AC4B454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528454" y="5920477"/>
            <a:ext cx="432000" cy="432000"/>
          </a:xfrm>
          <a:prstGeom prst="rect">
            <a:avLst/>
          </a:prstGeo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9E19A4E-7A0C-4D81-5E54-56E9543191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</p:spPr>
        <p:txBody>
          <a:bodyPr/>
          <a:lstStyle/>
          <a:p>
            <a:r>
              <a:rPr lang="en-US" dirty="0"/>
              <a:t>11/08/2023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5061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5" grpId="0" animBg="1"/>
      <p:bldP spid="6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5E060FB6-31DE-1E8B-AF89-69D596654C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114230"/>
            <a:ext cx="5958364" cy="3336277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03777A1A-9C66-0F7A-A8AC-0308761EBF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636" y="2114230"/>
            <a:ext cx="5887549" cy="3336277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A78307E6-6112-2A77-C900-62256574D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718" y="-122"/>
            <a:ext cx="9612564" cy="1186192"/>
          </a:xfrm>
        </p:spPr>
        <p:txBody>
          <a:bodyPr>
            <a:noAutofit/>
          </a:bodyPr>
          <a:lstStyle/>
          <a:p>
            <a:r>
              <a:rPr lang="en-US" sz="4000" dirty="0"/>
              <a:t>Dipole - Bore Diameter vs Bore Field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9232B1-072C-751E-6FF0-136D65385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32C6CD-A954-FF31-27A6-8291268F3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8A9D04-332D-909B-9B12-8E64408A58F5}"/>
              </a:ext>
            </a:extLst>
          </p:cNvPr>
          <p:cNvSpPr txBox="1"/>
          <p:nvPr/>
        </p:nvSpPr>
        <p:spPr>
          <a:xfrm>
            <a:off x="1869377" y="914496"/>
            <a:ext cx="902804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/>
              <a:t>OLD</a:t>
            </a:r>
            <a:r>
              <a:rPr lang="en-GB" sz="2000" b="1" dirty="0"/>
              <a:t> APPROACH – </a:t>
            </a:r>
            <a:r>
              <a:rPr lang="en-US" sz="2000" b="1" dirty="0">
                <a:highlight>
                  <a:srgbClr val="FFFF00"/>
                </a:highlight>
              </a:rPr>
              <a:t>Use the old approaches in their best approximation of reality</a:t>
            </a:r>
            <a:endParaRPr lang="en-GB" sz="2000" b="1" dirty="0">
              <a:highlight>
                <a:srgbClr val="FFFF00"/>
              </a:highlight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20CF90B-3C93-2238-4DB2-CE1B4D474EBF}"/>
              </a:ext>
            </a:extLst>
          </p:cNvPr>
          <p:cNvSpPr txBox="1"/>
          <p:nvPr/>
        </p:nvSpPr>
        <p:spPr>
          <a:xfrm>
            <a:off x="3838053" y="3413913"/>
            <a:ext cx="1202910" cy="368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00FF"/>
                </a:solidFill>
              </a:rPr>
              <a:t>J=Jc</a:t>
            </a:r>
            <a:endParaRPr lang="en-GB" sz="1400" b="1" i="1" dirty="0">
              <a:solidFill>
                <a:srgbClr val="0000FF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5D0CFA3-BAF7-4CA0-DB91-07A07CA69A6D}"/>
              </a:ext>
            </a:extLst>
          </p:cNvPr>
          <p:cNvSpPr txBox="1"/>
          <p:nvPr/>
        </p:nvSpPr>
        <p:spPr>
          <a:xfrm>
            <a:off x="938535" y="3359191"/>
            <a:ext cx="1202910" cy="368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4">
                    <a:lumMod val="75000"/>
                  </a:schemeClr>
                </a:solidFill>
              </a:rPr>
              <a:t>J=J0 </a:t>
            </a:r>
            <a:r>
              <a:rPr lang="en-GB" sz="1400" b="1" i="1" dirty="0">
                <a:solidFill>
                  <a:schemeClr val="accent4">
                    <a:lumMod val="75000"/>
                  </a:schemeClr>
                </a:solidFill>
              </a:rPr>
              <a:t>fixed</a:t>
            </a:r>
          </a:p>
        </p:txBody>
      </p:sp>
      <p:sp>
        <p:nvSpPr>
          <p:cNvPr id="51" name="Star: 7 Points 50">
            <a:extLst>
              <a:ext uri="{FF2B5EF4-FFF2-40B4-BE49-F238E27FC236}">
                <a16:creationId xmlns:a16="http://schemas.microsoft.com/office/drawing/2014/main" id="{DB07F194-0E87-5154-A09E-1EF6048C0F15}"/>
              </a:ext>
            </a:extLst>
          </p:cNvPr>
          <p:cNvSpPr/>
          <p:nvPr/>
        </p:nvSpPr>
        <p:spPr>
          <a:xfrm>
            <a:off x="3001898" y="4036184"/>
            <a:ext cx="216000" cy="216000"/>
          </a:xfrm>
          <a:prstGeom prst="star7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Star: 7 Points 52">
            <a:extLst>
              <a:ext uri="{FF2B5EF4-FFF2-40B4-BE49-F238E27FC236}">
                <a16:creationId xmlns:a16="http://schemas.microsoft.com/office/drawing/2014/main" id="{B00F5969-0614-D77B-FC68-D23FC82CEA9B}"/>
              </a:ext>
            </a:extLst>
          </p:cNvPr>
          <p:cNvSpPr/>
          <p:nvPr/>
        </p:nvSpPr>
        <p:spPr>
          <a:xfrm>
            <a:off x="9004470" y="4519888"/>
            <a:ext cx="216000" cy="216000"/>
          </a:xfrm>
          <a:prstGeom prst="star7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Star: 7 Points 53">
            <a:extLst>
              <a:ext uri="{FF2B5EF4-FFF2-40B4-BE49-F238E27FC236}">
                <a16:creationId xmlns:a16="http://schemas.microsoft.com/office/drawing/2014/main" id="{ADEC4E92-5518-9A3A-87A7-DEB868CD57CB}"/>
              </a:ext>
            </a:extLst>
          </p:cNvPr>
          <p:cNvSpPr/>
          <p:nvPr/>
        </p:nvSpPr>
        <p:spPr>
          <a:xfrm>
            <a:off x="8638126" y="1627533"/>
            <a:ext cx="216000" cy="216000"/>
          </a:xfrm>
          <a:prstGeom prst="star7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03C9B76-A45F-BC4E-3796-C59AC98C0893}"/>
              </a:ext>
            </a:extLst>
          </p:cNvPr>
          <p:cNvSpPr txBox="1"/>
          <p:nvPr/>
        </p:nvSpPr>
        <p:spPr>
          <a:xfrm>
            <a:off x="8907134" y="1550852"/>
            <a:ext cx="13185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J0 fixed = Jc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0C19787F-07DB-1E22-FE49-612792B6915D}"/>
              </a:ext>
            </a:extLst>
          </p:cNvPr>
          <p:cNvCxnSpPr/>
          <p:nvPr/>
        </p:nvCxnSpPr>
        <p:spPr>
          <a:xfrm>
            <a:off x="659296" y="4762392"/>
            <a:ext cx="162000" cy="0"/>
          </a:xfrm>
          <a:prstGeom prst="line">
            <a:avLst/>
          </a:prstGeom>
          <a:ln>
            <a:solidFill>
              <a:srgbClr val="DCC272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216455E6-079A-02D4-A84E-DBC1FBEE448A}"/>
              </a:ext>
            </a:extLst>
          </p:cNvPr>
          <p:cNvSpPr txBox="1"/>
          <p:nvPr/>
        </p:nvSpPr>
        <p:spPr>
          <a:xfrm>
            <a:off x="1274062" y="1550852"/>
            <a:ext cx="311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B050"/>
                </a:solidFill>
              </a:rPr>
              <a:t>B</a:t>
            </a:r>
          </a:p>
        </p:txBody>
      </p:sp>
      <p:sp>
        <p:nvSpPr>
          <p:cNvPr id="62" name="Arrow: Down 61">
            <a:extLst>
              <a:ext uri="{FF2B5EF4-FFF2-40B4-BE49-F238E27FC236}">
                <a16:creationId xmlns:a16="http://schemas.microsoft.com/office/drawing/2014/main" id="{F7DBE0E5-CB65-D8AA-914E-76DD504A52B8}"/>
              </a:ext>
            </a:extLst>
          </p:cNvPr>
          <p:cNvSpPr/>
          <p:nvPr/>
        </p:nvSpPr>
        <p:spPr>
          <a:xfrm rot="16200000">
            <a:off x="1718090" y="1551208"/>
            <a:ext cx="302576" cy="369332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p:sp>
        <p:nvSpPr>
          <p:cNvPr id="64" name="Arrow: Down 63">
            <a:extLst>
              <a:ext uri="{FF2B5EF4-FFF2-40B4-BE49-F238E27FC236}">
                <a16:creationId xmlns:a16="http://schemas.microsoft.com/office/drawing/2014/main" id="{01070BA6-CC6E-18CC-9015-B15113918420}"/>
              </a:ext>
            </a:extLst>
          </p:cNvPr>
          <p:cNvSpPr/>
          <p:nvPr/>
        </p:nvSpPr>
        <p:spPr>
          <a:xfrm rot="16200000">
            <a:off x="4097537" y="1557354"/>
            <a:ext cx="302576" cy="369332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D84A76C-7123-A08E-6145-AF6F14E2D1FD}"/>
                  </a:ext>
                </a:extLst>
              </p:cNvPr>
              <p:cNvSpPr txBox="1"/>
              <p:nvPr/>
            </p:nvSpPr>
            <p:spPr>
              <a:xfrm>
                <a:off x="10329794" y="4041037"/>
                <a:ext cx="1259232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b="1" dirty="0">
                    <a:solidFill>
                      <a:srgbClr val="FF0000"/>
                    </a:solidFill>
                  </a:rPr>
                  <a:t>J = J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b>
                        <m:r>
                          <a:rPr lang="en-US" sz="16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𝐜𝐨𝐬𝐭</m:t>
                        </m:r>
                      </m:sub>
                    </m:sSub>
                  </m:oMath>
                </a14:m>
                <a:endParaRPr lang="en-GB" sz="1600" b="1" dirty="0">
                  <a:solidFill>
                    <a:srgbClr val="C00000"/>
                  </a:solidFill>
                </a:endParaRPr>
              </a:p>
              <a:p>
                <a:pPr algn="ctr"/>
                <a:r>
                  <a:rPr lang="en-GB" sz="1400" b="1" dirty="0">
                    <a:solidFill>
                      <a:srgbClr val="FF0000"/>
                    </a:solidFill>
                  </a:rPr>
                  <a:t>(Procedure in the next slide)</a:t>
                </a:r>
              </a:p>
            </p:txBody>
          </p:sp>
        </mc:Choice>
        <mc:Fallback xmlns=""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D84A76C-7123-A08E-6145-AF6F14E2D1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29794" y="4041037"/>
                <a:ext cx="1259232" cy="769441"/>
              </a:xfrm>
              <a:prstGeom prst="rect">
                <a:avLst/>
              </a:prstGeom>
              <a:blipFill>
                <a:blip r:embed="rId4"/>
                <a:stretch>
                  <a:fillRect l="-485" t="-2381" r="-1456" b="-71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TextBox 69">
            <a:extLst>
              <a:ext uri="{FF2B5EF4-FFF2-40B4-BE49-F238E27FC236}">
                <a16:creationId xmlns:a16="http://schemas.microsoft.com/office/drawing/2014/main" id="{43C4D8F3-9635-1A9A-518D-8CD6D82B590A}"/>
              </a:ext>
            </a:extLst>
          </p:cNvPr>
          <p:cNvSpPr txBox="1"/>
          <p:nvPr/>
        </p:nvSpPr>
        <p:spPr>
          <a:xfrm>
            <a:off x="2185495" y="1409752"/>
            <a:ext cx="1838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BF9000"/>
                </a:solidFill>
              </a:rPr>
              <a:t>J=J0 </a:t>
            </a:r>
            <a:r>
              <a:rPr lang="en-GB" sz="1400" b="1" i="1" dirty="0">
                <a:solidFill>
                  <a:srgbClr val="BF9000"/>
                </a:solidFill>
              </a:rPr>
              <a:t>fixed!</a:t>
            </a:r>
          </a:p>
          <a:p>
            <a:r>
              <a:rPr lang="en-GB" b="1" dirty="0">
                <a:solidFill>
                  <a:srgbClr val="0000FF"/>
                </a:solidFill>
              </a:rPr>
              <a:t>J=Jc(B) </a:t>
            </a:r>
            <a:r>
              <a:rPr lang="en-GB" sz="1400" b="1" i="1" dirty="0">
                <a:solidFill>
                  <a:srgbClr val="0000FF"/>
                </a:solidFill>
              </a:rPr>
              <a:t>with fixed 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EFE1DBDD-656F-C486-02A0-53CD8D4AB745}"/>
                  </a:ext>
                </a:extLst>
              </p:cNvPr>
              <p:cNvSpPr txBox="1"/>
              <p:nvPr/>
            </p:nvSpPr>
            <p:spPr>
              <a:xfrm>
                <a:off x="4407744" y="1418853"/>
                <a:ext cx="358275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b="1" dirty="0">
                    <a:solidFill>
                      <a:srgbClr val="BF9000"/>
                    </a:solidFill>
                  </a:rPr>
                  <a:t>If J0 fixed &lt; Jc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BF9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BF9000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BF9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rgbClr val="BF900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BF9000"/>
                        </a:solidFill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GB" b="1" dirty="0">
                    <a:solidFill>
                      <a:srgbClr val="BF9000"/>
                    </a:solidFill>
                  </a:rPr>
                  <a:t>, w, J0)</a:t>
                </a:r>
                <a:endParaRPr lang="en-US" b="1" i="1" dirty="0">
                  <a:solidFill>
                    <a:srgbClr val="BF9000"/>
                  </a:solidFill>
                  <a:latin typeface="Cambria Math" panose="02040503050406030204" pitchFamily="18" charset="0"/>
                </a:endParaRPr>
              </a:p>
              <a:p>
                <a:pPr algn="ctr"/>
                <a:r>
                  <a:rPr lang="en-US" b="1" dirty="0">
                    <a:solidFill>
                      <a:srgbClr val="0000FF"/>
                    </a:solidFill>
                  </a:rPr>
                  <a:t>If J0 fixed &gt; Jc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e>
                      <m:sub>
                        <m:r>
                          <a:rPr lang="en-US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rgbClr val="0000FF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𝝈</m:t>
                    </m:r>
                  </m:oMath>
                </a14:m>
                <a:r>
                  <a:rPr lang="en-GB" b="1" dirty="0">
                    <a:solidFill>
                      <a:srgbClr val="0000FF"/>
                    </a:solidFill>
                  </a:rPr>
                  <a:t>, w, Jc) </a:t>
                </a:r>
                <a:endParaRPr lang="en-US" b="1" i="1" dirty="0">
                  <a:solidFill>
                    <a:srgbClr val="C00000"/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EFE1DBDD-656F-C486-02A0-53CD8D4AB7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7744" y="1418853"/>
                <a:ext cx="3582757" cy="646331"/>
              </a:xfrm>
              <a:prstGeom prst="rect">
                <a:avLst/>
              </a:prstGeom>
              <a:blipFill>
                <a:blip r:embed="rId5"/>
                <a:stretch>
                  <a:fillRect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7A777648-9328-97EA-11BF-1CBB28EC28CD}"/>
              </a:ext>
            </a:extLst>
          </p:cNvPr>
          <p:cNvCxnSpPr/>
          <p:nvPr/>
        </p:nvCxnSpPr>
        <p:spPr>
          <a:xfrm>
            <a:off x="6135754" y="1619637"/>
            <a:ext cx="360000" cy="0"/>
          </a:xfrm>
          <a:prstGeom prst="straightConnector1">
            <a:avLst/>
          </a:prstGeom>
          <a:ln w="28575" cap="flat" cmpd="sng" algn="ctr">
            <a:solidFill>
              <a:srgbClr val="BF9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CAA90DAF-C136-DE6E-E921-5AF68561DE4E}"/>
              </a:ext>
            </a:extLst>
          </p:cNvPr>
          <p:cNvCxnSpPr/>
          <p:nvPr/>
        </p:nvCxnSpPr>
        <p:spPr>
          <a:xfrm>
            <a:off x="6135754" y="1909906"/>
            <a:ext cx="360000" cy="0"/>
          </a:xfrm>
          <a:prstGeom prst="straightConnector1">
            <a:avLst/>
          </a:prstGeom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FC365102-0BBC-53AB-CF8C-CD0F02A28E71}"/>
              </a:ext>
            </a:extLst>
          </p:cNvPr>
          <p:cNvSpPr txBox="1"/>
          <p:nvPr/>
        </p:nvSpPr>
        <p:spPr>
          <a:xfrm>
            <a:off x="1060175" y="5478360"/>
            <a:ext cx="10549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are using the assumption in their best field of validity.</a:t>
            </a:r>
          </a:p>
        </p:txBody>
      </p:sp>
      <p:pic>
        <p:nvPicPr>
          <p:cNvPr id="79" name="Graphic 78" descr="Checkmark with solid fill">
            <a:extLst>
              <a:ext uri="{FF2B5EF4-FFF2-40B4-BE49-F238E27FC236}">
                <a16:creationId xmlns:a16="http://schemas.microsoft.com/office/drawing/2014/main" id="{983417F7-633F-6F40-6675-854B0F5D91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82007" y="5447026"/>
            <a:ext cx="432000" cy="432000"/>
          </a:xfrm>
          <a:prstGeom prst="rect">
            <a:avLst/>
          </a:prstGeom>
        </p:spPr>
      </p:pic>
      <p:sp>
        <p:nvSpPr>
          <p:cNvPr id="80" name="TextBox 79">
            <a:extLst>
              <a:ext uri="{FF2B5EF4-FFF2-40B4-BE49-F238E27FC236}">
                <a16:creationId xmlns:a16="http://schemas.microsoft.com/office/drawing/2014/main" id="{6A0039C8-5C09-8C5A-81A1-6EA8BA8842A3}"/>
              </a:ext>
            </a:extLst>
          </p:cNvPr>
          <p:cNvSpPr txBox="1"/>
          <p:nvPr/>
        </p:nvSpPr>
        <p:spPr>
          <a:xfrm>
            <a:off x="1060175" y="5920952"/>
            <a:ext cx="107408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We are not taking into account the cost and protection limits</a:t>
            </a:r>
          </a:p>
        </p:txBody>
      </p:sp>
      <p:pic>
        <p:nvPicPr>
          <p:cNvPr id="81" name="Graphic 80" descr="Close with solid fill">
            <a:extLst>
              <a:ext uri="{FF2B5EF4-FFF2-40B4-BE49-F238E27FC236}">
                <a16:creationId xmlns:a16="http://schemas.microsoft.com/office/drawing/2014/main" id="{C2A5A259-01BB-3FA1-3A76-90B49B2F15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28454" y="5874095"/>
            <a:ext cx="432000" cy="432000"/>
          </a:xfrm>
          <a:prstGeom prst="rect">
            <a:avLst/>
          </a:prstGeom>
        </p:spPr>
      </p:pic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FCCA5B9-0E97-660C-D55F-13F9C1F844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</p:spPr>
        <p:txBody>
          <a:bodyPr/>
          <a:lstStyle/>
          <a:p>
            <a:r>
              <a:rPr lang="en-US" dirty="0"/>
              <a:t>11/08/2023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8908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8307E6-6112-2A77-C900-62256574D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718" y="1428267"/>
            <a:ext cx="9612564" cy="4001466"/>
          </a:xfrm>
        </p:spPr>
        <p:txBody>
          <a:bodyPr>
            <a:noAutofit/>
          </a:bodyPr>
          <a:lstStyle/>
          <a:p>
            <a:r>
              <a:rPr 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APPROACH</a:t>
            </a:r>
            <a:endParaRPr lang="en-US" sz="4000" dirty="0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9232B1-072C-751E-6FF0-136D65385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32C6CD-A954-FF31-27A6-8291268F3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3" name="Segnaposto data 3">
            <a:extLst>
              <a:ext uri="{FF2B5EF4-FFF2-40B4-BE49-F238E27FC236}">
                <a16:creationId xmlns:a16="http://schemas.microsoft.com/office/drawing/2014/main" id="{47029000-C3B7-7EC1-DDAF-E4E31388D5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</p:spPr>
        <p:txBody>
          <a:bodyPr/>
          <a:lstStyle/>
          <a:p>
            <a:r>
              <a:rPr lang="en-US" dirty="0"/>
              <a:t>11/08/2023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83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78307E6-6112-2A77-C900-62256574D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718" y="-122"/>
            <a:ext cx="9612564" cy="1186192"/>
          </a:xfrm>
        </p:spPr>
        <p:txBody>
          <a:bodyPr>
            <a:noAutofit/>
          </a:bodyPr>
          <a:lstStyle/>
          <a:p>
            <a:r>
              <a:rPr lang="en-US" sz="4000" dirty="0"/>
              <a:t>Dipole - Bore Diameter vs Bore Field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9232B1-072C-751E-6FF0-136D65385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32C6CD-A954-FF31-27A6-8291268F3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6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5CA59A5-02FC-CED4-2A49-095994A31909}"/>
                  </a:ext>
                </a:extLst>
              </p:cNvPr>
              <p:cNvSpPr txBox="1"/>
              <p:nvPr/>
            </p:nvSpPr>
            <p:spPr>
              <a:xfrm>
                <a:off x="4643145" y="2536941"/>
                <a:ext cx="1272464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𝑤</m:t>
                      </m:r>
                    </m:oMath>
                  </m:oMathPara>
                </a14:m>
                <a:endParaRPr lang="en-US" sz="1400" b="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5CA59A5-02FC-CED4-2A49-095994A319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3145" y="2536941"/>
                <a:ext cx="1272464" cy="215444"/>
              </a:xfrm>
              <a:prstGeom prst="rect">
                <a:avLst/>
              </a:prstGeom>
              <a:blipFill>
                <a:blip r:embed="rId3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80B3A67-217F-C88F-91D6-40533C5BCA57}"/>
                  </a:ext>
                </a:extLst>
              </p:cNvPr>
              <p:cNvSpPr txBox="1"/>
              <p:nvPr/>
            </p:nvSpPr>
            <p:spPr>
              <a:xfrm>
                <a:off x="1369606" y="4443064"/>
                <a:ext cx="1983570" cy="40472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𝐵</m:t>
                      </m:r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0 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sz="14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𝑠𝑖𝑛</m:t>
                      </m:r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en-US" sz="1400" b="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80B3A67-217F-C88F-91D6-40533C5BCA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9606" y="4443064"/>
                <a:ext cx="1983570" cy="404726"/>
              </a:xfrm>
              <a:prstGeom prst="rect">
                <a:avLst/>
              </a:prstGeom>
              <a:blipFill>
                <a:blip r:embed="rId4"/>
                <a:stretch>
                  <a:fillRect t="-3030" b="-9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AED8EE3-EC34-81EF-DB3A-966CA658847B}"/>
                  </a:ext>
                </a:extLst>
              </p:cNvPr>
              <p:cNvSpPr txBox="1"/>
              <p:nvPr/>
            </p:nvSpPr>
            <p:spPr>
              <a:xfrm>
                <a:off x="4780978" y="2002468"/>
                <a:ext cx="5563914" cy="43544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𝜎</m:t>
                    </m:r>
                    <m:d>
                      <m:d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𝑎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</m:d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  <m: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den>
                    </m:f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𝑠𝑖𝑛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𝑐𝑜𝑠</m:t>
                    </m:r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600" b="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f>
                          <m:f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16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sSubSup>
                                  <m:sSubSupPr>
                                    <m:ctrlP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bSup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16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</m:num>
                          <m:den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func>
                          <m:func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func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sSub>
                              <m:sSubPr>
                                <m:ctrlP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</m:oMath>
                </a14:m>
                <a:endParaRPr lang="en-US" sz="1600" b="0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AED8EE3-EC34-81EF-DB3A-966CA65884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0978" y="2002468"/>
                <a:ext cx="5563914" cy="435440"/>
              </a:xfrm>
              <a:prstGeom prst="rect">
                <a:avLst/>
              </a:prstGeom>
              <a:blipFill>
                <a:blip r:embed="rId5"/>
                <a:stretch>
                  <a:fillRect l="-876" b="-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F8DF234-F253-A01F-B667-18770368ACF0}"/>
                  </a:ext>
                </a:extLst>
              </p:cNvPr>
              <p:cNvSpPr txBox="1"/>
              <p:nvPr/>
            </p:nvSpPr>
            <p:spPr>
              <a:xfrm>
                <a:off x="1323224" y="4917099"/>
                <a:ext cx="1983570" cy="4398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</a:rPr>
                        <m:t>𝐽</m:t>
                      </m:r>
                      <m:d>
                        <m:dPr>
                          <m:ctrlPr>
                            <a:rPr lang="en-US" sz="1400" i="1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i="1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1400" i="1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d>
                      <m:r>
                        <a:rPr lang="en-US" sz="1400" b="0" i="1" smtClean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US" sz="140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400" i="1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400" i="1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i="1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𝑠𝑖𝑛</m:t>
                          </m:r>
                          <m: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sz="1400" b="0" dirty="0">
                  <a:highlight>
                    <a:srgbClr val="FFFF00"/>
                  </a:highlight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F8DF234-F253-A01F-B667-18770368AC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3224" y="4917099"/>
                <a:ext cx="1983570" cy="439864"/>
              </a:xfrm>
              <a:prstGeom prst="rect">
                <a:avLst/>
              </a:prstGeom>
              <a:blipFill>
                <a:blip r:embed="rId6"/>
                <a:stretch>
                  <a:fillRect t="-1389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7B2B489-4640-86F5-BADF-1911A69227F2}"/>
                  </a:ext>
                </a:extLst>
              </p:cNvPr>
              <p:cNvSpPr txBox="1"/>
              <p:nvPr/>
            </p:nvSpPr>
            <p:spPr>
              <a:xfrm>
                <a:off x="1309972" y="5426272"/>
                <a:ext cx="1983570" cy="4398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num>
                        <m:den>
                          <m:r>
                            <a:rPr lang="en-US" sz="1400">
                              <a:latin typeface="Cambria Math" panose="02040503050406030204" pitchFamily="18" charset="0"/>
                            </a:rPr>
                            <m:t>2</m:t>
                          </m:r>
                          <m:sSub>
                            <m:sSubPr>
                              <m:ctrlPr>
                                <a:rPr lang="en-US" sz="1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sz="1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𝑠𝑖𝑛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den>
                      </m:f>
                    </m:oMath>
                  </m:oMathPara>
                </a14:m>
                <a:endParaRPr lang="en-US" sz="1400" b="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7B2B489-4640-86F5-BADF-1911A69227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9972" y="5426272"/>
                <a:ext cx="1983570" cy="439864"/>
              </a:xfrm>
              <a:prstGeom prst="rect">
                <a:avLst/>
              </a:prstGeom>
              <a:blipFill>
                <a:blip r:embed="rId7"/>
                <a:stretch>
                  <a:fillRect b="-152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ectangle 13">
            <a:extLst>
              <a:ext uri="{FF2B5EF4-FFF2-40B4-BE49-F238E27FC236}">
                <a16:creationId xmlns:a16="http://schemas.microsoft.com/office/drawing/2014/main" id="{31970ACC-AD03-243E-46F6-F8E9F78A624E}"/>
              </a:ext>
            </a:extLst>
          </p:cNvPr>
          <p:cNvSpPr/>
          <p:nvPr/>
        </p:nvSpPr>
        <p:spPr>
          <a:xfrm>
            <a:off x="1309972" y="3945934"/>
            <a:ext cx="2043204" cy="197126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65353C6-1CB2-B1F7-57D6-2F928BD357AB}"/>
              </a:ext>
            </a:extLst>
          </p:cNvPr>
          <p:cNvSpPr txBox="1"/>
          <p:nvPr/>
        </p:nvSpPr>
        <p:spPr>
          <a:xfrm>
            <a:off x="1309972" y="3961031"/>
            <a:ext cx="20432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0000FF"/>
                </a:solidFill>
              </a:rPr>
              <a:t>Load Line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F8A0CAC-5959-4DA3-238E-5C6FF304B416}"/>
                  </a:ext>
                </a:extLst>
              </p:cNvPr>
              <p:cNvSpPr txBox="1"/>
              <p:nvPr/>
            </p:nvSpPr>
            <p:spPr>
              <a:xfrm>
                <a:off x="4709406" y="2802422"/>
                <a:ext cx="5635486" cy="527773"/>
              </a:xfrm>
              <a:prstGeom prst="rect">
                <a:avLst/>
              </a:prstGeom>
              <a:noFill/>
              <a:ln w="12700">
                <a:noFill/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sz="16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2</m:t>
                        </m:r>
                        <m:sSub>
                          <m:sSubPr>
                            <m:ctrlP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𝜇</m:t>
                            </m:r>
                          </m:e>
                          <m:sub>
                            <m: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Sup>
                          <m:sSubSupPr>
                            <m:ctrlP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b>
                            <m: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 </m:t>
                            </m:r>
                          </m:sub>
                          <m:sup>
                            <m: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r>
                          <a:rPr lang="en-US" sz="16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en-US" sz="16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𝑤</m:t>
                        </m:r>
                      </m:den>
                    </m:f>
                    <m:r>
                      <a:rPr lang="en-US" sz="1600" b="0" i="1" smtClean="0">
                        <a:highlight>
                          <a:srgbClr val="FFFF00"/>
                        </a:highlight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highlight>
                          <a:srgbClr val="FFFF00"/>
                        </a:highlight>
                        <a:latin typeface="Cambria Math" panose="02040503050406030204" pitchFamily="18" charset="0"/>
                      </a:rPr>
                      <m:t>𝑠𝑖𝑛</m:t>
                    </m:r>
                    <m:r>
                      <a:rPr lang="en-US" sz="1600" b="0" i="1" smtClean="0">
                        <a:highlight>
                          <a:srgbClr val="FFFF00"/>
                        </a:highlight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sz="1600" b="0" i="1" smtClean="0">
                        <a:highlight>
                          <a:srgbClr val="FFFF00"/>
                        </a:highlight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highlight>
                          <a:srgbClr val="FFFF00"/>
                        </a:highlight>
                        <a:latin typeface="Cambria Math" panose="02040503050406030204" pitchFamily="18" charset="0"/>
                      </a:rPr>
                      <m:t>𝑐𝑜𝑠</m:t>
                    </m:r>
                    <m:r>
                      <a:rPr lang="en-US" sz="1600" b="0" i="1" smtClean="0">
                        <a:highlight>
                          <a:srgbClr val="FFFF00"/>
                        </a:highlight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sz="1600" b="0" dirty="0">
                    <a:highlight>
                      <a:srgbClr val="FFFF00"/>
                    </a:highlight>
                  </a:rPr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600" i="1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i="1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2</m:t>
                            </m:r>
                          </m:num>
                          <m:den>
                            <m:r>
                              <a:rPr lang="en-US" sz="1600" i="1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f>
                          <m:fPr>
                            <m:ctrlPr>
                              <a:rPr lang="en-US" sz="1600" i="1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1600" i="1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sSubSup>
                                  <m:sSubSupPr>
                                    <m:ctrlPr>
                                      <a:rPr lang="en-US" sz="1600" i="1">
                                        <a:highlight>
                                          <a:srgbClr val="FFFF00"/>
                                        </a:highlight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i="1">
                                        <a:highlight>
                                          <a:srgbClr val="FFFF00"/>
                                        </a:highlight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1600" i="1">
                                        <a:highlight>
                                          <a:srgbClr val="FFFF00"/>
                                        </a:highlight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en-US" sz="1600" i="1">
                                        <a:highlight>
                                          <a:srgbClr val="FFFF00"/>
                                        </a:highlight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p>
                                </m:sSubSup>
                                <m:r>
                                  <a:rPr lang="en-US" sz="1600" i="1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600" i="1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i="1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1600" i="1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</m:num>
                          <m:den>
                            <m:r>
                              <a:rPr lang="en-US" sz="1600" i="1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r>
                          <a:rPr lang="en-US" sz="16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</m:num>
                          <m:den>
                            <m: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3</m:t>
                            </m:r>
                          </m:den>
                        </m:f>
                        <m:func>
                          <m:funcPr>
                            <m:ctrlP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1600" b="0" i="0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ln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1600" b="0" i="1" smtClean="0">
                                        <a:highlight>
                                          <a:srgbClr val="FFFF00"/>
                                        </a:highlight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1600" b="0" i="1" smtClean="0">
                                            <a:highlight>
                                              <a:srgbClr val="FFFF00"/>
                                            </a:highlight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 smtClean="0">
                                            <a:highlight>
                                              <a:srgbClr val="FFFF00"/>
                                            </a:highlight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highlight>
                                              <a:srgbClr val="FFFF00"/>
                                            </a:highlight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1600" b="0" i="1" smtClean="0">
                                            <a:highlight>
                                              <a:srgbClr val="FFFF00"/>
                                            </a:highlight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1600" b="0" i="1" smtClean="0">
                                            <a:highlight>
                                              <a:srgbClr val="FFFF00"/>
                                            </a:highlight>
                                            <a:latin typeface="Cambria Math" panose="02040503050406030204" pitchFamily="18" charset="0"/>
                                          </a:rPr>
                                          <m:t>𝑎</m:t>
                                        </m:r>
                                      </m:e>
                                      <m:sub>
                                        <m:r>
                                          <a:rPr lang="en-US" sz="1600" b="0" i="1" smtClean="0">
                                            <a:highlight>
                                              <a:srgbClr val="FFFF00"/>
                                            </a:highlight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func>
                        <m:r>
                          <a:rPr lang="en-US" sz="16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sup>
                            </m:sSubSup>
                            <m: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sSub>
                              <m:sSubPr>
                                <m:ctrlP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𝑎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highlight>
                                      <a:srgbClr val="FFFF00"/>
                                    </a:highlight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r>
                              <a:rPr lang="en-US" sz="1600" b="0" i="1" smtClean="0">
                                <a:highlight>
                                  <a:srgbClr val="FFFF00"/>
                                </a:highlight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sz="1600" i="1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 </m:t>
                        </m:r>
                      </m:e>
                    </m:d>
                    <m:r>
                      <a:rPr lang="en-US" sz="1600" b="0" i="1" smtClean="0">
                        <a:highlight>
                          <a:srgbClr val="FFFF00"/>
                        </a:highlight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16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  <m:r>
                      <a:rPr lang="en-US" sz="1600" b="0" i="1" smtClean="0">
                        <a:highlight>
                          <a:srgbClr val="FFFF00"/>
                        </a:highlight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endParaRPr lang="en-US" sz="1600" b="0" dirty="0">
                  <a:highlight>
                    <a:srgbClr val="FFFF00"/>
                  </a:highlight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F8A0CAC-5959-4DA3-238E-5C6FF304B41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09406" y="2802422"/>
                <a:ext cx="5635486" cy="52777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  <a:ln w="12700"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6D70972-39B2-5E91-DB24-66235817353A}"/>
                  </a:ext>
                </a:extLst>
              </p:cNvPr>
              <p:cNvSpPr txBox="1"/>
              <p:nvPr/>
            </p:nvSpPr>
            <p:spPr>
              <a:xfrm>
                <a:off x="816900" y="2237216"/>
                <a:ext cx="2925419" cy="367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𝑚𝑎𝑥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𝑐𝑜𝑠𝑡</m:t>
                          </m:r>
                        </m:sub>
                      </m:sSub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</m:oMath>
                  </m:oMathPara>
                </a14:m>
                <a:endParaRPr lang="en-US" sz="1400" b="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F6D70972-39B2-5E91-DB24-6623581735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900" y="2237216"/>
                <a:ext cx="2925419" cy="367473"/>
              </a:xfrm>
              <a:prstGeom prst="rect">
                <a:avLst/>
              </a:prstGeom>
              <a:blipFill>
                <a:blip r:embed="rId9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71DDA33-A000-FA2A-F25B-DCB05D0DE860}"/>
                  </a:ext>
                </a:extLst>
              </p:cNvPr>
              <p:cNvSpPr txBox="1"/>
              <p:nvPr/>
            </p:nvSpPr>
            <p:spPr>
              <a:xfrm>
                <a:off x="797023" y="2704258"/>
                <a:ext cx="2945296" cy="36747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d>
                        <m:dPr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𝑤</m:t>
                              </m:r>
                            </m:e>
                            <m:sup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𝑤</m:t>
                          </m:r>
                        </m:e>
                      </m:d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1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𝑚𝑎𝑥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1400" i="1">
                              <a:latin typeface="Cambria Math" panose="02040503050406030204" pitchFamily="18" charset="0"/>
                            </a:rPr>
                            <m:t>𝑐𝑜𝑠𝑡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1400" b="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971DDA33-A000-FA2A-F25B-DCB05D0DE8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7023" y="2704258"/>
                <a:ext cx="2945296" cy="367473"/>
              </a:xfrm>
              <a:prstGeom prst="rect">
                <a:avLst/>
              </a:prstGeom>
              <a:blipFill>
                <a:blip r:embed="rId10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F10F443-1398-694E-4FE7-82CCEF9490DB}"/>
                  </a:ext>
                </a:extLst>
              </p:cNvPr>
              <p:cNvSpPr txBox="1"/>
              <p:nvPr/>
            </p:nvSpPr>
            <p:spPr>
              <a:xfrm>
                <a:off x="593014" y="3081107"/>
                <a:ext cx="3567297" cy="6365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sz="1400" b="0" i="1" smtClean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</a:rPr>
                        <m:t>𝑤</m:t>
                      </m:r>
                      <m:d>
                        <m:dPr>
                          <m:ctrlP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1400" b="0" i="1" smtClean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1400" b="0" i="1" smtClean="0">
                          <a:highlight>
                            <a:srgbClr val="FFFF00"/>
                          </a:highlight>
                          <a:latin typeface="Cambria Math" panose="02040503050406030204" pitchFamily="18" charset="0"/>
                        </a:rPr>
                        <m:t>+</m:t>
                      </m:r>
                      <m:rad>
                        <m:radPr>
                          <m:degHide m:val="on"/>
                          <m:ctrlP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e>
                            <m:sub>
                              <m: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400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sSub>
                                <m:sSubPr>
                                  <m:ctrlPr>
                                    <a:rPr lang="en-US" sz="14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</a:rPr>
                                    <m:t>𝑚𝑎𝑥</m:t>
                                  </m:r>
                                  <m:r>
                                    <a:rPr lang="en-US" sz="14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en-US" sz="14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</a:rPr>
                                    <m:t>𝑐𝑜𝑠𝑡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400" b="0" i="1" smtClean="0">
                                  <a:highlight>
                                    <a:srgbClr val="FFFF00"/>
                                  </a:highlight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  <m:sSub>
                                <m:sSubPr>
                                  <m:ctrlPr>
                                    <a:rPr lang="en-US" sz="14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highlight>
                                        <a:srgbClr val="FFFF00"/>
                                      </a:highlight>
                                      <a:latin typeface="Cambria Math" panose="02040503050406030204" pitchFamily="18" charset="0"/>
                                    </a:rPr>
                                    <m:t>𝑠𝑡𝑟𝑎𝑛𝑑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sz="1400" b="0" dirty="0">
                  <a:highlight>
                    <a:srgbClr val="FFFF00"/>
                  </a:highlight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F10F443-1398-694E-4FE7-82CCEF9490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014" y="3081107"/>
                <a:ext cx="3567297" cy="63652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>
            <a:extLst>
              <a:ext uri="{FF2B5EF4-FFF2-40B4-BE49-F238E27FC236}">
                <a16:creationId xmlns:a16="http://schemas.microsoft.com/office/drawing/2014/main" id="{84380DD8-FA1C-055D-0901-EC4B75525DD5}"/>
              </a:ext>
            </a:extLst>
          </p:cNvPr>
          <p:cNvSpPr/>
          <p:nvPr/>
        </p:nvSpPr>
        <p:spPr>
          <a:xfrm>
            <a:off x="556592" y="1862150"/>
            <a:ext cx="3629738" cy="1955401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D53EE84-C8A7-845E-6388-A7DB19248350}"/>
              </a:ext>
            </a:extLst>
          </p:cNvPr>
          <p:cNvSpPr txBox="1"/>
          <p:nvPr/>
        </p:nvSpPr>
        <p:spPr>
          <a:xfrm>
            <a:off x="593014" y="1841428"/>
            <a:ext cx="356729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chemeClr val="accent4">
                    <a:lumMod val="75000"/>
                  </a:schemeClr>
                </a:solidFill>
              </a:rPr>
              <a:t>Cost (60° sector)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0C1E9F8-A51F-EEA9-EE9B-E71C4B0405F6}"/>
              </a:ext>
            </a:extLst>
          </p:cNvPr>
          <p:cNvSpPr/>
          <p:nvPr/>
        </p:nvSpPr>
        <p:spPr>
          <a:xfrm>
            <a:off x="4643145" y="1636284"/>
            <a:ext cx="5701747" cy="26094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CDCBB53-5B36-3AB8-28CF-8B3C4303A191}"/>
              </a:ext>
            </a:extLst>
          </p:cNvPr>
          <p:cNvSpPr txBox="1"/>
          <p:nvPr/>
        </p:nvSpPr>
        <p:spPr>
          <a:xfrm>
            <a:off x="4573955" y="1625225"/>
            <a:ext cx="186133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600" b="1" dirty="0">
                <a:solidFill>
                  <a:srgbClr val="FF0000"/>
                </a:solidFill>
              </a:rPr>
              <a:t>Midplane Pressure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6B2880F-DCD9-9F9B-26FA-DE0907C12179}"/>
              </a:ext>
            </a:extLst>
          </p:cNvPr>
          <p:cNvCxnSpPr>
            <a:cxnSpLocks/>
          </p:cNvCxnSpPr>
          <p:nvPr/>
        </p:nvCxnSpPr>
        <p:spPr>
          <a:xfrm flipH="1" flipV="1">
            <a:off x="4038600" y="3686871"/>
            <a:ext cx="1709875" cy="321912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BF2956A-8235-8813-E4C9-A63E77AB48FB}"/>
              </a:ext>
            </a:extLst>
          </p:cNvPr>
          <p:cNvCxnSpPr>
            <a:cxnSpLocks/>
          </p:cNvCxnSpPr>
          <p:nvPr/>
        </p:nvCxnSpPr>
        <p:spPr>
          <a:xfrm flipH="1">
            <a:off x="3199794" y="4068417"/>
            <a:ext cx="2548681" cy="955508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A02EAF2-14FD-3CC4-C497-DA3FCD4A9148}"/>
                  </a:ext>
                </a:extLst>
              </p:cNvPr>
              <p:cNvSpPr txBox="1"/>
              <p:nvPr/>
            </p:nvSpPr>
            <p:spPr>
              <a:xfrm>
                <a:off x="4073386" y="5011074"/>
                <a:ext cx="3944179" cy="65851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>
                    <a:highlight>
                      <a:srgbClr val="FFFF00"/>
                    </a:highlight>
                  </a:rPr>
                  <a:t>Function</a:t>
                </a:r>
                <a:r>
                  <a:rPr lang="en-GB" dirty="0"/>
                  <a:t> </a:t>
                </a:r>
                <a:r>
                  <a:rPr lang="en-GB" dirty="0">
                    <a:highlight>
                      <a:srgbClr val="FFFF00"/>
                    </a:highlight>
                  </a:rPr>
                  <a:t>of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  <m:r>
                      <a:rPr lang="en-US" i="1">
                        <a:latin typeface="Cambria Math" panose="02040503050406030204" pitchFamily="18" charset="0"/>
                      </a:rPr>
                      <m:t> 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𝑤</m:t>
                    </m:r>
                  </m:oMath>
                </a14:m>
                <a:r>
                  <a:rPr lang="en-GB" dirty="0"/>
                  <a:t>)</a:t>
                </a:r>
              </a:p>
              <a:p>
                <a:pPr algn="ctr"/>
                <a:r>
                  <a:rPr lang="en-GB" dirty="0"/>
                  <a:t>or similarly of</a:t>
                </a:r>
                <a:r>
                  <a:rPr lang="en-US" sz="1800" b="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8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18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8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𝐵</m:t>
                        </m:r>
                        <m:r>
                          <a:rPr lang="en-US" sz="18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8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18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1800" b="0" i="1" smtClean="0">
                            <a:highlight>
                              <a:srgbClr val="FFFF00"/>
                            </a:highlight>
                            <a:latin typeface="Cambria Math" panose="02040503050406030204" pitchFamily="18" charset="0"/>
                          </a:rPr>
                          <m:t> </m:t>
                        </m:r>
                      </m:sup>
                    </m:sSubSup>
                  </m:oMath>
                </a14:m>
                <a:r>
                  <a:rPr lang="en-GB" dirty="0">
                    <a:highlight>
                      <a:srgbClr val="FFFF00"/>
                    </a:highlight>
                  </a:rPr>
                  <a:t>)</a:t>
                </a: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8A02EAF2-14FD-3CC4-C497-DA3FCD4A91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3386" y="5011074"/>
                <a:ext cx="3944179" cy="658514"/>
              </a:xfrm>
              <a:prstGeom prst="rect">
                <a:avLst/>
              </a:prstGeom>
              <a:blipFill>
                <a:blip r:embed="rId12"/>
                <a:stretch>
                  <a:fillRect t="-4630" b="-120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Arrow: Striped Right 44">
            <a:extLst>
              <a:ext uri="{FF2B5EF4-FFF2-40B4-BE49-F238E27FC236}">
                <a16:creationId xmlns:a16="http://schemas.microsoft.com/office/drawing/2014/main" id="{FB7C801E-5449-5DFF-A1F4-3A1905D66955}"/>
              </a:ext>
            </a:extLst>
          </p:cNvPr>
          <p:cNvSpPr/>
          <p:nvPr/>
        </p:nvSpPr>
        <p:spPr>
          <a:xfrm rot="5400000" flipV="1">
            <a:off x="5771367" y="4418192"/>
            <a:ext cx="437321" cy="483105"/>
          </a:xfrm>
          <a:prstGeom prst="striped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03CCED15-EE8C-193D-2E8C-5BD1B6959D60}"/>
                  </a:ext>
                </a:extLst>
              </p:cNvPr>
              <p:cNvSpPr txBox="1"/>
              <p:nvPr/>
            </p:nvSpPr>
            <p:spPr>
              <a:xfrm>
                <a:off x="5762953" y="3367065"/>
                <a:ext cx="3818368" cy="8417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dirty="0"/>
                  <a:t>To compute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/>
                  <a:t> I need: </a:t>
                </a:r>
              </a:p>
              <a:p>
                <a:pPr marL="285750" indent="-285750">
                  <a:buFontTx/>
                  <a:buChar char="-"/>
                </a:pPr>
                <a:r>
                  <a:rPr lang="en-US" sz="1600" dirty="0"/>
                  <a:t>the fixed quantities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16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𝑚𝑎𝑥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𝑐𝑜𝑠𝑡</m:t>
                        </m:r>
                      </m:sub>
                    </m:sSub>
                  </m:oMath>
                </a14:m>
                <a:endParaRPr lang="en-US" sz="1600" dirty="0"/>
              </a:p>
              <a:p>
                <a:pPr marL="285750" indent="-285750">
                  <a:buFontTx/>
                  <a:buChar char="-"/>
                </a:pPr>
                <a:r>
                  <a:rPr lang="en-US" sz="1600" dirty="0"/>
                  <a:t>the variables </a:t>
                </a:r>
                <a:r>
                  <a:rPr lang="en-US" sz="1600" i="1" dirty="0"/>
                  <a:t>J</a:t>
                </a:r>
                <a:r>
                  <a:rPr lang="en-US" sz="1600" dirty="0"/>
                  <a:t> and </a:t>
                </a:r>
                <a:r>
                  <a:rPr lang="en-US" sz="1600" i="1" dirty="0"/>
                  <a:t>w</a:t>
                </a:r>
                <a:r>
                  <a:rPr lang="en-US" sz="1600" dirty="0"/>
                  <a:t> </a:t>
                </a:r>
                <a:endParaRPr lang="en-GB" sz="160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03CCED15-EE8C-193D-2E8C-5BD1B6959D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62953" y="3367065"/>
                <a:ext cx="3818368" cy="841769"/>
              </a:xfrm>
              <a:prstGeom prst="rect">
                <a:avLst/>
              </a:prstGeom>
              <a:blipFill>
                <a:blip r:embed="rId13"/>
                <a:stretch>
                  <a:fillRect l="-797" t="-2174" b="-86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Arrow: Striped Right 55">
            <a:extLst>
              <a:ext uri="{FF2B5EF4-FFF2-40B4-BE49-F238E27FC236}">
                <a16:creationId xmlns:a16="http://schemas.microsoft.com/office/drawing/2014/main" id="{EF35F905-6682-1770-8C87-77CFEC0A7ACB}"/>
              </a:ext>
            </a:extLst>
          </p:cNvPr>
          <p:cNvSpPr/>
          <p:nvPr/>
        </p:nvSpPr>
        <p:spPr>
          <a:xfrm rot="10800000" flipH="1" flipV="1">
            <a:off x="7393127" y="5121876"/>
            <a:ext cx="699052" cy="483105"/>
          </a:xfrm>
          <a:prstGeom prst="stripedRight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46D465F4-43D2-E323-DE08-C40FC701AA36}"/>
                  </a:ext>
                </a:extLst>
              </p:cNvPr>
              <p:cNvSpPr txBox="1"/>
              <p:nvPr/>
            </p:nvSpPr>
            <p:spPr>
              <a:xfrm>
                <a:off x="8227984" y="4884457"/>
                <a:ext cx="3107027" cy="981679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dirty="0"/>
                  <a:t>I find the solutions for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</m:oMath>
                  </m:oMathPara>
                </a14:m>
                <a:endParaRPr lang="en-GB" dirty="0">
                  <a:highlight>
                    <a:srgbClr val="FFFF00"/>
                  </a:highlight>
                </a:endParaRPr>
              </a:p>
              <a:p>
                <a:pPr algn="ctr"/>
                <a:endParaRPr lang="en-GB" sz="300" dirty="0">
                  <a:highlight>
                    <a:srgbClr val="FFFF00"/>
                  </a:highlight>
                </a:endParaRPr>
              </a:p>
              <a:p>
                <a:pPr algn="ctr"/>
                <a:r>
                  <a:rPr lang="en-GB" sz="1600" dirty="0"/>
                  <a:t>with fixed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18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𝑚𝑎𝑥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𝑐𝑜𝑠𝑡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58" name="TextBox 57">
                <a:extLst>
                  <a:ext uri="{FF2B5EF4-FFF2-40B4-BE49-F238E27FC236}">
                    <a16:creationId xmlns:a16="http://schemas.microsoft.com/office/drawing/2014/main" id="{46D465F4-43D2-E323-DE08-C40FC701AA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27984" y="4884457"/>
                <a:ext cx="3107027" cy="981679"/>
              </a:xfrm>
              <a:prstGeom prst="rect">
                <a:avLst/>
              </a:prstGeom>
              <a:blipFill>
                <a:blip r:embed="rId14"/>
                <a:stretch>
                  <a:fillRect t="-2454" b="-7362"/>
                </a:stretch>
              </a:blipFill>
              <a:ln w="12700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293C8E52-F26F-CC18-AEAF-D26EDE67B1F3}"/>
              </a:ext>
            </a:extLst>
          </p:cNvPr>
          <p:cNvSpPr txBox="1"/>
          <p:nvPr/>
        </p:nvSpPr>
        <p:spPr>
          <a:xfrm>
            <a:off x="2209800" y="881253"/>
            <a:ext cx="80688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/>
              <a:t>NEW</a:t>
            </a:r>
            <a:r>
              <a:rPr lang="en-GB" sz="2000" b="1" dirty="0"/>
              <a:t> APPROACH – </a:t>
            </a:r>
            <a:r>
              <a:rPr lang="en-GB" sz="2000" b="1" dirty="0">
                <a:highlight>
                  <a:srgbClr val="FFFF00"/>
                </a:highlight>
              </a:rPr>
              <a:t>Starting from the cost limit </a:t>
            </a:r>
            <a:r>
              <a:rPr lang="en-GB" sz="2000" b="1" dirty="0"/>
              <a:t>– Summary with formulas</a:t>
            </a:r>
            <a:endParaRPr lang="en-GB" sz="2000" b="1" dirty="0">
              <a:highlight>
                <a:srgbClr val="FFFF00"/>
              </a:highlight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DB1AA3C-B998-1680-C370-767F153FBF6E}"/>
              </a:ext>
            </a:extLst>
          </p:cNvPr>
          <p:cNvCxnSpPr>
            <a:cxnSpLocks/>
          </p:cNvCxnSpPr>
          <p:nvPr/>
        </p:nvCxnSpPr>
        <p:spPr>
          <a:xfrm flipH="1">
            <a:off x="5160972" y="3254087"/>
            <a:ext cx="235643" cy="174525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Segnaposto data 3">
            <a:extLst>
              <a:ext uri="{FF2B5EF4-FFF2-40B4-BE49-F238E27FC236}">
                <a16:creationId xmlns:a16="http://schemas.microsoft.com/office/drawing/2014/main" id="{B1E20D96-F58F-F0C1-7313-FAF80E2D45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</p:spPr>
        <p:txBody>
          <a:bodyPr/>
          <a:lstStyle/>
          <a:p>
            <a:r>
              <a:rPr lang="en-US" dirty="0"/>
              <a:t>11/08/2023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0699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5" grpId="0" animBg="1"/>
      <p:bldP spid="56" grpId="0" animBg="1"/>
      <p:bldP spid="5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>
            <a:extLst>
              <a:ext uri="{FF2B5EF4-FFF2-40B4-BE49-F238E27FC236}">
                <a16:creationId xmlns:a16="http://schemas.microsoft.com/office/drawing/2014/main" id="{0AE0B5B2-E080-B6F9-F489-9357C4C224C8}"/>
              </a:ext>
            </a:extLst>
          </p:cNvPr>
          <p:cNvSpPr txBox="1"/>
          <p:nvPr/>
        </p:nvSpPr>
        <p:spPr>
          <a:xfrm>
            <a:off x="2209800" y="881253"/>
            <a:ext cx="80688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/>
              <a:t>NEW</a:t>
            </a:r>
            <a:r>
              <a:rPr lang="en-GB" sz="2000" b="1" dirty="0"/>
              <a:t> APPROACH – </a:t>
            </a:r>
            <a:r>
              <a:rPr lang="en-GB" sz="2000" b="1" dirty="0">
                <a:highlight>
                  <a:srgbClr val="FFFF00"/>
                </a:highlight>
              </a:rPr>
              <a:t>Outline</a:t>
            </a: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773D24E5-0C74-34F7-A39D-C851C13BF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620" y="2423996"/>
            <a:ext cx="5828494" cy="335263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774969F-E0D8-80B1-E82A-8C974C630A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96031"/>
            <a:ext cx="6211957" cy="3388995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A78307E6-6112-2A77-C900-62256574D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718" y="-122"/>
            <a:ext cx="9612564" cy="1186192"/>
          </a:xfrm>
        </p:spPr>
        <p:txBody>
          <a:bodyPr>
            <a:noAutofit/>
          </a:bodyPr>
          <a:lstStyle/>
          <a:p>
            <a:r>
              <a:rPr lang="en-US" sz="4000" dirty="0"/>
              <a:t>Dipole - Bore Diameter vs Bore Field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9232B1-072C-751E-6FF0-136D65385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32C6CD-A954-FF31-27A6-8291268F3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3061C58-D20F-B02B-5C6A-268331C3951C}"/>
              </a:ext>
            </a:extLst>
          </p:cNvPr>
          <p:cNvSpPr txBox="1"/>
          <p:nvPr/>
        </p:nvSpPr>
        <p:spPr>
          <a:xfrm>
            <a:off x="3838053" y="3599438"/>
            <a:ext cx="1202910" cy="368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00FF"/>
                </a:solidFill>
              </a:rPr>
              <a:t>J=Jc</a:t>
            </a:r>
            <a:endParaRPr lang="en-GB" sz="1400" b="1" i="1" dirty="0">
              <a:solidFill>
                <a:srgbClr val="0000FF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F7E5A93-5953-E482-A1DC-B6023527AB63}"/>
              </a:ext>
            </a:extLst>
          </p:cNvPr>
          <p:cNvSpPr txBox="1"/>
          <p:nvPr/>
        </p:nvSpPr>
        <p:spPr>
          <a:xfrm>
            <a:off x="938535" y="3544716"/>
            <a:ext cx="1202910" cy="368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4">
                    <a:lumMod val="75000"/>
                  </a:schemeClr>
                </a:solidFill>
              </a:rPr>
              <a:t>J=J0 </a:t>
            </a:r>
            <a:r>
              <a:rPr lang="en-GB" sz="1400" b="1" i="1" dirty="0">
                <a:solidFill>
                  <a:schemeClr val="accent4">
                    <a:lumMod val="75000"/>
                  </a:schemeClr>
                </a:solidFill>
              </a:rPr>
              <a:t>fixed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B56D74B-928B-AD2D-DADD-D8D8EECEE3BF}"/>
                  </a:ext>
                </a:extLst>
              </p:cNvPr>
              <p:cNvSpPr txBox="1"/>
              <p:nvPr/>
            </p:nvSpPr>
            <p:spPr>
              <a:xfrm>
                <a:off x="4835931" y="4306907"/>
                <a:ext cx="1202910" cy="368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FF0000"/>
                    </a:solidFill>
                  </a:rPr>
                  <a:t>J = J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𝐜𝐨𝐬𝐭𝐨</m:t>
                        </m:r>
                      </m:sub>
                    </m:sSub>
                  </m:oMath>
                </a14:m>
                <a:endParaRPr lang="en-GB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B56D74B-928B-AD2D-DADD-D8D8EECEE3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35931" y="4306907"/>
                <a:ext cx="1202910" cy="368455"/>
              </a:xfrm>
              <a:prstGeom prst="rect">
                <a:avLst/>
              </a:prstGeom>
              <a:blipFill>
                <a:blip r:embed="rId5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Star: 7 Points 23">
            <a:extLst>
              <a:ext uri="{FF2B5EF4-FFF2-40B4-BE49-F238E27FC236}">
                <a16:creationId xmlns:a16="http://schemas.microsoft.com/office/drawing/2014/main" id="{F98EBCA6-4086-ED78-265D-31D8E0103F08}"/>
              </a:ext>
            </a:extLst>
          </p:cNvPr>
          <p:cNvSpPr/>
          <p:nvPr/>
        </p:nvSpPr>
        <p:spPr>
          <a:xfrm>
            <a:off x="3015150" y="4248213"/>
            <a:ext cx="216000" cy="216000"/>
          </a:xfrm>
          <a:prstGeom prst="star7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Star: 7 Points 24">
            <a:extLst>
              <a:ext uri="{FF2B5EF4-FFF2-40B4-BE49-F238E27FC236}">
                <a16:creationId xmlns:a16="http://schemas.microsoft.com/office/drawing/2014/main" id="{DE96DDD5-7A86-4C70-85DE-3DA2A70EA8B6}"/>
              </a:ext>
            </a:extLst>
          </p:cNvPr>
          <p:cNvSpPr/>
          <p:nvPr/>
        </p:nvSpPr>
        <p:spPr>
          <a:xfrm>
            <a:off x="9182949" y="3259717"/>
            <a:ext cx="216000" cy="216000"/>
          </a:xfrm>
          <a:prstGeom prst="star7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27250487-A725-90E3-CE90-6EB34AA658A6}"/>
              </a:ext>
            </a:extLst>
          </p:cNvPr>
          <p:cNvCxnSpPr/>
          <p:nvPr/>
        </p:nvCxnSpPr>
        <p:spPr>
          <a:xfrm>
            <a:off x="579784" y="4822023"/>
            <a:ext cx="162000" cy="0"/>
          </a:xfrm>
          <a:prstGeom prst="line">
            <a:avLst/>
          </a:prstGeom>
          <a:ln>
            <a:solidFill>
              <a:srgbClr val="DCC272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494720E2-3F6F-4DC3-5A46-74B6ECFEFFF9}"/>
              </a:ext>
            </a:extLst>
          </p:cNvPr>
          <p:cNvCxnSpPr>
            <a:cxnSpLocks/>
          </p:cNvCxnSpPr>
          <p:nvPr/>
        </p:nvCxnSpPr>
        <p:spPr>
          <a:xfrm flipV="1">
            <a:off x="4643340" y="1879747"/>
            <a:ext cx="4235676" cy="2550111"/>
          </a:xfrm>
          <a:prstGeom prst="straightConnector1">
            <a:avLst/>
          </a:prstGeom>
          <a:ln w="12700" cap="flat" cmpd="sng" algn="ctr">
            <a:solidFill>
              <a:srgbClr val="FC3647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F1FB3D22-7C4C-4FD6-6B70-EE3933421D74}"/>
              </a:ext>
            </a:extLst>
          </p:cNvPr>
          <p:cNvSpPr txBox="1"/>
          <p:nvPr/>
        </p:nvSpPr>
        <p:spPr>
          <a:xfrm>
            <a:off x="10049998" y="4491134"/>
            <a:ext cx="1202910" cy="368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00FF"/>
                </a:solidFill>
              </a:rPr>
              <a:t>J=Jc</a:t>
            </a:r>
            <a:endParaRPr lang="en-GB" sz="1400" b="1" i="1" dirty="0">
              <a:solidFill>
                <a:srgbClr val="0000FF"/>
              </a:solidFill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EC5B925-D130-6F95-AAB2-CF4F36B7D738}"/>
              </a:ext>
            </a:extLst>
          </p:cNvPr>
          <p:cNvSpPr txBox="1"/>
          <p:nvPr/>
        </p:nvSpPr>
        <p:spPr>
          <a:xfrm>
            <a:off x="9754006" y="3042359"/>
            <a:ext cx="1202910" cy="3684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chemeClr val="accent4">
                    <a:lumMod val="75000"/>
                  </a:schemeClr>
                </a:solidFill>
              </a:rPr>
              <a:t>J=J0 </a:t>
            </a:r>
            <a:r>
              <a:rPr lang="en-GB" sz="1400" b="1" i="1" dirty="0">
                <a:solidFill>
                  <a:schemeClr val="accent4">
                    <a:lumMod val="75000"/>
                  </a:schemeClr>
                </a:solidFill>
              </a:rPr>
              <a:t>fixed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021E3243-11CE-A805-96DF-D7ED4C0EC7E0}"/>
                  </a:ext>
                </a:extLst>
              </p:cNvPr>
              <p:cNvSpPr txBox="1"/>
              <p:nvPr/>
            </p:nvSpPr>
            <p:spPr>
              <a:xfrm>
                <a:off x="7565125" y="4065866"/>
                <a:ext cx="1202910" cy="36845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rgbClr val="FF0000"/>
                    </a:solidFill>
                  </a:rPr>
                  <a:t>J = J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e>
                      <m:sub>
                        <m: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𝐜𝐨𝐬𝐭𝐨</m:t>
                        </m:r>
                      </m:sub>
                    </m:sSub>
                  </m:oMath>
                </a14:m>
                <a:endParaRPr lang="en-GB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021E3243-11CE-A805-96DF-D7ED4C0EC7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5125" y="4065866"/>
                <a:ext cx="1202910" cy="368455"/>
              </a:xfrm>
              <a:prstGeom prst="rect">
                <a:avLst/>
              </a:prstGeom>
              <a:blipFill>
                <a:blip r:embed="rId8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Star: 7 Points 66">
            <a:extLst>
              <a:ext uri="{FF2B5EF4-FFF2-40B4-BE49-F238E27FC236}">
                <a16:creationId xmlns:a16="http://schemas.microsoft.com/office/drawing/2014/main" id="{322684FB-9D83-C417-7E0C-86A07FAA2C47}"/>
              </a:ext>
            </a:extLst>
          </p:cNvPr>
          <p:cNvSpPr/>
          <p:nvPr/>
        </p:nvSpPr>
        <p:spPr>
          <a:xfrm>
            <a:off x="10456928" y="2110362"/>
            <a:ext cx="216000" cy="216000"/>
          </a:xfrm>
          <a:prstGeom prst="star7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4AADAEC-3F8B-1DF2-F824-FD1F64228E52}"/>
              </a:ext>
            </a:extLst>
          </p:cNvPr>
          <p:cNvSpPr txBox="1"/>
          <p:nvPr/>
        </p:nvSpPr>
        <p:spPr>
          <a:xfrm>
            <a:off x="10725936" y="2033681"/>
            <a:ext cx="13185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00B050"/>
                </a:solidFill>
              </a:rPr>
              <a:t>J0 fixed = Jc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74" name="Flowchart: Extract 73">
            <a:extLst>
              <a:ext uri="{FF2B5EF4-FFF2-40B4-BE49-F238E27FC236}">
                <a16:creationId xmlns:a16="http://schemas.microsoft.com/office/drawing/2014/main" id="{F94B1E01-AD7A-72A2-5FDA-862C78AA27C7}"/>
              </a:ext>
            </a:extLst>
          </p:cNvPr>
          <p:cNvSpPr/>
          <p:nvPr/>
        </p:nvSpPr>
        <p:spPr>
          <a:xfrm>
            <a:off x="3486952" y="3996213"/>
            <a:ext cx="252000" cy="252000"/>
          </a:xfrm>
          <a:prstGeom prst="flowChartExtract">
            <a:avLst/>
          </a:prstGeom>
          <a:noFill/>
          <a:ln w="28575">
            <a:solidFill>
              <a:srgbClr val="FF66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Flowchart: Extract 74">
            <a:extLst>
              <a:ext uri="{FF2B5EF4-FFF2-40B4-BE49-F238E27FC236}">
                <a16:creationId xmlns:a16="http://schemas.microsoft.com/office/drawing/2014/main" id="{0294DFB7-9BB1-7D10-1454-E16380294562}"/>
              </a:ext>
            </a:extLst>
          </p:cNvPr>
          <p:cNvSpPr/>
          <p:nvPr/>
        </p:nvSpPr>
        <p:spPr>
          <a:xfrm>
            <a:off x="9608128" y="3868582"/>
            <a:ext cx="252000" cy="252000"/>
          </a:xfrm>
          <a:prstGeom prst="flowChartExtract">
            <a:avLst/>
          </a:prstGeom>
          <a:noFill/>
          <a:ln w="28575">
            <a:solidFill>
              <a:srgbClr val="FF66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0F1D9D-0497-6807-1BA6-8516BE2D2F44}"/>
              </a:ext>
            </a:extLst>
          </p:cNvPr>
          <p:cNvGrpSpPr/>
          <p:nvPr/>
        </p:nvGrpSpPr>
        <p:grpSpPr>
          <a:xfrm>
            <a:off x="767352" y="6073638"/>
            <a:ext cx="8529048" cy="432000"/>
            <a:chOff x="5905568" y="5871392"/>
            <a:chExt cx="8529048" cy="432000"/>
          </a:xfrm>
        </p:grpSpPr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C3A2A4AA-A624-F694-A0FC-00E2F73D1F56}"/>
                </a:ext>
              </a:extLst>
            </p:cNvPr>
            <p:cNvSpPr txBox="1"/>
            <p:nvPr/>
          </p:nvSpPr>
          <p:spPr>
            <a:xfrm>
              <a:off x="6331878" y="5876733"/>
              <a:ext cx="81027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dirty="0">
                  <a:solidFill>
                    <a:srgbClr val="FF0000"/>
                  </a:solidFill>
                </a:rPr>
                <a:t>At LF region, below       , the critical current density is fixed by the cost.</a:t>
              </a:r>
            </a:p>
          </p:txBody>
        </p:sp>
        <p:pic>
          <p:nvPicPr>
            <p:cNvPr id="78" name="Graphic 77" descr="Checkmark with solid fill">
              <a:extLst>
                <a:ext uri="{FF2B5EF4-FFF2-40B4-BE49-F238E27FC236}">
                  <a16:creationId xmlns:a16="http://schemas.microsoft.com/office/drawing/2014/main" id="{ED6E5365-0243-DBE8-4641-763652ECEF5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905568" y="5871392"/>
              <a:ext cx="432000" cy="432000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DA79D5A-A6C1-55B6-B2A3-40CD809B8BF4}"/>
              </a:ext>
            </a:extLst>
          </p:cNvPr>
          <p:cNvGrpSpPr/>
          <p:nvPr/>
        </p:nvGrpSpPr>
        <p:grpSpPr>
          <a:xfrm>
            <a:off x="838200" y="1322376"/>
            <a:ext cx="10168183" cy="766229"/>
            <a:chOff x="593034" y="1302666"/>
            <a:chExt cx="10168183" cy="76622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23B3E5FF-CD0E-A149-91AA-73743AE184A7}"/>
                    </a:ext>
                  </a:extLst>
                </p:cNvPr>
                <p:cNvSpPr txBox="1"/>
                <p:nvPr/>
              </p:nvSpPr>
              <p:spPr>
                <a:xfrm>
                  <a:off x="5048085" y="1302666"/>
                  <a:ext cx="3187218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a14:m>
                  <a:r>
                    <a:rPr lang="en-GB" sz="1400" b="1" dirty="0">
                      <a:solidFill>
                        <a:srgbClr val="C00000"/>
                      </a:solidFill>
                    </a:rPr>
                    <a:t>(</a:t>
                  </a:r>
                  <a14:m>
                    <m:oMath xmlns:m="http://schemas.openxmlformats.org/officeDocument/2006/math">
                      <m:r>
                        <a:rPr lang="en-US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𝝈</m:t>
                      </m:r>
                    </m:oMath>
                  </a14:m>
                  <a:r>
                    <a:rPr lang="en-GB" sz="1400" b="1" dirty="0">
                      <a:solidFill>
                        <a:srgbClr val="C00000"/>
                      </a:solidFill>
                    </a:rPr>
                    <a:t>, </a:t>
                  </a:r>
                  <a:r>
                    <a:rPr lang="en-GB" sz="1400" b="1" dirty="0">
                      <a:solidFill>
                        <a:srgbClr val="D547D5"/>
                      </a:solidFill>
                    </a:rPr>
                    <a:t>w, J</a:t>
                  </a:r>
                  <a:r>
                    <a:rPr lang="en-GB" sz="1400" b="1" dirty="0">
                      <a:solidFill>
                        <a:srgbClr val="C00000"/>
                      </a:solidFill>
                    </a:rPr>
                    <a:t>) </a:t>
                  </a:r>
                  <a:r>
                    <a:rPr lang="en-GB" sz="1400" b="1" i="1" dirty="0">
                      <a:solidFill>
                        <a:srgbClr val="C00000"/>
                      </a:solidFill>
                    </a:rPr>
                    <a:t>from midplane pressure</a:t>
                  </a:r>
                </a:p>
                <a:p>
                  <a:r>
                    <a:rPr lang="en-GB" sz="1400" b="1" i="1" dirty="0">
                      <a:solidFill>
                        <a:srgbClr val="C00000"/>
                      </a:solidFill>
                    </a:rPr>
                    <a:t>and</a:t>
                  </a:r>
                </a:p>
                <a:p>
                  <a:r>
                    <a:rPr lang="en-GB" sz="1400" b="1" dirty="0">
                      <a:solidFill>
                        <a:srgbClr val="C00000"/>
                      </a:solidFill>
                    </a:rPr>
                    <a:t>J(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b="1" i="1">
                              <a:solidFill>
                                <a:schemeClr val="accent2"/>
                              </a:solidFill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>
                              <a:solidFill>
                                <a:schemeClr val="accent2"/>
                              </a:solidFill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1400" b="1">
                              <a:solidFill>
                                <a:schemeClr val="accent2"/>
                              </a:solidFill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a14:m>
                  <a:r>
                    <a:rPr lang="en-GB" sz="1400" b="1" dirty="0">
                      <a:solidFill>
                        <a:schemeClr val="accent2"/>
                      </a:solidFill>
                    </a:rPr>
                    <a:t>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b="1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1400" b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𝒎𝒂𝒙</m:t>
                          </m:r>
                          <m:r>
                            <a:rPr lang="en-US" sz="1400" b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𝒄𝒐𝒔𝒕</m:t>
                          </m:r>
                        </m:sub>
                      </m:sSub>
                    </m:oMath>
                  </a14:m>
                  <a:r>
                    <a:rPr lang="en-GB" sz="1400" b="1" dirty="0">
                      <a:solidFill>
                        <a:srgbClr val="C00000"/>
                      </a:solidFill>
                    </a:rPr>
                    <a:t>, B)</a:t>
                  </a:r>
                  <a:r>
                    <a:rPr lang="en-GB" sz="1400" b="1" i="1" dirty="0">
                      <a:solidFill>
                        <a:srgbClr val="C00000"/>
                      </a:solidFill>
                    </a:rPr>
                    <a:t> from cost limit</a:t>
                  </a:r>
                </a:p>
              </p:txBody>
            </p:sp>
          </mc:Choice>
          <mc:Fallback xmlns="">
            <p:sp>
              <p:nvSpPr>
                <p:cNvPr id="52" name="TextBox 51">
                  <a:extLst>
                    <a:ext uri="{FF2B5EF4-FFF2-40B4-BE49-F238E27FC236}">
                      <a16:creationId xmlns:a16="http://schemas.microsoft.com/office/drawing/2014/main" id="{23B3E5FF-CD0E-A149-91AA-73743AE184A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48085" y="1302666"/>
                  <a:ext cx="3187218" cy="738664"/>
                </a:xfrm>
                <a:prstGeom prst="rect">
                  <a:avLst/>
                </a:prstGeom>
                <a:blipFill>
                  <a:blip r:embed="rId11"/>
                  <a:stretch>
                    <a:fillRect l="-574" t="-1653" b="-743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34A5584-1A19-16EE-6E7B-EBE52804D181}"/>
                </a:ext>
              </a:extLst>
            </p:cNvPr>
            <p:cNvSpPr txBox="1"/>
            <p:nvPr/>
          </p:nvSpPr>
          <p:spPr>
            <a:xfrm>
              <a:off x="593034" y="1518109"/>
              <a:ext cx="3112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C00000"/>
                  </a:solidFill>
                </a:rPr>
                <a:t>B</a:t>
              </a:r>
            </a:p>
          </p:txBody>
        </p:sp>
        <p:sp>
          <p:nvSpPr>
            <p:cNvPr id="33" name="Arrow: Down 32">
              <a:extLst>
                <a:ext uri="{FF2B5EF4-FFF2-40B4-BE49-F238E27FC236}">
                  <a16:creationId xmlns:a16="http://schemas.microsoft.com/office/drawing/2014/main" id="{2582409A-6F90-0CA2-00ED-24CCFE3C1F5D}"/>
                </a:ext>
              </a:extLst>
            </p:cNvPr>
            <p:cNvSpPr/>
            <p:nvPr/>
          </p:nvSpPr>
          <p:spPr>
            <a:xfrm rot="16200000">
              <a:off x="1073753" y="1502939"/>
              <a:ext cx="302576" cy="369332"/>
            </a:xfrm>
            <a:prstGeom prst="downArrow">
              <a:avLst/>
            </a:prstGeom>
            <a:solidFill>
              <a:srgbClr val="FF6600"/>
            </a:solidFill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C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15456889-26B1-1D82-0D88-905AA36D07C6}"/>
                    </a:ext>
                  </a:extLst>
                </p:cNvPr>
                <p:cNvSpPr txBox="1"/>
                <p:nvPr/>
              </p:nvSpPr>
              <p:spPr>
                <a:xfrm>
                  <a:off x="1489906" y="1330231"/>
                  <a:ext cx="3071232" cy="7386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b="1" dirty="0">
                      <a:solidFill>
                        <a:srgbClr val="C00000"/>
                      </a:solidFill>
                    </a:rPr>
                    <a:t>J(</a:t>
                  </a:r>
                  <a:r>
                    <a:rPr lang="en-GB" sz="1400" b="1" dirty="0">
                      <a:solidFill>
                        <a:schemeClr val="accent2"/>
                      </a:solidFill>
                    </a:rPr>
                    <a:t>w</a:t>
                  </a:r>
                  <a:r>
                    <a:rPr lang="en-GB" sz="1400" b="1" dirty="0">
                      <a:solidFill>
                        <a:srgbClr val="C00000"/>
                      </a:solidFill>
                    </a:rPr>
                    <a:t>, B) </a:t>
                  </a:r>
                  <a:r>
                    <a:rPr lang="en-GB" sz="1400" b="1" i="1" dirty="0">
                      <a:solidFill>
                        <a:srgbClr val="C00000"/>
                      </a:solidFill>
                    </a:rPr>
                    <a:t>from load line</a:t>
                  </a:r>
                </a:p>
                <a:p>
                  <a:r>
                    <a:rPr lang="en-GB" sz="1400" b="1" i="1" dirty="0">
                      <a:solidFill>
                        <a:srgbClr val="C00000"/>
                      </a:solidFill>
                    </a:rPr>
                    <a:t>and</a:t>
                  </a:r>
                </a:p>
                <a:p>
                  <a:r>
                    <a:rPr lang="en-GB" sz="1400" b="1" i="1" dirty="0">
                      <a:solidFill>
                        <a:srgbClr val="C00000"/>
                      </a:solidFill>
                    </a:rPr>
                    <a:t>w</a:t>
                  </a:r>
                  <a:r>
                    <a:rPr lang="en-GB" sz="1400" b="1" dirty="0">
                      <a:solidFill>
                        <a:srgbClr val="C00000"/>
                      </a:solidFill>
                    </a:rPr>
                    <a:t>(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C00000"/>
                              </a:solidFill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C00000"/>
                              </a:solidFill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C00000"/>
                              </a:solidFill>
                              <a:highlight>
                                <a:srgbClr val="FFFF00"/>
                              </a:highlight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a14:m>
                  <a:r>
                    <a:rPr lang="en-GB" sz="1400" b="1" i="1" dirty="0">
                      <a:solidFill>
                        <a:srgbClr val="C00000"/>
                      </a:solidFill>
                    </a:rPr>
                    <a:t>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𝒎𝒂𝒙</m:t>
                          </m:r>
                          <m: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𝒄𝒐𝒔𝒕</m:t>
                          </m:r>
                        </m:sub>
                      </m:sSub>
                    </m:oMath>
                  </a14:m>
                  <a:r>
                    <a:rPr lang="en-GB" sz="1400" b="1" dirty="0">
                      <a:solidFill>
                        <a:srgbClr val="C00000"/>
                      </a:solidFill>
                    </a:rPr>
                    <a:t>)</a:t>
                  </a:r>
                  <a:r>
                    <a:rPr lang="en-GB" sz="1400" b="1" i="1" dirty="0">
                      <a:solidFill>
                        <a:srgbClr val="C00000"/>
                      </a:solidFill>
                      <a:latin typeface="Cambria Math" panose="02040503050406030204" pitchFamily="18" charset="0"/>
                    </a:rPr>
                    <a:t> </a:t>
                  </a:r>
                  <a:r>
                    <a:rPr lang="en-GB" sz="1400" b="1" i="1" dirty="0">
                      <a:solidFill>
                        <a:srgbClr val="C00000"/>
                      </a:solidFill>
                    </a:rPr>
                    <a:t>from cost limit</a:t>
                  </a:r>
                </a:p>
              </p:txBody>
            </p:sp>
          </mc:Choice>
          <mc:Fallback xmlns="">
            <p:sp>
              <p:nvSpPr>
                <p:cNvPr id="43" name="TextBox 42">
                  <a:extLst>
                    <a:ext uri="{FF2B5EF4-FFF2-40B4-BE49-F238E27FC236}">
                      <a16:creationId xmlns:a16="http://schemas.microsoft.com/office/drawing/2014/main" id="{15456889-26B1-1D82-0D88-905AA36D07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89906" y="1330231"/>
                  <a:ext cx="3071232" cy="738664"/>
                </a:xfrm>
                <a:prstGeom prst="rect">
                  <a:avLst/>
                </a:prstGeom>
                <a:blipFill>
                  <a:blip r:embed="rId12"/>
                  <a:stretch>
                    <a:fillRect l="-596" t="-820" b="-819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6" name="Arrow: Down 45">
              <a:extLst>
                <a:ext uri="{FF2B5EF4-FFF2-40B4-BE49-F238E27FC236}">
                  <a16:creationId xmlns:a16="http://schemas.microsoft.com/office/drawing/2014/main" id="{037419A9-E48D-B124-C801-1F54943B8B1C}"/>
                </a:ext>
              </a:extLst>
            </p:cNvPr>
            <p:cNvSpPr/>
            <p:nvPr/>
          </p:nvSpPr>
          <p:spPr>
            <a:xfrm rot="16200000">
              <a:off x="4474914" y="1493943"/>
              <a:ext cx="302576" cy="369332"/>
            </a:xfrm>
            <a:prstGeom prst="downArrow">
              <a:avLst/>
            </a:prstGeom>
            <a:solidFill>
              <a:srgbClr val="FF6600"/>
            </a:solidFill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C00000"/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C6B1729D-E0F2-E940-1C72-112D3EE63283}"/>
                    </a:ext>
                  </a:extLst>
                </p:cNvPr>
                <p:cNvSpPr txBox="1"/>
                <p:nvPr/>
              </p:nvSpPr>
              <p:spPr>
                <a:xfrm>
                  <a:off x="7895199" y="1517579"/>
                  <a:ext cx="2866018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e>
                        <m:sub>
                          <m:r>
                            <a:rPr lang="en-US" sz="1400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a14:m>
                  <a:r>
                    <a:rPr lang="en-GB" sz="1400" b="1" dirty="0">
                      <a:solidFill>
                        <a:srgbClr val="C00000"/>
                      </a:solidFill>
                    </a:rPr>
                    <a:t>(</a:t>
                  </a:r>
                  <a14:m>
                    <m:oMath xmlns:m="http://schemas.openxmlformats.org/officeDocument/2006/math">
                      <m:r>
                        <a:rPr lang="en-US" sz="1400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</a:rPr>
                        <m:t>𝝈</m:t>
                      </m:r>
                    </m:oMath>
                  </a14:m>
                  <a:r>
                    <a:rPr lang="en-GB" sz="1400" b="1" dirty="0">
                      <a:solidFill>
                        <a:srgbClr val="C00000"/>
                      </a:solidFill>
                    </a:rPr>
                    <a:t>,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400" b="1" i="1">
                              <a:solidFill>
                                <a:srgbClr val="D547D5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1">
                              <a:solidFill>
                                <a:srgbClr val="D547D5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e>
                        <m:sub>
                          <m:r>
                            <a:rPr lang="en-US" sz="1400" b="1">
                              <a:solidFill>
                                <a:srgbClr val="D547D5"/>
                              </a:solidFill>
                              <a:latin typeface="Cambria Math" panose="02040503050406030204" pitchFamily="18" charset="0"/>
                            </a:rPr>
                            <m:t>𝒎𝒂𝒙</m:t>
                          </m:r>
                          <m:r>
                            <a:rPr lang="en-US" sz="1400" b="1">
                              <a:solidFill>
                                <a:srgbClr val="D547D5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1400" b="1">
                              <a:solidFill>
                                <a:srgbClr val="D547D5"/>
                              </a:solidFill>
                              <a:latin typeface="Cambria Math" panose="02040503050406030204" pitchFamily="18" charset="0"/>
                            </a:rPr>
                            <m:t>𝒄𝒐𝒔𝒕</m:t>
                          </m:r>
                        </m:sub>
                      </m:sSub>
                    </m:oMath>
                  </a14:m>
                  <a:r>
                    <a:rPr lang="en-GB" sz="1400" b="1" dirty="0">
                      <a:solidFill>
                        <a:srgbClr val="D547D5"/>
                      </a:solidFill>
                    </a:rPr>
                    <a:t>, B</a:t>
                  </a:r>
                  <a:r>
                    <a:rPr lang="en-GB" sz="1400" b="1" dirty="0">
                      <a:solidFill>
                        <a:srgbClr val="C00000"/>
                      </a:solidFill>
                    </a:rPr>
                    <a:t>)</a:t>
                  </a:r>
                  <a:r>
                    <a:rPr lang="en-GB" sz="1400" b="1" dirty="0">
                      <a:solidFill>
                        <a:srgbClr val="D547D5"/>
                      </a:solidFill>
                    </a:rPr>
                    <a:t> </a:t>
                  </a:r>
                </a:p>
              </p:txBody>
            </p:sp>
          </mc:Choice>
          <mc:Fallback xmlns="">
            <p:sp>
              <p:nvSpPr>
                <p:cNvPr id="50" name="TextBox 49">
                  <a:extLst>
                    <a:ext uri="{FF2B5EF4-FFF2-40B4-BE49-F238E27FC236}">
                      <a16:creationId xmlns:a16="http://schemas.microsoft.com/office/drawing/2014/main" id="{C6B1729D-E0F2-E940-1C72-112D3EE6328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95199" y="1517579"/>
                  <a:ext cx="2866018" cy="307777"/>
                </a:xfrm>
                <a:prstGeom prst="rect">
                  <a:avLst/>
                </a:prstGeom>
                <a:blipFill>
                  <a:blip r:embed="rId13"/>
                  <a:stretch>
                    <a:fillRect t="-3922" b="-1960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1" name="Arrow: Down 50">
              <a:extLst>
                <a:ext uri="{FF2B5EF4-FFF2-40B4-BE49-F238E27FC236}">
                  <a16:creationId xmlns:a16="http://schemas.microsoft.com/office/drawing/2014/main" id="{D6800995-7CF5-AA4B-F76E-BAAAB0B6A73A}"/>
                </a:ext>
              </a:extLst>
            </p:cNvPr>
            <p:cNvSpPr/>
            <p:nvPr/>
          </p:nvSpPr>
          <p:spPr>
            <a:xfrm rot="16200000">
              <a:off x="8024196" y="1489932"/>
              <a:ext cx="302576" cy="369332"/>
            </a:xfrm>
            <a:prstGeom prst="downArrow">
              <a:avLst/>
            </a:prstGeom>
            <a:solidFill>
              <a:srgbClr val="FF6600"/>
            </a:solidFill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C00000"/>
                </a:solidFill>
              </a:endParaRPr>
            </a:p>
          </p:txBody>
        </p: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3E2B77AD-ADAB-250C-79A9-39A5A0A81BD3}"/>
                </a:ext>
              </a:extLst>
            </p:cNvPr>
            <p:cNvCxnSpPr>
              <a:cxnSpLocks/>
            </p:cNvCxnSpPr>
            <p:nvPr/>
          </p:nvCxnSpPr>
          <p:spPr>
            <a:xfrm>
              <a:off x="3197805" y="1540918"/>
              <a:ext cx="1756321" cy="326621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08B42A43-0EAC-35BB-C86E-5699A53EC24E}"/>
                </a:ext>
              </a:extLst>
            </p:cNvPr>
            <p:cNvCxnSpPr>
              <a:cxnSpLocks/>
            </p:cNvCxnSpPr>
            <p:nvPr/>
          </p:nvCxnSpPr>
          <p:spPr>
            <a:xfrm>
              <a:off x="4274612" y="1949537"/>
              <a:ext cx="52374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71067D9-65C7-DF1E-C81C-5522CD054247}"/>
              </a:ext>
            </a:extLst>
          </p:cNvPr>
          <p:cNvGrpSpPr/>
          <p:nvPr/>
        </p:nvGrpSpPr>
        <p:grpSpPr>
          <a:xfrm>
            <a:off x="780182" y="5685327"/>
            <a:ext cx="5895619" cy="432000"/>
            <a:chOff x="348182" y="5869381"/>
            <a:chExt cx="5895619" cy="43200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61C1DEA6-71DC-07A2-7F19-F97471DAFF72}"/>
                    </a:ext>
                  </a:extLst>
                </p:cNvPr>
                <p:cNvSpPr txBox="1"/>
                <p:nvPr/>
              </p:nvSpPr>
              <p:spPr>
                <a:xfrm>
                  <a:off x="741784" y="5899521"/>
                  <a:ext cx="550201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600" dirty="0">
                      <a:solidFill>
                        <a:srgbClr val="FF0000"/>
                      </a:solidFill>
                    </a:rPr>
                    <a:t>At HF region, above       , the </a:t>
                  </a:r>
                  <a:r>
                    <a:rPr lang="en-GB" sz="1600" b="1" dirty="0">
                      <a:solidFill>
                        <a:srgbClr val="FF0000"/>
                      </a:solidFill>
                    </a:rPr>
                    <a:t>J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1" i="0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  <m:sub>
                          <m:r>
                            <a:rPr lang="en-US" sz="16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𝐜𝐨𝐬𝐭</m:t>
                          </m:r>
                        </m:sub>
                      </m:sSub>
                    </m:oMath>
                  </a14:m>
                  <a:r>
                    <a:rPr lang="en-GB" sz="1600" dirty="0">
                      <a:solidFill>
                        <a:srgbClr val="FF0000"/>
                      </a:solidFill>
                    </a:rPr>
                    <a:t> &gt; </a:t>
                  </a:r>
                  <a:r>
                    <a:rPr lang="en-GB" sz="1600" b="1" dirty="0">
                      <a:solidFill>
                        <a:srgbClr val="FF0000"/>
                      </a:solidFill>
                    </a:rPr>
                    <a:t>Jc</a:t>
                  </a:r>
                  <a:r>
                    <a:rPr lang="en-GB" sz="1600" dirty="0">
                      <a:solidFill>
                        <a:srgbClr val="FF0000"/>
                      </a:solidFill>
                    </a:rPr>
                    <a:t>! </a:t>
                  </a:r>
                </a:p>
              </p:txBody>
            </p:sp>
          </mc:Choice>
          <mc:Fallback xmlns="">
            <p:sp>
              <p:nvSpPr>
                <p:cNvPr id="71" name="TextBox 70">
                  <a:extLst>
                    <a:ext uri="{FF2B5EF4-FFF2-40B4-BE49-F238E27FC236}">
                      <a16:creationId xmlns:a16="http://schemas.microsoft.com/office/drawing/2014/main" id="{61C1DEA6-71DC-07A2-7F19-F97471DAFF7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41784" y="5899521"/>
                  <a:ext cx="5502017" cy="338554"/>
                </a:xfrm>
                <a:prstGeom prst="rect">
                  <a:avLst/>
                </a:prstGeom>
                <a:blipFill>
                  <a:blip r:embed="rId14"/>
                  <a:stretch>
                    <a:fillRect l="-665" t="-5455" b="-2363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6" name="Flowchart: Extract 75">
              <a:extLst>
                <a:ext uri="{FF2B5EF4-FFF2-40B4-BE49-F238E27FC236}">
                  <a16:creationId xmlns:a16="http://schemas.microsoft.com/office/drawing/2014/main" id="{12F9EC28-6F8F-ED08-2271-CD421B62B640}"/>
                </a:ext>
              </a:extLst>
            </p:cNvPr>
            <p:cNvSpPr/>
            <p:nvPr/>
          </p:nvSpPr>
          <p:spPr>
            <a:xfrm>
              <a:off x="2529371" y="5978798"/>
              <a:ext cx="180000" cy="180000"/>
            </a:xfrm>
            <a:prstGeom prst="flowChartExtract">
              <a:avLst/>
            </a:prstGeom>
            <a:noFill/>
            <a:ln w="28575">
              <a:solidFill>
                <a:srgbClr val="FF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3" name="Graphic 2" descr="Close with solid fill">
              <a:extLst>
                <a:ext uri="{FF2B5EF4-FFF2-40B4-BE49-F238E27FC236}">
                  <a16:creationId xmlns:a16="http://schemas.microsoft.com/office/drawing/2014/main" id="{15062D05-0430-41CA-91DE-17A77784B1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tretch>
              <a:fillRect/>
            </a:stretch>
          </p:blipFill>
          <p:spPr>
            <a:xfrm>
              <a:off x="348182" y="5869381"/>
              <a:ext cx="432000" cy="432000"/>
            </a:xfrm>
            <a:prstGeom prst="rect">
              <a:avLst/>
            </a:prstGeom>
          </p:spPr>
        </p:pic>
      </p:grpSp>
      <p:sp>
        <p:nvSpPr>
          <p:cNvPr id="10" name="Flowchart: Extract 9">
            <a:extLst>
              <a:ext uri="{FF2B5EF4-FFF2-40B4-BE49-F238E27FC236}">
                <a16:creationId xmlns:a16="http://schemas.microsoft.com/office/drawing/2014/main" id="{2036127D-38A9-AAAB-9CC6-FD60D5583444}"/>
              </a:ext>
            </a:extLst>
          </p:cNvPr>
          <p:cNvSpPr/>
          <p:nvPr/>
        </p:nvSpPr>
        <p:spPr>
          <a:xfrm>
            <a:off x="2953147" y="6161588"/>
            <a:ext cx="180000" cy="180000"/>
          </a:xfrm>
          <a:prstGeom prst="flowChartExtract">
            <a:avLst/>
          </a:prstGeom>
          <a:noFill/>
          <a:ln w="28575">
            <a:solidFill>
              <a:srgbClr val="FF66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" name="Segnaposto data 3">
            <a:extLst>
              <a:ext uri="{FF2B5EF4-FFF2-40B4-BE49-F238E27FC236}">
                <a16:creationId xmlns:a16="http://schemas.microsoft.com/office/drawing/2014/main" id="{B5A09370-B596-4C70-EE5A-0300DE7059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</p:spPr>
        <p:txBody>
          <a:bodyPr/>
          <a:lstStyle/>
          <a:p>
            <a:r>
              <a:rPr lang="en-US" dirty="0"/>
              <a:t>11/08/2023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8308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" grpId="0" animBg="1"/>
      <p:bldP spid="75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graph of a function&#10;&#10;Description automatically generated">
            <a:extLst>
              <a:ext uri="{FF2B5EF4-FFF2-40B4-BE49-F238E27FC236}">
                <a16:creationId xmlns:a16="http://schemas.microsoft.com/office/drawing/2014/main" id="{CFA8F73D-5426-39C7-A72A-99F88111F4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19" y="1192237"/>
            <a:ext cx="10078277" cy="5201690"/>
          </a:xfrm>
          <a:prstGeom prst="rect">
            <a:avLst/>
          </a:prstGeom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A78307E6-6112-2A77-C900-62256574D3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718" y="-122"/>
            <a:ext cx="9612564" cy="1186192"/>
          </a:xfrm>
        </p:spPr>
        <p:txBody>
          <a:bodyPr>
            <a:noAutofit/>
          </a:bodyPr>
          <a:lstStyle/>
          <a:p>
            <a:r>
              <a:rPr lang="en-US" sz="4000" dirty="0"/>
              <a:t>Dipole - Bore Diameter vs Bore Field</a:t>
            </a: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9232B1-072C-751E-6FF0-136D65385F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WP7 – Task 4</a:t>
            </a:r>
            <a:endParaRPr lang="en-GB" dirty="0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032C6CD-A954-FF31-27A6-8291268F36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A16AB2F8-5338-F742-A59E-35F5B82165E6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28A9D04-332D-909B-9B12-8E64408A58F5}"/>
              </a:ext>
            </a:extLst>
          </p:cNvPr>
          <p:cNvSpPr txBox="1"/>
          <p:nvPr/>
        </p:nvSpPr>
        <p:spPr>
          <a:xfrm>
            <a:off x="2209800" y="881253"/>
            <a:ext cx="58077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/>
              <a:t>NEW</a:t>
            </a:r>
            <a:r>
              <a:rPr lang="en-GB" sz="2000" b="1" dirty="0"/>
              <a:t> APPROACH – </a:t>
            </a:r>
            <a:r>
              <a:rPr lang="en-GB" sz="2000" b="1" dirty="0">
                <a:highlight>
                  <a:srgbClr val="FFFF00"/>
                </a:highlight>
              </a:rPr>
              <a:t>New plots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F4F106C-D6BD-6589-0621-2D761320E631}"/>
              </a:ext>
            </a:extLst>
          </p:cNvPr>
          <p:cNvSpPr txBox="1"/>
          <p:nvPr/>
        </p:nvSpPr>
        <p:spPr>
          <a:xfrm>
            <a:off x="7383925" y="857059"/>
            <a:ext cx="480807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400" dirty="0">
                <a:solidFill>
                  <a:srgbClr val="FF0000"/>
                </a:solidFill>
              </a:rPr>
              <a:t>Cost Limit for the magnet (only superconductor) = 100 K€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CFB407D3-9293-8510-39D9-E010B60454F2}"/>
              </a:ext>
            </a:extLst>
          </p:cNvPr>
          <p:cNvGrpSpPr/>
          <p:nvPr/>
        </p:nvGrpSpPr>
        <p:grpSpPr>
          <a:xfrm>
            <a:off x="533428" y="1910738"/>
            <a:ext cx="6434822" cy="3894133"/>
            <a:chOff x="533428" y="1910738"/>
            <a:chExt cx="6434822" cy="3894133"/>
          </a:xfrm>
        </p:grpSpPr>
        <p:sp>
          <p:nvSpPr>
            <p:cNvPr id="15" name="Star: 7 Points 14">
              <a:extLst>
                <a:ext uri="{FF2B5EF4-FFF2-40B4-BE49-F238E27FC236}">
                  <a16:creationId xmlns:a16="http://schemas.microsoft.com/office/drawing/2014/main" id="{7EAD160F-0C35-AD1B-CC1E-C6E219CE67CB}"/>
                </a:ext>
              </a:extLst>
            </p:cNvPr>
            <p:cNvSpPr/>
            <p:nvPr/>
          </p:nvSpPr>
          <p:spPr>
            <a:xfrm>
              <a:off x="3254354" y="1910738"/>
              <a:ext cx="540000" cy="504000"/>
            </a:xfrm>
            <a:prstGeom prst="star7">
              <a:avLst/>
            </a:prstGeom>
            <a:solidFill>
              <a:srgbClr val="00B05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Star: 7 Points 15">
              <a:extLst>
                <a:ext uri="{FF2B5EF4-FFF2-40B4-BE49-F238E27FC236}">
                  <a16:creationId xmlns:a16="http://schemas.microsoft.com/office/drawing/2014/main" id="{757D35A5-665B-F481-7DC8-5480EFEFDCAE}"/>
                </a:ext>
              </a:extLst>
            </p:cNvPr>
            <p:cNvSpPr/>
            <p:nvPr/>
          </p:nvSpPr>
          <p:spPr>
            <a:xfrm>
              <a:off x="6428250" y="2691824"/>
              <a:ext cx="540000" cy="504000"/>
            </a:xfrm>
            <a:prstGeom prst="star7">
              <a:avLst/>
            </a:prstGeom>
            <a:solidFill>
              <a:srgbClr val="00B05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Star: 7 Points 16">
              <a:extLst>
                <a:ext uri="{FF2B5EF4-FFF2-40B4-BE49-F238E27FC236}">
                  <a16:creationId xmlns:a16="http://schemas.microsoft.com/office/drawing/2014/main" id="{82EFC182-F0F5-E133-C6CD-ED881F6CE1B4}"/>
                </a:ext>
              </a:extLst>
            </p:cNvPr>
            <p:cNvSpPr/>
            <p:nvPr/>
          </p:nvSpPr>
          <p:spPr>
            <a:xfrm>
              <a:off x="3399183" y="5300871"/>
              <a:ext cx="540000" cy="504000"/>
            </a:xfrm>
            <a:prstGeom prst="star7">
              <a:avLst/>
            </a:prstGeom>
            <a:solidFill>
              <a:srgbClr val="00B05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Star: 7 Points 17">
              <a:extLst>
                <a:ext uri="{FF2B5EF4-FFF2-40B4-BE49-F238E27FC236}">
                  <a16:creationId xmlns:a16="http://schemas.microsoft.com/office/drawing/2014/main" id="{01DF868A-A898-3EA3-77A4-24B9008CE1F0}"/>
                </a:ext>
              </a:extLst>
            </p:cNvPr>
            <p:cNvSpPr/>
            <p:nvPr/>
          </p:nvSpPr>
          <p:spPr>
            <a:xfrm>
              <a:off x="928405" y="4501524"/>
              <a:ext cx="540000" cy="504000"/>
            </a:xfrm>
            <a:prstGeom prst="star7">
              <a:avLst/>
            </a:prstGeom>
            <a:solidFill>
              <a:srgbClr val="00B05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286A00B-7FDB-F4EB-C34A-F5C9470980B3}"/>
                </a:ext>
              </a:extLst>
            </p:cNvPr>
            <p:cNvSpPr txBox="1"/>
            <p:nvPr/>
          </p:nvSpPr>
          <p:spPr>
            <a:xfrm>
              <a:off x="533428" y="5065599"/>
              <a:ext cx="1330630" cy="6001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400" b="1" dirty="0">
                  <a:solidFill>
                    <a:srgbClr val="00B050"/>
                  </a:solidFill>
                </a:rPr>
                <a:t>||</a:t>
              </a:r>
            </a:p>
            <a:p>
              <a:pPr algn="ctr"/>
              <a:endParaRPr lang="en-GB" sz="500" b="1" dirty="0">
                <a:solidFill>
                  <a:srgbClr val="00B050"/>
                </a:solidFill>
              </a:endParaRPr>
            </a:p>
            <a:p>
              <a:pPr algn="ctr"/>
              <a:r>
                <a:rPr lang="en-GB" sz="1400" b="1" dirty="0">
                  <a:solidFill>
                    <a:srgbClr val="00B050"/>
                  </a:solidFill>
                </a:rPr>
                <a:t>Allowed region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BB1687E-2A7C-430A-4BD3-1600A8D463DD}"/>
              </a:ext>
            </a:extLst>
          </p:cNvPr>
          <p:cNvGrpSpPr/>
          <p:nvPr/>
        </p:nvGrpSpPr>
        <p:grpSpPr>
          <a:xfrm>
            <a:off x="8309111" y="4724908"/>
            <a:ext cx="2205827" cy="707886"/>
            <a:chOff x="8309111" y="4724908"/>
            <a:chExt cx="2205827" cy="707886"/>
          </a:xfrm>
        </p:grpSpPr>
        <p:sp>
          <p:nvSpPr>
            <p:cNvPr id="22" name="CasellaDiTesto 35">
              <a:extLst>
                <a:ext uri="{FF2B5EF4-FFF2-40B4-BE49-F238E27FC236}">
                  <a16:creationId xmlns:a16="http://schemas.microsoft.com/office/drawing/2014/main" id="{EC26B005-927A-FAA3-A22A-8C1C13F5D78D}"/>
                </a:ext>
              </a:extLst>
            </p:cNvPr>
            <p:cNvSpPr txBox="1"/>
            <p:nvPr/>
          </p:nvSpPr>
          <p:spPr>
            <a:xfrm>
              <a:off x="8309111" y="4724908"/>
              <a:ext cx="35618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4000" dirty="0">
                  <a:solidFill>
                    <a:srgbClr val="FF0000"/>
                  </a:solidFill>
                  <a:latin typeface="Arial Rounded MT Bold" panose="020F0704030504030204" pitchFamily="34" charset="0"/>
                </a:rPr>
                <a:t>!</a:t>
              </a:r>
              <a:endParaRPr lang="en-GB" sz="2800" dirty="0">
                <a:solidFill>
                  <a:srgbClr val="FF0000"/>
                </a:solidFill>
                <a:latin typeface="Arial Rounded MT Bold" panose="020F0704030504030204" pitchFamily="34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32AA9BB-E714-A4EA-C133-8F6C0E1E88D4}"/>
                </a:ext>
              </a:extLst>
            </p:cNvPr>
            <p:cNvSpPr txBox="1"/>
            <p:nvPr/>
          </p:nvSpPr>
          <p:spPr>
            <a:xfrm>
              <a:off x="8591811" y="4962317"/>
              <a:ext cx="1923127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600" b="1" dirty="0">
                  <a:solidFill>
                    <a:srgbClr val="FF0000"/>
                  </a:solidFill>
                </a:rPr>
                <a:t>We must consider Jc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5BAC0410-D891-2CCC-C027-EE565F0CD505}"/>
              </a:ext>
            </a:extLst>
          </p:cNvPr>
          <p:cNvSpPr txBox="1"/>
          <p:nvPr/>
        </p:nvSpPr>
        <p:spPr>
          <a:xfrm>
            <a:off x="1860299" y="2986998"/>
            <a:ext cx="57099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spc="-100" dirty="0">
                <a:solidFill>
                  <a:schemeClr val="tx1">
                    <a:lumMod val="85000"/>
                    <a:lumOff val="15000"/>
                  </a:schemeClr>
                </a:solidFill>
                <a:latin typeface="Sitka Text" pitchFamily="2" charset="0"/>
                <a:cs typeface="Times New Roman" panose="02020603050405020304" pitchFamily="18" charset="0"/>
              </a:rPr>
              <a:t>Tevatron</a:t>
            </a:r>
          </a:p>
        </p:txBody>
      </p:sp>
      <p:sp>
        <p:nvSpPr>
          <p:cNvPr id="3" name="Segnaposto data 3">
            <a:extLst>
              <a:ext uri="{FF2B5EF4-FFF2-40B4-BE49-F238E27FC236}">
                <a16:creationId xmlns:a16="http://schemas.microsoft.com/office/drawing/2014/main" id="{11067D40-7362-E0CF-9020-AAD63416B3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93928"/>
            <a:ext cx="2743200" cy="365125"/>
          </a:xfrm>
        </p:spPr>
        <p:txBody>
          <a:bodyPr/>
          <a:lstStyle/>
          <a:p>
            <a:r>
              <a:rPr lang="en-US" dirty="0"/>
              <a:t>11/08/2023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4532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40988</TotalTime>
  <Words>1318</Words>
  <Application>Microsoft Office PowerPoint</Application>
  <PresentationFormat>Widescreen</PresentationFormat>
  <Paragraphs>266</Paragraphs>
  <Slides>20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6" baseType="lpstr">
      <vt:lpstr>Arial</vt:lpstr>
      <vt:lpstr>Arial Rounded MT Bold</vt:lpstr>
      <vt:lpstr>Calibri</vt:lpstr>
      <vt:lpstr>Cambria Math</vt:lpstr>
      <vt:lpstr>Sitka Text</vt:lpstr>
      <vt:lpstr>Tema di Office</vt:lpstr>
      <vt:lpstr>Performance Limits  Daniel Novelli, for discussion 11.8.23</vt:lpstr>
      <vt:lpstr>OLD APPROACH</vt:lpstr>
      <vt:lpstr>Dipole - Bore Diameter vs Bore Field</vt:lpstr>
      <vt:lpstr>Dipole - Bore Diameter vs Bore Field</vt:lpstr>
      <vt:lpstr>Dipole - Bore Diameter vs Bore Field</vt:lpstr>
      <vt:lpstr>NEW APPROACH</vt:lpstr>
      <vt:lpstr>Dipole - Bore Diameter vs Bore Field</vt:lpstr>
      <vt:lpstr>Dipole - Bore Diameter vs Bore Field</vt:lpstr>
      <vt:lpstr>Dipole - Bore Diameter vs Bore Field</vt:lpstr>
      <vt:lpstr>Dipole - Bore Diameter vs Bore Field</vt:lpstr>
      <vt:lpstr>Dipole - Bore Diameter vs Bore Field</vt:lpstr>
      <vt:lpstr>Dipole - Bore Diameter vs Bore Field</vt:lpstr>
      <vt:lpstr>Dipole - Bore Diameter vs Bore Field</vt:lpstr>
      <vt:lpstr>Dipole - Bore Diameter vs Bore Field</vt:lpstr>
      <vt:lpstr>Dipole - Bore Diameter vs Bore Field</vt:lpstr>
      <vt:lpstr>Dipole - Bore Diameter vs Bore Field</vt:lpstr>
      <vt:lpstr>Dipole - Bore Diameter vs Bore Field</vt:lpstr>
      <vt:lpstr>Dipole - Bore Diameter vs Bore Field</vt:lpstr>
      <vt:lpstr>QUADRUPOLE</vt:lpstr>
      <vt:lpstr>Quadrupole - Bore Diameter vs Bore Field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MuColl WP7 – task 4 Collider Complex</dc:title>
  <dc:creator>BARBARA CAIFFI</dc:creator>
  <cp:lastModifiedBy>Daniel Novelli</cp:lastModifiedBy>
  <cp:revision>193</cp:revision>
  <dcterms:created xsi:type="dcterms:W3CDTF">2022-09-13T13:16:53Z</dcterms:created>
  <dcterms:modified xsi:type="dcterms:W3CDTF">2023-08-18T09:45:02Z</dcterms:modified>
</cp:coreProperties>
</file>