
<file path=[Content_Types].xml><?xml version="1.0" encoding="utf-8"?>
<Types xmlns="http://schemas.openxmlformats.org/package/2006/content-types">
  <Default Extension="jpg" ContentType="image/jpeg"/>
  <Default Extension="wmf" ContentType="image/x-wmf"/>
  <Default Extension="png" ContentType="image/png"/>
  <Default Extension="xml" ContentType="application/xml"/>
  <Default Extension="jpeg" ContentType="image/jpeg"/>
  <Default Extension="rels" ContentType="application/vnd.openxmlformats-package.relationships+xml"/>
  <Default Extension="bin" ContentType="application/vnd.openxmlformats-officedocument.oleObject"/>
  <Override PartName="/ppt/slides/slide27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1.xml" ContentType="application/vnd.openxmlformats-officedocument.presentationml.slide+xml"/>
  <Override PartName="/ppt/slides/slide18.xml" ContentType="application/vnd.openxmlformats-officedocument.presentationml.slide+xml"/>
  <Override PartName="/ppt/slides/slide15.xml" ContentType="application/vnd.openxmlformats-officedocument.presentationml.slide+xml"/>
  <Override PartName="/ppt/slides/slide26.xml" ContentType="application/vnd.openxmlformats-officedocument.presentationml.slide+xml"/>
  <Override PartName="/ppt/slides/slide10.xml" ContentType="application/vnd.openxmlformats-officedocument.presentationml.slide+xml"/>
  <Override PartName="/ppt/slides/slide19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2.xml" ContentType="application/vnd.openxmlformats-officedocument.presentationml.slide+xml"/>
  <Override PartName="/ppt/slides/slide2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12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theme/theme1.xml" ContentType="application/vnd.openxmlformats-officedocument.them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5.xml" ContentType="application/vnd.openxmlformats-officedocument.presentationml.slideLayout+xml"/>
  <Override PartName="/ppt/slides/slide20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saveSubsetFonts="1" showSpecialPlsOnTitleSld="0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5143500" cy="9144000"/>
  <p:defaultTextStyle>
    <a:defPPr>
      <a:defRPr lang="fr-FR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presProps" Target="presProps.xml" /><Relationship Id="rId31" Type="http://schemas.openxmlformats.org/officeDocument/2006/relationships/tableStyles" Target="tableStyles.xml" /><Relationship Id="rId32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3.png"/><Relationship Id="rId4" Type="http://schemas.openxmlformats.org/officeDocument/2006/relationships/image" Target="../media/image4.jpg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3.png"/><Relationship Id="rId4" Type="http://schemas.openxmlformats.org/officeDocument/2006/relationships/image" Target="../media/image4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Diapositive de titre">
    <p:bg>
      <p:bgPr shadeToTitle="0">
        <a:blipFill>
          <a:blip r:embed="rId2"/>
          <a:stretch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ctrTitle" hasCustomPrompt="1"/>
          </p:nvPr>
        </p:nvSpPr>
        <p:spPr bwMode="auto"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r>
              <a:rPr lang="en-GB"/>
              <a:t>Presentation title - line 1 - Arial 30pt - bold </a:t>
            </a:r>
            <a:r>
              <a:rPr lang="en-GB"/>
              <a:t>HiLumi</a:t>
            </a:r>
            <a:r>
              <a:rPr lang="en-GB"/>
              <a:t> dark grey - line 2</a:t>
            </a:r>
            <a:br>
              <a:rPr lang="en-GB"/>
            </a:br>
            <a:r>
              <a:rPr lang="en-GB"/>
              <a:t>line 3</a:t>
            </a:r>
            <a:br>
              <a:rPr lang="en-GB"/>
            </a:br>
            <a:r>
              <a:rPr lang="en-GB"/>
              <a:t>line 4   </a:t>
            </a:r>
            <a:endParaRPr/>
          </a:p>
        </p:txBody>
      </p:sp>
      <p:sp>
        <p:nvSpPr>
          <p:cNvPr id="5" name="Sous-titre 2" hidden="0"/>
          <p:cNvSpPr>
            <a:spLocks noGrp="1"/>
          </p:cNvSpPr>
          <p:nvPr isPhoto="0" userDrawn="0">
            <p:ph type="subTitle" idx="1" hasCustomPrompt="1"/>
          </p:nvPr>
        </p:nvSpPr>
        <p:spPr bwMode="auto"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GB"/>
              <a:t>Author(s</a:t>
            </a:r>
            <a:r>
              <a:rPr lang="en-GB"/>
              <a:t>)  - Arial 20 pt – </a:t>
            </a:r>
            <a:r>
              <a:rPr lang="en-GB"/>
              <a:t>HiLumi</a:t>
            </a:r>
            <a:r>
              <a:rPr lang="en-GB"/>
              <a:t> dark grey</a:t>
            </a:r>
            <a:endParaRPr/>
          </a:p>
        </p:txBody>
      </p:sp>
      <p:sp>
        <p:nvSpPr>
          <p:cNvPr id="6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/>
              <a:t>HL-LHC - Cryogenics - Status &amp; Perspectives - S. Claudet - Apr'23 </a:t>
            </a:r>
            <a:endParaRPr/>
          </a:p>
        </p:txBody>
      </p:sp>
      <p:sp>
        <p:nvSpPr>
          <p:cNvPr id="7" name="Espace réservé du numéro de diapositive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>
          <a:xfrm>
            <a:off x="8686800" y="4767263"/>
            <a:ext cx="360000" cy="270000"/>
          </a:xfrm>
          <a:prstGeom prst="rect">
            <a:avLst/>
          </a:prstGeo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  <p:pic>
        <p:nvPicPr>
          <p:cNvPr id="8" name="Image 11" descr="HLU-logoN-title.png" hidden="0"/>
          <p:cNvPicPr>
            <a:picLocks noChangeAspect="1"/>
          </p:cNvPicPr>
          <p:nvPr isPhoto="0" userDrawn="1"/>
        </p:nvPicPr>
        <p:blipFill>
          <a:blip r:embed="rId3"/>
          <a:stretch/>
        </p:blipFill>
        <p:spPr bwMode="auto"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9" name="Espace réservé du texte 14" hidden="0"/>
          <p:cNvSpPr>
            <a:spLocks noGrp="1"/>
          </p:cNvSpPr>
          <p:nvPr isPhoto="0" userDrawn="0">
            <p:ph type="body" sz="quarter" idx="14" hasCustomPrompt="1"/>
          </p:nvPr>
        </p:nvSpPr>
        <p:spPr bwMode="auto"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defRPr/>
            </a:pPr>
            <a:r>
              <a:rPr lang="en-GB" sz="1600" b="0" i="0" u="none" strike="noStrike" cap="none" spc="0">
                <a:ln>
                  <a:noFill/>
                </a:ln>
                <a:solidFill>
                  <a:schemeClr val="bg2"/>
                </a:solidFill>
                <a:latin typeface="+mn-lt"/>
                <a:ea typeface="+mn-ea"/>
                <a:cs typeface="+mn-cs"/>
              </a:rPr>
              <a:t>Conference - Location - Date</a:t>
            </a:r>
            <a:endParaRPr/>
          </a:p>
          <a:p>
            <a:pPr lvl="0">
              <a:defRPr/>
            </a:pPr>
            <a:endParaRPr lang="en-GB"/>
          </a:p>
        </p:txBody>
      </p:sp>
      <p:grpSp>
        <p:nvGrpSpPr>
          <p:cNvPr id="10" name="Grouper 8" hidden="0"/>
          <p:cNvGrpSpPr/>
          <p:nvPr isPhoto="0" userDrawn="1"/>
        </p:nvGrpSpPr>
        <p:grpSpPr bwMode="auto"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9" hidden="0"/>
            <p:cNvSpPr/>
            <p:nvPr isPhoto="0" userDrawn="1"/>
          </p:nvSpPr>
          <p:spPr bwMode="auto"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998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2" name="ZoneTexte 10" hidden="0"/>
            <p:cNvSpPr>
              <a:spLocks noAdjustHandles="1" noChangeArrowheads="0"/>
            </p:cNvSpPr>
            <p:nvPr isPhoto="0" userDrawn="1"/>
          </p:nvSpPr>
          <p:spPr bwMode="auto"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GB" sz="900"/>
                <a:t>logo</a:t>
              </a:r>
              <a:endParaRPr/>
            </a:p>
            <a:p>
              <a:pPr algn="ctr">
                <a:defRPr/>
              </a:pPr>
              <a:r>
                <a:rPr lang="en-GB" sz="900"/>
                <a:t>area</a:t>
              </a:r>
              <a:endParaRPr/>
            </a:p>
          </p:txBody>
        </p:sp>
      </p:grpSp>
      <p:pic>
        <p:nvPicPr>
          <p:cNvPr id="13" name="Image 4" descr="CERN-logo_outline.jpg" hidden="0"/>
          <p:cNvPicPr>
            <a:picLocks noChangeAspect="1"/>
          </p:cNvPicPr>
          <p:nvPr isPhoto="0" userDrawn="1"/>
        </p:nvPicPr>
        <p:blipFill>
          <a:blip r:embed="rId4"/>
          <a:stretch/>
        </p:blipFill>
        <p:spPr bwMode="auto">
          <a:xfrm>
            <a:off x="377189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re et contenu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1"/>
          </p:nvPr>
        </p:nvSpPr>
        <p:spPr bwMode="auto"/>
        <p:txBody>
          <a:bodyPr anchor="ctr" anchorCtr="1"/>
          <a:lstStyle/>
          <a:p>
            <a:pPr>
              <a:defRPr/>
            </a:pPr>
            <a:r>
              <a:rPr lang="en-GB"/>
              <a:t>Slide title – line 1 – Arial 30 pt – HiLumi blue</a:t>
            </a:r>
            <a:br>
              <a:rPr lang="en-GB"/>
            </a:br>
            <a:r>
              <a:rPr lang="en-GB"/>
              <a:t>Slide title – line 2 – Arial 30 pt – HiLumi blue</a:t>
            </a:r>
            <a:endParaRPr/>
          </a:p>
        </p:txBody>
      </p:sp>
      <p:sp>
        <p:nvSpPr>
          <p:cNvPr id="5" name="Espace réservé du contenu 2" hidden="0"/>
          <p:cNvSpPr>
            <a:spLocks noGrp="1"/>
          </p:cNvSpPr>
          <p:nvPr isPhoto="0" userDrawn="0">
            <p:ph idx="1" hasCustomPrompt="1"/>
          </p:nvPr>
        </p:nvSpPr>
        <p:spPr bwMode="auto">
          <a:xfrm>
            <a:off x="612000" y="914400"/>
            <a:ext cx="7920000" cy="3680222"/>
          </a:xfrm>
        </p:spPr>
        <p:txBody>
          <a:bodyPr lIns="0" tIns="0" rIns="0" bIns="0"/>
          <a:lstStyle/>
          <a:p>
            <a:pPr lvl="0">
              <a:defRPr/>
            </a:pPr>
            <a:r>
              <a:rPr lang="en-GB"/>
              <a:t>Click to modify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</p:txBody>
      </p:sp>
      <p:sp>
        <p:nvSpPr>
          <p:cNvPr id="6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5000" y="4767263"/>
            <a:ext cx="6627000" cy="270000"/>
          </a:xfrm>
        </p:spPr>
        <p:txBody>
          <a:bodyPr/>
          <a:lstStyle/>
          <a:p>
            <a:pPr>
              <a:defRPr/>
            </a:pPr>
            <a:r>
              <a:rPr/>
              <a:t>HL-LHC - Cryogenics - Status &amp; Perspectives - S. Claudet - Apr'23 </a:t>
            </a:r>
            <a:endParaRPr/>
          </a:p>
        </p:txBody>
      </p:sp>
      <p:sp>
        <p:nvSpPr>
          <p:cNvPr id="7" name="Espace réservé du numéro de diapositive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  <p:grpSp>
        <p:nvGrpSpPr>
          <p:cNvPr id="8" name="Grouper 8" hidden="0"/>
          <p:cNvGrpSpPr/>
          <p:nvPr isPhoto="0" userDrawn="1"/>
        </p:nvGrpSpPr>
        <p:grpSpPr bwMode="auto"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9" name="Rectangle 9" hidden="0"/>
            <p:cNvSpPr/>
            <p:nvPr isPhoto="0" userDrawn="1"/>
          </p:nvSpPr>
          <p:spPr bwMode="auto"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998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0" name="ZoneTexte 10" hidden="0"/>
            <p:cNvSpPr>
              <a:spLocks noAdjustHandles="1" noChangeArrowheads="0"/>
            </p:cNvSpPr>
            <p:nvPr isPhoto="0" userDrawn="1"/>
          </p:nvSpPr>
          <p:spPr bwMode="auto"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GB" sz="900"/>
                <a:t>logo</a:t>
              </a:r>
              <a:endParaRPr/>
            </a:p>
            <a:p>
              <a:pPr algn="ctr">
                <a:defRPr/>
              </a:pPr>
              <a:r>
                <a:rPr lang="en-GB" sz="900"/>
                <a:t>area</a:t>
              </a:r>
              <a:endParaRPr/>
            </a:p>
          </p:txBody>
        </p:sp>
      </p:grpSp>
      <p:pic>
        <p:nvPicPr>
          <p:cNvPr id="11" name="Image 6" descr="CERN-logo_outline.jpg" hidden="0"/>
          <p:cNvPicPr>
            <a:picLocks noChangeAspect="1"/>
          </p:cNvPicPr>
          <p:nvPr isPhoto="0" userDrawn="1"/>
        </p:nvPicPr>
        <p:blipFill>
          <a:blip r:embed="rId2"/>
          <a:stretch/>
        </p:blipFill>
        <p:spPr bwMode="auto">
          <a:xfrm>
            <a:off x="1434150" y="4563939"/>
            <a:ext cx="486863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Comparaiso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title – line 1 – Arial 30 pt – HiLumi blue</a:t>
            </a:r>
            <a:br>
              <a:rPr lang="en-GB"/>
            </a:br>
            <a:r>
              <a:rPr lang="en-GB"/>
              <a:t>Slide title – line 2 – Arial 30 pt – HiLumi blue</a:t>
            </a:r>
            <a:endParaRPr/>
          </a:p>
        </p:txBody>
      </p:sp>
      <p:sp>
        <p:nvSpPr>
          <p:cNvPr id="5" name="Espace réservé du texte 2" hidden="0"/>
          <p:cNvSpPr>
            <a:spLocks noGrp="1"/>
          </p:cNvSpPr>
          <p:nvPr isPhoto="0" userDrawn="0">
            <p:ph type="body" idx="1" hasCustomPrompt="1"/>
          </p:nvPr>
        </p:nvSpPr>
        <p:spPr bwMode="auto"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GB"/>
              <a:t>Click to edit Master text styles </a:t>
            </a:r>
            <a:endParaRPr/>
          </a:p>
        </p:txBody>
      </p:sp>
      <p:sp>
        <p:nvSpPr>
          <p:cNvPr id="6" name="Espace réservé du contenu 3" hidden="0"/>
          <p:cNvSpPr>
            <a:spLocks noGrp="1"/>
          </p:cNvSpPr>
          <p:nvPr isPhoto="0" userDrawn="0">
            <p:ph sz="half" idx="2" hasCustomPrompt="1"/>
          </p:nvPr>
        </p:nvSpPr>
        <p:spPr bwMode="auto"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en-GB"/>
              <a:t>Click to edit Master texts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</p:txBody>
      </p:sp>
      <p:sp>
        <p:nvSpPr>
          <p:cNvPr id="7" name="Espace réservé du texte 4" hidden="0"/>
          <p:cNvSpPr>
            <a:spLocks noGrp="1"/>
          </p:cNvSpPr>
          <p:nvPr isPhoto="0" userDrawn="0">
            <p:ph type="body" sz="quarter" idx="3" hasCustomPrompt="1"/>
          </p:nvPr>
        </p:nvSpPr>
        <p:spPr bwMode="auto"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GB"/>
              <a:t>Click to edit Master text styles</a:t>
            </a:r>
            <a:endParaRPr/>
          </a:p>
        </p:txBody>
      </p:sp>
      <p:sp>
        <p:nvSpPr>
          <p:cNvPr id="8" name="Espace réservé du contenu 5" hidden="0"/>
          <p:cNvSpPr>
            <a:spLocks noGrp="1"/>
          </p:cNvSpPr>
          <p:nvPr isPhoto="0" userDrawn="0">
            <p:ph sz="quarter" idx="4" hasCustomPrompt="1"/>
          </p:nvPr>
        </p:nvSpPr>
        <p:spPr bwMode="auto"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en-GB"/>
              <a:t>Click to edit Master texts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</p:txBody>
      </p:sp>
      <p:sp>
        <p:nvSpPr>
          <p:cNvPr id="9" name="Espace réservé du pied de page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5000" y="4767263"/>
            <a:ext cx="6627000" cy="270000"/>
          </a:xfrm>
        </p:spPr>
        <p:txBody>
          <a:bodyPr/>
          <a:lstStyle/>
          <a:p>
            <a:pPr>
              <a:defRPr/>
            </a:pPr>
            <a:r>
              <a:rPr/>
              <a:t>HL-LHC - Cryogenics - Status &amp; Perspectives - S. Claudet - Apr'23 </a:t>
            </a:r>
            <a:endParaRPr/>
          </a:p>
        </p:txBody>
      </p:sp>
      <p:sp>
        <p:nvSpPr>
          <p:cNvPr id="10" name="Espace réservé du numéro de diapositive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  <p:grpSp>
        <p:nvGrpSpPr>
          <p:cNvPr id="11" name="Grouper 10" hidden="0"/>
          <p:cNvGrpSpPr/>
          <p:nvPr isPhoto="0" userDrawn="1"/>
        </p:nvGrpSpPr>
        <p:grpSpPr bwMode="auto"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 hidden="0"/>
            <p:cNvSpPr/>
            <p:nvPr isPhoto="0" userDrawn="1"/>
          </p:nvSpPr>
          <p:spPr bwMode="auto"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998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3" name="ZoneTexte 12" hidden="0"/>
            <p:cNvSpPr>
              <a:spLocks noAdjustHandles="1" noChangeArrowheads="0"/>
            </p:cNvSpPr>
            <p:nvPr isPhoto="0" userDrawn="1"/>
          </p:nvSpPr>
          <p:spPr bwMode="auto"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GB" sz="900"/>
                <a:t>logo</a:t>
              </a:r>
              <a:endParaRPr/>
            </a:p>
            <a:p>
              <a:pPr algn="ctr">
                <a:defRPr/>
              </a:pPr>
              <a:r>
                <a:rPr lang="en-GB" sz="900"/>
                <a:t>area</a:t>
              </a:r>
              <a:endParaRPr/>
            </a:p>
          </p:txBody>
        </p:sp>
      </p:grpSp>
      <p:pic>
        <p:nvPicPr>
          <p:cNvPr id="14" name="Image 6" descr="CERN-logo_outline.jpg" hidden="0"/>
          <p:cNvPicPr>
            <a:picLocks noChangeAspect="1"/>
          </p:cNvPicPr>
          <p:nvPr isPhoto="0" userDrawn="1"/>
        </p:nvPicPr>
        <p:blipFill>
          <a:blip r:embed="rId2"/>
          <a:stretch/>
        </p:blipFill>
        <p:spPr bwMode="auto">
          <a:xfrm>
            <a:off x="1434150" y="4563939"/>
            <a:ext cx="486863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re seul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Slide title – line 1 – Arial 30 pt – HiLumi blue</a:t>
            </a:r>
            <a:br>
              <a:rPr lang="en-GB"/>
            </a:br>
            <a:r>
              <a:rPr lang="en-GB"/>
              <a:t>Slide title – line 2 – Arial 30 pt – HiLumi blue</a:t>
            </a:r>
            <a:endParaRPr/>
          </a:p>
        </p:txBody>
      </p:sp>
      <p:sp>
        <p:nvSpPr>
          <p:cNvPr id="5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5000" y="4767263"/>
            <a:ext cx="6627000" cy="270000"/>
          </a:xfrm>
        </p:spPr>
        <p:txBody>
          <a:bodyPr/>
          <a:lstStyle/>
          <a:p>
            <a:pPr>
              <a:defRPr/>
            </a:pPr>
            <a:r>
              <a:rPr/>
              <a:t>HL-LHC - Cryogenics - Status &amp; Perspectives - S. Claudet - Apr'23 </a:t>
            </a:r>
            <a:endParaRPr/>
          </a:p>
        </p:txBody>
      </p:sp>
      <p:sp>
        <p:nvSpPr>
          <p:cNvPr id="6" name="Espace réservé du numéro de diapositive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  <p:grpSp>
        <p:nvGrpSpPr>
          <p:cNvPr id="7" name="Grouper 6" hidden="0"/>
          <p:cNvGrpSpPr/>
          <p:nvPr isPhoto="0" userDrawn="1"/>
        </p:nvGrpSpPr>
        <p:grpSpPr bwMode="auto"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 hidden="0"/>
            <p:cNvSpPr/>
            <p:nvPr isPhoto="0" userDrawn="1"/>
          </p:nvSpPr>
          <p:spPr bwMode="auto"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998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9" name="ZoneTexte 8" hidden="0"/>
            <p:cNvSpPr>
              <a:spLocks noAdjustHandles="1" noChangeArrowheads="0"/>
            </p:cNvSpPr>
            <p:nvPr isPhoto="0" userDrawn="1"/>
          </p:nvSpPr>
          <p:spPr bwMode="auto"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GB" sz="900"/>
                <a:t>logo</a:t>
              </a:r>
              <a:endParaRPr/>
            </a:p>
            <a:p>
              <a:pPr algn="ctr">
                <a:defRPr/>
              </a:pPr>
              <a:r>
                <a:rPr lang="en-GB" sz="900"/>
                <a:t>area</a:t>
              </a:r>
              <a:endParaRPr/>
            </a:p>
          </p:txBody>
        </p:sp>
      </p:grpSp>
      <p:pic>
        <p:nvPicPr>
          <p:cNvPr id="10" name="Image 6" descr="CERN-logo_outline.jpg" hidden="0"/>
          <p:cNvPicPr>
            <a:picLocks noChangeAspect="1"/>
          </p:cNvPicPr>
          <p:nvPr isPhoto="0" userDrawn="1"/>
        </p:nvPicPr>
        <p:blipFill>
          <a:blip r:embed="rId2"/>
          <a:stretch/>
        </p:blipFill>
        <p:spPr bwMode="auto">
          <a:xfrm>
            <a:off x="1434150" y="4563939"/>
            <a:ext cx="486863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V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81200" y="4767263"/>
            <a:ext cx="6553200" cy="270000"/>
          </a:xfrm>
        </p:spPr>
        <p:txBody>
          <a:bodyPr/>
          <a:lstStyle/>
          <a:p>
            <a:pPr>
              <a:defRPr/>
            </a:pPr>
            <a:r>
              <a:rPr/>
              <a:t>HL-LHC - Cryogenics - Status &amp; Perspectives - S. Claudet - Apr'23 </a:t>
            </a:r>
            <a:endParaRPr/>
          </a:p>
        </p:txBody>
      </p:sp>
      <p:sp>
        <p:nvSpPr>
          <p:cNvPr id="5" name="Espace réservé du numéro de diapositive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  <p:grpSp>
        <p:nvGrpSpPr>
          <p:cNvPr id="6" name="Grouper 5" hidden="0"/>
          <p:cNvGrpSpPr/>
          <p:nvPr isPhoto="0" userDrawn="1"/>
        </p:nvGrpSpPr>
        <p:grpSpPr bwMode="auto"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 hidden="0"/>
            <p:cNvSpPr/>
            <p:nvPr isPhoto="0" userDrawn="1"/>
          </p:nvSpPr>
          <p:spPr bwMode="auto"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998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8" name="ZoneTexte 7" hidden="0"/>
            <p:cNvSpPr>
              <a:spLocks noAdjustHandles="1" noChangeArrowheads="0"/>
            </p:cNvSpPr>
            <p:nvPr isPhoto="0" userDrawn="1"/>
          </p:nvSpPr>
          <p:spPr bwMode="auto"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GB" sz="900"/>
                <a:t>logo</a:t>
              </a:r>
              <a:endParaRPr/>
            </a:p>
            <a:p>
              <a:pPr algn="ctr">
                <a:defRPr/>
              </a:pPr>
              <a:r>
                <a:rPr lang="en-GB" sz="900"/>
                <a:t>area</a:t>
              </a:r>
              <a:endParaRPr/>
            </a:p>
          </p:txBody>
        </p:sp>
      </p:grpSp>
      <p:pic>
        <p:nvPicPr>
          <p:cNvPr id="9" name="Image 6" descr="CERN-logo_outline.jpg" hidden="0"/>
          <p:cNvPicPr>
            <a:picLocks noChangeAspect="1"/>
          </p:cNvPicPr>
          <p:nvPr isPhoto="0" userDrawn="1"/>
        </p:nvPicPr>
        <p:blipFill>
          <a:blip r:embed="rId2"/>
          <a:stretch/>
        </p:blipFill>
        <p:spPr bwMode="auto">
          <a:xfrm>
            <a:off x="1434150" y="4563939"/>
            <a:ext cx="486863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Image avec légen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2" hidden="0"/>
          <p:cNvSpPr>
            <a:spLocks noGrp="1"/>
          </p:cNvSpPr>
          <p:nvPr isPhoto="0" userDrawn="0">
            <p:ph type="pic" idx="1" hasCustomPrompt="0"/>
          </p:nvPr>
        </p:nvSpPr>
        <p:spPr bwMode="auto"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US"/>
              <a:t>Click icon to add picture</a:t>
            </a:r>
            <a:endParaRPr lang="en-GB"/>
          </a:p>
        </p:txBody>
      </p:sp>
      <p:sp>
        <p:nvSpPr>
          <p:cNvPr id="5" name="Espace réservé du texte 3" hidden="0"/>
          <p:cNvSpPr>
            <a:spLocks noGrp="1"/>
          </p:cNvSpPr>
          <p:nvPr isPhoto="0" userDrawn="0">
            <p:ph type="body" sz="half" idx="2" hasCustomPrompt="1"/>
          </p:nvPr>
        </p:nvSpPr>
        <p:spPr bwMode="auto"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en-GB"/>
              <a:t>Text – image caption – comments ....</a:t>
            </a:r>
            <a:endParaRPr/>
          </a:p>
        </p:txBody>
      </p:sp>
      <p:sp>
        <p:nvSpPr>
          <p:cNvPr id="6" name="Espace réservé du pied de page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81200" y="4767263"/>
            <a:ext cx="6550800" cy="270000"/>
          </a:xfrm>
        </p:spPr>
        <p:txBody>
          <a:bodyPr/>
          <a:lstStyle/>
          <a:p>
            <a:pPr>
              <a:defRPr/>
            </a:pPr>
            <a:r>
              <a:rPr/>
              <a:t>HL-LHC - Cryogenics - Status &amp; Perspectives - S. Claudet - Apr'23 </a:t>
            </a:r>
            <a:endParaRPr/>
          </a:p>
        </p:txBody>
      </p:sp>
      <p:sp>
        <p:nvSpPr>
          <p:cNvPr id="7" name="Espace réservé du numéro de diapositive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  <p:sp>
        <p:nvSpPr>
          <p:cNvPr id="8" name="Espace réservé du contenu 8" hidden="0"/>
          <p:cNvSpPr>
            <a:spLocks noGrp="1"/>
          </p:cNvSpPr>
          <p:nvPr isPhoto="0" userDrawn="0">
            <p:ph sz="quarter" idx="14" hasCustomPrompt="1"/>
          </p:nvPr>
        </p:nvSpPr>
        <p:spPr bwMode="auto"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>
              <a:defRPr/>
            </a:pPr>
            <a:r>
              <a:rPr lang="en-GB"/>
              <a:t>Image title</a:t>
            </a:r>
            <a:endParaRPr/>
          </a:p>
        </p:txBody>
      </p:sp>
      <p:grpSp>
        <p:nvGrpSpPr>
          <p:cNvPr id="9" name="Grouper 5" hidden="0"/>
          <p:cNvGrpSpPr/>
          <p:nvPr isPhoto="0" userDrawn="1"/>
        </p:nvGrpSpPr>
        <p:grpSpPr bwMode="auto"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 hidden="0"/>
            <p:cNvSpPr/>
            <p:nvPr isPhoto="0" userDrawn="1"/>
          </p:nvSpPr>
          <p:spPr bwMode="auto"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998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1" name="ZoneTexte 7" hidden="0"/>
            <p:cNvSpPr>
              <a:spLocks noAdjustHandles="1" noChangeArrowheads="0"/>
            </p:cNvSpPr>
            <p:nvPr isPhoto="0" userDrawn="1"/>
          </p:nvSpPr>
          <p:spPr bwMode="auto"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GB" sz="900"/>
                <a:t>logo</a:t>
              </a:r>
              <a:endParaRPr/>
            </a:p>
            <a:p>
              <a:pPr algn="ctr">
                <a:defRPr/>
              </a:pPr>
              <a:r>
                <a:rPr lang="en-GB" sz="900"/>
                <a:t>area</a:t>
              </a:r>
              <a:endParaRPr/>
            </a:p>
          </p:txBody>
        </p:sp>
      </p:grpSp>
      <p:pic>
        <p:nvPicPr>
          <p:cNvPr id="12" name="Image 6" descr="CERN-logo_outline.jpg" hidden="0"/>
          <p:cNvPicPr>
            <a:picLocks noChangeAspect="1"/>
          </p:cNvPicPr>
          <p:nvPr isPhoto="0" userDrawn="1"/>
        </p:nvPicPr>
        <p:blipFill>
          <a:blip r:embed="rId2"/>
          <a:stretch/>
        </p:blipFill>
        <p:spPr bwMode="auto">
          <a:xfrm>
            <a:off x="1434150" y="4563939"/>
            <a:ext cx="486863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Disposition personnalisée">
    <p:bg>
      <p:bgPr shadeToTitle="0">
        <a:blipFill>
          <a:blip r:embed="rId2"/>
          <a:stretch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GB"/>
              <a:t>Thank you message....</a:t>
            </a:r>
            <a:endParaRPr/>
          </a:p>
        </p:txBody>
      </p:sp>
      <p:sp>
        <p:nvSpPr>
          <p:cNvPr id="5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351800" y="4767263"/>
            <a:ext cx="6440400" cy="270000"/>
          </a:xfrm>
        </p:spPr>
        <p:txBody>
          <a:bodyPr/>
          <a:lstStyle/>
          <a:p>
            <a:pPr>
              <a:defRPr/>
            </a:pPr>
            <a:r>
              <a:rPr/>
              <a:t>HL-LHC - Cryogenics - Status &amp; Perspectives - S. Claudet - Apr'23 </a:t>
            </a:r>
            <a:endParaRPr/>
          </a:p>
        </p:txBody>
      </p:sp>
      <p:sp>
        <p:nvSpPr>
          <p:cNvPr id="6" name="Espace réservé du numéro de diapositive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  <p:sp>
        <p:nvSpPr>
          <p:cNvPr id="7" name="Espace réservé du texte 7" hidden="0"/>
          <p:cNvSpPr>
            <a:spLocks noGrp="1"/>
          </p:cNvSpPr>
          <p:nvPr isPhoto="0" userDrawn="0">
            <p:ph type="body" sz="quarter" idx="14" hasCustomPrompt="1"/>
          </p:nvPr>
        </p:nvSpPr>
        <p:spPr bwMode="auto"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>
              <a:defRPr/>
            </a:pPr>
            <a:r>
              <a:rPr lang="en-GB"/>
              <a:t>Credits if needed: reference 1, reference 2 ...</a:t>
            </a:r>
            <a:endParaRPr/>
          </a:p>
        </p:txBody>
      </p:sp>
      <p:pic>
        <p:nvPicPr>
          <p:cNvPr id="8" name="Image 6" descr="HLU-logoN-title.png" hidden="0"/>
          <p:cNvPicPr>
            <a:picLocks noChangeAspect="1"/>
          </p:cNvPicPr>
          <p:nvPr isPhoto="0" userDrawn="1"/>
        </p:nvPicPr>
        <p:blipFill>
          <a:blip r:embed="rId3"/>
          <a:stretch/>
        </p:blipFill>
        <p:spPr bwMode="auto"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9" name="Grouper 9" hidden="0"/>
          <p:cNvGrpSpPr/>
          <p:nvPr isPhoto="0" userDrawn="1"/>
        </p:nvGrpSpPr>
        <p:grpSpPr bwMode="auto"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10" hidden="0"/>
            <p:cNvSpPr/>
            <p:nvPr isPhoto="0" userDrawn="1"/>
          </p:nvSpPr>
          <p:spPr bwMode="auto"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998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1" name="ZoneTexte 11" hidden="0"/>
            <p:cNvSpPr>
              <a:spLocks noAdjustHandles="1" noChangeArrowheads="0"/>
            </p:cNvSpPr>
            <p:nvPr isPhoto="0" userDrawn="1"/>
          </p:nvSpPr>
          <p:spPr bwMode="auto"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GB" sz="900"/>
                <a:t>logo</a:t>
              </a:r>
              <a:endParaRPr/>
            </a:p>
            <a:p>
              <a:pPr algn="ctr">
                <a:defRPr/>
              </a:pPr>
              <a:r>
                <a:rPr lang="en-GB" sz="900"/>
                <a:t>area</a:t>
              </a:r>
              <a:endParaRPr/>
            </a:p>
          </p:txBody>
        </p:sp>
      </p:grpSp>
      <p:pic>
        <p:nvPicPr>
          <p:cNvPr id="12" name="Image 4" descr="CERN-logo_outline.jpg" hidden="0"/>
          <p:cNvPicPr>
            <a:picLocks noChangeAspect="1"/>
          </p:cNvPicPr>
          <p:nvPr isPhoto="0" userDrawn="1"/>
        </p:nvPicPr>
        <p:blipFill>
          <a:blip r:embed="rId4"/>
          <a:stretch/>
        </p:blipFill>
        <p:spPr bwMode="auto">
          <a:xfrm>
            <a:off x="377189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blipFill>
          <a:blip r:embed="rId9"/>
          <a:stretch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u titr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pPr>
              <a:defRPr/>
            </a:pPr>
            <a:r>
              <a:rPr lang="en-GB"/>
              <a:t>Slide title – line 1 – Arial 30 pt – HiLumi blue</a:t>
            </a:r>
            <a:br>
              <a:rPr lang="en-GB"/>
            </a:br>
            <a:r>
              <a:rPr lang="en-GB"/>
              <a:t>Slide title – line 2 – Arial 30 pt – HiLumi blue</a:t>
            </a:r>
            <a:endParaRPr/>
          </a:p>
        </p:txBody>
      </p:sp>
      <p:sp>
        <p:nvSpPr>
          <p:cNvPr id="5" name="Espace réservé du texte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>
              <a:defRPr/>
            </a:pPr>
            <a:r>
              <a:rPr lang="en-GB"/>
              <a:t>Click to edit Master texts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</p:txBody>
      </p:sp>
      <p:sp>
        <p:nvSpPr>
          <p:cNvPr id="6" name="Espace réservé du pied de page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/>
              <a:t>HL-LHC - Cryogenics - Status &amp; Perspectives - S. Claudet - Apr'23 </a:t>
            </a:r>
            <a:endParaRPr/>
          </a:p>
        </p:txBody>
      </p:sp>
      <p:sp>
        <p:nvSpPr>
          <p:cNvPr id="7" name="Espace réservé du numéro de diapositive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dt="0" ftr="1" hdr="0" sldNum="1"/>
  <p:txStyles>
    <p:titleStyle>
      <a:lvl1pPr algn="ctr" defTabSz="457200">
        <a:spcBef>
          <a:spcPts val="0"/>
        </a:spcBef>
        <a:buNone/>
        <a:defRPr sz="2800" b="1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>
        <a:spcBef>
          <a:spcPts val="0"/>
        </a:spcBef>
        <a:buClr>
          <a:schemeClr val="accent6"/>
        </a:buClr>
        <a:buFont typeface="Wingdings"/>
        <a:buChar char="§"/>
        <a:defRPr sz="28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>
        <a:spcBef>
          <a:spcPts val="0"/>
        </a:spcBef>
        <a:buClr>
          <a:schemeClr val="accent6"/>
        </a:buClr>
        <a:buFont typeface="Wingdings"/>
        <a:buChar char="§"/>
        <a:defRPr sz="24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>
        <a:spcBef>
          <a:spcPts val="0"/>
        </a:spcBef>
        <a:buClr>
          <a:schemeClr val="accent6"/>
        </a:buClr>
        <a:buFont typeface="Wingdings"/>
        <a:buChar char="§"/>
        <a:defRPr sz="20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>
        <a:spcBef>
          <a:spcPts val="0"/>
        </a:spcBef>
        <a:buClr>
          <a:schemeClr val="accent6"/>
        </a:buClr>
        <a:buFont typeface="Wingdings"/>
        <a:buChar char="§"/>
        <a:defRPr sz="18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>
        <a:spcBef>
          <a:spcPts val="0"/>
        </a:spcBef>
        <a:buClr>
          <a:schemeClr val="accent6"/>
        </a:buClr>
        <a:buFont typeface="Wingdings"/>
        <a:buChar char="§"/>
        <a:defRPr sz="16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Relationship Id="rId3" Type="http://schemas.openxmlformats.org/officeDocument/2006/relationships/image" Target="../media/image5.pn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Relationship Id="rId3" Type="http://schemas.openxmlformats.org/officeDocument/2006/relationships/image" Target="../media/image34.pn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6" Type="http://schemas.openxmlformats.org/officeDocument/2006/relationships/image" Target="../media/image41.png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jpg"/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5" Type="http://schemas.openxmlformats.org/officeDocument/2006/relationships/image" Target="../media/image45.jpg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49.png"/><Relationship Id="rId6" Type="http://schemas.openxmlformats.org/officeDocument/2006/relationships/image" Target="../media/image50.png"/><Relationship Id="rId7" Type="http://schemas.openxmlformats.org/officeDocument/2006/relationships/image" Target="../media/image51.png"/><Relationship Id="rId8" Type="http://schemas.openxmlformats.org/officeDocument/2006/relationships/image" Target="../media/image52.png"/><Relationship Id="rId9" Type="http://schemas.openxmlformats.org/officeDocument/2006/relationships/image" Target="../media/image53.png"/><Relationship Id="rId10" Type="http://schemas.openxmlformats.org/officeDocument/2006/relationships/image" Target="../media/image54.png"/><Relationship Id="rId11" Type="http://schemas.openxmlformats.org/officeDocument/2006/relationships/image" Target="../media/image55.png"/><Relationship Id="rId12" Type="http://schemas.openxmlformats.org/officeDocument/2006/relationships/image" Target="../media/image56.png"/><Relationship Id="rId13" Type="http://schemas.openxmlformats.org/officeDocument/2006/relationships/image" Target="../media/image57.png"/><Relationship Id="rId14" Type="http://schemas.openxmlformats.org/officeDocument/2006/relationships/image" Target="../media/image58.png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Relationship Id="rId3" Type="http://schemas.openxmlformats.org/officeDocument/2006/relationships/image" Target="../media/image60.png"/><Relationship Id="rId4" Type="http://schemas.openxmlformats.org/officeDocument/2006/relationships/image" Target="../media/image61.jpg"/></Relationships>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ng"/><Relationship Id="rId3" Type="http://schemas.openxmlformats.org/officeDocument/2006/relationships/image" Target="../media/image63.png"/><Relationship Id="rId4" Type="http://schemas.openxmlformats.org/officeDocument/2006/relationships/image" Target="../media/image64.png"/><Relationship Id="rId5" Type="http://schemas.openxmlformats.org/officeDocument/2006/relationships/image" Target="../media/image65.png"/><Relationship Id="rId6" Type="http://schemas.openxmlformats.org/officeDocument/2006/relationships/image" Target="../media/image66.png"/><Relationship Id="rId7" Type="http://schemas.openxmlformats.org/officeDocument/2006/relationships/image" Target="../media/image67.png"/></Relationships>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jpg"/><Relationship Id="rId3" Type="http://schemas.openxmlformats.org/officeDocument/2006/relationships/image" Target="../media/image69.jpg"/><Relationship Id="rId4" Type="http://schemas.openxmlformats.org/officeDocument/2006/relationships/image" Target="../media/image70.jpg"/><Relationship Id="rId5" Type="http://schemas.openxmlformats.org/officeDocument/2006/relationships/image" Target="../media/image71.jpg"/><Relationship Id="rId6" Type="http://schemas.openxmlformats.org/officeDocument/2006/relationships/image" Target="../media/image72.jpg"/><Relationship Id="rId7" Type="http://schemas.openxmlformats.org/officeDocument/2006/relationships/image" Target="../media/image73.png"/><Relationship Id="rId8" Type="http://schemas.openxmlformats.org/officeDocument/2006/relationships/image" Target="../media/image74.jp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5.jpg"/><Relationship Id="rId3" Type="http://schemas.openxmlformats.org/officeDocument/2006/relationships/image" Target="../media/image76.jpg"/><Relationship Id="rId4" Type="http://schemas.openxmlformats.org/officeDocument/2006/relationships/image" Target="../media/image77.jpg"/><Relationship Id="rId5" Type="http://schemas.openxmlformats.org/officeDocument/2006/relationships/image" Target="../media/image78.jpg"/><Relationship Id="rId6" Type="http://schemas.openxmlformats.org/officeDocument/2006/relationships/image" Target="../media/image79.png"/></Relationships>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0.png"/><Relationship Id="rId3" Type="http://schemas.openxmlformats.org/officeDocument/2006/relationships/image" Target="../media/image81.jpg"/><Relationship Id="rId4" Type="http://schemas.openxmlformats.org/officeDocument/2006/relationships/image" Target="../media/image82.png"/><Relationship Id="rId5" Type="http://schemas.openxmlformats.org/officeDocument/2006/relationships/image" Target="../media/image83.png"/><Relationship Id="rId6" Type="http://schemas.openxmlformats.org/officeDocument/2006/relationships/image" Target="../media/image84.jpg"/><Relationship Id="rId7" Type="http://schemas.openxmlformats.org/officeDocument/2006/relationships/image" Target="../media/image85.jpg"/><Relationship Id="rId8" Type="http://schemas.openxmlformats.org/officeDocument/2006/relationships/image" Target="../media/image86.jpg"/><Relationship Id="rId9" Type="http://schemas.openxmlformats.org/officeDocument/2006/relationships/image" Target="../media/image87.jpg"/><Relationship Id="rId10" Type="http://schemas.openxmlformats.org/officeDocument/2006/relationships/image" Target="../media/image88.png"/></Relationships>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g"/><Relationship Id="rId3" Type="http://schemas.openxmlformats.org/officeDocument/2006/relationships/image" Target="../media/image89.png"/></Relationships>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0.png"/><Relationship Id="rId3" Type="http://schemas.openxmlformats.org/officeDocument/2006/relationships/image" Target="../media/image80.png"/></Relationships>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1.jpg"/></Relationships>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2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Relationship Id="rId3" Type="http://schemas.openxmlformats.org/officeDocument/2006/relationships/image" Target="../media/image8.jp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jpg"/><Relationship Id="rId3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4" Type="http://schemas.openxmlformats.org/officeDocument/2006/relationships/image" Target="../media/image16.jpg"/><Relationship Id="rId5" Type="http://schemas.openxmlformats.org/officeDocument/2006/relationships/image" Target="../media/image17.pn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png"/><Relationship Id="rId3" Type="http://schemas.openxmlformats.org/officeDocument/2006/relationships/hyperlink" Target="http://www.iconarchive.com/show/flag-icons-by-gosquared/Japan-icon.html" TargetMode="External"/><Relationship Id="rId4" Type="http://schemas.openxmlformats.org/officeDocument/2006/relationships/image" Target="../media/image19.png"/><Relationship Id="rId5" Type="http://schemas.openxmlformats.org/officeDocument/2006/relationships/hyperlink" Target="http://www.iconarchive.com/show/flag-icons-by-gosquared/United-States-icon.html" TargetMode="External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8" Type="http://schemas.openxmlformats.org/officeDocument/2006/relationships/hyperlink" Target="http://www.iconarchive.com/show/flag-icons-by-gosquared/Italy-icon.html" TargetMode="External"/><Relationship Id="rId9" Type="http://schemas.openxmlformats.org/officeDocument/2006/relationships/image" Target="../media/image22.png"/><Relationship Id="rId10" Type="http://schemas.openxmlformats.org/officeDocument/2006/relationships/hyperlink" Target="http://www.iconarchive.com/show/flag-icons-by-gosquared/Spain-icon.html" TargetMode="External"/><Relationship Id="rId11" Type="http://schemas.openxmlformats.org/officeDocument/2006/relationships/image" Target="../media/image23.png"/><Relationship Id="rId12" Type="http://schemas.openxmlformats.org/officeDocument/2006/relationships/image" Target="../media/image24.jpg"/><Relationship Id="rId13" Type="http://schemas.openxmlformats.org/officeDocument/2006/relationships/image" Target="../media/image25.png"/><Relationship Id="rId14" Type="http://schemas.openxmlformats.org/officeDocument/2006/relationships/hyperlink" Target="http://www.iconarchive.com/show/flag-icons-by-gosquared/France-icon.html" TargetMode="External"/><Relationship Id="rId15" Type="http://schemas.openxmlformats.org/officeDocument/2006/relationships/image" Target="../media/image26.png"/><Relationship Id="rId16" Type="http://schemas.openxmlformats.org/officeDocument/2006/relationships/hyperlink" Target="http://www.iconarchive.com/show/flag-icons-by-gosquared/United-Kingdom-icon.html" TargetMode="External"/><Relationship Id="rId17" Type="http://schemas.openxmlformats.org/officeDocument/2006/relationships/image" Target="../media/image27.pn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7" hidden="0"/>
          <p:cNvSpPr>
            <a:spLocks noGrp="1"/>
          </p:cNvSpPr>
          <p:nvPr isPhoto="0" userDrawn="0">
            <p:ph type="ctr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Cryogenics for HL-LHC:</a:t>
            </a:r>
            <a:br>
              <a:rPr lang="en-GB"/>
            </a:br>
            <a:r>
              <a:rPr lang="en-GB"/>
              <a:t>from cooling requirements to procurement and future challenges</a:t>
            </a:r>
            <a:endParaRPr/>
          </a:p>
        </p:txBody>
      </p:sp>
      <p:sp>
        <p:nvSpPr>
          <p:cNvPr id="5" name="Sous-titre 18" hidden="0"/>
          <p:cNvSpPr>
            <a:spLocks noGrp="1"/>
          </p:cNvSpPr>
          <p:nvPr isPhoto="0" userDrawn="0">
            <p:ph type="subTitle" idx="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S. Claudet, </a:t>
            </a:r>
            <a:r>
              <a:rPr lang="en-GB" sz="1600" i="1"/>
              <a:t>on behalf of HL-WP9-Cryogenics project team</a:t>
            </a:r>
            <a:endParaRPr lang="en-GB"/>
          </a:p>
        </p:txBody>
      </p:sp>
      <p:sp>
        <p:nvSpPr>
          <p:cNvPr id="6" name="Espace réservé du texte 19" hidden="0"/>
          <p:cNvSpPr>
            <a:spLocks noGrp="1"/>
          </p:cNvSpPr>
          <p:nvPr isPhoto="0" userDrawn="0">
            <p:ph type="body" sz="quarter" idx="14" hasCustomPrompt="0"/>
          </p:nvPr>
        </p:nvSpPr>
        <p:spPr bwMode="auto">
          <a:xfrm>
            <a:off x="1371600" y="4007642"/>
            <a:ext cx="6480000" cy="261937"/>
          </a:xfrm>
        </p:spPr>
        <p:txBody>
          <a:bodyPr/>
          <a:lstStyle/>
          <a:p>
            <a:pPr>
              <a:defRPr/>
            </a:pPr>
            <a:r>
              <a:rPr lang="en-GB" b="0" i="0">
                <a:solidFill>
                  <a:schemeClr val="bg2"/>
                </a:solidFill>
              </a:rPr>
              <a:t>25</a:t>
            </a:r>
            <a:r>
              <a:rPr lang="en-GB" b="0" i="0" baseline="30000">
                <a:solidFill>
                  <a:schemeClr val="bg2"/>
                </a:solidFill>
              </a:rPr>
              <a:t>th</a:t>
            </a:r>
            <a:r>
              <a:rPr lang="en-GB" b="0" i="0">
                <a:solidFill>
                  <a:schemeClr val="bg2"/>
                </a:solidFill>
              </a:rPr>
              <a:t> Apr 2023</a:t>
            </a:r>
            <a:endParaRPr lang="en-GB" b="0" i="0">
              <a:solidFill>
                <a:schemeClr val="bg2"/>
              </a:solidFill>
            </a:endParaRPr>
          </a:p>
        </p:txBody>
      </p:sp>
      <p:pic>
        <p:nvPicPr>
          <p:cNvPr id="7" name="Image 4" descr="CERN-logo_outline.jpg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377189" y="4406900"/>
            <a:ext cx="613410" cy="603250"/>
          </a:xfrm>
          <a:prstGeom prst="rect">
            <a:avLst/>
          </a:prstGeom>
        </p:spPr>
      </p:pic>
      <p:sp>
        <p:nvSpPr>
          <p:cNvPr id="8" name="" hidden="0"/>
          <p:cNvSpPr/>
          <p:nvPr isPhoto="0" userDrawn="0"/>
        </p:nvSpPr>
        <p:spPr bwMode="auto">
          <a:xfrm flipH="0" flipV="0">
            <a:off x="1309071" y="4348071"/>
            <a:ext cx="1919327" cy="6401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i="1">
                <a:solidFill>
                  <a:srgbClr val="000090"/>
                </a:solidFill>
              </a:rPr>
              <a:t>CERN,</a:t>
            </a:r>
            <a:endParaRPr i="1">
              <a:solidFill>
                <a:srgbClr val="000090"/>
              </a:solidFill>
            </a:endParaRPr>
          </a:p>
          <a:p>
            <a:pPr>
              <a:defRPr/>
            </a:pPr>
            <a:r>
              <a:rPr i="1">
                <a:solidFill>
                  <a:srgbClr val="000090"/>
                </a:solidFill>
              </a:rPr>
              <a:t>Geneva (CH)</a:t>
            </a:r>
            <a:endParaRPr i="1">
              <a:solidFill>
                <a:srgbClr val="000090"/>
              </a:solidFill>
            </a:endParaRPr>
          </a:p>
        </p:txBody>
      </p:sp>
      <p:pic>
        <p:nvPicPr>
          <p:cNvPr id="9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5881071" y="21771"/>
            <a:ext cx="2922750" cy="15432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HL-LHC P1/P5 Cryogenic architecture</a:t>
            </a:r>
            <a:endParaRPr lang="en-GB"/>
          </a:p>
        </p:txBody>
      </p:sp>
      <p:pic>
        <p:nvPicPr>
          <p:cNvPr id="5" name="Content Placeholder 5" hidden="0"/>
          <p:cNvPicPr>
            <a:picLocks noChangeAspect="1" noGrp="1"/>
          </p:cNvPicPr>
          <p:nvPr isPhoto="0" userDrawn="0">
            <p:ph idx="1" hasCustomPrompt="0"/>
          </p:nvPr>
        </p:nvPicPr>
        <p:blipFill>
          <a:blip r:embed="rId2"/>
          <a:stretch/>
        </p:blipFill>
        <p:spPr bwMode="auto">
          <a:xfrm>
            <a:off x="1898510" y="789552"/>
            <a:ext cx="5295186" cy="3680221"/>
          </a:xfrm>
          <a:prstGeom prst="rect">
            <a:avLst/>
          </a:prstGeom>
          <a:ln>
            <a:solidFill>
              <a:srgbClr val="64BCD9"/>
            </a:solidFill>
          </a:ln>
        </p:spPr>
      </p:pic>
      <p:sp>
        <p:nvSpPr>
          <p:cNvPr id="6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50934A7-D868-BBB7-0E7D-D64827DABB01}" type="slidenum">
              <a:rPr lang="fr-FR" sz="1200"/>
              <a:t/>
            </a:fld>
            <a:endParaRPr sz="1200"/>
          </a:p>
        </p:txBody>
      </p:sp>
      <p:sp>
        <p:nvSpPr>
          <p:cNvPr id="7" name="TextBox 6" hidden="0"/>
          <p:cNvSpPr>
            <a:spLocks noAdjustHandles="0" noChangeArrowheads="0"/>
          </p:cNvSpPr>
          <p:nvPr isPhoto="0" userDrawn="0"/>
        </p:nvSpPr>
        <p:spPr bwMode="auto">
          <a:xfrm>
            <a:off x="93537" y="1539504"/>
            <a:ext cx="1782234" cy="82299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CH" sz="1200" b="1"/>
              <a:t>QSRG : </a:t>
            </a:r>
            <a:r>
              <a:rPr lang="fr-CH" sz="1200"/>
              <a:t>4.5K </a:t>
            </a:r>
            <a:r>
              <a:rPr lang="fr-CH" sz="1200"/>
              <a:t>refrigerator</a:t>
            </a:r>
            <a:r>
              <a:rPr lang="fr-CH" sz="1200"/>
              <a:t> </a:t>
            </a:r>
            <a:r>
              <a:rPr lang="fr-CH" sz="1200"/>
              <a:t>providing</a:t>
            </a:r>
            <a:r>
              <a:rPr lang="fr-CH" sz="1200"/>
              <a:t>  </a:t>
            </a:r>
            <a:r>
              <a:rPr lang="fr-CH" sz="1200"/>
              <a:t>supercritical</a:t>
            </a:r>
            <a:r>
              <a:rPr lang="fr-CH" sz="1200"/>
              <a:t> </a:t>
            </a:r>
            <a:r>
              <a:rPr lang="fr-CH" sz="1200"/>
              <a:t>helium</a:t>
            </a:r>
            <a:r>
              <a:rPr lang="fr-CH" sz="1200"/>
              <a:t> at </a:t>
            </a:r>
            <a:r>
              <a:rPr lang="fr-CH" sz="1200" b="1"/>
              <a:t>3 </a:t>
            </a:r>
            <a:r>
              <a:rPr lang="fr-CH" sz="1200" b="1"/>
              <a:t>bara</a:t>
            </a:r>
            <a:r>
              <a:rPr lang="fr-CH" sz="1200" b="1"/>
              <a:t> and 4.6 K</a:t>
            </a:r>
            <a:endParaRPr sz="1200" b="1"/>
          </a:p>
        </p:txBody>
      </p:sp>
      <p:sp>
        <p:nvSpPr>
          <p:cNvPr id="8" name="TextBox 18" hidden="0"/>
          <p:cNvSpPr>
            <a:spLocks noAdjustHandles="0" noChangeArrowheads="0"/>
          </p:cNvSpPr>
          <p:nvPr isPhoto="0" userDrawn="0"/>
        </p:nvSpPr>
        <p:spPr bwMode="auto">
          <a:xfrm>
            <a:off x="93537" y="3097728"/>
            <a:ext cx="1782234" cy="82299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CH" sz="1200" b="1"/>
              <a:t>QURCG </a:t>
            </a:r>
            <a:r>
              <a:rPr lang="fr-CH" sz="1200"/>
              <a:t>: Cold </a:t>
            </a:r>
            <a:r>
              <a:rPr lang="fr-CH" sz="1200"/>
              <a:t>compressor</a:t>
            </a:r>
            <a:r>
              <a:rPr lang="fr-CH" sz="1200"/>
              <a:t> box </a:t>
            </a:r>
            <a:r>
              <a:rPr lang="fr-CH" sz="1200"/>
              <a:t>providing</a:t>
            </a:r>
            <a:r>
              <a:rPr lang="fr-CH" sz="1200"/>
              <a:t> </a:t>
            </a:r>
            <a:r>
              <a:rPr lang="fr-CH" sz="1200"/>
              <a:t>cooling</a:t>
            </a:r>
            <a:r>
              <a:rPr lang="fr-CH" sz="1200"/>
              <a:t> </a:t>
            </a:r>
            <a:r>
              <a:rPr lang="fr-CH" sz="1200"/>
              <a:t>capacity</a:t>
            </a:r>
            <a:r>
              <a:rPr lang="fr-CH" sz="1200"/>
              <a:t> at </a:t>
            </a:r>
            <a:r>
              <a:rPr lang="fr-CH" sz="1200" b="1"/>
              <a:t>1.8 K</a:t>
            </a:r>
            <a:endParaRPr sz="1200"/>
          </a:p>
        </p:txBody>
      </p:sp>
      <p:sp>
        <p:nvSpPr>
          <p:cNvPr id="9" name="TextBox 22" hidden="0"/>
          <p:cNvSpPr>
            <a:spLocks noAdjustHandles="0" noChangeArrowheads="0"/>
          </p:cNvSpPr>
          <p:nvPr isPhoto="0" userDrawn="0"/>
        </p:nvSpPr>
        <p:spPr bwMode="auto">
          <a:xfrm>
            <a:off x="260594" y="4040277"/>
            <a:ext cx="1485391" cy="457235"/>
          </a:xfrm>
          <a:prstGeom prst="rect">
            <a:avLst/>
          </a:prstGeom>
          <a:solidFill>
            <a:schemeClr val="bg1">
              <a:lumMod val="95000"/>
            </a:schemeClr>
          </a:solidFill>
          <a:ln w="19049">
            <a:solidFill>
              <a:srgbClr val="F2DC13"/>
            </a:solidFill>
            <a:prstDash val="solid"/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CH" sz="1200" b="1"/>
              <a:t>Users</a:t>
            </a:r>
            <a:r>
              <a:rPr lang="fr-CH" sz="1200" b="1"/>
              <a:t> at tunnel </a:t>
            </a:r>
            <a:r>
              <a:rPr lang="fr-CH" sz="1200" b="1"/>
              <a:t>level</a:t>
            </a:r>
            <a:endParaRPr sz="1200"/>
          </a:p>
        </p:txBody>
      </p:sp>
      <p:sp>
        <p:nvSpPr>
          <p:cNvPr id="10" name="TextBox 23" hidden="0"/>
          <p:cNvSpPr>
            <a:spLocks noAdjustHandles="0" noChangeArrowheads="0"/>
          </p:cNvSpPr>
          <p:nvPr isPhoto="0" userDrawn="0"/>
        </p:nvSpPr>
        <p:spPr bwMode="auto">
          <a:xfrm>
            <a:off x="92205" y="2402539"/>
            <a:ext cx="1782234" cy="64011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2"/>
            </a:solidFill>
            <a:prstDash val="solid"/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CH" sz="1200" b="1"/>
              <a:t>QPLG </a:t>
            </a:r>
            <a:r>
              <a:rPr lang="fr-CH" sz="1200"/>
              <a:t>: Vertical </a:t>
            </a:r>
            <a:r>
              <a:rPr lang="fr-CH" sz="1200"/>
              <a:t>transfer</a:t>
            </a:r>
            <a:r>
              <a:rPr lang="fr-CH" sz="1200"/>
              <a:t> line (~100 m </a:t>
            </a:r>
            <a:r>
              <a:rPr lang="fr-CH" sz="1200"/>
              <a:t>height</a:t>
            </a:r>
            <a:r>
              <a:rPr lang="fr-CH" sz="1200"/>
              <a:t>)</a:t>
            </a:r>
            <a:endParaRPr sz="1200"/>
          </a:p>
        </p:txBody>
      </p:sp>
      <p:sp>
        <p:nvSpPr>
          <p:cNvPr id="11" name="TextBox 24" hidden="0"/>
          <p:cNvSpPr>
            <a:spLocks noAdjustHandles="0" noChangeArrowheads="0"/>
          </p:cNvSpPr>
          <p:nvPr isPhoto="0" userDrawn="0"/>
        </p:nvSpPr>
        <p:spPr bwMode="auto">
          <a:xfrm flipH="0" flipV="0">
            <a:off x="7214571" y="1812182"/>
            <a:ext cx="1873883" cy="173739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olid"/>
          </a:ln>
        </p:spPr>
        <p:txBody>
          <a:bodyPr wrap="square" rtlCol="0">
            <a:noAutofit/>
          </a:bodyPr>
          <a:lstStyle/>
          <a:p>
            <a:pPr>
              <a:defRPr/>
            </a:pPr>
            <a:r>
              <a:rPr lang="fr-CH" sz="1200" b="1"/>
              <a:t>QXL </a:t>
            </a:r>
            <a:r>
              <a:rPr lang="fr-CH" sz="1200"/>
              <a:t>: Distribution line </a:t>
            </a:r>
            <a:r>
              <a:rPr lang="fr-CH" sz="1200"/>
              <a:t>distributing</a:t>
            </a:r>
            <a:r>
              <a:rPr lang="fr-CH" sz="1200"/>
              <a:t> C,E and </a:t>
            </a:r>
            <a:r>
              <a:rPr lang="fr-CH" sz="1200"/>
              <a:t>returning</a:t>
            </a:r>
            <a:r>
              <a:rPr lang="fr-CH" sz="1200"/>
              <a:t> B,D,F </a:t>
            </a:r>
            <a:endParaRPr sz="1200"/>
          </a:p>
          <a:p>
            <a:pPr marL="285750" indent="-285750">
              <a:buFontTx/>
              <a:buChar char="-"/>
              <a:defRPr/>
            </a:pPr>
            <a:r>
              <a:rPr lang="fr-CH" sz="1200"/>
              <a:t>70 m for the </a:t>
            </a:r>
            <a:r>
              <a:rPr lang="fr-CH" sz="1200"/>
              <a:t>common</a:t>
            </a:r>
            <a:r>
              <a:rPr lang="fr-CH" sz="1200"/>
              <a:t> </a:t>
            </a:r>
            <a:r>
              <a:rPr lang="fr-CH" sz="1200"/>
              <a:t>branch</a:t>
            </a:r>
            <a:endParaRPr sz="1200"/>
          </a:p>
          <a:p>
            <a:pPr marL="285750" indent="-285750">
              <a:buFontTx/>
              <a:buChar char="-"/>
              <a:defRPr/>
            </a:pPr>
            <a:r>
              <a:rPr lang="fr-CH" sz="1200"/>
              <a:t>270 m for the long </a:t>
            </a:r>
            <a:r>
              <a:rPr lang="fr-CH" sz="1200"/>
              <a:t>branch</a:t>
            </a:r>
            <a:endParaRPr sz="1200"/>
          </a:p>
          <a:p>
            <a:pPr marL="285750" indent="-285750">
              <a:buFontTx/>
              <a:buChar char="-"/>
              <a:defRPr/>
            </a:pPr>
            <a:r>
              <a:rPr lang="fr-CH" sz="1200"/>
              <a:t>60 m for the short </a:t>
            </a:r>
            <a:r>
              <a:rPr lang="fr-CH" sz="1200"/>
              <a:t>branch</a:t>
            </a:r>
            <a:endParaRPr sz="1200"/>
          </a:p>
        </p:txBody>
      </p:sp>
      <p:sp>
        <p:nvSpPr>
          <p:cNvPr id="12" name="TextBox 12" hidden="0"/>
          <p:cNvSpPr>
            <a:spLocks noAdjustHandles="0" noChangeArrowheads="0"/>
          </p:cNvSpPr>
          <p:nvPr isPhoto="0" userDrawn="0"/>
        </p:nvSpPr>
        <p:spPr bwMode="auto">
          <a:xfrm>
            <a:off x="7214571" y="3648581"/>
            <a:ext cx="1874491" cy="82299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CH" sz="1200" b="1"/>
              <a:t>RM/JM </a:t>
            </a:r>
            <a:r>
              <a:rPr lang="fr-CH" sz="1200"/>
              <a:t>: Return module and </a:t>
            </a:r>
            <a:r>
              <a:rPr lang="fr-CH" sz="1200"/>
              <a:t>junction</a:t>
            </a:r>
            <a:r>
              <a:rPr lang="fr-CH" sz="1200"/>
              <a:t> module at </a:t>
            </a:r>
            <a:r>
              <a:rPr lang="fr-CH" sz="1200"/>
              <a:t>extremities</a:t>
            </a:r>
            <a:r>
              <a:rPr lang="fr-CH" sz="1200"/>
              <a:t> for </a:t>
            </a:r>
            <a:r>
              <a:rPr lang="fr-CH" sz="1200"/>
              <a:t>transient</a:t>
            </a:r>
            <a:r>
              <a:rPr lang="fr-CH" sz="1200"/>
              <a:t> handling and back-up</a:t>
            </a:r>
            <a:endParaRPr sz="1200"/>
          </a:p>
        </p:txBody>
      </p:sp>
      <p:sp>
        <p:nvSpPr>
          <p:cNvPr id="13" name="TextBox 6" hidden="0"/>
          <p:cNvSpPr>
            <a:spLocks noAdjustHandles="0" noChangeArrowheads="0"/>
          </p:cNvSpPr>
          <p:nvPr isPhoto="0" userDrawn="0"/>
        </p:nvSpPr>
        <p:spPr bwMode="auto">
          <a:xfrm>
            <a:off x="92205" y="835040"/>
            <a:ext cx="1783566" cy="64011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CH" sz="1200" b="1"/>
              <a:t>QSRG : </a:t>
            </a:r>
            <a:r>
              <a:rPr lang="fr-CH" sz="1200"/>
              <a:t>Compressor station </a:t>
            </a:r>
            <a:r>
              <a:rPr lang="fr-CH" sz="1200"/>
              <a:t>providing</a:t>
            </a:r>
            <a:r>
              <a:rPr lang="fr-CH" sz="1200"/>
              <a:t>  </a:t>
            </a:r>
            <a:r>
              <a:rPr lang="fr-CH" sz="1200"/>
              <a:t>gaseous</a:t>
            </a:r>
            <a:r>
              <a:rPr lang="fr-CH" sz="1200"/>
              <a:t> </a:t>
            </a:r>
            <a:r>
              <a:rPr lang="fr-CH" sz="1200"/>
              <a:t>helium</a:t>
            </a:r>
            <a:r>
              <a:rPr lang="fr-CH" sz="1200"/>
              <a:t> </a:t>
            </a:r>
            <a:r>
              <a:rPr lang="fr-CH" sz="1200" b="1"/>
              <a:t>20 B</a:t>
            </a:r>
            <a:endParaRPr sz="1200" b="1"/>
          </a:p>
        </p:txBody>
      </p:sp>
      <p:sp>
        <p:nvSpPr>
          <p:cNvPr id="14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9" y="4767261"/>
            <a:ext cx="6626999" cy="270000"/>
          </a:xfrm>
        </p:spPr>
        <p:txBody>
          <a:bodyPr/>
          <a:lstStyle/>
          <a:p>
            <a:pPr>
              <a:defRPr/>
            </a:pPr>
            <a:r>
              <a:rPr/>
              <a:t>HL-LHC - Cryogenics - Status &amp; Perspectives - S. Claudet - Apr'23 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315749" y="135000"/>
            <a:ext cx="8817428" cy="540000"/>
          </a:xfrm>
        </p:spPr>
        <p:txBody>
          <a:bodyPr/>
          <a:lstStyle/>
          <a:p>
            <a:pPr>
              <a:defRPr/>
            </a:pPr>
            <a:r>
              <a:rPr lang="en-GB" sz="2600"/>
              <a:t>From cooling requirements to refrigeration capacity</a:t>
            </a:r>
            <a:endParaRPr sz="2600"/>
          </a:p>
        </p:txBody>
      </p:sp>
      <p:sp>
        <p:nvSpPr>
          <p:cNvPr id="5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>
          <a:xfrm>
            <a:off x="8711451" y="4794923"/>
            <a:ext cx="360000" cy="243875"/>
          </a:xfrm>
        </p:spPr>
        <p:txBody>
          <a:bodyPr/>
          <a:lstStyle/>
          <a:p>
            <a:pPr>
              <a:defRPr/>
            </a:pPr>
            <a:fld id="{9FF0D5FD-E785-C0F0-4EBE-A434F48686DF}" type="slidenum">
              <a:rPr lang="fr-FR"/>
              <a:t/>
            </a:fld>
            <a:endParaRPr lang="fr-FR"/>
          </a:p>
        </p:txBody>
      </p:sp>
      <p:sp>
        <p:nvSpPr>
          <p:cNvPr id="6" name="Footer Placeholder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3545885" y="4887373"/>
            <a:ext cx="4986993" cy="162790"/>
          </a:xfrm>
        </p:spPr>
        <p:txBody>
          <a:bodyPr/>
          <a:lstStyle/>
          <a:p>
            <a:pPr>
              <a:defRPr/>
            </a:pPr>
            <a:r>
              <a:rPr/>
              <a:t>HL-LHC - Cryogenics - Status &amp; Perspectives - S. Claudet - Apr'23 </a:t>
            </a:r>
            <a:endParaRPr/>
          </a:p>
        </p:txBody>
      </p:sp>
      <p:grpSp>
        <p:nvGrpSpPr>
          <p:cNvPr id="7" name="Group 2" hidden="0"/>
          <p:cNvGrpSpPr/>
          <p:nvPr isPhoto="0" userDrawn="0"/>
        </p:nvGrpSpPr>
        <p:grpSpPr bwMode="auto">
          <a:xfrm>
            <a:off x="170942" y="788681"/>
            <a:ext cx="4638333" cy="3869748"/>
            <a:chOff x="0" y="0"/>
            <a:chExt cx="4638333" cy="3869748"/>
          </a:xfrm>
        </p:grpSpPr>
        <p:pic>
          <p:nvPicPr>
            <p:cNvPr id="8" name="Picture 5" hidden="0"/>
            <p:cNvPicPr>
              <a:picLocks noChangeAspect="1"/>
            </p:cNvPicPr>
            <p:nvPr isPhoto="0" userDrawn="0"/>
          </p:nvPicPr>
          <p:blipFill>
            <a:blip r:embed="rId2"/>
            <a:srcRect l="14562" t="17625" r="21652" b="19858"/>
            <a:stretch/>
          </p:blipFill>
          <p:spPr bwMode="auto">
            <a:xfrm>
              <a:off x="317853" y="0"/>
              <a:ext cx="4320479" cy="2986998"/>
            </a:xfrm>
            <a:prstGeom prst="rect">
              <a:avLst/>
            </a:prstGeom>
          </p:spPr>
        </p:pic>
        <p:sp>
          <p:nvSpPr>
            <p:cNvPr id="9" name="TextBox 6" hidden="0"/>
            <p:cNvSpPr>
              <a:spLocks noAdjustHandles="0" noChangeArrowheads="0"/>
            </p:cNvSpPr>
            <p:nvPr isPhoto="0" userDrawn="0"/>
          </p:nvSpPr>
          <p:spPr bwMode="auto">
            <a:xfrm rot="20329972">
              <a:off x="0" y="1350307"/>
              <a:ext cx="1316425" cy="762035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sz="1000" b="1"/>
                <a:t>Parasitic </a:t>
              </a:r>
              <a:r>
                <a:rPr lang="en-US" sz="1100" b="1"/>
                <a:t>loads</a:t>
              </a:r>
              <a:endParaRPr lang="en-US" sz="1100" b="1"/>
            </a:p>
            <a:p>
              <a:pPr algn="ctr">
                <a:defRPr/>
              </a:pPr>
              <a:r>
                <a:rPr lang="en-US" sz="1100"/>
                <a:t>Hydrostatic losses</a:t>
              </a:r>
              <a:endParaRPr/>
            </a:p>
            <a:p>
              <a:pPr algn="ctr">
                <a:defRPr/>
              </a:pPr>
              <a:r>
                <a:rPr lang="en-US" sz="1100"/>
                <a:t>Heat </a:t>
              </a:r>
              <a:r>
                <a:rPr lang="en-US" sz="1100"/>
                <a:t>loads</a:t>
              </a:r>
              <a:endParaRPr/>
            </a:p>
            <a:p>
              <a:pPr algn="ctr">
                <a:defRPr/>
              </a:pPr>
              <a:r>
                <a:rPr lang="en-US" sz="1100"/>
                <a:t>Friction </a:t>
              </a:r>
              <a:r>
                <a:rPr lang="en-US" sz="1100"/>
                <a:t>losses</a:t>
              </a:r>
              <a:endParaRPr lang="en-GB" sz="1100"/>
            </a:p>
          </p:txBody>
        </p:sp>
        <p:sp>
          <p:nvSpPr>
            <p:cNvPr id="10" name="Diamond 7" hidden="0"/>
            <p:cNvSpPr/>
            <p:nvPr isPhoto="0" userDrawn="0"/>
          </p:nvSpPr>
          <p:spPr bwMode="auto">
            <a:xfrm>
              <a:off x="584592" y="632822"/>
              <a:ext cx="216023" cy="216023"/>
            </a:xfrm>
            <a:prstGeom prst="diamond">
              <a:avLst/>
            </a:prstGeom>
            <a:solidFill>
              <a:schemeClr val="bg1"/>
            </a:solidFill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GB" sz="1050">
                  <a:solidFill>
                    <a:schemeClr val="tx1"/>
                  </a:solidFill>
                </a:rPr>
                <a:t>2</a:t>
              </a:r>
              <a:endParaRPr lang="en-GB" sz="1050">
                <a:solidFill>
                  <a:schemeClr val="tx1"/>
                </a:solidFill>
              </a:endParaRPr>
            </a:p>
          </p:txBody>
        </p:sp>
        <p:sp>
          <p:nvSpPr>
            <p:cNvPr id="11" name="Diamond 24" hidden="0"/>
            <p:cNvSpPr/>
            <p:nvPr isPhoto="0" userDrawn="0"/>
          </p:nvSpPr>
          <p:spPr bwMode="auto">
            <a:xfrm>
              <a:off x="574974" y="2341625"/>
              <a:ext cx="216023" cy="216023"/>
            </a:xfrm>
            <a:prstGeom prst="diamond">
              <a:avLst/>
            </a:prstGeom>
            <a:solidFill>
              <a:schemeClr val="bg1"/>
            </a:solidFill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GB" sz="1050">
                  <a:solidFill>
                    <a:schemeClr val="tx1"/>
                  </a:solidFill>
                </a:rPr>
                <a:t>5</a:t>
              </a:r>
              <a:endParaRPr/>
            </a:p>
          </p:txBody>
        </p:sp>
        <p:sp>
          <p:nvSpPr>
            <p:cNvPr id="12" name="Diamond 25" hidden="0"/>
            <p:cNvSpPr/>
            <p:nvPr isPhoto="0" userDrawn="0"/>
          </p:nvSpPr>
          <p:spPr bwMode="auto">
            <a:xfrm>
              <a:off x="4121799" y="2347913"/>
              <a:ext cx="216023" cy="216023"/>
            </a:xfrm>
            <a:prstGeom prst="diamond">
              <a:avLst/>
            </a:prstGeom>
            <a:solidFill>
              <a:schemeClr val="bg1"/>
            </a:solidFill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GB" sz="1050">
                  <a:solidFill>
                    <a:schemeClr val="tx1"/>
                  </a:solidFill>
                </a:rPr>
                <a:t>6</a:t>
              </a:r>
              <a:endParaRPr lang="en-GB" sz="1050">
                <a:solidFill>
                  <a:schemeClr val="tx1"/>
                </a:solidFill>
              </a:endParaRPr>
            </a:p>
          </p:txBody>
        </p:sp>
        <p:sp>
          <p:nvSpPr>
            <p:cNvPr id="13" name="Diamond 26" hidden="0"/>
            <p:cNvSpPr/>
            <p:nvPr isPhoto="0" userDrawn="0"/>
          </p:nvSpPr>
          <p:spPr bwMode="auto">
            <a:xfrm>
              <a:off x="4129419" y="1097938"/>
              <a:ext cx="216023" cy="216023"/>
            </a:xfrm>
            <a:prstGeom prst="diamond">
              <a:avLst/>
            </a:prstGeom>
            <a:solidFill>
              <a:schemeClr val="bg1"/>
            </a:solidFill>
            <a:ln w="19050">
              <a:solidFill>
                <a:srgbClr val="69E3F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GB" sz="1050">
                  <a:solidFill>
                    <a:schemeClr val="tx1"/>
                  </a:solidFill>
                </a:rPr>
                <a:t>3</a:t>
              </a:r>
              <a:endParaRPr/>
            </a:p>
          </p:txBody>
        </p:sp>
        <p:sp>
          <p:nvSpPr>
            <p:cNvPr id="14" name="Diamond 27" hidden="0"/>
            <p:cNvSpPr/>
            <p:nvPr isPhoto="0" userDrawn="0"/>
          </p:nvSpPr>
          <p:spPr bwMode="auto">
            <a:xfrm>
              <a:off x="4138851" y="642727"/>
              <a:ext cx="216023" cy="216023"/>
            </a:xfrm>
            <a:prstGeom prst="diamond">
              <a:avLst/>
            </a:prstGeom>
            <a:solidFill>
              <a:schemeClr val="bg1"/>
            </a:solidFill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GB" sz="1050">
                  <a:solidFill>
                    <a:schemeClr val="tx1"/>
                  </a:solidFill>
                </a:rPr>
                <a:t>4</a:t>
              </a:r>
              <a:endParaRPr lang="en-GB" sz="1050">
                <a:solidFill>
                  <a:schemeClr val="tx1"/>
                </a:solidFill>
              </a:endParaRPr>
            </a:p>
          </p:txBody>
        </p:sp>
        <p:sp>
          <p:nvSpPr>
            <p:cNvPr id="15" name="Diamond 28" hidden="0"/>
            <p:cNvSpPr/>
            <p:nvPr isPhoto="0" userDrawn="0"/>
          </p:nvSpPr>
          <p:spPr bwMode="auto">
            <a:xfrm>
              <a:off x="4138851" y="176086"/>
              <a:ext cx="216023" cy="216023"/>
            </a:xfrm>
            <a:prstGeom prst="diamond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GB" sz="1050">
                  <a:solidFill>
                    <a:schemeClr val="tx1"/>
                  </a:solidFill>
                </a:rPr>
                <a:t>7</a:t>
              </a:r>
              <a:endParaRPr/>
            </a:p>
          </p:txBody>
        </p:sp>
        <p:sp>
          <p:nvSpPr>
            <p:cNvPr id="16" name="TextBox 29" hidden="0"/>
            <p:cNvSpPr>
              <a:spLocks noAdjustHandles="0" noChangeArrowheads="0"/>
            </p:cNvSpPr>
            <p:nvPr isPhoto="0" userDrawn="0"/>
          </p:nvSpPr>
          <p:spPr bwMode="auto">
            <a:xfrm>
              <a:off x="1430727" y="3229632"/>
              <a:ext cx="2160275" cy="6401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5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fr-CH" sz="1200"/>
                <a:t>Evaluation of </a:t>
              </a:r>
              <a:r>
                <a:rPr lang="fr-CH" sz="1200"/>
                <a:t>Heat</a:t>
              </a:r>
              <a:r>
                <a:rPr lang="fr-CH" sz="1200"/>
                <a:t> </a:t>
              </a:r>
              <a:r>
                <a:rPr lang="fr-CH" sz="1200"/>
                <a:t>loads</a:t>
              </a:r>
              <a:r>
                <a:rPr lang="fr-CH" sz="1200"/>
                <a:t> at User </a:t>
              </a:r>
              <a:r>
                <a:rPr lang="fr-CH" sz="1200"/>
                <a:t>level</a:t>
              </a:r>
              <a:r>
                <a:rPr lang="fr-CH" sz="1200"/>
                <a:t> </a:t>
              </a:r>
              <a:r>
                <a:rPr lang="fr-CH" sz="1200" b="1"/>
                <a:t>considering</a:t>
              </a:r>
              <a:r>
                <a:rPr lang="fr-CH" sz="1200" b="1"/>
                <a:t> </a:t>
              </a:r>
              <a:r>
                <a:rPr lang="fr-CH" sz="1200" b="1"/>
                <a:t>proper</a:t>
              </a:r>
              <a:r>
                <a:rPr lang="fr-CH" sz="1200" b="1"/>
                <a:t> </a:t>
              </a:r>
              <a:r>
                <a:rPr lang="fr-CH" sz="1200" b="1"/>
                <a:t>margin</a:t>
              </a:r>
              <a:endParaRPr sz="1200" b="1"/>
            </a:p>
          </p:txBody>
        </p:sp>
        <p:sp>
          <p:nvSpPr>
            <p:cNvPr id="17" name="Rectangle 32" hidden="0"/>
            <p:cNvSpPr/>
            <p:nvPr isPhoto="0" userDrawn="0"/>
          </p:nvSpPr>
          <p:spPr bwMode="auto">
            <a:xfrm>
              <a:off x="2046045" y="176086"/>
              <a:ext cx="1026113" cy="264252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cxnSp>
          <p:nvCxnSpPr>
            <p:cNvPr id="18" name="Straight Arrow Connector 33" hidden="0"/>
            <p:cNvCxnSpPr>
              <a:cxnSpLocks/>
            </p:cNvCxnSpPr>
            <p:nvPr isPhoto="0" userDrawn="0"/>
          </p:nvCxnSpPr>
          <p:spPr bwMode="auto">
            <a:xfrm flipV="1">
              <a:off x="2549987" y="2798139"/>
              <a:ext cx="0" cy="435136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</p:grpSp>
      <p:sp>
        <p:nvSpPr>
          <p:cNvPr id="19" name="TextBox 37" hidden="0"/>
          <p:cNvSpPr>
            <a:spLocks noAdjustHandles="0" noChangeArrowheads="0"/>
          </p:cNvSpPr>
          <p:nvPr isPhoto="0" userDrawn="0"/>
        </p:nvSpPr>
        <p:spPr bwMode="auto">
          <a:xfrm>
            <a:off x="1601669" y="4474400"/>
            <a:ext cx="2160311" cy="6401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fr-CH" sz="1200"/>
              <a:t>Parasitic</a:t>
            </a:r>
            <a:r>
              <a:rPr lang="fr-CH" sz="1200"/>
              <a:t> </a:t>
            </a:r>
            <a:r>
              <a:rPr lang="fr-CH" sz="1200"/>
              <a:t>loads</a:t>
            </a:r>
            <a:r>
              <a:rPr lang="fr-CH" sz="1200"/>
              <a:t> </a:t>
            </a:r>
            <a:r>
              <a:rPr lang="fr-CH" sz="1200"/>
              <a:t>from</a:t>
            </a:r>
            <a:r>
              <a:rPr lang="fr-CH" sz="1200"/>
              <a:t> distribution to </a:t>
            </a:r>
            <a:r>
              <a:rPr lang="fr-CH" sz="1200"/>
              <a:t>be</a:t>
            </a:r>
            <a:r>
              <a:rPr lang="fr-CH" sz="1200"/>
              <a:t> </a:t>
            </a:r>
            <a:r>
              <a:rPr lang="fr-CH" sz="1200"/>
              <a:t>taken</a:t>
            </a:r>
            <a:r>
              <a:rPr lang="fr-CH" sz="1200"/>
              <a:t> </a:t>
            </a:r>
            <a:r>
              <a:rPr lang="fr-CH" sz="1200"/>
              <a:t>into</a:t>
            </a:r>
            <a:r>
              <a:rPr lang="fr-CH" sz="1200"/>
              <a:t> </a:t>
            </a:r>
            <a:r>
              <a:rPr lang="fr-CH" sz="1200"/>
              <a:t>account</a:t>
            </a:r>
            <a:endParaRPr sz="1200"/>
          </a:p>
        </p:txBody>
      </p:sp>
      <p:sp>
        <p:nvSpPr>
          <p:cNvPr id="20" name="Striped Right Arrow 8" hidden="0"/>
          <p:cNvSpPr/>
          <p:nvPr isPhoto="0" userDrawn="0"/>
        </p:nvSpPr>
        <p:spPr bwMode="auto">
          <a:xfrm>
            <a:off x="4734018" y="2300595"/>
            <a:ext cx="838220" cy="270029"/>
          </a:xfrm>
          <a:prstGeom prst="stripedRightArrow">
            <a:avLst>
              <a:gd name="adj1" fmla="val 50000"/>
              <a:gd name="adj2" fmla="val 50000"/>
            </a:avLst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21" name="Picture 10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5779251" y="1450774"/>
            <a:ext cx="2749367" cy="2097177"/>
          </a:xfrm>
          <a:prstGeom prst="rect">
            <a:avLst/>
          </a:prstGeom>
        </p:spPr>
      </p:pic>
      <p:sp>
        <p:nvSpPr>
          <p:cNvPr id="22" name="Rectangle 21" hidden="0"/>
          <p:cNvSpPr/>
          <p:nvPr isPhoto="0" userDrawn="0"/>
        </p:nvSpPr>
        <p:spPr bwMode="auto">
          <a:xfrm>
            <a:off x="5776020" y="1450773"/>
            <a:ext cx="686188" cy="760487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sz="1600"/>
          </a:p>
        </p:txBody>
      </p:sp>
      <p:sp>
        <p:nvSpPr>
          <p:cNvPr id="23" name="Rectangle 22" hidden="0"/>
          <p:cNvSpPr/>
          <p:nvPr isPhoto="0" userDrawn="0"/>
        </p:nvSpPr>
        <p:spPr bwMode="auto">
          <a:xfrm>
            <a:off x="6957789" y="1454827"/>
            <a:ext cx="1580355" cy="1728542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sz="1600"/>
          </a:p>
        </p:txBody>
      </p:sp>
      <p:sp>
        <p:nvSpPr>
          <p:cNvPr id="24" name="Oval 12" hidden="0"/>
          <p:cNvSpPr/>
          <p:nvPr isPhoto="0" userDrawn="0"/>
        </p:nvSpPr>
        <p:spPr bwMode="auto">
          <a:xfrm>
            <a:off x="1194042" y="4021957"/>
            <a:ext cx="299615" cy="331990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>
                <a:solidFill>
                  <a:schemeClr val="bg2"/>
                </a:solidFill>
              </a:rPr>
              <a:t>1</a:t>
            </a:r>
            <a:endParaRPr lang="en-GB">
              <a:solidFill>
                <a:schemeClr val="bg2"/>
              </a:solidFill>
            </a:endParaRPr>
          </a:p>
        </p:txBody>
      </p:sp>
      <p:sp>
        <p:nvSpPr>
          <p:cNvPr id="25" name="Oval 30" hidden="0"/>
          <p:cNvSpPr/>
          <p:nvPr isPhoto="0" userDrawn="0"/>
        </p:nvSpPr>
        <p:spPr bwMode="auto">
          <a:xfrm>
            <a:off x="1194041" y="4474400"/>
            <a:ext cx="299615" cy="331990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>
                <a:solidFill>
                  <a:schemeClr val="bg2"/>
                </a:solidFill>
              </a:rPr>
              <a:t>2</a:t>
            </a:r>
            <a:endParaRPr/>
          </a:p>
        </p:txBody>
      </p:sp>
      <p:sp>
        <p:nvSpPr>
          <p:cNvPr id="26" name="TextBox 31" hidden="0"/>
          <p:cNvSpPr>
            <a:spLocks noAdjustHandles="0" noChangeArrowheads="0"/>
          </p:cNvSpPr>
          <p:nvPr isPhoto="0" userDrawn="0"/>
        </p:nvSpPr>
        <p:spPr bwMode="auto">
          <a:xfrm>
            <a:off x="5490101" y="3830046"/>
            <a:ext cx="3221384" cy="7315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CH" sz="1400"/>
              <a:t>Proper</a:t>
            </a:r>
            <a:r>
              <a:rPr lang="fr-CH" sz="1400"/>
              <a:t> </a:t>
            </a:r>
            <a:r>
              <a:rPr lang="fr-CH" sz="1400"/>
              <a:t>evaluation</a:t>
            </a:r>
            <a:r>
              <a:rPr lang="fr-CH" sz="1400"/>
              <a:t> of </a:t>
            </a:r>
            <a:r>
              <a:rPr lang="fr-CH" sz="1400"/>
              <a:t>Refrigerator</a:t>
            </a:r>
            <a:r>
              <a:rPr lang="fr-CH" sz="1400"/>
              <a:t> </a:t>
            </a:r>
            <a:r>
              <a:rPr lang="fr-CH" sz="1400"/>
              <a:t>supply</a:t>
            </a:r>
            <a:r>
              <a:rPr lang="fr-CH" sz="1400"/>
              <a:t> to </a:t>
            </a:r>
            <a:r>
              <a:rPr lang="fr-CH" sz="1400"/>
              <a:t>proceed</a:t>
            </a:r>
            <a:r>
              <a:rPr lang="fr-CH" sz="1400"/>
              <a:t> </a:t>
            </a:r>
            <a:r>
              <a:rPr lang="fr-CH" sz="1400"/>
              <a:t>with</a:t>
            </a:r>
            <a:r>
              <a:rPr lang="fr-CH" sz="1400"/>
              <a:t> Call for Tender.</a:t>
            </a:r>
            <a:endParaRPr sz="1400" b="1"/>
          </a:p>
        </p:txBody>
      </p:sp>
      <p:sp>
        <p:nvSpPr>
          <p:cNvPr id="27" name="Oval 34" hidden="0"/>
          <p:cNvSpPr/>
          <p:nvPr isPhoto="0" userDrawn="0"/>
        </p:nvSpPr>
        <p:spPr bwMode="auto">
          <a:xfrm>
            <a:off x="5146311" y="3906425"/>
            <a:ext cx="299615" cy="331990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>
                <a:solidFill>
                  <a:schemeClr val="bg2"/>
                </a:solidFill>
              </a:rPr>
              <a:t>3</a:t>
            </a:r>
            <a:endParaRPr lang="en-GB">
              <a:solidFill>
                <a:schemeClr val="bg2"/>
              </a:solidFill>
            </a:endParaRPr>
          </a:p>
        </p:txBody>
      </p:sp>
      <p:grpSp>
        <p:nvGrpSpPr>
          <p:cNvPr id="28" name="" hidden="0"/>
          <p:cNvGrpSpPr/>
          <p:nvPr isPhoto="0" userDrawn="0"/>
        </p:nvGrpSpPr>
        <p:grpSpPr bwMode="auto">
          <a:xfrm>
            <a:off x="7024071" y="674142"/>
            <a:ext cx="1545183" cy="639534"/>
            <a:chOff x="0" y="0"/>
            <a:chExt cx="1545183" cy="639534"/>
          </a:xfrm>
        </p:grpSpPr>
        <p:sp>
          <p:nvSpPr>
            <p:cNvPr id="29" name="Rectangle 19" hidden="0"/>
            <p:cNvSpPr/>
            <p:nvPr isPhoto="0" userDrawn="0"/>
          </p:nvSpPr>
          <p:spPr bwMode="auto">
            <a:xfrm flipH="0" flipV="0">
              <a:off x="27214" y="13606"/>
              <a:ext cx="1449933" cy="625928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prstDash val="dashDot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 sz="1600"/>
            </a:p>
          </p:txBody>
        </p:sp>
        <p:sp>
          <p:nvSpPr>
            <p:cNvPr id="30" name="TextBox 20" hidden="0"/>
            <p:cNvSpPr>
              <a:spLocks noAdjustHandles="0" noChangeArrowheads="0"/>
            </p:cNvSpPr>
            <p:nvPr isPhoto="0" userDrawn="0"/>
          </p:nvSpPr>
          <p:spPr bwMode="auto">
            <a:xfrm flipH="0" flipV="0">
              <a:off x="0" y="0"/>
              <a:ext cx="1545183" cy="49110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defRPr/>
              </a:pPr>
              <a:r>
                <a:rPr lang="en-US" sz="1200"/>
                <a:t>Limits of supply for </a:t>
              </a:r>
              <a:r>
                <a:rPr lang="en-US" sz="1200"/>
                <a:t>Refrigerator delivery</a:t>
              </a:r>
              <a:endParaRPr sz="120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HL-LHC - Cryogenics - Status &amp; Perspectives - S. Claudet - Apr'23 </a:t>
            </a:r>
            <a:endParaRPr/>
          </a:p>
        </p:txBody>
      </p:sp>
      <p:sp>
        <p:nvSpPr>
          <p:cNvPr id="5" name="Espace réservé du numéro de diapositive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6B9A8ED3-0DC2-FE1B-728F-CC7B2473BD27}" type="slidenum">
              <a:rPr lang="fr-FR"/>
              <a:t/>
            </a:fld>
            <a:endParaRPr lang="fr-FR"/>
          </a:p>
        </p:txBody>
      </p:sp>
      <p:sp>
        <p:nvSpPr>
          <p:cNvPr id="6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>
            <a:off x="612000" y="15937"/>
            <a:ext cx="7920000" cy="540000"/>
          </a:xfrm>
        </p:spPr>
        <p:txBody>
          <a:bodyPr/>
          <a:lstStyle/>
          <a:p>
            <a:pPr>
              <a:defRPr/>
            </a:pPr>
            <a:r>
              <a:rPr/>
              <a:t>Heat Load Review, methodology</a:t>
            </a:r>
            <a:endParaRPr/>
          </a:p>
        </p:txBody>
      </p:sp>
      <p:pic>
        <p:nvPicPr>
          <p:cNvPr id="7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277003" y="1037703"/>
            <a:ext cx="5813188" cy="3278827"/>
          </a:xfrm>
          <a:prstGeom prst="rect">
            <a:avLst/>
          </a:prstGeom>
        </p:spPr>
      </p:pic>
      <p:sp>
        <p:nvSpPr>
          <p:cNvPr id="8" name="Rectangle 12" hidden="0"/>
          <p:cNvSpPr/>
          <p:nvPr isPhoto="0" userDrawn="0"/>
        </p:nvSpPr>
        <p:spPr bwMode="auto">
          <a:xfrm flipH="0" flipV="0">
            <a:off x="1883624" y="4411780"/>
            <a:ext cx="6596408" cy="345281"/>
          </a:xfrm>
          <a:prstGeom prst="rect">
            <a:avLst/>
          </a:prstGeom>
          <a:noFill/>
        </p:spPr>
        <p:txBody>
          <a:bodyPr vertOverflow="overflow" horzOverflow="clip" vert="horz" wrap="square" lIns="91353" tIns="45676" rIns="91353" bIns="45676" numCol="1" spcCol="0" rtlCol="0" fromWordArt="0" anchor="t" anchorCtr="0" forceAA="0" compatLnSpc="0">
            <a:noAutofit/>
          </a:bodyPr>
          <a:lstStyle/>
          <a:p>
            <a:pPr algn="ctr">
              <a:defRPr/>
            </a:pPr>
            <a:r>
              <a:rPr sz="1600" i="1">
                <a:solidFill>
                  <a:srgbClr val="0000FF"/>
                </a:solidFill>
              </a:rPr>
              <a:t>Outcome 1 =&gt; 2 refrigerators of 14kW@4.5K, including 3.25kW@1.9K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9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6196820" y="1435218"/>
            <a:ext cx="2693712" cy="2440780"/>
          </a:xfrm>
          <a:prstGeom prst="rect">
            <a:avLst/>
          </a:prstGeom>
        </p:spPr>
      </p:pic>
      <p:sp>
        <p:nvSpPr>
          <p:cNvPr id="10" name="" hidden="0"/>
          <p:cNvSpPr/>
          <p:nvPr isPhoto="0" userDrawn="0"/>
        </p:nvSpPr>
        <p:spPr bwMode="auto">
          <a:xfrm flipH="0" flipV="0">
            <a:off x="419155" y="518437"/>
            <a:ext cx="8484665" cy="3657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>
                <a:solidFill>
                  <a:srgbClr val="800080"/>
                </a:solidFill>
              </a:rPr>
              <a:t>A consistant management of heat loads uncertainties &amp; necessary over-capacity</a:t>
            </a:r>
            <a:endParaRPr>
              <a:solidFill>
                <a:srgbClr val="80008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HL-LHC - Cryogenics - Status &amp; Perspectives - S. Claudet - Apr'23 </a:t>
            </a:r>
            <a:endParaRPr/>
          </a:p>
        </p:txBody>
      </p:sp>
      <p:sp>
        <p:nvSpPr>
          <p:cNvPr id="5" name="Espace réservé du numéro de diapositive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56D1DF8-2BE1-AC8B-03B7-19D0BAD7D88D}" type="slidenum">
              <a:rPr lang="fr-FR"/>
              <a:t/>
            </a:fld>
            <a:endParaRPr lang="fr-FR"/>
          </a:p>
        </p:txBody>
      </p:sp>
      <p:sp>
        <p:nvSpPr>
          <p:cNvPr id="6" name="Titre 1" hidden="0"/>
          <p:cNvSpPr>
            <a:spLocks noGrp="1"/>
          </p:cNvSpPr>
          <p:nvPr isPhoto="0" userDrawn="0"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Heat Load Review, detail</a:t>
            </a:r>
            <a:endParaRPr/>
          </a:p>
        </p:txBody>
      </p:sp>
      <p:pic>
        <p:nvPicPr>
          <p:cNvPr id="7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502499" y="765895"/>
            <a:ext cx="2706197" cy="1526572"/>
          </a:xfrm>
          <a:prstGeom prst="rect">
            <a:avLst/>
          </a:prstGeom>
        </p:spPr>
      </p:pic>
      <p:pic>
        <p:nvPicPr>
          <p:cNvPr id="8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3238507" y="768187"/>
            <a:ext cx="2705146" cy="1524280"/>
          </a:xfrm>
          <a:prstGeom prst="rect">
            <a:avLst/>
          </a:prstGeom>
        </p:spPr>
      </p:pic>
      <p:pic>
        <p:nvPicPr>
          <p:cNvPr id="9" name="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 flipH="0" flipV="0">
            <a:off x="6012416" y="768187"/>
            <a:ext cx="2705741" cy="1524614"/>
          </a:xfrm>
          <a:prstGeom prst="rect">
            <a:avLst/>
          </a:prstGeom>
        </p:spPr>
      </p:pic>
      <p:pic>
        <p:nvPicPr>
          <p:cNvPr id="10" name="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 flipH="0" flipV="0">
            <a:off x="406557" y="2496375"/>
            <a:ext cx="2687751" cy="1517858"/>
          </a:xfrm>
          <a:prstGeom prst="rect">
            <a:avLst/>
          </a:prstGeom>
        </p:spPr>
      </p:pic>
      <p:pic>
        <p:nvPicPr>
          <p:cNvPr id="11" name="" hidden="0"/>
          <p:cNvPicPr>
            <a:picLocks noChangeAspect="1"/>
          </p:cNvPicPr>
          <p:nvPr isPhoto="0" userDrawn="0"/>
        </p:nvPicPr>
        <p:blipFill>
          <a:blip r:embed="rId6"/>
          <a:stretch/>
        </p:blipFill>
        <p:spPr bwMode="auto">
          <a:xfrm flipH="0" flipV="0">
            <a:off x="3191473" y="2634610"/>
            <a:ext cx="5495324" cy="1241389"/>
          </a:xfrm>
          <a:prstGeom prst="rect">
            <a:avLst/>
          </a:prstGeom>
          <a:ln w="19049">
            <a:solidFill>
              <a:srgbClr val="800080"/>
            </a:solidFill>
            <a:prstDash val="solid"/>
          </a:ln>
        </p:spPr>
      </p:pic>
      <p:sp>
        <p:nvSpPr>
          <p:cNvPr id="12" name="Rectangle 12" hidden="0"/>
          <p:cNvSpPr/>
          <p:nvPr isPhoto="0" userDrawn="0"/>
        </p:nvSpPr>
        <p:spPr bwMode="auto">
          <a:xfrm flipH="0" flipV="0">
            <a:off x="1657406" y="4173656"/>
            <a:ext cx="6941689" cy="357187"/>
          </a:xfrm>
          <a:prstGeom prst="rect">
            <a:avLst/>
          </a:prstGeom>
          <a:noFill/>
        </p:spPr>
        <p:txBody>
          <a:bodyPr vertOverflow="overflow" horzOverflow="clip" vert="horz" wrap="square" lIns="91353" tIns="45676" rIns="91353" bIns="45676" numCol="1" spcCol="0" rtlCol="0" fromWordArt="0" anchor="t" anchorCtr="0" forceAA="0" compatLnSpc="0">
            <a:noAutofit/>
          </a:bodyPr>
          <a:lstStyle/>
          <a:p>
            <a:pPr algn="ctr">
              <a:defRPr/>
            </a:pPr>
            <a:r>
              <a:rPr sz="1600" i="1">
                <a:solidFill>
                  <a:srgbClr val="0000FF"/>
                </a:solidFill>
              </a:rPr>
              <a:t>Outcome 2 =&gt; No point to install more capacity if you cannot distribute it !!!</a:t>
            </a:r>
            <a:endParaRPr>
              <a:solidFill>
                <a:srgbClr val="0000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Content</a:t>
            </a:r>
            <a:endParaRPr/>
          </a:p>
        </p:txBody>
      </p:sp>
      <p:sp>
        <p:nvSpPr>
          <p:cNvPr id="5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HL-LHC - Cryogenics - Status &amp; Perspectives - S. Claudet - Apr'23 </a:t>
            </a:r>
            <a:endParaRPr/>
          </a:p>
        </p:txBody>
      </p:sp>
      <p:sp>
        <p:nvSpPr>
          <p:cNvPr id="6" name="Espace réservé du numéro de diapositive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024E264-BB2C-ECC4-DCBB-25E13AF1739E}" type="slidenum">
              <a:rPr lang="fr-FR"/>
              <a:t/>
            </a:fld>
            <a:endParaRPr lang="fr-FR"/>
          </a:p>
        </p:txBody>
      </p:sp>
      <p:sp>
        <p:nvSpPr>
          <p:cNvPr id="7" name="Espace réservé du contenu 2" hidden="0"/>
          <p:cNvSpPr>
            <a:spLocks noGrp="1"/>
          </p:cNvSpPr>
          <p:nvPr isPhoto="0" userDrawn="0">
            <p:ph idx="1" hasCustomPrompt="1"/>
          </p:nvPr>
        </p:nvSpPr>
        <p:spPr bwMode="auto">
          <a:xfrm flipH="0" flipV="0">
            <a:off x="612000" y="752814"/>
            <a:ext cx="8262641" cy="3680219"/>
          </a:xfrm>
        </p:spPr>
        <p:txBody>
          <a:bodyPr lIns="0" tIns="0" rIns="0" bIns="0"/>
          <a:lstStyle/>
          <a:p>
            <a:pPr algn="l">
              <a:defRPr/>
            </a:pPr>
            <a:r>
              <a:rPr/>
              <a:t>Brief introduction to CERN, LHC and HL-LHC</a:t>
            </a:r>
            <a:endParaRPr/>
          </a:p>
          <a:p>
            <a:pPr algn="l">
              <a:defRPr/>
            </a:pPr>
            <a:endParaRPr sz="1400"/>
          </a:p>
          <a:p>
            <a:pPr algn="l">
              <a:defRPr/>
            </a:pPr>
            <a:r>
              <a:rPr/>
              <a:t>HL-LHC Cryogenic scope and architecture</a:t>
            </a:r>
            <a:endParaRPr/>
          </a:p>
          <a:p>
            <a:pPr algn="l">
              <a:defRPr/>
            </a:pPr>
            <a:endParaRPr sz="1400"/>
          </a:p>
          <a:p>
            <a:pPr algn="l">
              <a:defRPr/>
            </a:pPr>
            <a:r>
              <a:rPr/>
              <a:t>Refrigerators and Cryogenic distribution line</a:t>
            </a:r>
            <a:endParaRPr/>
          </a:p>
          <a:p>
            <a:pPr algn="l">
              <a:defRPr/>
            </a:pPr>
            <a:endParaRPr sz="1400"/>
          </a:p>
          <a:p>
            <a:pPr algn="l">
              <a:defRPr/>
            </a:pPr>
            <a:r>
              <a:rPr/>
              <a:t>Complementary items</a:t>
            </a:r>
            <a:endParaRPr/>
          </a:p>
          <a:p>
            <a:pPr algn="l">
              <a:defRPr/>
            </a:pPr>
            <a:endParaRPr sz="1400"/>
          </a:p>
          <a:p>
            <a:pPr algn="l">
              <a:defRPr/>
            </a:pPr>
            <a:r>
              <a:rPr lang="fr-FR" sz="2800" b="0" i="0" u="none" strike="noStrike" cap="none" spc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Schedule</a:t>
            </a:r>
            <a:endParaRPr lang="fr-FR" sz="2800" b="0" i="0" u="none" strike="noStrike" cap="none" spc="0">
              <a:solidFill>
                <a:schemeClr val="accent5"/>
              </a:solidFill>
              <a:latin typeface="Arial"/>
              <a:ea typeface="Arial"/>
              <a:cs typeface="Arial"/>
            </a:endParaRPr>
          </a:p>
          <a:p>
            <a:pPr algn="l">
              <a:defRPr/>
            </a:pPr>
            <a:endParaRPr sz="1400"/>
          </a:p>
          <a:p>
            <a:pPr algn="l">
              <a:defRPr/>
            </a:pPr>
            <a:r>
              <a:rPr lang="fr-FR"/>
              <a:t>Summary</a:t>
            </a:r>
            <a:endParaRPr lang="fr-FR"/>
          </a:p>
        </p:txBody>
      </p:sp>
      <p:pic>
        <p:nvPicPr>
          <p:cNvPr id="8" name="Picture 7" descr="Diagram&#10;&#10;Description automatically generated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5890179" y="2840154"/>
            <a:ext cx="2593624" cy="186762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Content Placeholder 6" descr="Diagram&#10;&#10;Description automatically generated" hidden="0"/>
          <p:cNvPicPr>
            <a:picLocks noChangeAspect="1" noGrp="1"/>
          </p:cNvPicPr>
          <p:nvPr isPhoto="0" userDrawn="0">
            <p:ph idx="1" hasCustomPrompt="0"/>
          </p:nvPr>
        </p:nvPicPr>
        <p:blipFill>
          <a:blip r:embed="rId2"/>
          <a:stretch/>
        </p:blipFill>
        <p:spPr bwMode="auto">
          <a:xfrm>
            <a:off x="251519" y="1252691"/>
            <a:ext cx="4328699" cy="3047249"/>
          </a:xfrm>
          <a:prstGeom prst="rect">
            <a:avLst/>
          </a:prstGeom>
        </p:spPr>
      </p:pic>
      <p:sp>
        <p:nvSpPr>
          <p:cNvPr id="5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 sz="2400"/>
              <a:t>Helium Refrigerators at LHC P1 and P5 for HL-LHC</a:t>
            </a:r>
            <a:endParaRPr lang="fr-FR" sz="2400"/>
          </a:p>
        </p:txBody>
      </p:sp>
      <p:sp>
        <p:nvSpPr>
          <p:cNvPr id="6" name="Footer Placeholder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HL-LHC - Cryogenics - Status &amp; Perspectives - S. Claudet - Apr'23 </a:t>
            </a:r>
            <a:endParaRPr/>
          </a:p>
        </p:txBody>
      </p:sp>
      <p:sp>
        <p:nvSpPr>
          <p:cNvPr id="7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E520037-D647-7A02-10D5-2EB2AD13840C}" type="slidenum">
              <a:rPr lang="fr-FR"/>
              <a:t/>
            </a:fld>
            <a:endParaRPr lang="fr-FR"/>
          </a:p>
        </p:txBody>
      </p:sp>
      <p:sp>
        <p:nvSpPr>
          <p:cNvPr id="8" name="Rectangle 5" hidden="0"/>
          <p:cNvSpPr/>
          <p:nvPr isPhoto="0" userDrawn="0"/>
        </p:nvSpPr>
        <p:spPr bwMode="auto">
          <a:xfrm>
            <a:off x="5582113" y="741627"/>
            <a:ext cx="2652786" cy="296611"/>
          </a:xfrm>
          <a:prstGeom prst="rect">
            <a:avLst/>
          </a:prstGeom>
          <a:noFill/>
        </p:spPr>
        <p:txBody>
          <a:bodyPr vertOverflow="overflow" horzOverflow="clip" vert="horz" wrap="square" lIns="91354" tIns="45677" rIns="91354" bIns="45677" numCol="1" spcCol="0" rtlCol="0" fromWordArt="0" anchor="t" anchorCtr="0" forceAA="0" compatLnSpc="0">
            <a:noAutofit/>
          </a:bodyPr>
          <a:lstStyle/>
          <a:p>
            <a:pPr>
              <a:defRPr/>
            </a:pPr>
            <a:r>
              <a:rPr b="1">
                <a:solidFill>
                  <a:schemeClr val="bg2"/>
                </a:solidFill>
              </a:rPr>
              <a:t>Helium Refrigerators</a:t>
            </a:r>
            <a:endParaRPr>
              <a:solidFill>
                <a:schemeClr val="bg2"/>
              </a:solidFill>
            </a:endParaRPr>
          </a:p>
        </p:txBody>
      </p:sp>
      <p:pic>
        <p:nvPicPr>
          <p:cNvPr id="9" name="Picture 4" hidden="0"/>
          <p:cNvPicPr>
            <a:picLocks noChangeAspect="1" noChangeArrowheads="1"/>
          </p:cNvPicPr>
          <p:nvPr isPhoto="0" userDrawn="0"/>
        </p:nvPicPr>
        <p:blipFill>
          <a:blip r:embed="rId3"/>
          <a:stretch/>
        </p:blipFill>
        <p:spPr bwMode="auto">
          <a:xfrm>
            <a:off x="4631236" y="2820998"/>
            <a:ext cx="2076903" cy="14402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3" hidden="0"/>
          <p:cNvPicPr>
            <a:picLocks noChangeAspect="1" noChangeArrowheads="1"/>
          </p:cNvPicPr>
          <p:nvPr isPhoto="0" userDrawn="0"/>
        </p:nvPicPr>
        <p:blipFill>
          <a:blip r:embed="rId4"/>
          <a:stretch/>
        </p:blipFill>
        <p:spPr bwMode="auto">
          <a:xfrm>
            <a:off x="6759156" y="2819709"/>
            <a:ext cx="1943901" cy="1436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3" descr="18kWLinde_Comp" hidden="0"/>
          <p:cNvPicPr>
            <a:picLocks noChangeAspect="1" noChangeArrowheads="1"/>
          </p:cNvPicPr>
          <p:nvPr isPhoto="0" userDrawn="0"/>
        </p:nvPicPr>
        <p:blipFill>
          <a:blip r:embed="rId5"/>
          <a:stretch/>
        </p:blipFill>
        <p:spPr bwMode="auto">
          <a:xfrm>
            <a:off x="4625398" y="1377320"/>
            <a:ext cx="2144572" cy="1399140"/>
          </a:xfrm>
          <a:prstGeom prst="rect">
            <a:avLst/>
          </a:prstGeom>
          <a:noFill/>
        </p:spPr>
      </p:pic>
      <p:sp>
        <p:nvSpPr>
          <p:cNvPr id="12" name="Rectangle 9" hidden="0"/>
          <p:cNvSpPr/>
          <p:nvPr isPhoto="0" userDrawn="0"/>
        </p:nvSpPr>
        <p:spPr bwMode="auto">
          <a:xfrm>
            <a:off x="6759396" y="1347786"/>
            <a:ext cx="1927404" cy="976001"/>
          </a:xfrm>
          <a:prstGeom prst="rect">
            <a:avLst/>
          </a:prstGeom>
          <a:noFill/>
        </p:spPr>
        <p:txBody>
          <a:bodyPr vertOverflow="overflow" horzOverflow="clip" vert="horz" wrap="square" lIns="91354" tIns="45677" rIns="91354" bIns="45677" numCol="1" spcCol="0" rtlCol="0" fromWordArt="0" anchor="t" anchorCtr="0" forceAA="0" compatLnSpc="0">
            <a:noAutofit/>
          </a:bodyPr>
          <a:lstStyle/>
          <a:p>
            <a:pPr algn="ctr">
              <a:defRPr/>
            </a:pPr>
            <a:r>
              <a:rPr sz="1400">
                <a:solidFill>
                  <a:schemeClr val="tx1">
                    <a:lumMod val="65000"/>
                    <a:lumOff val="35000"/>
                  </a:schemeClr>
                </a:solidFill>
              </a:rPr>
              <a:t>LHC Helium Refrigerators</a:t>
            </a:r>
            <a:endParaRPr/>
          </a:p>
          <a:p>
            <a:pPr algn="ctr">
              <a:defRPr/>
            </a:pPr>
            <a:r>
              <a:rPr sz="1100" i="1">
                <a:solidFill>
                  <a:schemeClr val="tx1">
                    <a:lumMod val="65000"/>
                    <a:lumOff val="35000"/>
                  </a:schemeClr>
                </a:solidFill>
              </a:rPr>
              <a:t>similar capacity required</a:t>
            </a:r>
            <a:endParaRPr/>
          </a:p>
          <a:p>
            <a:pPr algn="ctr">
              <a:defRPr/>
            </a:pPr>
            <a:r>
              <a:rPr sz="1100" i="1">
                <a:solidFill>
                  <a:schemeClr val="tx1">
                    <a:lumMod val="65000"/>
                    <a:lumOff val="35000"/>
                  </a:schemeClr>
                </a:solidFill>
              </a:rPr>
              <a:t>for P1 and for P5,</a:t>
            </a:r>
            <a:endParaRPr/>
          </a:p>
          <a:p>
            <a:pPr algn="ctr">
              <a:defRPr/>
            </a:pPr>
            <a:r>
              <a:rPr sz="1100" i="1">
                <a:solidFill>
                  <a:schemeClr val="tx1">
                    <a:lumMod val="65000"/>
                    <a:lumOff val="35000"/>
                  </a:schemeClr>
                </a:solidFill>
              </a:rPr>
              <a:t>in addition to 8 existing ones</a:t>
            </a:r>
            <a:endParaRPr/>
          </a:p>
        </p:txBody>
      </p:sp>
      <p:sp>
        <p:nvSpPr>
          <p:cNvPr id="13" name="Rectangle 10" hidden="0"/>
          <p:cNvSpPr/>
          <p:nvPr isPhoto="0" userDrawn="0"/>
        </p:nvSpPr>
        <p:spPr bwMode="auto">
          <a:xfrm>
            <a:off x="6769971" y="2342119"/>
            <a:ext cx="1933084" cy="43434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Overflow="overflow" horzOverflow="clip" vert="horz" wrap="square" lIns="91354" tIns="45677" rIns="91354" bIns="45677" numCol="1" spcCol="0" rtlCol="0" fromWordArt="0" anchor="t" anchorCtr="0" forceAA="0" compatLnSpc="0">
            <a:noAutofit/>
          </a:bodyPr>
          <a:lstStyle/>
          <a:p>
            <a:pPr algn="ctr">
              <a:defRPr/>
            </a:pPr>
            <a:r>
              <a:rPr sz="1400">
                <a:solidFill>
                  <a:schemeClr val="tx1">
                    <a:lumMod val="65000"/>
                    <a:lumOff val="35000"/>
                  </a:schemeClr>
                </a:solidFill>
              </a:rPr>
              <a:t>Compressor station</a:t>
            </a:r>
            <a:endParaRPr/>
          </a:p>
          <a:p>
            <a:pPr algn="ctr">
              <a:defRPr/>
            </a:pPr>
            <a:r>
              <a:rPr sz="1200">
                <a:solidFill>
                  <a:schemeClr val="tx1">
                    <a:lumMod val="65000"/>
                    <a:lumOff val="35000"/>
                  </a:schemeClr>
                </a:solidFill>
              </a:rPr>
              <a:t>(100t, 4MW input power)</a:t>
            </a:r>
            <a:endParaRPr/>
          </a:p>
        </p:txBody>
      </p:sp>
      <p:sp>
        <p:nvSpPr>
          <p:cNvPr id="14" name="Rectangle 11" hidden="0"/>
          <p:cNvSpPr/>
          <p:nvPr isPhoto="0" userDrawn="0"/>
        </p:nvSpPr>
        <p:spPr bwMode="auto">
          <a:xfrm>
            <a:off x="4631236" y="4225638"/>
            <a:ext cx="4080063" cy="43434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Overflow="overflow" horzOverflow="clip" vert="horz" wrap="square" lIns="91354" tIns="45677" rIns="91354" bIns="45677" numCol="1" spcCol="0" rtlCol="0" fromWordArt="0" anchor="t" anchorCtr="0" forceAA="0" compatLnSpc="0">
            <a:noAutofit/>
          </a:bodyPr>
          <a:lstStyle/>
          <a:p>
            <a:pPr algn="ctr">
              <a:defRPr/>
            </a:pPr>
            <a:r>
              <a:rPr sz="1400">
                <a:solidFill>
                  <a:schemeClr val="tx1">
                    <a:lumMod val="65000"/>
                    <a:lumOff val="35000"/>
                  </a:schemeClr>
                </a:solidFill>
              </a:rPr>
              <a:t>Cold boxes from world wide leading industries</a:t>
            </a:r>
            <a:endParaRPr/>
          </a:p>
          <a:p>
            <a:pPr algn="ctr">
              <a:defRPr/>
            </a:pPr>
            <a:r>
              <a:rPr sz="1100">
                <a:solidFill>
                  <a:schemeClr val="tx1">
                    <a:lumMod val="65000"/>
                    <a:lumOff val="35000"/>
                  </a:schemeClr>
                </a:solidFill>
              </a:rPr>
              <a:t>(&gt;100t, Heat exchangers, expansion turbines, valves, controls)</a:t>
            </a:r>
            <a:endParaRPr/>
          </a:p>
        </p:txBody>
      </p:sp>
      <p:sp>
        <p:nvSpPr>
          <p:cNvPr id="15" name="Rectangle 12" hidden="0"/>
          <p:cNvSpPr/>
          <p:nvPr isPhoto="0" userDrawn="0"/>
        </p:nvSpPr>
        <p:spPr bwMode="auto">
          <a:xfrm>
            <a:off x="4631236" y="1038240"/>
            <a:ext cx="4055563" cy="309544"/>
          </a:xfrm>
          <a:prstGeom prst="rect">
            <a:avLst/>
          </a:prstGeom>
          <a:noFill/>
        </p:spPr>
        <p:txBody>
          <a:bodyPr vertOverflow="overflow" horzOverflow="clip" vert="horz" wrap="square" lIns="91354" tIns="45677" rIns="91354" bIns="45677" numCol="1" spcCol="0" rtlCol="0" fromWordArt="0" anchor="t" anchorCtr="0" forceAA="0" compatLnSpc="0">
            <a:noAutofit/>
          </a:bodyPr>
          <a:lstStyle/>
          <a:p>
            <a:pPr algn="ctr">
              <a:defRPr/>
            </a:pPr>
            <a:r>
              <a:rPr sz="1600" i="1">
                <a:solidFill>
                  <a:srgbClr val="800080"/>
                </a:solidFill>
              </a:rPr>
              <a:t>2 x 14kW@4.5K, including 3.25kW@1.9K</a:t>
            </a:r>
            <a:endParaRPr/>
          </a:p>
        </p:txBody>
      </p:sp>
      <p:sp>
        <p:nvSpPr>
          <p:cNvPr id="16" name="Oval 20" hidden="0"/>
          <p:cNvSpPr/>
          <p:nvPr isPhoto="0" userDrawn="0"/>
        </p:nvSpPr>
        <p:spPr bwMode="auto">
          <a:xfrm>
            <a:off x="1436867" y="1512545"/>
            <a:ext cx="617367" cy="1360691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7" name="Rectangle 21" hidden="0"/>
          <p:cNvSpPr/>
          <p:nvPr isPhoto="0" userDrawn="0"/>
        </p:nvSpPr>
        <p:spPr bwMode="auto">
          <a:xfrm>
            <a:off x="2084943" y="1815700"/>
            <a:ext cx="1118903" cy="468009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8" name="TextBox 22" hidden="0"/>
          <p:cNvSpPr>
            <a:spLocks noAdjustHandles="0" noChangeArrowheads="0"/>
          </p:cNvSpPr>
          <p:nvPr isPhoto="0" userDrawn="0"/>
        </p:nvSpPr>
        <p:spPr bwMode="auto">
          <a:xfrm>
            <a:off x="670763" y="740440"/>
            <a:ext cx="3804473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b="1">
                <a:solidFill>
                  <a:schemeClr val="bg2"/>
                </a:solidFill>
              </a:rPr>
              <a:t>P1-P5 Cryogenic Architecture</a:t>
            </a:r>
            <a:endParaRPr lang="fr-FR" b="1">
              <a:solidFill>
                <a:schemeClr val="bg2"/>
              </a:solidFill>
            </a:endParaRPr>
          </a:p>
        </p:txBody>
      </p:sp>
      <p:cxnSp>
        <p:nvCxnSpPr>
          <p:cNvPr id="19" name="Straight Arrow Connector 15" hidden="0"/>
          <p:cNvCxnSpPr>
            <a:cxnSpLocks/>
          </p:cNvCxnSpPr>
          <p:nvPr isPhoto="0" userDrawn="0"/>
        </p:nvCxnSpPr>
        <p:spPr bwMode="auto">
          <a:xfrm>
            <a:off x="2987822" y="1923678"/>
            <a:ext cx="1571945" cy="0"/>
          </a:xfrm>
          <a:prstGeom prst="straightConnector1">
            <a:avLst/>
          </a:prstGeom>
          <a:ln w="95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25" hidden="0"/>
          <p:cNvCxnSpPr>
            <a:cxnSpLocks/>
          </p:cNvCxnSpPr>
          <p:nvPr isPhoto="0" userDrawn="0"/>
        </p:nvCxnSpPr>
        <p:spPr bwMode="auto">
          <a:xfrm>
            <a:off x="2915815" y="2076890"/>
            <a:ext cx="1688065" cy="1112292"/>
          </a:xfrm>
          <a:prstGeom prst="straightConnector1">
            <a:avLst/>
          </a:prstGeom>
          <a:ln w="95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1"/>
          </p:nvPr>
        </p:nvSpPr>
        <p:spPr bwMode="auto"/>
        <p:txBody>
          <a:bodyPr anchor="ctr" anchorCtr="1"/>
          <a:lstStyle/>
          <a:p>
            <a:pPr>
              <a:defRPr/>
            </a:pPr>
            <a:r>
              <a:rPr/>
              <a:t>Tendering process &amp; contractors</a:t>
            </a:r>
            <a:endParaRPr/>
          </a:p>
        </p:txBody>
      </p:sp>
      <p:sp>
        <p:nvSpPr>
          <p:cNvPr id="5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9" y="4767261"/>
            <a:ext cx="6626999" cy="270000"/>
          </a:xfrm>
        </p:spPr>
        <p:txBody>
          <a:bodyPr/>
          <a:lstStyle/>
          <a:p>
            <a:pPr>
              <a:defRPr/>
            </a:pPr>
            <a:r>
              <a:rPr/>
              <a:t>HL-LHC - Cryogenics - Status &amp; Perspectives - S. Claudet - Apr'23 </a:t>
            </a:r>
            <a:endParaRPr/>
          </a:p>
        </p:txBody>
      </p:sp>
      <p:sp>
        <p:nvSpPr>
          <p:cNvPr id="6" name="Espace réservé du numéro de diapositive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6210F874-F506-D660-1E72-2F33A1CDC789}" type="slidenum">
              <a:rPr lang="fr-FR"/>
              <a:t/>
            </a:fld>
            <a:endParaRPr lang="fr-FR"/>
          </a:p>
        </p:txBody>
      </p:sp>
      <p:sp>
        <p:nvSpPr>
          <p:cNvPr id="7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 flipH="0" flipV="0">
            <a:off x="533464" y="973499"/>
            <a:ext cx="5170714" cy="3442606"/>
          </a:xfrm>
        </p:spPr>
        <p:txBody>
          <a:bodyPr/>
          <a:lstStyle/>
          <a:p>
            <a:pPr algn="l">
              <a:lnSpc>
                <a:spcPct val="150000"/>
              </a:lnSpc>
              <a:defRPr/>
            </a:pPr>
            <a:r>
              <a:rPr sz="1800">
                <a:solidFill>
                  <a:schemeClr val="tx1"/>
                </a:solidFill>
              </a:rPr>
              <a:t>Q2-Q3 2020: Market Survey </a:t>
            </a:r>
            <a:r>
              <a:rPr sz="1800" b="1">
                <a:solidFill>
                  <a:schemeClr val="tx1"/>
                </a:solidFill>
              </a:rPr>
              <a:t>to qualify firms</a:t>
            </a:r>
            <a:endParaRPr sz="1800">
              <a:solidFill>
                <a:schemeClr val="tx1"/>
              </a:solidFill>
            </a:endParaRPr>
          </a:p>
          <a:p>
            <a:pPr algn="l">
              <a:lnSpc>
                <a:spcPct val="114999"/>
              </a:lnSpc>
              <a:defRPr/>
            </a:pPr>
            <a:r>
              <a:rPr sz="1800">
                <a:solidFill>
                  <a:schemeClr val="tx1"/>
                </a:solidFill>
              </a:rPr>
              <a:t>Q1-Q2 2021: </a:t>
            </a:r>
            <a:r>
              <a:rPr sz="1800" b="1">
                <a:solidFill>
                  <a:schemeClr val="tx1"/>
                </a:solidFill>
              </a:rPr>
              <a:t>Process &amp; feasibility studies</a:t>
            </a:r>
            <a:endParaRPr sz="1800">
              <a:solidFill>
                <a:schemeClr val="tx1"/>
              </a:solidFill>
            </a:endParaRPr>
          </a:p>
          <a:p>
            <a:pPr marL="0" indent="0" algn="l">
              <a:lnSpc>
                <a:spcPct val="114999"/>
              </a:lnSpc>
              <a:buNone/>
              <a:defRPr/>
            </a:pPr>
            <a:r>
              <a:rPr sz="1800">
                <a:solidFill>
                  <a:schemeClr val="tx1"/>
                </a:solidFill>
              </a:rPr>
              <a:t>	(minimised risk of mis-understanding)</a:t>
            </a:r>
            <a:endParaRPr sz="1800">
              <a:solidFill>
                <a:schemeClr val="tx1"/>
              </a:solidFill>
            </a:endParaRPr>
          </a:p>
          <a:p>
            <a:pPr marL="0" indent="0" algn="l">
              <a:lnSpc>
                <a:spcPct val="114999"/>
              </a:lnSpc>
              <a:buNone/>
              <a:defRPr/>
            </a:pPr>
            <a:endParaRPr sz="800">
              <a:solidFill>
                <a:schemeClr val="tx1"/>
              </a:solidFill>
            </a:endParaRPr>
          </a:p>
          <a:p>
            <a:pPr algn="l">
              <a:lnSpc>
                <a:spcPct val="114999"/>
              </a:lnSpc>
              <a:defRPr/>
            </a:pPr>
            <a:r>
              <a:rPr sz="1800">
                <a:solidFill>
                  <a:schemeClr val="tx1"/>
                </a:solidFill>
              </a:rPr>
              <a:t>Q4-21-Q2-22: </a:t>
            </a:r>
            <a:r>
              <a:rPr sz="1800" b="1">
                <a:solidFill>
                  <a:schemeClr val="tx1"/>
                </a:solidFill>
              </a:rPr>
              <a:t>Invitation to Tender </a:t>
            </a:r>
            <a:r>
              <a:rPr sz="1800">
                <a:solidFill>
                  <a:schemeClr val="tx1"/>
                </a:solidFill>
              </a:rPr>
              <a:t>(extended)</a:t>
            </a:r>
            <a:endParaRPr sz="1800">
              <a:solidFill>
                <a:schemeClr val="tx1"/>
              </a:solidFill>
            </a:endParaRPr>
          </a:p>
          <a:p>
            <a:pPr marL="0" indent="0" algn="l">
              <a:lnSpc>
                <a:spcPct val="114999"/>
              </a:lnSpc>
              <a:buNone/>
              <a:defRPr/>
            </a:pPr>
            <a:r>
              <a:rPr lang="en-US" sz="1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A set of requirements (performance, 	technology) to allow industry to provide the 	optimum for a given scenario</a:t>
            </a:r>
            <a:endParaRPr lang="en-US" sz="1800" b="0" i="0" u="none" strike="noStrike" cap="none" spc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 algn="l">
              <a:lnSpc>
                <a:spcPct val="114999"/>
              </a:lnSpc>
              <a:buNone/>
              <a:defRPr/>
            </a:pPr>
            <a:endParaRPr sz="800" b="0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algn="l">
              <a:lnSpc>
                <a:spcPct val="150000"/>
              </a:lnSpc>
              <a:defRPr/>
            </a:pPr>
            <a:r>
              <a:rPr lang="en-US" sz="1800" b="1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Adjudication:  CAPEX + OPEX (10 years)</a:t>
            </a:r>
            <a:endParaRPr lang="en-US" sz="1800" b="1" i="0" u="none" strike="noStrike" cap="none" spc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>
              <a:lnSpc>
                <a:spcPct val="150000"/>
              </a:lnSpc>
              <a:defRPr/>
            </a:pPr>
            <a:r>
              <a:rPr lang="en-US" sz="1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Capacity tests at CERN (bonus/malus)</a:t>
            </a:r>
            <a:endParaRPr sz="1800" b="0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grpSp>
        <p:nvGrpSpPr>
          <p:cNvPr id="8" name="" hidden="0"/>
          <p:cNvGrpSpPr/>
          <p:nvPr isPhoto="0" userDrawn="0"/>
        </p:nvGrpSpPr>
        <p:grpSpPr bwMode="auto">
          <a:xfrm flipH="0" flipV="0">
            <a:off x="6217103" y="1705243"/>
            <a:ext cx="1222219" cy="713347"/>
            <a:chOff x="0" y="0"/>
            <a:chExt cx="1222219" cy="713347"/>
          </a:xfrm>
        </p:grpSpPr>
        <p:grpSp>
          <p:nvGrpSpPr>
            <p:cNvPr id="9" name="Group 65" hidden="0"/>
            <p:cNvGrpSpPr/>
            <p:nvPr isPhoto="0" userDrawn="0"/>
          </p:nvGrpSpPr>
          <p:grpSpPr bwMode="auto">
            <a:xfrm flipH="0" flipV="0">
              <a:off x="0" y="0"/>
              <a:ext cx="1222219" cy="713347"/>
              <a:chOff x="0" y="0"/>
              <a:chExt cx="1222219" cy="713347"/>
            </a:xfrm>
          </p:grpSpPr>
          <p:pic>
            <p:nvPicPr>
              <p:cNvPr id="10" name="Picture 66" hidden="0"/>
              <p:cNvPicPr>
                <a:picLocks noChangeAspect="1"/>
              </p:cNvPicPr>
              <p:nvPr isPhoto="0" userDrawn="0"/>
            </p:nvPicPr>
            <p:blipFill>
              <a:blip r:embed="rId2"/>
              <a:stretch/>
            </p:blipFill>
            <p:spPr bwMode="auto">
              <a:xfrm>
                <a:off x="0" y="18020"/>
                <a:ext cx="1222219" cy="695327"/>
              </a:xfrm>
              <a:prstGeom prst="rect">
                <a:avLst/>
              </a:prstGeom>
            </p:spPr>
          </p:pic>
          <p:pic>
            <p:nvPicPr>
              <p:cNvPr id="11" name="Picture 67" hidden="0"/>
              <p:cNvPicPr>
                <a:picLocks noChangeAspect="1"/>
              </p:cNvPicPr>
              <p:nvPr isPhoto="0" userDrawn="0"/>
            </p:nvPicPr>
            <p:blipFill>
              <a:blip r:embed="rId3"/>
              <a:stretch/>
            </p:blipFill>
            <p:spPr bwMode="auto">
              <a:xfrm>
                <a:off x="52659" y="0"/>
                <a:ext cx="1046414" cy="127239"/>
              </a:xfrm>
              <a:prstGeom prst="rect">
                <a:avLst/>
              </a:prstGeom>
            </p:spPr>
          </p:pic>
        </p:grpSp>
        <p:pic>
          <p:nvPicPr>
            <p:cNvPr id="12" name="Picture 76" descr="Logo&#10;&#10;Description automatically generated" hidden="0"/>
            <p:cNvPicPr>
              <a:picLocks noChangeAspect="1"/>
            </p:cNvPicPr>
            <p:nvPr isPhoto="0" userDrawn="0"/>
          </p:nvPicPr>
          <p:blipFill>
            <a:blip r:embed="rId4"/>
            <a:stretch/>
          </p:blipFill>
          <p:spPr bwMode="auto">
            <a:xfrm>
              <a:off x="10649" y="376075"/>
              <a:ext cx="203823" cy="259300"/>
            </a:xfrm>
            <a:prstGeom prst="rect">
              <a:avLst/>
            </a:prstGeom>
          </p:spPr>
        </p:pic>
      </p:grpSp>
      <p:pic>
        <p:nvPicPr>
          <p:cNvPr id="13" name="Picture 164" descr="A picture containing logo&#10;&#10;Description automatically generated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 flipH="0" flipV="0">
            <a:off x="6125635" y="2936024"/>
            <a:ext cx="1378023" cy="361041"/>
          </a:xfrm>
          <a:prstGeom prst="rect">
            <a:avLst/>
          </a:prstGeom>
        </p:spPr>
      </p:pic>
      <p:grpSp>
        <p:nvGrpSpPr>
          <p:cNvPr id="14" name="Group 159" hidden="0"/>
          <p:cNvGrpSpPr/>
          <p:nvPr isPhoto="0" userDrawn="0"/>
        </p:nvGrpSpPr>
        <p:grpSpPr bwMode="auto">
          <a:xfrm flipH="0" flipV="0">
            <a:off x="7673602" y="2979800"/>
            <a:ext cx="1097148" cy="293500"/>
            <a:chOff x="0" y="0"/>
            <a:chExt cx="1097148" cy="293500"/>
          </a:xfrm>
        </p:grpSpPr>
        <p:pic>
          <p:nvPicPr>
            <p:cNvPr id="15" name="Picture 74" hidden="0"/>
            <p:cNvPicPr>
              <a:picLocks noChangeAspect="1"/>
            </p:cNvPicPr>
            <p:nvPr isPhoto="0" userDrawn="0"/>
          </p:nvPicPr>
          <p:blipFill>
            <a:blip r:embed="rId6"/>
            <a:stretch/>
          </p:blipFill>
          <p:spPr bwMode="auto">
            <a:xfrm>
              <a:off x="163848" y="0"/>
              <a:ext cx="933300" cy="293500"/>
            </a:xfrm>
            <a:prstGeom prst="rect">
              <a:avLst/>
            </a:prstGeom>
          </p:spPr>
        </p:pic>
        <p:pic>
          <p:nvPicPr>
            <p:cNvPr id="16" name="Picture 158" descr="Shape, logo&#10;&#10;Description automatically generated" hidden="0"/>
            <p:cNvPicPr>
              <a:picLocks noChangeAspect="1"/>
            </p:cNvPicPr>
            <p:nvPr isPhoto="0" userDrawn="0"/>
          </p:nvPicPr>
          <p:blipFill>
            <a:blip r:embed="rId7"/>
            <a:stretch/>
          </p:blipFill>
          <p:spPr bwMode="auto">
            <a:xfrm>
              <a:off x="0" y="127293"/>
              <a:ext cx="209883" cy="163927"/>
            </a:xfrm>
            <a:prstGeom prst="rect">
              <a:avLst/>
            </a:prstGeom>
          </p:spPr>
        </p:pic>
      </p:grpSp>
      <p:grpSp>
        <p:nvGrpSpPr>
          <p:cNvPr id="17" name="Group 249" hidden="0"/>
          <p:cNvGrpSpPr/>
          <p:nvPr isPhoto="0" userDrawn="0"/>
        </p:nvGrpSpPr>
        <p:grpSpPr bwMode="auto">
          <a:xfrm flipH="0" flipV="0">
            <a:off x="7655806" y="3477990"/>
            <a:ext cx="1180672" cy="427365"/>
            <a:chOff x="0" y="0"/>
            <a:chExt cx="1180672" cy="427365"/>
          </a:xfrm>
        </p:grpSpPr>
        <p:pic>
          <p:nvPicPr>
            <p:cNvPr id="18" name="Picture 246" hidden="0"/>
            <p:cNvPicPr>
              <a:picLocks noChangeAspect="1"/>
            </p:cNvPicPr>
            <p:nvPr isPhoto="0" userDrawn="0"/>
          </p:nvPicPr>
          <p:blipFill>
            <a:blip r:embed="rId8"/>
            <a:stretch/>
          </p:blipFill>
          <p:spPr bwMode="auto">
            <a:xfrm>
              <a:off x="53849" y="0"/>
              <a:ext cx="1126823" cy="427365"/>
            </a:xfrm>
            <a:prstGeom prst="rect">
              <a:avLst/>
            </a:prstGeom>
          </p:spPr>
        </p:pic>
        <p:pic>
          <p:nvPicPr>
            <p:cNvPr id="19" name="Picture 248" descr="Shape, rectangle&#10;&#10;Description automatically generated" hidden="0"/>
            <p:cNvPicPr>
              <a:picLocks noChangeAspect="1"/>
            </p:cNvPicPr>
            <p:nvPr isPhoto="0" userDrawn="0"/>
          </p:nvPicPr>
          <p:blipFill>
            <a:blip r:embed="rId9"/>
            <a:stretch/>
          </p:blipFill>
          <p:spPr bwMode="auto">
            <a:xfrm>
              <a:off x="0" y="229730"/>
              <a:ext cx="174693" cy="152722"/>
            </a:xfrm>
            <a:prstGeom prst="rect">
              <a:avLst/>
            </a:prstGeom>
          </p:spPr>
        </p:pic>
      </p:grpSp>
      <p:grpSp>
        <p:nvGrpSpPr>
          <p:cNvPr id="20" name="Group 244" hidden="0"/>
          <p:cNvGrpSpPr/>
          <p:nvPr isPhoto="0" userDrawn="0"/>
        </p:nvGrpSpPr>
        <p:grpSpPr bwMode="auto">
          <a:xfrm flipH="0" flipV="0">
            <a:off x="6273379" y="3648434"/>
            <a:ext cx="971458" cy="232667"/>
            <a:chOff x="0" y="0"/>
            <a:chExt cx="971458" cy="232667"/>
          </a:xfrm>
        </p:grpSpPr>
        <p:pic>
          <p:nvPicPr>
            <p:cNvPr id="21" name="Picture 241" hidden="0"/>
            <p:cNvPicPr>
              <a:picLocks noChangeAspect="1"/>
            </p:cNvPicPr>
            <p:nvPr isPhoto="0" userDrawn="0"/>
          </p:nvPicPr>
          <p:blipFill>
            <a:blip r:embed="rId10"/>
            <a:stretch/>
          </p:blipFill>
          <p:spPr bwMode="auto">
            <a:xfrm>
              <a:off x="56364" y="0"/>
              <a:ext cx="915093" cy="232667"/>
            </a:xfrm>
            <a:prstGeom prst="rect">
              <a:avLst/>
            </a:prstGeom>
          </p:spPr>
        </p:pic>
        <p:pic>
          <p:nvPicPr>
            <p:cNvPr id="22" name="Picture 242" descr="Logo&#10;&#10;Description automatically generated" hidden="0"/>
            <p:cNvPicPr>
              <a:picLocks noChangeAspect="1"/>
            </p:cNvPicPr>
            <p:nvPr isPhoto="0" userDrawn="0"/>
          </p:nvPicPr>
          <p:blipFill>
            <a:blip r:embed="rId4"/>
            <a:stretch/>
          </p:blipFill>
          <p:spPr bwMode="auto">
            <a:xfrm>
              <a:off x="0" y="68257"/>
              <a:ext cx="112731" cy="126115"/>
            </a:xfrm>
            <a:prstGeom prst="rect">
              <a:avLst/>
            </a:prstGeom>
          </p:spPr>
        </p:pic>
      </p:grpSp>
      <p:grpSp>
        <p:nvGrpSpPr>
          <p:cNvPr id="23" name="" hidden="0"/>
          <p:cNvGrpSpPr/>
          <p:nvPr isPhoto="0" userDrawn="0"/>
        </p:nvGrpSpPr>
        <p:grpSpPr bwMode="auto">
          <a:xfrm>
            <a:off x="6868500" y="3965130"/>
            <a:ext cx="1167252" cy="543254"/>
            <a:chOff x="0" y="0"/>
            <a:chExt cx="1167252" cy="543254"/>
          </a:xfrm>
        </p:grpSpPr>
        <p:pic>
          <p:nvPicPr>
            <p:cNvPr id="24" name="" hidden="0"/>
            <p:cNvPicPr>
              <a:picLocks noChangeAspect="1"/>
            </p:cNvPicPr>
            <p:nvPr isPhoto="0" userDrawn="0"/>
          </p:nvPicPr>
          <p:blipFill>
            <a:blip r:embed="rId11"/>
            <a:stretch/>
          </p:blipFill>
          <p:spPr bwMode="auto">
            <a:xfrm flipH="0" flipV="0">
              <a:off x="104557" y="0"/>
              <a:ext cx="1062695" cy="456509"/>
            </a:xfrm>
            <a:prstGeom prst="rect">
              <a:avLst/>
            </a:prstGeom>
          </p:spPr>
        </p:pic>
        <p:pic>
          <p:nvPicPr>
            <p:cNvPr id="25" name="" hidden="0"/>
            <p:cNvPicPr>
              <a:picLocks noChangeAspect="1"/>
            </p:cNvPicPr>
            <p:nvPr isPhoto="0" userDrawn="0"/>
          </p:nvPicPr>
          <p:blipFill>
            <a:blip r:embed="rId12"/>
            <a:stretch/>
          </p:blipFill>
          <p:spPr bwMode="auto">
            <a:xfrm flipH="0" flipV="0">
              <a:off x="0" y="228254"/>
              <a:ext cx="283500" cy="315000"/>
            </a:xfrm>
            <a:prstGeom prst="rect">
              <a:avLst/>
            </a:prstGeom>
          </p:spPr>
        </p:pic>
      </p:grpSp>
      <p:cxnSp>
        <p:nvCxnSpPr>
          <p:cNvPr id="26" name="" hidden="0"/>
          <p:cNvCxnSpPr>
            <a:cxnSpLocks/>
          </p:cNvCxnSpPr>
          <p:nvPr isPhoto="0" userDrawn="0"/>
        </p:nvCxnSpPr>
        <p:spPr bwMode="auto">
          <a:xfrm flipH="0" flipV="0">
            <a:off x="5887526" y="1299146"/>
            <a:ext cx="0" cy="3167061"/>
          </a:xfrm>
          <a:prstGeom prst="line">
            <a:avLst/>
          </a:prstGeom>
          <a:ln w="38099" cap="flat" cmpd="sng" algn="ctr">
            <a:solidFill>
              <a:schemeClr val="bg1">
                <a:lumMod val="65098"/>
              </a:schemeClr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27" name="" hidden="0"/>
          <p:cNvSpPr/>
          <p:nvPr isPhoto="0" userDrawn="0"/>
        </p:nvSpPr>
        <p:spPr bwMode="auto">
          <a:xfrm flipH="0" flipV="0">
            <a:off x="6098784" y="1014321"/>
            <a:ext cx="2887162" cy="6401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Selection of single source for the two refrigerators</a:t>
            </a:r>
            <a:endParaRPr/>
          </a:p>
        </p:txBody>
      </p:sp>
      <p:sp>
        <p:nvSpPr>
          <p:cNvPr id="28" name="" hidden="0"/>
          <p:cNvSpPr/>
          <p:nvPr isPhoto="0" userDrawn="0"/>
        </p:nvSpPr>
        <p:spPr bwMode="auto">
          <a:xfrm flipH="0" flipV="0">
            <a:off x="5938606" y="2555035"/>
            <a:ext cx="3221785" cy="432321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/>
              <a:t>with major partners identified</a:t>
            </a:r>
            <a:endParaRPr/>
          </a:p>
        </p:txBody>
      </p:sp>
      <p:grpSp>
        <p:nvGrpSpPr>
          <p:cNvPr id="29" name="" hidden="0"/>
          <p:cNvGrpSpPr/>
          <p:nvPr isPhoto="0" userDrawn="0"/>
        </p:nvGrpSpPr>
        <p:grpSpPr bwMode="auto">
          <a:xfrm>
            <a:off x="7641531" y="1679918"/>
            <a:ext cx="1097039" cy="735938"/>
            <a:chOff x="0" y="0"/>
            <a:chExt cx="1097039" cy="735938"/>
          </a:xfrm>
        </p:grpSpPr>
        <p:pic>
          <p:nvPicPr>
            <p:cNvPr id="30" name="Picture 22" hidden="0"/>
            <p:cNvPicPr>
              <a:picLocks noChangeAspect="1"/>
            </p:cNvPicPr>
            <p:nvPr isPhoto="0" userDrawn="0"/>
          </p:nvPicPr>
          <p:blipFill>
            <a:blip r:embed="rId2"/>
            <a:stretch/>
          </p:blipFill>
          <p:spPr bwMode="auto">
            <a:xfrm rot="0" flipH="0" flipV="0">
              <a:off x="0" y="16658"/>
              <a:ext cx="1097039" cy="719280"/>
            </a:xfrm>
            <a:prstGeom prst="rect">
              <a:avLst/>
            </a:prstGeom>
          </p:spPr>
        </p:pic>
        <p:pic>
          <p:nvPicPr>
            <p:cNvPr id="31" name="Picture 23" hidden="0"/>
            <p:cNvPicPr>
              <a:picLocks noChangeAspect="1"/>
            </p:cNvPicPr>
            <p:nvPr isPhoto="0" userDrawn="0"/>
          </p:nvPicPr>
          <p:blipFill>
            <a:blip r:embed="rId13"/>
            <a:stretch/>
          </p:blipFill>
          <p:spPr bwMode="auto">
            <a:xfrm rot="0" flipH="0" flipV="0">
              <a:off x="20117" y="0"/>
              <a:ext cx="1037163" cy="139646"/>
            </a:xfrm>
            <a:prstGeom prst="rect">
              <a:avLst/>
            </a:prstGeom>
          </p:spPr>
        </p:pic>
        <p:pic>
          <p:nvPicPr>
            <p:cNvPr id="32" name="Picture 79" hidden="0"/>
            <p:cNvPicPr>
              <a:picLocks noChangeAspect="1"/>
            </p:cNvPicPr>
            <p:nvPr isPhoto="0" userDrawn="0"/>
          </p:nvPicPr>
          <p:blipFill>
            <a:blip r:embed="rId14"/>
            <a:stretch/>
          </p:blipFill>
          <p:spPr bwMode="auto">
            <a:xfrm rot="0" flipH="0" flipV="0">
              <a:off x="20117" y="507743"/>
              <a:ext cx="279211" cy="19221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1"/>
          </p:nvPr>
        </p:nvSpPr>
        <p:spPr bwMode="auto"/>
        <p:txBody>
          <a:bodyPr anchor="ctr" anchorCtr="1"/>
          <a:lstStyle/>
          <a:p>
            <a:pPr>
              <a:defRPr/>
            </a:pPr>
            <a:r>
              <a:rPr sz="2400"/>
              <a:t>Cryogenic distribution line at P1 and P5</a:t>
            </a:r>
            <a:endParaRPr sz="2400"/>
          </a:p>
        </p:txBody>
      </p:sp>
      <p:sp>
        <p:nvSpPr>
          <p:cNvPr id="5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7" y="4767260"/>
            <a:ext cx="6626997" cy="269999"/>
          </a:xfrm>
        </p:spPr>
        <p:txBody>
          <a:bodyPr/>
          <a:lstStyle/>
          <a:p>
            <a:pPr>
              <a:defRPr/>
            </a:pPr>
            <a:r>
              <a:rPr/>
              <a:t>HL-LHC - Cryogenics - Status &amp; Perspectives - S. Claudet - Apr'23 </a:t>
            </a:r>
            <a:endParaRPr/>
          </a:p>
        </p:txBody>
      </p:sp>
      <p:sp>
        <p:nvSpPr>
          <p:cNvPr id="6" name="Espace réservé du numéro de diapositive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9EA7755-15C1-6A1F-F080-0FEADFAF059D}" type="slidenum">
              <a:rPr lang="fr-FR"/>
              <a:t/>
            </a:fld>
            <a:endParaRPr lang="fr-FR"/>
          </a:p>
        </p:txBody>
      </p:sp>
      <p:pic>
        <p:nvPicPr>
          <p:cNvPr id="7" name="Picture 8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312537" y="2849716"/>
            <a:ext cx="5282778" cy="1679105"/>
          </a:xfrm>
          <a:prstGeom prst="rect">
            <a:avLst/>
          </a:prstGeom>
        </p:spPr>
      </p:pic>
      <p:sp>
        <p:nvSpPr>
          <p:cNvPr id="8" name="" hidden="0"/>
          <p:cNvSpPr/>
          <p:nvPr isPhoto="0" userDrawn="0"/>
        </p:nvSpPr>
        <p:spPr bwMode="auto">
          <a:xfrm flipH="0" flipV="0">
            <a:off x="5205465" y="964445"/>
            <a:ext cx="3020823" cy="269249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 sz="1600" b="1">
                <a:solidFill>
                  <a:schemeClr val="bg2"/>
                </a:solidFill>
              </a:rPr>
              <a:t>Cryogenic Distribution</a:t>
            </a:r>
            <a:r>
              <a:rPr sz="1600" b="1">
                <a:solidFill>
                  <a:schemeClr val="bg2"/>
                </a:solidFill>
              </a:rPr>
              <a:t> Lines</a:t>
            </a:r>
            <a:endParaRPr sz="1600">
              <a:solidFill>
                <a:schemeClr val="bg2"/>
              </a:solidFill>
            </a:endParaRPr>
          </a:p>
        </p:txBody>
      </p:sp>
      <p:pic>
        <p:nvPicPr>
          <p:cNvPr id="9" name="Picture 9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999981" y="709460"/>
            <a:ext cx="3876255" cy="2133079"/>
          </a:xfrm>
          <a:prstGeom prst="rect">
            <a:avLst/>
          </a:prstGeom>
        </p:spPr>
      </p:pic>
      <p:sp>
        <p:nvSpPr>
          <p:cNvPr id="10" name="" hidden="0"/>
          <p:cNvSpPr/>
          <p:nvPr isPhoto="0" userDrawn="0"/>
        </p:nvSpPr>
        <p:spPr bwMode="auto">
          <a:xfrm flipH="0" flipV="0">
            <a:off x="4550621" y="1264232"/>
            <a:ext cx="4429121" cy="309829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algn="ctr">
              <a:defRPr/>
            </a:pPr>
            <a:r>
              <a:rPr sz="1600" i="1">
                <a:solidFill>
                  <a:srgbClr val="800080"/>
                </a:solidFill>
              </a:rPr>
              <a:t>2 x 750 m, 5 process pipes, vacuum insulated</a:t>
            </a:r>
            <a:endParaRPr sz="1600" i="1">
              <a:solidFill>
                <a:srgbClr val="800080"/>
              </a:solidFill>
            </a:endParaRPr>
          </a:p>
        </p:txBody>
      </p:sp>
      <p:sp>
        <p:nvSpPr>
          <p:cNvPr id="11" name="" hidden="0"/>
          <p:cNvSpPr/>
          <p:nvPr isPhoto="0" userDrawn="0"/>
        </p:nvSpPr>
        <p:spPr bwMode="auto">
          <a:xfrm flipH="0" flipV="0">
            <a:off x="884461" y="2346045"/>
            <a:ext cx="788247" cy="4405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algn="ctr">
              <a:defRPr/>
            </a:pPr>
            <a:r>
              <a:rPr sz="1100"/>
              <a:t>~145 t</a:t>
            </a:r>
            <a:endParaRPr sz="1100"/>
          </a:p>
          <a:p>
            <a:pPr algn="ctr">
              <a:defRPr/>
            </a:pPr>
            <a:r>
              <a:rPr sz="1100"/>
              <a:t>per point</a:t>
            </a:r>
            <a:endParaRPr sz="1100"/>
          </a:p>
        </p:txBody>
      </p:sp>
      <p:cxnSp>
        <p:nvCxnSpPr>
          <p:cNvPr id="12" name="" hidden="0"/>
          <p:cNvCxnSpPr>
            <a:cxnSpLocks/>
          </p:cNvCxnSpPr>
          <p:nvPr isPhoto="0" userDrawn="0"/>
        </p:nvCxnSpPr>
        <p:spPr bwMode="auto">
          <a:xfrm flipH="0" flipV="1">
            <a:off x="1635642" y="3956805"/>
            <a:ext cx="2449284" cy="0"/>
          </a:xfrm>
          <a:prstGeom prst="line">
            <a:avLst/>
          </a:prstGeom>
          <a:ln w="19049" cap="flat" cmpd="sng" algn="ctr">
            <a:solidFill>
              <a:srgbClr val="80008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13" name="" hidden="0"/>
          <p:cNvSpPr/>
          <p:nvPr isPhoto="0" userDrawn="0"/>
        </p:nvSpPr>
        <p:spPr bwMode="auto">
          <a:xfrm flipH="0" flipV="0">
            <a:off x="2181008" y="3949876"/>
            <a:ext cx="1344082" cy="243203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algn="ctr">
              <a:defRPr/>
            </a:pPr>
            <a:r>
              <a:rPr sz="1000">
                <a:solidFill>
                  <a:srgbClr val="800080"/>
                </a:solidFill>
              </a:rPr>
              <a:t>LHC tunnel</a:t>
            </a:r>
            <a:endParaRPr sz="1000">
              <a:solidFill>
                <a:srgbClr val="800080"/>
              </a:solidFill>
            </a:endParaRPr>
          </a:p>
        </p:txBody>
      </p:sp>
      <p:sp>
        <p:nvSpPr>
          <p:cNvPr id="14" name="" hidden="0"/>
          <p:cNvSpPr/>
          <p:nvPr isPhoto="0" userDrawn="0"/>
        </p:nvSpPr>
        <p:spPr bwMode="auto">
          <a:xfrm flipH="0" flipV="0">
            <a:off x="1904997" y="3264163"/>
            <a:ext cx="1344082" cy="243203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algn="ctr">
              <a:defRPr/>
            </a:pPr>
            <a:r>
              <a:rPr sz="1000">
                <a:solidFill>
                  <a:srgbClr val="800080"/>
                </a:solidFill>
              </a:rPr>
              <a:t>Gallery available</a:t>
            </a:r>
            <a:endParaRPr sz="1000">
              <a:solidFill>
                <a:srgbClr val="800080"/>
              </a:solidFill>
            </a:endParaRPr>
          </a:p>
        </p:txBody>
      </p:sp>
      <p:grpSp>
        <p:nvGrpSpPr>
          <p:cNvPr id="15" name="" hidden="0"/>
          <p:cNvGrpSpPr/>
          <p:nvPr isPhoto="0" userDrawn="0"/>
        </p:nvGrpSpPr>
        <p:grpSpPr bwMode="auto">
          <a:xfrm>
            <a:off x="5825883" y="1938841"/>
            <a:ext cx="2953502" cy="2317836"/>
            <a:chOff x="0" y="0"/>
            <a:chExt cx="2953502" cy="2317836"/>
          </a:xfrm>
        </p:grpSpPr>
        <p:pic>
          <p:nvPicPr>
            <p:cNvPr id="16" name="Picture 5" descr="A picture containing indoor, engine, ceiling, rocket&#10;&#10;Description automatically generated" hidden="0"/>
            <p:cNvPicPr>
              <a:picLocks noChangeAspect="1"/>
            </p:cNvPicPr>
            <p:nvPr isPhoto="0" userDrawn="0"/>
          </p:nvPicPr>
          <p:blipFill>
            <a:blip r:embed="rId4"/>
            <a:srcRect l="0" t="13007" r="25015" b="0"/>
            <a:stretch/>
          </p:blipFill>
          <p:spPr bwMode="auto">
            <a:xfrm flipH="0" flipV="0">
              <a:off x="0" y="0"/>
              <a:ext cx="2953504" cy="2317838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17" name="" hidden="0"/>
            <p:cNvSpPr/>
            <p:nvPr isPhoto="0" userDrawn="0"/>
          </p:nvSpPr>
          <p:spPr bwMode="auto">
            <a:xfrm flipH="0" flipV="0">
              <a:off x="2167425" y="0"/>
              <a:ext cx="786078" cy="22443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vertOverflow="overflow" horzOverflow="clip" vert="horz" wrap="square" lIns="91440" tIns="45720" rIns="91440" bIns="45720" numCol="1" spcCol="0" rtlCol="0" fromWordArt="0" anchor="t" anchorCtr="0" forceAA="0" upright="0" compatLnSpc="0">
              <a:noAutofit/>
            </a:bodyPr>
            <a:p>
              <a:pPr algn="ctr">
                <a:defRPr/>
              </a:pPr>
              <a:r>
                <a:rPr sz="1100"/>
                <a:t>LHC Line</a:t>
              </a:r>
              <a:endParaRPr sz="1100"/>
            </a:p>
          </p:txBody>
        </p:sp>
      </p:grpSp>
      <p:sp>
        <p:nvSpPr>
          <p:cNvPr id="18" name="" hidden="0"/>
          <p:cNvSpPr/>
          <p:nvPr isPhoto="0" userDrawn="0"/>
        </p:nvSpPr>
        <p:spPr bwMode="auto">
          <a:xfrm flipH="0" flipV="0">
            <a:off x="5372870" y="4236580"/>
            <a:ext cx="3673928" cy="598714"/>
          </a:xfrm>
          <a:prstGeom prst="rect">
            <a:avLst/>
          </a:prstGeom>
          <a:solidFill>
            <a:srgbClr val="E1F7C9"/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 sz="1600"/>
              <a:t>Tendering process Q1-Q2_2022,</a:t>
            </a:r>
            <a:endParaRPr sz="1600"/>
          </a:p>
          <a:p>
            <a:pPr>
              <a:defRPr/>
            </a:pPr>
            <a:r>
              <a:rPr sz="1600"/>
              <a:t>Contract signed Dec'22</a:t>
            </a:r>
            <a:endParaRPr sz="1600"/>
          </a:p>
        </p:txBody>
      </p:sp>
      <p:sp>
        <p:nvSpPr>
          <p:cNvPr id="19" name="" hidden="0"/>
          <p:cNvSpPr/>
          <p:nvPr isPhoto="0" userDrawn="0"/>
        </p:nvSpPr>
        <p:spPr bwMode="auto">
          <a:xfrm flipH="0" flipV="0">
            <a:off x="5312624" y="1503763"/>
            <a:ext cx="3668523" cy="300549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algn="ctr">
              <a:defRPr/>
            </a:pPr>
            <a:r>
              <a:rPr sz="1600" i="1">
                <a:solidFill>
                  <a:srgbClr val="800080"/>
                </a:solidFill>
              </a:rPr>
              <a:t>(Diam 40 to 273, 650 to 800mm)</a:t>
            </a:r>
            <a:endParaRPr sz="1600" i="1">
              <a:solidFill>
                <a:srgbClr val="80008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 flipH="0" flipV="0">
            <a:off x="612000" y="75468"/>
            <a:ext cx="6831843" cy="540000"/>
          </a:xfrm>
        </p:spPr>
        <p:txBody>
          <a:bodyPr anchor="ctr" anchorCtr="1"/>
          <a:lstStyle/>
          <a:p>
            <a:pPr>
              <a:defRPr/>
            </a:pPr>
            <a:r>
              <a:rPr/>
              <a:t>Preliminary design started</a:t>
            </a:r>
            <a:r>
              <a:rPr/>
              <a:t> with </a:t>
            </a:r>
            <a:endParaRPr/>
          </a:p>
        </p:txBody>
      </p:sp>
      <p:sp>
        <p:nvSpPr>
          <p:cNvPr id="5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9" y="4767261"/>
            <a:ext cx="6626999" cy="270000"/>
          </a:xfrm>
        </p:spPr>
        <p:txBody>
          <a:bodyPr/>
          <a:lstStyle/>
          <a:p>
            <a:pPr>
              <a:defRPr/>
            </a:pPr>
            <a:r>
              <a:rPr/>
              <a:t>HL-LHC - Cryogenics - Status &amp; Perspectives - S. Claudet - Apr'23 </a:t>
            </a:r>
            <a:endParaRPr/>
          </a:p>
        </p:txBody>
      </p:sp>
      <p:sp>
        <p:nvSpPr>
          <p:cNvPr id="6" name="Espace réservé du numéro de diapositive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90D667A7-9B27-0745-46B0-DE60AE721225}" type="slidenum">
              <a:rPr lang="fr-FR"/>
              <a:t/>
            </a:fld>
            <a:endParaRPr lang="fr-FR"/>
          </a:p>
        </p:txBody>
      </p:sp>
      <p:pic>
        <p:nvPicPr>
          <p:cNvPr id="7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3776718" y="568282"/>
            <a:ext cx="5162277" cy="3657322"/>
          </a:xfrm>
          <a:prstGeom prst="rect">
            <a:avLst/>
          </a:prstGeom>
        </p:spPr>
      </p:pic>
      <p:sp>
        <p:nvSpPr>
          <p:cNvPr id="8" name="" hidden="0"/>
          <p:cNvSpPr/>
          <p:nvPr isPhoto="0" userDrawn="0"/>
        </p:nvSpPr>
        <p:spPr bwMode="auto">
          <a:xfrm flipH="0" flipV="0">
            <a:off x="6898529" y="3749223"/>
            <a:ext cx="2099998" cy="40216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algn="ctr">
              <a:defRPr/>
            </a:pPr>
            <a:r>
              <a:rPr sz="1000" i="1">
                <a:solidFill>
                  <a:schemeClr val="bg1">
                    <a:lumMod val="50000"/>
                  </a:schemeClr>
                </a:solidFill>
              </a:rPr>
              <a:t>Extracted from Kriosystem documentation under F779-780</a:t>
            </a:r>
            <a:endParaRPr sz="1000" i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" hidden="0"/>
          <p:cNvSpPr/>
          <p:nvPr isPhoto="0" userDrawn="0"/>
        </p:nvSpPr>
        <p:spPr bwMode="auto">
          <a:xfrm flipH="0" flipV="0">
            <a:off x="2258168" y="4338933"/>
            <a:ext cx="5750664" cy="372058"/>
          </a:xfrm>
          <a:prstGeom prst="rect">
            <a:avLst/>
          </a:prstGeom>
          <a:noFill/>
          <a:ln w="6349">
            <a:noFill/>
            <a:prstDash val="solid"/>
          </a:ln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algn="ctr">
              <a:defRPr/>
            </a:pPr>
            <a:r>
              <a:rPr>
                <a:solidFill>
                  <a:srgbClr val="0000FF"/>
                </a:solidFill>
              </a:rPr>
              <a:t>3D models and internal piping design being reviewed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10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254890" y="532905"/>
            <a:ext cx="2759827" cy="1403973"/>
          </a:xfrm>
          <a:prstGeom prst="rect">
            <a:avLst/>
          </a:prstGeom>
        </p:spPr>
      </p:pic>
      <p:pic>
        <p:nvPicPr>
          <p:cNvPr id="11" name="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 flipH="0" flipV="0">
            <a:off x="1244248" y="2143777"/>
            <a:ext cx="2240323" cy="2195155"/>
          </a:xfrm>
          <a:prstGeom prst="rect">
            <a:avLst/>
          </a:prstGeom>
        </p:spPr>
      </p:pic>
      <p:sp>
        <p:nvSpPr>
          <p:cNvPr id="12" name="" hidden="0"/>
          <p:cNvSpPr/>
          <p:nvPr isPhoto="0" userDrawn="0"/>
        </p:nvSpPr>
        <p:spPr bwMode="auto">
          <a:xfrm flipH="0" flipV="0">
            <a:off x="254890" y="3232284"/>
            <a:ext cx="926292" cy="82299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600"/>
              <a:t>Internal</a:t>
            </a:r>
            <a:endParaRPr sz="1600"/>
          </a:p>
          <a:p>
            <a:pPr>
              <a:defRPr/>
            </a:pPr>
            <a:r>
              <a:rPr sz="1600"/>
              <a:t>sliding support</a:t>
            </a:r>
            <a:endParaRPr sz="1600"/>
          </a:p>
        </p:txBody>
      </p:sp>
      <p:sp>
        <p:nvSpPr>
          <p:cNvPr id="13" name="" hidden="0"/>
          <p:cNvSpPr/>
          <p:nvPr isPhoto="0" userDrawn="0"/>
        </p:nvSpPr>
        <p:spPr bwMode="auto">
          <a:xfrm flipH="0" flipV="0">
            <a:off x="208054" y="1906639"/>
            <a:ext cx="2156355" cy="337070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 sz="1600"/>
              <a:t>External fixed support</a:t>
            </a:r>
            <a:endParaRPr sz="1600"/>
          </a:p>
        </p:txBody>
      </p:sp>
      <p:pic>
        <p:nvPicPr>
          <p:cNvPr id="14" name="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 flipH="0" flipV="0">
            <a:off x="7265249" y="-13061"/>
            <a:ext cx="1781550" cy="636267"/>
          </a:xfrm>
          <a:prstGeom prst="rect">
            <a:avLst/>
          </a:prstGeom>
        </p:spPr>
      </p:pic>
      <p:pic>
        <p:nvPicPr>
          <p:cNvPr id="15" name="" hidden="0"/>
          <p:cNvPicPr>
            <a:picLocks noChangeAspect="1"/>
          </p:cNvPicPr>
          <p:nvPr isPhoto="0" userDrawn="0"/>
        </p:nvPicPr>
        <p:blipFill>
          <a:blip r:embed="rId6"/>
          <a:stretch/>
        </p:blipFill>
        <p:spPr bwMode="auto">
          <a:xfrm flipH="0" flipV="0">
            <a:off x="7065253" y="305072"/>
            <a:ext cx="280931" cy="219263"/>
          </a:xfrm>
          <a:prstGeom prst="rect">
            <a:avLst/>
          </a:prstGeom>
        </p:spPr>
      </p:pic>
      <p:pic>
        <p:nvPicPr>
          <p:cNvPr id="16" name="" hidden="0"/>
          <p:cNvPicPr>
            <a:picLocks noChangeAspect="1"/>
          </p:cNvPicPr>
          <p:nvPr isPhoto="0" userDrawn="0"/>
        </p:nvPicPr>
        <p:blipFill>
          <a:blip r:embed="rId7"/>
          <a:stretch/>
        </p:blipFill>
        <p:spPr bwMode="auto">
          <a:xfrm flipH="0" flipV="0">
            <a:off x="3233156" y="836349"/>
            <a:ext cx="4163062" cy="98693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12000" y="135000"/>
            <a:ext cx="7920000" cy="382181"/>
          </a:xfrm>
        </p:spPr>
        <p:txBody>
          <a:bodyPr/>
          <a:lstStyle/>
          <a:p>
            <a:pPr>
              <a:defRPr/>
            </a:pPr>
            <a:r>
              <a:rPr lang="en-US"/>
              <a:t>new HL-LHC buildings already done !!!</a:t>
            </a:r>
            <a:endParaRPr lang="fr-FR"/>
          </a:p>
        </p:txBody>
      </p:sp>
      <p:pic>
        <p:nvPicPr>
          <p:cNvPr id="5" name="Content Placeholder 5" descr="A close-up of a circuit board&#10;&#10;Description automatically generated with medium confidence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3243438" y="2864196"/>
            <a:ext cx="2614785" cy="1344755"/>
          </a:xfrm>
          <a:prstGeom prst="rect">
            <a:avLst/>
          </a:prstGeom>
        </p:spPr>
      </p:pic>
      <p:pic>
        <p:nvPicPr>
          <p:cNvPr id="6" name="Picture 11" descr="A close-up of a toy&#10;&#10;Description automatically generated with low confidence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6406099" y="2864196"/>
            <a:ext cx="2108329" cy="1414923"/>
          </a:xfrm>
          <a:prstGeom prst="rect">
            <a:avLst/>
          </a:prstGeom>
        </p:spPr>
      </p:pic>
      <p:sp>
        <p:nvSpPr>
          <p:cNvPr id="7" name="TextBox 2" hidden="0"/>
          <p:cNvSpPr>
            <a:spLocks noAdjustHandles="0" noChangeArrowheads="0"/>
          </p:cNvSpPr>
          <p:nvPr isPhoto="0" userDrawn="0"/>
        </p:nvSpPr>
        <p:spPr bwMode="auto">
          <a:xfrm>
            <a:off x="147237" y="2574705"/>
            <a:ext cx="2686793" cy="338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>
                <a:solidFill>
                  <a:srgbClr val="7030A0"/>
                </a:solidFill>
              </a:rPr>
              <a:t>SHM – Compressor Station</a:t>
            </a:r>
            <a:endParaRPr lang="fr-FR" sz="1600">
              <a:solidFill>
                <a:srgbClr val="7030A0"/>
              </a:solidFill>
            </a:endParaRPr>
          </a:p>
        </p:txBody>
      </p:sp>
      <p:sp>
        <p:nvSpPr>
          <p:cNvPr id="8" name="TextBox 12" hidden="0"/>
          <p:cNvSpPr>
            <a:spLocks noAdjustHandles="0" noChangeArrowheads="0"/>
          </p:cNvSpPr>
          <p:nvPr isPhoto="0" userDrawn="0"/>
        </p:nvSpPr>
        <p:spPr bwMode="auto">
          <a:xfrm>
            <a:off x="3216682" y="2525641"/>
            <a:ext cx="2686793" cy="338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>
                <a:solidFill>
                  <a:srgbClr val="7030A0"/>
                </a:solidFill>
              </a:rPr>
              <a:t>SD – Refrigerator Cold Box</a:t>
            </a:r>
            <a:endParaRPr lang="fr-FR" sz="1600">
              <a:solidFill>
                <a:srgbClr val="7030A0"/>
              </a:solidFill>
            </a:endParaRPr>
          </a:p>
        </p:txBody>
      </p:sp>
      <p:sp>
        <p:nvSpPr>
          <p:cNvPr id="9" name="TextBox 13" hidden="0"/>
          <p:cNvSpPr>
            <a:spLocks noAdjustHandles="0" noChangeArrowheads="0"/>
          </p:cNvSpPr>
          <p:nvPr isPhoto="0" userDrawn="0"/>
        </p:nvSpPr>
        <p:spPr bwMode="auto">
          <a:xfrm>
            <a:off x="6228184" y="2525641"/>
            <a:ext cx="2808310" cy="338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>
                <a:solidFill>
                  <a:srgbClr val="7030A0"/>
                </a:solidFill>
              </a:rPr>
              <a:t>US – Cold Compressors Box</a:t>
            </a:r>
            <a:endParaRPr lang="fr-FR" sz="1600">
              <a:solidFill>
                <a:srgbClr val="7030A0"/>
              </a:solidFill>
            </a:endParaRPr>
          </a:p>
        </p:txBody>
      </p:sp>
      <p:pic>
        <p:nvPicPr>
          <p:cNvPr id="10" name="Picture 18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6399812" y="1433050"/>
            <a:ext cx="2431641" cy="1095203"/>
          </a:xfrm>
          <a:prstGeom prst="rect">
            <a:avLst/>
          </a:prstGeom>
        </p:spPr>
      </p:pic>
      <p:pic>
        <p:nvPicPr>
          <p:cNvPr id="11" name="Picture 20" descr="A picture containing sky, grass, outdoor, stone&#10;&#10;Description automatically generated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>
            <a:off x="2051719" y="537019"/>
            <a:ext cx="2013519" cy="870635"/>
          </a:xfrm>
          <a:prstGeom prst="rect">
            <a:avLst/>
          </a:prstGeom>
        </p:spPr>
      </p:pic>
      <p:pic>
        <p:nvPicPr>
          <p:cNvPr id="12" name="Picture 22" descr="A picture containing indoor&#10;&#10;Description automatically generated" hidden="0"/>
          <p:cNvPicPr>
            <a:picLocks noChangeAspect="1"/>
          </p:cNvPicPr>
          <p:nvPr isPhoto="0" userDrawn="0"/>
        </p:nvPicPr>
        <p:blipFill>
          <a:blip r:embed="rId6"/>
          <a:stretch/>
        </p:blipFill>
        <p:spPr bwMode="auto">
          <a:xfrm>
            <a:off x="261702" y="1433050"/>
            <a:ext cx="2482484" cy="1118103"/>
          </a:xfrm>
          <a:prstGeom prst="rect">
            <a:avLst/>
          </a:prstGeom>
        </p:spPr>
      </p:pic>
      <p:pic>
        <p:nvPicPr>
          <p:cNvPr id="13" name="Picture 25" hidden="0"/>
          <p:cNvPicPr>
            <a:picLocks noChangeAspect="1"/>
          </p:cNvPicPr>
          <p:nvPr isPhoto="0" userDrawn="0"/>
        </p:nvPicPr>
        <p:blipFill>
          <a:blip r:embed="rId7"/>
          <a:stretch/>
        </p:blipFill>
        <p:spPr bwMode="auto">
          <a:xfrm>
            <a:off x="154854" y="3128490"/>
            <a:ext cx="3016848" cy="1146276"/>
          </a:xfrm>
          <a:prstGeom prst="rect">
            <a:avLst/>
          </a:prstGeom>
        </p:spPr>
      </p:pic>
      <p:pic>
        <p:nvPicPr>
          <p:cNvPr id="14" name="Picture 27" descr="A building under construction&#10;&#10;Description automatically generated with low confidence" hidden="0"/>
          <p:cNvPicPr>
            <a:picLocks noChangeAspect="1"/>
          </p:cNvPicPr>
          <p:nvPr isPhoto="0" userDrawn="0"/>
        </p:nvPicPr>
        <p:blipFill>
          <a:blip r:embed="rId8"/>
          <a:stretch/>
        </p:blipFill>
        <p:spPr bwMode="auto">
          <a:xfrm>
            <a:off x="3472688" y="1420156"/>
            <a:ext cx="2107422" cy="1119548"/>
          </a:xfrm>
          <a:prstGeom prst="rect">
            <a:avLst/>
          </a:prstGeom>
        </p:spPr>
      </p:pic>
      <p:sp>
        <p:nvSpPr>
          <p:cNvPr id="15" name="TextBox 28" hidden="0"/>
          <p:cNvSpPr>
            <a:spLocks noAdjustHandles="0" noChangeArrowheads="0"/>
          </p:cNvSpPr>
          <p:nvPr isPhoto="0" userDrawn="0"/>
        </p:nvSpPr>
        <p:spPr bwMode="auto">
          <a:xfrm>
            <a:off x="4589175" y="773787"/>
            <a:ext cx="3803254" cy="335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>
                <a:solidFill>
                  <a:schemeClr val="bg2"/>
                </a:solidFill>
              </a:rPr>
              <a:t>Civil Engineering @ LHC P1 Sept. 2022</a:t>
            </a:r>
            <a:endParaRPr sz="1600">
              <a:solidFill>
                <a:schemeClr val="bg2"/>
              </a:solidFill>
            </a:endParaRPr>
          </a:p>
        </p:txBody>
      </p:sp>
      <p:sp>
        <p:nvSpPr>
          <p:cNvPr id="16" name="TextBox 29" hidden="0"/>
          <p:cNvSpPr>
            <a:spLocks noAdjustHandles="0" noChangeArrowheads="0"/>
          </p:cNvSpPr>
          <p:nvPr isPhoto="0" userDrawn="0"/>
        </p:nvSpPr>
        <p:spPr bwMode="auto">
          <a:xfrm flipH="0" flipV="0">
            <a:off x="2057464" y="4237639"/>
            <a:ext cx="4877703" cy="6138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defRPr/>
            </a:pPr>
            <a:r>
              <a:rPr lang="en-US" sz="1600">
                <a:solidFill>
                  <a:schemeClr val="bg2"/>
                </a:solidFill>
              </a:rPr>
              <a:t>CERN HL-LHC Refrigerators Conceptual Design</a:t>
            </a:r>
            <a:endParaRPr>
              <a:solidFill>
                <a:schemeClr val="bg2"/>
              </a:solidFill>
            </a:endParaRPr>
          </a:p>
          <a:p>
            <a:pPr algn="ctr">
              <a:defRPr/>
            </a:pPr>
            <a:r>
              <a:rPr lang="en-US" sz="1600">
                <a:solidFill>
                  <a:schemeClr val="bg2"/>
                </a:solidFill>
              </a:rPr>
              <a:t>14kW@4.5K including 3.25kW@1.9K</a:t>
            </a:r>
            <a:endParaRPr sz="1600">
              <a:solidFill>
                <a:schemeClr val="bg2"/>
              </a:solidFill>
            </a:endParaRPr>
          </a:p>
        </p:txBody>
      </p:sp>
      <p:sp>
        <p:nvSpPr>
          <p:cNvPr id="17" name="Espace réservé du numéro de diapositive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83C2FF5B-5609-5536-DD17-72D12128A4A9}" type="slidenum">
              <a:rPr lang="fr-FR"/>
              <a:t/>
            </a:fld>
            <a:endParaRPr lang="fr-FR"/>
          </a:p>
        </p:txBody>
      </p:sp>
      <p:sp>
        <p:nvSpPr>
          <p:cNvPr id="18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9" y="4767261"/>
            <a:ext cx="6626999" cy="270000"/>
          </a:xfrm>
        </p:spPr>
        <p:txBody>
          <a:bodyPr/>
          <a:lstStyle/>
          <a:p>
            <a:pPr>
              <a:defRPr/>
            </a:pPr>
            <a:r>
              <a:rPr/>
              <a:t>HL-LHC - Cryogenics - Status &amp; Perspectives - S. Claudet - Apr'23 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Content</a:t>
            </a:r>
            <a:endParaRPr/>
          </a:p>
        </p:txBody>
      </p:sp>
      <p:sp>
        <p:nvSpPr>
          <p:cNvPr id="5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HL-LHC - Cryogenics - Status &amp; Perspectives - S. Claudet - Apr'23 </a:t>
            </a:r>
            <a:endParaRPr/>
          </a:p>
        </p:txBody>
      </p:sp>
      <p:sp>
        <p:nvSpPr>
          <p:cNvPr id="6" name="Espace réservé du numéro de diapositive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ACBA8009-C547-168A-5F34-5960465B6198}" type="slidenum">
              <a:rPr lang="fr-FR"/>
              <a:t/>
            </a:fld>
            <a:endParaRPr lang="fr-FR"/>
          </a:p>
        </p:txBody>
      </p:sp>
      <p:sp>
        <p:nvSpPr>
          <p:cNvPr id="7" name="Espace réservé du contenu 2" hidden="0"/>
          <p:cNvSpPr>
            <a:spLocks noGrp="1"/>
          </p:cNvSpPr>
          <p:nvPr isPhoto="0" userDrawn="0">
            <p:ph idx="1" hasCustomPrompt="1"/>
          </p:nvPr>
        </p:nvSpPr>
        <p:spPr bwMode="auto">
          <a:xfrm flipH="0" flipV="0">
            <a:off x="612000" y="752814"/>
            <a:ext cx="8262642" cy="3680220"/>
          </a:xfrm>
        </p:spPr>
        <p:txBody>
          <a:bodyPr lIns="0" tIns="0" rIns="0" bIns="0"/>
          <a:lstStyle/>
          <a:p>
            <a:pPr algn="l">
              <a:defRPr/>
            </a:pPr>
            <a:r>
              <a:rPr/>
              <a:t>Brief introduction to CERN, LHC and HL-LHC</a:t>
            </a:r>
            <a:endParaRPr/>
          </a:p>
          <a:p>
            <a:pPr algn="l">
              <a:defRPr/>
            </a:pPr>
            <a:endParaRPr sz="1400"/>
          </a:p>
          <a:p>
            <a:pPr algn="l">
              <a:defRPr/>
            </a:pPr>
            <a:r>
              <a:rPr/>
              <a:t>HL-LHC Cryogenic scope and architecture</a:t>
            </a:r>
            <a:endParaRPr/>
          </a:p>
          <a:p>
            <a:pPr algn="l">
              <a:defRPr/>
            </a:pPr>
            <a:endParaRPr sz="1400"/>
          </a:p>
          <a:p>
            <a:pPr algn="l">
              <a:defRPr/>
            </a:pPr>
            <a:r>
              <a:rPr/>
              <a:t>Refrigerators and Cryogenic distribution line</a:t>
            </a:r>
            <a:endParaRPr/>
          </a:p>
          <a:p>
            <a:pPr algn="l">
              <a:defRPr/>
            </a:pPr>
            <a:endParaRPr sz="1400"/>
          </a:p>
          <a:p>
            <a:pPr algn="l">
              <a:defRPr/>
            </a:pPr>
            <a:r>
              <a:rPr/>
              <a:t>Complementary items</a:t>
            </a:r>
            <a:endParaRPr/>
          </a:p>
          <a:p>
            <a:pPr algn="l">
              <a:defRPr/>
            </a:pPr>
            <a:endParaRPr sz="1400"/>
          </a:p>
          <a:p>
            <a:pPr algn="l">
              <a:defRPr/>
            </a:pPr>
            <a:r>
              <a:rPr lang="fr-FR" sz="2800" b="0" i="0" u="none" strike="noStrike" cap="none" spc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Schedule</a:t>
            </a:r>
            <a:endParaRPr lang="fr-FR" sz="2800" b="0" i="0" u="none" strike="noStrike" cap="none" spc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  <a:p>
            <a:pPr algn="l">
              <a:defRPr/>
            </a:pPr>
            <a:endParaRPr sz="1400"/>
          </a:p>
          <a:p>
            <a:pPr algn="l">
              <a:defRPr/>
            </a:pPr>
            <a:r>
              <a:rPr lang="fr-FR"/>
              <a:t>Summary</a:t>
            </a:r>
            <a:endParaRPr lang="fr-FR"/>
          </a:p>
        </p:txBody>
      </p:sp>
      <p:pic>
        <p:nvPicPr>
          <p:cNvPr id="8" name="Picture 7" descr="Diagram&#10;&#10;Description automatically generated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5890180" y="2840155"/>
            <a:ext cx="2593625" cy="186762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Procurement of storage tanks and piping</a:t>
            </a:r>
            <a:endParaRPr/>
          </a:p>
        </p:txBody>
      </p:sp>
      <p:sp>
        <p:nvSpPr>
          <p:cNvPr id="5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9" y="4767261"/>
            <a:ext cx="6626999" cy="270000"/>
          </a:xfrm>
        </p:spPr>
        <p:txBody>
          <a:bodyPr/>
          <a:lstStyle/>
          <a:p>
            <a:pPr>
              <a:defRPr/>
            </a:pPr>
            <a:r>
              <a:rPr/>
              <a:t>HL-LHC - Cryogenics - Status &amp; Perspectives - S. Claudet - Apr'23 </a:t>
            </a:r>
            <a:endParaRPr/>
          </a:p>
        </p:txBody>
      </p:sp>
      <p:sp>
        <p:nvSpPr>
          <p:cNvPr id="6" name="Espace réservé du numéro de diapositive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E4B9400-5231-9076-E58D-CDC0F6F8C4A2}" type="slidenum">
              <a:rPr lang="fr-FR"/>
              <a:t/>
            </a:fld>
            <a:endParaRPr lang="fr-FR"/>
          </a:p>
        </p:txBody>
      </p:sp>
      <p:pic>
        <p:nvPicPr>
          <p:cNvPr id="7" name="Image 3077" hidden="0"/>
          <p:cNvPicPr>
            <a:picLocks noChangeAspect="1" noGrp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7313438" y="1791187"/>
            <a:ext cx="1553361" cy="1941937"/>
          </a:xfrm>
          <a:prstGeom prst="rect">
            <a:avLst/>
          </a:prstGeom>
          <a:noFill/>
        </p:spPr>
      </p:pic>
      <p:pic>
        <p:nvPicPr>
          <p:cNvPr id="8" name="Picture 8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121499" y="1183968"/>
            <a:ext cx="2584033" cy="1934991"/>
          </a:xfrm>
          <a:prstGeom prst="rect">
            <a:avLst/>
          </a:prstGeom>
        </p:spPr>
      </p:pic>
      <p:pic>
        <p:nvPicPr>
          <p:cNvPr id="9" name="Picture 9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 flipH="0" flipV="0">
            <a:off x="2752192" y="1183968"/>
            <a:ext cx="1873908" cy="1941937"/>
          </a:xfrm>
          <a:prstGeom prst="rect">
            <a:avLst/>
          </a:prstGeom>
        </p:spPr>
      </p:pic>
      <p:sp>
        <p:nvSpPr>
          <p:cNvPr id="10" name="TextBox 10" hidden="0"/>
          <p:cNvSpPr>
            <a:spLocks noAdjustHandles="0" noChangeArrowheads="0"/>
          </p:cNvSpPr>
          <p:nvPr isPhoto="0" userDrawn="0"/>
        </p:nvSpPr>
        <p:spPr bwMode="auto">
          <a:xfrm>
            <a:off x="451184" y="2375300"/>
            <a:ext cx="1563696" cy="2743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200"/>
              <a:t>(58) existing 250 m3</a:t>
            </a:r>
            <a:endParaRPr lang="en-GB" sz="1200"/>
          </a:p>
        </p:txBody>
      </p:sp>
      <p:sp>
        <p:nvSpPr>
          <p:cNvPr id="11" name="TextBox 11" hidden="0"/>
          <p:cNvSpPr>
            <a:spLocks noAdjustHandles="0" noChangeArrowheads="0"/>
          </p:cNvSpPr>
          <p:nvPr isPhoto="0" userDrawn="0"/>
        </p:nvSpPr>
        <p:spPr bwMode="auto">
          <a:xfrm>
            <a:off x="449361" y="3156386"/>
            <a:ext cx="1190967" cy="3048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400"/>
              <a:t>GHe 250 m3</a:t>
            </a:r>
            <a:endParaRPr sz="1400"/>
          </a:p>
        </p:txBody>
      </p:sp>
      <p:pic>
        <p:nvPicPr>
          <p:cNvPr id="12" name="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 flipH="0" flipV="0">
            <a:off x="4781202" y="1422093"/>
            <a:ext cx="2427421" cy="1941937"/>
          </a:xfrm>
          <a:prstGeom prst="rect">
            <a:avLst/>
          </a:prstGeom>
        </p:spPr>
      </p:pic>
      <p:sp>
        <p:nvSpPr>
          <p:cNvPr id="13" name="TextBox 10" hidden="0"/>
          <p:cNvSpPr>
            <a:spLocks noAdjustHandles="0" noChangeArrowheads="0"/>
          </p:cNvSpPr>
          <p:nvPr isPhoto="0" userDrawn="0"/>
        </p:nvSpPr>
        <p:spPr bwMode="auto">
          <a:xfrm>
            <a:off x="7184041" y="3733124"/>
            <a:ext cx="1704912" cy="3048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400"/>
              <a:t>LN2 existing 50 m3</a:t>
            </a:r>
            <a:endParaRPr sz="1400"/>
          </a:p>
        </p:txBody>
      </p:sp>
      <p:sp>
        <p:nvSpPr>
          <p:cNvPr id="14" name="TextBox 10" hidden="0"/>
          <p:cNvSpPr>
            <a:spLocks noAdjustHandles="0" noChangeArrowheads="0"/>
          </p:cNvSpPr>
          <p:nvPr isPhoto="0" userDrawn="0"/>
        </p:nvSpPr>
        <p:spPr bwMode="auto">
          <a:xfrm flipH="0" flipV="0">
            <a:off x="4705405" y="3347321"/>
            <a:ext cx="2631281" cy="27864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defRPr/>
            </a:pPr>
            <a:r>
              <a:rPr lang="en-US" sz="1400"/>
              <a:t>Industrial stainless steel piping</a:t>
            </a:r>
            <a:endParaRPr sz="1400"/>
          </a:p>
        </p:txBody>
      </p:sp>
      <p:pic>
        <p:nvPicPr>
          <p:cNvPr id="15" name="" hidden="0"/>
          <p:cNvPicPr>
            <a:picLocks noChangeAspect="1"/>
          </p:cNvPicPr>
          <p:nvPr isPhoto="0" userDrawn="0"/>
        </p:nvPicPr>
        <p:blipFill>
          <a:blip r:embed="rId6"/>
          <a:stretch/>
        </p:blipFill>
        <p:spPr bwMode="auto">
          <a:xfrm flipH="1" flipV="0">
            <a:off x="1812217" y="2452946"/>
            <a:ext cx="1484333" cy="2088187"/>
          </a:xfrm>
          <a:prstGeom prst="rect">
            <a:avLst/>
          </a:prstGeom>
          <a:ln w="6349">
            <a:solidFill>
              <a:schemeClr val="accent1">
                <a:lumMod val="50196"/>
              </a:schemeClr>
            </a:solidFill>
            <a:prstDash val="solid"/>
          </a:ln>
        </p:spPr>
      </p:pic>
      <p:sp>
        <p:nvSpPr>
          <p:cNvPr id="16" name="" hidden="0"/>
          <p:cNvSpPr/>
          <p:nvPr isPhoto="0" userDrawn="0"/>
        </p:nvSpPr>
        <p:spPr bwMode="auto">
          <a:xfrm flipH="0" flipV="0">
            <a:off x="859687" y="661312"/>
            <a:ext cx="7694461" cy="3657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>
                <a:solidFill>
                  <a:srgbClr val="800080"/>
                </a:solidFill>
              </a:rPr>
              <a:t>Industrial sub-systems, illustrations from LHC existing similar equipment</a:t>
            </a:r>
            <a:endParaRPr>
              <a:solidFill>
                <a:srgbClr val="800080"/>
              </a:solidFill>
            </a:endParaRPr>
          </a:p>
        </p:txBody>
      </p:sp>
      <p:sp>
        <p:nvSpPr>
          <p:cNvPr id="17" name="TextBox 11" hidden="0"/>
          <p:cNvSpPr>
            <a:spLocks noAdjustHandles="0" noChangeArrowheads="0"/>
          </p:cNvSpPr>
          <p:nvPr isPhoto="0" userDrawn="0"/>
        </p:nvSpPr>
        <p:spPr bwMode="auto">
          <a:xfrm>
            <a:off x="3474955" y="3156386"/>
            <a:ext cx="1092083" cy="3048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400"/>
              <a:t>GHe 80 m3</a:t>
            </a:r>
            <a:endParaRPr sz="1400"/>
          </a:p>
        </p:txBody>
      </p:sp>
      <p:sp>
        <p:nvSpPr>
          <p:cNvPr id="18" name="" hidden="0"/>
          <p:cNvSpPr/>
          <p:nvPr isPhoto="0" userDrawn="0"/>
        </p:nvSpPr>
        <p:spPr bwMode="auto">
          <a:xfrm flipH="0" flipV="0">
            <a:off x="3490967" y="3649780"/>
            <a:ext cx="3940967" cy="1178719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 sz="1800">
                <a:solidFill>
                  <a:srgbClr val="0000FF"/>
                </a:solidFill>
              </a:rPr>
              <a:t>Necessary tenders done, results</a:t>
            </a:r>
            <a:endParaRPr sz="1800">
              <a:solidFill>
                <a:srgbClr val="0000FF"/>
              </a:solidFill>
            </a:endParaRPr>
          </a:p>
          <a:p>
            <a:pPr>
              <a:defRPr/>
            </a:pPr>
            <a:r>
              <a:rPr sz="1800">
                <a:solidFill>
                  <a:srgbClr val="0000FF"/>
                </a:solidFill>
              </a:rPr>
              <a:t>submitted for approval from our governing bodies (Jun'23),</a:t>
            </a:r>
            <a:endParaRPr sz="1800">
              <a:solidFill>
                <a:srgbClr val="0000FF"/>
              </a:solidFill>
            </a:endParaRPr>
          </a:p>
          <a:p>
            <a:pPr>
              <a:defRPr/>
            </a:pPr>
            <a:r>
              <a:rPr sz="1800">
                <a:solidFill>
                  <a:srgbClr val="0000FF"/>
                </a:solidFill>
              </a:rPr>
              <a:t>=&gt; Contracts to follow</a:t>
            </a:r>
            <a:endParaRPr sz="1800">
              <a:solidFill>
                <a:srgbClr val="0000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1"/>
          </p:nvPr>
        </p:nvSpPr>
        <p:spPr bwMode="auto"/>
        <p:txBody>
          <a:bodyPr anchor="ctr" anchorCtr="1"/>
          <a:lstStyle/>
          <a:p>
            <a:pPr>
              <a:defRPr/>
            </a:pPr>
            <a:r>
              <a:rPr/>
              <a:t>Some specific developments</a:t>
            </a:r>
            <a:endParaRPr/>
          </a:p>
        </p:txBody>
      </p:sp>
      <p:sp>
        <p:nvSpPr>
          <p:cNvPr id="5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9" y="4767261"/>
            <a:ext cx="6626999" cy="270000"/>
          </a:xfrm>
        </p:spPr>
        <p:txBody>
          <a:bodyPr/>
          <a:lstStyle/>
          <a:p>
            <a:pPr>
              <a:defRPr/>
            </a:pPr>
            <a:r>
              <a:rPr/>
              <a:t>HL-LHC - Cryogenics - Status &amp; Perspectives - S. Claudet - Apr'23 </a:t>
            </a:r>
            <a:endParaRPr/>
          </a:p>
        </p:txBody>
      </p:sp>
      <p:sp>
        <p:nvSpPr>
          <p:cNvPr id="6" name="Espace réservé du numéro de diapositive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9A4A68B-BE52-603D-6834-D94C4136C890}" type="slidenum">
              <a:rPr lang="fr-FR"/>
              <a:t/>
            </a:fld>
            <a:endParaRPr lang="fr-FR"/>
          </a:p>
        </p:txBody>
      </p:sp>
      <p:sp>
        <p:nvSpPr>
          <p:cNvPr id="7" name="" hidden="0"/>
          <p:cNvSpPr/>
          <p:nvPr isPhoto="0" userDrawn="0"/>
        </p:nvSpPr>
        <p:spPr bwMode="auto">
          <a:xfrm flipH="0" flipV="0">
            <a:off x="669187" y="675000"/>
            <a:ext cx="8124202" cy="3657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>
                <a:solidFill>
                  <a:srgbClr val="800080"/>
                </a:solidFill>
              </a:rPr>
              <a:t>A selection based on items developped for LHC or specifically for HL-LHC</a:t>
            </a:r>
            <a:endParaRPr>
              <a:solidFill>
                <a:srgbClr val="800080"/>
              </a:solidFill>
            </a:endParaRPr>
          </a:p>
        </p:txBody>
      </p:sp>
      <p:sp>
        <p:nvSpPr>
          <p:cNvPr id="8" name="" hidden="0"/>
          <p:cNvSpPr/>
          <p:nvPr isPhoto="0" userDrawn="0"/>
        </p:nvSpPr>
        <p:spPr bwMode="auto">
          <a:xfrm flipH="0" flipV="0">
            <a:off x="212448" y="1417154"/>
            <a:ext cx="3207081" cy="35335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algn="ctr">
              <a:defRPr/>
            </a:pPr>
            <a:r>
              <a:rPr sz="1400" i="1"/>
              <a:t>Block ~ 20 x 30 cm, L_tot ~ 1m</a:t>
            </a:r>
            <a:endParaRPr sz="1400" i="1"/>
          </a:p>
        </p:txBody>
      </p:sp>
      <p:pic>
        <p:nvPicPr>
          <p:cNvPr id="9" name="Content Placeholder 4" hidden="0"/>
          <p:cNvPicPr>
            <a:picLocks noChangeAspect="1" noGrp="1"/>
          </p:cNvPicPr>
          <p:nvPr isPhoto="0" userDrawn="0">
            <p:ph idx="1" hasCustomPrompt="0"/>
          </p:nvPr>
        </p:nvPicPr>
        <p:blipFill>
          <a:blip r:embed="rId2"/>
          <a:stretch/>
        </p:blipFill>
        <p:spPr bwMode="auto">
          <a:xfrm flipH="0" flipV="0">
            <a:off x="331511" y="1923374"/>
            <a:ext cx="1762476" cy="2359457"/>
          </a:xfrm>
          <a:prstGeom prst="rect">
            <a:avLst/>
          </a:prstGeom>
        </p:spPr>
      </p:pic>
      <p:pic>
        <p:nvPicPr>
          <p:cNvPr id="10" name="Picture 6" descr="image002.jpg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3880778" y="1639153"/>
            <a:ext cx="2042157" cy="1313357"/>
          </a:xfrm>
          <a:prstGeom prst="rect">
            <a:avLst/>
          </a:prstGeom>
        </p:spPr>
      </p:pic>
      <p:pic>
        <p:nvPicPr>
          <p:cNvPr id="11" name="Picture 7" descr="CEA_logo_quadri-sur-fond-rouge" hidden="0"/>
          <p:cNvPicPr>
            <a:picLocks noChangeAspect="1" noChangeArrowheads="1"/>
          </p:cNvPicPr>
          <p:nvPr isPhoto="0" userDrawn="0"/>
        </p:nvPicPr>
        <p:blipFill>
          <a:blip r:embed="rId4"/>
          <a:stretch/>
        </p:blipFill>
        <p:spPr bwMode="auto">
          <a:xfrm>
            <a:off x="3999840" y="1738617"/>
            <a:ext cx="571608" cy="466651"/>
          </a:xfrm>
          <a:prstGeom prst="rect">
            <a:avLst/>
          </a:prstGeom>
          <a:noFill/>
        </p:spPr>
      </p:pic>
      <p:pic>
        <p:nvPicPr>
          <p:cNvPr id="12" name="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 flipH="0" flipV="0">
            <a:off x="3856294" y="2988089"/>
            <a:ext cx="2075962" cy="1587501"/>
          </a:xfrm>
          <a:prstGeom prst="rect">
            <a:avLst/>
          </a:prstGeom>
        </p:spPr>
      </p:pic>
      <p:sp>
        <p:nvSpPr>
          <p:cNvPr id="13" name="" hidden="0"/>
          <p:cNvSpPr/>
          <p:nvPr isPhoto="0" userDrawn="0"/>
        </p:nvSpPr>
        <p:spPr bwMode="auto">
          <a:xfrm flipH="0" flipV="0">
            <a:off x="4644316" y="3280080"/>
            <a:ext cx="544284" cy="625926"/>
          </a:xfrm>
          <a:prstGeom prst="ellipse">
            <a:avLst/>
          </a:prstGeom>
          <a:noFill/>
          <a:ln w="28575" cap="flat" cmpd="sng" algn="ctr">
            <a:solidFill>
              <a:srgbClr val="F011CF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endParaRPr/>
          </a:p>
        </p:txBody>
      </p:sp>
      <p:cxnSp>
        <p:nvCxnSpPr>
          <p:cNvPr id="14" name="" hidden="0"/>
          <p:cNvCxnSpPr>
            <a:cxnSpLocks/>
          </p:cNvCxnSpPr>
          <p:nvPr isPhoto="0" userDrawn="0"/>
        </p:nvCxnSpPr>
        <p:spPr bwMode="auto">
          <a:xfrm flipH="0" flipV="1">
            <a:off x="5011709" y="2840155"/>
            <a:ext cx="158040" cy="440484"/>
          </a:xfrm>
          <a:prstGeom prst="line">
            <a:avLst/>
          </a:prstGeom>
          <a:ln w="12699" cap="flat" cmpd="sng" algn="ctr">
            <a:solidFill>
              <a:srgbClr val="F011CF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pic>
        <p:nvPicPr>
          <p:cNvPr id="15" name="Picture 7" descr="A picture containing text, case, accessory&#10;&#10;Description automatically generated" hidden="0"/>
          <p:cNvPicPr>
            <a:picLocks noChangeAspect="1"/>
          </p:cNvPicPr>
          <p:nvPr isPhoto="0" userDrawn="0"/>
        </p:nvPicPr>
        <p:blipFill>
          <a:blip r:embed="rId6"/>
          <a:stretch/>
        </p:blipFill>
        <p:spPr bwMode="auto">
          <a:xfrm rot="10799954">
            <a:off x="6278964" y="1744778"/>
            <a:ext cx="1196338" cy="949042"/>
          </a:xfrm>
          <a:prstGeom prst="rect">
            <a:avLst/>
          </a:prstGeom>
        </p:spPr>
      </p:pic>
      <p:pic>
        <p:nvPicPr>
          <p:cNvPr id="16" name="Picture 9" descr="A picture containing text, indoor&#10;&#10;Description automatically generated" hidden="0"/>
          <p:cNvPicPr>
            <a:picLocks noChangeAspect="1"/>
          </p:cNvPicPr>
          <p:nvPr isPhoto="0" userDrawn="0"/>
        </p:nvPicPr>
        <p:blipFill>
          <a:blip r:embed="rId7"/>
          <a:stretch/>
        </p:blipFill>
        <p:spPr bwMode="auto">
          <a:xfrm rot="10799954">
            <a:off x="7581810" y="1753311"/>
            <a:ext cx="1450064" cy="931977"/>
          </a:xfrm>
          <a:prstGeom prst="rect">
            <a:avLst/>
          </a:prstGeom>
        </p:spPr>
      </p:pic>
      <p:sp>
        <p:nvSpPr>
          <p:cNvPr id="17" name="TextBox 18" hidden="0"/>
          <p:cNvSpPr>
            <a:spLocks noAdjustHandles="0" noChangeArrowheads="0"/>
          </p:cNvSpPr>
          <p:nvPr isPhoto="0" userDrawn="0"/>
        </p:nvSpPr>
        <p:spPr bwMode="auto">
          <a:xfrm>
            <a:off x="6299859" y="2681519"/>
            <a:ext cx="1196375" cy="243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 i="1">
                <a:latin typeface="Calibri"/>
                <a:cs typeface="Calibri"/>
              </a:defRPr>
              <a:tabLst>
                <a:tab pos="365760" algn="l"/>
              </a:tabLst>
            </a:lvl1pPr>
          </a:lstStyle>
          <a:p>
            <a:pPr algn="ctr">
              <a:defRPr/>
            </a:pPr>
            <a:r>
              <a:rPr lang="en-US" sz="1000" i="0"/>
              <a:t>Long block</a:t>
            </a:r>
            <a:endParaRPr/>
          </a:p>
        </p:txBody>
      </p:sp>
      <p:sp>
        <p:nvSpPr>
          <p:cNvPr id="18" name="TextBox 19" hidden="0"/>
          <p:cNvSpPr>
            <a:spLocks noAdjustHandles="0" noChangeArrowheads="0"/>
          </p:cNvSpPr>
          <p:nvPr isPhoto="0" userDrawn="0"/>
        </p:nvSpPr>
        <p:spPr bwMode="auto">
          <a:xfrm>
            <a:off x="7695686" y="2681519"/>
            <a:ext cx="1196375" cy="243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 i="1">
                <a:latin typeface="Calibri"/>
                <a:cs typeface="Calibri"/>
              </a:defRPr>
              <a:tabLst>
                <a:tab pos="365760" algn="l"/>
              </a:tabLst>
            </a:lvl1pPr>
          </a:lstStyle>
          <a:p>
            <a:pPr algn="ctr">
              <a:defRPr/>
            </a:pPr>
            <a:r>
              <a:rPr lang="en-US" sz="1000" i="0"/>
              <a:t>Short block</a:t>
            </a:r>
            <a:endParaRPr/>
          </a:p>
        </p:txBody>
      </p:sp>
      <p:pic>
        <p:nvPicPr>
          <p:cNvPr id="19" name="Picture 32" descr="A picture containing text&#10;&#10;Description automatically generated" hidden="0"/>
          <p:cNvPicPr>
            <a:picLocks noChangeAspect="1"/>
          </p:cNvPicPr>
          <p:nvPr isPhoto="0" userDrawn="0"/>
        </p:nvPicPr>
        <p:blipFill>
          <a:blip r:embed="rId8"/>
          <a:stretch/>
        </p:blipFill>
        <p:spPr bwMode="auto">
          <a:xfrm>
            <a:off x="6338474" y="2993771"/>
            <a:ext cx="2476298" cy="692736"/>
          </a:xfrm>
          <a:prstGeom prst="rect">
            <a:avLst/>
          </a:prstGeom>
        </p:spPr>
      </p:pic>
      <p:pic>
        <p:nvPicPr>
          <p:cNvPr id="20" name="Picture 33" descr="A picture containing text, electronics, circuit&#10;&#10;Description automatically generated" hidden="0"/>
          <p:cNvPicPr>
            <a:picLocks noChangeAspect="1"/>
          </p:cNvPicPr>
          <p:nvPr isPhoto="0" userDrawn="0"/>
        </p:nvPicPr>
        <p:blipFill>
          <a:blip r:embed="rId9"/>
          <a:stretch/>
        </p:blipFill>
        <p:spPr bwMode="auto">
          <a:xfrm>
            <a:off x="6338474" y="3745899"/>
            <a:ext cx="2484753" cy="681849"/>
          </a:xfrm>
          <a:prstGeom prst="rect">
            <a:avLst/>
          </a:prstGeom>
        </p:spPr>
      </p:pic>
      <p:sp>
        <p:nvSpPr>
          <p:cNvPr id="21" name="" hidden="0"/>
          <p:cNvSpPr/>
          <p:nvPr isPhoto="0" userDrawn="0"/>
        </p:nvSpPr>
        <p:spPr bwMode="auto">
          <a:xfrm flipH="0" flipV="0">
            <a:off x="323906" y="1113749"/>
            <a:ext cx="3394289" cy="3657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Subcooling Heat exchangers</a:t>
            </a:r>
            <a:endParaRPr/>
          </a:p>
        </p:txBody>
      </p:sp>
      <p:sp>
        <p:nvSpPr>
          <p:cNvPr id="22" name="" hidden="0"/>
          <p:cNvSpPr/>
          <p:nvPr isPhoto="0" userDrawn="0"/>
        </p:nvSpPr>
        <p:spPr bwMode="auto">
          <a:xfrm flipH="0" flipV="0">
            <a:off x="3696297" y="1113749"/>
            <a:ext cx="2414554" cy="379593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/>
              <a:t>HeII Heat exchangers</a:t>
            </a:r>
            <a:endParaRPr/>
          </a:p>
        </p:txBody>
      </p:sp>
      <p:sp>
        <p:nvSpPr>
          <p:cNvPr id="23" name="" hidden="0"/>
          <p:cNvSpPr/>
          <p:nvPr isPhoto="0" userDrawn="0"/>
        </p:nvSpPr>
        <p:spPr bwMode="auto">
          <a:xfrm flipH="0" flipV="0">
            <a:off x="6656996" y="1113749"/>
            <a:ext cx="2013190" cy="379593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/>
              <a:t>Instrumentation</a:t>
            </a:r>
            <a:endParaRPr/>
          </a:p>
        </p:txBody>
      </p:sp>
      <p:cxnSp>
        <p:nvCxnSpPr>
          <p:cNvPr id="24" name="" hidden="0"/>
          <p:cNvCxnSpPr>
            <a:cxnSpLocks/>
          </p:cNvCxnSpPr>
          <p:nvPr isPhoto="0" userDrawn="0"/>
        </p:nvCxnSpPr>
        <p:spPr bwMode="auto">
          <a:xfrm flipH="0" flipV="0">
            <a:off x="3574312" y="1435218"/>
            <a:ext cx="0" cy="3167062"/>
          </a:xfrm>
          <a:prstGeom prst="line">
            <a:avLst/>
          </a:prstGeom>
          <a:ln w="38099" cap="flat" cmpd="sng" algn="ctr">
            <a:solidFill>
              <a:schemeClr val="bg1">
                <a:lumMod val="65098"/>
              </a:schemeClr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25" name="" hidden="0"/>
          <p:cNvCxnSpPr>
            <a:cxnSpLocks/>
          </p:cNvCxnSpPr>
          <p:nvPr isPhoto="0" userDrawn="0"/>
        </p:nvCxnSpPr>
        <p:spPr bwMode="auto">
          <a:xfrm flipH="0" flipV="0">
            <a:off x="6123656" y="1435218"/>
            <a:ext cx="0" cy="3167062"/>
          </a:xfrm>
          <a:prstGeom prst="line">
            <a:avLst/>
          </a:prstGeom>
          <a:ln w="38099" cap="flat" cmpd="sng" algn="ctr">
            <a:solidFill>
              <a:schemeClr val="bg1">
                <a:lumMod val="65098"/>
              </a:schemeClr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26" name="" hidden="0"/>
          <p:cNvSpPr/>
          <p:nvPr isPhoto="0" userDrawn="0"/>
        </p:nvSpPr>
        <p:spPr bwMode="auto">
          <a:xfrm flipH="0" flipV="0">
            <a:off x="3776718" y="1435218"/>
            <a:ext cx="2215968" cy="35335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algn="ctr">
              <a:defRPr/>
            </a:pPr>
            <a:r>
              <a:rPr sz="1400" i="1"/>
              <a:t>Cu + SS, L_tot ~ 1m</a:t>
            </a:r>
            <a:endParaRPr sz="1400" i="1"/>
          </a:p>
        </p:txBody>
      </p:sp>
      <p:sp>
        <p:nvSpPr>
          <p:cNvPr id="27" name="" hidden="0"/>
          <p:cNvSpPr/>
          <p:nvPr isPhoto="0" userDrawn="0"/>
        </p:nvSpPr>
        <p:spPr bwMode="auto">
          <a:xfrm flipH="0" flipV="0">
            <a:off x="6494625" y="1383346"/>
            <a:ext cx="2215968" cy="35335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algn="ctr">
              <a:defRPr/>
            </a:pPr>
            <a:r>
              <a:rPr sz="1400" i="1"/>
              <a:t>Accuracy few mK @ 1.9K</a:t>
            </a:r>
            <a:endParaRPr sz="1400" i="1"/>
          </a:p>
        </p:txBody>
      </p:sp>
      <p:pic>
        <p:nvPicPr>
          <p:cNvPr id="28" name="" hidden="0"/>
          <p:cNvPicPr>
            <a:picLocks noChangeAspect="1"/>
          </p:cNvPicPr>
          <p:nvPr isPhoto="0" userDrawn="0"/>
        </p:nvPicPr>
        <p:blipFill>
          <a:blip r:embed="rId10"/>
          <a:stretch/>
        </p:blipFill>
        <p:spPr bwMode="auto">
          <a:xfrm flipH="1" flipV="0">
            <a:off x="2121749" y="1911053"/>
            <a:ext cx="1238249" cy="23818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2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Masterplan of HL-WP9-Cryogenics</a:t>
            </a:r>
            <a:endParaRPr/>
          </a:p>
        </p:txBody>
      </p:sp>
      <p:sp>
        <p:nvSpPr>
          <p:cNvPr id="5" name="Espace réservé du pied de page 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HL-LHC - Cryogenics - Status &amp; Perspectives - S. Claudet - Apr'23 </a:t>
            </a:r>
            <a:endParaRPr/>
          </a:p>
        </p:txBody>
      </p:sp>
      <p:sp>
        <p:nvSpPr>
          <p:cNvPr id="6" name="Espace réservé du numéro de diapositive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D24FF24-7639-8833-A8DC-C30826A98C09}" type="slidenum">
              <a:rPr lang="fr-FR"/>
              <a:t/>
            </a:fld>
            <a:endParaRPr lang="fr-FR"/>
          </a:p>
        </p:txBody>
      </p:sp>
      <p:pic>
        <p:nvPicPr>
          <p:cNvPr id="7" name="Image 6" descr="CERN-logo_outline.jpg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1434150" y="4563937"/>
            <a:ext cx="486861" cy="478800"/>
          </a:xfrm>
          <a:prstGeom prst="rect">
            <a:avLst/>
          </a:prstGeom>
        </p:spPr>
      </p:pic>
      <p:pic>
        <p:nvPicPr>
          <p:cNvPr id="8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1057713" y="810873"/>
            <a:ext cx="7463844" cy="3741304"/>
          </a:xfrm>
          <a:prstGeom prst="rect">
            <a:avLst/>
          </a:prstGeom>
        </p:spPr>
      </p:pic>
      <p:sp>
        <p:nvSpPr>
          <p:cNvPr id="9" name="" hidden="0"/>
          <p:cNvSpPr/>
          <p:nvPr isPhoto="0" userDrawn="0"/>
        </p:nvSpPr>
        <p:spPr bwMode="auto">
          <a:xfrm flipH="0" flipV="0">
            <a:off x="4030499" y="1283095"/>
            <a:ext cx="2217963" cy="248296"/>
          </a:xfrm>
          <a:prstGeom prst="rect">
            <a:avLst/>
          </a:prstGeom>
          <a:solidFill>
            <a:srgbClr val="E1F7C9"/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algn="ctr">
              <a:defRPr/>
            </a:pPr>
            <a:r>
              <a:rPr sz="1200"/>
              <a:t>In operation</a:t>
            </a:r>
            <a:endParaRPr sz="1200"/>
          </a:p>
        </p:txBody>
      </p:sp>
      <p:cxnSp>
        <p:nvCxnSpPr>
          <p:cNvPr id="10" name="" hidden="0"/>
          <p:cNvCxnSpPr>
            <a:cxnSpLocks/>
          </p:cNvCxnSpPr>
          <p:nvPr isPhoto="0" userDrawn="0"/>
        </p:nvCxnSpPr>
        <p:spPr bwMode="auto">
          <a:xfrm flipH="0" flipV="1">
            <a:off x="3527035" y="2636678"/>
            <a:ext cx="2258785" cy="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11" name="" hidden="0"/>
          <p:cNvSpPr/>
          <p:nvPr isPhoto="0" userDrawn="0"/>
        </p:nvSpPr>
        <p:spPr bwMode="auto">
          <a:xfrm flipH="0" flipV="0">
            <a:off x="5870475" y="2567399"/>
            <a:ext cx="304799" cy="123824"/>
          </a:xfrm>
          <a:prstGeom prst="rect">
            <a:avLst/>
          </a:prstGeom>
          <a:noFill/>
          <a:ln w="9525" cap="flat" cmpd="sng" algn="ctr">
            <a:solidFill>
              <a:srgbClr val="004668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" hidden="0"/>
          <p:cNvSpPr/>
          <p:nvPr isPhoto="0" userDrawn="0"/>
        </p:nvSpPr>
        <p:spPr bwMode="auto">
          <a:xfrm flipH="0" flipV="0">
            <a:off x="6336224" y="2699774"/>
            <a:ext cx="304799" cy="123824"/>
          </a:xfrm>
          <a:prstGeom prst="rect">
            <a:avLst/>
          </a:prstGeom>
          <a:noFill/>
          <a:ln w="9525" cap="flat" cmpd="sng" algn="ctr"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" hidden="0"/>
          <p:cNvSpPr/>
          <p:nvPr isPhoto="0" userDrawn="0"/>
        </p:nvSpPr>
        <p:spPr bwMode="auto">
          <a:xfrm flipH="0" flipV="0">
            <a:off x="4006392" y="1803274"/>
            <a:ext cx="2217963" cy="248296"/>
          </a:xfrm>
          <a:prstGeom prst="rect">
            <a:avLst/>
          </a:prstGeom>
          <a:solidFill>
            <a:srgbClr val="E1F7C9"/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algn="ctr">
              <a:defRPr/>
            </a:pPr>
            <a:r>
              <a:rPr sz="1200"/>
              <a:t>In operation</a:t>
            </a:r>
            <a:endParaRPr sz="1200"/>
          </a:p>
        </p:txBody>
      </p:sp>
      <p:sp>
        <p:nvSpPr>
          <p:cNvPr id="14" name="" hidden="0"/>
          <p:cNvSpPr/>
          <p:nvPr isPhoto="0" userDrawn="0"/>
        </p:nvSpPr>
        <p:spPr bwMode="auto">
          <a:xfrm flipH="0" flipV="0">
            <a:off x="5870475" y="3327534"/>
            <a:ext cx="304798" cy="123823"/>
          </a:xfrm>
          <a:prstGeom prst="rect">
            <a:avLst/>
          </a:prstGeom>
          <a:noFill/>
          <a:ln w="9525" cap="flat" cmpd="sng" algn="ctr">
            <a:solidFill>
              <a:srgbClr val="004668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" hidden="0"/>
          <p:cNvSpPr/>
          <p:nvPr isPhoto="0" userDrawn="0"/>
        </p:nvSpPr>
        <p:spPr bwMode="auto">
          <a:xfrm flipH="0" flipV="0">
            <a:off x="883499" y="2185312"/>
            <a:ext cx="95249" cy="2190749"/>
          </a:xfrm>
          <a:prstGeom prst="leftBracket">
            <a:avLst>
              <a:gd name="adj" fmla="val 8333"/>
            </a:avLst>
          </a:prstGeom>
          <a:noFill/>
          <a:ln w="28575" cap="flat" cmpd="sng" algn="ctr">
            <a:solidFill>
              <a:srgbClr val="800080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" hidden="0"/>
          <p:cNvSpPr/>
          <p:nvPr isPhoto="0" userDrawn="0"/>
        </p:nvSpPr>
        <p:spPr bwMode="auto">
          <a:xfrm flipH="0" flipV="0">
            <a:off x="359624" y="3054468"/>
            <a:ext cx="464343" cy="380999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7030A0"/>
              </a:gs>
              <a:gs pos="100000">
                <a:srgbClr val="B3E8FF"/>
              </a:gs>
            </a:gsLst>
            <a:lin ang="16200000" scaled="1"/>
          </a:gradFill>
          <a:ln w="9525" cap="flat" cmpd="sng" algn="ctr">
            <a:solidFill>
              <a:srgbClr val="800080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7" name="" hidden="0"/>
          <p:cNvSpPr/>
          <p:nvPr isPhoto="0" userDrawn="0"/>
        </p:nvSpPr>
        <p:spPr bwMode="auto">
          <a:xfrm flipH="0" flipV="0">
            <a:off x="1359749" y="2363906"/>
            <a:ext cx="1464468" cy="464343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 sz="1600">
                <a:solidFill>
                  <a:schemeClr val="tx1"/>
                </a:solidFill>
              </a:rPr>
              <a:t>Refrigerators</a:t>
            </a:r>
            <a:endParaRPr sz="1600">
              <a:solidFill>
                <a:schemeClr val="tx1"/>
              </a:solidFill>
            </a:endParaRPr>
          </a:p>
        </p:txBody>
      </p:sp>
      <p:sp>
        <p:nvSpPr>
          <p:cNvPr id="18" name="" hidden="0"/>
          <p:cNvSpPr/>
          <p:nvPr isPhoto="0" userDrawn="0"/>
        </p:nvSpPr>
        <p:spPr bwMode="auto">
          <a:xfrm flipH="0" flipV="0">
            <a:off x="1361156" y="3139218"/>
            <a:ext cx="1464468" cy="464343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 sz="1600">
                <a:solidFill>
                  <a:schemeClr val="tx1"/>
                </a:solidFill>
              </a:rPr>
              <a:t>Cryolines</a:t>
            </a:r>
            <a:endParaRPr sz="1600">
              <a:solidFill>
                <a:schemeClr val="tx1"/>
              </a:solidFill>
            </a:endParaRPr>
          </a:p>
        </p:txBody>
      </p:sp>
      <p:sp>
        <p:nvSpPr>
          <p:cNvPr id="19" name="" hidden="0"/>
          <p:cNvSpPr/>
          <p:nvPr isPhoto="0" userDrawn="0"/>
        </p:nvSpPr>
        <p:spPr bwMode="auto">
          <a:xfrm flipH="0" flipV="0">
            <a:off x="1359749" y="3843093"/>
            <a:ext cx="1464468" cy="464343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 sz="1600">
                <a:solidFill>
                  <a:schemeClr val="tx1"/>
                </a:solidFill>
              </a:rPr>
              <a:t>Tanks, piping</a:t>
            </a:r>
            <a:endParaRPr sz="1600">
              <a:solidFill>
                <a:schemeClr val="tx1"/>
              </a:solidFill>
            </a:endParaRPr>
          </a:p>
        </p:txBody>
      </p:sp>
      <p:cxnSp>
        <p:nvCxnSpPr>
          <p:cNvPr id="20" name="" hidden="0"/>
          <p:cNvCxnSpPr>
            <a:cxnSpLocks/>
          </p:cNvCxnSpPr>
          <p:nvPr isPhoto="0" userDrawn="0"/>
        </p:nvCxnSpPr>
        <p:spPr bwMode="auto">
          <a:xfrm flipH="1" flipV="0">
            <a:off x="4730918" y="714963"/>
            <a:ext cx="0" cy="3751244"/>
          </a:xfrm>
          <a:prstGeom prst="line">
            <a:avLst/>
          </a:prstGeom>
          <a:ln w="19049" cap="flat" cmpd="sng" algn="ctr">
            <a:solidFill>
              <a:srgbClr val="F011CF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>
            <a:off x="612000" y="75468"/>
            <a:ext cx="7920000" cy="540000"/>
          </a:xfrm>
        </p:spPr>
        <p:txBody>
          <a:bodyPr/>
          <a:lstStyle/>
          <a:p>
            <a:pPr>
              <a:defRPr/>
            </a:pPr>
            <a:r>
              <a:rPr/>
              <a:t>Summary</a:t>
            </a:r>
            <a:endParaRPr/>
          </a:p>
        </p:txBody>
      </p:sp>
      <p:sp>
        <p:nvSpPr>
          <p:cNvPr id="5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HL-LHC - Cryogenics - Status &amp; Perspectives - S. Claudet - Apr'23 </a:t>
            </a:r>
            <a:endParaRPr/>
          </a:p>
        </p:txBody>
      </p:sp>
      <p:sp>
        <p:nvSpPr>
          <p:cNvPr id="6" name="Espace réservé du numéro de diapositive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9C85CDAF-7921-8916-F6B0-654DF666AF17}" type="slidenum">
              <a:rPr lang="fr-FR"/>
              <a:t/>
            </a:fld>
            <a:endParaRPr lang="fr-FR"/>
          </a:p>
        </p:txBody>
      </p:sp>
      <p:sp>
        <p:nvSpPr>
          <p:cNvPr id="7" name="Espace réservé du contenu 2" hidden="0"/>
          <p:cNvSpPr>
            <a:spLocks noGrp="1"/>
          </p:cNvSpPr>
          <p:nvPr isPhoto="0" userDrawn="0">
            <p:ph idx="1" hasCustomPrompt="1"/>
          </p:nvPr>
        </p:nvSpPr>
        <p:spPr bwMode="auto">
          <a:xfrm flipH="0" flipV="0">
            <a:off x="612000" y="659264"/>
            <a:ext cx="8165342" cy="3883482"/>
          </a:xfrm>
        </p:spPr>
        <p:txBody>
          <a:bodyPr lIns="0" tIns="0" rIns="0" bIns="0"/>
          <a:lstStyle/>
          <a:p>
            <a:pPr algn="l">
              <a:lnSpc>
                <a:spcPct val="114999"/>
              </a:lnSpc>
              <a:defRPr/>
            </a:pPr>
            <a:r>
              <a:rPr sz="1800">
                <a:solidFill>
                  <a:srgbClr val="0000FF"/>
                </a:solidFill>
              </a:rPr>
              <a:t>Cooling requirements reviewed mid 2021</a:t>
            </a:r>
            <a:r>
              <a:rPr sz="1800"/>
              <a:t>, allowing to confirm the refrigeration capacity with final tuning of the global cryogenic architecture</a:t>
            </a:r>
            <a:endParaRPr sz="1800"/>
          </a:p>
          <a:p>
            <a:pPr marL="0" indent="0" algn="l">
              <a:lnSpc>
                <a:spcPct val="114999"/>
              </a:lnSpc>
              <a:buNone/>
              <a:defRPr/>
            </a:pPr>
            <a:endParaRPr sz="800"/>
          </a:p>
          <a:p>
            <a:pPr algn="l">
              <a:lnSpc>
                <a:spcPct val="114999"/>
              </a:lnSpc>
              <a:defRPr/>
            </a:pPr>
            <a:r>
              <a:rPr sz="1800">
                <a:solidFill>
                  <a:srgbClr val="0000FF"/>
                </a:solidFill>
              </a:rPr>
              <a:t>Major tenders (Refrigerators, cryogenic distribution line) done</a:t>
            </a:r>
            <a:r>
              <a:rPr sz="1800"/>
              <a:t> following process &amp; technical feasibility studies with shared cost risks for post-covid &amp; Ukraine impacts, continued efforts to get industrial contracts on good tracks</a:t>
            </a:r>
            <a:endParaRPr sz="1800"/>
          </a:p>
          <a:p>
            <a:pPr algn="l">
              <a:lnSpc>
                <a:spcPct val="114999"/>
              </a:lnSpc>
              <a:defRPr/>
            </a:pPr>
            <a:endParaRPr sz="800"/>
          </a:p>
          <a:p>
            <a:pPr algn="l">
              <a:lnSpc>
                <a:spcPct val="114999"/>
              </a:lnSpc>
              <a:defRPr/>
            </a:pPr>
            <a:r>
              <a:rPr sz="1800">
                <a:solidFill>
                  <a:srgbClr val="0000FF"/>
                </a:solidFill>
              </a:rPr>
              <a:t>Procurement of complementary items </a:t>
            </a:r>
            <a:r>
              <a:rPr sz="1800"/>
              <a:t>(gaseous tanks, piping, items as LHC spares, existing QRL cryoline refurbishment) started, to be continued</a:t>
            </a:r>
            <a:endParaRPr sz="1800"/>
          </a:p>
          <a:p>
            <a:pPr algn="l">
              <a:lnSpc>
                <a:spcPct val="114999"/>
              </a:lnSpc>
              <a:defRPr/>
            </a:pPr>
            <a:r>
              <a:rPr sz="1800"/>
              <a:t>Instrumentation and controls activites now well structured and delivering</a:t>
            </a:r>
            <a:endParaRPr sz="1800"/>
          </a:p>
          <a:p>
            <a:pPr algn="l">
              <a:lnSpc>
                <a:spcPct val="114999"/>
              </a:lnSpc>
              <a:defRPr/>
            </a:pPr>
            <a:endParaRPr sz="800"/>
          </a:p>
          <a:p>
            <a:pPr algn="l">
              <a:lnSpc>
                <a:spcPct val="114999"/>
              </a:lnSpc>
              <a:defRPr/>
            </a:pPr>
            <a:r>
              <a:rPr sz="1800">
                <a:solidFill>
                  <a:srgbClr val="0000FF"/>
                </a:solidFill>
              </a:rPr>
              <a:t>Contracts and team in place with objective to commission the refrigerators in 2026, cool-down magnets in 2028 for operation with beams to resume in 2029 for a decade of new physics results !!!</a:t>
            </a:r>
            <a:endParaRPr sz="18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HL-LHC - Cryogenics - Status &amp; Perspectives - S. Claudet - Apr'23 </a:t>
            </a:r>
            <a:endParaRPr/>
          </a:p>
        </p:txBody>
      </p:sp>
      <p:sp>
        <p:nvSpPr>
          <p:cNvPr id="5" name="Espace réservé du numéro de diapositive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B63531D-F3D9-2370-6788-9A434C502A50}" type="slidenum">
              <a:rPr lang="fr-FR"/>
              <a:t/>
            </a:fld>
            <a:endParaRPr lang="fr-FR"/>
          </a:p>
        </p:txBody>
      </p:sp>
      <p:sp>
        <p:nvSpPr>
          <p:cNvPr id="6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>
            <a:off x="1351799" y="2031750"/>
            <a:ext cx="6440400" cy="1225799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/>
              <a:t>Complements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Recent progress &amp; Perspectives</a:t>
            </a:r>
            <a:endParaRPr/>
          </a:p>
        </p:txBody>
      </p:sp>
      <p:sp>
        <p:nvSpPr>
          <p:cNvPr id="5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HL-LHC - Cryogenics - Status &amp; Perspectives - S. Claudet - Apr'23 </a:t>
            </a:r>
            <a:endParaRPr/>
          </a:p>
        </p:txBody>
      </p:sp>
      <p:sp>
        <p:nvSpPr>
          <p:cNvPr id="6" name="Espace réservé du numéro de diapositive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8ED387CF-EE52-70AE-04AD-25C2828C3B04}" type="slidenum">
              <a:rPr lang="fr-FR"/>
              <a:t/>
            </a:fld>
            <a:endParaRPr lang="fr-FR"/>
          </a:p>
        </p:txBody>
      </p:sp>
      <p:pic>
        <p:nvPicPr>
          <p:cNvPr id="7" name="Picture 16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884142" y="2272348"/>
            <a:ext cx="4153284" cy="226260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</p:pic>
      <p:pic>
        <p:nvPicPr>
          <p:cNvPr id="8" name="Content Placeholder 4" hidden="0"/>
          <p:cNvPicPr>
            <a:picLocks noChangeAspect="1" noGrp="1"/>
          </p:cNvPicPr>
          <p:nvPr isPhoto="0" userDrawn="0">
            <p:ph idx="1" hasCustomPrompt="0"/>
          </p:nvPr>
        </p:nvPicPr>
        <p:blipFill>
          <a:blip r:embed="rId3"/>
          <a:stretch/>
        </p:blipFill>
        <p:spPr bwMode="auto">
          <a:xfrm flipH="0" flipV="0">
            <a:off x="6582611" y="913624"/>
            <a:ext cx="1990207" cy="2664324"/>
          </a:xfrm>
          <a:prstGeom prst="rect">
            <a:avLst/>
          </a:prstGeom>
        </p:spPr>
      </p:pic>
      <p:sp>
        <p:nvSpPr>
          <p:cNvPr id="9" name="" hidden="0"/>
          <p:cNvSpPr/>
          <p:nvPr isPhoto="0" userDrawn="0"/>
        </p:nvSpPr>
        <p:spPr bwMode="auto">
          <a:xfrm flipH="0" flipV="0">
            <a:off x="574284" y="959052"/>
            <a:ext cx="4963293" cy="1309529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600"/>
              <a:t>Parallel HX scenario studied to overcome:</a:t>
            </a:r>
            <a:endParaRPr sz="1600"/>
          </a:p>
          <a:p>
            <a:pPr>
              <a:defRPr/>
            </a:pPr>
            <a:r>
              <a:rPr sz="1600"/>
              <a:t> - pressure drop issue on VLP</a:t>
            </a:r>
            <a:endParaRPr sz="1600"/>
          </a:p>
          <a:p>
            <a:pPr>
              <a:defRPr/>
            </a:pPr>
            <a:r>
              <a:rPr sz="1600"/>
              <a:t> - capacity of cooling loop (bayonets of the magnets and not cryo equipment)</a:t>
            </a:r>
            <a:endParaRPr sz="1600"/>
          </a:p>
          <a:p>
            <a:pPr>
              <a:defRPr/>
            </a:pPr>
            <a:r>
              <a:rPr sz="1600"/>
              <a:t> - distribution (parallel CY-bayonets)</a:t>
            </a:r>
            <a:endParaRPr sz="1600"/>
          </a:p>
        </p:txBody>
      </p:sp>
      <p:sp>
        <p:nvSpPr>
          <p:cNvPr id="10" name="" hidden="0"/>
          <p:cNvSpPr/>
          <p:nvPr isPhoto="0" userDrawn="0"/>
        </p:nvSpPr>
        <p:spPr bwMode="auto">
          <a:xfrm flipH="0" flipV="0">
            <a:off x="1894177" y="632767"/>
            <a:ext cx="5363156" cy="36547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i="1">
                <a:solidFill>
                  <a:srgbClr val="800080"/>
                </a:solidFill>
              </a:rPr>
              <a:t>Revisiting distribution line &amp; interfaces</a:t>
            </a:r>
            <a:endParaRPr i="1">
              <a:solidFill>
                <a:srgbClr val="800080"/>
              </a:solidFill>
            </a:endParaRPr>
          </a:p>
        </p:txBody>
      </p:sp>
      <p:sp>
        <p:nvSpPr>
          <p:cNvPr id="11" name="" hidden="0"/>
          <p:cNvSpPr/>
          <p:nvPr isPhoto="0" userDrawn="0"/>
        </p:nvSpPr>
        <p:spPr bwMode="auto">
          <a:xfrm flipH="0" flipV="0">
            <a:off x="5363998" y="3514959"/>
            <a:ext cx="3666260" cy="1309529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600"/>
              <a:t>Study asked to original manufacturer (LHC, 20 yrs ago), now with modern numerical tools:</a:t>
            </a:r>
            <a:endParaRPr sz="1600"/>
          </a:p>
          <a:p>
            <a:pPr>
              <a:defRPr/>
            </a:pPr>
            <a:r>
              <a:rPr sz="1600"/>
              <a:t> - Confirmed "jet" at inlet cone-HX</a:t>
            </a:r>
            <a:endParaRPr sz="1600"/>
          </a:p>
          <a:p>
            <a:pPr>
              <a:defRPr/>
            </a:pPr>
            <a:r>
              <a:rPr sz="1600"/>
              <a:t> - possibility to shorten outlet cone</a:t>
            </a:r>
            <a:endParaRPr sz="16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7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12000" y="0"/>
            <a:ext cx="7920000" cy="539999"/>
          </a:xfrm>
        </p:spPr>
        <p:txBody>
          <a:bodyPr/>
          <a:lstStyle/>
          <a:p>
            <a:pPr algn="l">
              <a:defRPr/>
            </a:pPr>
            <a:r>
              <a:rPr lang="en-GB" b="0"/>
              <a:t>IT side: potential pipe routing</a:t>
            </a:r>
            <a:endParaRPr/>
          </a:p>
        </p:txBody>
      </p:sp>
      <p:sp>
        <p:nvSpPr>
          <p:cNvPr id="5" name="Espace réservé du numéro de diapositive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6A3F5E0-73FE-6F55-7B54-069A43ECAD3F}" type="slidenum">
              <a:rPr lang="fr-FR"/>
              <a:t/>
            </a:fld>
            <a:endParaRPr lang="fr-FR"/>
          </a:p>
        </p:txBody>
      </p:sp>
      <p:sp>
        <p:nvSpPr>
          <p:cNvPr id="6" name="Footer Placeholder 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HL-LHC - Cryogenics - Status &amp; Perspectives - S. Claudet - Apr'23 </a:t>
            </a:r>
            <a:endParaRPr/>
          </a:p>
        </p:txBody>
      </p:sp>
      <p:sp>
        <p:nvSpPr>
          <p:cNvPr id="7" name="Footer Placeholder 1" hidden="0"/>
          <p:cNvSpPr>
            <a:spLocks noAdjustHandles="0" noChangeArrowheads="0"/>
          </p:cNvSpPr>
          <p:nvPr isPhoto="0" userDrawn="0"/>
        </p:nvSpPr>
        <p:spPr bwMode="auto">
          <a:xfrm>
            <a:off x="1259631" y="4867984"/>
            <a:ext cx="1152126" cy="169276"/>
          </a:xfrm>
          <a:prstGeom prst="rect">
            <a:avLst/>
          </a:prstGeom>
        </p:spPr>
        <p:txBody>
          <a:bodyPr vert="horz" lIns="0" tIns="0" rIns="0" bIns="0" rtlCol="0" anchor="b">
            <a:spAutoFit/>
          </a:bodyPr>
          <a:lstStyle>
            <a:defPPr>
              <a:defRPr lang="fr-FR"/>
            </a:defPPr>
            <a:lvl1pPr marL="0" algn="r" defTabSz="457200">
              <a:defRPr sz="11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GB"/>
              <a:t>M. Sisti (TE/CRG)</a:t>
            </a:r>
            <a:endParaRPr/>
          </a:p>
        </p:txBody>
      </p:sp>
      <p:grpSp>
        <p:nvGrpSpPr>
          <p:cNvPr id="8" name="Group 50" hidden="0"/>
          <p:cNvGrpSpPr/>
          <p:nvPr isPhoto="0" userDrawn="0"/>
        </p:nvGrpSpPr>
        <p:grpSpPr bwMode="auto">
          <a:xfrm>
            <a:off x="556488" y="627533"/>
            <a:ext cx="7075849" cy="4156881"/>
            <a:chOff x="556488" y="627533"/>
            <a:chExt cx="7075849" cy="4156881"/>
          </a:xfrm>
        </p:grpSpPr>
        <p:pic>
          <p:nvPicPr>
            <p:cNvPr id="9" name="Picture 3" hidden="0"/>
            <p:cNvPicPr>
              <a:picLocks noChangeAspect="1"/>
            </p:cNvPicPr>
            <p:nvPr isPhoto="0" userDrawn="0"/>
          </p:nvPicPr>
          <p:blipFill>
            <a:blip r:embed="rId2"/>
            <a:srcRect l="0" t="5037" r="0" b="5037"/>
            <a:stretch/>
          </p:blipFill>
          <p:spPr bwMode="auto">
            <a:xfrm>
              <a:off x="1511658" y="627533"/>
              <a:ext cx="6120678" cy="4156881"/>
            </a:xfrm>
            <a:prstGeom prst="rect">
              <a:avLst/>
            </a:prstGeom>
          </p:spPr>
        </p:pic>
        <p:grpSp>
          <p:nvGrpSpPr>
            <p:cNvPr id="10" name="Group 49" hidden="0"/>
            <p:cNvGrpSpPr/>
            <p:nvPr isPhoto="0" userDrawn="0"/>
          </p:nvGrpSpPr>
          <p:grpSpPr bwMode="auto">
            <a:xfrm>
              <a:off x="556488" y="709491"/>
              <a:ext cx="6463782" cy="3727247"/>
              <a:chOff x="556488" y="709491"/>
              <a:chExt cx="6463782" cy="3727247"/>
            </a:xfrm>
          </p:grpSpPr>
          <p:sp>
            <p:nvSpPr>
              <p:cNvPr id="11" name="TextBox 10" hidden="0"/>
              <p:cNvSpPr>
                <a:spLocks noAdjustHandles="0" noChangeArrowheads="0"/>
              </p:cNvSpPr>
              <p:nvPr isPhoto="0" userDrawn="0"/>
            </p:nvSpPr>
            <p:spPr bwMode="auto">
              <a:xfrm>
                <a:off x="4788022" y="860866"/>
                <a:ext cx="720078" cy="3385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defRPr/>
                </a:pPr>
                <a:r>
                  <a:rPr lang="en-US" sz="1100" i="1"/>
                  <a:t>Existing HXI</a:t>
                </a:r>
                <a:endParaRPr/>
              </a:p>
            </p:txBody>
          </p:sp>
          <p:sp>
            <p:nvSpPr>
              <p:cNvPr id="12" name="TextBox 14" hidden="0"/>
              <p:cNvSpPr>
                <a:spLocks noAdjustHandles="0" noChangeArrowheads="0"/>
              </p:cNvSpPr>
              <p:nvPr isPhoto="0" userDrawn="0"/>
            </p:nvSpPr>
            <p:spPr bwMode="auto">
              <a:xfrm>
                <a:off x="6300190" y="1310384"/>
                <a:ext cx="720078" cy="16927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defRPr/>
                </a:pPr>
                <a:r>
                  <a:rPr lang="en-US" sz="1100" b="1" i="1"/>
                  <a:t>New HXI</a:t>
                </a:r>
                <a:endParaRPr/>
              </a:p>
            </p:txBody>
          </p:sp>
          <p:sp>
            <p:nvSpPr>
              <p:cNvPr id="13" name="TextBox 67" hidden="0"/>
              <p:cNvSpPr>
                <a:spLocks noAdjustHandles="0" noChangeArrowheads="0"/>
              </p:cNvSpPr>
              <p:nvPr isPhoto="0" userDrawn="0"/>
            </p:nvSpPr>
            <p:spPr bwMode="auto">
              <a:xfrm>
                <a:off x="834254" y="709491"/>
                <a:ext cx="1008110" cy="33855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defRPr/>
                </a:pPr>
                <a:r>
                  <a:rPr lang="en-US" sz="1100" i="1"/>
                  <a:t>Jumper elbow (IT side)</a:t>
                </a:r>
                <a:endParaRPr lang="en-US" sz="800" i="1"/>
              </a:p>
            </p:txBody>
          </p:sp>
          <p:sp>
            <p:nvSpPr>
              <p:cNvPr id="14" name="TextBox 21" hidden="0"/>
              <p:cNvSpPr>
                <a:spLocks noAdjustHandles="0" noChangeArrowheads="0"/>
              </p:cNvSpPr>
              <p:nvPr isPhoto="0" userDrawn="0"/>
            </p:nvSpPr>
            <p:spPr bwMode="auto">
              <a:xfrm>
                <a:off x="556488" y="1118378"/>
                <a:ext cx="703141" cy="46166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>
                <a:defPPr>
                  <a:defRPr lang="fr-FR"/>
                </a:defPPr>
                <a:lvl1pPr algn="ctr">
                  <a:defRPr sz="1100" i="1"/>
                </a:lvl1pPr>
              </a:lstStyle>
              <a:p>
                <a:pPr>
                  <a:defRPr/>
                </a:pPr>
                <a:r>
                  <a:rPr lang="en-US"/>
                  <a:t>XB lines</a:t>
                </a:r>
                <a:br>
                  <a:rPr lang="en-US"/>
                </a:br>
                <a:r>
                  <a:rPr lang="en-US" sz="800"/>
                  <a:t>(pumping)</a:t>
                </a:r>
                <a:br>
                  <a:rPr lang="en-US"/>
                </a:br>
                <a:r>
                  <a:rPr lang="en-US"/>
                  <a:t> ISO DN65</a:t>
                </a:r>
                <a:endParaRPr/>
              </a:p>
            </p:txBody>
          </p:sp>
          <p:cxnSp>
            <p:nvCxnSpPr>
              <p:cNvPr id="15" name="Straight Arrow Connector 23" hidden="0"/>
              <p:cNvCxnSpPr>
                <a:cxnSpLocks/>
                <a:stCxn id="14" idx="3"/>
              </p:cNvCxnSpPr>
              <p:nvPr isPhoto="0" userDrawn="0"/>
            </p:nvCxnSpPr>
            <p:spPr bwMode="auto">
              <a:xfrm>
                <a:off x="1259631" y="1349210"/>
                <a:ext cx="1577502" cy="597850"/>
              </a:xfrm>
              <a:prstGeom prst="straightConnector1">
                <a:avLst/>
              </a:prstGeom>
              <a:ln>
                <a:tailEnd type="oval" w="sm" len="sm"/>
              </a:ln>
              <a:effectLst>
                <a:glow rad="25400">
                  <a:schemeClr val="bg1"/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24" hidden="0"/>
              <p:cNvSpPr>
                <a:spLocks noAdjustHandles="0" noChangeArrowheads="0"/>
              </p:cNvSpPr>
              <p:nvPr isPhoto="0" userDrawn="0"/>
            </p:nvSpPr>
            <p:spPr bwMode="auto">
              <a:xfrm>
                <a:off x="3189096" y="4098187"/>
                <a:ext cx="1009714" cy="33855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defRPr/>
                </a:pPr>
                <a:r>
                  <a:rPr lang="en-US" sz="1100" i="1"/>
                  <a:t>Interface to the magnet HX</a:t>
                </a:r>
                <a:endParaRPr/>
              </a:p>
            </p:txBody>
          </p:sp>
          <p:cxnSp>
            <p:nvCxnSpPr>
              <p:cNvPr id="17" name="Straight Arrow Connector 25" hidden="0"/>
              <p:cNvCxnSpPr>
                <a:cxnSpLocks/>
                <a:stCxn id="16" idx="0"/>
              </p:cNvCxnSpPr>
              <p:nvPr isPhoto="0" userDrawn="0"/>
            </p:nvCxnSpPr>
            <p:spPr bwMode="auto">
              <a:xfrm flipH="1" flipV="1">
                <a:off x="3645195" y="3110450"/>
                <a:ext cx="48757" cy="987736"/>
              </a:xfrm>
              <a:prstGeom prst="straightConnector1">
                <a:avLst/>
              </a:prstGeom>
              <a:ln>
                <a:tailEnd type="triangle"/>
              </a:ln>
              <a:effectLst>
                <a:glow rad="25400">
                  <a:schemeClr val="bg1"/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26" hidden="0"/>
              <p:cNvCxnSpPr>
                <a:cxnSpLocks/>
                <a:stCxn id="16" idx="0"/>
              </p:cNvCxnSpPr>
              <p:nvPr isPhoto="0" userDrawn="0"/>
            </p:nvCxnSpPr>
            <p:spPr bwMode="auto">
              <a:xfrm flipH="1" flipV="1">
                <a:off x="3189096" y="3273596"/>
                <a:ext cx="504856" cy="824588"/>
              </a:xfrm>
              <a:prstGeom prst="straightConnector1">
                <a:avLst/>
              </a:prstGeom>
              <a:ln>
                <a:tailEnd type="triangle"/>
              </a:ln>
              <a:effectLst>
                <a:glow rad="25400">
                  <a:schemeClr val="bg1"/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27" hidden="0"/>
              <p:cNvCxnSpPr>
                <a:cxnSpLocks/>
                <a:stCxn id="20" idx="0"/>
              </p:cNvCxnSpPr>
              <p:nvPr isPhoto="0" userDrawn="0"/>
            </p:nvCxnSpPr>
            <p:spPr bwMode="auto">
              <a:xfrm flipV="1">
                <a:off x="2125040" y="3258731"/>
                <a:ext cx="648060" cy="796288"/>
              </a:xfrm>
              <a:prstGeom prst="straightConnector1">
                <a:avLst/>
              </a:prstGeom>
              <a:ln>
                <a:tailEnd type="triangle"/>
              </a:ln>
              <a:effectLst>
                <a:glow rad="25400">
                  <a:schemeClr val="bg1"/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9" hidden="0"/>
              <p:cNvSpPr>
                <a:spLocks noAdjustHandles="0" noChangeArrowheads="0"/>
              </p:cNvSpPr>
              <p:nvPr isPhoto="0" userDrawn="0"/>
            </p:nvSpPr>
            <p:spPr bwMode="auto">
              <a:xfrm>
                <a:off x="738683" y="2650475"/>
                <a:ext cx="500616" cy="29238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defRPr/>
                </a:pPr>
                <a:r>
                  <a:rPr lang="en-US" sz="1100" i="1"/>
                  <a:t>LD line</a:t>
                </a:r>
                <a:br>
                  <a:rPr lang="en-US" sz="1100" i="1"/>
                </a:br>
                <a:r>
                  <a:rPr lang="en-US" sz="800" i="1"/>
                  <a:t>(quench)</a:t>
                </a:r>
                <a:endParaRPr/>
              </a:p>
            </p:txBody>
          </p:sp>
          <p:cxnSp>
            <p:nvCxnSpPr>
              <p:cNvPr id="22" name="Straight Arrow Connector 30" hidden="0"/>
              <p:cNvCxnSpPr>
                <a:cxnSpLocks/>
                <a:stCxn id="21" idx="3"/>
              </p:cNvCxnSpPr>
              <p:nvPr isPhoto="0" userDrawn="0"/>
            </p:nvCxnSpPr>
            <p:spPr bwMode="auto">
              <a:xfrm flipV="1">
                <a:off x="1239299" y="2708108"/>
                <a:ext cx="1090272" cy="88561"/>
              </a:xfrm>
              <a:prstGeom prst="straightConnector1">
                <a:avLst/>
              </a:prstGeom>
              <a:ln>
                <a:tailEnd type="triangle"/>
              </a:ln>
              <a:effectLst>
                <a:glow rad="25400">
                  <a:schemeClr val="bg1"/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31" hidden="0"/>
              <p:cNvSpPr>
                <a:spLocks noAdjustHandles="0" noChangeArrowheads="0"/>
              </p:cNvSpPr>
              <p:nvPr isPhoto="0" userDrawn="0"/>
            </p:nvSpPr>
            <p:spPr bwMode="auto">
              <a:xfrm>
                <a:off x="714669" y="3354047"/>
                <a:ext cx="768718" cy="29238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defRPr/>
                </a:pPr>
                <a:r>
                  <a:rPr lang="en-US" sz="1100" i="1"/>
                  <a:t>E</a:t>
                </a:r>
                <a:r>
                  <a:rPr lang="en-US" sz="1100" i="1" baseline="-25000"/>
                  <a:t>H</a:t>
                </a:r>
                <a:r>
                  <a:rPr lang="en-US" sz="1100" i="1"/>
                  <a:t>E’</a:t>
                </a:r>
                <a:r>
                  <a:rPr lang="en-US" sz="1100" i="1" baseline="-25000"/>
                  <a:t>H</a:t>
                </a:r>
                <a:r>
                  <a:rPr lang="en-US" sz="1100" i="1"/>
                  <a:t> line</a:t>
                </a:r>
                <a:br>
                  <a:rPr lang="en-US" sz="1100" i="1"/>
                </a:br>
                <a:r>
                  <a:rPr lang="en-US" sz="800" i="1"/>
                  <a:t>(thermal shield)</a:t>
                </a:r>
                <a:endParaRPr/>
              </a:p>
            </p:txBody>
          </p:sp>
          <p:cxnSp>
            <p:nvCxnSpPr>
              <p:cNvPr id="24" name="Straight Arrow Connector 34" hidden="0"/>
              <p:cNvCxnSpPr>
                <a:cxnSpLocks/>
                <a:stCxn id="23" idx="3"/>
              </p:cNvCxnSpPr>
              <p:nvPr isPhoto="0" userDrawn="0"/>
            </p:nvCxnSpPr>
            <p:spPr bwMode="auto">
              <a:xfrm flipV="1">
                <a:off x="1483389" y="3246551"/>
                <a:ext cx="331789" cy="253688"/>
              </a:xfrm>
              <a:prstGeom prst="straightConnector1">
                <a:avLst/>
              </a:prstGeom>
              <a:ln>
                <a:tailEnd type="triangle"/>
              </a:ln>
              <a:effectLst>
                <a:glow rad="25400">
                  <a:schemeClr val="bg1"/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40" hidden="0"/>
              <p:cNvCxnSpPr>
                <a:cxnSpLocks/>
                <a:stCxn id="14" idx="3"/>
              </p:cNvCxnSpPr>
              <p:nvPr isPhoto="0" userDrawn="0"/>
            </p:nvCxnSpPr>
            <p:spPr bwMode="auto">
              <a:xfrm>
                <a:off x="1259631" y="1349210"/>
                <a:ext cx="1361477" cy="843754"/>
              </a:xfrm>
              <a:prstGeom prst="straightConnector1">
                <a:avLst/>
              </a:prstGeom>
              <a:ln>
                <a:tailEnd type="oval" w="sm" len="sm"/>
              </a:ln>
              <a:effectLst>
                <a:glow rad="25400">
                  <a:schemeClr val="bg1"/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46" hidden="0"/>
              <p:cNvSpPr>
                <a:spLocks noAdjustHandles="0" noChangeArrowheads="0"/>
              </p:cNvSpPr>
              <p:nvPr isPhoto="0" userDrawn="0"/>
            </p:nvSpPr>
            <p:spPr bwMode="auto">
              <a:xfrm>
                <a:off x="1838322" y="4055021"/>
                <a:ext cx="573435" cy="29238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defRPr/>
                </a:pPr>
                <a:r>
                  <a:rPr lang="en-US" sz="1100" i="1"/>
                  <a:t>CY lines</a:t>
                </a:r>
                <a:br>
                  <a:rPr lang="en-US" sz="1100" i="1"/>
                </a:br>
                <a:r>
                  <a:rPr lang="en-US" sz="800" i="1"/>
                  <a:t>(injection)</a:t>
                </a:r>
                <a:endParaRPr/>
              </a:p>
            </p:txBody>
          </p:sp>
          <p:cxnSp>
            <p:nvCxnSpPr>
              <p:cNvPr id="26" name="Straight Arrow Connector 48" hidden="0"/>
              <p:cNvCxnSpPr>
                <a:cxnSpLocks/>
                <a:stCxn id="20" idx="0"/>
              </p:cNvCxnSpPr>
              <p:nvPr isPhoto="0" userDrawn="0"/>
            </p:nvCxnSpPr>
            <p:spPr bwMode="auto">
              <a:xfrm flipV="1">
                <a:off x="2125040" y="2949390"/>
                <a:ext cx="1086166" cy="1105630"/>
              </a:xfrm>
              <a:prstGeom prst="straightConnector1">
                <a:avLst/>
              </a:prstGeom>
              <a:ln>
                <a:tailEnd type="triangle"/>
              </a:ln>
              <a:effectLst>
                <a:glow rad="25400">
                  <a:schemeClr val="bg1"/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52" hidden="0"/>
              <p:cNvCxnSpPr>
                <a:cxnSpLocks/>
                <a:stCxn id="13" idx="3"/>
              </p:cNvCxnSpPr>
              <p:nvPr isPhoto="0" userDrawn="0"/>
            </p:nvCxnSpPr>
            <p:spPr bwMode="auto">
              <a:xfrm>
                <a:off x="1842367" y="878769"/>
                <a:ext cx="430624" cy="269999"/>
              </a:xfrm>
              <a:prstGeom prst="straightConnector1">
                <a:avLst/>
              </a:prstGeom>
              <a:ln>
                <a:tailEnd type="oval" w="sm" len="sm"/>
              </a:ln>
              <a:effectLst>
                <a:glow rad="25400">
                  <a:schemeClr val="bg1"/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8" name="" hidden="0"/>
          <p:cNvSpPr/>
          <p:nvPr isPhoto="0" userDrawn="0"/>
        </p:nvSpPr>
        <p:spPr bwMode="auto">
          <a:xfrm flipH="0" flipV="0">
            <a:off x="6153212" y="320075"/>
            <a:ext cx="2873841" cy="910881"/>
          </a:xfrm>
          <a:prstGeom prst="rect">
            <a:avLst/>
          </a:prstGeom>
          <a:solidFill>
            <a:srgbClr val="FFFAC8"/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 sz="1600"/>
              <a:t>No show-stopper identified, being further studied with WP3-MSC team</a:t>
            </a:r>
            <a:endParaRPr sz="16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1"/>
          </p:nvPr>
        </p:nvSpPr>
        <p:spPr bwMode="auto"/>
        <p:txBody>
          <a:bodyPr anchor="ctr" anchorCtr="1"/>
          <a:lstStyle/>
          <a:p>
            <a:pPr>
              <a:defRPr/>
            </a:pPr>
            <a:r>
              <a:rPr/>
              <a:t>Feasibility study</a:t>
            </a:r>
            <a:endParaRPr/>
          </a:p>
        </p:txBody>
      </p:sp>
      <p:sp>
        <p:nvSpPr>
          <p:cNvPr id="5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9" y="4767261"/>
            <a:ext cx="6626999" cy="270000"/>
          </a:xfrm>
        </p:spPr>
        <p:txBody>
          <a:bodyPr/>
          <a:lstStyle/>
          <a:p>
            <a:pPr>
              <a:defRPr/>
            </a:pPr>
            <a:r>
              <a:rPr/>
              <a:t>HL-LHC - Cryogenics - Status &amp; Perspectives - S. Claudet - Apr'23 </a:t>
            </a:r>
            <a:endParaRPr/>
          </a:p>
        </p:txBody>
      </p:sp>
      <p:sp>
        <p:nvSpPr>
          <p:cNvPr id="6" name="Espace réservé du numéro de diapositive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77679F2D-3A5F-3E87-4908-F8972ACFDD0F}" type="slidenum">
              <a:rPr lang="fr-FR"/>
              <a:t/>
            </a:fld>
            <a:endParaRPr lang="fr-FR"/>
          </a:p>
        </p:txBody>
      </p:sp>
      <p:pic>
        <p:nvPicPr>
          <p:cNvPr id="7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538218" y="999935"/>
            <a:ext cx="8027250" cy="33343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5873494" y="799595"/>
            <a:ext cx="3064866" cy="1997261"/>
          </a:xfrm>
          <a:prstGeom prst="rect">
            <a:avLst/>
          </a:prstGeom>
        </p:spPr>
      </p:pic>
      <p:pic>
        <p:nvPicPr>
          <p:cNvPr id="5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53740" y="769392"/>
            <a:ext cx="5577082" cy="3123424"/>
          </a:xfrm>
          <a:prstGeom prst="rect">
            <a:avLst/>
          </a:prstGeom>
        </p:spPr>
      </p:pic>
      <p:sp>
        <p:nvSpPr>
          <p:cNvPr id="6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>
            <a:off x="612000" y="-1071"/>
            <a:ext cx="7920000" cy="540000"/>
          </a:xfrm>
        </p:spPr>
        <p:txBody>
          <a:bodyPr/>
          <a:lstStyle/>
          <a:p>
            <a:pPr>
              <a:defRPr/>
            </a:pPr>
            <a:r>
              <a:rPr/>
              <a:t>CERN in brief</a:t>
            </a:r>
            <a:endParaRPr/>
          </a:p>
        </p:txBody>
      </p:sp>
      <p:sp>
        <p:nvSpPr>
          <p:cNvPr id="7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9" y="4767261"/>
            <a:ext cx="6626999" cy="270000"/>
          </a:xfrm>
        </p:spPr>
        <p:txBody>
          <a:bodyPr/>
          <a:lstStyle/>
          <a:p>
            <a:pPr>
              <a:defRPr/>
            </a:pPr>
            <a:r>
              <a:rPr/>
              <a:t>HL-LHC - Cryogenics - Status &amp; Perspectives - S. Claudet - Apr'23 </a:t>
            </a:r>
            <a:endParaRPr/>
          </a:p>
        </p:txBody>
      </p:sp>
      <p:sp>
        <p:nvSpPr>
          <p:cNvPr id="8" name="Espace réservé du numéro de diapositive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04FB786-B013-D7BF-4D02-B3D72C094019}" type="slidenum">
              <a:rPr lang="fr-FR"/>
              <a:t/>
            </a:fld>
            <a:endParaRPr lang="fr-FR"/>
          </a:p>
        </p:txBody>
      </p:sp>
      <p:sp>
        <p:nvSpPr>
          <p:cNvPr id="9" name="TextBox 1" hidden="0"/>
          <p:cNvSpPr>
            <a:spLocks noAdjustHandles="0" noChangeArrowheads="0"/>
          </p:cNvSpPr>
          <p:nvPr isPhoto="0" userDrawn="0"/>
        </p:nvSpPr>
        <p:spPr bwMode="auto">
          <a:xfrm flipH="0" flipV="0">
            <a:off x="5653562" y="2851285"/>
            <a:ext cx="3636579" cy="131367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sz="1400">
                <a:solidFill>
                  <a:schemeClr val="bg2"/>
                </a:solidFill>
              </a:rPr>
              <a:t>Funded in 1954 as “Science for Peace”</a:t>
            </a:r>
            <a:endParaRPr sz="140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defRPr/>
            </a:pPr>
            <a:r>
              <a:rPr lang="en-US" sz="1400">
                <a:solidFill>
                  <a:schemeClr val="bg2"/>
                </a:solidFill>
              </a:rPr>
              <a:t>Now with 23 member states</a:t>
            </a:r>
            <a:endParaRPr sz="140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defRPr/>
            </a:pPr>
            <a:r>
              <a:rPr lang="en-US" sz="1400">
                <a:solidFill>
                  <a:schemeClr val="bg2"/>
                </a:solidFill>
              </a:rPr>
              <a:t>2’300 staff, 1’600 others &amp; 10’500 users</a:t>
            </a:r>
            <a:endParaRPr sz="140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defRPr/>
            </a:pPr>
            <a:r>
              <a:rPr lang="en-US" sz="1400">
                <a:solidFill>
                  <a:schemeClr val="bg2"/>
                </a:solidFill>
              </a:rPr>
              <a:t>1’200 MCHF annual budget (pro GDP)</a:t>
            </a:r>
            <a:endParaRPr sz="140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defRPr/>
            </a:pPr>
            <a:endParaRPr sz="1400">
              <a:solidFill>
                <a:schemeClr val="bg2"/>
              </a:solidFill>
            </a:endParaRPr>
          </a:p>
        </p:txBody>
      </p:sp>
      <p:sp>
        <p:nvSpPr>
          <p:cNvPr id="10" name="Text Box 5" hidden="0"/>
          <p:cNvSpPr>
            <a:spLocks noAdjustHandles="0" noChangeArrowheads="0"/>
          </p:cNvSpPr>
          <p:nvPr isPhoto="0" userDrawn="0"/>
        </p:nvSpPr>
        <p:spPr bwMode="auto">
          <a:xfrm flipH="0" flipV="0">
            <a:off x="554735" y="3931900"/>
            <a:ext cx="8551228" cy="640115"/>
          </a:xfrm>
          <a:prstGeom prst="rect">
            <a:avLst/>
          </a:prstGeom>
          <a:noFill/>
          <a:ln>
            <a:noFill/>
          </a:ln>
        </p:spPr>
        <p:txBody>
          <a:bodyPr wrap="square">
            <a:noAutofit/>
          </a:bodyPr>
          <a:lstStyle>
            <a:lvl1pPr>
              <a:defRPr sz="2400">
                <a:solidFill>
                  <a:schemeClr val="tx1"/>
                </a:solidFill>
                <a:latin typeface="Arial"/>
                <a:ea typeface="ＭＳ Ｐゴシック"/>
                <a:cs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598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en-GB" sz="1800" i="1">
                <a:solidFill>
                  <a:srgbClr val="800080"/>
                </a:solidFill>
              </a:rPr>
              <a:t>A very large technical site </a:t>
            </a:r>
            <a:r>
              <a:rPr lang="en-GB" sz="1800" i="1">
                <a:solidFill>
                  <a:srgbClr val="800080"/>
                </a:solidFill>
              </a:rPr>
              <a:t>for a series </a:t>
            </a:r>
            <a:r>
              <a:rPr lang="en-GB" sz="1800" i="1">
                <a:solidFill>
                  <a:srgbClr val="800080"/>
                </a:solidFill>
              </a:rPr>
              <a:t>of accelerators, </a:t>
            </a:r>
            <a:r>
              <a:rPr lang="en-GB" sz="1800" i="1">
                <a:solidFill>
                  <a:srgbClr val="800080"/>
                </a:solidFill>
              </a:rPr>
              <a:t>detectors and computing serving particle physics towards high energies and diversity</a:t>
            </a:r>
            <a:endParaRPr lang="en-GB" sz="1800" i="1">
              <a:solidFill>
                <a:srgbClr val="80008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>
            <a:off x="612000" y="15937"/>
            <a:ext cx="7920000" cy="540000"/>
          </a:xfrm>
        </p:spPr>
        <p:txBody>
          <a:bodyPr/>
          <a:lstStyle/>
          <a:p>
            <a:pPr>
              <a:defRPr/>
            </a:pPr>
            <a:r>
              <a:rPr/>
              <a:t>The LHC accelerator</a:t>
            </a:r>
            <a:endParaRPr/>
          </a:p>
        </p:txBody>
      </p:sp>
      <p:sp>
        <p:nvSpPr>
          <p:cNvPr id="5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9" y="4767261"/>
            <a:ext cx="6626999" cy="270000"/>
          </a:xfrm>
        </p:spPr>
        <p:txBody>
          <a:bodyPr/>
          <a:lstStyle/>
          <a:p>
            <a:pPr>
              <a:defRPr/>
            </a:pPr>
            <a:r>
              <a:rPr/>
              <a:t>HL-LHC - Cryogenics - Status &amp; Perspectives - S. Claudet - Apr'23 </a:t>
            </a:r>
            <a:endParaRPr/>
          </a:p>
        </p:txBody>
      </p:sp>
      <p:sp>
        <p:nvSpPr>
          <p:cNvPr id="6" name="Espace réservé du numéro de diapositive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9304E033-F3C4-BB1C-EC4B-74EBD0C3B0F6}" type="slidenum">
              <a:rPr lang="fr-FR"/>
              <a:t/>
            </a:fld>
            <a:endParaRPr lang="fr-FR"/>
          </a:p>
        </p:txBody>
      </p:sp>
      <p:sp>
        <p:nvSpPr>
          <p:cNvPr id="7" name="" hidden="0"/>
          <p:cNvSpPr/>
          <p:nvPr isPhoto="0" userDrawn="0"/>
        </p:nvSpPr>
        <p:spPr bwMode="auto">
          <a:xfrm flipH="0" flipV="0">
            <a:off x="466781" y="494624"/>
            <a:ext cx="5917406" cy="345281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 sz="1600" i="1">
                <a:solidFill>
                  <a:schemeClr val="accent5"/>
                </a:solidFill>
              </a:rPr>
              <a:t>proton-proton collisions at 2 x 7 TeV, 500 MJ stored energy</a:t>
            </a:r>
            <a:endParaRPr sz="1600" i="1">
              <a:solidFill>
                <a:schemeClr val="accent5"/>
              </a:solidFill>
            </a:endParaRPr>
          </a:p>
        </p:txBody>
      </p:sp>
      <p:sp>
        <p:nvSpPr>
          <p:cNvPr id="8" name="" hidden="0"/>
          <p:cNvSpPr/>
          <p:nvPr isPhoto="0" userDrawn="0"/>
        </p:nvSpPr>
        <p:spPr bwMode="auto">
          <a:xfrm flipH="0" flipV="0">
            <a:off x="288187" y="4221281"/>
            <a:ext cx="6000749" cy="416718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 sz="1600" i="1">
                <a:solidFill>
                  <a:schemeClr val="accent5"/>
                </a:solidFill>
              </a:rPr>
              <a:t>24 km of superconducting magnets (8.33T) @ 1.9K, 140t Helium</a:t>
            </a:r>
            <a:endParaRPr sz="1600" i="1">
              <a:solidFill>
                <a:schemeClr val="accent5"/>
              </a:solidFill>
            </a:endParaRPr>
          </a:p>
        </p:txBody>
      </p:sp>
      <p:pic>
        <p:nvPicPr>
          <p:cNvPr id="9" name="Picture 42" descr="0510028_03-A4-at-144-dpi.jpg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rot="0" flipH="0" flipV="0">
            <a:off x="612000" y="813175"/>
            <a:ext cx="5188781" cy="3406099"/>
          </a:xfrm>
          <a:prstGeom prst="rect">
            <a:avLst/>
          </a:prstGeom>
          <a:noFill/>
          <a:ln w="9525">
            <a:noFill/>
            <a:miter/>
            <a:headEnd/>
            <a:tailEnd/>
          </a:ln>
          <a:effectLst>
            <a:outerShdw blurRad="38100" dist="38100" dir="2700000" rotWithShape="0" algn="tl">
              <a:prstClr val="black"/>
            </a:outerShdw>
          </a:effectLst>
        </p:spPr>
      </p:pic>
      <p:sp>
        <p:nvSpPr>
          <p:cNvPr id="10" name="" hidden="0"/>
          <p:cNvSpPr/>
          <p:nvPr isPhoto="0" userDrawn="0"/>
        </p:nvSpPr>
        <p:spPr bwMode="auto">
          <a:xfrm flipH="0" flipV="0">
            <a:off x="5979374" y="768468"/>
            <a:ext cx="2948007" cy="378860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/>
              <a:t>2007-2009: Cool-down and commissioning</a:t>
            </a:r>
            <a:endParaRPr/>
          </a:p>
          <a:p>
            <a:pPr>
              <a:defRPr/>
            </a:pPr>
            <a:r>
              <a:rPr/>
              <a:t>2010-2012: Collisions and Higgs boson discovery</a:t>
            </a:r>
            <a:endParaRPr/>
          </a:p>
          <a:p>
            <a:pPr>
              <a:defRPr/>
            </a:pPr>
            <a:endParaRPr/>
          </a:p>
          <a:p>
            <a:pPr>
              <a:defRPr/>
            </a:pPr>
            <a:endParaRPr/>
          </a:p>
          <a:p>
            <a:pPr>
              <a:defRPr/>
            </a:pPr>
            <a:endParaRPr/>
          </a:p>
          <a:p>
            <a:pPr>
              <a:defRPr/>
            </a:pPr>
            <a:endParaRPr/>
          </a:p>
          <a:p>
            <a:pPr>
              <a:defRPr/>
            </a:pPr>
            <a:endParaRPr/>
          </a:p>
          <a:p>
            <a:pPr>
              <a:defRPr/>
            </a:pPr>
            <a:r>
              <a:rPr/>
              <a:t>Since: much more Higgs and all kind of physics,</a:t>
            </a:r>
            <a:endParaRPr/>
          </a:p>
          <a:p>
            <a:pPr>
              <a:defRPr/>
            </a:pPr>
            <a:endParaRPr sz="800"/>
          </a:p>
          <a:p>
            <a:pPr algn="ctr">
              <a:defRPr/>
            </a:pPr>
            <a:r>
              <a:rPr sz="2000">
                <a:solidFill>
                  <a:srgbClr val="0000FF"/>
                </a:solidFill>
              </a:rPr>
              <a:t>Keep going like this ?!?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11" name="Picture 3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6119927" y="2054343"/>
            <a:ext cx="2135092" cy="1148510"/>
          </a:xfrm>
          <a:prstGeom prst="rect">
            <a:avLst/>
          </a:prstGeom>
        </p:spPr>
      </p:pic>
      <p:pic>
        <p:nvPicPr>
          <p:cNvPr id="12" name="Picture 1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 flipH="0" flipV="0">
            <a:off x="8062967" y="1947187"/>
            <a:ext cx="882565" cy="882565"/>
          </a:xfrm>
          <a:prstGeom prst="rect">
            <a:avLst/>
          </a:prstGeom>
        </p:spPr>
      </p:pic>
      <p:sp>
        <p:nvSpPr>
          <p:cNvPr id="13" name="" hidden="0"/>
          <p:cNvSpPr/>
          <p:nvPr isPhoto="0" userDrawn="0"/>
        </p:nvSpPr>
        <p:spPr bwMode="auto">
          <a:xfrm flipH="0" flipV="0">
            <a:off x="8182031" y="2828250"/>
            <a:ext cx="679052" cy="30483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sz="1400" b="1" i="1">
                <a:solidFill>
                  <a:srgbClr val="F2DC13"/>
                </a:solidFill>
              </a:rPr>
              <a:t>2012</a:t>
            </a:r>
            <a:endParaRPr sz="1400" b="1" i="1">
              <a:solidFill>
                <a:srgbClr val="F2DC1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HL-LHC - Cryogenics - Status &amp; Perspectives - S. Claudet - Apr'23 </a:t>
            </a:r>
            <a:endParaRPr/>
          </a:p>
        </p:txBody>
      </p:sp>
      <p:sp>
        <p:nvSpPr>
          <p:cNvPr id="5" name="Espace réservé du numéro de diapositive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79459265-732B-EB11-FA88-18940538F0D7}" type="slidenum">
              <a:rPr lang="fr-FR"/>
              <a:t/>
            </a:fld>
            <a:endParaRPr lang="fr-FR"/>
          </a:p>
        </p:txBody>
      </p:sp>
      <p:sp>
        <p:nvSpPr>
          <p:cNvPr id="6" name="Titre 1" hidden="0"/>
          <p:cNvSpPr>
            <a:spLocks noGrp="1"/>
          </p:cNvSpPr>
          <p:nvPr isPhoto="0" userDrawn="0"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Basic KPIs of a collider</a:t>
            </a:r>
            <a:endParaRPr/>
          </a:p>
        </p:txBody>
      </p:sp>
      <p:pic>
        <p:nvPicPr>
          <p:cNvPr id="7" name="Picture 16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4580503" y="1431428"/>
            <a:ext cx="3710884" cy="2520000"/>
          </a:xfrm>
          <a:prstGeom prst="rect">
            <a:avLst/>
          </a:prstGeom>
        </p:spPr>
      </p:pic>
      <p:pic>
        <p:nvPicPr>
          <p:cNvPr id="8" name="Picture 17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768051" y="1431428"/>
            <a:ext cx="3710884" cy="2520000"/>
          </a:xfrm>
          <a:prstGeom prst="rect">
            <a:avLst/>
          </a:prstGeom>
        </p:spPr>
      </p:pic>
      <p:sp>
        <p:nvSpPr>
          <p:cNvPr id="9" name="Rectangle 19" hidden="0"/>
          <p:cNvSpPr/>
          <p:nvPr isPhoto="0" userDrawn="0"/>
        </p:nvSpPr>
        <p:spPr bwMode="auto">
          <a:xfrm>
            <a:off x="1196127" y="2598825"/>
            <a:ext cx="1888108" cy="3353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600">
                <a:solidFill>
                  <a:srgbClr val="008000"/>
                </a:solidFill>
              </a:rPr>
              <a:t>Nominal luminosity</a:t>
            </a:r>
            <a:endParaRPr/>
          </a:p>
        </p:txBody>
      </p:sp>
      <p:sp>
        <p:nvSpPr>
          <p:cNvPr id="10" name="TextBox 8" hidden="0"/>
          <p:cNvSpPr>
            <a:spLocks noAdjustHandles="0" noChangeArrowheads="0"/>
          </p:cNvSpPr>
          <p:nvPr isPhoto="0" userDrawn="0"/>
        </p:nvSpPr>
        <p:spPr bwMode="auto">
          <a:xfrm>
            <a:off x="984075" y="994359"/>
            <a:ext cx="3169035" cy="57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600">
                <a:solidFill>
                  <a:srgbClr val="800080"/>
                </a:solidFill>
              </a:rPr>
              <a:t>Peak Luminosity</a:t>
            </a:r>
            <a:endParaRPr lang="en-US" sz="1600">
              <a:solidFill>
                <a:srgbClr val="800080"/>
              </a:solidFill>
            </a:endParaRPr>
          </a:p>
          <a:p>
            <a:pPr algn="ctr">
              <a:defRPr/>
            </a:pPr>
            <a:r>
              <a:rPr lang="en-US" sz="1600">
                <a:solidFill>
                  <a:srgbClr val="800080"/>
                </a:solidFill>
              </a:rPr>
              <a:t>=&gt; Performance</a:t>
            </a:r>
            <a:endParaRPr/>
          </a:p>
        </p:txBody>
      </p:sp>
      <p:sp>
        <p:nvSpPr>
          <p:cNvPr id="11" name="Rectangle 20" hidden="0"/>
          <p:cNvSpPr/>
          <p:nvPr isPhoto="0" userDrawn="0"/>
        </p:nvSpPr>
        <p:spPr bwMode="auto">
          <a:xfrm>
            <a:off x="1145180" y="4010959"/>
            <a:ext cx="3054501" cy="3657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b="0" i="0" u="none" strike="noStrike" cap="none" spc="0">
                <a:solidFill>
                  <a:srgbClr val="800080"/>
                </a:solidFill>
                <a:latin typeface="+mn-lt"/>
                <a:ea typeface="+mn-ea"/>
                <a:cs typeface="+mn-cs"/>
              </a:rPr>
              <a:t>“ The potential of the facility”</a:t>
            </a:r>
            <a:endParaRPr/>
          </a:p>
        </p:txBody>
      </p:sp>
      <p:sp>
        <p:nvSpPr>
          <p:cNvPr id="12" name="TextBox 9" hidden="0"/>
          <p:cNvSpPr>
            <a:spLocks noAdjustHandles="0" noChangeArrowheads="0"/>
          </p:cNvSpPr>
          <p:nvPr isPhoto="0" userDrawn="0"/>
        </p:nvSpPr>
        <p:spPr bwMode="auto">
          <a:xfrm>
            <a:off x="4328983" y="994359"/>
            <a:ext cx="4428342" cy="57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600">
                <a:solidFill>
                  <a:srgbClr val="800080"/>
                </a:solidFill>
              </a:rPr>
              <a:t>Inte</a:t>
            </a:r>
            <a:r>
              <a:rPr lang="en-US" sz="1600">
                <a:solidFill>
                  <a:srgbClr val="800080"/>
                </a:solidFill>
              </a:rPr>
              <a:t>grated </a:t>
            </a:r>
            <a:r>
              <a:rPr lang="en-US" sz="1600">
                <a:solidFill>
                  <a:srgbClr val="800080"/>
                </a:solidFill>
              </a:rPr>
              <a:t>Luminosity,</a:t>
            </a:r>
            <a:endParaRPr sz="1600">
              <a:solidFill>
                <a:srgbClr val="800080"/>
              </a:solidFill>
            </a:endParaRPr>
          </a:p>
          <a:p>
            <a:pPr algn="ctr">
              <a:defRPr/>
            </a:pPr>
            <a:r>
              <a:rPr sz="1600">
                <a:solidFill>
                  <a:srgbClr val="800080"/>
                </a:solidFill>
              </a:rPr>
              <a:t>=&gt;</a:t>
            </a:r>
            <a:r>
              <a:rPr lang="en-US" sz="1600" b="0" i="0" u="none" strike="noStrike" cap="none" spc="0">
                <a:solidFill>
                  <a:srgbClr val="800080"/>
                </a:solidFill>
                <a:latin typeface="+mn-lt"/>
                <a:ea typeface="+mn-ea"/>
                <a:cs typeface="+mn-cs"/>
              </a:rPr>
              <a:t> Qualification – Global availability - Time</a:t>
            </a:r>
            <a:endParaRPr sz="1600">
              <a:solidFill>
                <a:srgbClr val="800080"/>
              </a:solidFill>
            </a:endParaRPr>
          </a:p>
        </p:txBody>
      </p:sp>
      <p:sp>
        <p:nvSpPr>
          <p:cNvPr id="13" name="Rectangle 21" hidden="0"/>
          <p:cNvSpPr/>
          <p:nvPr isPhoto="0" userDrawn="0"/>
        </p:nvSpPr>
        <p:spPr bwMode="auto">
          <a:xfrm>
            <a:off x="4771611" y="4010959"/>
            <a:ext cx="3498304" cy="3657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800" b="0" i="0" u="none" strike="noStrike" cap="none" spc="0">
                <a:solidFill>
                  <a:srgbClr val="800080"/>
                </a:solidFill>
                <a:latin typeface="+mn-lt"/>
                <a:ea typeface="+mn-ea"/>
                <a:cs typeface="+mn-cs"/>
              </a:rPr>
              <a:t>“What allows science” (statistics)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18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796352" y="1308066"/>
            <a:ext cx="5512447" cy="326452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HL-LHC - Cryogenics - Status &amp; Perspectives - S. Claudet - Apr'23 </a:t>
            </a:r>
            <a:endParaRPr/>
          </a:p>
        </p:txBody>
      </p:sp>
      <p:sp>
        <p:nvSpPr>
          <p:cNvPr id="6" name="Espace réservé du numéro de diapositive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73CF1CE5-2F3E-AF6C-6E0F-9DB89EDBEB76}" type="slidenum">
              <a:rPr lang="fr-FR"/>
              <a:t/>
            </a:fld>
            <a:endParaRPr lang="fr-FR"/>
          </a:p>
        </p:txBody>
      </p:sp>
      <p:sp>
        <p:nvSpPr>
          <p:cNvPr id="7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>
            <a:off x="612000" y="15937"/>
            <a:ext cx="7920000" cy="540000"/>
          </a:xfrm>
        </p:spPr>
        <p:txBody>
          <a:bodyPr/>
          <a:lstStyle/>
          <a:p>
            <a:pPr>
              <a:defRPr/>
            </a:pPr>
            <a:r>
              <a:rPr lang="en-US" sz="2800" b="1" i="0" u="none" strike="noStrike" cap="none" spc="0">
                <a:solidFill>
                  <a:schemeClr val="bg2"/>
                </a:solidFill>
                <a:latin typeface="Calibri"/>
                <a:ea typeface="Calibri"/>
                <a:cs typeface="Calibri"/>
              </a:rPr>
              <a:t>Towards higher collision rates</a:t>
            </a:r>
            <a:endParaRPr/>
          </a:p>
        </p:txBody>
      </p:sp>
      <p:sp>
        <p:nvSpPr>
          <p:cNvPr id="8" name="TextBox 9" hidden="0"/>
          <p:cNvSpPr>
            <a:spLocks noAdjustHandles="0" noChangeArrowheads="0"/>
          </p:cNvSpPr>
          <p:nvPr isPhoto="0" userDrawn="0"/>
        </p:nvSpPr>
        <p:spPr bwMode="auto">
          <a:xfrm>
            <a:off x="2700222" y="870403"/>
            <a:ext cx="3433296" cy="48606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9pPr>
          </a:lstStyle>
          <a:p>
            <a:pPr>
              <a:defRPr/>
            </a:pPr>
            <a:r>
              <a:rPr lang="en-US" sz="2400">
                <a:solidFill>
                  <a:schemeClr val="bg1">
                    <a:lumMod val="50000"/>
                  </a:schemeClr>
                </a:solidFill>
              </a:rPr>
              <a:t>Luminosity = f * N</a:t>
            </a:r>
            <a:r>
              <a:rPr lang="en-US" sz="2400" baseline="3000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en-US" sz="2400">
                <a:solidFill>
                  <a:schemeClr val="bg1">
                    <a:lumMod val="50000"/>
                  </a:schemeClr>
                </a:solidFill>
              </a:rPr>
              <a:t> / 4</a:t>
            </a:r>
            <a:r>
              <a:rPr lang="en-US" sz="2400">
                <a:solidFill>
                  <a:schemeClr val="bg1">
                    <a:lumMod val="50000"/>
                  </a:schemeClr>
                </a:solidFill>
                <a:latin typeface="Symbol"/>
                <a:cs typeface="Symbol"/>
              </a:rPr>
              <a:t>p</a:t>
            </a:r>
            <a:r>
              <a:rPr lang="en-US" sz="240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>
                <a:solidFill>
                  <a:schemeClr val="bg1">
                    <a:lumMod val="50000"/>
                  </a:schemeClr>
                </a:solidFill>
                <a:latin typeface="Symbol"/>
                <a:cs typeface="Symbol"/>
              </a:rPr>
              <a:t>s</a:t>
            </a:r>
            <a:r>
              <a:rPr lang="en-US" sz="2400" baseline="3000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en-US" sz="2400">
                <a:solidFill>
                  <a:schemeClr val="bg1">
                    <a:lumMod val="50000"/>
                  </a:schemeClr>
                </a:solidFill>
              </a:rPr>
              <a:t> </a:t>
            </a:r>
            <a:endParaRPr sz="24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extBox 7" hidden="0"/>
          <p:cNvSpPr>
            <a:spLocks noAdjustHandles="0" noChangeArrowheads="0"/>
          </p:cNvSpPr>
          <p:nvPr isPhoto="0" userDrawn="0"/>
        </p:nvSpPr>
        <p:spPr bwMode="auto">
          <a:xfrm rot="16199969" flipH="0" flipV="0">
            <a:off x="2902603" y="1778897"/>
            <a:ext cx="1330431" cy="64011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9pPr>
          </a:lstStyle>
          <a:p>
            <a:pPr algn="ctr">
              <a:defRPr/>
            </a:pPr>
            <a:r>
              <a:rPr lang="en-US" sz="1800">
                <a:solidFill>
                  <a:schemeClr val="bg2"/>
                </a:solidFill>
              </a:rPr>
              <a:t> stronger </a:t>
            </a:r>
            <a:r>
              <a:rPr lang="en-US" sz="1800" b="1">
                <a:solidFill>
                  <a:schemeClr val="bg2"/>
                </a:solidFill>
              </a:rPr>
              <a:t>focusing</a:t>
            </a:r>
            <a:endParaRPr sz="1800">
              <a:solidFill>
                <a:schemeClr val="bg2"/>
              </a:solidFill>
            </a:endParaRPr>
          </a:p>
        </p:txBody>
      </p:sp>
      <p:pic>
        <p:nvPicPr>
          <p:cNvPr id="10" name="Image 4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rot="16199969" flipH="0" flipV="0">
            <a:off x="3136912" y="3251943"/>
            <a:ext cx="1166032" cy="56331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ounded Rectangle 12" hidden="0"/>
          <p:cNvSpPr>
            <a:spLocks noChangeArrowheads="1"/>
          </p:cNvSpPr>
          <p:nvPr isPhoto="0" userDrawn="0"/>
        </p:nvSpPr>
        <p:spPr bwMode="auto">
          <a:xfrm rot="0" flipH="0" flipV="0">
            <a:off x="5732662" y="854755"/>
            <a:ext cx="378027" cy="407894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bg2"/>
            </a:solidFill>
            <a:prstDash val="solid"/>
            <a:round/>
            <a:headEnd/>
            <a:tailEnd/>
          </a:ln>
        </p:spPr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Rounded Rectangle 12" hidden="0"/>
          <p:cNvSpPr>
            <a:spLocks noChangeArrowheads="1"/>
          </p:cNvSpPr>
          <p:nvPr isPhoto="0" userDrawn="0"/>
        </p:nvSpPr>
        <p:spPr bwMode="auto">
          <a:xfrm rot="0" flipH="0" flipV="0">
            <a:off x="5675262" y="1402123"/>
            <a:ext cx="598714" cy="2699653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3366FF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TextBox 10" hidden="0"/>
          <p:cNvSpPr>
            <a:spLocks noAdjustHandles="0" noChangeArrowheads="0"/>
          </p:cNvSpPr>
          <p:nvPr isPhoto="0" userDrawn="0"/>
        </p:nvSpPr>
        <p:spPr bwMode="auto">
          <a:xfrm rot="16199969" flipH="0" flipV="0">
            <a:off x="2729962" y="3004133"/>
            <a:ext cx="523888" cy="3962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9pPr>
          </a:lstStyle>
          <a:p>
            <a:pPr>
              <a:defRPr/>
            </a:pPr>
            <a:r>
              <a:rPr lang="en-US" sz="2000" b="1"/>
              <a:t>LIU</a:t>
            </a:r>
            <a:endParaRPr/>
          </a:p>
        </p:txBody>
      </p:sp>
      <p:sp>
        <p:nvSpPr>
          <p:cNvPr id="14" name="TextBox 6" hidden="0"/>
          <p:cNvSpPr>
            <a:spLocks noAdjustHandles="0" noChangeArrowheads="0"/>
          </p:cNvSpPr>
          <p:nvPr isPhoto="0" userDrawn="0"/>
        </p:nvSpPr>
        <p:spPr bwMode="auto">
          <a:xfrm rot="16199969" flipH="0" flipV="0">
            <a:off x="2058338" y="1919014"/>
            <a:ext cx="1404920" cy="386071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9pPr>
          </a:lstStyle>
          <a:p>
            <a:pPr algn="ctr">
              <a:defRPr/>
            </a:pPr>
            <a:r>
              <a:rPr lang="en-US" sz="1800">
                <a:solidFill>
                  <a:schemeClr val="accent2"/>
                </a:solidFill>
              </a:rPr>
              <a:t>More </a:t>
            </a:r>
            <a:r>
              <a:rPr lang="en-US" sz="1800" b="1">
                <a:solidFill>
                  <a:schemeClr val="accent2"/>
                </a:solidFill>
              </a:rPr>
              <a:t>intensity</a:t>
            </a:r>
            <a:endParaRPr sz="1800"/>
          </a:p>
        </p:txBody>
      </p:sp>
      <p:pic>
        <p:nvPicPr>
          <p:cNvPr id="15" name="Picture 11" descr="LIUother.jpg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 rot="16199969" flipH="0" flipV="0">
            <a:off x="2742699" y="3420342"/>
            <a:ext cx="422270" cy="510018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Rounded Rectangle 2" hidden="0"/>
          <p:cNvSpPr>
            <a:spLocks noChangeArrowheads="1"/>
          </p:cNvSpPr>
          <p:nvPr isPhoto="0" userDrawn="0"/>
        </p:nvSpPr>
        <p:spPr bwMode="auto">
          <a:xfrm rot="0" flipH="0" flipV="0">
            <a:off x="4766469" y="870403"/>
            <a:ext cx="364505" cy="433068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2"/>
            </a:solidFill>
            <a:prstDash val="solid"/>
            <a:round/>
            <a:headEnd/>
            <a:tailEnd/>
          </a:ln>
        </p:spPr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" name="Rounded Rectangle 2" hidden="0"/>
          <p:cNvSpPr>
            <a:spLocks noChangeArrowheads="1"/>
          </p:cNvSpPr>
          <p:nvPr isPhoto="0" userDrawn="0"/>
        </p:nvSpPr>
        <p:spPr bwMode="auto">
          <a:xfrm rot="0" flipH="0" flipV="0">
            <a:off x="967191" y="1421948"/>
            <a:ext cx="663085" cy="2674389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3"/>
            </a:solidFill>
            <a:prstDash val="solid"/>
            <a:round/>
            <a:headEnd/>
            <a:tailEnd/>
          </a:ln>
        </p:spPr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8" name="Text Box 18" hidden="0"/>
          <p:cNvSpPr>
            <a:spLocks noAdjustHandles="0" noChangeArrowheads="0"/>
          </p:cNvSpPr>
          <p:nvPr isPhoto="0" userDrawn="0"/>
        </p:nvSpPr>
        <p:spPr bwMode="auto">
          <a:xfrm>
            <a:off x="546102" y="469899"/>
            <a:ext cx="8272641" cy="36579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b="0">
                <a:solidFill>
                  <a:srgbClr val="800080"/>
                </a:solidFill>
              </a:rPr>
              <a:t>New discoveries or precision measurements need </a:t>
            </a:r>
            <a:r>
              <a:rPr lang="en-US" b="0">
                <a:solidFill>
                  <a:srgbClr val="800080"/>
                </a:solidFill>
              </a:rPr>
              <a:t>integrated luminosity !!!</a:t>
            </a:r>
            <a:endParaRPr b="0">
              <a:solidFill>
                <a:srgbClr val="800080"/>
              </a:solidFill>
            </a:endParaRPr>
          </a:p>
        </p:txBody>
      </p:sp>
      <p:sp>
        <p:nvSpPr>
          <p:cNvPr id="19" name="" hidden="0"/>
          <p:cNvSpPr/>
          <p:nvPr isPhoto="0" userDrawn="0"/>
        </p:nvSpPr>
        <p:spPr bwMode="auto">
          <a:xfrm rot="21170125" flipH="0" flipV="0">
            <a:off x="228066" y="959549"/>
            <a:ext cx="2416124" cy="51025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algn="ctr">
              <a:defRPr/>
            </a:pPr>
            <a:r>
              <a:rPr sz="1200" i="1">
                <a:solidFill>
                  <a:schemeClr val="accent5"/>
                </a:solidFill>
              </a:rPr>
              <a:t>Plans as defined few years ago, timing not </a:t>
            </a:r>
            <a:r>
              <a:rPr sz="1200" i="1">
                <a:solidFill>
                  <a:schemeClr val="accent5"/>
                </a:solidFill>
              </a:rPr>
              <a:t>up-to-date</a:t>
            </a:r>
            <a:endParaRPr sz="1200" i="1">
              <a:solidFill>
                <a:schemeClr val="accent5"/>
              </a:solidFill>
            </a:endParaRPr>
          </a:p>
        </p:txBody>
      </p:sp>
      <p:sp>
        <p:nvSpPr>
          <p:cNvPr id="20" name="" hidden="0"/>
          <p:cNvSpPr/>
          <p:nvPr isPhoto="0" userDrawn="0"/>
        </p:nvSpPr>
        <p:spPr bwMode="auto">
          <a:xfrm rot="0" flipH="0" flipV="0">
            <a:off x="6360373" y="1850235"/>
            <a:ext cx="2755461" cy="1377657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algn="ctr">
              <a:defRPr/>
            </a:pPr>
            <a:r>
              <a:rPr sz="1600">
                <a:solidFill>
                  <a:schemeClr val="accent5"/>
                </a:solidFill>
              </a:rPr>
              <a:t>Target for physics:</a:t>
            </a:r>
            <a:endParaRPr sz="1600">
              <a:solidFill>
                <a:schemeClr val="accent5"/>
              </a:solidFill>
            </a:endParaRPr>
          </a:p>
          <a:p>
            <a:pPr algn="ctr">
              <a:defRPr/>
            </a:pPr>
            <a:r>
              <a:rPr sz="1600">
                <a:solidFill>
                  <a:schemeClr val="accent5"/>
                </a:solidFill>
              </a:rPr>
              <a:t>doubling integrated Luminosity for each new run</a:t>
            </a:r>
            <a:endParaRPr sz="1600">
              <a:solidFill>
                <a:schemeClr val="accent5"/>
              </a:solidFill>
            </a:endParaRPr>
          </a:p>
        </p:txBody>
      </p:sp>
      <p:pic>
        <p:nvPicPr>
          <p:cNvPr id="21" name="Picture 5" hidden="0"/>
          <p:cNvPicPr>
            <a:picLocks noChangeAspect="1" noChangeArrowheads="1"/>
          </p:cNvPicPr>
          <p:nvPr isPhoto="0" userDrawn="0"/>
        </p:nvPicPr>
        <p:blipFill>
          <a:blip r:embed="rId5"/>
          <a:stretch/>
        </p:blipFill>
        <p:spPr bwMode="auto">
          <a:xfrm flipH="0" flipV="0">
            <a:off x="6392391" y="2778923"/>
            <a:ext cx="2495877" cy="1377715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" hidden="0"/>
          <p:cNvSpPr/>
          <p:nvPr isPhoto="0" userDrawn="0"/>
        </p:nvSpPr>
        <p:spPr bwMode="auto">
          <a:xfrm flipH="0" flipV="0">
            <a:off x="6575035" y="842294"/>
            <a:ext cx="2472835" cy="6401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>
                <a:solidFill>
                  <a:srgbClr val="FF0000"/>
                </a:solidFill>
              </a:rPr>
              <a:t>Need for more protons in a smaller area !!!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23" name="" hidden="0"/>
          <p:cNvSpPr/>
          <p:nvPr isPhoto="0" userDrawn="0"/>
        </p:nvSpPr>
        <p:spPr bwMode="auto">
          <a:xfrm flipH="0" flipV="0">
            <a:off x="1907437" y="4233187"/>
            <a:ext cx="7262812" cy="91443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 sz="1600">
                <a:solidFill>
                  <a:srgbClr val="0000FF"/>
                </a:solidFill>
              </a:rPr>
              <a:t>LHC injector upgrade: x2 beam intensity</a:t>
            </a:r>
            <a:endParaRPr sz="1600">
              <a:solidFill>
                <a:srgbClr val="0000FF"/>
              </a:solidFill>
            </a:endParaRPr>
          </a:p>
          <a:p>
            <a:pPr>
              <a:defRPr/>
            </a:pPr>
            <a:r>
              <a:rPr sz="1600">
                <a:solidFill>
                  <a:srgbClr val="0000FF"/>
                </a:solidFill>
              </a:rPr>
              <a:t>HL-LHC: 1km of machine to be changed (stronger focussing quadrupoles)</a:t>
            </a:r>
            <a:endParaRPr sz="1600">
              <a:solidFill>
                <a:srgbClr val="0000FF"/>
              </a:solidFill>
            </a:endParaRPr>
          </a:p>
        </p:txBody>
      </p:sp>
      <p:sp>
        <p:nvSpPr>
          <p:cNvPr id="24" name="" hidden="0"/>
          <p:cNvSpPr/>
          <p:nvPr isPhoto="0" userDrawn="0"/>
        </p:nvSpPr>
        <p:spPr bwMode="auto">
          <a:xfrm flipH="0" flipV="0">
            <a:off x="6292338" y="946285"/>
            <a:ext cx="282697" cy="356424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lin ang="16200000" scaled="1"/>
          </a:gradFill>
          <a:ln w="9525" cap="flat" cmpd="sng" algn="ctr">
            <a:solidFill>
              <a:schemeClr val="bg1">
                <a:lumMod val="50196"/>
              </a:schemeClr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>
            <a:off x="612000" y="-1071"/>
            <a:ext cx="7920000" cy="540000"/>
          </a:xfrm>
        </p:spPr>
        <p:txBody>
          <a:bodyPr/>
          <a:lstStyle/>
          <a:p>
            <a:pPr>
              <a:defRPr/>
            </a:pPr>
            <a:r>
              <a:rPr/>
              <a:t>Final focussing: from LHC to HL-LHC</a:t>
            </a:r>
            <a:endParaRPr/>
          </a:p>
        </p:txBody>
      </p:sp>
      <p:sp>
        <p:nvSpPr>
          <p:cNvPr id="5" name="Rectangle 1" hidden="0"/>
          <p:cNvSpPr/>
          <p:nvPr isPhoto="0" userDrawn="0"/>
        </p:nvSpPr>
        <p:spPr bwMode="auto">
          <a:xfrm>
            <a:off x="5685519" y="4554127"/>
            <a:ext cx="3214237" cy="629327"/>
          </a:xfrm>
          <a:prstGeom prst="rect">
            <a:avLst/>
          </a:prstGeom>
          <a:solidFill>
            <a:srgbClr val="F8FFC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TextBox 37" hidden="0"/>
          <p:cNvSpPr>
            <a:spLocks noAdjustHandles="0" noChangeArrowheads="0"/>
          </p:cNvSpPr>
          <p:nvPr isPhoto="0" userDrawn="0"/>
        </p:nvSpPr>
        <p:spPr bwMode="auto">
          <a:xfrm>
            <a:off x="5729740" y="3296233"/>
            <a:ext cx="3214722" cy="188979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Calibri"/>
                <a:ea typeface="ＭＳ Ｐゴシック"/>
              </a:defRPr>
            </a:lvl9pPr>
          </a:lstStyle>
          <a:p>
            <a:pPr algn="ctr">
              <a:defRPr/>
            </a:pPr>
            <a:r>
              <a:rPr lang="en-US"/>
              <a:t>HL-LHC </a:t>
            </a:r>
            <a:r>
              <a:rPr lang="en-US"/>
              <a:t>relies on more powerful final </a:t>
            </a:r>
            <a:r>
              <a:rPr lang="en-US"/>
              <a:t>focussing</a:t>
            </a:r>
            <a:r>
              <a:rPr lang="en-US"/>
              <a:t> </a:t>
            </a:r>
            <a:r>
              <a:rPr lang="en-US"/>
              <a:t>quadrupoles</a:t>
            </a:r>
            <a:r>
              <a:rPr lang="en-US"/>
              <a:t>, associated recombination dipoles and crab cavities,</a:t>
            </a:r>
            <a:endParaRPr/>
          </a:p>
          <a:p>
            <a:pPr algn="ctr">
              <a:defRPr/>
            </a:pPr>
            <a:endParaRPr lang="en-US" sz="1000"/>
          </a:p>
          <a:p>
            <a:pPr algn="ctr">
              <a:defRPr/>
            </a:pPr>
            <a:r>
              <a:rPr lang="en-US">
                <a:solidFill>
                  <a:srgbClr val="0000FF"/>
                </a:solidFill>
              </a:rPr>
              <a:t>Local heat loads expected x5 </a:t>
            </a:r>
            <a:r>
              <a:rPr lang="en-US">
                <a:solidFill>
                  <a:srgbClr val="0000FF"/>
                </a:solidFill>
              </a:rPr>
              <a:t>w.r.t</a:t>
            </a:r>
            <a:r>
              <a:rPr lang="en-US">
                <a:solidFill>
                  <a:srgbClr val="0000FF"/>
                </a:solidFill>
              </a:rPr>
              <a:t> LHC</a:t>
            </a:r>
            <a:endParaRPr lang="en-US">
              <a:solidFill>
                <a:srgbClr val="0000FF"/>
              </a:solidFill>
            </a:endParaRPr>
          </a:p>
        </p:txBody>
      </p:sp>
      <p:grpSp>
        <p:nvGrpSpPr>
          <p:cNvPr id="7" name="" hidden="0"/>
          <p:cNvGrpSpPr/>
          <p:nvPr isPhoto="0" userDrawn="0"/>
        </p:nvGrpSpPr>
        <p:grpSpPr bwMode="auto">
          <a:xfrm flipH="0" flipV="0">
            <a:off x="234106" y="306749"/>
            <a:ext cx="8642285" cy="2693624"/>
            <a:chOff x="0" y="0"/>
            <a:chExt cx="8642285" cy="2693624"/>
          </a:xfrm>
        </p:grpSpPr>
        <p:pic>
          <p:nvPicPr>
            <p:cNvPr id="8" name="Picture 2" hidden="0"/>
            <p:cNvPicPr>
              <a:picLocks noChangeAspect="1" noChangeArrowheads="1"/>
            </p:cNvPicPr>
            <p:nvPr isPhoto="0" userDrawn="0"/>
          </p:nvPicPr>
          <p:blipFill>
            <a:blip r:embed="rId2"/>
            <a:stretch/>
          </p:blipFill>
          <p:spPr bwMode="auto">
            <a:xfrm>
              <a:off x="0" y="183828"/>
              <a:ext cx="8642285" cy="250979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テキスト ボックス 6" hidden="0"/>
            <p:cNvSpPr>
              <a:spLocks noAdjustHandles="0" noChangeArrowheads="0"/>
            </p:cNvSpPr>
            <p:nvPr isPhoto="0" userDrawn="0"/>
          </p:nvSpPr>
          <p:spPr bwMode="auto">
            <a:xfrm>
              <a:off x="4897855" y="2210504"/>
              <a:ext cx="1973842" cy="437577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/>
              <a:headEnd/>
              <a:tailEnd/>
            </a:ln>
          </p:spPr>
          <p:txBody>
            <a:bodyPr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5pPr>
              <a:lvl6pPr marL="2514599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9pPr>
            </a:lstStyle>
            <a:p>
              <a:pPr>
                <a:defRPr/>
              </a:pPr>
              <a:r>
                <a:rPr lang="en-US" sz="2400">
                  <a:solidFill>
                    <a:schemeClr val="bg2"/>
                  </a:solidFill>
                  <a:cs typeface="ＭＳ Ｐゴシック"/>
                </a:rPr>
                <a:t>Existing LHC</a:t>
              </a:r>
              <a:endParaRPr lang="ja-JP" sz="2400">
                <a:solidFill>
                  <a:schemeClr val="bg2"/>
                </a:solidFill>
                <a:cs typeface="ＭＳ Ｐゴシック"/>
              </a:endParaRPr>
            </a:p>
          </p:txBody>
        </p:sp>
        <p:sp>
          <p:nvSpPr>
            <p:cNvPr id="10" name="テキスト ボックス 7" hidden="0"/>
            <p:cNvSpPr>
              <a:spLocks noAdjustHandles="0" noChangeArrowheads="0"/>
            </p:cNvSpPr>
            <p:nvPr isPhoto="0" userDrawn="0"/>
          </p:nvSpPr>
          <p:spPr bwMode="auto">
            <a:xfrm flipH="0" flipV="0">
              <a:off x="1932559" y="2192273"/>
              <a:ext cx="1006582" cy="29783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5pPr>
              <a:lvl6pPr marL="2514599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9pPr>
            </a:lstStyle>
            <a:p>
              <a:pPr>
                <a:defRPr/>
              </a:pPr>
              <a:r>
                <a:rPr lang="en-US">
                  <a:solidFill>
                    <a:schemeClr val="bg1"/>
                  </a:solidFill>
                  <a:cs typeface="ＭＳ Ｐゴシック"/>
                </a:rPr>
                <a:t>NC D1</a:t>
              </a:r>
              <a:endParaRPr lang="ja-JP">
                <a:solidFill>
                  <a:schemeClr val="bg1"/>
                </a:solidFill>
                <a:cs typeface="ＭＳ Ｐゴシック"/>
              </a:endParaRPr>
            </a:p>
          </p:txBody>
        </p:sp>
        <p:cxnSp>
          <p:nvCxnSpPr>
            <p:cNvPr id="11" name="直線矢印コネクタ 11" hidden="0"/>
            <p:cNvCxnSpPr>
              <a:cxnSpLocks noChangeShapeType="1"/>
            </p:cNvCxnSpPr>
            <p:nvPr isPhoto="0" userDrawn="0"/>
          </p:nvCxnSpPr>
          <p:spPr bwMode="auto">
            <a:xfrm flipV="1">
              <a:off x="7041239" y="1402264"/>
              <a:ext cx="818855" cy="97231"/>
            </a:xfrm>
            <a:prstGeom prst="straightConnector1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</p:spPr>
        </p:cxnSp>
        <p:sp>
          <p:nvSpPr>
            <p:cNvPr id="12" name="テキスト ボックス 17" hidden="0"/>
            <p:cNvSpPr>
              <a:spLocks noAdjustHandles="0" noChangeArrowheads="0"/>
            </p:cNvSpPr>
            <p:nvPr isPhoto="0" userDrawn="0"/>
          </p:nvSpPr>
          <p:spPr bwMode="auto">
            <a:xfrm flipH="0" flipV="0">
              <a:off x="979264" y="941933"/>
              <a:ext cx="871306" cy="33713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5pPr>
              <a:lvl6pPr marL="2514599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9pPr>
            </a:lstStyle>
            <a:p>
              <a:pPr>
                <a:defRPr/>
              </a:pPr>
              <a:r>
                <a:rPr lang="en-US">
                  <a:solidFill>
                    <a:srgbClr val="FFFF00"/>
                  </a:solidFill>
                  <a:cs typeface="ＭＳ Ｐゴシック"/>
                </a:rPr>
                <a:t>SC D1</a:t>
              </a:r>
              <a:endParaRPr lang="ja-JP">
                <a:solidFill>
                  <a:srgbClr val="FFFF00"/>
                </a:solidFill>
                <a:cs typeface="ＭＳ Ｐゴシック"/>
              </a:endParaRPr>
            </a:p>
          </p:txBody>
        </p:sp>
        <p:sp>
          <p:nvSpPr>
            <p:cNvPr id="13" name="テキスト ボックス 40" hidden="0"/>
            <p:cNvSpPr>
              <a:spLocks noAdjustHandles="0" noChangeArrowheads="0"/>
            </p:cNvSpPr>
            <p:nvPr isPhoto="0" userDrawn="0"/>
          </p:nvSpPr>
          <p:spPr bwMode="auto">
            <a:xfrm flipH="0" flipV="0">
              <a:off x="1944781" y="624409"/>
              <a:ext cx="1130432" cy="6125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5pPr>
              <a:lvl6pPr marL="2514599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9pPr>
            </a:lstStyle>
            <a:p>
              <a:pPr>
                <a:defRPr/>
              </a:pPr>
              <a:r>
                <a:rPr lang="en-US">
                  <a:solidFill>
                    <a:srgbClr val="FFFF00"/>
                  </a:solidFill>
                  <a:cs typeface="ＭＳ Ｐゴシック"/>
                </a:rPr>
                <a:t>Corrector </a:t>
              </a:r>
              <a:endParaRPr/>
            </a:p>
            <a:p>
              <a:pPr>
                <a:defRPr/>
              </a:pPr>
              <a:r>
                <a:rPr lang="en-US">
                  <a:solidFill>
                    <a:srgbClr val="FFFF00"/>
                  </a:solidFill>
                  <a:cs typeface="ＭＳ Ｐゴシック"/>
                </a:rPr>
                <a:t>Package</a:t>
              </a:r>
              <a:endParaRPr lang="ja-JP">
                <a:solidFill>
                  <a:srgbClr val="FFFF00"/>
                </a:solidFill>
                <a:cs typeface="ＭＳ Ｐゴシック"/>
              </a:endParaRPr>
            </a:p>
          </p:txBody>
        </p:sp>
        <p:pic>
          <p:nvPicPr>
            <p:cNvPr id="14" name="Picture 46" descr="Japan icon" hidden="0">
              <a:hlinkClick r:id="rId3"/>
            </p:cNvPr>
            <p:cNvPicPr>
              <a:picLocks noChangeAspect="1" noChangeArrowheads="1"/>
            </p:cNvPicPr>
            <p:nvPr isPhoto="0" userDrawn="0"/>
          </p:nvPicPr>
          <p:blipFill>
            <a:blip r:embed="rId4"/>
            <a:stretch/>
          </p:blipFill>
          <p:spPr bwMode="auto">
            <a:xfrm>
              <a:off x="1099954" y="540851"/>
              <a:ext cx="469008" cy="46640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" name="テキスト ボックス 51" hidden="0"/>
            <p:cNvSpPr>
              <a:spLocks noAdjustHandles="0" noChangeArrowheads="0"/>
            </p:cNvSpPr>
            <p:nvPr isPhoto="0" userDrawn="0"/>
          </p:nvSpPr>
          <p:spPr bwMode="auto">
            <a:xfrm flipH="0" flipV="0">
              <a:off x="7481221" y="466408"/>
              <a:ext cx="628634" cy="28198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5pPr>
              <a:lvl6pPr marL="2514599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9pPr>
            </a:lstStyle>
            <a:p>
              <a:pPr>
                <a:defRPr/>
              </a:pPr>
              <a:r>
                <a:rPr lang="en-US">
                  <a:solidFill>
                    <a:srgbClr val="FFFF00"/>
                  </a:solidFill>
                  <a:cs typeface="ＭＳ Ｐゴシック"/>
                </a:rPr>
                <a:t>Q1</a:t>
              </a:r>
              <a:endParaRPr lang="ja-JP">
                <a:solidFill>
                  <a:srgbClr val="FFFF00"/>
                </a:solidFill>
                <a:cs typeface="ＭＳ Ｐゴシック"/>
              </a:endParaRPr>
            </a:p>
          </p:txBody>
        </p:sp>
        <p:sp>
          <p:nvSpPr>
            <p:cNvPr id="16" name="テキスト ボックス 52" hidden="0"/>
            <p:cNvSpPr>
              <a:spLocks noAdjustHandles="0" noChangeArrowheads="0"/>
            </p:cNvSpPr>
            <p:nvPr isPhoto="0" userDrawn="0"/>
          </p:nvSpPr>
          <p:spPr bwMode="auto">
            <a:xfrm flipH="0" flipV="0">
              <a:off x="6039058" y="563639"/>
              <a:ext cx="723691" cy="32082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5pPr>
              <a:lvl6pPr marL="2514599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9pPr>
            </a:lstStyle>
            <a:p>
              <a:pPr>
                <a:defRPr/>
              </a:pPr>
              <a:r>
                <a:rPr lang="en-US">
                  <a:solidFill>
                    <a:srgbClr val="FFFF00"/>
                  </a:solidFill>
                  <a:cs typeface="ＭＳ Ｐゴシック"/>
                </a:rPr>
                <a:t>Q2a</a:t>
              </a:r>
              <a:endParaRPr lang="ja-JP">
                <a:solidFill>
                  <a:srgbClr val="FFFF00"/>
                </a:solidFill>
                <a:cs typeface="ＭＳ Ｐゴシック"/>
              </a:endParaRPr>
            </a:p>
          </p:txBody>
        </p:sp>
        <p:sp>
          <p:nvSpPr>
            <p:cNvPr id="17" name="テキスト ボックス 53" hidden="0"/>
            <p:cNvSpPr>
              <a:spLocks noAdjustHandles="0" noChangeArrowheads="0"/>
            </p:cNvSpPr>
            <p:nvPr isPhoto="0" userDrawn="0"/>
          </p:nvSpPr>
          <p:spPr bwMode="auto">
            <a:xfrm flipH="0" flipV="0">
              <a:off x="4658003" y="733795"/>
              <a:ext cx="730424" cy="34116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5pPr>
              <a:lvl6pPr marL="2514599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9pPr>
            </a:lstStyle>
            <a:p>
              <a:pPr>
                <a:defRPr/>
              </a:pPr>
              <a:r>
                <a:rPr lang="en-US">
                  <a:solidFill>
                    <a:srgbClr val="FFFF00"/>
                  </a:solidFill>
                  <a:cs typeface="ＭＳ Ｐゴシック"/>
                </a:rPr>
                <a:t>Q2b</a:t>
              </a:r>
              <a:endParaRPr lang="ja-JP">
                <a:solidFill>
                  <a:srgbClr val="FFFF00"/>
                </a:solidFill>
                <a:cs typeface="ＭＳ Ｐゴシック"/>
              </a:endParaRPr>
            </a:p>
          </p:txBody>
        </p:sp>
        <p:sp>
          <p:nvSpPr>
            <p:cNvPr id="18" name="テキスト ボックス 54" hidden="0"/>
            <p:cNvSpPr>
              <a:spLocks noAdjustHandles="0" noChangeArrowheads="0"/>
            </p:cNvSpPr>
            <p:nvPr isPhoto="0" userDrawn="0"/>
          </p:nvSpPr>
          <p:spPr bwMode="auto">
            <a:xfrm flipH="0" flipV="0">
              <a:off x="3435831" y="916105"/>
              <a:ext cx="578275" cy="33575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5pPr>
              <a:lvl6pPr marL="2514599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9pPr>
            </a:lstStyle>
            <a:p>
              <a:pPr>
                <a:defRPr/>
              </a:pPr>
              <a:r>
                <a:rPr lang="en-US">
                  <a:solidFill>
                    <a:srgbClr val="FFFF00"/>
                  </a:solidFill>
                  <a:cs typeface="ＭＳ Ｐゴシック"/>
                </a:rPr>
                <a:t>Q3</a:t>
              </a:r>
              <a:endParaRPr lang="ja-JP">
                <a:solidFill>
                  <a:srgbClr val="FFFF00"/>
                </a:solidFill>
                <a:cs typeface="ＭＳ Ｐゴシック"/>
              </a:endParaRPr>
            </a:p>
          </p:txBody>
        </p:sp>
        <p:pic>
          <p:nvPicPr>
            <p:cNvPr id="19" name="Picture 54" descr="United States icon" hidden="0">
              <a:hlinkClick r:id="rId5"/>
            </p:cNvPr>
            <p:cNvPicPr>
              <a:picLocks noChangeAspect="1" noChangeArrowheads="1"/>
            </p:cNvPicPr>
            <p:nvPr isPhoto="0" userDrawn="0"/>
          </p:nvPicPr>
          <p:blipFill>
            <a:blip r:embed="rId6"/>
            <a:stretch/>
          </p:blipFill>
          <p:spPr bwMode="auto">
            <a:xfrm>
              <a:off x="7443029" y="0"/>
              <a:ext cx="469008" cy="4664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Picture 28" hidden="0"/>
            <p:cNvPicPr>
              <a:picLocks noChangeAspect="1" noChangeArrowheads="1"/>
            </p:cNvPicPr>
            <p:nvPr isPhoto="0" userDrawn="0"/>
          </p:nvPicPr>
          <p:blipFill>
            <a:blip r:embed="rId7"/>
            <a:stretch/>
          </p:blipFill>
          <p:spPr bwMode="auto">
            <a:xfrm>
              <a:off x="6167386" y="121539"/>
              <a:ext cx="418593" cy="41475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" name="Picture 54" descr="United States icon" hidden="0">
              <a:hlinkClick r:id="rId5"/>
            </p:cNvPr>
            <p:cNvPicPr>
              <a:picLocks noChangeAspect="1" noChangeArrowheads="1"/>
            </p:cNvPicPr>
            <p:nvPr isPhoto="0" userDrawn="0"/>
          </p:nvPicPr>
          <p:blipFill>
            <a:blip r:embed="rId6"/>
            <a:stretch/>
          </p:blipFill>
          <p:spPr bwMode="auto">
            <a:xfrm>
              <a:off x="3403749" y="413235"/>
              <a:ext cx="469008" cy="4679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" name="Picture 28" hidden="0"/>
            <p:cNvPicPr>
              <a:picLocks noChangeAspect="1" noChangeArrowheads="1"/>
            </p:cNvPicPr>
            <p:nvPr isPhoto="0" userDrawn="0"/>
          </p:nvPicPr>
          <p:blipFill>
            <a:blip r:embed="rId7"/>
            <a:stretch/>
          </p:blipFill>
          <p:spPr bwMode="auto">
            <a:xfrm>
              <a:off x="4720640" y="267387"/>
              <a:ext cx="417065" cy="41475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" name="Picture 44" descr="Italy icon" hidden="0">
              <a:hlinkClick r:id="rId8"/>
            </p:cNvPr>
            <p:cNvPicPr>
              <a:picLocks noChangeAspect="1" noChangeArrowheads="1"/>
            </p:cNvPicPr>
            <p:nvPr isPhoto="0" userDrawn="0"/>
          </p:nvPicPr>
          <p:blipFill>
            <a:blip r:embed="rId9"/>
            <a:stretch/>
          </p:blipFill>
          <p:spPr bwMode="auto">
            <a:xfrm>
              <a:off x="1944781" y="164078"/>
              <a:ext cx="469009" cy="4679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" name="Picture 62" descr="Spain icon" hidden="0">
              <a:hlinkClick r:id="rId10"/>
            </p:cNvPr>
            <p:cNvPicPr>
              <a:picLocks noChangeAspect="1" noChangeArrowheads="1"/>
            </p:cNvPicPr>
            <p:nvPr isPhoto="0" userDrawn="0"/>
          </p:nvPicPr>
          <p:blipFill>
            <a:blip r:embed="rId11"/>
            <a:stretch/>
          </p:blipFill>
          <p:spPr bwMode="auto">
            <a:xfrm>
              <a:off x="2447399" y="161039"/>
              <a:ext cx="469008" cy="466408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5" name="図 130" hidden="0"/>
          <p:cNvPicPr>
            <a:picLocks noChangeAspect="1"/>
          </p:cNvPicPr>
          <p:nvPr isPhoto="0" userDrawn="0"/>
        </p:nvPicPr>
        <p:blipFill>
          <a:blip r:embed="rId12"/>
          <a:stretch/>
        </p:blipFill>
        <p:spPr bwMode="auto">
          <a:xfrm>
            <a:off x="7351713" y="2171700"/>
            <a:ext cx="1376361" cy="116839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6" name="" hidden="0"/>
          <p:cNvGrpSpPr/>
          <p:nvPr isPhoto="0" userDrawn="0"/>
        </p:nvGrpSpPr>
        <p:grpSpPr bwMode="auto">
          <a:xfrm flipH="0" flipV="0">
            <a:off x="234106" y="2988127"/>
            <a:ext cx="5332121" cy="1836193"/>
            <a:chOff x="0" y="0"/>
            <a:chExt cx="5332121" cy="1836193"/>
          </a:xfrm>
        </p:grpSpPr>
        <p:pic>
          <p:nvPicPr>
            <p:cNvPr id="27" name="Picture 2" hidden="0"/>
            <p:cNvPicPr>
              <a:picLocks noChangeAspect="1" noChangeArrowheads="1"/>
            </p:cNvPicPr>
            <p:nvPr isPhoto="0" userDrawn="0"/>
          </p:nvPicPr>
          <p:blipFill>
            <a:blip r:embed="rId13"/>
            <a:stretch/>
          </p:blipFill>
          <p:spPr bwMode="auto">
            <a:xfrm>
              <a:off x="0" y="0"/>
              <a:ext cx="5332121" cy="165135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" name="テキスト ボックス 17" hidden="0"/>
            <p:cNvSpPr>
              <a:spLocks noAdjustHandles="0" noChangeArrowheads="0"/>
            </p:cNvSpPr>
            <p:nvPr isPhoto="0" userDrawn="0"/>
          </p:nvSpPr>
          <p:spPr bwMode="auto">
            <a:xfrm>
              <a:off x="4206535" y="366969"/>
              <a:ext cx="419929" cy="31087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5pPr>
              <a:lvl6pPr marL="2514599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9pPr>
            </a:lstStyle>
            <a:p>
              <a:pPr>
                <a:defRPr/>
              </a:pPr>
              <a:r>
                <a:rPr lang="en-US" sz="1600">
                  <a:solidFill>
                    <a:srgbClr val="FFFF00"/>
                  </a:solidFill>
                  <a:cs typeface="ＭＳ Ｐゴシック"/>
                </a:rPr>
                <a:t>D2</a:t>
              </a:r>
              <a:endParaRPr sz="1600">
                <a:solidFill>
                  <a:srgbClr val="FFFF00"/>
                </a:solidFill>
                <a:cs typeface="ＭＳ Ｐゴシック"/>
              </a:endParaRPr>
            </a:p>
          </p:txBody>
        </p:sp>
        <p:sp>
          <p:nvSpPr>
            <p:cNvPr id="29" name="テキスト ボックス 17" hidden="0"/>
            <p:cNvSpPr>
              <a:spLocks noAdjustHandles="0" noChangeArrowheads="0"/>
            </p:cNvSpPr>
            <p:nvPr isPhoto="0" userDrawn="0"/>
          </p:nvSpPr>
          <p:spPr bwMode="auto">
            <a:xfrm>
              <a:off x="743311" y="122773"/>
              <a:ext cx="432514" cy="31087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5pPr>
              <a:lvl6pPr marL="2514599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9pPr>
            </a:lstStyle>
            <a:p>
              <a:pPr>
                <a:defRPr/>
              </a:pPr>
              <a:r>
                <a:rPr lang="en-US" sz="1600">
                  <a:solidFill>
                    <a:srgbClr val="FFFF00"/>
                  </a:solidFill>
                  <a:cs typeface="ＭＳ Ｐゴシック"/>
                </a:rPr>
                <a:t>Q4</a:t>
              </a:r>
              <a:endParaRPr sz="1600">
                <a:solidFill>
                  <a:srgbClr val="FFFF00"/>
                </a:solidFill>
                <a:cs typeface="ＭＳ Ｐゴシック"/>
              </a:endParaRPr>
            </a:p>
          </p:txBody>
        </p:sp>
        <p:sp>
          <p:nvSpPr>
            <p:cNvPr id="30" name="テキスト ボックス 17" hidden="0"/>
            <p:cNvSpPr>
              <a:spLocks noAdjustHandles="0" noChangeArrowheads="0"/>
            </p:cNvSpPr>
            <p:nvPr isPhoto="0" userDrawn="0"/>
          </p:nvSpPr>
          <p:spPr bwMode="auto">
            <a:xfrm>
              <a:off x="2243586" y="183484"/>
              <a:ext cx="407768" cy="31087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5pPr>
              <a:lvl6pPr marL="2514599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Calibri"/>
                  <a:ea typeface="ＭＳ Ｐゴシック"/>
                </a:defRPr>
              </a:lvl9pPr>
            </a:lstStyle>
            <a:p>
              <a:pPr>
                <a:defRPr/>
              </a:pPr>
              <a:r>
                <a:rPr lang="en-US" sz="1600">
                  <a:solidFill>
                    <a:srgbClr val="FFFF00"/>
                  </a:solidFill>
                  <a:cs typeface="ＭＳ Ｐゴシック"/>
                </a:rPr>
                <a:t>CC</a:t>
              </a:r>
              <a:endParaRPr sz="1600">
                <a:solidFill>
                  <a:srgbClr val="FFFF00"/>
                </a:solidFill>
                <a:cs typeface="ＭＳ Ｐゴシック"/>
              </a:endParaRPr>
            </a:p>
          </p:txBody>
        </p:sp>
        <p:pic>
          <p:nvPicPr>
            <p:cNvPr id="31" name="Picture 54" descr="United States icon" hidden="0">
              <a:hlinkClick r:id="rId5"/>
            </p:cNvPr>
            <p:cNvPicPr>
              <a:picLocks noChangeAspect="1" noChangeArrowheads="1"/>
            </p:cNvPicPr>
            <p:nvPr isPhoto="0" userDrawn="0"/>
          </p:nvPicPr>
          <p:blipFill>
            <a:blip r:embed="rId6"/>
            <a:stretch/>
          </p:blipFill>
          <p:spPr bwMode="auto">
            <a:xfrm>
              <a:off x="1928058" y="1196696"/>
              <a:ext cx="467223" cy="4155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" name="Picture 60" descr="France icon" hidden="0">
              <a:hlinkClick r:id="rId14"/>
            </p:cNvPr>
            <p:cNvPicPr>
              <a:picLocks noChangeAspect="1" noChangeArrowheads="1"/>
            </p:cNvPicPr>
            <p:nvPr isPhoto="0" userDrawn="0"/>
          </p:nvPicPr>
          <p:blipFill>
            <a:blip r:embed="rId15"/>
            <a:stretch/>
          </p:blipFill>
          <p:spPr bwMode="auto">
            <a:xfrm>
              <a:off x="537004" y="979483"/>
              <a:ext cx="465706" cy="41418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" name="Picture 28" hidden="0"/>
            <p:cNvPicPr>
              <a:picLocks noChangeAspect="1" noChangeArrowheads="1"/>
            </p:cNvPicPr>
            <p:nvPr isPhoto="0" userDrawn="0"/>
          </p:nvPicPr>
          <p:blipFill>
            <a:blip r:embed="rId7"/>
            <a:stretch/>
          </p:blipFill>
          <p:spPr bwMode="auto">
            <a:xfrm>
              <a:off x="4388570" y="1467875"/>
              <a:ext cx="414131" cy="3683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4" name="Picture 52" descr="United Kingdom icon" hidden="0">
              <a:hlinkClick r:id="rId16"/>
            </p:cNvPr>
            <p:cNvPicPr>
              <a:picLocks noChangeAspect="1" noChangeArrowheads="1"/>
            </p:cNvPicPr>
            <p:nvPr isPhoto="0" userDrawn="0"/>
          </p:nvPicPr>
          <p:blipFill>
            <a:blip r:embed="rId17"/>
            <a:stretch/>
          </p:blipFill>
          <p:spPr bwMode="auto">
            <a:xfrm>
              <a:off x="2499952" y="1261455"/>
              <a:ext cx="465706" cy="4155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5" name="Picture 44" descr="Italy icon" hidden="0">
              <a:hlinkClick r:id="rId8"/>
            </p:cNvPr>
            <p:cNvPicPr>
              <a:picLocks noChangeAspect="1" noChangeArrowheads="1"/>
            </p:cNvPicPr>
            <p:nvPr isPhoto="0" userDrawn="0"/>
          </p:nvPicPr>
          <p:blipFill>
            <a:blip r:embed="rId9"/>
            <a:stretch/>
          </p:blipFill>
          <p:spPr bwMode="auto">
            <a:xfrm>
              <a:off x="3834880" y="1370736"/>
              <a:ext cx="465706" cy="414189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Content</a:t>
            </a:r>
            <a:endParaRPr/>
          </a:p>
        </p:txBody>
      </p:sp>
      <p:sp>
        <p:nvSpPr>
          <p:cNvPr id="5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HL-LHC - Cryogenics - Status &amp; Perspectives - S. Claudet - Apr'23 </a:t>
            </a:r>
            <a:endParaRPr/>
          </a:p>
        </p:txBody>
      </p:sp>
      <p:sp>
        <p:nvSpPr>
          <p:cNvPr id="6" name="Espace réservé du numéro de diapositive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6D481F0F-50A3-0587-7F4A-2323AA2A0131}" type="slidenum">
              <a:rPr lang="fr-FR"/>
              <a:t/>
            </a:fld>
            <a:endParaRPr lang="fr-FR"/>
          </a:p>
        </p:txBody>
      </p:sp>
      <p:sp>
        <p:nvSpPr>
          <p:cNvPr id="7" name="Espace réservé du contenu 2" hidden="0"/>
          <p:cNvSpPr>
            <a:spLocks noGrp="1"/>
          </p:cNvSpPr>
          <p:nvPr isPhoto="0" userDrawn="0">
            <p:ph idx="1" hasCustomPrompt="1"/>
          </p:nvPr>
        </p:nvSpPr>
        <p:spPr bwMode="auto">
          <a:xfrm flipH="0" flipV="0">
            <a:off x="612000" y="752814"/>
            <a:ext cx="8262641" cy="3680219"/>
          </a:xfrm>
        </p:spPr>
        <p:txBody>
          <a:bodyPr lIns="0" tIns="0" rIns="0" bIns="0"/>
          <a:lstStyle/>
          <a:p>
            <a:pPr algn="l">
              <a:defRPr/>
            </a:pPr>
            <a:r>
              <a:rPr/>
              <a:t>Brief introduction to CERN, LHC and HL-LHC</a:t>
            </a:r>
            <a:endParaRPr/>
          </a:p>
          <a:p>
            <a:pPr algn="l">
              <a:defRPr/>
            </a:pPr>
            <a:endParaRPr sz="1400"/>
          </a:p>
          <a:p>
            <a:pPr algn="l">
              <a:defRPr/>
            </a:pPr>
            <a:r>
              <a:rPr/>
              <a:t>HL-LHC Cryogenic scope and architecture</a:t>
            </a:r>
            <a:endParaRPr/>
          </a:p>
          <a:p>
            <a:pPr algn="l">
              <a:defRPr/>
            </a:pPr>
            <a:endParaRPr sz="1400"/>
          </a:p>
          <a:p>
            <a:pPr algn="l">
              <a:defRPr/>
            </a:pPr>
            <a:r>
              <a:rPr/>
              <a:t>Refrigerators and Cryogenic distribution line</a:t>
            </a:r>
            <a:endParaRPr/>
          </a:p>
          <a:p>
            <a:pPr algn="l">
              <a:defRPr/>
            </a:pPr>
            <a:endParaRPr sz="1400"/>
          </a:p>
          <a:p>
            <a:pPr algn="l">
              <a:defRPr/>
            </a:pPr>
            <a:r>
              <a:rPr/>
              <a:t>Complementary items</a:t>
            </a:r>
            <a:endParaRPr/>
          </a:p>
          <a:p>
            <a:pPr algn="l">
              <a:defRPr/>
            </a:pPr>
            <a:endParaRPr sz="1400"/>
          </a:p>
          <a:p>
            <a:pPr algn="l">
              <a:defRPr/>
            </a:pPr>
            <a:r>
              <a:rPr lang="fr-FR" sz="2800" b="0" i="0" u="none" strike="noStrike" cap="none" spc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Schedule</a:t>
            </a:r>
            <a:endParaRPr lang="fr-FR" sz="2800" b="0" i="0" u="none" strike="noStrike" cap="none" spc="0">
              <a:solidFill>
                <a:schemeClr val="accent5"/>
              </a:solidFill>
              <a:latin typeface="Arial"/>
              <a:ea typeface="Arial"/>
              <a:cs typeface="Arial"/>
            </a:endParaRPr>
          </a:p>
          <a:p>
            <a:pPr algn="l">
              <a:defRPr/>
            </a:pPr>
            <a:endParaRPr sz="1400"/>
          </a:p>
          <a:p>
            <a:pPr algn="l">
              <a:defRPr/>
            </a:pPr>
            <a:r>
              <a:rPr lang="fr-FR"/>
              <a:t>Summary</a:t>
            </a:r>
            <a:endParaRPr lang="fr-FR"/>
          </a:p>
        </p:txBody>
      </p:sp>
      <p:pic>
        <p:nvPicPr>
          <p:cNvPr id="8" name="Picture 7" descr="Diagram&#10;&#10;Description automatically generated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5890179" y="2840154"/>
            <a:ext cx="2593624" cy="186762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406633" y="934230"/>
            <a:ext cx="2728499" cy="3093822"/>
          </a:xfrm>
          <a:prstGeom prst="rect">
            <a:avLst/>
          </a:prstGeom>
        </p:spPr>
      </p:pic>
      <p:sp>
        <p:nvSpPr>
          <p:cNvPr id="5" name="" hidden="0"/>
          <p:cNvSpPr/>
          <p:nvPr isPhoto="0" userDrawn="0"/>
        </p:nvSpPr>
        <p:spPr bwMode="auto">
          <a:xfrm flipH="0" flipV="0">
            <a:off x="6602249" y="2679347"/>
            <a:ext cx="2041071" cy="13777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sp>
      <p:grpSp>
        <p:nvGrpSpPr>
          <p:cNvPr id="6" name="Group 8" hidden="0"/>
          <p:cNvGrpSpPr/>
          <p:nvPr isPhoto="0" userDrawn="0"/>
        </p:nvGrpSpPr>
        <p:grpSpPr bwMode="auto">
          <a:xfrm>
            <a:off x="3448096" y="2685719"/>
            <a:ext cx="3305934" cy="1369887"/>
            <a:chOff x="0" y="0"/>
            <a:chExt cx="3305934" cy="1369887"/>
          </a:xfrm>
        </p:grpSpPr>
        <p:sp>
          <p:nvSpPr>
            <p:cNvPr id="7" name="Rectangle 7" hidden="0"/>
            <p:cNvSpPr/>
            <p:nvPr isPhoto="0" userDrawn="0"/>
          </p:nvSpPr>
          <p:spPr bwMode="auto">
            <a:xfrm flipH="0" flipV="0">
              <a:off x="0" y="0"/>
              <a:ext cx="3172346" cy="136988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8" name="Group 3" hidden="0"/>
            <p:cNvGrpSpPr/>
            <p:nvPr isPhoto="0" userDrawn="0"/>
          </p:nvGrpSpPr>
          <p:grpSpPr bwMode="auto">
            <a:xfrm>
              <a:off x="96984" y="0"/>
              <a:ext cx="3208949" cy="1283202"/>
              <a:chOff x="0" y="0"/>
              <a:chExt cx="3208949" cy="1283202"/>
            </a:xfrm>
          </p:grpSpPr>
          <p:pic>
            <p:nvPicPr>
              <p:cNvPr id="9" name="Picture 1" descr="Screen Shot 2019-10-13 at 19.24.57.png" hidden="0"/>
              <p:cNvPicPr>
                <a:picLocks noChangeAspect="1"/>
              </p:cNvPicPr>
              <p:nvPr isPhoto="0" userDrawn="0"/>
            </p:nvPicPr>
            <p:blipFill>
              <a:blip r:embed="rId3"/>
              <a:stretch/>
            </p:blipFill>
            <p:spPr bwMode="auto">
              <a:xfrm>
                <a:off x="33577" y="241175"/>
                <a:ext cx="2990756" cy="1042027"/>
              </a:xfrm>
              <a:prstGeom prst="rect">
                <a:avLst/>
              </a:prstGeom>
            </p:spPr>
          </p:pic>
          <p:sp>
            <p:nvSpPr>
              <p:cNvPr id="10" name="TextBox 2" hidden="0"/>
              <p:cNvSpPr>
                <a:spLocks noAdjustHandles="0" noChangeArrowheads="0"/>
              </p:cNvSpPr>
              <p:nvPr isPhoto="0" userDrawn="0"/>
            </p:nvSpPr>
            <p:spPr bwMode="auto">
              <a:xfrm>
                <a:off x="0" y="0"/>
                <a:ext cx="3208949" cy="3048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sz="1400">
                    <a:solidFill>
                      <a:srgbClr val="800080"/>
                    </a:solidFill>
                  </a:rPr>
                  <a:t>P1-P5 machine devices </a:t>
                </a:r>
                <a:endParaRPr sz="1400">
                  <a:solidFill>
                    <a:srgbClr val="800080"/>
                  </a:solidFill>
                </a:endParaRPr>
              </a:p>
            </p:txBody>
          </p:sp>
        </p:grpSp>
      </p:grpSp>
      <p:sp>
        <p:nvSpPr>
          <p:cNvPr id="11" name="Content Placeholder 6" hidden="0"/>
          <p:cNvSpPr>
            <a:spLocks noGrp="1"/>
          </p:cNvSpPr>
          <p:nvPr isPhoto="0" userDrawn="0">
            <p:ph idx="4294967295" hasCustomPrompt="0"/>
          </p:nvPr>
        </p:nvSpPr>
        <p:spPr bwMode="auto">
          <a:xfrm flipH="0" flipV="0">
            <a:off x="3186160" y="1010329"/>
            <a:ext cx="3645644" cy="2971798"/>
          </a:xfrm>
        </p:spPr>
        <p:txBody>
          <a:bodyPr/>
          <a:lstStyle/>
          <a:p>
            <a:pPr marL="0" indent="0" algn="l">
              <a:spcBef>
                <a:spcPts val="0"/>
              </a:spcBef>
              <a:buNone/>
              <a:defRPr/>
            </a:pPr>
            <a:r>
              <a:rPr lang="en-GB" sz="1400" b="1">
                <a:solidFill>
                  <a:schemeClr val="accent5"/>
                </a:solidFill>
              </a:rPr>
              <a:t>P1-P5:</a:t>
            </a:r>
            <a:r>
              <a:rPr lang="en-GB" sz="1400">
                <a:solidFill>
                  <a:schemeClr val="accent5"/>
                </a:solidFill>
              </a:rPr>
              <a:t> 2 </a:t>
            </a:r>
            <a:r>
              <a:rPr lang="en-GB" sz="1400">
                <a:solidFill>
                  <a:schemeClr val="accent5"/>
                </a:solidFill>
              </a:rPr>
              <a:t>new </a:t>
            </a:r>
            <a:r>
              <a:rPr lang="en-GB" sz="1400">
                <a:solidFill>
                  <a:schemeClr val="accent5"/>
                </a:solidFill>
              </a:rPr>
              <a:t>cryoplants</a:t>
            </a:r>
            <a:r>
              <a:rPr lang="en-GB" sz="1400">
                <a:solidFill>
                  <a:schemeClr val="accent5"/>
                </a:solidFill>
              </a:rPr>
              <a:t> (~</a:t>
            </a:r>
            <a:r>
              <a:rPr lang="en-GB" sz="1400">
                <a:solidFill>
                  <a:schemeClr val="accent5"/>
                </a:solidFill>
              </a:rPr>
              <a:t>14 </a:t>
            </a:r>
            <a:r>
              <a:rPr lang="en-GB" sz="1400">
                <a:solidFill>
                  <a:schemeClr val="accent5"/>
                </a:solidFill>
              </a:rPr>
              <a:t>kW @ 4.5 K incl. 3.25 kW @ 1.9 K </a:t>
            </a:r>
            <a:r>
              <a:rPr lang="en-GB" sz="1400">
                <a:solidFill>
                  <a:schemeClr val="accent5"/>
                </a:solidFill>
              </a:rPr>
              <a:t>) and 2 x 750m </a:t>
            </a:r>
            <a:r>
              <a:rPr lang="en-GB" sz="1400">
                <a:solidFill>
                  <a:schemeClr val="accent5"/>
                </a:solidFill>
              </a:rPr>
              <a:t>cryo</a:t>
            </a:r>
            <a:r>
              <a:rPr lang="en-GB" sz="1400">
                <a:solidFill>
                  <a:schemeClr val="accent5"/>
                </a:solidFill>
              </a:rPr>
              <a:t>-distribution </a:t>
            </a:r>
            <a:r>
              <a:rPr lang="en-GB" sz="1400">
                <a:solidFill>
                  <a:schemeClr val="accent5"/>
                </a:solidFill>
              </a:rPr>
              <a:t>for high-luminosity insertions</a:t>
            </a:r>
            <a:endParaRPr sz="1400"/>
          </a:p>
          <a:p>
            <a:pPr marL="0" indent="0" algn="l">
              <a:spcBef>
                <a:spcPts val="0"/>
              </a:spcBef>
              <a:buNone/>
              <a:defRPr/>
            </a:pPr>
            <a:r>
              <a:rPr lang="en-GB" sz="1400" b="1">
                <a:solidFill>
                  <a:srgbClr val="00B050"/>
                </a:solidFill>
              </a:rPr>
              <a:t>P4:</a:t>
            </a:r>
            <a:r>
              <a:rPr lang="en-GB" sz="140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GB" sz="1400">
                <a:solidFill>
                  <a:srgbClr val="92D050"/>
                </a:solidFill>
              </a:rPr>
              <a:t>upgrade (</a:t>
            </a:r>
            <a:r>
              <a:rPr lang="en-GB" sz="1400">
                <a:solidFill>
                  <a:srgbClr val="92D050"/>
                </a:solidFill>
              </a:rPr>
              <a:t>+2 kW @ 4.5 K) </a:t>
            </a:r>
            <a:r>
              <a:rPr lang="en-GB" sz="1400">
                <a:solidFill>
                  <a:srgbClr val="92D050"/>
                </a:solidFill>
              </a:rPr>
              <a:t> of an existing </a:t>
            </a:r>
            <a:r>
              <a:rPr lang="en-GB" sz="1400" i="0">
                <a:solidFill>
                  <a:srgbClr val="92D050"/>
                </a:solidFill>
              </a:rPr>
              <a:t>LHC 18 kW @ 4.5K </a:t>
            </a:r>
            <a:r>
              <a:rPr lang="en-GB" sz="1400" i="0">
                <a:solidFill>
                  <a:srgbClr val="92D050"/>
                </a:solidFill>
              </a:rPr>
              <a:t>cryoplant</a:t>
            </a:r>
            <a:endParaRPr sz="1400" i="0">
              <a:solidFill>
                <a:srgbClr val="92D050"/>
              </a:solidFill>
            </a:endParaRPr>
          </a:p>
          <a:p>
            <a:pPr marL="0" indent="0" algn="l">
              <a:spcBef>
                <a:spcPts val="0"/>
              </a:spcBef>
              <a:buNone/>
              <a:defRPr/>
            </a:pPr>
            <a:r>
              <a:rPr lang="en-GB" sz="1400" b="1" i="0">
                <a:solidFill>
                  <a:srgbClr val="00B050"/>
                </a:solidFill>
              </a:rPr>
              <a:t>SPS-BA6:</a:t>
            </a:r>
            <a:r>
              <a:rPr lang="en-GB" sz="1400" i="0">
                <a:solidFill>
                  <a:srgbClr val="00B050"/>
                </a:solidFill>
              </a:rPr>
              <a:t> </a:t>
            </a:r>
            <a:r>
              <a:rPr lang="en-GB" sz="1400" i="0">
                <a:solidFill>
                  <a:srgbClr val="92D050"/>
                </a:solidFill>
              </a:rPr>
              <a:t>SRF </a:t>
            </a:r>
            <a:r>
              <a:rPr lang="en-GB" sz="1400" i="0">
                <a:solidFill>
                  <a:srgbClr val="92D050"/>
                </a:solidFill>
              </a:rPr>
              <a:t>test facility with </a:t>
            </a:r>
            <a:r>
              <a:rPr lang="en-GB" sz="1400" i="0">
                <a:solidFill>
                  <a:srgbClr val="92D050"/>
                </a:solidFill>
              </a:rPr>
              <a:t>beam </a:t>
            </a:r>
            <a:r>
              <a:rPr lang="en-GB" sz="1400" i="0">
                <a:solidFill>
                  <a:srgbClr val="92D050"/>
                </a:solidFill>
              </a:rPr>
              <a:t>primarily for Crab-</a:t>
            </a:r>
            <a:r>
              <a:rPr lang="en-GB" sz="1400" i="0">
                <a:solidFill>
                  <a:srgbClr val="92D050"/>
                </a:solidFill>
              </a:rPr>
              <a:t>Cavities</a:t>
            </a:r>
            <a:endParaRPr sz="14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 flipH="0" flipV="0">
            <a:off x="612000" y="135000"/>
            <a:ext cx="8521178" cy="540000"/>
          </a:xfrm>
        </p:spPr>
        <p:txBody>
          <a:bodyPr anchor="ctr" anchorCtr="1"/>
          <a:lstStyle/>
          <a:p>
            <a:pPr>
              <a:defRPr/>
            </a:pPr>
            <a:r>
              <a:rPr/>
              <a:t>HiLumi-Cryogenics, Global scope overview</a:t>
            </a:r>
            <a:endParaRPr/>
          </a:p>
        </p:txBody>
      </p:sp>
      <p:sp>
        <p:nvSpPr>
          <p:cNvPr id="13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8" y="4767260"/>
            <a:ext cx="6626998" cy="270000"/>
          </a:xfrm>
        </p:spPr>
        <p:txBody>
          <a:bodyPr/>
          <a:lstStyle/>
          <a:p>
            <a:pPr>
              <a:defRPr/>
            </a:pPr>
            <a:r>
              <a:rPr/>
              <a:t>HL-LHC - Cryogenics - Status &amp; Perspectives - S. Claudet - Apr'23 </a:t>
            </a:r>
            <a:endParaRPr/>
          </a:p>
        </p:txBody>
      </p:sp>
      <p:sp>
        <p:nvSpPr>
          <p:cNvPr id="14" name="" hidden="0"/>
          <p:cNvSpPr/>
          <p:nvPr isPhoto="0" userDrawn="0"/>
        </p:nvSpPr>
        <p:spPr bwMode="auto">
          <a:xfrm flipH="0" flipV="0">
            <a:off x="3132428" y="986180"/>
            <a:ext cx="3561319" cy="666747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15" name="" hidden="0"/>
          <p:cNvCxnSpPr>
            <a:cxnSpLocks/>
          </p:cNvCxnSpPr>
          <p:nvPr isPhoto="0" userDrawn="0"/>
        </p:nvCxnSpPr>
        <p:spPr bwMode="auto">
          <a:xfrm flipH="1" flipV="0">
            <a:off x="6268523" y="1495526"/>
            <a:ext cx="1074618" cy="1209479"/>
          </a:xfrm>
          <a:prstGeom prst="line">
            <a:avLst/>
          </a:prstGeom>
          <a:ln w="9525" cap="flat" cmpd="sng" algn="ctr">
            <a:solidFill>
              <a:srgbClr val="FF0000"/>
            </a:solidFill>
            <a:prstDash val="solid"/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pic>
        <p:nvPicPr>
          <p:cNvPr id="16" name="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 flipH="0" flipV="0">
            <a:off x="3519534" y="2934481"/>
            <a:ext cx="3047231" cy="1030740"/>
          </a:xfrm>
          <a:prstGeom prst="rect">
            <a:avLst/>
          </a:prstGeom>
        </p:spPr>
      </p:pic>
      <p:cxnSp>
        <p:nvCxnSpPr>
          <p:cNvPr id="17" name="" hidden="0"/>
          <p:cNvCxnSpPr>
            <a:cxnSpLocks/>
          </p:cNvCxnSpPr>
          <p:nvPr isPhoto="0" userDrawn="0"/>
        </p:nvCxnSpPr>
        <p:spPr bwMode="auto">
          <a:xfrm flipH="1" flipV="0">
            <a:off x="7648140" y="1485320"/>
            <a:ext cx="266501" cy="1200398"/>
          </a:xfrm>
          <a:prstGeom prst="line">
            <a:avLst/>
          </a:prstGeom>
          <a:ln w="9525" cap="flat" cmpd="sng" algn="ctr">
            <a:solidFill>
              <a:srgbClr val="FF0000"/>
            </a:solidFill>
            <a:prstDash val="solid"/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18" name="" hidden="0"/>
          <p:cNvSpPr/>
          <p:nvPr isPhoto="0" userDrawn="0"/>
        </p:nvSpPr>
        <p:spPr bwMode="auto">
          <a:xfrm flipH="0" flipV="0">
            <a:off x="6281785" y="2705006"/>
            <a:ext cx="2490106" cy="260089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algn="ctr">
              <a:defRPr/>
            </a:pPr>
            <a:r>
              <a:rPr lang="en-US" sz="1400">
                <a:solidFill>
                  <a:srgbClr val="800080"/>
                </a:solidFill>
              </a:rPr>
              <a:t>HL-LHC performance</a:t>
            </a:r>
            <a:endParaRPr/>
          </a:p>
        </p:txBody>
      </p:sp>
      <p:sp>
        <p:nvSpPr>
          <p:cNvPr id="19" name="Text Box 11" hidden="0"/>
          <p:cNvSpPr>
            <a:spLocks noAdjustHandles="0" noChangeArrowheads="0"/>
          </p:cNvSpPr>
          <p:nvPr isPhoto="0" userDrawn="0"/>
        </p:nvSpPr>
        <p:spPr bwMode="auto">
          <a:xfrm flipH="0" flipV="0">
            <a:off x="655928" y="4167391"/>
            <a:ext cx="7796892" cy="3575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2400">
                <a:solidFill>
                  <a:schemeClr val="tx1"/>
                </a:solidFill>
                <a:latin typeface="Arial"/>
                <a:ea typeface="ＭＳ Ｐゴシック"/>
                <a:cs typeface="ＭＳ Ｐゴシック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598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 algn="ctr">
              <a:spcBef>
                <a:spcPts val="0"/>
              </a:spcBef>
              <a:defRPr/>
            </a:pPr>
            <a:r>
              <a:rPr lang="en-US" sz="1600" i="1">
                <a:solidFill>
                  <a:srgbClr val="800080"/>
                </a:solidFill>
              </a:rPr>
              <a:t>Other test facilities related activities are not </a:t>
            </a:r>
            <a:r>
              <a:rPr lang="en-US" sz="1600" i="1">
                <a:solidFill>
                  <a:srgbClr val="800080"/>
                </a:solidFill>
              </a:rPr>
              <a:t>part of this WP9-Cryogenics</a:t>
            </a:r>
            <a:endParaRPr sz="1600" i="1">
              <a:solidFill>
                <a:srgbClr val="800080"/>
              </a:solidFill>
            </a:endParaRPr>
          </a:p>
        </p:txBody>
      </p:sp>
      <p:sp>
        <p:nvSpPr>
          <p:cNvPr id="20" name="" hidden="0"/>
          <p:cNvSpPr/>
          <p:nvPr isPhoto="0" userDrawn="0"/>
        </p:nvSpPr>
        <p:spPr bwMode="auto">
          <a:xfrm flipH="0" flipV="0">
            <a:off x="6706334" y="986179"/>
            <a:ext cx="1940033" cy="5095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rgbClr val="FF0000"/>
            </a:solidFill>
            <a:prstDash val="solid"/>
          </a:ln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algn="ctr">
              <a:defRPr/>
            </a:pPr>
            <a:r>
              <a:rPr sz="1400"/>
              <a:t>To provide adequate cooling for: </a:t>
            </a:r>
            <a:endParaRPr sz="1400"/>
          </a:p>
        </p:txBody>
      </p:sp>
      <p:sp>
        <p:nvSpPr>
          <p:cNvPr id="21" name="Espace réservé du numéro de diapositive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8BAA786D-8B19-DE29-E70B-F25C535B354E}" type="slidenum">
              <a:rPr lang="fr-FR">
                <a:solidFill>
                  <a:srgbClr val="64BCD9"/>
                </a:solidFill>
              </a:rPr>
              <a:t/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22" name="" hidden="0"/>
          <p:cNvSpPr/>
          <p:nvPr isPhoto="0" userDrawn="0"/>
        </p:nvSpPr>
        <p:spPr bwMode="auto">
          <a:xfrm flipH="0" flipV="0">
            <a:off x="8110593" y="149341"/>
            <a:ext cx="917833" cy="27434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endParaRPr>
              <a:latin typeface="Webdings"/>
              <a:ea typeface="Webdings"/>
              <a:cs typeface="Webdings"/>
            </a:endParaRPr>
          </a:p>
        </p:txBody>
      </p:sp>
      <p:pic>
        <p:nvPicPr>
          <p:cNvPr id="23" name="Picture 4" hidden="0"/>
          <p:cNvPicPr>
            <a:picLocks noChangeAspect="1" noChangeArrowheads="1"/>
          </p:cNvPicPr>
          <p:nvPr isPhoto="0" userDrawn="0"/>
        </p:nvPicPr>
        <p:blipFill>
          <a:blip r:embed="rId5"/>
          <a:stretch/>
        </p:blipFill>
        <p:spPr bwMode="auto">
          <a:xfrm flipH="0" flipV="0">
            <a:off x="6751928" y="3001553"/>
            <a:ext cx="1696392" cy="1000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Bureau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Template_Presentation_PSM_WPXX_2022</Template>
  <TotalTime>0</TotalTime>
  <Words>0</Words>
  <Application>ONLYOFFICE/2.5.565.0</Application>
  <DocSecurity>0</DocSecurity>
  <PresentationFormat>On-screen Show (16:9)</PresentationFormat>
  <Paragraphs>0</Paragraphs>
  <Slides>27</Slides>
  <Notes>27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</vt:vector>
  </TitlesOfParts>
  <Manager/>
  <Company>APO</Company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Project Steering Meeting WPxx xxx</dc:title>
  <dc:subject/>
  <dc:creator>Cecile Noels</dc:creator>
  <cp:keywords/>
  <dc:description/>
  <dc:identifier/>
  <dc:language/>
  <cp:lastModifiedBy/>
  <cp:revision>15</cp:revision>
  <dcterms:created xsi:type="dcterms:W3CDTF">2022-01-19T10:06:53Z</dcterms:created>
  <dcterms:modified xsi:type="dcterms:W3CDTF">2024-02-08T13:44:43Z</dcterms:modified>
  <cp:category/>
  <cp:contentStatus/>
  <cp:version/>
</cp:coreProperties>
</file>